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</p:sldIdLst>
  <p:sldSz cx="9144000" cy="6858000" type="screen4x3"/>
  <p:notesSz cx="9144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12/28/2019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0" i="0" u="heavy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1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12/28/2019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0" i="0" u="heavy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12/28/2019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0" i="0" u="heavy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12/28/2019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12/28/2019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707390" y="558800"/>
            <a:ext cx="2326005" cy="93853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000" b="0" i="0" u="heavy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259839" y="1449070"/>
            <a:ext cx="7334250" cy="25717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1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12/28/2019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http://management.about.com/cs/peoplemanagement/g/HRIS.htm" TargetMode="External"/><Relationship Id="rId2" Type="http://schemas.openxmlformats.org/officeDocument/2006/relationships/hyperlink" Target="http://www.hrtotal.com/hris.asp" TargetMode="Externa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-152400" y="609600"/>
            <a:ext cx="8991600" cy="124393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0"/>
              </a:spcBef>
              <a:tabLst>
                <a:tab pos="1997075" algn="l"/>
              </a:tabLst>
            </a:pPr>
            <a:r>
              <a:rPr lang="en-US" sz="4000" b="1" u="none" spc="-50" dirty="0" smtClean="0">
                <a:solidFill>
                  <a:srgbClr val="3D526F"/>
                </a:solidFill>
                <a:latin typeface="Arial"/>
                <a:cs typeface="Arial"/>
              </a:rPr>
              <a:t>Human	</a:t>
            </a:r>
            <a:r>
              <a:rPr lang="en-US" sz="4000" b="1" u="none" spc="-90" dirty="0" smtClean="0">
                <a:solidFill>
                  <a:srgbClr val="3D526F"/>
                </a:solidFill>
                <a:latin typeface="Arial"/>
                <a:cs typeface="Arial"/>
              </a:rPr>
              <a:t>Resource Development</a:t>
            </a:r>
            <a:r>
              <a:rPr lang="en-US" sz="4000" dirty="0" smtClean="0">
                <a:latin typeface="Arial"/>
                <a:cs typeface="Arial"/>
              </a:rPr>
              <a:t/>
            </a:r>
            <a:br>
              <a:rPr lang="en-US" sz="4000" dirty="0" smtClean="0">
                <a:latin typeface="Arial"/>
                <a:cs typeface="Arial"/>
              </a:rPr>
            </a:br>
            <a:r>
              <a:rPr lang="en-US" sz="4000" b="1" u="none" spc="20" dirty="0" smtClean="0">
                <a:solidFill>
                  <a:srgbClr val="3D526F"/>
                </a:solidFill>
                <a:latin typeface="Arial"/>
                <a:cs typeface="Arial"/>
              </a:rPr>
              <a:t>Information </a:t>
            </a:r>
            <a:r>
              <a:rPr lang="en-US" sz="4000" b="1" u="none" spc="-15" dirty="0" smtClean="0">
                <a:solidFill>
                  <a:srgbClr val="3D526F"/>
                </a:solidFill>
                <a:latin typeface="Arial"/>
                <a:cs typeface="Arial"/>
              </a:rPr>
              <a:t>System (HURDIS)</a:t>
            </a:r>
            <a:endParaRPr sz="4000" dirty="0">
              <a:latin typeface="Arial"/>
              <a:cs typeface="Arial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457200" y="2473277"/>
            <a:ext cx="8382000" cy="417449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  <p:transition>
    <p:dissolv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07390" y="513079"/>
            <a:ext cx="5861050" cy="528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300" u="none" spc="110" dirty="0" smtClean="0">
                <a:solidFill>
                  <a:srgbClr val="3D526F"/>
                </a:solidFill>
                <a:latin typeface="Arial"/>
                <a:cs typeface="Arial"/>
              </a:rPr>
              <a:t>Step</a:t>
            </a:r>
            <a:r>
              <a:rPr lang="en-US" sz="3300" u="none" spc="110" dirty="0" smtClean="0">
                <a:solidFill>
                  <a:srgbClr val="3D526F"/>
                </a:solidFill>
                <a:latin typeface="Arial"/>
                <a:cs typeface="Arial"/>
              </a:rPr>
              <a:t>s of</a:t>
            </a:r>
            <a:r>
              <a:rPr sz="3300" u="none" spc="-100" dirty="0" smtClean="0">
                <a:solidFill>
                  <a:srgbClr val="3D526F"/>
                </a:solidFill>
                <a:latin typeface="Arial"/>
                <a:cs typeface="Arial"/>
              </a:rPr>
              <a:t> </a:t>
            </a:r>
            <a:r>
              <a:rPr lang="en-US" sz="3300" u="none" spc="350" dirty="0">
                <a:solidFill>
                  <a:srgbClr val="3D526F"/>
                </a:solidFill>
                <a:latin typeface="Arial"/>
                <a:cs typeface="Arial"/>
              </a:rPr>
              <a:t>s</a:t>
            </a:r>
            <a:r>
              <a:rPr sz="3300" u="none" spc="350" dirty="0" smtClean="0">
                <a:solidFill>
                  <a:srgbClr val="3D526F"/>
                </a:solidFill>
                <a:latin typeface="Arial"/>
                <a:cs typeface="Arial"/>
              </a:rPr>
              <a:t>ett</a:t>
            </a:r>
            <a:r>
              <a:rPr lang="en-US" sz="3300" u="none" spc="350" dirty="0" smtClean="0">
                <a:solidFill>
                  <a:srgbClr val="3D526F"/>
                </a:solidFill>
                <a:latin typeface="Arial"/>
                <a:cs typeface="Arial"/>
              </a:rPr>
              <a:t>i</a:t>
            </a:r>
            <a:r>
              <a:rPr sz="3300" u="none" spc="350" dirty="0" smtClean="0">
                <a:solidFill>
                  <a:srgbClr val="3D526F"/>
                </a:solidFill>
                <a:latin typeface="Arial"/>
                <a:cs typeface="Arial"/>
              </a:rPr>
              <a:t>ng</a:t>
            </a:r>
            <a:r>
              <a:rPr sz="3300" u="none" spc="-105" dirty="0" smtClean="0">
                <a:solidFill>
                  <a:srgbClr val="3D526F"/>
                </a:solidFill>
                <a:latin typeface="Arial"/>
                <a:cs typeface="Arial"/>
              </a:rPr>
              <a:t> </a:t>
            </a:r>
            <a:r>
              <a:rPr sz="3300" u="none" spc="140" dirty="0">
                <a:solidFill>
                  <a:srgbClr val="3D526F"/>
                </a:solidFill>
                <a:latin typeface="Arial"/>
                <a:cs typeface="Arial"/>
              </a:rPr>
              <a:t>up</a:t>
            </a:r>
            <a:r>
              <a:rPr sz="3300" u="none" spc="-110" dirty="0">
                <a:solidFill>
                  <a:srgbClr val="3D526F"/>
                </a:solidFill>
                <a:latin typeface="Arial"/>
                <a:cs typeface="Arial"/>
              </a:rPr>
              <a:t> </a:t>
            </a:r>
            <a:r>
              <a:rPr lang="en-US" sz="3300" u="none" spc="220" dirty="0">
                <a:solidFill>
                  <a:srgbClr val="3D526F"/>
                </a:solidFill>
                <a:latin typeface="Arial"/>
                <a:cs typeface="Arial"/>
              </a:rPr>
              <a:t>a</a:t>
            </a:r>
            <a:r>
              <a:rPr sz="3300" u="none" spc="220" dirty="0" smtClean="0">
                <a:solidFill>
                  <a:srgbClr val="3D526F"/>
                </a:solidFill>
                <a:latin typeface="Arial"/>
                <a:cs typeface="Arial"/>
              </a:rPr>
              <a:t>n</a:t>
            </a:r>
            <a:r>
              <a:rPr sz="3300" u="none" spc="-105" dirty="0" smtClean="0">
                <a:solidFill>
                  <a:srgbClr val="3D526F"/>
                </a:solidFill>
                <a:latin typeface="Arial"/>
                <a:cs typeface="Arial"/>
              </a:rPr>
              <a:t> </a:t>
            </a:r>
            <a:r>
              <a:rPr sz="3300" u="none" spc="-225" dirty="0">
                <a:solidFill>
                  <a:srgbClr val="3D526F"/>
                </a:solidFill>
                <a:latin typeface="Arial"/>
                <a:cs typeface="Arial"/>
              </a:rPr>
              <a:t>HRIS</a:t>
            </a:r>
            <a:endParaRPr sz="3300" dirty="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8296909" y="6457950"/>
            <a:ext cx="140970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spc="5" dirty="0">
                <a:solidFill>
                  <a:srgbClr val="AB0088"/>
                </a:solidFill>
                <a:latin typeface="Times New Roman"/>
                <a:cs typeface="Times New Roman"/>
              </a:rPr>
              <a:t>1</a:t>
            </a:r>
            <a:r>
              <a:rPr sz="900" dirty="0">
                <a:solidFill>
                  <a:srgbClr val="AB0088"/>
                </a:solidFill>
                <a:latin typeface="Times New Roman"/>
                <a:cs typeface="Times New Roman"/>
              </a:rPr>
              <a:t>1</a:t>
            </a:r>
            <a:endParaRPr sz="900">
              <a:latin typeface="Times New Roman"/>
              <a:cs typeface="Times New Roman"/>
            </a:endParaRPr>
          </a:p>
        </p:txBody>
      </p:sp>
      <p:grpSp>
        <p:nvGrpSpPr>
          <p:cNvPr id="4" name="object 4"/>
          <p:cNvGrpSpPr/>
          <p:nvPr/>
        </p:nvGrpSpPr>
        <p:grpSpPr>
          <a:xfrm>
            <a:off x="298450" y="1746250"/>
            <a:ext cx="2184400" cy="694690"/>
            <a:chOff x="298450" y="1746250"/>
            <a:chExt cx="2184400" cy="694690"/>
          </a:xfrm>
        </p:grpSpPr>
        <p:sp>
          <p:nvSpPr>
            <p:cNvPr id="5" name="object 5"/>
            <p:cNvSpPr/>
            <p:nvPr/>
          </p:nvSpPr>
          <p:spPr>
            <a:xfrm>
              <a:off x="304800" y="1752600"/>
              <a:ext cx="2171700" cy="681990"/>
            </a:xfrm>
            <a:custGeom>
              <a:avLst/>
              <a:gdLst/>
              <a:ahLst/>
              <a:cxnLst/>
              <a:rect l="l" t="t" r="r" b="b"/>
              <a:pathLst>
                <a:path w="2171700" h="681989">
                  <a:moveTo>
                    <a:pt x="2171700" y="0"/>
                  </a:moveTo>
                  <a:lnTo>
                    <a:pt x="170179" y="0"/>
                  </a:lnTo>
                  <a:lnTo>
                    <a:pt x="0" y="170179"/>
                  </a:lnTo>
                  <a:lnTo>
                    <a:pt x="0" y="681989"/>
                  </a:lnTo>
                  <a:lnTo>
                    <a:pt x="2001520" y="681989"/>
                  </a:lnTo>
                  <a:lnTo>
                    <a:pt x="2171700" y="510539"/>
                  </a:lnTo>
                  <a:lnTo>
                    <a:pt x="2171700" y="0"/>
                  </a:lnTo>
                  <a:close/>
                </a:path>
              </a:pathLst>
            </a:custGeom>
            <a:solidFill>
              <a:srgbClr val="E9EB5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304800" y="1752600"/>
              <a:ext cx="2171700" cy="170180"/>
            </a:xfrm>
            <a:custGeom>
              <a:avLst/>
              <a:gdLst/>
              <a:ahLst/>
              <a:cxnLst/>
              <a:rect l="l" t="t" r="r" b="b"/>
              <a:pathLst>
                <a:path w="2171700" h="170180">
                  <a:moveTo>
                    <a:pt x="2171700" y="0"/>
                  </a:moveTo>
                  <a:lnTo>
                    <a:pt x="170179" y="0"/>
                  </a:lnTo>
                  <a:lnTo>
                    <a:pt x="0" y="170179"/>
                  </a:lnTo>
                  <a:lnTo>
                    <a:pt x="2001520" y="170179"/>
                  </a:lnTo>
                  <a:lnTo>
                    <a:pt x="2171700" y="0"/>
                  </a:lnTo>
                  <a:close/>
                </a:path>
              </a:pathLst>
            </a:custGeom>
            <a:solidFill>
              <a:srgbClr val="EDEF7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304800" y="1752600"/>
              <a:ext cx="2171700" cy="170180"/>
            </a:xfrm>
            <a:custGeom>
              <a:avLst/>
              <a:gdLst/>
              <a:ahLst/>
              <a:cxnLst/>
              <a:rect l="l" t="t" r="r" b="b"/>
              <a:pathLst>
                <a:path w="2171700" h="170180">
                  <a:moveTo>
                    <a:pt x="0" y="170179"/>
                  </a:moveTo>
                  <a:lnTo>
                    <a:pt x="170179" y="0"/>
                  </a:lnTo>
                  <a:lnTo>
                    <a:pt x="2171700" y="0"/>
                  </a:lnTo>
                  <a:lnTo>
                    <a:pt x="2001520" y="170179"/>
                  </a:lnTo>
                  <a:lnTo>
                    <a:pt x="0" y="170179"/>
                  </a:lnTo>
                  <a:close/>
                </a:path>
              </a:pathLst>
            </a:custGeom>
            <a:ln w="12579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2306320" y="1752600"/>
              <a:ext cx="170180" cy="681990"/>
            </a:xfrm>
            <a:custGeom>
              <a:avLst/>
              <a:gdLst/>
              <a:ahLst/>
              <a:cxnLst/>
              <a:rect l="l" t="t" r="r" b="b"/>
              <a:pathLst>
                <a:path w="170180" h="681989">
                  <a:moveTo>
                    <a:pt x="170180" y="0"/>
                  </a:moveTo>
                  <a:lnTo>
                    <a:pt x="0" y="170179"/>
                  </a:lnTo>
                  <a:lnTo>
                    <a:pt x="0" y="681989"/>
                  </a:lnTo>
                  <a:lnTo>
                    <a:pt x="170180" y="510539"/>
                  </a:lnTo>
                  <a:lnTo>
                    <a:pt x="170180" y="0"/>
                  </a:lnTo>
                  <a:close/>
                </a:path>
              </a:pathLst>
            </a:custGeom>
            <a:solidFill>
              <a:srgbClr val="BABC4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2306320" y="1752600"/>
              <a:ext cx="170180" cy="681990"/>
            </a:xfrm>
            <a:custGeom>
              <a:avLst/>
              <a:gdLst/>
              <a:ahLst/>
              <a:cxnLst/>
              <a:rect l="l" t="t" r="r" b="b"/>
              <a:pathLst>
                <a:path w="170180" h="681989">
                  <a:moveTo>
                    <a:pt x="0" y="681989"/>
                  </a:moveTo>
                  <a:lnTo>
                    <a:pt x="0" y="170179"/>
                  </a:lnTo>
                  <a:lnTo>
                    <a:pt x="170180" y="0"/>
                  </a:lnTo>
                  <a:lnTo>
                    <a:pt x="170180" y="510539"/>
                  </a:lnTo>
                  <a:lnTo>
                    <a:pt x="0" y="681989"/>
                  </a:lnTo>
                  <a:close/>
                </a:path>
              </a:pathLst>
            </a:custGeom>
            <a:ln w="12579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0" name="object 10"/>
          <p:cNvSpPr txBox="1"/>
          <p:nvPr/>
        </p:nvSpPr>
        <p:spPr>
          <a:xfrm>
            <a:off x="956310" y="2043429"/>
            <a:ext cx="697865" cy="2692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600" spc="-105" dirty="0">
                <a:latin typeface="Trebuchet MS"/>
                <a:cs typeface="Trebuchet MS"/>
              </a:rPr>
              <a:t>Planning</a:t>
            </a:r>
            <a:endParaRPr sz="1600">
              <a:latin typeface="Trebuchet MS"/>
              <a:cs typeface="Trebuchet MS"/>
            </a:endParaRPr>
          </a:p>
        </p:txBody>
      </p:sp>
      <p:grpSp>
        <p:nvGrpSpPr>
          <p:cNvPr id="11" name="object 11"/>
          <p:cNvGrpSpPr/>
          <p:nvPr/>
        </p:nvGrpSpPr>
        <p:grpSpPr>
          <a:xfrm>
            <a:off x="2889250" y="3575050"/>
            <a:ext cx="2184400" cy="694690"/>
            <a:chOff x="2889250" y="3575050"/>
            <a:chExt cx="2184400" cy="694690"/>
          </a:xfrm>
        </p:grpSpPr>
        <p:sp>
          <p:nvSpPr>
            <p:cNvPr id="12" name="object 12"/>
            <p:cNvSpPr/>
            <p:nvPr/>
          </p:nvSpPr>
          <p:spPr>
            <a:xfrm>
              <a:off x="2895600" y="3581400"/>
              <a:ext cx="2171700" cy="681990"/>
            </a:xfrm>
            <a:custGeom>
              <a:avLst/>
              <a:gdLst/>
              <a:ahLst/>
              <a:cxnLst/>
              <a:rect l="l" t="t" r="r" b="b"/>
              <a:pathLst>
                <a:path w="2171700" h="681989">
                  <a:moveTo>
                    <a:pt x="2171700" y="0"/>
                  </a:moveTo>
                  <a:lnTo>
                    <a:pt x="170180" y="0"/>
                  </a:lnTo>
                  <a:lnTo>
                    <a:pt x="0" y="170180"/>
                  </a:lnTo>
                  <a:lnTo>
                    <a:pt x="0" y="681989"/>
                  </a:lnTo>
                  <a:lnTo>
                    <a:pt x="2001520" y="681989"/>
                  </a:lnTo>
                  <a:lnTo>
                    <a:pt x="2171700" y="510539"/>
                  </a:lnTo>
                  <a:lnTo>
                    <a:pt x="2171700" y="0"/>
                  </a:lnTo>
                  <a:close/>
                </a:path>
              </a:pathLst>
            </a:custGeom>
            <a:solidFill>
              <a:srgbClr val="E9EB5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2895600" y="3581400"/>
              <a:ext cx="2171700" cy="170180"/>
            </a:xfrm>
            <a:custGeom>
              <a:avLst/>
              <a:gdLst/>
              <a:ahLst/>
              <a:cxnLst/>
              <a:rect l="l" t="t" r="r" b="b"/>
              <a:pathLst>
                <a:path w="2171700" h="170179">
                  <a:moveTo>
                    <a:pt x="2171700" y="0"/>
                  </a:moveTo>
                  <a:lnTo>
                    <a:pt x="170180" y="0"/>
                  </a:lnTo>
                  <a:lnTo>
                    <a:pt x="0" y="170180"/>
                  </a:lnTo>
                  <a:lnTo>
                    <a:pt x="2001520" y="170180"/>
                  </a:lnTo>
                  <a:lnTo>
                    <a:pt x="2171700" y="0"/>
                  </a:lnTo>
                  <a:close/>
                </a:path>
              </a:pathLst>
            </a:custGeom>
            <a:solidFill>
              <a:srgbClr val="EDEF7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2895600" y="3581400"/>
              <a:ext cx="2171700" cy="170180"/>
            </a:xfrm>
            <a:custGeom>
              <a:avLst/>
              <a:gdLst/>
              <a:ahLst/>
              <a:cxnLst/>
              <a:rect l="l" t="t" r="r" b="b"/>
              <a:pathLst>
                <a:path w="2171700" h="170179">
                  <a:moveTo>
                    <a:pt x="0" y="170180"/>
                  </a:moveTo>
                  <a:lnTo>
                    <a:pt x="170180" y="0"/>
                  </a:lnTo>
                  <a:lnTo>
                    <a:pt x="2171700" y="0"/>
                  </a:lnTo>
                  <a:lnTo>
                    <a:pt x="2001520" y="170180"/>
                  </a:lnTo>
                  <a:lnTo>
                    <a:pt x="0" y="170180"/>
                  </a:lnTo>
                  <a:close/>
                </a:path>
              </a:pathLst>
            </a:custGeom>
            <a:ln w="12579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4897120" y="3581400"/>
              <a:ext cx="170180" cy="681990"/>
            </a:xfrm>
            <a:custGeom>
              <a:avLst/>
              <a:gdLst/>
              <a:ahLst/>
              <a:cxnLst/>
              <a:rect l="l" t="t" r="r" b="b"/>
              <a:pathLst>
                <a:path w="170179" h="681989">
                  <a:moveTo>
                    <a:pt x="170179" y="0"/>
                  </a:moveTo>
                  <a:lnTo>
                    <a:pt x="0" y="170180"/>
                  </a:lnTo>
                  <a:lnTo>
                    <a:pt x="0" y="681989"/>
                  </a:lnTo>
                  <a:lnTo>
                    <a:pt x="170179" y="510539"/>
                  </a:lnTo>
                  <a:lnTo>
                    <a:pt x="170179" y="0"/>
                  </a:lnTo>
                  <a:close/>
                </a:path>
              </a:pathLst>
            </a:custGeom>
            <a:solidFill>
              <a:srgbClr val="BABC4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4897120" y="3581400"/>
              <a:ext cx="170180" cy="681990"/>
            </a:xfrm>
            <a:custGeom>
              <a:avLst/>
              <a:gdLst/>
              <a:ahLst/>
              <a:cxnLst/>
              <a:rect l="l" t="t" r="r" b="b"/>
              <a:pathLst>
                <a:path w="170179" h="681989">
                  <a:moveTo>
                    <a:pt x="0" y="681989"/>
                  </a:moveTo>
                  <a:lnTo>
                    <a:pt x="0" y="170180"/>
                  </a:lnTo>
                  <a:lnTo>
                    <a:pt x="170179" y="0"/>
                  </a:lnTo>
                  <a:lnTo>
                    <a:pt x="170179" y="510539"/>
                  </a:lnTo>
                  <a:lnTo>
                    <a:pt x="0" y="681989"/>
                  </a:lnTo>
                  <a:close/>
                </a:path>
              </a:pathLst>
            </a:custGeom>
            <a:ln w="12579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7" name="object 17"/>
          <p:cNvSpPr txBox="1"/>
          <p:nvPr/>
        </p:nvSpPr>
        <p:spPr>
          <a:xfrm>
            <a:off x="3602990" y="3872229"/>
            <a:ext cx="585470" cy="2692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600" spc="55" dirty="0">
                <a:latin typeface="Trebuchet MS"/>
                <a:cs typeface="Trebuchet MS"/>
              </a:rPr>
              <a:t>De</a:t>
            </a:r>
            <a:r>
              <a:rPr sz="1600" spc="-45" dirty="0">
                <a:latin typeface="Trebuchet MS"/>
                <a:cs typeface="Trebuchet MS"/>
              </a:rPr>
              <a:t>s</a:t>
            </a:r>
            <a:r>
              <a:rPr sz="1600" spc="-120" dirty="0">
                <a:latin typeface="Trebuchet MS"/>
                <a:cs typeface="Trebuchet MS"/>
              </a:rPr>
              <a:t>ig</a:t>
            </a:r>
            <a:r>
              <a:rPr sz="1600" spc="-75" dirty="0">
                <a:latin typeface="Trebuchet MS"/>
                <a:cs typeface="Trebuchet MS"/>
              </a:rPr>
              <a:t>n</a:t>
            </a:r>
            <a:endParaRPr sz="1600">
              <a:latin typeface="Trebuchet MS"/>
              <a:cs typeface="Trebuchet MS"/>
            </a:endParaRPr>
          </a:p>
        </p:txBody>
      </p:sp>
      <p:grpSp>
        <p:nvGrpSpPr>
          <p:cNvPr id="18" name="object 18"/>
          <p:cNvGrpSpPr/>
          <p:nvPr/>
        </p:nvGrpSpPr>
        <p:grpSpPr>
          <a:xfrm>
            <a:off x="1517650" y="2660650"/>
            <a:ext cx="2184400" cy="694690"/>
            <a:chOff x="1517650" y="2660650"/>
            <a:chExt cx="2184400" cy="694690"/>
          </a:xfrm>
        </p:grpSpPr>
        <p:sp>
          <p:nvSpPr>
            <p:cNvPr id="19" name="object 19"/>
            <p:cNvSpPr/>
            <p:nvPr/>
          </p:nvSpPr>
          <p:spPr>
            <a:xfrm>
              <a:off x="1524000" y="2667000"/>
              <a:ext cx="2171700" cy="681990"/>
            </a:xfrm>
            <a:custGeom>
              <a:avLst/>
              <a:gdLst/>
              <a:ahLst/>
              <a:cxnLst/>
              <a:rect l="l" t="t" r="r" b="b"/>
              <a:pathLst>
                <a:path w="2171700" h="681989">
                  <a:moveTo>
                    <a:pt x="2171700" y="0"/>
                  </a:moveTo>
                  <a:lnTo>
                    <a:pt x="170180" y="0"/>
                  </a:lnTo>
                  <a:lnTo>
                    <a:pt x="0" y="170179"/>
                  </a:lnTo>
                  <a:lnTo>
                    <a:pt x="0" y="681989"/>
                  </a:lnTo>
                  <a:lnTo>
                    <a:pt x="2001520" y="681989"/>
                  </a:lnTo>
                  <a:lnTo>
                    <a:pt x="2171700" y="510539"/>
                  </a:lnTo>
                  <a:lnTo>
                    <a:pt x="2171700" y="0"/>
                  </a:lnTo>
                  <a:close/>
                </a:path>
              </a:pathLst>
            </a:custGeom>
            <a:solidFill>
              <a:srgbClr val="E9EB5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1524000" y="2667000"/>
              <a:ext cx="2171700" cy="170180"/>
            </a:xfrm>
            <a:custGeom>
              <a:avLst/>
              <a:gdLst/>
              <a:ahLst/>
              <a:cxnLst/>
              <a:rect l="l" t="t" r="r" b="b"/>
              <a:pathLst>
                <a:path w="2171700" h="170180">
                  <a:moveTo>
                    <a:pt x="2171700" y="0"/>
                  </a:moveTo>
                  <a:lnTo>
                    <a:pt x="170180" y="0"/>
                  </a:lnTo>
                  <a:lnTo>
                    <a:pt x="0" y="170179"/>
                  </a:lnTo>
                  <a:lnTo>
                    <a:pt x="2001520" y="170179"/>
                  </a:lnTo>
                  <a:lnTo>
                    <a:pt x="2171700" y="0"/>
                  </a:lnTo>
                  <a:close/>
                </a:path>
              </a:pathLst>
            </a:custGeom>
            <a:solidFill>
              <a:srgbClr val="EDEF7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21"/>
            <p:cNvSpPr/>
            <p:nvPr/>
          </p:nvSpPr>
          <p:spPr>
            <a:xfrm>
              <a:off x="1524000" y="2667000"/>
              <a:ext cx="2171700" cy="170180"/>
            </a:xfrm>
            <a:custGeom>
              <a:avLst/>
              <a:gdLst/>
              <a:ahLst/>
              <a:cxnLst/>
              <a:rect l="l" t="t" r="r" b="b"/>
              <a:pathLst>
                <a:path w="2171700" h="170180">
                  <a:moveTo>
                    <a:pt x="0" y="170179"/>
                  </a:moveTo>
                  <a:lnTo>
                    <a:pt x="170180" y="0"/>
                  </a:lnTo>
                  <a:lnTo>
                    <a:pt x="2171700" y="0"/>
                  </a:lnTo>
                  <a:lnTo>
                    <a:pt x="2001520" y="170179"/>
                  </a:lnTo>
                  <a:lnTo>
                    <a:pt x="0" y="170179"/>
                  </a:lnTo>
                  <a:close/>
                </a:path>
              </a:pathLst>
            </a:custGeom>
            <a:ln w="12579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" name="object 22"/>
            <p:cNvSpPr/>
            <p:nvPr/>
          </p:nvSpPr>
          <p:spPr>
            <a:xfrm>
              <a:off x="3525520" y="2667000"/>
              <a:ext cx="170180" cy="681990"/>
            </a:xfrm>
            <a:custGeom>
              <a:avLst/>
              <a:gdLst/>
              <a:ahLst/>
              <a:cxnLst/>
              <a:rect l="l" t="t" r="r" b="b"/>
              <a:pathLst>
                <a:path w="170179" h="681989">
                  <a:moveTo>
                    <a:pt x="170179" y="0"/>
                  </a:moveTo>
                  <a:lnTo>
                    <a:pt x="0" y="170179"/>
                  </a:lnTo>
                  <a:lnTo>
                    <a:pt x="0" y="681989"/>
                  </a:lnTo>
                  <a:lnTo>
                    <a:pt x="170179" y="510539"/>
                  </a:lnTo>
                  <a:lnTo>
                    <a:pt x="170179" y="0"/>
                  </a:lnTo>
                  <a:close/>
                </a:path>
              </a:pathLst>
            </a:custGeom>
            <a:solidFill>
              <a:srgbClr val="BABC4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" name="object 23"/>
            <p:cNvSpPr/>
            <p:nvPr/>
          </p:nvSpPr>
          <p:spPr>
            <a:xfrm>
              <a:off x="3525520" y="2667000"/>
              <a:ext cx="170180" cy="681990"/>
            </a:xfrm>
            <a:custGeom>
              <a:avLst/>
              <a:gdLst/>
              <a:ahLst/>
              <a:cxnLst/>
              <a:rect l="l" t="t" r="r" b="b"/>
              <a:pathLst>
                <a:path w="170179" h="681989">
                  <a:moveTo>
                    <a:pt x="0" y="681989"/>
                  </a:moveTo>
                  <a:lnTo>
                    <a:pt x="0" y="170179"/>
                  </a:lnTo>
                  <a:lnTo>
                    <a:pt x="170179" y="0"/>
                  </a:lnTo>
                  <a:lnTo>
                    <a:pt x="170179" y="510539"/>
                  </a:lnTo>
                  <a:lnTo>
                    <a:pt x="0" y="681989"/>
                  </a:lnTo>
                  <a:close/>
                </a:path>
              </a:pathLst>
            </a:custGeom>
            <a:ln w="12579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4" name="object 24"/>
          <p:cNvSpPr txBox="1"/>
          <p:nvPr/>
        </p:nvSpPr>
        <p:spPr>
          <a:xfrm>
            <a:off x="2183129" y="2957829"/>
            <a:ext cx="682625" cy="2692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600" spc="-70" dirty="0">
                <a:latin typeface="Trebuchet MS"/>
                <a:cs typeface="Trebuchet MS"/>
              </a:rPr>
              <a:t>Analysis</a:t>
            </a:r>
            <a:endParaRPr sz="1600">
              <a:latin typeface="Trebuchet MS"/>
              <a:cs typeface="Trebuchet MS"/>
            </a:endParaRPr>
          </a:p>
        </p:txBody>
      </p:sp>
      <p:grpSp>
        <p:nvGrpSpPr>
          <p:cNvPr id="25" name="object 25"/>
          <p:cNvGrpSpPr/>
          <p:nvPr/>
        </p:nvGrpSpPr>
        <p:grpSpPr>
          <a:xfrm>
            <a:off x="4260850" y="4565650"/>
            <a:ext cx="2184400" cy="694690"/>
            <a:chOff x="4260850" y="4565650"/>
            <a:chExt cx="2184400" cy="694690"/>
          </a:xfrm>
        </p:grpSpPr>
        <p:sp>
          <p:nvSpPr>
            <p:cNvPr id="26" name="object 26"/>
            <p:cNvSpPr/>
            <p:nvPr/>
          </p:nvSpPr>
          <p:spPr>
            <a:xfrm>
              <a:off x="4267200" y="4572000"/>
              <a:ext cx="2171700" cy="681990"/>
            </a:xfrm>
            <a:custGeom>
              <a:avLst/>
              <a:gdLst/>
              <a:ahLst/>
              <a:cxnLst/>
              <a:rect l="l" t="t" r="r" b="b"/>
              <a:pathLst>
                <a:path w="2171700" h="681989">
                  <a:moveTo>
                    <a:pt x="2171700" y="0"/>
                  </a:moveTo>
                  <a:lnTo>
                    <a:pt x="170179" y="0"/>
                  </a:lnTo>
                  <a:lnTo>
                    <a:pt x="0" y="170180"/>
                  </a:lnTo>
                  <a:lnTo>
                    <a:pt x="0" y="681990"/>
                  </a:lnTo>
                  <a:lnTo>
                    <a:pt x="2001520" y="681990"/>
                  </a:lnTo>
                  <a:lnTo>
                    <a:pt x="2171700" y="510539"/>
                  </a:lnTo>
                  <a:lnTo>
                    <a:pt x="2171700" y="0"/>
                  </a:lnTo>
                  <a:close/>
                </a:path>
              </a:pathLst>
            </a:custGeom>
            <a:solidFill>
              <a:srgbClr val="E9EB5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" name="object 27"/>
            <p:cNvSpPr/>
            <p:nvPr/>
          </p:nvSpPr>
          <p:spPr>
            <a:xfrm>
              <a:off x="4267200" y="4572000"/>
              <a:ext cx="2171700" cy="170180"/>
            </a:xfrm>
            <a:custGeom>
              <a:avLst/>
              <a:gdLst/>
              <a:ahLst/>
              <a:cxnLst/>
              <a:rect l="l" t="t" r="r" b="b"/>
              <a:pathLst>
                <a:path w="2171700" h="170179">
                  <a:moveTo>
                    <a:pt x="2171700" y="0"/>
                  </a:moveTo>
                  <a:lnTo>
                    <a:pt x="170179" y="0"/>
                  </a:lnTo>
                  <a:lnTo>
                    <a:pt x="0" y="170180"/>
                  </a:lnTo>
                  <a:lnTo>
                    <a:pt x="2001520" y="170180"/>
                  </a:lnTo>
                  <a:lnTo>
                    <a:pt x="2171700" y="0"/>
                  </a:lnTo>
                  <a:close/>
                </a:path>
              </a:pathLst>
            </a:custGeom>
            <a:solidFill>
              <a:srgbClr val="EDEF7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" name="object 28"/>
            <p:cNvSpPr/>
            <p:nvPr/>
          </p:nvSpPr>
          <p:spPr>
            <a:xfrm>
              <a:off x="4267200" y="4572000"/>
              <a:ext cx="2171700" cy="170180"/>
            </a:xfrm>
            <a:custGeom>
              <a:avLst/>
              <a:gdLst/>
              <a:ahLst/>
              <a:cxnLst/>
              <a:rect l="l" t="t" r="r" b="b"/>
              <a:pathLst>
                <a:path w="2171700" h="170179">
                  <a:moveTo>
                    <a:pt x="0" y="170180"/>
                  </a:moveTo>
                  <a:lnTo>
                    <a:pt x="170179" y="0"/>
                  </a:lnTo>
                  <a:lnTo>
                    <a:pt x="2171700" y="0"/>
                  </a:lnTo>
                  <a:lnTo>
                    <a:pt x="2001520" y="170180"/>
                  </a:lnTo>
                  <a:lnTo>
                    <a:pt x="0" y="170180"/>
                  </a:lnTo>
                  <a:close/>
                </a:path>
              </a:pathLst>
            </a:custGeom>
            <a:ln w="12579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" name="object 29"/>
            <p:cNvSpPr/>
            <p:nvPr/>
          </p:nvSpPr>
          <p:spPr>
            <a:xfrm>
              <a:off x="6268720" y="4572000"/>
              <a:ext cx="170180" cy="681990"/>
            </a:xfrm>
            <a:custGeom>
              <a:avLst/>
              <a:gdLst/>
              <a:ahLst/>
              <a:cxnLst/>
              <a:rect l="l" t="t" r="r" b="b"/>
              <a:pathLst>
                <a:path w="170179" h="681989">
                  <a:moveTo>
                    <a:pt x="170179" y="0"/>
                  </a:moveTo>
                  <a:lnTo>
                    <a:pt x="0" y="170180"/>
                  </a:lnTo>
                  <a:lnTo>
                    <a:pt x="0" y="681990"/>
                  </a:lnTo>
                  <a:lnTo>
                    <a:pt x="170179" y="510539"/>
                  </a:lnTo>
                  <a:lnTo>
                    <a:pt x="170179" y="0"/>
                  </a:lnTo>
                  <a:close/>
                </a:path>
              </a:pathLst>
            </a:custGeom>
            <a:solidFill>
              <a:srgbClr val="BABC4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" name="object 30"/>
            <p:cNvSpPr/>
            <p:nvPr/>
          </p:nvSpPr>
          <p:spPr>
            <a:xfrm>
              <a:off x="6268720" y="4572000"/>
              <a:ext cx="170180" cy="681990"/>
            </a:xfrm>
            <a:custGeom>
              <a:avLst/>
              <a:gdLst/>
              <a:ahLst/>
              <a:cxnLst/>
              <a:rect l="l" t="t" r="r" b="b"/>
              <a:pathLst>
                <a:path w="170179" h="681989">
                  <a:moveTo>
                    <a:pt x="0" y="681990"/>
                  </a:moveTo>
                  <a:lnTo>
                    <a:pt x="0" y="170180"/>
                  </a:lnTo>
                  <a:lnTo>
                    <a:pt x="170179" y="0"/>
                  </a:lnTo>
                  <a:lnTo>
                    <a:pt x="170179" y="510539"/>
                  </a:lnTo>
                  <a:lnTo>
                    <a:pt x="0" y="681990"/>
                  </a:lnTo>
                  <a:close/>
                </a:path>
              </a:pathLst>
            </a:custGeom>
            <a:ln w="12579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1" name="object 31"/>
          <p:cNvSpPr txBox="1"/>
          <p:nvPr/>
        </p:nvSpPr>
        <p:spPr>
          <a:xfrm>
            <a:off x="4611370" y="4862829"/>
            <a:ext cx="1311275" cy="2692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600" spc="-95" dirty="0">
                <a:latin typeface="Trebuchet MS"/>
                <a:cs typeface="Trebuchet MS"/>
              </a:rPr>
              <a:t>Implementation</a:t>
            </a:r>
            <a:endParaRPr sz="1600">
              <a:latin typeface="Trebuchet MS"/>
              <a:cs typeface="Trebuchet MS"/>
            </a:endParaRPr>
          </a:p>
        </p:txBody>
      </p:sp>
      <p:grpSp>
        <p:nvGrpSpPr>
          <p:cNvPr id="32" name="object 32"/>
          <p:cNvGrpSpPr/>
          <p:nvPr/>
        </p:nvGrpSpPr>
        <p:grpSpPr>
          <a:xfrm>
            <a:off x="5708650" y="5556250"/>
            <a:ext cx="2184400" cy="693420"/>
            <a:chOff x="5708650" y="5556250"/>
            <a:chExt cx="2184400" cy="693420"/>
          </a:xfrm>
        </p:grpSpPr>
        <p:sp>
          <p:nvSpPr>
            <p:cNvPr id="33" name="object 33"/>
            <p:cNvSpPr/>
            <p:nvPr/>
          </p:nvSpPr>
          <p:spPr>
            <a:xfrm>
              <a:off x="5715000" y="5562600"/>
              <a:ext cx="2171700" cy="680720"/>
            </a:xfrm>
            <a:custGeom>
              <a:avLst/>
              <a:gdLst/>
              <a:ahLst/>
              <a:cxnLst/>
              <a:rect l="l" t="t" r="r" b="b"/>
              <a:pathLst>
                <a:path w="2171700" h="680720">
                  <a:moveTo>
                    <a:pt x="2171700" y="0"/>
                  </a:moveTo>
                  <a:lnTo>
                    <a:pt x="170179" y="0"/>
                  </a:lnTo>
                  <a:lnTo>
                    <a:pt x="0" y="170180"/>
                  </a:lnTo>
                  <a:lnTo>
                    <a:pt x="0" y="680720"/>
                  </a:lnTo>
                  <a:lnTo>
                    <a:pt x="2001520" y="680720"/>
                  </a:lnTo>
                  <a:lnTo>
                    <a:pt x="2171700" y="510540"/>
                  </a:lnTo>
                  <a:lnTo>
                    <a:pt x="2171700" y="0"/>
                  </a:lnTo>
                  <a:close/>
                </a:path>
              </a:pathLst>
            </a:custGeom>
            <a:solidFill>
              <a:srgbClr val="E9EB5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4" name="object 34"/>
            <p:cNvSpPr/>
            <p:nvPr/>
          </p:nvSpPr>
          <p:spPr>
            <a:xfrm>
              <a:off x="5715000" y="5562600"/>
              <a:ext cx="2171700" cy="170180"/>
            </a:xfrm>
            <a:custGeom>
              <a:avLst/>
              <a:gdLst/>
              <a:ahLst/>
              <a:cxnLst/>
              <a:rect l="l" t="t" r="r" b="b"/>
              <a:pathLst>
                <a:path w="2171700" h="170179">
                  <a:moveTo>
                    <a:pt x="2171700" y="0"/>
                  </a:moveTo>
                  <a:lnTo>
                    <a:pt x="170179" y="0"/>
                  </a:lnTo>
                  <a:lnTo>
                    <a:pt x="0" y="170180"/>
                  </a:lnTo>
                  <a:lnTo>
                    <a:pt x="2001520" y="170180"/>
                  </a:lnTo>
                  <a:lnTo>
                    <a:pt x="2171700" y="0"/>
                  </a:lnTo>
                  <a:close/>
                </a:path>
              </a:pathLst>
            </a:custGeom>
            <a:solidFill>
              <a:srgbClr val="EDEF7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5" name="object 35"/>
            <p:cNvSpPr/>
            <p:nvPr/>
          </p:nvSpPr>
          <p:spPr>
            <a:xfrm>
              <a:off x="5715000" y="5562600"/>
              <a:ext cx="2171700" cy="170180"/>
            </a:xfrm>
            <a:custGeom>
              <a:avLst/>
              <a:gdLst/>
              <a:ahLst/>
              <a:cxnLst/>
              <a:rect l="l" t="t" r="r" b="b"/>
              <a:pathLst>
                <a:path w="2171700" h="170179">
                  <a:moveTo>
                    <a:pt x="0" y="170180"/>
                  </a:moveTo>
                  <a:lnTo>
                    <a:pt x="170179" y="0"/>
                  </a:lnTo>
                  <a:lnTo>
                    <a:pt x="2171700" y="0"/>
                  </a:lnTo>
                  <a:lnTo>
                    <a:pt x="2001520" y="170180"/>
                  </a:lnTo>
                  <a:lnTo>
                    <a:pt x="0" y="170180"/>
                  </a:lnTo>
                  <a:close/>
                </a:path>
              </a:pathLst>
            </a:custGeom>
            <a:ln w="12579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6" name="object 36"/>
            <p:cNvSpPr/>
            <p:nvPr/>
          </p:nvSpPr>
          <p:spPr>
            <a:xfrm>
              <a:off x="7716520" y="5562600"/>
              <a:ext cx="170180" cy="680720"/>
            </a:xfrm>
            <a:custGeom>
              <a:avLst/>
              <a:gdLst/>
              <a:ahLst/>
              <a:cxnLst/>
              <a:rect l="l" t="t" r="r" b="b"/>
              <a:pathLst>
                <a:path w="170179" h="680720">
                  <a:moveTo>
                    <a:pt x="170179" y="0"/>
                  </a:moveTo>
                  <a:lnTo>
                    <a:pt x="0" y="170180"/>
                  </a:lnTo>
                  <a:lnTo>
                    <a:pt x="0" y="680720"/>
                  </a:lnTo>
                  <a:lnTo>
                    <a:pt x="170179" y="510540"/>
                  </a:lnTo>
                  <a:lnTo>
                    <a:pt x="170179" y="0"/>
                  </a:lnTo>
                  <a:close/>
                </a:path>
              </a:pathLst>
            </a:custGeom>
            <a:solidFill>
              <a:srgbClr val="BABC4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7" name="object 37"/>
            <p:cNvSpPr/>
            <p:nvPr/>
          </p:nvSpPr>
          <p:spPr>
            <a:xfrm>
              <a:off x="7716520" y="5562600"/>
              <a:ext cx="170180" cy="680720"/>
            </a:xfrm>
            <a:custGeom>
              <a:avLst/>
              <a:gdLst/>
              <a:ahLst/>
              <a:cxnLst/>
              <a:rect l="l" t="t" r="r" b="b"/>
              <a:pathLst>
                <a:path w="170179" h="680720">
                  <a:moveTo>
                    <a:pt x="0" y="680720"/>
                  </a:moveTo>
                  <a:lnTo>
                    <a:pt x="0" y="170180"/>
                  </a:lnTo>
                  <a:lnTo>
                    <a:pt x="170179" y="0"/>
                  </a:lnTo>
                  <a:lnTo>
                    <a:pt x="170179" y="510540"/>
                  </a:lnTo>
                  <a:lnTo>
                    <a:pt x="0" y="680720"/>
                  </a:lnTo>
                  <a:close/>
                </a:path>
              </a:pathLst>
            </a:custGeom>
            <a:ln w="12579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8" name="object 38"/>
          <p:cNvSpPr txBox="1"/>
          <p:nvPr/>
        </p:nvSpPr>
        <p:spPr>
          <a:xfrm>
            <a:off x="6186170" y="5853429"/>
            <a:ext cx="1057275" cy="2692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600" spc="-90" dirty="0">
                <a:latin typeface="Trebuchet MS"/>
                <a:cs typeface="Trebuchet MS"/>
              </a:rPr>
              <a:t>Maintenance</a:t>
            </a:r>
            <a:endParaRPr sz="1600">
              <a:latin typeface="Trebuchet MS"/>
              <a:cs typeface="Trebuchet MS"/>
            </a:endParaRPr>
          </a:p>
        </p:txBody>
      </p:sp>
      <p:grpSp>
        <p:nvGrpSpPr>
          <p:cNvPr id="39" name="object 39"/>
          <p:cNvGrpSpPr/>
          <p:nvPr/>
        </p:nvGrpSpPr>
        <p:grpSpPr>
          <a:xfrm>
            <a:off x="1193800" y="2127310"/>
            <a:ext cx="5613400" cy="3898900"/>
            <a:chOff x="1193800" y="2127310"/>
            <a:chExt cx="5613400" cy="3898900"/>
          </a:xfrm>
        </p:grpSpPr>
        <p:sp>
          <p:nvSpPr>
            <p:cNvPr id="40" name="object 40"/>
            <p:cNvSpPr/>
            <p:nvPr/>
          </p:nvSpPr>
          <p:spPr>
            <a:xfrm>
              <a:off x="2438400" y="2133599"/>
              <a:ext cx="304800" cy="0"/>
            </a:xfrm>
            <a:custGeom>
              <a:avLst/>
              <a:gdLst/>
              <a:ahLst/>
              <a:cxnLst/>
              <a:rect l="l" t="t" r="r" b="b"/>
              <a:pathLst>
                <a:path w="304800">
                  <a:moveTo>
                    <a:pt x="0" y="0"/>
                  </a:moveTo>
                  <a:lnTo>
                    <a:pt x="304800" y="0"/>
                  </a:lnTo>
                </a:path>
              </a:pathLst>
            </a:custGeom>
            <a:ln w="1257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1" name="object 41"/>
            <p:cNvSpPr/>
            <p:nvPr/>
          </p:nvSpPr>
          <p:spPr>
            <a:xfrm>
              <a:off x="2743200" y="2133599"/>
              <a:ext cx="0" cy="486409"/>
            </a:xfrm>
            <a:custGeom>
              <a:avLst/>
              <a:gdLst/>
              <a:ahLst/>
              <a:cxnLst/>
              <a:rect l="l" t="t" r="r" b="b"/>
              <a:pathLst>
                <a:path h="486410">
                  <a:moveTo>
                    <a:pt x="0" y="0"/>
                  </a:moveTo>
                  <a:lnTo>
                    <a:pt x="0" y="486410"/>
                  </a:lnTo>
                </a:path>
              </a:pathLst>
            </a:custGeom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2" name="object 42"/>
            <p:cNvSpPr/>
            <p:nvPr/>
          </p:nvSpPr>
          <p:spPr>
            <a:xfrm>
              <a:off x="2717800" y="2616199"/>
              <a:ext cx="50800" cy="50800"/>
            </a:xfrm>
            <a:custGeom>
              <a:avLst/>
              <a:gdLst/>
              <a:ahLst/>
              <a:cxnLst/>
              <a:rect l="l" t="t" r="r" b="b"/>
              <a:pathLst>
                <a:path w="50800" h="50800">
                  <a:moveTo>
                    <a:pt x="50800" y="0"/>
                  </a:moveTo>
                  <a:lnTo>
                    <a:pt x="0" y="0"/>
                  </a:lnTo>
                  <a:lnTo>
                    <a:pt x="25400" y="50800"/>
                  </a:lnTo>
                  <a:lnTo>
                    <a:pt x="50800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3" name="object 43"/>
            <p:cNvSpPr/>
            <p:nvPr/>
          </p:nvSpPr>
          <p:spPr>
            <a:xfrm>
              <a:off x="3657600" y="2971799"/>
              <a:ext cx="304800" cy="0"/>
            </a:xfrm>
            <a:custGeom>
              <a:avLst/>
              <a:gdLst/>
              <a:ahLst/>
              <a:cxnLst/>
              <a:rect l="l" t="t" r="r" b="b"/>
              <a:pathLst>
                <a:path w="304800">
                  <a:moveTo>
                    <a:pt x="0" y="0"/>
                  </a:moveTo>
                  <a:lnTo>
                    <a:pt x="304800" y="0"/>
                  </a:lnTo>
                </a:path>
              </a:pathLst>
            </a:custGeom>
            <a:ln w="1257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4" name="object 44"/>
            <p:cNvSpPr/>
            <p:nvPr/>
          </p:nvSpPr>
          <p:spPr>
            <a:xfrm>
              <a:off x="3962400" y="2971799"/>
              <a:ext cx="0" cy="562610"/>
            </a:xfrm>
            <a:custGeom>
              <a:avLst/>
              <a:gdLst/>
              <a:ahLst/>
              <a:cxnLst/>
              <a:rect l="l" t="t" r="r" b="b"/>
              <a:pathLst>
                <a:path h="562610">
                  <a:moveTo>
                    <a:pt x="0" y="0"/>
                  </a:moveTo>
                  <a:lnTo>
                    <a:pt x="0" y="562610"/>
                  </a:lnTo>
                </a:path>
              </a:pathLst>
            </a:custGeom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5" name="object 45"/>
            <p:cNvSpPr/>
            <p:nvPr/>
          </p:nvSpPr>
          <p:spPr>
            <a:xfrm>
              <a:off x="3937000" y="3530599"/>
              <a:ext cx="50800" cy="50800"/>
            </a:xfrm>
            <a:custGeom>
              <a:avLst/>
              <a:gdLst/>
              <a:ahLst/>
              <a:cxnLst/>
              <a:rect l="l" t="t" r="r" b="b"/>
              <a:pathLst>
                <a:path w="50800" h="50800">
                  <a:moveTo>
                    <a:pt x="50800" y="0"/>
                  </a:moveTo>
                  <a:lnTo>
                    <a:pt x="0" y="0"/>
                  </a:lnTo>
                  <a:lnTo>
                    <a:pt x="25400" y="50800"/>
                  </a:lnTo>
                  <a:lnTo>
                    <a:pt x="50800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6" name="object 46"/>
            <p:cNvSpPr/>
            <p:nvPr/>
          </p:nvSpPr>
          <p:spPr>
            <a:xfrm>
              <a:off x="5029200" y="3886200"/>
              <a:ext cx="381000" cy="0"/>
            </a:xfrm>
            <a:custGeom>
              <a:avLst/>
              <a:gdLst/>
              <a:ahLst/>
              <a:cxnLst/>
              <a:rect l="l" t="t" r="r" b="b"/>
              <a:pathLst>
                <a:path w="381000">
                  <a:moveTo>
                    <a:pt x="0" y="0"/>
                  </a:moveTo>
                  <a:lnTo>
                    <a:pt x="381000" y="0"/>
                  </a:lnTo>
                </a:path>
              </a:pathLst>
            </a:custGeom>
            <a:ln w="1257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7" name="object 47"/>
            <p:cNvSpPr/>
            <p:nvPr/>
          </p:nvSpPr>
          <p:spPr>
            <a:xfrm>
              <a:off x="5410200" y="3886200"/>
              <a:ext cx="0" cy="638810"/>
            </a:xfrm>
            <a:custGeom>
              <a:avLst/>
              <a:gdLst/>
              <a:ahLst/>
              <a:cxnLst/>
              <a:rect l="l" t="t" r="r" b="b"/>
              <a:pathLst>
                <a:path h="638810">
                  <a:moveTo>
                    <a:pt x="0" y="0"/>
                  </a:moveTo>
                  <a:lnTo>
                    <a:pt x="0" y="638810"/>
                  </a:lnTo>
                </a:path>
              </a:pathLst>
            </a:custGeom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8" name="object 48"/>
            <p:cNvSpPr/>
            <p:nvPr/>
          </p:nvSpPr>
          <p:spPr>
            <a:xfrm>
              <a:off x="5384800" y="4521200"/>
              <a:ext cx="50800" cy="50800"/>
            </a:xfrm>
            <a:custGeom>
              <a:avLst/>
              <a:gdLst/>
              <a:ahLst/>
              <a:cxnLst/>
              <a:rect l="l" t="t" r="r" b="b"/>
              <a:pathLst>
                <a:path w="50800" h="50800">
                  <a:moveTo>
                    <a:pt x="50800" y="0"/>
                  </a:moveTo>
                  <a:lnTo>
                    <a:pt x="0" y="0"/>
                  </a:lnTo>
                  <a:lnTo>
                    <a:pt x="25400" y="50800"/>
                  </a:lnTo>
                  <a:lnTo>
                    <a:pt x="50800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9" name="object 49"/>
            <p:cNvSpPr/>
            <p:nvPr/>
          </p:nvSpPr>
          <p:spPr>
            <a:xfrm>
              <a:off x="6324600" y="4876800"/>
              <a:ext cx="457200" cy="0"/>
            </a:xfrm>
            <a:custGeom>
              <a:avLst/>
              <a:gdLst/>
              <a:ahLst/>
              <a:cxnLst/>
              <a:rect l="l" t="t" r="r" b="b"/>
              <a:pathLst>
                <a:path w="457200">
                  <a:moveTo>
                    <a:pt x="0" y="0"/>
                  </a:moveTo>
                  <a:lnTo>
                    <a:pt x="457200" y="0"/>
                  </a:lnTo>
                </a:path>
              </a:pathLst>
            </a:custGeom>
            <a:ln w="1257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0" name="object 50"/>
            <p:cNvSpPr/>
            <p:nvPr/>
          </p:nvSpPr>
          <p:spPr>
            <a:xfrm>
              <a:off x="6781800" y="4876800"/>
              <a:ext cx="0" cy="638810"/>
            </a:xfrm>
            <a:custGeom>
              <a:avLst/>
              <a:gdLst/>
              <a:ahLst/>
              <a:cxnLst/>
              <a:rect l="l" t="t" r="r" b="b"/>
              <a:pathLst>
                <a:path h="638810">
                  <a:moveTo>
                    <a:pt x="0" y="0"/>
                  </a:moveTo>
                  <a:lnTo>
                    <a:pt x="0" y="638810"/>
                  </a:lnTo>
                </a:path>
              </a:pathLst>
            </a:custGeom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1" name="object 51"/>
            <p:cNvSpPr/>
            <p:nvPr/>
          </p:nvSpPr>
          <p:spPr>
            <a:xfrm>
              <a:off x="6756400" y="5511799"/>
              <a:ext cx="50800" cy="50800"/>
            </a:xfrm>
            <a:custGeom>
              <a:avLst/>
              <a:gdLst/>
              <a:ahLst/>
              <a:cxnLst/>
              <a:rect l="l" t="t" r="r" b="b"/>
              <a:pathLst>
                <a:path w="50800" h="50800">
                  <a:moveTo>
                    <a:pt x="50800" y="0"/>
                  </a:moveTo>
                  <a:lnTo>
                    <a:pt x="0" y="0"/>
                  </a:lnTo>
                  <a:lnTo>
                    <a:pt x="25400" y="50800"/>
                  </a:lnTo>
                  <a:lnTo>
                    <a:pt x="50800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2" name="object 52"/>
            <p:cNvSpPr/>
            <p:nvPr/>
          </p:nvSpPr>
          <p:spPr>
            <a:xfrm>
              <a:off x="5410200" y="6019799"/>
              <a:ext cx="304800" cy="0"/>
            </a:xfrm>
            <a:custGeom>
              <a:avLst/>
              <a:gdLst/>
              <a:ahLst/>
              <a:cxnLst/>
              <a:rect l="l" t="t" r="r" b="b"/>
              <a:pathLst>
                <a:path w="304800">
                  <a:moveTo>
                    <a:pt x="304800" y="0"/>
                  </a:moveTo>
                  <a:lnTo>
                    <a:pt x="0" y="0"/>
                  </a:lnTo>
                </a:path>
              </a:pathLst>
            </a:custGeom>
            <a:ln w="1257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3" name="object 53"/>
            <p:cNvSpPr/>
            <p:nvPr/>
          </p:nvSpPr>
          <p:spPr>
            <a:xfrm>
              <a:off x="5410200" y="5304789"/>
              <a:ext cx="0" cy="715010"/>
            </a:xfrm>
            <a:custGeom>
              <a:avLst/>
              <a:gdLst/>
              <a:ahLst/>
              <a:cxnLst/>
              <a:rect l="l" t="t" r="r" b="b"/>
              <a:pathLst>
                <a:path h="715010">
                  <a:moveTo>
                    <a:pt x="0" y="715010"/>
                  </a:moveTo>
                  <a:lnTo>
                    <a:pt x="0" y="0"/>
                  </a:lnTo>
                </a:path>
              </a:pathLst>
            </a:custGeom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4" name="object 54"/>
            <p:cNvSpPr/>
            <p:nvPr/>
          </p:nvSpPr>
          <p:spPr>
            <a:xfrm>
              <a:off x="5384800" y="5257800"/>
              <a:ext cx="50800" cy="49530"/>
            </a:xfrm>
            <a:custGeom>
              <a:avLst/>
              <a:gdLst/>
              <a:ahLst/>
              <a:cxnLst/>
              <a:rect l="l" t="t" r="r" b="b"/>
              <a:pathLst>
                <a:path w="50800" h="49529">
                  <a:moveTo>
                    <a:pt x="25400" y="0"/>
                  </a:moveTo>
                  <a:lnTo>
                    <a:pt x="0" y="49530"/>
                  </a:lnTo>
                  <a:lnTo>
                    <a:pt x="50800" y="49530"/>
                  </a:lnTo>
                  <a:lnTo>
                    <a:pt x="25400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5" name="object 55"/>
            <p:cNvSpPr/>
            <p:nvPr/>
          </p:nvSpPr>
          <p:spPr>
            <a:xfrm>
              <a:off x="3962400" y="4953000"/>
              <a:ext cx="304800" cy="0"/>
            </a:xfrm>
            <a:custGeom>
              <a:avLst/>
              <a:gdLst/>
              <a:ahLst/>
              <a:cxnLst/>
              <a:rect l="l" t="t" r="r" b="b"/>
              <a:pathLst>
                <a:path w="304800">
                  <a:moveTo>
                    <a:pt x="304800" y="0"/>
                  </a:moveTo>
                  <a:lnTo>
                    <a:pt x="0" y="0"/>
                  </a:lnTo>
                </a:path>
              </a:pathLst>
            </a:custGeom>
            <a:ln w="1257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6" name="object 56"/>
            <p:cNvSpPr/>
            <p:nvPr/>
          </p:nvSpPr>
          <p:spPr>
            <a:xfrm>
              <a:off x="3962400" y="4314189"/>
              <a:ext cx="0" cy="638810"/>
            </a:xfrm>
            <a:custGeom>
              <a:avLst/>
              <a:gdLst/>
              <a:ahLst/>
              <a:cxnLst/>
              <a:rect l="l" t="t" r="r" b="b"/>
              <a:pathLst>
                <a:path h="638810">
                  <a:moveTo>
                    <a:pt x="0" y="638810"/>
                  </a:moveTo>
                  <a:lnTo>
                    <a:pt x="0" y="0"/>
                  </a:lnTo>
                </a:path>
              </a:pathLst>
            </a:custGeom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7" name="object 57"/>
            <p:cNvSpPr/>
            <p:nvPr/>
          </p:nvSpPr>
          <p:spPr>
            <a:xfrm>
              <a:off x="3937000" y="4267200"/>
              <a:ext cx="50800" cy="49530"/>
            </a:xfrm>
            <a:custGeom>
              <a:avLst/>
              <a:gdLst/>
              <a:ahLst/>
              <a:cxnLst/>
              <a:rect l="l" t="t" r="r" b="b"/>
              <a:pathLst>
                <a:path w="50800" h="49529">
                  <a:moveTo>
                    <a:pt x="25400" y="0"/>
                  </a:moveTo>
                  <a:lnTo>
                    <a:pt x="0" y="49530"/>
                  </a:lnTo>
                  <a:lnTo>
                    <a:pt x="50800" y="49530"/>
                  </a:lnTo>
                  <a:lnTo>
                    <a:pt x="25400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8" name="object 58"/>
            <p:cNvSpPr/>
            <p:nvPr/>
          </p:nvSpPr>
          <p:spPr>
            <a:xfrm>
              <a:off x="2743200" y="3962400"/>
              <a:ext cx="152400" cy="0"/>
            </a:xfrm>
            <a:custGeom>
              <a:avLst/>
              <a:gdLst/>
              <a:ahLst/>
              <a:cxnLst/>
              <a:rect l="l" t="t" r="r" b="b"/>
              <a:pathLst>
                <a:path w="152400">
                  <a:moveTo>
                    <a:pt x="152400" y="0"/>
                  </a:moveTo>
                  <a:lnTo>
                    <a:pt x="0" y="0"/>
                  </a:lnTo>
                </a:path>
              </a:pathLst>
            </a:custGeom>
            <a:ln w="1257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9" name="object 59"/>
            <p:cNvSpPr/>
            <p:nvPr/>
          </p:nvSpPr>
          <p:spPr>
            <a:xfrm>
              <a:off x="2743200" y="3399789"/>
              <a:ext cx="0" cy="562610"/>
            </a:xfrm>
            <a:custGeom>
              <a:avLst/>
              <a:gdLst/>
              <a:ahLst/>
              <a:cxnLst/>
              <a:rect l="l" t="t" r="r" b="b"/>
              <a:pathLst>
                <a:path h="562610">
                  <a:moveTo>
                    <a:pt x="0" y="562610"/>
                  </a:moveTo>
                  <a:lnTo>
                    <a:pt x="0" y="0"/>
                  </a:lnTo>
                </a:path>
              </a:pathLst>
            </a:custGeom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0" name="object 60"/>
            <p:cNvSpPr/>
            <p:nvPr/>
          </p:nvSpPr>
          <p:spPr>
            <a:xfrm>
              <a:off x="2717800" y="3352799"/>
              <a:ext cx="50800" cy="50800"/>
            </a:xfrm>
            <a:custGeom>
              <a:avLst/>
              <a:gdLst/>
              <a:ahLst/>
              <a:cxnLst/>
              <a:rect l="l" t="t" r="r" b="b"/>
              <a:pathLst>
                <a:path w="50800" h="50800">
                  <a:moveTo>
                    <a:pt x="25400" y="0"/>
                  </a:moveTo>
                  <a:lnTo>
                    <a:pt x="0" y="50800"/>
                  </a:lnTo>
                  <a:lnTo>
                    <a:pt x="50800" y="50800"/>
                  </a:lnTo>
                  <a:lnTo>
                    <a:pt x="25400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1" name="object 61"/>
            <p:cNvSpPr/>
            <p:nvPr/>
          </p:nvSpPr>
          <p:spPr>
            <a:xfrm>
              <a:off x="1219200" y="3124199"/>
              <a:ext cx="304800" cy="0"/>
            </a:xfrm>
            <a:custGeom>
              <a:avLst/>
              <a:gdLst/>
              <a:ahLst/>
              <a:cxnLst/>
              <a:rect l="l" t="t" r="r" b="b"/>
              <a:pathLst>
                <a:path w="304800">
                  <a:moveTo>
                    <a:pt x="304800" y="0"/>
                  </a:moveTo>
                  <a:lnTo>
                    <a:pt x="0" y="0"/>
                  </a:lnTo>
                </a:path>
              </a:pathLst>
            </a:custGeom>
            <a:ln w="1257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2" name="object 62"/>
            <p:cNvSpPr/>
            <p:nvPr/>
          </p:nvSpPr>
          <p:spPr>
            <a:xfrm>
              <a:off x="1219200" y="2485389"/>
              <a:ext cx="0" cy="638810"/>
            </a:xfrm>
            <a:custGeom>
              <a:avLst/>
              <a:gdLst/>
              <a:ahLst/>
              <a:cxnLst/>
              <a:rect l="l" t="t" r="r" b="b"/>
              <a:pathLst>
                <a:path h="638810">
                  <a:moveTo>
                    <a:pt x="0" y="638810"/>
                  </a:moveTo>
                  <a:lnTo>
                    <a:pt x="0" y="0"/>
                  </a:lnTo>
                </a:path>
              </a:pathLst>
            </a:custGeom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3" name="object 63"/>
            <p:cNvSpPr/>
            <p:nvPr/>
          </p:nvSpPr>
          <p:spPr>
            <a:xfrm>
              <a:off x="1193800" y="2438399"/>
              <a:ext cx="50800" cy="49530"/>
            </a:xfrm>
            <a:custGeom>
              <a:avLst/>
              <a:gdLst/>
              <a:ahLst/>
              <a:cxnLst/>
              <a:rect l="l" t="t" r="r" b="b"/>
              <a:pathLst>
                <a:path w="50800" h="49530">
                  <a:moveTo>
                    <a:pt x="25400" y="0"/>
                  </a:moveTo>
                  <a:lnTo>
                    <a:pt x="0" y="49529"/>
                  </a:lnTo>
                  <a:lnTo>
                    <a:pt x="50800" y="49529"/>
                  </a:lnTo>
                  <a:lnTo>
                    <a:pt x="25400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</p:cSld>
  <p:clrMapOvr>
    <a:masterClrMapping/>
  </p:clrMapOvr>
  <p:transition>
    <p:dissolv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07390" y="709929"/>
            <a:ext cx="4587875" cy="635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US" sz="4000" u="none" spc="135" dirty="0" smtClean="0">
                <a:latin typeface="Arial"/>
                <a:cs typeface="Arial"/>
              </a:rPr>
              <a:t>Steps in</a:t>
            </a:r>
            <a:r>
              <a:rPr lang="en-US" sz="4000" u="none" spc="-420" dirty="0" smtClean="0">
                <a:latin typeface="Arial"/>
                <a:cs typeface="Arial"/>
              </a:rPr>
              <a:t> </a:t>
            </a:r>
            <a:r>
              <a:rPr lang="en-US" sz="4000" u="none" spc="360" dirty="0" smtClean="0">
                <a:latin typeface="Arial"/>
                <a:cs typeface="Arial"/>
              </a:rPr>
              <a:t>planning</a:t>
            </a:r>
            <a:endParaRPr lang="en-US" sz="4000" dirty="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707390" y="1758949"/>
            <a:ext cx="4474210" cy="1686359"/>
          </a:xfrm>
          <a:prstGeom prst="rect">
            <a:avLst/>
          </a:prstGeom>
        </p:spPr>
        <p:txBody>
          <a:bodyPr vert="horz" wrap="square" lIns="0" tIns="80010" rIns="0" bIns="0" rtlCol="0">
            <a:spAutoFit/>
          </a:bodyPr>
          <a:lstStyle/>
          <a:p>
            <a:pPr marL="184150" indent="-171450">
              <a:lnSpc>
                <a:spcPct val="100000"/>
              </a:lnSpc>
              <a:spcBef>
                <a:spcPts val="630"/>
              </a:spcBef>
              <a:buChar char="•"/>
              <a:tabLst>
                <a:tab pos="184150" algn="l"/>
              </a:tabLst>
            </a:pPr>
            <a:r>
              <a:rPr sz="3200" spc="-55" dirty="0">
                <a:latin typeface="Arial"/>
                <a:cs typeface="Arial"/>
              </a:rPr>
              <a:t>Inception </a:t>
            </a:r>
            <a:r>
              <a:rPr sz="3200" spc="-5" dirty="0">
                <a:latin typeface="Arial"/>
                <a:cs typeface="Arial"/>
              </a:rPr>
              <a:t>of</a:t>
            </a:r>
            <a:r>
              <a:rPr sz="3200" spc="-185" dirty="0">
                <a:latin typeface="Arial"/>
                <a:cs typeface="Arial"/>
              </a:rPr>
              <a:t> </a:t>
            </a:r>
            <a:r>
              <a:rPr sz="3200" spc="-90" dirty="0">
                <a:latin typeface="Arial"/>
                <a:cs typeface="Arial"/>
              </a:rPr>
              <a:t>idea</a:t>
            </a:r>
            <a:endParaRPr sz="3200" dirty="0">
              <a:latin typeface="Arial"/>
              <a:cs typeface="Arial"/>
            </a:endParaRPr>
          </a:p>
          <a:p>
            <a:pPr marL="184150" indent="-171450">
              <a:lnSpc>
                <a:spcPct val="100000"/>
              </a:lnSpc>
              <a:spcBef>
                <a:spcPts val="530"/>
              </a:spcBef>
              <a:buChar char="•"/>
              <a:tabLst>
                <a:tab pos="184150" algn="l"/>
              </a:tabLst>
            </a:pPr>
            <a:r>
              <a:rPr sz="3200" spc="-80" dirty="0">
                <a:latin typeface="Arial"/>
                <a:cs typeface="Arial"/>
              </a:rPr>
              <a:t>Feasibility</a:t>
            </a:r>
            <a:r>
              <a:rPr sz="3200" spc="-114" dirty="0">
                <a:latin typeface="Arial"/>
                <a:cs typeface="Arial"/>
              </a:rPr>
              <a:t> </a:t>
            </a:r>
            <a:r>
              <a:rPr sz="3200" spc="-75" dirty="0">
                <a:latin typeface="Arial"/>
                <a:cs typeface="Arial"/>
              </a:rPr>
              <a:t>study</a:t>
            </a:r>
            <a:endParaRPr sz="3200" dirty="0">
              <a:latin typeface="Arial"/>
              <a:cs typeface="Arial"/>
            </a:endParaRPr>
          </a:p>
          <a:p>
            <a:pPr marL="184150" indent="-171450">
              <a:lnSpc>
                <a:spcPct val="100000"/>
              </a:lnSpc>
              <a:spcBef>
                <a:spcPts val="540"/>
              </a:spcBef>
              <a:buChar char="•"/>
              <a:tabLst>
                <a:tab pos="184150" algn="l"/>
              </a:tabLst>
            </a:pPr>
            <a:r>
              <a:rPr sz="3200" spc="-110" dirty="0">
                <a:latin typeface="Arial"/>
                <a:cs typeface="Arial"/>
              </a:rPr>
              <a:t>Selecting </a:t>
            </a:r>
            <a:r>
              <a:rPr sz="3200" spc="-165" dirty="0">
                <a:latin typeface="Arial"/>
                <a:cs typeface="Arial"/>
              </a:rPr>
              <a:t>a </a:t>
            </a:r>
            <a:r>
              <a:rPr sz="3200" spc="-40" dirty="0">
                <a:latin typeface="Arial"/>
                <a:cs typeface="Arial"/>
              </a:rPr>
              <a:t>project</a:t>
            </a:r>
            <a:r>
              <a:rPr sz="3200" spc="-80" dirty="0">
                <a:latin typeface="Arial"/>
                <a:cs typeface="Arial"/>
              </a:rPr>
              <a:t> </a:t>
            </a:r>
            <a:r>
              <a:rPr sz="3200" spc="-65" dirty="0">
                <a:latin typeface="Arial"/>
                <a:cs typeface="Arial"/>
              </a:rPr>
              <a:t>team</a:t>
            </a:r>
            <a:endParaRPr sz="3200" dirty="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676400" y="3810000"/>
            <a:ext cx="4933315" cy="265713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US" sz="4000" spc="135" dirty="0" smtClean="0">
                <a:latin typeface="Arial"/>
                <a:cs typeface="Arial"/>
              </a:rPr>
              <a:t>Steps in</a:t>
            </a:r>
            <a:r>
              <a:rPr lang="en-US" sz="4000" spc="-395" dirty="0" smtClean="0">
                <a:latin typeface="Arial"/>
                <a:cs typeface="Arial"/>
              </a:rPr>
              <a:t> </a:t>
            </a:r>
            <a:r>
              <a:rPr lang="en-US" sz="4000" spc="155" dirty="0" smtClean="0">
                <a:latin typeface="Arial"/>
                <a:cs typeface="Arial"/>
              </a:rPr>
              <a:t>analysis</a:t>
            </a:r>
            <a:endParaRPr lang="en-US" sz="4000" dirty="0" smtClean="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3650" dirty="0">
              <a:latin typeface="Arial"/>
              <a:cs typeface="Arial"/>
            </a:endParaRPr>
          </a:p>
          <a:p>
            <a:pPr marL="306705" indent="-143510">
              <a:lnSpc>
                <a:spcPts val="3835"/>
              </a:lnSpc>
              <a:buSzPct val="96875"/>
              <a:buChar char="•"/>
              <a:tabLst>
                <a:tab pos="307340" algn="l"/>
              </a:tabLst>
            </a:pPr>
            <a:r>
              <a:rPr sz="3200" spc="-5" dirty="0">
                <a:latin typeface="Arial"/>
                <a:cs typeface="Arial"/>
              </a:rPr>
              <a:t>Defining the</a:t>
            </a:r>
            <a:r>
              <a:rPr sz="3200" spc="-45" dirty="0">
                <a:latin typeface="Arial"/>
                <a:cs typeface="Arial"/>
              </a:rPr>
              <a:t> </a:t>
            </a:r>
            <a:r>
              <a:rPr sz="3200" dirty="0">
                <a:latin typeface="Arial"/>
                <a:cs typeface="Arial"/>
              </a:rPr>
              <a:t>Requirement</a:t>
            </a:r>
          </a:p>
          <a:p>
            <a:pPr marL="306705" indent="-143510">
              <a:lnSpc>
                <a:spcPts val="3835"/>
              </a:lnSpc>
              <a:buSzPct val="96875"/>
              <a:buChar char="•"/>
              <a:tabLst>
                <a:tab pos="307340" algn="l"/>
              </a:tabLst>
            </a:pPr>
            <a:r>
              <a:rPr sz="3200" dirty="0">
                <a:latin typeface="Arial"/>
                <a:cs typeface="Arial"/>
              </a:rPr>
              <a:t>Vendor</a:t>
            </a:r>
            <a:r>
              <a:rPr sz="3200" spc="-15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Analysis</a:t>
            </a:r>
            <a:endParaRPr sz="3200" dirty="0">
              <a:latin typeface="Arial"/>
              <a:cs typeface="Arial"/>
            </a:endParaRPr>
          </a:p>
          <a:p>
            <a:pPr marL="306705" indent="-143510">
              <a:lnSpc>
                <a:spcPct val="100000"/>
              </a:lnSpc>
              <a:buSzPct val="96875"/>
              <a:buChar char="•"/>
              <a:tabLst>
                <a:tab pos="307340" algn="l"/>
              </a:tabLst>
            </a:pPr>
            <a:r>
              <a:rPr sz="3200" spc="-5" dirty="0">
                <a:latin typeface="Arial"/>
                <a:cs typeface="Arial"/>
              </a:rPr>
              <a:t>Contract</a:t>
            </a:r>
            <a:r>
              <a:rPr sz="3200" spc="-15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negotiations</a:t>
            </a:r>
            <a:endParaRPr sz="3200" dirty="0">
              <a:latin typeface="Arial"/>
              <a:cs typeface="Arial"/>
            </a:endParaRPr>
          </a:p>
        </p:txBody>
      </p:sp>
    </p:spTree>
  </p:cSld>
  <p:clrMapOvr>
    <a:masterClrMapping/>
  </p:clrMapOvr>
  <p:transition>
    <p:dissolv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07390" y="717550"/>
            <a:ext cx="4608830" cy="6197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US" sz="3900" u="none" spc="130" dirty="0" smtClean="0">
                <a:latin typeface="Arial"/>
                <a:cs typeface="Arial"/>
              </a:rPr>
              <a:t>Steps </a:t>
            </a:r>
            <a:r>
              <a:rPr lang="en-US" sz="3900" u="none" spc="240" dirty="0" smtClean="0">
                <a:latin typeface="Arial"/>
                <a:cs typeface="Arial"/>
              </a:rPr>
              <a:t>in</a:t>
            </a:r>
            <a:r>
              <a:rPr lang="en-US" sz="3900" u="none" spc="-420" dirty="0" smtClean="0">
                <a:latin typeface="Arial"/>
                <a:cs typeface="Arial"/>
              </a:rPr>
              <a:t> </a:t>
            </a:r>
            <a:r>
              <a:rPr lang="en-US" sz="3900" u="none" spc="145" dirty="0" smtClean="0">
                <a:latin typeface="Arial"/>
                <a:cs typeface="Arial"/>
              </a:rPr>
              <a:t>designing</a:t>
            </a:r>
            <a:endParaRPr lang="en-US" sz="3900" dirty="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707390" y="1752600"/>
            <a:ext cx="6664959" cy="4508927"/>
          </a:xfrm>
          <a:prstGeom prst="rect">
            <a:avLst/>
          </a:prstGeom>
        </p:spPr>
        <p:txBody>
          <a:bodyPr vert="horz" wrap="square" lIns="0" tIns="48260" rIns="0" bIns="0" rtlCol="0">
            <a:spAutoFit/>
          </a:bodyPr>
          <a:lstStyle/>
          <a:p>
            <a:pPr marL="234950" indent="-171450">
              <a:lnSpc>
                <a:spcPct val="100000"/>
              </a:lnSpc>
              <a:spcBef>
                <a:spcPts val="380"/>
              </a:spcBef>
              <a:buChar char="•"/>
              <a:tabLst>
                <a:tab pos="234950" algn="l"/>
              </a:tabLst>
            </a:pPr>
            <a:r>
              <a:rPr sz="2800" spc="-150" dirty="0">
                <a:latin typeface="Arial"/>
                <a:cs typeface="Arial"/>
              </a:rPr>
              <a:t>Examines </a:t>
            </a:r>
            <a:r>
              <a:rPr sz="2800" spc="-25" dirty="0">
                <a:latin typeface="Arial"/>
                <a:cs typeface="Arial"/>
              </a:rPr>
              <a:t>the </a:t>
            </a:r>
            <a:r>
              <a:rPr sz="2800" spc="-10" dirty="0">
                <a:latin typeface="Arial"/>
                <a:cs typeface="Arial"/>
              </a:rPr>
              <a:t>flow of</a:t>
            </a:r>
            <a:r>
              <a:rPr sz="2800" spc="-265" dirty="0">
                <a:latin typeface="Arial"/>
                <a:cs typeface="Arial"/>
              </a:rPr>
              <a:t> </a:t>
            </a:r>
            <a:r>
              <a:rPr sz="2800" spc="-35" dirty="0">
                <a:latin typeface="Arial"/>
                <a:cs typeface="Arial"/>
              </a:rPr>
              <a:t>Information</a:t>
            </a:r>
            <a:endParaRPr sz="2800" dirty="0">
              <a:latin typeface="Arial"/>
              <a:cs typeface="Arial"/>
            </a:endParaRPr>
          </a:p>
          <a:p>
            <a:pPr marL="234950" indent="-171450">
              <a:lnSpc>
                <a:spcPct val="100000"/>
              </a:lnSpc>
              <a:spcBef>
                <a:spcPts val="280"/>
              </a:spcBef>
              <a:buChar char="•"/>
              <a:tabLst>
                <a:tab pos="234950" algn="l"/>
              </a:tabLst>
            </a:pPr>
            <a:r>
              <a:rPr sz="2800" spc="-35" dirty="0">
                <a:latin typeface="Arial"/>
                <a:cs typeface="Arial"/>
              </a:rPr>
              <a:t>Identification </a:t>
            </a:r>
            <a:r>
              <a:rPr sz="2800" spc="-10" dirty="0">
                <a:latin typeface="Arial"/>
                <a:cs typeface="Arial"/>
              </a:rPr>
              <a:t>of </a:t>
            </a:r>
            <a:r>
              <a:rPr sz="2800" spc="-165" dirty="0">
                <a:latin typeface="Arial"/>
                <a:cs typeface="Arial"/>
              </a:rPr>
              <a:t>gaps </a:t>
            </a:r>
            <a:r>
              <a:rPr sz="2800" spc="-100" dirty="0">
                <a:latin typeface="Arial"/>
                <a:cs typeface="Arial"/>
              </a:rPr>
              <a:t>and</a:t>
            </a:r>
            <a:r>
              <a:rPr sz="2800" spc="-225" dirty="0">
                <a:latin typeface="Arial"/>
                <a:cs typeface="Arial"/>
              </a:rPr>
              <a:t> </a:t>
            </a:r>
            <a:r>
              <a:rPr sz="2800" spc="-55" dirty="0" smtClean="0">
                <a:latin typeface="Arial"/>
                <a:cs typeface="Arial"/>
              </a:rPr>
              <a:t>outlines</a:t>
            </a:r>
            <a:endParaRPr lang="en-US" sz="2800" spc="-232" baseline="-33730" dirty="0" smtClean="0">
              <a:latin typeface="Arial"/>
              <a:cs typeface="Arial"/>
            </a:endParaRPr>
          </a:p>
          <a:p>
            <a:pPr marL="234950" indent="-171450">
              <a:lnSpc>
                <a:spcPct val="100000"/>
              </a:lnSpc>
              <a:spcBef>
                <a:spcPts val="380"/>
              </a:spcBef>
              <a:buChar char="•"/>
              <a:tabLst>
                <a:tab pos="234950" algn="l"/>
              </a:tabLst>
            </a:pPr>
            <a:endParaRPr lang="en-US" sz="2800" spc="-85" dirty="0" smtClean="0">
              <a:latin typeface="Arial"/>
              <a:cs typeface="Arial"/>
            </a:endParaRPr>
          </a:p>
          <a:p>
            <a:pPr marL="63500">
              <a:lnSpc>
                <a:spcPct val="100000"/>
              </a:lnSpc>
              <a:spcBef>
                <a:spcPts val="380"/>
              </a:spcBef>
              <a:tabLst>
                <a:tab pos="234950" algn="l"/>
              </a:tabLst>
            </a:pPr>
            <a:r>
              <a:rPr lang="en-US" sz="4000" spc="-85" dirty="0" smtClean="0">
                <a:latin typeface="Arial"/>
                <a:cs typeface="Arial"/>
              </a:rPr>
              <a:t>Steps in </a:t>
            </a:r>
            <a:r>
              <a:rPr sz="4000" spc="-85" dirty="0" smtClean="0">
                <a:latin typeface="Arial"/>
                <a:cs typeface="Arial"/>
              </a:rPr>
              <a:t>Implementing</a:t>
            </a:r>
            <a:endParaRPr sz="4000" dirty="0">
              <a:latin typeface="Arial"/>
              <a:cs typeface="Arial"/>
            </a:endParaRPr>
          </a:p>
          <a:p>
            <a:pPr marL="234950" indent="-171450">
              <a:lnSpc>
                <a:spcPct val="100000"/>
              </a:lnSpc>
              <a:spcBef>
                <a:spcPts val="370"/>
              </a:spcBef>
              <a:buChar char="•"/>
              <a:tabLst>
                <a:tab pos="234950" algn="l"/>
              </a:tabLst>
            </a:pPr>
            <a:r>
              <a:rPr sz="2800" spc="-105" dirty="0">
                <a:latin typeface="Arial"/>
                <a:cs typeface="Arial"/>
              </a:rPr>
              <a:t>Tailoring </a:t>
            </a:r>
            <a:r>
              <a:rPr sz="2800" spc="-40" dirty="0">
                <a:latin typeface="Arial"/>
                <a:cs typeface="Arial"/>
              </a:rPr>
              <a:t>the</a:t>
            </a:r>
            <a:r>
              <a:rPr sz="2800" spc="-200" dirty="0">
                <a:latin typeface="Arial"/>
                <a:cs typeface="Arial"/>
              </a:rPr>
              <a:t> </a:t>
            </a:r>
            <a:r>
              <a:rPr sz="2800" spc="-150" dirty="0">
                <a:latin typeface="Arial"/>
                <a:cs typeface="Arial"/>
              </a:rPr>
              <a:t>system</a:t>
            </a:r>
            <a:endParaRPr sz="2800" dirty="0">
              <a:latin typeface="Arial"/>
              <a:cs typeface="Arial"/>
            </a:endParaRPr>
          </a:p>
          <a:p>
            <a:pPr marL="234950" indent="-171450">
              <a:lnSpc>
                <a:spcPct val="100000"/>
              </a:lnSpc>
              <a:spcBef>
                <a:spcPts val="380"/>
              </a:spcBef>
              <a:buChar char="•"/>
              <a:tabLst>
                <a:tab pos="234950" algn="l"/>
              </a:tabLst>
            </a:pPr>
            <a:r>
              <a:rPr sz="2800" spc="-120" dirty="0">
                <a:latin typeface="Arial"/>
                <a:cs typeface="Arial"/>
              </a:rPr>
              <a:t>Collecting</a:t>
            </a:r>
            <a:r>
              <a:rPr sz="2800" spc="-150" dirty="0">
                <a:latin typeface="Arial"/>
                <a:cs typeface="Arial"/>
              </a:rPr>
              <a:t> </a:t>
            </a:r>
            <a:r>
              <a:rPr sz="2800" spc="-95" dirty="0">
                <a:latin typeface="Arial"/>
                <a:cs typeface="Arial"/>
              </a:rPr>
              <a:t>data</a:t>
            </a:r>
            <a:endParaRPr sz="2800" dirty="0">
              <a:latin typeface="Arial"/>
              <a:cs typeface="Arial"/>
            </a:endParaRPr>
          </a:p>
          <a:p>
            <a:pPr marL="234950" indent="-171450">
              <a:lnSpc>
                <a:spcPct val="100000"/>
              </a:lnSpc>
              <a:spcBef>
                <a:spcPts val="380"/>
              </a:spcBef>
              <a:buChar char="•"/>
              <a:tabLst>
                <a:tab pos="234950" algn="l"/>
              </a:tabLst>
            </a:pPr>
            <a:r>
              <a:rPr sz="2800" spc="-145" dirty="0">
                <a:latin typeface="Arial"/>
                <a:cs typeface="Arial"/>
              </a:rPr>
              <a:t>Testing </a:t>
            </a:r>
            <a:r>
              <a:rPr sz="2800" spc="-40" dirty="0">
                <a:latin typeface="Arial"/>
                <a:cs typeface="Arial"/>
              </a:rPr>
              <a:t>the</a:t>
            </a:r>
            <a:r>
              <a:rPr sz="2800" spc="-160" dirty="0">
                <a:latin typeface="Arial"/>
                <a:cs typeface="Arial"/>
              </a:rPr>
              <a:t> </a:t>
            </a:r>
            <a:r>
              <a:rPr sz="2800" spc="-150" dirty="0">
                <a:latin typeface="Arial"/>
                <a:cs typeface="Arial"/>
              </a:rPr>
              <a:t>system</a:t>
            </a:r>
            <a:endParaRPr sz="2800" dirty="0">
              <a:latin typeface="Arial"/>
              <a:cs typeface="Arial"/>
            </a:endParaRPr>
          </a:p>
          <a:p>
            <a:pPr marL="234950" indent="-171450">
              <a:lnSpc>
                <a:spcPct val="100000"/>
              </a:lnSpc>
              <a:spcBef>
                <a:spcPts val="370"/>
              </a:spcBef>
              <a:buChar char="•"/>
              <a:tabLst>
                <a:tab pos="234950" algn="l"/>
              </a:tabLst>
            </a:pPr>
            <a:r>
              <a:rPr sz="2800" spc="-100" dirty="0">
                <a:latin typeface="Arial"/>
                <a:cs typeface="Arial"/>
              </a:rPr>
              <a:t>Starting</a:t>
            </a:r>
            <a:r>
              <a:rPr sz="2800" spc="-150" dirty="0">
                <a:latin typeface="Arial"/>
                <a:cs typeface="Arial"/>
              </a:rPr>
              <a:t> </a:t>
            </a:r>
            <a:r>
              <a:rPr sz="2800" spc="-95" dirty="0">
                <a:latin typeface="Arial"/>
                <a:cs typeface="Arial"/>
              </a:rPr>
              <a:t>up</a:t>
            </a:r>
            <a:endParaRPr sz="2800" dirty="0">
              <a:latin typeface="Arial"/>
              <a:cs typeface="Arial"/>
            </a:endParaRPr>
          </a:p>
          <a:p>
            <a:pPr marL="234950" indent="-171450">
              <a:lnSpc>
                <a:spcPct val="100000"/>
              </a:lnSpc>
              <a:spcBef>
                <a:spcPts val="380"/>
              </a:spcBef>
              <a:buChar char="•"/>
              <a:tabLst>
                <a:tab pos="234950" algn="l"/>
              </a:tabLst>
            </a:pPr>
            <a:r>
              <a:rPr sz="2800" spc="-165" dirty="0">
                <a:latin typeface="Arial"/>
                <a:cs typeface="Arial"/>
              </a:rPr>
              <a:t>Running </a:t>
            </a:r>
            <a:r>
              <a:rPr sz="2800" spc="-40" dirty="0">
                <a:latin typeface="Arial"/>
                <a:cs typeface="Arial"/>
              </a:rPr>
              <a:t>in</a:t>
            </a:r>
            <a:r>
              <a:rPr sz="2800" spc="-135" dirty="0">
                <a:latin typeface="Arial"/>
                <a:cs typeface="Arial"/>
              </a:rPr>
              <a:t> </a:t>
            </a:r>
            <a:r>
              <a:rPr sz="2800" spc="-80" dirty="0">
                <a:latin typeface="Arial"/>
                <a:cs typeface="Arial"/>
              </a:rPr>
              <a:t>parallel</a:t>
            </a:r>
            <a:endParaRPr sz="2800" dirty="0">
              <a:latin typeface="Arial"/>
              <a:cs typeface="Arial"/>
            </a:endParaRPr>
          </a:p>
        </p:txBody>
      </p:sp>
    </p:spTree>
  </p:cSld>
  <p:clrMapOvr>
    <a:masterClrMapping/>
  </p:clrMapOvr>
  <p:transition>
    <p:dissolv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07390" y="764540"/>
            <a:ext cx="4659630" cy="528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300" u="none" spc="110" dirty="0" smtClean="0">
                <a:latin typeface="Arial"/>
                <a:cs typeface="Arial"/>
              </a:rPr>
              <a:t>Step</a:t>
            </a:r>
            <a:r>
              <a:rPr lang="en-US" sz="3300" u="none" spc="110" dirty="0" smtClean="0">
                <a:latin typeface="Arial"/>
                <a:cs typeface="Arial"/>
              </a:rPr>
              <a:t>s</a:t>
            </a:r>
            <a:r>
              <a:rPr sz="3300" u="none" spc="110" dirty="0" smtClean="0">
                <a:latin typeface="Arial"/>
                <a:cs typeface="Arial"/>
              </a:rPr>
              <a:t> </a:t>
            </a:r>
            <a:r>
              <a:rPr sz="3300" u="none" spc="204" dirty="0">
                <a:latin typeface="Arial"/>
                <a:cs typeface="Arial"/>
              </a:rPr>
              <a:t>in</a:t>
            </a:r>
            <a:r>
              <a:rPr sz="3300" u="none" spc="-315" dirty="0">
                <a:latin typeface="Arial"/>
                <a:cs typeface="Arial"/>
              </a:rPr>
              <a:t> </a:t>
            </a:r>
            <a:r>
              <a:rPr sz="3300" u="none" spc="300" dirty="0">
                <a:latin typeface="Arial"/>
                <a:cs typeface="Arial"/>
              </a:rPr>
              <a:t>maintenance</a:t>
            </a:r>
            <a:endParaRPr sz="3300" dirty="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707390" y="2018029"/>
            <a:ext cx="3712210" cy="11310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84150" indent="-171450">
              <a:lnSpc>
                <a:spcPct val="100000"/>
              </a:lnSpc>
              <a:spcBef>
                <a:spcPts val="100"/>
              </a:spcBef>
              <a:buChar char="•"/>
              <a:tabLst>
                <a:tab pos="184150" algn="l"/>
              </a:tabLst>
            </a:pPr>
            <a:r>
              <a:rPr sz="2800" spc="-50" dirty="0">
                <a:latin typeface="Arial"/>
                <a:cs typeface="Arial"/>
              </a:rPr>
              <a:t>Maintaining </a:t>
            </a:r>
            <a:r>
              <a:rPr sz="2800" spc="-10" dirty="0">
                <a:latin typeface="Arial"/>
                <a:cs typeface="Arial"/>
              </a:rPr>
              <a:t>of</a:t>
            </a:r>
            <a:r>
              <a:rPr sz="2800" spc="-220" dirty="0">
                <a:latin typeface="Arial"/>
                <a:cs typeface="Arial"/>
              </a:rPr>
              <a:t> </a:t>
            </a:r>
            <a:r>
              <a:rPr sz="2800" spc="-275" dirty="0">
                <a:latin typeface="Arial"/>
                <a:cs typeface="Arial"/>
              </a:rPr>
              <a:t>HRIS</a:t>
            </a:r>
            <a:endParaRPr sz="2800" dirty="0">
              <a:latin typeface="Arial"/>
              <a:cs typeface="Arial"/>
            </a:endParaRPr>
          </a:p>
          <a:p>
            <a:pPr marL="184150" indent="-171450">
              <a:lnSpc>
                <a:spcPct val="100000"/>
              </a:lnSpc>
              <a:spcBef>
                <a:spcPts val="2039"/>
              </a:spcBef>
              <a:buChar char="•"/>
              <a:tabLst>
                <a:tab pos="184150" algn="l"/>
              </a:tabLst>
            </a:pPr>
            <a:r>
              <a:rPr sz="2800" spc="-55" dirty="0">
                <a:latin typeface="Arial"/>
                <a:cs typeface="Arial"/>
              </a:rPr>
              <a:t>Auditing</a:t>
            </a:r>
            <a:endParaRPr sz="2800" dirty="0">
              <a:latin typeface="Arial"/>
              <a:cs typeface="Arial"/>
            </a:endParaRPr>
          </a:p>
        </p:txBody>
      </p:sp>
    </p:spTree>
  </p:cSld>
  <p:clrMapOvr>
    <a:masterClrMapping/>
  </p:clrMapOvr>
  <p:transition>
    <p:dissolv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07390" y="764540"/>
            <a:ext cx="4465955" cy="528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US" sz="3300" u="none" spc="365" dirty="0">
                <a:solidFill>
                  <a:srgbClr val="3D526F"/>
                </a:solidFill>
                <a:latin typeface="Arial"/>
                <a:cs typeface="Arial"/>
              </a:rPr>
              <a:t>A</a:t>
            </a:r>
            <a:r>
              <a:rPr sz="3300" u="none" spc="365" dirty="0" smtClean="0">
                <a:solidFill>
                  <a:srgbClr val="3D526F"/>
                </a:solidFill>
                <a:latin typeface="Arial"/>
                <a:cs typeface="Arial"/>
              </a:rPr>
              <a:t>pplication</a:t>
            </a:r>
            <a:r>
              <a:rPr lang="en-US" sz="3300" u="none" spc="365" dirty="0" smtClean="0">
                <a:solidFill>
                  <a:srgbClr val="3D526F"/>
                </a:solidFill>
                <a:latin typeface="Arial"/>
                <a:cs typeface="Arial"/>
              </a:rPr>
              <a:t>s</a:t>
            </a:r>
            <a:r>
              <a:rPr sz="3300" u="none" spc="365" dirty="0" smtClean="0">
                <a:solidFill>
                  <a:srgbClr val="3D526F"/>
                </a:solidFill>
                <a:latin typeface="Arial"/>
                <a:cs typeface="Arial"/>
              </a:rPr>
              <a:t> </a:t>
            </a:r>
            <a:r>
              <a:rPr sz="3300" u="none" spc="560" dirty="0">
                <a:solidFill>
                  <a:srgbClr val="3D526F"/>
                </a:solidFill>
                <a:latin typeface="Arial"/>
                <a:cs typeface="Arial"/>
              </a:rPr>
              <a:t>of</a:t>
            </a:r>
            <a:r>
              <a:rPr sz="3300" u="none" spc="-600" dirty="0">
                <a:solidFill>
                  <a:srgbClr val="3D526F"/>
                </a:solidFill>
                <a:latin typeface="Arial"/>
                <a:cs typeface="Arial"/>
              </a:rPr>
              <a:t> </a:t>
            </a:r>
            <a:r>
              <a:rPr lang="en-US" sz="3300" u="none" spc="-180" dirty="0" smtClean="0">
                <a:solidFill>
                  <a:srgbClr val="3D526F"/>
                </a:solidFill>
                <a:latin typeface="Arial"/>
                <a:cs typeface="Arial"/>
              </a:rPr>
              <a:t>HRIS</a:t>
            </a:r>
            <a:endParaRPr lang="en-US" sz="3300" dirty="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81990" y="1736089"/>
            <a:ext cx="3868420" cy="4427220"/>
          </a:xfrm>
          <a:prstGeom prst="rect">
            <a:avLst/>
          </a:prstGeom>
        </p:spPr>
        <p:txBody>
          <a:bodyPr vert="horz" wrap="square" lIns="0" tIns="5588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440"/>
              </a:spcBef>
            </a:pPr>
            <a:r>
              <a:rPr sz="3900" spc="-150" baseline="5341" dirty="0">
                <a:latin typeface="Symbol"/>
                <a:cs typeface="Symbol"/>
              </a:rPr>
              <a:t></a:t>
            </a:r>
            <a:r>
              <a:rPr sz="2600" spc="-100" dirty="0">
                <a:latin typeface="Arial"/>
                <a:cs typeface="Arial"/>
              </a:rPr>
              <a:t>Personnel</a:t>
            </a:r>
            <a:r>
              <a:rPr sz="2600" spc="-140" dirty="0">
                <a:latin typeface="Arial"/>
                <a:cs typeface="Arial"/>
              </a:rPr>
              <a:t> </a:t>
            </a:r>
            <a:r>
              <a:rPr sz="2600" spc="-55" dirty="0">
                <a:latin typeface="Arial"/>
                <a:cs typeface="Arial"/>
              </a:rPr>
              <a:t>administration</a:t>
            </a:r>
            <a:endParaRPr sz="2600" dirty="0">
              <a:latin typeface="Arial"/>
              <a:cs typeface="Arial"/>
            </a:endParaRPr>
          </a:p>
          <a:p>
            <a:pPr marL="38100">
              <a:lnSpc>
                <a:spcPct val="100000"/>
              </a:lnSpc>
              <a:spcBef>
                <a:spcPts val="340"/>
              </a:spcBef>
            </a:pPr>
            <a:r>
              <a:rPr sz="3900" spc="-172" baseline="5341" dirty="0">
                <a:latin typeface="Symbol"/>
                <a:cs typeface="Symbol"/>
              </a:rPr>
              <a:t></a:t>
            </a:r>
            <a:r>
              <a:rPr sz="2600" spc="-114" dirty="0">
                <a:latin typeface="Arial"/>
                <a:cs typeface="Arial"/>
              </a:rPr>
              <a:t>Salary</a:t>
            </a:r>
            <a:r>
              <a:rPr sz="2600" spc="-150" dirty="0">
                <a:latin typeface="Arial"/>
                <a:cs typeface="Arial"/>
              </a:rPr>
              <a:t> </a:t>
            </a:r>
            <a:r>
              <a:rPr sz="2600" spc="-55" dirty="0">
                <a:latin typeface="Arial"/>
                <a:cs typeface="Arial"/>
              </a:rPr>
              <a:t>administration</a:t>
            </a:r>
            <a:endParaRPr sz="2600" dirty="0">
              <a:latin typeface="Arial"/>
              <a:cs typeface="Arial"/>
            </a:endParaRPr>
          </a:p>
          <a:p>
            <a:pPr marL="38100">
              <a:lnSpc>
                <a:spcPct val="100000"/>
              </a:lnSpc>
              <a:spcBef>
                <a:spcPts val="350"/>
              </a:spcBef>
            </a:pPr>
            <a:r>
              <a:rPr sz="3900" spc="-179" baseline="5341" dirty="0">
                <a:latin typeface="Symbol"/>
                <a:cs typeface="Symbol"/>
              </a:rPr>
              <a:t></a:t>
            </a:r>
            <a:r>
              <a:rPr sz="2600" spc="-120" dirty="0">
                <a:latin typeface="Arial"/>
                <a:cs typeface="Arial"/>
              </a:rPr>
              <a:t>Leave/absence</a:t>
            </a:r>
            <a:r>
              <a:rPr sz="2600" spc="-150" dirty="0">
                <a:latin typeface="Arial"/>
                <a:cs typeface="Arial"/>
              </a:rPr>
              <a:t> </a:t>
            </a:r>
            <a:r>
              <a:rPr sz="2600" spc="-85" dirty="0">
                <a:latin typeface="Arial"/>
                <a:cs typeface="Arial"/>
              </a:rPr>
              <a:t>recording</a:t>
            </a:r>
            <a:endParaRPr sz="2600" dirty="0">
              <a:latin typeface="Arial"/>
              <a:cs typeface="Arial"/>
            </a:endParaRPr>
          </a:p>
          <a:p>
            <a:pPr marL="38100">
              <a:lnSpc>
                <a:spcPct val="100000"/>
              </a:lnSpc>
              <a:spcBef>
                <a:spcPts val="350"/>
              </a:spcBef>
            </a:pPr>
            <a:r>
              <a:rPr sz="3900" spc="-97" baseline="5341" dirty="0">
                <a:latin typeface="Symbol"/>
                <a:cs typeface="Symbol"/>
              </a:rPr>
              <a:t></a:t>
            </a:r>
            <a:r>
              <a:rPr sz="2600" spc="-65" dirty="0">
                <a:latin typeface="Arial"/>
                <a:cs typeface="Arial"/>
              </a:rPr>
              <a:t>Skill</a:t>
            </a:r>
            <a:r>
              <a:rPr sz="2600" spc="-140" dirty="0">
                <a:latin typeface="Arial"/>
                <a:cs typeface="Arial"/>
              </a:rPr>
              <a:t> </a:t>
            </a:r>
            <a:r>
              <a:rPr sz="2600" spc="-50" dirty="0">
                <a:latin typeface="Arial"/>
                <a:cs typeface="Arial"/>
              </a:rPr>
              <a:t>inventory</a:t>
            </a:r>
            <a:endParaRPr sz="2600" dirty="0">
              <a:latin typeface="Arial"/>
              <a:cs typeface="Arial"/>
            </a:endParaRPr>
          </a:p>
          <a:p>
            <a:pPr marL="38100">
              <a:lnSpc>
                <a:spcPct val="100000"/>
              </a:lnSpc>
              <a:spcBef>
                <a:spcPts val="340"/>
              </a:spcBef>
            </a:pPr>
            <a:r>
              <a:rPr sz="3900" spc="-67" baseline="5341" dirty="0">
                <a:latin typeface="Symbol"/>
                <a:cs typeface="Symbol"/>
              </a:rPr>
              <a:t></a:t>
            </a:r>
            <a:r>
              <a:rPr sz="2600" spc="-45" dirty="0">
                <a:latin typeface="Arial"/>
                <a:cs typeface="Arial"/>
              </a:rPr>
              <a:t>Medical</a:t>
            </a:r>
            <a:r>
              <a:rPr sz="2600" spc="-140" dirty="0">
                <a:latin typeface="Arial"/>
                <a:cs typeface="Arial"/>
              </a:rPr>
              <a:t> </a:t>
            </a:r>
            <a:r>
              <a:rPr sz="2600" spc="-80" dirty="0">
                <a:latin typeface="Arial"/>
                <a:cs typeface="Arial"/>
              </a:rPr>
              <a:t>History</a:t>
            </a:r>
            <a:endParaRPr sz="2600" dirty="0">
              <a:latin typeface="Arial"/>
              <a:cs typeface="Arial"/>
            </a:endParaRPr>
          </a:p>
          <a:p>
            <a:pPr marL="38100">
              <a:lnSpc>
                <a:spcPct val="100000"/>
              </a:lnSpc>
              <a:spcBef>
                <a:spcPts val="350"/>
              </a:spcBef>
            </a:pPr>
            <a:r>
              <a:rPr sz="3900" spc="-97" baseline="5341" dirty="0">
                <a:latin typeface="Symbol"/>
                <a:cs typeface="Symbol"/>
              </a:rPr>
              <a:t></a:t>
            </a:r>
            <a:r>
              <a:rPr sz="2600" spc="-65" dirty="0">
                <a:latin typeface="Arial"/>
                <a:cs typeface="Arial"/>
              </a:rPr>
              <a:t>Accident</a:t>
            </a:r>
            <a:r>
              <a:rPr sz="2600" spc="-135" dirty="0">
                <a:latin typeface="Arial"/>
                <a:cs typeface="Arial"/>
              </a:rPr>
              <a:t> </a:t>
            </a:r>
            <a:r>
              <a:rPr sz="2600" spc="-45" dirty="0">
                <a:latin typeface="Arial"/>
                <a:cs typeface="Arial"/>
              </a:rPr>
              <a:t>monitoring</a:t>
            </a:r>
            <a:endParaRPr sz="2600" dirty="0">
              <a:latin typeface="Arial"/>
              <a:cs typeface="Arial"/>
            </a:endParaRPr>
          </a:p>
          <a:p>
            <a:pPr marL="38100">
              <a:lnSpc>
                <a:spcPct val="100000"/>
              </a:lnSpc>
              <a:spcBef>
                <a:spcPts val="350"/>
              </a:spcBef>
            </a:pPr>
            <a:r>
              <a:rPr sz="3900" spc="-127" baseline="5341" dirty="0">
                <a:latin typeface="Symbol"/>
                <a:cs typeface="Symbol"/>
              </a:rPr>
              <a:t></a:t>
            </a:r>
            <a:r>
              <a:rPr sz="2600" spc="-85" dirty="0">
                <a:latin typeface="Arial"/>
                <a:cs typeface="Arial"/>
              </a:rPr>
              <a:t>Performance</a:t>
            </a:r>
            <a:r>
              <a:rPr sz="2600" spc="-145" dirty="0">
                <a:latin typeface="Arial"/>
                <a:cs typeface="Arial"/>
              </a:rPr>
              <a:t> </a:t>
            </a:r>
            <a:r>
              <a:rPr sz="2600" spc="-110" dirty="0">
                <a:latin typeface="Arial"/>
                <a:cs typeface="Arial"/>
              </a:rPr>
              <a:t>appraisal</a:t>
            </a:r>
            <a:endParaRPr sz="2600" dirty="0">
              <a:latin typeface="Arial"/>
              <a:cs typeface="Arial"/>
            </a:endParaRPr>
          </a:p>
          <a:p>
            <a:pPr marL="38100">
              <a:lnSpc>
                <a:spcPct val="100000"/>
              </a:lnSpc>
              <a:spcBef>
                <a:spcPts val="340"/>
              </a:spcBef>
            </a:pPr>
            <a:r>
              <a:rPr sz="3900" spc="-104" baseline="5341" dirty="0">
                <a:latin typeface="Symbol"/>
                <a:cs typeface="Symbol"/>
              </a:rPr>
              <a:t></a:t>
            </a:r>
            <a:r>
              <a:rPr sz="2600" spc="-70" dirty="0">
                <a:latin typeface="Arial"/>
                <a:cs typeface="Arial"/>
              </a:rPr>
              <a:t>Training </a:t>
            </a:r>
            <a:r>
              <a:rPr sz="2600" spc="-125" dirty="0">
                <a:latin typeface="Arial"/>
                <a:cs typeface="Arial"/>
              </a:rPr>
              <a:t>and</a:t>
            </a:r>
            <a:r>
              <a:rPr sz="2600" spc="-250" dirty="0">
                <a:latin typeface="Arial"/>
                <a:cs typeface="Arial"/>
              </a:rPr>
              <a:t> </a:t>
            </a:r>
            <a:r>
              <a:rPr sz="2600" spc="-80" dirty="0">
                <a:latin typeface="Arial"/>
                <a:cs typeface="Arial"/>
              </a:rPr>
              <a:t>development</a:t>
            </a:r>
            <a:endParaRPr sz="2600" dirty="0">
              <a:latin typeface="Arial"/>
              <a:cs typeface="Arial"/>
            </a:endParaRPr>
          </a:p>
          <a:p>
            <a:pPr marL="38100">
              <a:lnSpc>
                <a:spcPct val="100000"/>
              </a:lnSpc>
              <a:spcBef>
                <a:spcPts val="350"/>
              </a:spcBef>
            </a:pPr>
            <a:r>
              <a:rPr sz="3900" spc="-127" baseline="5341" dirty="0">
                <a:latin typeface="Symbol"/>
                <a:cs typeface="Symbol"/>
              </a:rPr>
              <a:t></a:t>
            </a:r>
            <a:r>
              <a:rPr sz="2600" spc="-85" dirty="0">
                <a:latin typeface="Arial"/>
                <a:cs typeface="Arial"/>
              </a:rPr>
              <a:t>Human </a:t>
            </a:r>
            <a:r>
              <a:rPr sz="2600" spc="-110" dirty="0">
                <a:latin typeface="Arial"/>
                <a:cs typeface="Arial"/>
              </a:rPr>
              <a:t>resource</a:t>
            </a:r>
            <a:r>
              <a:rPr sz="2600" spc="-245" dirty="0">
                <a:latin typeface="Arial"/>
                <a:cs typeface="Arial"/>
              </a:rPr>
              <a:t> </a:t>
            </a:r>
            <a:r>
              <a:rPr sz="2600" spc="-90" dirty="0">
                <a:latin typeface="Arial"/>
                <a:cs typeface="Arial"/>
              </a:rPr>
              <a:t>planning</a:t>
            </a:r>
            <a:endParaRPr sz="2600" dirty="0">
              <a:latin typeface="Arial"/>
              <a:cs typeface="Arial"/>
            </a:endParaRPr>
          </a:p>
          <a:p>
            <a:pPr marL="38100">
              <a:lnSpc>
                <a:spcPct val="100000"/>
              </a:lnSpc>
              <a:spcBef>
                <a:spcPts val="350"/>
              </a:spcBef>
            </a:pPr>
            <a:r>
              <a:rPr sz="3900" spc="-82" baseline="5341" dirty="0">
                <a:latin typeface="Symbol"/>
                <a:cs typeface="Symbol"/>
              </a:rPr>
              <a:t></a:t>
            </a:r>
            <a:r>
              <a:rPr sz="2600" spc="-55" dirty="0">
                <a:latin typeface="Arial"/>
                <a:cs typeface="Arial"/>
              </a:rPr>
              <a:t>Recruitment</a:t>
            </a:r>
            <a:endParaRPr sz="2600" dirty="0">
              <a:latin typeface="Arial"/>
              <a:cs typeface="Arial"/>
            </a:endParaRPr>
          </a:p>
        </p:txBody>
      </p:sp>
    </p:spTree>
  </p:cSld>
  <p:clrMapOvr>
    <a:masterClrMapping/>
  </p:clrMapOvr>
  <p:transition>
    <p:dissolve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07390" y="764540"/>
            <a:ext cx="4142740" cy="528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300" u="none" spc="220" dirty="0" smtClean="0">
                <a:latin typeface="Arial"/>
                <a:cs typeface="Arial"/>
              </a:rPr>
              <a:t>impo</a:t>
            </a:r>
            <a:r>
              <a:rPr lang="en-US" sz="3300" u="none" spc="220" dirty="0" smtClean="0">
                <a:latin typeface="Arial"/>
                <a:cs typeface="Arial"/>
              </a:rPr>
              <a:t>r</a:t>
            </a:r>
            <a:r>
              <a:rPr sz="3300" u="none" spc="220" dirty="0" smtClean="0">
                <a:latin typeface="Arial"/>
                <a:cs typeface="Arial"/>
              </a:rPr>
              <a:t>tance </a:t>
            </a:r>
            <a:r>
              <a:rPr sz="3300" u="none" spc="565" dirty="0">
                <a:latin typeface="Arial"/>
                <a:cs typeface="Arial"/>
              </a:rPr>
              <a:t>of</a:t>
            </a:r>
            <a:r>
              <a:rPr sz="3300" u="none" spc="-455" dirty="0">
                <a:latin typeface="Arial"/>
                <a:cs typeface="Arial"/>
              </a:rPr>
              <a:t> </a:t>
            </a:r>
            <a:r>
              <a:rPr sz="3300" u="none" spc="-180" dirty="0" smtClean="0">
                <a:latin typeface="Arial"/>
                <a:cs typeface="Arial"/>
              </a:rPr>
              <a:t>HR</a:t>
            </a:r>
            <a:r>
              <a:rPr lang="en-US" sz="3300" u="none" spc="-180" dirty="0" smtClean="0">
                <a:latin typeface="Arial"/>
                <a:cs typeface="Arial"/>
              </a:rPr>
              <a:t>I</a:t>
            </a:r>
            <a:r>
              <a:rPr sz="3300" u="none" spc="-180" dirty="0" smtClean="0">
                <a:latin typeface="Arial"/>
                <a:cs typeface="Arial"/>
              </a:rPr>
              <a:t>S</a:t>
            </a:r>
            <a:endParaRPr sz="3300" dirty="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81990" y="1809750"/>
            <a:ext cx="7691120" cy="3752850"/>
          </a:xfrm>
          <a:prstGeom prst="rect">
            <a:avLst/>
          </a:prstGeom>
        </p:spPr>
        <p:txBody>
          <a:bodyPr vert="horz" wrap="square" lIns="0" tIns="68580" rIns="0" bIns="0" rtlCol="0">
            <a:spAutoFit/>
          </a:bodyPr>
          <a:lstStyle/>
          <a:p>
            <a:pPr marL="209550" marR="217170" indent="-171450">
              <a:lnSpc>
                <a:spcPts val="3450"/>
              </a:lnSpc>
              <a:spcBef>
                <a:spcPts val="540"/>
              </a:spcBef>
            </a:pPr>
            <a:r>
              <a:rPr sz="4800" spc="67" baseline="6076" dirty="0">
                <a:latin typeface="Symbol"/>
                <a:cs typeface="Symbol"/>
              </a:rPr>
              <a:t></a:t>
            </a:r>
            <a:r>
              <a:rPr sz="3200" spc="45" dirty="0">
                <a:latin typeface="Times New Roman"/>
                <a:cs typeface="Times New Roman"/>
              </a:rPr>
              <a:t>Large </a:t>
            </a:r>
            <a:r>
              <a:rPr sz="3200" dirty="0">
                <a:latin typeface="Times New Roman"/>
                <a:cs typeface="Times New Roman"/>
              </a:rPr>
              <a:t>amount of </a:t>
            </a:r>
            <a:r>
              <a:rPr sz="3200" spc="-5" dirty="0">
                <a:latin typeface="Times New Roman"/>
                <a:cs typeface="Times New Roman"/>
              </a:rPr>
              <a:t>data and information to </a:t>
            </a:r>
            <a:r>
              <a:rPr sz="3200" dirty="0">
                <a:latin typeface="Times New Roman"/>
                <a:cs typeface="Times New Roman"/>
              </a:rPr>
              <a:t>be  processed.</a:t>
            </a:r>
            <a:endParaRPr sz="3200">
              <a:latin typeface="Times New Roman"/>
              <a:cs typeface="Times New Roman"/>
            </a:endParaRPr>
          </a:p>
          <a:p>
            <a:pPr marL="38100">
              <a:lnSpc>
                <a:spcPct val="100000"/>
              </a:lnSpc>
              <a:spcBef>
                <a:spcPts val="760"/>
              </a:spcBef>
            </a:pPr>
            <a:r>
              <a:rPr sz="4800" spc="44" baseline="5208" dirty="0">
                <a:latin typeface="Symbol"/>
                <a:cs typeface="Symbol"/>
              </a:rPr>
              <a:t></a:t>
            </a:r>
            <a:r>
              <a:rPr sz="3200" spc="30" dirty="0">
                <a:latin typeface="Times New Roman"/>
                <a:cs typeface="Times New Roman"/>
              </a:rPr>
              <a:t>Project </a:t>
            </a:r>
            <a:r>
              <a:rPr sz="3200" dirty="0">
                <a:latin typeface="Times New Roman"/>
                <a:cs typeface="Times New Roman"/>
              </a:rPr>
              <a:t>based work</a:t>
            </a:r>
            <a:r>
              <a:rPr sz="3200" spc="-25" dirty="0"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environment.</a:t>
            </a:r>
            <a:endParaRPr sz="3200">
              <a:latin typeface="Times New Roman"/>
              <a:cs typeface="Times New Roman"/>
            </a:endParaRPr>
          </a:p>
          <a:p>
            <a:pPr marL="38100">
              <a:lnSpc>
                <a:spcPct val="100000"/>
              </a:lnSpc>
              <a:spcBef>
                <a:spcPts val="810"/>
              </a:spcBef>
            </a:pPr>
            <a:r>
              <a:rPr sz="4800" spc="37" baseline="5208" dirty="0">
                <a:latin typeface="Symbol"/>
                <a:cs typeface="Symbol"/>
              </a:rPr>
              <a:t></a:t>
            </a:r>
            <a:r>
              <a:rPr sz="3200" spc="25" dirty="0">
                <a:latin typeface="Times New Roman"/>
                <a:cs typeface="Times New Roman"/>
              </a:rPr>
              <a:t>Employee</a:t>
            </a:r>
            <a:r>
              <a:rPr sz="3200" spc="5" dirty="0"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empowerment.</a:t>
            </a:r>
            <a:endParaRPr sz="3200">
              <a:latin typeface="Times New Roman"/>
              <a:cs typeface="Times New Roman"/>
            </a:endParaRPr>
          </a:p>
          <a:p>
            <a:pPr marL="209550" marR="30480" indent="-171450">
              <a:lnSpc>
                <a:spcPts val="3460"/>
              </a:lnSpc>
              <a:spcBef>
                <a:spcPts val="1240"/>
              </a:spcBef>
            </a:pPr>
            <a:r>
              <a:rPr sz="4800" spc="44" baseline="5208" dirty="0">
                <a:latin typeface="Symbol"/>
                <a:cs typeface="Symbol"/>
              </a:rPr>
              <a:t></a:t>
            </a:r>
            <a:r>
              <a:rPr sz="3200" spc="30" dirty="0">
                <a:latin typeface="Times New Roman"/>
                <a:cs typeface="Times New Roman"/>
              </a:rPr>
              <a:t>Increase </a:t>
            </a:r>
            <a:r>
              <a:rPr sz="3200" dirty="0">
                <a:latin typeface="Times New Roman"/>
                <a:cs typeface="Times New Roman"/>
              </a:rPr>
              <a:t>of knowledge workers &amp; </a:t>
            </a:r>
            <a:r>
              <a:rPr sz="3200" spc="-5" dirty="0">
                <a:latin typeface="Times New Roman"/>
                <a:cs typeface="Times New Roman"/>
              </a:rPr>
              <a:t>associated  information.</a:t>
            </a:r>
            <a:endParaRPr sz="3200">
              <a:latin typeface="Times New Roman"/>
              <a:cs typeface="Times New Roman"/>
            </a:endParaRPr>
          </a:p>
          <a:p>
            <a:pPr marL="38100">
              <a:lnSpc>
                <a:spcPct val="100000"/>
              </a:lnSpc>
              <a:spcBef>
                <a:spcPts val="760"/>
              </a:spcBef>
            </a:pPr>
            <a:r>
              <a:rPr sz="4800" spc="37" baseline="5208" dirty="0">
                <a:latin typeface="Symbol"/>
                <a:cs typeface="Symbol"/>
              </a:rPr>
              <a:t></a:t>
            </a:r>
            <a:r>
              <a:rPr sz="3200" spc="25" dirty="0">
                <a:latin typeface="Times New Roman"/>
                <a:cs typeface="Times New Roman"/>
              </a:rPr>
              <a:t>Learning</a:t>
            </a:r>
            <a:r>
              <a:rPr sz="3200" dirty="0">
                <a:latin typeface="Times New Roman"/>
                <a:cs typeface="Times New Roman"/>
              </a:rPr>
              <a:t> organization</a:t>
            </a:r>
            <a:endParaRPr sz="3200">
              <a:latin typeface="Times New Roman"/>
              <a:cs typeface="Times New Roman"/>
            </a:endParaRPr>
          </a:p>
        </p:txBody>
      </p:sp>
    </p:spTree>
  </p:cSld>
  <p:clrMapOvr>
    <a:masterClrMapping/>
  </p:clrMapOvr>
  <p:transition>
    <p:dissolve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07390" y="764540"/>
            <a:ext cx="3495040" cy="528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300" u="none" spc="285" dirty="0" smtClean="0">
                <a:latin typeface="Arial"/>
                <a:cs typeface="Arial"/>
              </a:rPr>
              <a:t>Benefit</a:t>
            </a:r>
            <a:r>
              <a:rPr lang="en-US" sz="3300" u="none" spc="285" dirty="0" smtClean="0">
                <a:latin typeface="Arial"/>
                <a:cs typeface="Arial"/>
              </a:rPr>
              <a:t>s</a:t>
            </a:r>
            <a:r>
              <a:rPr sz="3300" u="none" spc="285" dirty="0" smtClean="0">
                <a:latin typeface="Arial"/>
                <a:cs typeface="Arial"/>
              </a:rPr>
              <a:t> </a:t>
            </a:r>
            <a:r>
              <a:rPr sz="3300" u="none" spc="565" dirty="0">
                <a:latin typeface="Arial"/>
                <a:cs typeface="Arial"/>
              </a:rPr>
              <a:t>of</a:t>
            </a:r>
            <a:r>
              <a:rPr sz="3300" u="none" spc="-555" dirty="0">
                <a:latin typeface="Arial"/>
                <a:cs typeface="Arial"/>
              </a:rPr>
              <a:t> </a:t>
            </a:r>
            <a:r>
              <a:rPr sz="3300" u="none" spc="-180" dirty="0" smtClean="0">
                <a:latin typeface="Arial"/>
                <a:cs typeface="Arial"/>
              </a:rPr>
              <a:t>HR</a:t>
            </a:r>
            <a:r>
              <a:rPr lang="en-US" sz="3300" u="none" spc="-180" dirty="0" smtClean="0">
                <a:latin typeface="Arial"/>
                <a:cs typeface="Arial"/>
              </a:rPr>
              <a:t>I</a:t>
            </a:r>
            <a:r>
              <a:rPr sz="3300" u="none" spc="-180" dirty="0" smtClean="0">
                <a:latin typeface="Arial"/>
                <a:cs typeface="Arial"/>
              </a:rPr>
              <a:t>S</a:t>
            </a:r>
            <a:endParaRPr sz="3300" dirty="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145539" y="1431290"/>
            <a:ext cx="7538084" cy="4715393"/>
          </a:xfrm>
          <a:prstGeom prst="rect">
            <a:avLst/>
          </a:prstGeom>
        </p:spPr>
        <p:txBody>
          <a:bodyPr vert="horz" wrap="square" lIns="0" tIns="67310" rIns="0" bIns="0" rtlCol="0">
            <a:spAutoFit/>
          </a:bodyPr>
          <a:lstStyle/>
          <a:p>
            <a:pPr marL="184150" marR="316230" indent="-171450">
              <a:lnSpc>
                <a:spcPts val="3460"/>
              </a:lnSpc>
              <a:spcBef>
                <a:spcPts val="530"/>
              </a:spcBef>
              <a:buFont typeface="Arial"/>
              <a:buChar char="•"/>
              <a:tabLst>
                <a:tab pos="184150" algn="l"/>
              </a:tabLst>
            </a:pPr>
            <a:r>
              <a:rPr sz="3200" spc="-5" dirty="0">
                <a:latin typeface="Times New Roman"/>
                <a:cs typeface="Times New Roman"/>
              </a:rPr>
              <a:t>Higher </a:t>
            </a:r>
            <a:r>
              <a:rPr sz="3200" dirty="0">
                <a:latin typeface="Times New Roman"/>
                <a:cs typeface="Times New Roman"/>
              </a:rPr>
              <a:t>speed of retrieval and processing of  </a:t>
            </a:r>
            <a:r>
              <a:rPr sz="3200" spc="-5" dirty="0">
                <a:latin typeface="Times New Roman"/>
                <a:cs typeface="Times New Roman"/>
              </a:rPr>
              <a:t>data</a:t>
            </a:r>
            <a:endParaRPr sz="3200" dirty="0">
              <a:latin typeface="Times New Roman"/>
              <a:cs typeface="Times New Roman"/>
            </a:endParaRPr>
          </a:p>
          <a:p>
            <a:pPr marL="184150" marR="5080" indent="-171450">
              <a:lnSpc>
                <a:spcPts val="3450"/>
              </a:lnSpc>
              <a:spcBef>
                <a:spcPts val="1200"/>
              </a:spcBef>
              <a:buFont typeface="Arial"/>
              <a:buChar char="•"/>
              <a:tabLst>
                <a:tab pos="184150" algn="l"/>
              </a:tabLst>
            </a:pPr>
            <a:r>
              <a:rPr sz="3200" spc="-5" dirty="0" smtClean="0">
                <a:latin typeface="Times New Roman"/>
                <a:cs typeface="Times New Roman"/>
              </a:rPr>
              <a:t>Decrease </a:t>
            </a:r>
            <a:r>
              <a:rPr sz="3200" spc="-5" dirty="0">
                <a:latin typeface="Times New Roman"/>
                <a:cs typeface="Times New Roman"/>
              </a:rPr>
              <a:t>in </a:t>
            </a:r>
            <a:r>
              <a:rPr sz="3200" dirty="0">
                <a:latin typeface="Times New Roman"/>
                <a:cs typeface="Times New Roman"/>
              </a:rPr>
              <a:t>duplication of </a:t>
            </a:r>
            <a:r>
              <a:rPr sz="3200" spc="-5" dirty="0">
                <a:latin typeface="Times New Roman"/>
                <a:cs typeface="Times New Roman"/>
              </a:rPr>
              <a:t>efforts leading to  </a:t>
            </a:r>
            <a:r>
              <a:rPr sz="3200" dirty="0" smtClean="0">
                <a:latin typeface="Times New Roman"/>
                <a:cs typeface="Times New Roman"/>
              </a:rPr>
              <a:t>condensed</a:t>
            </a:r>
            <a:r>
              <a:rPr sz="3200" spc="5" dirty="0" smtClean="0"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cost</a:t>
            </a:r>
            <a:endParaRPr sz="3200" dirty="0">
              <a:latin typeface="Times New Roman"/>
              <a:cs typeface="Times New Roman"/>
            </a:endParaRPr>
          </a:p>
          <a:p>
            <a:pPr marL="184150" indent="-171450">
              <a:lnSpc>
                <a:spcPct val="100000"/>
              </a:lnSpc>
              <a:spcBef>
                <a:spcPts val="760"/>
              </a:spcBef>
              <a:buFont typeface="Arial"/>
              <a:buChar char="•"/>
              <a:tabLst>
                <a:tab pos="184150" algn="l"/>
              </a:tabLst>
            </a:pPr>
            <a:r>
              <a:rPr sz="3200" spc="-5" dirty="0">
                <a:latin typeface="Times New Roman"/>
                <a:cs typeface="Times New Roman"/>
              </a:rPr>
              <a:t>Ease in classifying </a:t>
            </a:r>
            <a:r>
              <a:rPr sz="3200" dirty="0">
                <a:latin typeface="Times New Roman"/>
                <a:cs typeface="Times New Roman"/>
              </a:rPr>
              <a:t>and </a:t>
            </a:r>
            <a:r>
              <a:rPr sz="3200" spc="-5" dirty="0">
                <a:latin typeface="Times New Roman"/>
                <a:cs typeface="Times New Roman"/>
              </a:rPr>
              <a:t>reclassifying</a:t>
            </a:r>
            <a:r>
              <a:rPr sz="3200" spc="50" dirty="0"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data</a:t>
            </a:r>
            <a:endParaRPr sz="3200" dirty="0">
              <a:latin typeface="Times New Roman"/>
              <a:cs typeface="Times New Roman"/>
            </a:endParaRPr>
          </a:p>
          <a:p>
            <a:pPr marL="184150" marR="766445" indent="-171450">
              <a:lnSpc>
                <a:spcPts val="3460"/>
              </a:lnSpc>
              <a:spcBef>
                <a:spcPts val="1240"/>
              </a:spcBef>
              <a:buFont typeface="Arial"/>
              <a:buChar char="•"/>
              <a:tabLst>
                <a:tab pos="184150" algn="l"/>
              </a:tabLst>
            </a:pPr>
            <a:r>
              <a:rPr sz="3200" spc="-5" dirty="0">
                <a:latin typeface="Times New Roman"/>
                <a:cs typeface="Times New Roman"/>
              </a:rPr>
              <a:t>Better analysis </a:t>
            </a:r>
            <a:r>
              <a:rPr sz="3200" dirty="0">
                <a:latin typeface="Times New Roman"/>
                <a:cs typeface="Times New Roman"/>
              </a:rPr>
              <a:t>leading </a:t>
            </a:r>
            <a:r>
              <a:rPr sz="3200" spc="-5" dirty="0">
                <a:latin typeface="Times New Roman"/>
                <a:cs typeface="Times New Roman"/>
              </a:rPr>
              <a:t>to </a:t>
            </a:r>
            <a:r>
              <a:rPr sz="3200" spc="-10" dirty="0">
                <a:latin typeface="Times New Roman"/>
                <a:cs typeface="Times New Roman"/>
              </a:rPr>
              <a:t>more </a:t>
            </a:r>
            <a:r>
              <a:rPr sz="3200" spc="-5" dirty="0">
                <a:latin typeface="Times New Roman"/>
                <a:cs typeface="Times New Roman"/>
              </a:rPr>
              <a:t>effective  decision</a:t>
            </a:r>
            <a:r>
              <a:rPr sz="3200" dirty="0"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making</a:t>
            </a:r>
            <a:endParaRPr sz="3200" dirty="0">
              <a:latin typeface="Times New Roman"/>
              <a:cs typeface="Times New Roman"/>
            </a:endParaRPr>
          </a:p>
          <a:p>
            <a:pPr marL="184150" marR="1122045" indent="-171450">
              <a:lnSpc>
                <a:spcPts val="3450"/>
              </a:lnSpc>
              <a:spcBef>
                <a:spcPts val="1200"/>
              </a:spcBef>
              <a:buFont typeface="Arial"/>
              <a:buChar char="•"/>
              <a:tabLst>
                <a:tab pos="184150" algn="l"/>
              </a:tabLst>
            </a:pPr>
            <a:r>
              <a:rPr sz="3200" spc="-5" dirty="0">
                <a:latin typeface="Times New Roman"/>
                <a:cs typeface="Times New Roman"/>
              </a:rPr>
              <a:t>Higher </a:t>
            </a:r>
            <a:r>
              <a:rPr sz="3200" dirty="0">
                <a:latin typeface="Times New Roman"/>
                <a:cs typeface="Times New Roman"/>
              </a:rPr>
              <a:t>accuracy of </a:t>
            </a:r>
            <a:r>
              <a:rPr sz="3200" spc="-5" dirty="0">
                <a:latin typeface="Times New Roman"/>
                <a:cs typeface="Times New Roman"/>
              </a:rPr>
              <a:t>information/report  </a:t>
            </a:r>
            <a:r>
              <a:rPr sz="3200" dirty="0">
                <a:latin typeface="Times New Roman"/>
                <a:cs typeface="Times New Roman"/>
              </a:rPr>
              <a:t>generated</a:t>
            </a:r>
          </a:p>
        </p:txBody>
      </p:sp>
    </p:spTree>
  </p:cSld>
  <p:clrMapOvr>
    <a:masterClrMapping/>
  </p:clrMapOvr>
  <p:transition>
    <p:dissolve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07390" y="764540"/>
            <a:ext cx="1724025" cy="528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300" u="none" spc="70" dirty="0" err="1" smtClean="0">
                <a:latin typeface="Arial"/>
                <a:cs typeface="Arial"/>
              </a:rPr>
              <a:t>cont</a:t>
            </a:r>
            <a:r>
              <a:rPr lang="en-US" sz="3300" u="none" spc="70" dirty="0" err="1" smtClean="0">
                <a:latin typeface="Arial"/>
                <a:cs typeface="Arial"/>
              </a:rPr>
              <a:t>d</a:t>
            </a:r>
            <a:r>
              <a:rPr sz="3300" u="none" spc="70" dirty="0" smtClean="0">
                <a:latin typeface="Arial"/>
                <a:cs typeface="Arial"/>
              </a:rPr>
              <a:t>….</a:t>
            </a:r>
            <a:endParaRPr sz="3300" dirty="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707390" y="1706879"/>
            <a:ext cx="7150734" cy="3417570"/>
          </a:xfrm>
          <a:prstGeom prst="rect">
            <a:avLst/>
          </a:prstGeom>
        </p:spPr>
        <p:txBody>
          <a:bodyPr vert="horz" wrap="square" lIns="0" tIns="115570" rIns="0" bIns="0" rtlCol="0">
            <a:spAutoFit/>
          </a:bodyPr>
          <a:lstStyle/>
          <a:p>
            <a:pPr marL="184150" indent="-171450">
              <a:lnSpc>
                <a:spcPct val="100000"/>
              </a:lnSpc>
              <a:spcBef>
                <a:spcPts val="910"/>
              </a:spcBef>
              <a:buFont typeface="Arial"/>
              <a:buChar char="•"/>
              <a:tabLst>
                <a:tab pos="184150" algn="l"/>
              </a:tabLst>
            </a:pPr>
            <a:r>
              <a:rPr sz="3200" dirty="0">
                <a:latin typeface="Times New Roman"/>
                <a:cs typeface="Times New Roman"/>
              </a:rPr>
              <a:t>Fast response </a:t>
            </a:r>
            <a:r>
              <a:rPr sz="3200" spc="-5" dirty="0">
                <a:latin typeface="Times New Roman"/>
                <a:cs typeface="Times New Roman"/>
              </a:rPr>
              <a:t>to </a:t>
            </a:r>
            <a:r>
              <a:rPr sz="3200" dirty="0">
                <a:latin typeface="Times New Roman"/>
                <a:cs typeface="Times New Roman"/>
              </a:rPr>
              <a:t>answer</a:t>
            </a:r>
            <a:r>
              <a:rPr sz="3200" spc="-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queries</a:t>
            </a:r>
            <a:endParaRPr sz="3200">
              <a:latin typeface="Times New Roman"/>
              <a:cs typeface="Times New Roman"/>
            </a:endParaRPr>
          </a:p>
          <a:p>
            <a:pPr marL="184150" indent="-171450">
              <a:lnSpc>
                <a:spcPct val="100000"/>
              </a:lnSpc>
              <a:spcBef>
                <a:spcPts val="810"/>
              </a:spcBef>
              <a:buFont typeface="Arial"/>
              <a:buChar char="•"/>
              <a:tabLst>
                <a:tab pos="184150" algn="l"/>
              </a:tabLst>
            </a:pPr>
            <a:r>
              <a:rPr sz="3200" spc="-5" dirty="0">
                <a:latin typeface="Times New Roman"/>
                <a:cs typeface="Times New Roman"/>
              </a:rPr>
              <a:t>Improved quality </a:t>
            </a:r>
            <a:r>
              <a:rPr sz="3200" dirty="0">
                <a:latin typeface="Times New Roman"/>
                <a:cs typeface="Times New Roman"/>
              </a:rPr>
              <a:t>of</a:t>
            </a:r>
            <a:r>
              <a:rPr sz="3200" spc="1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reports</a:t>
            </a:r>
            <a:endParaRPr sz="3200">
              <a:latin typeface="Times New Roman"/>
              <a:cs typeface="Times New Roman"/>
            </a:endParaRPr>
          </a:p>
          <a:p>
            <a:pPr marL="184150" indent="-171450">
              <a:lnSpc>
                <a:spcPct val="100000"/>
              </a:lnSpc>
              <a:spcBef>
                <a:spcPts val="810"/>
              </a:spcBef>
              <a:buFont typeface="Arial"/>
              <a:buChar char="•"/>
              <a:tabLst>
                <a:tab pos="184150" algn="l"/>
              </a:tabLst>
            </a:pPr>
            <a:r>
              <a:rPr sz="3200" spc="-5" dirty="0">
                <a:latin typeface="Times New Roman"/>
                <a:cs typeface="Times New Roman"/>
              </a:rPr>
              <a:t>Better </a:t>
            </a:r>
            <a:r>
              <a:rPr sz="3200" dirty="0">
                <a:latin typeface="Times New Roman"/>
                <a:cs typeface="Times New Roman"/>
              </a:rPr>
              <a:t>work</a:t>
            </a:r>
            <a:r>
              <a:rPr sz="3200" spc="5" dirty="0"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culture</a:t>
            </a:r>
            <a:endParaRPr sz="3200">
              <a:latin typeface="Times New Roman"/>
              <a:cs typeface="Times New Roman"/>
            </a:endParaRPr>
          </a:p>
          <a:p>
            <a:pPr marL="184150" marR="5080" indent="-171450">
              <a:lnSpc>
                <a:spcPts val="3450"/>
              </a:lnSpc>
              <a:spcBef>
                <a:spcPts val="1250"/>
              </a:spcBef>
              <a:buFont typeface="Arial"/>
              <a:buChar char="•"/>
              <a:tabLst>
                <a:tab pos="184150" algn="l"/>
              </a:tabLst>
            </a:pPr>
            <a:r>
              <a:rPr sz="3200" spc="-5" dirty="0">
                <a:latin typeface="Times New Roman"/>
                <a:cs typeface="Times New Roman"/>
              </a:rPr>
              <a:t>Establishing </a:t>
            </a:r>
            <a:r>
              <a:rPr sz="3200" dirty="0">
                <a:latin typeface="Times New Roman"/>
                <a:cs typeface="Times New Roman"/>
              </a:rPr>
              <a:t>of </a:t>
            </a:r>
            <a:r>
              <a:rPr sz="3200" spc="-5" dirty="0">
                <a:latin typeface="Times New Roman"/>
                <a:cs typeface="Times New Roman"/>
              </a:rPr>
              <a:t>streamlined </a:t>
            </a:r>
            <a:r>
              <a:rPr sz="3200" dirty="0">
                <a:latin typeface="Times New Roman"/>
                <a:cs typeface="Times New Roman"/>
              </a:rPr>
              <a:t>and </a:t>
            </a:r>
            <a:r>
              <a:rPr sz="3200" spc="-5" dirty="0">
                <a:latin typeface="Times New Roman"/>
                <a:cs typeface="Times New Roman"/>
              </a:rPr>
              <a:t>systematic  </a:t>
            </a:r>
            <a:r>
              <a:rPr sz="3200" dirty="0">
                <a:latin typeface="Times New Roman"/>
                <a:cs typeface="Times New Roman"/>
              </a:rPr>
              <a:t>procedures</a:t>
            </a:r>
            <a:endParaRPr sz="3200">
              <a:latin typeface="Times New Roman"/>
              <a:cs typeface="Times New Roman"/>
            </a:endParaRPr>
          </a:p>
          <a:p>
            <a:pPr marL="184150" indent="-171450">
              <a:lnSpc>
                <a:spcPct val="100000"/>
              </a:lnSpc>
              <a:spcBef>
                <a:spcPts val="770"/>
              </a:spcBef>
              <a:buFont typeface="Arial"/>
              <a:buChar char="•"/>
              <a:tabLst>
                <a:tab pos="184150" algn="l"/>
              </a:tabLst>
            </a:pPr>
            <a:r>
              <a:rPr sz="3200" spc="-5" dirty="0">
                <a:latin typeface="Times New Roman"/>
                <a:cs typeface="Times New Roman"/>
              </a:rPr>
              <a:t>More </a:t>
            </a:r>
            <a:r>
              <a:rPr sz="3200" dirty="0">
                <a:latin typeface="Times New Roman"/>
                <a:cs typeface="Times New Roman"/>
              </a:rPr>
              <a:t>transparency </a:t>
            </a:r>
            <a:r>
              <a:rPr sz="3200" spc="-5" dirty="0">
                <a:latin typeface="Times New Roman"/>
                <a:cs typeface="Times New Roman"/>
              </a:rPr>
              <a:t>in the</a:t>
            </a:r>
            <a:r>
              <a:rPr sz="3200" spc="2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system</a:t>
            </a:r>
            <a:endParaRPr sz="3200">
              <a:latin typeface="Times New Roman"/>
              <a:cs typeface="Times New Roman"/>
            </a:endParaRPr>
          </a:p>
        </p:txBody>
      </p:sp>
    </p:spTree>
  </p:cSld>
  <p:clrMapOvr>
    <a:masterClrMapping/>
  </p:clrMapOvr>
  <p:transition>
    <p:dissolve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85800" y="609600"/>
            <a:ext cx="5160010" cy="5206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300" u="none" spc="375" dirty="0"/>
              <a:t>Limitations </a:t>
            </a:r>
            <a:r>
              <a:rPr sz="3300" u="none" spc="560" dirty="0"/>
              <a:t>of</a:t>
            </a:r>
            <a:r>
              <a:rPr sz="3300" u="none" spc="-415" dirty="0"/>
              <a:t> </a:t>
            </a:r>
            <a:r>
              <a:rPr sz="3300" u="none" spc="50" dirty="0" smtClean="0"/>
              <a:t>HR</a:t>
            </a:r>
            <a:r>
              <a:rPr lang="en-US" sz="3300" u="none" spc="50" dirty="0" smtClean="0"/>
              <a:t>IS</a:t>
            </a:r>
            <a:endParaRPr sz="3300" dirty="0"/>
          </a:p>
        </p:txBody>
      </p:sp>
      <p:sp>
        <p:nvSpPr>
          <p:cNvPr id="3" name="object 3"/>
          <p:cNvSpPr txBox="1"/>
          <p:nvPr/>
        </p:nvSpPr>
        <p:spPr>
          <a:xfrm>
            <a:off x="1513839" y="1355090"/>
            <a:ext cx="6962140" cy="3009900"/>
          </a:xfrm>
          <a:prstGeom prst="rect">
            <a:avLst/>
          </a:prstGeom>
        </p:spPr>
        <p:txBody>
          <a:bodyPr vert="horz" wrap="square" lIns="0" tIns="68580" rIns="0" bIns="0" rtlCol="0">
            <a:spAutoFit/>
          </a:bodyPr>
          <a:lstStyle/>
          <a:p>
            <a:pPr marL="183515" marR="342900" indent="-171450">
              <a:lnSpc>
                <a:spcPts val="3450"/>
              </a:lnSpc>
              <a:spcBef>
                <a:spcPts val="540"/>
              </a:spcBef>
              <a:buFont typeface="Arial"/>
              <a:buChar char="•"/>
              <a:tabLst>
                <a:tab pos="184150" algn="l"/>
              </a:tabLst>
            </a:pPr>
            <a:r>
              <a:rPr sz="3200" spc="-5" dirty="0">
                <a:latin typeface="Times New Roman"/>
                <a:cs typeface="Times New Roman"/>
              </a:rPr>
              <a:t>It may </a:t>
            </a:r>
            <a:r>
              <a:rPr sz="3200" dirty="0">
                <a:latin typeface="Times New Roman"/>
                <a:cs typeface="Times New Roman"/>
              </a:rPr>
              <a:t>be expensive </a:t>
            </a:r>
            <a:r>
              <a:rPr sz="3200" spc="-5" dirty="0">
                <a:latin typeface="Times New Roman"/>
                <a:cs typeface="Times New Roman"/>
              </a:rPr>
              <a:t>in terms </a:t>
            </a:r>
            <a:r>
              <a:rPr sz="3200" dirty="0">
                <a:latin typeface="Times New Roman"/>
                <a:cs typeface="Times New Roman"/>
              </a:rPr>
              <a:t>of </a:t>
            </a:r>
            <a:r>
              <a:rPr sz="3200" spc="-5" dirty="0">
                <a:latin typeface="Times New Roman"/>
                <a:cs typeface="Times New Roman"/>
              </a:rPr>
              <a:t>finance  and</a:t>
            </a:r>
            <a:r>
              <a:rPr sz="3200" dirty="0"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manpower</a:t>
            </a:r>
            <a:endParaRPr sz="3200">
              <a:latin typeface="Times New Roman"/>
              <a:cs typeface="Times New Roman"/>
            </a:endParaRPr>
          </a:p>
          <a:p>
            <a:pPr marL="183515" marR="5080" indent="-171450">
              <a:lnSpc>
                <a:spcPts val="3450"/>
              </a:lnSpc>
              <a:spcBef>
                <a:spcPts val="1210"/>
              </a:spcBef>
              <a:buFont typeface="Arial"/>
              <a:buChar char="•"/>
              <a:tabLst>
                <a:tab pos="184150" algn="l"/>
              </a:tabLst>
            </a:pPr>
            <a:r>
              <a:rPr sz="3200" spc="-5" dirty="0">
                <a:latin typeface="Times New Roman"/>
                <a:cs typeface="Times New Roman"/>
              </a:rPr>
              <a:t>It may </a:t>
            </a:r>
            <a:r>
              <a:rPr sz="3200" dirty="0">
                <a:latin typeface="Times New Roman"/>
                <a:cs typeface="Times New Roman"/>
              </a:rPr>
              <a:t>be inconvenient </a:t>
            </a:r>
            <a:r>
              <a:rPr sz="3200" spc="-5" dirty="0">
                <a:latin typeface="Times New Roman"/>
                <a:cs typeface="Times New Roman"/>
              </a:rPr>
              <a:t>for computer  illiterates </a:t>
            </a:r>
            <a:r>
              <a:rPr sz="3200" dirty="0">
                <a:latin typeface="Times New Roman"/>
                <a:cs typeface="Times New Roman"/>
              </a:rPr>
              <a:t>or people </a:t>
            </a:r>
            <a:r>
              <a:rPr sz="3200" spc="-5" dirty="0">
                <a:latin typeface="Times New Roman"/>
                <a:cs typeface="Times New Roman"/>
              </a:rPr>
              <a:t>with mere </a:t>
            </a:r>
            <a:r>
              <a:rPr sz="3200" dirty="0">
                <a:latin typeface="Times New Roman"/>
                <a:cs typeface="Times New Roman"/>
              </a:rPr>
              <a:t>knowledge  of</a:t>
            </a:r>
            <a:r>
              <a:rPr sz="3200" spc="-15" dirty="0"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computer</a:t>
            </a:r>
            <a:endParaRPr sz="3200">
              <a:latin typeface="Times New Roman"/>
              <a:cs typeface="Times New Roman"/>
            </a:endParaRPr>
          </a:p>
          <a:p>
            <a:pPr marL="184150" indent="-171450">
              <a:lnSpc>
                <a:spcPct val="100000"/>
              </a:lnSpc>
              <a:spcBef>
                <a:spcPts val="760"/>
              </a:spcBef>
              <a:buFont typeface="Arial"/>
              <a:buChar char="•"/>
              <a:tabLst>
                <a:tab pos="184150" algn="l"/>
              </a:tabLst>
            </a:pPr>
            <a:r>
              <a:rPr sz="3200" spc="-5" dirty="0">
                <a:latin typeface="Times New Roman"/>
                <a:cs typeface="Times New Roman"/>
              </a:rPr>
              <a:t>Computers </a:t>
            </a:r>
            <a:r>
              <a:rPr sz="3200" dirty="0">
                <a:latin typeface="Times New Roman"/>
                <a:cs typeface="Times New Roman"/>
              </a:rPr>
              <a:t>can not </a:t>
            </a:r>
            <a:r>
              <a:rPr sz="3200" spc="-5" dirty="0">
                <a:latin typeface="Times New Roman"/>
                <a:cs typeface="Times New Roman"/>
              </a:rPr>
              <a:t>substitute</a:t>
            </a:r>
            <a:r>
              <a:rPr sz="3200" spc="5" dirty="0"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human</a:t>
            </a:r>
            <a:endParaRPr sz="3200">
              <a:latin typeface="Times New Roman"/>
              <a:cs typeface="Times New Roman"/>
            </a:endParaRPr>
          </a:p>
        </p:txBody>
      </p:sp>
    </p:spTree>
  </p:cSld>
  <p:clrMapOvr>
    <a:masterClrMapping/>
  </p:clrMapOvr>
  <p:transition>
    <p:dissolve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07390" y="764540"/>
            <a:ext cx="6910705" cy="528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US" sz="3300" u="none" spc="229" dirty="0" smtClean="0"/>
              <a:t>Barriers</a:t>
            </a:r>
            <a:r>
              <a:rPr lang="en-US" sz="3300" u="none" spc="-5" dirty="0" smtClean="0"/>
              <a:t> </a:t>
            </a:r>
            <a:r>
              <a:rPr lang="en-US" sz="3300" u="none" spc="695" dirty="0" smtClean="0"/>
              <a:t>to</a:t>
            </a:r>
            <a:r>
              <a:rPr lang="en-US" sz="3300" u="none" spc="-15" dirty="0" smtClean="0"/>
              <a:t> </a:t>
            </a:r>
            <a:r>
              <a:rPr lang="en-US" sz="3300" u="none" spc="420" dirty="0" smtClean="0"/>
              <a:t>the</a:t>
            </a:r>
            <a:r>
              <a:rPr lang="en-US" sz="3300" u="none" spc="-20" dirty="0" smtClean="0"/>
              <a:t> </a:t>
            </a:r>
            <a:r>
              <a:rPr lang="en-US" sz="3300" u="none" spc="495" dirty="0" smtClean="0"/>
              <a:t>success</a:t>
            </a:r>
            <a:r>
              <a:rPr lang="en-US" sz="3300" u="none" spc="-20" dirty="0" smtClean="0"/>
              <a:t> </a:t>
            </a:r>
            <a:r>
              <a:rPr lang="en-US" sz="3300" u="none" spc="565" dirty="0" smtClean="0"/>
              <a:t>of</a:t>
            </a:r>
            <a:r>
              <a:rPr lang="en-US" sz="3300" u="none" spc="-15" dirty="0" smtClean="0"/>
              <a:t> </a:t>
            </a:r>
            <a:r>
              <a:rPr lang="en-US" sz="3300" u="none" spc="50" dirty="0" smtClean="0"/>
              <a:t>HRIS</a:t>
            </a:r>
            <a:endParaRPr lang="en-US" sz="3300" dirty="0"/>
          </a:p>
        </p:txBody>
      </p:sp>
      <p:sp>
        <p:nvSpPr>
          <p:cNvPr id="3" name="object 3"/>
          <p:cNvSpPr txBox="1"/>
          <p:nvPr/>
        </p:nvSpPr>
        <p:spPr>
          <a:xfrm>
            <a:off x="764540" y="1743710"/>
            <a:ext cx="5917565" cy="3584315"/>
          </a:xfrm>
          <a:prstGeom prst="rect">
            <a:avLst/>
          </a:prstGeom>
        </p:spPr>
        <p:txBody>
          <a:bodyPr vert="horz" wrap="square" lIns="0" tIns="90170" rIns="0" bIns="0" rtlCol="0">
            <a:spAutoFit/>
          </a:bodyPr>
          <a:lstStyle/>
          <a:p>
            <a:pPr marL="320040" indent="-281940">
              <a:lnSpc>
                <a:spcPct val="100000"/>
              </a:lnSpc>
              <a:spcBef>
                <a:spcPts val="710"/>
              </a:spcBef>
              <a:buFont typeface="Symbol"/>
              <a:buChar char=""/>
              <a:tabLst>
                <a:tab pos="320040" algn="l"/>
              </a:tabLst>
            </a:pPr>
            <a:r>
              <a:rPr sz="2400" spc="-5" dirty="0">
                <a:latin typeface="Times New Roman"/>
                <a:cs typeface="Times New Roman"/>
              </a:rPr>
              <a:t>Lack </a:t>
            </a:r>
            <a:r>
              <a:rPr sz="2400" dirty="0">
                <a:latin typeface="Times New Roman"/>
                <a:cs typeface="Times New Roman"/>
              </a:rPr>
              <a:t>of </a:t>
            </a:r>
            <a:r>
              <a:rPr sz="2400" spc="-5" dirty="0">
                <a:latin typeface="Times New Roman"/>
                <a:cs typeface="Times New Roman"/>
              </a:rPr>
              <a:t>management</a:t>
            </a:r>
            <a:r>
              <a:rPr sz="2400" spc="-10" dirty="0">
                <a:latin typeface="Times New Roman"/>
                <a:cs typeface="Times New Roman"/>
              </a:rPr>
              <a:t> commitment</a:t>
            </a:r>
            <a:endParaRPr sz="2400" dirty="0">
              <a:latin typeface="Times New Roman"/>
              <a:cs typeface="Times New Roman"/>
            </a:endParaRPr>
          </a:p>
          <a:p>
            <a:pPr marL="320040" indent="-281940">
              <a:lnSpc>
                <a:spcPct val="100000"/>
              </a:lnSpc>
              <a:spcBef>
                <a:spcPts val="610"/>
              </a:spcBef>
              <a:buFont typeface="Symbol"/>
              <a:buChar char=""/>
              <a:tabLst>
                <a:tab pos="320040" algn="l"/>
              </a:tabLst>
            </a:pPr>
            <a:r>
              <a:rPr lang="en-US" sz="2400" spc="-5" dirty="0" smtClean="0">
                <a:latin typeface="Times New Roman"/>
                <a:cs typeface="Times New Roman"/>
              </a:rPr>
              <a:t>Poorly </a:t>
            </a:r>
            <a:r>
              <a:rPr sz="2400" spc="-5" dirty="0" smtClean="0">
                <a:latin typeface="Times New Roman"/>
                <a:cs typeface="Times New Roman"/>
              </a:rPr>
              <a:t>done </a:t>
            </a:r>
            <a:r>
              <a:rPr sz="2400" dirty="0">
                <a:latin typeface="Times New Roman"/>
                <a:cs typeface="Times New Roman"/>
              </a:rPr>
              <a:t>needs</a:t>
            </a:r>
            <a:r>
              <a:rPr sz="2400" spc="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analysis</a:t>
            </a:r>
          </a:p>
          <a:p>
            <a:pPr marL="320040" indent="-281940">
              <a:lnSpc>
                <a:spcPct val="100000"/>
              </a:lnSpc>
              <a:spcBef>
                <a:spcPts val="610"/>
              </a:spcBef>
              <a:buFont typeface="Symbol"/>
              <a:buChar char=""/>
              <a:tabLst>
                <a:tab pos="320040" algn="l"/>
              </a:tabLst>
            </a:pPr>
            <a:r>
              <a:rPr sz="2400" dirty="0">
                <a:latin typeface="Times New Roman"/>
                <a:cs typeface="Times New Roman"/>
              </a:rPr>
              <a:t>Failure to include key people</a:t>
            </a:r>
          </a:p>
          <a:p>
            <a:pPr marL="320040" indent="-281940">
              <a:lnSpc>
                <a:spcPct val="100000"/>
              </a:lnSpc>
              <a:spcBef>
                <a:spcPts val="610"/>
              </a:spcBef>
              <a:buFont typeface="Symbol"/>
              <a:buChar char=""/>
              <a:tabLst>
                <a:tab pos="320040" algn="l"/>
              </a:tabLst>
            </a:pPr>
            <a:r>
              <a:rPr sz="2400" dirty="0">
                <a:latin typeface="Times New Roman"/>
                <a:cs typeface="Times New Roman"/>
              </a:rPr>
              <a:t>Failure to keep project team</a:t>
            </a:r>
            <a:r>
              <a:rPr sz="2400" spc="-4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intact</a:t>
            </a:r>
          </a:p>
          <a:p>
            <a:pPr marL="320040" indent="-281940">
              <a:lnSpc>
                <a:spcPct val="100000"/>
              </a:lnSpc>
              <a:spcBef>
                <a:spcPts val="610"/>
              </a:spcBef>
              <a:buFont typeface="Symbol"/>
              <a:buChar char=""/>
              <a:tabLst>
                <a:tab pos="320040" algn="l"/>
              </a:tabLst>
            </a:pPr>
            <a:r>
              <a:rPr sz="2400" dirty="0">
                <a:latin typeface="Times New Roman"/>
                <a:cs typeface="Times New Roman"/>
              </a:rPr>
              <a:t>Politics / hidden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agendas</a:t>
            </a:r>
            <a:endParaRPr sz="2400" dirty="0">
              <a:latin typeface="Times New Roman"/>
              <a:cs typeface="Times New Roman"/>
            </a:endParaRPr>
          </a:p>
          <a:p>
            <a:pPr marL="320040" indent="-281940">
              <a:lnSpc>
                <a:spcPct val="100000"/>
              </a:lnSpc>
              <a:spcBef>
                <a:spcPts val="610"/>
              </a:spcBef>
              <a:buFont typeface="Symbol"/>
              <a:buChar char=""/>
              <a:tabLst>
                <a:tab pos="320040" algn="l"/>
              </a:tabLst>
            </a:pPr>
            <a:r>
              <a:rPr sz="2400" dirty="0">
                <a:latin typeface="Times New Roman"/>
                <a:cs typeface="Times New Roman"/>
              </a:rPr>
              <a:t>Failure to involve / </a:t>
            </a:r>
            <a:r>
              <a:rPr sz="2400" spc="-5" dirty="0">
                <a:latin typeface="Times New Roman"/>
                <a:cs typeface="Times New Roman"/>
              </a:rPr>
              <a:t>consult significant</a:t>
            </a:r>
            <a:r>
              <a:rPr sz="2400" dirty="0">
                <a:latin typeface="Times New Roman"/>
                <a:cs typeface="Times New Roman"/>
              </a:rPr>
              <a:t> groups</a:t>
            </a:r>
          </a:p>
          <a:p>
            <a:pPr marL="320040" indent="-281940">
              <a:lnSpc>
                <a:spcPct val="100000"/>
              </a:lnSpc>
              <a:spcBef>
                <a:spcPts val="610"/>
              </a:spcBef>
              <a:buFont typeface="Symbol"/>
              <a:buChar char=""/>
              <a:tabLst>
                <a:tab pos="320040" algn="l"/>
              </a:tabLst>
            </a:pPr>
            <a:r>
              <a:rPr sz="2400" spc="-5" dirty="0">
                <a:latin typeface="Times New Roman"/>
                <a:cs typeface="Times New Roman"/>
              </a:rPr>
              <a:t>Lack </a:t>
            </a:r>
            <a:r>
              <a:rPr sz="2400" dirty="0">
                <a:latin typeface="Times New Roman"/>
                <a:cs typeface="Times New Roman"/>
              </a:rPr>
              <a:t>of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communication</a:t>
            </a:r>
            <a:endParaRPr sz="2400" dirty="0">
              <a:latin typeface="Times New Roman"/>
              <a:cs typeface="Times New Roman"/>
            </a:endParaRPr>
          </a:p>
          <a:p>
            <a:pPr marL="320040" indent="-281940">
              <a:lnSpc>
                <a:spcPct val="100000"/>
              </a:lnSpc>
              <a:spcBef>
                <a:spcPts val="610"/>
              </a:spcBef>
              <a:buFont typeface="Symbol"/>
              <a:buChar char=""/>
              <a:tabLst>
                <a:tab pos="320040" algn="l"/>
              </a:tabLst>
            </a:pPr>
            <a:r>
              <a:rPr sz="2400" spc="-5" dirty="0">
                <a:latin typeface="Times New Roman"/>
                <a:cs typeface="Times New Roman"/>
              </a:rPr>
              <a:t>Bad timing (time </a:t>
            </a:r>
            <a:r>
              <a:rPr sz="2400" dirty="0">
                <a:latin typeface="Times New Roman"/>
                <a:cs typeface="Times New Roman"/>
              </a:rPr>
              <a:t>of year and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duration</a:t>
            </a:r>
          </a:p>
        </p:txBody>
      </p:sp>
    </p:spTree>
  </p:cSld>
  <p:clrMapOvr>
    <a:masterClrMapping/>
  </p:clrMapOvr>
  <p:transition>
    <p:dissolv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33119" y="709929"/>
            <a:ext cx="5720081" cy="62837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000" u="none" spc="-229" dirty="0">
                <a:latin typeface="Arial"/>
                <a:cs typeface="Arial"/>
              </a:rPr>
              <a:t>DEFINITION </a:t>
            </a:r>
            <a:r>
              <a:rPr sz="4000" u="none" spc="-434" dirty="0">
                <a:latin typeface="Arial"/>
                <a:cs typeface="Arial"/>
              </a:rPr>
              <a:t>OF</a:t>
            </a:r>
            <a:r>
              <a:rPr sz="4000" u="none" spc="-85" dirty="0">
                <a:latin typeface="Arial"/>
                <a:cs typeface="Arial"/>
              </a:rPr>
              <a:t> </a:t>
            </a:r>
            <a:r>
              <a:rPr sz="4000" u="none" spc="-270" dirty="0" smtClean="0">
                <a:latin typeface="Arial"/>
                <a:cs typeface="Arial"/>
              </a:rPr>
              <a:t>H</a:t>
            </a:r>
            <a:r>
              <a:rPr lang="en-US" sz="4000" u="none" spc="-270" dirty="0">
                <a:latin typeface="Arial"/>
                <a:cs typeface="Arial"/>
              </a:rPr>
              <a:t>U</a:t>
            </a:r>
            <a:r>
              <a:rPr sz="4000" u="none" spc="-270" dirty="0" smtClean="0">
                <a:latin typeface="Arial"/>
                <a:cs typeface="Arial"/>
              </a:rPr>
              <a:t>R</a:t>
            </a:r>
            <a:r>
              <a:rPr lang="en-US" sz="4000" u="none" spc="-270" dirty="0" smtClean="0">
                <a:latin typeface="Arial"/>
                <a:cs typeface="Arial"/>
              </a:rPr>
              <a:t>D</a:t>
            </a:r>
            <a:r>
              <a:rPr sz="4000" u="none" spc="-270" dirty="0" smtClean="0">
                <a:latin typeface="Arial"/>
                <a:cs typeface="Arial"/>
              </a:rPr>
              <a:t>IS</a:t>
            </a:r>
            <a:endParaRPr sz="4000" dirty="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840739" y="1482089"/>
            <a:ext cx="7931150" cy="399542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84150" marR="5080" indent="-171450">
              <a:lnSpc>
                <a:spcPct val="149900"/>
              </a:lnSpc>
              <a:spcBef>
                <a:spcPts val="90"/>
              </a:spcBef>
              <a:buFont typeface="Arial"/>
              <a:buChar char="•"/>
              <a:tabLst>
                <a:tab pos="184150" algn="l"/>
                <a:tab pos="3780154" algn="l"/>
              </a:tabLst>
            </a:pPr>
            <a:r>
              <a:rPr sz="2800" spc="-5" dirty="0">
                <a:latin typeface="Times New Roman"/>
                <a:cs typeface="Times New Roman"/>
              </a:rPr>
              <a:t>It </a:t>
            </a:r>
            <a:r>
              <a:rPr sz="2800" dirty="0">
                <a:latin typeface="Times New Roman"/>
                <a:cs typeface="Times New Roman"/>
              </a:rPr>
              <a:t>is a </a:t>
            </a:r>
            <a:r>
              <a:rPr sz="2800" spc="-5" dirty="0">
                <a:latin typeface="Times New Roman"/>
                <a:cs typeface="Times New Roman"/>
              </a:rPr>
              <a:t>systematic way </a:t>
            </a:r>
            <a:r>
              <a:rPr sz="2800" dirty="0">
                <a:latin typeface="Times New Roman"/>
                <a:cs typeface="Times New Roman"/>
              </a:rPr>
              <a:t>of storing data &amp; </a:t>
            </a:r>
            <a:r>
              <a:rPr sz="2800" spc="-5" dirty="0">
                <a:latin typeface="Times New Roman"/>
                <a:cs typeface="Times New Roman"/>
              </a:rPr>
              <a:t>information  for </a:t>
            </a:r>
            <a:r>
              <a:rPr sz="2800" spc="-10" dirty="0">
                <a:latin typeface="Times New Roman"/>
                <a:cs typeface="Times New Roman"/>
              </a:rPr>
              <a:t>each </a:t>
            </a:r>
            <a:r>
              <a:rPr sz="2800" spc="-5" dirty="0">
                <a:latin typeface="Times New Roman"/>
                <a:cs typeface="Times New Roman"/>
              </a:rPr>
              <a:t>individual employee </a:t>
            </a:r>
            <a:r>
              <a:rPr sz="2800" dirty="0">
                <a:latin typeface="Times New Roman"/>
                <a:cs typeface="Times New Roman"/>
              </a:rPr>
              <a:t>to </a:t>
            </a:r>
            <a:r>
              <a:rPr sz="2800" spc="-5" dirty="0">
                <a:latin typeface="Times New Roman"/>
                <a:cs typeface="Times New Roman"/>
              </a:rPr>
              <a:t>aid </a:t>
            </a:r>
            <a:r>
              <a:rPr sz="2800" dirty="0">
                <a:latin typeface="Times New Roman"/>
                <a:cs typeface="Times New Roman"/>
              </a:rPr>
              <a:t>planning, </a:t>
            </a:r>
            <a:r>
              <a:rPr sz="2800" spc="-5" dirty="0">
                <a:latin typeface="Times New Roman"/>
                <a:cs typeface="Times New Roman"/>
              </a:rPr>
              <a:t>decision  making </a:t>
            </a:r>
            <a:r>
              <a:rPr sz="2800" dirty="0">
                <a:latin typeface="Times New Roman"/>
                <a:cs typeface="Times New Roman"/>
              </a:rPr>
              <a:t>&amp;</a:t>
            </a:r>
            <a:r>
              <a:rPr sz="2800" spc="-1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submitting</a:t>
            </a:r>
            <a:r>
              <a:rPr sz="2800" spc="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of	</a:t>
            </a:r>
            <a:r>
              <a:rPr sz="2800" spc="-5" dirty="0">
                <a:latin typeface="Times New Roman"/>
                <a:cs typeface="Times New Roman"/>
              </a:rPr>
              <a:t>returns and reports </a:t>
            </a:r>
            <a:r>
              <a:rPr sz="2800" dirty="0">
                <a:latin typeface="Times New Roman"/>
                <a:cs typeface="Times New Roman"/>
              </a:rPr>
              <a:t>to the  </a:t>
            </a:r>
            <a:r>
              <a:rPr sz="2800" spc="-5" dirty="0">
                <a:latin typeface="Times New Roman"/>
                <a:cs typeface="Times New Roman"/>
              </a:rPr>
              <a:t>external agencies.</a:t>
            </a:r>
            <a:endParaRPr sz="2800" dirty="0">
              <a:latin typeface="Times New Roman"/>
              <a:cs typeface="Times New Roman"/>
            </a:endParaRPr>
          </a:p>
          <a:p>
            <a:pPr marL="184150" marR="85090" indent="-171450">
              <a:lnSpc>
                <a:spcPct val="150000"/>
              </a:lnSpc>
              <a:spcBef>
                <a:spcPts val="1040"/>
              </a:spcBef>
              <a:buFont typeface="Arial"/>
              <a:buChar char="•"/>
              <a:tabLst>
                <a:tab pos="184150" algn="l"/>
                <a:tab pos="634365" algn="l"/>
              </a:tabLst>
            </a:pPr>
            <a:r>
              <a:rPr sz="2800" dirty="0">
                <a:latin typeface="Times New Roman"/>
                <a:cs typeface="Times New Roman"/>
              </a:rPr>
              <a:t>A </a:t>
            </a:r>
            <a:r>
              <a:rPr sz="2800" spc="-5" dirty="0">
                <a:latin typeface="Times New Roman"/>
                <a:cs typeface="Times New Roman"/>
              </a:rPr>
              <a:t>method </a:t>
            </a:r>
            <a:r>
              <a:rPr sz="2800" dirty="0">
                <a:latin typeface="Times New Roman"/>
                <a:cs typeface="Times New Roman"/>
              </a:rPr>
              <a:t>by </a:t>
            </a:r>
            <a:r>
              <a:rPr sz="2800" spc="-5" dirty="0">
                <a:latin typeface="Times New Roman"/>
                <a:cs typeface="Times New Roman"/>
              </a:rPr>
              <a:t>which an organization collects, analyses  </a:t>
            </a:r>
            <a:r>
              <a:rPr sz="2800" dirty="0">
                <a:latin typeface="Times New Roman"/>
                <a:cs typeface="Times New Roman"/>
              </a:rPr>
              <a:t>&amp;	</a:t>
            </a:r>
            <a:r>
              <a:rPr sz="2800" spc="-5" dirty="0">
                <a:latin typeface="Times New Roman"/>
                <a:cs typeface="Times New Roman"/>
              </a:rPr>
              <a:t>reports </a:t>
            </a:r>
            <a:r>
              <a:rPr sz="2800" dirty="0">
                <a:latin typeface="Times New Roman"/>
                <a:cs typeface="Times New Roman"/>
              </a:rPr>
              <a:t>the </a:t>
            </a:r>
            <a:r>
              <a:rPr sz="2800" spc="-5" dirty="0">
                <a:latin typeface="Times New Roman"/>
                <a:cs typeface="Times New Roman"/>
              </a:rPr>
              <a:t>information about </a:t>
            </a:r>
            <a:r>
              <a:rPr sz="2800" dirty="0">
                <a:latin typeface="Times New Roman"/>
                <a:cs typeface="Times New Roman"/>
              </a:rPr>
              <a:t>people </a:t>
            </a:r>
            <a:r>
              <a:rPr sz="2800" spc="-5" dirty="0">
                <a:latin typeface="Times New Roman"/>
                <a:cs typeface="Times New Roman"/>
              </a:rPr>
              <a:t>and</a:t>
            </a:r>
            <a:r>
              <a:rPr sz="2800" spc="-3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job.</a:t>
            </a:r>
          </a:p>
        </p:txBody>
      </p:sp>
    </p:spTree>
  </p:cSld>
  <p:clrMapOvr>
    <a:masterClrMapping/>
  </p:clrMapOvr>
  <p:transition>
    <p:dissolve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28575" rIns="0" bIns="0" rtlCol="0">
            <a:spAutoFit/>
          </a:bodyPr>
          <a:lstStyle/>
          <a:p>
            <a:pPr marL="12700" marR="5080">
              <a:lnSpc>
                <a:spcPts val="3590"/>
              </a:lnSpc>
              <a:spcBef>
                <a:spcPts val="225"/>
              </a:spcBef>
            </a:pPr>
            <a:r>
              <a:rPr spc="-100" dirty="0"/>
              <a:t>R</a:t>
            </a:r>
            <a:r>
              <a:rPr spc="525" dirty="0"/>
              <a:t>e</a:t>
            </a:r>
            <a:r>
              <a:rPr spc="645" dirty="0"/>
              <a:t>f</a:t>
            </a:r>
            <a:r>
              <a:rPr spc="525" dirty="0"/>
              <a:t>e</a:t>
            </a:r>
            <a:r>
              <a:rPr spc="-100" dirty="0"/>
              <a:t>R</a:t>
            </a:r>
            <a:r>
              <a:rPr spc="525" dirty="0"/>
              <a:t>e</a:t>
            </a:r>
            <a:r>
              <a:rPr spc="409" dirty="0"/>
              <a:t>nce</a:t>
            </a:r>
            <a:r>
              <a:rPr spc="405" dirty="0"/>
              <a:t>s </a:t>
            </a:r>
            <a:r>
              <a:rPr u="none" spc="315" dirty="0"/>
              <a:t> </a:t>
            </a:r>
            <a:r>
              <a:rPr spc="335" dirty="0"/>
              <a:t>Books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50800">
              <a:lnSpc>
                <a:spcPts val="2390"/>
              </a:lnSpc>
              <a:spcBef>
                <a:spcPts val="100"/>
              </a:spcBef>
            </a:pPr>
            <a:r>
              <a:rPr sz="3150" spc="44" baseline="5291" dirty="0">
                <a:latin typeface="Symbol"/>
                <a:cs typeface="Symbol"/>
              </a:rPr>
              <a:t></a:t>
            </a:r>
            <a:r>
              <a:rPr sz="2100" spc="30" dirty="0"/>
              <a:t>Rao, </a:t>
            </a:r>
            <a:r>
              <a:rPr sz="2100" spc="-5" dirty="0"/>
              <a:t>V.S.P., </a:t>
            </a:r>
            <a:r>
              <a:rPr sz="2100" dirty="0"/>
              <a:t>(2006), </a:t>
            </a:r>
            <a:r>
              <a:rPr sz="2100" b="1" dirty="0">
                <a:latin typeface="Times New Roman"/>
                <a:cs typeface="Times New Roman"/>
              </a:rPr>
              <a:t>Human </a:t>
            </a:r>
            <a:r>
              <a:rPr sz="2100" b="1" spc="-5" dirty="0">
                <a:latin typeface="Times New Roman"/>
                <a:cs typeface="Times New Roman"/>
              </a:rPr>
              <a:t>Resource Management, </a:t>
            </a:r>
            <a:r>
              <a:rPr sz="2100" spc="-165" dirty="0"/>
              <a:t>2</a:t>
            </a:r>
            <a:r>
              <a:rPr sz="1800" spc="-247" baseline="30092" dirty="0"/>
              <a:t>nd</a:t>
            </a:r>
            <a:r>
              <a:rPr sz="1800" spc="-187" baseline="30092" dirty="0"/>
              <a:t> </a:t>
            </a:r>
            <a:r>
              <a:rPr sz="2100" dirty="0"/>
              <a:t>edition,</a:t>
            </a:r>
            <a:endParaRPr sz="2100">
              <a:latin typeface="Times New Roman"/>
              <a:cs typeface="Times New Roman"/>
            </a:endParaRPr>
          </a:p>
          <a:p>
            <a:pPr marL="222250">
              <a:lnSpc>
                <a:spcPts val="2390"/>
              </a:lnSpc>
            </a:pPr>
            <a:r>
              <a:rPr dirty="0"/>
              <a:t>Excel </a:t>
            </a:r>
            <a:r>
              <a:rPr spc="-5" dirty="0"/>
              <a:t>Books, N.</a:t>
            </a:r>
            <a:r>
              <a:rPr spc="5" dirty="0"/>
              <a:t> </a:t>
            </a:r>
            <a:r>
              <a:rPr spc="-5" dirty="0"/>
              <a:t>Delhi</a:t>
            </a: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3100"/>
          </a:p>
          <a:p>
            <a:pPr marL="250825">
              <a:lnSpc>
                <a:spcPct val="100000"/>
              </a:lnSpc>
            </a:pPr>
            <a:r>
              <a:rPr spc="295" dirty="0"/>
              <a:t>inteRnet</a:t>
            </a: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3100"/>
          </a:p>
          <a:p>
            <a:pPr marL="50800">
              <a:lnSpc>
                <a:spcPct val="100000"/>
              </a:lnSpc>
            </a:pPr>
            <a:r>
              <a:rPr sz="3150" baseline="5291" dirty="0">
                <a:latin typeface="Symbol"/>
                <a:cs typeface="Symbol"/>
              </a:rPr>
              <a:t></a:t>
            </a:r>
            <a:r>
              <a:rPr sz="2100" dirty="0">
                <a:hlinkClick r:id="rId2"/>
              </a:rPr>
              <a:t>http://www.hrtotal.com/hris.asp</a:t>
            </a:r>
            <a:endParaRPr sz="2100">
              <a:latin typeface="Symbol"/>
              <a:cs typeface="Symbol"/>
            </a:endParaRPr>
          </a:p>
          <a:p>
            <a:pPr marL="50800">
              <a:lnSpc>
                <a:spcPct val="100000"/>
              </a:lnSpc>
              <a:spcBef>
                <a:spcPts val="530"/>
              </a:spcBef>
            </a:pPr>
            <a:r>
              <a:rPr sz="3150" baseline="5291" dirty="0">
                <a:latin typeface="Symbol"/>
                <a:cs typeface="Symbol"/>
              </a:rPr>
              <a:t></a:t>
            </a:r>
            <a:r>
              <a:rPr sz="2100" dirty="0">
                <a:hlinkClick r:id="rId3"/>
              </a:rPr>
              <a:t>http://management.about.com/cs/peoplemanagement/g/HRIS.htm</a:t>
            </a:r>
            <a:endParaRPr sz="2100">
              <a:latin typeface="Symbol"/>
              <a:cs typeface="Symbol"/>
            </a:endParaRPr>
          </a:p>
        </p:txBody>
      </p:sp>
    </p:spTree>
  </p:cSld>
  <p:clrMapOvr>
    <a:masterClrMapping/>
  </p:clrMapOvr>
  <p:transition>
    <p:dissolve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07390" y="1400809"/>
            <a:ext cx="6172200" cy="3573779"/>
          </a:xfrm>
          <a:prstGeom prst="rect">
            <a:avLst/>
          </a:prstGeom>
        </p:spPr>
        <p:txBody>
          <a:bodyPr vert="horz" wrap="square" lIns="0" tIns="32385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550"/>
              </a:spcBef>
            </a:pPr>
            <a:r>
              <a:rPr sz="9600" b="1" u="none" spc="1625" dirty="0">
                <a:solidFill>
                  <a:srgbClr val="00AF4F"/>
                </a:solidFill>
                <a:latin typeface="Times New Roman"/>
                <a:cs typeface="Times New Roman"/>
              </a:rPr>
              <a:t>tHank</a:t>
            </a:r>
            <a:endParaRPr sz="9600">
              <a:latin typeface="Times New Roman"/>
              <a:cs typeface="Times New Roman"/>
            </a:endParaRPr>
          </a:p>
          <a:p>
            <a:pPr marL="3675379">
              <a:lnSpc>
                <a:spcPct val="100000"/>
              </a:lnSpc>
              <a:spcBef>
                <a:spcPts val="2450"/>
              </a:spcBef>
            </a:pPr>
            <a:r>
              <a:rPr sz="9600" b="1" u="none" spc="15" dirty="0">
                <a:solidFill>
                  <a:srgbClr val="00AF4F"/>
                </a:solidFill>
                <a:latin typeface="Times New Roman"/>
                <a:cs typeface="Times New Roman"/>
              </a:rPr>
              <a:t>Y</a:t>
            </a:r>
            <a:r>
              <a:rPr sz="9600" b="1" u="none" spc="1975" dirty="0">
                <a:solidFill>
                  <a:srgbClr val="00AF4F"/>
                </a:solidFill>
                <a:latin typeface="Times New Roman"/>
                <a:cs typeface="Times New Roman"/>
              </a:rPr>
              <a:t>o</a:t>
            </a:r>
            <a:r>
              <a:rPr sz="9600" b="1" u="none" spc="490" dirty="0">
                <a:solidFill>
                  <a:srgbClr val="00AF4F"/>
                </a:solidFill>
                <a:latin typeface="Times New Roman"/>
                <a:cs typeface="Times New Roman"/>
              </a:rPr>
              <a:t>u</a:t>
            </a:r>
            <a:endParaRPr sz="9600">
              <a:latin typeface="Times New Roman"/>
              <a:cs typeface="Times New Roman"/>
            </a:endParaRPr>
          </a:p>
        </p:txBody>
      </p:sp>
    </p:spTree>
  </p:cSld>
  <p:clrMapOvr>
    <a:masterClrMapping/>
  </p:clrMapOvr>
  <p:transition>
    <p:dissolv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07390" y="764540"/>
            <a:ext cx="5160010" cy="5206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300" u="none" spc="-5" dirty="0" smtClean="0">
                <a:solidFill>
                  <a:srgbClr val="3D526F"/>
                </a:solidFill>
                <a:latin typeface="Arial"/>
                <a:cs typeface="Arial"/>
              </a:rPr>
              <a:t>O</a:t>
            </a:r>
            <a:r>
              <a:rPr lang="en-US" sz="3300" u="none" spc="-5" dirty="0" smtClean="0">
                <a:solidFill>
                  <a:srgbClr val="3D526F"/>
                </a:solidFill>
                <a:latin typeface="Arial"/>
                <a:cs typeface="Arial"/>
              </a:rPr>
              <a:t>BJ</a:t>
            </a:r>
            <a:r>
              <a:rPr sz="3300" u="none" spc="-5" dirty="0" smtClean="0">
                <a:solidFill>
                  <a:srgbClr val="3D526F"/>
                </a:solidFill>
                <a:latin typeface="Arial"/>
                <a:cs typeface="Arial"/>
              </a:rPr>
              <a:t>ECTI</a:t>
            </a:r>
            <a:r>
              <a:rPr lang="en-US" sz="3300" u="none" spc="-5" dirty="0" smtClean="0">
                <a:solidFill>
                  <a:srgbClr val="3D526F"/>
                </a:solidFill>
                <a:latin typeface="Arial"/>
                <a:cs typeface="Arial"/>
              </a:rPr>
              <a:t>V</a:t>
            </a:r>
            <a:r>
              <a:rPr sz="3300" u="none" spc="-5" dirty="0" smtClean="0">
                <a:solidFill>
                  <a:srgbClr val="3D526F"/>
                </a:solidFill>
                <a:latin typeface="Arial"/>
                <a:cs typeface="Arial"/>
              </a:rPr>
              <a:t>ES </a:t>
            </a:r>
            <a:r>
              <a:rPr sz="3300" u="none" spc="-355" dirty="0">
                <a:solidFill>
                  <a:srgbClr val="3D526F"/>
                </a:solidFill>
                <a:latin typeface="Arial"/>
                <a:cs typeface="Arial"/>
              </a:rPr>
              <a:t>OF</a:t>
            </a:r>
            <a:r>
              <a:rPr sz="3300" u="none" spc="-250" dirty="0">
                <a:solidFill>
                  <a:srgbClr val="3D526F"/>
                </a:solidFill>
                <a:latin typeface="Arial"/>
                <a:cs typeface="Arial"/>
              </a:rPr>
              <a:t> </a:t>
            </a:r>
            <a:r>
              <a:rPr sz="3300" u="none" spc="-225" dirty="0" smtClean="0">
                <a:solidFill>
                  <a:srgbClr val="3D526F"/>
                </a:solidFill>
                <a:latin typeface="Arial"/>
                <a:cs typeface="Arial"/>
              </a:rPr>
              <a:t>H</a:t>
            </a:r>
            <a:r>
              <a:rPr lang="en-US" sz="3300" u="none" spc="-225" dirty="0" smtClean="0">
                <a:solidFill>
                  <a:srgbClr val="3D526F"/>
                </a:solidFill>
                <a:latin typeface="Arial"/>
                <a:cs typeface="Arial"/>
              </a:rPr>
              <a:t>U</a:t>
            </a:r>
            <a:r>
              <a:rPr sz="3300" u="none" spc="-225" dirty="0" smtClean="0">
                <a:solidFill>
                  <a:srgbClr val="3D526F"/>
                </a:solidFill>
                <a:latin typeface="Arial"/>
                <a:cs typeface="Arial"/>
              </a:rPr>
              <a:t>R</a:t>
            </a:r>
            <a:r>
              <a:rPr lang="en-US" sz="3300" u="none" spc="-225" dirty="0" smtClean="0">
                <a:solidFill>
                  <a:srgbClr val="3D526F"/>
                </a:solidFill>
                <a:latin typeface="Arial"/>
                <a:cs typeface="Arial"/>
              </a:rPr>
              <a:t>D</a:t>
            </a:r>
            <a:r>
              <a:rPr sz="3300" u="none" spc="-225" dirty="0" smtClean="0">
                <a:solidFill>
                  <a:srgbClr val="3D526F"/>
                </a:solidFill>
                <a:latin typeface="Arial"/>
                <a:cs typeface="Arial"/>
              </a:rPr>
              <a:t>IS</a:t>
            </a:r>
            <a:endParaRPr sz="3300" dirty="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707390" y="1858009"/>
            <a:ext cx="7108190" cy="214503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84150" marR="5080" indent="-171450">
              <a:lnSpc>
                <a:spcPct val="150000"/>
              </a:lnSpc>
              <a:spcBef>
                <a:spcPts val="100"/>
              </a:spcBef>
              <a:buFont typeface="Arial"/>
              <a:buChar char="•"/>
              <a:tabLst>
                <a:tab pos="184150" algn="l"/>
              </a:tabLst>
            </a:pPr>
            <a:r>
              <a:rPr sz="2100" spc="-10" dirty="0">
                <a:latin typeface="Times New Roman"/>
                <a:cs typeface="Times New Roman"/>
              </a:rPr>
              <a:t>To </a:t>
            </a:r>
            <a:r>
              <a:rPr sz="2100" spc="-5" dirty="0">
                <a:latin typeface="Times New Roman"/>
                <a:cs typeface="Times New Roman"/>
              </a:rPr>
              <a:t>offer sufficient, comprehensive </a:t>
            </a:r>
            <a:r>
              <a:rPr sz="2100" dirty="0">
                <a:latin typeface="Times New Roman"/>
                <a:cs typeface="Times New Roman"/>
              </a:rPr>
              <a:t>&amp; ongoing </a:t>
            </a:r>
            <a:r>
              <a:rPr sz="2100" spc="-5" dirty="0">
                <a:latin typeface="Times New Roman"/>
                <a:cs typeface="Times New Roman"/>
              </a:rPr>
              <a:t>information </a:t>
            </a:r>
            <a:r>
              <a:rPr sz="2100" dirty="0">
                <a:latin typeface="Times New Roman"/>
                <a:cs typeface="Times New Roman"/>
              </a:rPr>
              <a:t>about  people &amp;</a:t>
            </a:r>
            <a:r>
              <a:rPr sz="2100" spc="-25" dirty="0">
                <a:latin typeface="Times New Roman"/>
                <a:cs typeface="Times New Roman"/>
              </a:rPr>
              <a:t> </a:t>
            </a:r>
            <a:r>
              <a:rPr sz="2100" dirty="0">
                <a:latin typeface="Times New Roman"/>
                <a:cs typeface="Times New Roman"/>
              </a:rPr>
              <a:t>jobs.</a:t>
            </a:r>
          </a:p>
          <a:p>
            <a:pPr marL="184150" indent="-171450">
              <a:lnSpc>
                <a:spcPct val="100000"/>
              </a:lnSpc>
              <a:spcBef>
                <a:spcPts val="2040"/>
              </a:spcBef>
              <a:buFont typeface="Arial"/>
              <a:buChar char="•"/>
              <a:tabLst>
                <a:tab pos="184150" algn="l"/>
              </a:tabLst>
            </a:pPr>
            <a:r>
              <a:rPr sz="2100" spc="-10" dirty="0">
                <a:latin typeface="Times New Roman"/>
                <a:cs typeface="Times New Roman"/>
              </a:rPr>
              <a:t>To </a:t>
            </a:r>
            <a:r>
              <a:rPr sz="2100" dirty="0">
                <a:latin typeface="Times New Roman"/>
                <a:cs typeface="Times New Roman"/>
              </a:rPr>
              <a:t>supply up to date </a:t>
            </a:r>
            <a:r>
              <a:rPr sz="2100" spc="-5" dirty="0">
                <a:latin typeface="Times New Roman"/>
                <a:cs typeface="Times New Roman"/>
              </a:rPr>
              <a:t>information at </a:t>
            </a:r>
            <a:r>
              <a:rPr sz="2100" dirty="0">
                <a:latin typeface="Times New Roman"/>
                <a:cs typeface="Times New Roman"/>
              </a:rPr>
              <a:t>a </a:t>
            </a:r>
            <a:r>
              <a:rPr sz="2100" spc="-5" dirty="0" smtClean="0">
                <a:latin typeface="Times New Roman"/>
                <a:cs typeface="Times New Roman"/>
              </a:rPr>
              <a:t>realistic</a:t>
            </a:r>
            <a:r>
              <a:rPr sz="2100" spc="30" dirty="0" smtClean="0">
                <a:latin typeface="Times New Roman"/>
                <a:cs typeface="Times New Roman"/>
              </a:rPr>
              <a:t> </a:t>
            </a:r>
            <a:r>
              <a:rPr sz="2100" dirty="0">
                <a:latin typeface="Times New Roman"/>
                <a:cs typeface="Times New Roman"/>
              </a:rPr>
              <a:t>cost.</a:t>
            </a:r>
          </a:p>
          <a:p>
            <a:pPr marL="184150" indent="-171450">
              <a:lnSpc>
                <a:spcPct val="100000"/>
              </a:lnSpc>
              <a:spcBef>
                <a:spcPts val="2050"/>
              </a:spcBef>
              <a:buFont typeface="Arial"/>
              <a:buChar char="•"/>
              <a:tabLst>
                <a:tab pos="184150" algn="l"/>
              </a:tabLst>
            </a:pPr>
            <a:r>
              <a:rPr sz="2100" spc="-10" dirty="0">
                <a:latin typeface="Times New Roman"/>
                <a:cs typeface="Times New Roman"/>
              </a:rPr>
              <a:t>To </a:t>
            </a:r>
            <a:r>
              <a:rPr sz="2100" spc="-5" dirty="0">
                <a:latin typeface="Times New Roman"/>
                <a:cs typeface="Times New Roman"/>
              </a:rPr>
              <a:t>offer </a:t>
            </a:r>
            <a:r>
              <a:rPr sz="2100" dirty="0">
                <a:latin typeface="Times New Roman"/>
                <a:cs typeface="Times New Roman"/>
              </a:rPr>
              <a:t>data </a:t>
            </a:r>
            <a:r>
              <a:rPr sz="2100" spc="-5" dirty="0">
                <a:latin typeface="Times New Roman"/>
                <a:cs typeface="Times New Roman"/>
              </a:rPr>
              <a:t>security </a:t>
            </a:r>
            <a:r>
              <a:rPr sz="2100" dirty="0">
                <a:latin typeface="Times New Roman"/>
                <a:cs typeface="Times New Roman"/>
              </a:rPr>
              <a:t>&amp; </a:t>
            </a:r>
            <a:r>
              <a:rPr sz="2100" spc="-5" dirty="0">
                <a:latin typeface="Times New Roman"/>
                <a:cs typeface="Times New Roman"/>
              </a:rPr>
              <a:t>personal privacy.</a:t>
            </a:r>
            <a:endParaRPr sz="21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  <p:transition>
    <p:dissolv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07390" y="764540"/>
            <a:ext cx="5083810" cy="5206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300" u="none" spc="-90" dirty="0" smtClean="0">
                <a:solidFill>
                  <a:srgbClr val="3D526F"/>
                </a:solidFill>
                <a:latin typeface="Arial"/>
                <a:cs typeface="Arial"/>
              </a:rPr>
              <a:t>ATTRI</a:t>
            </a:r>
            <a:r>
              <a:rPr lang="en-US" sz="3300" u="none" spc="-90" dirty="0" smtClean="0">
                <a:solidFill>
                  <a:srgbClr val="3D526F"/>
                </a:solidFill>
                <a:latin typeface="Arial"/>
                <a:cs typeface="Arial"/>
              </a:rPr>
              <a:t>B</a:t>
            </a:r>
            <a:r>
              <a:rPr sz="3300" u="none" spc="-90" dirty="0" smtClean="0">
                <a:solidFill>
                  <a:srgbClr val="3D526F"/>
                </a:solidFill>
                <a:latin typeface="Arial"/>
                <a:cs typeface="Arial"/>
              </a:rPr>
              <a:t>UTES </a:t>
            </a:r>
            <a:r>
              <a:rPr sz="3300" u="none" spc="-350" dirty="0">
                <a:solidFill>
                  <a:srgbClr val="3D526F"/>
                </a:solidFill>
                <a:latin typeface="Arial"/>
                <a:cs typeface="Arial"/>
              </a:rPr>
              <a:t>OF</a:t>
            </a:r>
            <a:r>
              <a:rPr sz="3300" u="none" spc="-155" dirty="0">
                <a:solidFill>
                  <a:srgbClr val="3D526F"/>
                </a:solidFill>
                <a:latin typeface="Arial"/>
                <a:cs typeface="Arial"/>
              </a:rPr>
              <a:t> </a:t>
            </a:r>
            <a:r>
              <a:rPr sz="3300" u="none" spc="-225" dirty="0">
                <a:solidFill>
                  <a:srgbClr val="3D526F"/>
                </a:solidFill>
                <a:latin typeface="Arial"/>
                <a:cs typeface="Arial"/>
              </a:rPr>
              <a:t>HRIS</a:t>
            </a:r>
            <a:endParaRPr sz="3300" dirty="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840739" y="1421129"/>
            <a:ext cx="444500" cy="4368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84150" indent="-171450">
              <a:lnSpc>
                <a:spcPct val="100000"/>
              </a:lnSpc>
              <a:spcBef>
                <a:spcPts val="100"/>
              </a:spcBef>
              <a:buFont typeface="Arial"/>
              <a:buChar char="•"/>
              <a:tabLst>
                <a:tab pos="184150" algn="l"/>
              </a:tabLst>
            </a:pPr>
            <a:r>
              <a:rPr sz="4050" baseline="-3086" dirty="0">
                <a:latin typeface="Times New Roman"/>
                <a:cs typeface="Times New Roman"/>
              </a:rPr>
              <a:t>A</a:t>
            </a:r>
            <a:endParaRPr sz="4050" baseline="-3086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569402" y="1440179"/>
            <a:ext cx="7273925" cy="4368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857250" algn="l"/>
                <a:tab pos="1452245" algn="l"/>
                <a:tab pos="2180590" algn="l"/>
                <a:tab pos="4401185" algn="l"/>
                <a:tab pos="5509895" algn="l"/>
              </a:tabLst>
            </a:pPr>
            <a:r>
              <a:rPr sz="2700" dirty="0">
                <a:latin typeface="Times New Roman"/>
                <a:cs typeface="Times New Roman"/>
              </a:rPr>
              <a:t>part	of	the	</a:t>
            </a:r>
            <a:r>
              <a:rPr sz="2700" spc="-5" dirty="0">
                <a:latin typeface="Times New Roman"/>
                <a:cs typeface="Times New Roman"/>
              </a:rPr>
              <a:t>organization's	larger	management</a:t>
            </a:r>
            <a:endParaRPr sz="27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840739" y="1722120"/>
            <a:ext cx="8001634" cy="3999229"/>
          </a:xfrm>
          <a:prstGeom prst="rect">
            <a:avLst/>
          </a:prstGeom>
        </p:spPr>
        <p:txBody>
          <a:bodyPr vert="horz" wrap="square" lIns="0" tIns="100330" rIns="0" bIns="0" rtlCol="0">
            <a:spAutoFit/>
          </a:bodyPr>
          <a:lstStyle/>
          <a:p>
            <a:pPr marL="184150" algn="just">
              <a:lnSpc>
                <a:spcPct val="100000"/>
              </a:lnSpc>
              <a:spcBef>
                <a:spcPts val="790"/>
              </a:spcBef>
            </a:pPr>
            <a:r>
              <a:rPr sz="2700" spc="-5" dirty="0">
                <a:latin typeface="Times New Roman"/>
                <a:cs typeface="Times New Roman"/>
              </a:rPr>
              <a:t>information system</a:t>
            </a:r>
            <a:endParaRPr sz="2700" dirty="0">
              <a:latin typeface="Times New Roman"/>
              <a:cs typeface="Times New Roman"/>
            </a:endParaRPr>
          </a:p>
          <a:p>
            <a:pPr marL="184150" indent="-171450" algn="just">
              <a:lnSpc>
                <a:spcPct val="100000"/>
              </a:lnSpc>
              <a:spcBef>
                <a:spcPts val="690"/>
              </a:spcBef>
              <a:buChar char="•"/>
              <a:tabLst>
                <a:tab pos="184150" algn="l"/>
              </a:tabLst>
            </a:pPr>
            <a:r>
              <a:rPr sz="2700" spc="-5" dirty="0">
                <a:latin typeface="Times New Roman"/>
                <a:cs typeface="Times New Roman"/>
              </a:rPr>
              <a:t>An </a:t>
            </a:r>
            <a:r>
              <a:rPr sz="2700" dirty="0">
                <a:latin typeface="Times New Roman"/>
                <a:cs typeface="Times New Roman"/>
              </a:rPr>
              <a:t>integration of </a:t>
            </a:r>
            <a:r>
              <a:rPr sz="2700" spc="-5" dirty="0">
                <a:latin typeface="Times New Roman"/>
                <a:cs typeface="Times New Roman"/>
              </a:rPr>
              <a:t>HRM </a:t>
            </a:r>
            <a:r>
              <a:rPr sz="2700" dirty="0">
                <a:latin typeface="Times New Roman"/>
                <a:cs typeface="Times New Roman"/>
              </a:rPr>
              <a:t>and </a:t>
            </a:r>
            <a:r>
              <a:rPr sz="2700" spc="-5" dirty="0">
                <a:latin typeface="Times New Roman"/>
                <a:cs typeface="Times New Roman"/>
              </a:rPr>
              <a:t>Information</a:t>
            </a:r>
            <a:r>
              <a:rPr sz="2700" spc="-40" dirty="0">
                <a:latin typeface="Times New Roman"/>
                <a:cs typeface="Times New Roman"/>
              </a:rPr>
              <a:t> </a:t>
            </a:r>
            <a:r>
              <a:rPr sz="2700" spc="-5" dirty="0">
                <a:latin typeface="Times New Roman"/>
                <a:cs typeface="Times New Roman"/>
              </a:rPr>
              <a:t>Systems</a:t>
            </a:r>
            <a:endParaRPr sz="2700" dirty="0">
              <a:latin typeface="Times New Roman"/>
              <a:cs typeface="Times New Roman"/>
            </a:endParaRPr>
          </a:p>
          <a:p>
            <a:pPr marL="184150" marR="5080" indent="-171450" algn="just">
              <a:lnSpc>
                <a:spcPts val="2920"/>
              </a:lnSpc>
              <a:spcBef>
                <a:spcPts val="1040"/>
              </a:spcBef>
              <a:buFont typeface="Arial"/>
              <a:buChar char="•"/>
              <a:tabLst>
                <a:tab pos="184150" algn="l"/>
              </a:tabLst>
            </a:pPr>
            <a:r>
              <a:rPr sz="2700" spc="-5" dirty="0">
                <a:latin typeface="Times New Roman"/>
                <a:cs typeface="Times New Roman"/>
              </a:rPr>
              <a:t>Helps HR managers </a:t>
            </a:r>
            <a:r>
              <a:rPr sz="2700" dirty="0">
                <a:latin typeface="Times New Roman"/>
                <a:cs typeface="Times New Roman"/>
              </a:rPr>
              <a:t>to </a:t>
            </a:r>
            <a:r>
              <a:rPr sz="2700" spc="-5" dirty="0">
                <a:latin typeface="Times New Roman"/>
                <a:cs typeface="Times New Roman"/>
              </a:rPr>
              <a:t>perform </a:t>
            </a:r>
            <a:r>
              <a:rPr sz="2700" dirty="0">
                <a:latin typeface="Times New Roman"/>
                <a:cs typeface="Times New Roman"/>
              </a:rPr>
              <a:t>the </a:t>
            </a:r>
            <a:r>
              <a:rPr sz="2700" spc="-5" dirty="0">
                <a:latin typeface="Times New Roman"/>
                <a:cs typeface="Times New Roman"/>
              </a:rPr>
              <a:t>functions in an  effective </a:t>
            </a:r>
            <a:r>
              <a:rPr sz="2700" dirty="0">
                <a:latin typeface="Times New Roman"/>
                <a:cs typeface="Times New Roman"/>
              </a:rPr>
              <a:t>and </a:t>
            </a:r>
            <a:r>
              <a:rPr sz="2700" spc="-5" dirty="0">
                <a:latin typeface="Times New Roman"/>
                <a:cs typeface="Times New Roman"/>
              </a:rPr>
              <a:t>systematic</a:t>
            </a:r>
            <a:r>
              <a:rPr sz="2700" spc="-20" dirty="0">
                <a:latin typeface="Times New Roman"/>
                <a:cs typeface="Times New Roman"/>
              </a:rPr>
              <a:t> </a:t>
            </a:r>
            <a:r>
              <a:rPr sz="2700" spc="-5" dirty="0">
                <a:latin typeface="Times New Roman"/>
                <a:cs typeface="Times New Roman"/>
              </a:rPr>
              <a:t>way</a:t>
            </a:r>
            <a:endParaRPr sz="2700" dirty="0">
              <a:latin typeface="Times New Roman"/>
              <a:cs typeface="Times New Roman"/>
            </a:endParaRPr>
          </a:p>
          <a:p>
            <a:pPr marL="184150" marR="5715" indent="-171450" algn="just">
              <a:lnSpc>
                <a:spcPct val="90000"/>
              </a:lnSpc>
              <a:spcBef>
                <a:spcPts val="960"/>
              </a:spcBef>
              <a:buFont typeface="Arial"/>
              <a:buChar char="•"/>
              <a:tabLst>
                <a:tab pos="184150" algn="l"/>
              </a:tabLst>
            </a:pPr>
            <a:r>
              <a:rPr sz="2700" spc="-5" dirty="0">
                <a:latin typeface="Times New Roman"/>
                <a:cs typeface="Times New Roman"/>
              </a:rPr>
              <a:t>The system </a:t>
            </a:r>
            <a:r>
              <a:rPr sz="2700" dirty="0">
                <a:latin typeface="Times New Roman"/>
                <a:cs typeface="Times New Roman"/>
              </a:rPr>
              <a:t>used to </a:t>
            </a:r>
            <a:r>
              <a:rPr sz="2700" spc="-5" dirty="0">
                <a:latin typeface="Times New Roman"/>
                <a:cs typeface="Times New Roman"/>
              </a:rPr>
              <a:t>acquire, </a:t>
            </a:r>
            <a:r>
              <a:rPr sz="2700" dirty="0">
                <a:latin typeface="Times New Roman"/>
                <a:cs typeface="Times New Roman"/>
              </a:rPr>
              <a:t>store, </a:t>
            </a:r>
            <a:r>
              <a:rPr sz="2700" spc="-5" dirty="0">
                <a:latin typeface="Times New Roman"/>
                <a:cs typeface="Times New Roman"/>
              </a:rPr>
              <a:t>manipulate, analyze,  </a:t>
            </a:r>
            <a:r>
              <a:rPr sz="2700" dirty="0">
                <a:latin typeface="Times New Roman"/>
                <a:cs typeface="Times New Roman"/>
              </a:rPr>
              <a:t>retrieve, and distribute </a:t>
            </a:r>
            <a:r>
              <a:rPr sz="2700" dirty="0" smtClean="0">
                <a:latin typeface="Times New Roman"/>
                <a:cs typeface="Times New Roman"/>
              </a:rPr>
              <a:t>appropriate </a:t>
            </a:r>
            <a:r>
              <a:rPr sz="2700" spc="-5" dirty="0">
                <a:latin typeface="Times New Roman"/>
                <a:cs typeface="Times New Roman"/>
              </a:rPr>
              <a:t>information </a:t>
            </a:r>
            <a:r>
              <a:rPr sz="2700" dirty="0">
                <a:latin typeface="Times New Roman"/>
                <a:cs typeface="Times New Roman"/>
              </a:rPr>
              <a:t>regarding  </a:t>
            </a:r>
            <a:r>
              <a:rPr sz="2700" spc="-5" dirty="0">
                <a:latin typeface="Times New Roman"/>
                <a:cs typeface="Times New Roman"/>
              </a:rPr>
              <a:t>human</a:t>
            </a:r>
            <a:r>
              <a:rPr sz="2700" spc="-10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resources</a:t>
            </a:r>
          </a:p>
          <a:p>
            <a:pPr marL="184150" marR="6350" indent="-171450" algn="just">
              <a:lnSpc>
                <a:spcPts val="2910"/>
              </a:lnSpc>
              <a:spcBef>
                <a:spcPts val="1065"/>
              </a:spcBef>
              <a:buFont typeface="Arial"/>
              <a:buChar char="•"/>
              <a:tabLst>
                <a:tab pos="184150" algn="l"/>
              </a:tabLst>
            </a:pPr>
            <a:r>
              <a:rPr sz="2700" spc="-10" dirty="0">
                <a:latin typeface="Times New Roman"/>
                <a:cs typeface="Times New Roman"/>
              </a:rPr>
              <a:t>To </a:t>
            </a:r>
            <a:r>
              <a:rPr sz="2700" spc="-5" dirty="0">
                <a:latin typeface="Times New Roman"/>
                <a:cs typeface="Times New Roman"/>
              </a:rPr>
              <a:t>make </a:t>
            </a:r>
            <a:r>
              <a:rPr sz="2700" dirty="0" smtClean="0">
                <a:latin typeface="Times New Roman"/>
                <a:cs typeface="Times New Roman"/>
              </a:rPr>
              <a:t>decisions</a:t>
            </a:r>
            <a:r>
              <a:rPr lang="en-US" sz="2700" dirty="0" smtClean="0">
                <a:latin typeface="Times New Roman"/>
                <a:cs typeface="Times New Roman"/>
              </a:rPr>
              <a:t>,</a:t>
            </a:r>
            <a:r>
              <a:rPr sz="2700" dirty="0" smtClean="0">
                <a:latin typeface="Times New Roman"/>
                <a:cs typeface="Times New Roman"/>
              </a:rPr>
              <a:t> </a:t>
            </a:r>
            <a:r>
              <a:rPr sz="2700" spc="-5" dirty="0">
                <a:latin typeface="Times New Roman"/>
                <a:cs typeface="Times New Roman"/>
              </a:rPr>
              <a:t>H.R. </a:t>
            </a:r>
            <a:r>
              <a:rPr sz="2700" dirty="0">
                <a:latin typeface="Times New Roman"/>
                <a:cs typeface="Times New Roman"/>
              </a:rPr>
              <a:t>and line </a:t>
            </a:r>
            <a:r>
              <a:rPr sz="2700" spc="-5" dirty="0">
                <a:latin typeface="Times New Roman"/>
                <a:cs typeface="Times New Roman"/>
              </a:rPr>
              <a:t>managers require  accurate human </a:t>
            </a:r>
            <a:r>
              <a:rPr sz="2700" dirty="0">
                <a:latin typeface="Times New Roman"/>
                <a:cs typeface="Times New Roman"/>
              </a:rPr>
              <a:t>resource</a:t>
            </a:r>
            <a:r>
              <a:rPr sz="2700" spc="-15" dirty="0">
                <a:latin typeface="Times New Roman"/>
                <a:cs typeface="Times New Roman"/>
              </a:rPr>
              <a:t> </a:t>
            </a:r>
            <a:r>
              <a:rPr sz="2700" spc="-5" dirty="0">
                <a:latin typeface="Times New Roman"/>
                <a:cs typeface="Times New Roman"/>
              </a:rPr>
              <a:t>information</a:t>
            </a:r>
            <a:endParaRPr sz="27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  <p:transition>
    <p:dissolv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07390" y="1014729"/>
            <a:ext cx="7141210" cy="93615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u="none" spc="-204" dirty="0">
                <a:solidFill>
                  <a:srgbClr val="3D526F"/>
                </a:solidFill>
                <a:latin typeface="Arial"/>
                <a:cs typeface="Arial"/>
              </a:rPr>
              <a:t>HRIS </a:t>
            </a:r>
            <a:r>
              <a:rPr u="none" spc="-220" dirty="0">
                <a:solidFill>
                  <a:srgbClr val="3D526F"/>
                </a:solidFill>
                <a:latin typeface="Arial"/>
                <a:cs typeface="Arial"/>
              </a:rPr>
              <a:t>CONTAINS </a:t>
            </a:r>
            <a:r>
              <a:rPr u="none" spc="-195" dirty="0">
                <a:solidFill>
                  <a:srgbClr val="3D526F"/>
                </a:solidFill>
                <a:latin typeface="Arial"/>
                <a:cs typeface="Arial"/>
              </a:rPr>
              <a:t>INFORMATION</a:t>
            </a:r>
            <a:r>
              <a:rPr u="none" spc="200" dirty="0">
                <a:solidFill>
                  <a:srgbClr val="3D526F"/>
                </a:solidFill>
                <a:latin typeface="Arial"/>
                <a:cs typeface="Arial"/>
              </a:rPr>
              <a:t> </a:t>
            </a:r>
            <a:r>
              <a:rPr u="none" spc="-75" dirty="0" smtClean="0">
                <a:solidFill>
                  <a:srgbClr val="3D526F"/>
                </a:solidFill>
                <a:latin typeface="Arial"/>
                <a:cs typeface="Arial"/>
              </a:rPr>
              <a:t>A</a:t>
            </a:r>
            <a:r>
              <a:rPr lang="en-US" u="none" spc="-75" dirty="0" smtClean="0">
                <a:solidFill>
                  <a:srgbClr val="3D526F"/>
                </a:solidFill>
                <a:latin typeface="Arial"/>
                <a:cs typeface="Arial"/>
              </a:rPr>
              <a:t>B</a:t>
            </a:r>
            <a:r>
              <a:rPr u="none" spc="-75" dirty="0" smtClean="0">
                <a:solidFill>
                  <a:srgbClr val="3D526F"/>
                </a:solidFill>
                <a:latin typeface="Arial"/>
                <a:cs typeface="Arial"/>
              </a:rPr>
              <a:t>OUT</a:t>
            </a:r>
            <a:r>
              <a:rPr u="none" spc="-75" dirty="0">
                <a:solidFill>
                  <a:srgbClr val="3D526F"/>
                </a:solidFill>
                <a:latin typeface="Arial"/>
                <a:cs typeface="Arial"/>
              </a:rPr>
              <a:t>:</a:t>
            </a:r>
          </a:p>
          <a:p>
            <a:pPr marL="12700">
              <a:lnSpc>
                <a:spcPct val="100000"/>
              </a:lnSpc>
            </a:pPr>
            <a:r>
              <a:rPr u="none" spc="5" dirty="0">
                <a:solidFill>
                  <a:srgbClr val="3D526F"/>
                </a:solidFill>
                <a:latin typeface="Arial"/>
                <a:cs typeface="Arial"/>
              </a:rPr>
              <a:t>=========================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050539" y="2486660"/>
            <a:ext cx="3086735" cy="3348990"/>
          </a:xfrm>
          <a:prstGeom prst="rect">
            <a:avLst/>
          </a:prstGeom>
        </p:spPr>
        <p:txBody>
          <a:bodyPr vert="horz" wrap="square" lIns="0" tIns="205740" rIns="0" bIns="0" rtlCol="0">
            <a:spAutoFit/>
          </a:bodyPr>
          <a:lstStyle/>
          <a:p>
            <a:pPr marL="280035" indent="-267970">
              <a:lnSpc>
                <a:spcPct val="100000"/>
              </a:lnSpc>
              <a:spcBef>
                <a:spcPts val="1620"/>
              </a:spcBef>
              <a:buSzPct val="98333"/>
              <a:buFont typeface="Arial"/>
              <a:buChar char="•"/>
              <a:tabLst>
                <a:tab pos="280670" algn="l"/>
              </a:tabLst>
            </a:pPr>
            <a:r>
              <a:rPr sz="6000" spc="-5" dirty="0">
                <a:latin typeface="Times New Roman"/>
                <a:cs typeface="Times New Roman"/>
              </a:rPr>
              <a:t>Jobs</a:t>
            </a:r>
            <a:endParaRPr sz="6000">
              <a:latin typeface="Times New Roman"/>
              <a:cs typeface="Times New Roman"/>
            </a:endParaRPr>
          </a:p>
          <a:p>
            <a:pPr marL="280035" indent="-267970">
              <a:lnSpc>
                <a:spcPct val="100000"/>
              </a:lnSpc>
              <a:spcBef>
                <a:spcPts val="1520"/>
              </a:spcBef>
              <a:buSzPct val="98333"/>
              <a:buFont typeface="Arial"/>
              <a:buChar char="•"/>
              <a:tabLst>
                <a:tab pos="280670" algn="l"/>
              </a:tabLst>
            </a:pPr>
            <a:r>
              <a:rPr sz="6000" spc="-5" dirty="0">
                <a:latin typeface="Times New Roman"/>
                <a:cs typeface="Times New Roman"/>
              </a:rPr>
              <a:t>Positions</a:t>
            </a:r>
            <a:endParaRPr sz="6000">
              <a:latin typeface="Times New Roman"/>
              <a:cs typeface="Times New Roman"/>
            </a:endParaRPr>
          </a:p>
          <a:p>
            <a:pPr marL="280035" indent="-267970">
              <a:lnSpc>
                <a:spcPct val="100000"/>
              </a:lnSpc>
              <a:spcBef>
                <a:spcPts val="1530"/>
              </a:spcBef>
              <a:buSzPct val="98333"/>
              <a:buFont typeface="Arial"/>
              <a:buChar char="•"/>
              <a:tabLst>
                <a:tab pos="280670" algn="l"/>
              </a:tabLst>
            </a:pPr>
            <a:r>
              <a:rPr sz="6000" spc="-5" dirty="0">
                <a:latin typeface="Times New Roman"/>
                <a:cs typeface="Times New Roman"/>
              </a:rPr>
              <a:t>People</a:t>
            </a:r>
            <a:endParaRPr sz="6000">
              <a:latin typeface="Times New Roman"/>
              <a:cs typeface="Times New Roman"/>
            </a:endParaRPr>
          </a:p>
        </p:txBody>
      </p:sp>
    </p:spTree>
  </p:cSld>
  <p:clrMapOvr>
    <a:masterClrMapping/>
  </p:clrMapOvr>
  <p:transition>
    <p:dissolv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324100" y="193040"/>
            <a:ext cx="3025775" cy="680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300" u="none" spc="-295" dirty="0">
                <a:solidFill>
                  <a:srgbClr val="3D526F"/>
                </a:solidFill>
                <a:latin typeface="Arial"/>
                <a:cs typeface="Arial"/>
              </a:rPr>
              <a:t>HRIS</a:t>
            </a:r>
            <a:r>
              <a:rPr sz="4300" u="none" spc="-185" dirty="0">
                <a:solidFill>
                  <a:srgbClr val="3D526F"/>
                </a:solidFill>
                <a:latin typeface="Arial"/>
                <a:cs typeface="Arial"/>
              </a:rPr>
              <a:t> </a:t>
            </a:r>
            <a:r>
              <a:rPr sz="4300" u="none" spc="340" dirty="0">
                <a:solidFill>
                  <a:srgbClr val="3D526F"/>
                </a:solidFill>
                <a:latin typeface="Arial"/>
                <a:cs typeface="Arial"/>
              </a:rPr>
              <a:t>model</a:t>
            </a:r>
            <a:endParaRPr sz="4300">
              <a:latin typeface="Arial"/>
              <a:cs typeface="Arial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1143000" y="838200"/>
            <a:ext cx="8001000" cy="60198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  <p:transition>
    <p:dissolv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07390" y="764540"/>
            <a:ext cx="3602354" cy="528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300" u="none" spc="-225" dirty="0">
                <a:solidFill>
                  <a:srgbClr val="3D526F"/>
                </a:solidFill>
                <a:latin typeface="Arial"/>
                <a:cs typeface="Arial"/>
              </a:rPr>
              <a:t>HRIS </a:t>
            </a:r>
            <a:r>
              <a:rPr lang="en-US" sz="3300" u="none" spc="70" dirty="0" smtClean="0">
                <a:solidFill>
                  <a:srgbClr val="3D526F"/>
                </a:solidFill>
                <a:latin typeface="Arial"/>
                <a:cs typeface="Arial"/>
              </a:rPr>
              <a:t>supports</a:t>
            </a:r>
            <a:r>
              <a:rPr lang="en-US" sz="3300" u="none" spc="-20" dirty="0" smtClean="0">
                <a:solidFill>
                  <a:srgbClr val="3D526F"/>
                </a:solidFill>
                <a:latin typeface="Arial"/>
                <a:cs typeface="Arial"/>
              </a:rPr>
              <a:t> </a:t>
            </a:r>
            <a:r>
              <a:rPr lang="en-US" sz="3300" u="none" spc="60" dirty="0" smtClean="0">
                <a:solidFill>
                  <a:srgbClr val="3D526F"/>
                </a:solidFill>
                <a:latin typeface="Arial"/>
                <a:cs typeface="Arial"/>
              </a:rPr>
              <a:t>in</a:t>
            </a:r>
            <a:r>
              <a:rPr sz="3300" u="none" spc="60" dirty="0" smtClean="0">
                <a:solidFill>
                  <a:srgbClr val="3D526F"/>
                </a:solidFill>
                <a:latin typeface="Arial"/>
                <a:cs typeface="Arial"/>
              </a:rPr>
              <a:t>:</a:t>
            </a:r>
            <a:endParaRPr sz="3300" dirty="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707390" y="1809750"/>
            <a:ext cx="7505700" cy="4038600"/>
          </a:xfrm>
          <a:prstGeom prst="rect">
            <a:avLst/>
          </a:prstGeom>
        </p:spPr>
        <p:txBody>
          <a:bodyPr vert="horz" wrap="square" lIns="0" tIns="68580" rIns="0" bIns="0" rtlCol="0">
            <a:spAutoFit/>
          </a:bodyPr>
          <a:lstStyle/>
          <a:p>
            <a:pPr marL="184150" marR="388620" indent="-171450">
              <a:lnSpc>
                <a:spcPts val="3450"/>
              </a:lnSpc>
              <a:spcBef>
                <a:spcPts val="540"/>
              </a:spcBef>
              <a:buFont typeface="Arial"/>
              <a:buChar char="•"/>
              <a:tabLst>
                <a:tab pos="184150" algn="l"/>
              </a:tabLst>
            </a:pPr>
            <a:r>
              <a:rPr sz="3200" spc="-5" dirty="0">
                <a:latin typeface="Times New Roman"/>
                <a:cs typeface="Times New Roman"/>
              </a:rPr>
              <a:t>The strategic, tactical </a:t>
            </a:r>
            <a:r>
              <a:rPr sz="3200" dirty="0">
                <a:latin typeface="Times New Roman"/>
                <a:cs typeface="Times New Roman"/>
              </a:rPr>
              <a:t>&amp; operational use of  </a:t>
            </a:r>
            <a:r>
              <a:rPr sz="3200" spc="-5" dirty="0">
                <a:latin typeface="Times New Roman"/>
                <a:cs typeface="Times New Roman"/>
              </a:rPr>
              <a:t>the human </a:t>
            </a:r>
            <a:r>
              <a:rPr sz="3200" dirty="0">
                <a:latin typeface="Times New Roman"/>
                <a:cs typeface="Times New Roman"/>
              </a:rPr>
              <a:t>resource of an</a:t>
            </a:r>
            <a:r>
              <a:rPr sz="3200" spc="-1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organization</a:t>
            </a:r>
          </a:p>
          <a:p>
            <a:pPr marL="184150" marR="1449070" indent="-171450">
              <a:lnSpc>
                <a:spcPts val="3450"/>
              </a:lnSpc>
              <a:spcBef>
                <a:spcPts val="1200"/>
              </a:spcBef>
              <a:buFont typeface="Arial"/>
              <a:buChar char="•"/>
              <a:tabLst>
                <a:tab pos="184150" algn="l"/>
              </a:tabLst>
            </a:pPr>
            <a:r>
              <a:rPr sz="3200" spc="-5" dirty="0">
                <a:latin typeface="Times New Roman"/>
                <a:cs typeface="Times New Roman"/>
              </a:rPr>
              <a:t>Collect, store </a:t>
            </a:r>
            <a:r>
              <a:rPr sz="3200" dirty="0">
                <a:latin typeface="Times New Roman"/>
                <a:cs typeface="Times New Roman"/>
              </a:rPr>
              <a:t>and process </a:t>
            </a:r>
            <a:r>
              <a:rPr sz="3200" spc="-5" dirty="0">
                <a:latin typeface="Times New Roman"/>
                <a:cs typeface="Times New Roman"/>
              </a:rPr>
              <a:t>employee  information</a:t>
            </a:r>
            <a:endParaRPr sz="3200" dirty="0">
              <a:latin typeface="Times New Roman"/>
              <a:cs typeface="Times New Roman"/>
            </a:endParaRPr>
          </a:p>
          <a:p>
            <a:pPr marL="184150" marR="537845" indent="-171450">
              <a:lnSpc>
                <a:spcPts val="3460"/>
              </a:lnSpc>
              <a:spcBef>
                <a:spcPts val="1190"/>
              </a:spcBef>
              <a:buFont typeface="Arial"/>
              <a:buChar char="•"/>
              <a:tabLst>
                <a:tab pos="184150" algn="l"/>
              </a:tabLst>
            </a:pPr>
            <a:r>
              <a:rPr sz="3200" dirty="0">
                <a:latin typeface="Times New Roman"/>
                <a:cs typeface="Times New Roman"/>
              </a:rPr>
              <a:t>Provide </a:t>
            </a:r>
            <a:r>
              <a:rPr sz="3200" spc="-5" dirty="0">
                <a:latin typeface="Times New Roman"/>
                <a:cs typeface="Times New Roman"/>
              </a:rPr>
              <a:t>reliable information for </a:t>
            </a:r>
            <a:r>
              <a:rPr sz="3200" dirty="0">
                <a:latin typeface="Times New Roman"/>
                <a:cs typeface="Times New Roman"/>
              </a:rPr>
              <a:t>decision-  </a:t>
            </a:r>
            <a:r>
              <a:rPr sz="3200" spc="-5" dirty="0">
                <a:latin typeface="Times New Roman"/>
                <a:cs typeface="Times New Roman"/>
              </a:rPr>
              <a:t>making</a:t>
            </a:r>
            <a:endParaRPr sz="3200" dirty="0">
              <a:latin typeface="Times New Roman"/>
              <a:cs typeface="Times New Roman"/>
            </a:endParaRPr>
          </a:p>
          <a:p>
            <a:pPr marL="184150" marR="5080" indent="-171450">
              <a:lnSpc>
                <a:spcPts val="3450"/>
              </a:lnSpc>
              <a:spcBef>
                <a:spcPts val="1200"/>
              </a:spcBef>
              <a:buFont typeface="Arial"/>
              <a:buChar char="•"/>
              <a:tabLst>
                <a:tab pos="184150" algn="l"/>
              </a:tabLst>
            </a:pPr>
            <a:r>
              <a:rPr sz="3200" spc="-5" dirty="0">
                <a:latin typeface="Times New Roman"/>
                <a:cs typeface="Times New Roman"/>
              </a:rPr>
              <a:t>Allow organisation to </a:t>
            </a:r>
            <a:r>
              <a:rPr sz="3200" dirty="0">
                <a:latin typeface="Times New Roman"/>
                <a:cs typeface="Times New Roman"/>
              </a:rPr>
              <a:t>assess </a:t>
            </a:r>
            <a:r>
              <a:rPr sz="3200" spc="-5" dirty="0">
                <a:latin typeface="Times New Roman"/>
                <a:cs typeface="Times New Roman"/>
              </a:rPr>
              <a:t>effectiveness </a:t>
            </a:r>
            <a:r>
              <a:rPr sz="3200" dirty="0">
                <a:latin typeface="Times New Roman"/>
                <a:cs typeface="Times New Roman"/>
              </a:rPr>
              <a:t>of  </a:t>
            </a:r>
            <a:r>
              <a:rPr sz="3200" spc="-5" dirty="0">
                <a:latin typeface="Times New Roman"/>
                <a:cs typeface="Times New Roman"/>
              </a:rPr>
              <a:t>HR policies, programmes </a:t>
            </a:r>
            <a:r>
              <a:rPr sz="3200" dirty="0">
                <a:latin typeface="Times New Roman"/>
                <a:cs typeface="Times New Roman"/>
              </a:rPr>
              <a:t>and</a:t>
            </a:r>
            <a:r>
              <a:rPr sz="3200" spc="2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decisions</a:t>
            </a:r>
          </a:p>
        </p:txBody>
      </p:sp>
    </p:spTree>
  </p:cSld>
  <p:clrMapOvr>
    <a:masterClrMapping/>
  </p:clrMapOvr>
  <p:transition>
    <p:dissolv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68019" y="482600"/>
            <a:ext cx="7929245" cy="1244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769620" marR="5080" indent="-757555" algn="ctr">
              <a:lnSpc>
                <a:spcPct val="100000"/>
              </a:lnSpc>
              <a:spcBef>
                <a:spcPts val="100"/>
              </a:spcBef>
            </a:pPr>
            <a:r>
              <a:rPr lang="en-US" sz="4000" u="none" spc="-15" dirty="0" smtClean="0">
                <a:solidFill>
                  <a:srgbClr val="3D526F"/>
                </a:solidFill>
                <a:latin typeface="Arial"/>
                <a:cs typeface="Arial"/>
              </a:rPr>
              <a:t>Human </a:t>
            </a:r>
            <a:r>
              <a:rPr lang="en-US" sz="4000" u="none" spc="-135" dirty="0" smtClean="0">
                <a:solidFill>
                  <a:srgbClr val="3D526F"/>
                </a:solidFill>
                <a:latin typeface="Arial"/>
                <a:cs typeface="Arial"/>
              </a:rPr>
              <a:t>Resources</a:t>
            </a:r>
            <a:r>
              <a:rPr lang="en-US" sz="4000" u="none" spc="-254" dirty="0" smtClean="0">
                <a:solidFill>
                  <a:srgbClr val="3D526F"/>
                </a:solidFill>
                <a:latin typeface="Arial"/>
                <a:cs typeface="Arial"/>
              </a:rPr>
              <a:t> </a:t>
            </a:r>
            <a:r>
              <a:rPr lang="en-US" sz="4000" u="none" spc="145" dirty="0" smtClean="0">
                <a:solidFill>
                  <a:srgbClr val="3D526F"/>
                </a:solidFill>
                <a:latin typeface="Arial"/>
                <a:cs typeface="Arial"/>
              </a:rPr>
              <a:t>Information  </a:t>
            </a:r>
            <a:r>
              <a:rPr lang="en-US" sz="4000" u="none" spc="5" dirty="0" smtClean="0">
                <a:solidFill>
                  <a:srgbClr val="3D526F"/>
                </a:solidFill>
                <a:latin typeface="Arial"/>
                <a:cs typeface="Arial"/>
              </a:rPr>
              <a:t>System</a:t>
            </a:r>
            <a:endParaRPr lang="en-US" sz="4000" dirty="0">
              <a:latin typeface="Arial"/>
              <a:cs typeface="Arial"/>
            </a:endParaRP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304800" y="2438400"/>
          <a:ext cx="8305800" cy="3721097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065780"/>
                <a:gridCol w="5240020"/>
              </a:tblGrid>
              <a:tr h="605790">
                <a:tc>
                  <a:txBody>
                    <a:bodyPr/>
                    <a:lstStyle/>
                    <a:p>
                      <a:pPr marL="90170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sz="3200" b="1" spc="-5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SYSTEM</a:t>
                      </a:r>
                      <a:endParaRPr sz="3200">
                        <a:latin typeface="Times New Roman"/>
                        <a:cs typeface="Times New Roman"/>
                      </a:endParaRPr>
                    </a:p>
                  </a:txBody>
                  <a:tcPr marL="0" marR="0" marT="2540" marB="0">
                    <a:solidFill>
                      <a:srgbClr val="2D74B5"/>
                    </a:solidFill>
                  </a:tcPr>
                </a:tc>
                <a:tc>
                  <a:txBody>
                    <a:bodyPr/>
                    <a:lstStyle/>
                    <a:p>
                      <a:pPr marL="480695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sz="3200" b="1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DESCRIPTION</a:t>
                      </a:r>
                      <a:endParaRPr sz="3200">
                        <a:latin typeface="Times New Roman"/>
                        <a:cs typeface="Times New Roman"/>
                      </a:endParaRPr>
                    </a:p>
                  </a:txBody>
                  <a:tcPr marL="0" marR="0" marT="2540" marB="0">
                    <a:solidFill>
                      <a:srgbClr val="2D74B5"/>
                    </a:solidFill>
                  </a:tcPr>
                </a:tc>
              </a:tr>
              <a:tr h="328319">
                <a:tc>
                  <a:txBody>
                    <a:bodyPr/>
                    <a:lstStyle/>
                    <a:p>
                      <a:pPr marL="90170">
                        <a:lnSpc>
                          <a:spcPts val="2335"/>
                        </a:lnSpc>
                        <a:spcBef>
                          <a:spcPts val="150"/>
                        </a:spcBef>
                      </a:pPr>
                      <a:r>
                        <a:rPr sz="2000" dirty="0">
                          <a:latin typeface="Times New Roman"/>
                          <a:cs typeface="Times New Roman"/>
                        </a:rPr>
                        <a:t>TRAINING</a:t>
                      </a:r>
                      <a:r>
                        <a:rPr sz="2000" spc="-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000" dirty="0">
                          <a:latin typeface="Times New Roman"/>
                          <a:cs typeface="Times New Roman"/>
                        </a:rPr>
                        <a:t>&amp;</a:t>
                      </a: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19050" marB="0">
                    <a:solidFill>
                      <a:srgbClr val="F3B082"/>
                    </a:solidFill>
                  </a:tcPr>
                </a:tc>
                <a:tc>
                  <a:txBody>
                    <a:bodyPr/>
                    <a:lstStyle/>
                    <a:p>
                      <a:pPr marL="480695">
                        <a:lnSpc>
                          <a:spcPts val="2335"/>
                        </a:lnSpc>
                        <a:spcBef>
                          <a:spcPts val="150"/>
                        </a:spcBef>
                      </a:pPr>
                      <a:r>
                        <a:rPr sz="2000" spc="-5" dirty="0">
                          <a:latin typeface="Times New Roman"/>
                          <a:cs typeface="Times New Roman"/>
                        </a:rPr>
                        <a:t>TRACK </a:t>
                      </a:r>
                      <a:r>
                        <a:rPr sz="2000" dirty="0">
                          <a:latin typeface="Times New Roman"/>
                          <a:cs typeface="Times New Roman"/>
                        </a:rPr>
                        <a:t>TRAINING,</a:t>
                      </a:r>
                      <a:r>
                        <a:rPr sz="2000" spc="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000" dirty="0">
                          <a:latin typeface="Times New Roman"/>
                          <a:cs typeface="Times New Roman"/>
                        </a:rPr>
                        <a:t>SKILLS,</a:t>
                      </a: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19050" marB="0">
                    <a:solidFill>
                      <a:srgbClr val="F3B082"/>
                    </a:solidFill>
                  </a:tcPr>
                </a:tc>
              </a:tr>
              <a:tr h="351155">
                <a:tc>
                  <a:txBody>
                    <a:bodyPr/>
                    <a:lstStyle/>
                    <a:p>
                      <a:pPr marL="90170">
                        <a:lnSpc>
                          <a:spcPts val="2185"/>
                        </a:lnSpc>
                      </a:pPr>
                      <a:r>
                        <a:rPr sz="2000" spc="-5" dirty="0">
                          <a:latin typeface="Times New Roman"/>
                          <a:cs typeface="Times New Roman"/>
                        </a:rPr>
                        <a:t>DEVELOPMENT</a:t>
                      </a: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F3B082"/>
                    </a:solidFill>
                  </a:tcPr>
                </a:tc>
                <a:tc>
                  <a:txBody>
                    <a:bodyPr/>
                    <a:lstStyle/>
                    <a:p>
                      <a:pPr marL="480695">
                        <a:lnSpc>
                          <a:spcPts val="2185"/>
                        </a:lnSpc>
                      </a:pPr>
                      <a:r>
                        <a:rPr sz="2000" dirty="0">
                          <a:latin typeface="Times New Roman"/>
                          <a:cs typeface="Times New Roman"/>
                        </a:rPr>
                        <a:t>APPRAISALS</a:t>
                      </a: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F3B082"/>
                    </a:solidFill>
                  </a:tcPr>
                </a:tc>
              </a:tr>
              <a:tr h="516890">
                <a:tc>
                  <a:txBody>
                    <a:bodyPr/>
                    <a:lstStyle/>
                    <a:p>
                      <a:pPr marL="90170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2000" spc="-5" dirty="0">
                          <a:latin typeface="Times New Roman"/>
                          <a:cs typeface="Times New Roman"/>
                        </a:rPr>
                        <a:t>CAREER</a:t>
                      </a:r>
                      <a:r>
                        <a:rPr sz="2000" spc="-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000" dirty="0">
                          <a:latin typeface="Times New Roman"/>
                          <a:cs typeface="Times New Roman"/>
                        </a:rPr>
                        <a:t>PATHING</a:t>
                      </a: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41910" marB="0">
                    <a:solidFill>
                      <a:srgbClr val="F3B082"/>
                    </a:solidFill>
                  </a:tcPr>
                </a:tc>
                <a:tc>
                  <a:txBody>
                    <a:bodyPr/>
                    <a:lstStyle/>
                    <a:p>
                      <a:pPr marL="480695">
                        <a:lnSpc>
                          <a:spcPct val="100000"/>
                        </a:lnSpc>
                        <a:spcBef>
                          <a:spcPts val="330"/>
                        </a:spcBef>
                        <a:tabLst>
                          <a:tab pos="2964180" algn="l"/>
                        </a:tabLst>
                      </a:pPr>
                      <a:r>
                        <a:rPr sz="2000" dirty="0">
                          <a:latin typeface="Times New Roman"/>
                          <a:cs typeface="Times New Roman"/>
                        </a:rPr>
                        <a:t>DESIGN</a:t>
                      </a:r>
                      <a:r>
                        <a:rPr sz="2000" spc="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000" spc="-5" dirty="0">
                          <a:latin typeface="Times New Roman"/>
                          <a:cs typeface="Times New Roman"/>
                        </a:rPr>
                        <a:t>EMPLOYEE	CAREER</a:t>
                      </a:r>
                      <a:r>
                        <a:rPr sz="2000" spc="-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000" dirty="0">
                          <a:latin typeface="Times New Roman"/>
                          <a:cs typeface="Times New Roman"/>
                        </a:rPr>
                        <a:t>PATHS</a:t>
                      </a: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41910" marB="0">
                    <a:solidFill>
                      <a:srgbClr val="F3B082"/>
                    </a:solidFill>
                  </a:tcPr>
                </a:tc>
              </a:tr>
              <a:tr h="447675">
                <a:tc>
                  <a:txBody>
                    <a:bodyPr/>
                    <a:lstStyle/>
                    <a:p>
                      <a:pPr marL="90170">
                        <a:lnSpc>
                          <a:spcPts val="2335"/>
                        </a:lnSpc>
                        <a:spcBef>
                          <a:spcPts val="1090"/>
                        </a:spcBef>
                      </a:pPr>
                      <a:r>
                        <a:rPr sz="2000" dirty="0">
                          <a:latin typeface="Times New Roman"/>
                          <a:cs typeface="Times New Roman"/>
                        </a:rPr>
                        <a:t>COMPENSATION</a:t>
                      </a: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138430" marB="0">
                    <a:solidFill>
                      <a:srgbClr val="F3B082"/>
                    </a:solidFill>
                  </a:tcPr>
                </a:tc>
                <a:tc>
                  <a:txBody>
                    <a:bodyPr/>
                    <a:lstStyle/>
                    <a:p>
                      <a:pPr marL="480695">
                        <a:lnSpc>
                          <a:spcPts val="2335"/>
                        </a:lnSpc>
                        <a:spcBef>
                          <a:spcPts val="1090"/>
                        </a:spcBef>
                      </a:pPr>
                      <a:r>
                        <a:rPr sz="2000" dirty="0">
                          <a:latin typeface="Times New Roman"/>
                          <a:cs typeface="Times New Roman"/>
                        </a:rPr>
                        <a:t>MONITOR WAGES,</a:t>
                      </a:r>
                      <a:r>
                        <a:rPr sz="2000" spc="-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000" dirty="0">
                          <a:latin typeface="Times New Roman"/>
                          <a:cs typeface="Times New Roman"/>
                        </a:rPr>
                        <a:t>SALARIES,</a:t>
                      </a: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138430" marB="0">
                    <a:solidFill>
                      <a:srgbClr val="F3B082"/>
                    </a:solidFill>
                  </a:tcPr>
                </a:tc>
              </a:tr>
              <a:tr h="350519">
                <a:tc>
                  <a:txBody>
                    <a:bodyPr/>
                    <a:lstStyle/>
                    <a:p>
                      <a:pPr marL="90170">
                        <a:lnSpc>
                          <a:spcPts val="2185"/>
                        </a:lnSpc>
                      </a:pPr>
                      <a:r>
                        <a:rPr sz="2000" dirty="0">
                          <a:latin typeface="Times New Roman"/>
                          <a:cs typeface="Times New Roman"/>
                        </a:rPr>
                        <a:t>ANALYSIS</a:t>
                      </a: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F3B082"/>
                    </a:solidFill>
                  </a:tcPr>
                </a:tc>
                <a:tc>
                  <a:txBody>
                    <a:bodyPr/>
                    <a:lstStyle/>
                    <a:p>
                      <a:pPr marL="480695">
                        <a:lnSpc>
                          <a:spcPts val="2185"/>
                        </a:lnSpc>
                      </a:pPr>
                      <a:r>
                        <a:rPr sz="2000" dirty="0">
                          <a:latin typeface="Times New Roman"/>
                          <a:cs typeface="Times New Roman"/>
                        </a:rPr>
                        <a:t>BENEFITS</a:t>
                      </a: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F3B082"/>
                    </a:solidFill>
                  </a:tcPr>
                </a:tc>
              </a:tr>
              <a:tr h="350519">
                <a:tc>
                  <a:txBody>
                    <a:bodyPr/>
                    <a:lstStyle/>
                    <a:p>
                      <a:pPr marL="90170">
                        <a:lnSpc>
                          <a:spcPts val="2335"/>
                        </a:lnSpc>
                        <a:spcBef>
                          <a:spcPts val="325"/>
                        </a:spcBef>
                      </a:pPr>
                      <a:r>
                        <a:rPr sz="2000" spc="-5" dirty="0">
                          <a:latin typeface="Times New Roman"/>
                          <a:cs typeface="Times New Roman"/>
                        </a:rPr>
                        <a:t>HUMAN</a:t>
                      </a:r>
                      <a:r>
                        <a:rPr sz="20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000" spc="-5" dirty="0">
                          <a:latin typeface="Times New Roman"/>
                          <a:cs typeface="Times New Roman"/>
                        </a:rPr>
                        <a:t>RESOURCES</a:t>
                      </a: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41275" marB="0">
                    <a:solidFill>
                      <a:srgbClr val="F3B082"/>
                    </a:solidFill>
                  </a:tcPr>
                </a:tc>
                <a:tc>
                  <a:txBody>
                    <a:bodyPr/>
                    <a:lstStyle/>
                    <a:p>
                      <a:pPr marL="480695">
                        <a:lnSpc>
                          <a:spcPts val="2335"/>
                        </a:lnSpc>
                        <a:spcBef>
                          <a:spcPts val="325"/>
                        </a:spcBef>
                      </a:pPr>
                      <a:r>
                        <a:rPr sz="2000" dirty="0">
                          <a:latin typeface="Times New Roman"/>
                          <a:cs typeface="Times New Roman"/>
                        </a:rPr>
                        <a:t>PLANLONG-TERM </a:t>
                      </a:r>
                      <a:r>
                        <a:rPr sz="2000" spc="-5" dirty="0">
                          <a:latin typeface="Times New Roman"/>
                          <a:cs typeface="Times New Roman"/>
                        </a:rPr>
                        <a:t>LABOR</a:t>
                      </a:r>
                      <a:r>
                        <a:rPr sz="20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000" dirty="0">
                          <a:latin typeface="Times New Roman"/>
                          <a:cs typeface="Times New Roman"/>
                        </a:rPr>
                        <a:t>FORCE</a:t>
                      </a: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41275" marB="0">
                    <a:solidFill>
                      <a:srgbClr val="F3B082"/>
                    </a:solidFill>
                  </a:tcPr>
                </a:tc>
              </a:tr>
              <a:tr h="770230">
                <a:tc>
                  <a:txBody>
                    <a:bodyPr/>
                    <a:lstStyle/>
                    <a:p>
                      <a:pPr marL="90170">
                        <a:lnSpc>
                          <a:spcPts val="2185"/>
                        </a:lnSpc>
                      </a:pPr>
                      <a:r>
                        <a:rPr sz="2000" dirty="0">
                          <a:latin typeface="Times New Roman"/>
                          <a:cs typeface="Times New Roman"/>
                        </a:rPr>
                        <a:t>PLANNING</a:t>
                      </a: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F3B082"/>
                    </a:solidFill>
                  </a:tcPr>
                </a:tc>
                <a:tc>
                  <a:txBody>
                    <a:bodyPr/>
                    <a:lstStyle/>
                    <a:p>
                      <a:pPr marL="480695">
                        <a:lnSpc>
                          <a:spcPts val="2185"/>
                        </a:lnSpc>
                      </a:pPr>
                      <a:r>
                        <a:rPr sz="2000" dirty="0">
                          <a:latin typeface="Times New Roman"/>
                          <a:cs typeface="Times New Roman"/>
                        </a:rPr>
                        <a:t>NEEDS</a:t>
                      </a: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F3B082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dissolv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97939" y="535940"/>
            <a:ext cx="4150995" cy="528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US" sz="3300" u="none" spc="-30" dirty="0" smtClean="0">
                <a:solidFill>
                  <a:srgbClr val="3D526F"/>
                </a:solidFill>
                <a:latin typeface="Arial"/>
                <a:cs typeface="Arial"/>
              </a:rPr>
              <a:t>Subsystems </a:t>
            </a:r>
            <a:r>
              <a:rPr lang="en-US" sz="3300" u="none" spc="15" dirty="0" smtClean="0">
                <a:solidFill>
                  <a:srgbClr val="3D526F"/>
                </a:solidFill>
                <a:latin typeface="Arial"/>
                <a:cs typeface="Arial"/>
              </a:rPr>
              <a:t>of</a:t>
            </a:r>
            <a:r>
              <a:rPr lang="en-US" sz="3300" u="none" spc="-200" dirty="0" smtClean="0">
                <a:solidFill>
                  <a:srgbClr val="3D526F"/>
                </a:solidFill>
                <a:latin typeface="Arial"/>
                <a:cs typeface="Arial"/>
              </a:rPr>
              <a:t> </a:t>
            </a:r>
            <a:r>
              <a:rPr sz="3300" u="none" spc="-225" dirty="0" smtClean="0">
                <a:solidFill>
                  <a:srgbClr val="3D526F"/>
                </a:solidFill>
                <a:latin typeface="Arial"/>
                <a:cs typeface="Arial"/>
              </a:rPr>
              <a:t>HRIS</a:t>
            </a:r>
            <a:endParaRPr sz="3300" dirty="0">
              <a:latin typeface="Arial"/>
              <a:cs typeface="Arial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609600" y="1524000"/>
            <a:ext cx="2362200" cy="1295400"/>
          </a:xfrm>
          <a:custGeom>
            <a:avLst/>
            <a:gdLst/>
            <a:ahLst/>
            <a:cxnLst/>
            <a:rect l="l" t="t" r="r" b="b"/>
            <a:pathLst>
              <a:path w="2362200" h="1295400">
                <a:moveTo>
                  <a:pt x="1181100" y="0"/>
                </a:moveTo>
                <a:lnTo>
                  <a:pt x="1118826" y="812"/>
                </a:lnTo>
                <a:lnTo>
                  <a:pt x="1057540" y="3227"/>
                </a:lnTo>
                <a:lnTo>
                  <a:pt x="997306" y="7210"/>
                </a:lnTo>
                <a:lnTo>
                  <a:pt x="938190" y="12724"/>
                </a:lnTo>
                <a:lnTo>
                  <a:pt x="880256" y="19737"/>
                </a:lnTo>
                <a:lnTo>
                  <a:pt x="823569" y="28212"/>
                </a:lnTo>
                <a:lnTo>
                  <a:pt x="768194" y="38115"/>
                </a:lnTo>
                <a:lnTo>
                  <a:pt x="714196" y="49410"/>
                </a:lnTo>
                <a:lnTo>
                  <a:pt x="661640" y="62064"/>
                </a:lnTo>
                <a:lnTo>
                  <a:pt x="610590" y="76041"/>
                </a:lnTo>
                <a:lnTo>
                  <a:pt x="561112" y="91307"/>
                </a:lnTo>
                <a:lnTo>
                  <a:pt x="513270" y="107825"/>
                </a:lnTo>
                <a:lnTo>
                  <a:pt x="467130" y="125563"/>
                </a:lnTo>
                <a:lnTo>
                  <a:pt x="422756" y="144484"/>
                </a:lnTo>
                <a:lnTo>
                  <a:pt x="380213" y="164553"/>
                </a:lnTo>
                <a:lnTo>
                  <a:pt x="339566" y="185737"/>
                </a:lnTo>
                <a:lnTo>
                  <a:pt x="300879" y="208000"/>
                </a:lnTo>
                <a:lnTo>
                  <a:pt x="264219" y="231306"/>
                </a:lnTo>
                <a:lnTo>
                  <a:pt x="229649" y="255622"/>
                </a:lnTo>
                <a:lnTo>
                  <a:pt x="197234" y="280913"/>
                </a:lnTo>
                <a:lnTo>
                  <a:pt x="167040" y="307142"/>
                </a:lnTo>
                <a:lnTo>
                  <a:pt x="139131" y="334277"/>
                </a:lnTo>
                <a:lnTo>
                  <a:pt x="90427" y="391120"/>
                </a:lnTo>
                <a:lnTo>
                  <a:pt x="51644" y="451163"/>
                </a:lnTo>
                <a:lnTo>
                  <a:pt x="23299" y="514126"/>
                </a:lnTo>
                <a:lnTo>
                  <a:pt x="5911" y="579732"/>
                </a:lnTo>
                <a:lnTo>
                  <a:pt x="0" y="647700"/>
                </a:lnTo>
                <a:lnTo>
                  <a:pt x="1488" y="681850"/>
                </a:lnTo>
                <a:lnTo>
                  <a:pt x="13203" y="748490"/>
                </a:lnTo>
                <a:lnTo>
                  <a:pt x="36134" y="812678"/>
                </a:lnTo>
                <a:lnTo>
                  <a:pt x="69763" y="874132"/>
                </a:lnTo>
                <a:lnTo>
                  <a:pt x="113572" y="932565"/>
                </a:lnTo>
                <a:lnTo>
                  <a:pt x="167040" y="987693"/>
                </a:lnTo>
                <a:lnTo>
                  <a:pt x="197234" y="1013928"/>
                </a:lnTo>
                <a:lnTo>
                  <a:pt x="229649" y="1039231"/>
                </a:lnTo>
                <a:lnTo>
                  <a:pt x="264219" y="1063565"/>
                </a:lnTo>
                <a:lnTo>
                  <a:pt x="300879" y="1086895"/>
                </a:lnTo>
                <a:lnTo>
                  <a:pt x="339566" y="1109186"/>
                </a:lnTo>
                <a:lnTo>
                  <a:pt x="380213" y="1130401"/>
                </a:lnTo>
                <a:lnTo>
                  <a:pt x="422756" y="1150505"/>
                </a:lnTo>
                <a:lnTo>
                  <a:pt x="467130" y="1169463"/>
                </a:lnTo>
                <a:lnTo>
                  <a:pt x="513270" y="1187239"/>
                </a:lnTo>
                <a:lnTo>
                  <a:pt x="561112" y="1203797"/>
                </a:lnTo>
                <a:lnTo>
                  <a:pt x="610590" y="1219102"/>
                </a:lnTo>
                <a:lnTo>
                  <a:pt x="661640" y="1233118"/>
                </a:lnTo>
                <a:lnTo>
                  <a:pt x="714196" y="1245810"/>
                </a:lnTo>
                <a:lnTo>
                  <a:pt x="768194" y="1257142"/>
                </a:lnTo>
                <a:lnTo>
                  <a:pt x="823569" y="1267078"/>
                </a:lnTo>
                <a:lnTo>
                  <a:pt x="880256" y="1275584"/>
                </a:lnTo>
                <a:lnTo>
                  <a:pt x="938190" y="1282623"/>
                </a:lnTo>
                <a:lnTo>
                  <a:pt x="997306" y="1288159"/>
                </a:lnTo>
                <a:lnTo>
                  <a:pt x="1057540" y="1292158"/>
                </a:lnTo>
                <a:lnTo>
                  <a:pt x="1118826" y="1294583"/>
                </a:lnTo>
                <a:lnTo>
                  <a:pt x="1181100" y="1295400"/>
                </a:lnTo>
                <a:lnTo>
                  <a:pt x="1243373" y="1294583"/>
                </a:lnTo>
                <a:lnTo>
                  <a:pt x="1304659" y="1292158"/>
                </a:lnTo>
                <a:lnTo>
                  <a:pt x="1364893" y="1288159"/>
                </a:lnTo>
                <a:lnTo>
                  <a:pt x="1424009" y="1282623"/>
                </a:lnTo>
                <a:lnTo>
                  <a:pt x="1481943" y="1275584"/>
                </a:lnTo>
                <a:lnTo>
                  <a:pt x="1538630" y="1267078"/>
                </a:lnTo>
                <a:lnTo>
                  <a:pt x="1594005" y="1257142"/>
                </a:lnTo>
                <a:lnTo>
                  <a:pt x="1648003" y="1245810"/>
                </a:lnTo>
                <a:lnTo>
                  <a:pt x="1700559" y="1233118"/>
                </a:lnTo>
                <a:lnTo>
                  <a:pt x="1751609" y="1219102"/>
                </a:lnTo>
                <a:lnTo>
                  <a:pt x="1801087" y="1203797"/>
                </a:lnTo>
                <a:lnTo>
                  <a:pt x="1848929" y="1187239"/>
                </a:lnTo>
                <a:lnTo>
                  <a:pt x="1895069" y="1169463"/>
                </a:lnTo>
                <a:lnTo>
                  <a:pt x="1939443" y="1150505"/>
                </a:lnTo>
                <a:lnTo>
                  <a:pt x="1981986" y="1130401"/>
                </a:lnTo>
                <a:lnTo>
                  <a:pt x="2022633" y="1109186"/>
                </a:lnTo>
                <a:lnTo>
                  <a:pt x="2061320" y="1086895"/>
                </a:lnTo>
                <a:lnTo>
                  <a:pt x="2097980" y="1063565"/>
                </a:lnTo>
                <a:lnTo>
                  <a:pt x="2132550" y="1039231"/>
                </a:lnTo>
                <a:lnTo>
                  <a:pt x="2164965" y="1013928"/>
                </a:lnTo>
                <a:lnTo>
                  <a:pt x="2195159" y="987693"/>
                </a:lnTo>
                <a:lnTo>
                  <a:pt x="2223068" y="960559"/>
                </a:lnTo>
                <a:lnTo>
                  <a:pt x="2271772" y="903743"/>
                </a:lnTo>
                <a:lnTo>
                  <a:pt x="2310555" y="843765"/>
                </a:lnTo>
                <a:lnTo>
                  <a:pt x="2338900" y="780908"/>
                </a:lnTo>
                <a:lnTo>
                  <a:pt x="2356288" y="715458"/>
                </a:lnTo>
                <a:lnTo>
                  <a:pt x="2362200" y="647700"/>
                </a:lnTo>
                <a:lnTo>
                  <a:pt x="2360711" y="613438"/>
                </a:lnTo>
                <a:lnTo>
                  <a:pt x="2348996" y="546616"/>
                </a:lnTo>
                <a:lnTo>
                  <a:pt x="2326065" y="482297"/>
                </a:lnTo>
                <a:lnTo>
                  <a:pt x="2292436" y="420759"/>
                </a:lnTo>
                <a:lnTo>
                  <a:pt x="2248627" y="362281"/>
                </a:lnTo>
                <a:lnTo>
                  <a:pt x="2195159" y="307142"/>
                </a:lnTo>
                <a:lnTo>
                  <a:pt x="2164965" y="280913"/>
                </a:lnTo>
                <a:lnTo>
                  <a:pt x="2132550" y="255622"/>
                </a:lnTo>
                <a:lnTo>
                  <a:pt x="2097980" y="231306"/>
                </a:lnTo>
                <a:lnTo>
                  <a:pt x="2061320" y="208000"/>
                </a:lnTo>
                <a:lnTo>
                  <a:pt x="2022633" y="185737"/>
                </a:lnTo>
                <a:lnTo>
                  <a:pt x="1981986" y="164553"/>
                </a:lnTo>
                <a:lnTo>
                  <a:pt x="1939443" y="144484"/>
                </a:lnTo>
                <a:lnTo>
                  <a:pt x="1895069" y="125563"/>
                </a:lnTo>
                <a:lnTo>
                  <a:pt x="1848929" y="107825"/>
                </a:lnTo>
                <a:lnTo>
                  <a:pt x="1801087" y="91307"/>
                </a:lnTo>
                <a:lnTo>
                  <a:pt x="1751609" y="76041"/>
                </a:lnTo>
                <a:lnTo>
                  <a:pt x="1700559" y="62064"/>
                </a:lnTo>
                <a:lnTo>
                  <a:pt x="1648003" y="49410"/>
                </a:lnTo>
                <a:lnTo>
                  <a:pt x="1594005" y="38115"/>
                </a:lnTo>
                <a:lnTo>
                  <a:pt x="1538630" y="28212"/>
                </a:lnTo>
                <a:lnTo>
                  <a:pt x="1481943" y="19737"/>
                </a:lnTo>
                <a:lnTo>
                  <a:pt x="1424009" y="12724"/>
                </a:lnTo>
                <a:lnTo>
                  <a:pt x="1364893" y="7210"/>
                </a:lnTo>
                <a:lnTo>
                  <a:pt x="1304659" y="3227"/>
                </a:lnTo>
                <a:lnTo>
                  <a:pt x="1243373" y="812"/>
                </a:lnTo>
                <a:lnTo>
                  <a:pt x="1181100" y="0"/>
                </a:lnTo>
                <a:close/>
              </a:path>
            </a:pathLst>
          </a:custGeom>
          <a:solidFill>
            <a:srgbClr val="5A9AD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1032510" y="1747520"/>
            <a:ext cx="118046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1800" spc="-335" dirty="0">
                <a:solidFill>
                  <a:srgbClr val="FFFFFF"/>
                </a:solidFill>
                <a:latin typeface="Arial"/>
                <a:cs typeface="Arial"/>
              </a:rPr>
              <a:t>R</a:t>
            </a:r>
            <a:r>
              <a:rPr sz="1800" spc="-110" dirty="0">
                <a:solidFill>
                  <a:srgbClr val="FFFFFF"/>
                </a:solidFill>
                <a:latin typeface="Arial"/>
                <a:cs typeface="Arial"/>
              </a:rPr>
              <a:t>e</a:t>
            </a:r>
            <a:r>
              <a:rPr sz="1800" spc="-75" dirty="0">
                <a:solidFill>
                  <a:srgbClr val="FFFFFF"/>
                </a:solidFill>
                <a:latin typeface="Arial"/>
                <a:cs typeface="Arial"/>
              </a:rPr>
              <a:t>c</a:t>
            </a:r>
            <a:r>
              <a:rPr sz="1800" spc="-55" dirty="0">
                <a:solidFill>
                  <a:srgbClr val="FFFFFF"/>
                </a:solidFill>
                <a:latin typeface="Arial"/>
                <a:cs typeface="Arial"/>
              </a:rPr>
              <a:t>r</a:t>
            </a:r>
            <a:r>
              <a:rPr sz="1800" spc="-60" dirty="0">
                <a:solidFill>
                  <a:srgbClr val="FFFFFF"/>
                </a:solidFill>
                <a:latin typeface="Arial"/>
                <a:cs typeface="Arial"/>
              </a:rPr>
              <a:t>u</a:t>
            </a:r>
            <a:r>
              <a:rPr sz="1800" spc="5" dirty="0">
                <a:solidFill>
                  <a:srgbClr val="FFFFFF"/>
                </a:solidFill>
                <a:latin typeface="Arial"/>
                <a:cs typeface="Arial"/>
              </a:rPr>
              <a:t>i</a:t>
            </a:r>
            <a:r>
              <a:rPr sz="1800" spc="95" dirty="0">
                <a:solidFill>
                  <a:srgbClr val="FFFFFF"/>
                </a:solidFill>
                <a:latin typeface="Arial"/>
                <a:cs typeface="Arial"/>
              </a:rPr>
              <a:t>t</a:t>
            </a:r>
            <a:r>
              <a:rPr sz="1800" spc="-65" dirty="0">
                <a:solidFill>
                  <a:srgbClr val="FFFFFF"/>
                </a:solidFill>
                <a:latin typeface="Arial"/>
                <a:cs typeface="Arial"/>
              </a:rPr>
              <a:t>m</a:t>
            </a:r>
            <a:r>
              <a:rPr sz="1800" spc="-110" dirty="0">
                <a:solidFill>
                  <a:srgbClr val="FFFFFF"/>
                </a:solidFill>
                <a:latin typeface="Arial"/>
                <a:cs typeface="Arial"/>
              </a:rPr>
              <a:t>e</a:t>
            </a:r>
            <a:r>
              <a:rPr sz="1800" spc="-60" dirty="0">
                <a:solidFill>
                  <a:srgbClr val="FFFFFF"/>
                </a:solidFill>
                <a:latin typeface="Arial"/>
                <a:cs typeface="Arial"/>
              </a:rPr>
              <a:t>n</a:t>
            </a:r>
            <a:r>
              <a:rPr sz="1800" spc="100" dirty="0">
                <a:solidFill>
                  <a:srgbClr val="FFFFFF"/>
                </a:solidFill>
                <a:latin typeface="Arial"/>
                <a:cs typeface="Arial"/>
              </a:rPr>
              <a:t>t  </a:t>
            </a:r>
            <a:r>
              <a:rPr sz="1800" spc="-25" dirty="0">
                <a:solidFill>
                  <a:srgbClr val="FFFFFF"/>
                </a:solidFill>
                <a:latin typeface="Arial"/>
                <a:cs typeface="Arial"/>
              </a:rPr>
              <a:t>information</a:t>
            </a:r>
            <a:endParaRPr sz="1800">
              <a:latin typeface="Arial"/>
              <a:cs typeface="Arial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2133600" y="4419600"/>
            <a:ext cx="2286000" cy="1371600"/>
          </a:xfrm>
          <a:custGeom>
            <a:avLst/>
            <a:gdLst/>
            <a:ahLst/>
            <a:cxnLst/>
            <a:rect l="l" t="t" r="r" b="b"/>
            <a:pathLst>
              <a:path w="2286000" h="1371600">
                <a:moveTo>
                  <a:pt x="1143000" y="0"/>
                </a:moveTo>
                <a:lnTo>
                  <a:pt x="1082735" y="860"/>
                </a:lnTo>
                <a:lnTo>
                  <a:pt x="1023425" y="3418"/>
                </a:lnTo>
                <a:lnTo>
                  <a:pt x="965135" y="7635"/>
                </a:lnTo>
                <a:lnTo>
                  <a:pt x="907925" y="13476"/>
                </a:lnTo>
                <a:lnTo>
                  <a:pt x="851860" y="20902"/>
                </a:lnTo>
                <a:lnTo>
                  <a:pt x="797002" y="29878"/>
                </a:lnTo>
                <a:lnTo>
                  <a:pt x="743413" y="40365"/>
                </a:lnTo>
                <a:lnTo>
                  <a:pt x="691157" y="52327"/>
                </a:lnTo>
                <a:lnTo>
                  <a:pt x="640296" y="65728"/>
                </a:lnTo>
                <a:lnTo>
                  <a:pt x="590894" y="80529"/>
                </a:lnTo>
                <a:lnTo>
                  <a:pt x="543012" y="96695"/>
                </a:lnTo>
                <a:lnTo>
                  <a:pt x="496713" y="114188"/>
                </a:lnTo>
                <a:lnTo>
                  <a:pt x="452061" y="132971"/>
                </a:lnTo>
                <a:lnTo>
                  <a:pt x="409119" y="153007"/>
                </a:lnTo>
                <a:lnTo>
                  <a:pt x="367948" y="174259"/>
                </a:lnTo>
                <a:lnTo>
                  <a:pt x="328612" y="196691"/>
                </a:lnTo>
                <a:lnTo>
                  <a:pt x="291174" y="220265"/>
                </a:lnTo>
                <a:lnTo>
                  <a:pt x="255696" y="244944"/>
                </a:lnTo>
                <a:lnTo>
                  <a:pt x="222241" y="270691"/>
                </a:lnTo>
                <a:lnTo>
                  <a:pt x="190872" y="297470"/>
                </a:lnTo>
                <a:lnTo>
                  <a:pt x="161651" y="325243"/>
                </a:lnTo>
                <a:lnTo>
                  <a:pt x="134642" y="353973"/>
                </a:lnTo>
                <a:lnTo>
                  <a:pt x="109908" y="383624"/>
                </a:lnTo>
                <a:lnTo>
                  <a:pt x="67513" y="445539"/>
                </a:lnTo>
                <a:lnTo>
                  <a:pt x="34968" y="510692"/>
                </a:lnTo>
                <a:lnTo>
                  <a:pt x="12777" y="578787"/>
                </a:lnTo>
                <a:lnTo>
                  <a:pt x="1440" y="649529"/>
                </a:lnTo>
                <a:lnTo>
                  <a:pt x="0" y="685800"/>
                </a:lnTo>
                <a:lnTo>
                  <a:pt x="1440" y="721958"/>
                </a:lnTo>
                <a:lnTo>
                  <a:pt x="12777" y="792518"/>
                </a:lnTo>
                <a:lnTo>
                  <a:pt x="34968" y="860483"/>
                </a:lnTo>
                <a:lnTo>
                  <a:pt x="67513" y="925551"/>
                </a:lnTo>
                <a:lnTo>
                  <a:pt x="109908" y="987421"/>
                </a:lnTo>
                <a:lnTo>
                  <a:pt x="134642" y="1017063"/>
                </a:lnTo>
                <a:lnTo>
                  <a:pt x="161651" y="1045792"/>
                </a:lnTo>
                <a:lnTo>
                  <a:pt x="190872" y="1073571"/>
                </a:lnTo>
                <a:lnTo>
                  <a:pt x="222241" y="1100362"/>
                </a:lnTo>
                <a:lnTo>
                  <a:pt x="255696" y="1126128"/>
                </a:lnTo>
                <a:lnTo>
                  <a:pt x="291174" y="1150830"/>
                </a:lnTo>
                <a:lnTo>
                  <a:pt x="328612" y="1174432"/>
                </a:lnTo>
                <a:lnTo>
                  <a:pt x="367948" y="1196895"/>
                </a:lnTo>
                <a:lnTo>
                  <a:pt x="409119" y="1218182"/>
                </a:lnTo>
                <a:lnTo>
                  <a:pt x="452061" y="1238255"/>
                </a:lnTo>
                <a:lnTo>
                  <a:pt x="496713" y="1257076"/>
                </a:lnTo>
                <a:lnTo>
                  <a:pt x="543012" y="1274608"/>
                </a:lnTo>
                <a:lnTo>
                  <a:pt x="590894" y="1290814"/>
                </a:lnTo>
                <a:lnTo>
                  <a:pt x="640296" y="1305654"/>
                </a:lnTo>
                <a:lnTo>
                  <a:pt x="691157" y="1319093"/>
                </a:lnTo>
                <a:lnTo>
                  <a:pt x="743413" y="1331092"/>
                </a:lnTo>
                <a:lnTo>
                  <a:pt x="797002" y="1341612"/>
                </a:lnTo>
                <a:lnTo>
                  <a:pt x="851860" y="1350618"/>
                </a:lnTo>
                <a:lnTo>
                  <a:pt x="907925" y="1358071"/>
                </a:lnTo>
                <a:lnTo>
                  <a:pt x="965135" y="1363933"/>
                </a:lnTo>
                <a:lnTo>
                  <a:pt x="1023425" y="1368167"/>
                </a:lnTo>
                <a:lnTo>
                  <a:pt x="1082735" y="1370735"/>
                </a:lnTo>
                <a:lnTo>
                  <a:pt x="1143000" y="1371600"/>
                </a:lnTo>
                <a:lnTo>
                  <a:pt x="1203264" y="1370735"/>
                </a:lnTo>
                <a:lnTo>
                  <a:pt x="1262574" y="1368167"/>
                </a:lnTo>
                <a:lnTo>
                  <a:pt x="1320864" y="1363933"/>
                </a:lnTo>
                <a:lnTo>
                  <a:pt x="1378074" y="1358071"/>
                </a:lnTo>
                <a:lnTo>
                  <a:pt x="1434139" y="1350618"/>
                </a:lnTo>
                <a:lnTo>
                  <a:pt x="1488997" y="1341612"/>
                </a:lnTo>
                <a:lnTo>
                  <a:pt x="1542586" y="1331092"/>
                </a:lnTo>
                <a:lnTo>
                  <a:pt x="1594842" y="1319093"/>
                </a:lnTo>
                <a:lnTo>
                  <a:pt x="1645703" y="1305654"/>
                </a:lnTo>
                <a:lnTo>
                  <a:pt x="1695105" y="1290814"/>
                </a:lnTo>
                <a:lnTo>
                  <a:pt x="1742987" y="1274608"/>
                </a:lnTo>
                <a:lnTo>
                  <a:pt x="1789286" y="1257076"/>
                </a:lnTo>
                <a:lnTo>
                  <a:pt x="1833938" y="1238255"/>
                </a:lnTo>
                <a:lnTo>
                  <a:pt x="1876880" y="1218182"/>
                </a:lnTo>
                <a:lnTo>
                  <a:pt x="1918051" y="1196895"/>
                </a:lnTo>
                <a:lnTo>
                  <a:pt x="1957387" y="1174432"/>
                </a:lnTo>
                <a:lnTo>
                  <a:pt x="1994825" y="1150830"/>
                </a:lnTo>
                <a:lnTo>
                  <a:pt x="2030303" y="1126128"/>
                </a:lnTo>
                <a:lnTo>
                  <a:pt x="2063758" y="1100362"/>
                </a:lnTo>
                <a:lnTo>
                  <a:pt x="2095127" y="1073571"/>
                </a:lnTo>
                <a:lnTo>
                  <a:pt x="2124348" y="1045792"/>
                </a:lnTo>
                <a:lnTo>
                  <a:pt x="2151357" y="1017063"/>
                </a:lnTo>
                <a:lnTo>
                  <a:pt x="2176091" y="987421"/>
                </a:lnTo>
                <a:lnTo>
                  <a:pt x="2218486" y="925551"/>
                </a:lnTo>
                <a:lnTo>
                  <a:pt x="2251031" y="860483"/>
                </a:lnTo>
                <a:lnTo>
                  <a:pt x="2273222" y="792518"/>
                </a:lnTo>
                <a:lnTo>
                  <a:pt x="2284559" y="721958"/>
                </a:lnTo>
                <a:lnTo>
                  <a:pt x="2286000" y="685800"/>
                </a:lnTo>
                <a:lnTo>
                  <a:pt x="2284559" y="649529"/>
                </a:lnTo>
                <a:lnTo>
                  <a:pt x="2273222" y="578787"/>
                </a:lnTo>
                <a:lnTo>
                  <a:pt x="2251031" y="510692"/>
                </a:lnTo>
                <a:lnTo>
                  <a:pt x="2218486" y="445539"/>
                </a:lnTo>
                <a:lnTo>
                  <a:pt x="2176091" y="383624"/>
                </a:lnTo>
                <a:lnTo>
                  <a:pt x="2151357" y="353973"/>
                </a:lnTo>
                <a:lnTo>
                  <a:pt x="2124348" y="325243"/>
                </a:lnTo>
                <a:lnTo>
                  <a:pt x="2095127" y="297470"/>
                </a:lnTo>
                <a:lnTo>
                  <a:pt x="2063758" y="270691"/>
                </a:lnTo>
                <a:lnTo>
                  <a:pt x="2030303" y="244944"/>
                </a:lnTo>
                <a:lnTo>
                  <a:pt x="1994825" y="220265"/>
                </a:lnTo>
                <a:lnTo>
                  <a:pt x="1957387" y="196691"/>
                </a:lnTo>
                <a:lnTo>
                  <a:pt x="1918051" y="174259"/>
                </a:lnTo>
                <a:lnTo>
                  <a:pt x="1876880" y="153007"/>
                </a:lnTo>
                <a:lnTo>
                  <a:pt x="1833938" y="132971"/>
                </a:lnTo>
                <a:lnTo>
                  <a:pt x="1789286" y="114188"/>
                </a:lnTo>
                <a:lnTo>
                  <a:pt x="1742987" y="96695"/>
                </a:lnTo>
                <a:lnTo>
                  <a:pt x="1695105" y="80529"/>
                </a:lnTo>
                <a:lnTo>
                  <a:pt x="1645703" y="65728"/>
                </a:lnTo>
                <a:lnTo>
                  <a:pt x="1594842" y="52327"/>
                </a:lnTo>
                <a:lnTo>
                  <a:pt x="1542586" y="40365"/>
                </a:lnTo>
                <a:lnTo>
                  <a:pt x="1488997" y="29878"/>
                </a:lnTo>
                <a:lnTo>
                  <a:pt x="1434139" y="20902"/>
                </a:lnTo>
                <a:lnTo>
                  <a:pt x="1378074" y="13476"/>
                </a:lnTo>
                <a:lnTo>
                  <a:pt x="1320864" y="7635"/>
                </a:lnTo>
                <a:lnTo>
                  <a:pt x="1262574" y="3418"/>
                </a:lnTo>
                <a:lnTo>
                  <a:pt x="1203264" y="860"/>
                </a:lnTo>
                <a:lnTo>
                  <a:pt x="1143000" y="0"/>
                </a:lnTo>
                <a:close/>
              </a:path>
            </a:pathLst>
          </a:custGeom>
          <a:solidFill>
            <a:srgbClr val="5A9AD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2546350" y="4654550"/>
            <a:ext cx="113284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1800" spc="-80" dirty="0">
                <a:solidFill>
                  <a:srgbClr val="FFFFFF"/>
                </a:solidFill>
                <a:latin typeface="Arial"/>
                <a:cs typeface="Arial"/>
              </a:rPr>
              <a:t>Payroll  </a:t>
            </a:r>
            <a:r>
              <a:rPr sz="1800" spc="-55" dirty="0">
                <a:solidFill>
                  <a:srgbClr val="FFFFFF"/>
                </a:solidFill>
                <a:latin typeface="Arial"/>
                <a:cs typeface="Arial"/>
              </a:rPr>
              <a:t>I</a:t>
            </a:r>
            <a:r>
              <a:rPr sz="1800" spc="-60" dirty="0">
                <a:solidFill>
                  <a:srgbClr val="FFFFFF"/>
                </a:solidFill>
                <a:latin typeface="Arial"/>
                <a:cs typeface="Arial"/>
              </a:rPr>
              <a:t>n</a:t>
            </a:r>
            <a:r>
              <a:rPr sz="1800" dirty="0">
                <a:solidFill>
                  <a:srgbClr val="FFFFFF"/>
                </a:solidFill>
                <a:latin typeface="Arial"/>
                <a:cs typeface="Arial"/>
              </a:rPr>
              <a:t>fo</a:t>
            </a:r>
            <a:r>
              <a:rPr sz="1800" spc="-5" dirty="0">
                <a:solidFill>
                  <a:srgbClr val="FFFFFF"/>
                </a:solidFill>
                <a:latin typeface="Arial"/>
                <a:cs typeface="Arial"/>
              </a:rPr>
              <a:t>r</a:t>
            </a:r>
            <a:r>
              <a:rPr sz="1800" spc="-65" dirty="0">
                <a:solidFill>
                  <a:srgbClr val="FFFFFF"/>
                </a:solidFill>
                <a:latin typeface="Arial"/>
                <a:cs typeface="Arial"/>
              </a:rPr>
              <a:t>m</a:t>
            </a:r>
            <a:r>
              <a:rPr sz="1800" spc="-135" dirty="0">
                <a:solidFill>
                  <a:srgbClr val="FFFFFF"/>
                </a:solidFill>
                <a:latin typeface="Arial"/>
                <a:cs typeface="Arial"/>
              </a:rPr>
              <a:t>a</a:t>
            </a:r>
            <a:r>
              <a:rPr sz="1800" spc="95" dirty="0">
                <a:solidFill>
                  <a:srgbClr val="FFFFFF"/>
                </a:solidFill>
                <a:latin typeface="Arial"/>
                <a:cs typeface="Arial"/>
              </a:rPr>
              <a:t>t</a:t>
            </a:r>
            <a:r>
              <a:rPr sz="1800" spc="5" dirty="0">
                <a:solidFill>
                  <a:srgbClr val="FFFFFF"/>
                </a:solidFill>
                <a:latin typeface="Arial"/>
                <a:cs typeface="Arial"/>
              </a:rPr>
              <a:t>i</a:t>
            </a:r>
            <a:r>
              <a:rPr sz="1800" spc="-65" dirty="0">
                <a:solidFill>
                  <a:srgbClr val="FFFFFF"/>
                </a:solidFill>
                <a:latin typeface="Arial"/>
                <a:cs typeface="Arial"/>
              </a:rPr>
              <a:t>o</a:t>
            </a:r>
            <a:r>
              <a:rPr sz="1800" spc="-60" dirty="0">
                <a:solidFill>
                  <a:srgbClr val="FFFFFF"/>
                </a:solidFill>
                <a:latin typeface="Arial"/>
                <a:cs typeface="Arial"/>
              </a:rPr>
              <a:t>n</a:t>
            </a:r>
            <a:endParaRPr sz="1800">
              <a:latin typeface="Arial"/>
              <a:cs typeface="Arial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5181600" y="4419600"/>
            <a:ext cx="2396490" cy="1385570"/>
          </a:xfrm>
          <a:custGeom>
            <a:avLst/>
            <a:gdLst/>
            <a:ahLst/>
            <a:cxnLst/>
            <a:rect l="l" t="t" r="r" b="b"/>
            <a:pathLst>
              <a:path w="2396490" h="1385570">
                <a:moveTo>
                  <a:pt x="1197610" y="0"/>
                </a:moveTo>
                <a:lnTo>
                  <a:pt x="1136296" y="819"/>
                </a:lnTo>
                <a:lnTo>
                  <a:pt x="1075930" y="3256"/>
                </a:lnTo>
                <a:lnTo>
                  <a:pt x="1016572" y="7275"/>
                </a:lnTo>
                <a:lnTo>
                  <a:pt x="958282" y="12842"/>
                </a:lnTo>
                <a:lnTo>
                  <a:pt x="901118" y="19921"/>
                </a:lnTo>
                <a:lnTo>
                  <a:pt x="845141" y="28480"/>
                </a:lnTo>
                <a:lnTo>
                  <a:pt x="790410" y="38482"/>
                </a:lnTo>
                <a:lnTo>
                  <a:pt x="736985" y="49893"/>
                </a:lnTo>
                <a:lnTo>
                  <a:pt x="684925" y="62680"/>
                </a:lnTo>
                <a:lnTo>
                  <a:pt x="634291" y="76807"/>
                </a:lnTo>
                <a:lnTo>
                  <a:pt x="585140" y="92239"/>
                </a:lnTo>
                <a:lnTo>
                  <a:pt x="537534" y="108943"/>
                </a:lnTo>
                <a:lnTo>
                  <a:pt x="491531" y="126883"/>
                </a:lnTo>
                <a:lnTo>
                  <a:pt x="447192" y="146025"/>
                </a:lnTo>
                <a:lnTo>
                  <a:pt x="404575" y="166335"/>
                </a:lnTo>
                <a:lnTo>
                  <a:pt x="363741" y="187778"/>
                </a:lnTo>
                <a:lnTo>
                  <a:pt x="324749" y="210319"/>
                </a:lnTo>
                <a:lnTo>
                  <a:pt x="287658" y="233924"/>
                </a:lnTo>
                <a:lnTo>
                  <a:pt x="252528" y="258558"/>
                </a:lnTo>
                <a:lnTo>
                  <a:pt x="219419" y="284187"/>
                </a:lnTo>
                <a:lnTo>
                  <a:pt x="188391" y="310775"/>
                </a:lnTo>
                <a:lnTo>
                  <a:pt x="159502" y="338290"/>
                </a:lnTo>
                <a:lnTo>
                  <a:pt x="132813" y="366695"/>
                </a:lnTo>
                <a:lnTo>
                  <a:pt x="108383" y="395957"/>
                </a:lnTo>
                <a:lnTo>
                  <a:pt x="66538" y="456912"/>
                </a:lnTo>
                <a:lnTo>
                  <a:pt x="34444" y="520877"/>
                </a:lnTo>
                <a:lnTo>
                  <a:pt x="12578" y="587577"/>
                </a:lnTo>
                <a:lnTo>
                  <a:pt x="1417" y="656735"/>
                </a:lnTo>
                <a:lnTo>
                  <a:pt x="0" y="692150"/>
                </a:lnTo>
                <a:lnTo>
                  <a:pt x="1417" y="727567"/>
                </a:lnTo>
                <a:lnTo>
                  <a:pt x="12578" y="796751"/>
                </a:lnTo>
                <a:lnTo>
                  <a:pt x="34444" y="863500"/>
                </a:lnTo>
                <a:lnTo>
                  <a:pt x="66538" y="927534"/>
                </a:lnTo>
                <a:lnTo>
                  <a:pt x="108383" y="988574"/>
                </a:lnTo>
                <a:lnTo>
                  <a:pt x="132813" y="1017883"/>
                </a:lnTo>
                <a:lnTo>
                  <a:pt x="159502" y="1046338"/>
                </a:lnTo>
                <a:lnTo>
                  <a:pt x="188391" y="1073905"/>
                </a:lnTo>
                <a:lnTo>
                  <a:pt x="219419" y="1100548"/>
                </a:lnTo>
                <a:lnTo>
                  <a:pt x="252528" y="1126233"/>
                </a:lnTo>
                <a:lnTo>
                  <a:pt x="287658" y="1150924"/>
                </a:lnTo>
                <a:lnTo>
                  <a:pt x="324749" y="1174586"/>
                </a:lnTo>
                <a:lnTo>
                  <a:pt x="363741" y="1197185"/>
                </a:lnTo>
                <a:lnTo>
                  <a:pt x="404575" y="1218685"/>
                </a:lnTo>
                <a:lnTo>
                  <a:pt x="447192" y="1239052"/>
                </a:lnTo>
                <a:lnTo>
                  <a:pt x="491531" y="1258250"/>
                </a:lnTo>
                <a:lnTo>
                  <a:pt x="537534" y="1276245"/>
                </a:lnTo>
                <a:lnTo>
                  <a:pt x="585140" y="1293001"/>
                </a:lnTo>
                <a:lnTo>
                  <a:pt x="634291" y="1308483"/>
                </a:lnTo>
                <a:lnTo>
                  <a:pt x="684925" y="1322657"/>
                </a:lnTo>
                <a:lnTo>
                  <a:pt x="736985" y="1335488"/>
                </a:lnTo>
                <a:lnTo>
                  <a:pt x="790410" y="1346940"/>
                </a:lnTo>
                <a:lnTo>
                  <a:pt x="845141" y="1356979"/>
                </a:lnTo>
                <a:lnTo>
                  <a:pt x="901118" y="1365569"/>
                </a:lnTo>
                <a:lnTo>
                  <a:pt x="958282" y="1372676"/>
                </a:lnTo>
                <a:lnTo>
                  <a:pt x="1016572" y="1378264"/>
                </a:lnTo>
                <a:lnTo>
                  <a:pt x="1075930" y="1382299"/>
                </a:lnTo>
                <a:lnTo>
                  <a:pt x="1136296" y="1384746"/>
                </a:lnTo>
                <a:lnTo>
                  <a:pt x="1197610" y="1385570"/>
                </a:lnTo>
                <a:lnTo>
                  <a:pt x="1258927" y="1384746"/>
                </a:lnTo>
                <a:lnTo>
                  <a:pt x="1319303" y="1382299"/>
                </a:lnTo>
                <a:lnTo>
                  <a:pt x="1378677" y="1378264"/>
                </a:lnTo>
                <a:lnTo>
                  <a:pt x="1436989" y="1372676"/>
                </a:lnTo>
                <a:lnTo>
                  <a:pt x="1494180" y="1365569"/>
                </a:lnTo>
                <a:lnTo>
                  <a:pt x="1550189" y="1356979"/>
                </a:lnTo>
                <a:lnTo>
                  <a:pt x="1604956" y="1346940"/>
                </a:lnTo>
                <a:lnTo>
                  <a:pt x="1658421" y="1335488"/>
                </a:lnTo>
                <a:lnTo>
                  <a:pt x="1710525" y="1322657"/>
                </a:lnTo>
                <a:lnTo>
                  <a:pt x="1761208" y="1308483"/>
                </a:lnTo>
                <a:lnTo>
                  <a:pt x="1810408" y="1293001"/>
                </a:lnTo>
                <a:lnTo>
                  <a:pt x="1858067" y="1276245"/>
                </a:lnTo>
                <a:lnTo>
                  <a:pt x="1904124" y="1258250"/>
                </a:lnTo>
                <a:lnTo>
                  <a:pt x="1948519" y="1239052"/>
                </a:lnTo>
                <a:lnTo>
                  <a:pt x="1991193" y="1218685"/>
                </a:lnTo>
                <a:lnTo>
                  <a:pt x="2032084" y="1197185"/>
                </a:lnTo>
                <a:lnTo>
                  <a:pt x="2071134" y="1174586"/>
                </a:lnTo>
                <a:lnTo>
                  <a:pt x="2108283" y="1150924"/>
                </a:lnTo>
                <a:lnTo>
                  <a:pt x="2143469" y="1126233"/>
                </a:lnTo>
                <a:lnTo>
                  <a:pt x="2176634" y="1100548"/>
                </a:lnTo>
                <a:lnTo>
                  <a:pt x="2207717" y="1073905"/>
                </a:lnTo>
                <a:lnTo>
                  <a:pt x="2236658" y="1046338"/>
                </a:lnTo>
                <a:lnTo>
                  <a:pt x="2263397" y="1017883"/>
                </a:lnTo>
                <a:lnTo>
                  <a:pt x="2287874" y="988574"/>
                </a:lnTo>
                <a:lnTo>
                  <a:pt x="2329804" y="927534"/>
                </a:lnTo>
                <a:lnTo>
                  <a:pt x="2361966" y="863500"/>
                </a:lnTo>
                <a:lnTo>
                  <a:pt x="2383881" y="796751"/>
                </a:lnTo>
                <a:lnTo>
                  <a:pt x="2395069" y="727567"/>
                </a:lnTo>
                <a:lnTo>
                  <a:pt x="2396490" y="692150"/>
                </a:lnTo>
                <a:lnTo>
                  <a:pt x="2395069" y="656735"/>
                </a:lnTo>
                <a:lnTo>
                  <a:pt x="2383881" y="587577"/>
                </a:lnTo>
                <a:lnTo>
                  <a:pt x="2361966" y="520877"/>
                </a:lnTo>
                <a:lnTo>
                  <a:pt x="2329804" y="456912"/>
                </a:lnTo>
                <a:lnTo>
                  <a:pt x="2287874" y="395957"/>
                </a:lnTo>
                <a:lnTo>
                  <a:pt x="2263397" y="366695"/>
                </a:lnTo>
                <a:lnTo>
                  <a:pt x="2236658" y="338290"/>
                </a:lnTo>
                <a:lnTo>
                  <a:pt x="2207717" y="310775"/>
                </a:lnTo>
                <a:lnTo>
                  <a:pt x="2176634" y="284187"/>
                </a:lnTo>
                <a:lnTo>
                  <a:pt x="2143469" y="258558"/>
                </a:lnTo>
                <a:lnTo>
                  <a:pt x="2108283" y="233924"/>
                </a:lnTo>
                <a:lnTo>
                  <a:pt x="2071134" y="210319"/>
                </a:lnTo>
                <a:lnTo>
                  <a:pt x="2032084" y="187778"/>
                </a:lnTo>
                <a:lnTo>
                  <a:pt x="1991193" y="166335"/>
                </a:lnTo>
                <a:lnTo>
                  <a:pt x="1948519" y="146025"/>
                </a:lnTo>
                <a:lnTo>
                  <a:pt x="1904124" y="126883"/>
                </a:lnTo>
                <a:lnTo>
                  <a:pt x="1858067" y="108943"/>
                </a:lnTo>
                <a:lnTo>
                  <a:pt x="1810408" y="92239"/>
                </a:lnTo>
                <a:lnTo>
                  <a:pt x="1761208" y="76807"/>
                </a:lnTo>
                <a:lnTo>
                  <a:pt x="1710525" y="62680"/>
                </a:lnTo>
                <a:lnTo>
                  <a:pt x="1658421" y="49893"/>
                </a:lnTo>
                <a:lnTo>
                  <a:pt x="1604956" y="38482"/>
                </a:lnTo>
                <a:lnTo>
                  <a:pt x="1550189" y="28480"/>
                </a:lnTo>
                <a:lnTo>
                  <a:pt x="1494180" y="19921"/>
                </a:lnTo>
                <a:lnTo>
                  <a:pt x="1436989" y="12842"/>
                </a:lnTo>
                <a:lnTo>
                  <a:pt x="1378677" y="7275"/>
                </a:lnTo>
                <a:lnTo>
                  <a:pt x="1319303" y="3256"/>
                </a:lnTo>
                <a:lnTo>
                  <a:pt x="1258927" y="819"/>
                </a:lnTo>
                <a:lnTo>
                  <a:pt x="1197610" y="0"/>
                </a:lnTo>
                <a:close/>
              </a:path>
            </a:pathLst>
          </a:custGeom>
          <a:solidFill>
            <a:srgbClr val="5A9AD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5609590" y="4655820"/>
            <a:ext cx="113411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1800" spc="-80" dirty="0">
                <a:solidFill>
                  <a:srgbClr val="FFFFFF"/>
                </a:solidFill>
                <a:latin typeface="Arial"/>
                <a:cs typeface="Arial"/>
              </a:rPr>
              <a:t>Appraisal  </a:t>
            </a:r>
            <a:r>
              <a:rPr sz="1800" spc="-45" dirty="0">
                <a:solidFill>
                  <a:srgbClr val="FFFFFF"/>
                </a:solidFill>
                <a:latin typeface="Arial"/>
                <a:cs typeface="Arial"/>
              </a:rPr>
              <a:t>I</a:t>
            </a:r>
            <a:r>
              <a:rPr sz="1800" spc="-70" dirty="0">
                <a:solidFill>
                  <a:srgbClr val="FFFFFF"/>
                </a:solidFill>
                <a:latin typeface="Arial"/>
                <a:cs typeface="Arial"/>
              </a:rPr>
              <a:t>n</a:t>
            </a:r>
            <a:r>
              <a:rPr sz="1800" dirty="0">
                <a:solidFill>
                  <a:srgbClr val="FFFFFF"/>
                </a:solidFill>
                <a:latin typeface="Arial"/>
                <a:cs typeface="Arial"/>
              </a:rPr>
              <a:t>fo</a:t>
            </a:r>
            <a:r>
              <a:rPr sz="1800" spc="5" dirty="0">
                <a:solidFill>
                  <a:srgbClr val="FFFFFF"/>
                </a:solidFill>
                <a:latin typeface="Arial"/>
                <a:cs typeface="Arial"/>
              </a:rPr>
              <a:t>r</a:t>
            </a:r>
            <a:r>
              <a:rPr sz="1800" spc="-65" dirty="0">
                <a:solidFill>
                  <a:srgbClr val="FFFFFF"/>
                </a:solidFill>
                <a:latin typeface="Arial"/>
                <a:cs typeface="Arial"/>
              </a:rPr>
              <a:t>m</a:t>
            </a:r>
            <a:r>
              <a:rPr sz="1800" spc="-145" dirty="0">
                <a:solidFill>
                  <a:srgbClr val="FFFFFF"/>
                </a:solidFill>
                <a:latin typeface="Arial"/>
                <a:cs typeface="Arial"/>
              </a:rPr>
              <a:t>a</a:t>
            </a:r>
            <a:r>
              <a:rPr sz="1800" spc="95" dirty="0">
                <a:solidFill>
                  <a:srgbClr val="FFFFFF"/>
                </a:solidFill>
                <a:latin typeface="Arial"/>
                <a:cs typeface="Arial"/>
              </a:rPr>
              <a:t>t</a:t>
            </a:r>
            <a:r>
              <a:rPr sz="1800" spc="5" dirty="0">
                <a:solidFill>
                  <a:srgbClr val="FFFFFF"/>
                </a:solidFill>
                <a:latin typeface="Arial"/>
                <a:cs typeface="Arial"/>
              </a:rPr>
              <a:t>i</a:t>
            </a:r>
            <a:r>
              <a:rPr sz="1800" spc="-60" dirty="0">
                <a:solidFill>
                  <a:srgbClr val="FFFFFF"/>
                </a:solidFill>
                <a:latin typeface="Arial"/>
                <a:cs typeface="Arial"/>
              </a:rPr>
              <a:t>on</a:t>
            </a:r>
            <a:endParaRPr sz="1800">
              <a:latin typeface="Arial"/>
              <a:cs typeface="Arial"/>
            </a:endParaRPr>
          </a:p>
        </p:txBody>
      </p:sp>
      <p:grpSp>
        <p:nvGrpSpPr>
          <p:cNvPr id="9" name="object 9"/>
          <p:cNvGrpSpPr/>
          <p:nvPr/>
        </p:nvGrpSpPr>
        <p:grpSpPr>
          <a:xfrm>
            <a:off x="228600" y="1064260"/>
            <a:ext cx="8155940" cy="5253990"/>
            <a:chOff x="224790" y="1146810"/>
            <a:chExt cx="8155940" cy="5253990"/>
          </a:xfrm>
        </p:grpSpPr>
        <p:sp>
          <p:nvSpPr>
            <p:cNvPr id="10" name="object 10"/>
            <p:cNvSpPr/>
            <p:nvPr/>
          </p:nvSpPr>
          <p:spPr>
            <a:xfrm>
              <a:off x="2743200" y="2514600"/>
              <a:ext cx="3048000" cy="1981200"/>
            </a:xfrm>
            <a:custGeom>
              <a:avLst/>
              <a:gdLst/>
              <a:ahLst/>
              <a:cxnLst/>
              <a:rect l="l" t="t" r="r" b="b"/>
              <a:pathLst>
                <a:path w="3048000" h="1981200">
                  <a:moveTo>
                    <a:pt x="0" y="0"/>
                  </a:moveTo>
                  <a:lnTo>
                    <a:pt x="838200" y="762000"/>
                  </a:lnTo>
                </a:path>
                <a:path w="3048000" h="1981200">
                  <a:moveTo>
                    <a:pt x="1066800" y="1522730"/>
                  </a:moveTo>
                  <a:lnTo>
                    <a:pt x="533400" y="1905000"/>
                  </a:lnTo>
                </a:path>
                <a:path w="3048000" h="1981200">
                  <a:moveTo>
                    <a:pt x="2590800" y="1524000"/>
                  </a:moveTo>
                  <a:lnTo>
                    <a:pt x="3048000" y="1981200"/>
                  </a:lnTo>
                </a:path>
              </a:pathLst>
            </a:custGeom>
            <a:ln w="19048">
              <a:solidFill>
                <a:srgbClr val="5A9AD4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224790" y="1146810"/>
              <a:ext cx="8155940" cy="5253990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</p:cSld>
  <p:clrMapOvr>
    <a:masterClrMapping/>
  </p:clrMapOvr>
  <p:transition>
    <p:dissolve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00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</TotalTime>
  <Words>571</Words>
  <Application>Microsoft Office PowerPoint</Application>
  <PresentationFormat>On-screen Show (4:3)</PresentationFormat>
  <Paragraphs>129</Paragraphs>
  <Slides>21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7" baseType="lpstr">
      <vt:lpstr>Arial</vt:lpstr>
      <vt:lpstr>Calibri</vt:lpstr>
      <vt:lpstr>Symbol</vt:lpstr>
      <vt:lpstr>Times New Roman</vt:lpstr>
      <vt:lpstr>Trebuchet MS</vt:lpstr>
      <vt:lpstr>Office Theme</vt:lpstr>
      <vt:lpstr>Human Resource Development Information System (HURDIS)</vt:lpstr>
      <vt:lpstr>DEFINITION OF HURDIS</vt:lpstr>
      <vt:lpstr>OBJECTIVES OF HURDIS</vt:lpstr>
      <vt:lpstr>ATTRIBUTES OF HRIS</vt:lpstr>
      <vt:lpstr>HRIS CONTAINS INFORMATION ABOUT: =========================</vt:lpstr>
      <vt:lpstr>HRIS model</vt:lpstr>
      <vt:lpstr>HRIS supports in:</vt:lpstr>
      <vt:lpstr>Human Resources Information  System</vt:lpstr>
      <vt:lpstr>Subsystems of HRIS</vt:lpstr>
      <vt:lpstr>Steps of setting up an HRIS</vt:lpstr>
      <vt:lpstr>Steps in planning</vt:lpstr>
      <vt:lpstr>Steps in designing</vt:lpstr>
      <vt:lpstr>Steps in maintenance</vt:lpstr>
      <vt:lpstr>Applications of HRIS</vt:lpstr>
      <vt:lpstr>importance of HRIS</vt:lpstr>
      <vt:lpstr>Benefits of HRIS</vt:lpstr>
      <vt:lpstr>contd….</vt:lpstr>
      <vt:lpstr>Limitations of HRIS</vt:lpstr>
      <vt:lpstr>Barriers to the success of HRIS</vt:lpstr>
      <vt:lpstr>RefeRences  Books</vt:lpstr>
      <vt:lpstr>tHank You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HUMAN RESOURCE DEVELOPMENT INFORMATION  SYSTEM</dc:title>
  <cp:lastModifiedBy>hp</cp:lastModifiedBy>
  <cp:revision>3</cp:revision>
  <dcterms:created xsi:type="dcterms:W3CDTF">2019-12-28T09:51:27Z</dcterms:created>
  <dcterms:modified xsi:type="dcterms:W3CDTF">2019-12-28T10:10:07Z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2013-12-03T00:00:00Z</vt:filetime>
  </property>
  <property fmtid="{D5CDD505-2E9C-101B-9397-08002B2CF9AE}" pid="3" name="Creator">
    <vt:lpwstr>pdftk 1.44 - www.pdftk.com</vt:lpwstr>
  </property>
  <property fmtid="{D5CDD505-2E9C-101B-9397-08002B2CF9AE}" pid="4" name="LastSaved">
    <vt:filetime>2019-12-28T00:00:00Z</vt:filetime>
  </property>
</Properties>
</file>