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0" r:id="rId5"/>
    <p:sldId id="268" r:id="rId6"/>
    <p:sldId id="270" r:id="rId7"/>
    <p:sldId id="275" r:id="rId8"/>
    <p:sldId id="273" r:id="rId9"/>
    <p:sldId id="267" r:id="rId10"/>
    <p:sldId id="261" r:id="rId11"/>
    <p:sldId id="262" r:id="rId12"/>
    <p:sldId id="263" r:id="rId13"/>
    <p:sldId id="266" r:id="rId14"/>
    <p:sldId id="271" r:id="rId15"/>
    <p:sldId id="269" r:id="rId16"/>
    <p:sldId id="265" r:id="rId17"/>
    <p:sldId id="272"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45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1397DC-88B9-44E5-A1A9-DE536048FB69}"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3904591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1397DC-88B9-44E5-A1A9-DE536048FB69}"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1218295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1397DC-88B9-44E5-A1A9-DE536048FB69}"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3113275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1397DC-88B9-44E5-A1A9-DE536048FB69}"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1758331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1397DC-88B9-44E5-A1A9-DE536048FB69}" type="datetimeFigureOut">
              <a:rPr lang="en-US" smtClean="0"/>
              <a:t>8/9/2019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2555178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1397DC-88B9-44E5-A1A9-DE536048FB69}"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487177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1397DC-88B9-44E5-A1A9-DE536048FB69}" type="datetimeFigureOut">
              <a:rPr lang="en-US" smtClean="0"/>
              <a:t>8/9/2019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3086079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1397DC-88B9-44E5-A1A9-DE536048FB69}" type="datetimeFigureOut">
              <a:rPr lang="en-US" smtClean="0"/>
              <a:t>8/9/2019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3740499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1397DC-88B9-44E5-A1A9-DE536048FB69}" type="datetimeFigureOut">
              <a:rPr lang="en-US" smtClean="0"/>
              <a:t>8/9/2019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2901045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1397DC-88B9-44E5-A1A9-DE536048FB69}"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4054446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1397DC-88B9-44E5-A1A9-DE536048FB69}" type="datetimeFigureOut">
              <a:rPr lang="en-US" smtClean="0"/>
              <a:t>8/9/2019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211B12-AE2B-4CE9-B27D-F4D42DBFD14F}" type="slidenum">
              <a:rPr lang="en-US" smtClean="0"/>
              <a:t>‹#›</a:t>
            </a:fld>
            <a:endParaRPr lang="en-US"/>
          </a:p>
        </p:txBody>
      </p:sp>
    </p:spTree>
    <p:extLst>
      <p:ext uri="{BB962C8B-B14F-4D97-AF65-F5344CB8AC3E}">
        <p14:creationId xmlns:p14="http://schemas.microsoft.com/office/powerpoint/2010/main" val="3824114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1397DC-88B9-44E5-A1A9-DE536048FB69}" type="datetimeFigureOut">
              <a:rPr lang="en-US" smtClean="0"/>
              <a:t>8/9/2019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211B12-AE2B-4CE9-B27D-F4D42DBFD14F}" type="slidenum">
              <a:rPr lang="en-US" smtClean="0"/>
              <a:t>‹#›</a:t>
            </a:fld>
            <a:endParaRPr lang="en-US"/>
          </a:p>
        </p:txBody>
      </p:sp>
    </p:spTree>
    <p:extLst>
      <p:ext uri="{BB962C8B-B14F-4D97-AF65-F5344CB8AC3E}">
        <p14:creationId xmlns:p14="http://schemas.microsoft.com/office/powerpoint/2010/main" val="1102298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DD8E4-17F8-4754-B93E-EF50CE06FF90}"/>
              </a:ext>
            </a:extLst>
          </p:cNvPr>
          <p:cNvSpPr>
            <a:spLocks noGrp="1"/>
          </p:cNvSpPr>
          <p:nvPr>
            <p:ph type="ctrTitle"/>
          </p:nvPr>
        </p:nvSpPr>
        <p:spPr/>
        <p:txBody>
          <a:bodyPr/>
          <a:lstStyle/>
          <a:p>
            <a:r>
              <a:rPr lang="en-US" dirty="0"/>
              <a:t>Initial Environmental Examination (IEE)</a:t>
            </a:r>
          </a:p>
        </p:txBody>
      </p:sp>
      <p:sp>
        <p:nvSpPr>
          <p:cNvPr id="3" name="Subtitle 2">
            <a:extLst>
              <a:ext uri="{FF2B5EF4-FFF2-40B4-BE49-F238E27FC236}">
                <a16:creationId xmlns:a16="http://schemas.microsoft.com/office/drawing/2014/main" id="{220069C2-3CDD-4F9A-A81E-693B1DA64A48}"/>
              </a:ext>
            </a:extLst>
          </p:cNvPr>
          <p:cNvSpPr>
            <a:spLocks noGrp="1"/>
          </p:cNvSpPr>
          <p:nvPr>
            <p:ph type="subTitle" idx="1"/>
          </p:nvPr>
        </p:nvSpPr>
        <p:spPr/>
        <p:txBody>
          <a:bodyPr/>
          <a:lstStyle/>
          <a:p>
            <a:r>
              <a:rPr lang="en-US" dirty="0"/>
              <a:t>Kirti Sagar </a:t>
            </a:r>
            <a:r>
              <a:rPr lang="en-US" dirty="0" err="1"/>
              <a:t>Baral</a:t>
            </a:r>
            <a:r>
              <a:rPr lang="en-US" dirty="0"/>
              <a:t>, MPH, MA</a:t>
            </a:r>
          </a:p>
        </p:txBody>
      </p:sp>
    </p:spTree>
    <p:extLst>
      <p:ext uri="{BB962C8B-B14F-4D97-AF65-F5344CB8AC3E}">
        <p14:creationId xmlns:p14="http://schemas.microsoft.com/office/powerpoint/2010/main" val="1087180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2614A-72BF-458A-BA84-E781A574CE10}"/>
              </a:ext>
            </a:extLst>
          </p:cNvPr>
          <p:cNvSpPr>
            <a:spLocks noGrp="1"/>
          </p:cNvSpPr>
          <p:nvPr>
            <p:ph type="title"/>
          </p:nvPr>
        </p:nvSpPr>
        <p:spPr/>
        <p:txBody>
          <a:bodyPr/>
          <a:lstStyle/>
          <a:p>
            <a:r>
              <a:rPr lang="en-US" b="1" dirty="0"/>
              <a:t>IEE Process in Nepal </a:t>
            </a:r>
            <a:endParaRPr lang="en-US" dirty="0"/>
          </a:p>
        </p:txBody>
      </p:sp>
      <p:sp>
        <p:nvSpPr>
          <p:cNvPr id="3" name="Content Placeholder 2">
            <a:extLst>
              <a:ext uri="{FF2B5EF4-FFF2-40B4-BE49-F238E27FC236}">
                <a16:creationId xmlns:a16="http://schemas.microsoft.com/office/drawing/2014/main" id="{B824C906-0EF6-41F6-B226-9CFC4D64986F}"/>
              </a:ext>
            </a:extLst>
          </p:cNvPr>
          <p:cNvSpPr>
            <a:spLocks noGrp="1"/>
          </p:cNvSpPr>
          <p:nvPr>
            <p:ph idx="1"/>
          </p:nvPr>
        </p:nvSpPr>
        <p:spPr/>
        <p:txBody>
          <a:bodyPr>
            <a:normAutofit lnSpcReduction="10000"/>
          </a:bodyPr>
          <a:lstStyle/>
          <a:p>
            <a:r>
              <a:rPr lang="en-US" dirty="0"/>
              <a:t>According to Section 3 of Environmental Protection Act (EPA), 1997, a proponent shall have to carry out Initial Environmental Examination (IEE) and/or Environmental Impact Assessment (EIA) of the proposals as prescribed in Schedule 1 and Schedule 2 (pertaining to Rule 3 of Environment Protection Regulation, 1997). </a:t>
            </a:r>
          </a:p>
          <a:p>
            <a:r>
              <a:rPr lang="en-US" dirty="0"/>
              <a:t>Upon the commencement of EPA, no one shall implement or cause to be implemented a proposal without getting it approved from concerned agency (Ministry related to the proposal).</a:t>
            </a:r>
          </a:p>
        </p:txBody>
      </p:sp>
    </p:spTree>
    <p:extLst>
      <p:ext uri="{BB962C8B-B14F-4D97-AF65-F5344CB8AC3E}">
        <p14:creationId xmlns:p14="http://schemas.microsoft.com/office/powerpoint/2010/main" val="3959510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8B3C1-E6C1-48C0-AEBD-91CC6399AED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62B14C-0736-41F4-BB28-5390298CA6CC}"/>
              </a:ext>
            </a:extLst>
          </p:cNvPr>
          <p:cNvSpPr>
            <a:spLocks noGrp="1"/>
          </p:cNvSpPr>
          <p:nvPr>
            <p:ph idx="1"/>
          </p:nvPr>
        </p:nvSpPr>
        <p:spPr/>
        <p:txBody>
          <a:bodyPr/>
          <a:lstStyle/>
          <a:p>
            <a:r>
              <a:rPr lang="en-US" dirty="0"/>
              <a:t>In case of IEE, the proponent should prepare terms of reference (</a:t>
            </a:r>
            <a:r>
              <a:rPr lang="en-US" dirty="0" err="1"/>
              <a:t>ToR</a:t>
            </a:r>
            <a:r>
              <a:rPr lang="en-US" dirty="0"/>
              <a:t>) in the format of Schedule 3 of the EPR, 1997 and submit for approval to the concerned Ministry. </a:t>
            </a:r>
          </a:p>
          <a:p>
            <a:r>
              <a:rPr lang="en-US" dirty="0"/>
              <a:t>The IEE report should be prepared as per the approved </a:t>
            </a:r>
            <a:r>
              <a:rPr lang="en-US" dirty="0" err="1"/>
              <a:t>ToR</a:t>
            </a:r>
            <a:r>
              <a:rPr lang="en-US" dirty="0"/>
              <a:t> and Schedule 5 of EPR, 1997. </a:t>
            </a:r>
          </a:p>
          <a:p>
            <a:r>
              <a:rPr lang="en-US" dirty="0"/>
              <a:t>The final IEE report should be submitted to the concerned Ministry for the approval. After approval of the IEE report the project could be implemented. </a:t>
            </a:r>
          </a:p>
        </p:txBody>
      </p:sp>
    </p:spTree>
    <p:extLst>
      <p:ext uri="{BB962C8B-B14F-4D97-AF65-F5344CB8AC3E}">
        <p14:creationId xmlns:p14="http://schemas.microsoft.com/office/powerpoint/2010/main" val="2107135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6DEC4-6393-4C6A-BF7D-78C3C9AB3C2B}"/>
              </a:ext>
            </a:extLst>
          </p:cNvPr>
          <p:cNvSpPr>
            <a:spLocks noGrp="1"/>
          </p:cNvSpPr>
          <p:nvPr>
            <p:ph type="title"/>
          </p:nvPr>
        </p:nvSpPr>
        <p:spPr/>
        <p:txBody>
          <a:bodyPr/>
          <a:lstStyle/>
          <a:p>
            <a:r>
              <a:rPr lang="en-US" dirty="0"/>
              <a:t>Projects that require IEE</a:t>
            </a:r>
          </a:p>
        </p:txBody>
      </p:sp>
      <p:sp>
        <p:nvSpPr>
          <p:cNvPr id="3" name="Content Placeholder 2">
            <a:extLst>
              <a:ext uri="{FF2B5EF4-FFF2-40B4-BE49-F238E27FC236}">
                <a16:creationId xmlns:a16="http://schemas.microsoft.com/office/drawing/2014/main" id="{F8DEA4EF-970C-4E37-ABB8-F2F496114505}"/>
              </a:ext>
            </a:extLst>
          </p:cNvPr>
          <p:cNvSpPr>
            <a:spLocks noGrp="1"/>
          </p:cNvSpPr>
          <p:nvPr>
            <p:ph idx="1"/>
          </p:nvPr>
        </p:nvSpPr>
        <p:spPr>
          <a:xfrm>
            <a:off x="427702" y="1825625"/>
            <a:ext cx="8087647" cy="4351338"/>
          </a:xfrm>
        </p:spPr>
        <p:txBody>
          <a:bodyPr>
            <a:normAutofit lnSpcReduction="10000"/>
          </a:bodyPr>
          <a:lstStyle/>
          <a:p>
            <a:r>
              <a:rPr lang="en-US" dirty="0">
                <a:solidFill>
                  <a:schemeClr val="accent2"/>
                </a:solidFill>
              </a:rPr>
              <a:t>The schedule 1 of EPR, 1997 includes a list of projects in the different sectors which require IEE level of assessment. </a:t>
            </a:r>
          </a:p>
          <a:p>
            <a:r>
              <a:rPr lang="en-US" dirty="0" err="1"/>
              <a:t>Eg</a:t>
            </a:r>
            <a:r>
              <a:rPr lang="en-US" dirty="0"/>
              <a:t> According to this, operation of hospitals or nursing homes or medical profession (study and teaching also) with 25 to 100 beds require IEE and if exceeds 100 beds, it requires to conduct EIA (EPA/EPR, 1997 with amendment). Besides this, if total investment cost of project is in between NRS. 50 to 250 million, it requires to carry out IEE and if exceeds NRS. 250 million, it requires Environmental Impact Assessment.</a:t>
            </a:r>
          </a:p>
        </p:txBody>
      </p:sp>
    </p:spTree>
    <p:extLst>
      <p:ext uri="{BB962C8B-B14F-4D97-AF65-F5344CB8AC3E}">
        <p14:creationId xmlns:p14="http://schemas.microsoft.com/office/powerpoint/2010/main" val="1586550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F10E5-0312-47E8-B987-EC78D8B7A080}"/>
              </a:ext>
            </a:extLst>
          </p:cNvPr>
          <p:cNvSpPr>
            <a:spLocks noGrp="1"/>
          </p:cNvSpPr>
          <p:nvPr>
            <p:ph type="title"/>
          </p:nvPr>
        </p:nvSpPr>
        <p:spPr>
          <a:xfrm>
            <a:off x="628650" y="0"/>
            <a:ext cx="7886700" cy="534524"/>
          </a:xfrm>
        </p:spPr>
        <p:txBody>
          <a:bodyPr>
            <a:normAutofit/>
          </a:bodyPr>
          <a:lstStyle/>
          <a:p>
            <a:pPr algn="ctr"/>
            <a:r>
              <a:rPr lang="en-US" sz="3200" dirty="0"/>
              <a:t>IEE process for health projects</a:t>
            </a:r>
          </a:p>
        </p:txBody>
      </p:sp>
      <p:pic>
        <p:nvPicPr>
          <p:cNvPr id="4" name="Content Placeholder 3">
            <a:extLst>
              <a:ext uri="{FF2B5EF4-FFF2-40B4-BE49-F238E27FC236}">
                <a16:creationId xmlns:a16="http://schemas.microsoft.com/office/drawing/2014/main" id="{F6C05816-B249-4E52-9795-F068473829E6}"/>
              </a:ext>
            </a:extLst>
          </p:cNvPr>
          <p:cNvPicPr>
            <a:picLocks noGrp="1" noChangeAspect="1"/>
          </p:cNvPicPr>
          <p:nvPr>
            <p:ph idx="1"/>
          </p:nvPr>
        </p:nvPicPr>
        <p:blipFill>
          <a:blip r:embed="rId2"/>
          <a:stretch>
            <a:fillRect/>
          </a:stretch>
        </p:blipFill>
        <p:spPr>
          <a:xfrm>
            <a:off x="1460091" y="663677"/>
            <a:ext cx="5486400" cy="6065170"/>
          </a:xfrm>
          <a:prstGeom prst="rect">
            <a:avLst/>
          </a:prstGeom>
        </p:spPr>
      </p:pic>
    </p:spTree>
    <p:extLst>
      <p:ext uri="{BB962C8B-B14F-4D97-AF65-F5344CB8AC3E}">
        <p14:creationId xmlns:p14="http://schemas.microsoft.com/office/powerpoint/2010/main" val="1210999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77F32-AD0B-4A68-A2EB-B62520ABBBC3}"/>
              </a:ext>
            </a:extLst>
          </p:cNvPr>
          <p:cNvSpPr>
            <a:spLocks noGrp="1"/>
          </p:cNvSpPr>
          <p:nvPr>
            <p:ph type="title"/>
          </p:nvPr>
        </p:nvSpPr>
        <p:spPr>
          <a:xfrm>
            <a:off x="309716" y="365126"/>
            <a:ext cx="8205634" cy="505029"/>
          </a:xfrm>
        </p:spPr>
        <p:txBody>
          <a:bodyPr>
            <a:normAutofit fontScale="90000"/>
          </a:bodyPr>
          <a:lstStyle/>
          <a:p>
            <a:r>
              <a:rPr lang="en-US" sz="3200" dirty="0"/>
              <a:t>TOR format for IEE (Schedule 3 of EPR 1997)</a:t>
            </a:r>
          </a:p>
        </p:txBody>
      </p:sp>
      <p:sp>
        <p:nvSpPr>
          <p:cNvPr id="3" name="Content Placeholder 2">
            <a:extLst>
              <a:ext uri="{FF2B5EF4-FFF2-40B4-BE49-F238E27FC236}">
                <a16:creationId xmlns:a16="http://schemas.microsoft.com/office/drawing/2014/main" id="{AC93F55B-2AE4-4218-B185-A87273CD608B}"/>
              </a:ext>
            </a:extLst>
          </p:cNvPr>
          <p:cNvSpPr>
            <a:spLocks noGrp="1"/>
          </p:cNvSpPr>
          <p:nvPr>
            <p:ph idx="1"/>
          </p:nvPr>
        </p:nvSpPr>
        <p:spPr>
          <a:xfrm>
            <a:off x="628650" y="1106129"/>
            <a:ext cx="7886700" cy="5070834"/>
          </a:xfrm>
        </p:spPr>
        <p:txBody>
          <a:bodyPr>
            <a:normAutofit fontScale="62500" lnSpcReduction="20000"/>
          </a:bodyPr>
          <a:lstStyle/>
          <a:p>
            <a:pPr marL="514350" indent="-514350">
              <a:buFont typeface="+mj-lt"/>
              <a:buAutoNum type="arabicPeriod"/>
            </a:pPr>
            <a:r>
              <a:rPr lang="en-US" dirty="0"/>
              <a:t>Name and address of the individual or institution preparing the report</a:t>
            </a:r>
          </a:p>
          <a:p>
            <a:pPr marL="514350" indent="-514350">
              <a:buFont typeface="+mj-lt"/>
              <a:buAutoNum type="arabicPeriod"/>
            </a:pPr>
            <a:r>
              <a:rPr lang="en-US" dirty="0"/>
              <a:t>Description of proposal (a) General introduction</a:t>
            </a:r>
          </a:p>
          <a:p>
            <a:pPr marL="514350" indent="-514350">
              <a:buFont typeface="+mj-lt"/>
              <a:buAutoNum type="arabicPeriod"/>
            </a:pPr>
            <a:r>
              <a:rPr lang="en-US" dirty="0"/>
              <a:t>	(b) Relevancy of the proposal</a:t>
            </a:r>
          </a:p>
          <a:p>
            <a:pPr marL="514350" indent="-514350">
              <a:buFont typeface="+mj-lt"/>
              <a:buAutoNum type="arabicPeriod"/>
            </a:pPr>
            <a:r>
              <a:rPr lang="en-US" dirty="0"/>
              <a:t>Procedure to be adopted while preparing the report</a:t>
            </a:r>
          </a:p>
          <a:p>
            <a:pPr marL="514350" indent="-514350">
              <a:buFont typeface="+mj-lt"/>
              <a:buAutoNum type="arabicPeriod"/>
            </a:pPr>
            <a:r>
              <a:rPr lang="en-US" dirty="0"/>
              <a:t>Policies, laws, Rules and manuals to be taken into account while preparing the report</a:t>
            </a:r>
          </a:p>
          <a:p>
            <a:pPr marL="514350" indent="-514350">
              <a:buFont typeface="+mj-lt"/>
              <a:buAutoNum type="arabicPeriod"/>
            </a:pPr>
            <a:r>
              <a:rPr lang="en-US" dirty="0"/>
              <a:t>Preparation of the reports: (a) Time (b) Estimated budget</a:t>
            </a:r>
          </a:p>
          <a:p>
            <a:pPr marL="514350" indent="-514350">
              <a:buFont typeface="+mj-lt"/>
              <a:buAutoNum type="arabicPeriod"/>
            </a:pPr>
            <a:r>
              <a:rPr lang="en-US" dirty="0"/>
              <a:t>Specific impact of the implementation of the proposal on the environment: (a) Social and economic, (b) Cultural and physical, (c) Chemical, (d) Biological</a:t>
            </a:r>
          </a:p>
          <a:p>
            <a:pPr marL="514350" indent="-514350">
              <a:buFont typeface="+mj-lt"/>
              <a:buAutoNum type="arabicPeriod"/>
            </a:pPr>
            <a:r>
              <a:rPr lang="en-US" dirty="0"/>
              <a:t>Alternatives for the implementation of the proposal: (a) Design (b) Project site (c) Technology, procedure of operation, time schedule, raw material to be used (d) Other matters</a:t>
            </a:r>
          </a:p>
          <a:p>
            <a:pPr marL="514350" indent="-514350">
              <a:buFont typeface="+mj-lt"/>
              <a:buAutoNum type="arabicPeriod"/>
            </a:pPr>
            <a:r>
              <a:rPr lang="en-US" dirty="0"/>
              <a:t>Matters concerning the prevention of the impact of the implementation of the proposal on the environment</a:t>
            </a:r>
          </a:p>
          <a:p>
            <a:pPr marL="514350" indent="-514350">
              <a:buFont typeface="+mj-lt"/>
              <a:buAutoNum type="arabicPeriod"/>
            </a:pPr>
            <a:r>
              <a:rPr lang="en-US" dirty="0"/>
              <a:t>Matters to be monitored while implementing the proposal.</a:t>
            </a:r>
          </a:p>
          <a:p>
            <a:pPr marL="514350" indent="-514350">
              <a:buFont typeface="+mj-lt"/>
              <a:buAutoNum type="arabicPeriod"/>
            </a:pPr>
            <a:r>
              <a:rPr lang="en-US" dirty="0"/>
              <a:t>Other necessary matters.</a:t>
            </a:r>
          </a:p>
          <a:p>
            <a:endParaRPr lang="en-US" dirty="0"/>
          </a:p>
        </p:txBody>
      </p:sp>
    </p:spTree>
    <p:extLst>
      <p:ext uri="{BB962C8B-B14F-4D97-AF65-F5344CB8AC3E}">
        <p14:creationId xmlns:p14="http://schemas.microsoft.com/office/powerpoint/2010/main" val="2740110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03AF7-61FB-403B-9000-D7A9AA61EEEE}"/>
              </a:ext>
            </a:extLst>
          </p:cNvPr>
          <p:cNvSpPr>
            <a:spLocks noGrp="1"/>
          </p:cNvSpPr>
          <p:nvPr>
            <p:ph type="title"/>
          </p:nvPr>
        </p:nvSpPr>
        <p:spPr>
          <a:xfrm>
            <a:off x="628650" y="365126"/>
            <a:ext cx="7886700" cy="652513"/>
          </a:xfrm>
        </p:spPr>
        <p:txBody>
          <a:bodyPr>
            <a:normAutofit fontScale="90000"/>
          </a:bodyPr>
          <a:lstStyle/>
          <a:p>
            <a:pPr algn="ctr"/>
            <a:r>
              <a:rPr lang="en-US" dirty="0"/>
              <a:t>Public Notice for IEE</a:t>
            </a:r>
          </a:p>
        </p:txBody>
      </p:sp>
      <p:pic>
        <p:nvPicPr>
          <p:cNvPr id="4" name="Content Placeholder 3">
            <a:extLst>
              <a:ext uri="{FF2B5EF4-FFF2-40B4-BE49-F238E27FC236}">
                <a16:creationId xmlns:a16="http://schemas.microsoft.com/office/drawing/2014/main" id="{2B38DB1A-F050-4DB3-95EE-15C046C81D4C}"/>
              </a:ext>
            </a:extLst>
          </p:cNvPr>
          <p:cNvPicPr>
            <a:picLocks noGrp="1" noChangeAspect="1"/>
          </p:cNvPicPr>
          <p:nvPr>
            <p:ph idx="1"/>
          </p:nvPr>
        </p:nvPicPr>
        <p:blipFill>
          <a:blip r:embed="rId2"/>
          <a:stretch>
            <a:fillRect/>
          </a:stretch>
        </p:blipFill>
        <p:spPr>
          <a:xfrm>
            <a:off x="1309901" y="1224116"/>
            <a:ext cx="6524197" cy="5150771"/>
          </a:xfrm>
          <a:prstGeom prst="rect">
            <a:avLst/>
          </a:prstGeom>
        </p:spPr>
      </p:pic>
    </p:spTree>
    <p:extLst>
      <p:ext uri="{BB962C8B-B14F-4D97-AF65-F5344CB8AC3E}">
        <p14:creationId xmlns:p14="http://schemas.microsoft.com/office/powerpoint/2010/main" val="3926259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C0681-6883-4B14-8AE2-948D87706E83}"/>
              </a:ext>
            </a:extLst>
          </p:cNvPr>
          <p:cNvSpPr>
            <a:spLocks noGrp="1"/>
          </p:cNvSpPr>
          <p:nvPr>
            <p:ph type="title"/>
          </p:nvPr>
        </p:nvSpPr>
        <p:spPr>
          <a:xfrm>
            <a:off x="628650" y="365126"/>
            <a:ext cx="7886700" cy="505029"/>
          </a:xfrm>
        </p:spPr>
        <p:txBody>
          <a:bodyPr>
            <a:normAutofit fontScale="90000"/>
          </a:bodyPr>
          <a:lstStyle/>
          <a:p>
            <a:r>
              <a:rPr lang="en-US" dirty="0"/>
              <a:t>Outline of IEE report (contd..)</a:t>
            </a:r>
          </a:p>
        </p:txBody>
      </p:sp>
      <p:sp>
        <p:nvSpPr>
          <p:cNvPr id="3" name="Content Placeholder 2">
            <a:extLst>
              <a:ext uri="{FF2B5EF4-FFF2-40B4-BE49-F238E27FC236}">
                <a16:creationId xmlns:a16="http://schemas.microsoft.com/office/drawing/2014/main" id="{37B4F103-CFE0-4D87-995D-8676229EA8CB}"/>
              </a:ext>
            </a:extLst>
          </p:cNvPr>
          <p:cNvSpPr>
            <a:spLocks noGrp="1"/>
          </p:cNvSpPr>
          <p:nvPr>
            <p:ph idx="1"/>
          </p:nvPr>
        </p:nvSpPr>
        <p:spPr>
          <a:xfrm>
            <a:off x="628650" y="1102954"/>
            <a:ext cx="7886700" cy="4351338"/>
          </a:xfrm>
        </p:spPr>
        <p:txBody>
          <a:bodyPr>
            <a:normAutofit fontScale="92500" lnSpcReduction="20000"/>
          </a:bodyPr>
          <a:lstStyle/>
          <a:p>
            <a:pPr marL="514350" indent="-514350">
              <a:buFont typeface="+mj-lt"/>
              <a:buAutoNum type="arabicPeriod"/>
            </a:pPr>
            <a:r>
              <a:rPr lang="en-US" dirty="0"/>
              <a:t>Name and address of individual or institution preparing the report:</a:t>
            </a:r>
          </a:p>
          <a:p>
            <a:pPr marL="514350" indent="-514350">
              <a:buFont typeface="+mj-lt"/>
              <a:buAutoNum type="arabicPeriod"/>
            </a:pPr>
            <a:r>
              <a:rPr lang="en-US" dirty="0"/>
              <a:t>Summary of the proposal</a:t>
            </a:r>
          </a:p>
          <a:p>
            <a:pPr marL="514350" indent="-514350">
              <a:buFont typeface="+mj-lt"/>
              <a:buAutoNum type="arabicPeriod"/>
            </a:pPr>
            <a:r>
              <a:rPr lang="en-US" dirty="0"/>
              <a:t>Project description</a:t>
            </a:r>
          </a:p>
          <a:p>
            <a:pPr marL="514350" indent="-514350">
              <a:buFont typeface="+mj-lt"/>
              <a:buAutoNum type="arabicPeriod"/>
            </a:pPr>
            <a:r>
              <a:rPr lang="en-US" dirty="0"/>
              <a:t>Impact of the implementation of the proposal on environment</a:t>
            </a:r>
          </a:p>
          <a:p>
            <a:pPr marL="514350" indent="-514350">
              <a:buFont typeface="+mj-lt"/>
              <a:buAutoNum type="arabicPeriod"/>
            </a:pPr>
            <a:r>
              <a:rPr lang="en-US" dirty="0"/>
              <a:t>Alternatives for the implementation of the proposal</a:t>
            </a:r>
          </a:p>
          <a:p>
            <a:pPr marL="514350" indent="-514350">
              <a:buFont typeface="+mj-lt"/>
              <a:buAutoNum type="arabicPeriod"/>
            </a:pPr>
            <a:r>
              <a:rPr lang="en-US" dirty="0"/>
              <a:t>Mitigation measures</a:t>
            </a:r>
          </a:p>
          <a:p>
            <a:pPr marL="514350" indent="-514350">
              <a:buFont typeface="+mj-lt"/>
              <a:buAutoNum type="arabicPeriod"/>
            </a:pPr>
            <a:r>
              <a:rPr lang="en-US" dirty="0"/>
              <a:t>Matters to be monitored while implementing the proposal</a:t>
            </a:r>
          </a:p>
          <a:p>
            <a:pPr marL="514350" indent="-514350">
              <a:buFont typeface="+mj-lt"/>
              <a:buAutoNum type="arabicPeriod"/>
            </a:pPr>
            <a:r>
              <a:rPr lang="en-US" dirty="0"/>
              <a:t>Other necessary matters </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8068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9592-EF14-47BF-9C9F-FC0E3B27BE9B}"/>
              </a:ext>
            </a:extLst>
          </p:cNvPr>
          <p:cNvSpPr>
            <a:spLocks noGrp="1"/>
          </p:cNvSpPr>
          <p:nvPr>
            <p:ph type="title"/>
          </p:nvPr>
        </p:nvSpPr>
        <p:spPr>
          <a:xfrm>
            <a:off x="2649179" y="2356158"/>
            <a:ext cx="3250176" cy="1325563"/>
          </a:xfrm>
        </p:spPr>
        <p:txBody>
          <a:bodyPr/>
          <a:lstStyle/>
          <a:p>
            <a:r>
              <a:rPr lang="en-US" dirty="0"/>
              <a:t>Thank You</a:t>
            </a:r>
          </a:p>
        </p:txBody>
      </p:sp>
    </p:spTree>
    <p:extLst>
      <p:ext uri="{BB962C8B-B14F-4D97-AF65-F5344CB8AC3E}">
        <p14:creationId xmlns:p14="http://schemas.microsoft.com/office/powerpoint/2010/main" val="1646854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365ED-43A8-408C-A2BE-48D9941D38D9}"/>
              </a:ext>
            </a:extLst>
          </p:cNvPr>
          <p:cNvSpPr>
            <a:spLocks noGrp="1"/>
          </p:cNvSpPr>
          <p:nvPr>
            <p:ph type="title"/>
          </p:nvPr>
        </p:nvSpPr>
        <p:spPr/>
        <p:txBody>
          <a:bodyPr/>
          <a:lstStyle/>
          <a:p>
            <a:r>
              <a:rPr lang="en-US" dirty="0"/>
              <a:t>Initial Environmental Examination (IEE)</a:t>
            </a:r>
          </a:p>
        </p:txBody>
      </p:sp>
      <p:sp>
        <p:nvSpPr>
          <p:cNvPr id="3" name="Content Placeholder 2">
            <a:extLst>
              <a:ext uri="{FF2B5EF4-FFF2-40B4-BE49-F238E27FC236}">
                <a16:creationId xmlns:a16="http://schemas.microsoft.com/office/drawing/2014/main" id="{8DFBBB73-C942-43F6-BD13-59FF843948C6}"/>
              </a:ext>
            </a:extLst>
          </p:cNvPr>
          <p:cNvSpPr>
            <a:spLocks noGrp="1"/>
          </p:cNvSpPr>
          <p:nvPr>
            <p:ph idx="1"/>
          </p:nvPr>
        </p:nvSpPr>
        <p:spPr/>
        <p:txBody>
          <a:bodyPr>
            <a:normAutofit fontScale="92500"/>
          </a:bodyPr>
          <a:lstStyle/>
          <a:p>
            <a:r>
              <a:rPr lang="en-US" dirty="0"/>
              <a:t>It is a preliminary environmental review of reasonably foreseeable impacts of proposed activities to determine the adverse impacts whether an EIA is required or not</a:t>
            </a:r>
          </a:p>
          <a:p>
            <a:r>
              <a:rPr lang="en-US" dirty="0"/>
              <a:t>Done for the projects as per the schedule 1 of EPR 1997</a:t>
            </a:r>
          </a:p>
          <a:p>
            <a:r>
              <a:rPr lang="en-US" dirty="0"/>
              <a:t>Required for small scale proposals</a:t>
            </a:r>
          </a:p>
          <a:p>
            <a:r>
              <a:rPr lang="en-US" dirty="0"/>
              <a:t>Conducted with limited budget and based on existing information</a:t>
            </a:r>
          </a:p>
          <a:p>
            <a:r>
              <a:rPr lang="en-US" dirty="0"/>
              <a:t>Potentially significant impacts are identified and mitigation measures are prescribed</a:t>
            </a:r>
          </a:p>
          <a:p>
            <a:endParaRPr lang="en-US" dirty="0"/>
          </a:p>
        </p:txBody>
      </p:sp>
    </p:spTree>
    <p:extLst>
      <p:ext uri="{BB962C8B-B14F-4D97-AF65-F5344CB8AC3E}">
        <p14:creationId xmlns:p14="http://schemas.microsoft.com/office/powerpoint/2010/main" val="3245330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4B0D8-677E-4287-95EE-B374A80D4508}"/>
              </a:ext>
            </a:extLst>
          </p:cNvPr>
          <p:cNvSpPr>
            <a:spLocks noGrp="1"/>
          </p:cNvSpPr>
          <p:nvPr>
            <p:ph type="title"/>
          </p:nvPr>
        </p:nvSpPr>
        <p:spPr>
          <a:xfrm>
            <a:off x="628650" y="365127"/>
            <a:ext cx="7886700" cy="490280"/>
          </a:xfrm>
        </p:spPr>
        <p:txBody>
          <a:bodyPr>
            <a:normAutofit fontScale="90000"/>
          </a:bodyPr>
          <a:lstStyle/>
          <a:p>
            <a:r>
              <a:rPr lang="en-US" dirty="0"/>
              <a:t>Difference between IEE and EIA</a:t>
            </a:r>
          </a:p>
        </p:txBody>
      </p:sp>
      <p:graphicFrame>
        <p:nvGraphicFramePr>
          <p:cNvPr id="4" name="Content Placeholder 3">
            <a:extLst>
              <a:ext uri="{FF2B5EF4-FFF2-40B4-BE49-F238E27FC236}">
                <a16:creationId xmlns:a16="http://schemas.microsoft.com/office/drawing/2014/main" id="{209F50AD-8F34-4A75-9962-C93DBA01D741}"/>
              </a:ext>
            </a:extLst>
          </p:cNvPr>
          <p:cNvGraphicFramePr>
            <a:graphicFrameLocks noGrp="1"/>
          </p:cNvGraphicFramePr>
          <p:nvPr>
            <p:ph idx="1"/>
            <p:extLst>
              <p:ext uri="{D42A27DB-BD31-4B8C-83A1-F6EECF244321}">
                <p14:modId xmlns:p14="http://schemas.microsoft.com/office/powerpoint/2010/main" val="757047492"/>
              </p:ext>
            </p:extLst>
          </p:nvPr>
        </p:nvGraphicFramePr>
        <p:xfrm>
          <a:off x="439686" y="1356851"/>
          <a:ext cx="8264627" cy="4318000"/>
        </p:xfrm>
        <a:graphic>
          <a:graphicData uri="http://schemas.openxmlformats.org/drawingml/2006/table">
            <a:tbl>
              <a:tblPr firstRow="1" bandRow="1">
                <a:tableStyleId>{5C22544A-7EE6-4342-B048-85BDC9FD1C3A}</a:tableStyleId>
              </a:tblPr>
              <a:tblGrid>
                <a:gridCol w="2168012">
                  <a:extLst>
                    <a:ext uri="{9D8B030D-6E8A-4147-A177-3AD203B41FA5}">
                      <a16:colId xmlns:a16="http://schemas.microsoft.com/office/drawing/2014/main" val="2528014912"/>
                    </a:ext>
                  </a:extLst>
                </a:gridCol>
                <a:gridCol w="3169801">
                  <a:extLst>
                    <a:ext uri="{9D8B030D-6E8A-4147-A177-3AD203B41FA5}">
                      <a16:colId xmlns:a16="http://schemas.microsoft.com/office/drawing/2014/main" val="2370317764"/>
                    </a:ext>
                  </a:extLst>
                </a:gridCol>
                <a:gridCol w="2926814">
                  <a:extLst>
                    <a:ext uri="{9D8B030D-6E8A-4147-A177-3AD203B41FA5}">
                      <a16:colId xmlns:a16="http://schemas.microsoft.com/office/drawing/2014/main" val="3002627428"/>
                    </a:ext>
                  </a:extLst>
                </a:gridCol>
              </a:tblGrid>
              <a:tr h="234930">
                <a:tc>
                  <a:txBody>
                    <a:bodyPr/>
                    <a:lstStyle/>
                    <a:p>
                      <a:endParaRPr lang="en-US" dirty="0"/>
                    </a:p>
                  </a:txBody>
                  <a:tcPr/>
                </a:tc>
                <a:tc>
                  <a:txBody>
                    <a:bodyPr/>
                    <a:lstStyle/>
                    <a:p>
                      <a:r>
                        <a:rPr lang="en-US" dirty="0"/>
                        <a:t>IEE</a:t>
                      </a:r>
                    </a:p>
                  </a:txBody>
                  <a:tcPr/>
                </a:tc>
                <a:tc>
                  <a:txBody>
                    <a:bodyPr/>
                    <a:lstStyle/>
                    <a:p>
                      <a:r>
                        <a:rPr lang="en-US" dirty="0"/>
                        <a:t>EIA</a:t>
                      </a:r>
                    </a:p>
                  </a:txBody>
                  <a:tcPr/>
                </a:tc>
                <a:extLst>
                  <a:ext uri="{0D108BD9-81ED-4DB2-BD59-A6C34878D82A}">
                    <a16:rowId xmlns:a16="http://schemas.microsoft.com/office/drawing/2014/main" val="4264509549"/>
                  </a:ext>
                </a:extLst>
              </a:tr>
              <a:tr h="370840">
                <a:tc>
                  <a:txBody>
                    <a:bodyPr/>
                    <a:lstStyle/>
                    <a:p>
                      <a:r>
                        <a:rPr lang="en-US" dirty="0"/>
                        <a:t>scope</a:t>
                      </a:r>
                    </a:p>
                  </a:txBody>
                  <a:tcPr/>
                </a:tc>
                <a:tc>
                  <a:txBody>
                    <a:bodyPr/>
                    <a:lstStyle/>
                    <a:p>
                      <a:r>
                        <a:rPr lang="en-US" dirty="0"/>
                        <a:t>Preliminary environmental review</a:t>
                      </a:r>
                    </a:p>
                  </a:txBody>
                  <a:tcPr/>
                </a:tc>
                <a:tc>
                  <a:txBody>
                    <a:bodyPr/>
                    <a:lstStyle/>
                    <a:p>
                      <a:r>
                        <a:rPr lang="en-US" dirty="0"/>
                        <a:t>Full environmental assessment</a:t>
                      </a:r>
                    </a:p>
                  </a:txBody>
                  <a:tcPr/>
                </a:tc>
                <a:extLst>
                  <a:ext uri="{0D108BD9-81ED-4DB2-BD59-A6C34878D82A}">
                    <a16:rowId xmlns:a16="http://schemas.microsoft.com/office/drawing/2014/main" val="673606269"/>
                  </a:ext>
                </a:extLst>
              </a:tr>
              <a:tr h="370840">
                <a:tc>
                  <a:txBody>
                    <a:bodyPr/>
                    <a:lstStyle/>
                    <a:p>
                      <a:r>
                        <a:rPr lang="en-US" dirty="0"/>
                        <a:t>Scale of the project</a:t>
                      </a:r>
                    </a:p>
                  </a:txBody>
                  <a:tcPr/>
                </a:tc>
                <a:tc>
                  <a:txBody>
                    <a:bodyPr/>
                    <a:lstStyle/>
                    <a:p>
                      <a:r>
                        <a:rPr lang="en-US" dirty="0"/>
                        <a:t>For small scale project</a:t>
                      </a:r>
                    </a:p>
                  </a:txBody>
                  <a:tcPr/>
                </a:tc>
                <a:tc>
                  <a:txBody>
                    <a:bodyPr/>
                    <a:lstStyle/>
                    <a:p>
                      <a:r>
                        <a:rPr lang="en-US" dirty="0"/>
                        <a:t>For large scale projects</a:t>
                      </a:r>
                    </a:p>
                  </a:txBody>
                  <a:tcPr/>
                </a:tc>
                <a:extLst>
                  <a:ext uri="{0D108BD9-81ED-4DB2-BD59-A6C34878D82A}">
                    <a16:rowId xmlns:a16="http://schemas.microsoft.com/office/drawing/2014/main" val="2479938940"/>
                  </a:ext>
                </a:extLst>
              </a:tr>
              <a:tr h="370840">
                <a:tc>
                  <a:txBody>
                    <a:bodyPr/>
                    <a:lstStyle/>
                    <a:p>
                      <a:r>
                        <a:rPr lang="en-US" dirty="0"/>
                        <a:t>Cost</a:t>
                      </a:r>
                    </a:p>
                  </a:txBody>
                  <a:tcPr/>
                </a:tc>
                <a:tc>
                  <a:txBody>
                    <a:bodyPr/>
                    <a:lstStyle/>
                    <a:p>
                      <a:r>
                        <a:rPr lang="en-US" dirty="0"/>
                        <a:t>Low cost projects</a:t>
                      </a:r>
                    </a:p>
                  </a:txBody>
                  <a:tcPr/>
                </a:tc>
                <a:tc>
                  <a:txBody>
                    <a:bodyPr/>
                    <a:lstStyle/>
                    <a:p>
                      <a:r>
                        <a:rPr lang="en-US" dirty="0"/>
                        <a:t>High cost projects</a:t>
                      </a:r>
                    </a:p>
                  </a:txBody>
                  <a:tcPr/>
                </a:tc>
                <a:extLst>
                  <a:ext uri="{0D108BD9-81ED-4DB2-BD59-A6C34878D82A}">
                    <a16:rowId xmlns:a16="http://schemas.microsoft.com/office/drawing/2014/main" val="2945855084"/>
                  </a:ext>
                </a:extLst>
              </a:tr>
              <a:tr h="370840">
                <a:tc>
                  <a:txBody>
                    <a:bodyPr/>
                    <a:lstStyle/>
                    <a:p>
                      <a:r>
                        <a:rPr lang="en-US" dirty="0"/>
                        <a:t>Based on impacts</a:t>
                      </a:r>
                    </a:p>
                  </a:txBody>
                  <a:tcPr/>
                </a:tc>
                <a:tc>
                  <a:txBody>
                    <a:bodyPr/>
                    <a:lstStyle/>
                    <a:p>
                      <a:r>
                        <a:rPr lang="en-US" dirty="0"/>
                        <a:t>Project with no significant adverse impacts</a:t>
                      </a:r>
                    </a:p>
                  </a:txBody>
                  <a:tcPr/>
                </a:tc>
                <a:tc>
                  <a:txBody>
                    <a:bodyPr/>
                    <a:lstStyle/>
                    <a:p>
                      <a:r>
                        <a:rPr lang="en-US" dirty="0"/>
                        <a:t>Projects with significant adverse impacts, Analysis of environmental impacts much more detailed</a:t>
                      </a:r>
                    </a:p>
                  </a:txBody>
                  <a:tcPr/>
                </a:tc>
                <a:extLst>
                  <a:ext uri="{0D108BD9-81ED-4DB2-BD59-A6C34878D82A}">
                    <a16:rowId xmlns:a16="http://schemas.microsoft.com/office/drawing/2014/main" val="1388674472"/>
                  </a:ext>
                </a:extLst>
              </a:tr>
              <a:tr h="370840">
                <a:tc>
                  <a:txBody>
                    <a:bodyPr/>
                    <a:lstStyle/>
                    <a:p>
                      <a:r>
                        <a:rPr lang="en-US" dirty="0"/>
                        <a:t>Screening criteria</a:t>
                      </a:r>
                    </a:p>
                  </a:txBody>
                  <a:tcPr/>
                </a:tc>
                <a:tc>
                  <a:txBody>
                    <a:bodyPr/>
                    <a:lstStyle/>
                    <a:p>
                      <a:r>
                        <a:rPr lang="en-US" dirty="0"/>
                        <a:t>Schedule 1 of EPR 1997</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Schedule 2 of EPR 1997</a:t>
                      </a:r>
                    </a:p>
                    <a:p>
                      <a:endParaRPr lang="en-US" dirty="0"/>
                    </a:p>
                  </a:txBody>
                  <a:tcPr/>
                </a:tc>
                <a:extLst>
                  <a:ext uri="{0D108BD9-81ED-4DB2-BD59-A6C34878D82A}">
                    <a16:rowId xmlns:a16="http://schemas.microsoft.com/office/drawing/2014/main" val="3421231402"/>
                  </a:ext>
                </a:extLst>
              </a:tr>
              <a:tr h="370840">
                <a:tc>
                  <a:txBody>
                    <a:bodyPr/>
                    <a:lstStyle/>
                    <a:p>
                      <a:r>
                        <a:rPr lang="en-US" dirty="0"/>
                        <a:t>Scoping</a:t>
                      </a:r>
                    </a:p>
                  </a:txBody>
                  <a:tcPr/>
                </a:tc>
                <a:tc>
                  <a:txBody>
                    <a:bodyPr/>
                    <a:lstStyle/>
                    <a:p>
                      <a:r>
                        <a:rPr lang="en-US" dirty="0"/>
                        <a:t>Not required</a:t>
                      </a:r>
                    </a:p>
                  </a:txBody>
                  <a:tcPr/>
                </a:tc>
                <a:tc>
                  <a:txBody>
                    <a:bodyPr/>
                    <a:lstStyle/>
                    <a:p>
                      <a:r>
                        <a:rPr lang="en-US" dirty="0"/>
                        <a:t>Required</a:t>
                      </a:r>
                    </a:p>
                  </a:txBody>
                  <a:tcPr/>
                </a:tc>
                <a:extLst>
                  <a:ext uri="{0D108BD9-81ED-4DB2-BD59-A6C34878D82A}">
                    <a16:rowId xmlns:a16="http://schemas.microsoft.com/office/drawing/2014/main" val="411116723"/>
                  </a:ext>
                </a:extLst>
              </a:tr>
              <a:tr h="370840">
                <a:tc>
                  <a:txBody>
                    <a:bodyPr/>
                    <a:lstStyle/>
                    <a:p>
                      <a:r>
                        <a:rPr lang="en-US" dirty="0"/>
                        <a:t>Public Hearing</a:t>
                      </a:r>
                    </a:p>
                  </a:txBody>
                  <a:tcPr/>
                </a:tc>
                <a:tc>
                  <a:txBody>
                    <a:bodyPr/>
                    <a:lstStyle/>
                    <a:p>
                      <a:r>
                        <a:rPr lang="en-US" dirty="0"/>
                        <a:t>Not required</a:t>
                      </a:r>
                    </a:p>
                  </a:txBody>
                  <a:tcPr/>
                </a:tc>
                <a:tc>
                  <a:txBody>
                    <a:bodyPr/>
                    <a:lstStyle/>
                    <a:p>
                      <a:r>
                        <a:rPr lang="en-US" dirty="0"/>
                        <a:t>Required</a:t>
                      </a:r>
                    </a:p>
                  </a:txBody>
                  <a:tcPr/>
                </a:tc>
                <a:extLst>
                  <a:ext uri="{0D108BD9-81ED-4DB2-BD59-A6C34878D82A}">
                    <a16:rowId xmlns:a16="http://schemas.microsoft.com/office/drawing/2014/main" val="3247648212"/>
                  </a:ext>
                </a:extLst>
              </a:tr>
            </a:tbl>
          </a:graphicData>
        </a:graphic>
      </p:graphicFrame>
    </p:spTree>
    <p:extLst>
      <p:ext uri="{BB962C8B-B14F-4D97-AF65-F5344CB8AC3E}">
        <p14:creationId xmlns:p14="http://schemas.microsoft.com/office/powerpoint/2010/main" val="293993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4B0D8-677E-4287-95EE-B374A80D4508}"/>
              </a:ext>
            </a:extLst>
          </p:cNvPr>
          <p:cNvSpPr>
            <a:spLocks noGrp="1"/>
          </p:cNvSpPr>
          <p:nvPr>
            <p:ph type="title"/>
          </p:nvPr>
        </p:nvSpPr>
        <p:spPr>
          <a:xfrm>
            <a:off x="628650" y="365127"/>
            <a:ext cx="7886700" cy="490280"/>
          </a:xfrm>
        </p:spPr>
        <p:txBody>
          <a:bodyPr>
            <a:normAutofit fontScale="90000"/>
          </a:bodyPr>
          <a:lstStyle/>
          <a:p>
            <a:r>
              <a:rPr lang="en-US" dirty="0"/>
              <a:t>Difference between IEE and EIA</a:t>
            </a:r>
          </a:p>
        </p:txBody>
      </p:sp>
      <p:graphicFrame>
        <p:nvGraphicFramePr>
          <p:cNvPr id="4" name="Content Placeholder 3">
            <a:extLst>
              <a:ext uri="{FF2B5EF4-FFF2-40B4-BE49-F238E27FC236}">
                <a16:creationId xmlns:a16="http://schemas.microsoft.com/office/drawing/2014/main" id="{209F50AD-8F34-4A75-9962-C93DBA01D741}"/>
              </a:ext>
            </a:extLst>
          </p:cNvPr>
          <p:cNvGraphicFramePr>
            <a:graphicFrameLocks noGrp="1"/>
          </p:cNvGraphicFramePr>
          <p:nvPr>
            <p:ph idx="1"/>
            <p:extLst>
              <p:ext uri="{D42A27DB-BD31-4B8C-83A1-F6EECF244321}">
                <p14:modId xmlns:p14="http://schemas.microsoft.com/office/powerpoint/2010/main" val="2956197411"/>
              </p:ext>
            </p:extLst>
          </p:nvPr>
        </p:nvGraphicFramePr>
        <p:xfrm>
          <a:off x="439686" y="1002890"/>
          <a:ext cx="8264627" cy="3759200"/>
        </p:xfrm>
        <a:graphic>
          <a:graphicData uri="http://schemas.openxmlformats.org/drawingml/2006/table">
            <a:tbl>
              <a:tblPr firstRow="1" bandRow="1">
                <a:tableStyleId>{5C22544A-7EE6-4342-B048-85BDC9FD1C3A}</a:tableStyleId>
              </a:tblPr>
              <a:tblGrid>
                <a:gridCol w="2168012">
                  <a:extLst>
                    <a:ext uri="{9D8B030D-6E8A-4147-A177-3AD203B41FA5}">
                      <a16:colId xmlns:a16="http://schemas.microsoft.com/office/drawing/2014/main" val="2528014912"/>
                    </a:ext>
                  </a:extLst>
                </a:gridCol>
                <a:gridCol w="3169801">
                  <a:extLst>
                    <a:ext uri="{9D8B030D-6E8A-4147-A177-3AD203B41FA5}">
                      <a16:colId xmlns:a16="http://schemas.microsoft.com/office/drawing/2014/main" val="2370317764"/>
                    </a:ext>
                  </a:extLst>
                </a:gridCol>
                <a:gridCol w="2926814">
                  <a:extLst>
                    <a:ext uri="{9D8B030D-6E8A-4147-A177-3AD203B41FA5}">
                      <a16:colId xmlns:a16="http://schemas.microsoft.com/office/drawing/2014/main" val="3002627428"/>
                    </a:ext>
                  </a:extLst>
                </a:gridCol>
              </a:tblGrid>
              <a:tr h="234930">
                <a:tc>
                  <a:txBody>
                    <a:bodyPr/>
                    <a:lstStyle/>
                    <a:p>
                      <a:endParaRPr lang="en-US" dirty="0"/>
                    </a:p>
                  </a:txBody>
                  <a:tcPr/>
                </a:tc>
                <a:tc>
                  <a:txBody>
                    <a:bodyPr/>
                    <a:lstStyle/>
                    <a:p>
                      <a:r>
                        <a:rPr lang="en-US" dirty="0"/>
                        <a:t>IEE</a:t>
                      </a:r>
                    </a:p>
                  </a:txBody>
                  <a:tcPr/>
                </a:tc>
                <a:tc>
                  <a:txBody>
                    <a:bodyPr/>
                    <a:lstStyle/>
                    <a:p>
                      <a:r>
                        <a:rPr lang="en-US" dirty="0"/>
                        <a:t>EIA</a:t>
                      </a:r>
                    </a:p>
                  </a:txBody>
                  <a:tcPr/>
                </a:tc>
                <a:extLst>
                  <a:ext uri="{0D108BD9-81ED-4DB2-BD59-A6C34878D82A}">
                    <a16:rowId xmlns:a16="http://schemas.microsoft.com/office/drawing/2014/main" val="4264509549"/>
                  </a:ext>
                </a:extLst>
              </a:tr>
              <a:tr h="370840">
                <a:tc>
                  <a:txBody>
                    <a:bodyPr/>
                    <a:lstStyle/>
                    <a:p>
                      <a:r>
                        <a:rPr lang="en-US" dirty="0"/>
                        <a:t>Open report for public review</a:t>
                      </a:r>
                    </a:p>
                  </a:txBody>
                  <a:tcPr/>
                </a:tc>
                <a:tc>
                  <a:txBody>
                    <a:bodyPr/>
                    <a:lstStyle/>
                    <a:p>
                      <a:r>
                        <a:rPr lang="en-US" dirty="0"/>
                        <a:t>Not required (however publication of 15 days notice for suggestions/concerns of stakeholders on the project mandatory before finalization of report is mandatory)</a:t>
                      </a:r>
                    </a:p>
                  </a:txBody>
                  <a:tcPr/>
                </a:tc>
                <a:tc>
                  <a:txBody>
                    <a:bodyPr/>
                    <a:lstStyle/>
                    <a:p>
                      <a:r>
                        <a:rPr lang="en-US" dirty="0"/>
                        <a:t>Required</a:t>
                      </a:r>
                    </a:p>
                  </a:txBody>
                  <a:tcPr/>
                </a:tc>
                <a:extLst>
                  <a:ext uri="{0D108BD9-81ED-4DB2-BD59-A6C34878D82A}">
                    <a16:rowId xmlns:a16="http://schemas.microsoft.com/office/drawing/2014/main" val="849957305"/>
                  </a:ext>
                </a:extLst>
              </a:tr>
              <a:tr h="370840">
                <a:tc>
                  <a:txBody>
                    <a:bodyPr/>
                    <a:lstStyle/>
                    <a:p>
                      <a:r>
                        <a:rPr lang="en-US" dirty="0"/>
                        <a:t>Approving agency</a:t>
                      </a:r>
                    </a:p>
                  </a:txBody>
                  <a:tcPr/>
                </a:tc>
                <a:tc>
                  <a:txBody>
                    <a:bodyPr/>
                    <a:lstStyle/>
                    <a:p>
                      <a:r>
                        <a:rPr lang="en-US" dirty="0"/>
                        <a:t>Concerned agency</a:t>
                      </a:r>
                    </a:p>
                  </a:txBody>
                  <a:tcPr/>
                </a:tc>
                <a:tc>
                  <a:txBody>
                    <a:bodyPr/>
                    <a:lstStyle/>
                    <a:p>
                      <a:r>
                        <a:rPr lang="en-US" dirty="0"/>
                        <a:t>MOE</a:t>
                      </a:r>
                    </a:p>
                  </a:txBody>
                  <a:tcPr/>
                </a:tc>
                <a:extLst>
                  <a:ext uri="{0D108BD9-81ED-4DB2-BD59-A6C34878D82A}">
                    <a16:rowId xmlns:a16="http://schemas.microsoft.com/office/drawing/2014/main" val="2303770100"/>
                  </a:ext>
                </a:extLst>
              </a:tr>
              <a:tr h="370840">
                <a:tc>
                  <a:txBody>
                    <a:bodyPr/>
                    <a:lstStyle/>
                    <a:p>
                      <a:r>
                        <a:rPr lang="en-US" dirty="0"/>
                        <a:t>Deadline for approval</a:t>
                      </a:r>
                    </a:p>
                  </a:txBody>
                  <a:tcPr/>
                </a:tc>
                <a:tc>
                  <a:txBody>
                    <a:bodyPr/>
                    <a:lstStyle/>
                    <a:p>
                      <a:r>
                        <a:rPr lang="en-US" dirty="0"/>
                        <a:t>Within 21  days of the receipt of the report by the concerned agency</a:t>
                      </a:r>
                    </a:p>
                  </a:txBody>
                  <a:tcPr/>
                </a:tc>
                <a:tc>
                  <a:txBody>
                    <a:bodyPr/>
                    <a:lstStyle/>
                    <a:p>
                      <a:r>
                        <a:rPr lang="en-US" dirty="0"/>
                        <a:t>Within 60 to 90 days of the receipt of the report in the ministry</a:t>
                      </a:r>
                    </a:p>
                  </a:txBody>
                  <a:tcPr/>
                </a:tc>
                <a:extLst>
                  <a:ext uri="{0D108BD9-81ED-4DB2-BD59-A6C34878D82A}">
                    <a16:rowId xmlns:a16="http://schemas.microsoft.com/office/drawing/2014/main" val="942924270"/>
                  </a:ext>
                </a:extLst>
              </a:tr>
              <a:tr h="370840">
                <a:tc>
                  <a:txBody>
                    <a:bodyPr/>
                    <a:lstStyle/>
                    <a:p>
                      <a:r>
                        <a:rPr lang="en-US" dirty="0"/>
                        <a:t>EMP</a:t>
                      </a:r>
                    </a:p>
                  </a:txBody>
                  <a:tcPr/>
                </a:tc>
                <a:tc>
                  <a:txBody>
                    <a:bodyPr/>
                    <a:lstStyle/>
                    <a:p>
                      <a:r>
                        <a:rPr lang="en-US" dirty="0"/>
                        <a:t>Not required</a:t>
                      </a:r>
                    </a:p>
                  </a:txBody>
                  <a:tcPr/>
                </a:tc>
                <a:tc>
                  <a:txBody>
                    <a:bodyPr/>
                    <a:lstStyle/>
                    <a:p>
                      <a:r>
                        <a:rPr lang="en-US" dirty="0"/>
                        <a:t>required</a:t>
                      </a:r>
                    </a:p>
                  </a:txBody>
                  <a:tcPr/>
                </a:tc>
                <a:extLst>
                  <a:ext uri="{0D108BD9-81ED-4DB2-BD59-A6C34878D82A}">
                    <a16:rowId xmlns:a16="http://schemas.microsoft.com/office/drawing/2014/main" val="1143606112"/>
                  </a:ext>
                </a:extLst>
              </a:tr>
            </a:tbl>
          </a:graphicData>
        </a:graphic>
      </p:graphicFrame>
    </p:spTree>
    <p:extLst>
      <p:ext uri="{BB962C8B-B14F-4D97-AF65-F5344CB8AC3E}">
        <p14:creationId xmlns:p14="http://schemas.microsoft.com/office/powerpoint/2010/main" val="3082052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93852-4E84-413F-AB1B-573361D9BB50}"/>
              </a:ext>
            </a:extLst>
          </p:cNvPr>
          <p:cNvSpPr>
            <a:spLocks noGrp="1"/>
          </p:cNvSpPr>
          <p:nvPr>
            <p:ph type="title"/>
          </p:nvPr>
        </p:nvSpPr>
        <p:spPr/>
        <p:txBody>
          <a:bodyPr/>
          <a:lstStyle/>
          <a:p>
            <a:r>
              <a:rPr lang="en-US" dirty="0"/>
              <a:t>What does IEE do?</a:t>
            </a:r>
          </a:p>
        </p:txBody>
      </p:sp>
      <p:sp>
        <p:nvSpPr>
          <p:cNvPr id="3" name="Content Placeholder 2">
            <a:extLst>
              <a:ext uri="{FF2B5EF4-FFF2-40B4-BE49-F238E27FC236}">
                <a16:creationId xmlns:a16="http://schemas.microsoft.com/office/drawing/2014/main" id="{B812D84C-86B3-4C66-8FC5-743376FF65E9}"/>
              </a:ext>
            </a:extLst>
          </p:cNvPr>
          <p:cNvSpPr>
            <a:spLocks noGrp="1"/>
          </p:cNvSpPr>
          <p:nvPr>
            <p:ph idx="1"/>
          </p:nvPr>
        </p:nvSpPr>
        <p:spPr/>
        <p:txBody>
          <a:bodyPr/>
          <a:lstStyle/>
          <a:p>
            <a:r>
              <a:rPr lang="en-US" dirty="0"/>
              <a:t>Describes the proposed project or activity and examine alternative</a:t>
            </a:r>
          </a:p>
          <a:p>
            <a:r>
              <a:rPr lang="en-US" dirty="0"/>
              <a:t>Identifies and addresses community concerns to extent possible</a:t>
            </a:r>
          </a:p>
          <a:p>
            <a:r>
              <a:rPr lang="en-US" dirty="0"/>
              <a:t>Identifies most likely environmental impacts from proposed actions</a:t>
            </a:r>
          </a:p>
          <a:p>
            <a:r>
              <a:rPr lang="en-US" dirty="0"/>
              <a:t>Identifies mitigation measures for adverse impacts likely to be non significant </a:t>
            </a:r>
          </a:p>
          <a:p>
            <a:r>
              <a:rPr lang="en-US" dirty="0"/>
              <a:t>Directs future action</a:t>
            </a:r>
          </a:p>
          <a:p>
            <a:pPr marL="0" indent="0">
              <a:buNone/>
            </a:pPr>
            <a:endParaRPr lang="en-US" dirty="0"/>
          </a:p>
        </p:txBody>
      </p:sp>
    </p:spTree>
    <p:extLst>
      <p:ext uri="{BB962C8B-B14F-4D97-AF65-F5344CB8AC3E}">
        <p14:creationId xmlns:p14="http://schemas.microsoft.com/office/powerpoint/2010/main" val="2468757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7E6B-18A2-4BBF-B301-9B7FED5775D9}"/>
              </a:ext>
            </a:extLst>
          </p:cNvPr>
          <p:cNvSpPr>
            <a:spLocks noGrp="1"/>
          </p:cNvSpPr>
          <p:nvPr>
            <p:ph type="title"/>
          </p:nvPr>
        </p:nvSpPr>
        <p:spPr>
          <a:xfrm>
            <a:off x="0" y="0"/>
            <a:ext cx="8463391" cy="431286"/>
          </a:xfrm>
        </p:spPr>
        <p:txBody>
          <a:bodyPr>
            <a:normAutofit fontScale="90000"/>
          </a:bodyPr>
          <a:lstStyle/>
          <a:p>
            <a:r>
              <a:rPr lang="en-US" dirty="0"/>
              <a:t>IEE process and EIA for health projects</a:t>
            </a:r>
          </a:p>
        </p:txBody>
      </p:sp>
      <p:pic>
        <p:nvPicPr>
          <p:cNvPr id="7" name="Content Placeholder 6">
            <a:extLst>
              <a:ext uri="{FF2B5EF4-FFF2-40B4-BE49-F238E27FC236}">
                <a16:creationId xmlns:a16="http://schemas.microsoft.com/office/drawing/2014/main" id="{FE792395-1C6C-4C29-9F7D-3AE803D072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56852" y="431287"/>
            <a:ext cx="5584754" cy="6244850"/>
          </a:xfrm>
        </p:spPr>
      </p:pic>
    </p:spTree>
    <p:extLst>
      <p:ext uri="{BB962C8B-B14F-4D97-AF65-F5344CB8AC3E}">
        <p14:creationId xmlns:p14="http://schemas.microsoft.com/office/powerpoint/2010/main" val="2829490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97E6B-18A2-4BBF-B301-9B7FED5775D9}"/>
              </a:ext>
            </a:extLst>
          </p:cNvPr>
          <p:cNvSpPr>
            <a:spLocks noGrp="1"/>
          </p:cNvSpPr>
          <p:nvPr>
            <p:ph type="title"/>
          </p:nvPr>
        </p:nvSpPr>
        <p:spPr>
          <a:xfrm>
            <a:off x="0" y="0"/>
            <a:ext cx="8463391" cy="431286"/>
          </a:xfrm>
        </p:spPr>
        <p:txBody>
          <a:bodyPr>
            <a:normAutofit fontScale="90000"/>
          </a:bodyPr>
          <a:lstStyle/>
          <a:p>
            <a:r>
              <a:rPr lang="en-US" dirty="0"/>
              <a:t>IEE process</a:t>
            </a:r>
          </a:p>
        </p:txBody>
      </p:sp>
      <p:pic>
        <p:nvPicPr>
          <p:cNvPr id="7" name="Content Placeholder 6">
            <a:extLst>
              <a:ext uri="{FF2B5EF4-FFF2-40B4-BE49-F238E27FC236}">
                <a16:creationId xmlns:a16="http://schemas.microsoft.com/office/drawing/2014/main" id="{FE792395-1C6C-4C29-9F7D-3AE803D0726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793" r="37148" b="23066"/>
          <a:stretch/>
        </p:blipFill>
        <p:spPr>
          <a:xfrm>
            <a:off x="1312606" y="431287"/>
            <a:ext cx="5486400" cy="5866274"/>
          </a:xfrm>
        </p:spPr>
      </p:pic>
      <p:sp>
        <p:nvSpPr>
          <p:cNvPr id="3" name="TextBox 2">
            <a:extLst>
              <a:ext uri="{FF2B5EF4-FFF2-40B4-BE49-F238E27FC236}">
                <a16:creationId xmlns:a16="http://schemas.microsoft.com/office/drawing/2014/main" id="{0C3C0254-1165-4653-BFAF-F055D450FE77}"/>
              </a:ext>
            </a:extLst>
          </p:cNvPr>
          <p:cNvSpPr txBox="1"/>
          <p:nvPr/>
        </p:nvSpPr>
        <p:spPr>
          <a:xfrm>
            <a:off x="339213" y="6430297"/>
            <a:ext cx="3569110" cy="369332"/>
          </a:xfrm>
          <a:prstGeom prst="rect">
            <a:avLst/>
          </a:prstGeom>
          <a:noFill/>
        </p:spPr>
        <p:txBody>
          <a:bodyPr wrap="square" rtlCol="0">
            <a:spAutoFit/>
          </a:bodyPr>
          <a:lstStyle/>
          <a:p>
            <a:r>
              <a:rPr lang="en-US" dirty="0"/>
              <a:t>Fig: IEE process highlighted</a:t>
            </a:r>
          </a:p>
        </p:txBody>
      </p:sp>
    </p:spTree>
    <p:extLst>
      <p:ext uri="{BB962C8B-B14F-4D97-AF65-F5344CB8AC3E}">
        <p14:creationId xmlns:p14="http://schemas.microsoft.com/office/powerpoint/2010/main" val="3304682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8B006C5-8323-41A9-B6AF-8F9793AF3502}"/>
              </a:ext>
            </a:extLst>
          </p:cNvPr>
          <p:cNvPicPr>
            <a:picLocks noGrp="1" noChangeAspect="1"/>
          </p:cNvPicPr>
          <p:nvPr>
            <p:ph idx="1"/>
          </p:nvPr>
        </p:nvPicPr>
        <p:blipFill>
          <a:blip r:embed="rId2"/>
          <a:stretch>
            <a:fillRect/>
          </a:stretch>
        </p:blipFill>
        <p:spPr>
          <a:xfrm>
            <a:off x="407075" y="530942"/>
            <a:ext cx="8087995" cy="5646021"/>
          </a:xfrm>
          <a:prstGeom prst="rect">
            <a:avLst/>
          </a:prstGeom>
        </p:spPr>
      </p:pic>
    </p:spTree>
    <p:extLst>
      <p:ext uri="{BB962C8B-B14F-4D97-AF65-F5344CB8AC3E}">
        <p14:creationId xmlns:p14="http://schemas.microsoft.com/office/powerpoint/2010/main" val="1315814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F3C36-8A32-467B-868B-AA03CB577F16}"/>
              </a:ext>
            </a:extLst>
          </p:cNvPr>
          <p:cNvSpPr>
            <a:spLocks noGrp="1"/>
          </p:cNvSpPr>
          <p:nvPr>
            <p:ph type="title"/>
          </p:nvPr>
        </p:nvSpPr>
        <p:spPr/>
        <p:txBody>
          <a:bodyPr/>
          <a:lstStyle/>
          <a:p>
            <a:r>
              <a:rPr lang="en-US" dirty="0"/>
              <a:t>Outcomes of IEE</a:t>
            </a:r>
          </a:p>
        </p:txBody>
      </p:sp>
      <p:sp>
        <p:nvSpPr>
          <p:cNvPr id="3" name="Content Placeholder 2">
            <a:extLst>
              <a:ext uri="{FF2B5EF4-FFF2-40B4-BE49-F238E27FC236}">
                <a16:creationId xmlns:a16="http://schemas.microsoft.com/office/drawing/2014/main" id="{22AF2EFF-7544-4F80-BD16-7E3ED48412D0}"/>
              </a:ext>
            </a:extLst>
          </p:cNvPr>
          <p:cNvSpPr>
            <a:spLocks noGrp="1"/>
          </p:cNvSpPr>
          <p:nvPr>
            <p:ph idx="1"/>
          </p:nvPr>
        </p:nvSpPr>
        <p:spPr/>
        <p:txBody>
          <a:bodyPr/>
          <a:lstStyle/>
          <a:p>
            <a:r>
              <a:rPr lang="en-US" dirty="0">
                <a:solidFill>
                  <a:schemeClr val="accent2"/>
                </a:solidFill>
              </a:rPr>
              <a:t>No requirements for further environmental studies</a:t>
            </a:r>
            <a:r>
              <a:rPr lang="en-US" dirty="0"/>
              <a:t>, proposal not anticipated to have significant impact</a:t>
            </a:r>
          </a:p>
          <a:p>
            <a:r>
              <a:rPr lang="en-US" dirty="0">
                <a:solidFill>
                  <a:schemeClr val="accent2"/>
                </a:solidFill>
              </a:rPr>
              <a:t>Limited environmental study needed; </a:t>
            </a:r>
            <a:r>
              <a:rPr lang="en-US" dirty="0"/>
              <a:t>environmental impacts are known and can be easily mitigated</a:t>
            </a:r>
          </a:p>
          <a:p>
            <a:r>
              <a:rPr lang="en-US" dirty="0">
                <a:solidFill>
                  <a:schemeClr val="accent2"/>
                </a:solidFill>
              </a:rPr>
              <a:t>Full scale EIA required</a:t>
            </a:r>
            <a:r>
              <a:rPr lang="en-US" dirty="0"/>
              <a:t>, impacts unknown or likely to be significant</a:t>
            </a:r>
          </a:p>
        </p:txBody>
      </p:sp>
    </p:spTree>
    <p:extLst>
      <p:ext uri="{BB962C8B-B14F-4D97-AF65-F5344CB8AC3E}">
        <p14:creationId xmlns:p14="http://schemas.microsoft.com/office/powerpoint/2010/main" val="37430804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395</TotalTime>
  <Words>716</Words>
  <Application>Microsoft Office PowerPoint</Application>
  <PresentationFormat>On-screen Show (4:3)</PresentationFormat>
  <Paragraphs>94</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Initial Environmental Examination (IEE)</vt:lpstr>
      <vt:lpstr>Initial Environmental Examination (IEE)</vt:lpstr>
      <vt:lpstr>Difference between IEE and EIA</vt:lpstr>
      <vt:lpstr>Difference between IEE and EIA</vt:lpstr>
      <vt:lpstr>What does IEE do?</vt:lpstr>
      <vt:lpstr>IEE process and EIA for health projects</vt:lpstr>
      <vt:lpstr>IEE process</vt:lpstr>
      <vt:lpstr>PowerPoint Presentation</vt:lpstr>
      <vt:lpstr>Outcomes of IEE</vt:lpstr>
      <vt:lpstr>IEE Process in Nepal </vt:lpstr>
      <vt:lpstr>PowerPoint Presentation</vt:lpstr>
      <vt:lpstr>Projects that require IEE</vt:lpstr>
      <vt:lpstr>IEE process for health projects</vt:lpstr>
      <vt:lpstr>TOR format for IEE (Schedule 3 of EPR 1997)</vt:lpstr>
      <vt:lpstr>Public Notice for IEE</vt:lpstr>
      <vt:lpstr>Outline of IEE report (contd..)</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Initial Environmental Examination (IEE)</dc:title>
  <dc:creator>kirti</dc:creator>
  <cp:lastModifiedBy>kirti</cp:lastModifiedBy>
  <cp:revision>57</cp:revision>
  <dcterms:created xsi:type="dcterms:W3CDTF">2019-08-07T23:48:06Z</dcterms:created>
  <dcterms:modified xsi:type="dcterms:W3CDTF">2019-08-09T01:39:47Z</dcterms:modified>
</cp:coreProperties>
</file>