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62" r:id="rId3"/>
    <p:sldId id="263" r:id="rId4"/>
    <p:sldId id="280" r:id="rId5"/>
    <p:sldId id="264" r:id="rId6"/>
    <p:sldId id="265" r:id="rId7"/>
    <p:sldId id="281" r:id="rId8"/>
    <p:sldId id="267" r:id="rId9"/>
    <p:sldId id="268" r:id="rId10"/>
    <p:sldId id="282" r:id="rId11"/>
    <p:sldId id="269" r:id="rId12"/>
    <p:sldId id="283" r:id="rId13"/>
    <p:sldId id="256" r:id="rId14"/>
    <p:sldId id="260" r:id="rId15"/>
    <p:sldId id="257" r:id="rId16"/>
    <p:sldId id="258" r:id="rId17"/>
    <p:sldId id="278" r:id="rId18"/>
    <p:sldId id="270" r:id="rId19"/>
    <p:sldId id="271" r:id="rId20"/>
    <p:sldId id="277" r:id="rId21"/>
    <p:sldId id="285" r:id="rId22"/>
    <p:sldId id="272" r:id="rId23"/>
    <p:sldId id="273" r:id="rId24"/>
    <p:sldId id="274" r:id="rId25"/>
    <p:sldId id="275" r:id="rId26"/>
    <p:sldId id="276" r:id="rId27"/>
    <p:sldId id="284"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436" autoAdjust="0"/>
    <p:restoredTop sz="94660"/>
  </p:normalViewPr>
  <p:slideViewPr>
    <p:cSldViewPr>
      <p:cViewPr varScale="1">
        <p:scale>
          <a:sx n="68" d="100"/>
          <a:sy n="68" d="100"/>
        </p:scale>
        <p:origin x="-145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6/11/2019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09600"/>
          </a:xfrm>
          <a:solidFill>
            <a:schemeClr val="accent2">
              <a:lumMod val="20000"/>
              <a:lumOff val="80000"/>
            </a:schemeClr>
          </a:solidFill>
        </p:spPr>
        <p:txBody>
          <a:bodyPr>
            <a:normAutofit fontScale="90000"/>
          </a:bodyPr>
          <a:lstStyle/>
          <a:p>
            <a:r>
              <a:rPr lang="en-US" dirty="0" smtClean="0"/>
              <a:t>UNIT III- Nutrition in Lifecycle</a:t>
            </a:r>
            <a:endParaRPr lang="en-US" dirty="0"/>
          </a:p>
        </p:txBody>
      </p:sp>
      <p:sp>
        <p:nvSpPr>
          <p:cNvPr id="3" name="Content Placeholder 2"/>
          <p:cNvSpPr>
            <a:spLocks noGrp="1"/>
          </p:cNvSpPr>
          <p:nvPr>
            <p:ph idx="1"/>
          </p:nvPr>
        </p:nvSpPr>
        <p:spPr>
          <a:xfrm>
            <a:off x="457200" y="1600201"/>
            <a:ext cx="8229600" cy="2819400"/>
          </a:xfrm>
          <a:solidFill>
            <a:schemeClr val="accent3">
              <a:lumMod val="20000"/>
              <a:lumOff val="80000"/>
            </a:schemeClr>
          </a:solidFill>
        </p:spPr>
        <p:txBody>
          <a:bodyPr>
            <a:normAutofit/>
          </a:bodyPr>
          <a:lstStyle/>
          <a:p>
            <a:pPr algn="just">
              <a:lnSpc>
                <a:spcPct val="150000"/>
              </a:lnSpc>
            </a:pPr>
            <a:r>
              <a:rPr lang="en-US" sz="2800" dirty="0" smtClean="0"/>
              <a:t>Introduction to energy requirements and energy balance</a:t>
            </a:r>
          </a:p>
          <a:p>
            <a:pPr algn="just">
              <a:lnSpc>
                <a:spcPct val="150000"/>
              </a:lnSpc>
            </a:pPr>
            <a:r>
              <a:rPr lang="en-US" sz="2800" dirty="0" smtClean="0"/>
              <a:t>Recommended Dietary Allowance (RDA): Concept and importance, reference men and women</a:t>
            </a:r>
            <a:endParaRPr lang="en-US" sz="2800" dirty="0"/>
          </a:p>
        </p:txBody>
      </p:sp>
      <p:sp>
        <p:nvSpPr>
          <p:cNvPr id="4" name="Rounded Rectangle 3"/>
          <p:cNvSpPr/>
          <p:nvPr/>
        </p:nvSpPr>
        <p:spPr>
          <a:xfrm>
            <a:off x="5562600" y="4724400"/>
            <a:ext cx="3276600" cy="175260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u="sng" dirty="0" smtClean="0"/>
              <a:t>B</a:t>
            </a:r>
            <a:r>
              <a:rPr lang="en-US" sz="2800" b="1" u="sng" dirty="0" smtClean="0"/>
              <a:t>y</a:t>
            </a:r>
            <a:r>
              <a:rPr lang="en-US" sz="2800" b="1" u="sng" dirty="0" smtClean="0"/>
              <a:t>:</a:t>
            </a:r>
          </a:p>
          <a:p>
            <a:pPr algn="ctr"/>
            <a:r>
              <a:rPr lang="en-US" sz="2800" b="1" dirty="0" err="1" smtClean="0"/>
              <a:t>Laxmi</a:t>
            </a:r>
            <a:r>
              <a:rPr lang="en-US" sz="2800" b="1" dirty="0" smtClean="0"/>
              <a:t>  </a:t>
            </a:r>
            <a:r>
              <a:rPr lang="en-US" sz="2800" b="1" dirty="0" err="1" smtClean="0"/>
              <a:t>Adhikari</a:t>
            </a:r>
            <a:endParaRPr lang="en-US" sz="2800" b="1" dirty="0" smtClean="0"/>
          </a:p>
          <a:p>
            <a:pPr algn="ctr"/>
            <a:r>
              <a:rPr lang="en-US" sz="2800" b="1" dirty="0" smtClean="0"/>
              <a:t>Nutritional Science</a:t>
            </a:r>
          </a:p>
          <a:p>
            <a:pPr algn="ctr"/>
            <a:r>
              <a:rPr lang="en-US" sz="2800" b="1" dirty="0" smtClean="0"/>
              <a:t>2</a:t>
            </a:r>
            <a:r>
              <a:rPr lang="en-US" sz="2800" b="1" baseline="30000" dirty="0" smtClean="0"/>
              <a:t>nd</a:t>
            </a:r>
            <a:r>
              <a:rPr lang="en-US" sz="2800" b="1" dirty="0" smtClean="0"/>
              <a:t> </a:t>
            </a:r>
            <a:r>
              <a:rPr lang="en-US" sz="2800" b="1" dirty="0" err="1" smtClean="0"/>
              <a:t>sem</a:t>
            </a:r>
            <a:endParaRPr lang="en-US" sz="28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763000" cy="5821363"/>
          </a:xfrm>
        </p:spPr>
        <p:txBody>
          <a:bodyPr>
            <a:normAutofit fontScale="92500" lnSpcReduction="10000"/>
          </a:bodyPr>
          <a:lstStyle/>
          <a:p>
            <a:pPr algn="just">
              <a:lnSpc>
                <a:spcPct val="150000"/>
              </a:lnSpc>
              <a:buNone/>
            </a:pPr>
            <a:r>
              <a:rPr lang="en-US" sz="2400" b="1" i="1" dirty="0" smtClean="0">
                <a:latin typeface="Arial" pitchFamily="34" charset="0"/>
                <a:cs typeface="Arial" pitchFamily="34" charset="0"/>
              </a:rPr>
              <a:t>Pregnancy: </a:t>
            </a:r>
            <a:r>
              <a:rPr lang="en-US" sz="2400" dirty="0" smtClean="0">
                <a:latin typeface="Arial" pitchFamily="34" charset="0"/>
                <a:cs typeface="Arial" pitchFamily="34" charset="0"/>
              </a:rPr>
              <a:t>During pregnancy, extra energy is needed for the growth of the </a:t>
            </a:r>
            <a:r>
              <a:rPr lang="en-US" sz="2400" dirty="0" err="1" smtClean="0">
                <a:latin typeface="Arial" pitchFamily="34" charset="0"/>
                <a:cs typeface="Arial" pitchFamily="34" charset="0"/>
              </a:rPr>
              <a:t>foetus</a:t>
            </a:r>
            <a:r>
              <a:rPr lang="en-US" sz="2400" dirty="0" smtClean="0">
                <a:latin typeface="Arial" pitchFamily="34" charset="0"/>
                <a:cs typeface="Arial" pitchFamily="34" charset="0"/>
              </a:rPr>
              <a:t>, placenta and various maternal tissues, such as in the uterus, breasts and fat stores, as well as for changes in maternal metabolism and the increase in maternal effort at rest and during physical activity.</a:t>
            </a:r>
          </a:p>
          <a:p>
            <a:pPr algn="just">
              <a:lnSpc>
                <a:spcPct val="150000"/>
              </a:lnSpc>
              <a:buNone/>
            </a:pPr>
            <a:endParaRPr lang="en-US" sz="2400" dirty="0" smtClean="0">
              <a:latin typeface="Arial" pitchFamily="34" charset="0"/>
              <a:cs typeface="Arial" pitchFamily="34" charset="0"/>
            </a:endParaRPr>
          </a:p>
          <a:p>
            <a:pPr algn="just">
              <a:lnSpc>
                <a:spcPct val="150000"/>
              </a:lnSpc>
              <a:buNone/>
            </a:pPr>
            <a:r>
              <a:rPr lang="en-US" sz="2400" b="1" i="1" dirty="0" smtClean="0">
                <a:latin typeface="Arial" pitchFamily="34" charset="0"/>
                <a:cs typeface="Arial" pitchFamily="34" charset="0"/>
              </a:rPr>
              <a:t>Lactation:</a:t>
            </a:r>
            <a:r>
              <a:rPr lang="en-US" sz="2400" b="1" dirty="0" smtClean="0">
                <a:latin typeface="Arial" pitchFamily="34" charset="0"/>
                <a:cs typeface="Arial" pitchFamily="34" charset="0"/>
              </a:rPr>
              <a:t> </a:t>
            </a:r>
            <a:r>
              <a:rPr lang="en-US" sz="2400" dirty="0" smtClean="0">
                <a:latin typeface="Arial" pitchFamily="34" charset="0"/>
                <a:cs typeface="Arial" pitchFamily="34" charset="0"/>
              </a:rPr>
              <a:t>The energy cost of lactation has two components: </a:t>
            </a:r>
          </a:p>
          <a:p>
            <a:pPr marL="457200" indent="-457200" algn="just">
              <a:lnSpc>
                <a:spcPct val="150000"/>
              </a:lnSpc>
              <a:buAutoNum type="arabicParenR"/>
            </a:pPr>
            <a:r>
              <a:rPr lang="en-US" sz="2400" dirty="0" smtClean="0">
                <a:latin typeface="Arial" pitchFamily="34" charset="0"/>
                <a:cs typeface="Arial" pitchFamily="34" charset="0"/>
              </a:rPr>
              <a:t>the energy content of the milk secreted; and </a:t>
            </a:r>
          </a:p>
          <a:p>
            <a:pPr marL="457200" indent="-457200" algn="just">
              <a:lnSpc>
                <a:spcPct val="150000"/>
              </a:lnSpc>
              <a:buAutoNum type="arabicParenR"/>
            </a:pPr>
            <a:r>
              <a:rPr lang="en-US" sz="2400" dirty="0" smtClean="0">
                <a:latin typeface="Arial" pitchFamily="34" charset="0"/>
                <a:cs typeface="Arial" pitchFamily="34" charset="0"/>
              </a:rPr>
              <a:t> the energy required to produce that milk. </a:t>
            </a:r>
          </a:p>
          <a:p>
            <a:pPr marL="457200" indent="-457200" algn="just">
              <a:lnSpc>
                <a:spcPct val="150000"/>
              </a:lnSpc>
              <a:buNone/>
            </a:pPr>
            <a:r>
              <a:rPr lang="en-US" sz="2400" dirty="0" smtClean="0">
                <a:latin typeface="Arial" pitchFamily="34" charset="0"/>
                <a:cs typeface="Arial" pitchFamily="34" charset="0"/>
              </a:rPr>
              <a:t>	Well-nourished lactating women can derive part of this additional requirement from body fat stores accumulated during pregnancy.</a:t>
            </a:r>
          </a:p>
          <a:p>
            <a:pPr algn="just">
              <a:lnSpc>
                <a:spcPct val="150000"/>
              </a:lnSpc>
            </a:pPr>
            <a:endParaRPr lang="en-US" sz="2400" dirty="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6324600" cy="487362"/>
          </a:xfrm>
        </p:spPr>
        <p:txBody>
          <a:bodyPr>
            <a:noAutofit/>
          </a:bodyPr>
          <a:lstStyle/>
          <a:p>
            <a:r>
              <a:rPr lang="en-US" sz="3200" b="1" dirty="0" smtClean="0"/>
              <a:t>Energy balance</a:t>
            </a:r>
            <a:endParaRPr lang="en-US" sz="3200" b="1" dirty="0"/>
          </a:p>
        </p:txBody>
      </p:sp>
      <p:sp>
        <p:nvSpPr>
          <p:cNvPr id="3" name="Content Placeholder 2"/>
          <p:cNvSpPr>
            <a:spLocks noGrp="1"/>
          </p:cNvSpPr>
          <p:nvPr>
            <p:ph idx="1"/>
          </p:nvPr>
        </p:nvSpPr>
        <p:spPr>
          <a:xfrm>
            <a:off x="152400" y="685800"/>
            <a:ext cx="8839200" cy="6019800"/>
          </a:xfrm>
        </p:spPr>
        <p:txBody>
          <a:bodyPr>
            <a:noAutofit/>
          </a:bodyPr>
          <a:lstStyle/>
          <a:p>
            <a:pPr algn="just">
              <a:lnSpc>
                <a:spcPct val="150000"/>
              </a:lnSpc>
            </a:pPr>
            <a:r>
              <a:rPr lang="en-US" sz="2400" dirty="0" smtClean="0">
                <a:latin typeface="Arial" pitchFamily="34" charset="0"/>
                <a:cs typeface="Arial" pitchFamily="34" charset="0"/>
              </a:rPr>
              <a:t>Energy balance is achieved when input (i.e. dietary energy intake) is equal to output (i.e. total energy expenditure), plus the energy cost of growth in childhood and pregnancy, or the energy cost to produce milk during lactation. </a:t>
            </a:r>
          </a:p>
          <a:p>
            <a:pPr algn="just">
              <a:lnSpc>
                <a:spcPct val="150000"/>
              </a:lnSpc>
              <a:buNone/>
            </a:pPr>
            <a:endParaRPr lang="en-US" sz="2400" dirty="0" smtClean="0">
              <a:latin typeface="Arial" pitchFamily="34" charset="0"/>
              <a:cs typeface="Arial" pitchFamily="34" charset="0"/>
            </a:endParaRPr>
          </a:p>
          <a:p>
            <a:pPr algn="just">
              <a:lnSpc>
                <a:spcPct val="150000"/>
              </a:lnSpc>
            </a:pPr>
            <a:r>
              <a:rPr lang="en-US" sz="2400" dirty="0" smtClean="0">
                <a:latin typeface="Arial" pitchFamily="34" charset="0"/>
                <a:cs typeface="Arial" pitchFamily="34" charset="0"/>
              </a:rPr>
              <a:t>When energy balance is maintained over a prolonged period, an individual is considered to be in a steady state.</a:t>
            </a:r>
          </a:p>
          <a:p>
            <a:pPr algn="just">
              <a:lnSpc>
                <a:spcPct val="150000"/>
              </a:lnSpc>
              <a:buNone/>
            </a:pPr>
            <a:endParaRPr lang="en-US" sz="2400" dirty="0" smtClean="0">
              <a:latin typeface="Arial" pitchFamily="34" charset="0"/>
              <a:cs typeface="Arial" pitchFamily="34" charset="0"/>
            </a:endParaRPr>
          </a:p>
          <a:p>
            <a:pPr algn="just">
              <a:lnSpc>
                <a:spcPct val="150000"/>
              </a:lnSpc>
            </a:pPr>
            <a:r>
              <a:rPr lang="en-US" sz="2400" dirty="0" smtClean="0">
                <a:latin typeface="Arial" pitchFamily="34" charset="0"/>
                <a:cs typeface="Arial" pitchFamily="34" charset="0"/>
              </a:rPr>
              <a:t> This can include short periods during which the day-to-day balance between intake and expenditure does not occur.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1"/>
            <a:ext cx="8229600" cy="4495800"/>
          </a:xfrm>
        </p:spPr>
        <p:txBody>
          <a:bodyPr>
            <a:normAutofit/>
          </a:bodyPr>
          <a:lstStyle/>
          <a:p>
            <a:pPr algn="just">
              <a:lnSpc>
                <a:spcPct val="150000"/>
              </a:lnSpc>
            </a:pPr>
            <a:r>
              <a:rPr lang="en-US" sz="2400" b="1" dirty="0" smtClean="0">
                <a:latin typeface="Arial" pitchFamily="34" charset="0"/>
                <a:cs typeface="Arial" pitchFamily="34" charset="0"/>
              </a:rPr>
              <a:t>An optimal steady state </a:t>
            </a:r>
            <a:r>
              <a:rPr lang="en-US" sz="2400" dirty="0" smtClean="0">
                <a:latin typeface="Arial" pitchFamily="34" charset="0"/>
                <a:cs typeface="Arial" pitchFamily="34" charset="0"/>
              </a:rPr>
              <a:t>is achieved when energy intake compensates for total energy expenditure and allows for adequate growth in children, and pregnancy and lactation in women, without imposing metabolic, physiological or </a:t>
            </a:r>
            <a:r>
              <a:rPr lang="en-US" sz="2400" dirty="0" err="1" smtClean="0">
                <a:latin typeface="Arial" pitchFamily="34" charset="0"/>
                <a:cs typeface="Arial" pitchFamily="34" charset="0"/>
              </a:rPr>
              <a:t>behavioural</a:t>
            </a:r>
            <a:r>
              <a:rPr lang="en-US" sz="2400" dirty="0" smtClean="0">
                <a:latin typeface="Arial" pitchFamily="34" charset="0"/>
                <a:cs typeface="Arial" pitchFamily="34" charset="0"/>
              </a:rPr>
              <a:t> restrictions that limit the full expression of a person’s biological, social and economic potential.</a:t>
            </a:r>
          </a:p>
          <a:p>
            <a:pPr algn="just">
              <a:lnSpc>
                <a:spcPct val="150000"/>
              </a:lnSpc>
            </a:pPr>
            <a:endParaRPr 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1026" name="Picture 2" descr="Energy balance&#10;ï Relationship between level of energy intake&#10;and expenditure&#10;ïEnergy intake&#10;â Energy absorbed and maintain..."/>
          <p:cNvPicPr>
            <a:picLocks noChangeAspect="1" noChangeArrowheads="1"/>
          </p:cNvPicPr>
          <p:nvPr/>
        </p:nvPicPr>
        <p:blipFill>
          <a:blip r:embed="rId2"/>
          <a:srcRect/>
          <a:stretch>
            <a:fillRect/>
          </a:stretch>
        </p:blipFill>
        <p:spPr bwMode="auto">
          <a:xfrm>
            <a:off x="304800" y="228600"/>
            <a:ext cx="8610600" cy="66294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6386" name="Picture 2" descr="Energy Balance &lt;ul&gt;&lt;li&gt;Total Daily Energy Intake: (TDEI) &lt;/li&gt;&lt;/ul&gt;&lt;ul&gt;&lt;ul&gt;&lt;li&gt;refers to the energy obtained from the diet..."/>
          <p:cNvPicPr>
            <a:picLocks noChangeAspect="1" noChangeArrowheads="1"/>
          </p:cNvPicPr>
          <p:nvPr/>
        </p:nvPicPr>
        <p:blipFill>
          <a:blip r:embed="rId2"/>
          <a:srcRect/>
          <a:stretch>
            <a:fillRect/>
          </a:stretch>
        </p:blipFill>
        <p:spPr bwMode="auto">
          <a:xfrm>
            <a:off x="228600" y="228600"/>
            <a:ext cx="8686800" cy="63246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4338" name="Picture 2" descr="Energy balance equation&#10;ï Energy balance can either&#10;ïNil&#10;â No change in energy status and weight&#10;ï+ve&#10;â Energy surplus and..."/>
          <p:cNvPicPr>
            <a:picLocks noChangeAspect="1" noChangeArrowheads="1"/>
          </p:cNvPicPr>
          <p:nvPr/>
        </p:nvPicPr>
        <p:blipFill>
          <a:blip r:embed="rId2"/>
          <a:srcRect/>
          <a:stretch>
            <a:fillRect/>
          </a:stretch>
        </p:blipFill>
        <p:spPr bwMode="auto">
          <a:xfrm>
            <a:off x="152400" y="228600"/>
            <a:ext cx="8839200" cy="64008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5362" name="Picture 2" descr="E.g.&#10; "/>
          <p:cNvPicPr>
            <a:picLocks noChangeAspect="1" noChangeArrowheads="1"/>
          </p:cNvPicPr>
          <p:nvPr/>
        </p:nvPicPr>
        <p:blipFill>
          <a:blip r:embed="rId2"/>
          <a:srcRect/>
          <a:stretch>
            <a:fillRect/>
          </a:stretch>
        </p:blipFill>
        <p:spPr bwMode="auto">
          <a:xfrm>
            <a:off x="152400" y="152400"/>
            <a:ext cx="8763000" cy="64770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086600" cy="487362"/>
          </a:xfrm>
        </p:spPr>
        <p:txBody>
          <a:bodyPr>
            <a:noAutofit/>
          </a:bodyPr>
          <a:lstStyle/>
          <a:p>
            <a:r>
              <a:rPr lang="en-US" sz="3200" b="1" dirty="0" smtClean="0">
                <a:latin typeface="Arial" pitchFamily="34" charset="0"/>
                <a:cs typeface="Arial" pitchFamily="34" charset="0"/>
              </a:rPr>
              <a:t>Concept of RDA</a:t>
            </a:r>
            <a:endParaRPr lang="en-US" sz="3200" b="1" dirty="0">
              <a:latin typeface="Arial" pitchFamily="34" charset="0"/>
              <a:cs typeface="Arial" pitchFamily="34" charset="0"/>
            </a:endParaRPr>
          </a:p>
        </p:txBody>
      </p:sp>
      <p:sp>
        <p:nvSpPr>
          <p:cNvPr id="3" name="Content Placeholder 2"/>
          <p:cNvSpPr>
            <a:spLocks noGrp="1"/>
          </p:cNvSpPr>
          <p:nvPr>
            <p:ph idx="1"/>
          </p:nvPr>
        </p:nvSpPr>
        <p:spPr>
          <a:xfrm>
            <a:off x="228600" y="762000"/>
            <a:ext cx="8686800" cy="5867400"/>
          </a:xfrm>
          <a:solidFill>
            <a:schemeClr val="bg2"/>
          </a:solidFill>
        </p:spPr>
        <p:txBody>
          <a:bodyPr>
            <a:normAutofit fontScale="92500" lnSpcReduction="20000"/>
          </a:bodyPr>
          <a:lstStyle/>
          <a:p>
            <a:pPr algn="just">
              <a:lnSpc>
                <a:spcPct val="150000"/>
              </a:lnSpc>
            </a:pPr>
            <a:r>
              <a:rPr lang="en-US" sz="2400" dirty="0" smtClean="0">
                <a:latin typeface="Arial" pitchFamily="34" charset="0"/>
                <a:cs typeface="Arial" pitchFamily="34" charset="0"/>
              </a:rPr>
              <a:t>As the United States entered World War II, the Food and Nutrition Board (FNB) was established within the National Academy of Sciences initially to advise the Army and later other government agencies on problems relating to food and the nutritional status of the U.S. population. </a:t>
            </a:r>
          </a:p>
          <a:p>
            <a:pPr algn="just">
              <a:lnSpc>
                <a:spcPct val="150000"/>
              </a:lnSpc>
            </a:pPr>
            <a:endParaRPr lang="en-US" sz="2400" dirty="0" smtClean="0">
              <a:latin typeface="Arial" pitchFamily="34" charset="0"/>
              <a:cs typeface="Arial" pitchFamily="34" charset="0"/>
            </a:endParaRPr>
          </a:p>
          <a:p>
            <a:pPr algn="just">
              <a:lnSpc>
                <a:spcPct val="150000"/>
              </a:lnSpc>
            </a:pPr>
            <a:r>
              <a:rPr lang="en-US" sz="2400" dirty="0" smtClean="0">
                <a:latin typeface="Arial" pitchFamily="34" charset="0"/>
                <a:cs typeface="Arial" pitchFamily="34" charset="0"/>
              </a:rPr>
              <a:t>The FNB recognized the need to develop recommendations on the amounts of nutrients that should be provided to the general public as well as to the armed forces. </a:t>
            </a:r>
          </a:p>
          <a:p>
            <a:pPr algn="just">
              <a:lnSpc>
                <a:spcPct val="150000"/>
              </a:lnSpc>
              <a:buNone/>
            </a:pPr>
            <a:endParaRPr lang="en-US" sz="2400" dirty="0" smtClean="0">
              <a:latin typeface="Arial" pitchFamily="34" charset="0"/>
              <a:cs typeface="Arial" pitchFamily="34" charset="0"/>
            </a:endParaRPr>
          </a:p>
          <a:p>
            <a:pPr algn="just">
              <a:lnSpc>
                <a:spcPct val="150000"/>
              </a:lnSpc>
            </a:pPr>
            <a:r>
              <a:rPr lang="en-US" sz="2400" dirty="0" smtClean="0">
                <a:latin typeface="Arial" pitchFamily="34" charset="0"/>
                <a:cs typeface="Arial" pitchFamily="34" charset="0"/>
              </a:rPr>
              <a:t>Therefore, it took as its first task the formulation of what came to be known as the Recommended Dietary Allowances (RDAs).</a:t>
            </a:r>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477000"/>
          </a:xfrm>
        </p:spPr>
        <p:txBody>
          <a:bodyPr/>
          <a:lstStyle/>
          <a:p>
            <a:pPr>
              <a:buNone/>
            </a:pPr>
            <a:endParaRPr lang="en-US" dirty="0"/>
          </a:p>
        </p:txBody>
      </p:sp>
      <p:pic>
        <p:nvPicPr>
          <p:cNvPr id="1026" name="Picture 2" descr="Recommended dietary allowances&#10;RDA is defined as the nutrients&#10;present in the diet which satisfy&#10;the daily requirement of ..."/>
          <p:cNvPicPr>
            <a:picLocks noChangeAspect="1" noChangeArrowheads="1"/>
          </p:cNvPicPr>
          <p:nvPr/>
        </p:nvPicPr>
        <p:blipFill>
          <a:blip r:embed="rId2"/>
          <a:srcRect/>
          <a:stretch>
            <a:fillRect/>
          </a:stretch>
        </p:blipFill>
        <p:spPr bwMode="auto">
          <a:xfrm>
            <a:off x="152400" y="304800"/>
            <a:ext cx="8839200" cy="62484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26626" name="Picture 2" descr="Factors that effects RDA&#10;RDA of an individual depends on many factors like:&#10;1. Age&#10;2. Sex&#10;3. Physical work&#10;1. Sedentary&#10;2...."/>
          <p:cNvPicPr>
            <a:picLocks noChangeAspect="1" noChangeArrowheads="1"/>
          </p:cNvPicPr>
          <p:nvPr/>
        </p:nvPicPr>
        <p:blipFill>
          <a:blip r:embed="rId2"/>
          <a:srcRect/>
          <a:stretch>
            <a:fillRect/>
          </a:stretch>
        </p:blipFill>
        <p:spPr bwMode="auto">
          <a:xfrm>
            <a:off x="152400" y="228600"/>
            <a:ext cx="8763000" cy="64770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Autofit/>
          </a:bodyPr>
          <a:lstStyle/>
          <a:p>
            <a:r>
              <a:rPr lang="en-US" sz="2800" b="1" dirty="0" smtClean="0"/>
              <a:t/>
            </a:r>
            <a:br>
              <a:rPr lang="en-US" sz="2800" b="1" dirty="0" smtClean="0"/>
            </a:br>
            <a:r>
              <a:rPr lang="en-US" sz="2800" b="1" dirty="0" smtClean="0"/>
              <a:t>Introduction</a:t>
            </a:r>
            <a:br>
              <a:rPr lang="en-US" sz="2800" b="1" dirty="0" smtClean="0"/>
            </a:br>
            <a:endParaRPr lang="en-US" sz="2800" b="1" dirty="0"/>
          </a:p>
        </p:txBody>
      </p:sp>
      <p:sp>
        <p:nvSpPr>
          <p:cNvPr id="3" name="Content Placeholder 2"/>
          <p:cNvSpPr>
            <a:spLocks noGrp="1"/>
          </p:cNvSpPr>
          <p:nvPr>
            <p:ph idx="1"/>
          </p:nvPr>
        </p:nvSpPr>
        <p:spPr>
          <a:xfrm>
            <a:off x="152400" y="914400"/>
            <a:ext cx="8991600" cy="5943600"/>
          </a:xfrm>
        </p:spPr>
        <p:txBody>
          <a:bodyPr>
            <a:normAutofit/>
          </a:bodyPr>
          <a:lstStyle/>
          <a:p>
            <a:pPr algn="just">
              <a:lnSpc>
                <a:spcPct val="150000"/>
              </a:lnSpc>
            </a:pPr>
            <a:r>
              <a:rPr lang="en-US" sz="2400" dirty="0" smtClean="0"/>
              <a:t>Human energy requirements are estimated from measures of energy expenditure plus the additional energy needs for growth, pregnancy and lactation. </a:t>
            </a:r>
          </a:p>
          <a:p>
            <a:pPr algn="just">
              <a:lnSpc>
                <a:spcPct val="150000"/>
              </a:lnSpc>
            </a:pPr>
            <a:r>
              <a:rPr lang="en-US" sz="2400" dirty="0" smtClean="0"/>
              <a:t>Recommendations for dietary energy intake from food must satisfy these requirements for the attainment and maintenance of optimal health, physiological function and well-being. </a:t>
            </a:r>
          </a:p>
          <a:p>
            <a:pPr algn="just">
              <a:lnSpc>
                <a:spcPct val="150000"/>
              </a:lnSpc>
            </a:pPr>
            <a:r>
              <a:rPr lang="en-US" sz="2400" dirty="0" smtClean="0"/>
              <a:t>The latter (i.e. well-being) depends not only on health, but also on the ability to satisfy the demands imposed by society and the environment, as well as all the other energy-demanding activities that </a:t>
            </a:r>
            <a:r>
              <a:rPr lang="en-US" sz="2400" dirty="0" err="1" smtClean="0"/>
              <a:t>fulfil</a:t>
            </a:r>
            <a:r>
              <a:rPr lang="en-US" sz="2400" dirty="0" smtClean="0"/>
              <a:t> individual needs.</a:t>
            </a:r>
            <a:endParaRPr lang="en-US"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563562"/>
          </a:xfrm>
        </p:spPr>
        <p:txBody>
          <a:bodyPr>
            <a:noAutofit/>
          </a:bodyPr>
          <a:lstStyle/>
          <a:p>
            <a:r>
              <a:rPr lang="en-US" sz="3200" b="1" dirty="0" smtClean="0"/>
              <a:t>Importance of RDA</a:t>
            </a:r>
            <a:endParaRPr lang="en-US" sz="3200" b="1" dirty="0"/>
          </a:p>
        </p:txBody>
      </p:sp>
      <p:sp>
        <p:nvSpPr>
          <p:cNvPr id="3" name="Content Placeholder 2"/>
          <p:cNvSpPr>
            <a:spLocks noGrp="1"/>
          </p:cNvSpPr>
          <p:nvPr>
            <p:ph idx="1"/>
          </p:nvPr>
        </p:nvSpPr>
        <p:spPr>
          <a:xfrm>
            <a:off x="152400" y="533400"/>
            <a:ext cx="8763000" cy="6248400"/>
          </a:xfrm>
        </p:spPr>
        <p:txBody>
          <a:bodyPr>
            <a:normAutofit lnSpcReduction="10000"/>
          </a:bodyPr>
          <a:lstStyle/>
          <a:p>
            <a:pPr algn="just">
              <a:lnSpc>
                <a:spcPct val="150000"/>
              </a:lnSpc>
            </a:pPr>
            <a:r>
              <a:rPr lang="en-US" sz="2400" dirty="0" smtClean="0">
                <a:latin typeface="Arial" pitchFamily="34" charset="0"/>
                <a:cs typeface="Arial" pitchFamily="34" charset="0"/>
              </a:rPr>
              <a:t> It is necessary to inform  how much of a specific nutrient the body needs on a daily basis. </a:t>
            </a:r>
          </a:p>
          <a:p>
            <a:pPr algn="just">
              <a:lnSpc>
                <a:spcPct val="150000"/>
              </a:lnSpc>
            </a:pPr>
            <a:r>
              <a:rPr lang="en-US" sz="2400" dirty="0" smtClean="0">
                <a:latin typeface="Arial" pitchFamily="34" charset="0"/>
                <a:cs typeface="Arial" pitchFamily="34" charset="0"/>
              </a:rPr>
              <a:t>It is important to meet the daily recommended dietary allowances so that the body gets everything it needs to function.</a:t>
            </a:r>
          </a:p>
          <a:p>
            <a:pPr algn="just">
              <a:lnSpc>
                <a:spcPct val="150000"/>
              </a:lnSpc>
            </a:pPr>
            <a:r>
              <a:rPr lang="en-US" sz="2400" dirty="0" smtClean="0">
                <a:latin typeface="Arial" pitchFamily="34" charset="0"/>
                <a:cs typeface="Arial" pitchFamily="34" charset="0"/>
              </a:rPr>
              <a:t>Basis for all feeding program (school launch program)</a:t>
            </a:r>
          </a:p>
          <a:p>
            <a:pPr algn="just">
              <a:lnSpc>
                <a:spcPct val="150000"/>
              </a:lnSpc>
            </a:pPr>
            <a:r>
              <a:rPr lang="en-US" sz="2400" dirty="0" smtClean="0">
                <a:latin typeface="Arial" pitchFamily="34" charset="0"/>
                <a:cs typeface="Arial" pitchFamily="34" charset="0"/>
              </a:rPr>
              <a:t>To interpret food consumption record.</a:t>
            </a:r>
          </a:p>
          <a:p>
            <a:pPr algn="just">
              <a:lnSpc>
                <a:spcPct val="150000"/>
              </a:lnSpc>
            </a:pPr>
            <a:r>
              <a:rPr lang="en-US" sz="2400" dirty="0" smtClean="0">
                <a:latin typeface="Arial" pitchFamily="34" charset="0"/>
                <a:cs typeface="Arial" pitchFamily="34" charset="0"/>
              </a:rPr>
              <a:t>To understand nutritional needs.</a:t>
            </a:r>
          </a:p>
          <a:p>
            <a:pPr algn="just">
              <a:lnSpc>
                <a:spcPct val="150000"/>
              </a:lnSpc>
            </a:pPr>
            <a:r>
              <a:rPr lang="en-US" sz="2400" dirty="0" smtClean="0">
                <a:latin typeface="Arial" pitchFamily="34" charset="0"/>
                <a:cs typeface="Arial" pitchFamily="34" charset="0"/>
              </a:rPr>
              <a:t>Guidelines for public food program.</a:t>
            </a:r>
          </a:p>
          <a:p>
            <a:pPr algn="just">
              <a:lnSpc>
                <a:spcPct val="150000"/>
              </a:lnSpc>
            </a:pPr>
            <a:r>
              <a:rPr lang="en-US" sz="2400" dirty="0" smtClean="0">
                <a:latin typeface="Arial" pitchFamily="34" charset="0"/>
                <a:cs typeface="Arial" pitchFamily="34" charset="0"/>
              </a:rPr>
              <a:t>To develop and evaluate the new food product.</a:t>
            </a:r>
          </a:p>
          <a:p>
            <a:pPr algn="just">
              <a:lnSpc>
                <a:spcPct val="150000"/>
              </a:lnSpc>
            </a:pPr>
            <a:r>
              <a:rPr lang="en-US" sz="2400" dirty="0" smtClean="0">
                <a:latin typeface="Arial" pitchFamily="34" charset="0"/>
                <a:cs typeface="Arial" pitchFamily="34" charset="0"/>
              </a:rPr>
              <a:t>To develop nutritional education programs.</a:t>
            </a:r>
          </a:p>
          <a:p>
            <a:pPr algn="just">
              <a:lnSpc>
                <a:spcPct val="150000"/>
              </a:lnSpc>
            </a:pPr>
            <a:endParaRPr lang="en-US" sz="2400" dirty="0" smtClean="0">
              <a:latin typeface="Arial" pitchFamily="34" charset="0"/>
              <a:cs typeface="Arial" pitchFamily="34" charset="0"/>
            </a:endParaRPr>
          </a:p>
          <a:p>
            <a:pPr algn="just">
              <a:lnSpc>
                <a:spcPct val="150000"/>
              </a:lnSpc>
            </a:pPr>
            <a:endParaRPr lang="en-US" sz="2400" dirty="0" smtClean="0">
              <a:latin typeface="Arial" pitchFamily="34" charset="0"/>
              <a:cs typeface="Arial" pitchFamily="34" charset="0"/>
            </a:endParaRPr>
          </a:p>
          <a:p>
            <a:pPr algn="just">
              <a:lnSpc>
                <a:spcPct val="150000"/>
              </a:lnSpc>
            </a:pPr>
            <a:endParaRPr lang="en-US" sz="2400" dirty="0" smtClean="0">
              <a:latin typeface="Arial" pitchFamily="34" charset="0"/>
              <a:cs typeface="Arial" pitchFamily="34" charset="0"/>
            </a:endParaRPr>
          </a:p>
          <a:p>
            <a:pPr marL="0" indent="0" algn="just">
              <a:lnSpc>
                <a:spcPct val="150000"/>
              </a:lnSpc>
              <a:buNone/>
            </a:pPr>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 men and women</a:t>
            </a:r>
            <a:endParaRPr lang="en-US" dirty="0"/>
          </a:p>
        </p:txBody>
      </p:sp>
      <p:sp>
        <p:nvSpPr>
          <p:cNvPr id="3" name="Content Placeholder 2"/>
          <p:cNvSpPr>
            <a:spLocks noGrp="1"/>
          </p:cNvSpPr>
          <p:nvPr>
            <p:ph idx="1"/>
          </p:nvPr>
        </p:nvSpPr>
        <p:spPr/>
        <p:txBody>
          <a:bodyPr/>
          <a:lstStyle/>
          <a:p>
            <a:pPr algn="just">
              <a:lnSpc>
                <a:spcPct val="150000"/>
              </a:lnSpc>
            </a:pPr>
            <a:r>
              <a:rPr lang="en-US" dirty="0" smtClean="0"/>
              <a:t>Defined on the basis of body weight of well nourished healthy adults who have satisfactory growth during their childhood and are currently leading a healthy and moderately active life under normal comfortable condition.</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7650" name="Picture 2" descr="RDA for Indian nationals&#10;ICMR has defined well nourished Indian&#10;adults who had satisfactory growth during&#10;childhood as&#10;â¢ R..."/>
          <p:cNvPicPr>
            <a:picLocks noChangeAspect="1" noChangeArrowheads="1"/>
          </p:cNvPicPr>
          <p:nvPr/>
        </p:nvPicPr>
        <p:blipFill>
          <a:blip r:embed="rId2"/>
          <a:srcRect/>
          <a:stretch>
            <a:fillRect/>
          </a:stretch>
        </p:blipFill>
        <p:spPr bwMode="auto">
          <a:xfrm>
            <a:off x="152400" y="228600"/>
            <a:ext cx="8763000" cy="62484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8674" name="Picture 2" descr="ICMRâs Reference Woman&#10;1. between 20-39 years of age&#10;2. healthy and weighs 50kg.&#10;3. may be engaged 8 hours in general hous..."/>
          <p:cNvPicPr>
            <a:picLocks noChangeAspect="1" noChangeArrowheads="1"/>
          </p:cNvPicPr>
          <p:nvPr/>
        </p:nvPicPr>
        <p:blipFill>
          <a:blip r:embed="rId2"/>
          <a:srcRect/>
          <a:stretch>
            <a:fillRect/>
          </a:stretch>
        </p:blipFill>
        <p:spPr bwMode="auto">
          <a:xfrm>
            <a:off x="228600" y="76200"/>
            <a:ext cx="8915400" cy="662940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9698" name="Picture 2" descr="ICMRâs Reference men&#10;1. between 20 â 39 years of age&#10;2. weighs 60 kg&#10;3. free from disease and physically fit for active wo..."/>
          <p:cNvPicPr>
            <a:picLocks noChangeAspect="1" noChangeArrowheads="1"/>
          </p:cNvPicPr>
          <p:nvPr/>
        </p:nvPicPr>
        <p:blipFill>
          <a:blip r:embed="rId2"/>
          <a:srcRect/>
          <a:stretch>
            <a:fillRect/>
          </a:stretch>
        </p:blipFill>
        <p:spPr bwMode="auto">
          <a:xfrm>
            <a:off x="228600" y="0"/>
            <a:ext cx="8763000" cy="66294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22" name="Picture 2" descr="ICMRâs Reference men&#10;Scientists have prescribed RDA for adults, depending on the&#10;level of activity of individual.&#10;1. Seden..."/>
          <p:cNvPicPr>
            <a:picLocks noChangeAspect="1" noChangeArrowheads="1"/>
          </p:cNvPicPr>
          <p:nvPr/>
        </p:nvPicPr>
        <p:blipFill>
          <a:blip r:embed="rId2"/>
          <a:srcRect/>
          <a:stretch>
            <a:fillRect/>
          </a:stretch>
        </p:blipFill>
        <p:spPr bwMode="auto">
          <a:xfrm>
            <a:off x="152400" y="152400"/>
            <a:ext cx="8686800" cy="64770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1746" name="Picture 2" descr="ICMRâs Reference men&#10;2. Moderate workers: Works vigorously for a few hours using many&#10;parts of the body like hands, feet a..."/>
          <p:cNvPicPr>
            <a:picLocks noChangeAspect="1" noChangeArrowheads="1"/>
          </p:cNvPicPr>
          <p:nvPr/>
        </p:nvPicPr>
        <p:blipFill>
          <a:blip r:embed="rId2"/>
          <a:srcRect/>
          <a:stretch>
            <a:fillRect/>
          </a:stretch>
        </p:blipFill>
        <p:spPr bwMode="auto">
          <a:xfrm>
            <a:off x="0" y="0"/>
            <a:ext cx="9144000" cy="655320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2770" name="Picture 2" descr="Image result for THANK YOU"/>
          <p:cNvPicPr>
            <a:picLocks noChangeAspect="1" noChangeArrowheads="1"/>
          </p:cNvPicPr>
          <p:nvPr/>
        </p:nvPicPr>
        <p:blipFill>
          <a:blip r:embed="rId2"/>
          <a:srcRect/>
          <a:stretch>
            <a:fillRect/>
          </a:stretch>
        </p:blipFill>
        <p:spPr bwMode="auto">
          <a:xfrm>
            <a:off x="228600" y="228600"/>
            <a:ext cx="8686800" cy="64008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r>
              <a:rPr lang="en-US" sz="3200" b="1" dirty="0" smtClean="0"/>
              <a:t>Energy requirement</a:t>
            </a:r>
            <a:endParaRPr lang="en-US" sz="3200" dirty="0"/>
          </a:p>
        </p:txBody>
      </p:sp>
      <p:sp>
        <p:nvSpPr>
          <p:cNvPr id="3" name="Content Placeholder 2"/>
          <p:cNvSpPr>
            <a:spLocks noGrp="1"/>
          </p:cNvSpPr>
          <p:nvPr>
            <p:ph idx="1"/>
          </p:nvPr>
        </p:nvSpPr>
        <p:spPr>
          <a:xfrm>
            <a:off x="152400" y="762000"/>
            <a:ext cx="8839200" cy="6096000"/>
          </a:xfrm>
        </p:spPr>
        <p:txBody>
          <a:bodyPr>
            <a:normAutofit/>
          </a:bodyPr>
          <a:lstStyle/>
          <a:p>
            <a:pPr algn="just">
              <a:lnSpc>
                <a:spcPct val="150000"/>
              </a:lnSpc>
            </a:pPr>
            <a:r>
              <a:rPr lang="en-US" sz="2400" b="1" dirty="0" smtClean="0">
                <a:latin typeface="Arial" pitchFamily="34" charset="0"/>
                <a:cs typeface="Arial" pitchFamily="34" charset="0"/>
              </a:rPr>
              <a:t>Energy requirement</a:t>
            </a:r>
            <a:r>
              <a:rPr lang="en-US" sz="2400" dirty="0" smtClean="0">
                <a:latin typeface="Arial" pitchFamily="34" charset="0"/>
                <a:cs typeface="Arial" pitchFamily="34" charset="0"/>
              </a:rPr>
              <a:t> is the amount of food energy needed to balance energy expenditure in order to maintain body size, body composition and a level of necessary and desirable physical activity consistent with long-term good health. </a:t>
            </a:r>
          </a:p>
          <a:p>
            <a:pPr algn="just">
              <a:lnSpc>
                <a:spcPct val="150000"/>
              </a:lnSpc>
              <a:buNone/>
            </a:pPr>
            <a:endParaRPr lang="en-US" sz="2400" dirty="0" smtClean="0">
              <a:latin typeface="Arial" pitchFamily="34" charset="0"/>
              <a:cs typeface="Arial" pitchFamily="34" charset="0"/>
            </a:endParaRPr>
          </a:p>
          <a:p>
            <a:pPr algn="just">
              <a:lnSpc>
                <a:spcPct val="150000"/>
              </a:lnSpc>
            </a:pPr>
            <a:r>
              <a:rPr lang="en-US" sz="2400" dirty="0" smtClean="0">
                <a:latin typeface="Arial" pitchFamily="34" charset="0"/>
                <a:cs typeface="Arial" pitchFamily="34" charset="0"/>
              </a:rPr>
              <a:t>This includes the energy needed for the optimal growth and development of children, for the deposition of tissues during pregnancy, and for the secretion of milk during lactation consistent with the good health of mother and child.</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lnSpc>
                <a:spcPct val="150000"/>
              </a:lnSpc>
            </a:pPr>
            <a:r>
              <a:rPr lang="en-US" sz="2400" dirty="0" smtClean="0">
                <a:latin typeface="Arial" pitchFamily="34" charset="0"/>
                <a:cs typeface="Arial" pitchFamily="34" charset="0"/>
              </a:rPr>
              <a:t>Main objective for the assessment of energy requirements is the prescription of dietary energy intakes that are compatible with long-term good health. </a:t>
            </a:r>
          </a:p>
          <a:p>
            <a:pPr algn="just">
              <a:lnSpc>
                <a:spcPct val="150000"/>
              </a:lnSpc>
            </a:pPr>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lnSpc>
                <a:spcPct val="150000"/>
              </a:lnSpc>
            </a:pPr>
            <a:r>
              <a:rPr lang="en-US" sz="2400" b="1" i="1" dirty="0" smtClean="0">
                <a:latin typeface="Arial" pitchFamily="34" charset="0"/>
                <a:cs typeface="Arial" pitchFamily="34" charset="0"/>
              </a:rPr>
              <a:t>The recommended level of dietary energy intake</a:t>
            </a:r>
            <a:r>
              <a:rPr lang="en-US" sz="2400" dirty="0" smtClean="0">
                <a:latin typeface="Arial" pitchFamily="34" charset="0"/>
                <a:cs typeface="Arial" pitchFamily="34" charset="0"/>
              </a:rPr>
              <a:t> for a population group is the mean energy requirement of the healthy, well-nourished individuals who constitute that group.</a:t>
            </a:r>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6934200" cy="487362"/>
          </a:xfrm>
          <a:solidFill>
            <a:schemeClr val="accent2">
              <a:lumMod val="20000"/>
              <a:lumOff val="80000"/>
            </a:schemeClr>
          </a:solidFill>
        </p:spPr>
        <p:txBody>
          <a:bodyPr>
            <a:noAutofit/>
          </a:bodyPr>
          <a:lstStyle/>
          <a:p>
            <a:r>
              <a:rPr lang="en-US" sz="2400" b="1" cap="all" dirty="0" smtClean="0"/>
              <a:t/>
            </a:r>
            <a:br>
              <a:rPr lang="en-US" sz="2400" b="1" cap="all" dirty="0" smtClean="0"/>
            </a:br>
            <a:r>
              <a:rPr lang="en-US" sz="2400" b="1" cap="all" dirty="0" smtClean="0"/>
              <a:t>COMPONENTS OF ENERGY REQUIREMENTS</a:t>
            </a:r>
            <a:br>
              <a:rPr lang="en-US" sz="2400" b="1" cap="all" dirty="0" smtClean="0"/>
            </a:br>
            <a:endParaRPr lang="en-US" sz="2400" dirty="0"/>
          </a:p>
        </p:txBody>
      </p:sp>
      <p:sp>
        <p:nvSpPr>
          <p:cNvPr id="3" name="Content Placeholder 2"/>
          <p:cNvSpPr>
            <a:spLocks noGrp="1"/>
          </p:cNvSpPr>
          <p:nvPr>
            <p:ph idx="1"/>
          </p:nvPr>
        </p:nvSpPr>
        <p:spPr>
          <a:xfrm>
            <a:off x="152400" y="914400"/>
            <a:ext cx="8839200" cy="5791200"/>
          </a:xfrm>
        </p:spPr>
        <p:txBody>
          <a:bodyPr>
            <a:normAutofit lnSpcReduction="10000"/>
          </a:bodyPr>
          <a:lstStyle/>
          <a:p>
            <a:pPr algn="just">
              <a:lnSpc>
                <a:spcPct val="150000"/>
              </a:lnSpc>
              <a:buNone/>
            </a:pPr>
            <a:r>
              <a:rPr lang="en-US" sz="2400" dirty="0" smtClean="0">
                <a:latin typeface="Arial" pitchFamily="34" charset="0"/>
                <a:cs typeface="Arial" pitchFamily="34" charset="0"/>
              </a:rPr>
              <a:t>Human beings need energy for the following:</a:t>
            </a:r>
          </a:p>
          <a:p>
            <a:pPr algn="just">
              <a:lnSpc>
                <a:spcPct val="150000"/>
              </a:lnSpc>
              <a:buNone/>
            </a:pPr>
            <a:r>
              <a:rPr lang="en-US" sz="2400" b="1" i="1" dirty="0" smtClean="0">
                <a:latin typeface="Arial" pitchFamily="34" charset="0"/>
                <a:cs typeface="Arial" pitchFamily="34" charset="0"/>
              </a:rPr>
              <a:t>Basal metabolism:</a:t>
            </a:r>
            <a:r>
              <a:rPr lang="en-US" sz="2400" b="1" dirty="0" smtClean="0">
                <a:latin typeface="Arial" pitchFamily="34" charset="0"/>
                <a:cs typeface="Arial" pitchFamily="34" charset="0"/>
              </a:rPr>
              <a:t> </a:t>
            </a:r>
            <a:r>
              <a:rPr lang="en-US" sz="2400" dirty="0" smtClean="0">
                <a:latin typeface="Arial" pitchFamily="34" charset="0"/>
                <a:cs typeface="Arial" pitchFamily="34" charset="0"/>
              </a:rPr>
              <a:t>This comprises a series of functions that are essential for life, such as:</a:t>
            </a:r>
          </a:p>
          <a:p>
            <a:pPr algn="just">
              <a:lnSpc>
                <a:spcPct val="150000"/>
              </a:lnSpc>
            </a:pPr>
            <a:r>
              <a:rPr lang="en-US" sz="2400" dirty="0" smtClean="0">
                <a:latin typeface="Arial" pitchFamily="34" charset="0"/>
                <a:cs typeface="Arial" pitchFamily="34" charset="0"/>
              </a:rPr>
              <a:t> cell function and replacement; </a:t>
            </a:r>
          </a:p>
          <a:p>
            <a:pPr algn="just">
              <a:lnSpc>
                <a:spcPct val="150000"/>
              </a:lnSpc>
            </a:pPr>
            <a:r>
              <a:rPr lang="en-US" sz="2400" dirty="0" smtClean="0">
                <a:latin typeface="Arial" pitchFamily="34" charset="0"/>
                <a:cs typeface="Arial" pitchFamily="34" charset="0"/>
              </a:rPr>
              <a:t>the synthesis, secretion and metabolism of enzymes and hormones to transport proteins and other substances and molecules; </a:t>
            </a:r>
          </a:p>
          <a:p>
            <a:pPr algn="just">
              <a:lnSpc>
                <a:spcPct val="150000"/>
              </a:lnSpc>
            </a:pPr>
            <a:r>
              <a:rPr lang="en-US" sz="2400" dirty="0" smtClean="0">
                <a:latin typeface="Arial" pitchFamily="34" charset="0"/>
                <a:cs typeface="Arial" pitchFamily="34" charset="0"/>
              </a:rPr>
              <a:t>the maintenance of body temperature; </a:t>
            </a:r>
          </a:p>
          <a:p>
            <a:pPr algn="just">
              <a:lnSpc>
                <a:spcPct val="150000"/>
              </a:lnSpc>
            </a:pPr>
            <a:r>
              <a:rPr lang="en-US" sz="2400" dirty="0" smtClean="0">
                <a:latin typeface="Arial" pitchFamily="34" charset="0"/>
                <a:cs typeface="Arial" pitchFamily="34" charset="0"/>
              </a:rPr>
              <a:t>uninterrupted work of cardiac and respiratory muscles;</a:t>
            </a:r>
          </a:p>
          <a:p>
            <a:pPr algn="just">
              <a:lnSpc>
                <a:spcPct val="150000"/>
              </a:lnSpc>
            </a:pPr>
            <a:r>
              <a:rPr lang="en-US" sz="2400" dirty="0" smtClean="0">
                <a:latin typeface="Arial" pitchFamily="34" charset="0"/>
                <a:cs typeface="Arial" pitchFamily="34" charset="0"/>
              </a:rPr>
              <a:t> and brain function.</a:t>
            </a:r>
          </a:p>
          <a:p>
            <a:pPr algn="just">
              <a:lnSpc>
                <a:spcPct val="150000"/>
              </a:lnSpc>
              <a:buNone/>
            </a:pPr>
            <a:endParaRPr lang="en-US" sz="2400" dirty="0" smtClean="0">
              <a:latin typeface="Arial" pitchFamily="34" charset="0"/>
              <a:cs typeface="Arial" pitchFamily="34" charset="0"/>
            </a:endParaRPr>
          </a:p>
          <a:p>
            <a:pPr algn="just">
              <a:buNone/>
            </a:pPr>
            <a:endParaRPr lang="en-US" sz="22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6553200"/>
          </a:xfrm>
        </p:spPr>
        <p:txBody>
          <a:bodyPr>
            <a:normAutofit/>
          </a:bodyPr>
          <a:lstStyle/>
          <a:p>
            <a:pPr algn="just">
              <a:lnSpc>
                <a:spcPct val="150000"/>
              </a:lnSpc>
              <a:buNone/>
            </a:pPr>
            <a:r>
              <a:rPr lang="en-US" sz="2400" b="1" i="1" dirty="0" smtClean="0">
                <a:latin typeface="Arial" pitchFamily="34" charset="0"/>
                <a:cs typeface="Arial" pitchFamily="34" charset="0"/>
              </a:rPr>
              <a:t>Metabolic response to food</a:t>
            </a:r>
            <a:r>
              <a:rPr lang="en-US" sz="2400" b="1" dirty="0" smtClean="0">
                <a:latin typeface="Arial" pitchFamily="34" charset="0"/>
                <a:cs typeface="Arial" pitchFamily="34" charset="0"/>
              </a:rPr>
              <a:t>.: </a:t>
            </a:r>
          </a:p>
          <a:p>
            <a:pPr algn="just">
              <a:lnSpc>
                <a:spcPct val="150000"/>
              </a:lnSpc>
            </a:pPr>
            <a:r>
              <a:rPr lang="en-US" sz="2400" dirty="0" smtClean="0">
                <a:latin typeface="Arial" pitchFamily="34" charset="0"/>
                <a:cs typeface="Arial" pitchFamily="34" charset="0"/>
              </a:rPr>
              <a:t>Eating requires energy for the ingestion and digestion of food, and for the absorption, transport, interconversion, oxidation and deposition of nutrients. </a:t>
            </a:r>
          </a:p>
          <a:p>
            <a:pPr algn="just">
              <a:lnSpc>
                <a:spcPct val="150000"/>
              </a:lnSpc>
              <a:buNone/>
            </a:pPr>
            <a:endParaRPr lang="en-US" sz="2400" dirty="0" smtClean="0">
              <a:latin typeface="Arial" pitchFamily="34" charset="0"/>
              <a:cs typeface="Arial" pitchFamily="34" charset="0"/>
            </a:endParaRPr>
          </a:p>
          <a:p>
            <a:pPr algn="just">
              <a:lnSpc>
                <a:spcPct val="150000"/>
              </a:lnSpc>
            </a:pPr>
            <a:r>
              <a:rPr lang="en-US" sz="2400" dirty="0" smtClean="0">
                <a:latin typeface="Arial" pitchFamily="34" charset="0"/>
                <a:cs typeface="Arial" pitchFamily="34" charset="0"/>
              </a:rPr>
              <a:t>These metabolic processes increase heat production and oxygen consumption, and are known by terms such as </a:t>
            </a:r>
            <a:r>
              <a:rPr lang="en-US" sz="2400" i="1" dirty="0" smtClean="0">
                <a:latin typeface="Arial" pitchFamily="34" charset="0"/>
                <a:cs typeface="Arial" pitchFamily="34" charset="0"/>
              </a:rPr>
              <a:t>dietary-induced </a:t>
            </a:r>
            <a:r>
              <a:rPr lang="en-US" sz="2400" i="1" dirty="0" err="1" smtClean="0">
                <a:latin typeface="Arial" pitchFamily="34" charset="0"/>
                <a:cs typeface="Arial" pitchFamily="34" charset="0"/>
              </a:rPr>
              <a:t>thermogenesis</a:t>
            </a:r>
            <a:r>
              <a:rPr lang="en-US" sz="2400" dirty="0" smtClean="0">
                <a:latin typeface="Arial" pitchFamily="34" charset="0"/>
                <a:cs typeface="Arial" pitchFamily="34" charset="0"/>
              </a:rPr>
              <a:t>, </a:t>
            </a:r>
            <a:r>
              <a:rPr lang="en-US" sz="2400" i="1" dirty="0" smtClean="0">
                <a:latin typeface="Arial" pitchFamily="34" charset="0"/>
                <a:cs typeface="Arial" pitchFamily="34" charset="0"/>
              </a:rPr>
              <a:t>specific dynamic action of food.</a:t>
            </a:r>
            <a:endParaRPr lang="en-US" sz="2400" dirty="0" smtClean="0">
              <a:latin typeface="Arial" pitchFamily="34" charset="0"/>
              <a:cs typeface="Arial" pitchFamily="34" charset="0"/>
            </a:endParaRPr>
          </a:p>
          <a:p>
            <a:pPr algn="just">
              <a:lnSpc>
                <a:spcPct val="150000"/>
              </a:lnSpc>
            </a:pPr>
            <a:endParaRPr lang="en-US"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915400" cy="6400800"/>
          </a:xfrm>
        </p:spPr>
        <p:txBody>
          <a:bodyPr>
            <a:normAutofit/>
          </a:bodyPr>
          <a:lstStyle/>
          <a:p>
            <a:pPr algn="just">
              <a:buNone/>
            </a:pPr>
            <a:r>
              <a:rPr lang="en-US" sz="2200" b="1" i="1" dirty="0" smtClean="0">
                <a:latin typeface="Arial" pitchFamily="34" charset="0"/>
                <a:cs typeface="Arial" pitchFamily="34" charset="0"/>
              </a:rPr>
              <a:t>Physical activity:</a:t>
            </a:r>
          </a:p>
          <a:p>
            <a:pPr algn="just"/>
            <a:r>
              <a:rPr lang="en-US" sz="2200" dirty="0" smtClean="0">
                <a:latin typeface="Arial" pitchFamily="34" charset="0"/>
                <a:cs typeface="Arial" pitchFamily="34" charset="0"/>
              </a:rPr>
              <a:t>This is the most variable and, after BMR, the second largest component of daily energy expenditure. </a:t>
            </a:r>
          </a:p>
          <a:p>
            <a:pPr algn="just"/>
            <a:r>
              <a:rPr lang="en-US" sz="2200" dirty="0" smtClean="0">
                <a:latin typeface="Arial" pitchFamily="34" charset="0"/>
                <a:cs typeface="Arial" pitchFamily="34" charset="0"/>
              </a:rPr>
              <a:t>Humans perform </a:t>
            </a:r>
            <a:r>
              <a:rPr lang="en-US" sz="2200" i="1" dirty="0" smtClean="0">
                <a:latin typeface="Arial" pitchFamily="34" charset="0"/>
                <a:cs typeface="Arial" pitchFamily="34" charset="0"/>
              </a:rPr>
              <a:t>obligatory</a:t>
            </a:r>
            <a:r>
              <a:rPr lang="en-US" sz="2200" dirty="0" smtClean="0">
                <a:latin typeface="Arial" pitchFamily="34" charset="0"/>
                <a:cs typeface="Arial" pitchFamily="34" charset="0"/>
              </a:rPr>
              <a:t> and </a:t>
            </a:r>
            <a:r>
              <a:rPr lang="en-US" sz="2200" i="1" dirty="0" smtClean="0">
                <a:latin typeface="Arial" pitchFamily="34" charset="0"/>
                <a:cs typeface="Arial" pitchFamily="34" charset="0"/>
              </a:rPr>
              <a:t>discretionary</a:t>
            </a:r>
            <a:r>
              <a:rPr lang="en-US" sz="2200" dirty="0" smtClean="0">
                <a:latin typeface="Arial" pitchFamily="34" charset="0"/>
                <a:cs typeface="Arial" pitchFamily="34" charset="0"/>
              </a:rPr>
              <a:t> physical activities.</a:t>
            </a:r>
          </a:p>
          <a:p>
            <a:pPr algn="just"/>
            <a:r>
              <a:rPr lang="en-US" sz="2200" dirty="0" smtClean="0">
                <a:latin typeface="Arial" pitchFamily="34" charset="0"/>
                <a:cs typeface="Arial" pitchFamily="34" charset="0"/>
              </a:rPr>
              <a:t>In addition to occupational work, </a:t>
            </a:r>
            <a:r>
              <a:rPr lang="en-US" sz="2200" b="1" dirty="0" smtClean="0">
                <a:latin typeface="Arial" pitchFamily="34" charset="0"/>
                <a:cs typeface="Arial" pitchFamily="34" charset="0"/>
              </a:rPr>
              <a:t>obligatory activities </a:t>
            </a:r>
            <a:r>
              <a:rPr lang="en-US" sz="2200" dirty="0" smtClean="0">
                <a:latin typeface="Arial" pitchFamily="34" charset="0"/>
                <a:cs typeface="Arial" pitchFamily="34" charset="0"/>
              </a:rPr>
              <a:t>include daily activities such as going to school, tending to the home and family and other demands made on children and adults by their economic, social and cultural environment.</a:t>
            </a:r>
          </a:p>
          <a:p>
            <a:pPr algn="just">
              <a:buNone/>
            </a:pPr>
            <a:endParaRPr lang="en-US" sz="2200" dirty="0" smtClean="0">
              <a:latin typeface="Arial" pitchFamily="34" charset="0"/>
              <a:cs typeface="Arial" pitchFamily="34" charset="0"/>
            </a:endParaRPr>
          </a:p>
          <a:p>
            <a:pPr algn="just"/>
            <a:r>
              <a:rPr lang="en-US" sz="2200" b="1" dirty="0" smtClean="0">
                <a:latin typeface="Arial" pitchFamily="34" charset="0"/>
                <a:cs typeface="Arial" pitchFamily="34" charset="0"/>
              </a:rPr>
              <a:t>Discretionary activities </a:t>
            </a:r>
            <a:r>
              <a:rPr lang="en-US" sz="2200" dirty="0" smtClean="0">
                <a:latin typeface="Arial" pitchFamily="34" charset="0"/>
                <a:cs typeface="Arial" pitchFamily="34" charset="0"/>
              </a:rPr>
              <a:t>include</a:t>
            </a:r>
          </a:p>
          <a:p>
            <a:pPr algn="just">
              <a:buNone/>
            </a:pPr>
            <a:r>
              <a:rPr lang="en-US" sz="2200" dirty="0" smtClean="0">
                <a:latin typeface="Arial" pitchFamily="34" charset="0"/>
                <a:cs typeface="Arial" pitchFamily="34" charset="0"/>
              </a:rPr>
              <a:t>		- the regular practice of physical activity for fitness and    	health;</a:t>
            </a:r>
          </a:p>
          <a:p>
            <a:pPr algn="just">
              <a:buNone/>
            </a:pPr>
            <a:r>
              <a:rPr lang="en-US" sz="2200" dirty="0" smtClean="0">
                <a:latin typeface="Arial" pitchFamily="34" charset="0"/>
                <a:cs typeface="Arial" pitchFamily="34" charset="0"/>
              </a:rPr>
              <a:t>		-the performance of optional household tasks that may 	contribute to family comfort and well-being; </a:t>
            </a:r>
          </a:p>
          <a:p>
            <a:pPr algn="just">
              <a:buNone/>
            </a:pPr>
            <a:r>
              <a:rPr lang="en-US" sz="2200" dirty="0" smtClean="0">
                <a:latin typeface="Arial" pitchFamily="34" charset="0"/>
                <a:cs typeface="Arial" pitchFamily="34" charset="0"/>
              </a:rPr>
              <a:t>		-and the engagement in individually and socially desirable 	activities for personal enjoyment, social interaction and 	community development.</a:t>
            </a:r>
            <a:endParaRPr lang="en-US" sz="22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lnSpcReduction="10000"/>
          </a:bodyPr>
          <a:lstStyle/>
          <a:p>
            <a:pPr algn="just">
              <a:lnSpc>
                <a:spcPct val="150000"/>
              </a:lnSpc>
              <a:buNone/>
            </a:pPr>
            <a:r>
              <a:rPr lang="en-US" sz="2400" b="1" i="1" dirty="0" smtClean="0">
                <a:latin typeface="Arial" pitchFamily="34" charset="0"/>
                <a:cs typeface="Arial" pitchFamily="34" charset="0"/>
              </a:rPr>
              <a:t>Growth:</a:t>
            </a:r>
            <a:r>
              <a:rPr lang="en-US" sz="2400" b="1" dirty="0" smtClean="0">
                <a:latin typeface="Arial" pitchFamily="34" charset="0"/>
                <a:cs typeface="Arial" pitchFamily="34" charset="0"/>
              </a:rPr>
              <a:t> </a:t>
            </a:r>
          </a:p>
          <a:p>
            <a:pPr algn="just">
              <a:lnSpc>
                <a:spcPct val="150000"/>
              </a:lnSpc>
              <a:buNone/>
            </a:pPr>
            <a:r>
              <a:rPr lang="en-US" sz="2400" dirty="0" smtClean="0">
                <a:latin typeface="Arial" pitchFamily="34" charset="0"/>
                <a:cs typeface="Arial" pitchFamily="34" charset="0"/>
              </a:rPr>
              <a:t>The energy cost of growth has two components: </a:t>
            </a:r>
          </a:p>
          <a:p>
            <a:pPr marL="457200" indent="-457200" algn="just">
              <a:lnSpc>
                <a:spcPct val="150000"/>
              </a:lnSpc>
              <a:buAutoNum type="arabicParenR"/>
            </a:pPr>
            <a:r>
              <a:rPr lang="en-US" sz="2400" dirty="0" smtClean="0">
                <a:latin typeface="Arial" pitchFamily="34" charset="0"/>
                <a:cs typeface="Arial" pitchFamily="34" charset="0"/>
              </a:rPr>
              <a:t>the energy needed to synthesize growing tissues; and</a:t>
            </a:r>
          </a:p>
          <a:p>
            <a:pPr marL="457200" indent="-457200" algn="just">
              <a:lnSpc>
                <a:spcPct val="150000"/>
              </a:lnSpc>
              <a:buNone/>
            </a:pPr>
            <a:r>
              <a:rPr lang="en-US" sz="2400" dirty="0" smtClean="0">
                <a:latin typeface="Arial" pitchFamily="34" charset="0"/>
                <a:cs typeface="Arial" pitchFamily="34" charset="0"/>
              </a:rPr>
              <a:t> 2) the energy deposited in those tissues. </a:t>
            </a:r>
          </a:p>
          <a:p>
            <a:pPr marL="457200" indent="-457200" algn="just">
              <a:lnSpc>
                <a:spcPct val="150000"/>
              </a:lnSpc>
            </a:pPr>
            <a:r>
              <a:rPr lang="en-US" sz="2400" dirty="0" smtClean="0">
                <a:latin typeface="Arial" pitchFamily="34" charset="0"/>
                <a:cs typeface="Arial" pitchFamily="34" charset="0"/>
              </a:rPr>
              <a:t>The energy cost of growth is about 35 percent of total energy requirement during the first three months of age,</a:t>
            </a:r>
          </a:p>
          <a:p>
            <a:pPr marL="457200" indent="-457200" algn="just">
              <a:lnSpc>
                <a:spcPct val="150000"/>
              </a:lnSpc>
            </a:pPr>
            <a:r>
              <a:rPr lang="en-US" sz="2400" dirty="0" smtClean="0">
                <a:latin typeface="Arial" pitchFamily="34" charset="0"/>
                <a:cs typeface="Arial" pitchFamily="34" charset="0"/>
              </a:rPr>
              <a:t> falls rapidly to about 5 percent at 12 months </a:t>
            </a:r>
          </a:p>
          <a:p>
            <a:pPr marL="457200" indent="-457200" algn="just">
              <a:lnSpc>
                <a:spcPct val="150000"/>
              </a:lnSpc>
            </a:pPr>
            <a:r>
              <a:rPr lang="en-US" sz="2400" dirty="0" smtClean="0">
                <a:latin typeface="Arial" pitchFamily="34" charset="0"/>
                <a:cs typeface="Arial" pitchFamily="34" charset="0"/>
              </a:rPr>
              <a:t>and about 3 percent in the second year, </a:t>
            </a:r>
          </a:p>
          <a:p>
            <a:pPr marL="457200" indent="-457200" algn="just">
              <a:lnSpc>
                <a:spcPct val="150000"/>
              </a:lnSpc>
            </a:pPr>
            <a:r>
              <a:rPr lang="en-US" sz="2400" dirty="0" smtClean="0">
                <a:latin typeface="Arial" pitchFamily="34" charset="0"/>
                <a:cs typeface="Arial" pitchFamily="34" charset="0"/>
              </a:rPr>
              <a:t>remains at 1 to 2 percent until mid-adolescence, </a:t>
            </a:r>
          </a:p>
          <a:p>
            <a:pPr marL="457200" indent="-457200" algn="just">
              <a:lnSpc>
                <a:spcPct val="150000"/>
              </a:lnSpc>
            </a:pPr>
            <a:r>
              <a:rPr lang="en-US" sz="2400" dirty="0" smtClean="0">
                <a:latin typeface="Arial" pitchFamily="34" charset="0"/>
                <a:cs typeface="Arial" pitchFamily="34" charset="0"/>
              </a:rPr>
              <a:t>and is negligible in the late teens.</a:t>
            </a:r>
          </a:p>
          <a:p>
            <a:pPr algn="just">
              <a:lnSpc>
                <a:spcPct val="150000"/>
              </a:lnSpc>
            </a:pPr>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199</TotalTime>
  <Words>755</Words>
  <Application>Microsoft Office PowerPoint</Application>
  <PresentationFormat>On-screen Show (4:3)</PresentationFormat>
  <Paragraphs>79</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UNIT III- Nutrition in Lifecycle</vt:lpstr>
      <vt:lpstr> Introduction </vt:lpstr>
      <vt:lpstr>Energy requirement</vt:lpstr>
      <vt:lpstr>Slide 4</vt:lpstr>
      <vt:lpstr>Slide 5</vt:lpstr>
      <vt:lpstr> COMPONENTS OF ENERGY REQUIREMENTS </vt:lpstr>
      <vt:lpstr>Slide 7</vt:lpstr>
      <vt:lpstr>Slide 8</vt:lpstr>
      <vt:lpstr>Slide 9</vt:lpstr>
      <vt:lpstr>Slide 10</vt:lpstr>
      <vt:lpstr>Energy balance</vt:lpstr>
      <vt:lpstr>Slide 12</vt:lpstr>
      <vt:lpstr>Slide 13</vt:lpstr>
      <vt:lpstr>Slide 14</vt:lpstr>
      <vt:lpstr>Slide 15</vt:lpstr>
      <vt:lpstr>Slide 16</vt:lpstr>
      <vt:lpstr>Concept of RDA</vt:lpstr>
      <vt:lpstr>Slide 18</vt:lpstr>
      <vt:lpstr>Slide 19</vt:lpstr>
      <vt:lpstr>Importance of RDA</vt:lpstr>
      <vt:lpstr>Reference men and women</vt:lpstr>
      <vt:lpstr>Slide 22</vt:lpstr>
      <vt:lpstr>Slide 23</vt:lpstr>
      <vt:lpstr>Slide 24</vt:lpstr>
      <vt:lpstr>Slide 25</vt:lpstr>
      <vt:lpstr>Slide 26</vt:lpstr>
      <vt:lpstr>Slide 27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My</cp:lastModifiedBy>
  <cp:revision>29</cp:revision>
  <dcterms:created xsi:type="dcterms:W3CDTF">2006-08-16T00:00:00Z</dcterms:created>
  <dcterms:modified xsi:type="dcterms:W3CDTF">2019-06-11T01:30:03Z</dcterms:modified>
</cp:coreProperties>
</file>