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9" roundtripDataSignature="AMtx7mgjcH/5dUlYr56/NXHOQDPNHlHhF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6" name="Google Shape;23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1" name="Google Shape;27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 name="Google Shape;30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0" name="Google Shape;34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6" name="Google Shape;35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4" name="Google Shape;36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2" name="Google Shape;37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0" name="Google Shape;38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7" name="Google Shape;38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5" name="Google Shape;39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2" name="Google Shape;402;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9" name="Google Shape;40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4" name="Google Shape;424;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2" name="Google Shape;432;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 name="Google Shape;442;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0" name="Google Shape;450;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8" name="Google Shape;458;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8" name="Google Shape;468;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6" name="Google Shape;476;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4" name="Google Shape;484;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4" name="Google Shape;494;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2" name="Google Shape;502;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0" name="Google Shape;510;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8" name="Google Shape;518;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6" name="Google Shape;526;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4" name="Google Shape;534;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2" name="Google Shape;542;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0" name="Google Shape;550;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8" name="Google Shape;558;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6" name="Google Shape;566;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4" name="Google Shape;574;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2" name="Google Shape;582;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0" name="Google Shape;590;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8" name="Google Shape;598;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 name="Google Shape;20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15" name="Shape 15"/>
        <p:cNvGrpSpPr/>
        <p:nvPr/>
      </p:nvGrpSpPr>
      <p:grpSpPr>
        <a:xfrm>
          <a:off x="0" y="0"/>
          <a:ext cx="0" cy="0"/>
          <a:chOff x="0" y="0"/>
          <a:chExt cx="0" cy="0"/>
        </a:xfrm>
      </p:grpSpPr>
      <p:sp>
        <p:nvSpPr>
          <p:cNvPr id="16" name="Google Shape;16;p4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4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46"/>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46"/>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46"/>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showMasterSp="0" type="vertTx">
  <p:cSld name="VERTICAL_TEXT">
    <p:spTree>
      <p:nvGrpSpPr>
        <p:cNvPr id="72" name="Shape 72"/>
        <p:cNvGrpSpPr/>
        <p:nvPr/>
      </p:nvGrpSpPr>
      <p:grpSpPr>
        <a:xfrm>
          <a:off x="0" y="0"/>
          <a:ext cx="0" cy="0"/>
          <a:chOff x="0" y="0"/>
          <a:chExt cx="0" cy="0"/>
        </a:xfrm>
      </p:grpSpPr>
      <p:sp>
        <p:nvSpPr>
          <p:cNvPr id="73" name="Google Shape;73;p55"/>
          <p:cNvSpPr txBox="1"/>
          <p:nvPr>
            <p:ph type="title"/>
          </p:nvPr>
        </p:nvSpPr>
        <p:spPr>
          <a:xfrm>
            <a:off x="838200" y="365127"/>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5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55"/>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55"/>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55"/>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showMasterSp="0" type="vertTitleAndTx">
  <p:cSld name="VERTICAL_TITLE_AND_VERTICAL_TEXT">
    <p:spTree>
      <p:nvGrpSpPr>
        <p:cNvPr id="78" name="Shape 78"/>
        <p:cNvGrpSpPr/>
        <p:nvPr/>
      </p:nvGrpSpPr>
      <p:grpSpPr>
        <a:xfrm>
          <a:off x="0" y="0"/>
          <a:ext cx="0" cy="0"/>
          <a:chOff x="0" y="0"/>
          <a:chExt cx="0" cy="0"/>
        </a:xfrm>
      </p:grpSpPr>
      <p:sp>
        <p:nvSpPr>
          <p:cNvPr id="79" name="Google Shape;79;p5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5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56"/>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56"/>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56"/>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howMasterSp="0" type="obj">
  <p:cSld name="OBJECT">
    <p:spTree>
      <p:nvGrpSpPr>
        <p:cNvPr id="21" name="Shape 21"/>
        <p:cNvGrpSpPr/>
        <p:nvPr/>
      </p:nvGrpSpPr>
      <p:grpSpPr>
        <a:xfrm>
          <a:off x="0" y="0"/>
          <a:ext cx="0" cy="0"/>
          <a:chOff x="0" y="0"/>
          <a:chExt cx="0" cy="0"/>
        </a:xfrm>
      </p:grpSpPr>
      <p:sp>
        <p:nvSpPr>
          <p:cNvPr id="22" name="Google Shape;22;p47"/>
          <p:cNvSpPr txBox="1"/>
          <p:nvPr>
            <p:ph type="title"/>
          </p:nvPr>
        </p:nvSpPr>
        <p:spPr>
          <a:xfrm>
            <a:off x="838200" y="365127"/>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47"/>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7"/>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7"/>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spTree>
      <p:nvGrpSpPr>
        <p:cNvPr id="27" name="Shape 27"/>
        <p:cNvGrpSpPr/>
        <p:nvPr/>
      </p:nvGrpSpPr>
      <p:grpSpPr>
        <a:xfrm>
          <a:off x="0" y="0"/>
          <a:ext cx="0" cy="0"/>
          <a:chOff x="0" y="0"/>
          <a:chExt cx="0" cy="0"/>
        </a:xfrm>
      </p:grpSpPr>
      <p:sp>
        <p:nvSpPr>
          <p:cNvPr id="28" name="Google Shape;28;p48"/>
          <p:cNvSpPr txBox="1"/>
          <p:nvPr>
            <p:ph type="title"/>
          </p:nvPr>
        </p:nvSpPr>
        <p:spPr>
          <a:xfrm>
            <a:off x="831850" y="1709740"/>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48"/>
          <p:cNvSpPr txBox="1"/>
          <p:nvPr>
            <p:ph idx="1" type="body"/>
          </p:nvPr>
        </p:nvSpPr>
        <p:spPr>
          <a:xfrm>
            <a:off x="831850" y="4589465"/>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48"/>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8"/>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8"/>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showMasterSp="0" type="twoObj">
  <p:cSld name="TWO_OBJECTS">
    <p:spTree>
      <p:nvGrpSpPr>
        <p:cNvPr id="33" name="Shape 33"/>
        <p:cNvGrpSpPr/>
        <p:nvPr/>
      </p:nvGrpSpPr>
      <p:grpSpPr>
        <a:xfrm>
          <a:off x="0" y="0"/>
          <a:ext cx="0" cy="0"/>
          <a:chOff x="0" y="0"/>
          <a:chExt cx="0" cy="0"/>
        </a:xfrm>
      </p:grpSpPr>
      <p:sp>
        <p:nvSpPr>
          <p:cNvPr id="34" name="Google Shape;34;p49"/>
          <p:cNvSpPr txBox="1"/>
          <p:nvPr>
            <p:ph type="title"/>
          </p:nvPr>
        </p:nvSpPr>
        <p:spPr>
          <a:xfrm>
            <a:off x="838200" y="365127"/>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4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4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49"/>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49"/>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49"/>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showMasterSp="0" type="twoTxTwoObj">
  <p:cSld name="TWO_OBJECTS_WITH_TEXT">
    <p:spTree>
      <p:nvGrpSpPr>
        <p:cNvPr id="40" name="Shape 40"/>
        <p:cNvGrpSpPr/>
        <p:nvPr/>
      </p:nvGrpSpPr>
      <p:grpSpPr>
        <a:xfrm>
          <a:off x="0" y="0"/>
          <a:ext cx="0" cy="0"/>
          <a:chOff x="0" y="0"/>
          <a:chExt cx="0" cy="0"/>
        </a:xfrm>
      </p:grpSpPr>
      <p:sp>
        <p:nvSpPr>
          <p:cNvPr id="41" name="Google Shape;41;p50"/>
          <p:cNvSpPr txBox="1"/>
          <p:nvPr>
            <p:ph type="title"/>
          </p:nvPr>
        </p:nvSpPr>
        <p:spPr>
          <a:xfrm>
            <a:off x="839788" y="365127"/>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50"/>
          <p:cNvSpPr txBox="1"/>
          <p:nvPr>
            <p:ph idx="1" type="body"/>
          </p:nvPr>
        </p:nvSpPr>
        <p:spPr>
          <a:xfrm>
            <a:off x="839789"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50"/>
          <p:cNvSpPr txBox="1"/>
          <p:nvPr>
            <p:ph idx="2" type="body"/>
          </p:nvPr>
        </p:nvSpPr>
        <p:spPr>
          <a:xfrm>
            <a:off x="839789"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5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5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50"/>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50"/>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50"/>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type="titleOnly">
  <p:cSld name="TITLE_ONLY">
    <p:spTree>
      <p:nvGrpSpPr>
        <p:cNvPr id="49" name="Shape 49"/>
        <p:cNvGrpSpPr/>
        <p:nvPr/>
      </p:nvGrpSpPr>
      <p:grpSpPr>
        <a:xfrm>
          <a:off x="0" y="0"/>
          <a:ext cx="0" cy="0"/>
          <a:chOff x="0" y="0"/>
          <a:chExt cx="0" cy="0"/>
        </a:xfrm>
      </p:grpSpPr>
      <p:sp>
        <p:nvSpPr>
          <p:cNvPr id="50" name="Google Shape;50;p51"/>
          <p:cNvSpPr txBox="1"/>
          <p:nvPr>
            <p:ph type="title"/>
          </p:nvPr>
        </p:nvSpPr>
        <p:spPr>
          <a:xfrm>
            <a:off x="838200" y="365127"/>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51"/>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51"/>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51"/>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blank">
  <p:cSld name="BLANK">
    <p:spTree>
      <p:nvGrpSpPr>
        <p:cNvPr id="54" name="Shape 54"/>
        <p:cNvGrpSpPr/>
        <p:nvPr/>
      </p:nvGrpSpPr>
      <p:grpSpPr>
        <a:xfrm>
          <a:off x="0" y="0"/>
          <a:ext cx="0" cy="0"/>
          <a:chOff x="0" y="0"/>
          <a:chExt cx="0" cy="0"/>
        </a:xfrm>
      </p:grpSpPr>
      <p:sp>
        <p:nvSpPr>
          <p:cNvPr id="55" name="Google Shape;55;p52"/>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52"/>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52"/>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type="objTx">
  <p:cSld name="OBJECT_WITH_CAPTION_TEXT">
    <p:spTree>
      <p:nvGrpSpPr>
        <p:cNvPr id="58" name="Shape 58"/>
        <p:cNvGrpSpPr/>
        <p:nvPr/>
      </p:nvGrpSpPr>
      <p:grpSpPr>
        <a:xfrm>
          <a:off x="0" y="0"/>
          <a:ext cx="0" cy="0"/>
          <a:chOff x="0" y="0"/>
          <a:chExt cx="0" cy="0"/>
        </a:xfrm>
      </p:grpSpPr>
      <p:sp>
        <p:nvSpPr>
          <p:cNvPr id="59" name="Google Shape;59;p53"/>
          <p:cNvSpPr txBox="1"/>
          <p:nvPr>
            <p:ph type="title"/>
          </p:nvPr>
        </p:nvSpPr>
        <p:spPr>
          <a:xfrm>
            <a:off x="839789"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53"/>
          <p:cNvSpPr txBox="1"/>
          <p:nvPr>
            <p:ph idx="1" type="body"/>
          </p:nvPr>
        </p:nvSpPr>
        <p:spPr>
          <a:xfrm>
            <a:off x="5183188" y="987427"/>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53"/>
          <p:cNvSpPr txBox="1"/>
          <p:nvPr>
            <p:ph idx="2" type="body"/>
          </p:nvPr>
        </p:nvSpPr>
        <p:spPr>
          <a:xfrm>
            <a:off x="839789"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53"/>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53"/>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53"/>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showMasterSp="0" type="picTx">
  <p:cSld name="PICTURE_WITH_CAPTION_TEXT">
    <p:spTree>
      <p:nvGrpSpPr>
        <p:cNvPr id="65" name="Shape 65"/>
        <p:cNvGrpSpPr/>
        <p:nvPr/>
      </p:nvGrpSpPr>
      <p:grpSpPr>
        <a:xfrm>
          <a:off x="0" y="0"/>
          <a:ext cx="0" cy="0"/>
          <a:chOff x="0" y="0"/>
          <a:chExt cx="0" cy="0"/>
        </a:xfrm>
      </p:grpSpPr>
      <p:sp>
        <p:nvSpPr>
          <p:cNvPr id="66" name="Google Shape;66;p54"/>
          <p:cNvSpPr txBox="1"/>
          <p:nvPr>
            <p:ph type="title"/>
          </p:nvPr>
        </p:nvSpPr>
        <p:spPr>
          <a:xfrm>
            <a:off x="839789"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54"/>
          <p:cNvSpPr/>
          <p:nvPr>
            <p:ph idx="2" type="pic"/>
          </p:nvPr>
        </p:nvSpPr>
        <p:spPr>
          <a:xfrm>
            <a:off x="5183188" y="987427"/>
            <a:ext cx="6172200" cy="4873625"/>
          </a:xfrm>
          <a:prstGeom prst="rect">
            <a:avLst/>
          </a:prstGeom>
          <a:noFill/>
          <a:ln>
            <a:noFill/>
          </a:ln>
        </p:spPr>
      </p:sp>
      <p:sp>
        <p:nvSpPr>
          <p:cNvPr id="68" name="Google Shape;68;p54"/>
          <p:cNvSpPr txBox="1"/>
          <p:nvPr>
            <p:ph idx="1" type="body"/>
          </p:nvPr>
        </p:nvSpPr>
        <p:spPr>
          <a:xfrm>
            <a:off x="839789"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54"/>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54"/>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54"/>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alpha val="9019"/>
          </a:schemeClr>
        </a:solidFill>
      </p:bgPr>
    </p:bg>
    <p:spTree>
      <p:nvGrpSpPr>
        <p:cNvPr id="9" name="Shape 9"/>
        <p:cNvGrpSpPr/>
        <p:nvPr/>
      </p:nvGrpSpPr>
      <p:grpSpPr>
        <a:xfrm>
          <a:off x="0" y="0"/>
          <a:ext cx="0" cy="0"/>
          <a:chOff x="0" y="0"/>
          <a:chExt cx="0" cy="0"/>
        </a:xfrm>
      </p:grpSpPr>
      <p:sp>
        <p:nvSpPr>
          <p:cNvPr id="10" name="Google Shape;10;p45"/>
          <p:cNvSpPr txBox="1"/>
          <p:nvPr>
            <p:ph type="title"/>
          </p:nvPr>
        </p:nvSpPr>
        <p:spPr>
          <a:xfrm>
            <a:off x="838200" y="365127"/>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4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45"/>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45"/>
          <p:cNvSpPr txBox="1"/>
          <p:nvPr>
            <p:ph idx="11" type="ftr"/>
          </p:nvPr>
        </p:nvSpPr>
        <p:spPr>
          <a:xfrm>
            <a:off x="4038600" y="6356352"/>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45"/>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7.jpg"/><Relationship Id="rId5"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9.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2.png"/><Relationship Id="rId4" Type="http://schemas.openxmlformats.org/officeDocument/2006/relationships/image" Target="../media/image11.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0.png"/><Relationship Id="rId4" Type="http://schemas.openxmlformats.org/officeDocument/2006/relationships/image" Target="../media/image24.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6.png"/><Relationship Id="rId4" Type="http://schemas.openxmlformats.org/officeDocument/2006/relationships/image" Target="../media/image22.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1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1.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hyperlink" Target="http://www.dohs.gov.np/" TargetMode="External"/><Relationship Id="rId4" Type="http://schemas.openxmlformats.org/officeDocument/2006/relationships/hyperlink" Target="http://www.mohp.gov.np/" TargetMode="External"/><Relationship Id="rId5" Type="http://schemas.openxmlformats.org/officeDocument/2006/relationships/hyperlink" Target="http://www.fhd.gov.np/" TargetMode="External"/><Relationship Id="rId6" Type="http://schemas.openxmlformats.org/officeDocument/2006/relationships/hyperlink" Target="https://publichealthupdate.com/national-immunization-schedule-nepal/" TargetMode="External"/><Relationship Id="rId7" Type="http://schemas.openxmlformats.org/officeDocument/2006/relationships/hyperlink" Target="https://www.who.int/nepal/news/detail/18-06-2025-nepal-vaccinates-over-1.46-million-girls-with-the-hpv-vaccine" TargetMode="External"/><Relationship Id="rId8" Type="http://schemas.openxmlformats.org/officeDocument/2006/relationships/hyperlink" Target="https://www.who.int/nepal/news/detail/31-12-2024-nepal-s-public-health-achievements-2024"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2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alpha val="0"/>
          </a:schemeClr>
        </a:solidFill>
      </p:bgPr>
    </p:bg>
    <p:spTree>
      <p:nvGrpSpPr>
        <p:cNvPr id="87" name="Shape 87"/>
        <p:cNvGrpSpPr/>
        <p:nvPr/>
      </p:nvGrpSpPr>
      <p:grpSpPr>
        <a:xfrm>
          <a:off x="0" y="0"/>
          <a:ext cx="0" cy="0"/>
          <a:chOff x="0" y="0"/>
          <a:chExt cx="0" cy="0"/>
        </a:xfrm>
      </p:grpSpPr>
      <p:sp>
        <p:nvSpPr>
          <p:cNvPr id="88" name="Google Shape;88;p1"/>
          <p:cNvSpPr txBox="1"/>
          <p:nvPr>
            <p:ph type="ctrTitle"/>
          </p:nvPr>
        </p:nvSpPr>
        <p:spPr>
          <a:xfrm>
            <a:off x="573132" y="3215149"/>
            <a:ext cx="11097758" cy="894736"/>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rgbClr val="00B0F0"/>
              </a:buClr>
              <a:buSzPct val="100000"/>
              <a:buFont typeface="Times New Roman"/>
              <a:buNone/>
            </a:pPr>
            <a:r>
              <a:rPr b="1" lang="en-US">
                <a:solidFill>
                  <a:srgbClr val="00B0F0"/>
                </a:solidFill>
                <a:latin typeface="Times New Roman"/>
                <a:ea typeface="Times New Roman"/>
                <a:cs typeface="Times New Roman"/>
                <a:sym typeface="Times New Roman"/>
              </a:rPr>
              <a:t>National Immunization Program</a:t>
            </a:r>
            <a:endParaRPr/>
          </a:p>
        </p:txBody>
      </p:sp>
      <p:pic>
        <p:nvPicPr>
          <p:cNvPr id="89" name="Google Shape;89;p1"/>
          <p:cNvPicPr preferRelativeResize="0"/>
          <p:nvPr/>
        </p:nvPicPr>
        <p:blipFill rotWithShape="1">
          <a:blip r:embed="rId3">
            <a:alphaModFix/>
          </a:blip>
          <a:srcRect b="0" l="0" r="0" t="0"/>
          <a:stretch/>
        </p:blipFill>
        <p:spPr>
          <a:xfrm>
            <a:off x="1442168" y="137652"/>
            <a:ext cx="9111018" cy="3077497"/>
          </a:xfrm>
          <a:prstGeom prst="rect">
            <a:avLst/>
          </a:prstGeom>
          <a:noFill/>
          <a:ln>
            <a:noFill/>
          </a:ln>
          <a:effectLst>
            <a:outerShdw blurRad="190500" rotWithShape="0" algn="tl">
              <a:srgbClr val="000000">
                <a:alpha val="70196"/>
              </a:srgbClr>
            </a:outerShdw>
          </a:effectLst>
        </p:spPr>
      </p:pic>
      <p:sp>
        <p:nvSpPr>
          <p:cNvPr id="90" name="Google Shape;90;p1"/>
          <p:cNvSpPr txBox="1"/>
          <p:nvPr>
            <p:ph idx="1" type="subTitle"/>
          </p:nvPr>
        </p:nvSpPr>
        <p:spPr>
          <a:xfrm>
            <a:off x="573132" y="4739146"/>
            <a:ext cx="3605577" cy="1602661"/>
          </a:xfrm>
          <a:prstGeom prst="rect">
            <a:avLst/>
          </a:prstGeom>
          <a:noFill/>
          <a:ln cap="flat" cmpd="sng" w="9525">
            <a:solidFill>
              <a:srgbClr val="FF0000"/>
            </a:solidFill>
            <a:prstDash val="solid"/>
            <a:round/>
            <a:headEnd len="sm" w="sm" type="none"/>
            <a:tailEnd len="sm" w="sm" type="none"/>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accent2"/>
              </a:buClr>
              <a:buSzPts val="2800"/>
              <a:buNone/>
            </a:pPr>
            <a:r>
              <a:rPr b="1" lang="en-US" sz="2800">
                <a:solidFill>
                  <a:schemeClr val="accent2"/>
                </a:solidFill>
                <a:latin typeface="Times New Roman"/>
                <a:ea typeface="Times New Roman"/>
                <a:cs typeface="Times New Roman"/>
                <a:sym typeface="Times New Roman"/>
              </a:rPr>
              <a:t>Presented By:</a:t>
            </a:r>
            <a:endParaRPr/>
          </a:p>
          <a:p>
            <a:pPr indent="0" lvl="0" marL="0" rtl="0" algn="ctr">
              <a:lnSpc>
                <a:spcPct val="90000"/>
              </a:lnSpc>
              <a:spcBef>
                <a:spcPts val="1000"/>
              </a:spcBef>
              <a:spcAft>
                <a:spcPts val="0"/>
              </a:spcAft>
              <a:buClr>
                <a:schemeClr val="dk1"/>
              </a:buClr>
              <a:buSzPts val="2400"/>
              <a:buNone/>
            </a:pPr>
            <a:r>
              <a:rPr lang="en-US">
                <a:latin typeface="Times New Roman"/>
                <a:ea typeface="Times New Roman"/>
                <a:cs typeface="Times New Roman"/>
                <a:sym typeface="Times New Roman"/>
              </a:rPr>
              <a:t>Aakriti Mahat</a:t>
            </a:r>
            <a:endParaRPr/>
          </a:p>
          <a:p>
            <a:pPr indent="0" lvl="0" marL="0" rtl="0" algn="ctr">
              <a:lnSpc>
                <a:spcPct val="90000"/>
              </a:lnSpc>
              <a:spcBef>
                <a:spcPts val="1000"/>
              </a:spcBef>
              <a:spcAft>
                <a:spcPts val="0"/>
              </a:spcAft>
              <a:buClr>
                <a:schemeClr val="dk1"/>
              </a:buClr>
              <a:buSzPts val="2400"/>
              <a:buNone/>
            </a:pPr>
            <a:r>
              <a:rPr lang="en-US">
                <a:latin typeface="Times New Roman"/>
                <a:ea typeface="Times New Roman"/>
                <a:cs typeface="Times New Roman"/>
                <a:sym typeface="Times New Roman"/>
              </a:rPr>
              <a:t>Puran K.C</a:t>
            </a:r>
            <a:endParaRPr/>
          </a:p>
        </p:txBody>
      </p:sp>
      <p:sp>
        <p:nvSpPr>
          <p:cNvPr id="91" name="Google Shape;91;p1"/>
          <p:cNvSpPr txBox="1"/>
          <p:nvPr/>
        </p:nvSpPr>
        <p:spPr>
          <a:xfrm>
            <a:off x="8278761" y="4748979"/>
            <a:ext cx="3785420" cy="1510635"/>
          </a:xfrm>
          <a:prstGeom prst="rect">
            <a:avLst/>
          </a:prstGeom>
          <a:noFill/>
          <a:ln cap="flat" cmpd="sng" w="9525">
            <a:solidFill>
              <a:srgbClr val="FF0000"/>
            </a:solidFill>
            <a:prstDash val="solid"/>
            <a:round/>
            <a:headEnd len="sm" w="sm" type="none"/>
            <a:tailEnd len="sm" w="sm" type="none"/>
          </a:ln>
        </p:spPr>
        <p:txBody>
          <a:bodyPr anchorCtr="0" anchor="t" bIns="45700" lIns="91425" spcFirstLastPara="1" rIns="91425" wrap="square" tIns="45700">
            <a:normAutofit fontScale="85000" lnSpcReduction="20000"/>
          </a:bodyPr>
          <a:lstStyle/>
          <a:p>
            <a:pPr indent="0" lvl="0" marL="0" marR="0" rtl="0" algn="ctr">
              <a:lnSpc>
                <a:spcPct val="90000"/>
              </a:lnSpc>
              <a:spcBef>
                <a:spcPts val="0"/>
              </a:spcBef>
              <a:spcAft>
                <a:spcPts val="0"/>
              </a:spcAft>
              <a:buClr>
                <a:schemeClr val="accent2"/>
              </a:buClr>
              <a:buSzPct val="100000"/>
              <a:buFont typeface="Arial"/>
              <a:buNone/>
            </a:pPr>
            <a:r>
              <a:rPr b="1" i="0" lang="en-US" sz="2800" u="none" cap="none" strike="noStrike">
                <a:solidFill>
                  <a:schemeClr val="accent2"/>
                </a:solidFill>
                <a:latin typeface="Times New Roman"/>
                <a:ea typeface="Times New Roman"/>
                <a:cs typeface="Times New Roman"/>
                <a:sym typeface="Times New Roman"/>
              </a:rPr>
              <a:t>Presented To:</a:t>
            </a:r>
            <a:endParaRPr/>
          </a:p>
          <a:p>
            <a:pPr indent="0" lvl="0" marL="0" marR="0" rtl="0" algn="ctr">
              <a:lnSpc>
                <a:spcPct val="90000"/>
              </a:lnSpc>
              <a:spcBef>
                <a:spcPts val="1000"/>
              </a:spcBef>
              <a:spcAft>
                <a:spcPts val="0"/>
              </a:spcAft>
              <a:buClr>
                <a:schemeClr val="dk1"/>
              </a:buClr>
              <a:buSzPct val="100000"/>
              <a:buFont typeface="Arial"/>
              <a:buNone/>
            </a:pPr>
            <a:r>
              <a:rPr b="0" i="0" lang="en-US" sz="2600" u="none" cap="none" strike="noStrike">
                <a:solidFill>
                  <a:schemeClr val="dk1"/>
                </a:solidFill>
                <a:latin typeface="Times New Roman"/>
                <a:ea typeface="Times New Roman"/>
                <a:cs typeface="Times New Roman"/>
                <a:sym typeface="Times New Roman"/>
              </a:rPr>
              <a:t>Dr. Hari Prasad Kaphle </a:t>
            </a:r>
            <a:endParaRPr/>
          </a:p>
          <a:p>
            <a:pPr indent="0" lvl="0" marL="0" marR="0" rtl="0" algn="ctr">
              <a:lnSpc>
                <a:spcPct val="90000"/>
              </a:lnSpc>
              <a:spcBef>
                <a:spcPts val="1000"/>
              </a:spcBef>
              <a:spcAft>
                <a:spcPts val="0"/>
              </a:spcAft>
              <a:buClr>
                <a:schemeClr val="dk1"/>
              </a:buClr>
              <a:buSzPct val="100000"/>
              <a:buFont typeface="Arial"/>
              <a:buNone/>
            </a:pPr>
            <a:r>
              <a:rPr b="0" i="0" lang="en-US" sz="2600" u="none" cap="none" strike="noStrike">
                <a:solidFill>
                  <a:schemeClr val="dk1"/>
                </a:solidFill>
                <a:latin typeface="Times New Roman"/>
                <a:ea typeface="Times New Roman"/>
                <a:cs typeface="Times New Roman"/>
                <a:sym typeface="Times New Roman"/>
              </a:rPr>
              <a:t>Associate Professor SHAS,PU</a:t>
            </a:r>
            <a:endParaRPr/>
          </a:p>
          <a:p>
            <a:pPr indent="0" lvl="0" marL="0" marR="0" rtl="0" algn="ctr">
              <a:lnSpc>
                <a:spcPct val="90000"/>
              </a:lnSpc>
              <a:spcBef>
                <a:spcPts val="1000"/>
              </a:spcBef>
              <a:spcAft>
                <a:spcPts val="0"/>
              </a:spcAft>
              <a:buClr>
                <a:schemeClr val="dk1"/>
              </a:buClr>
              <a:buSzPct val="100000"/>
              <a:buFont typeface="Arial"/>
              <a:buNone/>
            </a:pPr>
            <a:r>
              <a:rPr b="0" i="0" lang="en-US" sz="2400" u="none" cap="none" strike="noStrike">
                <a:solidFill>
                  <a:schemeClr val="dk1"/>
                </a:solidFill>
                <a:latin typeface="Times New Roman"/>
                <a:ea typeface="Times New Roman"/>
                <a:cs typeface="Times New Roman"/>
                <a:sym typeface="Times New Roman"/>
              </a:rPr>
              <a:t> </a:t>
            </a:r>
            <a:endParaRPr/>
          </a:p>
          <a:p>
            <a:pPr indent="0" lvl="0" marL="0" marR="0" rtl="0" algn="ctr">
              <a:lnSpc>
                <a:spcPct val="90000"/>
              </a:lnSpc>
              <a:spcBef>
                <a:spcPts val="1000"/>
              </a:spcBef>
              <a:spcAft>
                <a:spcPts val="0"/>
              </a:spcAft>
              <a:buClr>
                <a:schemeClr val="dk1"/>
              </a:buClr>
              <a:buSzPct val="100000"/>
              <a:buFont typeface="Arial"/>
              <a:buNone/>
            </a:pPr>
            <a:r>
              <a:t/>
            </a:r>
            <a:endParaRPr b="0" i="0" sz="2400" u="none" cap="none" strike="noStrike">
              <a:solidFill>
                <a:schemeClr val="dk1"/>
              </a:solidFill>
              <a:latin typeface="Times New Roman"/>
              <a:ea typeface="Times New Roman"/>
              <a:cs typeface="Times New Roman"/>
              <a:sym typeface="Times New Roman"/>
            </a:endParaRPr>
          </a:p>
        </p:txBody>
      </p:sp>
      <p:sp>
        <p:nvSpPr>
          <p:cNvPr descr="Nepal introduces typhoid vaccine into routine immunisation across the  country" id="92" name="Google Shape;92;p1"/>
          <p:cNvSpPr/>
          <p:nvPr/>
        </p:nvSpPr>
        <p:spPr>
          <a:xfrm>
            <a:off x="-1289767" y="710944"/>
            <a:ext cx="304800" cy="30480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Story of immunization in Uzbekistan is ..." id="93" name="Google Shape;93;p1"/>
          <p:cNvPicPr preferRelativeResize="0"/>
          <p:nvPr/>
        </p:nvPicPr>
        <p:blipFill rotWithShape="1">
          <a:blip r:embed="rId4">
            <a:alphaModFix/>
          </a:blip>
          <a:srcRect b="0" l="0" r="0" t="0"/>
          <a:stretch/>
        </p:blipFill>
        <p:spPr>
          <a:xfrm>
            <a:off x="4495360" y="4503174"/>
            <a:ext cx="3253302" cy="1746608"/>
          </a:xfrm>
          <a:prstGeom prst="rect">
            <a:avLst/>
          </a:prstGeom>
          <a:noFill/>
          <a:ln>
            <a:noFill/>
          </a:ln>
        </p:spPr>
      </p:pic>
      <p:pic>
        <p:nvPicPr>
          <p:cNvPr id="94" name="Google Shape;94;p1"/>
          <p:cNvPicPr preferRelativeResize="0"/>
          <p:nvPr/>
        </p:nvPicPr>
        <p:blipFill rotWithShape="1">
          <a:blip r:embed="rId5">
            <a:alphaModFix/>
          </a:blip>
          <a:srcRect b="4640" l="0" r="0" t="7947"/>
          <a:stretch/>
        </p:blipFill>
        <p:spPr>
          <a:xfrm>
            <a:off x="10553186" y="137652"/>
            <a:ext cx="1638814" cy="1716292"/>
          </a:xfrm>
          <a:prstGeom prst="rect">
            <a:avLst/>
          </a:prstGeom>
          <a:noFill/>
          <a:ln cap="flat" cmpd="sng" w="9525">
            <a:solidFill>
              <a:srgbClr val="080808"/>
            </a:solidFill>
            <a:prstDash val="solid"/>
            <a:miter lim="800000"/>
            <a:headEnd len="sm" w="sm" type="none"/>
            <a:tailEnd len="sm" w="sm" type="none"/>
          </a:ln>
        </p:spPr>
      </p:pic>
      <p:pic>
        <p:nvPicPr>
          <p:cNvPr id="95" name="Google Shape;95;p1"/>
          <p:cNvPicPr preferRelativeResize="0"/>
          <p:nvPr/>
        </p:nvPicPr>
        <p:blipFill rotWithShape="1">
          <a:blip r:embed="rId5">
            <a:alphaModFix/>
          </a:blip>
          <a:srcRect b="4640" l="0" r="0" t="7947"/>
          <a:stretch/>
        </p:blipFill>
        <p:spPr>
          <a:xfrm>
            <a:off x="-36468" y="137652"/>
            <a:ext cx="1478636" cy="1716292"/>
          </a:xfrm>
          <a:prstGeom prst="rect">
            <a:avLst/>
          </a:prstGeom>
          <a:noFill/>
          <a:ln cap="flat" cmpd="sng" w="9525">
            <a:solidFill>
              <a:srgbClr val="080808"/>
            </a:solidFill>
            <a:prstDash val="solid"/>
            <a:miter lim="800000"/>
            <a:headEnd len="sm" w="sm" type="none"/>
            <a:tailEnd len="sm" w="sm" type="none"/>
          </a:ln>
        </p:spPr>
      </p:pic>
      <p:pic>
        <p:nvPicPr>
          <p:cNvPr id="96" name="Google Shape;96;p1"/>
          <p:cNvPicPr preferRelativeResize="0"/>
          <p:nvPr/>
        </p:nvPicPr>
        <p:blipFill rotWithShape="1">
          <a:blip r:embed="rId5">
            <a:alphaModFix/>
          </a:blip>
          <a:srcRect b="4640" l="0" r="0" t="7947"/>
          <a:stretch/>
        </p:blipFill>
        <p:spPr>
          <a:xfrm>
            <a:off x="0" y="1853943"/>
            <a:ext cx="1442168" cy="1361205"/>
          </a:xfrm>
          <a:prstGeom prst="rect">
            <a:avLst/>
          </a:prstGeom>
          <a:noFill/>
          <a:ln cap="flat" cmpd="sng" w="9525">
            <a:solidFill>
              <a:srgbClr val="080808"/>
            </a:solidFill>
            <a:prstDash val="solid"/>
            <a:miter lim="800000"/>
            <a:headEnd len="sm" w="sm" type="none"/>
            <a:tailEnd len="sm" w="sm" type="none"/>
          </a:ln>
        </p:spPr>
      </p:pic>
      <p:pic>
        <p:nvPicPr>
          <p:cNvPr id="97" name="Google Shape;97;p1"/>
          <p:cNvPicPr preferRelativeResize="0"/>
          <p:nvPr/>
        </p:nvPicPr>
        <p:blipFill rotWithShape="1">
          <a:blip r:embed="rId5">
            <a:alphaModFix/>
          </a:blip>
          <a:srcRect b="4640" l="0" r="0" t="7947"/>
          <a:stretch/>
        </p:blipFill>
        <p:spPr>
          <a:xfrm>
            <a:off x="10553186" y="1853944"/>
            <a:ext cx="1638814" cy="1280805"/>
          </a:xfrm>
          <a:prstGeom prst="rect">
            <a:avLst/>
          </a:prstGeom>
          <a:noFill/>
          <a:ln cap="flat" cmpd="sng" w="9525">
            <a:solidFill>
              <a:srgbClr val="080808"/>
            </a:solidFill>
            <a:prstDash val="solid"/>
            <a:miter lim="800000"/>
            <a:headEnd len="sm" w="sm" type="none"/>
            <a:tailEnd len="sm" w="sm" type="none"/>
          </a:ln>
        </p:spPr>
      </p:pic>
      <p:sp>
        <p:nvSpPr>
          <p:cNvPr id="98" name="Google Shape;98;p1"/>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99" name="Google Shape;99;p1"/>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37" name="Shape 237"/>
        <p:cNvGrpSpPr/>
        <p:nvPr/>
      </p:nvGrpSpPr>
      <p:grpSpPr>
        <a:xfrm>
          <a:off x="0" y="0"/>
          <a:ext cx="0" cy="0"/>
          <a:chOff x="0" y="0"/>
          <a:chExt cx="0" cy="0"/>
        </a:xfrm>
      </p:grpSpPr>
      <p:grpSp>
        <p:nvGrpSpPr>
          <p:cNvPr id="238" name="Google Shape;238;p10"/>
          <p:cNvGrpSpPr/>
          <p:nvPr/>
        </p:nvGrpSpPr>
        <p:grpSpPr>
          <a:xfrm>
            <a:off x="878544" y="420649"/>
            <a:ext cx="10475255" cy="6206955"/>
            <a:chOff x="1" y="9168"/>
            <a:chExt cx="10475255" cy="6206955"/>
          </a:xfrm>
        </p:grpSpPr>
        <p:sp>
          <p:nvSpPr>
            <p:cNvPr id="239" name="Google Shape;239;p10"/>
            <p:cNvSpPr/>
            <p:nvPr/>
          </p:nvSpPr>
          <p:spPr>
            <a:xfrm rot="5400000">
              <a:off x="-140524" y="149693"/>
              <a:ext cx="936829" cy="655780"/>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0"/>
            <p:cNvSpPr txBox="1"/>
            <p:nvPr/>
          </p:nvSpPr>
          <p:spPr>
            <a:xfrm>
              <a:off x="1" y="337058"/>
              <a:ext cx="655780" cy="281049"/>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2010</a:t>
              </a:r>
              <a:endParaRPr sz="2000">
                <a:solidFill>
                  <a:schemeClr val="lt1"/>
                </a:solidFill>
                <a:latin typeface="Calibri"/>
                <a:ea typeface="Calibri"/>
                <a:cs typeface="Calibri"/>
                <a:sym typeface="Calibri"/>
              </a:endParaRPr>
            </a:p>
          </p:txBody>
        </p:sp>
        <p:sp>
          <p:nvSpPr>
            <p:cNvPr id="241" name="Google Shape;241;p10"/>
            <p:cNvSpPr/>
            <p:nvPr/>
          </p:nvSpPr>
          <p:spPr>
            <a:xfrm rot="5400000">
              <a:off x="5260888" y="-4595938"/>
              <a:ext cx="609259" cy="9819475"/>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0"/>
            <p:cNvSpPr txBox="1"/>
            <p:nvPr/>
          </p:nvSpPr>
          <p:spPr>
            <a:xfrm>
              <a:off x="655780" y="38912"/>
              <a:ext cx="9789733" cy="549775"/>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Last case of polio was found in Nepal </a:t>
              </a:r>
              <a:endParaRPr b="0" i="0" sz="2400" u="none" cap="none" strike="noStrike">
                <a:solidFill>
                  <a:schemeClr val="dk1"/>
                </a:solidFill>
                <a:latin typeface="Times New Roman"/>
                <a:ea typeface="Times New Roman"/>
                <a:cs typeface="Times New Roman"/>
                <a:sym typeface="Times New Roman"/>
              </a:endParaRPr>
            </a:p>
          </p:txBody>
        </p:sp>
        <p:sp>
          <p:nvSpPr>
            <p:cNvPr id="243" name="Google Shape;243;p10"/>
            <p:cNvSpPr/>
            <p:nvPr/>
          </p:nvSpPr>
          <p:spPr>
            <a:xfrm rot="5400000">
              <a:off x="-140524" y="1005910"/>
              <a:ext cx="936829" cy="655780"/>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0"/>
            <p:cNvSpPr txBox="1"/>
            <p:nvPr/>
          </p:nvSpPr>
          <p:spPr>
            <a:xfrm>
              <a:off x="1" y="1193275"/>
              <a:ext cx="655780" cy="281049"/>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2011</a:t>
              </a:r>
              <a:endParaRPr/>
            </a:p>
          </p:txBody>
        </p:sp>
        <p:sp>
          <p:nvSpPr>
            <p:cNvPr id="245" name="Google Shape;245;p10"/>
            <p:cNvSpPr/>
            <p:nvPr/>
          </p:nvSpPr>
          <p:spPr>
            <a:xfrm rot="5400000">
              <a:off x="5261048" y="-3739881"/>
              <a:ext cx="608939" cy="9819475"/>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0"/>
            <p:cNvSpPr txBox="1"/>
            <p:nvPr/>
          </p:nvSpPr>
          <p:spPr>
            <a:xfrm>
              <a:off x="655780" y="895113"/>
              <a:ext cx="9789749" cy="549487"/>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comprehensive Multi-year Plan for Immunization (cMYP) 2012 – 2016</a:t>
              </a:r>
              <a:endParaRPr/>
            </a:p>
          </p:txBody>
        </p:sp>
        <p:sp>
          <p:nvSpPr>
            <p:cNvPr id="247" name="Google Shape;247;p10"/>
            <p:cNvSpPr/>
            <p:nvPr/>
          </p:nvSpPr>
          <p:spPr>
            <a:xfrm rot="5400000">
              <a:off x="-140524" y="1862127"/>
              <a:ext cx="936829" cy="655780"/>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0"/>
            <p:cNvSpPr txBox="1"/>
            <p:nvPr/>
          </p:nvSpPr>
          <p:spPr>
            <a:xfrm>
              <a:off x="1" y="2049492"/>
              <a:ext cx="655780" cy="281049"/>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2014</a:t>
              </a:r>
              <a:endParaRPr sz="2000">
                <a:solidFill>
                  <a:schemeClr val="lt1"/>
                </a:solidFill>
                <a:latin typeface="Calibri"/>
                <a:ea typeface="Calibri"/>
                <a:cs typeface="Calibri"/>
                <a:sym typeface="Calibri"/>
              </a:endParaRPr>
            </a:p>
          </p:txBody>
        </p:sp>
        <p:sp>
          <p:nvSpPr>
            <p:cNvPr id="249" name="Google Shape;249;p10"/>
            <p:cNvSpPr/>
            <p:nvPr/>
          </p:nvSpPr>
          <p:spPr>
            <a:xfrm rot="5400000">
              <a:off x="5261048" y="-2883664"/>
              <a:ext cx="608939" cy="9819475"/>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0"/>
            <p:cNvSpPr txBox="1"/>
            <p:nvPr/>
          </p:nvSpPr>
          <p:spPr>
            <a:xfrm>
              <a:off x="655780" y="1751330"/>
              <a:ext cx="9789749" cy="549487"/>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Nepal was certified polio free status by WHO  </a:t>
              </a:r>
              <a:endParaRPr/>
            </a:p>
          </p:txBody>
        </p:sp>
        <p:sp>
          <p:nvSpPr>
            <p:cNvPr id="251" name="Google Shape;251;p10"/>
            <p:cNvSpPr/>
            <p:nvPr/>
          </p:nvSpPr>
          <p:spPr>
            <a:xfrm rot="5400000">
              <a:off x="-140524" y="2718344"/>
              <a:ext cx="936829" cy="655780"/>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0"/>
            <p:cNvSpPr txBox="1"/>
            <p:nvPr/>
          </p:nvSpPr>
          <p:spPr>
            <a:xfrm>
              <a:off x="1" y="2905709"/>
              <a:ext cx="655780" cy="281049"/>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2014</a:t>
              </a:r>
              <a:endParaRPr/>
            </a:p>
          </p:txBody>
        </p:sp>
        <p:sp>
          <p:nvSpPr>
            <p:cNvPr id="253" name="Google Shape;253;p10"/>
            <p:cNvSpPr/>
            <p:nvPr/>
          </p:nvSpPr>
          <p:spPr>
            <a:xfrm rot="5400000">
              <a:off x="5261048" y="-2027448"/>
              <a:ext cx="608939" cy="9819475"/>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0"/>
            <p:cNvSpPr txBox="1"/>
            <p:nvPr/>
          </p:nvSpPr>
          <p:spPr>
            <a:xfrm>
              <a:off x="655780" y="2607546"/>
              <a:ext cx="9789749" cy="549487"/>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Nepal became first country to introduce IPV in SEA region </a:t>
              </a:r>
              <a:endParaRPr/>
            </a:p>
          </p:txBody>
        </p:sp>
        <p:sp>
          <p:nvSpPr>
            <p:cNvPr id="255" name="Google Shape;255;p10"/>
            <p:cNvSpPr/>
            <p:nvPr/>
          </p:nvSpPr>
          <p:spPr>
            <a:xfrm rot="5400000">
              <a:off x="-140524" y="3574560"/>
              <a:ext cx="936829" cy="655780"/>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0"/>
            <p:cNvSpPr txBox="1"/>
            <p:nvPr/>
          </p:nvSpPr>
          <p:spPr>
            <a:xfrm>
              <a:off x="1" y="3761925"/>
              <a:ext cx="655780" cy="281049"/>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2014</a:t>
              </a:r>
              <a:endParaRPr/>
            </a:p>
          </p:txBody>
        </p:sp>
        <p:sp>
          <p:nvSpPr>
            <p:cNvPr id="257" name="Google Shape;257;p10"/>
            <p:cNvSpPr/>
            <p:nvPr/>
          </p:nvSpPr>
          <p:spPr>
            <a:xfrm rot="5400000">
              <a:off x="5261048" y="-1171231"/>
              <a:ext cx="608939" cy="9819475"/>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0"/>
            <p:cNvSpPr txBox="1"/>
            <p:nvPr/>
          </p:nvSpPr>
          <p:spPr>
            <a:xfrm>
              <a:off x="655780" y="3463763"/>
              <a:ext cx="9789749" cy="549487"/>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Rubella vaccine added in measles as MR in immunization schedule  </a:t>
              </a:r>
              <a:endParaRPr/>
            </a:p>
          </p:txBody>
        </p:sp>
        <p:sp>
          <p:nvSpPr>
            <p:cNvPr id="259" name="Google Shape;259;p10"/>
            <p:cNvSpPr/>
            <p:nvPr/>
          </p:nvSpPr>
          <p:spPr>
            <a:xfrm rot="5400000">
              <a:off x="-140524" y="4430777"/>
              <a:ext cx="936829" cy="655780"/>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0"/>
            <p:cNvSpPr txBox="1"/>
            <p:nvPr/>
          </p:nvSpPr>
          <p:spPr>
            <a:xfrm>
              <a:off x="1" y="4618142"/>
              <a:ext cx="655780" cy="281049"/>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2015</a:t>
              </a:r>
              <a:endParaRPr/>
            </a:p>
          </p:txBody>
        </p:sp>
        <p:sp>
          <p:nvSpPr>
            <p:cNvPr id="261" name="Google Shape;261;p10"/>
            <p:cNvSpPr/>
            <p:nvPr/>
          </p:nvSpPr>
          <p:spPr>
            <a:xfrm rot="5400000">
              <a:off x="5261048" y="-315014"/>
              <a:ext cx="608939" cy="9819475"/>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0"/>
            <p:cNvSpPr txBox="1"/>
            <p:nvPr/>
          </p:nvSpPr>
          <p:spPr>
            <a:xfrm>
              <a:off x="655780" y="4319980"/>
              <a:ext cx="9789749" cy="549487"/>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Introduced PCV vaccine in immunization schedule </a:t>
              </a:r>
              <a:endParaRPr/>
            </a:p>
          </p:txBody>
        </p:sp>
        <p:sp>
          <p:nvSpPr>
            <p:cNvPr id="263" name="Google Shape;263;p10"/>
            <p:cNvSpPr/>
            <p:nvPr/>
          </p:nvSpPr>
          <p:spPr>
            <a:xfrm rot="5400000">
              <a:off x="-140524" y="5419819"/>
              <a:ext cx="936829" cy="655780"/>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0"/>
            <p:cNvSpPr txBox="1"/>
            <p:nvPr/>
          </p:nvSpPr>
          <p:spPr>
            <a:xfrm>
              <a:off x="1" y="5607184"/>
              <a:ext cx="655780" cy="281049"/>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2012/13</a:t>
              </a:r>
              <a:endParaRPr/>
            </a:p>
          </p:txBody>
        </p:sp>
        <p:sp>
          <p:nvSpPr>
            <p:cNvPr id="265" name="Google Shape;265;p10"/>
            <p:cNvSpPr/>
            <p:nvPr/>
          </p:nvSpPr>
          <p:spPr>
            <a:xfrm rot="5400000">
              <a:off x="5128223" y="674026"/>
              <a:ext cx="874589" cy="9819475"/>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0"/>
            <p:cNvSpPr txBox="1"/>
            <p:nvPr/>
          </p:nvSpPr>
          <p:spPr>
            <a:xfrm>
              <a:off x="655780" y="5189163"/>
              <a:ext cx="9776781" cy="789201"/>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Nepal has initiated ‘full immunization program’</a:t>
              </a:r>
              <a:r>
                <a:rPr b="0" i="0" lang="en-US" sz="2000" u="none" cap="none" strike="noStrike">
                  <a:solidFill>
                    <a:schemeClr val="dk1"/>
                  </a:solidFill>
                  <a:latin typeface="Times New Roman"/>
                  <a:ea typeface="Times New Roman"/>
                  <a:cs typeface="Times New Roman"/>
                  <a:sym typeface="Times New Roman"/>
                </a:rPr>
                <a:t>(</a:t>
              </a:r>
              <a:r>
                <a:rPr b="1" i="0" lang="en-US" sz="2000" u="none" cap="none" strike="noStrike">
                  <a:solidFill>
                    <a:schemeClr val="dk1"/>
                  </a:solidFill>
                  <a:latin typeface="Times New Roman"/>
                  <a:ea typeface="Times New Roman"/>
                  <a:cs typeface="Times New Roman"/>
                  <a:sym typeface="Times New Roman"/>
                </a:rPr>
                <a:t>Achham,Bhageswor VDC</a:t>
              </a:r>
              <a:r>
                <a:rPr b="0" i="0" lang="en-US" sz="2000" u="none" cap="none" strike="noStrike">
                  <a:solidFill>
                    <a:schemeClr val="dk1"/>
                  </a:solidFill>
                  <a:latin typeface="Times New Roman"/>
                  <a:ea typeface="Times New Roman"/>
                  <a:cs typeface="Times New Roman"/>
                  <a:sym typeface="Times New Roman"/>
                </a:rPr>
                <a:t>)</a:t>
              </a:r>
              <a:endParaRPr/>
            </a:p>
            <a:p>
              <a:pPr indent="-228600" lvl="1" marL="228600" marR="0" rtl="0" algn="l">
                <a:lnSpc>
                  <a:spcPct val="90000"/>
                </a:lnSpc>
                <a:spcBef>
                  <a:spcPts val="360"/>
                </a:spcBef>
                <a:spcAft>
                  <a:spcPts val="0"/>
                </a:spcAft>
                <a:buClr>
                  <a:schemeClr val="dk1"/>
                </a:buClr>
                <a:buSzPts val="2400"/>
                <a:buFont typeface="Times New Roman"/>
                <a:buChar char="•"/>
              </a:pPr>
              <a:r>
                <a:rPr b="1" i="0" lang="en-US" sz="2400" u="none" cap="none" strike="noStrike">
                  <a:solidFill>
                    <a:schemeClr val="dk1"/>
                  </a:solidFill>
                  <a:latin typeface="Times New Roman"/>
                  <a:ea typeface="Times New Roman"/>
                  <a:cs typeface="Times New Roman"/>
                  <a:sym typeface="Times New Roman"/>
                </a:rPr>
                <a:t>Palpa is first district declaration as fully immunized district. </a:t>
              </a:r>
              <a:endParaRPr/>
            </a:p>
          </p:txBody>
        </p:sp>
      </p:grpSp>
      <p:sp>
        <p:nvSpPr>
          <p:cNvPr id="267" name="Google Shape;267;p10"/>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268" name="Google Shape;268;p10"/>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72" name="Shape 272"/>
        <p:cNvGrpSpPr/>
        <p:nvPr/>
      </p:nvGrpSpPr>
      <p:grpSpPr>
        <a:xfrm>
          <a:off x="0" y="0"/>
          <a:ext cx="0" cy="0"/>
          <a:chOff x="0" y="0"/>
          <a:chExt cx="0" cy="0"/>
        </a:xfrm>
      </p:grpSpPr>
      <p:sp>
        <p:nvSpPr>
          <p:cNvPr id="273" name="Google Shape;273;p11"/>
          <p:cNvSpPr txBox="1"/>
          <p:nvPr>
            <p:ph idx="1" type="body"/>
          </p:nvPr>
        </p:nvSpPr>
        <p:spPr>
          <a:xfrm>
            <a:off x="284480" y="147002"/>
            <a:ext cx="11328400" cy="657891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t/>
            </a:r>
            <a:endParaRPr/>
          </a:p>
          <a:p>
            <a:pPr indent="-50797" lvl="0" marL="228597" rtl="0" algn="l">
              <a:lnSpc>
                <a:spcPct val="90000"/>
              </a:lnSpc>
              <a:spcBef>
                <a:spcPts val="1000"/>
              </a:spcBef>
              <a:spcAft>
                <a:spcPts val="0"/>
              </a:spcAft>
              <a:buClr>
                <a:schemeClr val="dk1"/>
              </a:buClr>
              <a:buSzPts val="2800"/>
              <a:buNone/>
            </a:pPr>
            <a:r>
              <a:t/>
            </a:r>
            <a:endParaRPr/>
          </a:p>
          <a:p>
            <a:pPr indent="-50797" lvl="0" marL="228597" rtl="0" algn="l">
              <a:lnSpc>
                <a:spcPct val="90000"/>
              </a:lnSpc>
              <a:spcBef>
                <a:spcPts val="1000"/>
              </a:spcBef>
              <a:spcAft>
                <a:spcPts val="0"/>
              </a:spcAft>
              <a:buClr>
                <a:schemeClr val="dk1"/>
              </a:buClr>
              <a:buSzPts val="2800"/>
              <a:buNone/>
            </a:pPr>
            <a:r>
              <a:t/>
            </a:r>
            <a:endParaRPr/>
          </a:p>
          <a:p>
            <a:pPr indent="-50797" lvl="0" marL="228597" rtl="0" algn="l">
              <a:lnSpc>
                <a:spcPct val="90000"/>
              </a:lnSpc>
              <a:spcBef>
                <a:spcPts val="1000"/>
              </a:spcBef>
              <a:spcAft>
                <a:spcPts val="0"/>
              </a:spcAft>
              <a:buClr>
                <a:schemeClr val="dk1"/>
              </a:buClr>
              <a:buSzPts val="2800"/>
              <a:buNone/>
            </a:pPr>
            <a:r>
              <a:t/>
            </a:r>
            <a:endParaRPr/>
          </a:p>
        </p:txBody>
      </p:sp>
      <p:grpSp>
        <p:nvGrpSpPr>
          <p:cNvPr id="274" name="Google Shape;274;p11"/>
          <p:cNvGrpSpPr/>
          <p:nvPr/>
        </p:nvGrpSpPr>
        <p:grpSpPr>
          <a:xfrm>
            <a:off x="1102662" y="604150"/>
            <a:ext cx="10112185" cy="6020542"/>
            <a:chOff x="1" y="4709"/>
            <a:chExt cx="10112185" cy="6020542"/>
          </a:xfrm>
        </p:grpSpPr>
        <p:sp>
          <p:nvSpPr>
            <p:cNvPr id="275" name="Google Shape;275;p11"/>
            <p:cNvSpPr/>
            <p:nvPr/>
          </p:nvSpPr>
          <p:spPr>
            <a:xfrm rot="5400000">
              <a:off x="-139644" y="144354"/>
              <a:ext cx="930966" cy="651676"/>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1"/>
            <p:cNvSpPr txBox="1"/>
            <p:nvPr/>
          </p:nvSpPr>
          <p:spPr>
            <a:xfrm>
              <a:off x="1" y="330547"/>
              <a:ext cx="651676" cy="27929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2016</a:t>
              </a:r>
              <a:endParaRPr sz="2000">
                <a:solidFill>
                  <a:schemeClr val="lt1"/>
                </a:solidFill>
                <a:latin typeface="Calibri"/>
                <a:ea typeface="Calibri"/>
                <a:cs typeface="Calibri"/>
                <a:sym typeface="Calibri"/>
              </a:endParaRPr>
            </a:p>
          </p:txBody>
        </p:sp>
        <p:sp>
          <p:nvSpPr>
            <p:cNvPr id="277" name="Google Shape;277;p11"/>
            <p:cNvSpPr/>
            <p:nvPr/>
          </p:nvSpPr>
          <p:spPr>
            <a:xfrm rot="5400000">
              <a:off x="5079208" y="-4422822"/>
              <a:ext cx="605446" cy="9460509"/>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1"/>
            <p:cNvSpPr txBox="1"/>
            <p:nvPr/>
          </p:nvSpPr>
          <p:spPr>
            <a:xfrm>
              <a:off x="651677" y="34264"/>
              <a:ext cx="9430954" cy="546336"/>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JE vaccine was scaled up in all districts from 31 endemic districts. </a:t>
              </a:r>
              <a:endParaRPr b="0" i="0" sz="2400" u="none" cap="none" strike="noStrike">
                <a:solidFill>
                  <a:schemeClr val="dk1"/>
                </a:solidFill>
                <a:latin typeface="Times New Roman"/>
                <a:ea typeface="Times New Roman"/>
                <a:cs typeface="Times New Roman"/>
                <a:sym typeface="Times New Roman"/>
              </a:endParaRPr>
            </a:p>
          </p:txBody>
        </p:sp>
        <p:sp>
          <p:nvSpPr>
            <p:cNvPr id="279" name="Google Shape;279;p11"/>
            <p:cNvSpPr/>
            <p:nvPr/>
          </p:nvSpPr>
          <p:spPr>
            <a:xfrm rot="5400000">
              <a:off x="-139644" y="992617"/>
              <a:ext cx="930966" cy="651676"/>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1"/>
            <p:cNvSpPr txBox="1"/>
            <p:nvPr/>
          </p:nvSpPr>
          <p:spPr>
            <a:xfrm>
              <a:off x="1" y="1178810"/>
              <a:ext cx="651676" cy="27929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2016</a:t>
              </a:r>
              <a:endParaRPr/>
            </a:p>
          </p:txBody>
        </p:sp>
        <p:sp>
          <p:nvSpPr>
            <p:cNvPr id="281" name="Google Shape;281;p11"/>
            <p:cNvSpPr/>
            <p:nvPr/>
          </p:nvSpPr>
          <p:spPr>
            <a:xfrm rot="5400000">
              <a:off x="5079367" y="-3574718"/>
              <a:ext cx="605128" cy="9460509"/>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1"/>
            <p:cNvSpPr txBox="1"/>
            <p:nvPr/>
          </p:nvSpPr>
          <p:spPr>
            <a:xfrm>
              <a:off x="651677" y="882512"/>
              <a:ext cx="9430969" cy="546048"/>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Nepal became first country in SEA  to have Immunization Act (2072) </a:t>
              </a:r>
              <a:endParaRPr/>
            </a:p>
          </p:txBody>
        </p:sp>
        <p:sp>
          <p:nvSpPr>
            <p:cNvPr id="283" name="Google Shape;283;p11"/>
            <p:cNvSpPr/>
            <p:nvPr/>
          </p:nvSpPr>
          <p:spPr>
            <a:xfrm rot="5400000">
              <a:off x="-139644" y="1840879"/>
              <a:ext cx="930966" cy="651676"/>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1"/>
            <p:cNvSpPr txBox="1"/>
            <p:nvPr/>
          </p:nvSpPr>
          <p:spPr>
            <a:xfrm>
              <a:off x="1" y="2027072"/>
              <a:ext cx="651676" cy="27929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2017</a:t>
              </a:r>
              <a:endParaRPr/>
            </a:p>
          </p:txBody>
        </p:sp>
        <p:sp>
          <p:nvSpPr>
            <p:cNvPr id="285" name="Google Shape;285;p11"/>
            <p:cNvSpPr/>
            <p:nvPr/>
          </p:nvSpPr>
          <p:spPr>
            <a:xfrm rot="5400000">
              <a:off x="5079367" y="-2726455"/>
              <a:ext cx="605128" cy="9460509"/>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1"/>
            <p:cNvSpPr txBox="1"/>
            <p:nvPr/>
          </p:nvSpPr>
          <p:spPr>
            <a:xfrm>
              <a:off x="651677" y="1730775"/>
              <a:ext cx="9430969" cy="546048"/>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comprehensive Multi-year Plan for Immunization (cMYP) 2017 – 2021</a:t>
              </a:r>
              <a:endParaRPr/>
            </a:p>
          </p:txBody>
        </p:sp>
        <p:sp>
          <p:nvSpPr>
            <p:cNvPr id="287" name="Google Shape;287;p11"/>
            <p:cNvSpPr/>
            <p:nvPr/>
          </p:nvSpPr>
          <p:spPr>
            <a:xfrm rot="5400000">
              <a:off x="-139644" y="2689142"/>
              <a:ext cx="930966" cy="651676"/>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1"/>
            <p:cNvSpPr txBox="1"/>
            <p:nvPr/>
          </p:nvSpPr>
          <p:spPr>
            <a:xfrm>
              <a:off x="1" y="2875335"/>
              <a:ext cx="651676" cy="27929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2017/18</a:t>
              </a:r>
              <a:endParaRPr/>
            </a:p>
          </p:txBody>
        </p:sp>
        <p:sp>
          <p:nvSpPr>
            <p:cNvPr id="289" name="Google Shape;289;p11"/>
            <p:cNvSpPr/>
            <p:nvPr/>
          </p:nvSpPr>
          <p:spPr>
            <a:xfrm rot="5400000">
              <a:off x="5079367" y="-1878193"/>
              <a:ext cx="605128" cy="9460509"/>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1"/>
            <p:cNvSpPr txBox="1"/>
            <p:nvPr/>
          </p:nvSpPr>
          <p:spPr>
            <a:xfrm>
              <a:off x="651677" y="2579037"/>
              <a:ext cx="9430969" cy="546048"/>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80% Palikas, and 56 districts have been declared ‘fully immunized</a:t>
              </a:r>
              <a:r>
                <a:rPr b="0" i="0" lang="en-US" sz="2400" u="none" cap="none" strike="noStrike">
                  <a:solidFill>
                    <a:schemeClr val="dk1"/>
                  </a:solidFill>
                  <a:latin typeface="Calibri"/>
                  <a:ea typeface="Calibri"/>
                  <a:cs typeface="Calibri"/>
                  <a:sym typeface="Calibri"/>
                </a:rPr>
                <a:t>’ </a:t>
              </a:r>
              <a:endParaRPr/>
            </a:p>
          </p:txBody>
        </p:sp>
        <p:sp>
          <p:nvSpPr>
            <p:cNvPr id="291" name="Google Shape;291;p11"/>
            <p:cNvSpPr/>
            <p:nvPr/>
          </p:nvSpPr>
          <p:spPr>
            <a:xfrm rot="5400000">
              <a:off x="-139644" y="3537404"/>
              <a:ext cx="930966" cy="651676"/>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1"/>
            <p:cNvSpPr txBox="1"/>
            <p:nvPr/>
          </p:nvSpPr>
          <p:spPr>
            <a:xfrm>
              <a:off x="1" y="3723597"/>
              <a:ext cx="651676" cy="27929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2017/18</a:t>
              </a:r>
              <a:endParaRPr sz="2000">
                <a:solidFill>
                  <a:schemeClr val="lt1"/>
                </a:solidFill>
                <a:latin typeface="Calibri"/>
                <a:ea typeface="Calibri"/>
                <a:cs typeface="Calibri"/>
                <a:sym typeface="Calibri"/>
              </a:endParaRPr>
            </a:p>
          </p:txBody>
        </p:sp>
        <p:sp>
          <p:nvSpPr>
            <p:cNvPr id="293" name="Google Shape;293;p11"/>
            <p:cNvSpPr/>
            <p:nvPr/>
          </p:nvSpPr>
          <p:spPr>
            <a:xfrm rot="5400000">
              <a:off x="5079367" y="-1029930"/>
              <a:ext cx="605128" cy="9460509"/>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1"/>
            <p:cNvSpPr txBox="1"/>
            <p:nvPr/>
          </p:nvSpPr>
          <p:spPr>
            <a:xfrm>
              <a:off x="651677" y="3427300"/>
              <a:ext cx="9430969" cy="546048"/>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Gandaki Province declared as fully immunized province </a:t>
              </a:r>
              <a:endParaRPr/>
            </a:p>
          </p:txBody>
        </p:sp>
        <p:sp>
          <p:nvSpPr>
            <p:cNvPr id="295" name="Google Shape;295;p11"/>
            <p:cNvSpPr/>
            <p:nvPr/>
          </p:nvSpPr>
          <p:spPr>
            <a:xfrm rot="5400000">
              <a:off x="-139644" y="4385667"/>
              <a:ext cx="930966" cy="651676"/>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1"/>
            <p:cNvSpPr txBox="1"/>
            <p:nvPr/>
          </p:nvSpPr>
          <p:spPr>
            <a:xfrm>
              <a:off x="1" y="4571860"/>
              <a:ext cx="651676" cy="27929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2018</a:t>
              </a:r>
              <a:endParaRPr sz="2000">
                <a:solidFill>
                  <a:schemeClr val="lt1"/>
                </a:solidFill>
                <a:latin typeface="Calibri"/>
                <a:ea typeface="Calibri"/>
                <a:cs typeface="Calibri"/>
                <a:sym typeface="Calibri"/>
              </a:endParaRPr>
            </a:p>
          </p:txBody>
        </p:sp>
        <p:sp>
          <p:nvSpPr>
            <p:cNvPr id="297" name="Google Shape;297;p11"/>
            <p:cNvSpPr/>
            <p:nvPr/>
          </p:nvSpPr>
          <p:spPr>
            <a:xfrm rot="5400000">
              <a:off x="5079367" y="-181668"/>
              <a:ext cx="605128" cy="9460509"/>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1"/>
            <p:cNvSpPr txBox="1"/>
            <p:nvPr/>
          </p:nvSpPr>
          <p:spPr>
            <a:xfrm>
              <a:off x="651677" y="4275562"/>
              <a:ext cx="9430969" cy="546048"/>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Nepal certified as having achieved control of rubella &amp; congenital rubella syndrome </a:t>
              </a:r>
              <a:endParaRPr/>
            </a:p>
          </p:txBody>
        </p:sp>
        <p:sp>
          <p:nvSpPr>
            <p:cNvPr id="299" name="Google Shape;299;p11"/>
            <p:cNvSpPr/>
            <p:nvPr/>
          </p:nvSpPr>
          <p:spPr>
            <a:xfrm rot="5400000">
              <a:off x="-139644" y="5233930"/>
              <a:ext cx="930966" cy="651676"/>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1"/>
            <p:cNvSpPr txBox="1"/>
            <p:nvPr/>
          </p:nvSpPr>
          <p:spPr>
            <a:xfrm>
              <a:off x="1" y="5420123"/>
              <a:ext cx="651676" cy="27929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2018</a:t>
              </a:r>
              <a:endParaRPr/>
            </a:p>
          </p:txBody>
        </p:sp>
        <p:sp>
          <p:nvSpPr>
            <p:cNvPr id="301" name="Google Shape;301;p11"/>
            <p:cNvSpPr/>
            <p:nvPr/>
          </p:nvSpPr>
          <p:spPr>
            <a:xfrm rot="5400000">
              <a:off x="5079367" y="666594"/>
              <a:ext cx="605128" cy="9460509"/>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1"/>
            <p:cNvSpPr txBox="1"/>
            <p:nvPr/>
          </p:nvSpPr>
          <p:spPr>
            <a:xfrm>
              <a:off x="651677" y="5123824"/>
              <a:ext cx="9430969" cy="546048"/>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Immunization Regulation 2074</a:t>
              </a:r>
              <a:endParaRPr/>
            </a:p>
          </p:txBody>
        </p:sp>
      </p:grpSp>
      <p:sp>
        <p:nvSpPr>
          <p:cNvPr id="303" name="Google Shape;303;p11"/>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304" name="Google Shape;304;p11"/>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08" name="Shape 308"/>
        <p:cNvGrpSpPr/>
        <p:nvPr/>
      </p:nvGrpSpPr>
      <p:grpSpPr>
        <a:xfrm>
          <a:off x="0" y="0"/>
          <a:ext cx="0" cy="0"/>
          <a:chOff x="0" y="0"/>
          <a:chExt cx="0" cy="0"/>
        </a:xfrm>
      </p:grpSpPr>
      <p:sp>
        <p:nvSpPr>
          <p:cNvPr id="309" name="Google Shape;309;p12"/>
          <p:cNvSpPr txBox="1"/>
          <p:nvPr>
            <p:ph idx="1" type="body"/>
          </p:nvPr>
        </p:nvSpPr>
        <p:spPr>
          <a:xfrm>
            <a:off x="838200" y="4224908"/>
            <a:ext cx="10841402" cy="1952056"/>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t/>
            </a:r>
            <a:endParaRPr/>
          </a:p>
          <a:p>
            <a:pPr indent="-50797" lvl="0" marL="228597" rtl="0" algn="l">
              <a:lnSpc>
                <a:spcPct val="90000"/>
              </a:lnSpc>
              <a:spcBef>
                <a:spcPts val="1000"/>
              </a:spcBef>
              <a:spcAft>
                <a:spcPts val="0"/>
              </a:spcAft>
              <a:buClr>
                <a:schemeClr val="dk1"/>
              </a:buClr>
              <a:buSzPts val="2800"/>
              <a:buNone/>
            </a:pPr>
            <a:r>
              <a:t/>
            </a:r>
            <a:endParaRPr/>
          </a:p>
          <a:p>
            <a:pPr indent="-50797" lvl="0" marL="228597" rtl="0" algn="l">
              <a:lnSpc>
                <a:spcPct val="90000"/>
              </a:lnSpc>
              <a:spcBef>
                <a:spcPts val="1000"/>
              </a:spcBef>
              <a:spcAft>
                <a:spcPts val="0"/>
              </a:spcAft>
              <a:buClr>
                <a:schemeClr val="dk1"/>
              </a:buClr>
              <a:buSzPts val="2800"/>
              <a:buNone/>
            </a:pPr>
            <a:r>
              <a:t/>
            </a:r>
            <a:endParaRPr/>
          </a:p>
          <a:p>
            <a:pPr indent="-50797" lvl="0" marL="228597" rtl="0" algn="l">
              <a:lnSpc>
                <a:spcPct val="90000"/>
              </a:lnSpc>
              <a:spcBef>
                <a:spcPts val="1000"/>
              </a:spcBef>
              <a:spcAft>
                <a:spcPts val="0"/>
              </a:spcAft>
              <a:buClr>
                <a:schemeClr val="dk1"/>
              </a:buClr>
              <a:buSzPts val="2800"/>
              <a:buNone/>
            </a:pPr>
            <a:r>
              <a:t/>
            </a:r>
            <a:endParaRPr/>
          </a:p>
        </p:txBody>
      </p:sp>
      <p:grpSp>
        <p:nvGrpSpPr>
          <p:cNvPr id="310" name="Google Shape;310;p12"/>
          <p:cNvGrpSpPr/>
          <p:nvPr/>
        </p:nvGrpSpPr>
        <p:grpSpPr>
          <a:xfrm>
            <a:off x="521111" y="683620"/>
            <a:ext cx="11072385" cy="3426545"/>
            <a:chOff x="1" y="2584"/>
            <a:chExt cx="11072385" cy="3426545"/>
          </a:xfrm>
        </p:grpSpPr>
        <p:sp>
          <p:nvSpPr>
            <p:cNvPr id="311" name="Google Shape;311;p12"/>
            <p:cNvSpPr/>
            <p:nvPr/>
          </p:nvSpPr>
          <p:spPr>
            <a:xfrm rot="5400000">
              <a:off x="-108260" y="110845"/>
              <a:ext cx="721739" cy="505217"/>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2"/>
            <p:cNvSpPr txBox="1"/>
            <p:nvPr/>
          </p:nvSpPr>
          <p:spPr>
            <a:xfrm>
              <a:off x="2" y="255193"/>
              <a:ext cx="505217" cy="216522"/>
            </a:xfrm>
            <a:prstGeom prst="rect">
              <a:avLst/>
            </a:prstGeom>
            <a:noFill/>
            <a:ln>
              <a:noFill/>
            </a:ln>
          </p:spPr>
          <p:txBody>
            <a:bodyPr anchorCtr="0" anchor="ctr" bIns="8875" lIns="8875" spcFirstLastPara="1" rIns="8875" wrap="square" tIns="8875">
              <a:noAutofit/>
            </a:bodyPr>
            <a:lstStyle/>
            <a:p>
              <a:pPr indent="0" lvl="0" marL="0" marR="0" rtl="0" algn="ctr">
                <a:lnSpc>
                  <a:spcPct val="90000"/>
                </a:lnSpc>
                <a:spcBef>
                  <a:spcPts val="0"/>
                </a:spcBef>
                <a:spcAft>
                  <a:spcPts val="0"/>
                </a:spcAft>
                <a:buNone/>
              </a:pPr>
              <a:r>
                <a:rPr lang="en-US" sz="1400">
                  <a:solidFill>
                    <a:schemeClr val="lt1"/>
                  </a:solidFill>
                  <a:latin typeface="Calibri"/>
                  <a:ea typeface="Calibri"/>
                  <a:cs typeface="Calibri"/>
                  <a:sym typeface="Calibri"/>
                </a:rPr>
                <a:t>2019</a:t>
              </a:r>
              <a:endParaRPr sz="1400">
                <a:solidFill>
                  <a:schemeClr val="lt1"/>
                </a:solidFill>
                <a:latin typeface="Calibri"/>
                <a:ea typeface="Calibri"/>
                <a:cs typeface="Calibri"/>
                <a:sym typeface="Calibri"/>
              </a:endParaRPr>
            </a:p>
          </p:txBody>
        </p:sp>
        <p:sp>
          <p:nvSpPr>
            <p:cNvPr id="313" name="Google Shape;313;p12"/>
            <p:cNvSpPr/>
            <p:nvPr/>
          </p:nvSpPr>
          <p:spPr>
            <a:xfrm rot="5400000">
              <a:off x="5554236" y="-5046435"/>
              <a:ext cx="469130" cy="10567169"/>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2"/>
            <p:cNvSpPr txBox="1"/>
            <p:nvPr/>
          </p:nvSpPr>
          <p:spPr>
            <a:xfrm>
              <a:off x="505217" y="25485"/>
              <a:ext cx="10544268" cy="423328"/>
            </a:xfrm>
            <a:prstGeom prst="rect">
              <a:avLst/>
            </a:prstGeom>
            <a:noFill/>
            <a:ln>
              <a:noFill/>
            </a:ln>
          </p:spPr>
          <p:txBody>
            <a:bodyPr anchorCtr="0" anchor="ctr" bIns="13950" lIns="156450" spcFirstLastPara="1" rIns="13950" wrap="square" tIns="13950">
              <a:noAutofit/>
            </a:bodyPr>
            <a:lstStyle/>
            <a:p>
              <a:pPr indent="-228600" lvl="1" marL="228600" marR="0" rtl="0" algn="l">
                <a:lnSpc>
                  <a:spcPct val="90000"/>
                </a:lnSpc>
                <a:spcBef>
                  <a:spcPts val="0"/>
                </a:spcBef>
                <a:spcAft>
                  <a:spcPts val="0"/>
                </a:spcAft>
                <a:buClr>
                  <a:schemeClr val="dk1"/>
                </a:buClr>
                <a:buSzPts val="2200"/>
                <a:buFont typeface="Times New Roman"/>
                <a:buChar char="•"/>
              </a:pPr>
              <a:r>
                <a:rPr b="0" i="0" lang="en-US" sz="2200" u="none" cap="none" strike="noStrike">
                  <a:solidFill>
                    <a:schemeClr val="dk1"/>
                  </a:solidFill>
                  <a:latin typeface="Times New Roman"/>
                  <a:ea typeface="Times New Roman"/>
                  <a:cs typeface="Times New Roman"/>
                  <a:sym typeface="Times New Roman"/>
                </a:rPr>
                <a:t>Certified of having achieved hepatitis B control among children through immunization</a:t>
              </a:r>
              <a:endParaRPr b="0" i="0" sz="2200" u="none" cap="none" strike="noStrike">
                <a:solidFill>
                  <a:schemeClr val="dk1"/>
                </a:solidFill>
                <a:latin typeface="Times New Roman"/>
                <a:ea typeface="Times New Roman"/>
                <a:cs typeface="Times New Roman"/>
                <a:sym typeface="Times New Roman"/>
              </a:endParaRPr>
            </a:p>
          </p:txBody>
        </p:sp>
        <p:sp>
          <p:nvSpPr>
            <p:cNvPr id="315" name="Google Shape;315;p12"/>
            <p:cNvSpPr/>
            <p:nvPr/>
          </p:nvSpPr>
          <p:spPr>
            <a:xfrm rot="5400000">
              <a:off x="-108260" y="819627"/>
              <a:ext cx="721739" cy="505217"/>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12"/>
            <p:cNvSpPr txBox="1"/>
            <p:nvPr/>
          </p:nvSpPr>
          <p:spPr>
            <a:xfrm>
              <a:off x="2" y="963975"/>
              <a:ext cx="505217" cy="216522"/>
            </a:xfrm>
            <a:prstGeom prst="rect">
              <a:avLst/>
            </a:prstGeom>
            <a:noFill/>
            <a:ln>
              <a:noFill/>
            </a:ln>
          </p:spPr>
          <p:txBody>
            <a:bodyPr anchorCtr="0" anchor="ctr" bIns="8875" lIns="8875" spcFirstLastPara="1" rIns="8875" wrap="square" tIns="8875">
              <a:noAutofit/>
            </a:bodyPr>
            <a:lstStyle/>
            <a:p>
              <a:pPr indent="0" lvl="0" marL="0" marR="0" rtl="0" algn="ctr">
                <a:lnSpc>
                  <a:spcPct val="90000"/>
                </a:lnSpc>
                <a:spcBef>
                  <a:spcPts val="0"/>
                </a:spcBef>
                <a:spcAft>
                  <a:spcPts val="0"/>
                </a:spcAft>
                <a:buNone/>
              </a:pPr>
              <a:r>
                <a:rPr lang="en-US" sz="1400">
                  <a:solidFill>
                    <a:schemeClr val="lt1"/>
                  </a:solidFill>
                  <a:latin typeface="Calibri"/>
                  <a:ea typeface="Calibri"/>
                  <a:cs typeface="Calibri"/>
                  <a:sym typeface="Calibri"/>
                </a:rPr>
                <a:t>2020</a:t>
              </a:r>
              <a:endParaRPr sz="1400">
                <a:solidFill>
                  <a:schemeClr val="lt1"/>
                </a:solidFill>
                <a:latin typeface="Calibri"/>
                <a:ea typeface="Calibri"/>
                <a:cs typeface="Calibri"/>
                <a:sym typeface="Calibri"/>
              </a:endParaRPr>
            </a:p>
          </p:txBody>
        </p:sp>
        <p:sp>
          <p:nvSpPr>
            <p:cNvPr id="317" name="Google Shape;317;p12"/>
            <p:cNvSpPr/>
            <p:nvPr/>
          </p:nvSpPr>
          <p:spPr>
            <a:xfrm rot="5400000">
              <a:off x="5451652" y="-3000823"/>
              <a:ext cx="661408" cy="10567169"/>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2"/>
            <p:cNvSpPr txBox="1"/>
            <p:nvPr/>
          </p:nvSpPr>
          <p:spPr>
            <a:xfrm>
              <a:off x="498772" y="1984344"/>
              <a:ext cx="10534882" cy="596834"/>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Typhoid Conjugate Vaccine (TCV) was introduced in routine immunization and is given at 15 months of age.</a:t>
              </a:r>
              <a:endParaRPr b="0" i="0" sz="2400" u="none" cap="none" strike="noStrike">
                <a:solidFill>
                  <a:schemeClr val="dk1"/>
                </a:solidFill>
                <a:latin typeface="Times New Roman"/>
                <a:ea typeface="Times New Roman"/>
                <a:cs typeface="Times New Roman"/>
                <a:sym typeface="Times New Roman"/>
              </a:endParaRPr>
            </a:p>
          </p:txBody>
        </p:sp>
        <p:sp>
          <p:nvSpPr>
            <p:cNvPr id="319" name="Google Shape;319;p12"/>
            <p:cNvSpPr/>
            <p:nvPr/>
          </p:nvSpPr>
          <p:spPr>
            <a:xfrm rot="5400000">
              <a:off x="-79700" y="2078220"/>
              <a:ext cx="721739" cy="505217"/>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2"/>
            <p:cNvSpPr txBox="1"/>
            <p:nvPr/>
          </p:nvSpPr>
          <p:spPr>
            <a:xfrm>
              <a:off x="28562" y="2222568"/>
              <a:ext cx="505217" cy="216522"/>
            </a:xfrm>
            <a:prstGeom prst="rect">
              <a:avLst/>
            </a:prstGeom>
            <a:noFill/>
            <a:ln>
              <a:noFill/>
            </a:ln>
          </p:spPr>
          <p:txBody>
            <a:bodyPr anchorCtr="0" anchor="ctr" bIns="8875" lIns="8875" spcFirstLastPara="1" rIns="8875" wrap="square" tIns="8875">
              <a:noAutofit/>
            </a:bodyPr>
            <a:lstStyle/>
            <a:p>
              <a:pPr indent="0" lvl="0" marL="0" marR="0" rtl="0" algn="ctr">
                <a:lnSpc>
                  <a:spcPct val="90000"/>
                </a:lnSpc>
                <a:spcBef>
                  <a:spcPts val="0"/>
                </a:spcBef>
                <a:spcAft>
                  <a:spcPts val="0"/>
                </a:spcAft>
                <a:buNone/>
              </a:pPr>
              <a:r>
                <a:rPr lang="en-US" sz="1400">
                  <a:solidFill>
                    <a:schemeClr val="lt1"/>
                  </a:solidFill>
                  <a:latin typeface="Calibri"/>
                  <a:ea typeface="Calibri"/>
                  <a:cs typeface="Calibri"/>
                  <a:sym typeface="Calibri"/>
                </a:rPr>
                <a:t>2023</a:t>
              </a:r>
              <a:endParaRPr/>
            </a:p>
          </p:txBody>
        </p:sp>
        <p:sp>
          <p:nvSpPr>
            <p:cNvPr id="321" name="Google Shape;321;p12"/>
            <p:cNvSpPr/>
            <p:nvPr/>
          </p:nvSpPr>
          <p:spPr>
            <a:xfrm rot="5400000">
              <a:off x="5448220" y="-2195037"/>
              <a:ext cx="681163" cy="10567169"/>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2"/>
            <p:cNvSpPr txBox="1"/>
            <p:nvPr/>
          </p:nvSpPr>
          <p:spPr>
            <a:xfrm>
              <a:off x="505217" y="2781218"/>
              <a:ext cx="10533917" cy="614659"/>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Environmental surveillance expanded in Madhesh and Koshi Provinces. </a:t>
              </a:r>
              <a:endParaRPr/>
            </a:p>
          </p:txBody>
        </p:sp>
        <p:sp>
          <p:nvSpPr>
            <p:cNvPr id="323" name="Google Shape;323;p12"/>
            <p:cNvSpPr/>
            <p:nvPr/>
          </p:nvSpPr>
          <p:spPr>
            <a:xfrm rot="5400000">
              <a:off x="-79700" y="2806604"/>
              <a:ext cx="721739" cy="505217"/>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2"/>
            <p:cNvSpPr txBox="1"/>
            <p:nvPr/>
          </p:nvSpPr>
          <p:spPr>
            <a:xfrm>
              <a:off x="28562" y="2950952"/>
              <a:ext cx="505217" cy="216522"/>
            </a:xfrm>
            <a:prstGeom prst="rect">
              <a:avLst/>
            </a:prstGeom>
            <a:noFill/>
            <a:ln>
              <a:noFill/>
            </a:ln>
          </p:spPr>
          <p:txBody>
            <a:bodyPr anchorCtr="0" anchor="ctr" bIns="8875" lIns="8875" spcFirstLastPara="1" rIns="8875" wrap="square" tIns="8875">
              <a:noAutofit/>
            </a:bodyPr>
            <a:lstStyle/>
            <a:p>
              <a:pPr indent="0" lvl="0" marL="0" marR="0" rtl="0" algn="ctr">
                <a:lnSpc>
                  <a:spcPct val="90000"/>
                </a:lnSpc>
                <a:spcBef>
                  <a:spcPts val="0"/>
                </a:spcBef>
                <a:spcAft>
                  <a:spcPts val="0"/>
                </a:spcAft>
                <a:buNone/>
              </a:pPr>
              <a:r>
                <a:rPr lang="en-US" sz="1400">
                  <a:solidFill>
                    <a:schemeClr val="lt1"/>
                  </a:solidFill>
                  <a:latin typeface="Calibri"/>
                  <a:ea typeface="Calibri"/>
                  <a:cs typeface="Calibri"/>
                  <a:sym typeface="Calibri"/>
                </a:rPr>
                <a:t>2023</a:t>
              </a:r>
              <a:endParaRPr/>
            </a:p>
          </p:txBody>
        </p:sp>
        <p:sp>
          <p:nvSpPr>
            <p:cNvPr id="325" name="Google Shape;325;p12"/>
            <p:cNvSpPr/>
            <p:nvPr/>
          </p:nvSpPr>
          <p:spPr>
            <a:xfrm rot="5400000">
              <a:off x="5521041" y="-4396275"/>
              <a:ext cx="535521" cy="10567169"/>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2"/>
            <p:cNvSpPr txBox="1"/>
            <p:nvPr/>
          </p:nvSpPr>
          <p:spPr>
            <a:xfrm>
              <a:off x="505217" y="645691"/>
              <a:ext cx="10541027" cy="483237"/>
            </a:xfrm>
            <a:prstGeom prst="rect">
              <a:avLst/>
            </a:prstGeom>
            <a:noFill/>
            <a:ln>
              <a:noFill/>
            </a:ln>
          </p:spPr>
          <p:txBody>
            <a:bodyPr anchorCtr="0" anchor="ctr" bIns="13950" lIns="156450" spcFirstLastPara="1" rIns="13950" wrap="square" tIns="13950">
              <a:noAutofit/>
            </a:bodyPr>
            <a:lstStyle/>
            <a:p>
              <a:pPr indent="-228600" lvl="1" marL="228600" marR="0" rtl="0" algn="l">
                <a:lnSpc>
                  <a:spcPct val="90000"/>
                </a:lnSpc>
                <a:spcBef>
                  <a:spcPts val="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Rota virus vaccine has been added in routine immunization In NIP.</a:t>
              </a:r>
              <a:endParaRPr/>
            </a:p>
          </p:txBody>
        </p:sp>
        <p:sp>
          <p:nvSpPr>
            <p:cNvPr id="327" name="Google Shape;327;p12"/>
            <p:cNvSpPr/>
            <p:nvPr/>
          </p:nvSpPr>
          <p:spPr>
            <a:xfrm rot="5400000">
              <a:off x="-43779" y="1417570"/>
              <a:ext cx="721739" cy="505217"/>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2"/>
            <p:cNvSpPr txBox="1"/>
            <p:nvPr/>
          </p:nvSpPr>
          <p:spPr>
            <a:xfrm>
              <a:off x="64483" y="1561918"/>
              <a:ext cx="505217" cy="216522"/>
            </a:xfrm>
            <a:prstGeom prst="rect">
              <a:avLst/>
            </a:prstGeom>
            <a:noFill/>
            <a:ln>
              <a:noFill/>
            </a:ln>
          </p:spPr>
          <p:txBody>
            <a:bodyPr anchorCtr="0" anchor="ctr" bIns="8875" lIns="8875" spcFirstLastPara="1" rIns="8875" wrap="square" tIns="8875">
              <a:noAutofit/>
            </a:bodyPr>
            <a:lstStyle/>
            <a:p>
              <a:pPr indent="0" lvl="0" marL="0" marR="0" rtl="0" algn="ctr">
                <a:lnSpc>
                  <a:spcPct val="90000"/>
                </a:lnSpc>
                <a:spcBef>
                  <a:spcPts val="0"/>
                </a:spcBef>
                <a:spcAft>
                  <a:spcPts val="0"/>
                </a:spcAft>
                <a:buNone/>
              </a:pPr>
              <a:r>
                <a:rPr lang="en-US" sz="1400">
                  <a:solidFill>
                    <a:schemeClr val="lt1"/>
                  </a:solidFill>
                  <a:latin typeface="Calibri"/>
                  <a:ea typeface="Calibri"/>
                  <a:cs typeface="Calibri"/>
                  <a:sym typeface="Calibri"/>
                </a:rPr>
                <a:t>2021</a:t>
              </a:r>
              <a:endParaRPr/>
            </a:p>
          </p:txBody>
        </p:sp>
        <p:sp>
          <p:nvSpPr>
            <p:cNvPr id="329" name="Google Shape;329;p12"/>
            <p:cNvSpPr/>
            <p:nvPr/>
          </p:nvSpPr>
          <p:spPr>
            <a:xfrm rot="5400000">
              <a:off x="5018382" y="-3169833"/>
              <a:ext cx="731210" cy="9512565"/>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2"/>
            <p:cNvSpPr txBox="1"/>
            <p:nvPr/>
          </p:nvSpPr>
          <p:spPr>
            <a:xfrm>
              <a:off x="627705" y="1256539"/>
              <a:ext cx="9476870" cy="659820"/>
            </a:xfrm>
            <a:prstGeom prst="rect">
              <a:avLst/>
            </a:prstGeom>
            <a:noFill/>
            <a:ln>
              <a:noFill/>
            </a:ln>
          </p:spPr>
          <p:txBody>
            <a:bodyPr anchorCtr="0" anchor="ctr" bIns="13950" lIns="156450" spcFirstLastPara="1" rIns="13950" wrap="square" tIns="13950">
              <a:noAutofit/>
            </a:bodyPr>
            <a:lstStyle/>
            <a:p>
              <a:pPr indent="-228600" lvl="1" marL="228600" marR="0" rtl="0" algn="l">
                <a:lnSpc>
                  <a:spcPct val="90000"/>
                </a:lnSpc>
                <a:spcBef>
                  <a:spcPts val="0"/>
                </a:spcBef>
                <a:spcAft>
                  <a:spcPts val="0"/>
                </a:spcAft>
                <a:buClr>
                  <a:schemeClr val="dk1"/>
                </a:buClr>
                <a:buSzPts val="2200"/>
                <a:buFont typeface="Calibri"/>
                <a:buChar char="•"/>
              </a:pPr>
              <a:r>
                <a:rPr b="0" i="0" lang="en-US" sz="2200" u="none" cap="none" strike="noStrike">
                  <a:solidFill>
                    <a:schemeClr val="dk1"/>
                  </a:solidFill>
                  <a:latin typeface="Calibri"/>
                  <a:ea typeface="Calibri"/>
                  <a:cs typeface="Calibri"/>
                  <a:sym typeface="Calibri"/>
                </a:rPr>
                <a:t>COVID-19 vaccine introduce in Nepal</a:t>
              </a:r>
              <a:endParaRPr/>
            </a:p>
          </p:txBody>
        </p:sp>
      </p:grpSp>
      <p:grpSp>
        <p:nvGrpSpPr>
          <p:cNvPr id="331" name="Google Shape;331;p12"/>
          <p:cNvGrpSpPr/>
          <p:nvPr/>
        </p:nvGrpSpPr>
        <p:grpSpPr>
          <a:xfrm>
            <a:off x="598845" y="4369884"/>
            <a:ext cx="9469082" cy="1424964"/>
            <a:chOff x="86447" y="14700"/>
            <a:chExt cx="9469082" cy="1424964"/>
          </a:xfrm>
        </p:grpSpPr>
        <p:sp>
          <p:nvSpPr>
            <p:cNvPr id="332" name="Google Shape;332;p12"/>
            <p:cNvSpPr/>
            <p:nvPr/>
          </p:nvSpPr>
          <p:spPr>
            <a:xfrm rot="5400000">
              <a:off x="-190233" y="362277"/>
              <a:ext cx="1344921" cy="791560"/>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12"/>
            <p:cNvSpPr txBox="1"/>
            <p:nvPr/>
          </p:nvSpPr>
          <p:spPr>
            <a:xfrm>
              <a:off x="86448" y="481376"/>
              <a:ext cx="791560" cy="553361"/>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2024</a:t>
              </a:r>
              <a:endParaRPr/>
            </a:p>
          </p:txBody>
        </p:sp>
        <p:sp>
          <p:nvSpPr>
            <p:cNvPr id="334" name="Google Shape;334;p12"/>
            <p:cNvSpPr/>
            <p:nvPr/>
          </p:nvSpPr>
          <p:spPr>
            <a:xfrm rot="5400000">
              <a:off x="4608185" y="-3507680"/>
              <a:ext cx="1424964" cy="8469725"/>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2"/>
            <p:cNvSpPr txBox="1"/>
            <p:nvPr/>
          </p:nvSpPr>
          <p:spPr>
            <a:xfrm>
              <a:off x="1085805" y="84261"/>
              <a:ext cx="8400164" cy="1285842"/>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Environmental surveillance expanded in Gandaki Province</a:t>
              </a:r>
              <a:endParaRPr/>
            </a:p>
            <a:p>
              <a:pPr indent="-228600" lvl="1" marL="228600" marR="0" rtl="0" algn="l">
                <a:lnSpc>
                  <a:spcPct val="90000"/>
                </a:lnSpc>
                <a:spcBef>
                  <a:spcPts val="36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MR sub-national lab expanded in Sudurpashchim Province</a:t>
              </a:r>
              <a:endParaRPr/>
            </a:p>
            <a:p>
              <a:pPr indent="-228600" lvl="1" marL="228600" marR="0" rtl="0" algn="l">
                <a:lnSpc>
                  <a:spcPct val="90000"/>
                </a:lnSpc>
                <a:spcBef>
                  <a:spcPts val="36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HPV Demonstration conducted through 7 hospitals of 7 provinces</a:t>
              </a:r>
              <a:endParaRPr/>
            </a:p>
          </p:txBody>
        </p:sp>
      </p:grpSp>
      <p:sp>
        <p:nvSpPr>
          <p:cNvPr id="336" name="Google Shape;336;p12"/>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337" name="Google Shape;337;p12"/>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13"/>
          <p:cNvSpPr txBox="1"/>
          <p:nvPr>
            <p:ph idx="1" type="body"/>
          </p:nvPr>
        </p:nvSpPr>
        <p:spPr>
          <a:xfrm>
            <a:off x="284480" y="147002"/>
            <a:ext cx="11328400" cy="657891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t/>
            </a:r>
            <a:endParaRPr/>
          </a:p>
          <a:p>
            <a:pPr indent="-50797" lvl="0" marL="228597" rtl="0" algn="l">
              <a:lnSpc>
                <a:spcPct val="90000"/>
              </a:lnSpc>
              <a:spcBef>
                <a:spcPts val="1000"/>
              </a:spcBef>
              <a:spcAft>
                <a:spcPts val="0"/>
              </a:spcAft>
              <a:buClr>
                <a:schemeClr val="dk1"/>
              </a:buClr>
              <a:buSzPts val="2800"/>
              <a:buNone/>
            </a:pPr>
            <a:r>
              <a:t/>
            </a:r>
            <a:endParaRPr/>
          </a:p>
          <a:p>
            <a:pPr indent="-50797" lvl="0" marL="228597" rtl="0" algn="l">
              <a:lnSpc>
                <a:spcPct val="90000"/>
              </a:lnSpc>
              <a:spcBef>
                <a:spcPts val="1000"/>
              </a:spcBef>
              <a:spcAft>
                <a:spcPts val="0"/>
              </a:spcAft>
              <a:buClr>
                <a:schemeClr val="dk1"/>
              </a:buClr>
              <a:buSzPts val="2800"/>
              <a:buNone/>
            </a:pPr>
            <a:r>
              <a:t/>
            </a:r>
            <a:endParaRPr/>
          </a:p>
          <a:p>
            <a:pPr indent="-50797" lvl="0" marL="228597" rtl="0" algn="l">
              <a:lnSpc>
                <a:spcPct val="90000"/>
              </a:lnSpc>
              <a:spcBef>
                <a:spcPts val="1000"/>
              </a:spcBef>
              <a:spcAft>
                <a:spcPts val="0"/>
              </a:spcAft>
              <a:buClr>
                <a:schemeClr val="dk1"/>
              </a:buClr>
              <a:buSzPts val="2800"/>
              <a:buNone/>
            </a:pPr>
            <a:r>
              <a:t/>
            </a:r>
            <a:endParaRPr/>
          </a:p>
        </p:txBody>
      </p:sp>
      <p:grpSp>
        <p:nvGrpSpPr>
          <p:cNvPr id="343" name="Google Shape;343;p13"/>
          <p:cNvGrpSpPr/>
          <p:nvPr/>
        </p:nvGrpSpPr>
        <p:grpSpPr>
          <a:xfrm>
            <a:off x="1104370" y="2025410"/>
            <a:ext cx="10134088" cy="2581774"/>
            <a:chOff x="0" y="2522"/>
            <a:chExt cx="10134088" cy="2581774"/>
          </a:xfrm>
        </p:grpSpPr>
        <p:sp>
          <p:nvSpPr>
            <p:cNvPr id="344" name="Google Shape;344;p13"/>
            <p:cNvSpPr/>
            <p:nvPr/>
          </p:nvSpPr>
          <p:spPr>
            <a:xfrm rot="5400000">
              <a:off x="-186250" y="188772"/>
              <a:ext cx="1241671" cy="869170"/>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3"/>
            <p:cNvSpPr txBox="1"/>
            <p:nvPr/>
          </p:nvSpPr>
          <p:spPr>
            <a:xfrm>
              <a:off x="1" y="437106"/>
              <a:ext cx="869170" cy="372501"/>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2025</a:t>
              </a:r>
              <a:endParaRPr sz="2000">
                <a:solidFill>
                  <a:schemeClr val="lt1"/>
                </a:solidFill>
                <a:latin typeface="Calibri"/>
                <a:ea typeface="Calibri"/>
                <a:cs typeface="Calibri"/>
                <a:sym typeface="Calibri"/>
              </a:endParaRPr>
            </a:p>
          </p:txBody>
        </p:sp>
        <p:sp>
          <p:nvSpPr>
            <p:cNvPr id="346" name="Google Shape;346;p13"/>
            <p:cNvSpPr/>
            <p:nvPr/>
          </p:nvSpPr>
          <p:spPr>
            <a:xfrm rot="5400000">
              <a:off x="5098086" y="-4198114"/>
              <a:ext cx="807086" cy="9264919"/>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3"/>
            <p:cNvSpPr txBox="1"/>
            <p:nvPr/>
          </p:nvSpPr>
          <p:spPr>
            <a:xfrm>
              <a:off x="869170" y="70201"/>
              <a:ext cx="9225520" cy="728288"/>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HPV vaccine has been added in routine immunization in NIP. </a:t>
              </a:r>
              <a:endParaRPr b="0" i="0" sz="2400" u="none" cap="none" strike="noStrike">
                <a:solidFill>
                  <a:schemeClr val="dk1"/>
                </a:solidFill>
                <a:latin typeface="Times New Roman"/>
                <a:ea typeface="Times New Roman"/>
                <a:cs typeface="Times New Roman"/>
                <a:sym typeface="Times New Roman"/>
              </a:endParaRPr>
            </a:p>
          </p:txBody>
        </p:sp>
        <p:sp>
          <p:nvSpPr>
            <p:cNvPr id="348" name="Google Shape;348;p13"/>
            <p:cNvSpPr/>
            <p:nvPr/>
          </p:nvSpPr>
          <p:spPr>
            <a:xfrm rot="5400000">
              <a:off x="-186250" y="1528875"/>
              <a:ext cx="1241671" cy="869170"/>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13"/>
            <p:cNvSpPr txBox="1"/>
            <p:nvPr/>
          </p:nvSpPr>
          <p:spPr>
            <a:xfrm>
              <a:off x="1" y="1777209"/>
              <a:ext cx="869170" cy="372501"/>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2025</a:t>
              </a:r>
              <a:endParaRPr/>
            </a:p>
          </p:txBody>
        </p:sp>
        <p:sp>
          <p:nvSpPr>
            <p:cNvPr id="350" name="Google Shape;350;p13"/>
            <p:cNvSpPr/>
            <p:nvPr/>
          </p:nvSpPr>
          <p:spPr>
            <a:xfrm rot="5400000">
              <a:off x="4742528" y="-2886291"/>
              <a:ext cx="1518202" cy="9264919"/>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3"/>
            <p:cNvSpPr txBox="1"/>
            <p:nvPr/>
          </p:nvSpPr>
          <p:spPr>
            <a:xfrm>
              <a:off x="869170" y="1061180"/>
              <a:ext cx="9190806" cy="1369976"/>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All 77 districts in Nepal have been declared "fully immunized.“(Fully immunized means all the children of 12-23 aged are immunized with all mentioned vaccines within one year during survey. </a:t>
              </a:r>
              <a:endParaRPr/>
            </a:p>
          </p:txBody>
        </p:sp>
      </p:grpSp>
      <p:sp>
        <p:nvSpPr>
          <p:cNvPr id="352" name="Google Shape;352;p13"/>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353" name="Google Shape;353;p13"/>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57" name="Shape 357"/>
        <p:cNvGrpSpPr/>
        <p:nvPr/>
      </p:nvGrpSpPr>
      <p:grpSpPr>
        <a:xfrm>
          <a:off x="0" y="0"/>
          <a:ext cx="0" cy="0"/>
          <a:chOff x="0" y="0"/>
          <a:chExt cx="0" cy="0"/>
        </a:xfrm>
      </p:grpSpPr>
      <p:sp>
        <p:nvSpPr>
          <p:cNvPr id="358" name="Google Shape;358;p14"/>
          <p:cNvSpPr txBox="1"/>
          <p:nvPr>
            <p:ph type="title"/>
          </p:nvPr>
        </p:nvSpPr>
        <p:spPr>
          <a:xfrm>
            <a:off x="838200" y="365127"/>
            <a:ext cx="98298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0000"/>
              </a:buClr>
              <a:buSzPts val="3200"/>
              <a:buFont typeface="Times New Roman"/>
              <a:buNone/>
            </a:pPr>
            <a:r>
              <a:rPr b="1" lang="en-US" sz="3200">
                <a:solidFill>
                  <a:srgbClr val="FF0000"/>
                </a:solidFill>
                <a:latin typeface="Times New Roman"/>
                <a:ea typeface="Times New Roman"/>
                <a:cs typeface="Times New Roman"/>
                <a:sym typeface="Times New Roman"/>
              </a:rPr>
              <a:t>Vision, Mission, Goal and strategies (cMYP 2017-2021)of Immunization program </a:t>
            </a:r>
            <a:endParaRPr b="1" sz="3200">
              <a:solidFill>
                <a:srgbClr val="FF0000"/>
              </a:solidFill>
              <a:latin typeface="Times New Roman"/>
              <a:ea typeface="Times New Roman"/>
              <a:cs typeface="Times New Roman"/>
              <a:sym typeface="Times New Roman"/>
            </a:endParaRPr>
          </a:p>
        </p:txBody>
      </p:sp>
      <p:sp>
        <p:nvSpPr>
          <p:cNvPr id="359" name="Google Shape;359;p14"/>
          <p:cNvSpPr txBox="1"/>
          <p:nvPr>
            <p:ph idx="1" type="body"/>
          </p:nvPr>
        </p:nvSpPr>
        <p:spPr>
          <a:xfrm>
            <a:off x="838200" y="1825625"/>
            <a:ext cx="10515600" cy="4351338"/>
          </a:xfrm>
          <a:prstGeom prst="rect">
            <a:avLst/>
          </a:prstGeom>
          <a:noFill/>
          <a:ln cap="flat" cmpd="sng" w="9525">
            <a:solidFill>
              <a:srgbClr val="00B0F0"/>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050"/>
              </a:buClr>
              <a:buSzPts val="2800"/>
              <a:buNone/>
            </a:pPr>
            <a:r>
              <a:rPr b="1" lang="en-US">
                <a:solidFill>
                  <a:srgbClr val="00B050"/>
                </a:solidFill>
                <a:latin typeface="Times New Roman"/>
                <a:ea typeface="Times New Roman"/>
                <a:cs typeface="Times New Roman"/>
                <a:sym typeface="Times New Roman"/>
              </a:rPr>
              <a:t>Vision</a:t>
            </a:r>
            <a:endParaRPr/>
          </a:p>
          <a:p>
            <a:pPr indent="-228597" lvl="0" marL="228597"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Nepal: a country free of vaccine-preventable diseases.</a:t>
            </a:r>
            <a:endParaRPr/>
          </a:p>
          <a:p>
            <a:pPr indent="0" lvl="0" marL="0" rtl="0" algn="l">
              <a:lnSpc>
                <a:spcPct val="90000"/>
              </a:lnSpc>
              <a:spcBef>
                <a:spcPts val="1000"/>
              </a:spcBef>
              <a:spcAft>
                <a:spcPts val="0"/>
              </a:spcAft>
              <a:buClr>
                <a:srgbClr val="00B050"/>
              </a:buClr>
              <a:buSzPts val="2800"/>
              <a:buNone/>
            </a:pPr>
            <a:r>
              <a:rPr b="1" lang="en-US">
                <a:solidFill>
                  <a:srgbClr val="00B050"/>
                </a:solidFill>
                <a:latin typeface="Times New Roman"/>
                <a:ea typeface="Times New Roman"/>
                <a:cs typeface="Times New Roman"/>
                <a:sym typeface="Times New Roman"/>
              </a:rPr>
              <a:t>Mission</a:t>
            </a:r>
            <a:endParaRPr/>
          </a:p>
          <a:p>
            <a:pPr indent="-228597" lvl="0" marL="228597"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To provide every child and mother high-quality, safe and affordable vaccines and immunization services in an equitable manner.</a:t>
            </a:r>
            <a:endParaRPr/>
          </a:p>
          <a:p>
            <a:pPr indent="0" lvl="0" marL="0" rtl="0" algn="l">
              <a:lnSpc>
                <a:spcPct val="90000"/>
              </a:lnSpc>
              <a:spcBef>
                <a:spcPts val="1000"/>
              </a:spcBef>
              <a:spcAft>
                <a:spcPts val="0"/>
              </a:spcAft>
              <a:buClr>
                <a:srgbClr val="00B050"/>
              </a:buClr>
              <a:buSzPts val="2800"/>
              <a:buNone/>
            </a:pPr>
            <a:r>
              <a:rPr b="1" lang="en-US">
                <a:solidFill>
                  <a:srgbClr val="00B050"/>
                </a:solidFill>
                <a:latin typeface="Times New Roman"/>
                <a:ea typeface="Times New Roman"/>
                <a:cs typeface="Times New Roman"/>
                <a:sym typeface="Times New Roman"/>
              </a:rPr>
              <a:t>Goal</a:t>
            </a:r>
            <a:endParaRPr/>
          </a:p>
          <a:p>
            <a:pPr indent="-228597" lvl="0" marL="228597"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Reduction of morbidity, mortality and disability associated with vaccine preventable diseases.</a:t>
            </a:r>
            <a:endParaRPr>
              <a:latin typeface="Times New Roman"/>
              <a:ea typeface="Times New Roman"/>
              <a:cs typeface="Times New Roman"/>
              <a:sym typeface="Times New Roman"/>
            </a:endParaRPr>
          </a:p>
        </p:txBody>
      </p:sp>
      <p:sp>
        <p:nvSpPr>
          <p:cNvPr id="360" name="Google Shape;360;p14"/>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361" name="Google Shape;361;p14"/>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65" name="Shape 365"/>
        <p:cNvGrpSpPr/>
        <p:nvPr/>
      </p:nvGrpSpPr>
      <p:grpSpPr>
        <a:xfrm>
          <a:off x="0" y="0"/>
          <a:ext cx="0" cy="0"/>
          <a:chOff x="0" y="0"/>
          <a:chExt cx="0" cy="0"/>
        </a:xfrm>
      </p:grpSpPr>
      <p:sp>
        <p:nvSpPr>
          <p:cNvPr id="366" name="Google Shape;366;p15"/>
          <p:cNvSpPr txBox="1"/>
          <p:nvPr>
            <p:ph type="title"/>
          </p:nvPr>
        </p:nvSpPr>
        <p:spPr>
          <a:xfrm>
            <a:off x="1799303" y="658761"/>
            <a:ext cx="5397910" cy="776749"/>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FF0000"/>
              </a:buClr>
              <a:buSzPct val="100000"/>
              <a:buFont typeface="Calibri"/>
              <a:buNone/>
            </a:pPr>
            <a:br>
              <a:rPr b="1" lang="en-US">
                <a:solidFill>
                  <a:srgbClr val="FF0000"/>
                </a:solidFill>
              </a:rPr>
            </a:br>
            <a:r>
              <a:rPr b="1" lang="en-US">
                <a:solidFill>
                  <a:srgbClr val="FF0000"/>
                </a:solidFill>
                <a:latin typeface="Times New Roman"/>
                <a:ea typeface="Times New Roman"/>
                <a:cs typeface="Times New Roman"/>
                <a:sym typeface="Times New Roman"/>
              </a:rPr>
              <a:t>Strategic Objectives</a:t>
            </a:r>
            <a:br>
              <a:rPr b="1" lang="en-US">
                <a:solidFill>
                  <a:srgbClr val="FF0000"/>
                </a:solidFill>
              </a:rPr>
            </a:br>
            <a:endParaRPr/>
          </a:p>
        </p:txBody>
      </p:sp>
      <p:sp>
        <p:nvSpPr>
          <p:cNvPr id="367" name="Google Shape;367;p15"/>
          <p:cNvSpPr txBox="1"/>
          <p:nvPr>
            <p:ph idx="1" type="body"/>
          </p:nvPr>
        </p:nvSpPr>
        <p:spPr>
          <a:xfrm>
            <a:off x="838200" y="1825625"/>
            <a:ext cx="10478729" cy="4351338"/>
          </a:xfrm>
          <a:prstGeom prst="rect">
            <a:avLst/>
          </a:prstGeom>
          <a:noFill/>
          <a:ln cap="flat" cmpd="sng" w="9525">
            <a:solidFill>
              <a:srgbClr val="00B0F0"/>
            </a:solidFill>
            <a:prstDash val="solid"/>
            <a:round/>
            <a:headEnd len="sm" w="sm" type="none"/>
            <a:tailEnd len="sm" w="sm" type="none"/>
          </a:ln>
        </p:spPr>
        <p:txBody>
          <a:bodyPr anchorCtr="0" anchor="t" bIns="45700" lIns="91425" spcFirstLastPara="1" rIns="91425" wrap="square" tIns="45700">
            <a:normAutofit/>
          </a:bodyPr>
          <a:lstStyle/>
          <a:p>
            <a:pPr indent="-228597" lvl="0" marL="228597" rtl="0" algn="l">
              <a:lnSpc>
                <a:spcPct val="90000"/>
              </a:lnSpc>
              <a:spcBef>
                <a:spcPts val="0"/>
              </a:spcBef>
              <a:spcAft>
                <a:spcPts val="0"/>
              </a:spcAft>
              <a:buClr>
                <a:schemeClr val="dk1"/>
              </a:buClr>
              <a:buSzPts val="2800"/>
              <a:buFont typeface="Noto Sans Symbols"/>
              <a:buChar char="⮚"/>
            </a:pPr>
            <a:r>
              <a:rPr lang="en-US">
                <a:latin typeface="Times New Roman"/>
                <a:ea typeface="Times New Roman"/>
                <a:cs typeface="Times New Roman"/>
                <a:sym typeface="Times New Roman"/>
              </a:rPr>
              <a:t>Objective 1: </a:t>
            </a:r>
            <a:r>
              <a:rPr lang="en-US">
                <a:solidFill>
                  <a:srgbClr val="FF0000"/>
                </a:solidFill>
                <a:latin typeface="Times New Roman"/>
                <a:ea typeface="Times New Roman"/>
                <a:cs typeface="Times New Roman"/>
                <a:sym typeface="Times New Roman"/>
              </a:rPr>
              <a:t>Reach every child </a:t>
            </a:r>
            <a:r>
              <a:rPr lang="en-US">
                <a:latin typeface="Times New Roman"/>
                <a:ea typeface="Times New Roman"/>
                <a:cs typeface="Times New Roman"/>
                <a:sym typeface="Times New Roman"/>
              </a:rPr>
              <a:t>for full immunization;</a:t>
            </a:r>
            <a:endParaRPr/>
          </a:p>
          <a:p>
            <a:pPr indent="-228597" lvl="0" marL="228597" rtl="0" algn="l">
              <a:lnSpc>
                <a:spcPct val="90000"/>
              </a:lnSpc>
              <a:spcBef>
                <a:spcPts val="1000"/>
              </a:spcBef>
              <a:spcAft>
                <a:spcPts val="0"/>
              </a:spcAft>
              <a:buClr>
                <a:schemeClr val="dk1"/>
              </a:buClr>
              <a:buSzPts val="2800"/>
              <a:buFont typeface="Noto Sans Symbols"/>
              <a:buChar char="⮚"/>
            </a:pPr>
            <a:r>
              <a:rPr lang="en-US">
                <a:latin typeface="Times New Roman"/>
                <a:ea typeface="Times New Roman"/>
                <a:cs typeface="Times New Roman"/>
                <a:sym typeface="Times New Roman"/>
              </a:rPr>
              <a:t>Objective 2: Accelerate, achieve and sustain vaccine preventable diseases </a:t>
            </a:r>
            <a:r>
              <a:rPr lang="en-US">
                <a:solidFill>
                  <a:srgbClr val="FF0000"/>
                </a:solidFill>
                <a:latin typeface="Times New Roman"/>
                <a:ea typeface="Times New Roman"/>
                <a:cs typeface="Times New Roman"/>
                <a:sym typeface="Times New Roman"/>
              </a:rPr>
              <a:t>control, elimination and eradication</a:t>
            </a:r>
            <a:r>
              <a:rPr lang="en-US">
                <a:latin typeface="Times New Roman"/>
                <a:ea typeface="Times New Roman"/>
                <a:cs typeface="Times New Roman"/>
                <a:sym typeface="Times New Roman"/>
              </a:rPr>
              <a:t>;</a:t>
            </a:r>
            <a:endParaRPr/>
          </a:p>
          <a:p>
            <a:pPr indent="-228597" lvl="0" marL="228597" rtl="0" algn="l">
              <a:lnSpc>
                <a:spcPct val="90000"/>
              </a:lnSpc>
              <a:spcBef>
                <a:spcPts val="1000"/>
              </a:spcBef>
              <a:spcAft>
                <a:spcPts val="0"/>
              </a:spcAft>
              <a:buClr>
                <a:schemeClr val="dk1"/>
              </a:buClr>
              <a:buSzPts val="2800"/>
              <a:buFont typeface="Noto Sans Symbols"/>
              <a:buChar char="⮚"/>
            </a:pPr>
            <a:r>
              <a:rPr lang="en-US">
                <a:latin typeface="Times New Roman"/>
                <a:ea typeface="Times New Roman"/>
                <a:cs typeface="Times New Roman"/>
                <a:sym typeface="Times New Roman"/>
              </a:rPr>
              <a:t>Objective 3: Strengthen immunization </a:t>
            </a:r>
            <a:r>
              <a:rPr lang="en-US">
                <a:solidFill>
                  <a:srgbClr val="FF0000"/>
                </a:solidFill>
                <a:latin typeface="Times New Roman"/>
                <a:ea typeface="Times New Roman"/>
                <a:cs typeface="Times New Roman"/>
                <a:sym typeface="Times New Roman"/>
              </a:rPr>
              <a:t>supply chain and vaccine management system</a:t>
            </a:r>
            <a:r>
              <a:rPr lang="en-US">
                <a:latin typeface="Times New Roman"/>
                <a:ea typeface="Times New Roman"/>
                <a:cs typeface="Times New Roman"/>
                <a:sym typeface="Times New Roman"/>
              </a:rPr>
              <a:t> for quality immunization services;</a:t>
            </a:r>
            <a:endParaRPr/>
          </a:p>
          <a:p>
            <a:pPr indent="-228597" lvl="0" marL="228597" rtl="0" algn="l">
              <a:lnSpc>
                <a:spcPct val="90000"/>
              </a:lnSpc>
              <a:spcBef>
                <a:spcPts val="1000"/>
              </a:spcBef>
              <a:spcAft>
                <a:spcPts val="0"/>
              </a:spcAft>
              <a:buClr>
                <a:schemeClr val="dk1"/>
              </a:buClr>
              <a:buSzPts val="2800"/>
              <a:buFont typeface="Noto Sans Symbols"/>
              <a:buChar char="⮚"/>
            </a:pPr>
            <a:r>
              <a:rPr lang="en-US">
                <a:latin typeface="Times New Roman"/>
                <a:ea typeface="Times New Roman"/>
                <a:cs typeface="Times New Roman"/>
                <a:sym typeface="Times New Roman"/>
              </a:rPr>
              <a:t>Objective 4: Ensure </a:t>
            </a:r>
            <a:r>
              <a:rPr lang="en-US">
                <a:solidFill>
                  <a:srgbClr val="FF0000"/>
                </a:solidFill>
                <a:latin typeface="Times New Roman"/>
                <a:ea typeface="Times New Roman"/>
                <a:cs typeface="Times New Roman"/>
                <a:sym typeface="Times New Roman"/>
              </a:rPr>
              <a:t>financial sustainability </a:t>
            </a:r>
            <a:r>
              <a:rPr lang="en-US">
                <a:latin typeface="Times New Roman"/>
                <a:ea typeface="Times New Roman"/>
                <a:cs typeface="Times New Roman"/>
                <a:sym typeface="Times New Roman"/>
              </a:rPr>
              <a:t>for immunization program;</a:t>
            </a:r>
            <a:endParaRPr/>
          </a:p>
          <a:p>
            <a:pPr indent="-228597" lvl="0" marL="228597" rtl="0" algn="l">
              <a:lnSpc>
                <a:spcPct val="90000"/>
              </a:lnSpc>
              <a:spcBef>
                <a:spcPts val="1000"/>
              </a:spcBef>
              <a:spcAft>
                <a:spcPts val="0"/>
              </a:spcAft>
              <a:buClr>
                <a:schemeClr val="dk1"/>
              </a:buClr>
              <a:buSzPts val="2800"/>
              <a:buFont typeface="Noto Sans Symbols"/>
              <a:buChar char="⮚"/>
            </a:pPr>
            <a:r>
              <a:rPr lang="en-US">
                <a:latin typeface="Times New Roman"/>
                <a:ea typeface="Times New Roman"/>
                <a:cs typeface="Times New Roman"/>
                <a:sym typeface="Times New Roman"/>
              </a:rPr>
              <a:t>Objective 5: Promote </a:t>
            </a:r>
            <a:r>
              <a:rPr lang="en-US">
                <a:solidFill>
                  <a:srgbClr val="FF0000"/>
                </a:solidFill>
                <a:latin typeface="Times New Roman"/>
                <a:ea typeface="Times New Roman"/>
                <a:cs typeface="Times New Roman"/>
                <a:sym typeface="Times New Roman"/>
              </a:rPr>
              <a:t>innovation, research and social mobilization </a:t>
            </a:r>
            <a:r>
              <a:rPr lang="en-US">
                <a:latin typeface="Times New Roman"/>
                <a:ea typeface="Times New Roman"/>
                <a:cs typeface="Times New Roman"/>
                <a:sym typeface="Times New Roman"/>
              </a:rPr>
              <a:t>activities to enhance best practices</a:t>
            </a:r>
            <a:endParaRPr>
              <a:latin typeface="Times New Roman"/>
              <a:ea typeface="Times New Roman"/>
              <a:cs typeface="Times New Roman"/>
              <a:sym typeface="Times New Roman"/>
            </a:endParaRPr>
          </a:p>
        </p:txBody>
      </p:sp>
      <p:sp>
        <p:nvSpPr>
          <p:cNvPr id="368" name="Google Shape;368;p15"/>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369" name="Google Shape;369;p15"/>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73" name="Shape 373"/>
        <p:cNvGrpSpPr/>
        <p:nvPr/>
      </p:nvGrpSpPr>
      <p:grpSpPr>
        <a:xfrm>
          <a:off x="0" y="0"/>
          <a:ext cx="0" cy="0"/>
          <a:chOff x="0" y="0"/>
          <a:chExt cx="0" cy="0"/>
        </a:xfrm>
      </p:grpSpPr>
      <p:sp>
        <p:nvSpPr>
          <p:cNvPr id="374" name="Google Shape;374;p16"/>
          <p:cNvSpPr txBox="1"/>
          <p:nvPr>
            <p:ph type="title"/>
          </p:nvPr>
        </p:nvSpPr>
        <p:spPr>
          <a:xfrm>
            <a:off x="1887794" y="1052052"/>
            <a:ext cx="4542503" cy="560438"/>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FF0000"/>
              </a:buClr>
              <a:buSzPct val="100000"/>
              <a:buFont typeface="Times New Roman"/>
              <a:buNone/>
            </a:pPr>
            <a:r>
              <a:rPr b="1" lang="en-US">
                <a:solidFill>
                  <a:srgbClr val="FF0000"/>
                </a:solidFill>
                <a:latin typeface="Times New Roman"/>
                <a:ea typeface="Times New Roman"/>
                <a:cs typeface="Times New Roman"/>
                <a:sym typeface="Times New Roman"/>
              </a:rPr>
              <a:t>Activities</a:t>
            </a:r>
            <a:r>
              <a:rPr b="1" lang="en-US"/>
              <a:t> </a:t>
            </a:r>
            <a:br>
              <a:rPr b="1" lang="en-US"/>
            </a:br>
            <a:endParaRPr/>
          </a:p>
        </p:txBody>
      </p:sp>
      <p:sp>
        <p:nvSpPr>
          <p:cNvPr id="375" name="Google Shape;375;p16"/>
          <p:cNvSpPr txBox="1"/>
          <p:nvPr>
            <p:ph idx="1" type="body"/>
          </p:nvPr>
        </p:nvSpPr>
        <p:spPr>
          <a:xfrm>
            <a:off x="838200" y="1514168"/>
            <a:ext cx="10515600" cy="4454013"/>
          </a:xfrm>
          <a:prstGeom prst="rect">
            <a:avLst/>
          </a:prstGeom>
          <a:noFill/>
          <a:ln cap="flat" cmpd="sng" w="9525">
            <a:solidFill>
              <a:srgbClr val="00B0F0"/>
            </a:solidFill>
            <a:prstDash val="solid"/>
            <a:round/>
            <a:headEnd len="sm" w="sm" type="none"/>
            <a:tailEnd len="sm" w="sm" type="none"/>
          </a:ln>
        </p:spPr>
        <p:txBody>
          <a:bodyPr anchorCtr="0" anchor="t" bIns="45700" lIns="91425" spcFirstLastPara="1" rIns="91425" wrap="square" tIns="45700">
            <a:normAutofit lnSpcReduction="10000"/>
          </a:bodyPr>
          <a:lstStyle/>
          <a:p>
            <a:pPr indent="-228597" lvl="0" marL="228597" rtl="0" algn="l">
              <a:lnSpc>
                <a:spcPct val="90000"/>
              </a:lnSpc>
              <a:spcBef>
                <a:spcPts val="0"/>
              </a:spcBef>
              <a:spcAft>
                <a:spcPts val="0"/>
              </a:spcAft>
              <a:buClr>
                <a:schemeClr val="dk1"/>
              </a:buClr>
              <a:buSzPts val="2800"/>
              <a:buChar char="•"/>
            </a:pPr>
            <a:r>
              <a:rPr lang="en-US">
                <a:latin typeface="Times New Roman"/>
                <a:ea typeface="Times New Roman"/>
                <a:cs typeface="Times New Roman"/>
                <a:sym typeface="Times New Roman"/>
              </a:rPr>
              <a:t>Regular immunization through outreach and static clinics </a:t>
            </a:r>
            <a:endParaRPr/>
          </a:p>
          <a:p>
            <a:pPr indent="-228597" lvl="0" marL="228597"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Surveillance of Vaccine Preventable Diseases </a:t>
            </a:r>
            <a:endParaRPr/>
          </a:p>
          <a:p>
            <a:pPr indent="-228597" lvl="0" marL="228597"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AEFI surveillance </a:t>
            </a:r>
            <a:endParaRPr/>
          </a:p>
          <a:p>
            <a:pPr indent="-228597" lvl="0" marL="228597"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Training to health workers and volunteers on immunization  </a:t>
            </a:r>
            <a:endParaRPr/>
          </a:p>
          <a:p>
            <a:pPr indent="-228597" lvl="0" marL="228597"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Declaration of full immunization </a:t>
            </a:r>
            <a:endParaRPr/>
          </a:p>
          <a:p>
            <a:pPr indent="-228597" lvl="0" marL="228597"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Advocacy with the members of parliament, policy makers, private sectors and civil society</a:t>
            </a:r>
            <a:endParaRPr/>
          </a:p>
          <a:p>
            <a:pPr indent="-228597" lvl="0" marL="228597"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Orientation for municipality leader &amp; employee on micro-planning</a:t>
            </a:r>
            <a:endParaRPr/>
          </a:p>
          <a:p>
            <a:pPr indent="-228597" lvl="0" marL="228597"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Orientation at local level to ensure full immunization &amp; its sustainability</a:t>
            </a:r>
            <a:endParaRPr/>
          </a:p>
          <a:p>
            <a:pPr indent="-50797" lvl="0" marL="228597" rtl="0" algn="l">
              <a:lnSpc>
                <a:spcPct val="90000"/>
              </a:lnSpc>
              <a:spcBef>
                <a:spcPts val="1000"/>
              </a:spcBef>
              <a:spcAft>
                <a:spcPts val="0"/>
              </a:spcAft>
              <a:buClr>
                <a:schemeClr val="dk1"/>
              </a:buClr>
              <a:buSzPts val="2800"/>
              <a:buNone/>
            </a:pPr>
            <a:r>
              <a:t/>
            </a:r>
            <a:endParaRPr>
              <a:latin typeface="Times New Roman"/>
              <a:ea typeface="Times New Roman"/>
              <a:cs typeface="Times New Roman"/>
              <a:sym typeface="Times New Roman"/>
            </a:endParaRPr>
          </a:p>
          <a:p>
            <a:pPr indent="-50797" lvl="0" marL="228597" rtl="0" algn="l">
              <a:lnSpc>
                <a:spcPct val="90000"/>
              </a:lnSpc>
              <a:spcBef>
                <a:spcPts val="1000"/>
              </a:spcBef>
              <a:spcAft>
                <a:spcPts val="0"/>
              </a:spcAft>
              <a:buClr>
                <a:schemeClr val="dk1"/>
              </a:buClr>
              <a:buSzPts val="2800"/>
              <a:buNone/>
            </a:pPr>
            <a:r>
              <a:t/>
            </a:r>
            <a:endParaRPr>
              <a:latin typeface="Times New Roman"/>
              <a:ea typeface="Times New Roman"/>
              <a:cs typeface="Times New Roman"/>
              <a:sym typeface="Times New Roman"/>
            </a:endParaRPr>
          </a:p>
        </p:txBody>
      </p:sp>
      <p:sp>
        <p:nvSpPr>
          <p:cNvPr id="376" name="Google Shape;376;p16"/>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377" name="Google Shape;377;p16"/>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81" name="Shape 381"/>
        <p:cNvGrpSpPr/>
        <p:nvPr/>
      </p:nvGrpSpPr>
      <p:grpSpPr>
        <a:xfrm>
          <a:off x="0" y="0"/>
          <a:ext cx="0" cy="0"/>
          <a:chOff x="0" y="0"/>
          <a:chExt cx="0" cy="0"/>
        </a:xfrm>
      </p:grpSpPr>
      <p:sp>
        <p:nvSpPr>
          <p:cNvPr id="382" name="Google Shape;382;p17"/>
          <p:cNvSpPr txBox="1"/>
          <p:nvPr>
            <p:ph idx="1" type="body"/>
          </p:nvPr>
        </p:nvSpPr>
        <p:spPr>
          <a:xfrm>
            <a:off x="838200" y="1327356"/>
            <a:ext cx="10341077" cy="4984954"/>
          </a:xfrm>
          <a:prstGeom prst="rect">
            <a:avLst/>
          </a:prstGeom>
          <a:noFill/>
          <a:ln cap="flat" cmpd="sng" w="9525">
            <a:solidFill>
              <a:srgbClr val="00B0F0"/>
            </a:solidFill>
            <a:prstDash val="solid"/>
            <a:round/>
            <a:headEnd len="sm" w="sm" type="none"/>
            <a:tailEnd len="sm" w="sm" type="none"/>
          </a:ln>
        </p:spPr>
        <p:txBody>
          <a:bodyPr anchorCtr="0" anchor="t" bIns="45700" lIns="91425" spcFirstLastPara="1" rIns="91425" wrap="square" tIns="45700">
            <a:normAutofit/>
          </a:bodyPr>
          <a:lstStyle/>
          <a:p>
            <a:pPr indent="-228597" lvl="0" marL="228597" rtl="0" algn="l">
              <a:lnSpc>
                <a:spcPct val="90000"/>
              </a:lnSpc>
              <a:spcBef>
                <a:spcPts val="0"/>
              </a:spcBef>
              <a:spcAft>
                <a:spcPts val="0"/>
              </a:spcAft>
              <a:buClr>
                <a:schemeClr val="dk1"/>
              </a:buClr>
              <a:buSzPts val="2800"/>
              <a:buChar char="•"/>
            </a:pPr>
            <a:r>
              <a:rPr lang="en-US">
                <a:latin typeface="Times New Roman"/>
                <a:ea typeface="Times New Roman"/>
                <a:cs typeface="Times New Roman"/>
                <a:sym typeface="Times New Roman"/>
              </a:rPr>
              <a:t>Orientation to FCHVs for identification of hard to reach and drop-out children</a:t>
            </a:r>
            <a:endParaRPr>
              <a:latin typeface="Times New Roman"/>
              <a:ea typeface="Times New Roman"/>
              <a:cs typeface="Times New Roman"/>
              <a:sym typeface="Times New Roman"/>
            </a:endParaRPr>
          </a:p>
          <a:p>
            <a:pPr indent="-228597" lvl="0" marL="228597"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Expansion of electronic immunization registration system</a:t>
            </a:r>
            <a:endParaRPr/>
          </a:p>
          <a:p>
            <a:pPr indent="-228597" lvl="0" marL="228597"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Supervision and monitoring through program staff, partners, independent monitors</a:t>
            </a:r>
            <a:endParaRPr/>
          </a:p>
          <a:p>
            <a:pPr indent="-228597" lvl="0" marL="228597"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Outbreak response and investigation </a:t>
            </a:r>
            <a:endParaRPr/>
          </a:p>
          <a:p>
            <a:pPr indent="-228597" lvl="0" marL="228597"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Review of  immunization program</a:t>
            </a:r>
            <a:endParaRPr/>
          </a:p>
          <a:p>
            <a:pPr indent="-228597" lvl="0" marL="228597"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Immunization data verification and validation</a:t>
            </a:r>
            <a:endParaRPr/>
          </a:p>
          <a:p>
            <a:pPr indent="-228597" lvl="0" marL="228597"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Financial cost effectiveness analysis of immunization service</a:t>
            </a:r>
            <a:endParaRPr/>
          </a:p>
          <a:p>
            <a:pPr indent="-228597" lvl="0" marL="228597"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Introduction of new vaccines </a:t>
            </a:r>
            <a:endParaRPr/>
          </a:p>
          <a:p>
            <a:pPr indent="-50797" lvl="0" marL="228597" rtl="0" algn="l">
              <a:lnSpc>
                <a:spcPct val="90000"/>
              </a:lnSpc>
              <a:spcBef>
                <a:spcPts val="1000"/>
              </a:spcBef>
              <a:spcAft>
                <a:spcPts val="0"/>
              </a:spcAft>
              <a:buClr>
                <a:schemeClr val="dk1"/>
              </a:buClr>
              <a:buSzPts val="2800"/>
              <a:buNone/>
            </a:pPr>
            <a:r>
              <a:t/>
            </a:r>
            <a:endParaRPr/>
          </a:p>
        </p:txBody>
      </p:sp>
      <p:sp>
        <p:nvSpPr>
          <p:cNvPr id="383" name="Google Shape;383;p17"/>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384" name="Google Shape;384;p17"/>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88" name="Shape 388"/>
        <p:cNvGrpSpPr/>
        <p:nvPr/>
      </p:nvGrpSpPr>
      <p:grpSpPr>
        <a:xfrm>
          <a:off x="0" y="0"/>
          <a:ext cx="0" cy="0"/>
          <a:chOff x="0" y="0"/>
          <a:chExt cx="0" cy="0"/>
        </a:xfrm>
      </p:grpSpPr>
      <p:sp>
        <p:nvSpPr>
          <p:cNvPr id="389" name="Google Shape;389;p18"/>
          <p:cNvSpPr txBox="1"/>
          <p:nvPr>
            <p:ph type="title"/>
          </p:nvPr>
        </p:nvSpPr>
        <p:spPr>
          <a:xfrm>
            <a:off x="1868129" y="560438"/>
            <a:ext cx="7148052" cy="934065"/>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         </a:t>
            </a:r>
            <a:r>
              <a:rPr b="1" lang="en-US">
                <a:solidFill>
                  <a:srgbClr val="FF0000"/>
                </a:solidFill>
                <a:latin typeface="Times New Roman"/>
                <a:ea typeface="Times New Roman"/>
                <a:cs typeface="Times New Roman"/>
                <a:sym typeface="Times New Roman"/>
              </a:rPr>
              <a:t>Information Management </a:t>
            </a:r>
            <a:endParaRPr/>
          </a:p>
        </p:txBody>
      </p:sp>
      <p:sp>
        <p:nvSpPr>
          <p:cNvPr id="390" name="Google Shape;390;p18"/>
          <p:cNvSpPr txBox="1"/>
          <p:nvPr>
            <p:ph idx="1" type="body"/>
          </p:nvPr>
        </p:nvSpPr>
        <p:spPr>
          <a:xfrm>
            <a:off x="838200" y="1825625"/>
            <a:ext cx="10105103" cy="4351338"/>
          </a:xfrm>
          <a:prstGeom prst="rect">
            <a:avLst/>
          </a:prstGeom>
          <a:noFill/>
          <a:ln cap="flat" cmpd="sng" w="9525">
            <a:solidFill>
              <a:srgbClr val="00B0F0"/>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n-US"/>
              <a:t>           </a:t>
            </a:r>
            <a:r>
              <a:rPr b="1" lang="en-US">
                <a:solidFill>
                  <a:srgbClr val="00B050"/>
                </a:solidFill>
                <a:latin typeface="Times New Roman"/>
                <a:ea typeface="Times New Roman"/>
                <a:cs typeface="Times New Roman"/>
                <a:sym typeface="Times New Roman"/>
              </a:rPr>
              <a:t>Integrated HMIS Section of Management Division</a:t>
            </a:r>
            <a:endParaRPr/>
          </a:p>
          <a:p>
            <a:pPr indent="-228597" lvl="0" marL="228597"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Recording and Reporting tools:</a:t>
            </a:r>
            <a:endParaRPr/>
          </a:p>
          <a:p>
            <a:pPr indent="-228598" lvl="1" marL="685793" rtl="0" algn="l">
              <a:lnSpc>
                <a:spcPct val="90000"/>
              </a:lnSpc>
              <a:spcBef>
                <a:spcPts val="500"/>
              </a:spcBef>
              <a:spcAft>
                <a:spcPts val="0"/>
              </a:spcAft>
              <a:buClr>
                <a:schemeClr val="dk1"/>
              </a:buClr>
              <a:buSzPts val="2400"/>
              <a:buChar char="•"/>
            </a:pPr>
            <a:r>
              <a:rPr lang="en-US">
                <a:latin typeface="Times New Roman"/>
                <a:ea typeface="Times New Roman"/>
                <a:cs typeface="Times New Roman"/>
                <a:sym typeface="Times New Roman"/>
              </a:rPr>
              <a:t>HMIS 2.1: Child Health Card</a:t>
            </a:r>
            <a:endParaRPr/>
          </a:p>
          <a:p>
            <a:pPr indent="-228598" lvl="1" marL="685793" rtl="0" algn="l">
              <a:lnSpc>
                <a:spcPct val="90000"/>
              </a:lnSpc>
              <a:spcBef>
                <a:spcPts val="500"/>
              </a:spcBef>
              <a:spcAft>
                <a:spcPts val="0"/>
              </a:spcAft>
              <a:buClr>
                <a:schemeClr val="dk1"/>
              </a:buClr>
              <a:buSzPts val="2400"/>
              <a:buChar char="•"/>
            </a:pPr>
            <a:r>
              <a:rPr lang="en-US">
                <a:latin typeface="Times New Roman"/>
                <a:ea typeface="Times New Roman"/>
                <a:cs typeface="Times New Roman"/>
                <a:sym typeface="Times New Roman"/>
              </a:rPr>
              <a:t>HMIS 2.2: Immunization Register </a:t>
            </a:r>
            <a:endParaRPr/>
          </a:p>
          <a:p>
            <a:pPr indent="-228598" lvl="1" marL="685793" rtl="0" algn="l">
              <a:lnSpc>
                <a:spcPct val="90000"/>
              </a:lnSpc>
              <a:spcBef>
                <a:spcPts val="500"/>
              </a:spcBef>
              <a:spcAft>
                <a:spcPts val="0"/>
              </a:spcAft>
              <a:buClr>
                <a:schemeClr val="dk1"/>
              </a:buClr>
              <a:buSzPts val="2400"/>
              <a:buChar char="•"/>
            </a:pPr>
            <a:r>
              <a:rPr lang="en-US">
                <a:latin typeface="Times New Roman"/>
                <a:ea typeface="Times New Roman"/>
                <a:cs typeface="Times New Roman"/>
                <a:sym typeface="Times New Roman"/>
              </a:rPr>
              <a:t>HMIS 9.1: FCHV Reporting Form</a:t>
            </a:r>
            <a:endParaRPr/>
          </a:p>
          <a:p>
            <a:pPr indent="-228598" lvl="1" marL="685793" rtl="0" algn="l">
              <a:lnSpc>
                <a:spcPct val="90000"/>
              </a:lnSpc>
              <a:spcBef>
                <a:spcPts val="500"/>
              </a:spcBef>
              <a:spcAft>
                <a:spcPts val="0"/>
              </a:spcAft>
              <a:buClr>
                <a:schemeClr val="dk1"/>
              </a:buClr>
              <a:buSzPts val="2400"/>
              <a:buChar char="•"/>
            </a:pPr>
            <a:r>
              <a:rPr lang="en-US">
                <a:latin typeface="Times New Roman"/>
                <a:ea typeface="Times New Roman"/>
                <a:cs typeface="Times New Roman"/>
                <a:sym typeface="Times New Roman"/>
              </a:rPr>
              <a:t>HMIS 9.2: ORC Reporting Form</a:t>
            </a:r>
            <a:endParaRPr/>
          </a:p>
          <a:p>
            <a:pPr indent="-228598" lvl="1" marL="685793" rtl="0" algn="l">
              <a:lnSpc>
                <a:spcPct val="90000"/>
              </a:lnSpc>
              <a:spcBef>
                <a:spcPts val="500"/>
              </a:spcBef>
              <a:spcAft>
                <a:spcPts val="0"/>
              </a:spcAft>
              <a:buClr>
                <a:schemeClr val="dk1"/>
              </a:buClr>
              <a:buSzPts val="2400"/>
              <a:buChar char="•"/>
            </a:pPr>
            <a:r>
              <a:rPr lang="en-US">
                <a:latin typeface="Times New Roman"/>
                <a:ea typeface="Times New Roman"/>
                <a:cs typeface="Times New Roman"/>
                <a:sym typeface="Times New Roman"/>
              </a:rPr>
              <a:t>HMIS 9.3: Primary Health Care Facility Reporting Form </a:t>
            </a:r>
            <a:endParaRPr/>
          </a:p>
          <a:p>
            <a:pPr indent="-228598" lvl="1" marL="685793" rtl="0" algn="l">
              <a:lnSpc>
                <a:spcPct val="90000"/>
              </a:lnSpc>
              <a:spcBef>
                <a:spcPts val="500"/>
              </a:spcBef>
              <a:spcAft>
                <a:spcPts val="0"/>
              </a:spcAft>
              <a:buClr>
                <a:schemeClr val="dk1"/>
              </a:buClr>
              <a:buSzPts val="2400"/>
              <a:buChar char="•"/>
            </a:pPr>
            <a:r>
              <a:rPr lang="en-US">
                <a:latin typeface="Times New Roman"/>
                <a:ea typeface="Times New Roman"/>
                <a:cs typeface="Times New Roman"/>
                <a:sym typeface="Times New Roman"/>
              </a:rPr>
              <a:t>HMIS 9.4: Hospital Reporting Form </a:t>
            </a:r>
            <a:endParaRPr/>
          </a:p>
          <a:p>
            <a:pPr indent="-228598" lvl="1" marL="685793" rtl="0" algn="l">
              <a:lnSpc>
                <a:spcPct val="90000"/>
              </a:lnSpc>
              <a:spcBef>
                <a:spcPts val="500"/>
              </a:spcBef>
              <a:spcAft>
                <a:spcPts val="0"/>
              </a:spcAft>
              <a:buClr>
                <a:schemeClr val="dk1"/>
              </a:buClr>
              <a:buSzPts val="2400"/>
              <a:buChar char="•"/>
            </a:pPr>
            <a:r>
              <a:rPr lang="en-US">
                <a:latin typeface="Times New Roman"/>
                <a:ea typeface="Times New Roman"/>
                <a:cs typeface="Times New Roman"/>
                <a:sym typeface="Times New Roman"/>
              </a:rPr>
              <a:t>HMIS 9.5: Private and NGO Health Care Facility Reporting Form </a:t>
            </a:r>
            <a:endParaRPr/>
          </a:p>
          <a:p>
            <a:pPr indent="-76198" lvl="1" marL="685793" rtl="0" algn="l">
              <a:lnSpc>
                <a:spcPct val="90000"/>
              </a:lnSpc>
              <a:spcBef>
                <a:spcPts val="500"/>
              </a:spcBef>
              <a:spcAft>
                <a:spcPts val="0"/>
              </a:spcAft>
              <a:buClr>
                <a:schemeClr val="dk1"/>
              </a:buClr>
              <a:buSzPts val="2400"/>
              <a:buNone/>
            </a:pPr>
            <a:r>
              <a:t/>
            </a:r>
            <a:endParaRPr/>
          </a:p>
        </p:txBody>
      </p:sp>
      <p:sp>
        <p:nvSpPr>
          <p:cNvPr id="391" name="Google Shape;391;p18"/>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392" name="Google Shape;392;p18"/>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96" name="Shape 396"/>
        <p:cNvGrpSpPr/>
        <p:nvPr/>
      </p:nvGrpSpPr>
      <p:grpSpPr>
        <a:xfrm>
          <a:off x="0" y="0"/>
          <a:ext cx="0" cy="0"/>
          <a:chOff x="0" y="0"/>
          <a:chExt cx="0" cy="0"/>
        </a:xfrm>
      </p:grpSpPr>
      <p:pic>
        <p:nvPicPr>
          <p:cNvPr id="397" name="Google Shape;397;p19"/>
          <p:cNvPicPr preferRelativeResize="0"/>
          <p:nvPr>
            <p:ph idx="1" type="body"/>
          </p:nvPr>
        </p:nvPicPr>
        <p:blipFill rotWithShape="1">
          <a:blip r:embed="rId3">
            <a:alphaModFix/>
          </a:blip>
          <a:srcRect b="0" l="0" r="0" t="0"/>
          <a:stretch/>
        </p:blipFill>
        <p:spPr>
          <a:xfrm rot="5400000">
            <a:off x="3399187" y="-1361076"/>
            <a:ext cx="5876364" cy="9808756"/>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3137"/>
              </a:srgbClr>
            </a:outerShdw>
          </a:effectLst>
        </p:spPr>
      </p:pic>
      <p:sp>
        <p:nvSpPr>
          <p:cNvPr id="398" name="Google Shape;398;p19"/>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399" name="Google Shape;399;p19"/>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03" name="Shape 103"/>
        <p:cNvGrpSpPr/>
        <p:nvPr/>
      </p:nvGrpSpPr>
      <p:grpSpPr>
        <a:xfrm>
          <a:off x="0" y="0"/>
          <a:ext cx="0" cy="0"/>
          <a:chOff x="0" y="0"/>
          <a:chExt cx="0" cy="0"/>
        </a:xfrm>
      </p:grpSpPr>
      <p:sp>
        <p:nvSpPr>
          <p:cNvPr id="104" name="Google Shape;104;p2"/>
          <p:cNvSpPr txBox="1"/>
          <p:nvPr>
            <p:ph type="title"/>
          </p:nvPr>
        </p:nvSpPr>
        <p:spPr>
          <a:xfrm>
            <a:off x="1759974" y="365127"/>
            <a:ext cx="7266039"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lang="en-US">
                <a:latin typeface="Times New Roman"/>
                <a:ea typeface="Times New Roman"/>
                <a:cs typeface="Times New Roman"/>
                <a:sym typeface="Times New Roman"/>
              </a:rPr>
              <a:t>      </a:t>
            </a:r>
            <a:r>
              <a:rPr b="1" lang="en-US">
                <a:solidFill>
                  <a:srgbClr val="FF0000"/>
                </a:solidFill>
                <a:latin typeface="Times New Roman"/>
                <a:ea typeface="Times New Roman"/>
                <a:cs typeface="Times New Roman"/>
                <a:sym typeface="Times New Roman"/>
              </a:rPr>
              <a:t>Background of NIP</a:t>
            </a:r>
            <a:endParaRPr/>
          </a:p>
        </p:txBody>
      </p:sp>
      <p:sp>
        <p:nvSpPr>
          <p:cNvPr id="105" name="Google Shape;105;p2"/>
          <p:cNvSpPr txBox="1"/>
          <p:nvPr>
            <p:ph idx="1" type="body"/>
          </p:nvPr>
        </p:nvSpPr>
        <p:spPr>
          <a:xfrm>
            <a:off x="651387" y="1514167"/>
            <a:ext cx="10232923" cy="4483510"/>
          </a:xfrm>
          <a:prstGeom prst="rect">
            <a:avLst/>
          </a:prstGeom>
          <a:noFill/>
          <a:ln cap="flat" cmpd="sng" w="9525">
            <a:solidFill>
              <a:srgbClr val="00B050"/>
            </a:solidFill>
            <a:prstDash val="solid"/>
            <a:round/>
            <a:headEnd len="sm" w="sm" type="none"/>
            <a:tailEnd len="sm" w="sm" type="none"/>
          </a:ln>
        </p:spPr>
        <p:txBody>
          <a:bodyPr anchorCtr="0" anchor="t" bIns="45700" lIns="91425" spcFirstLastPara="1" rIns="91425" wrap="square" tIns="45700">
            <a:noAutofit/>
          </a:bodyPr>
          <a:lstStyle/>
          <a:p>
            <a:pPr indent="-228597" lvl="0" marL="228597" rtl="0" algn="l">
              <a:lnSpc>
                <a:spcPct val="90000"/>
              </a:lnSpc>
              <a:spcBef>
                <a:spcPts val="0"/>
              </a:spcBef>
              <a:spcAft>
                <a:spcPts val="0"/>
              </a:spcAft>
              <a:buClr>
                <a:schemeClr val="dk1"/>
              </a:buClr>
              <a:buSzPts val="2800"/>
              <a:buChar char="•"/>
            </a:pPr>
            <a:r>
              <a:rPr lang="en-US">
                <a:latin typeface="Times New Roman"/>
                <a:ea typeface="Times New Roman"/>
                <a:cs typeface="Times New Roman"/>
                <a:sym typeface="Times New Roman"/>
              </a:rPr>
              <a:t>NIP of Nepal was started in </a:t>
            </a:r>
            <a:r>
              <a:rPr lang="en-US">
                <a:solidFill>
                  <a:srgbClr val="FF0000"/>
                </a:solidFill>
                <a:latin typeface="Times New Roman"/>
                <a:ea typeface="Times New Roman"/>
                <a:cs typeface="Times New Roman"/>
                <a:sym typeface="Times New Roman"/>
              </a:rPr>
              <a:t>2034 BS </a:t>
            </a:r>
            <a:r>
              <a:rPr lang="en-US">
                <a:latin typeface="Times New Roman"/>
                <a:ea typeface="Times New Roman"/>
                <a:cs typeface="Times New Roman"/>
                <a:sym typeface="Times New Roman"/>
              </a:rPr>
              <a:t>as Expanded Program on Immunization. In this time EPI start from 3 Districts Dhanusha,Rupendehi and Sindupalchok (DR.Sindu).(BCG and DPT)</a:t>
            </a:r>
            <a:endParaRPr/>
          </a:p>
          <a:p>
            <a:pPr indent="-228597" lvl="0" marL="228597"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 It is a </a:t>
            </a:r>
            <a:r>
              <a:rPr lang="en-US">
                <a:solidFill>
                  <a:srgbClr val="FF0000"/>
                </a:solidFill>
                <a:latin typeface="Times New Roman"/>
                <a:ea typeface="Times New Roman"/>
                <a:cs typeface="Times New Roman"/>
                <a:sym typeface="Times New Roman"/>
              </a:rPr>
              <a:t>priority </a:t>
            </a:r>
            <a:r>
              <a:rPr lang="en-US">
                <a:latin typeface="Times New Roman"/>
                <a:ea typeface="Times New Roman"/>
                <a:cs typeface="Times New Roman"/>
                <a:sym typeface="Times New Roman"/>
              </a:rPr>
              <a:t>one program of Ministry of Health and Population. </a:t>
            </a:r>
            <a:endParaRPr/>
          </a:p>
          <a:p>
            <a:pPr indent="-228597" lvl="0" marL="228597"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It is one of the </a:t>
            </a:r>
            <a:r>
              <a:rPr lang="en-US">
                <a:solidFill>
                  <a:srgbClr val="FF0000"/>
                </a:solidFill>
                <a:latin typeface="Times New Roman"/>
                <a:ea typeface="Times New Roman"/>
                <a:cs typeface="Times New Roman"/>
                <a:sym typeface="Times New Roman"/>
              </a:rPr>
              <a:t>successful public health programs </a:t>
            </a:r>
            <a:r>
              <a:rPr lang="en-US">
                <a:latin typeface="Times New Roman"/>
                <a:ea typeface="Times New Roman"/>
                <a:cs typeface="Times New Roman"/>
                <a:sym typeface="Times New Roman"/>
              </a:rPr>
              <a:t>of Nepal.</a:t>
            </a:r>
            <a:endParaRPr/>
          </a:p>
          <a:p>
            <a:pPr indent="-228597" lvl="0" marL="228597"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It has contributed significantly in reduction of </a:t>
            </a:r>
            <a:r>
              <a:rPr lang="en-US">
                <a:solidFill>
                  <a:srgbClr val="FF0000"/>
                </a:solidFill>
                <a:latin typeface="Times New Roman"/>
                <a:ea typeface="Times New Roman"/>
                <a:cs typeface="Times New Roman"/>
                <a:sym typeface="Times New Roman"/>
              </a:rPr>
              <a:t>morbidity and mortality</a:t>
            </a:r>
            <a:r>
              <a:rPr lang="en-US">
                <a:latin typeface="Times New Roman"/>
                <a:ea typeface="Times New Roman"/>
                <a:cs typeface="Times New Roman"/>
                <a:sym typeface="Times New Roman"/>
              </a:rPr>
              <a:t> associated with vaccine preventable diseases.</a:t>
            </a:r>
            <a:endParaRPr/>
          </a:p>
          <a:p>
            <a:pPr indent="-228597" lvl="0" marL="228597"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 As of 15 July 2025, all 77 districts in Nepal have been declared "fully immunized."</a:t>
            </a:r>
            <a:endParaRPr>
              <a:latin typeface="Times New Roman"/>
              <a:ea typeface="Times New Roman"/>
              <a:cs typeface="Times New Roman"/>
              <a:sym typeface="Times New Roman"/>
            </a:endParaRPr>
          </a:p>
        </p:txBody>
      </p:sp>
      <p:sp>
        <p:nvSpPr>
          <p:cNvPr id="106" name="Google Shape;106;p2"/>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107" name="Google Shape;107;p2"/>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03" name="Shape 403"/>
        <p:cNvGrpSpPr/>
        <p:nvPr/>
      </p:nvGrpSpPr>
      <p:grpSpPr>
        <a:xfrm>
          <a:off x="0" y="0"/>
          <a:ext cx="0" cy="0"/>
          <a:chOff x="0" y="0"/>
          <a:chExt cx="0" cy="0"/>
        </a:xfrm>
      </p:grpSpPr>
      <p:pic>
        <p:nvPicPr>
          <p:cNvPr id="404" name="Google Shape;404;p20"/>
          <p:cNvPicPr preferRelativeResize="0"/>
          <p:nvPr>
            <p:ph idx="1" type="body"/>
          </p:nvPr>
        </p:nvPicPr>
        <p:blipFill rotWithShape="1">
          <a:blip r:embed="rId3">
            <a:alphaModFix/>
          </a:blip>
          <a:srcRect b="0" l="0" r="0" t="0"/>
          <a:stretch/>
        </p:blipFill>
        <p:spPr>
          <a:xfrm rot="5400000">
            <a:off x="3281085" y="-1640539"/>
            <a:ext cx="6104967" cy="10219767"/>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3137"/>
              </a:srgbClr>
            </a:outerShdw>
          </a:effectLst>
        </p:spPr>
      </p:pic>
      <p:sp>
        <p:nvSpPr>
          <p:cNvPr id="405" name="Google Shape;405;p20"/>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406" name="Google Shape;406;p20"/>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10" name="Shape 410"/>
        <p:cNvGrpSpPr/>
        <p:nvPr/>
      </p:nvGrpSpPr>
      <p:grpSpPr>
        <a:xfrm>
          <a:off x="0" y="0"/>
          <a:ext cx="0" cy="0"/>
          <a:chOff x="0" y="0"/>
          <a:chExt cx="0" cy="0"/>
        </a:xfrm>
      </p:grpSpPr>
      <p:pic>
        <p:nvPicPr>
          <p:cNvPr id="411" name="Google Shape;411;p21"/>
          <p:cNvPicPr preferRelativeResize="0"/>
          <p:nvPr>
            <p:ph idx="1" type="body"/>
          </p:nvPr>
        </p:nvPicPr>
        <p:blipFill rotWithShape="1">
          <a:blip r:embed="rId3">
            <a:alphaModFix/>
          </a:blip>
          <a:srcRect b="0" l="0" r="0" t="0"/>
          <a:stretch/>
        </p:blipFill>
        <p:spPr>
          <a:xfrm rot="5400000">
            <a:off x="3663641" y="-1289356"/>
            <a:ext cx="5338480" cy="10041837"/>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3137"/>
              </a:srgbClr>
            </a:outerShdw>
          </a:effectLst>
        </p:spPr>
      </p:pic>
      <p:sp>
        <p:nvSpPr>
          <p:cNvPr id="412" name="Google Shape;412;p21"/>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413" name="Google Shape;413;p21"/>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17" name="Shape 417"/>
        <p:cNvGrpSpPr/>
        <p:nvPr/>
      </p:nvGrpSpPr>
      <p:grpSpPr>
        <a:xfrm>
          <a:off x="0" y="0"/>
          <a:ext cx="0" cy="0"/>
          <a:chOff x="0" y="0"/>
          <a:chExt cx="0" cy="0"/>
        </a:xfrm>
      </p:grpSpPr>
      <p:pic>
        <p:nvPicPr>
          <p:cNvPr id="418" name="Google Shape;418;p22"/>
          <p:cNvPicPr preferRelativeResize="0"/>
          <p:nvPr>
            <p:ph idx="1" type="body"/>
          </p:nvPr>
        </p:nvPicPr>
        <p:blipFill rotWithShape="1">
          <a:blip r:embed="rId3">
            <a:alphaModFix/>
          </a:blip>
          <a:srcRect b="0" l="0" r="0" t="0"/>
          <a:stretch/>
        </p:blipFill>
        <p:spPr>
          <a:xfrm rot="5400000">
            <a:off x="6016892" y="-3532827"/>
            <a:ext cx="395780" cy="10197353"/>
          </a:xfrm>
          <a:prstGeom prst="rect">
            <a:avLst/>
          </a:prstGeom>
          <a:noFill/>
          <a:ln>
            <a:noFill/>
          </a:ln>
        </p:spPr>
      </p:pic>
      <p:pic>
        <p:nvPicPr>
          <p:cNvPr id="419" name="Google Shape;419;p22"/>
          <p:cNvPicPr preferRelativeResize="0"/>
          <p:nvPr/>
        </p:nvPicPr>
        <p:blipFill rotWithShape="1">
          <a:blip r:embed="rId4">
            <a:alphaModFix/>
          </a:blip>
          <a:srcRect b="0" l="0" r="0" t="0"/>
          <a:stretch/>
        </p:blipFill>
        <p:spPr>
          <a:xfrm rot="5400000">
            <a:off x="3923145" y="-1043296"/>
            <a:ext cx="4583276" cy="10197352"/>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3137"/>
              </a:srgbClr>
            </a:outerShdw>
          </a:effectLst>
        </p:spPr>
      </p:pic>
      <p:sp>
        <p:nvSpPr>
          <p:cNvPr id="420" name="Google Shape;420;p22"/>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421" name="Google Shape;421;p22"/>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25" name="Shape 425"/>
        <p:cNvGrpSpPr/>
        <p:nvPr/>
      </p:nvGrpSpPr>
      <p:grpSpPr>
        <a:xfrm>
          <a:off x="0" y="0"/>
          <a:ext cx="0" cy="0"/>
          <a:chOff x="0" y="0"/>
          <a:chExt cx="0" cy="0"/>
        </a:xfrm>
      </p:grpSpPr>
      <p:sp>
        <p:nvSpPr>
          <p:cNvPr id="426" name="Google Shape;426;p23"/>
          <p:cNvSpPr txBox="1"/>
          <p:nvPr>
            <p:ph type="title"/>
          </p:nvPr>
        </p:nvSpPr>
        <p:spPr>
          <a:xfrm>
            <a:off x="838200" y="365127"/>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Times New Roman"/>
              <a:buNone/>
            </a:pPr>
            <a:r>
              <a:rPr b="1" i="1" lang="en-US" sz="3600">
                <a:latin typeface="Times New Roman"/>
                <a:ea typeface="Times New Roman"/>
                <a:cs typeface="Times New Roman"/>
                <a:sym typeface="Times New Roman"/>
              </a:rPr>
              <a:t>Trends in early childhood mortality (1996-2022)</a:t>
            </a:r>
            <a:endParaRPr b="1" i="1" sz="3600">
              <a:latin typeface="Times New Roman"/>
              <a:ea typeface="Times New Roman"/>
              <a:cs typeface="Times New Roman"/>
              <a:sym typeface="Times New Roman"/>
            </a:endParaRPr>
          </a:p>
        </p:txBody>
      </p:sp>
      <p:pic>
        <p:nvPicPr>
          <p:cNvPr id="427" name="Google Shape;427;p23"/>
          <p:cNvPicPr preferRelativeResize="0"/>
          <p:nvPr>
            <p:ph idx="1" type="body"/>
          </p:nvPr>
        </p:nvPicPr>
        <p:blipFill rotWithShape="1">
          <a:blip r:embed="rId3">
            <a:alphaModFix/>
          </a:blip>
          <a:srcRect b="0" l="0" r="0" t="0"/>
          <a:stretch/>
        </p:blipFill>
        <p:spPr>
          <a:xfrm>
            <a:off x="838200" y="1455174"/>
            <a:ext cx="10055942" cy="4721789"/>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3137"/>
              </a:srgbClr>
            </a:outerShdw>
          </a:effectLst>
        </p:spPr>
      </p:pic>
      <p:sp>
        <p:nvSpPr>
          <p:cNvPr id="428" name="Google Shape;428;p23"/>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429" name="Google Shape;429;p23"/>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33" name="Shape 433"/>
        <p:cNvGrpSpPr/>
        <p:nvPr/>
      </p:nvGrpSpPr>
      <p:grpSpPr>
        <a:xfrm>
          <a:off x="0" y="0"/>
          <a:ext cx="0" cy="0"/>
          <a:chOff x="0" y="0"/>
          <a:chExt cx="0" cy="0"/>
        </a:xfrm>
      </p:grpSpPr>
      <p:sp>
        <p:nvSpPr>
          <p:cNvPr id="434" name="Google Shape;434;p24"/>
          <p:cNvSpPr txBox="1"/>
          <p:nvPr>
            <p:ph type="title"/>
          </p:nvPr>
        </p:nvSpPr>
        <p:spPr>
          <a:xfrm>
            <a:off x="838200" y="365127"/>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0000"/>
              </a:buClr>
              <a:buSzPts val="4000"/>
              <a:buFont typeface="Times New Roman"/>
              <a:buNone/>
            </a:pPr>
            <a:r>
              <a:rPr b="1" lang="en-US" sz="4000">
                <a:solidFill>
                  <a:srgbClr val="FF0000"/>
                </a:solidFill>
                <a:latin typeface="Times New Roman"/>
                <a:ea typeface="Times New Roman"/>
                <a:cs typeface="Times New Roman"/>
                <a:sym typeface="Times New Roman"/>
              </a:rPr>
              <a:t>Coverage of Td, BCG, and DPT-HepB-Hib, MR and JE (FY 2078/79 - 2080/81)</a:t>
            </a:r>
            <a:endParaRPr/>
          </a:p>
        </p:txBody>
      </p:sp>
      <p:pic>
        <p:nvPicPr>
          <p:cNvPr id="435" name="Google Shape;435;p24"/>
          <p:cNvPicPr preferRelativeResize="0"/>
          <p:nvPr>
            <p:ph idx="1" type="body"/>
          </p:nvPr>
        </p:nvPicPr>
        <p:blipFill rotWithShape="1">
          <a:blip r:embed="rId3">
            <a:alphaModFix/>
          </a:blip>
          <a:srcRect b="0" l="0" r="0" t="0"/>
          <a:stretch/>
        </p:blipFill>
        <p:spPr>
          <a:xfrm>
            <a:off x="838200" y="1612490"/>
            <a:ext cx="5316794" cy="4454014"/>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3137"/>
              </a:srgbClr>
            </a:outerShdw>
          </a:effectLst>
        </p:spPr>
      </p:pic>
      <p:pic>
        <p:nvPicPr>
          <p:cNvPr id="436" name="Google Shape;436;p24"/>
          <p:cNvPicPr preferRelativeResize="0"/>
          <p:nvPr/>
        </p:nvPicPr>
        <p:blipFill rotWithShape="1">
          <a:blip r:embed="rId4">
            <a:alphaModFix/>
          </a:blip>
          <a:srcRect b="0" l="0" r="0" t="0"/>
          <a:stretch/>
        </p:blipFill>
        <p:spPr>
          <a:xfrm>
            <a:off x="6154994" y="1612490"/>
            <a:ext cx="5820696" cy="4454013"/>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3137"/>
              </a:srgbClr>
            </a:outerShdw>
          </a:effectLst>
        </p:spPr>
      </p:pic>
      <p:sp>
        <p:nvSpPr>
          <p:cNvPr id="437" name="Google Shape;437;p24"/>
          <p:cNvSpPr/>
          <p:nvPr/>
        </p:nvSpPr>
        <p:spPr>
          <a:xfrm>
            <a:off x="7836309" y="5850190"/>
            <a:ext cx="4139381" cy="216313"/>
          </a:xfrm>
          <a:prstGeom prst="rect">
            <a:avLst/>
          </a:prstGeom>
          <a:solidFill>
            <a:schemeClr val="accent2"/>
          </a:solidFill>
          <a:ln cap="flat" cmpd="sng" w="12700">
            <a:solidFill>
              <a:srgbClr val="AC5B2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Nepal Health Fact Sheet 2025</a:t>
            </a:r>
            <a:endParaRPr/>
          </a:p>
        </p:txBody>
      </p:sp>
      <p:sp>
        <p:nvSpPr>
          <p:cNvPr id="438" name="Google Shape;438;p24"/>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439" name="Google Shape;439;p24"/>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p25"/>
          <p:cNvSpPr txBox="1"/>
          <p:nvPr>
            <p:ph type="title"/>
          </p:nvPr>
        </p:nvSpPr>
        <p:spPr>
          <a:xfrm>
            <a:off x="1160206" y="365128"/>
            <a:ext cx="10432026" cy="1267028"/>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FF0000"/>
              </a:buClr>
              <a:buSzPct val="100000"/>
              <a:buFont typeface="Times New Roman"/>
              <a:buNone/>
            </a:pPr>
            <a:r>
              <a:rPr b="1" lang="en-US">
                <a:solidFill>
                  <a:srgbClr val="FF0000"/>
                </a:solidFill>
                <a:latin typeface="Times New Roman"/>
                <a:ea typeface="Times New Roman"/>
                <a:cs typeface="Times New Roman"/>
                <a:sym typeface="Times New Roman"/>
              </a:rPr>
              <a:t>Coverage of different antigens (FY 2078/79 -   2080/81)</a:t>
            </a:r>
            <a:endParaRPr/>
          </a:p>
        </p:txBody>
      </p:sp>
      <p:pic>
        <p:nvPicPr>
          <p:cNvPr id="445" name="Google Shape;445;p25"/>
          <p:cNvPicPr preferRelativeResize="0"/>
          <p:nvPr>
            <p:ph idx="1" type="body"/>
          </p:nvPr>
        </p:nvPicPr>
        <p:blipFill rotWithShape="1">
          <a:blip r:embed="rId3">
            <a:alphaModFix/>
          </a:blip>
          <a:srcRect b="0" l="0" r="0" t="0"/>
          <a:stretch/>
        </p:blipFill>
        <p:spPr>
          <a:xfrm>
            <a:off x="1020932" y="1988597"/>
            <a:ext cx="9789943" cy="4216893"/>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3137"/>
              </a:srgbClr>
            </a:outerShdw>
          </a:effectLst>
        </p:spPr>
      </p:pic>
      <p:sp>
        <p:nvSpPr>
          <p:cNvPr id="446" name="Google Shape;446;p25"/>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447" name="Google Shape;447;p25"/>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sp>
        <p:nvSpPr>
          <p:cNvPr id="452" name="Google Shape;452;p26"/>
          <p:cNvSpPr txBox="1"/>
          <p:nvPr>
            <p:ph type="title"/>
          </p:nvPr>
        </p:nvSpPr>
        <p:spPr>
          <a:xfrm>
            <a:off x="838200" y="365127"/>
            <a:ext cx="9957619" cy="124736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Times New Roman"/>
              <a:buNone/>
            </a:pPr>
            <a:r>
              <a:rPr b="1" lang="en-US">
                <a:latin typeface="Times New Roman"/>
                <a:ea typeface="Times New Roman"/>
                <a:cs typeface="Times New Roman"/>
                <a:sym typeface="Times New Roman"/>
              </a:rPr>
              <a:t> </a:t>
            </a:r>
            <a:r>
              <a:rPr b="1" lang="en-US">
                <a:solidFill>
                  <a:srgbClr val="FF0000"/>
                </a:solidFill>
                <a:latin typeface="Times New Roman"/>
                <a:ea typeface="Times New Roman"/>
                <a:cs typeface="Times New Roman"/>
                <a:sym typeface="Times New Roman"/>
              </a:rPr>
              <a:t>Coverage of Pentavalent, MR and Td (FY 2080/81</a:t>
            </a:r>
            <a:endParaRPr/>
          </a:p>
        </p:txBody>
      </p:sp>
      <p:pic>
        <p:nvPicPr>
          <p:cNvPr id="453" name="Google Shape;453;p26"/>
          <p:cNvPicPr preferRelativeResize="0"/>
          <p:nvPr>
            <p:ph idx="1" type="body"/>
          </p:nvPr>
        </p:nvPicPr>
        <p:blipFill rotWithShape="1">
          <a:blip r:embed="rId3">
            <a:alphaModFix/>
          </a:blip>
          <a:srcRect b="0" l="0" r="0" t="0"/>
          <a:stretch/>
        </p:blipFill>
        <p:spPr>
          <a:xfrm>
            <a:off x="838200" y="1887768"/>
            <a:ext cx="10196744" cy="4351338"/>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3137"/>
              </a:srgbClr>
            </a:outerShdw>
          </a:effectLst>
        </p:spPr>
      </p:pic>
      <p:sp>
        <p:nvSpPr>
          <p:cNvPr id="454" name="Google Shape;454;p26"/>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455" name="Google Shape;455;p26"/>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id="460" name="Google Shape;460;p27"/>
          <p:cNvSpPr txBox="1"/>
          <p:nvPr>
            <p:ph type="title"/>
          </p:nvPr>
        </p:nvSpPr>
        <p:spPr>
          <a:xfrm>
            <a:off x="1123025" y="609600"/>
            <a:ext cx="8689569" cy="108109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    </a:t>
            </a:r>
            <a:r>
              <a:rPr b="1" lang="en-US">
                <a:solidFill>
                  <a:srgbClr val="FF0000"/>
                </a:solidFill>
                <a:latin typeface="Times New Roman"/>
                <a:ea typeface="Times New Roman"/>
                <a:cs typeface="Times New Roman"/>
                <a:sym typeface="Times New Roman"/>
              </a:rPr>
              <a:t>Drop-out rates (%) of vaccination</a:t>
            </a:r>
            <a:endParaRPr/>
          </a:p>
        </p:txBody>
      </p:sp>
      <p:pic>
        <p:nvPicPr>
          <p:cNvPr id="461" name="Google Shape;461;p27"/>
          <p:cNvPicPr preferRelativeResize="0"/>
          <p:nvPr>
            <p:ph idx="1" type="body"/>
          </p:nvPr>
        </p:nvPicPr>
        <p:blipFill rotWithShape="1">
          <a:blip r:embed="rId3">
            <a:alphaModFix/>
          </a:blip>
          <a:srcRect b="0" l="0" r="0" t="0"/>
          <a:stretch/>
        </p:blipFill>
        <p:spPr>
          <a:xfrm>
            <a:off x="639097" y="1543665"/>
            <a:ext cx="5810864" cy="4552335"/>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3137"/>
              </a:srgbClr>
            </a:outerShdw>
          </a:effectLst>
        </p:spPr>
      </p:pic>
      <p:pic>
        <p:nvPicPr>
          <p:cNvPr id="462" name="Google Shape;462;p27"/>
          <p:cNvPicPr preferRelativeResize="0"/>
          <p:nvPr/>
        </p:nvPicPr>
        <p:blipFill rotWithShape="1">
          <a:blip r:embed="rId4">
            <a:alphaModFix/>
          </a:blip>
          <a:srcRect b="0" l="0" r="0" t="0"/>
          <a:stretch/>
        </p:blipFill>
        <p:spPr>
          <a:xfrm>
            <a:off x="6449961" y="1543665"/>
            <a:ext cx="5427407" cy="4552335"/>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3137"/>
              </a:srgbClr>
            </a:outerShdw>
          </a:effectLst>
        </p:spPr>
      </p:pic>
      <p:sp>
        <p:nvSpPr>
          <p:cNvPr id="463" name="Google Shape;463;p27"/>
          <p:cNvSpPr/>
          <p:nvPr/>
        </p:nvSpPr>
        <p:spPr>
          <a:xfrm>
            <a:off x="9446651" y="5827856"/>
            <a:ext cx="2330246" cy="268144"/>
          </a:xfrm>
          <a:prstGeom prst="rect">
            <a:avLst/>
          </a:prstGeom>
          <a:solidFill>
            <a:schemeClr val="accent5"/>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Nepal HFS 2025</a:t>
            </a:r>
            <a:endParaRPr/>
          </a:p>
        </p:txBody>
      </p:sp>
      <p:sp>
        <p:nvSpPr>
          <p:cNvPr id="464" name="Google Shape;464;p27"/>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465" name="Google Shape;465;p27"/>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28"/>
          <p:cNvSpPr txBox="1"/>
          <p:nvPr>
            <p:ph type="title"/>
          </p:nvPr>
        </p:nvSpPr>
        <p:spPr>
          <a:xfrm>
            <a:off x="838200" y="365128"/>
            <a:ext cx="10515600" cy="127686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FF0000"/>
              </a:buClr>
              <a:buSzPct val="100000"/>
              <a:buFont typeface="Times New Roman"/>
              <a:buNone/>
            </a:pPr>
            <a:r>
              <a:rPr b="1" lang="en-US">
                <a:solidFill>
                  <a:srgbClr val="FF0000"/>
                </a:solidFill>
                <a:latin typeface="Times New Roman"/>
                <a:ea typeface="Times New Roman"/>
                <a:cs typeface="Times New Roman"/>
                <a:sym typeface="Times New Roman"/>
              </a:rPr>
              <a:t> National and Provincial vaccinations drop out (FY 2080/81)</a:t>
            </a:r>
            <a:endParaRPr/>
          </a:p>
        </p:txBody>
      </p:sp>
      <p:pic>
        <p:nvPicPr>
          <p:cNvPr id="471" name="Google Shape;471;p28"/>
          <p:cNvPicPr preferRelativeResize="0"/>
          <p:nvPr>
            <p:ph idx="1" type="body"/>
          </p:nvPr>
        </p:nvPicPr>
        <p:blipFill rotWithShape="1">
          <a:blip r:embed="rId3">
            <a:alphaModFix/>
          </a:blip>
          <a:srcRect b="0" l="0" r="0" t="0"/>
          <a:stretch/>
        </p:blipFill>
        <p:spPr>
          <a:xfrm>
            <a:off x="967666" y="1825625"/>
            <a:ext cx="9960745" cy="4339202"/>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3137"/>
              </a:srgbClr>
            </a:outerShdw>
          </a:effectLst>
        </p:spPr>
      </p:pic>
      <p:sp>
        <p:nvSpPr>
          <p:cNvPr id="472" name="Google Shape;472;p28"/>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473" name="Google Shape;473;p28"/>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29"/>
          <p:cNvSpPr txBox="1"/>
          <p:nvPr>
            <p:ph type="title"/>
          </p:nvPr>
        </p:nvSpPr>
        <p:spPr>
          <a:xfrm>
            <a:off x="838200" y="365127"/>
            <a:ext cx="10311581" cy="132556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FF0000"/>
              </a:buClr>
              <a:buSzPct val="100000"/>
              <a:buFont typeface="Times New Roman"/>
              <a:buNone/>
            </a:pPr>
            <a:r>
              <a:rPr b="1" lang="en-US">
                <a:solidFill>
                  <a:srgbClr val="FF0000"/>
                </a:solidFill>
                <a:latin typeface="Times New Roman"/>
                <a:ea typeface="Times New Roman"/>
                <a:cs typeface="Times New Roman"/>
                <a:sym typeface="Times New Roman"/>
              </a:rPr>
              <a:t>Vaccination wastage rate against indicative wastage rate (FY 2078/79 - 2080/81)</a:t>
            </a:r>
            <a:endParaRPr/>
          </a:p>
        </p:txBody>
      </p:sp>
      <p:pic>
        <p:nvPicPr>
          <p:cNvPr id="479" name="Google Shape;479;p29"/>
          <p:cNvPicPr preferRelativeResize="0"/>
          <p:nvPr>
            <p:ph idx="1" type="body"/>
          </p:nvPr>
        </p:nvPicPr>
        <p:blipFill rotWithShape="1">
          <a:blip r:embed="rId3">
            <a:alphaModFix/>
          </a:blip>
          <a:srcRect b="0" l="0" r="0" t="0"/>
          <a:stretch/>
        </p:blipFill>
        <p:spPr>
          <a:xfrm>
            <a:off x="838200" y="2121763"/>
            <a:ext cx="9921536" cy="4208016"/>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3137"/>
              </a:srgbClr>
            </a:outerShdw>
          </a:effectLst>
        </p:spPr>
      </p:pic>
      <p:sp>
        <p:nvSpPr>
          <p:cNvPr id="480" name="Google Shape;480;p29"/>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481" name="Google Shape;481;p29"/>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11" name="Shape 111"/>
        <p:cNvGrpSpPr/>
        <p:nvPr/>
      </p:nvGrpSpPr>
      <p:grpSpPr>
        <a:xfrm>
          <a:off x="0" y="0"/>
          <a:ext cx="0" cy="0"/>
          <a:chOff x="0" y="0"/>
          <a:chExt cx="0" cy="0"/>
        </a:xfrm>
      </p:grpSpPr>
      <p:sp>
        <p:nvSpPr>
          <p:cNvPr id="112" name="Google Shape;112;p3"/>
          <p:cNvSpPr txBox="1"/>
          <p:nvPr>
            <p:ph idx="1" type="body"/>
          </p:nvPr>
        </p:nvSpPr>
        <p:spPr>
          <a:xfrm>
            <a:off x="779207" y="1186528"/>
            <a:ext cx="10515600" cy="4351338"/>
          </a:xfrm>
          <a:prstGeom prst="rect">
            <a:avLst/>
          </a:prstGeom>
          <a:noFill/>
          <a:ln cap="flat" cmpd="sng" w="9525">
            <a:solidFill>
              <a:srgbClr val="00B050"/>
            </a:solidFill>
            <a:prstDash val="solid"/>
            <a:round/>
            <a:headEnd len="sm" w="sm" type="none"/>
            <a:tailEnd len="sm" w="sm" type="none"/>
          </a:ln>
        </p:spPr>
        <p:txBody>
          <a:bodyPr anchorCtr="0" anchor="t" bIns="45700" lIns="91425" spcFirstLastPara="1" rIns="91425" wrap="square" tIns="45700">
            <a:normAutofit/>
          </a:bodyPr>
          <a:lstStyle/>
          <a:p>
            <a:pPr indent="-228597" lvl="0" marL="228597" rtl="0" algn="l">
              <a:lnSpc>
                <a:spcPct val="90000"/>
              </a:lnSpc>
              <a:spcBef>
                <a:spcPts val="0"/>
              </a:spcBef>
              <a:spcAft>
                <a:spcPts val="0"/>
              </a:spcAft>
              <a:buClr>
                <a:schemeClr val="dk1"/>
              </a:buClr>
              <a:buSzPts val="2400"/>
              <a:buChar char="•"/>
            </a:pPr>
            <a:r>
              <a:rPr lang="en-US" sz="2400">
                <a:latin typeface="Times New Roman"/>
                <a:ea typeface="Times New Roman"/>
                <a:cs typeface="Times New Roman"/>
                <a:sym typeface="Times New Roman"/>
              </a:rPr>
              <a:t>NIP works closely with other divisions &amp; national centres as well as with supporting partners, including </a:t>
            </a:r>
            <a:r>
              <a:rPr lang="en-US" sz="2400">
                <a:solidFill>
                  <a:srgbClr val="FF0000"/>
                </a:solidFill>
                <a:latin typeface="Times New Roman"/>
                <a:ea typeface="Times New Roman"/>
                <a:cs typeface="Times New Roman"/>
                <a:sym typeface="Times New Roman"/>
              </a:rPr>
              <a:t>GAVI, WHO and UNICEF</a:t>
            </a:r>
            <a:r>
              <a:rPr lang="en-US" sz="2400">
                <a:latin typeface="Times New Roman"/>
                <a:ea typeface="Times New Roman"/>
                <a:cs typeface="Times New Roman"/>
                <a:sym typeface="Times New Roman"/>
              </a:rPr>
              <a:t>. </a:t>
            </a:r>
            <a:endParaRPr/>
          </a:p>
          <a:p>
            <a:pPr indent="-228597" lvl="0" marL="228597" rtl="0" algn="l">
              <a:lnSpc>
                <a:spcPct val="90000"/>
              </a:lnSpc>
              <a:spcBef>
                <a:spcPts val="1000"/>
              </a:spcBef>
              <a:spcAft>
                <a:spcPts val="0"/>
              </a:spcAft>
              <a:buClr>
                <a:schemeClr val="dk1"/>
              </a:buClr>
              <a:buSzPts val="2400"/>
              <a:buChar char="•"/>
            </a:pPr>
            <a:r>
              <a:rPr lang="en-US" sz="2400">
                <a:latin typeface="Times New Roman"/>
                <a:ea typeface="Times New Roman"/>
                <a:cs typeface="Times New Roman"/>
                <a:sym typeface="Times New Roman"/>
              </a:rPr>
              <a:t>Currently, the program provides vaccination against </a:t>
            </a:r>
            <a:r>
              <a:rPr lang="en-US" sz="2400">
                <a:solidFill>
                  <a:srgbClr val="FF0000"/>
                </a:solidFill>
                <a:latin typeface="Times New Roman"/>
                <a:ea typeface="Times New Roman"/>
                <a:cs typeface="Times New Roman"/>
                <a:sym typeface="Times New Roman"/>
              </a:rPr>
              <a:t>14</a:t>
            </a:r>
            <a:r>
              <a:rPr lang="en-US" sz="2400">
                <a:latin typeface="Times New Roman"/>
                <a:ea typeface="Times New Roman"/>
                <a:cs typeface="Times New Roman"/>
                <a:sym typeface="Times New Roman"/>
              </a:rPr>
              <a:t> VPDs through almost 16,000 service delivery points in health facilities (fixed sessions), outreach sessions, and mobile clinics.</a:t>
            </a:r>
            <a:endParaRPr/>
          </a:p>
          <a:p>
            <a:pPr indent="-228597" lvl="0" marL="228597" rtl="0" algn="l">
              <a:lnSpc>
                <a:spcPct val="90000"/>
              </a:lnSpc>
              <a:spcBef>
                <a:spcPts val="1000"/>
              </a:spcBef>
              <a:spcAft>
                <a:spcPts val="0"/>
              </a:spcAft>
              <a:buClr>
                <a:schemeClr val="dk1"/>
              </a:buClr>
              <a:buSzPts val="2400"/>
              <a:buChar char="•"/>
            </a:pPr>
            <a:r>
              <a:rPr lang="en-US" sz="2400">
                <a:latin typeface="Times New Roman"/>
                <a:ea typeface="Times New Roman"/>
                <a:cs typeface="Times New Roman"/>
                <a:sym typeface="Times New Roman"/>
              </a:rPr>
              <a:t>The NIP has a </a:t>
            </a:r>
            <a:r>
              <a:rPr b="1" lang="en-US" sz="2400">
                <a:solidFill>
                  <a:srgbClr val="002060"/>
                </a:solidFill>
                <a:latin typeface="Times New Roman"/>
                <a:ea typeface="Times New Roman"/>
                <a:cs typeface="Times New Roman"/>
                <a:sym typeface="Times New Roman"/>
              </a:rPr>
              <a:t>Comprehensive Multi-year Plan </a:t>
            </a:r>
            <a:r>
              <a:rPr lang="en-US" sz="2400">
                <a:latin typeface="Times New Roman"/>
                <a:ea typeface="Times New Roman"/>
                <a:cs typeface="Times New Roman"/>
                <a:sym typeface="Times New Roman"/>
              </a:rPr>
              <a:t>for Immunization (cMYP) aligned with global, regional, and national guidelines, policies, and strategies to guide the program for five years.</a:t>
            </a:r>
            <a:endParaRPr/>
          </a:p>
          <a:p>
            <a:pPr indent="-228597" lvl="0" marL="228597" rtl="0" algn="l">
              <a:lnSpc>
                <a:spcPct val="90000"/>
              </a:lnSpc>
              <a:spcBef>
                <a:spcPts val="1000"/>
              </a:spcBef>
              <a:spcAft>
                <a:spcPts val="0"/>
              </a:spcAft>
              <a:buClr>
                <a:schemeClr val="dk1"/>
              </a:buClr>
              <a:buSzPts val="2400"/>
              <a:buChar char="•"/>
            </a:pPr>
            <a:r>
              <a:rPr lang="en-US" sz="2400">
                <a:latin typeface="Times New Roman"/>
                <a:ea typeface="Times New Roman"/>
                <a:cs typeface="Times New Roman"/>
                <a:sym typeface="Times New Roman"/>
              </a:rPr>
              <a:t>Nepal has introduced the HPV vaccine in the FY 2081/82 as an effort to accelerate the elimination of cervical cancer.</a:t>
            </a:r>
            <a:endParaRPr sz="2400">
              <a:latin typeface="Times New Roman"/>
              <a:ea typeface="Times New Roman"/>
              <a:cs typeface="Times New Roman"/>
              <a:sym typeface="Times New Roman"/>
            </a:endParaRPr>
          </a:p>
        </p:txBody>
      </p:sp>
      <p:sp>
        <p:nvSpPr>
          <p:cNvPr id="113" name="Google Shape;113;p3"/>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114" name="Google Shape;114;p3"/>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30"/>
          <p:cNvSpPr txBox="1"/>
          <p:nvPr>
            <p:ph type="title"/>
          </p:nvPr>
        </p:nvSpPr>
        <p:spPr>
          <a:xfrm>
            <a:off x="799730" y="275208"/>
            <a:ext cx="10084580" cy="1376611"/>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FF0000"/>
              </a:buClr>
              <a:buSzPts val="3600"/>
              <a:buFont typeface="Times New Roman"/>
              <a:buNone/>
            </a:pPr>
            <a:r>
              <a:rPr b="1" lang="en-US" sz="3600">
                <a:solidFill>
                  <a:srgbClr val="FF0000"/>
                </a:solidFill>
                <a:latin typeface="Times New Roman"/>
                <a:ea typeface="Times New Roman"/>
                <a:cs typeface="Times New Roman"/>
                <a:sym typeface="Times New Roman"/>
              </a:rPr>
              <a:t>Percentage of Fully Immunized Children as per NIP schedule(FY 2080/81) </a:t>
            </a:r>
            <a:br>
              <a:rPr lang="en-US" sz="3600">
                <a:latin typeface="Times New Roman"/>
                <a:ea typeface="Times New Roman"/>
                <a:cs typeface="Times New Roman"/>
                <a:sym typeface="Times New Roman"/>
              </a:rPr>
            </a:br>
            <a:endParaRPr sz="3600">
              <a:latin typeface="Times New Roman"/>
              <a:ea typeface="Times New Roman"/>
              <a:cs typeface="Times New Roman"/>
              <a:sym typeface="Times New Roman"/>
            </a:endParaRPr>
          </a:p>
        </p:txBody>
      </p:sp>
      <p:pic>
        <p:nvPicPr>
          <p:cNvPr id="487" name="Google Shape;487;p30"/>
          <p:cNvPicPr preferRelativeResize="0"/>
          <p:nvPr>
            <p:ph idx="1" type="body"/>
          </p:nvPr>
        </p:nvPicPr>
        <p:blipFill rotWithShape="1">
          <a:blip r:embed="rId3">
            <a:alphaModFix/>
          </a:blip>
          <a:srcRect b="0" l="0" r="0" t="0"/>
          <a:stretch/>
        </p:blipFill>
        <p:spPr>
          <a:xfrm>
            <a:off x="570271" y="1317524"/>
            <a:ext cx="4916129" cy="4823930"/>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3137"/>
              </a:srgbClr>
            </a:outerShdw>
          </a:effectLst>
        </p:spPr>
      </p:pic>
      <p:pic>
        <p:nvPicPr>
          <p:cNvPr id="488" name="Google Shape;488;p30"/>
          <p:cNvPicPr preferRelativeResize="0"/>
          <p:nvPr/>
        </p:nvPicPr>
        <p:blipFill rotWithShape="1">
          <a:blip r:embed="rId4">
            <a:alphaModFix/>
          </a:blip>
          <a:srcRect b="0" l="0" r="0" t="0"/>
          <a:stretch/>
        </p:blipFill>
        <p:spPr>
          <a:xfrm>
            <a:off x="5388078" y="1317524"/>
            <a:ext cx="6479457" cy="4834688"/>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3137"/>
              </a:srgbClr>
            </a:outerShdw>
          </a:effectLst>
        </p:spPr>
      </p:pic>
      <p:sp>
        <p:nvSpPr>
          <p:cNvPr id="489" name="Google Shape;489;p30"/>
          <p:cNvSpPr/>
          <p:nvPr/>
        </p:nvSpPr>
        <p:spPr>
          <a:xfrm>
            <a:off x="8200103" y="6037006"/>
            <a:ext cx="3480620" cy="230412"/>
          </a:xfrm>
          <a:prstGeom prst="rect">
            <a:avLst/>
          </a:prstGeom>
          <a:solidFill>
            <a:schemeClr val="accent2"/>
          </a:solidFill>
          <a:ln cap="flat" cmpd="sng" w="12700">
            <a:solidFill>
              <a:srgbClr val="AC5B2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Nepal Health fact sheet 2025</a:t>
            </a:r>
            <a:endParaRPr/>
          </a:p>
        </p:txBody>
      </p:sp>
      <p:sp>
        <p:nvSpPr>
          <p:cNvPr id="490" name="Google Shape;490;p30"/>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491" name="Google Shape;491;p30"/>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sp>
        <p:nvSpPr>
          <p:cNvPr id="496" name="Google Shape;496;p31"/>
          <p:cNvSpPr txBox="1"/>
          <p:nvPr>
            <p:ph type="title"/>
          </p:nvPr>
        </p:nvSpPr>
        <p:spPr>
          <a:xfrm>
            <a:off x="838200" y="365127"/>
            <a:ext cx="10766196"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0000"/>
              </a:buClr>
              <a:buSzPts val="3600"/>
              <a:buFont typeface="Times New Roman"/>
              <a:buNone/>
            </a:pPr>
            <a:r>
              <a:rPr b="1" lang="en-US" sz="3600">
                <a:solidFill>
                  <a:srgbClr val="FF0000"/>
                </a:solidFill>
                <a:latin typeface="Times New Roman"/>
                <a:ea typeface="Times New Roman"/>
                <a:cs typeface="Times New Roman"/>
                <a:sym typeface="Times New Roman"/>
              </a:rPr>
              <a:t>Acute Encephalitis Syndrome (AES)/Japanese Encephalitis(JE) Surveillance status,2024</a:t>
            </a:r>
            <a:endParaRPr b="1" sz="3600">
              <a:solidFill>
                <a:srgbClr val="FF0000"/>
              </a:solidFill>
              <a:latin typeface="Times New Roman"/>
              <a:ea typeface="Times New Roman"/>
              <a:cs typeface="Times New Roman"/>
              <a:sym typeface="Times New Roman"/>
            </a:endParaRPr>
          </a:p>
        </p:txBody>
      </p:sp>
      <p:pic>
        <p:nvPicPr>
          <p:cNvPr id="497" name="Google Shape;497;p31"/>
          <p:cNvPicPr preferRelativeResize="0"/>
          <p:nvPr>
            <p:ph idx="1" type="body"/>
          </p:nvPr>
        </p:nvPicPr>
        <p:blipFill rotWithShape="1">
          <a:blip r:embed="rId3">
            <a:alphaModFix/>
          </a:blip>
          <a:srcRect b="0" l="0" r="0" t="0"/>
          <a:stretch/>
        </p:blipFill>
        <p:spPr>
          <a:xfrm>
            <a:off x="1197205" y="1845290"/>
            <a:ext cx="9464510" cy="4351338"/>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3137"/>
              </a:srgbClr>
            </a:outerShdw>
          </a:effectLst>
        </p:spPr>
      </p:pic>
      <p:sp>
        <p:nvSpPr>
          <p:cNvPr id="498" name="Google Shape;498;p31"/>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499" name="Google Shape;499;p31"/>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03" name="Shape 503"/>
        <p:cNvGrpSpPr/>
        <p:nvPr/>
      </p:nvGrpSpPr>
      <p:grpSpPr>
        <a:xfrm>
          <a:off x="0" y="0"/>
          <a:ext cx="0" cy="0"/>
          <a:chOff x="0" y="0"/>
          <a:chExt cx="0" cy="0"/>
        </a:xfrm>
      </p:grpSpPr>
      <p:sp>
        <p:nvSpPr>
          <p:cNvPr id="504" name="Google Shape;504;p32"/>
          <p:cNvSpPr txBox="1"/>
          <p:nvPr>
            <p:ph type="title"/>
          </p:nvPr>
        </p:nvSpPr>
        <p:spPr>
          <a:xfrm>
            <a:off x="1352307" y="275208"/>
            <a:ext cx="10407074" cy="1072126"/>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FF0000"/>
              </a:buClr>
              <a:buSzPct val="100000"/>
              <a:buFont typeface="Times New Roman"/>
              <a:buNone/>
            </a:pPr>
            <a:r>
              <a:rPr b="1" lang="en-US">
                <a:solidFill>
                  <a:srgbClr val="FF0000"/>
                </a:solidFill>
                <a:latin typeface="Times New Roman"/>
                <a:ea typeface="Times New Roman"/>
                <a:cs typeface="Times New Roman"/>
                <a:sym typeface="Times New Roman"/>
              </a:rPr>
              <a:t>Access and utilization of immunization service</a:t>
            </a:r>
            <a:endParaRPr/>
          </a:p>
        </p:txBody>
      </p:sp>
      <p:pic>
        <p:nvPicPr>
          <p:cNvPr id="505" name="Google Shape;505;p32"/>
          <p:cNvPicPr preferRelativeResize="0"/>
          <p:nvPr>
            <p:ph idx="1" type="body"/>
          </p:nvPr>
        </p:nvPicPr>
        <p:blipFill rotWithShape="1">
          <a:blip r:embed="rId3">
            <a:alphaModFix/>
          </a:blip>
          <a:srcRect b="0" l="0" r="0" t="0"/>
          <a:stretch/>
        </p:blipFill>
        <p:spPr>
          <a:xfrm>
            <a:off x="1352307" y="1825625"/>
            <a:ext cx="9043444" cy="4351338"/>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3137"/>
              </a:srgbClr>
            </a:outerShdw>
          </a:effectLst>
        </p:spPr>
      </p:pic>
      <p:sp>
        <p:nvSpPr>
          <p:cNvPr id="506" name="Google Shape;506;p32"/>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507" name="Google Shape;507;p32"/>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1" name="Shape 511"/>
        <p:cNvGrpSpPr/>
        <p:nvPr/>
      </p:nvGrpSpPr>
      <p:grpSpPr>
        <a:xfrm>
          <a:off x="0" y="0"/>
          <a:ext cx="0" cy="0"/>
          <a:chOff x="0" y="0"/>
          <a:chExt cx="0" cy="0"/>
        </a:xfrm>
      </p:grpSpPr>
      <p:sp>
        <p:nvSpPr>
          <p:cNvPr id="512" name="Google Shape;512;p33"/>
          <p:cNvSpPr txBox="1"/>
          <p:nvPr>
            <p:ph type="title"/>
          </p:nvPr>
        </p:nvSpPr>
        <p:spPr>
          <a:xfrm>
            <a:off x="1179870" y="481781"/>
            <a:ext cx="8672053" cy="120890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a:t>
            </a:r>
            <a:r>
              <a:rPr b="1" lang="en-US">
                <a:solidFill>
                  <a:srgbClr val="FF0000"/>
                </a:solidFill>
                <a:latin typeface="Times New Roman"/>
                <a:ea typeface="Times New Roman"/>
                <a:cs typeface="Times New Roman"/>
                <a:sym typeface="Times New Roman"/>
              </a:rPr>
              <a:t>Current Achievements</a:t>
            </a:r>
            <a:endParaRPr/>
          </a:p>
        </p:txBody>
      </p:sp>
      <p:sp>
        <p:nvSpPr>
          <p:cNvPr id="513" name="Google Shape;513;p33"/>
          <p:cNvSpPr txBox="1"/>
          <p:nvPr>
            <p:ph idx="1" type="body"/>
          </p:nvPr>
        </p:nvSpPr>
        <p:spPr>
          <a:xfrm>
            <a:off x="838200" y="1759974"/>
            <a:ext cx="10400071" cy="4616245"/>
          </a:xfrm>
          <a:prstGeom prst="rect">
            <a:avLst/>
          </a:prstGeom>
          <a:noFill/>
          <a:ln cap="flat" cmpd="sng" w="9525">
            <a:solidFill>
              <a:srgbClr val="FF0000"/>
            </a:solidFill>
            <a:prstDash val="solid"/>
            <a:round/>
            <a:headEnd len="sm" w="sm" type="none"/>
            <a:tailEnd len="sm" w="sm" type="none"/>
          </a:ln>
        </p:spPr>
        <p:txBody>
          <a:bodyPr anchorCtr="0" anchor="t" bIns="45700" lIns="91425" spcFirstLastPara="1" rIns="91425" wrap="square" tIns="45700">
            <a:normAutofit lnSpcReduction="10000"/>
          </a:bodyPr>
          <a:lstStyle/>
          <a:p>
            <a:pPr indent="-228597" lvl="0" marL="228597" rtl="0" algn="just">
              <a:lnSpc>
                <a:spcPct val="90000"/>
              </a:lnSpc>
              <a:spcBef>
                <a:spcPts val="0"/>
              </a:spcBef>
              <a:spcAft>
                <a:spcPts val="0"/>
              </a:spcAft>
              <a:buClr>
                <a:schemeClr val="dk1"/>
              </a:buClr>
              <a:buSzPts val="2800"/>
              <a:buFont typeface="Noto Sans Symbols"/>
              <a:buChar char="⮚"/>
            </a:pPr>
            <a:r>
              <a:rPr lang="en-US">
                <a:latin typeface="Times New Roman"/>
                <a:ea typeface="Times New Roman"/>
                <a:cs typeface="Times New Roman"/>
                <a:sym typeface="Times New Roman"/>
              </a:rPr>
              <a:t>Nepal vaccinates over 1.46 million girls with the HPV vaccine, achieving 94% coverage. </a:t>
            </a:r>
            <a:endParaRPr/>
          </a:p>
          <a:p>
            <a:pPr indent="-228597" lvl="0" marL="228597" rtl="0" algn="just">
              <a:lnSpc>
                <a:spcPct val="90000"/>
              </a:lnSpc>
              <a:spcBef>
                <a:spcPts val="1000"/>
              </a:spcBef>
              <a:spcAft>
                <a:spcPts val="0"/>
              </a:spcAft>
              <a:buClr>
                <a:schemeClr val="dk1"/>
              </a:buClr>
              <a:buSzPts val="2800"/>
              <a:buFont typeface="Noto Sans Symbols"/>
              <a:buChar char="⮚"/>
            </a:pPr>
            <a:r>
              <a:rPr lang="en-US">
                <a:latin typeface="Times New Roman"/>
                <a:ea typeface="Times New Roman"/>
                <a:cs typeface="Times New Roman"/>
                <a:sym typeface="Times New Roman"/>
              </a:rPr>
              <a:t>Nepal NIP now covers 14 vaccine preventable diseases including BCG, polio, diptheria, pertussis,tetanus, measles-rubella, Hib , Hepatitis B, Rota, pneumococcal diseases, Japanese encephalitis, typhoid and HPV.</a:t>
            </a:r>
            <a:endParaRPr/>
          </a:p>
          <a:p>
            <a:pPr indent="-228597" lvl="0" marL="228597" rtl="0" algn="just">
              <a:lnSpc>
                <a:spcPct val="90000"/>
              </a:lnSpc>
              <a:spcBef>
                <a:spcPts val="1000"/>
              </a:spcBef>
              <a:spcAft>
                <a:spcPts val="0"/>
              </a:spcAft>
              <a:buClr>
                <a:schemeClr val="dk1"/>
              </a:buClr>
              <a:buSzPts val="2800"/>
              <a:buFont typeface="Noto Sans Symbols"/>
              <a:buChar char="⮚"/>
            </a:pPr>
            <a:r>
              <a:rPr lang="en-US">
                <a:latin typeface="Times New Roman"/>
                <a:ea typeface="Times New Roman"/>
                <a:cs typeface="Times New Roman"/>
                <a:sym typeface="Times New Roman"/>
              </a:rPr>
              <a:t>Sustained Td vaccination of pregnant woman which had led to the elimination of maternal and neonatal tetanus as a public health problem in Nepal since 2005.</a:t>
            </a:r>
            <a:endParaRPr>
              <a:latin typeface="Times New Roman"/>
              <a:ea typeface="Times New Roman"/>
              <a:cs typeface="Times New Roman"/>
              <a:sym typeface="Times New Roman"/>
            </a:endParaRPr>
          </a:p>
          <a:p>
            <a:pPr indent="-228597" lvl="0" marL="228597" rtl="0" algn="just">
              <a:lnSpc>
                <a:spcPct val="90000"/>
              </a:lnSpc>
              <a:spcBef>
                <a:spcPts val="1000"/>
              </a:spcBef>
              <a:spcAft>
                <a:spcPts val="0"/>
              </a:spcAft>
              <a:buClr>
                <a:schemeClr val="dk1"/>
              </a:buClr>
              <a:buSzPts val="2800"/>
              <a:buFont typeface="Noto Sans Symbols"/>
              <a:buChar char="⮚"/>
            </a:pPr>
            <a:r>
              <a:rPr lang="en-US">
                <a:latin typeface="Times New Roman"/>
                <a:ea typeface="Times New Roman"/>
                <a:cs typeface="Times New Roman"/>
                <a:sym typeface="Times New Roman"/>
              </a:rPr>
              <a:t>Nepal’s NIP is recognized as a regional leader for overcoming challenges and, as a Priority 1 program, plays a vital role in reducing child mortality.</a:t>
            </a:r>
            <a:endParaRPr/>
          </a:p>
        </p:txBody>
      </p:sp>
      <p:sp>
        <p:nvSpPr>
          <p:cNvPr id="514" name="Google Shape;514;p33"/>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515" name="Google Shape;515;p33"/>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sp>
        <p:nvSpPr>
          <p:cNvPr id="520" name="Google Shape;520;p34"/>
          <p:cNvSpPr txBox="1"/>
          <p:nvPr>
            <p:ph type="title"/>
          </p:nvPr>
        </p:nvSpPr>
        <p:spPr>
          <a:xfrm>
            <a:off x="2104103" y="365128"/>
            <a:ext cx="4945626" cy="97206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a:t>
            </a:r>
            <a:r>
              <a:rPr b="1" lang="en-US" sz="4000">
                <a:solidFill>
                  <a:srgbClr val="FF0000"/>
                </a:solidFill>
                <a:latin typeface="Times New Roman"/>
                <a:ea typeface="Times New Roman"/>
                <a:cs typeface="Times New Roman"/>
                <a:sym typeface="Times New Roman"/>
              </a:rPr>
              <a:t>Strengths</a:t>
            </a:r>
            <a:endParaRPr/>
          </a:p>
        </p:txBody>
      </p:sp>
      <p:sp>
        <p:nvSpPr>
          <p:cNvPr id="521" name="Google Shape;521;p34"/>
          <p:cNvSpPr txBox="1"/>
          <p:nvPr>
            <p:ph idx="1" type="body"/>
          </p:nvPr>
        </p:nvSpPr>
        <p:spPr>
          <a:xfrm>
            <a:off x="828368" y="1337188"/>
            <a:ext cx="10515600" cy="4790009"/>
          </a:xfrm>
          <a:prstGeom prst="rect">
            <a:avLst/>
          </a:prstGeom>
          <a:noFill/>
          <a:ln cap="flat" cmpd="sng" w="9525">
            <a:solidFill>
              <a:srgbClr val="FF0000"/>
            </a:solidFill>
            <a:prstDash val="solid"/>
            <a:round/>
            <a:headEnd len="sm" w="sm" type="none"/>
            <a:tailEnd len="sm" w="sm" type="none"/>
          </a:ln>
        </p:spPr>
        <p:txBody>
          <a:bodyPr anchorCtr="0" anchor="t" bIns="45700" lIns="91425" spcFirstLastPara="1" rIns="91425" wrap="square" tIns="45700">
            <a:noAutofit/>
          </a:bodyPr>
          <a:lstStyle/>
          <a:p>
            <a:pPr indent="-228597" lvl="0" marL="228597" rtl="0" algn="just">
              <a:lnSpc>
                <a:spcPct val="90000"/>
              </a:lnSpc>
              <a:spcBef>
                <a:spcPts val="0"/>
              </a:spcBef>
              <a:spcAft>
                <a:spcPts val="0"/>
              </a:spcAft>
              <a:buClr>
                <a:schemeClr val="dk1"/>
              </a:buClr>
              <a:buSzPts val="2400"/>
              <a:buFont typeface="Noto Sans Symbols"/>
              <a:buChar char="⮚"/>
            </a:pPr>
            <a:r>
              <a:rPr b="1" lang="en-US" sz="2400">
                <a:latin typeface="Times New Roman"/>
                <a:ea typeface="Times New Roman"/>
                <a:cs typeface="Times New Roman"/>
                <a:sym typeface="Times New Roman"/>
              </a:rPr>
              <a:t>Strong Government Commitment: </a:t>
            </a:r>
            <a:r>
              <a:rPr lang="en-US" sz="2400">
                <a:latin typeface="Times New Roman"/>
                <a:ea typeface="Times New Roman"/>
                <a:cs typeface="Times New Roman"/>
                <a:sym typeface="Times New Roman"/>
              </a:rPr>
              <a:t>Immunization is a P1 programme of Gov Nepal, which is provided free of cost to all eligible target populations.</a:t>
            </a:r>
            <a:endParaRPr/>
          </a:p>
          <a:p>
            <a:pPr indent="-228597" lvl="0" marL="228597" rtl="0" algn="just">
              <a:lnSpc>
                <a:spcPct val="90000"/>
              </a:lnSpc>
              <a:spcBef>
                <a:spcPts val="1000"/>
              </a:spcBef>
              <a:spcAft>
                <a:spcPts val="0"/>
              </a:spcAft>
              <a:buClr>
                <a:schemeClr val="dk1"/>
              </a:buClr>
              <a:buSzPts val="2400"/>
              <a:buFont typeface="Noto Sans Symbols"/>
              <a:buChar char="⮚"/>
            </a:pPr>
            <a:r>
              <a:rPr b="1" lang="en-US" sz="2400">
                <a:latin typeface="Times New Roman"/>
                <a:ea typeface="Times New Roman"/>
                <a:cs typeface="Times New Roman"/>
                <a:sym typeface="Times New Roman"/>
              </a:rPr>
              <a:t>Strong Immunization Policy and Law </a:t>
            </a:r>
            <a:r>
              <a:rPr lang="en-US" sz="2400">
                <a:latin typeface="Times New Roman"/>
                <a:ea typeface="Times New Roman"/>
                <a:cs typeface="Times New Roman"/>
                <a:sym typeface="Times New Roman"/>
              </a:rPr>
              <a:t>(Immunization is mandated as a fundamental right in the Immunization Act, 2072, and Immunization Regulation 2074)</a:t>
            </a:r>
            <a:endParaRPr/>
          </a:p>
          <a:p>
            <a:pPr indent="-228597" lvl="0" marL="228597" rtl="0" algn="just">
              <a:lnSpc>
                <a:spcPct val="90000"/>
              </a:lnSpc>
              <a:spcBef>
                <a:spcPts val="1000"/>
              </a:spcBef>
              <a:spcAft>
                <a:spcPts val="0"/>
              </a:spcAft>
              <a:buClr>
                <a:schemeClr val="dk1"/>
              </a:buClr>
              <a:buSzPts val="2400"/>
              <a:buFont typeface="Noto Sans Symbols"/>
              <a:buChar char="⮚"/>
            </a:pPr>
            <a:r>
              <a:rPr b="1" lang="en-US" sz="2400">
                <a:latin typeface="Times New Roman"/>
                <a:ea typeface="Times New Roman"/>
                <a:cs typeface="Times New Roman"/>
                <a:sym typeface="Times New Roman"/>
              </a:rPr>
              <a:t>Expert committees </a:t>
            </a:r>
            <a:r>
              <a:rPr lang="en-US" sz="2400">
                <a:latin typeface="Times New Roman"/>
                <a:ea typeface="Times New Roman"/>
                <a:cs typeface="Times New Roman"/>
                <a:sym typeface="Times New Roman"/>
              </a:rPr>
              <a:t>(National Immunization Advisory Committee, Immunization Coordination Committee, Adverse Event Following Immunization Committee, National Certification Committee for Polio Eradication, National Verification Committee for Measles and Rubella Elimination, etc.) to guide and oversee NIP. Immunization coordination committee at all levels (i.e., up to ward level) to guide and support the immunization programme.</a:t>
            </a:r>
            <a:endParaRPr/>
          </a:p>
          <a:p>
            <a:pPr indent="-228597" lvl="0" marL="228597" rtl="0" algn="just">
              <a:lnSpc>
                <a:spcPct val="90000"/>
              </a:lnSpc>
              <a:spcBef>
                <a:spcPts val="1000"/>
              </a:spcBef>
              <a:spcAft>
                <a:spcPts val="0"/>
              </a:spcAft>
              <a:buClr>
                <a:schemeClr val="dk1"/>
              </a:buClr>
              <a:buSzPts val="2400"/>
              <a:buFont typeface="Noto Sans Symbols"/>
              <a:buChar char="⮚"/>
            </a:pPr>
            <a:r>
              <a:rPr b="1" lang="en-US" sz="2400">
                <a:latin typeface="Times New Roman"/>
                <a:ea typeface="Times New Roman"/>
                <a:cs typeface="Times New Roman"/>
                <a:sym typeface="Times New Roman"/>
              </a:rPr>
              <a:t>Support from donors and partners </a:t>
            </a:r>
            <a:r>
              <a:rPr lang="en-US" sz="2400">
                <a:latin typeface="Times New Roman"/>
                <a:ea typeface="Times New Roman"/>
                <a:cs typeface="Times New Roman"/>
                <a:sym typeface="Times New Roman"/>
              </a:rPr>
              <a:t>(Collaboration with Gavi, WHO, UNICEF, WaterAid, and other health organizations).</a:t>
            </a:r>
            <a:endParaRPr/>
          </a:p>
        </p:txBody>
      </p:sp>
      <p:sp>
        <p:nvSpPr>
          <p:cNvPr id="522" name="Google Shape;522;p34"/>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523" name="Google Shape;523;p34"/>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p35"/>
          <p:cNvSpPr txBox="1"/>
          <p:nvPr>
            <p:ph type="title"/>
          </p:nvPr>
        </p:nvSpPr>
        <p:spPr>
          <a:xfrm>
            <a:off x="1032387" y="365127"/>
            <a:ext cx="4021394" cy="780092"/>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0000"/>
              </a:buClr>
              <a:buSzPts val="4400"/>
              <a:buFont typeface="Times New Roman"/>
              <a:buNone/>
            </a:pPr>
            <a:r>
              <a:rPr b="1" lang="en-US">
                <a:solidFill>
                  <a:srgbClr val="FF0000"/>
                </a:solidFill>
                <a:latin typeface="Times New Roman"/>
                <a:ea typeface="Times New Roman"/>
                <a:cs typeface="Times New Roman"/>
                <a:sym typeface="Times New Roman"/>
              </a:rPr>
              <a:t>Cont..</a:t>
            </a:r>
            <a:endParaRPr/>
          </a:p>
        </p:txBody>
      </p:sp>
      <p:sp>
        <p:nvSpPr>
          <p:cNvPr id="529" name="Google Shape;529;p35"/>
          <p:cNvSpPr txBox="1"/>
          <p:nvPr>
            <p:ph idx="1" type="body"/>
          </p:nvPr>
        </p:nvSpPr>
        <p:spPr>
          <a:xfrm>
            <a:off x="857865" y="1261488"/>
            <a:ext cx="10515600" cy="4650004"/>
          </a:xfrm>
          <a:prstGeom prst="rect">
            <a:avLst/>
          </a:prstGeom>
          <a:noFill/>
          <a:ln cap="flat" cmpd="sng" w="9525">
            <a:solidFill>
              <a:srgbClr val="FF0000"/>
            </a:solidFill>
            <a:prstDash val="solid"/>
            <a:round/>
            <a:headEnd len="sm" w="sm" type="none"/>
            <a:tailEnd len="sm" w="sm" type="none"/>
          </a:ln>
        </p:spPr>
        <p:txBody>
          <a:bodyPr anchorCtr="0" anchor="t" bIns="45700" lIns="91425" spcFirstLastPara="1" rIns="91425" wrap="square" tIns="45700">
            <a:normAutofit lnSpcReduction="10000"/>
          </a:bodyPr>
          <a:lstStyle/>
          <a:p>
            <a:pPr indent="-228597" lvl="0" marL="228597" rtl="0" algn="just">
              <a:lnSpc>
                <a:spcPct val="90000"/>
              </a:lnSpc>
              <a:spcBef>
                <a:spcPts val="0"/>
              </a:spcBef>
              <a:spcAft>
                <a:spcPts val="0"/>
              </a:spcAft>
              <a:buClr>
                <a:schemeClr val="dk1"/>
              </a:buClr>
              <a:buSzPts val="2400"/>
              <a:buFont typeface="Noto Sans Symbols"/>
              <a:buChar char="⮚"/>
            </a:pPr>
            <a:r>
              <a:rPr b="1" lang="en-US" sz="2400">
                <a:latin typeface="Times New Roman"/>
                <a:ea typeface="Times New Roman"/>
                <a:cs typeface="Times New Roman"/>
                <a:sym typeface="Times New Roman"/>
              </a:rPr>
              <a:t>Extensive network and accessibility </a:t>
            </a:r>
            <a:r>
              <a:rPr lang="en-US" sz="2400">
                <a:latin typeface="Times New Roman"/>
                <a:ea typeface="Times New Roman"/>
                <a:cs typeface="Times New Roman"/>
                <a:sym typeface="Times New Roman"/>
              </a:rPr>
              <a:t>(services are available in all 77 districts through over 16,000–19,000 immunization sites and outreach clinics, which ensures vaccine access in remote and rural areas).</a:t>
            </a:r>
            <a:endParaRPr/>
          </a:p>
          <a:p>
            <a:pPr indent="-228597" lvl="0" marL="228597" rtl="0" algn="just">
              <a:lnSpc>
                <a:spcPct val="90000"/>
              </a:lnSpc>
              <a:spcBef>
                <a:spcPts val="1000"/>
              </a:spcBef>
              <a:spcAft>
                <a:spcPts val="0"/>
              </a:spcAft>
              <a:buClr>
                <a:schemeClr val="dk1"/>
              </a:buClr>
              <a:buSzPts val="2400"/>
              <a:buFont typeface="Noto Sans Symbols"/>
              <a:buChar char="⮚"/>
            </a:pPr>
            <a:r>
              <a:rPr lang="en-US" sz="2400">
                <a:latin typeface="Times New Roman"/>
                <a:ea typeface="Times New Roman"/>
                <a:cs typeface="Times New Roman"/>
                <a:sym typeface="Times New Roman"/>
              </a:rPr>
              <a:t>Full immunization sustainability declaration initiative ensuring full immunization of every child.</a:t>
            </a:r>
            <a:endParaRPr/>
          </a:p>
          <a:p>
            <a:pPr indent="-228597" lvl="0" marL="228597" rtl="0" algn="just">
              <a:lnSpc>
                <a:spcPct val="90000"/>
              </a:lnSpc>
              <a:spcBef>
                <a:spcPts val="1000"/>
              </a:spcBef>
              <a:spcAft>
                <a:spcPts val="0"/>
              </a:spcAft>
              <a:buClr>
                <a:schemeClr val="dk1"/>
              </a:buClr>
              <a:buSzPts val="2400"/>
              <a:buFont typeface="Noto Sans Symbols"/>
              <a:buChar char="⮚"/>
            </a:pPr>
            <a:r>
              <a:rPr b="1" lang="en-US" sz="2400">
                <a:latin typeface="Times New Roman"/>
                <a:ea typeface="Times New Roman"/>
                <a:cs typeface="Times New Roman"/>
                <a:sym typeface="Times New Roman"/>
              </a:rPr>
              <a:t>Strong AEFI surveillance </a:t>
            </a:r>
            <a:r>
              <a:rPr lang="en-US" sz="2400">
                <a:latin typeface="Times New Roman"/>
                <a:ea typeface="Times New Roman"/>
                <a:cs typeface="Times New Roman"/>
                <a:sym typeface="Times New Roman"/>
              </a:rPr>
              <a:t>system.</a:t>
            </a:r>
            <a:endParaRPr/>
          </a:p>
          <a:p>
            <a:pPr indent="-228597" lvl="0" marL="228597" rtl="0" algn="just">
              <a:lnSpc>
                <a:spcPct val="90000"/>
              </a:lnSpc>
              <a:spcBef>
                <a:spcPts val="1000"/>
              </a:spcBef>
              <a:spcAft>
                <a:spcPts val="0"/>
              </a:spcAft>
              <a:buClr>
                <a:schemeClr val="dk1"/>
              </a:buClr>
              <a:buSzPts val="2400"/>
              <a:buFont typeface="Noto Sans Symbols"/>
              <a:buChar char="⮚"/>
            </a:pPr>
            <a:r>
              <a:rPr lang="en-US" sz="2400">
                <a:latin typeface="Times New Roman"/>
                <a:ea typeface="Times New Roman"/>
                <a:cs typeface="Times New Roman"/>
                <a:sym typeface="Times New Roman"/>
              </a:rPr>
              <a:t>Well-established VPD surveillance system with laboratory support.</a:t>
            </a:r>
            <a:endParaRPr/>
          </a:p>
          <a:p>
            <a:pPr indent="-228597" lvl="0" marL="228597" rtl="0" algn="just">
              <a:lnSpc>
                <a:spcPct val="90000"/>
              </a:lnSpc>
              <a:spcBef>
                <a:spcPts val="1000"/>
              </a:spcBef>
              <a:spcAft>
                <a:spcPts val="0"/>
              </a:spcAft>
              <a:buClr>
                <a:schemeClr val="dk1"/>
              </a:buClr>
              <a:buSzPts val="2400"/>
              <a:buFont typeface="Noto Sans Symbols"/>
              <a:buChar char="⮚"/>
            </a:pPr>
            <a:r>
              <a:rPr lang="en-US" sz="2400">
                <a:latin typeface="Times New Roman"/>
                <a:ea typeface="Times New Roman"/>
                <a:cs typeface="Times New Roman"/>
                <a:sym typeface="Times New Roman"/>
              </a:rPr>
              <a:t>Well-established integrated health management information system and logistic management information system (IHIMS, LMIS)</a:t>
            </a:r>
            <a:endParaRPr/>
          </a:p>
          <a:p>
            <a:pPr indent="-228597" lvl="0" marL="228597" rtl="0" algn="just">
              <a:lnSpc>
                <a:spcPct val="90000"/>
              </a:lnSpc>
              <a:spcBef>
                <a:spcPts val="1000"/>
              </a:spcBef>
              <a:spcAft>
                <a:spcPts val="0"/>
              </a:spcAft>
              <a:buClr>
                <a:schemeClr val="dk1"/>
              </a:buClr>
              <a:buSzPts val="2400"/>
              <a:buFont typeface="Noto Sans Symbols"/>
              <a:buChar char="⮚"/>
            </a:pPr>
            <a:r>
              <a:rPr lang="en-US" sz="2400">
                <a:latin typeface="Times New Roman"/>
                <a:ea typeface="Times New Roman"/>
                <a:cs typeface="Times New Roman"/>
                <a:sym typeface="Times New Roman"/>
              </a:rPr>
              <a:t>Well-maintained and robust cold chain infrastructure and supply chain management.</a:t>
            </a:r>
            <a:endParaRPr/>
          </a:p>
          <a:p>
            <a:pPr indent="-228597" lvl="0" marL="228597" rtl="0" algn="just">
              <a:lnSpc>
                <a:spcPct val="90000"/>
              </a:lnSpc>
              <a:spcBef>
                <a:spcPts val="1000"/>
              </a:spcBef>
              <a:spcAft>
                <a:spcPts val="0"/>
              </a:spcAft>
              <a:buClr>
                <a:schemeClr val="dk1"/>
              </a:buClr>
              <a:buSzPts val="2400"/>
              <a:buFont typeface="Noto Sans Symbols"/>
              <a:buChar char="⮚"/>
            </a:pPr>
            <a:r>
              <a:rPr lang="en-US" sz="2400">
                <a:latin typeface="Times New Roman"/>
                <a:ea typeface="Times New Roman"/>
                <a:cs typeface="Times New Roman"/>
                <a:sym typeface="Times New Roman"/>
              </a:rPr>
              <a:t>Community engagement and reach through a cadre of FCHVs.</a:t>
            </a:r>
            <a:endParaRPr/>
          </a:p>
        </p:txBody>
      </p:sp>
      <p:sp>
        <p:nvSpPr>
          <p:cNvPr id="530" name="Google Shape;530;p35"/>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531" name="Google Shape;531;p35"/>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id="536" name="Google Shape;536;p36"/>
          <p:cNvSpPr txBox="1"/>
          <p:nvPr>
            <p:ph type="title"/>
          </p:nvPr>
        </p:nvSpPr>
        <p:spPr>
          <a:xfrm>
            <a:off x="1848464" y="414289"/>
            <a:ext cx="5289755" cy="103105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a:t>
            </a:r>
            <a:r>
              <a:rPr b="1" lang="en-US">
                <a:solidFill>
                  <a:srgbClr val="FF0000"/>
                </a:solidFill>
                <a:latin typeface="Times New Roman"/>
                <a:ea typeface="Times New Roman"/>
                <a:cs typeface="Times New Roman"/>
                <a:sym typeface="Times New Roman"/>
              </a:rPr>
              <a:t>Weakness</a:t>
            </a:r>
            <a:endParaRPr/>
          </a:p>
        </p:txBody>
      </p:sp>
      <p:sp>
        <p:nvSpPr>
          <p:cNvPr id="537" name="Google Shape;537;p36"/>
          <p:cNvSpPr txBox="1"/>
          <p:nvPr>
            <p:ph idx="1" type="body"/>
          </p:nvPr>
        </p:nvSpPr>
        <p:spPr>
          <a:xfrm>
            <a:off x="759542" y="1376517"/>
            <a:ext cx="10515600" cy="4316362"/>
          </a:xfrm>
          <a:prstGeom prst="rect">
            <a:avLst/>
          </a:prstGeom>
          <a:noFill/>
          <a:ln cap="flat" cmpd="sng" w="9525">
            <a:solidFill>
              <a:srgbClr val="FF0000"/>
            </a:solidFill>
            <a:prstDash val="solid"/>
            <a:round/>
            <a:headEnd len="sm" w="sm" type="none"/>
            <a:tailEnd len="sm" w="sm" type="none"/>
          </a:ln>
        </p:spPr>
        <p:txBody>
          <a:bodyPr anchorCtr="0" anchor="t" bIns="45700" lIns="91425" spcFirstLastPara="1" rIns="91425" wrap="square" tIns="45700">
            <a:normAutofit/>
          </a:bodyPr>
          <a:lstStyle/>
          <a:p>
            <a:pPr indent="-228597" lvl="0" marL="228597" rtl="0" algn="just">
              <a:lnSpc>
                <a:spcPct val="90000"/>
              </a:lnSpc>
              <a:spcBef>
                <a:spcPts val="0"/>
              </a:spcBef>
              <a:spcAft>
                <a:spcPts val="0"/>
              </a:spcAft>
              <a:buClr>
                <a:schemeClr val="dk1"/>
              </a:buClr>
              <a:buSzPts val="2800"/>
              <a:buFont typeface="Noto Sans Symbols"/>
              <a:buChar char="⮚"/>
            </a:pPr>
            <a:r>
              <a:rPr b="1" lang="en-US">
                <a:latin typeface="Times New Roman"/>
                <a:ea typeface="Times New Roman"/>
                <a:cs typeface="Times New Roman"/>
                <a:sym typeface="Times New Roman"/>
              </a:rPr>
              <a:t>Limited internal resource mobilization </a:t>
            </a:r>
            <a:r>
              <a:rPr lang="en-US">
                <a:latin typeface="Times New Roman"/>
                <a:ea typeface="Times New Roman"/>
                <a:cs typeface="Times New Roman"/>
                <a:sym typeface="Times New Roman"/>
              </a:rPr>
              <a:t>(high dependency on external funding and no plans for long-term sustainability).</a:t>
            </a:r>
            <a:endParaRPr/>
          </a:p>
          <a:p>
            <a:pPr indent="-228597" lvl="0" marL="228597" rtl="0" algn="just">
              <a:lnSpc>
                <a:spcPct val="90000"/>
              </a:lnSpc>
              <a:spcBef>
                <a:spcPts val="1000"/>
              </a:spcBef>
              <a:spcAft>
                <a:spcPts val="0"/>
              </a:spcAft>
              <a:buClr>
                <a:schemeClr val="dk1"/>
              </a:buClr>
              <a:buSzPts val="2800"/>
              <a:buFont typeface="Noto Sans Symbols"/>
              <a:buChar char="⮚"/>
            </a:pPr>
            <a:r>
              <a:rPr lang="en-US">
                <a:latin typeface="Times New Roman"/>
                <a:ea typeface="Times New Roman"/>
                <a:cs typeface="Times New Roman"/>
                <a:sym typeface="Times New Roman"/>
              </a:rPr>
              <a:t>Limited local resource allocation and mobilization.</a:t>
            </a:r>
            <a:endParaRPr/>
          </a:p>
          <a:p>
            <a:pPr indent="-228597" lvl="0" marL="228597" rtl="0" algn="just">
              <a:lnSpc>
                <a:spcPct val="90000"/>
              </a:lnSpc>
              <a:spcBef>
                <a:spcPts val="1000"/>
              </a:spcBef>
              <a:spcAft>
                <a:spcPts val="0"/>
              </a:spcAft>
              <a:buClr>
                <a:schemeClr val="dk1"/>
              </a:buClr>
              <a:buSzPts val="2800"/>
              <a:buFont typeface="Noto Sans Symbols"/>
              <a:buChar char="⮚"/>
            </a:pPr>
            <a:r>
              <a:rPr lang="en-US">
                <a:latin typeface="Times New Roman"/>
                <a:ea typeface="Times New Roman"/>
                <a:cs typeface="Times New Roman"/>
                <a:sym typeface="Times New Roman"/>
              </a:rPr>
              <a:t>Human resource constraints (high turnover and inadequate capacity).</a:t>
            </a:r>
            <a:endParaRPr/>
          </a:p>
          <a:p>
            <a:pPr indent="-228597" lvl="0" marL="228597" rtl="0" algn="just">
              <a:lnSpc>
                <a:spcPct val="90000"/>
              </a:lnSpc>
              <a:spcBef>
                <a:spcPts val="1000"/>
              </a:spcBef>
              <a:spcAft>
                <a:spcPts val="0"/>
              </a:spcAft>
              <a:buClr>
                <a:schemeClr val="dk1"/>
              </a:buClr>
              <a:buSzPts val="2800"/>
              <a:buFont typeface="Noto Sans Symbols"/>
              <a:buChar char="⮚"/>
            </a:pPr>
            <a:r>
              <a:rPr b="1" lang="en-US">
                <a:latin typeface="Times New Roman"/>
                <a:ea typeface="Times New Roman"/>
                <a:cs typeface="Times New Roman"/>
                <a:sym typeface="Times New Roman"/>
              </a:rPr>
              <a:t>Vaccine hesitancy </a:t>
            </a:r>
            <a:r>
              <a:rPr lang="en-US">
                <a:latin typeface="Times New Roman"/>
                <a:ea typeface="Times New Roman"/>
                <a:cs typeface="Times New Roman"/>
                <a:sym typeface="Times New Roman"/>
              </a:rPr>
              <a:t>(pockets of high-risk population having vaccine hesitancy due to religious, cultural, and social beliefs)</a:t>
            </a:r>
            <a:endParaRPr/>
          </a:p>
          <a:p>
            <a:pPr indent="-228597" lvl="0" marL="228597" rtl="0" algn="just">
              <a:lnSpc>
                <a:spcPct val="90000"/>
              </a:lnSpc>
              <a:spcBef>
                <a:spcPts val="1000"/>
              </a:spcBef>
              <a:spcAft>
                <a:spcPts val="0"/>
              </a:spcAft>
              <a:buClr>
                <a:schemeClr val="dk1"/>
              </a:buClr>
              <a:buSzPts val="2800"/>
              <a:buFont typeface="Noto Sans Symbols"/>
              <a:buChar char="⮚"/>
            </a:pPr>
            <a:r>
              <a:rPr b="1" lang="en-US">
                <a:latin typeface="Times New Roman"/>
                <a:ea typeface="Times New Roman"/>
                <a:cs typeface="Times New Roman"/>
                <a:sym typeface="Times New Roman"/>
              </a:rPr>
              <a:t>Geographical Barriers </a:t>
            </a:r>
            <a:r>
              <a:rPr lang="en-US">
                <a:latin typeface="Times New Roman"/>
                <a:ea typeface="Times New Roman"/>
                <a:cs typeface="Times New Roman"/>
                <a:sym typeface="Times New Roman"/>
              </a:rPr>
              <a:t>{hard-to-reach areas with difficult terrains (e.g., mountainous regions)}</a:t>
            </a:r>
            <a:endParaRPr/>
          </a:p>
          <a:p>
            <a:pPr indent="-228597" lvl="0" marL="228597" rtl="0" algn="just">
              <a:lnSpc>
                <a:spcPct val="90000"/>
              </a:lnSpc>
              <a:spcBef>
                <a:spcPts val="1000"/>
              </a:spcBef>
              <a:spcAft>
                <a:spcPts val="0"/>
              </a:spcAft>
              <a:buClr>
                <a:schemeClr val="dk1"/>
              </a:buClr>
              <a:buSzPts val="2800"/>
              <a:buFont typeface="Noto Sans Symbols"/>
              <a:buChar char="⮚"/>
            </a:pPr>
            <a:r>
              <a:rPr lang="en-US">
                <a:latin typeface="Times New Roman"/>
                <a:ea typeface="Times New Roman"/>
                <a:cs typeface="Times New Roman"/>
                <a:sym typeface="Times New Roman"/>
              </a:rPr>
              <a:t>Paper based routine immunization recording and microplanning.</a:t>
            </a:r>
            <a:endParaRPr/>
          </a:p>
        </p:txBody>
      </p:sp>
      <p:sp>
        <p:nvSpPr>
          <p:cNvPr id="538" name="Google Shape;538;p36"/>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539" name="Google Shape;539;p36"/>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sp>
        <p:nvSpPr>
          <p:cNvPr id="544" name="Google Shape;544;p37"/>
          <p:cNvSpPr txBox="1"/>
          <p:nvPr>
            <p:ph type="title"/>
          </p:nvPr>
        </p:nvSpPr>
        <p:spPr>
          <a:xfrm>
            <a:off x="1101212" y="648928"/>
            <a:ext cx="3323303" cy="97339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0000"/>
              </a:buClr>
              <a:buSzPts val="4400"/>
              <a:buFont typeface="Times New Roman"/>
              <a:buNone/>
            </a:pPr>
            <a:r>
              <a:rPr b="1" lang="en-US">
                <a:solidFill>
                  <a:srgbClr val="FF0000"/>
                </a:solidFill>
                <a:latin typeface="Times New Roman"/>
                <a:ea typeface="Times New Roman"/>
                <a:cs typeface="Times New Roman"/>
                <a:sym typeface="Times New Roman"/>
              </a:rPr>
              <a:t>Cont..</a:t>
            </a:r>
            <a:endParaRPr/>
          </a:p>
        </p:txBody>
      </p:sp>
      <p:sp>
        <p:nvSpPr>
          <p:cNvPr id="545" name="Google Shape;545;p37"/>
          <p:cNvSpPr txBox="1"/>
          <p:nvPr>
            <p:ph idx="1" type="body"/>
          </p:nvPr>
        </p:nvSpPr>
        <p:spPr>
          <a:xfrm>
            <a:off x="759542" y="1658477"/>
            <a:ext cx="10515600" cy="3660775"/>
          </a:xfrm>
          <a:prstGeom prst="rect">
            <a:avLst/>
          </a:prstGeom>
          <a:noFill/>
          <a:ln cap="flat" cmpd="sng" w="9525">
            <a:solidFill>
              <a:srgbClr val="FF0000"/>
            </a:solidFill>
            <a:prstDash val="solid"/>
            <a:round/>
            <a:headEnd len="sm" w="sm" type="none"/>
            <a:tailEnd len="sm" w="sm" type="none"/>
          </a:ln>
        </p:spPr>
        <p:txBody>
          <a:bodyPr anchorCtr="0" anchor="t" bIns="45700" lIns="91425" spcFirstLastPara="1" rIns="91425" wrap="square" tIns="45700">
            <a:normAutofit/>
          </a:bodyPr>
          <a:lstStyle/>
          <a:p>
            <a:pPr indent="-228597" lvl="0" marL="228597" rtl="0" algn="just">
              <a:lnSpc>
                <a:spcPct val="90000"/>
              </a:lnSpc>
              <a:spcBef>
                <a:spcPts val="0"/>
              </a:spcBef>
              <a:spcAft>
                <a:spcPts val="0"/>
              </a:spcAft>
              <a:buClr>
                <a:schemeClr val="dk1"/>
              </a:buClr>
              <a:buSzPts val="2800"/>
              <a:buFont typeface="Noto Sans Symbols"/>
              <a:buChar char="⮚"/>
            </a:pPr>
            <a:r>
              <a:rPr lang="en-US">
                <a:latin typeface="Times New Roman"/>
                <a:ea typeface="Times New Roman"/>
                <a:cs typeface="Times New Roman"/>
                <a:sym typeface="Times New Roman"/>
              </a:rPr>
              <a:t>No dedicated immunization focal person at sub-national level after federalization.</a:t>
            </a:r>
            <a:endParaRPr/>
          </a:p>
          <a:p>
            <a:pPr indent="-228597" lvl="0" marL="228597" rtl="0" algn="just">
              <a:lnSpc>
                <a:spcPct val="90000"/>
              </a:lnSpc>
              <a:spcBef>
                <a:spcPts val="1000"/>
              </a:spcBef>
              <a:spcAft>
                <a:spcPts val="0"/>
              </a:spcAft>
              <a:buClr>
                <a:schemeClr val="dk1"/>
              </a:buClr>
              <a:buSzPts val="2800"/>
              <a:buFont typeface="Noto Sans Symbols"/>
              <a:buChar char="⮚"/>
            </a:pPr>
            <a:r>
              <a:rPr lang="en-US">
                <a:latin typeface="Times New Roman"/>
                <a:ea typeface="Times New Roman"/>
                <a:cs typeface="Times New Roman"/>
                <a:sym typeface="Times New Roman"/>
              </a:rPr>
              <a:t>Inadequate documentation of monitoring/supervision and feedback mechanisms.</a:t>
            </a:r>
            <a:endParaRPr/>
          </a:p>
          <a:p>
            <a:pPr indent="-228597" lvl="0" marL="228597" rtl="0" algn="just">
              <a:lnSpc>
                <a:spcPct val="90000"/>
              </a:lnSpc>
              <a:spcBef>
                <a:spcPts val="1000"/>
              </a:spcBef>
              <a:spcAft>
                <a:spcPts val="0"/>
              </a:spcAft>
              <a:buClr>
                <a:schemeClr val="dk1"/>
              </a:buClr>
              <a:buSzPts val="2800"/>
              <a:buFont typeface="Noto Sans Symbols"/>
              <a:buChar char="⮚"/>
            </a:pPr>
            <a:r>
              <a:rPr lang="en-US">
                <a:latin typeface="Times New Roman"/>
                <a:ea typeface="Times New Roman"/>
                <a:cs typeface="Times New Roman"/>
                <a:sym typeface="Times New Roman"/>
              </a:rPr>
              <a:t> Inadequate monitoring of routine health information system data related to immunization.</a:t>
            </a:r>
            <a:endParaRPr/>
          </a:p>
        </p:txBody>
      </p:sp>
      <p:sp>
        <p:nvSpPr>
          <p:cNvPr id="546" name="Google Shape;546;p37"/>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547" name="Google Shape;547;p37"/>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sp>
        <p:nvSpPr>
          <p:cNvPr id="552" name="Google Shape;552;p38"/>
          <p:cNvSpPr txBox="1"/>
          <p:nvPr>
            <p:ph type="title"/>
          </p:nvPr>
        </p:nvSpPr>
        <p:spPr>
          <a:xfrm>
            <a:off x="1582994" y="629264"/>
            <a:ext cx="6626941" cy="914401"/>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a:t>
            </a:r>
            <a:r>
              <a:rPr b="1" lang="en-US">
                <a:solidFill>
                  <a:srgbClr val="FF0000"/>
                </a:solidFill>
                <a:latin typeface="Times New Roman"/>
                <a:ea typeface="Times New Roman"/>
                <a:cs typeface="Times New Roman"/>
                <a:sym typeface="Times New Roman"/>
              </a:rPr>
              <a:t>Opportunities</a:t>
            </a:r>
            <a:endParaRPr/>
          </a:p>
        </p:txBody>
      </p:sp>
      <p:sp>
        <p:nvSpPr>
          <p:cNvPr id="553" name="Google Shape;553;p38"/>
          <p:cNvSpPr txBox="1"/>
          <p:nvPr>
            <p:ph idx="1" type="body"/>
          </p:nvPr>
        </p:nvSpPr>
        <p:spPr>
          <a:xfrm>
            <a:off x="838200" y="1825625"/>
            <a:ext cx="10515600" cy="4351338"/>
          </a:xfrm>
          <a:prstGeom prst="rect">
            <a:avLst/>
          </a:prstGeom>
          <a:noFill/>
          <a:ln cap="flat" cmpd="sng" w="9525">
            <a:solidFill>
              <a:srgbClr val="FF0000"/>
            </a:solidFill>
            <a:prstDash val="solid"/>
            <a:round/>
            <a:headEnd len="sm" w="sm" type="none"/>
            <a:tailEnd len="sm" w="sm" type="none"/>
          </a:ln>
        </p:spPr>
        <p:txBody>
          <a:bodyPr anchorCtr="0" anchor="t" bIns="45700" lIns="91425" spcFirstLastPara="1" rIns="91425" wrap="square" tIns="45700">
            <a:normAutofit/>
          </a:bodyPr>
          <a:lstStyle/>
          <a:p>
            <a:pPr indent="-228597" lvl="0" marL="228597" rtl="0" algn="just">
              <a:lnSpc>
                <a:spcPct val="90000"/>
              </a:lnSpc>
              <a:spcBef>
                <a:spcPts val="0"/>
              </a:spcBef>
              <a:spcAft>
                <a:spcPts val="0"/>
              </a:spcAft>
              <a:buClr>
                <a:schemeClr val="dk1"/>
              </a:buClr>
              <a:buSzPts val="2800"/>
              <a:buFont typeface="Noto Sans Symbols"/>
              <a:buChar char="⮚"/>
            </a:pPr>
            <a:r>
              <a:rPr lang="en-US">
                <a:latin typeface="Times New Roman"/>
                <a:ea typeface="Times New Roman"/>
                <a:cs typeface="Times New Roman"/>
                <a:sym typeface="Times New Roman"/>
              </a:rPr>
              <a:t>Integration with Maternal and Child Health Services.</a:t>
            </a:r>
            <a:endParaRPr/>
          </a:p>
          <a:p>
            <a:pPr indent="-228597" lvl="0" marL="228597" rtl="0" algn="just">
              <a:lnSpc>
                <a:spcPct val="90000"/>
              </a:lnSpc>
              <a:spcBef>
                <a:spcPts val="1000"/>
              </a:spcBef>
              <a:spcAft>
                <a:spcPts val="0"/>
              </a:spcAft>
              <a:buClr>
                <a:schemeClr val="dk1"/>
              </a:buClr>
              <a:buSzPts val="2800"/>
              <a:buFont typeface="Noto Sans Symbols"/>
              <a:buChar char="⮚"/>
            </a:pPr>
            <a:r>
              <a:rPr lang="en-US">
                <a:latin typeface="Times New Roman"/>
                <a:ea typeface="Times New Roman"/>
                <a:cs typeface="Times New Roman"/>
                <a:sym typeface="Times New Roman"/>
              </a:rPr>
              <a:t>Expansion of cold chain management and supply chain by Provincial Health Logistics Management Centers (PHLMC).</a:t>
            </a:r>
            <a:endParaRPr/>
          </a:p>
          <a:p>
            <a:pPr indent="-228597" lvl="0" marL="228597" rtl="0" algn="just">
              <a:lnSpc>
                <a:spcPct val="90000"/>
              </a:lnSpc>
              <a:spcBef>
                <a:spcPts val="1000"/>
              </a:spcBef>
              <a:spcAft>
                <a:spcPts val="0"/>
              </a:spcAft>
              <a:buClr>
                <a:schemeClr val="dk1"/>
              </a:buClr>
              <a:buSzPts val="2800"/>
              <a:buFont typeface="Noto Sans Symbols"/>
              <a:buChar char="⮚"/>
            </a:pPr>
            <a:r>
              <a:rPr lang="en-US">
                <a:latin typeface="Times New Roman"/>
                <a:ea typeface="Times New Roman"/>
                <a:cs typeface="Times New Roman"/>
                <a:sym typeface="Times New Roman"/>
              </a:rPr>
              <a:t>Decentralized governance for resource mobilization, smooth service delivery, and accountability.</a:t>
            </a:r>
            <a:endParaRPr/>
          </a:p>
          <a:p>
            <a:pPr indent="-228597" lvl="0" marL="228597" rtl="0" algn="just">
              <a:lnSpc>
                <a:spcPct val="90000"/>
              </a:lnSpc>
              <a:spcBef>
                <a:spcPts val="1000"/>
              </a:spcBef>
              <a:spcAft>
                <a:spcPts val="0"/>
              </a:spcAft>
              <a:buClr>
                <a:schemeClr val="dk1"/>
              </a:buClr>
              <a:buSzPts val="2800"/>
              <a:buFont typeface="Noto Sans Symbols"/>
              <a:buChar char="⮚"/>
            </a:pPr>
            <a:r>
              <a:rPr lang="en-US">
                <a:latin typeface="Times New Roman"/>
                <a:ea typeface="Times New Roman"/>
                <a:cs typeface="Times New Roman"/>
                <a:sym typeface="Times New Roman"/>
              </a:rPr>
              <a:t>Strong inter-ministerial collaboration, for example, the use of school platform for vaccine delivery and demand generation activities (e.g., TCV).</a:t>
            </a:r>
            <a:endParaRPr/>
          </a:p>
        </p:txBody>
      </p:sp>
      <p:sp>
        <p:nvSpPr>
          <p:cNvPr id="554" name="Google Shape;554;p38"/>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555" name="Google Shape;555;p38"/>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sp>
        <p:nvSpPr>
          <p:cNvPr id="560" name="Google Shape;560;p39"/>
          <p:cNvSpPr txBox="1"/>
          <p:nvPr>
            <p:ph type="title"/>
          </p:nvPr>
        </p:nvSpPr>
        <p:spPr>
          <a:xfrm>
            <a:off x="838200" y="365127"/>
            <a:ext cx="2898058" cy="122769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0000"/>
              </a:buClr>
              <a:buSzPts val="4400"/>
              <a:buFont typeface="Times New Roman"/>
              <a:buNone/>
            </a:pPr>
            <a:r>
              <a:rPr b="1" lang="en-US">
                <a:solidFill>
                  <a:srgbClr val="FF0000"/>
                </a:solidFill>
                <a:latin typeface="Times New Roman"/>
                <a:ea typeface="Times New Roman"/>
                <a:cs typeface="Times New Roman"/>
                <a:sym typeface="Times New Roman"/>
              </a:rPr>
              <a:t>Cont..</a:t>
            </a:r>
            <a:endParaRPr/>
          </a:p>
        </p:txBody>
      </p:sp>
      <p:sp>
        <p:nvSpPr>
          <p:cNvPr id="561" name="Google Shape;561;p39"/>
          <p:cNvSpPr txBox="1"/>
          <p:nvPr>
            <p:ph idx="1" type="body"/>
          </p:nvPr>
        </p:nvSpPr>
        <p:spPr>
          <a:xfrm>
            <a:off x="838200" y="1825624"/>
            <a:ext cx="9859297" cy="3877591"/>
          </a:xfrm>
          <a:prstGeom prst="rect">
            <a:avLst/>
          </a:prstGeom>
          <a:noFill/>
          <a:ln cap="flat" cmpd="sng" w="9525">
            <a:solidFill>
              <a:srgbClr val="FF0000"/>
            </a:solidFill>
            <a:prstDash val="solid"/>
            <a:round/>
            <a:headEnd len="sm" w="sm" type="none"/>
            <a:tailEnd len="sm" w="sm" type="none"/>
          </a:ln>
        </p:spPr>
        <p:txBody>
          <a:bodyPr anchorCtr="0" anchor="t" bIns="45700" lIns="91425" spcFirstLastPara="1" rIns="91425" wrap="square" tIns="45700">
            <a:normAutofit/>
          </a:bodyPr>
          <a:lstStyle/>
          <a:p>
            <a:pPr indent="-228597" lvl="0" marL="228597" rtl="0" algn="just">
              <a:lnSpc>
                <a:spcPct val="90000"/>
              </a:lnSpc>
              <a:spcBef>
                <a:spcPts val="0"/>
              </a:spcBef>
              <a:spcAft>
                <a:spcPts val="0"/>
              </a:spcAft>
              <a:buClr>
                <a:schemeClr val="dk1"/>
              </a:buClr>
              <a:buSzPts val="2800"/>
              <a:buFont typeface="Noto Sans Symbols"/>
              <a:buChar char="⮚"/>
            </a:pPr>
            <a:r>
              <a:rPr lang="en-US">
                <a:latin typeface="Times New Roman"/>
                <a:ea typeface="Times New Roman"/>
                <a:cs typeface="Times New Roman"/>
                <a:sym typeface="Times New Roman"/>
              </a:rPr>
              <a:t>New vaccine introduction campaigns (TCV, Rota, HPV etc.) and supplementary immunization campaigns (SIAs) provide an opportunity to strengthen the routine immunization programme.</a:t>
            </a:r>
            <a:endParaRPr/>
          </a:p>
          <a:p>
            <a:pPr indent="-228597" lvl="0" marL="228597" rtl="0" algn="just">
              <a:lnSpc>
                <a:spcPct val="90000"/>
              </a:lnSpc>
              <a:spcBef>
                <a:spcPts val="1000"/>
              </a:spcBef>
              <a:spcAft>
                <a:spcPts val="0"/>
              </a:spcAft>
              <a:buClr>
                <a:schemeClr val="dk1"/>
              </a:buClr>
              <a:buSzPts val="2800"/>
              <a:buFont typeface="Noto Sans Symbols"/>
              <a:buChar char="⮚"/>
            </a:pPr>
            <a:r>
              <a:rPr lang="en-US">
                <a:latin typeface="Times New Roman"/>
                <a:ea typeface="Times New Roman"/>
                <a:cs typeface="Times New Roman"/>
                <a:sym typeface="Times New Roman"/>
              </a:rPr>
              <a:t>Public-private partnership for vaccine service delivery and surveillance.</a:t>
            </a:r>
            <a:endParaRPr/>
          </a:p>
          <a:p>
            <a:pPr indent="-228597" lvl="0" marL="228597" rtl="0" algn="just">
              <a:lnSpc>
                <a:spcPct val="90000"/>
              </a:lnSpc>
              <a:spcBef>
                <a:spcPts val="1000"/>
              </a:spcBef>
              <a:spcAft>
                <a:spcPts val="0"/>
              </a:spcAft>
              <a:buClr>
                <a:schemeClr val="dk1"/>
              </a:buClr>
              <a:buSzPts val="2800"/>
              <a:buFont typeface="Noto Sans Symbols"/>
              <a:buChar char="⮚"/>
            </a:pPr>
            <a:r>
              <a:rPr lang="en-US">
                <a:latin typeface="Times New Roman"/>
                <a:ea typeface="Times New Roman"/>
                <a:cs typeface="Times New Roman"/>
                <a:sym typeface="Times New Roman"/>
              </a:rPr>
              <a:t>Improved monitoring and supervision using structured checklists at all levels with a regular feedback mechanism.</a:t>
            </a:r>
            <a:endParaRPr/>
          </a:p>
          <a:p>
            <a:pPr indent="-228597" lvl="0" marL="228597" rtl="0" algn="just">
              <a:lnSpc>
                <a:spcPct val="90000"/>
              </a:lnSpc>
              <a:spcBef>
                <a:spcPts val="1000"/>
              </a:spcBef>
              <a:spcAft>
                <a:spcPts val="0"/>
              </a:spcAft>
              <a:buClr>
                <a:schemeClr val="dk1"/>
              </a:buClr>
              <a:buSzPts val="2800"/>
              <a:buFont typeface="Noto Sans Symbols"/>
              <a:buChar char="⮚"/>
            </a:pPr>
            <a:r>
              <a:rPr lang="en-US">
                <a:latin typeface="Times New Roman"/>
                <a:ea typeface="Times New Roman"/>
                <a:cs typeface="Times New Roman"/>
                <a:sym typeface="Times New Roman"/>
              </a:rPr>
              <a:t>Digitalization of immunization records.</a:t>
            </a:r>
            <a:endParaRPr/>
          </a:p>
        </p:txBody>
      </p:sp>
      <p:sp>
        <p:nvSpPr>
          <p:cNvPr id="562" name="Google Shape;562;p39"/>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563" name="Google Shape;563;p39"/>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4"/>
          <p:cNvSpPr txBox="1"/>
          <p:nvPr>
            <p:ph type="title"/>
          </p:nvPr>
        </p:nvSpPr>
        <p:spPr>
          <a:xfrm>
            <a:off x="1504334" y="682568"/>
            <a:ext cx="9912309" cy="398979"/>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Times New Roman"/>
              <a:buNone/>
            </a:pPr>
            <a:r>
              <a:rPr lang="en-US">
                <a:latin typeface="Times New Roman"/>
                <a:ea typeface="Times New Roman"/>
                <a:cs typeface="Times New Roman"/>
                <a:sym typeface="Times New Roman"/>
              </a:rPr>
              <a:t>      </a:t>
            </a:r>
            <a:r>
              <a:rPr b="1" lang="en-US">
                <a:solidFill>
                  <a:srgbClr val="FF0000"/>
                </a:solidFill>
                <a:latin typeface="Times New Roman"/>
                <a:ea typeface="Times New Roman"/>
                <a:cs typeface="Times New Roman"/>
                <a:sym typeface="Times New Roman"/>
              </a:rPr>
              <a:t>National Immunization Schedule</a:t>
            </a:r>
            <a:endParaRPr/>
          </a:p>
        </p:txBody>
      </p:sp>
      <p:pic>
        <p:nvPicPr>
          <p:cNvPr id="120" name="Google Shape;120;p4"/>
          <p:cNvPicPr preferRelativeResize="0"/>
          <p:nvPr>
            <p:ph idx="1" type="body"/>
          </p:nvPr>
        </p:nvPicPr>
        <p:blipFill rotWithShape="1">
          <a:blip r:embed="rId3">
            <a:alphaModFix/>
          </a:blip>
          <a:srcRect b="0" l="0" r="0" t="0"/>
          <a:stretch/>
        </p:blipFill>
        <p:spPr>
          <a:xfrm>
            <a:off x="1681316" y="1455174"/>
            <a:ext cx="8672052" cy="4721789"/>
          </a:xfrm>
          <a:prstGeom prst="rect">
            <a:avLst/>
          </a:prstGeom>
          <a:noFill/>
          <a:ln cap="sq" cmpd="sng" w="38100">
            <a:solidFill>
              <a:srgbClr val="000000"/>
            </a:solidFill>
            <a:prstDash val="solid"/>
            <a:miter lim="800000"/>
            <a:headEnd len="sm" w="sm" type="none"/>
            <a:tailEnd len="sm" w="sm" type="none"/>
          </a:ln>
          <a:effectLst>
            <a:outerShdw blurRad="50800" rotWithShape="0" algn="tl" dir="2700000" dist="38100">
              <a:srgbClr val="000000">
                <a:alpha val="43137"/>
              </a:srgbClr>
            </a:outerShdw>
          </a:effectLst>
        </p:spPr>
      </p:pic>
      <p:sp>
        <p:nvSpPr>
          <p:cNvPr id="121" name="Google Shape;121;p4"/>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122" name="Google Shape;122;p4"/>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sp>
        <p:nvSpPr>
          <p:cNvPr id="568" name="Google Shape;568;p40"/>
          <p:cNvSpPr txBox="1"/>
          <p:nvPr>
            <p:ph type="title"/>
          </p:nvPr>
        </p:nvSpPr>
        <p:spPr>
          <a:xfrm>
            <a:off x="1818968" y="365127"/>
            <a:ext cx="5889522"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0000"/>
              </a:buClr>
              <a:buSzPts val="4400"/>
              <a:buFont typeface="Times New Roman"/>
              <a:buNone/>
            </a:pPr>
            <a:r>
              <a:rPr b="1" lang="en-US">
                <a:solidFill>
                  <a:srgbClr val="FF0000"/>
                </a:solidFill>
                <a:latin typeface="Times New Roman"/>
                <a:ea typeface="Times New Roman"/>
                <a:cs typeface="Times New Roman"/>
                <a:sym typeface="Times New Roman"/>
              </a:rPr>
              <a:t>               Threats</a:t>
            </a:r>
            <a:endParaRPr/>
          </a:p>
        </p:txBody>
      </p:sp>
      <p:sp>
        <p:nvSpPr>
          <p:cNvPr id="569" name="Google Shape;569;p40"/>
          <p:cNvSpPr txBox="1"/>
          <p:nvPr>
            <p:ph idx="1" type="body"/>
          </p:nvPr>
        </p:nvSpPr>
        <p:spPr>
          <a:xfrm>
            <a:off x="818536" y="1589651"/>
            <a:ext cx="10515600" cy="3719769"/>
          </a:xfrm>
          <a:prstGeom prst="rect">
            <a:avLst/>
          </a:prstGeom>
          <a:noFill/>
          <a:ln cap="flat" cmpd="sng" w="9525">
            <a:solidFill>
              <a:srgbClr val="FF0000"/>
            </a:solidFill>
            <a:prstDash val="solid"/>
            <a:round/>
            <a:headEnd len="sm" w="sm" type="none"/>
            <a:tailEnd len="sm" w="sm" type="none"/>
          </a:ln>
        </p:spPr>
        <p:txBody>
          <a:bodyPr anchorCtr="0" anchor="t" bIns="45700" lIns="91425" spcFirstLastPara="1" rIns="91425" wrap="square" tIns="45700">
            <a:normAutofit/>
          </a:bodyPr>
          <a:lstStyle/>
          <a:p>
            <a:pPr indent="-228597" lvl="0" marL="228597" rtl="0" algn="just">
              <a:lnSpc>
                <a:spcPct val="90000"/>
              </a:lnSpc>
              <a:spcBef>
                <a:spcPts val="0"/>
              </a:spcBef>
              <a:spcAft>
                <a:spcPts val="0"/>
              </a:spcAft>
              <a:buClr>
                <a:schemeClr val="dk1"/>
              </a:buClr>
              <a:buSzPts val="2800"/>
              <a:buFont typeface="Noto Sans Symbols"/>
              <a:buChar char="⮚"/>
            </a:pPr>
            <a:r>
              <a:rPr lang="en-US">
                <a:latin typeface="Times New Roman"/>
                <a:ea typeface="Times New Roman"/>
                <a:cs typeface="Times New Roman"/>
                <a:sym typeface="Times New Roman"/>
              </a:rPr>
              <a:t>Sustainable international funding commitment and resource allocation during transitions and co-financing (e.g., VPD Surveillance transition, including polio transition)</a:t>
            </a:r>
            <a:endParaRPr/>
          </a:p>
          <a:p>
            <a:pPr indent="-228597" lvl="0" marL="228597" rtl="0" algn="just">
              <a:lnSpc>
                <a:spcPct val="90000"/>
              </a:lnSpc>
              <a:spcBef>
                <a:spcPts val="1000"/>
              </a:spcBef>
              <a:spcAft>
                <a:spcPts val="0"/>
              </a:spcAft>
              <a:buClr>
                <a:schemeClr val="dk1"/>
              </a:buClr>
              <a:buSzPts val="2800"/>
              <a:buFont typeface="Noto Sans Symbols"/>
              <a:buChar char="⮚"/>
            </a:pPr>
            <a:r>
              <a:rPr lang="en-US">
                <a:latin typeface="Times New Roman"/>
                <a:ea typeface="Times New Roman"/>
                <a:cs typeface="Times New Roman"/>
                <a:sym typeface="Times New Roman"/>
              </a:rPr>
              <a:t>Outbreaks of VPDs.</a:t>
            </a:r>
            <a:endParaRPr/>
          </a:p>
          <a:p>
            <a:pPr indent="-228597" lvl="0" marL="228597" rtl="0" algn="just">
              <a:lnSpc>
                <a:spcPct val="90000"/>
              </a:lnSpc>
              <a:spcBef>
                <a:spcPts val="1000"/>
              </a:spcBef>
              <a:spcAft>
                <a:spcPts val="0"/>
              </a:spcAft>
              <a:buClr>
                <a:schemeClr val="dk1"/>
              </a:buClr>
              <a:buSzPts val="2800"/>
              <a:buFont typeface="Noto Sans Symbols"/>
              <a:buChar char="⮚"/>
            </a:pPr>
            <a:r>
              <a:rPr lang="en-US">
                <a:latin typeface="Times New Roman"/>
                <a:ea typeface="Times New Roman"/>
                <a:cs typeface="Times New Roman"/>
                <a:sym typeface="Times New Roman"/>
              </a:rPr>
              <a:t>Rapid and unorganized migration and urbanization.</a:t>
            </a:r>
            <a:endParaRPr/>
          </a:p>
          <a:p>
            <a:pPr indent="-228597" lvl="0" marL="228597" rtl="0" algn="just">
              <a:lnSpc>
                <a:spcPct val="90000"/>
              </a:lnSpc>
              <a:spcBef>
                <a:spcPts val="1000"/>
              </a:spcBef>
              <a:spcAft>
                <a:spcPts val="0"/>
              </a:spcAft>
              <a:buClr>
                <a:schemeClr val="dk1"/>
              </a:buClr>
              <a:buSzPts val="2800"/>
              <a:buFont typeface="Noto Sans Symbols"/>
              <a:buChar char="⮚"/>
            </a:pPr>
            <a:r>
              <a:rPr lang="en-US">
                <a:latin typeface="Times New Roman"/>
                <a:ea typeface="Times New Roman"/>
                <a:cs typeface="Times New Roman"/>
                <a:sym typeface="Times New Roman"/>
              </a:rPr>
              <a:t>Nepal is prone to natural disaster.</a:t>
            </a:r>
            <a:endParaRPr>
              <a:latin typeface="Times New Roman"/>
              <a:ea typeface="Times New Roman"/>
              <a:cs typeface="Times New Roman"/>
              <a:sym typeface="Times New Roman"/>
            </a:endParaRPr>
          </a:p>
        </p:txBody>
      </p:sp>
      <p:sp>
        <p:nvSpPr>
          <p:cNvPr id="570" name="Google Shape;570;p40"/>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571" name="Google Shape;571;p40"/>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sp>
        <p:nvSpPr>
          <p:cNvPr id="576" name="Google Shape;576;p41"/>
          <p:cNvSpPr txBox="1"/>
          <p:nvPr>
            <p:ph type="title"/>
          </p:nvPr>
        </p:nvSpPr>
        <p:spPr>
          <a:xfrm>
            <a:off x="838200" y="197979"/>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0000"/>
              </a:buClr>
              <a:buSzPts val="3600"/>
              <a:buFont typeface="Times New Roman"/>
              <a:buNone/>
            </a:pPr>
            <a:r>
              <a:rPr lang="en-US" sz="3600">
                <a:solidFill>
                  <a:srgbClr val="FF0000"/>
                </a:solidFill>
                <a:latin typeface="Times New Roman"/>
                <a:ea typeface="Times New Roman"/>
                <a:cs typeface="Times New Roman"/>
                <a:sym typeface="Times New Roman"/>
              </a:rPr>
              <a:t>Suggestions for improvement</a:t>
            </a:r>
            <a:endParaRPr/>
          </a:p>
        </p:txBody>
      </p:sp>
      <p:sp>
        <p:nvSpPr>
          <p:cNvPr id="577" name="Google Shape;577;p41"/>
          <p:cNvSpPr txBox="1"/>
          <p:nvPr>
            <p:ph idx="1" type="body"/>
          </p:nvPr>
        </p:nvSpPr>
        <p:spPr>
          <a:xfrm>
            <a:off x="623010" y="1619227"/>
            <a:ext cx="11217892" cy="4832092"/>
          </a:xfrm>
          <a:prstGeom prst="rect">
            <a:avLst/>
          </a:prstGeom>
          <a:noFill/>
          <a:ln>
            <a:noFill/>
          </a:ln>
        </p:spPr>
        <p:txBody>
          <a:bodyPr anchorCtr="0" anchor="ctr" bIns="45700" lIns="91425" spcFirstLastPara="1" rIns="91425" wrap="square" tIns="45700">
            <a:spAutoFit/>
          </a:bodyPr>
          <a:lstStyle/>
          <a:p>
            <a:pPr indent="-514350" lvl="0" marL="514350" marR="0" rtl="0" algn="l">
              <a:lnSpc>
                <a:spcPct val="100000"/>
              </a:lnSpc>
              <a:spcBef>
                <a:spcPts val="0"/>
              </a:spcBef>
              <a:spcAft>
                <a:spcPts val="0"/>
              </a:spcAft>
              <a:buClr>
                <a:schemeClr val="dk1"/>
              </a:buClr>
              <a:buSzPts val="2800"/>
              <a:buFont typeface="Calibri"/>
              <a:buAutoNum type="arabicPeriod"/>
            </a:pPr>
            <a:r>
              <a:rPr i="0" lang="en-US" u="none" cap="none" strike="noStrike">
                <a:solidFill>
                  <a:schemeClr val="dk1"/>
                </a:solidFill>
                <a:latin typeface="Times New Roman"/>
                <a:ea typeface="Times New Roman"/>
                <a:cs typeface="Times New Roman"/>
                <a:sym typeface="Times New Roman"/>
              </a:rPr>
              <a:t>Strengthen cold chain capacity — expand solar-powered refrigerators and temperature monitoring in remote districts. </a:t>
            </a:r>
            <a:endParaRPr/>
          </a:p>
          <a:p>
            <a:pPr indent="-514350" lvl="0" marL="514350" marR="0" rtl="0" algn="l">
              <a:lnSpc>
                <a:spcPct val="100000"/>
              </a:lnSpc>
              <a:spcBef>
                <a:spcPts val="0"/>
              </a:spcBef>
              <a:spcAft>
                <a:spcPts val="0"/>
              </a:spcAft>
              <a:buClr>
                <a:schemeClr val="dk1"/>
              </a:buClr>
              <a:buSzPts val="2800"/>
              <a:buFont typeface="Calibri"/>
              <a:buAutoNum type="arabicPeriod"/>
            </a:pPr>
            <a:r>
              <a:rPr i="0" lang="en-US" u="none" cap="none" strike="noStrike">
                <a:solidFill>
                  <a:schemeClr val="dk1"/>
                </a:solidFill>
                <a:latin typeface="Times New Roman"/>
                <a:ea typeface="Times New Roman"/>
                <a:cs typeface="Times New Roman"/>
                <a:sym typeface="Times New Roman"/>
              </a:rPr>
              <a:t>Improve vaccine coverage equity — target underserved groups (migrants, slum populations, mountain communities) where coverage gaps remain. </a:t>
            </a:r>
            <a:endParaRPr/>
          </a:p>
          <a:p>
            <a:pPr indent="-514350" lvl="0" marL="514350" marR="0" rtl="0" algn="l">
              <a:lnSpc>
                <a:spcPct val="100000"/>
              </a:lnSpc>
              <a:spcBef>
                <a:spcPts val="0"/>
              </a:spcBef>
              <a:spcAft>
                <a:spcPts val="0"/>
              </a:spcAft>
              <a:buClr>
                <a:schemeClr val="dk1"/>
              </a:buClr>
              <a:buSzPts val="2800"/>
              <a:buFont typeface="Calibri"/>
              <a:buAutoNum type="arabicPeriod"/>
            </a:pPr>
            <a:r>
              <a:rPr i="0" lang="en-US" u="none" cap="none" strike="noStrike">
                <a:solidFill>
                  <a:schemeClr val="dk1"/>
                </a:solidFill>
                <a:latin typeface="Times New Roman"/>
                <a:ea typeface="Times New Roman"/>
                <a:cs typeface="Times New Roman"/>
                <a:sym typeface="Times New Roman"/>
              </a:rPr>
              <a:t>Enhance HPV and new vaccine rollouts — ensure sustained financing and awareness for HPV, JE, and rotavirus vaccines. </a:t>
            </a:r>
            <a:endParaRPr/>
          </a:p>
          <a:p>
            <a:pPr indent="-514350" lvl="0" marL="514350" marR="0" rtl="0" algn="l">
              <a:lnSpc>
                <a:spcPct val="100000"/>
              </a:lnSpc>
              <a:spcBef>
                <a:spcPts val="0"/>
              </a:spcBef>
              <a:spcAft>
                <a:spcPts val="0"/>
              </a:spcAft>
              <a:buClr>
                <a:schemeClr val="dk1"/>
              </a:buClr>
              <a:buSzPts val="2800"/>
              <a:buFont typeface="Calibri"/>
              <a:buAutoNum type="arabicPeriod"/>
            </a:pPr>
            <a:r>
              <a:rPr i="0" lang="en-US" u="none" cap="none" strike="noStrike">
                <a:solidFill>
                  <a:schemeClr val="dk1"/>
                </a:solidFill>
                <a:latin typeface="Times New Roman"/>
                <a:ea typeface="Times New Roman"/>
                <a:cs typeface="Times New Roman"/>
                <a:sym typeface="Times New Roman"/>
              </a:rPr>
              <a:t>Digitize immunization records — scale up electronic immunization registry (EIR) for real-time monitoring and accountability. </a:t>
            </a:r>
            <a:endParaRPr/>
          </a:p>
          <a:p>
            <a:pPr indent="-514350" lvl="0" marL="514350" rtl="0" algn="l">
              <a:lnSpc>
                <a:spcPct val="100000"/>
              </a:lnSpc>
              <a:spcBef>
                <a:spcPts val="0"/>
              </a:spcBef>
              <a:spcAft>
                <a:spcPts val="0"/>
              </a:spcAft>
              <a:buClr>
                <a:schemeClr val="dk1"/>
              </a:buClr>
              <a:buSzPts val="2800"/>
              <a:buFont typeface="Calibri"/>
              <a:buAutoNum type="arabicPeriod"/>
            </a:pPr>
            <a:r>
              <a:rPr lang="en-US">
                <a:latin typeface="Times New Roman"/>
                <a:ea typeface="Times New Roman"/>
                <a:cs typeface="Times New Roman"/>
                <a:sym typeface="Times New Roman"/>
              </a:rPr>
              <a:t>Boost community engagement — mobilize Female Community Health Volunteers (FCHVs) for household-level awareness and follow-up. </a:t>
            </a:r>
            <a:endParaRPr i="0" u="none" cap="none" strike="noStrike">
              <a:solidFill>
                <a:schemeClr val="dk1"/>
              </a:solidFill>
              <a:latin typeface="Times New Roman"/>
              <a:ea typeface="Times New Roman"/>
              <a:cs typeface="Times New Roman"/>
              <a:sym typeface="Times New Roman"/>
            </a:endParaRPr>
          </a:p>
          <a:p>
            <a:pPr indent="-336550" lvl="0" marL="514350" marR="0" rtl="0" algn="l">
              <a:lnSpc>
                <a:spcPct val="100000"/>
              </a:lnSpc>
              <a:spcBef>
                <a:spcPts val="0"/>
              </a:spcBef>
              <a:spcAft>
                <a:spcPts val="0"/>
              </a:spcAft>
              <a:buClr>
                <a:schemeClr val="dk1"/>
              </a:buClr>
              <a:buSzPts val="2800"/>
              <a:buFont typeface="Calibri"/>
              <a:buNone/>
            </a:pPr>
            <a:r>
              <a:t/>
            </a:r>
            <a:endParaRPr i="0" u="none" cap="none" strike="noStrike">
              <a:solidFill>
                <a:schemeClr val="dk1"/>
              </a:solidFill>
              <a:latin typeface="Times New Roman"/>
              <a:ea typeface="Times New Roman"/>
              <a:cs typeface="Times New Roman"/>
              <a:sym typeface="Times New Roman"/>
            </a:endParaRPr>
          </a:p>
        </p:txBody>
      </p:sp>
      <p:sp>
        <p:nvSpPr>
          <p:cNvPr id="578" name="Google Shape;578;p41"/>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579" name="Google Shape;579;p41"/>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sp>
        <p:nvSpPr>
          <p:cNvPr id="584" name="Google Shape;584;p42"/>
          <p:cNvSpPr txBox="1"/>
          <p:nvPr>
            <p:ph type="title"/>
          </p:nvPr>
        </p:nvSpPr>
        <p:spPr>
          <a:xfrm>
            <a:off x="838200" y="365127"/>
            <a:ext cx="10515600" cy="68692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0000"/>
              </a:buClr>
              <a:buSzPts val="3600"/>
              <a:buFont typeface="Times New Roman"/>
              <a:buNone/>
            </a:pPr>
            <a:r>
              <a:rPr lang="en-US" sz="3600">
                <a:solidFill>
                  <a:srgbClr val="FF0000"/>
                </a:solidFill>
                <a:latin typeface="Times New Roman"/>
                <a:ea typeface="Times New Roman"/>
                <a:cs typeface="Times New Roman"/>
                <a:sym typeface="Times New Roman"/>
              </a:rPr>
              <a:t>Contd……</a:t>
            </a:r>
            <a:endParaRPr/>
          </a:p>
        </p:txBody>
      </p:sp>
      <p:sp>
        <p:nvSpPr>
          <p:cNvPr id="585" name="Google Shape;585;p42"/>
          <p:cNvSpPr txBox="1"/>
          <p:nvPr>
            <p:ph idx="1" type="body"/>
          </p:nvPr>
        </p:nvSpPr>
        <p:spPr>
          <a:xfrm>
            <a:off x="645242" y="1591333"/>
            <a:ext cx="10901515" cy="4401205"/>
          </a:xfrm>
          <a:prstGeom prst="rect">
            <a:avLst/>
          </a:prstGeom>
          <a:noFill/>
          <a:ln>
            <a:noFill/>
          </a:ln>
        </p:spPr>
        <p:txBody>
          <a:bodyPr anchorCtr="0" anchor="ctr" bIns="45700" lIns="91425" spcFirstLastPara="1" rIns="91425" wrap="square" tIns="45700">
            <a:spAutoFit/>
          </a:bodyPr>
          <a:lstStyle/>
          <a:p>
            <a:pPr indent="-514350" lvl="0" marL="514350" marR="0" rtl="0" algn="just">
              <a:lnSpc>
                <a:spcPct val="100000"/>
              </a:lnSpc>
              <a:spcBef>
                <a:spcPts val="0"/>
              </a:spcBef>
              <a:spcAft>
                <a:spcPts val="0"/>
              </a:spcAft>
              <a:buClr>
                <a:schemeClr val="dk1"/>
              </a:buClr>
              <a:buSzPts val="2800"/>
              <a:buFont typeface="Calibri"/>
              <a:buAutoNum type="arabicPeriod" startAt="6"/>
            </a:pPr>
            <a:r>
              <a:rPr i="0" lang="en-US" u="none" cap="none" strike="noStrike">
                <a:solidFill>
                  <a:schemeClr val="dk1"/>
                </a:solidFill>
                <a:latin typeface="Times New Roman"/>
                <a:ea typeface="Times New Roman"/>
                <a:cs typeface="Times New Roman"/>
                <a:sym typeface="Times New Roman"/>
              </a:rPr>
              <a:t>Strengthen surveillance of vaccine-preventable diseases — integrate lab-based confirmation and rapid response teams. </a:t>
            </a:r>
            <a:endParaRPr/>
          </a:p>
          <a:p>
            <a:pPr indent="-514350" lvl="0" marL="514350" marR="0" rtl="0" algn="just">
              <a:lnSpc>
                <a:spcPct val="100000"/>
              </a:lnSpc>
              <a:spcBef>
                <a:spcPts val="0"/>
              </a:spcBef>
              <a:spcAft>
                <a:spcPts val="0"/>
              </a:spcAft>
              <a:buClr>
                <a:schemeClr val="dk1"/>
              </a:buClr>
              <a:buSzPts val="2800"/>
              <a:buFont typeface="Calibri"/>
              <a:buAutoNum type="arabicPeriod" startAt="6"/>
            </a:pPr>
            <a:r>
              <a:rPr i="0" lang="en-US" u="none" cap="none" strike="noStrike">
                <a:solidFill>
                  <a:schemeClr val="dk1"/>
                </a:solidFill>
                <a:latin typeface="Times New Roman"/>
                <a:ea typeface="Times New Roman"/>
                <a:cs typeface="Times New Roman"/>
                <a:sym typeface="Times New Roman"/>
              </a:rPr>
              <a:t>Introduce reminder/recall systems — SMS, phone calls, and local ward announcements to reduce dropouts. </a:t>
            </a:r>
            <a:endParaRPr/>
          </a:p>
          <a:p>
            <a:pPr indent="-514350" lvl="0" marL="514350" marR="0" rtl="0" algn="just">
              <a:lnSpc>
                <a:spcPct val="100000"/>
              </a:lnSpc>
              <a:spcBef>
                <a:spcPts val="0"/>
              </a:spcBef>
              <a:spcAft>
                <a:spcPts val="0"/>
              </a:spcAft>
              <a:buClr>
                <a:schemeClr val="dk1"/>
              </a:buClr>
              <a:buSzPts val="2800"/>
              <a:buFont typeface="Calibri"/>
              <a:buAutoNum type="arabicPeriod" startAt="6"/>
            </a:pPr>
            <a:r>
              <a:rPr i="0" lang="en-US" u="none" cap="none" strike="noStrike">
                <a:solidFill>
                  <a:schemeClr val="dk1"/>
                </a:solidFill>
                <a:latin typeface="Times New Roman"/>
                <a:ea typeface="Times New Roman"/>
                <a:cs typeface="Times New Roman"/>
                <a:sym typeface="Times New Roman"/>
              </a:rPr>
              <a:t>Improve supply chain logistics — adopt automated forecasting and distribution to prevent stockouts. </a:t>
            </a:r>
            <a:endParaRPr/>
          </a:p>
          <a:p>
            <a:pPr indent="-514350" lvl="0" marL="514350" marR="0" rtl="0" algn="just">
              <a:lnSpc>
                <a:spcPct val="100000"/>
              </a:lnSpc>
              <a:spcBef>
                <a:spcPts val="0"/>
              </a:spcBef>
              <a:spcAft>
                <a:spcPts val="0"/>
              </a:spcAft>
              <a:buClr>
                <a:schemeClr val="dk1"/>
              </a:buClr>
              <a:buSzPts val="2800"/>
              <a:buFont typeface="Calibri"/>
              <a:buAutoNum type="arabicPeriod" startAt="6"/>
            </a:pPr>
            <a:r>
              <a:rPr i="0" lang="en-US" u="none" cap="none" strike="noStrike">
                <a:solidFill>
                  <a:schemeClr val="dk1"/>
                </a:solidFill>
                <a:latin typeface="Times New Roman"/>
                <a:ea typeface="Times New Roman"/>
                <a:cs typeface="Times New Roman"/>
                <a:sym typeface="Times New Roman"/>
              </a:rPr>
              <a:t>Expand training for health workers — regular refresher courses on safe injection practices, communication, and data use. </a:t>
            </a:r>
            <a:endParaRPr/>
          </a:p>
          <a:p>
            <a:pPr indent="-514350" lvl="0" marL="514350" marR="0" rtl="0" algn="just">
              <a:lnSpc>
                <a:spcPct val="100000"/>
              </a:lnSpc>
              <a:spcBef>
                <a:spcPts val="0"/>
              </a:spcBef>
              <a:spcAft>
                <a:spcPts val="0"/>
              </a:spcAft>
              <a:buClr>
                <a:schemeClr val="dk1"/>
              </a:buClr>
              <a:buSzPts val="2800"/>
              <a:buFont typeface="Calibri"/>
              <a:buAutoNum type="arabicPeriod" startAt="6"/>
            </a:pPr>
            <a:r>
              <a:rPr i="0" lang="en-US" u="none" cap="none" strike="noStrike">
                <a:solidFill>
                  <a:schemeClr val="dk1"/>
                </a:solidFill>
                <a:latin typeface="Times New Roman"/>
                <a:ea typeface="Times New Roman"/>
                <a:cs typeface="Times New Roman"/>
                <a:sym typeface="Times New Roman"/>
              </a:rPr>
              <a:t>Sustain financing and partnerships — reduce donor dependency by increasing government budget allocation and local partnerships. </a:t>
            </a:r>
            <a:endParaRPr/>
          </a:p>
        </p:txBody>
      </p:sp>
      <p:sp>
        <p:nvSpPr>
          <p:cNvPr id="586" name="Google Shape;586;p42"/>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587" name="Google Shape;587;p42"/>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591" name="Shape 591"/>
        <p:cNvGrpSpPr/>
        <p:nvPr/>
      </p:nvGrpSpPr>
      <p:grpSpPr>
        <a:xfrm>
          <a:off x="0" y="0"/>
          <a:ext cx="0" cy="0"/>
          <a:chOff x="0" y="0"/>
          <a:chExt cx="0" cy="0"/>
        </a:xfrm>
      </p:grpSpPr>
      <p:sp>
        <p:nvSpPr>
          <p:cNvPr id="592" name="Google Shape;592;p43"/>
          <p:cNvSpPr txBox="1"/>
          <p:nvPr>
            <p:ph type="title"/>
          </p:nvPr>
        </p:nvSpPr>
        <p:spPr>
          <a:xfrm>
            <a:off x="838201" y="365127"/>
            <a:ext cx="5877232"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b="1" lang="en-US">
                <a:latin typeface="Times New Roman"/>
                <a:ea typeface="Times New Roman"/>
                <a:cs typeface="Times New Roman"/>
                <a:sym typeface="Times New Roman"/>
              </a:rPr>
              <a:t>References  </a:t>
            </a:r>
            <a:endParaRPr/>
          </a:p>
        </p:txBody>
      </p:sp>
      <p:sp>
        <p:nvSpPr>
          <p:cNvPr id="593" name="Google Shape;593;p43"/>
          <p:cNvSpPr txBox="1"/>
          <p:nvPr>
            <p:ph idx="1" type="body"/>
          </p:nvPr>
        </p:nvSpPr>
        <p:spPr>
          <a:xfrm>
            <a:off x="838200" y="1690690"/>
            <a:ext cx="10515600" cy="4486273"/>
          </a:xfrm>
          <a:prstGeom prst="rect">
            <a:avLst/>
          </a:prstGeom>
          <a:noFill/>
          <a:ln cap="flat" cmpd="sng" w="9525">
            <a:solidFill>
              <a:srgbClr val="00B050"/>
            </a:solidFill>
            <a:prstDash val="solid"/>
            <a:round/>
            <a:headEnd len="sm" w="sm" type="none"/>
            <a:tailEnd len="sm" w="sm" type="none"/>
          </a:ln>
        </p:spPr>
        <p:txBody>
          <a:bodyPr anchorCtr="0" anchor="t" bIns="45700" lIns="91425" spcFirstLastPara="1" rIns="91425" wrap="square" tIns="45700">
            <a:normAutofit fontScale="77500" lnSpcReduction="20000"/>
          </a:bodyPr>
          <a:lstStyle/>
          <a:p>
            <a:pPr indent="-514350" lvl="0" marL="514350" rtl="0" algn="l">
              <a:lnSpc>
                <a:spcPct val="90000"/>
              </a:lnSpc>
              <a:spcBef>
                <a:spcPts val="0"/>
              </a:spcBef>
              <a:spcAft>
                <a:spcPts val="0"/>
              </a:spcAft>
              <a:buClr>
                <a:schemeClr val="dk1"/>
              </a:buClr>
              <a:buSzPct val="100000"/>
              <a:buFont typeface="Calibri"/>
              <a:buAutoNum type="arabicPeriod"/>
            </a:pPr>
            <a:r>
              <a:rPr lang="en-US">
                <a:latin typeface="Times New Roman"/>
                <a:ea typeface="Times New Roman"/>
                <a:cs typeface="Times New Roman"/>
                <a:sym typeface="Times New Roman"/>
              </a:rPr>
              <a:t>DoHS. Annual Report 2080/81. Department of Health Services, Ministry of Health and Population, Government of Nepal. </a:t>
            </a:r>
            <a:endParaRPr/>
          </a:p>
          <a:p>
            <a:pPr indent="-514350" lvl="0" marL="514350" rtl="0" algn="l">
              <a:lnSpc>
                <a:spcPct val="90000"/>
              </a:lnSpc>
              <a:spcBef>
                <a:spcPts val="1000"/>
              </a:spcBef>
              <a:spcAft>
                <a:spcPts val="0"/>
              </a:spcAft>
              <a:buClr>
                <a:schemeClr val="dk1"/>
              </a:buClr>
              <a:buSzPct val="100000"/>
              <a:buFont typeface="Calibri"/>
              <a:buAutoNum type="arabicPeriod"/>
            </a:pPr>
            <a:r>
              <a:rPr lang="en-US">
                <a:latin typeface="Times New Roman"/>
                <a:ea typeface="Times New Roman"/>
                <a:cs typeface="Times New Roman"/>
                <a:sym typeface="Times New Roman"/>
              </a:rPr>
              <a:t>Immunization Act 2072.</a:t>
            </a:r>
            <a:endParaRPr/>
          </a:p>
          <a:p>
            <a:pPr indent="-514350" lvl="0" marL="514350" rtl="0" algn="l">
              <a:lnSpc>
                <a:spcPct val="90000"/>
              </a:lnSpc>
              <a:spcBef>
                <a:spcPts val="1000"/>
              </a:spcBef>
              <a:spcAft>
                <a:spcPts val="0"/>
              </a:spcAft>
              <a:buClr>
                <a:schemeClr val="dk1"/>
              </a:buClr>
              <a:buSzPct val="100000"/>
              <a:buFont typeface="Calibri"/>
              <a:buAutoNum type="arabicPeriod"/>
            </a:pPr>
            <a:r>
              <a:rPr lang="en-US">
                <a:latin typeface="Times New Roman"/>
                <a:ea typeface="Times New Roman"/>
                <a:cs typeface="Times New Roman"/>
                <a:sym typeface="Times New Roman"/>
              </a:rPr>
              <a:t>Immunization Regulation 2074. </a:t>
            </a:r>
            <a:endParaRPr/>
          </a:p>
          <a:p>
            <a:pPr indent="-514350" lvl="0" marL="514350" rtl="0" algn="l">
              <a:lnSpc>
                <a:spcPct val="90000"/>
              </a:lnSpc>
              <a:spcBef>
                <a:spcPts val="1000"/>
              </a:spcBef>
              <a:spcAft>
                <a:spcPts val="0"/>
              </a:spcAft>
              <a:buClr>
                <a:schemeClr val="dk1"/>
              </a:buClr>
              <a:buSzPct val="100000"/>
              <a:buFont typeface="Calibri"/>
              <a:buAutoNum type="arabicPeriod"/>
            </a:pPr>
            <a:r>
              <a:rPr lang="en-US">
                <a:latin typeface="Times New Roman"/>
                <a:ea typeface="Times New Roman"/>
                <a:cs typeface="Times New Roman"/>
                <a:sym typeface="Times New Roman"/>
              </a:rPr>
              <a:t>comprehensive Multi Year Plan 2017-2021</a:t>
            </a:r>
            <a:endParaRPr/>
          </a:p>
          <a:p>
            <a:pPr indent="-514350" lvl="0" marL="514350" rtl="0" algn="l">
              <a:lnSpc>
                <a:spcPct val="90000"/>
              </a:lnSpc>
              <a:spcBef>
                <a:spcPts val="1000"/>
              </a:spcBef>
              <a:spcAft>
                <a:spcPts val="0"/>
              </a:spcAft>
              <a:buClr>
                <a:schemeClr val="dk1"/>
              </a:buClr>
              <a:buSzPct val="100000"/>
              <a:buFont typeface="Calibri"/>
              <a:buAutoNum type="arabicPeriod"/>
            </a:pPr>
            <a:r>
              <a:rPr lang="en-US" u="sng">
                <a:solidFill>
                  <a:schemeClr val="hlink"/>
                </a:solidFill>
                <a:latin typeface="Times New Roman"/>
                <a:ea typeface="Times New Roman"/>
                <a:cs typeface="Times New Roman"/>
                <a:sym typeface="Times New Roman"/>
                <a:hlinkClick r:id="rId3"/>
              </a:rPr>
              <a:t>www.dohs.gov.np</a:t>
            </a:r>
            <a:endParaRPr>
              <a:latin typeface="Times New Roman"/>
              <a:ea typeface="Times New Roman"/>
              <a:cs typeface="Times New Roman"/>
              <a:sym typeface="Times New Roman"/>
            </a:endParaRPr>
          </a:p>
          <a:p>
            <a:pPr indent="-514350" lvl="0" marL="514350" rtl="0" algn="l">
              <a:lnSpc>
                <a:spcPct val="90000"/>
              </a:lnSpc>
              <a:spcBef>
                <a:spcPts val="1000"/>
              </a:spcBef>
              <a:spcAft>
                <a:spcPts val="0"/>
              </a:spcAft>
              <a:buClr>
                <a:schemeClr val="dk1"/>
              </a:buClr>
              <a:buSzPct val="100000"/>
              <a:buFont typeface="Calibri"/>
              <a:buAutoNum type="arabicPeriod"/>
            </a:pPr>
            <a:r>
              <a:rPr lang="en-US" u="sng">
                <a:solidFill>
                  <a:schemeClr val="hlink"/>
                </a:solidFill>
                <a:latin typeface="Times New Roman"/>
                <a:ea typeface="Times New Roman"/>
                <a:cs typeface="Times New Roman"/>
                <a:sym typeface="Times New Roman"/>
                <a:hlinkClick r:id="rId4"/>
              </a:rPr>
              <a:t>www.mohp.gov.np</a:t>
            </a:r>
            <a:endParaRPr>
              <a:latin typeface="Times New Roman"/>
              <a:ea typeface="Times New Roman"/>
              <a:cs typeface="Times New Roman"/>
              <a:sym typeface="Times New Roman"/>
            </a:endParaRPr>
          </a:p>
          <a:p>
            <a:pPr indent="-514350" lvl="0" marL="514350" rtl="0" algn="l">
              <a:lnSpc>
                <a:spcPct val="90000"/>
              </a:lnSpc>
              <a:spcBef>
                <a:spcPts val="1000"/>
              </a:spcBef>
              <a:spcAft>
                <a:spcPts val="0"/>
              </a:spcAft>
              <a:buClr>
                <a:schemeClr val="dk1"/>
              </a:buClr>
              <a:buSzPct val="100000"/>
              <a:buFont typeface="Calibri"/>
              <a:buAutoNum type="arabicPeriod"/>
            </a:pPr>
            <a:r>
              <a:rPr lang="en-US" u="sng">
                <a:solidFill>
                  <a:schemeClr val="hlink"/>
                </a:solidFill>
                <a:latin typeface="Times New Roman"/>
                <a:ea typeface="Times New Roman"/>
                <a:cs typeface="Times New Roman"/>
                <a:sym typeface="Times New Roman"/>
                <a:hlinkClick r:id="rId5"/>
              </a:rPr>
              <a:t>www.fhd.gov.np</a:t>
            </a:r>
            <a:endParaRPr>
              <a:latin typeface="Times New Roman"/>
              <a:ea typeface="Times New Roman"/>
              <a:cs typeface="Times New Roman"/>
              <a:sym typeface="Times New Roman"/>
            </a:endParaRPr>
          </a:p>
          <a:p>
            <a:pPr indent="-514350" lvl="0" marL="514350" rtl="0" algn="l">
              <a:lnSpc>
                <a:spcPct val="90000"/>
              </a:lnSpc>
              <a:spcBef>
                <a:spcPts val="1000"/>
              </a:spcBef>
              <a:spcAft>
                <a:spcPts val="0"/>
              </a:spcAft>
              <a:buClr>
                <a:schemeClr val="dk1"/>
              </a:buClr>
              <a:buSzPct val="100000"/>
              <a:buFont typeface="Calibri"/>
              <a:buAutoNum type="arabicPeriod"/>
            </a:pPr>
            <a:r>
              <a:rPr lang="en-US" u="sng">
                <a:solidFill>
                  <a:schemeClr val="hlink"/>
                </a:solidFill>
                <a:latin typeface="Times New Roman"/>
                <a:ea typeface="Times New Roman"/>
                <a:cs typeface="Times New Roman"/>
                <a:sym typeface="Times New Roman"/>
                <a:hlinkClick r:id="rId6"/>
              </a:rPr>
              <a:t>https://publichealthupdate.com/national-immunization-schedule-nepal/</a:t>
            </a:r>
            <a:endParaRPr>
              <a:latin typeface="Times New Roman"/>
              <a:ea typeface="Times New Roman"/>
              <a:cs typeface="Times New Roman"/>
              <a:sym typeface="Times New Roman"/>
            </a:endParaRPr>
          </a:p>
          <a:p>
            <a:pPr indent="-514350" lvl="0" marL="514350" rtl="0" algn="l">
              <a:lnSpc>
                <a:spcPct val="90000"/>
              </a:lnSpc>
              <a:spcBef>
                <a:spcPts val="1000"/>
              </a:spcBef>
              <a:spcAft>
                <a:spcPts val="0"/>
              </a:spcAft>
              <a:buClr>
                <a:schemeClr val="dk1"/>
              </a:buClr>
              <a:buSzPct val="100000"/>
              <a:buFont typeface="Calibri"/>
              <a:buAutoNum type="arabicPeriod"/>
            </a:pPr>
            <a:r>
              <a:rPr lang="en-US" u="sng">
                <a:solidFill>
                  <a:schemeClr val="hlink"/>
                </a:solidFill>
                <a:latin typeface="Times New Roman"/>
                <a:ea typeface="Times New Roman"/>
                <a:cs typeface="Times New Roman"/>
                <a:sym typeface="Times New Roman"/>
                <a:hlinkClick r:id="rId7"/>
              </a:rPr>
              <a:t>https://www.who.int/nepal/news/detail/18-06-2025-nepal-vaccinates-over-1.46-million-girls-with-the-hpv-vaccine</a:t>
            </a:r>
            <a:endParaRPr>
              <a:latin typeface="Times New Roman"/>
              <a:ea typeface="Times New Roman"/>
              <a:cs typeface="Times New Roman"/>
              <a:sym typeface="Times New Roman"/>
            </a:endParaRPr>
          </a:p>
          <a:p>
            <a:pPr indent="-514350" lvl="0" marL="514350" rtl="0" algn="l">
              <a:lnSpc>
                <a:spcPct val="90000"/>
              </a:lnSpc>
              <a:spcBef>
                <a:spcPts val="1000"/>
              </a:spcBef>
              <a:spcAft>
                <a:spcPts val="0"/>
              </a:spcAft>
              <a:buClr>
                <a:schemeClr val="dk1"/>
              </a:buClr>
              <a:buSzPct val="100000"/>
              <a:buFont typeface="Calibri"/>
              <a:buAutoNum type="arabicPeriod"/>
            </a:pPr>
            <a:r>
              <a:rPr lang="en-US" u="sng">
                <a:solidFill>
                  <a:schemeClr val="hlink"/>
                </a:solidFill>
                <a:latin typeface="Times New Roman"/>
                <a:ea typeface="Times New Roman"/>
                <a:cs typeface="Times New Roman"/>
                <a:sym typeface="Times New Roman"/>
                <a:hlinkClick r:id="rId8"/>
              </a:rPr>
              <a:t>https://www.who.int/nepal/news/detail/31-12-2024-nepal-s-public-health-achievements-2024</a:t>
            </a:r>
            <a:endParaRPr>
              <a:latin typeface="Times New Roman"/>
              <a:ea typeface="Times New Roman"/>
              <a:cs typeface="Times New Roman"/>
              <a:sym typeface="Times New Roman"/>
            </a:endParaRPr>
          </a:p>
        </p:txBody>
      </p:sp>
      <p:sp>
        <p:nvSpPr>
          <p:cNvPr id="594" name="Google Shape;594;p43"/>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595" name="Google Shape;595;p43"/>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9" name="Shape 599"/>
        <p:cNvGrpSpPr/>
        <p:nvPr/>
      </p:nvGrpSpPr>
      <p:grpSpPr>
        <a:xfrm>
          <a:off x="0" y="0"/>
          <a:ext cx="0" cy="0"/>
          <a:chOff x="0" y="0"/>
          <a:chExt cx="0" cy="0"/>
        </a:xfrm>
      </p:grpSpPr>
      <p:pic>
        <p:nvPicPr>
          <p:cNvPr descr="525 Baby Thank You Stock Photos - Free &amp; Royalty-Free Stock Photos from  Dreamstime" id="600" name="Google Shape;600;p44"/>
          <p:cNvPicPr preferRelativeResize="0"/>
          <p:nvPr>
            <p:ph idx="1" type="body"/>
          </p:nvPr>
        </p:nvPicPr>
        <p:blipFill rotWithShape="1">
          <a:blip r:embed="rId3">
            <a:alphaModFix/>
          </a:blip>
          <a:srcRect b="0" l="0" r="0" t="0"/>
          <a:stretch/>
        </p:blipFill>
        <p:spPr>
          <a:xfrm>
            <a:off x="904568" y="776748"/>
            <a:ext cx="9527458" cy="5761703"/>
          </a:xfrm>
          <a:prstGeom prst="ellipse">
            <a:avLst/>
          </a:prstGeom>
          <a:noFill/>
          <a:ln cap="rnd" cmpd="sng" w="63500">
            <a:solidFill>
              <a:srgbClr val="333333"/>
            </a:solidFill>
            <a:prstDash val="solid"/>
            <a:round/>
            <a:headEnd len="sm" w="sm" type="none"/>
            <a:tailEnd len="sm" w="sm" type="none"/>
          </a:ln>
          <a:effectLst>
            <a:outerShdw blurRad="381000" sx="-80000" rotWithShape="0" dir="5400000" dist="292100" sy="-18000">
              <a:srgbClr val="000000">
                <a:alpha val="21960"/>
              </a:srgbClr>
            </a:outerShdw>
          </a:effectLst>
        </p:spPr>
      </p:pic>
      <p:sp>
        <p:nvSpPr>
          <p:cNvPr id="601" name="Google Shape;601;p44"/>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602" name="Google Shape;602;p44"/>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pic>
        <p:nvPicPr>
          <p:cNvPr id="127" name="Google Shape;127;p5"/>
          <p:cNvPicPr preferRelativeResize="0"/>
          <p:nvPr>
            <p:ph idx="1" type="body"/>
          </p:nvPr>
        </p:nvPicPr>
        <p:blipFill rotWithShape="1">
          <a:blip r:embed="rId3">
            <a:alphaModFix/>
          </a:blip>
          <a:srcRect b="0" l="0" r="0" t="0"/>
          <a:stretch/>
        </p:blipFill>
        <p:spPr>
          <a:xfrm>
            <a:off x="1099126" y="933171"/>
            <a:ext cx="9679709" cy="5375563"/>
          </a:xfrm>
          <a:prstGeom prst="rect">
            <a:avLst/>
          </a:prstGeom>
          <a:noFill/>
          <a:ln cap="sq" cmpd="thickThin" w="228600">
            <a:solidFill>
              <a:srgbClr val="000000"/>
            </a:solidFill>
            <a:prstDash val="solid"/>
            <a:miter lim="800000"/>
            <a:headEnd len="sm" w="sm" type="none"/>
            <a:tailEnd len="sm" w="sm" type="none"/>
          </a:ln>
        </p:spPr>
      </p:pic>
      <p:sp>
        <p:nvSpPr>
          <p:cNvPr id="128" name="Google Shape;128;p5"/>
          <p:cNvSpPr/>
          <p:nvPr/>
        </p:nvSpPr>
        <p:spPr>
          <a:xfrm>
            <a:off x="8426245" y="3234812"/>
            <a:ext cx="2208981" cy="334298"/>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9" name="Google Shape;129;p5"/>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130" name="Google Shape;130;p5"/>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34" name="Shape 134"/>
        <p:cNvGrpSpPr/>
        <p:nvPr/>
      </p:nvGrpSpPr>
      <p:grpSpPr>
        <a:xfrm>
          <a:off x="0" y="0"/>
          <a:ext cx="0" cy="0"/>
          <a:chOff x="0" y="0"/>
          <a:chExt cx="0" cy="0"/>
        </a:xfrm>
      </p:grpSpPr>
      <p:sp>
        <p:nvSpPr>
          <p:cNvPr id="135" name="Google Shape;135;p6"/>
          <p:cNvSpPr txBox="1"/>
          <p:nvPr>
            <p:ph type="title"/>
          </p:nvPr>
        </p:nvSpPr>
        <p:spPr>
          <a:xfrm>
            <a:off x="1474839" y="365128"/>
            <a:ext cx="8976852" cy="1198202"/>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a:t>
            </a:r>
            <a:r>
              <a:rPr b="1" lang="en-US">
                <a:solidFill>
                  <a:srgbClr val="FF0000"/>
                </a:solidFill>
                <a:latin typeface="Times New Roman"/>
                <a:ea typeface="Times New Roman"/>
                <a:cs typeface="Times New Roman"/>
                <a:sym typeface="Times New Roman"/>
              </a:rPr>
              <a:t>Target population </a:t>
            </a:r>
            <a:endParaRPr/>
          </a:p>
        </p:txBody>
      </p:sp>
      <p:sp>
        <p:nvSpPr>
          <p:cNvPr id="136" name="Google Shape;136;p6"/>
          <p:cNvSpPr txBox="1"/>
          <p:nvPr>
            <p:ph idx="1" type="body"/>
          </p:nvPr>
        </p:nvSpPr>
        <p:spPr>
          <a:xfrm>
            <a:off x="838200" y="1795145"/>
            <a:ext cx="10734368" cy="3494610"/>
          </a:xfrm>
          <a:prstGeom prst="rect">
            <a:avLst/>
          </a:prstGeom>
          <a:noFill/>
          <a:ln cap="flat" cmpd="sng" w="9525">
            <a:solidFill>
              <a:srgbClr val="00B050"/>
            </a:solidFill>
            <a:prstDash val="solid"/>
            <a:round/>
            <a:headEnd len="sm" w="sm" type="none"/>
            <a:tailEnd len="sm" w="sm" type="none"/>
          </a:ln>
        </p:spPr>
        <p:txBody>
          <a:bodyPr anchorCtr="0" anchor="t" bIns="45700" lIns="91425" spcFirstLastPara="1" rIns="91425" wrap="square" tIns="45700">
            <a:normAutofit/>
          </a:bodyPr>
          <a:lstStyle/>
          <a:p>
            <a:pPr indent="-228597" lvl="0" marL="228597" rtl="0" algn="l">
              <a:lnSpc>
                <a:spcPct val="90000"/>
              </a:lnSpc>
              <a:spcBef>
                <a:spcPts val="0"/>
              </a:spcBef>
              <a:spcAft>
                <a:spcPts val="0"/>
              </a:spcAft>
              <a:buClr>
                <a:schemeClr val="dk1"/>
              </a:buClr>
              <a:buSzPts val="2800"/>
              <a:buChar char="•"/>
            </a:pPr>
            <a:r>
              <a:rPr lang="en-US">
                <a:latin typeface="Times New Roman"/>
                <a:ea typeface="Times New Roman"/>
                <a:cs typeface="Times New Roman"/>
                <a:sym typeface="Times New Roman"/>
              </a:rPr>
              <a:t>Under 1 year children for BCG, DPT-HepB-Hib, Rotavirus, OPV, IPV, PCV and Measles/ Rubella1 (MR1) vaccine.</a:t>
            </a:r>
            <a:endParaRPr/>
          </a:p>
          <a:p>
            <a:pPr indent="-228597" lvl="0" marL="228597"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Twelve months children for JE</a:t>
            </a:r>
            <a:endParaRPr/>
          </a:p>
          <a:p>
            <a:pPr indent="-228597" lvl="0" marL="228597"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15 months children for MR2 </a:t>
            </a:r>
            <a:endParaRPr/>
          </a:p>
          <a:p>
            <a:pPr indent="-228597" lvl="0" marL="228597"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Pregnant women for Tetanus Toxoid containing (Td) vaccine.</a:t>
            </a:r>
            <a:endParaRPr/>
          </a:p>
          <a:p>
            <a:pPr indent="-228597" lvl="0" marL="228597"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HPV vaccination for 6-10 Class Girls and out-of-school girls aged 10-14 years.</a:t>
            </a:r>
            <a:endParaRPr/>
          </a:p>
        </p:txBody>
      </p:sp>
      <p:sp>
        <p:nvSpPr>
          <p:cNvPr id="137" name="Google Shape;137;p6"/>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138" name="Google Shape;138;p6"/>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42" name="Shape 142"/>
        <p:cNvGrpSpPr/>
        <p:nvPr/>
      </p:nvGrpSpPr>
      <p:grpSpPr>
        <a:xfrm>
          <a:off x="0" y="0"/>
          <a:ext cx="0" cy="0"/>
          <a:chOff x="0" y="0"/>
          <a:chExt cx="0" cy="0"/>
        </a:xfrm>
      </p:grpSpPr>
      <p:sp>
        <p:nvSpPr>
          <p:cNvPr id="143" name="Google Shape;143;p7"/>
          <p:cNvSpPr txBox="1"/>
          <p:nvPr>
            <p:ph type="title"/>
          </p:nvPr>
        </p:nvSpPr>
        <p:spPr>
          <a:xfrm>
            <a:off x="838200" y="365127"/>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0000"/>
              </a:buClr>
              <a:buSzPts val="4000"/>
              <a:buFont typeface="Times New Roman"/>
              <a:buNone/>
            </a:pPr>
            <a:r>
              <a:rPr lang="en-US" sz="4000">
                <a:solidFill>
                  <a:srgbClr val="FF0000"/>
                </a:solidFill>
                <a:latin typeface="Times New Roman"/>
                <a:ea typeface="Times New Roman"/>
                <a:cs typeface="Times New Roman"/>
                <a:sym typeface="Times New Roman"/>
              </a:rPr>
              <a:t>Milestone of Immunization Programme in Nepal </a:t>
            </a:r>
            <a:endParaRPr/>
          </a:p>
        </p:txBody>
      </p:sp>
      <p:grpSp>
        <p:nvGrpSpPr>
          <p:cNvPr id="144" name="Google Shape;144;p7"/>
          <p:cNvGrpSpPr/>
          <p:nvPr/>
        </p:nvGrpSpPr>
        <p:grpSpPr>
          <a:xfrm>
            <a:off x="838201" y="1830821"/>
            <a:ext cx="9220198" cy="4712702"/>
            <a:chOff x="1" y="5194"/>
            <a:chExt cx="9220198" cy="4712702"/>
          </a:xfrm>
        </p:grpSpPr>
        <p:sp>
          <p:nvSpPr>
            <p:cNvPr id="145" name="Google Shape;145;p7"/>
            <p:cNvSpPr/>
            <p:nvPr/>
          </p:nvSpPr>
          <p:spPr>
            <a:xfrm rot="5400000">
              <a:off x="-130115" y="135310"/>
              <a:ext cx="867435" cy="607204"/>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7"/>
            <p:cNvSpPr txBox="1"/>
            <p:nvPr/>
          </p:nvSpPr>
          <p:spPr>
            <a:xfrm>
              <a:off x="1" y="308796"/>
              <a:ext cx="607204" cy="260231"/>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1962</a:t>
              </a:r>
              <a:endParaRPr/>
            </a:p>
          </p:txBody>
        </p:sp>
        <p:sp>
          <p:nvSpPr>
            <p:cNvPr id="147" name="Google Shape;147;p7"/>
            <p:cNvSpPr/>
            <p:nvPr/>
          </p:nvSpPr>
          <p:spPr>
            <a:xfrm rot="5400000">
              <a:off x="4631637" y="-4019237"/>
              <a:ext cx="564129" cy="8612995"/>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7"/>
            <p:cNvSpPr txBox="1"/>
            <p:nvPr/>
          </p:nvSpPr>
          <p:spPr>
            <a:xfrm>
              <a:off x="607205" y="32734"/>
              <a:ext cx="8585456" cy="509051"/>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Smallpox control activities were commenced in Nepal</a:t>
              </a:r>
              <a:endParaRPr b="0" i="0" sz="2400" u="none" cap="none" strike="noStrike">
                <a:solidFill>
                  <a:schemeClr val="dk1"/>
                </a:solidFill>
                <a:latin typeface="Times New Roman"/>
                <a:ea typeface="Times New Roman"/>
                <a:cs typeface="Times New Roman"/>
                <a:sym typeface="Times New Roman"/>
              </a:endParaRPr>
            </a:p>
          </p:txBody>
        </p:sp>
        <p:sp>
          <p:nvSpPr>
            <p:cNvPr id="149" name="Google Shape;149;p7"/>
            <p:cNvSpPr/>
            <p:nvPr/>
          </p:nvSpPr>
          <p:spPr>
            <a:xfrm rot="5400000">
              <a:off x="-130115" y="904363"/>
              <a:ext cx="867435" cy="607204"/>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7"/>
            <p:cNvSpPr txBox="1"/>
            <p:nvPr/>
          </p:nvSpPr>
          <p:spPr>
            <a:xfrm>
              <a:off x="1" y="1077849"/>
              <a:ext cx="607204" cy="260231"/>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1967</a:t>
              </a:r>
              <a:endParaRPr/>
            </a:p>
          </p:txBody>
        </p:sp>
        <p:sp>
          <p:nvSpPr>
            <p:cNvPr id="151" name="Google Shape;151;p7"/>
            <p:cNvSpPr/>
            <p:nvPr/>
          </p:nvSpPr>
          <p:spPr>
            <a:xfrm rot="5400000">
              <a:off x="4631785" y="-3250332"/>
              <a:ext cx="563833" cy="8612995"/>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7"/>
            <p:cNvSpPr txBox="1"/>
            <p:nvPr/>
          </p:nvSpPr>
          <p:spPr>
            <a:xfrm>
              <a:off x="607204" y="801773"/>
              <a:ext cx="8585471" cy="508785"/>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Smallpox Eradication project was started</a:t>
              </a:r>
              <a:endParaRPr/>
            </a:p>
          </p:txBody>
        </p:sp>
        <p:sp>
          <p:nvSpPr>
            <p:cNvPr id="153" name="Google Shape;153;p7"/>
            <p:cNvSpPr/>
            <p:nvPr/>
          </p:nvSpPr>
          <p:spPr>
            <a:xfrm rot="5400000">
              <a:off x="-130115" y="1673417"/>
              <a:ext cx="867435" cy="607204"/>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7"/>
            <p:cNvSpPr txBox="1"/>
            <p:nvPr/>
          </p:nvSpPr>
          <p:spPr>
            <a:xfrm>
              <a:off x="1" y="1846903"/>
              <a:ext cx="607204" cy="260231"/>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1975</a:t>
              </a:r>
              <a:endParaRPr/>
            </a:p>
          </p:txBody>
        </p:sp>
        <p:sp>
          <p:nvSpPr>
            <p:cNvPr id="155" name="Google Shape;155;p7"/>
            <p:cNvSpPr/>
            <p:nvPr/>
          </p:nvSpPr>
          <p:spPr>
            <a:xfrm rot="5400000">
              <a:off x="4631785" y="-2481278"/>
              <a:ext cx="563833" cy="8612995"/>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7"/>
            <p:cNvSpPr txBox="1"/>
            <p:nvPr/>
          </p:nvSpPr>
          <p:spPr>
            <a:xfrm>
              <a:off x="607204" y="1570827"/>
              <a:ext cx="8585471" cy="508785"/>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(April 6) Last case of Smallpox in Nepal </a:t>
              </a:r>
              <a:endParaRPr/>
            </a:p>
          </p:txBody>
        </p:sp>
        <p:sp>
          <p:nvSpPr>
            <p:cNvPr id="157" name="Google Shape;157;p7"/>
            <p:cNvSpPr/>
            <p:nvPr/>
          </p:nvSpPr>
          <p:spPr>
            <a:xfrm rot="5400000">
              <a:off x="-130115" y="2442470"/>
              <a:ext cx="867435" cy="607204"/>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7"/>
            <p:cNvSpPr txBox="1"/>
            <p:nvPr/>
          </p:nvSpPr>
          <p:spPr>
            <a:xfrm>
              <a:off x="1" y="2615956"/>
              <a:ext cx="607204" cy="260231"/>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1977</a:t>
              </a:r>
              <a:endParaRPr/>
            </a:p>
          </p:txBody>
        </p:sp>
        <p:sp>
          <p:nvSpPr>
            <p:cNvPr id="159" name="Google Shape;159;p7"/>
            <p:cNvSpPr/>
            <p:nvPr/>
          </p:nvSpPr>
          <p:spPr>
            <a:xfrm rot="5400000">
              <a:off x="4631785" y="-1712225"/>
              <a:ext cx="563833" cy="8612995"/>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7"/>
            <p:cNvSpPr txBox="1"/>
            <p:nvPr/>
          </p:nvSpPr>
          <p:spPr>
            <a:xfrm>
              <a:off x="607204" y="2339880"/>
              <a:ext cx="8585471" cy="508785"/>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Eradication of smallpox was declared in Nepal in 13</a:t>
              </a:r>
              <a:r>
                <a:rPr b="0" baseline="30000" i="0" lang="en-US" sz="2400" u="none" cap="none" strike="noStrike">
                  <a:solidFill>
                    <a:schemeClr val="dk1"/>
                  </a:solidFill>
                  <a:latin typeface="Times New Roman"/>
                  <a:ea typeface="Times New Roman"/>
                  <a:cs typeface="Times New Roman"/>
                  <a:sym typeface="Times New Roman"/>
                </a:rPr>
                <a:t>th</a:t>
              </a:r>
              <a:r>
                <a:rPr b="0" i="0" lang="en-US" sz="2400" u="none" cap="none" strike="noStrike">
                  <a:solidFill>
                    <a:schemeClr val="dk1"/>
                  </a:solidFill>
                  <a:latin typeface="Times New Roman"/>
                  <a:ea typeface="Times New Roman"/>
                  <a:cs typeface="Times New Roman"/>
                  <a:sym typeface="Times New Roman"/>
                </a:rPr>
                <a:t> April 1997</a:t>
              </a:r>
              <a:endParaRPr/>
            </a:p>
          </p:txBody>
        </p:sp>
        <p:sp>
          <p:nvSpPr>
            <p:cNvPr id="161" name="Google Shape;161;p7"/>
            <p:cNvSpPr/>
            <p:nvPr/>
          </p:nvSpPr>
          <p:spPr>
            <a:xfrm rot="5400000">
              <a:off x="-130115" y="3211524"/>
              <a:ext cx="867435" cy="607204"/>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7"/>
            <p:cNvSpPr txBox="1"/>
            <p:nvPr/>
          </p:nvSpPr>
          <p:spPr>
            <a:xfrm>
              <a:off x="1" y="3385010"/>
              <a:ext cx="607204" cy="260231"/>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1979</a:t>
              </a:r>
              <a:endParaRPr/>
            </a:p>
          </p:txBody>
        </p:sp>
        <p:sp>
          <p:nvSpPr>
            <p:cNvPr id="163" name="Google Shape;163;p7"/>
            <p:cNvSpPr/>
            <p:nvPr/>
          </p:nvSpPr>
          <p:spPr>
            <a:xfrm rot="5400000">
              <a:off x="4631785" y="-943172"/>
              <a:ext cx="563833" cy="8612995"/>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7"/>
            <p:cNvSpPr txBox="1"/>
            <p:nvPr/>
          </p:nvSpPr>
          <p:spPr>
            <a:xfrm>
              <a:off x="607204" y="3108933"/>
              <a:ext cx="8585471" cy="508785"/>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Expanded Programme on Immunization was started in Nepal  (in three district)(DR.Sindu) </a:t>
              </a:r>
              <a:endParaRPr/>
            </a:p>
          </p:txBody>
        </p:sp>
        <p:sp>
          <p:nvSpPr>
            <p:cNvPr id="165" name="Google Shape;165;p7"/>
            <p:cNvSpPr/>
            <p:nvPr/>
          </p:nvSpPr>
          <p:spPr>
            <a:xfrm rot="5400000">
              <a:off x="-130115" y="3980577"/>
              <a:ext cx="867435" cy="607204"/>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7"/>
            <p:cNvSpPr txBox="1"/>
            <p:nvPr/>
          </p:nvSpPr>
          <p:spPr>
            <a:xfrm>
              <a:off x="1" y="4154063"/>
              <a:ext cx="607204" cy="260231"/>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1989</a:t>
              </a:r>
              <a:endParaRPr/>
            </a:p>
          </p:txBody>
        </p:sp>
        <p:sp>
          <p:nvSpPr>
            <p:cNvPr id="167" name="Google Shape;167;p7"/>
            <p:cNvSpPr/>
            <p:nvPr/>
          </p:nvSpPr>
          <p:spPr>
            <a:xfrm rot="5400000">
              <a:off x="4631785" y="-174118"/>
              <a:ext cx="563833" cy="8612995"/>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7"/>
            <p:cNvSpPr txBox="1"/>
            <p:nvPr/>
          </p:nvSpPr>
          <p:spPr>
            <a:xfrm>
              <a:off x="607204" y="3877987"/>
              <a:ext cx="8585471" cy="508785"/>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EPI program expanded to all 75 districts of Nepal </a:t>
              </a:r>
              <a:endParaRPr/>
            </a:p>
          </p:txBody>
        </p:sp>
      </p:grpSp>
      <p:sp>
        <p:nvSpPr>
          <p:cNvPr id="169" name="Google Shape;169;p7"/>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170" name="Google Shape;170;p7"/>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74" name="Shape 174"/>
        <p:cNvGrpSpPr/>
        <p:nvPr/>
      </p:nvGrpSpPr>
      <p:grpSpPr>
        <a:xfrm>
          <a:off x="0" y="0"/>
          <a:ext cx="0" cy="0"/>
          <a:chOff x="0" y="0"/>
          <a:chExt cx="0" cy="0"/>
        </a:xfrm>
      </p:grpSpPr>
      <p:grpSp>
        <p:nvGrpSpPr>
          <p:cNvPr id="175" name="Google Shape;175;p8"/>
          <p:cNvGrpSpPr/>
          <p:nvPr/>
        </p:nvGrpSpPr>
        <p:grpSpPr>
          <a:xfrm>
            <a:off x="838202" y="775257"/>
            <a:ext cx="9529483" cy="5398610"/>
            <a:chOff x="0" y="3097"/>
            <a:chExt cx="9529483" cy="5398610"/>
          </a:xfrm>
        </p:grpSpPr>
        <p:sp>
          <p:nvSpPr>
            <p:cNvPr id="176" name="Google Shape;176;p8"/>
            <p:cNvSpPr/>
            <p:nvPr/>
          </p:nvSpPr>
          <p:spPr>
            <a:xfrm rot="5400000">
              <a:off x="-147116" y="150213"/>
              <a:ext cx="980773" cy="686541"/>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8"/>
            <p:cNvSpPr txBox="1"/>
            <p:nvPr/>
          </p:nvSpPr>
          <p:spPr>
            <a:xfrm>
              <a:off x="1" y="346368"/>
              <a:ext cx="686541" cy="294232"/>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1979</a:t>
              </a:r>
              <a:endParaRPr/>
            </a:p>
          </p:txBody>
        </p:sp>
        <p:sp>
          <p:nvSpPr>
            <p:cNvPr id="178" name="Google Shape;178;p8"/>
            <p:cNvSpPr/>
            <p:nvPr/>
          </p:nvSpPr>
          <p:spPr>
            <a:xfrm rot="5400000">
              <a:off x="4789093" y="-4099453"/>
              <a:ext cx="637838" cy="8842941"/>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8"/>
            <p:cNvSpPr txBox="1"/>
            <p:nvPr/>
          </p:nvSpPr>
          <p:spPr>
            <a:xfrm>
              <a:off x="686542" y="34235"/>
              <a:ext cx="8811804" cy="575564"/>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Introduced BCG vaccine in immunization schedule </a:t>
              </a:r>
              <a:endParaRPr/>
            </a:p>
          </p:txBody>
        </p:sp>
        <p:sp>
          <p:nvSpPr>
            <p:cNvPr id="180" name="Google Shape;180;p8"/>
            <p:cNvSpPr/>
            <p:nvPr/>
          </p:nvSpPr>
          <p:spPr>
            <a:xfrm rot="5400000">
              <a:off x="-147116" y="1033781"/>
              <a:ext cx="980773" cy="686541"/>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8"/>
            <p:cNvSpPr txBox="1"/>
            <p:nvPr/>
          </p:nvSpPr>
          <p:spPr>
            <a:xfrm>
              <a:off x="1" y="1229936"/>
              <a:ext cx="686541" cy="294232"/>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1979</a:t>
              </a:r>
              <a:endParaRPr/>
            </a:p>
          </p:txBody>
        </p:sp>
        <p:sp>
          <p:nvSpPr>
            <p:cNvPr id="182" name="Google Shape;182;p8"/>
            <p:cNvSpPr/>
            <p:nvPr/>
          </p:nvSpPr>
          <p:spPr>
            <a:xfrm rot="5400000">
              <a:off x="4789260" y="-3216054"/>
              <a:ext cx="637502" cy="8842941"/>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8"/>
            <p:cNvSpPr txBox="1"/>
            <p:nvPr/>
          </p:nvSpPr>
          <p:spPr>
            <a:xfrm>
              <a:off x="686541" y="917785"/>
              <a:ext cx="8811821" cy="575262"/>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Introduced DPT vaccine in immunization schedule </a:t>
              </a:r>
              <a:endParaRPr/>
            </a:p>
          </p:txBody>
        </p:sp>
        <p:sp>
          <p:nvSpPr>
            <p:cNvPr id="184" name="Google Shape;184;p8"/>
            <p:cNvSpPr/>
            <p:nvPr/>
          </p:nvSpPr>
          <p:spPr>
            <a:xfrm rot="5400000">
              <a:off x="-147116" y="1917348"/>
              <a:ext cx="980773" cy="686541"/>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8"/>
            <p:cNvSpPr txBox="1"/>
            <p:nvPr/>
          </p:nvSpPr>
          <p:spPr>
            <a:xfrm>
              <a:off x="1" y="2113503"/>
              <a:ext cx="686541" cy="294232"/>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1980</a:t>
              </a:r>
              <a:endParaRPr/>
            </a:p>
          </p:txBody>
        </p:sp>
        <p:sp>
          <p:nvSpPr>
            <p:cNvPr id="186" name="Google Shape;186;p8"/>
            <p:cNvSpPr/>
            <p:nvPr/>
          </p:nvSpPr>
          <p:spPr>
            <a:xfrm rot="5400000">
              <a:off x="4789260" y="-2332486"/>
              <a:ext cx="637502" cy="8842941"/>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8"/>
            <p:cNvSpPr txBox="1"/>
            <p:nvPr/>
          </p:nvSpPr>
          <p:spPr>
            <a:xfrm>
              <a:off x="686541" y="1801353"/>
              <a:ext cx="8811821" cy="575262"/>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Introduced OPV vaccine in immunization schedule </a:t>
              </a:r>
              <a:endParaRPr/>
            </a:p>
          </p:txBody>
        </p:sp>
        <p:sp>
          <p:nvSpPr>
            <p:cNvPr id="188" name="Google Shape;188;p8"/>
            <p:cNvSpPr/>
            <p:nvPr/>
          </p:nvSpPr>
          <p:spPr>
            <a:xfrm rot="5400000">
              <a:off x="-147116" y="2800915"/>
              <a:ext cx="980773" cy="686541"/>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8"/>
            <p:cNvSpPr txBox="1"/>
            <p:nvPr/>
          </p:nvSpPr>
          <p:spPr>
            <a:xfrm>
              <a:off x="1" y="2997070"/>
              <a:ext cx="686541" cy="294232"/>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1981</a:t>
              </a:r>
              <a:endParaRPr/>
            </a:p>
          </p:txBody>
        </p:sp>
        <p:sp>
          <p:nvSpPr>
            <p:cNvPr id="190" name="Google Shape;190;p8"/>
            <p:cNvSpPr/>
            <p:nvPr/>
          </p:nvSpPr>
          <p:spPr>
            <a:xfrm rot="5400000">
              <a:off x="4789260" y="-1448919"/>
              <a:ext cx="637502" cy="8842941"/>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8"/>
            <p:cNvSpPr txBox="1"/>
            <p:nvPr/>
          </p:nvSpPr>
          <p:spPr>
            <a:xfrm>
              <a:off x="686541" y="2684920"/>
              <a:ext cx="8811821" cy="575262"/>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Introduced TT vaccine in immunization schedule </a:t>
              </a:r>
              <a:endParaRPr/>
            </a:p>
          </p:txBody>
        </p:sp>
        <p:sp>
          <p:nvSpPr>
            <p:cNvPr id="192" name="Google Shape;192;p8"/>
            <p:cNvSpPr/>
            <p:nvPr/>
          </p:nvSpPr>
          <p:spPr>
            <a:xfrm rot="5400000">
              <a:off x="-147116" y="3684483"/>
              <a:ext cx="980773" cy="686541"/>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8"/>
            <p:cNvSpPr txBox="1"/>
            <p:nvPr/>
          </p:nvSpPr>
          <p:spPr>
            <a:xfrm>
              <a:off x="1" y="3880638"/>
              <a:ext cx="686541" cy="294232"/>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1982</a:t>
              </a:r>
              <a:endParaRPr/>
            </a:p>
          </p:txBody>
        </p:sp>
        <p:sp>
          <p:nvSpPr>
            <p:cNvPr id="194" name="Google Shape;194;p8"/>
            <p:cNvSpPr/>
            <p:nvPr/>
          </p:nvSpPr>
          <p:spPr>
            <a:xfrm rot="5400000">
              <a:off x="4789260" y="-565352"/>
              <a:ext cx="637502" cy="8842941"/>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8"/>
            <p:cNvSpPr txBox="1"/>
            <p:nvPr/>
          </p:nvSpPr>
          <p:spPr>
            <a:xfrm>
              <a:off x="686541" y="3568487"/>
              <a:ext cx="8811821" cy="575262"/>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Introduced  measles vaccine in immunization schedule </a:t>
              </a:r>
              <a:endParaRPr/>
            </a:p>
          </p:txBody>
        </p:sp>
        <p:sp>
          <p:nvSpPr>
            <p:cNvPr id="196" name="Google Shape;196;p8"/>
            <p:cNvSpPr/>
            <p:nvPr/>
          </p:nvSpPr>
          <p:spPr>
            <a:xfrm rot="5400000">
              <a:off x="-147116" y="4568050"/>
              <a:ext cx="980773" cy="686541"/>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8"/>
            <p:cNvSpPr txBox="1"/>
            <p:nvPr/>
          </p:nvSpPr>
          <p:spPr>
            <a:xfrm>
              <a:off x="1" y="4764205"/>
              <a:ext cx="686541" cy="294232"/>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2005</a:t>
              </a:r>
              <a:endParaRPr/>
            </a:p>
          </p:txBody>
        </p:sp>
        <p:sp>
          <p:nvSpPr>
            <p:cNvPr id="198" name="Google Shape;198;p8"/>
            <p:cNvSpPr/>
            <p:nvPr/>
          </p:nvSpPr>
          <p:spPr>
            <a:xfrm rot="5400000">
              <a:off x="4789260" y="318215"/>
              <a:ext cx="637502" cy="8842941"/>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8"/>
            <p:cNvSpPr txBox="1"/>
            <p:nvPr/>
          </p:nvSpPr>
          <p:spPr>
            <a:xfrm>
              <a:off x="686541" y="4452054"/>
              <a:ext cx="8811821" cy="575262"/>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Introduced Hepatitis B vaccine in immunization schedule </a:t>
              </a:r>
              <a:endParaRPr/>
            </a:p>
          </p:txBody>
        </p:sp>
      </p:grpSp>
      <p:sp>
        <p:nvSpPr>
          <p:cNvPr id="200" name="Google Shape;200;p8"/>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201" name="Google Shape;201;p8"/>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05" name="Shape 205"/>
        <p:cNvGrpSpPr/>
        <p:nvPr/>
      </p:nvGrpSpPr>
      <p:grpSpPr>
        <a:xfrm>
          <a:off x="0" y="0"/>
          <a:ext cx="0" cy="0"/>
          <a:chOff x="0" y="0"/>
          <a:chExt cx="0" cy="0"/>
        </a:xfrm>
      </p:grpSpPr>
      <p:sp>
        <p:nvSpPr>
          <p:cNvPr id="206" name="Google Shape;206;p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797" lvl="0" marL="228597" rtl="0" algn="l">
              <a:lnSpc>
                <a:spcPct val="90000"/>
              </a:lnSpc>
              <a:spcBef>
                <a:spcPts val="0"/>
              </a:spcBef>
              <a:spcAft>
                <a:spcPts val="0"/>
              </a:spcAft>
              <a:buClr>
                <a:schemeClr val="dk1"/>
              </a:buClr>
              <a:buSzPts val="2800"/>
              <a:buNone/>
            </a:pPr>
            <a:r>
              <a:t/>
            </a:r>
            <a:endParaRPr/>
          </a:p>
          <a:p>
            <a:pPr indent="-50797" lvl="0" marL="228597" rtl="0" algn="l">
              <a:lnSpc>
                <a:spcPct val="90000"/>
              </a:lnSpc>
              <a:spcBef>
                <a:spcPts val="1000"/>
              </a:spcBef>
              <a:spcAft>
                <a:spcPts val="0"/>
              </a:spcAft>
              <a:buClr>
                <a:schemeClr val="dk1"/>
              </a:buClr>
              <a:buSzPts val="2800"/>
              <a:buNone/>
            </a:pPr>
            <a:r>
              <a:t/>
            </a:r>
            <a:endParaRPr/>
          </a:p>
        </p:txBody>
      </p:sp>
      <p:grpSp>
        <p:nvGrpSpPr>
          <p:cNvPr id="207" name="Google Shape;207;p9"/>
          <p:cNvGrpSpPr/>
          <p:nvPr/>
        </p:nvGrpSpPr>
        <p:grpSpPr>
          <a:xfrm>
            <a:off x="954742" y="685471"/>
            <a:ext cx="9804698" cy="5448429"/>
            <a:chOff x="0" y="4434"/>
            <a:chExt cx="9804698" cy="5448429"/>
          </a:xfrm>
        </p:grpSpPr>
        <p:sp>
          <p:nvSpPr>
            <p:cNvPr id="208" name="Google Shape;208;p9"/>
            <p:cNvSpPr/>
            <p:nvPr/>
          </p:nvSpPr>
          <p:spPr>
            <a:xfrm rot="5400000">
              <a:off x="-148345" y="152779"/>
              <a:ext cx="988967" cy="692277"/>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9"/>
            <p:cNvSpPr txBox="1"/>
            <p:nvPr/>
          </p:nvSpPr>
          <p:spPr>
            <a:xfrm>
              <a:off x="1" y="350573"/>
              <a:ext cx="692277" cy="29669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2007</a:t>
              </a:r>
              <a:endParaRPr/>
            </a:p>
          </p:txBody>
        </p:sp>
        <p:sp>
          <p:nvSpPr>
            <p:cNvPr id="210" name="Google Shape;210;p9"/>
            <p:cNvSpPr/>
            <p:nvPr/>
          </p:nvSpPr>
          <p:spPr>
            <a:xfrm rot="5400000">
              <a:off x="4926904" y="-4230193"/>
              <a:ext cx="643167" cy="9112421"/>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9"/>
            <p:cNvSpPr txBox="1"/>
            <p:nvPr/>
          </p:nvSpPr>
          <p:spPr>
            <a:xfrm>
              <a:off x="692278" y="35830"/>
              <a:ext cx="9081024" cy="580373"/>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Introduced JE vaccine in immunization schedule </a:t>
              </a:r>
              <a:endParaRPr/>
            </a:p>
          </p:txBody>
        </p:sp>
        <p:sp>
          <p:nvSpPr>
            <p:cNvPr id="212" name="Google Shape;212;p9"/>
            <p:cNvSpPr/>
            <p:nvPr/>
          </p:nvSpPr>
          <p:spPr>
            <a:xfrm rot="5400000">
              <a:off x="-148345" y="1044671"/>
              <a:ext cx="988967" cy="692277"/>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9"/>
            <p:cNvSpPr txBox="1"/>
            <p:nvPr/>
          </p:nvSpPr>
          <p:spPr>
            <a:xfrm>
              <a:off x="1" y="1242465"/>
              <a:ext cx="692277" cy="29669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2009</a:t>
              </a:r>
              <a:endParaRPr/>
            </a:p>
          </p:txBody>
        </p:sp>
        <p:sp>
          <p:nvSpPr>
            <p:cNvPr id="214" name="Google Shape;214;p9"/>
            <p:cNvSpPr/>
            <p:nvPr/>
          </p:nvSpPr>
          <p:spPr>
            <a:xfrm rot="5400000">
              <a:off x="4927073" y="-3338469"/>
              <a:ext cx="642829" cy="9112421"/>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9"/>
            <p:cNvSpPr txBox="1"/>
            <p:nvPr/>
          </p:nvSpPr>
          <p:spPr>
            <a:xfrm>
              <a:off x="692277" y="927707"/>
              <a:ext cx="9081041" cy="580069"/>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Introduced Hib vaccine in immunization schedule </a:t>
              </a:r>
              <a:endParaRPr/>
            </a:p>
          </p:txBody>
        </p:sp>
        <p:sp>
          <p:nvSpPr>
            <p:cNvPr id="216" name="Google Shape;216;p9"/>
            <p:cNvSpPr/>
            <p:nvPr/>
          </p:nvSpPr>
          <p:spPr>
            <a:xfrm rot="5400000">
              <a:off x="-148345" y="1936564"/>
              <a:ext cx="988967" cy="692277"/>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9"/>
            <p:cNvSpPr txBox="1"/>
            <p:nvPr/>
          </p:nvSpPr>
          <p:spPr>
            <a:xfrm>
              <a:off x="1" y="2134358"/>
              <a:ext cx="692277" cy="29669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1996/97</a:t>
              </a:r>
              <a:endParaRPr/>
            </a:p>
          </p:txBody>
        </p:sp>
        <p:sp>
          <p:nvSpPr>
            <p:cNvPr id="218" name="Google Shape;218;p9"/>
            <p:cNvSpPr/>
            <p:nvPr/>
          </p:nvSpPr>
          <p:spPr>
            <a:xfrm rot="5400000">
              <a:off x="4927073" y="-2446577"/>
              <a:ext cx="642829" cy="9112421"/>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9"/>
            <p:cNvSpPr txBox="1"/>
            <p:nvPr/>
          </p:nvSpPr>
          <p:spPr>
            <a:xfrm>
              <a:off x="692277" y="1819599"/>
              <a:ext cx="9081041" cy="580069"/>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Polio eradication activities started in Nepal </a:t>
              </a:r>
              <a:endParaRPr/>
            </a:p>
          </p:txBody>
        </p:sp>
        <p:sp>
          <p:nvSpPr>
            <p:cNvPr id="220" name="Google Shape;220;p9"/>
            <p:cNvSpPr/>
            <p:nvPr/>
          </p:nvSpPr>
          <p:spPr>
            <a:xfrm rot="5400000">
              <a:off x="-148345" y="2828456"/>
              <a:ext cx="988967" cy="692277"/>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9"/>
            <p:cNvSpPr txBox="1"/>
            <p:nvPr/>
          </p:nvSpPr>
          <p:spPr>
            <a:xfrm>
              <a:off x="1" y="3026250"/>
              <a:ext cx="692277" cy="29669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1998</a:t>
              </a:r>
              <a:endParaRPr/>
            </a:p>
          </p:txBody>
        </p:sp>
        <p:sp>
          <p:nvSpPr>
            <p:cNvPr id="222" name="Google Shape;222;p9"/>
            <p:cNvSpPr/>
            <p:nvPr/>
          </p:nvSpPr>
          <p:spPr>
            <a:xfrm rot="5400000">
              <a:off x="4927073" y="-1554684"/>
              <a:ext cx="642829" cy="9112421"/>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9"/>
            <p:cNvSpPr txBox="1"/>
            <p:nvPr/>
          </p:nvSpPr>
          <p:spPr>
            <a:xfrm>
              <a:off x="692277" y="2711492"/>
              <a:ext cx="9081041" cy="580069"/>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AFP Surveillance was started in Nepal </a:t>
              </a:r>
              <a:endParaRPr/>
            </a:p>
          </p:txBody>
        </p:sp>
        <p:sp>
          <p:nvSpPr>
            <p:cNvPr id="224" name="Google Shape;224;p9"/>
            <p:cNvSpPr/>
            <p:nvPr/>
          </p:nvSpPr>
          <p:spPr>
            <a:xfrm rot="5400000">
              <a:off x="-148345" y="3720348"/>
              <a:ext cx="988967" cy="692277"/>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9"/>
            <p:cNvSpPr txBox="1"/>
            <p:nvPr/>
          </p:nvSpPr>
          <p:spPr>
            <a:xfrm>
              <a:off x="1" y="3918142"/>
              <a:ext cx="692277" cy="29669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2005</a:t>
              </a:r>
              <a:endParaRPr/>
            </a:p>
          </p:txBody>
        </p:sp>
        <p:sp>
          <p:nvSpPr>
            <p:cNvPr id="226" name="Google Shape;226;p9"/>
            <p:cNvSpPr/>
            <p:nvPr/>
          </p:nvSpPr>
          <p:spPr>
            <a:xfrm rot="5400000">
              <a:off x="4927073" y="-662792"/>
              <a:ext cx="642829" cy="9112421"/>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9"/>
            <p:cNvSpPr txBox="1"/>
            <p:nvPr/>
          </p:nvSpPr>
          <p:spPr>
            <a:xfrm>
              <a:off x="692277" y="3603384"/>
              <a:ext cx="9081041" cy="580069"/>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School immunization (TT) for grade 1,2,3 children </a:t>
              </a:r>
              <a:endParaRPr/>
            </a:p>
          </p:txBody>
        </p:sp>
        <p:sp>
          <p:nvSpPr>
            <p:cNvPr id="228" name="Google Shape;228;p9"/>
            <p:cNvSpPr/>
            <p:nvPr/>
          </p:nvSpPr>
          <p:spPr>
            <a:xfrm rot="5400000">
              <a:off x="-148345" y="4612241"/>
              <a:ext cx="988967" cy="692277"/>
            </a:xfrm>
            <a:prstGeom prst="chevron">
              <a:avLst>
                <a:gd fmla="val 50000" name="adj"/>
              </a:avLst>
            </a:prstGeom>
            <a:solidFill>
              <a:srgbClr val="4372C3"/>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9"/>
            <p:cNvSpPr txBox="1"/>
            <p:nvPr/>
          </p:nvSpPr>
          <p:spPr>
            <a:xfrm>
              <a:off x="1" y="4810035"/>
              <a:ext cx="692277" cy="296690"/>
            </a:xfrm>
            <a:prstGeom prst="rect">
              <a:avLst/>
            </a:prstGeom>
            <a:noFill/>
            <a:ln>
              <a:noFill/>
            </a:ln>
          </p:spPr>
          <p:txBody>
            <a:bodyPr anchorCtr="0" anchor="ctr" bIns="12700" lIns="12700" spcFirstLastPara="1" rIns="12700" wrap="square" tIns="12700">
              <a:noAutofit/>
            </a:bodyPr>
            <a:lstStyle/>
            <a:p>
              <a:pPr indent="0" lvl="0" marL="0" marR="0" rtl="0" algn="ctr">
                <a:lnSpc>
                  <a:spcPct val="90000"/>
                </a:lnSpc>
                <a:spcBef>
                  <a:spcPts val="0"/>
                </a:spcBef>
                <a:spcAft>
                  <a:spcPts val="0"/>
                </a:spcAft>
                <a:buNone/>
              </a:pPr>
              <a:r>
                <a:rPr lang="en-US" sz="2000">
                  <a:solidFill>
                    <a:schemeClr val="lt1"/>
                  </a:solidFill>
                  <a:latin typeface="Calibri"/>
                  <a:ea typeface="Calibri"/>
                  <a:cs typeface="Calibri"/>
                  <a:sym typeface="Calibri"/>
                </a:rPr>
                <a:t>2005</a:t>
              </a:r>
              <a:endParaRPr/>
            </a:p>
          </p:txBody>
        </p:sp>
        <p:sp>
          <p:nvSpPr>
            <p:cNvPr id="230" name="Google Shape;230;p9"/>
            <p:cNvSpPr/>
            <p:nvPr/>
          </p:nvSpPr>
          <p:spPr>
            <a:xfrm rot="5400000">
              <a:off x="4927073" y="229099"/>
              <a:ext cx="642829" cy="9112421"/>
            </a:xfrm>
            <a:prstGeom prst="round2SameRect">
              <a:avLst>
                <a:gd fmla="val 16667" name="adj1"/>
                <a:gd fmla="val 0" name="adj2"/>
              </a:avLst>
            </a:prstGeom>
            <a:solidFill>
              <a:schemeClr val="lt1">
                <a:alpha val="90196"/>
              </a:schemeClr>
            </a:solidFill>
            <a:ln cap="flat" cmpd="sng" w="12700">
              <a:solidFill>
                <a:srgbClr val="4372C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9"/>
            <p:cNvSpPr txBox="1"/>
            <p:nvPr/>
          </p:nvSpPr>
          <p:spPr>
            <a:xfrm>
              <a:off x="692277" y="4495275"/>
              <a:ext cx="9081041" cy="580069"/>
            </a:xfrm>
            <a:prstGeom prst="rect">
              <a:avLst/>
            </a:prstGeom>
            <a:noFill/>
            <a:ln>
              <a:noFill/>
            </a:ln>
          </p:spPr>
          <p:txBody>
            <a:bodyPr anchorCtr="0" anchor="ctr" bIns="15225" lIns="170675" spcFirstLastPara="1" rIns="15225" wrap="square" tIns="15225">
              <a:noAutofit/>
            </a:bodyPr>
            <a:lstStyle/>
            <a:p>
              <a:pPr indent="-228600" lvl="1" marL="228600" marR="0" rtl="0" algn="l">
                <a:lnSpc>
                  <a:spcPct val="90000"/>
                </a:lnSpc>
                <a:spcBef>
                  <a:spcPts val="0"/>
                </a:spcBef>
                <a:spcAft>
                  <a:spcPts val="0"/>
                </a:spcAft>
                <a:buClr>
                  <a:schemeClr val="dk1"/>
                </a:buClr>
                <a:buSzPts val="2400"/>
                <a:buFont typeface="Times New Roman"/>
                <a:buChar char="•"/>
              </a:pPr>
              <a:r>
                <a:rPr b="0" i="0" lang="en-US" sz="2400" u="none" cap="none" strike="noStrike">
                  <a:solidFill>
                    <a:schemeClr val="dk1"/>
                  </a:solidFill>
                  <a:latin typeface="Times New Roman"/>
                  <a:ea typeface="Times New Roman"/>
                  <a:cs typeface="Times New Roman"/>
                  <a:sym typeface="Times New Roman"/>
                </a:rPr>
                <a:t>Nepal achieved maternal and neonatal tetanus elimination status</a:t>
              </a:r>
              <a:endParaRPr/>
            </a:p>
          </p:txBody>
        </p:sp>
      </p:grpSp>
      <p:sp>
        <p:nvSpPr>
          <p:cNvPr id="232" name="Google Shape;232;p9"/>
          <p:cNvSpPr txBox="1"/>
          <p:nvPr>
            <p:ph idx="10" type="dt"/>
          </p:nvPr>
        </p:nvSpPr>
        <p:spPr>
          <a:xfrm>
            <a:off x="838200" y="6356352"/>
            <a:ext cx="2743200" cy="36512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1/7/2026</a:t>
            </a:r>
            <a:endParaRPr/>
          </a:p>
        </p:txBody>
      </p:sp>
      <p:sp>
        <p:nvSpPr>
          <p:cNvPr id="233" name="Google Shape;233;p9"/>
          <p:cNvSpPr txBox="1"/>
          <p:nvPr>
            <p:ph idx="12" type="sldNum"/>
          </p:nvPr>
        </p:nvSpPr>
        <p:spPr>
          <a:xfrm>
            <a:off x="8610600" y="6356352"/>
            <a:ext cx="27432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2025-11-27T13:31:02Z</dcterms:created>
  <dc:creator>aarjan mahat</dc:creator>
</cp:coreProperties>
</file>