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402" r:id="rId2"/>
    <p:sldId id="267" r:id="rId3"/>
    <p:sldId id="346" r:id="rId4"/>
    <p:sldId id="268" r:id="rId5"/>
    <p:sldId id="269" r:id="rId6"/>
    <p:sldId id="287" r:id="rId7"/>
    <p:sldId id="386" r:id="rId8"/>
    <p:sldId id="387" r:id="rId9"/>
    <p:sldId id="388" r:id="rId10"/>
    <p:sldId id="288" r:id="rId11"/>
    <p:sldId id="270" r:id="rId12"/>
    <p:sldId id="271" r:id="rId13"/>
    <p:sldId id="272" r:id="rId14"/>
    <p:sldId id="344" r:id="rId15"/>
    <p:sldId id="345" r:id="rId16"/>
    <p:sldId id="273" r:id="rId17"/>
    <p:sldId id="274" r:id="rId18"/>
    <p:sldId id="276" r:id="rId19"/>
    <p:sldId id="277" r:id="rId20"/>
    <p:sldId id="280" r:id="rId21"/>
    <p:sldId id="281" r:id="rId22"/>
    <p:sldId id="279" r:id="rId23"/>
    <p:sldId id="275" r:id="rId24"/>
    <p:sldId id="282" r:id="rId25"/>
    <p:sldId id="283" r:id="rId26"/>
    <p:sldId id="284" r:id="rId27"/>
    <p:sldId id="285" r:id="rId28"/>
    <p:sldId id="286" r:id="rId29"/>
    <p:sldId id="289" r:id="rId30"/>
    <p:sldId id="290" r:id="rId31"/>
    <p:sldId id="291" r:id="rId32"/>
    <p:sldId id="292" r:id="rId33"/>
    <p:sldId id="293" r:id="rId34"/>
    <p:sldId id="294" r:id="rId35"/>
    <p:sldId id="347" r:id="rId36"/>
    <p:sldId id="353" r:id="rId37"/>
    <p:sldId id="349" r:id="rId38"/>
    <p:sldId id="378" r:id="rId39"/>
    <p:sldId id="379" r:id="rId40"/>
    <p:sldId id="380" r:id="rId41"/>
    <p:sldId id="392" r:id="rId42"/>
    <p:sldId id="381" r:id="rId43"/>
    <p:sldId id="351" r:id="rId44"/>
    <p:sldId id="400" r:id="rId45"/>
    <p:sldId id="399" r:id="rId46"/>
    <p:sldId id="393" r:id="rId47"/>
    <p:sldId id="354" r:id="rId48"/>
    <p:sldId id="356" r:id="rId49"/>
    <p:sldId id="357" r:id="rId50"/>
    <p:sldId id="360" r:id="rId51"/>
    <p:sldId id="368" r:id="rId52"/>
    <p:sldId id="371" r:id="rId53"/>
    <p:sldId id="372" r:id="rId54"/>
    <p:sldId id="389" r:id="rId55"/>
    <p:sldId id="394" r:id="rId56"/>
    <p:sldId id="375" r:id="rId57"/>
    <p:sldId id="391" r:id="rId58"/>
    <p:sldId id="401" r:id="rId59"/>
    <p:sldId id="396"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3FCDBB-7C72-42EA-8C57-6BB02BAA5637}" type="datetimeFigureOut">
              <a:rPr lang="en-US" smtClean="0"/>
              <a:t>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945B6-1208-415B-9B70-3534AF3C8693}" type="slidenum">
              <a:rPr lang="en-US" smtClean="0"/>
              <a:t>‹#›</a:t>
            </a:fld>
            <a:endParaRPr lang="en-US"/>
          </a:p>
        </p:txBody>
      </p:sp>
    </p:spTree>
    <p:extLst>
      <p:ext uri="{BB962C8B-B14F-4D97-AF65-F5344CB8AC3E}">
        <p14:creationId xmlns:p14="http://schemas.microsoft.com/office/powerpoint/2010/main" val="297833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phase may be quite long if the inoculum is from an old culture or one that has been refrigerated. Inoculation of a culture into a chemically different medium also results in a longer lag phase. </a:t>
            </a:r>
          </a:p>
        </p:txBody>
      </p:sp>
      <p:sp>
        <p:nvSpPr>
          <p:cNvPr id="4" name="Slide Number Placeholder 3"/>
          <p:cNvSpPr>
            <a:spLocks noGrp="1"/>
          </p:cNvSpPr>
          <p:nvPr>
            <p:ph type="sldNum" sz="quarter" idx="5"/>
          </p:nvPr>
        </p:nvSpPr>
        <p:spPr/>
        <p:txBody>
          <a:bodyPr/>
          <a:lstStyle/>
          <a:p>
            <a:fld id="{1ABD5C51-5CB9-4DDA-9429-5623DC154C1A}" type="slidenum">
              <a:rPr lang="en-US" smtClean="0"/>
              <a:t>17</a:t>
            </a:fld>
            <a:endParaRPr lang="en-US"/>
          </a:p>
        </p:txBody>
      </p:sp>
    </p:spTree>
    <p:extLst>
      <p:ext uri="{BB962C8B-B14F-4D97-AF65-F5344CB8AC3E}">
        <p14:creationId xmlns:p14="http://schemas.microsoft.com/office/powerpoint/2010/main" val="1137081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56</a:t>
            </a:fld>
            <a:endParaRPr lang="en-US"/>
          </a:p>
        </p:txBody>
      </p:sp>
    </p:spTree>
    <p:extLst>
      <p:ext uri="{BB962C8B-B14F-4D97-AF65-F5344CB8AC3E}">
        <p14:creationId xmlns:p14="http://schemas.microsoft.com/office/powerpoint/2010/main" val="380546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36</a:t>
            </a:fld>
            <a:endParaRPr lang="en-US"/>
          </a:p>
        </p:txBody>
      </p:sp>
    </p:spTree>
    <p:extLst>
      <p:ext uri="{BB962C8B-B14F-4D97-AF65-F5344CB8AC3E}">
        <p14:creationId xmlns:p14="http://schemas.microsoft.com/office/powerpoint/2010/main" val="520730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B19483-B000-4EBE-B092-D1E92B5E0885}" type="slidenum">
              <a:rPr lang="en-US" smtClean="0"/>
              <a:pPr/>
              <a:t>42</a:t>
            </a:fld>
            <a:endParaRPr lang="en-US"/>
          </a:p>
        </p:txBody>
      </p:sp>
    </p:spTree>
    <p:extLst>
      <p:ext uri="{BB962C8B-B14F-4D97-AF65-F5344CB8AC3E}">
        <p14:creationId xmlns:p14="http://schemas.microsoft.com/office/powerpoint/2010/main" val="195345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43</a:t>
            </a:fld>
            <a:endParaRPr lang="en-US"/>
          </a:p>
        </p:txBody>
      </p:sp>
    </p:spTree>
    <p:extLst>
      <p:ext uri="{BB962C8B-B14F-4D97-AF65-F5344CB8AC3E}">
        <p14:creationId xmlns:p14="http://schemas.microsoft.com/office/powerpoint/2010/main" val="3816527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47</a:t>
            </a:fld>
            <a:endParaRPr lang="en-US"/>
          </a:p>
        </p:txBody>
      </p:sp>
    </p:spTree>
    <p:extLst>
      <p:ext uri="{BB962C8B-B14F-4D97-AF65-F5344CB8AC3E}">
        <p14:creationId xmlns:p14="http://schemas.microsoft.com/office/powerpoint/2010/main" val="536093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48</a:t>
            </a:fld>
            <a:endParaRPr lang="en-US"/>
          </a:p>
        </p:txBody>
      </p:sp>
    </p:spTree>
    <p:extLst>
      <p:ext uri="{BB962C8B-B14F-4D97-AF65-F5344CB8AC3E}">
        <p14:creationId xmlns:p14="http://schemas.microsoft.com/office/powerpoint/2010/main" val="10343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B7AD7B-361C-48C2-8E06-8EF7C9017002}" type="slidenum">
              <a:rPr lang="en-US" smtClean="0"/>
              <a:t>49</a:t>
            </a:fld>
            <a:endParaRPr lang="en-US"/>
          </a:p>
        </p:txBody>
      </p:sp>
    </p:spTree>
    <p:extLst>
      <p:ext uri="{BB962C8B-B14F-4D97-AF65-F5344CB8AC3E}">
        <p14:creationId xmlns:p14="http://schemas.microsoft.com/office/powerpoint/2010/main" val="1141179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p>
        </p:txBody>
      </p:sp>
      <p:sp>
        <p:nvSpPr>
          <p:cNvPr id="4" name="Slide Number Placeholder 3"/>
          <p:cNvSpPr>
            <a:spLocks noGrp="1"/>
          </p:cNvSpPr>
          <p:nvPr>
            <p:ph type="sldNum" sz="quarter" idx="10"/>
          </p:nvPr>
        </p:nvSpPr>
        <p:spPr/>
        <p:txBody>
          <a:bodyPr/>
          <a:lstStyle/>
          <a:p>
            <a:fld id="{A9B7AD7B-361C-48C2-8E06-8EF7C9017002}" type="slidenum">
              <a:rPr lang="en-US" smtClean="0"/>
              <a:t>50</a:t>
            </a:fld>
            <a:endParaRPr lang="en-US"/>
          </a:p>
        </p:txBody>
      </p:sp>
    </p:spTree>
    <p:extLst>
      <p:ext uri="{BB962C8B-B14F-4D97-AF65-F5344CB8AC3E}">
        <p14:creationId xmlns:p14="http://schemas.microsoft.com/office/powerpoint/2010/main" val="144428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A9B7AD7B-361C-48C2-8E06-8EF7C9017002}" type="slidenum">
              <a:rPr lang="en-US" smtClean="0"/>
              <a:t>52</a:t>
            </a:fld>
            <a:endParaRPr lang="en-US"/>
          </a:p>
        </p:txBody>
      </p:sp>
    </p:spTree>
    <p:extLst>
      <p:ext uri="{BB962C8B-B14F-4D97-AF65-F5344CB8AC3E}">
        <p14:creationId xmlns:p14="http://schemas.microsoft.com/office/powerpoint/2010/main" val="2068474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D2E214-877D-342B-2A41-BFF467F505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BEC956B-C9CF-114E-09A4-DC29079997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292DB8A-661C-4EFE-3E75-B8FF4BCAE61D}"/>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2DAC9DF8-75B3-7D27-E87E-F9FF1690B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B100EC1-3BAB-DB84-512B-0024C923B350}"/>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253027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C53878-10E9-FA0D-9481-0F421ED7EF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89B8EFD-72B7-179F-D860-A1D6C7407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A21F511-78AA-E78E-8640-F23C164016F5}"/>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14E8E4EB-2332-F475-F54C-5842DD96D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39392C4-0330-E095-35D9-783AA2202889}"/>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378033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724A270-4D12-8669-37D8-042C77A1F2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301F778-4EED-6ECA-5DC0-6C16B835CC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F7C7980-5C5C-B742-77AB-15BD5CD8E645}"/>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FF5CFA30-74F2-E90B-B44D-8D29841403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134918-7AFA-46DE-37BF-79EECEEC2AD8}"/>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2101958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F94525-C3AC-FE50-E0E8-28C7A44909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4A4B306-F8FC-D3F3-7EB3-2C5C9A6030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681142-07A1-B89D-C40C-F80D4C9C54DF}"/>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2F79820A-6DDA-40B5-1211-F234B7B01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4A6DCC4-0982-C252-9678-845EFBBFBF38}"/>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2794545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FF65BD-3541-4CCB-E6A8-AE0E25473B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94FF492-BB8E-E96B-6FFC-C757878A97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70609B0-135C-104E-3015-C34A7305E8C9}"/>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66733E88-919D-397C-F825-88581E246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BBAB982-954D-F377-C33A-CEF23E8C9379}"/>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4214153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A70C00-4E42-A1DB-0426-B05F2652F1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B4FE514-7EFC-1A0F-7A1C-6E973E87C0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D7C56A1-8FA7-B732-841F-9FBC95A51F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04D1A3B-10C8-E3A4-2FD4-EE9A6DBA002A}"/>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6" name="Footer Placeholder 5">
            <a:extLst>
              <a:ext uri="{FF2B5EF4-FFF2-40B4-BE49-F238E27FC236}">
                <a16:creationId xmlns:a16="http://schemas.microsoft.com/office/drawing/2014/main" xmlns="" id="{8BDA9840-EA55-A480-AEDA-ED3D8295CB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77A9AF9-728C-7179-3D3E-867D820FE6C9}"/>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167573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9AA7A5-AB83-2F24-1583-461AFD992A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2900BB1-265A-4257-8165-360A42177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E7D7B0A-5167-9C44-1F97-D7157A7358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EB75937-D7D1-36F9-8C30-CF7CAD63FA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1DD2E54-B872-E8ED-6674-3A6A4643D1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C02C96C-CCCE-0E9A-1BB8-CF02E1D3D4FA}"/>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8" name="Footer Placeholder 7">
            <a:extLst>
              <a:ext uri="{FF2B5EF4-FFF2-40B4-BE49-F238E27FC236}">
                <a16:creationId xmlns:a16="http://schemas.microsoft.com/office/drawing/2014/main" xmlns="" id="{0A216860-F353-765B-4E9C-29AB64DCB2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242F4BBF-AF8A-0A4F-7A2C-10CA22C37D12}"/>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48733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4BBD12-DB98-D521-4495-E61DA6DD57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635EC1A-5E21-2136-ED4D-F9879B8A84DD}"/>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4" name="Footer Placeholder 3">
            <a:extLst>
              <a:ext uri="{FF2B5EF4-FFF2-40B4-BE49-F238E27FC236}">
                <a16:creationId xmlns:a16="http://schemas.microsoft.com/office/drawing/2014/main" xmlns="" id="{D9D6B9C3-6FE0-4C8B-6B37-5A51BC1FB6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9568E3E-3BE1-9A02-453E-9A32C4C51866}"/>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3617399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31FDD95-C0A5-8E43-DC0C-8DDE8D234772}"/>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3" name="Footer Placeholder 2">
            <a:extLst>
              <a:ext uri="{FF2B5EF4-FFF2-40B4-BE49-F238E27FC236}">
                <a16:creationId xmlns:a16="http://schemas.microsoft.com/office/drawing/2014/main" xmlns="" id="{ABAA6937-835E-396B-9C66-A6C7519BAB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0D54FE3-2B0E-6989-3CBF-9686BC341D02}"/>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429152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239269-4575-E4BF-51AF-D444FDE4D6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F20AC5D-AA03-7BAF-D4A1-C75CEFD260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0380F82-64F8-6213-5EB6-EED370D18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263C71E-F8D2-F70C-9B13-36D75E4B2F74}"/>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6" name="Footer Placeholder 5">
            <a:extLst>
              <a:ext uri="{FF2B5EF4-FFF2-40B4-BE49-F238E27FC236}">
                <a16:creationId xmlns:a16="http://schemas.microsoft.com/office/drawing/2014/main" xmlns="" id="{BA06400F-14E7-CA5F-9D4C-59254A380A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4B2F78E-67F5-795F-5F97-D5AC2981FCBC}"/>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294563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48C2CE-C97A-66DC-4FAA-7D7B40C626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BA083EA-EDAA-4CDD-F882-C5E9339090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F7A5210-172F-26A0-37F8-3AF1B363D7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7FBF21E-583A-020D-22C7-CC9B963A1F06}"/>
              </a:ext>
            </a:extLst>
          </p:cNvPr>
          <p:cNvSpPr>
            <a:spLocks noGrp="1"/>
          </p:cNvSpPr>
          <p:nvPr>
            <p:ph type="dt" sz="half" idx="10"/>
          </p:nvPr>
        </p:nvSpPr>
        <p:spPr/>
        <p:txBody>
          <a:bodyPr/>
          <a:lstStyle/>
          <a:p>
            <a:fld id="{736AA50E-46DD-4715-800E-19B4A51EFEE6}" type="datetimeFigureOut">
              <a:rPr lang="en-US" smtClean="0"/>
              <a:t>11/7/2022</a:t>
            </a:fld>
            <a:endParaRPr lang="en-US"/>
          </a:p>
        </p:txBody>
      </p:sp>
      <p:sp>
        <p:nvSpPr>
          <p:cNvPr id="6" name="Footer Placeholder 5">
            <a:extLst>
              <a:ext uri="{FF2B5EF4-FFF2-40B4-BE49-F238E27FC236}">
                <a16:creationId xmlns:a16="http://schemas.microsoft.com/office/drawing/2014/main" xmlns="" id="{F847C1DC-456E-E69E-EB78-F87CFEF91E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6B7FB1E-A378-7196-44CD-0D490CA8168E}"/>
              </a:ext>
            </a:extLst>
          </p:cNvPr>
          <p:cNvSpPr>
            <a:spLocks noGrp="1"/>
          </p:cNvSpPr>
          <p:nvPr>
            <p:ph type="sldNum" sz="quarter" idx="12"/>
          </p:nvPr>
        </p:nvSpPr>
        <p:spPr/>
        <p:txBody>
          <a:bodyPr/>
          <a:lstStyle/>
          <a:p>
            <a:fld id="{1DF14CA6-9E92-440C-844B-5C2F7BDC7C06}" type="slidenum">
              <a:rPr lang="en-US" smtClean="0"/>
              <a:t>‹#›</a:t>
            </a:fld>
            <a:endParaRPr lang="en-US"/>
          </a:p>
        </p:txBody>
      </p:sp>
    </p:spTree>
    <p:extLst>
      <p:ext uri="{BB962C8B-B14F-4D97-AF65-F5344CB8AC3E}">
        <p14:creationId xmlns:p14="http://schemas.microsoft.com/office/powerpoint/2010/main" val="235742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F053CEA-CEC8-992B-6231-202D0C7C84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B9E169B-0D7C-B9EC-50FD-05E5180294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38128EF-44B7-A563-F0B8-C982554716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AA50E-46DD-4715-800E-19B4A51EFEE6}" type="datetimeFigureOut">
              <a:rPr lang="en-US" smtClean="0"/>
              <a:t>11/7/2022</a:t>
            </a:fld>
            <a:endParaRPr lang="en-US"/>
          </a:p>
        </p:txBody>
      </p:sp>
      <p:sp>
        <p:nvSpPr>
          <p:cNvPr id="5" name="Footer Placeholder 4">
            <a:extLst>
              <a:ext uri="{FF2B5EF4-FFF2-40B4-BE49-F238E27FC236}">
                <a16:creationId xmlns:a16="http://schemas.microsoft.com/office/drawing/2014/main" xmlns="" id="{3CA500CF-C4A8-8D25-1412-AD6CB9B95F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D60B718-A0D7-7C33-5AF7-D1FCEBB20C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14CA6-9E92-440C-844B-5C2F7BDC7C06}" type="slidenum">
              <a:rPr lang="en-US" smtClean="0"/>
              <a:t>‹#›</a:t>
            </a:fld>
            <a:endParaRPr lang="en-US"/>
          </a:p>
        </p:txBody>
      </p:sp>
    </p:spTree>
    <p:extLst>
      <p:ext uri="{BB962C8B-B14F-4D97-AF65-F5344CB8AC3E}">
        <p14:creationId xmlns:p14="http://schemas.microsoft.com/office/powerpoint/2010/main" val="1321358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678" y="1162843"/>
            <a:ext cx="10515600" cy="1325563"/>
          </a:xfrm>
        </p:spPr>
        <p:txBody>
          <a:bodyPr>
            <a:normAutofit fontScale="90000"/>
          </a:bodyPr>
          <a:lstStyle/>
          <a:p>
            <a:pPr algn="ctr"/>
            <a:r>
              <a:rPr lang="en-US" dirty="0" smtClean="0"/>
              <a:t/>
            </a:r>
            <a:br>
              <a:rPr lang="en-US" dirty="0" smtClean="0"/>
            </a:br>
            <a:r>
              <a:rPr lang="en-US" b="1" dirty="0" smtClean="0"/>
              <a:t>Physiology </a:t>
            </a:r>
            <a:r>
              <a:rPr lang="en-US" b="1" dirty="0"/>
              <a:t>of </a:t>
            </a:r>
            <a:r>
              <a:rPr lang="en-US" b="1" dirty="0" smtClean="0"/>
              <a:t>bacteria and </a:t>
            </a:r>
            <a:r>
              <a:rPr lang="en-US" b="1" smtClean="0"/>
              <a:t>Culture media</a:t>
            </a:r>
            <a:r>
              <a:rPr lang="en-US" b="1" dirty="0"/>
              <a:t/>
            </a:r>
            <a:br>
              <a:rPr lang="en-US" b="1" dirty="0"/>
            </a:br>
            <a:endParaRPr lang="en-US" b="1" dirty="0"/>
          </a:p>
        </p:txBody>
      </p:sp>
      <p:sp>
        <p:nvSpPr>
          <p:cNvPr id="3" name="Content Placeholder 2"/>
          <p:cNvSpPr>
            <a:spLocks noGrp="1"/>
          </p:cNvSpPr>
          <p:nvPr>
            <p:ph idx="1"/>
          </p:nvPr>
        </p:nvSpPr>
        <p:spPr>
          <a:xfrm>
            <a:off x="974678" y="2098580"/>
            <a:ext cx="10515600" cy="4351338"/>
          </a:xfrm>
        </p:spPr>
        <p:txBody>
          <a:bodyPr/>
          <a:lstStyle/>
          <a:p>
            <a:pPr marL="0" indent="0" algn="ctr">
              <a:buNone/>
            </a:pPr>
            <a:endParaRPr lang="en-US" dirty="0" smtClean="0"/>
          </a:p>
          <a:p>
            <a:pPr marL="0" indent="0" algn="ctr">
              <a:buNone/>
            </a:pPr>
            <a:endParaRPr lang="en-US" dirty="0"/>
          </a:p>
          <a:p>
            <a:pPr marL="0" indent="0" algn="ctr">
              <a:buNone/>
            </a:pPr>
            <a:r>
              <a:rPr lang="en-US" dirty="0" err="1" smtClean="0"/>
              <a:t>Kusum</a:t>
            </a:r>
            <a:r>
              <a:rPr lang="en-US" dirty="0" smtClean="0"/>
              <a:t> </a:t>
            </a:r>
            <a:r>
              <a:rPr lang="en-US" dirty="0"/>
              <a:t>Shrestha</a:t>
            </a:r>
          </a:p>
          <a:p>
            <a:pPr marL="0" indent="0" algn="ctr">
              <a:buNone/>
            </a:pPr>
            <a:r>
              <a:rPr lang="en-US" dirty="0" smtClean="0"/>
              <a:t>Assistant Professor</a:t>
            </a:r>
            <a:endParaRPr lang="en-US" dirty="0"/>
          </a:p>
          <a:p>
            <a:pPr marL="0" indent="0" algn="ctr">
              <a:buNone/>
            </a:pPr>
            <a:r>
              <a:rPr lang="en-US" dirty="0"/>
              <a:t>School of Health and Allied Sciences</a:t>
            </a:r>
          </a:p>
          <a:p>
            <a:pPr marL="0" indent="0" algn="ctr">
              <a:buNone/>
            </a:pPr>
            <a:r>
              <a:rPr lang="en-US" dirty="0" err="1"/>
              <a:t>Pokhara</a:t>
            </a:r>
            <a:r>
              <a:rPr lang="en-US" dirty="0"/>
              <a:t> University</a:t>
            </a:r>
          </a:p>
          <a:p>
            <a:pPr algn="ctr"/>
            <a:endParaRPr lang="en-US" dirty="0"/>
          </a:p>
        </p:txBody>
      </p:sp>
    </p:spTree>
    <p:extLst>
      <p:ext uri="{BB962C8B-B14F-4D97-AF65-F5344CB8AC3E}">
        <p14:creationId xmlns:p14="http://schemas.microsoft.com/office/powerpoint/2010/main" val="103733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00F642-E0DD-5EE2-D963-C8466B4D55F0}"/>
              </a:ext>
            </a:extLst>
          </p:cNvPr>
          <p:cNvSpPr>
            <a:spLocks noGrp="1"/>
          </p:cNvSpPr>
          <p:nvPr>
            <p:ph type="title"/>
          </p:nvPr>
        </p:nvSpPr>
        <p:spPr/>
        <p:txBody>
          <a:bodyPr/>
          <a:lstStyle/>
          <a:p>
            <a:r>
              <a:rPr lang="en-US" dirty="0"/>
              <a:t>Factors Affecting Growth</a:t>
            </a:r>
          </a:p>
        </p:txBody>
      </p:sp>
      <p:sp>
        <p:nvSpPr>
          <p:cNvPr id="3" name="Content Placeholder 2">
            <a:extLst>
              <a:ext uri="{FF2B5EF4-FFF2-40B4-BE49-F238E27FC236}">
                <a16:creationId xmlns:a16="http://schemas.microsoft.com/office/drawing/2014/main" xmlns="" id="{01EA753C-7E20-6BFD-29F5-2789F55534BF}"/>
              </a:ext>
            </a:extLst>
          </p:cNvPr>
          <p:cNvSpPr>
            <a:spLocks noGrp="1"/>
          </p:cNvSpPr>
          <p:nvPr>
            <p:ph idx="1"/>
          </p:nvPr>
        </p:nvSpPr>
        <p:spPr>
          <a:xfrm>
            <a:off x="838200" y="1582344"/>
            <a:ext cx="10515600" cy="4351338"/>
          </a:xfrm>
        </p:spPr>
        <p:txBody>
          <a:bodyPr>
            <a:normAutofit fontScale="92500" lnSpcReduction="20000"/>
          </a:bodyPr>
          <a:lstStyle/>
          <a:p>
            <a:pPr marL="0" indent="0">
              <a:buNone/>
            </a:pPr>
            <a:r>
              <a:rPr lang="en-US" dirty="0"/>
              <a:t>1) Oxygen</a:t>
            </a:r>
          </a:p>
          <a:p>
            <a:pPr>
              <a:buFont typeface="Wingdings" panose="05000000000000000000" pitchFamily="2" charset="2"/>
              <a:buChar char="Ø"/>
            </a:pPr>
            <a:r>
              <a:rPr lang="en-US" dirty="0"/>
              <a:t>Obligate aerobes: can grow only in the presence of oxygen ( e.g. </a:t>
            </a:r>
            <a:r>
              <a:rPr lang="en-US" i="1" dirty="0"/>
              <a:t>Pseudomonas, Mycobacterium tuberculosis Bacillus, Brucella, Nocardia</a:t>
            </a:r>
            <a:r>
              <a:rPr lang="en-US" dirty="0"/>
              <a:t>)</a:t>
            </a:r>
          </a:p>
          <a:p>
            <a:pPr>
              <a:buFont typeface="Wingdings" panose="05000000000000000000" pitchFamily="2" charset="2"/>
              <a:buChar char="Ø"/>
            </a:pPr>
            <a:r>
              <a:rPr lang="en-US" dirty="0"/>
              <a:t>Facultative anaerobes: aerobes that can also grow anaerobically’ e.g. </a:t>
            </a:r>
            <a:r>
              <a:rPr lang="en-US" i="1" dirty="0"/>
              <a:t>E. coli, S. </a:t>
            </a:r>
            <a:r>
              <a:rPr lang="en-US" i="1" dirty="0" err="1"/>
              <a:t>a.ureus</a:t>
            </a:r>
            <a:r>
              <a:rPr lang="en-US" i="1" dirty="0"/>
              <a:t>, </a:t>
            </a:r>
            <a:r>
              <a:rPr lang="en-US" dirty="0" err="1"/>
              <a:t>etc</a:t>
            </a:r>
            <a:endParaRPr lang="en-US" dirty="0"/>
          </a:p>
          <a:p>
            <a:pPr>
              <a:buFont typeface="Wingdings" panose="05000000000000000000" pitchFamily="2" charset="2"/>
              <a:buChar char="Ø"/>
            </a:pPr>
            <a:r>
              <a:rPr lang="en-US" dirty="0"/>
              <a:t>Facultative aerobes: are anaerobes that can also grow aerobically (e.g. Lactobacillus)</a:t>
            </a:r>
          </a:p>
          <a:p>
            <a:pPr>
              <a:buFont typeface="Wingdings" panose="05000000000000000000" pitchFamily="2" charset="2"/>
              <a:buChar char="Ø"/>
            </a:pPr>
            <a:r>
              <a:rPr lang="en-US" dirty="0" err="1"/>
              <a:t>Microaerophllic</a:t>
            </a:r>
            <a:r>
              <a:rPr lang="en-US" dirty="0"/>
              <a:t> bacteria: can grow in presence of low oxygen tension, i.e. 5-10% of oxygen ( e.g. </a:t>
            </a:r>
            <a:r>
              <a:rPr lang="en-US" i="1" dirty="0"/>
              <a:t>Campylobacter, Helicobacter</a:t>
            </a:r>
            <a:r>
              <a:rPr lang="en-US" dirty="0"/>
              <a:t>)</a:t>
            </a:r>
          </a:p>
          <a:p>
            <a:pPr>
              <a:buFont typeface="Wingdings" panose="05000000000000000000" pitchFamily="2" charset="2"/>
              <a:buChar char="Ø"/>
            </a:pPr>
            <a:r>
              <a:rPr lang="en-US" dirty="0"/>
              <a:t> Obligate anaerobes: can grow only in absence of oxygen. Clostridium </a:t>
            </a:r>
            <a:r>
              <a:rPr lang="en-US" dirty="0" err="1"/>
              <a:t>spp</a:t>
            </a:r>
            <a:endParaRPr lang="en-US" dirty="0"/>
          </a:p>
          <a:p>
            <a:pPr>
              <a:buFont typeface="Wingdings" panose="05000000000000000000" pitchFamily="2" charset="2"/>
              <a:buChar char="Ø"/>
            </a:pPr>
            <a:r>
              <a:rPr lang="en-US" dirty="0"/>
              <a:t>Aerotolerant anaerobe: can tolerate oxygen for some time but do not use it. </a:t>
            </a:r>
            <a:r>
              <a:rPr lang="en-US" dirty="0" err="1"/>
              <a:t>Eg</a:t>
            </a:r>
            <a:r>
              <a:rPr lang="en-US" dirty="0"/>
              <a:t>: Clostridium histolyticum</a:t>
            </a:r>
          </a:p>
        </p:txBody>
      </p:sp>
    </p:spTree>
    <p:extLst>
      <p:ext uri="{BB962C8B-B14F-4D97-AF65-F5344CB8AC3E}">
        <p14:creationId xmlns:p14="http://schemas.microsoft.com/office/powerpoint/2010/main" val="1765955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E39B22-7E29-2BF9-B286-F37016F33C86}"/>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6C777AA7-5BDE-00CC-732F-657F7BF21AE9}"/>
              </a:ext>
            </a:extLst>
          </p:cNvPr>
          <p:cNvSpPr>
            <a:spLocks noGrp="1"/>
          </p:cNvSpPr>
          <p:nvPr>
            <p:ph idx="1"/>
          </p:nvPr>
        </p:nvSpPr>
        <p:spPr>
          <a:xfrm>
            <a:off x="703977" y="1582343"/>
            <a:ext cx="10515600" cy="4491285"/>
          </a:xfrm>
        </p:spPr>
        <p:txBody>
          <a:bodyPr>
            <a:normAutofit/>
          </a:bodyPr>
          <a:lstStyle/>
          <a:p>
            <a:pPr marL="0" indent="0">
              <a:buNone/>
            </a:pPr>
            <a:r>
              <a:rPr lang="en-US" dirty="0"/>
              <a:t>2) Carbon dioxide: require higher amounts of carbon dioxide (5- 10%) for growth are called capnophilic bacteria. </a:t>
            </a:r>
            <a:r>
              <a:rPr lang="en-US" dirty="0" err="1"/>
              <a:t>Eg</a:t>
            </a:r>
            <a:r>
              <a:rPr lang="en-US" dirty="0"/>
              <a:t>: </a:t>
            </a:r>
            <a:r>
              <a:rPr lang="en-US" i="1" dirty="0"/>
              <a:t>Brucella abortus, Streptococcus pneumoniae</a:t>
            </a:r>
          </a:p>
          <a:p>
            <a:pPr marL="0" indent="0">
              <a:buNone/>
            </a:pPr>
            <a:r>
              <a:rPr lang="en-US" i="1" dirty="0"/>
              <a:t>3)</a:t>
            </a:r>
            <a:r>
              <a:rPr lang="en-US" dirty="0"/>
              <a:t> Temperature: </a:t>
            </a:r>
          </a:p>
          <a:p>
            <a:r>
              <a:rPr lang="en-US" dirty="0"/>
              <a:t>Psychrophiles:  grow best at temperatures below 20°C.  </a:t>
            </a:r>
            <a:r>
              <a:rPr lang="en-US" dirty="0" err="1"/>
              <a:t>Eg</a:t>
            </a:r>
            <a:r>
              <a:rPr lang="en-US" dirty="0"/>
              <a:t>: most of the saprophytes</a:t>
            </a:r>
          </a:p>
          <a:p>
            <a:r>
              <a:rPr lang="en-US" dirty="0"/>
              <a:t> Mesophiles: grow within a temperature range 25°C to 40°C. </a:t>
            </a:r>
            <a:r>
              <a:rPr lang="en-US" dirty="0" err="1"/>
              <a:t>eg</a:t>
            </a:r>
            <a:r>
              <a:rPr lang="en-US" dirty="0"/>
              <a:t>: most of the pathogenic bacteria</a:t>
            </a:r>
          </a:p>
          <a:p>
            <a:r>
              <a:rPr lang="en-US" dirty="0"/>
              <a:t>Thermophiles: grow at high temperature range of 55° C to 80°C e.g. </a:t>
            </a:r>
            <a:r>
              <a:rPr lang="en-US" i="1" dirty="0"/>
              <a:t>Bacillus stearothermophilus</a:t>
            </a:r>
          </a:p>
        </p:txBody>
      </p:sp>
    </p:spTree>
    <p:extLst>
      <p:ext uri="{BB962C8B-B14F-4D97-AF65-F5344CB8AC3E}">
        <p14:creationId xmlns:p14="http://schemas.microsoft.com/office/powerpoint/2010/main" val="3724133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15FE38-64FC-5ED7-3694-8AD8DAD339F9}"/>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35FA1AF0-21D7-3573-2759-6F3E16C31D49}"/>
              </a:ext>
            </a:extLst>
          </p:cNvPr>
          <p:cNvSpPr>
            <a:spLocks noGrp="1"/>
          </p:cNvSpPr>
          <p:nvPr>
            <p:ph idx="1"/>
          </p:nvPr>
        </p:nvSpPr>
        <p:spPr/>
        <p:txBody>
          <a:bodyPr/>
          <a:lstStyle/>
          <a:p>
            <a:pPr marL="0" indent="0">
              <a:buNone/>
            </a:pPr>
            <a:r>
              <a:rPr lang="en-US" dirty="0"/>
              <a:t>3) pH: </a:t>
            </a:r>
          </a:p>
          <a:p>
            <a:pPr>
              <a:buFont typeface="Wingdings" panose="05000000000000000000" pitchFamily="2" charset="2"/>
              <a:buChar char="Ø"/>
            </a:pPr>
            <a:r>
              <a:rPr lang="en-US" dirty="0"/>
              <a:t>Most pathogenic bacteria grow between pH 7. 2 -pH 7 .6.</a:t>
            </a:r>
          </a:p>
          <a:p>
            <a:pPr>
              <a:buFont typeface="Wingdings" panose="05000000000000000000" pitchFamily="2" charset="2"/>
              <a:buChar char="Ø"/>
            </a:pPr>
            <a:r>
              <a:rPr lang="en-US" dirty="0"/>
              <a:t>Very few bacteria (e.g. lactobacilli) can grow at acidic pH below pH 4</a:t>
            </a:r>
          </a:p>
          <a:p>
            <a:pPr>
              <a:buFont typeface="Wingdings" panose="05000000000000000000" pitchFamily="2" charset="2"/>
              <a:buChar char="Ø"/>
            </a:pPr>
            <a:r>
              <a:rPr lang="en-US" dirty="0"/>
              <a:t>Bacteria such as </a:t>
            </a:r>
            <a:r>
              <a:rPr lang="en-US" i="1" dirty="0"/>
              <a:t>Vibrio cholerae </a:t>
            </a:r>
            <a:r>
              <a:rPr lang="en-US" dirty="0"/>
              <a:t>are capable of growing at alkaline pH (8.2-8.9)</a:t>
            </a:r>
          </a:p>
          <a:p>
            <a:pPr marL="0" indent="0">
              <a:buNone/>
            </a:pPr>
            <a:r>
              <a:rPr lang="en-US" dirty="0"/>
              <a:t>4)Light: Bacteria (except phototrophs) grow well in darkness. They are sensitive to ultraviolet rays and other radiations in light. Photochromogenic mycobacteria produce pigments only on exposure to light.</a:t>
            </a:r>
          </a:p>
        </p:txBody>
      </p:sp>
    </p:spTree>
    <p:extLst>
      <p:ext uri="{BB962C8B-B14F-4D97-AF65-F5344CB8AC3E}">
        <p14:creationId xmlns:p14="http://schemas.microsoft.com/office/powerpoint/2010/main" val="827937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EFA393-6BF6-3D94-EAAD-6EA90B84D362}"/>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4BF53B56-0C1C-10F6-6618-C604F4E77722}"/>
              </a:ext>
            </a:extLst>
          </p:cNvPr>
          <p:cNvSpPr>
            <a:spLocks noGrp="1"/>
          </p:cNvSpPr>
          <p:nvPr>
            <p:ph idx="1"/>
          </p:nvPr>
        </p:nvSpPr>
        <p:spPr/>
        <p:txBody>
          <a:bodyPr/>
          <a:lstStyle/>
          <a:p>
            <a:pPr marL="0" indent="0">
              <a:buNone/>
            </a:pPr>
            <a:r>
              <a:rPr lang="en-US" dirty="0"/>
              <a:t>5)Osmotic Effect:</a:t>
            </a:r>
          </a:p>
          <a:p>
            <a:pPr>
              <a:buFont typeface="Wingdings" panose="05000000000000000000" pitchFamily="2" charset="2"/>
              <a:buChar char="Ø"/>
            </a:pPr>
            <a:r>
              <a:rPr lang="en-US" dirty="0"/>
              <a:t>Bacteria are able to withstand a wide range of external osmotic variation because of the mechanical strength of the cell wall</a:t>
            </a:r>
          </a:p>
          <a:p>
            <a:pPr>
              <a:buFont typeface="Wingdings" panose="05000000000000000000" pitchFamily="2" charset="2"/>
              <a:buChar char="Ø"/>
            </a:pPr>
            <a:r>
              <a:rPr lang="en-US" dirty="0"/>
              <a:t>Sudden exposure of bacteria to hypertonic solutions may cause plasmolysis. This occurs more readily in gram negative than in gram positive bacteria</a:t>
            </a:r>
          </a:p>
          <a:p>
            <a:pPr>
              <a:buFont typeface="Wingdings" panose="05000000000000000000" pitchFamily="2" charset="2"/>
              <a:buChar char="Ø"/>
            </a:pPr>
            <a:r>
              <a:rPr lang="en-US" dirty="0"/>
              <a:t>Sudden transfer of bacteria from concentrated solution to distilled waler may cause plasmoptysis</a:t>
            </a:r>
          </a:p>
        </p:txBody>
      </p:sp>
    </p:spTree>
    <p:extLst>
      <p:ext uri="{BB962C8B-B14F-4D97-AF65-F5344CB8AC3E}">
        <p14:creationId xmlns:p14="http://schemas.microsoft.com/office/powerpoint/2010/main" val="886779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en-US" sz="3600" b="1"/>
              <a:t>Isotonic Versus Hypertonic Solution</a:t>
            </a:r>
            <a:br>
              <a:rPr lang="en-US" sz="3600" b="1"/>
            </a:br>
            <a:r>
              <a:rPr lang="en-US" sz="3600" b="1"/>
              <a:t>				Plasmolysis   </a:t>
            </a:r>
          </a:p>
        </p:txBody>
      </p:sp>
      <p:pic>
        <p:nvPicPr>
          <p:cNvPr id="40964" name="Picture 4" descr="E:\MEDIA\1042\6_4.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200" y="1524000"/>
            <a:ext cx="81280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92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2514600" y="76200"/>
            <a:ext cx="7848600" cy="1143000"/>
          </a:xfrm>
        </p:spPr>
        <p:txBody>
          <a:bodyPr/>
          <a:lstStyle/>
          <a:p>
            <a:pPr algn="ctr"/>
            <a:r>
              <a:rPr lang="en-US" sz="3600" b="1"/>
              <a:t>Effects of Osmosis on Bacterial Cells</a:t>
            </a:r>
          </a:p>
        </p:txBody>
      </p:sp>
      <p:pic>
        <p:nvPicPr>
          <p:cNvPr id="216067" name="Picture 3" descr="E:\MEDIA\1048\4_17CDE.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0" y="1104900"/>
            <a:ext cx="6527800"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455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88AD4C-4B51-425A-9FF8-72F9E647F21F}"/>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9C85D3B4-0035-D1A9-A676-51D786D0CA87}"/>
              </a:ext>
            </a:extLst>
          </p:cNvPr>
          <p:cNvSpPr>
            <a:spLocks noGrp="1"/>
          </p:cNvSpPr>
          <p:nvPr>
            <p:ph idx="1"/>
          </p:nvPr>
        </p:nvSpPr>
        <p:spPr>
          <a:xfrm>
            <a:off x="838200" y="1825625"/>
            <a:ext cx="10515600" cy="4415784"/>
          </a:xfrm>
        </p:spPr>
        <p:txBody>
          <a:bodyPr>
            <a:normAutofit lnSpcReduction="10000"/>
          </a:bodyPr>
          <a:lstStyle/>
          <a:p>
            <a:pPr marL="0" indent="0">
              <a:buNone/>
            </a:pPr>
            <a:r>
              <a:rPr lang="en-US" dirty="0"/>
              <a:t>6) Mechanical and Sonic Stresses:</a:t>
            </a:r>
          </a:p>
          <a:p>
            <a:pPr>
              <a:buFont typeface="Wingdings" panose="05000000000000000000" pitchFamily="2" charset="2"/>
              <a:buChar char="Ø"/>
            </a:pPr>
            <a:r>
              <a:rPr lang="en-US" dirty="0"/>
              <a:t>Though bacteria have tough cell walls, they may be ruptured and disintegrated by vigorous shaking with glass beads and by exposure to ultrasonic vibrations</a:t>
            </a:r>
          </a:p>
          <a:p>
            <a:pPr marL="0" indent="0">
              <a:buNone/>
            </a:pPr>
            <a:r>
              <a:rPr lang="en-US" dirty="0"/>
              <a:t>7) Moisture and Desiccation:</a:t>
            </a:r>
          </a:p>
          <a:p>
            <a:pPr>
              <a:buFont typeface="Wingdings" panose="05000000000000000000" pitchFamily="2" charset="2"/>
              <a:buChar char="Ø"/>
            </a:pPr>
            <a:r>
              <a:rPr lang="en-US" dirty="0"/>
              <a:t>Some organisms Like </a:t>
            </a:r>
            <a:r>
              <a:rPr lang="en-US" i="1" dirty="0"/>
              <a:t>Treponema pallidum, N. gonorrhoeae </a:t>
            </a:r>
            <a:r>
              <a:rPr lang="en-US" dirty="0"/>
              <a:t>die quickly after drying, while </a:t>
            </a:r>
            <a:r>
              <a:rPr lang="en-US" i="1" dirty="0"/>
              <a:t>M. tuberculosis, Staphylococcus aureus </a:t>
            </a:r>
            <a:r>
              <a:rPr lang="en-US" dirty="0"/>
              <a:t>may survive drying for several weeks.</a:t>
            </a:r>
          </a:p>
          <a:p>
            <a:pPr>
              <a:buFont typeface="Wingdings" panose="05000000000000000000" pitchFamily="2" charset="2"/>
              <a:buChar char="Ø"/>
            </a:pPr>
            <a:r>
              <a:rPr lang="en-US" dirty="0"/>
              <a:t>Drying in cold and vacuum (lyophilization) is used for preservation of microorganisms.</a:t>
            </a:r>
          </a:p>
          <a:p>
            <a:endParaRPr lang="en-US" dirty="0"/>
          </a:p>
        </p:txBody>
      </p:sp>
    </p:spTree>
    <p:extLst>
      <p:ext uri="{BB962C8B-B14F-4D97-AF65-F5344CB8AC3E}">
        <p14:creationId xmlns:p14="http://schemas.microsoft.com/office/powerpoint/2010/main" val="1573915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7DCC22-A550-0970-30FA-D2E796E34858}"/>
              </a:ext>
            </a:extLst>
          </p:cNvPr>
          <p:cNvSpPr>
            <a:spLocks noGrp="1"/>
          </p:cNvSpPr>
          <p:nvPr>
            <p:ph type="title"/>
          </p:nvPr>
        </p:nvSpPr>
        <p:spPr/>
        <p:txBody>
          <a:bodyPr/>
          <a:lstStyle/>
          <a:p>
            <a:r>
              <a:rPr lang="en-US" dirty="0"/>
              <a:t>Bacterial Growth Curve</a:t>
            </a:r>
          </a:p>
        </p:txBody>
      </p:sp>
      <p:sp>
        <p:nvSpPr>
          <p:cNvPr id="3" name="Content Placeholder 2">
            <a:extLst>
              <a:ext uri="{FF2B5EF4-FFF2-40B4-BE49-F238E27FC236}">
                <a16:creationId xmlns:a16="http://schemas.microsoft.com/office/drawing/2014/main" xmlns="" id="{A5611216-A525-E457-3674-020C0BEE5A2C}"/>
              </a:ext>
            </a:extLst>
          </p:cNvPr>
          <p:cNvSpPr>
            <a:spLocks noGrp="1"/>
          </p:cNvSpPr>
          <p:nvPr>
            <p:ph idx="1"/>
          </p:nvPr>
        </p:nvSpPr>
        <p:spPr>
          <a:xfrm>
            <a:off x="838200" y="1589225"/>
            <a:ext cx="10515600" cy="4903650"/>
          </a:xfrm>
        </p:spPr>
        <p:txBody>
          <a:bodyPr>
            <a:normAutofit lnSpcReduction="10000"/>
          </a:bodyPr>
          <a:lstStyle/>
          <a:p>
            <a:pPr marL="0" indent="0">
              <a:buNone/>
            </a:pPr>
            <a:r>
              <a:rPr lang="en-US" dirty="0"/>
              <a:t>In a closed system, </a:t>
            </a:r>
          </a:p>
          <a:p>
            <a:pPr>
              <a:buFont typeface="Wingdings" panose="05000000000000000000" pitchFamily="2" charset="2"/>
              <a:buChar char="v"/>
            </a:pPr>
            <a:r>
              <a:rPr lang="en-US" dirty="0"/>
              <a:t>Lag Phase</a:t>
            </a:r>
          </a:p>
          <a:p>
            <a:pPr>
              <a:buFont typeface="Wingdings" panose="05000000000000000000" pitchFamily="2" charset="2"/>
              <a:buChar char="Ø"/>
            </a:pPr>
            <a:r>
              <a:rPr lang="en-US" dirty="0"/>
              <a:t>When microorganisms are introduced into fresh culture medium, usually no immediate increase in cell number occurs</a:t>
            </a:r>
          </a:p>
          <a:p>
            <a:pPr>
              <a:buFont typeface="Wingdings" panose="05000000000000000000" pitchFamily="2" charset="2"/>
              <a:buChar char="Ø"/>
            </a:pPr>
            <a:r>
              <a:rPr lang="en-US" dirty="0"/>
              <a:t>Bacteria increase in size due to accumulation of enzymes and metabolites and reach their maximum size at  end of lag phase</a:t>
            </a:r>
          </a:p>
          <a:p>
            <a:pPr>
              <a:buFont typeface="Wingdings" panose="05000000000000000000" pitchFamily="2" charset="2"/>
              <a:buChar char="Ø"/>
            </a:pPr>
            <a:r>
              <a:rPr lang="en-US" dirty="0"/>
              <a:t>Varies considerably in length with the condition of the microorganisms and the nature of the medium</a:t>
            </a:r>
          </a:p>
          <a:p>
            <a:pPr>
              <a:buFont typeface="Wingdings" panose="05000000000000000000" pitchFamily="2" charset="2"/>
              <a:buChar char="Ø"/>
            </a:pPr>
            <a:r>
              <a:rPr lang="en-US" dirty="0"/>
              <a:t>When a young, vigorously growing exponential phase culture is transferred to fresh medium of the same composition, the lag phase will be short or absent.</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158382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CA15F2-EC57-3307-9B51-1930C9B2210E}"/>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F17CD4E9-CA0F-D812-4F5F-A99B7A2E1A90}"/>
              </a:ext>
            </a:extLst>
          </p:cNvPr>
          <p:cNvSpPr>
            <a:spLocks noGrp="1"/>
          </p:cNvSpPr>
          <p:nvPr>
            <p:ph idx="1"/>
          </p:nvPr>
        </p:nvSpPr>
        <p:spPr/>
        <p:txBody>
          <a:bodyPr/>
          <a:lstStyle/>
          <a:p>
            <a:pPr>
              <a:buFont typeface="Wingdings" panose="05000000000000000000" pitchFamily="2" charset="2"/>
              <a:buChar char="v"/>
            </a:pPr>
            <a:r>
              <a:rPr lang="en-US" dirty="0"/>
              <a:t>Log phase/exponential phase:</a:t>
            </a:r>
          </a:p>
          <a:p>
            <a:pPr>
              <a:buFont typeface="Wingdings" panose="05000000000000000000" pitchFamily="2" charset="2"/>
              <a:buChar char="Ø"/>
            </a:pPr>
            <a:r>
              <a:rPr lang="en-US" dirty="0"/>
              <a:t>Microorganisms are growing and dividing at the maximal rate possible given their genetic potential, the nature of the medium, and the conditions under which they are growing.</a:t>
            </a:r>
          </a:p>
          <a:p>
            <a:pPr>
              <a:buFont typeface="Wingdings" panose="05000000000000000000" pitchFamily="2" charset="2"/>
              <a:buChar char="Ø"/>
            </a:pPr>
            <a:r>
              <a:rPr lang="en-US" dirty="0"/>
              <a:t>Their rate of growth is constant during the exponential phase; that is, the microorganisms are dividing and doubling in number at regular interval</a:t>
            </a:r>
          </a:p>
          <a:p>
            <a:pPr>
              <a:buFont typeface="Wingdings" panose="05000000000000000000" pitchFamily="2" charset="2"/>
              <a:buChar char="Ø"/>
            </a:pPr>
            <a:r>
              <a:rPr lang="en-US" dirty="0"/>
              <a:t>At this stage, the bacteria is smaller in size, biochemically active</a:t>
            </a:r>
          </a:p>
          <a:p>
            <a:pPr>
              <a:buFont typeface="Wingdings" panose="05000000000000000000" pitchFamily="2" charset="2"/>
              <a:buChar char="Ø"/>
            </a:pPr>
            <a:r>
              <a:rPr lang="en-US" dirty="0"/>
              <a:t>Uniformly stained</a:t>
            </a:r>
          </a:p>
        </p:txBody>
      </p:sp>
    </p:spTree>
    <p:extLst>
      <p:ext uri="{BB962C8B-B14F-4D97-AF65-F5344CB8AC3E}">
        <p14:creationId xmlns:p14="http://schemas.microsoft.com/office/powerpoint/2010/main" val="165286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424742-EAEA-54CF-5947-5299DD478630}"/>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5DAA8BCE-A569-A7B4-F3B7-3A11B95D0963}"/>
              </a:ext>
            </a:extLst>
          </p:cNvPr>
          <p:cNvSpPr>
            <a:spLocks noGrp="1"/>
          </p:cNvSpPr>
          <p:nvPr>
            <p:ph idx="1"/>
          </p:nvPr>
        </p:nvSpPr>
        <p:spPr/>
        <p:txBody>
          <a:bodyPr/>
          <a:lstStyle/>
          <a:p>
            <a:pPr>
              <a:buFont typeface="Wingdings" panose="05000000000000000000" pitchFamily="2" charset="2"/>
              <a:buChar char="v"/>
            </a:pPr>
            <a:r>
              <a:rPr lang="en-US" dirty="0"/>
              <a:t>Stationary phase:</a:t>
            </a:r>
          </a:p>
          <a:p>
            <a:pPr>
              <a:buFont typeface="Wingdings" panose="05000000000000000000" pitchFamily="2" charset="2"/>
              <a:buChar char="Ø"/>
            </a:pPr>
            <a:r>
              <a:rPr lang="en-US" dirty="0"/>
              <a:t>Bacterial growth ceases almost completely due to exhaustion of nutrients, accumulation of toxic products and autolytic enzymes</a:t>
            </a:r>
          </a:p>
          <a:p>
            <a:pPr>
              <a:buFont typeface="Wingdings" panose="05000000000000000000" pitchFamily="2" charset="2"/>
              <a:buChar char="Ø"/>
            </a:pPr>
            <a:r>
              <a:rPr lang="en-US" dirty="0"/>
              <a:t>Number of progeny cells formed is just enough to replace the number of cells that die.</a:t>
            </a:r>
          </a:p>
          <a:p>
            <a:pPr>
              <a:buFont typeface="Wingdings" panose="05000000000000000000" pitchFamily="2" charset="2"/>
              <a:buChar char="Ø"/>
            </a:pPr>
            <a:r>
              <a:rPr lang="en-US" dirty="0"/>
              <a:t>Total cell count increases</a:t>
            </a:r>
          </a:p>
          <a:p>
            <a:pPr>
              <a:buFont typeface="Wingdings" panose="05000000000000000000" pitchFamily="2" charset="2"/>
              <a:buChar char="Ø"/>
            </a:pPr>
            <a:r>
              <a:rPr lang="en-US" dirty="0"/>
              <a:t>Bacterium becomes Gram variable, more storage granules are formed, sporulation occurs</a:t>
            </a:r>
          </a:p>
          <a:p>
            <a:pPr>
              <a:buFont typeface="Wingdings" panose="05000000000000000000" pitchFamily="2" charset="2"/>
              <a:buChar char="Ø"/>
            </a:pPr>
            <a:r>
              <a:rPr lang="en-US" dirty="0"/>
              <a:t>Bacteria produce exotoxins, antibiotics, bacteriocins</a:t>
            </a:r>
          </a:p>
          <a:p>
            <a:pPr marL="0" indent="0">
              <a:buNone/>
            </a:pPr>
            <a:endParaRPr lang="en-US" dirty="0"/>
          </a:p>
        </p:txBody>
      </p:sp>
    </p:spTree>
    <p:extLst>
      <p:ext uri="{BB962C8B-B14F-4D97-AF65-F5344CB8AC3E}">
        <p14:creationId xmlns:p14="http://schemas.microsoft.com/office/powerpoint/2010/main" val="43893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Nutritional Requirements</a:t>
            </a:r>
          </a:p>
        </p:txBody>
      </p:sp>
      <p:sp>
        <p:nvSpPr>
          <p:cNvPr id="3" name="Content Placeholder 2"/>
          <p:cNvSpPr>
            <a:spLocks noGrp="1"/>
          </p:cNvSpPr>
          <p:nvPr>
            <p:ph sz="quarter" idx="1"/>
          </p:nvPr>
        </p:nvSpPr>
        <p:spPr/>
        <p:txBody>
          <a:bodyPr>
            <a:normAutofit/>
          </a:bodyPr>
          <a:lstStyle/>
          <a:p>
            <a:pPr algn="just">
              <a:buNone/>
            </a:pPr>
            <a:r>
              <a:rPr lang="en-US" sz="2400" dirty="0">
                <a:latin typeface="Times New Roman" pitchFamily="18" charset="0"/>
                <a:cs typeface="Times New Roman" pitchFamily="18" charset="0"/>
              </a:rPr>
              <a:t>1</a:t>
            </a:r>
            <a:r>
              <a:rPr lang="en-US" dirty="0"/>
              <a:t>. Essential Elements</a:t>
            </a:r>
          </a:p>
          <a:p>
            <a:pPr algn="just"/>
            <a:r>
              <a:rPr lang="en-US" dirty="0"/>
              <a:t> Bacterial structure is made up of various components </a:t>
            </a:r>
            <a:r>
              <a:rPr lang="en-US" dirty="0" err="1"/>
              <a:t>eg</a:t>
            </a:r>
            <a:r>
              <a:rPr lang="en-US" dirty="0" smtClean="0"/>
              <a:t>. carbohydrates</a:t>
            </a:r>
            <a:r>
              <a:rPr lang="en-US" dirty="0"/>
              <a:t>, lipids, proteins, nucleic acids</a:t>
            </a:r>
          </a:p>
          <a:p>
            <a:pPr algn="just"/>
            <a:r>
              <a:rPr lang="en-US" dirty="0"/>
              <a:t> These compounds are made up of four basic elements viz.</a:t>
            </a:r>
            <a:r>
              <a:rPr lang="pt-BR" dirty="0"/>
              <a:t>C, H, O, and N</a:t>
            </a:r>
          </a:p>
          <a:p>
            <a:pPr algn="just"/>
            <a:r>
              <a:rPr lang="en-US" dirty="0"/>
              <a:t> Besides these four elements, phosphorous and </a:t>
            </a:r>
            <a:r>
              <a:rPr lang="en-US" dirty="0" err="1"/>
              <a:t>sulphur</a:t>
            </a:r>
            <a:r>
              <a:rPr lang="en-US" dirty="0"/>
              <a:t> are also required for bacterial </a:t>
            </a:r>
            <a:r>
              <a:rPr lang="en-US" dirty="0" smtClean="0"/>
              <a:t>growth</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A82DB9-F538-4DDD-0344-F33B40F67BEC}"/>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D67856C8-8B8E-1EF6-B337-3A55574D720B}"/>
              </a:ext>
            </a:extLst>
          </p:cNvPr>
          <p:cNvSpPr>
            <a:spLocks noGrp="1"/>
          </p:cNvSpPr>
          <p:nvPr>
            <p:ph idx="1"/>
          </p:nvPr>
        </p:nvSpPr>
        <p:spPr/>
        <p:txBody>
          <a:bodyPr>
            <a:normAutofit/>
          </a:bodyPr>
          <a:lstStyle/>
          <a:p>
            <a:pPr>
              <a:buFont typeface="Wingdings" panose="05000000000000000000" pitchFamily="2" charset="2"/>
              <a:buChar char="v"/>
            </a:pPr>
            <a:r>
              <a:rPr lang="en-US" dirty="0"/>
              <a:t>Senescence and death:</a:t>
            </a:r>
          </a:p>
          <a:p>
            <a:pPr>
              <a:buFont typeface="Wingdings" panose="05000000000000000000" pitchFamily="2" charset="2"/>
              <a:buChar char="Ø"/>
            </a:pPr>
            <a:r>
              <a:rPr lang="en-US" dirty="0"/>
              <a:t>Decline in viable count and not in total count</a:t>
            </a:r>
          </a:p>
          <a:p>
            <a:pPr>
              <a:buFont typeface="Wingdings" panose="05000000000000000000" pitchFamily="2" charset="2"/>
              <a:buChar char="Ø"/>
            </a:pPr>
            <a:r>
              <a:rPr lang="en-US" dirty="0"/>
              <a:t> Involution forms are seen</a:t>
            </a:r>
          </a:p>
          <a:p>
            <a:pPr>
              <a:buFont typeface="Wingdings" panose="05000000000000000000" pitchFamily="2" charset="2"/>
              <a:buChar char="v"/>
            </a:pPr>
            <a:r>
              <a:rPr lang="en-US" dirty="0"/>
              <a:t>Phase of Prolonged Decline:</a:t>
            </a:r>
          </a:p>
          <a:p>
            <a:pPr>
              <a:buFont typeface="Wingdings" panose="05000000000000000000" pitchFamily="2" charset="2"/>
              <a:buChar char="Ø"/>
            </a:pPr>
            <a:r>
              <a:rPr lang="en-US" dirty="0"/>
              <a:t>Long-term growth experiments reveal that an exponential decline in viability is sometimes replaced by a gradual decline in the number of culturable cells</a:t>
            </a:r>
          </a:p>
          <a:p>
            <a:pPr>
              <a:buFont typeface="Wingdings" panose="05000000000000000000" pitchFamily="2" charset="2"/>
              <a:buChar char="Ø"/>
            </a:pPr>
            <a:r>
              <a:rPr lang="en-US" dirty="0"/>
              <a:t>This decline can last months to years</a:t>
            </a:r>
          </a:p>
        </p:txBody>
      </p:sp>
    </p:spTree>
    <p:extLst>
      <p:ext uri="{BB962C8B-B14F-4D97-AF65-F5344CB8AC3E}">
        <p14:creationId xmlns:p14="http://schemas.microsoft.com/office/powerpoint/2010/main" val="1093750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E6101-FD74-65A9-D6D5-CFF58A9FA853}"/>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E45EC77A-A118-8604-6AD2-3ADF490DBA0E}"/>
              </a:ext>
            </a:extLst>
          </p:cNvPr>
          <p:cNvSpPr>
            <a:spLocks noGrp="1"/>
          </p:cNvSpPr>
          <p:nvPr>
            <p:ph idx="1"/>
          </p:nvPr>
        </p:nvSpPr>
        <p:spPr/>
        <p:txBody>
          <a:bodyPr/>
          <a:lstStyle/>
          <a:p>
            <a:r>
              <a:rPr lang="en-US" dirty="0"/>
              <a:t>Instead of a distinct death phase, successive waves of genetically distinct subpopulations of microbes better able to use the released nutrients and accumulated toxins survive. </a:t>
            </a:r>
          </a:p>
          <a:p>
            <a:r>
              <a:rPr lang="en-US" dirty="0"/>
              <a:t>This dynamic process is marked by successive waves of genetically distinct variants. </a:t>
            </a:r>
          </a:p>
          <a:p>
            <a:r>
              <a:rPr lang="en-US" dirty="0"/>
              <a:t>Thus natural selection can be witnessed within a single culture vessel</a:t>
            </a:r>
          </a:p>
          <a:p>
            <a:endParaRPr lang="en-US" dirty="0"/>
          </a:p>
        </p:txBody>
      </p:sp>
    </p:spTree>
    <p:extLst>
      <p:ext uri="{BB962C8B-B14F-4D97-AF65-F5344CB8AC3E}">
        <p14:creationId xmlns:p14="http://schemas.microsoft.com/office/powerpoint/2010/main" val="3578294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E1D2CF84-EE88-AA28-CE3F-8A2AD95DC594}"/>
              </a:ext>
            </a:extLst>
          </p:cNvPr>
          <p:cNvPicPr>
            <a:picLocks noGrp="1" noChangeAspect="1"/>
          </p:cNvPicPr>
          <p:nvPr>
            <p:ph idx="1"/>
          </p:nvPr>
        </p:nvPicPr>
        <p:blipFill>
          <a:blip r:embed="rId2"/>
          <a:stretch>
            <a:fillRect/>
          </a:stretch>
        </p:blipFill>
        <p:spPr>
          <a:xfrm>
            <a:off x="1669002" y="941033"/>
            <a:ext cx="7722083" cy="5235930"/>
          </a:xfrm>
          <a:prstGeom prst="rect">
            <a:avLst/>
          </a:prstGeom>
        </p:spPr>
      </p:pic>
    </p:spTree>
    <p:extLst>
      <p:ext uri="{BB962C8B-B14F-4D97-AF65-F5344CB8AC3E}">
        <p14:creationId xmlns:p14="http://schemas.microsoft.com/office/powerpoint/2010/main" val="1733376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F901D7EB-8FFF-6C38-71F7-59C725627732}"/>
              </a:ext>
            </a:extLst>
          </p:cNvPr>
          <p:cNvPicPr>
            <a:picLocks noGrp="1" noChangeAspect="1"/>
          </p:cNvPicPr>
          <p:nvPr>
            <p:ph idx="1"/>
          </p:nvPr>
        </p:nvPicPr>
        <p:blipFill>
          <a:blip r:embed="rId2"/>
          <a:stretch>
            <a:fillRect/>
          </a:stretch>
        </p:blipFill>
        <p:spPr>
          <a:xfrm>
            <a:off x="1803634" y="964734"/>
            <a:ext cx="7885650" cy="4855835"/>
          </a:xfrm>
        </p:spPr>
      </p:pic>
    </p:spTree>
    <p:extLst>
      <p:ext uri="{BB962C8B-B14F-4D97-AF65-F5344CB8AC3E}">
        <p14:creationId xmlns:p14="http://schemas.microsoft.com/office/powerpoint/2010/main" val="2290038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BC3670-2CE3-2944-DD07-4BD97BB45619}"/>
              </a:ext>
            </a:extLst>
          </p:cNvPr>
          <p:cNvSpPr>
            <a:spLocks noGrp="1"/>
          </p:cNvSpPr>
          <p:nvPr>
            <p:ph type="title"/>
          </p:nvPr>
        </p:nvSpPr>
        <p:spPr/>
        <p:txBody>
          <a:bodyPr/>
          <a:lstStyle/>
          <a:p>
            <a:r>
              <a:rPr lang="en-US" dirty="0"/>
              <a:t>Bacterial growth kinetics</a:t>
            </a:r>
          </a:p>
        </p:txBody>
      </p:sp>
      <p:sp>
        <p:nvSpPr>
          <p:cNvPr id="3" name="Content Placeholder 2">
            <a:extLst>
              <a:ext uri="{FF2B5EF4-FFF2-40B4-BE49-F238E27FC236}">
                <a16:creationId xmlns:a16="http://schemas.microsoft.com/office/drawing/2014/main" xmlns="" id="{6C1FAC1B-39C8-FE01-5B4E-8D109E04A70D}"/>
              </a:ext>
            </a:extLst>
          </p:cNvPr>
          <p:cNvSpPr>
            <a:spLocks noGrp="1"/>
          </p:cNvSpPr>
          <p:nvPr>
            <p:ph idx="1"/>
          </p:nvPr>
        </p:nvSpPr>
        <p:spPr>
          <a:xfrm>
            <a:off x="838200" y="1825625"/>
            <a:ext cx="10515600" cy="4442010"/>
          </a:xfrm>
        </p:spPr>
        <p:txBody>
          <a:bodyPr>
            <a:normAutofit lnSpcReduction="10000"/>
          </a:bodyPr>
          <a:lstStyle/>
          <a:p>
            <a:pPr>
              <a:buFont typeface="Wingdings" panose="05000000000000000000" pitchFamily="2" charset="2"/>
              <a:buChar char="Ø"/>
            </a:pPr>
            <a:r>
              <a:rPr lang="en-US" dirty="0"/>
              <a:t>Growth rate studies contribute to basic physiological and ecological research and are applied in industry</a:t>
            </a:r>
          </a:p>
          <a:p>
            <a:pPr>
              <a:buFont typeface="Wingdings" panose="05000000000000000000" pitchFamily="2" charset="2"/>
              <a:buChar char="Ø"/>
            </a:pPr>
            <a:r>
              <a:rPr lang="en-US" dirty="0"/>
              <a:t>During the exponential phase each microorganism is dividing at constant intervals. Thus the population will double in number during a specific length of time called the generation time or doubling time</a:t>
            </a:r>
          </a:p>
          <a:p>
            <a:pPr>
              <a:buFont typeface="Wingdings" panose="05000000000000000000" pitchFamily="2" charset="2"/>
              <a:buChar char="Ø"/>
            </a:pPr>
            <a:r>
              <a:rPr lang="en-US" dirty="0"/>
              <a:t>Suppose that a culture tube is inoculated with one cell that divides every 20 minutes. The population will be 2 cells after 20 minutes, 4 cells after 40 minutes, and so forth. Because the population is doubling every generation, the increase in population is always 2n where n is the number of generations. The resulting population increase is exponential or logarithmic.</a:t>
            </a:r>
          </a:p>
        </p:txBody>
      </p:sp>
    </p:spTree>
    <p:extLst>
      <p:ext uri="{BB962C8B-B14F-4D97-AF65-F5344CB8AC3E}">
        <p14:creationId xmlns:p14="http://schemas.microsoft.com/office/powerpoint/2010/main" val="8036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36B62-3853-B100-13EE-FB03C67DF5BE}"/>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EF6AE6F6-FE5E-9027-C828-B47DC9301776}"/>
              </a:ext>
            </a:extLst>
          </p:cNvPr>
          <p:cNvSpPr>
            <a:spLocks noGrp="1"/>
          </p:cNvSpPr>
          <p:nvPr>
            <p:ph idx="1"/>
          </p:nvPr>
        </p:nvSpPr>
        <p:spPr>
          <a:xfrm>
            <a:off x="838200" y="1344458"/>
            <a:ext cx="10515600" cy="5148417"/>
          </a:xfrm>
        </p:spPr>
        <p:txBody>
          <a:bodyPr/>
          <a:lstStyle/>
          <a:p>
            <a:r>
              <a:rPr lang="en-US" dirty="0"/>
              <a:t>Let ,</a:t>
            </a:r>
            <a:r>
              <a:rPr lang="en-US" dirty="0">
                <a:effectLst/>
                <a:latin typeface="Calibri" panose="020F0502020204030204" pitchFamily="34" charset="0"/>
                <a:ea typeface="Calibri" panose="020F0502020204030204" pitchFamily="34" charset="0"/>
                <a:cs typeface="Mangal" panose="02040503050203030202" pitchFamily="18" charset="0"/>
              </a:rPr>
              <a:t>N</a:t>
            </a:r>
            <a:r>
              <a:rPr lang="en-US" baseline="-25000" dirty="0">
                <a:effectLst/>
                <a:latin typeface="Calibri" panose="020F0502020204030204" pitchFamily="34" charset="0"/>
                <a:ea typeface="Calibri" panose="020F0502020204030204" pitchFamily="34" charset="0"/>
                <a:cs typeface="Mangal" panose="02040503050203030202" pitchFamily="18" charset="0"/>
              </a:rPr>
              <a:t>0</a:t>
            </a:r>
            <a:r>
              <a:rPr lang="en-US" dirty="0">
                <a:effectLst/>
                <a:latin typeface="Calibri" panose="020F0502020204030204" pitchFamily="34" charset="0"/>
                <a:ea typeface="Calibri" panose="020F0502020204030204" pitchFamily="34" charset="0"/>
                <a:cs typeface="Mangal" panose="02040503050203030202" pitchFamily="18" charset="0"/>
              </a:rPr>
              <a:t> be i</a:t>
            </a:r>
            <a:r>
              <a:rPr lang="en-US" dirty="0"/>
              <a:t>nitial population number </a:t>
            </a:r>
          </a:p>
          <a:p>
            <a:pPr marL="0" indent="0">
              <a:buNone/>
            </a:pPr>
            <a:r>
              <a:rPr lang="en-US" dirty="0">
                <a:effectLst/>
                <a:latin typeface="Calibri" panose="020F0502020204030204" pitchFamily="34" charset="0"/>
                <a:ea typeface="Calibri" panose="020F0502020204030204" pitchFamily="34" charset="0"/>
                <a:cs typeface="Mangal" panose="02040503050203030202" pitchFamily="18" charset="0"/>
              </a:rPr>
              <a:t>   </a:t>
            </a:r>
            <a:r>
              <a:rPr lang="en-US" dirty="0" err="1">
                <a:effectLst/>
                <a:latin typeface="Calibri" panose="020F0502020204030204" pitchFamily="34" charset="0"/>
                <a:ea typeface="Calibri" panose="020F0502020204030204" pitchFamily="34" charset="0"/>
                <a:cs typeface="Mangal" panose="02040503050203030202" pitchFamily="18" charset="0"/>
              </a:rPr>
              <a:t>N</a:t>
            </a:r>
            <a:r>
              <a:rPr lang="en-US" baseline="-25000" dirty="0" err="1">
                <a:effectLst/>
                <a:latin typeface="Calibri" panose="020F0502020204030204" pitchFamily="34" charset="0"/>
                <a:ea typeface="Calibri" panose="020F0502020204030204" pitchFamily="34" charset="0"/>
                <a:cs typeface="Mangal" panose="02040503050203030202" pitchFamily="18" charset="0"/>
              </a:rPr>
              <a:t>t</a:t>
            </a:r>
            <a:r>
              <a:rPr lang="en-US" dirty="0">
                <a:effectLst/>
                <a:latin typeface="Calibri" panose="020F0502020204030204" pitchFamily="34" charset="0"/>
                <a:ea typeface="Calibri" panose="020F0502020204030204" pitchFamily="34" charset="0"/>
                <a:cs typeface="Mangal" panose="02040503050203030202" pitchFamily="18" charset="0"/>
              </a:rPr>
              <a:t> be </a:t>
            </a:r>
            <a:r>
              <a:rPr lang="en-US" dirty="0"/>
              <a:t>the population at time t </a:t>
            </a:r>
          </a:p>
          <a:p>
            <a:pPr marL="0" indent="0">
              <a:buNone/>
            </a:pPr>
            <a:r>
              <a:rPr lang="en-US" dirty="0"/>
              <a:t>   n  the number of generations in time t </a:t>
            </a:r>
          </a:p>
          <a:p>
            <a:pPr marL="0" indent="0">
              <a:buNone/>
            </a:pPr>
            <a:r>
              <a:rPr lang="en-US" dirty="0"/>
              <a:t>Then,</a:t>
            </a:r>
          </a:p>
          <a:p>
            <a:pPr marL="0" indent="0">
              <a:buNone/>
            </a:pPr>
            <a:r>
              <a:rPr lang="en-US" dirty="0">
                <a:effectLst/>
                <a:latin typeface="Calibri" panose="020F0502020204030204" pitchFamily="34" charset="0"/>
                <a:ea typeface="Calibri" panose="020F0502020204030204" pitchFamily="34" charset="0"/>
                <a:cs typeface="Mangal" panose="02040503050203030202" pitchFamily="18" charset="0"/>
              </a:rPr>
              <a:t>          </a:t>
            </a:r>
            <a:r>
              <a:rPr lang="en-US" dirty="0" err="1">
                <a:effectLst/>
                <a:latin typeface="Calibri" panose="020F0502020204030204" pitchFamily="34" charset="0"/>
                <a:ea typeface="Calibri" panose="020F0502020204030204" pitchFamily="34" charset="0"/>
                <a:cs typeface="Mangal" panose="02040503050203030202" pitchFamily="18" charset="0"/>
              </a:rPr>
              <a:t>N</a:t>
            </a:r>
            <a:r>
              <a:rPr lang="en-US" baseline="-25000" dirty="0" err="1">
                <a:effectLst/>
                <a:latin typeface="Calibri" panose="020F0502020204030204" pitchFamily="34" charset="0"/>
                <a:ea typeface="Calibri" panose="020F0502020204030204" pitchFamily="34" charset="0"/>
                <a:cs typeface="Mangal" panose="02040503050203030202" pitchFamily="18" charset="0"/>
              </a:rPr>
              <a:t>t</a:t>
            </a:r>
            <a:r>
              <a:rPr lang="en-US" dirty="0">
                <a:effectLst/>
                <a:latin typeface="Calibri" panose="020F0502020204030204" pitchFamily="34" charset="0"/>
                <a:ea typeface="Calibri" panose="020F0502020204030204" pitchFamily="34" charset="0"/>
                <a:cs typeface="Mangal" panose="02040503050203030202" pitchFamily="18" charset="0"/>
              </a:rPr>
              <a:t>= N</a:t>
            </a:r>
            <a:r>
              <a:rPr lang="en-US" baseline="-25000" dirty="0">
                <a:effectLst/>
                <a:latin typeface="Calibri" panose="020F0502020204030204" pitchFamily="34" charset="0"/>
                <a:ea typeface="Calibri" panose="020F0502020204030204" pitchFamily="34" charset="0"/>
                <a:cs typeface="Mangal" panose="02040503050203030202" pitchFamily="18" charset="0"/>
              </a:rPr>
              <a:t>0</a:t>
            </a:r>
            <a:r>
              <a:rPr lang="en-US" dirty="0">
                <a:effectLst/>
                <a:latin typeface="Calibri" panose="020F0502020204030204" pitchFamily="34" charset="0"/>
                <a:ea typeface="Calibri" panose="020F0502020204030204" pitchFamily="34" charset="0"/>
                <a:cs typeface="Mangal" panose="02040503050203030202" pitchFamily="18" charset="0"/>
              </a:rPr>
              <a:t>X2</a:t>
            </a:r>
            <a:r>
              <a:rPr lang="en-US" baseline="30000" dirty="0">
                <a:effectLst/>
                <a:latin typeface="Calibri" panose="020F0502020204030204" pitchFamily="34" charset="0"/>
                <a:ea typeface="Calibri" panose="020F0502020204030204" pitchFamily="34" charset="0"/>
                <a:cs typeface="Mangal" panose="02040503050203030202" pitchFamily="18" charset="0"/>
              </a:rPr>
              <a:t>n</a:t>
            </a:r>
          </a:p>
          <a:p>
            <a:pPr marL="0" indent="0">
              <a:buNone/>
            </a:pPr>
            <a:endParaRPr lang="en-US"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US" dirty="0"/>
          </a:p>
        </p:txBody>
      </p:sp>
      <p:pic>
        <p:nvPicPr>
          <p:cNvPr id="5" name="Picture 4">
            <a:extLst>
              <a:ext uri="{FF2B5EF4-FFF2-40B4-BE49-F238E27FC236}">
                <a16:creationId xmlns:a16="http://schemas.microsoft.com/office/drawing/2014/main" xmlns="" id="{1C47625C-366F-B94A-2975-9AE9EB4CE127}"/>
              </a:ext>
            </a:extLst>
          </p:cNvPr>
          <p:cNvPicPr>
            <a:picLocks noChangeAspect="1"/>
          </p:cNvPicPr>
          <p:nvPr/>
        </p:nvPicPr>
        <p:blipFill>
          <a:blip r:embed="rId2"/>
          <a:stretch>
            <a:fillRect/>
          </a:stretch>
        </p:blipFill>
        <p:spPr>
          <a:xfrm>
            <a:off x="838200" y="4341182"/>
            <a:ext cx="6823229" cy="2279202"/>
          </a:xfrm>
          <a:prstGeom prst="rect">
            <a:avLst/>
          </a:prstGeom>
        </p:spPr>
      </p:pic>
    </p:spTree>
    <p:extLst>
      <p:ext uri="{BB962C8B-B14F-4D97-AF65-F5344CB8AC3E}">
        <p14:creationId xmlns:p14="http://schemas.microsoft.com/office/powerpoint/2010/main" val="3009399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0E405C-B06B-D659-8FA9-AD5FD9D6DC7E}"/>
              </a:ext>
            </a:extLst>
          </p:cNvPr>
          <p:cNvSpPr>
            <a:spLocks noGrp="1"/>
          </p:cNvSpPr>
          <p:nvPr>
            <p:ph type="title"/>
          </p:nvPr>
        </p:nvSpPr>
        <p:spPr/>
        <p:txBody>
          <a:bodyPr/>
          <a:lstStyle/>
          <a:p>
            <a:r>
              <a:rPr lang="en-US" dirty="0" err="1"/>
              <a:t>Contd</a:t>
            </a:r>
            <a:r>
              <a:rPr lang="en-US" dirty="0"/>
              <a:t> </a:t>
            </a:r>
          </a:p>
        </p:txBody>
      </p:sp>
      <p:pic>
        <p:nvPicPr>
          <p:cNvPr id="5" name="Content Placeholder 4">
            <a:extLst>
              <a:ext uri="{FF2B5EF4-FFF2-40B4-BE49-F238E27FC236}">
                <a16:creationId xmlns:a16="http://schemas.microsoft.com/office/drawing/2014/main" xmlns="" id="{9D6DEF0B-A76E-4279-144B-9EDAD57BAE99}"/>
              </a:ext>
            </a:extLst>
          </p:cNvPr>
          <p:cNvPicPr>
            <a:picLocks noGrp="1" noChangeAspect="1"/>
          </p:cNvPicPr>
          <p:nvPr>
            <p:ph idx="1"/>
          </p:nvPr>
        </p:nvPicPr>
        <p:blipFill>
          <a:blip r:embed="rId2"/>
          <a:stretch>
            <a:fillRect/>
          </a:stretch>
        </p:blipFill>
        <p:spPr>
          <a:xfrm>
            <a:off x="1216241" y="1825625"/>
            <a:ext cx="8762259" cy="4442010"/>
          </a:xfrm>
        </p:spPr>
      </p:pic>
    </p:spTree>
    <p:extLst>
      <p:ext uri="{BB962C8B-B14F-4D97-AF65-F5344CB8AC3E}">
        <p14:creationId xmlns:p14="http://schemas.microsoft.com/office/powerpoint/2010/main" val="779846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59E0E1-2992-26EA-E741-744A072B5BD7}"/>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0B6A76EB-E79F-E45D-6B10-03A81E25DBBC}"/>
              </a:ext>
            </a:extLst>
          </p:cNvPr>
          <p:cNvSpPr>
            <a:spLocks noGrp="1"/>
          </p:cNvSpPr>
          <p:nvPr>
            <p:ph idx="1"/>
          </p:nvPr>
        </p:nvSpPr>
        <p:spPr/>
        <p:txBody>
          <a:bodyPr/>
          <a:lstStyle/>
          <a:p>
            <a:r>
              <a:rPr lang="en-US" dirty="0"/>
              <a:t>Generation times vary markedly with the species of microorganism and environmental conditions. They range from less than 10 minutes (0.17 hours) for a few bacteria to several days with some eucaryotic microorganisms</a:t>
            </a:r>
          </a:p>
          <a:p>
            <a:r>
              <a:rPr lang="en-US" dirty="0"/>
              <a:t>Generation times in nature are usually much longer than in culture</a:t>
            </a:r>
          </a:p>
          <a:p>
            <a:pPr marL="0" indent="0">
              <a:buNone/>
            </a:pPr>
            <a:endParaRPr lang="en-US" dirty="0"/>
          </a:p>
        </p:txBody>
      </p:sp>
    </p:spTree>
    <p:extLst>
      <p:ext uri="{BB962C8B-B14F-4D97-AF65-F5344CB8AC3E}">
        <p14:creationId xmlns:p14="http://schemas.microsoft.com/office/powerpoint/2010/main" val="1324936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D6F339E5-63D7-22DC-ACF0-384D60BEE54D}"/>
              </a:ext>
            </a:extLst>
          </p:cNvPr>
          <p:cNvPicPr>
            <a:picLocks noGrp="1" noChangeAspect="1"/>
          </p:cNvPicPr>
          <p:nvPr>
            <p:ph idx="1"/>
          </p:nvPr>
        </p:nvPicPr>
        <p:blipFill>
          <a:blip r:embed="rId2"/>
          <a:stretch>
            <a:fillRect/>
          </a:stretch>
        </p:blipFill>
        <p:spPr>
          <a:xfrm>
            <a:off x="2263805" y="1047565"/>
            <a:ext cx="7501631" cy="5129398"/>
          </a:xfrm>
        </p:spPr>
      </p:pic>
    </p:spTree>
    <p:extLst>
      <p:ext uri="{BB962C8B-B14F-4D97-AF65-F5344CB8AC3E}">
        <p14:creationId xmlns:p14="http://schemas.microsoft.com/office/powerpoint/2010/main" val="628298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410DE3-837A-38B5-F699-54080996F476}"/>
              </a:ext>
            </a:extLst>
          </p:cNvPr>
          <p:cNvSpPr>
            <a:spLocks noGrp="1"/>
          </p:cNvSpPr>
          <p:nvPr>
            <p:ph type="title"/>
          </p:nvPr>
        </p:nvSpPr>
        <p:spPr/>
        <p:txBody>
          <a:bodyPr/>
          <a:lstStyle/>
          <a:p>
            <a:r>
              <a:rPr lang="en-US" dirty="0"/>
              <a:t>Measurement of growth</a:t>
            </a:r>
          </a:p>
        </p:txBody>
      </p:sp>
      <p:sp>
        <p:nvSpPr>
          <p:cNvPr id="3" name="Content Placeholder 2">
            <a:extLst>
              <a:ext uri="{FF2B5EF4-FFF2-40B4-BE49-F238E27FC236}">
                <a16:creationId xmlns:a16="http://schemas.microsoft.com/office/drawing/2014/main" xmlns="" id="{AC3B831D-36C8-FFC3-8250-6E258F508C8E}"/>
              </a:ext>
            </a:extLst>
          </p:cNvPr>
          <p:cNvSpPr>
            <a:spLocks noGrp="1"/>
          </p:cNvSpPr>
          <p:nvPr>
            <p:ph idx="1"/>
          </p:nvPr>
        </p:nvSpPr>
        <p:spPr/>
        <p:txBody>
          <a:bodyPr/>
          <a:lstStyle/>
          <a:p>
            <a:pPr>
              <a:buFont typeface="Wingdings" panose="05000000000000000000" pitchFamily="2" charset="2"/>
              <a:buChar char="v"/>
            </a:pPr>
            <a:r>
              <a:rPr lang="en-US" dirty="0"/>
              <a:t>Measurement of Cell Numbers:</a:t>
            </a:r>
          </a:p>
          <a:p>
            <a:pPr>
              <a:buFont typeface="Wingdings" panose="05000000000000000000" pitchFamily="2" charset="2"/>
              <a:buChar char="Ø"/>
            </a:pPr>
            <a:r>
              <a:rPr lang="en-US" dirty="0"/>
              <a:t>Determine  microbial numbers is through direct counting.</a:t>
            </a:r>
          </a:p>
          <a:p>
            <a:pPr>
              <a:buFont typeface="Wingdings" panose="05000000000000000000" pitchFamily="2" charset="2"/>
              <a:buChar char="Ø"/>
            </a:pPr>
            <a:r>
              <a:rPr lang="en-US" dirty="0"/>
              <a:t>Using a counting chamber is easy, inexpensive, and relatively quick; it also gives information about the size and morphology of microorganisms.</a:t>
            </a:r>
          </a:p>
          <a:p>
            <a:pPr>
              <a:buFont typeface="Wingdings" panose="05000000000000000000" pitchFamily="2" charset="2"/>
              <a:buChar char="Ø"/>
            </a:pPr>
            <a:r>
              <a:rPr lang="en-US" dirty="0"/>
              <a:t>Petroff-</a:t>
            </a:r>
            <a:r>
              <a:rPr lang="en-US" dirty="0" err="1"/>
              <a:t>Hausser</a:t>
            </a:r>
            <a:r>
              <a:rPr lang="en-US" dirty="0"/>
              <a:t> counting chambers can be used for counting prokaryotes; hemocytometers can be used for both prokaryotes and eukaryotes.</a:t>
            </a:r>
          </a:p>
        </p:txBody>
      </p:sp>
    </p:spTree>
    <p:extLst>
      <p:ext uri="{BB962C8B-B14F-4D97-AF65-F5344CB8AC3E}">
        <p14:creationId xmlns:p14="http://schemas.microsoft.com/office/powerpoint/2010/main" val="111776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normAutofit/>
          </a:bodyPr>
          <a:lstStyle/>
          <a:p>
            <a:pPr algn="just"/>
            <a:r>
              <a:rPr lang="en-US" dirty="0"/>
              <a:t>Hydrogen and oxygen: </a:t>
            </a:r>
            <a:endParaRPr lang="en-US" dirty="0" smtClean="0"/>
          </a:p>
          <a:p>
            <a:pPr algn="just">
              <a:buFont typeface="Wingdings" panose="05000000000000000000" pitchFamily="2" charset="2"/>
              <a:buChar char="Ø"/>
            </a:pPr>
            <a:r>
              <a:rPr lang="en-US" dirty="0" smtClean="0"/>
              <a:t>Supplied </a:t>
            </a:r>
            <a:r>
              <a:rPr lang="en-US" dirty="0"/>
              <a:t>from water added to the culture medium</a:t>
            </a:r>
          </a:p>
          <a:p>
            <a:pPr algn="just"/>
            <a:r>
              <a:rPr lang="en-US" dirty="0"/>
              <a:t>Carbon: </a:t>
            </a:r>
            <a:endParaRPr lang="en-US" dirty="0" smtClean="0"/>
          </a:p>
          <a:p>
            <a:pPr algn="just">
              <a:buFont typeface="Wingdings" panose="05000000000000000000" pitchFamily="2" charset="2"/>
              <a:buChar char="Ø"/>
            </a:pPr>
            <a:r>
              <a:rPr lang="en-US" dirty="0" smtClean="0"/>
              <a:t>Supplied </a:t>
            </a:r>
            <a:r>
              <a:rPr lang="en-US" dirty="0"/>
              <a:t>by </a:t>
            </a:r>
            <a:r>
              <a:rPr lang="en-US" dirty="0" smtClean="0"/>
              <a:t>carbohydrates</a:t>
            </a:r>
          </a:p>
          <a:p>
            <a:pPr algn="just">
              <a:buFont typeface="Wingdings" panose="05000000000000000000" pitchFamily="2" charset="2"/>
              <a:buChar char="Ø"/>
            </a:pPr>
            <a:r>
              <a:rPr lang="en-US" dirty="0" smtClean="0"/>
              <a:t>Bacteria </a:t>
            </a:r>
            <a:r>
              <a:rPr lang="en-US" dirty="0"/>
              <a:t>also get energy in the form of ATP from carbohydrate </a:t>
            </a:r>
            <a:r>
              <a:rPr lang="en-US" dirty="0" smtClean="0"/>
              <a:t>breakdown</a:t>
            </a:r>
          </a:p>
          <a:p>
            <a:pPr algn="just">
              <a:buFont typeface="Wingdings" panose="05000000000000000000" pitchFamily="2" charset="2"/>
              <a:buChar char="Ø"/>
            </a:pPr>
            <a:r>
              <a:rPr lang="en-US" dirty="0" smtClean="0"/>
              <a:t>Makes </a:t>
            </a:r>
            <a:r>
              <a:rPr lang="en-US" dirty="0"/>
              <a:t>up 50% of dry weight of </a:t>
            </a:r>
            <a:r>
              <a:rPr lang="en-US" dirty="0" smtClean="0"/>
              <a:t>cell</a:t>
            </a:r>
            <a:endParaRPr lang="en-US" dirty="0"/>
          </a:p>
          <a:p>
            <a:endParaRPr lang="en-US" dirty="0"/>
          </a:p>
        </p:txBody>
      </p:sp>
    </p:spTree>
    <p:extLst>
      <p:ext uri="{BB962C8B-B14F-4D97-AF65-F5344CB8AC3E}">
        <p14:creationId xmlns:p14="http://schemas.microsoft.com/office/powerpoint/2010/main" val="656447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29D3B7-2F71-0520-D056-28EFC65F3945}"/>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D9AE2FFC-3C5E-347D-67DD-8A97DDCC7C2D}"/>
              </a:ext>
            </a:extLst>
          </p:cNvPr>
          <p:cNvSpPr>
            <a:spLocks noGrp="1"/>
          </p:cNvSpPr>
          <p:nvPr>
            <p:ph idx="1"/>
          </p:nvPr>
        </p:nvSpPr>
        <p:spPr/>
        <p:txBody>
          <a:bodyPr/>
          <a:lstStyle/>
          <a:p>
            <a:pPr>
              <a:buFont typeface="Wingdings" panose="05000000000000000000" pitchFamily="2" charset="2"/>
              <a:buChar char="Ø"/>
            </a:pPr>
            <a:r>
              <a:rPr lang="en-US" dirty="0"/>
              <a:t>Procaryotes are more easily counted in these chambers if they are stained, or when a phase contrast or a fluorescence microscope is employed. </a:t>
            </a:r>
          </a:p>
          <a:p>
            <a:pPr>
              <a:buFont typeface="Wingdings" panose="05000000000000000000" pitchFamily="2" charset="2"/>
              <a:buChar char="Ø"/>
            </a:pPr>
            <a:r>
              <a:rPr lang="en-US" dirty="0"/>
              <a:t>The number of microorganisms in a sample can be calculated by taking into account the chamber’s volume and any sample dilutions required. </a:t>
            </a:r>
          </a:p>
          <a:p>
            <a:pPr>
              <a:buFont typeface="Wingdings" panose="05000000000000000000" pitchFamily="2" charset="2"/>
              <a:buChar char="Ø"/>
            </a:pPr>
            <a:r>
              <a:rPr lang="en-US" dirty="0"/>
              <a:t>One disadvantage to the technique is that the microbial population must be fairly large for accuracy because such a small volume is sampled</a:t>
            </a:r>
          </a:p>
        </p:txBody>
      </p:sp>
    </p:spTree>
    <p:extLst>
      <p:ext uri="{BB962C8B-B14F-4D97-AF65-F5344CB8AC3E}">
        <p14:creationId xmlns:p14="http://schemas.microsoft.com/office/powerpoint/2010/main" val="1607225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01A59F-9C3A-7331-5E9B-C20FCB81729B}"/>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7DA69B6D-A77D-51D2-BC89-160874F855CA}"/>
              </a:ext>
            </a:extLst>
          </p:cNvPr>
          <p:cNvSpPr>
            <a:spLocks noGrp="1"/>
          </p:cNvSpPr>
          <p:nvPr>
            <p:ph idx="1"/>
          </p:nvPr>
        </p:nvSpPr>
        <p:spPr/>
        <p:txBody>
          <a:bodyPr/>
          <a:lstStyle/>
          <a:p>
            <a:r>
              <a:rPr lang="en-US" dirty="0"/>
              <a:t>Larger microorganisms such as protists and yeasts can be directly counted with electronic counters such as the Coulter Counter, although more recently the flow cytometer is increasingly used</a:t>
            </a:r>
          </a:p>
          <a:p>
            <a:r>
              <a:rPr lang="en-US" dirty="0"/>
              <a:t>Several plating methods can be used to determine the number of viable microbes in a sample. These are referred to as viable counting methods because they count only those cells that are alive and able to reproduce. Two commonly used procedures are the spread-plate technique and the pour-plate technique</a:t>
            </a:r>
          </a:p>
        </p:txBody>
      </p:sp>
    </p:spTree>
    <p:extLst>
      <p:ext uri="{BB962C8B-B14F-4D97-AF65-F5344CB8AC3E}">
        <p14:creationId xmlns:p14="http://schemas.microsoft.com/office/powerpoint/2010/main" val="3971278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F5A7DF-2B84-2C1E-A40E-E238DC1F6F87}"/>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F7C22193-E44A-81BE-8105-F4DE54BBF203}"/>
              </a:ext>
            </a:extLst>
          </p:cNvPr>
          <p:cNvSpPr>
            <a:spLocks noGrp="1"/>
          </p:cNvSpPr>
          <p:nvPr>
            <p:ph idx="1"/>
          </p:nvPr>
        </p:nvSpPr>
        <p:spPr/>
        <p:txBody>
          <a:bodyPr/>
          <a:lstStyle/>
          <a:p>
            <a:r>
              <a:rPr lang="en-US" dirty="0"/>
              <a:t>Plating techniques are simple, sensitive, and widely used for viable counts of bacteria and other microorganisms in samples of food, water, and soil</a:t>
            </a:r>
          </a:p>
          <a:p>
            <a:pPr>
              <a:buFont typeface="Wingdings" panose="05000000000000000000" pitchFamily="2" charset="2"/>
              <a:buChar char="v"/>
            </a:pPr>
            <a:r>
              <a:rPr lang="en-US" dirty="0"/>
              <a:t>Measurement of Cell Mass:</a:t>
            </a:r>
          </a:p>
          <a:p>
            <a:pPr>
              <a:buFont typeface="Wingdings" panose="05000000000000000000" pitchFamily="2" charset="2"/>
              <a:buChar char="Ø"/>
            </a:pPr>
            <a:r>
              <a:rPr lang="en-US" dirty="0"/>
              <a:t>The most direct approach is the determination of microbial dry weight</a:t>
            </a:r>
          </a:p>
          <a:p>
            <a:pPr>
              <a:buFont typeface="Wingdings" panose="05000000000000000000" pitchFamily="2" charset="2"/>
              <a:buChar char="Ø"/>
            </a:pPr>
            <a:r>
              <a:rPr lang="en-US" dirty="0"/>
              <a:t>Cells growing in liquid medium are collected by centrifugation, washed, dried in an oven, and weighed. This is an especially useful technique for measuring the growth of filamentous fungi. It is time-consuming, however, and not very sensitive</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830335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6DB9A5-B71A-2DFD-30B0-F9DE2BA063CB}"/>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E2083E42-E81A-ECFA-9D9B-215D840B785C}"/>
              </a:ext>
            </a:extLst>
          </p:cNvPr>
          <p:cNvSpPr>
            <a:spLocks noGrp="1"/>
          </p:cNvSpPr>
          <p:nvPr>
            <p:ph idx="1"/>
          </p:nvPr>
        </p:nvSpPr>
        <p:spPr/>
        <p:txBody>
          <a:bodyPr>
            <a:normAutofit/>
          </a:bodyPr>
          <a:lstStyle/>
          <a:p>
            <a:pPr>
              <a:buFont typeface="Wingdings" panose="05000000000000000000" pitchFamily="2" charset="2"/>
              <a:buChar char="Ø"/>
            </a:pPr>
            <a:r>
              <a:rPr lang="en-US" dirty="0"/>
              <a:t>Spectrophotometry:</a:t>
            </a:r>
          </a:p>
          <a:p>
            <a:pPr>
              <a:buFont typeface="Wingdings" panose="05000000000000000000" pitchFamily="2" charset="2"/>
              <a:buChar char="ü"/>
            </a:pPr>
            <a:r>
              <a:rPr lang="en-US" dirty="0"/>
              <a:t>These methods are more rapid and sensitive. </a:t>
            </a:r>
          </a:p>
          <a:p>
            <a:pPr>
              <a:buFont typeface="Wingdings" panose="05000000000000000000" pitchFamily="2" charset="2"/>
              <a:buChar char="ü"/>
            </a:pPr>
            <a:r>
              <a:rPr lang="en-US" dirty="0"/>
              <a:t>They depend on the fact that microbial cells scatter light that strikes them. </a:t>
            </a:r>
          </a:p>
          <a:p>
            <a:pPr>
              <a:buFont typeface="Wingdings" panose="05000000000000000000" pitchFamily="2" charset="2"/>
              <a:buChar char="ü"/>
            </a:pPr>
            <a:r>
              <a:rPr lang="en-US" dirty="0"/>
              <a:t>Because microbial cells in a population are of roughly constant size, the amount of scattering is directly proportional to the biomass of cells present and indirectly related to cell number.</a:t>
            </a:r>
          </a:p>
        </p:txBody>
      </p:sp>
    </p:spTree>
    <p:extLst>
      <p:ext uri="{BB962C8B-B14F-4D97-AF65-F5344CB8AC3E}">
        <p14:creationId xmlns:p14="http://schemas.microsoft.com/office/powerpoint/2010/main" val="509198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809BBB-F61C-CBC3-4B42-B6CD4D9F767A}"/>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AAA9F62F-12F4-B58E-BFA5-C72D4FFEAF60}"/>
              </a:ext>
            </a:extLst>
          </p:cNvPr>
          <p:cNvSpPr>
            <a:spLocks noGrp="1"/>
          </p:cNvSpPr>
          <p:nvPr>
            <p:ph idx="1"/>
          </p:nvPr>
        </p:nvSpPr>
        <p:spPr/>
        <p:txBody>
          <a:bodyPr>
            <a:normAutofit/>
          </a:bodyPr>
          <a:lstStyle/>
          <a:p>
            <a:pPr>
              <a:buFont typeface="Wingdings" panose="05000000000000000000" pitchFamily="2" charset="2"/>
              <a:buChar char="Ø"/>
            </a:pPr>
            <a:r>
              <a:rPr lang="en-US" dirty="0"/>
              <a:t>If the amount of a substance in each cell is constant, the total quantity of that cell constituent is directly related to the total microbial cell mass. </a:t>
            </a:r>
          </a:p>
          <a:p>
            <a:pPr>
              <a:buFont typeface="Wingdings" panose="05000000000000000000" pitchFamily="2" charset="2"/>
              <a:buChar char="ü"/>
            </a:pPr>
            <a:r>
              <a:rPr lang="en-US" dirty="0"/>
              <a:t>Analysis for total protein or nitrogen: An increase in the microbial population will be reflected in higher total protein levels. </a:t>
            </a:r>
          </a:p>
          <a:p>
            <a:pPr>
              <a:buFont typeface="Wingdings" panose="05000000000000000000" pitchFamily="2" charset="2"/>
              <a:buChar char="ü"/>
            </a:pPr>
            <a:r>
              <a:rPr lang="en-US" dirty="0"/>
              <a:t>Chlorophyll  determinations can be used to measure algal and cyanobacterial populations</a:t>
            </a:r>
          </a:p>
          <a:p>
            <a:pPr>
              <a:buFont typeface="Wingdings" panose="05000000000000000000" pitchFamily="2" charset="2"/>
              <a:buChar char="ü"/>
            </a:pPr>
            <a:r>
              <a:rPr lang="en-US" dirty="0"/>
              <a:t>Quantity of ATP can be used to estimate the amount of living microbial mass.</a:t>
            </a:r>
          </a:p>
          <a:p>
            <a:endParaRPr lang="en-US" dirty="0"/>
          </a:p>
        </p:txBody>
      </p:sp>
    </p:spTree>
    <p:extLst>
      <p:ext uri="{BB962C8B-B14F-4D97-AF65-F5344CB8AC3E}">
        <p14:creationId xmlns:p14="http://schemas.microsoft.com/office/powerpoint/2010/main" val="3928307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                                   </a:t>
            </a:r>
            <a:r>
              <a:rPr lang="en-US" sz="4800" b="1" dirty="0" smtClean="0"/>
              <a:t>Culture  </a:t>
            </a:r>
            <a:r>
              <a:rPr lang="en-US" sz="4800" b="1" dirty="0"/>
              <a:t>media </a:t>
            </a:r>
            <a:endParaRPr lang="en-US" b="1" dirty="0"/>
          </a:p>
        </p:txBody>
      </p:sp>
    </p:spTree>
    <p:extLst>
      <p:ext uri="{BB962C8B-B14F-4D97-AF65-F5344CB8AC3E}">
        <p14:creationId xmlns:p14="http://schemas.microsoft.com/office/powerpoint/2010/main" val="414347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D</a:t>
            </a:r>
            <a:r>
              <a:rPr lang="en-US" b="1" dirty="0" smtClean="0">
                <a:latin typeface="Arial" panose="020B0604020202020204" pitchFamily="34" charset="0"/>
                <a:cs typeface="Arial" panose="020B0604020202020204" pitchFamily="34" charset="0"/>
              </a:rPr>
              <a:t>efinition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Culture media is defined as an artificial media to isolate the microorganisms from the clinical specimens; following which the appropriate biochemical tests can be performed to identify the causative agent.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8129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History</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t>The original media used by Louis Pasteur were liquids such as urine or meat broth.</a:t>
            </a:r>
          </a:p>
          <a:p>
            <a:r>
              <a:rPr lang="en-US" dirty="0" smtClean="0"/>
              <a:t>The </a:t>
            </a:r>
            <a:r>
              <a:rPr lang="en-US" dirty="0"/>
              <a:t>e</a:t>
            </a:r>
            <a:r>
              <a:rPr lang="en-US" dirty="0" smtClean="0"/>
              <a:t>arliest solid medium was cooked cut potato used by Robert Koch.</a:t>
            </a:r>
            <a:endParaRPr lang="en-US" dirty="0"/>
          </a:p>
          <a:p>
            <a:r>
              <a:rPr lang="en-US" dirty="0" smtClean="0"/>
              <a:t>The use of agar to solidify culture media was suggested by Frau Hesse, in Koch’s laboratory .</a:t>
            </a:r>
          </a:p>
          <a:p>
            <a:r>
              <a:rPr lang="en-US" dirty="0" smtClean="0"/>
              <a:t>Agar ( or agar-agar) is prepared from some types of seaweed, a long chain polysaccharides composed of D-</a:t>
            </a:r>
            <a:r>
              <a:rPr lang="en-US" dirty="0" err="1" smtClean="0"/>
              <a:t>galactopyranose</a:t>
            </a:r>
            <a:r>
              <a:rPr lang="en-US" dirty="0" smtClean="0"/>
              <a:t> units. </a:t>
            </a:r>
          </a:p>
        </p:txBody>
      </p:sp>
    </p:spTree>
    <p:extLst>
      <p:ext uri="{BB962C8B-B14F-4D97-AF65-F5344CB8AC3E}">
        <p14:creationId xmlns:p14="http://schemas.microsoft.com/office/powerpoint/2010/main" val="5223580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838200"/>
          </a:xfrm>
        </p:spPr>
        <p:txBody>
          <a:bodyPr/>
          <a:lstStyle/>
          <a:p>
            <a:r>
              <a:rPr lang="en-US" dirty="0">
                <a:latin typeface="+mn-lt"/>
                <a:cs typeface="Times New Roman" pitchFamily="18" charset="0"/>
              </a:rPr>
              <a:t>Properties of Media</a:t>
            </a:r>
            <a:endParaRPr lang="en-US" dirty="0">
              <a:latin typeface="+mn-lt"/>
            </a:endParaRPr>
          </a:p>
        </p:txBody>
      </p:sp>
      <p:sp>
        <p:nvSpPr>
          <p:cNvPr id="3" name="Content Placeholder 2"/>
          <p:cNvSpPr>
            <a:spLocks noGrp="1"/>
          </p:cNvSpPr>
          <p:nvPr>
            <p:ph idx="1"/>
          </p:nvPr>
        </p:nvSpPr>
        <p:spPr>
          <a:xfrm>
            <a:off x="1981200" y="1447800"/>
            <a:ext cx="8153400" cy="3581400"/>
          </a:xfrm>
        </p:spPr>
        <p:txBody>
          <a:bodyPr>
            <a:normAutofit/>
          </a:bodyPr>
          <a:lstStyle/>
          <a:p>
            <a:pPr algn="just">
              <a:lnSpc>
                <a:spcPct val="150000"/>
              </a:lnSpc>
              <a:buClr>
                <a:srgbClr val="000000"/>
              </a:buClr>
              <a:buFont typeface="Wingdings" pitchFamily="2" charset="2"/>
              <a:buChar char="Ø"/>
              <a:defRPr/>
            </a:pPr>
            <a:r>
              <a:rPr lang="en-US" sz="2100" dirty="0">
                <a:solidFill>
                  <a:srgbClr val="000000"/>
                </a:solidFill>
                <a:cs typeface="Times New Roman" pitchFamily="18" charset="0"/>
              </a:rPr>
              <a:t>Support the growth of the bacteria.</a:t>
            </a:r>
          </a:p>
          <a:p>
            <a:pPr algn="just">
              <a:lnSpc>
                <a:spcPct val="150000"/>
              </a:lnSpc>
              <a:buClr>
                <a:srgbClr val="000000"/>
              </a:buClr>
              <a:buFont typeface="Wingdings" pitchFamily="2" charset="2"/>
              <a:buChar char="Ø"/>
              <a:defRPr/>
            </a:pPr>
            <a:r>
              <a:rPr lang="en-US" sz="2100" dirty="0">
                <a:solidFill>
                  <a:srgbClr val="000000"/>
                </a:solidFill>
                <a:cs typeface="Times New Roman" pitchFamily="18" charset="0"/>
              </a:rPr>
              <a:t>Should be nutritive (contains the required amount of nutrients).</a:t>
            </a:r>
          </a:p>
          <a:p>
            <a:pPr algn="just">
              <a:lnSpc>
                <a:spcPct val="150000"/>
              </a:lnSpc>
              <a:buClr>
                <a:srgbClr val="000000"/>
              </a:buClr>
              <a:buFont typeface="Wingdings" pitchFamily="2" charset="2"/>
              <a:buChar char="Ø"/>
              <a:defRPr/>
            </a:pPr>
            <a:r>
              <a:rPr lang="en-US" sz="2100" dirty="0">
                <a:solidFill>
                  <a:srgbClr val="000000"/>
                </a:solidFill>
                <a:cs typeface="Times New Roman" pitchFamily="18" charset="0"/>
              </a:rPr>
              <a:t>Suitable pH (neutral to slightly alkaline 7.3-7.4).</a:t>
            </a:r>
          </a:p>
          <a:p>
            <a:pPr algn="just">
              <a:lnSpc>
                <a:spcPct val="150000"/>
              </a:lnSpc>
              <a:buClr>
                <a:srgbClr val="000000"/>
              </a:buClr>
              <a:buFont typeface="Wingdings" pitchFamily="2" charset="2"/>
              <a:buChar char="Ø"/>
              <a:defRPr/>
            </a:pPr>
            <a:r>
              <a:rPr lang="en-US" sz="2100" dirty="0">
                <a:solidFill>
                  <a:srgbClr val="000000"/>
                </a:solidFill>
                <a:cs typeface="Times New Roman" pitchFamily="18" charset="0"/>
              </a:rPr>
              <a:t>Suitable temperature, and suitable atmosphere. (Bacteria grow at 37</a:t>
            </a:r>
            <a:r>
              <a:rPr lang="en-US" sz="2100" baseline="30000" dirty="0">
                <a:solidFill>
                  <a:srgbClr val="000000"/>
                </a:solidFill>
                <a:cs typeface="Times New Roman" pitchFamily="18" charset="0"/>
              </a:rPr>
              <a:t>0</a:t>
            </a:r>
            <a:r>
              <a:rPr lang="en-US" sz="2100" dirty="0">
                <a:solidFill>
                  <a:srgbClr val="000000"/>
                </a:solidFill>
                <a:cs typeface="Times New Roman" pitchFamily="18" charset="0"/>
              </a:rPr>
              <a:t>C)</a:t>
            </a:r>
            <a:r>
              <a:rPr lang="ar-SA" sz="2100" dirty="0">
                <a:solidFill>
                  <a:srgbClr val="000000"/>
                </a:solidFill>
                <a:cs typeface="Times New Roman" pitchFamily="18" charset="0"/>
              </a:rPr>
              <a:t>.</a:t>
            </a:r>
            <a:endParaRPr lang="en-US" sz="2100" dirty="0">
              <a:solidFill>
                <a:srgbClr val="000000"/>
              </a:solidFill>
              <a:cs typeface="Times New Roman" pitchFamily="18" charset="0"/>
            </a:endParaRPr>
          </a:p>
          <a:p>
            <a:pPr>
              <a:buFont typeface="Wingdings" pitchFamily="2" charset="2"/>
              <a:buChar char="Ø"/>
            </a:pPr>
            <a:endParaRPr lang="en-US" dirty="0"/>
          </a:p>
        </p:txBody>
      </p:sp>
    </p:spTree>
    <p:extLst>
      <p:ext uri="{BB962C8B-B14F-4D97-AF65-F5344CB8AC3E}">
        <p14:creationId xmlns:p14="http://schemas.microsoft.com/office/powerpoint/2010/main" val="2148497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b="1" dirty="0"/>
              <a:t>Common ingredients  of culture media</a:t>
            </a:r>
          </a:p>
        </p:txBody>
      </p:sp>
      <p:sp>
        <p:nvSpPr>
          <p:cNvPr id="4" name="Content Placeholder 2"/>
          <p:cNvSpPr>
            <a:spLocks noGrp="1"/>
          </p:cNvSpPr>
          <p:nvPr>
            <p:ph idx="1"/>
          </p:nvPr>
        </p:nvSpPr>
        <p:spPr>
          <a:xfrm>
            <a:off x="1524000" y="1219200"/>
            <a:ext cx="9144000" cy="5638800"/>
          </a:xfrm>
        </p:spPr>
        <p:txBody>
          <a:bodyPr>
            <a:normAutofit/>
          </a:bodyPr>
          <a:lstStyle/>
          <a:p>
            <a:pPr marL="0" indent="0" algn="just">
              <a:lnSpc>
                <a:spcPct val="150000"/>
              </a:lnSpc>
              <a:buNone/>
            </a:pPr>
            <a:r>
              <a:rPr lang="en-US" sz="2100" dirty="0"/>
              <a:t>Information on the preparation and composition of commercial products used in bacterial culture media is given in a report edited by Sykes ( 1956)</a:t>
            </a:r>
          </a:p>
          <a:p>
            <a:pPr lvl="0" algn="just">
              <a:lnSpc>
                <a:spcPct val="150000"/>
              </a:lnSpc>
              <a:buFont typeface="Wingdings" pitchFamily="2" charset="2"/>
              <a:buChar char="q"/>
            </a:pPr>
            <a:r>
              <a:rPr lang="en-US" sz="2100" dirty="0"/>
              <a:t>Water</a:t>
            </a:r>
          </a:p>
          <a:p>
            <a:pPr lvl="0" algn="just">
              <a:lnSpc>
                <a:spcPct val="150000"/>
              </a:lnSpc>
              <a:buFont typeface="Wingdings" pitchFamily="2" charset="2"/>
              <a:buChar char="q"/>
            </a:pPr>
            <a:r>
              <a:rPr lang="en-US" sz="2100" dirty="0"/>
              <a:t>Agar</a:t>
            </a:r>
          </a:p>
          <a:p>
            <a:pPr lvl="0" algn="just">
              <a:lnSpc>
                <a:spcPct val="150000"/>
              </a:lnSpc>
              <a:buFont typeface="Wingdings" pitchFamily="2" charset="2"/>
              <a:buChar char="q"/>
            </a:pPr>
            <a:r>
              <a:rPr lang="en-US" sz="2100" dirty="0"/>
              <a:t>Casein </a:t>
            </a:r>
            <a:r>
              <a:rPr lang="en-US" sz="2100" dirty="0" err="1"/>
              <a:t>hydrolysate</a:t>
            </a:r>
            <a:endParaRPr lang="en-US" sz="2100" dirty="0"/>
          </a:p>
          <a:p>
            <a:pPr lvl="0" algn="just">
              <a:lnSpc>
                <a:spcPct val="150000"/>
              </a:lnSpc>
              <a:buFont typeface="Wingdings" pitchFamily="2" charset="2"/>
              <a:buChar char="q"/>
            </a:pPr>
            <a:r>
              <a:rPr lang="en-US" sz="2100" dirty="0"/>
              <a:t>Meat extract</a:t>
            </a:r>
          </a:p>
          <a:p>
            <a:pPr lvl="0" algn="just">
              <a:lnSpc>
                <a:spcPct val="150000"/>
              </a:lnSpc>
              <a:buFont typeface="Wingdings" pitchFamily="2" charset="2"/>
              <a:buChar char="q"/>
            </a:pPr>
            <a:r>
              <a:rPr lang="en-US" sz="2100" dirty="0"/>
              <a:t>Yeast extract</a:t>
            </a:r>
          </a:p>
          <a:p>
            <a:pPr lvl="0" algn="just">
              <a:lnSpc>
                <a:spcPct val="150000"/>
              </a:lnSpc>
              <a:buFont typeface="Wingdings" pitchFamily="2" charset="2"/>
              <a:buChar char="q"/>
            </a:pPr>
            <a:r>
              <a:rPr lang="en-US" sz="2100" dirty="0"/>
              <a:t>Mineral salt</a:t>
            </a:r>
          </a:p>
          <a:p>
            <a:pPr lvl="0" algn="just">
              <a:lnSpc>
                <a:spcPct val="150000"/>
              </a:lnSpc>
              <a:buFont typeface="Wingdings" pitchFamily="2" charset="2"/>
              <a:buChar char="q"/>
            </a:pPr>
            <a:r>
              <a:rPr lang="en-US" sz="2100" dirty="0"/>
              <a:t>Blood / serum</a:t>
            </a:r>
            <a:endParaRPr lang="en-US" sz="2300" dirty="0"/>
          </a:p>
        </p:txBody>
      </p:sp>
    </p:spTree>
    <p:extLst>
      <p:ext uri="{BB962C8B-B14F-4D97-AF65-F5344CB8AC3E}">
        <p14:creationId xmlns:p14="http://schemas.microsoft.com/office/powerpoint/2010/main" val="2874618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677" y="-152400"/>
            <a:ext cx="9355123" cy="1143000"/>
          </a:xfrm>
        </p:spPr>
        <p:txBody>
          <a:bodyPr>
            <a:normAutofit/>
          </a:bodyPr>
          <a:lstStyle/>
          <a:p>
            <a:r>
              <a:rPr lang="en-US" dirty="0" err="1"/>
              <a:t>contd</a:t>
            </a:r>
            <a:endParaRPr lang="en-US" dirty="0"/>
          </a:p>
        </p:txBody>
      </p:sp>
      <p:sp>
        <p:nvSpPr>
          <p:cNvPr id="3" name="Content Placeholder 2"/>
          <p:cNvSpPr>
            <a:spLocks noGrp="1"/>
          </p:cNvSpPr>
          <p:nvPr>
            <p:ph sz="quarter" idx="1"/>
          </p:nvPr>
        </p:nvSpPr>
        <p:spPr>
          <a:xfrm>
            <a:off x="855677" y="1066800"/>
            <a:ext cx="9583723" cy="5410200"/>
          </a:xfrm>
        </p:spPr>
        <p:txBody>
          <a:bodyPr>
            <a:normAutofit/>
          </a:bodyPr>
          <a:lstStyle/>
          <a:p>
            <a:pPr algn="just"/>
            <a:r>
              <a:rPr lang="en-US" sz="2600" dirty="0"/>
              <a:t>Nitrogen: It is a major component of proteins and nucleic acids. It is obtained from mainly ammonia, usually in the form of ammonium salts. Ammonium salts are obtained from environment or from deamination of amino acids</a:t>
            </a:r>
          </a:p>
          <a:p>
            <a:pPr algn="just"/>
            <a:r>
              <a:rPr lang="en-US" sz="2600" dirty="0"/>
              <a:t>Sulphur: It is a part of proteins and coenzymes. </a:t>
            </a:r>
            <a:r>
              <a:rPr lang="en-US" sz="2600" dirty="0" err="1"/>
              <a:t>Sulphur</a:t>
            </a:r>
            <a:r>
              <a:rPr lang="en-US" sz="2600" dirty="0"/>
              <a:t> is  obtained from </a:t>
            </a:r>
            <a:r>
              <a:rPr lang="en-US" sz="2600" dirty="0" err="1"/>
              <a:t>sulphates</a:t>
            </a:r>
            <a:r>
              <a:rPr lang="en-US" sz="2600" dirty="0"/>
              <a:t>. Many bacteria reduce these sulphates to hydrogen </a:t>
            </a:r>
            <a:r>
              <a:rPr lang="en-US" sz="2600" dirty="0" err="1"/>
              <a:t>sulphide</a:t>
            </a:r>
            <a:endParaRPr lang="en-US" sz="2600" dirty="0"/>
          </a:p>
          <a:p>
            <a:pPr algn="just"/>
            <a:r>
              <a:rPr lang="en-US" sz="2600" dirty="0"/>
              <a:t>Phosphorous: It is required for nucleic acids, ATP, coenzymes etc.</a:t>
            </a:r>
          </a:p>
          <a:p>
            <a:pPr marL="0" indent="0" algn="just">
              <a:buNone/>
            </a:pPr>
            <a:r>
              <a:rPr lang="en-US" sz="2600" dirty="0"/>
              <a:t>2.Mineral Sources:</a:t>
            </a:r>
          </a:p>
          <a:p>
            <a:pPr algn="just"/>
            <a:r>
              <a:rPr lang="en-US" sz="2600" dirty="0"/>
              <a:t>Potassium, calcium, magnesium, iron, copper, cobalt, manganese, molybdenum and zinc</a:t>
            </a:r>
          </a:p>
          <a:p>
            <a:pPr algn="just"/>
            <a:r>
              <a:rPr lang="en-US" sz="2600" dirty="0"/>
              <a:t> These elements are required in trace amounts and are provided from various food sources</a:t>
            </a:r>
          </a:p>
          <a:p>
            <a:pPr algn="just"/>
            <a:endParaRPr lang="en-US" sz="24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457200"/>
          </a:xfrm>
        </p:spPr>
        <p:txBody>
          <a:bodyPr>
            <a:normAutofit fontScale="90000"/>
          </a:bodyPr>
          <a:lstStyle/>
          <a:p>
            <a:r>
              <a:rPr lang="en-US" sz="3200" dirty="0" smtClean="0">
                <a:effectLst>
                  <a:outerShdw blurRad="38100" dist="38100" dir="2700000" algn="tl">
                    <a:srgbClr val="000000">
                      <a:alpha val="43137"/>
                    </a:srgbClr>
                  </a:outerShdw>
                </a:effectLst>
              </a:rPr>
              <a:t>Classification of culture media</a:t>
            </a:r>
            <a:endParaRPr lang="en-US"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19116" y="609600"/>
            <a:ext cx="9548884" cy="6248400"/>
          </a:xfrm>
        </p:spPr>
        <p:txBody>
          <a:bodyPr>
            <a:normAutofit/>
          </a:bodyPr>
          <a:lstStyle/>
          <a:p>
            <a:pPr marL="514350" indent="-514350">
              <a:lnSpc>
                <a:spcPct val="160000"/>
              </a:lnSpc>
              <a:buNone/>
            </a:pPr>
            <a:r>
              <a:rPr lang="en-US" sz="2500" b="1" dirty="0"/>
              <a:t>1.Based on physical </a:t>
            </a:r>
            <a:r>
              <a:rPr lang="en-US" sz="2500" b="1" dirty="0" smtClean="0"/>
              <a:t>state/consistency </a:t>
            </a:r>
            <a:endParaRPr lang="en-US" sz="2500" b="1" dirty="0"/>
          </a:p>
          <a:p>
            <a:pPr marL="514350" indent="-514350">
              <a:lnSpc>
                <a:spcPct val="160000"/>
              </a:lnSpc>
            </a:pPr>
            <a:r>
              <a:rPr lang="en-US" sz="2500" dirty="0"/>
              <a:t>Liquid(broth)</a:t>
            </a:r>
          </a:p>
          <a:p>
            <a:pPr marL="514350" indent="-514350">
              <a:lnSpc>
                <a:spcPct val="160000"/>
              </a:lnSpc>
            </a:pPr>
            <a:r>
              <a:rPr lang="en-US" sz="2500" dirty="0"/>
              <a:t>Semi-solid</a:t>
            </a:r>
          </a:p>
          <a:p>
            <a:pPr marL="514350" indent="-514350">
              <a:lnSpc>
                <a:spcPct val="160000"/>
              </a:lnSpc>
            </a:pPr>
            <a:r>
              <a:rPr lang="en-US" sz="2500" dirty="0"/>
              <a:t>Solid(agar)</a:t>
            </a:r>
          </a:p>
          <a:p>
            <a:pPr marL="514350" indent="-514350">
              <a:lnSpc>
                <a:spcPct val="160000"/>
              </a:lnSpc>
            </a:pPr>
            <a:r>
              <a:rPr lang="en-US" sz="2500" dirty="0"/>
              <a:t>Biphasic </a:t>
            </a:r>
          </a:p>
          <a:p>
            <a:pPr marL="514350" indent="-514350">
              <a:buNone/>
            </a:pPr>
            <a:endParaRPr lang="en-US" dirty="0"/>
          </a:p>
          <a:p>
            <a:pPr marL="514350" indent="-514350"/>
            <a:endParaRPr lang="en-US" dirty="0"/>
          </a:p>
        </p:txBody>
      </p:sp>
    </p:spTree>
    <p:extLst>
      <p:ext uri="{BB962C8B-B14F-4D97-AF65-F5344CB8AC3E}">
        <p14:creationId xmlns:p14="http://schemas.microsoft.com/office/powerpoint/2010/main" val="2498161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a:xfrm>
            <a:off x="838200" y="1825625"/>
            <a:ext cx="10515600" cy="4725300"/>
          </a:xfrm>
        </p:spPr>
        <p:txBody>
          <a:bodyPr>
            <a:normAutofit fontScale="70000" lnSpcReduction="20000"/>
          </a:bodyPr>
          <a:lstStyle/>
          <a:p>
            <a:pPr marL="514350" indent="-514350">
              <a:lnSpc>
                <a:spcPct val="160000"/>
              </a:lnSpc>
              <a:buNone/>
            </a:pPr>
            <a:r>
              <a:rPr lang="en-US" b="1" dirty="0"/>
              <a:t>2. based on presence of molecular oxygen and reducing substances </a:t>
            </a:r>
          </a:p>
          <a:p>
            <a:pPr marL="514350" indent="-514350">
              <a:lnSpc>
                <a:spcPct val="160000"/>
              </a:lnSpc>
            </a:pPr>
            <a:r>
              <a:rPr lang="en-US" dirty="0"/>
              <a:t>Aerobic media</a:t>
            </a:r>
          </a:p>
          <a:p>
            <a:pPr marL="514350" indent="-514350">
              <a:lnSpc>
                <a:spcPct val="160000"/>
              </a:lnSpc>
            </a:pPr>
            <a:r>
              <a:rPr lang="en-US" dirty="0"/>
              <a:t>Anaerobic media</a:t>
            </a:r>
          </a:p>
          <a:p>
            <a:pPr marL="514350" indent="-514350">
              <a:lnSpc>
                <a:spcPct val="160000"/>
              </a:lnSpc>
              <a:buNone/>
            </a:pPr>
            <a:r>
              <a:rPr lang="en-US" b="1" dirty="0"/>
              <a:t>3. Based on nutritional factors</a:t>
            </a:r>
          </a:p>
          <a:p>
            <a:pPr marL="514350" indent="-514350">
              <a:lnSpc>
                <a:spcPct val="160000"/>
              </a:lnSpc>
            </a:pPr>
            <a:r>
              <a:rPr lang="en-US" dirty="0" smtClean="0"/>
              <a:t>Complex </a:t>
            </a:r>
            <a:r>
              <a:rPr lang="en-US" dirty="0"/>
              <a:t>media</a:t>
            </a:r>
          </a:p>
          <a:p>
            <a:pPr marL="514350" indent="-514350">
              <a:lnSpc>
                <a:spcPct val="160000"/>
              </a:lnSpc>
            </a:pPr>
            <a:r>
              <a:rPr lang="en-US" dirty="0" smtClean="0"/>
              <a:t>Synthetic or defined media</a:t>
            </a:r>
          </a:p>
          <a:p>
            <a:pPr marL="514350" indent="-514350">
              <a:lnSpc>
                <a:spcPct val="160000"/>
              </a:lnSpc>
            </a:pPr>
            <a:r>
              <a:rPr lang="en-US" dirty="0"/>
              <a:t>Simple </a:t>
            </a:r>
            <a:r>
              <a:rPr lang="en-US" dirty="0" smtClean="0"/>
              <a:t>media</a:t>
            </a:r>
          </a:p>
          <a:p>
            <a:pPr marL="514350" indent="-514350">
              <a:lnSpc>
                <a:spcPct val="160000"/>
              </a:lnSpc>
            </a:pPr>
            <a:r>
              <a:rPr lang="en-US" dirty="0"/>
              <a:t>Special media</a:t>
            </a:r>
          </a:p>
          <a:p>
            <a:pPr marL="514350" indent="-514350">
              <a:lnSpc>
                <a:spcPct val="160000"/>
              </a:lnSpc>
            </a:pPr>
            <a:endParaRPr lang="en-US" dirty="0"/>
          </a:p>
          <a:p>
            <a:pPr marL="514350" indent="-514350">
              <a:lnSpc>
                <a:spcPct val="160000"/>
              </a:lnSpc>
            </a:pPr>
            <a:endParaRPr lang="en-US" dirty="0"/>
          </a:p>
          <a:p>
            <a:endParaRPr lang="en-US" dirty="0"/>
          </a:p>
        </p:txBody>
      </p:sp>
    </p:spTree>
    <p:extLst>
      <p:ext uri="{BB962C8B-B14F-4D97-AF65-F5344CB8AC3E}">
        <p14:creationId xmlns:p14="http://schemas.microsoft.com/office/powerpoint/2010/main" val="1279372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457200"/>
            <a:ext cx="8915400" cy="6400800"/>
          </a:xfrm>
        </p:spPr>
        <p:txBody>
          <a:bodyPr/>
          <a:lstStyle/>
          <a:p>
            <a:pPr>
              <a:lnSpc>
                <a:spcPct val="150000"/>
              </a:lnSpc>
            </a:pPr>
            <a:r>
              <a:rPr lang="en-US" sz="2300" b="1" dirty="0"/>
              <a:t>Special type of media are further divisible into</a:t>
            </a:r>
          </a:p>
          <a:p>
            <a:pPr algn="just">
              <a:lnSpc>
                <a:spcPct val="150000"/>
              </a:lnSpc>
              <a:buFont typeface="Wingdings" pitchFamily="2" charset="2"/>
              <a:buChar char="q"/>
            </a:pPr>
            <a:r>
              <a:rPr lang="en-US" sz="2300" dirty="0"/>
              <a:t>Enriched media </a:t>
            </a:r>
          </a:p>
          <a:p>
            <a:pPr algn="just">
              <a:lnSpc>
                <a:spcPct val="150000"/>
              </a:lnSpc>
              <a:buFont typeface="Wingdings" pitchFamily="2" charset="2"/>
              <a:buChar char="q"/>
            </a:pPr>
            <a:r>
              <a:rPr lang="en-US" sz="2300" dirty="0"/>
              <a:t>Enrichment media</a:t>
            </a:r>
          </a:p>
          <a:p>
            <a:pPr algn="just">
              <a:lnSpc>
                <a:spcPct val="150000"/>
              </a:lnSpc>
              <a:buFont typeface="Wingdings" pitchFamily="2" charset="2"/>
              <a:buChar char="q"/>
            </a:pPr>
            <a:r>
              <a:rPr lang="en-US" sz="2300" dirty="0"/>
              <a:t>Selective media</a:t>
            </a:r>
          </a:p>
          <a:p>
            <a:pPr algn="just">
              <a:lnSpc>
                <a:spcPct val="150000"/>
              </a:lnSpc>
              <a:buFont typeface="Wingdings" pitchFamily="2" charset="2"/>
              <a:buChar char="q"/>
            </a:pPr>
            <a:r>
              <a:rPr lang="en-US" sz="2300" dirty="0"/>
              <a:t>Differential media </a:t>
            </a:r>
          </a:p>
          <a:p>
            <a:pPr algn="just">
              <a:lnSpc>
                <a:spcPct val="150000"/>
              </a:lnSpc>
              <a:buFont typeface="Wingdings" pitchFamily="2" charset="2"/>
              <a:buChar char="q"/>
            </a:pPr>
            <a:r>
              <a:rPr lang="en-US" sz="2300" dirty="0"/>
              <a:t>Indicator media </a:t>
            </a:r>
          </a:p>
          <a:p>
            <a:pPr algn="just">
              <a:lnSpc>
                <a:spcPct val="150000"/>
              </a:lnSpc>
              <a:buFont typeface="Wingdings" pitchFamily="2" charset="2"/>
              <a:buChar char="q"/>
            </a:pPr>
            <a:r>
              <a:rPr lang="en-US" sz="2300" dirty="0"/>
              <a:t>Transport media and</a:t>
            </a:r>
          </a:p>
          <a:p>
            <a:pPr algn="just">
              <a:lnSpc>
                <a:spcPct val="150000"/>
              </a:lnSpc>
              <a:buFont typeface="Wingdings" pitchFamily="2" charset="2"/>
              <a:buChar char="q"/>
            </a:pPr>
            <a:r>
              <a:rPr lang="en-US" sz="2300" dirty="0"/>
              <a:t> Sugar media</a:t>
            </a:r>
          </a:p>
          <a:p>
            <a:pPr>
              <a:lnSpc>
                <a:spcPct val="150000"/>
              </a:lnSpc>
              <a:buNone/>
            </a:pPr>
            <a:endParaRPr lang="en-US" sz="2300" dirty="0"/>
          </a:p>
          <a:p>
            <a:pPr>
              <a:lnSpc>
                <a:spcPct val="150000"/>
              </a:lnSpc>
              <a:buNone/>
            </a:pPr>
            <a:endParaRPr lang="en-US" sz="2300" dirty="0"/>
          </a:p>
        </p:txBody>
      </p:sp>
    </p:spTree>
    <p:extLst>
      <p:ext uri="{BB962C8B-B14F-4D97-AF65-F5344CB8AC3E}">
        <p14:creationId xmlns:p14="http://schemas.microsoft.com/office/powerpoint/2010/main" val="3200874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Arial" panose="020B0604020202020204" pitchFamily="34" charset="0"/>
                <a:cs typeface="Arial" panose="020B0604020202020204" pitchFamily="34" charset="0"/>
              </a:rPr>
              <a:t>contd</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825624"/>
            <a:ext cx="10515600" cy="4465993"/>
          </a:xfrm>
        </p:spPr>
        <p:txBody>
          <a:bodyPr>
            <a:normAutofit fontScale="92500" lnSpcReduction="20000"/>
          </a:bodyPr>
          <a:lstStyle/>
          <a:p>
            <a:pPr marL="0" indent="0">
              <a:lnSpc>
                <a:spcPct val="150000"/>
              </a:lnSpc>
              <a:buNone/>
            </a:pPr>
            <a:r>
              <a:rPr lang="en-US" dirty="0" smtClean="0">
                <a:latin typeface="Arial" panose="020B0604020202020204" pitchFamily="34" charset="0"/>
                <a:cs typeface="Arial" panose="020B0604020202020204" pitchFamily="34" charset="0"/>
              </a:rPr>
              <a:t> 1. Liquid media : </a:t>
            </a:r>
          </a:p>
          <a:p>
            <a:pPr>
              <a:lnSpc>
                <a:spcPct val="150000"/>
              </a:lnSpc>
              <a:buFont typeface="Wingdings" panose="05000000000000000000" pitchFamily="2" charset="2"/>
              <a:buChar char="Ø"/>
            </a:pPr>
            <a:r>
              <a:rPr lang="en-US" dirty="0" smtClean="0">
                <a:latin typeface="Arial" panose="020B0604020202020204" pitchFamily="34" charset="0"/>
                <a:cs typeface="Arial" panose="020B0604020202020204" pitchFamily="34" charset="0"/>
              </a:rPr>
              <a:t>contain </a:t>
            </a:r>
            <a:r>
              <a:rPr lang="en-US" dirty="0">
                <a:latin typeface="Arial" panose="020B0604020202020204" pitchFamily="34" charset="0"/>
                <a:cs typeface="Arial" panose="020B0604020202020204" pitchFamily="34" charset="0"/>
              </a:rPr>
              <a:t>specific amounts of nutrients but don’t have a trace of gelling agents such as gelatin or </a:t>
            </a:r>
            <a:r>
              <a:rPr lang="en-US" dirty="0" smtClean="0">
                <a:latin typeface="Arial" panose="020B0604020202020204" pitchFamily="34" charset="0"/>
                <a:cs typeface="Arial" panose="020B0604020202020204" pitchFamily="34" charset="0"/>
              </a:rPr>
              <a:t>agar.</a:t>
            </a:r>
          </a:p>
          <a:p>
            <a:pPr marL="0" indent="0">
              <a:lnSpc>
                <a:spcPct val="150000"/>
              </a:lnSpc>
              <a:buNone/>
            </a:pPr>
            <a:r>
              <a:rPr lang="en-US" dirty="0" smtClean="0">
                <a:latin typeface="Arial" panose="020B0604020202020204" pitchFamily="34" charset="0"/>
                <a:cs typeface="Arial" panose="020B0604020202020204" pitchFamily="34" charset="0"/>
              </a:rPr>
              <a:t> 2. Semisolid media : clot-like consistency,  (0.2-0.5)% agar</a:t>
            </a:r>
          </a:p>
          <a:p>
            <a:pPr marL="0" indent="0">
              <a:lnSpc>
                <a:spcPct val="150000"/>
              </a:lnSpc>
              <a:buNone/>
            </a:pPr>
            <a:r>
              <a:rPr lang="en-US" dirty="0" smtClean="0">
                <a:latin typeface="Arial" panose="020B0604020202020204" pitchFamily="34" charset="0"/>
                <a:cs typeface="Arial" panose="020B0604020202020204" pitchFamily="34" charset="0"/>
              </a:rPr>
              <a:t>3. Solid media : 1.5-2.0% agar</a:t>
            </a:r>
          </a:p>
          <a:p>
            <a:pPr marL="0" indent="0">
              <a:lnSpc>
                <a:spcPct val="150000"/>
              </a:lnSpc>
              <a:buNone/>
            </a:pPr>
            <a:r>
              <a:rPr lang="en-US" dirty="0" smtClean="0">
                <a:latin typeface="Arial" panose="020B0604020202020204" pitchFamily="34" charset="0"/>
                <a:cs typeface="Arial" panose="020B0604020202020204" pitchFamily="34" charset="0"/>
              </a:rPr>
              <a:t>4. Biphasic media: contains both solid and liquid phase. </a:t>
            </a:r>
            <a:r>
              <a:rPr lang="en-US" dirty="0" err="1" smtClean="0">
                <a:latin typeface="Arial" panose="020B0604020202020204" pitchFamily="34" charset="0"/>
                <a:cs typeface="Arial" panose="020B0604020202020204" pitchFamily="34" charset="0"/>
              </a:rPr>
              <a:t>Casteneda</a:t>
            </a:r>
            <a:r>
              <a:rPr lang="en-US" dirty="0" smtClean="0">
                <a:latin typeface="Arial" panose="020B0604020202020204" pitchFamily="34" charset="0"/>
                <a:cs typeface="Arial" panose="020B0604020202020204" pitchFamily="34" charset="0"/>
              </a:rPr>
              <a:t> biphasic media</a:t>
            </a:r>
          </a:p>
        </p:txBody>
      </p:sp>
    </p:spTree>
    <p:extLst>
      <p:ext uri="{BB962C8B-B14F-4D97-AF65-F5344CB8AC3E}">
        <p14:creationId xmlns:p14="http://schemas.microsoft.com/office/powerpoint/2010/main" val="37813890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liquid media</a:t>
            </a:r>
          </a:p>
        </p:txBody>
      </p:sp>
      <p:sp>
        <p:nvSpPr>
          <p:cNvPr id="3" name="Content Placeholder 2"/>
          <p:cNvSpPr>
            <a:spLocks noGrp="1"/>
          </p:cNvSpPr>
          <p:nvPr>
            <p:ph idx="1"/>
          </p:nvPr>
        </p:nvSpPr>
        <p:spPr/>
        <p:txBody>
          <a:bodyPr/>
          <a:lstStyle/>
          <a:p>
            <a:pPr algn="just">
              <a:lnSpc>
                <a:spcPct val="150000"/>
              </a:lnSpc>
              <a:buClrTx/>
              <a:buSzPct val="63000"/>
              <a:buFont typeface="Wingdings" pitchFamily="2" charset="2"/>
              <a:buChar char="q"/>
            </a:pPr>
            <a:r>
              <a:rPr lang="en-US" dirty="0"/>
              <a:t>Specimens containing inhibitory substances like antibiotics and other antibacterial substances get diluted by inoculation into the large volume of the fluid medium.</a:t>
            </a:r>
          </a:p>
          <a:p>
            <a:pPr algn="just">
              <a:lnSpc>
                <a:spcPct val="150000"/>
              </a:lnSpc>
              <a:buClrTx/>
              <a:buSzPct val="63000"/>
              <a:buFont typeface="Wingdings" pitchFamily="2" charset="2"/>
              <a:buChar char="q"/>
            </a:pPr>
            <a:r>
              <a:rPr lang="en-US" dirty="0"/>
              <a:t>Liquid medium are widely used for biochemical tests.</a:t>
            </a:r>
          </a:p>
          <a:p>
            <a:pPr algn="just">
              <a:lnSpc>
                <a:spcPct val="150000"/>
              </a:lnSpc>
              <a:buClrTx/>
              <a:buSzPct val="63000"/>
              <a:buFont typeface="Wingdings" pitchFamily="2" charset="2"/>
              <a:buChar char="q"/>
            </a:pPr>
            <a:r>
              <a:rPr lang="en-US" dirty="0"/>
              <a:t>There are also useful enrichment media like selenite F broth</a:t>
            </a:r>
          </a:p>
          <a:p>
            <a:pPr algn="just">
              <a:lnSpc>
                <a:spcPct val="150000"/>
              </a:lnSpc>
              <a:buClrTx/>
              <a:buSzPct val="63000"/>
              <a:buFont typeface="Wingdings" pitchFamily="2" charset="2"/>
              <a:buChar char="q"/>
            </a:pPr>
            <a:r>
              <a:rPr lang="en-US" dirty="0"/>
              <a:t>Presumptive bacterial count in water sample is made in liquid media.</a:t>
            </a:r>
          </a:p>
          <a:p>
            <a:pPr marL="0" indent="0">
              <a:buNone/>
            </a:pPr>
            <a:endParaRPr lang="en-US" dirty="0"/>
          </a:p>
        </p:txBody>
      </p:sp>
    </p:spTree>
    <p:extLst>
      <p:ext uri="{BB962C8B-B14F-4D97-AF65-F5344CB8AC3E}">
        <p14:creationId xmlns:p14="http://schemas.microsoft.com/office/powerpoint/2010/main" val="19686725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Advantages </a:t>
            </a:r>
            <a:r>
              <a:rPr lang="en-US" b="1" dirty="0"/>
              <a:t>of solid media</a:t>
            </a:r>
            <a:br>
              <a:rPr lang="en-US" b="1" dirty="0"/>
            </a:br>
            <a:endParaRPr lang="en-US" dirty="0"/>
          </a:p>
        </p:txBody>
      </p:sp>
      <p:sp>
        <p:nvSpPr>
          <p:cNvPr id="3" name="Content Placeholder 2"/>
          <p:cNvSpPr>
            <a:spLocks noGrp="1"/>
          </p:cNvSpPr>
          <p:nvPr>
            <p:ph idx="1"/>
          </p:nvPr>
        </p:nvSpPr>
        <p:spPr/>
        <p:txBody>
          <a:bodyPr>
            <a:normAutofit/>
          </a:bodyPr>
          <a:lstStyle/>
          <a:p>
            <a:pPr algn="just">
              <a:lnSpc>
                <a:spcPct val="150000"/>
              </a:lnSpc>
              <a:buFont typeface="Wingdings" pitchFamily="2" charset="2"/>
              <a:buChar char="Ø"/>
            </a:pPr>
            <a:r>
              <a:rPr lang="en-US" dirty="0" smtClean="0"/>
              <a:t>There </a:t>
            </a:r>
            <a:r>
              <a:rPr lang="en-US" dirty="0"/>
              <a:t>is separate colony formation.</a:t>
            </a:r>
          </a:p>
          <a:p>
            <a:pPr algn="just">
              <a:lnSpc>
                <a:spcPct val="150000"/>
              </a:lnSpc>
              <a:buFont typeface="Wingdings" pitchFamily="2" charset="2"/>
              <a:buChar char="Ø"/>
            </a:pPr>
            <a:r>
              <a:rPr lang="en-US" dirty="0"/>
              <a:t>By studying colonial morphology, presumptive identification of most bacterial species can be made.</a:t>
            </a:r>
          </a:p>
          <a:p>
            <a:pPr algn="just">
              <a:lnSpc>
                <a:spcPct val="150000"/>
              </a:lnSpc>
              <a:buFont typeface="Wingdings" pitchFamily="2" charset="2"/>
              <a:buChar char="Ø"/>
            </a:pPr>
            <a:r>
              <a:rPr lang="en-US" dirty="0" err="1"/>
              <a:t>Quantative</a:t>
            </a:r>
            <a:r>
              <a:rPr lang="en-US" dirty="0"/>
              <a:t> bacterial count and relative </a:t>
            </a:r>
            <a:r>
              <a:rPr lang="en-US" dirty="0" err="1"/>
              <a:t>propotion</a:t>
            </a:r>
            <a:r>
              <a:rPr lang="en-US" dirty="0"/>
              <a:t> of different species can be made.</a:t>
            </a:r>
          </a:p>
          <a:p>
            <a:pPr algn="just">
              <a:lnSpc>
                <a:spcPct val="150000"/>
              </a:lnSpc>
              <a:buFont typeface="Wingdings" pitchFamily="2" charset="2"/>
              <a:buChar char="Ø"/>
            </a:pPr>
            <a:r>
              <a:rPr lang="en-US" dirty="0"/>
              <a:t>Isolation of bacteria in pure culture can be made.</a:t>
            </a:r>
          </a:p>
          <a:p>
            <a:endParaRPr lang="en-US" dirty="0"/>
          </a:p>
        </p:txBody>
      </p:sp>
    </p:spTree>
    <p:extLst>
      <p:ext uri="{BB962C8B-B14F-4D97-AF65-F5344CB8AC3E}">
        <p14:creationId xmlns:p14="http://schemas.microsoft.com/office/powerpoint/2010/main" val="10380347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lstStyle/>
          <a:p>
            <a:pPr marL="0" indent="0">
              <a:buNone/>
            </a:pPr>
            <a:r>
              <a:rPr lang="en-US" b="1" u="sng" dirty="0">
                <a:solidFill>
                  <a:srgbClr val="000000"/>
                </a:solidFill>
                <a:latin typeface="Calibri" panose="020F0502020204030204" pitchFamily="34" charset="0"/>
              </a:rPr>
              <a:t>Complex media</a:t>
            </a:r>
            <a:endParaRPr lang="en-US" dirty="0">
              <a:solidFill>
                <a:srgbClr val="000000"/>
              </a:solidFill>
              <a:latin typeface="Arial" panose="020B0604020202020204" pitchFamily="34" charset="0"/>
            </a:endParaRPr>
          </a:p>
          <a:p>
            <a:pPr fontAlgn="base">
              <a:spcBef>
                <a:spcPts val="640"/>
              </a:spcBef>
            </a:pPr>
            <a:r>
              <a:rPr lang="en-US" dirty="0">
                <a:solidFill>
                  <a:srgbClr val="000000"/>
                </a:solidFill>
                <a:latin typeface="Calibri" panose="020F0502020204030204" pitchFamily="34" charset="0"/>
              </a:rPr>
              <a:t>They have added ingredients for special purposes or for providing special nutrients. </a:t>
            </a:r>
            <a:endParaRPr lang="en-US" dirty="0" smtClean="0">
              <a:solidFill>
                <a:srgbClr val="000000"/>
              </a:solidFill>
              <a:latin typeface="Arial" panose="020B0604020202020204" pitchFamily="34" charset="0"/>
            </a:endParaRPr>
          </a:p>
          <a:p>
            <a:pPr fontAlgn="base">
              <a:spcBef>
                <a:spcPts val="640"/>
              </a:spcBef>
            </a:pPr>
            <a:endParaRPr lang="en-US" dirty="0">
              <a:solidFill>
                <a:srgbClr val="000000"/>
              </a:solidFill>
              <a:latin typeface="Arial" panose="020B0604020202020204" pitchFamily="34" charset="0"/>
            </a:endParaRPr>
          </a:p>
          <a:p>
            <a:pPr marL="0" indent="0" fontAlgn="base">
              <a:spcBef>
                <a:spcPts val="640"/>
              </a:spcBef>
              <a:buNone/>
            </a:pPr>
            <a:r>
              <a:rPr lang="en-US" dirty="0"/>
              <a:t/>
            </a:r>
            <a:br>
              <a:rPr lang="en-US" dirty="0"/>
            </a:br>
            <a:r>
              <a:rPr lang="en-US" b="1" u="sng" dirty="0" smtClean="0">
                <a:solidFill>
                  <a:srgbClr val="000000"/>
                </a:solidFill>
                <a:latin typeface="Calibri" panose="020F0502020204030204" pitchFamily="34" charset="0"/>
              </a:rPr>
              <a:t>Synthetic or defined </a:t>
            </a:r>
            <a:r>
              <a:rPr lang="en-US" b="1" u="sng" dirty="0">
                <a:solidFill>
                  <a:srgbClr val="000000"/>
                </a:solidFill>
                <a:latin typeface="Calibri" panose="020F0502020204030204" pitchFamily="34" charset="0"/>
              </a:rPr>
              <a:t>media</a:t>
            </a:r>
            <a:endParaRPr lang="en-US" dirty="0"/>
          </a:p>
          <a:p>
            <a:pPr fontAlgn="base">
              <a:spcBef>
                <a:spcPts val="640"/>
              </a:spcBef>
            </a:pPr>
            <a:r>
              <a:rPr lang="en-US" dirty="0">
                <a:solidFill>
                  <a:srgbClr val="000000"/>
                </a:solidFill>
                <a:latin typeface="Calibri" panose="020F0502020204030204" pitchFamily="34" charset="0"/>
              </a:rPr>
              <a:t>Media prepared from pure chemical substances and its exact composition is known</a:t>
            </a:r>
            <a:endParaRPr lang="en-US" dirty="0">
              <a:solidFill>
                <a:srgbClr val="000000"/>
              </a:solidFill>
              <a:latin typeface="Arial" panose="020B0604020202020204" pitchFamily="34" charset="0"/>
            </a:endParaRPr>
          </a:p>
          <a:p>
            <a:pPr fontAlgn="base">
              <a:spcBef>
                <a:spcPts val="640"/>
              </a:spcBef>
            </a:pPr>
            <a:r>
              <a:rPr lang="en-US" dirty="0" err="1">
                <a:solidFill>
                  <a:srgbClr val="000000"/>
                </a:solidFill>
                <a:latin typeface="Calibri" panose="020F0502020204030204" pitchFamily="34" charset="0"/>
              </a:rPr>
              <a:t>Eg</a:t>
            </a:r>
            <a:r>
              <a:rPr lang="en-US" dirty="0">
                <a:solidFill>
                  <a:srgbClr val="000000"/>
                </a:solidFill>
                <a:latin typeface="Calibri" panose="020F0502020204030204" pitchFamily="34" charset="0"/>
              </a:rPr>
              <a:t>: peptone water – 1% peptone + 0.5% </a:t>
            </a:r>
            <a:r>
              <a:rPr lang="en-US" dirty="0" err="1">
                <a:solidFill>
                  <a:srgbClr val="000000"/>
                </a:solidFill>
                <a:latin typeface="Calibri" panose="020F0502020204030204" pitchFamily="34" charset="0"/>
              </a:rPr>
              <a:t>NaCl</a:t>
            </a:r>
            <a:r>
              <a:rPr lang="en-US" dirty="0">
                <a:solidFill>
                  <a:srgbClr val="000000"/>
                </a:solidFill>
                <a:latin typeface="Calibri" panose="020F0502020204030204" pitchFamily="34" charset="0"/>
              </a:rPr>
              <a:t> in water</a:t>
            </a:r>
            <a:endParaRPr lang="en-US" dirty="0">
              <a:solidFill>
                <a:srgbClr val="000000"/>
              </a:solidFill>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4000609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188" y="365125"/>
            <a:ext cx="10385612" cy="1325563"/>
          </a:xfrm>
        </p:spPr>
        <p:txBody>
          <a:bodyPr/>
          <a:lstStyle/>
          <a:p>
            <a:r>
              <a:rPr lang="en-US" b="1" dirty="0">
                <a:latin typeface="Arial" panose="020B0604020202020204" pitchFamily="34" charset="0"/>
                <a:cs typeface="Arial" panose="020B0604020202020204" pitchFamily="34" charset="0"/>
              </a:rPr>
              <a:t>Simple/Basal Media</a:t>
            </a:r>
          </a:p>
        </p:txBody>
      </p:sp>
      <p:sp>
        <p:nvSpPr>
          <p:cNvPr id="3" name="Content Placeholder 2"/>
          <p:cNvSpPr>
            <a:spLocks noGrp="1"/>
          </p:cNvSpPr>
          <p:nvPr>
            <p:ph idx="1"/>
          </p:nvPr>
        </p:nvSpPr>
        <p:spPr>
          <a:xfrm>
            <a:off x="838200" y="1825624"/>
            <a:ext cx="10515600" cy="4704267"/>
          </a:xfrm>
        </p:spPr>
        <p:txBody>
          <a:bodyPr>
            <a:noAutofit/>
          </a:bodyPr>
          <a:lstStyle/>
          <a:p>
            <a:pPr>
              <a:lnSpc>
                <a:spcPct val="200000"/>
              </a:lnSpc>
            </a:pPr>
            <a:r>
              <a:rPr lang="en-US" dirty="0">
                <a:latin typeface="Arial" panose="020B0604020202020204" pitchFamily="34" charset="0"/>
                <a:cs typeface="Arial" panose="020B0604020202020204" pitchFamily="34" charset="0"/>
              </a:rPr>
              <a:t>contain minimum ingredients that support the growth of non-fastidious bacteria</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lnSpc>
                <a:spcPct val="200000"/>
              </a:lnSpc>
            </a:pPr>
            <a:r>
              <a:rPr lang="en-US" dirty="0" smtClean="0">
                <a:latin typeface="Arial" panose="020B0604020202020204" pitchFamily="34" charset="0"/>
                <a:cs typeface="Arial" panose="020B0604020202020204" pitchFamily="34" charset="0"/>
              </a:rPr>
              <a:t>Peptone water: peptone + </a:t>
            </a:r>
            <a:r>
              <a:rPr lang="en-US" dirty="0" err="1" smtClean="0">
                <a:latin typeface="Arial" panose="020B0604020202020204" pitchFamily="34" charset="0"/>
                <a:cs typeface="Arial" panose="020B0604020202020204" pitchFamily="34" charset="0"/>
              </a:rPr>
              <a:t>NaCl</a:t>
            </a:r>
            <a:r>
              <a:rPr lang="en-US" dirty="0" smtClean="0">
                <a:latin typeface="Arial" panose="020B0604020202020204" pitchFamily="34" charset="0"/>
                <a:cs typeface="Arial" panose="020B0604020202020204" pitchFamily="34" charset="0"/>
              </a:rPr>
              <a:t>  + water</a:t>
            </a:r>
          </a:p>
          <a:p>
            <a:pPr>
              <a:lnSpc>
                <a:spcPct val="200000"/>
              </a:lnSpc>
            </a:pPr>
            <a:r>
              <a:rPr lang="en-US" dirty="0" smtClean="0">
                <a:latin typeface="Arial" panose="020B0604020202020204" pitchFamily="34" charset="0"/>
                <a:cs typeface="Arial" panose="020B0604020202020204" pitchFamily="34" charset="0"/>
              </a:rPr>
              <a:t>Nutrient broth:  peptone water and  meat extract .</a:t>
            </a:r>
          </a:p>
          <a:p>
            <a:pPr>
              <a:lnSpc>
                <a:spcPct val="200000"/>
              </a:lnSpc>
            </a:pPr>
            <a:r>
              <a:rPr lang="en-US" dirty="0" smtClean="0">
                <a:latin typeface="Arial" panose="020B0604020202020204" pitchFamily="34" charset="0"/>
                <a:cs typeface="Arial" panose="020B0604020202020204" pitchFamily="34" charset="0"/>
              </a:rPr>
              <a:t>Nutrient agar:  nutrient broth+ 2% agar, pH </a:t>
            </a:r>
            <a:r>
              <a:rPr lang="en-US" dirty="0">
                <a:latin typeface="Arial" panose="020B0604020202020204" pitchFamily="34" charset="0"/>
                <a:cs typeface="Arial" panose="020B0604020202020204" pitchFamily="34" charset="0"/>
              </a:rPr>
              <a:t>6.8 +/- 0.2.</a:t>
            </a:r>
            <a:endParaRPr lang="en-US" dirty="0" smtClean="0">
              <a:latin typeface="Arial" panose="020B0604020202020204" pitchFamily="34" charset="0"/>
              <a:cs typeface="Arial" panose="020B0604020202020204" pitchFamily="34" charset="0"/>
            </a:endParaRPr>
          </a:p>
          <a:p>
            <a:pPr>
              <a:lnSpc>
                <a:spcPct val="20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57151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Enriched Media</a:t>
            </a:r>
          </a:p>
        </p:txBody>
      </p:sp>
      <p:sp>
        <p:nvSpPr>
          <p:cNvPr id="3" name="Content Placeholder 2"/>
          <p:cNvSpPr>
            <a:spLocks noGrp="1"/>
          </p:cNvSpPr>
          <p:nvPr>
            <p:ph idx="1"/>
          </p:nvPr>
        </p:nvSpPr>
        <p:spPr>
          <a:xfrm>
            <a:off x="838200" y="1825624"/>
            <a:ext cx="11353800" cy="5032375"/>
          </a:xfrm>
        </p:spPr>
        <p:txBody>
          <a:bodyPr/>
          <a:lstStyle/>
          <a:p>
            <a:r>
              <a:rPr lang="en-US" dirty="0"/>
              <a:t>When a basal medium is added with additional nutrients, such as blood, serum or egg. </a:t>
            </a:r>
            <a:endParaRPr lang="en-US" dirty="0" smtClean="0"/>
          </a:p>
          <a:p>
            <a:r>
              <a:rPr lang="en-US" b="1" dirty="0" smtClean="0"/>
              <a:t>Blood agar</a:t>
            </a:r>
            <a:r>
              <a:rPr lang="en-US" dirty="0" smtClean="0"/>
              <a:t>: </a:t>
            </a:r>
          </a:p>
          <a:p>
            <a:r>
              <a:rPr lang="en-US" dirty="0" smtClean="0"/>
              <a:t>5- 10% of sheep blood to the molten nutrient</a:t>
            </a:r>
          </a:p>
          <a:p>
            <a:pPr marL="0" indent="0">
              <a:buNone/>
            </a:pPr>
            <a:r>
              <a:rPr lang="en-US" dirty="0" smtClean="0"/>
              <a:t> agar at 45°C.</a:t>
            </a:r>
          </a:p>
          <a:p>
            <a:r>
              <a:rPr lang="en-US" dirty="0" smtClean="0"/>
              <a:t>test the hemolytic property of the bacteria</a:t>
            </a:r>
          </a:p>
        </p:txBody>
      </p:sp>
      <p:pic>
        <p:nvPicPr>
          <p:cNvPr id="4" name="Picture 3"/>
          <p:cNvPicPr>
            <a:picLocks noChangeAspect="1"/>
          </p:cNvPicPr>
          <p:nvPr/>
        </p:nvPicPr>
        <p:blipFill>
          <a:blip r:embed="rId3"/>
          <a:stretch>
            <a:fillRect/>
          </a:stretch>
        </p:blipFill>
        <p:spPr>
          <a:xfrm>
            <a:off x="8071654" y="2948612"/>
            <a:ext cx="3912366" cy="3430671"/>
          </a:xfrm>
          <a:prstGeom prst="rect">
            <a:avLst/>
          </a:prstGeom>
        </p:spPr>
      </p:pic>
    </p:spTree>
    <p:extLst>
      <p:ext uri="{BB962C8B-B14F-4D97-AF65-F5344CB8AC3E}">
        <p14:creationId xmlns:p14="http://schemas.microsoft.com/office/powerpoint/2010/main" val="22940420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Enriched Media</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6819" y="1825624"/>
            <a:ext cx="12095181" cy="5381999"/>
          </a:xfrm>
        </p:spPr>
        <p:txBody>
          <a:bodyPr/>
          <a:lstStyle/>
          <a:p>
            <a:pPr>
              <a:lnSpc>
                <a:spcPct val="150000"/>
              </a:lnSpc>
            </a:pPr>
            <a:r>
              <a:rPr lang="en-US" b="1" dirty="0">
                <a:latin typeface="Arial" panose="020B0604020202020204" pitchFamily="34" charset="0"/>
                <a:cs typeface="Arial" panose="020B0604020202020204" pitchFamily="34" charset="0"/>
              </a:rPr>
              <a:t>Chocolate </a:t>
            </a:r>
            <a:r>
              <a:rPr lang="en-US" b="1" dirty="0" smtClean="0">
                <a:latin typeface="Arial" panose="020B0604020202020204" pitchFamily="34" charset="0"/>
                <a:cs typeface="Arial" panose="020B0604020202020204" pitchFamily="34" charset="0"/>
              </a:rPr>
              <a:t>agar</a:t>
            </a:r>
          </a:p>
          <a:p>
            <a:pPr>
              <a:lnSpc>
                <a:spcPct val="150000"/>
              </a:lnSpc>
            </a:pPr>
            <a:r>
              <a:rPr lang="en-US" dirty="0" smtClean="0">
                <a:latin typeface="Arial" panose="020B0604020202020204" pitchFamily="34" charset="0"/>
                <a:cs typeface="Arial" panose="020B0604020202020204" pitchFamily="34" charset="0"/>
              </a:rPr>
              <a:t> heated blood agar, prepared by adding</a:t>
            </a:r>
          </a:p>
          <a:p>
            <a:pPr marL="0" indent="0">
              <a:lnSpc>
                <a:spcPct val="150000"/>
              </a:lnSpc>
              <a:buNone/>
            </a:pPr>
            <a:r>
              <a:rPr lang="en-US" dirty="0" smtClean="0">
                <a:latin typeface="Arial" panose="020B0604020202020204" pitchFamily="34" charset="0"/>
                <a:cs typeface="Arial" panose="020B0604020202020204" pitchFamily="34" charset="0"/>
              </a:rPr>
              <a:t> 5- 10% of sheep blood to the molten nutrient agar at</a:t>
            </a:r>
          </a:p>
          <a:p>
            <a:pPr marL="0" indent="0">
              <a:lnSpc>
                <a:spcPct val="150000"/>
              </a:lnSpc>
              <a:buNone/>
            </a:pPr>
            <a:r>
              <a:rPr lang="en-US" dirty="0" smtClean="0">
                <a:latin typeface="Arial" panose="020B0604020202020204" pitchFamily="34" charset="0"/>
                <a:cs typeface="Arial" panose="020B0604020202020204" pitchFamily="34" charset="0"/>
              </a:rPr>
              <a:t> 70°C. </a:t>
            </a:r>
          </a:p>
          <a:p>
            <a:pPr>
              <a:lnSpc>
                <a:spcPct val="150000"/>
              </a:lnSpc>
            </a:pPr>
            <a:r>
              <a:rPr lang="en-US" b="1" dirty="0" err="1" smtClean="0">
                <a:latin typeface="Arial" panose="020B0604020202020204" pitchFamily="34" charset="0"/>
                <a:cs typeface="Arial" panose="020B0604020202020204" pitchFamily="34" charset="0"/>
              </a:rPr>
              <a:t>Loeffler's</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serum slope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contains serum</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and used</a:t>
            </a:r>
          </a:p>
          <a:p>
            <a:pPr marL="0" indent="0">
              <a:lnSpc>
                <a:spcPct val="150000"/>
              </a:lnSpc>
              <a:buNone/>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for isolation of </a:t>
            </a:r>
            <a:r>
              <a:rPr lang="en-US" i="1" dirty="0" err="1">
                <a:latin typeface="Arial" panose="020B0604020202020204" pitchFamily="34" charset="0"/>
                <a:cs typeface="Arial" panose="020B0604020202020204" pitchFamily="34" charset="0"/>
              </a:rPr>
              <a:t>Corynebacterium</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diphtheriae</a:t>
            </a:r>
            <a:r>
              <a:rPr lang="en-US" i="1" dirty="0">
                <a:latin typeface="Arial" panose="020B0604020202020204" pitchFamily="34" charset="0"/>
                <a:cs typeface="Arial" panose="020B0604020202020204" pitchFamily="34" charset="0"/>
              </a:rPr>
              <a:t>. </a:t>
            </a:r>
            <a:endParaRPr lang="en-US" i="1" dirty="0" smtClean="0">
              <a:latin typeface="Arial" panose="020B0604020202020204" pitchFamily="34" charset="0"/>
              <a:cs typeface="Arial" panose="020B0604020202020204" pitchFamily="34" charset="0"/>
            </a:endParaRPr>
          </a:p>
          <a:p>
            <a:pPr marL="0" indent="0">
              <a:lnSpc>
                <a:spcPct val="150000"/>
              </a:lnSpc>
              <a:buNone/>
            </a:pPr>
            <a:endParaRPr lang="en-US"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8598945" y="1538343"/>
            <a:ext cx="3474721" cy="4677987"/>
          </a:xfrm>
          <a:prstGeom prst="rect">
            <a:avLst/>
          </a:prstGeom>
        </p:spPr>
      </p:pic>
    </p:spTree>
    <p:extLst>
      <p:ext uri="{BB962C8B-B14F-4D97-AF65-F5344CB8AC3E}">
        <p14:creationId xmlns:p14="http://schemas.microsoft.com/office/powerpoint/2010/main" val="3728969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734" y="332413"/>
            <a:ext cx="8152700" cy="1143000"/>
          </a:xfrm>
        </p:spPr>
        <p:txBody>
          <a:bodyPr/>
          <a:lstStyle/>
          <a:p>
            <a:r>
              <a:rPr lang="en-US" dirty="0" err="1"/>
              <a:t>contd</a:t>
            </a:r>
            <a:endParaRPr lang="en-US" dirty="0"/>
          </a:p>
        </p:txBody>
      </p:sp>
      <p:sp>
        <p:nvSpPr>
          <p:cNvPr id="3" name="Content Placeholder 2"/>
          <p:cNvSpPr>
            <a:spLocks noGrp="1"/>
          </p:cNvSpPr>
          <p:nvPr>
            <p:ph sz="quarter" idx="1"/>
          </p:nvPr>
        </p:nvSpPr>
        <p:spPr>
          <a:xfrm>
            <a:off x="788565" y="1281419"/>
            <a:ext cx="8917497" cy="4572000"/>
          </a:xfrm>
        </p:spPr>
        <p:txBody>
          <a:bodyPr>
            <a:noAutofit/>
          </a:bodyPr>
          <a:lstStyle/>
          <a:p>
            <a:pPr algn="just">
              <a:buFont typeface="Arial" panose="020B0604020202020204" pitchFamily="34" charset="0"/>
              <a:buNone/>
            </a:pPr>
            <a:r>
              <a:rPr lang="en-US" sz="2600" dirty="0"/>
              <a:t>3.Growth Factors:</a:t>
            </a:r>
          </a:p>
          <a:p>
            <a:pPr algn="just"/>
            <a:r>
              <a:rPr lang="en-US" sz="2600" dirty="0"/>
              <a:t>Organic compounds that are essential cell components or precursors of such components but cannot be synthesized by the organism are called growth factors</a:t>
            </a:r>
          </a:p>
          <a:p>
            <a:pPr algn="just"/>
            <a:r>
              <a:rPr lang="en-US" sz="2600" dirty="0"/>
              <a:t>Three major classes of growth factors: amino acids, purines and pyrimidines, and vitamins</a:t>
            </a:r>
          </a:p>
          <a:p>
            <a:pPr algn="just"/>
            <a:r>
              <a:rPr lang="en-US" sz="2600" dirty="0"/>
              <a:t>A growth factor may be essential for some, and accessory   for other bacteria, and totally </a:t>
            </a:r>
            <a:r>
              <a:rPr lang="en-US" sz="2600" dirty="0" err="1"/>
              <a:t>unrequired</a:t>
            </a:r>
            <a:r>
              <a:rPr lang="en-US" sz="2600" dirty="0"/>
              <a:t> by some others.</a:t>
            </a:r>
          </a:p>
          <a:p>
            <a:pPr algn="just"/>
            <a:r>
              <a:rPr lang="en-US" sz="2600" dirty="0"/>
              <a:t> </a:t>
            </a:r>
            <a:r>
              <a:rPr lang="en-US" sz="2600" dirty="0" err="1"/>
              <a:t>Eg</a:t>
            </a:r>
            <a:r>
              <a:rPr lang="en-US" sz="2600" dirty="0"/>
              <a:t>. </a:t>
            </a:r>
            <a:r>
              <a:rPr lang="en-US" sz="2600" dirty="0" err="1"/>
              <a:t>H.influenzae</a:t>
            </a:r>
            <a:r>
              <a:rPr lang="en-US" sz="2600" dirty="0"/>
              <a:t> requires accessory growth factors X &amp; V</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Enrichment Broth</a:t>
            </a:r>
          </a:p>
        </p:txBody>
      </p:sp>
      <p:sp>
        <p:nvSpPr>
          <p:cNvPr id="3" name="Content Placeholder 2"/>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liquid media added </a:t>
            </a:r>
            <a:r>
              <a:rPr lang="en-US" dirty="0" smtClean="0">
                <a:latin typeface="Arial" panose="020B0604020202020204" pitchFamily="34" charset="0"/>
                <a:cs typeface="Arial" panose="020B0604020202020204" pitchFamily="34" charset="0"/>
              </a:rPr>
              <a:t>with </a:t>
            </a:r>
            <a:r>
              <a:rPr lang="en-US" dirty="0">
                <a:latin typeface="Arial" panose="020B0604020202020204" pitchFamily="34" charset="0"/>
                <a:cs typeface="Arial" panose="020B0604020202020204" pitchFamily="34" charset="0"/>
              </a:rPr>
              <a:t>some inhibitory agents which selectively allow certain organism to grow and inhibit others</a:t>
            </a:r>
            <a:r>
              <a:rPr lang="en-US" dirty="0" smtClean="0">
                <a:latin typeface="Arial" panose="020B0604020202020204" pitchFamily="34" charset="0"/>
                <a:cs typeface="Arial" panose="020B0604020202020204" pitchFamily="34" charset="0"/>
              </a:rPr>
              <a:t>.</a:t>
            </a:r>
          </a:p>
          <a:p>
            <a:pPr>
              <a:lnSpc>
                <a:spcPct val="150000"/>
              </a:lnSpc>
            </a:pPr>
            <a:r>
              <a:rPr lang="en-US" dirty="0" err="1">
                <a:latin typeface="Arial" panose="020B0604020202020204" pitchFamily="34" charset="0"/>
                <a:cs typeface="Arial" panose="020B0604020202020204" pitchFamily="34" charset="0"/>
              </a:rPr>
              <a:t>Tetrathionate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broth</a:t>
            </a:r>
            <a:endParaRPr lang="en-US" i="1"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 Selenite F </a:t>
            </a:r>
            <a:r>
              <a:rPr lang="en-US" dirty="0" smtClean="0">
                <a:latin typeface="Arial" panose="020B0604020202020204" pitchFamily="34" charset="0"/>
                <a:cs typeface="Arial" panose="020B0604020202020204" pitchFamily="34" charset="0"/>
              </a:rPr>
              <a:t>broth</a:t>
            </a:r>
            <a:endParaRPr lang="en-US" i="1"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 Alkaline peptone water (APW</a:t>
            </a:r>
            <a:r>
              <a:rPr lang="en-US" dirty="0" smtClean="0">
                <a:latin typeface="Arial" panose="020B0604020202020204" pitchFamily="34" charset="0"/>
                <a:cs typeface="Arial" panose="020B0604020202020204" pitchFamily="34" charset="0"/>
              </a:rPr>
              <a:t>)</a:t>
            </a:r>
            <a:endParaRPr lang="en-US" i="1" dirty="0">
              <a:latin typeface="Arial" panose="020B0604020202020204" pitchFamily="34" charset="0"/>
              <a:cs typeface="Arial" panose="020B0604020202020204" pitchFamily="34" charset="0"/>
            </a:endParaRPr>
          </a:p>
          <a:p>
            <a:pPr>
              <a:lnSpc>
                <a:spcPct val="15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39085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0579"/>
            <a:ext cx="10515600" cy="1325563"/>
          </a:xfrm>
        </p:spPr>
        <p:txBody>
          <a:bodyPr/>
          <a:lstStyle/>
          <a:p>
            <a:r>
              <a:rPr lang="en-US" b="1" dirty="0">
                <a:latin typeface="Arial" panose="020B0604020202020204" pitchFamily="34" charset="0"/>
                <a:cs typeface="Arial" panose="020B0604020202020204" pitchFamily="34" charset="0"/>
              </a:rPr>
              <a:t>Differential Media</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differentiate between two groups of bacteria by using an indicator, which changes the color of the colonies of a particular group of bacteria but not the other group</a:t>
            </a:r>
            <a:r>
              <a:rPr lang="en-US" b="1" dirty="0">
                <a:latin typeface="Arial" panose="020B0604020202020204" pitchFamily="34" charset="0"/>
                <a:cs typeface="Arial" panose="020B0604020202020204" pitchFamily="34" charset="0"/>
              </a:rPr>
              <a:t>.</a:t>
            </a:r>
          </a:p>
          <a:p>
            <a:r>
              <a:rPr lang="en-US" dirty="0" err="1" smtClean="0">
                <a:latin typeface="Arial" panose="020B0604020202020204" pitchFamily="34" charset="0"/>
                <a:cs typeface="Arial" panose="020B0604020202020204" pitchFamily="34" charset="0"/>
              </a:rPr>
              <a:t>MacConkey</a:t>
            </a:r>
            <a:r>
              <a:rPr lang="en-US" dirty="0" smtClean="0">
                <a:latin typeface="Arial" panose="020B0604020202020204" pitchFamily="34" charset="0"/>
                <a:cs typeface="Arial" panose="020B0604020202020204" pitchFamily="34" charset="0"/>
              </a:rPr>
              <a:t> Agar</a:t>
            </a:r>
          </a:p>
          <a:p>
            <a:r>
              <a:rPr lang="en-US" dirty="0" err="1" smtClean="0">
                <a:latin typeface="Arial" panose="020B0604020202020204" pitchFamily="34" charset="0"/>
                <a:cs typeface="Arial" panose="020B0604020202020204" pitchFamily="34" charset="0"/>
              </a:rPr>
              <a:t>Cystine</a:t>
            </a:r>
            <a:r>
              <a:rPr lang="en-US" dirty="0" smtClean="0">
                <a:latin typeface="Arial" panose="020B0604020202020204" pitchFamily="34" charset="0"/>
                <a:cs typeface="Arial" panose="020B0604020202020204" pitchFamily="34" charset="0"/>
              </a:rPr>
              <a:t>-Lactose-Electrolyte-Deficient (CLED)</a:t>
            </a:r>
          </a:p>
          <a:p>
            <a:r>
              <a:rPr lang="en-US" dirty="0" smtClean="0">
                <a:latin typeface="Arial" panose="020B0604020202020204" pitchFamily="34" charset="0"/>
                <a:cs typeface="Arial" panose="020B0604020202020204" pitchFamily="34" charset="0"/>
              </a:rPr>
              <a:t>Eosin </a:t>
            </a:r>
            <a:r>
              <a:rPr lang="en-US" dirty="0">
                <a:latin typeface="Arial" panose="020B0604020202020204" pitchFamily="34" charset="0"/>
                <a:cs typeface="Arial" panose="020B0604020202020204" pitchFamily="34" charset="0"/>
              </a:rPr>
              <a:t>Methylene </a:t>
            </a:r>
            <a:r>
              <a:rPr lang="en-US" dirty="0" smtClean="0">
                <a:latin typeface="Arial" panose="020B0604020202020204" pitchFamily="34" charset="0"/>
                <a:cs typeface="Arial" panose="020B0604020202020204" pitchFamily="34" charset="0"/>
              </a:rPr>
              <a:t>Blue (EMB) </a:t>
            </a:r>
            <a:r>
              <a:rPr lang="en-US" dirty="0">
                <a:latin typeface="Arial" panose="020B0604020202020204" pitchFamily="34" charset="0"/>
                <a:cs typeface="Arial" panose="020B0604020202020204" pitchFamily="34" charset="0"/>
              </a:rPr>
              <a:t>Agar</a:t>
            </a:r>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52095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Transport Media </a:t>
            </a: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Used for </a:t>
            </a:r>
            <a:r>
              <a:rPr lang="en-US" dirty="0">
                <a:latin typeface="Arial" panose="020B0604020202020204" pitchFamily="34" charset="0"/>
                <a:cs typeface="Arial" panose="020B0604020202020204" pitchFamily="34" charset="0"/>
              </a:rPr>
              <a:t>the transport of the clinical specimens suspected to contain delicate </a:t>
            </a:r>
            <a:r>
              <a:rPr lang="en-US" dirty="0" smtClean="0">
                <a:latin typeface="Arial" panose="020B0604020202020204" pitchFamily="34" charset="0"/>
                <a:cs typeface="Arial" panose="020B0604020202020204" pitchFamily="34" charset="0"/>
              </a:rPr>
              <a:t>organism</a:t>
            </a:r>
          </a:p>
          <a:p>
            <a:r>
              <a:rPr lang="en-US" dirty="0" smtClean="0"/>
              <a:t>used </a:t>
            </a:r>
            <a:r>
              <a:rPr lang="en-US" dirty="0"/>
              <a:t>when the delay is expected while transporting the specimens from the site of collection to the  laboratory.</a:t>
            </a:r>
          </a:p>
          <a:p>
            <a:endParaRPr lang="en-US"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37416868"/>
              </p:ext>
            </p:extLst>
          </p:nvPr>
        </p:nvGraphicFramePr>
        <p:xfrm>
          <a:off x="1257361" y="3603009"/>
          <a:ext cx="8083774" cy="3435009"/>
        </p:xfrm>
        <a:graphic>
          <a:graphicData uri="http://schemas.openxmlformats.org/drawingml/2006/table">
            <a:tbl>
              <a:tblPr firstRow="1" bandRow="1">
                <a:tableStyleId>{5C22544A-7EE6-4342-B048-85BDC9FD1C3A}</a:tableStyleId>
              </a:tblPr>
              <a:tblGrid>
                <a:gridCol w="4041887">
                  <a:extLst>
                    <a:ext uri="{9D8B030D-6E8A-4147-A177-3AD203B41FA5}">
                      <a16:colId xmlns:a16="http://schemas.microsoft.com/office/drawing/2014/main" xmlns="" val="2155810998"/>
                    </a:ext>
                  </a:extLst>
                </a:gridCol>
                <a:gridCol w="4041887">
                  <a:extLst>
                    <a:ext uri="{9D8B030D-6E8A-4147-A177-3AD203B41FA5}">
                      <a16:colId xmlns:a16="http://schemas.microsoft.com/office/drawing/2014/main" xmlns="" val="1530165374"/>
                    </a:ext>
                  </a:extLst>
                </a:gridCol>
              </a:tblGrid>
              <a:tr h="254186">
                <a:tc>
                  <a:txBody>
                    <a:bodyPr/>
                    <a:lstStyle/>
                    <a:p>
                      <a:r>
                        <a:rPr lang="en-US" sz="2800" dirty="0" smtClean="0">
                          <a:latin typeface="Arial" panose="020B0604020202020204" pitchFamily="34" charset="0"/>
                          <a:cs typeface="Arial" panose="020B0604020202020204" pitchFamily="34" charset="0"/>
                        </a:rPr>
                        <a:t>Transport</a:t>
                      </a:r>
                      <a:r>
                        <a:rPr lang="en-US" sz="2800" baseline="0" dirty="0" smtClean="0">
                          <a:latin typeface="Arial" panose="020B0604020202020204" pitchFamily="34" charset="0"/>
                          <a:cs typeface="Arial" panose="020B0604020202020204" pitchFamily="34" charset="0"/>
                        </a:rPr>
                        <a:t> media</a:t>
                      </a:r>
                      <a:endParaRPr lang="en-US" sz="2800" dirty="0">
                        <a:latin typeface="Arial" panose="020B0604020202020204" pitchFamily="34" charset="0"/>
                        <a:cs typeface="Arial" panose="020B0604020202020204" pitchFamily="34" charset="0"/>
                      </a:endParaRPr>
                    </a:p>
                  </a:txBody>
                  <a:tcPr/>
                </a:tc>
                <a:tc>
                  <a:txBody>
                    <a:bodyPr/>
                    <a:lstStyle/>
                    <a:p>
                      <a:r>
                        <a:rPr lang="en-US" sz="2800" dirty="0" smtClean="0">
                          <a:latin typeface="Arial" panose="020B0604020202020204" pitchFamily="34" charset="0"/>
                          <a:cs typeface="Arial" panose="020B0604020202020204" pitchFamily="34" charset="0"/>
                        </a:rPr>
                        <a:t>Organisms</a:t>
                      </a: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61894074"/>
                  </a:ext>
                </a:extLst>
              </a:tr>
              <a:tr h="857569">
                <a:tc>
                  <a:txBody>
                    <a:bodyPr/>
                    <a:lstStyle/>
                    <a:p>
                      <a:r>
                        <a:rPr lang="en-US" sz="2800" baseline="0" dirty="0" smtClean="0">
                          <a:latin typeface="Arial" panose="020B0604020202020204" pitchFamily="34" charset="0"/>
                          <a:cs typeface="Arial" panose="020B0604020202020204" pitchFamily="34" charset="0"/>
                        </a:rPr>
                        <a:t>Stuart’s and </a:t>
                      </a:r>
                      <a:r>
                        <a:rPr lang="en-US" sz="2800" dirty="0" err="1" smtClean="0">
                          <a:latin typeface="Arial" panose="020B0604020202020204" pitchFamily="34" charset="0"/>
                          <a:cs typeface="Arial" panose="020B0604020202020204" pitchFamily="34" charset="0"/>
                        </a:rPr>
                        <a:t>Amies</a:t>
                      </a:r>
                      <a:r>
                        <a:rPr lang="en-US" sz="2800" baseline="0" dirty="0" smtClean="0">
                          <a:latin typeface="Arial" panose="020B0604020202020204" pitchFamily="34" charset="0"/>
                          <a:cs typeface="Arial" panose="020B0604020202020204" pitchFamily="34" charset="0"/>
                        </a:rPr>
                        <a:t> Media</a:t>
                      </a:r>
                      <a:endParaRPr lang="en-US" sz="2800" dirty="0">
                        <a:latin typeface="Arial" panose="020B0604020202020204" pitchFamily="34" charset="0"/>
                        <a:cs typeface="Arial" panose="020B0604020202020204" pitchFamily="34" charset="0"/>
                      </a:endParaRPr>
                    </a:p>
                  </a:txBody>
                  <a:tcPr/>
                </a:tc>
                <a:tc>
                  <a:txBody>
                    <a:bodyPr/>
                    <a:lstStyle/>
                    <a:p>
                      <a:r>
                        <a:rPr lang="en-US" sz="2800" i="1" dirty="0" smtClean="0">
                          <a:latin typeface="Arial" panose="020B0604020202020204" pitchFamily="34" charset="0"/>
                          <a:cs typeface="Arial" panose="020B0604020202020204" pitchFamily="34" charset="0"/>
                        </a:rPr>
                        <a:t>N. </a:t>
                      </a:r>
                      <a:r>
                        <a:rPr lang="en-US" sz="2800" i="1" dirty="0" err="1" smtClean="0">
                          <a:latin typeface="Arial" panose="020B0604020202020204" pitchFamily="34" charset="0"/>
                          <a:cs typeface="Arial" panose="020B0604020202020204" pitchFamily="34" charset="0"/>
                        </a:rPr>
                        <a:t>gonorrhoea</a:t>
                      </a:r>
                      <a:endParaRPr lang="en-US"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706677748"/>
                  </a:ext>
                </a:extLst>
              </a:tr>
              <a:tr h="657323">
                <a:tc>
                  <a:txBody>
                    <a:bodyPr/>
                    <a:lstStyle/>
                    <a:p>
                      <a:r>
                        <a:rPr lang="en-US" sz="2800" dirty="0" smtClean="0">
                          <a:latin typeface="Arial" panose="020B0604020202020204" pitchFamily="34" charset="0"/>
                          <a:cs typeface="Arial" panose="020B0604020202020204" pitchFamily="34" charset="0"/>
                        </a:rPr>
                        <a:t>Pike’s medium</a:t>
                      </a:r>
                      <a:endParaRPr lang="en-US" sz="2800" dirty="0">
                        <a:latin typeface="Arial" panose="020B0604020202020204" pitchFamily="34" charset="0"/>
                        <a:cs typeface="Arial" panose="020B0604020202020204" pitchFamily="34" charset="0"/>
                      </a:endParaRPr>
                    </a:p>
                  </a:txBody>
                  <a:tcPr/>
                </a:tc>
                <a:tc>
                  <a:txBody>
                    <a:bodyPr/>
                    <a:lstStyle/>
                    <a:p>
                      <a:r>
                        <a:rPr lang="en-US" sz="2800" i="1" dirty="0" smtClean="0">
                          <a:latin typeface="Arial" panose="020B0604020202020204" pitchFamily="34" charset="0"/>
                          <a:cs typeface="Arial" panose="020B0604020202020204" pitchFamily="34" charset="0"/>
                        </a:rPr>
                        <a:t>Streptococcus</a:t>
                      </a:r>
                      <a:endParaRPr lang="en-US"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5191747"/>
                  </a:ext>
                </a:extLst>
              </a:tr>
              <a:tr h="657323">
                <a:tc>
                  <a:txBody>
                    <a:bodyPr/>
                    <a:lstStyle/>
                    <a:p>
                      <a:r>
                        <a:rPr lang="en-US" sz="2800" dirty="0" smtClean="0">
                          <a:latin typeface="Arial" panose="020B0604020202020204" pitchFamily="34" charset="0"/>
                          <a:cs typeface="Arial" panose="020B0604020202020204" pitchFamily="34" charset="0"/>
                        </a:rPr>
                        <a:t>Cary </a:t>
                      </a:r>
                      <a:r>
                        <a:rPr lang="en-US" sz="2800" dirty="0" err="1" smtClean="0">
                          <a:latin typeface="Arial" panose="020B0604020202020204" pitchFamily="34" charset="0"/>
                          <a:cs typeface="Arial" panose="020B0604020202020204" pitchFamily="34" charset="0"/>
                        </a:rPr>
                        <a:t>blair</a:t>
                      </a:r>
                      <a:r>
                        <a:rPr lang="en-US" sz="2800" dirty="0" smtClean="0">
                          <a:latin typeface="Arial" panose="020B0604020202020204" pitchFamily="34" charset="0"/>
                          <a:cs typeface="Arial" panose="020B0604020202020204" pitchFamily="34" charset="0"/>
                        </a:rPr>
                        <a:t> medium</a:t>
                      </a:r>
                      <a:endParaRPr lang="en-US" sz="2800" dirty="0">
                        <a:latin typeface="Arial" panose="020B0604020202020204" pitchFamily="34" charset="0"/>
                        <a:cs typeface="Arial" panose="020B0604020202020204" pitchFamily="34" charset="0"/>
                      </a:endParaRPr>
                    </a:p>
                  </a:txBody>
                  <a:tcPr/>
                </a:tc>
                <a:tc>
                  <a:txBody>
                    <a:bodyPr/>
                    <a:lstStyle/>
                    <a:p>
                      <a:r>
                        <a:rPr lang="en-US" sz="2800" i="1" dirty="0" smtClean="0">
                          <a:latin typeface="Arial" panose="020B0604020202020204" pitchFamily="34" charset="0"/>
                          <a:cs typeface="Arial" panose="020B0604020202020204" pitchFamily="34" charset="0"/>
                        </a:rPr>
                        <a:t>V. </a:t>
                      </a:r>
                      <a:r>
                        <a:rPr lang="en-US" sz="2800" i="1" dirty="0" err="1" smtClean="0">
                          <a:latin typeface="Arial" panose="020B0604020202020204" pitchFamily="34" charset="0"/>
                          <a:cs typeface="Arial" panose="020B0604020202020204" pitchFamily="34" charset="0"/>
                        </a:rPr>
                        <a:t>cholerae</a:t>
                      </a:r>
                      <a:endParaRPr lang="en-US"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06457383"/>
                  </a:ext>
                </a:extLst>
              </a:tr>
              <a:tr h="657323">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2570524238"/>
                  </a:ext>
                </a:extLst>
              </a:tr>
            </a:tbl>
          </a:graphicData>
        </a:graphic>
      </p:graphicFrame>
    </p:spTree>
    <p:extLst>
      <p:ext uri="{BB962C8B-B14F-4D97-AF65-F5344CB8AC3E}">
        <p14:creationId xmlns:p14="http://schemas.microsoft.com/office/powerpoint/2010/main" val="26121035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Anaerobic Culture Media</a:t>
            </a:r>
          </a:p>
        </p:txBody>
      </p:sp>
      <p:sp>
        <p:nvSpPr>
          <p:cNvPr id="3" name="Content Placeholder 2"/>
          <p:cNvSpPr>
            <a:spLocks noGrp="1"/>
          </p:cNvSpPr>
          <p:nvPr>
            <p:ph idx="1"/>
          </p:nvPr>
        </p:nvSpPr>
        <p:spPr/>
        <p:txBody>
          <a:bodyPr>
            <a:normAutofit/>
          </a:bodyPr>
          <a:lstStyle/>
          <a:p>
            <a:r>
              <a:rPr lang="en-US" dirty="0" smtClean="0"/>
              <a:t>contain </a:t>
            </a:r>
            <a:r>
              <a:rPr lang="en-US" dirty="0"/>
              <a:t>reducing substances which take-up oxygen and create lower redox potential and thus permit the growth of obligate </a:t>
            </a:r>
            <a:r>
              <a:rPr lang="en-US" dirty="0" smtClean="0"/>
              <a:t>anaerobes </a:t>
            </a:r>
          </a:p>
          <a:p>
            <a:r>
              <a:rPr lang="en-US" dirty="0" smtClean="0"/>
              <a:t>Robertson's </a:t>
            </a:r>
            <a:r>
              <a:rPr lang="en-US" dirty="0"/>
              <a:t>cooked </a:t>
            </a:r>
            <a:r>
              <a:rPr lang="en-US" dirty="0" smtClean="0"/>
              <a:t>meat </a:t>
            </a:r>
            <a:r>
              <a:rPr lang="en-US" dirty="0"/>
              <a:t>(RCM) </a:t>
            </a:r>
            <a:r>
              <a:rPr lang="en-US" dirty="0" smtClean="0"/>
              <a:t>broth</a:t>
            </a:r>
          </a:p>
          <a:p>
            <a:r>
              <a:rPr lang="en-US" dirty="0" err="1"/>
              <a:t>Thioglycollate</a:t>
            </a:r>
            <a:r>
              <a:rPr lang="en-US" dirty="0"/>
              <a:t> broth  </a:t>
            </a:r>
          </a:p>
          <a:p>
            <a:r>
              <a:rPr lang="en-US" dirty="0"/>
              <a:t> Anaerobic blood agar </a:t>
            </a:r>
            <a:endParaRPr lang="en-US" dirty="0" smtClean="0"/>
          </a:p>
          <a:p>
            <a:r>
              <a:rPr lang="en-US" dirty="0"/>
              <a:t>Neomycin blood agar </a:t>
            </a:r>
          </a:p>
          <a:p>
            <a:r>
              <a:rPr lang="en-US" dirty="0"/>
              <a:t> Egg yolk agar </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1727423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81000"/>
            <a:ext cx="8540750" cy="914400"/>
          </a:xfrm>
        </p:spPr>
        <p:txBody>
          <a:bodyPr/>
          <a:lstStyle/>
          <a:p>
            <a:r>
              <a:rPr lang="en-US" sz="3200" dirty="0"/>
              <a:t>6. Sugar medium</a:t>
            </a:r>
          </a:p>
        </p:txBody>
      </p:sp>
      <p:sp>
        <p:nvSpPr>
          <p:cNvPr id="3" name="Content Placeholder 2"/>
          <p:cNvSpPr>
            <a:spLocks noGrp="1"/>
          </p:cNvSpPr>
          <p:nvPr>
            <p:ph sz="half" idx="1"/>
          </p:nvPr>
        </p:nvSpPr>
        <p:spPr>
          <a:xfrm>
            <a:off x="1752600" y="1219201"/>
            <a:ext cx="4267200" cy="4906963"/>
          </a:xfrm>
        </p:spPr>
        <p:txBody>
          <a:bodyPr/>
          <a:lstStyle/>
          <a:p>
            <a:pPr algn="just">
              <a:lnSpc>
                <a:spcPct val="150000"/>
              </a:lnSpc>
            </a:pPr>
            <a:r>
              <a:rPr lang="en-US" sz="2400" dirty="0"/>
              <a:t>Standard sugar media used for biochemical test contain 1% sugar, peptone water with an indicator (</a:t>
            </a:r>
            <a:r>
              <a:rPr lang="en-US" sz="2400" dirty="0" err="1"/>
              <a:t>andrade’s</a:t>
            </a:r>
            <a:r>
              <a:rPr lang="en-US" sz="2400" dirty="0"/>
              <a:t> indicator- 0.05%acid </a:t>
            </a:r>
            <a:r>
              <a:rPr lang="en-US" sz="2400" dirty="0" err="1"/>
              <a:t>fuschin</a:t>
            </a:r>
            <a:r>
              <a:rPr lang="en-US" sz="2400" dirty="0"/>
              <a:t> in 1N </a:t>
            </a:r>
            <a:r>
              <a:rPr lang="en-US" sz="2400" dirty="0" err="1"/>
              <a:t>NaOH</a:t>
            </a:r>
            <a:r>
              <a:rPr lang="en-US" sz="2400" dirty="0"/>
              <a:t>.</a:t>
            </a:r>
          </a:p>
          <a:p>
            <a:pPr algn="just">
              <a:lnSpc>
                <a:spcPct val="150000"/>
              </a:lnSpc>
            </a:pPr>
            <a:endParaRPr lang="en-US" sz="2400" dirty="0"/>
          </a:p>
          <a:p>
            <a:pPr algn="just">
              <a:lnSpc>
                <a:spcPct val="150000"/>
              </a:lnSpc>
            </a:pPr>
            <a:endParaRPr lang="en-US" sz="2400" dirty="0"/>
          </a:p>
        </p:txBody>
      </p:sp>
      <p:pic>
        <p:nvPicPr>
          <p:cNvPr id="2050" name="Picture 2" descr="C:\Users\itechstore\Downloads\suger fer.jpg"/>
          <p:cNvPicPr>
            <a:picLocks noGrp="1" noChangeAspect="1" noChangeArrowheads="1"/>
          </p:cNvPicPr>
          <p:nvPr>
            <p:ph sz="half" idx="2"/>
          </p:nvPr>
        </p:nvPicPr>
        <p:blipFill>
          <a:blip r:embed="rId2" cstate="print"/>
          <a:srcRect/>
          <a:stretch>
            <a:fillRect/>
          </a:stretch>
        </p:blipFill>
        <p:spPr bwMode="auto">
          <a:xfrm>
            <a:off x="6172200" y="1676400"/>
            <a:ext cx="4495800" cy="3733800"/>
          </a:xfrm>
          <a:prstGeom prst="rect">
            <a:avLst/>
          </a:prstGeom>
          <a:noFill/>
        </p:spPr>
      </p:pic>
    </p:spTree>
    <p:extLst>
      <p:ext uri="{BB962C8B-B14F-4D97-AF65-F5344CB8AC3E}">
        <p14:creationId xmlns:p14="http://schemas.microsoft.com/office/powerpoint/2010/main" val="1339739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accent1"/>
                </a:solidFill>
                <a:latin typeface="Calibri" panose="020F0502020204030204" pitchFamily="34" charset="0"/>
              </a:rPr>
              <a:t/>
            </a:r>
            <a:br>
              <a:rPr lang="en-US" b="1" u="sng" dirty="0" smtClean="0">
                <a:solidFill>
                  <a:schemeClr val="accent1"/>
                </a:solidFill>
                <a:latin typeface="Calibri" panose="020F0502020204030204" pitchFamily="34" charset="0"/>
              </a:rPr>
            </a:br>
            <a:r>
              <a:rPr lang="en-US" b="1" dirty="0" smtClean="0">
                <a:latin typeface="+mn-lt"/>
              </a:rPr>
              <a:t>Indicator </a:t>
            </a:r>
            <a:r>
              <a:rPr lang="en-US" b="1" dirty="0">
                <a:latin typeface="+mn-lt"/>
              </a:rPr>
              <a:t>media</a:t>
            </a:r>
            <a:r>
              <a:rPr lang="en-US" dirty="0">
                <a:latin typeface="+mn-lt"/>
              </a:rPr>
              <a:t/>
            </a:r>
            <a:br>
              <a:rPr lang="en-US" dirty="0">
                <a:latin typeface="+mn-lt"/>
              </a:rPr>
            </a:br>
            <a:endParaRPr lang="en-US" dirty="0">
              <a:latin typeface="+mn-lt"/>
            </a:endParaRPr>
          </a:p>
        </p:txBody>
      </p:sp>
      <p:sp>
        <p:nvSpPr>
          <p:cNvPr id="3" name="Content Placeholder 2"/>
          <p:cNvSpPr>
            <a:spLocks noGrp="1"/>
          </p:cNvSpPr>
          <p:nvPr>
            <p:ph idx="1"/>
          </p:nvPr>
        </p:nvSpPr>
        <p:spPr/>
        <p:txBody>
          <a:bodyPr/>
          <a:lstStyle/>
          <a:p>
            <a:pPr marL="0" indent="0" fontAlgn="base">
              <a:spcBef>
                <a:spcPts val="640"/>
              </a:spcBef>
              <a:buNone/>
            </a:pPr>
            <a:endParaRPr lang="en-US" sz="2400" dirty="0">
              <a:solidFill>
                <a:schemeClr val="accent1"/>
              </a:solidFill>
            </a:endParaRPr>
          </a:p>
          <a:p>
            <a:pPr fontAlgn="base">
              <a:spcBef>
                <a:spcPts val="640"/>
              </a:spcBef>
            </a:pPr>
            <a:r>
              <a:rPr lang="en-US" sz="2300" dirty="0" smtClean="0">
                <a:solidFill>
                  <a:srgbClr val="000000"/>
                </a:solidFill>
                <a:latin typeface="Calibri" panose="020F0502020204030204" pitchFamily="34" charset="0"/>
              </a:rPr>
              <a:t>These </a:t>
            </a:r>
            <a:r>
              <a:rPr lang="en-US" sz="2300" dirty="0">
                <a:solidFill>
                  <a:srgbClr val="000000"/>
                </a:solidFill>
                <a:latin typeface="Calibri" panose="020F0502020204030204" pitchFamily="34" charset="0"/>
              </a:rPr>
              <a:t>media contain an indicator which changes its </a:t>
            </a:r>
            <a:r>
              <a:rPr lang="en-US" sz="2300" dirty="0" err="1">
                <a:solidFill>
                  <a:srgbClr val="000000"/>
                </a:solidFill>
                <a:latin typeface="Calibri" panose="020F0502020204030204" pitchFamily="34" charset="0"/>
              </a:rPr>
              <a:t>colour</a:t>
            </a:r>
            <a:r>
              <a:rPr lang="en-US" sz="2300" dirty="0">
                <a:solidFill>
                  <a:srgbClr val="000000"/>
                </a:solidFill>
                <a:latin typeface="Calibri" panose="020F0502020204030204" pitchFamily="34" charset="0"/>
              </a:rPr>
              <a:t> when a bacterium grows in them.</a:t>
            </a:r>
            <a:endParaRPr lang="en-US" sz="2300" dirty="0">
              <a:solidFill>
                <a:srgbClr val="000000"/>
              </a:solidFill>
              <a:latin typeface="Arial" panose="020B0604020202020204" pitchFamily="34" charset="0"/>
            </a:endParaRPr>
          </a:p>
          <a:p>
            <a:pPr fontAlgn="base">
              <a:spcBef>
                <a:spcPts val="640"/>
              </a:spcBef>
            </a:pPr>
            <a:r>
              <a:rPr lang="en-US" sz="2300" dirty="0" err="1">
                <a:solidFill>
                  <a:srgbClr val="000000"/>
                </a:solidFill>
                <a:latin typeface="Calibri" panose="020F0502020204030204" pitchFamily="34" charset="0"/>
              </a:rPr>
              <a:t>Eg</a:t>
            </a:r>
            <a:r>
              <a:rPr lang="en-US" sz="2300" dirty="0">
                <a:solidFill>
                  <a:srgbClr val="000000"/>
                </a:solidFill>
                <a:latin typeface="Calibri" panose="020F0502020204030204" pitchFamily="34" charset="0"/>
              </a:rPr>
              <a:t>: </a:t>
            </a:r>
            <a:endParaRPr lang="en-US" sz="2300" dirty="0">
              <a:solidFill>
                <a:srgbClr val="000000"/>
              </a:solidFill>
              <a:latin typeface="Arial" panose="020B0604020202020204" pitchFamily="34" charset="0"/>
            </a:endParaRPr>
          </a:p>
          <a:p>
            <a:pPr marL="742950" lvl="1" indent="-285750" fontAlgn="base">
              <a:spcBef>
                <a:spcPts val="560"/>
              </a:spcBef>
            </a:pPr>
            <a:r>
              <a:rPr lang="en-US" sz="2200" dirty="0" smtClean="0">
                <a:latin typeface="Calibri" panose="020F0502020204030204" pitchFamily="34" charset="0"/>
              </a:rPr>
              <a:t>CLED</a:t>
            </a:r>
            <a:endParaRPr lang="en-US" sz="2200" dirty="0">
              <a:latin typeface="Arial" panose="020B0604020202020204" pitchFamily="34" charset="0"/>
            </a:endParaRPr>
          </a:p>
          <a:p>
            <a:pPr marL="742950" lvl="1" indent="-285750" fontAlgn="base">
              <a:spcBef>
                <a:spcPts val="560"/>
              </a:spcBef>
            </a:pPr>
            <a:r>
              <a:rPr lang="en-US" sz="2200" dirty="0">
                <a:latin typeface="Calibri" panose="020F0502020204030204" pitchFamily="34" charset="0"/>
              </a:rPr>
              <a:t>Mac </a:t>
            </a:r>
            <a:r>
              <a:rPr lang="en-US" sz="2200" dirty="0" err="1">
                <a:latin typeface="Calibri" panose="020F0502020204030204" pitchFamily="34" charset="0"/>
              </a:rPr>
              <a:t>Conkey’s</a:t>
            </a:r>
            <a:r>
              <a:rPr lang="en-US" sz="2200" dirty="0">
                <a:latin typeface="Calibri" panose="020F0502020204030204" pitchFamily="34" charset="0"/>
              </a:rPr>
              <a:t> medium</a:t>
            </a:r>
            <a:endParaRPr lang="en-US" sz="2200" dirty="0">
              <a:latin typeface="Arial" panose="020B0604020202020204" pitchFamily="34" charset="0"/>
            </a:endParaRPr>
          </a:p>
          <a:p>
            <a:pPr marL="742950" lvl="1" indent="-285750" fontAlgn="base">
              <a:spcBef>
                <a:spcPts val="560"/>
              </a:spcBef>
            </a:pPr>
            <a:r>
              <a:rPr lang="en-US" sz="2200" dirty="0">
                <a:latin typeface="Calibri" panose="020F0502020204030204" pitchFamily="34" charset="0"/>
              </a:rPr>
              <a:t>Christensen’s urease </a:t>
            </a:r>
            <a:r>
              <a:rPr lang="en-US" sz="2200" dirty="0" smtClean="0">
                <a:latin typeface="Calibri" panose="020F0502020204030204" pitchFamily="34" charset="0"/>
              </a:rPr>
              <a:t>medium</a:t>
            </a:r>
          </a:p>
          <a:p>
            <a:pPr marL="457200" lvl="1" indent="0" fontAlgn="base">
              <a:spcBef>
                <a:spcPts val="560"/>
              </a:spcBef>
              <a:buNone/>
            </a:pPr>
            <a:endParaRPr lang="en-US" sz="2200" dirty="0">
              <a:latin typeface="Arial" panose="020B0604020202020204" pitchFamily="34" charset="0"/>
            </a:endParaRPr>
          </a:p>
          <a:p>
            <a:pPr marL="0" indent="0">
              <a:buNone/>
            </a:pPr>
            <a:r>
              <a:rPr lang="en-US" dirty="0"/>
              <a:t/>
            </a:r>
            <a:br>
              <a:rPr lang="en-US" dirty="0"/>
            </a:br>
            <a:endParaRPr lang="en-US" dirty="0"/>
          </a:p>
          <a:p>
            <a:endParaRPr lang="en-US" dirty="0"/>
          </a:p>
        </p:txBody>
      </p:sp>
    </p:spTree>
    <p:extLst>
      <p:ext uri="{BB962C8B-B14F-4D97-AF65-F5344CB8AC3E}">
        <p14:creationId xmlns:p14="http://schemas.microsoft.com/office/powerpoint/2010/main" val="775759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BACTEC Blood Culture Medium</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3000" dirty="0" smtClean="0">
                <a:latin typeface="Arial" panose="020B0604020202020204" pitchFamily="34" charset="0"/>
                <a:cs typeface="Arial" panose="020B0604020202020204" pitchFamily="34" charset="0"/>
              </a:rPr>
              <a:t>Automated blood culture system</a:t>
            </a:r>
          </a:p>
          <a:p>
            <a:pPr>
              <a:lnSpc>
                <a:spcPct val="150000"/>
              </a:lnSpc>
            </a:pPr>
            <a:r>
              <a:rPr lang="en-US" sz="3000" dirty="0" smtClean="0">
                <a:latin typeface="Arial" panose="020B0604020202020204" pitchFamily="34" charset="0"/>
                <a:cs typeface="Arial" panose="020B0604020202020204" pitchFamily="34" charset="0"/>
              </a:rPr>
              <a:t>Composition:</a:t>
            </a:r>
          </a:p>
          <a:p>
            <a:pPr>
              <a:lnSpc>
                <a:spcPct val="150000"/>
              </a:lnSpc>
              <a:buNone/>
            </a:pPr>
            <a:r>
              <a:rPr lang="en-US" sz="3000" dirty="0">
                <a:latin typeface="Arial" panose="020B0604020202020204" pitchFamily="34" charset="0"/>
                <a:cs typeface="Arial" panose="020B0604020202020204" pitchFamily="34" charset="0"/>
              </a:rPr>
              <a:t>r</a:t>
            </a:r>
            <a:r>
              <a:rPr lang="en-US" sz="3000" dirty="0" smtClean="0">
                <a:latin typeface="Arial" panose="020B0604020202020204" pitchFamily="34" charset="0"/>
                <a:cs typeface="Arial" panose="020B0604020202020204" pitchFamily="34" charset="0"/>
              </a:rPr>
              <a:t>esin, </a:t>
            </a:r>
            <a:r>
              <a:rPr lang="en-US" sz="3000" dirty="0" err="1">
                <a:latin typeface="Arial" panose="020B0604020202020204" pitchFamily="34" charset="0"/>
                <a:cs typeface="Arial" panose="020B0604020202020204" pitchFamily="34" charset="0"/>
              </a:rPr>
              <a:t>s</a:t>
            </a:r>
            <a:r>
              <a:rPr lang="en-US" sz="3000" dirty="0" err="1" smtClean="0">
                <a:latin typeface="Arial" panose="020B0604020202020204" pitchFamily="34" charset="0"/>
                <a:cs typeface="Arial" panose="020B0604020202020204" pitchFamily="34" charset="0"/>
              </a:rPr>
              <a:t>oyabean</a:t>
            </a:r>
            <a:r>
              <a:rPr lang="en-US" sz="3000" dirty="0" smtClean="0">
                <a:latin typeface="Arial" panose="020B0604020202020204" pitchFamily="34" charset="0"/>
                <a:cs typeface="Arial" panose="020B0604020202020204" pitchFamily="34" charset="0"/>
              </a:rPr>
              <a:t>- casein digest broth, yeast </a:t>
            </a:r>
          </a:p>
          <a:p>
            <a:pPr marL="0" indent="0">
              <a:lnSpc>
                <a:spcPct val="150000"/>
              </a:lnSpc>
              <a:buNone/>
            </a:pPr>
            <a:r>
              <a:rPr lang="en-US" sz="3000" dirty="0">
                <a:latin typeface="Arial" panose="020B0604020202020204" pitchFamily="34" charset="0"/>
                <a:cs typeface="Arial" panose="020B0604020202020204" pitchFamily="34" charset="0"/>
              </a:rPr>
              <a:t>e</a:t>
            </a:r>
            <a:r>
              <a:rPr lang="en-US" sz="3000" dirty="0" smtClean="0">
                <a:latin typeface="Arial" panose="020B0604020202020204" pitchFamily="34" charset="0"/>
                <a:cs typeface="Arial" panose="020B0604020202020204" pitchFamily="34" charset="0"/>
              </a:rPr>
              <a:t>xtract, </a:t>
            </a:r>
            <a:r>
              <a:rPr lang="en-US" sz="3000" dirty="0">
                <a:latin typeface="Arial" panose="020B0604020202020204" pitchFamily="34" charset="0"/>
                <a:cs typeface="Arial" panose="020B0604020202020204" pitchFamily="34" charset="0"/>
              </a:rPr>
              <a:t>a</a:t>
            </a:r>
            <a:r>
              <a:rPr lang="en-US" sz="3000" dirty="0" smtClean="0">
                <a:latin typeface="Arial" panose="020B0604020202020204" pitchFamily="34" charset="0"/>
                <a:cs typeface="Arial" panose="020B0604020202020204" pitchFamily="34" charset="0"/>
              </a:rPr>
              <a:t>mino acids, </a:t>
            </a:r>
            <a:r>
              <a:rPr lang="en-US" sz="3000" dirty="0">
                <a:latin typeface="Arial" panose="020B0604020202020204" pitchFamily="34" charset="0"/>
                <a:cs typeface="Arial" panose="020B0604020202020204" pitchFamily="34" charset="0"/>
              </a:rPr>
              <a:t>s</a:t>
            </a:r>
            <a:r>
              <a:rPr lang="en-US" sz="3000" dirty="0" smtClean="0">
                <a:latin typeface="Arial" panose="020B0604020202020204" pitchFamily="34" charset="0"/>
                <a:cs typeface="Arial" panose="020B0604020202020204" pitchFamily="34" charset="0"/>
              </a:rPr>
              <a:t>odium </a:t>
            </a:r>
            <a:r>
              <a:rPr lang="en-US" sz="3000" dirty="0" err="1" smtClean="0">
                <a:latin typeface="Arial" panose="020B0604020202020204" pitchFamily="34" charset="0"/>
                <a:cs typeface="Arial" panose="020B0604020202020204" pitchFamily="34" charset="0"/>
              </a:rPr>
              <a:t>polyanetholsulfonate</a:t>
            </a:r>
            <a:r>
              <a:rPr lang="en-US" sz="3000" dirty="0" smtClean="0">
                <a:latin typeface="Arial" panose="020B0604020202020204" pitchFamily="34" charset="0"/>
                <a:cs typeface="Arial" panose="020B0604020202020204" pitchFamily="34" charset="0"/>
              </a:rPr>
              <a:t> </a:t>
            </a:r>
          </a:p>
          <a:p>
            <a:pPr marL="0" indent="0">
              <a:lnSpc>
                <a:spcPct val="150000"/>
              </a:lnSpc>
              <a:buNone/>
            </a:pPr>
            <a:r>
              <a:rPr lang="en-US" sz="3000" dirty="0" smtClean="0">
                <a:latin typeface="Arial" panose="020B0604020202020204" pitchFamily="34" charset="0"/>
                <a:cs typeface="Arial" panose="020B0604020202020204" pitchFamily="34" charset="0"/>
              </a:rPr>
              <a:t> sugars, vitamins</a:t>
            </a:r>
            <a:r>
              <a:rPr lang="en-US" sz="3000" dirty="0">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and antioxidants/reductants</a:t>
            </a:r>
          </a:p>
          <a:p>
            <a:endParaRPr lang="en-US" dirty="0" smtClean="0"/>
          </a:p>
          <a:p>
            <a:endParaRPr lang="en-US" dirty="0" smtClean="0"/>
          </a:p>
          <a:p>
            <a:endParaRPr lang="en-US" dirty="0" smtClean="0"/>
          </a:p>
          <a:p>
            <a:endParaRPr lang="en-US" dirty="0" smtClean="0"/>
          </a:p>
          <a:p>
            <a:endParaRPr lang="en-US" dirty="0"/>
          </a:p>
        </p:txBody>
      </p:sp>
      <p:pic>
        <p:nvPicPr>
          <p:cNvPr id="4"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5972" y="1492624"/>
            <a:ext cx="3116228" cy="4351338"/>
          </a:xfrm>
          <a:prstGeom prst="rect">
            <a:avLst/>
          </a:prstGeom>
        </p:spPr>
      </p:pic>
    </p:spTree>
    <p:extLst>
      <p:ext uri="{BB962C8B-B14F-4D97-AF65-F5344CB8AC3E}">
        <p14:creationId xmlns:p14="http://schemas.microsoft.com/office/powerpoint/2010/main" val="24773995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90600"/>
          </a:xfrm>
        </p:spPr>
        <p:txBody>
          <a:bodyPr/>
          <a:lstStyle/>
          <a:p>
            <a:r>
              <a:rPr lang="en-US" sz="3200" dirty="0"/>
              <a:t>Preparation of culture media</a:t>
            </a:r>
          </a:p>
        </p:txBody>
      </p:sp>
      <p:sp>
        <p:nvSpPr>
          <p:cNvPr id="3" name="Content Placeholder 2"/>
          <p:cNvSpPr>
            <a:spLocks noGrp="1"/>
          </p:cNvSpPr>
          <p:nvPr>
            <p:ph idx="1"/>
          </p:nvPr>
        </p:nvSpPr>
        <p:spPr>
          <a:xfrm>
            <a:off x="1676400" y="838200"/>
            <a:ext cx="8991600" cy="5791200"/>
          </a:xfrm>
        </p:spPr>
        <p:txBody>
          <a:bodyPr>
            <a:noAutofit/>
          </a:bodyPr>
          <a:lstStyle/>
          <a:p>
            <a:pPr>
              <a:lnSpc>
                <a:spcPct val="150000"/>
              </a:lnSpc>
              <a:buFont typeface="Wingdings" pitchFamily="2" charset="2"/>
              <a:buChar char="q"/>
            </a:pPr>
            <a:r>
              <a:rPr lang="en-US" sz="2400" dirty="0"/>
              <a:t>Major process during preparation of culture media:</a:t>
            </a:r>
          </a:p>
          <a:p>
            <a:pPr lvl="0">
              <a:lnSpc>
                <a:spcPct val="150000"/>
              </a:lnSpc>
              <a:buFont typeface="Wingdings" pitchFamily="2" charset="2"/>
              <a:buChar char="q"/>
            </a:pPr>
            <a:r>
              <a:rPr lang="en-US" sz="2400" dirty="0"/>
              <a:t>Weighing and dissolving of culture media ingredients</a:t>
            </a:r>
          </a:p>
          <a:p>
            <a:pPr>
              <a:lnSpc>
                <a:spcPct val="150000"/>
              </a:lnSpc>
              <a:buFont typeface="Wingdings" pitchFamily="2" charset="2"/>
              <a:buChar char="q"/>
            </a:pPr>
            <a:r>
              <a:rPr lang="en-US" sz="2400" dirty="0"/>
              <a:t>pH testing of culture media</a:t>
            </a:r>
          </a:p>
          <a:p>
            <a:pPr lvl="0">
              <a:lnSpc>
                <a:spcPct val="150000"/>
              </a:lnSpc>
              <a:buFont typeface="Wingdings" pitchFamily="2" charset="2"/>
              <a:buChar char="q"/>
            </a:pPr>
            <a:r>
              <a:rPr lang="en-US" sz="2400" dirty="0"/>
              <a:t>Sterilization </a:t>
            </a:r>
          </a:p>
          <a:p>
            <a:pPr lvl="0">
              <a:lnSpc>
                <a:spcPct val="150000"/>
              </a:lnSpc>
              <a:buFont typeface="Wingdings" pitchFamily="2" charset="2"/>
              <a:buChar char="q"/>
            </a:pPr>
            <a:r>
              <a:rPr lang="en-US" sz="2400" dirty="0"/>
              <a:t>Addition of heat sensitive ingredients</a:t>
            </a:r>
          </a:p>
          <a:p>
            <a:pPr lvl="0">
              <a:lnSpc>
                <a:spcPct val="150000"/>
              </a:lnSpc>
              <a:buFont typeface="Wingdings" pitchFamily="2" charset="2"/>
              <a:buChar char="q"/>
            </a:pPr>
            <a:r>
              <a:rPr lang="en-US" sz="2400" dirty="0"/>
              <a:t>Dispensing of culture media</a:t>
            </a:r>
          </a:p>
          <a:p>
            <a:pPr lvl="0">
              <a:lnSpc>
                <a:spcPct val="150000"/>
              </a:lnSpc>
              <a:buFont typeface="Wingdings" pitchFamily="2" charset="2"/>
              <a:buChar char="q"/>
            </a:pPr>
            <a:r>
              <a:rPr lang="en-US" sz="2400" dirty="0"/>
              <a:t>Quality assurance </a:t>
            </a:r>
          </a:p>
          <a:p>
            <a:pPr lvl="0">
              <a:lnSpc>
                <a:spcPct val="150000"/>
              </a:lnSpc>
              <a:buFont typeface="Wingdings" pitchFamily="2" charset="2"/>
              <a:buChar char="q"/>
            </a:pPr>
            <a:r>
              <a:rPr lang="en-US" sz="2400" dirty="0"/>
              <a:t>Sterility testing of culture media</a:t>
            </a:r>
          </a:p>
          <a:p>
            <a:pPr lvl="0">
              <a:lnSpc>
                <a:spcPct val="150000"/>
              </a:lnSpc>
              <a:buFont typeface="Wingdings" pitchFamily="2" charset="2"/>
              <a:buChar char="q"/>
            </a:pPr>
            <a:r>
              <a:rPr lang="en-US" sz="2400" dirty="0"/>
              <a:t>Storage of culture media</a:t>
            </a:r>
          </a:p>
          <a:p>
            <a:pPr>
              <a:lnSpc>
                <a:spcPct val="150000"/>
              </a:lnSpc>
              <a:buFont typeface="Wingdings" pitchFamily="2" charset="2"/>
              <a:buChar char="q"/>
            </a:pPr>
            <a:endParaRPr lang="en-US" sz="2400" dirty="0"/>
          </a:p>
        </p:txBody>
      </p:sp>
    </p:spTree>
    <p:extLst>
      <p:ext uri="{BB962C8B-B14F-4D97-AF65-F5344CB8AC3E}">
        <p14:creationId xmlns:p14="http://schemas.microsoft.com/office/powerpoint/2010/main" val="1106203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Choice of culture media</a:t>
            </a:r>
            <a:endParaRPr lang="en-US" dirty="0"/>
          </a:p>
        </p:txBody>
      </p:sp>
      <p:sp>
        <p:nvSpPr>
          <p:cNvPr id="3" name="Content Placeholder 2"/>
          <p:cNvSpPr>
            <a:spLocks noGrp="1"/>
          </p:cNvSpPr>
          <p:nvPr>
            <p:ph idx="1"/>
          </p:nvPr>
        </p:nvSpPr>
        <p:spPr/>
        <p:txBody>
          <a:bodyPr>
            <a:normAutofit fontScale="92500" lnSpcReduction="20000"/>
          </a:bodyPr>
          <a:lstStyle/>
          <a:p>
            <a:pPr algn="just">
              <a:lnSpc>
                <a:spcPct val="150000"/>
              </a:lnSpc>
              <a:buFont typeface="Wingdings" pitchFamily="2" charset="2"/>
              <a:buChar char="q"/>
            </a:pPr>
            <a:r>
              <a:rPr lang="en-US" dirty="0"/>
              <a:t>Major pathogens to be isolated, their growth requirement and the features by which they recognized</a:t>
            </a:r>
          </a:p>
          <a:p>
            <a:pPr lvl="0" algn="just">
              <a:lnSpc>
                <a:spcPct val="150000"/>
              </a:lnSpc>
              <a:buFont typeface="Wingdings" pitchFamily="2" charset="2"/>
              <a:buChar char="q"/>
            </a:pPr>
            <a:r>
              <a:rPr lang="en-US" dirty="0"/>
              <a:t>Sites of specimens culture ( selective medium is applicable In where maximum chance to get contamination or normal flora )</a:t>
            </a:r>
          </a:p>
          <a:p>
            <a:pPr lvl="0" algn="just">
              <a:lnSpc>
                <a:spcPct val="150000"/>
              </a:lnSpc>
              <a:buFont typeface="Wingdings" pitchFamily="2" charset="2"/>
              <a:buChar char="q"/>
            </a:pPr>
            <a:r>
              <a:rPr lang="en-US" dirty="0"/>
              <a:t>Cost  </a:t>
            </a:r>
            <a:r>
              <a:rPr lang="en-US" dirty="0" smtClean="0"/>
              <a:t>availability</a:t>
            </a:r>
            <a:r>
              <a:rPr lang="en-US" dirty="0"/>
              <a:t>, and stability of different media</a:t>
            </a:r>
          </a:p>
          <a:p>
            <a:pPr lvl="0" algn="just">
              <a:lnSpc>
                <a:spcPct val="150000"/>
              </a:lnSpc>
              <a:buFont typeface="Wingdings" pitchFamily="2" charset="2"/>
              <a:buChar char="q"/>
            </a:pPr>
            <a:r>
              <a:rPr lang="en-US" dirty="0"/>
              <a:t>Training and experience of laboratory staff in preparing, using and quality controlling culture media</a:t>
            </a:r>
          </a:p>
          <a:p>
            <a:pPr lvl="0" algn="just">
              <a:lnSpc>
                <a:spcPct val="150000"/>
              </a:lnSpc>
              <a:buFont typeface="Wingdings" pitchFamily="2" charset="2"/>
              <a:buChar char="q"/>
            </a:pPr>
            <a:endParaRPr lang="en-US" dirty="0"/>
          </a:p>
          <a:p>
            <a:endParaRPr lang="en-US" dirty="0"/>
          </a:p>
        </p:txBody>
      </p:sp>
    </p:spTree>
    <p:extLst>
      <p:ext uri="{BB962C8B-B14F-4D97-AF65-F5344CB8AC3E}">
        <p14:creationId xmlns:p14="http://schemas.microsoft.com/office/powerpoint/2010/main" val="32010256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culture </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t>Isolating bacteria in pure culture from </a:t>
            </a:r>
            <a:r>
              <a:rPr lang="en-US" dirty="0" smtClean="0"/>
              <a:t>clinical</a:t>
            </a:r>
            <a:r>
              <a:rPr lang="en-US" dirty="0"/>
              <a:t> </a:t>
            </a:r>
            <a:r>
              <a:rPr lang="en-US" dirty="0" smtClean="0"/>
              <a:t>specimens</a:t>
            </a:r>
            <a:endParaRPr lang="en-US" dirty="0"/>
          </a:p>
          <a:p>
            <a:pPr>
              <a:buFont typeface="Wingdings" panose="05000000000000000000" pitchFamily="2" charset="2"/>
              <a:buChar char="Ø"/>
            </a:pPr>
            <a:r>
              <a:rPr lang="en-US" dirty="0" smtClean="0"/>
              <a:t>To </a:t>
            </a:r>
            <a:r>
              <a:rPr lang="en-US" dirty="0"/>
              <a:t>perform biochemical tests for </a:t>
            </a:r>
            <a:r>
              <a:rPr lang="en-US" dirty="0" smtClean="0"/>
              <a:t>the identification of bacteria</a:t>
            </a:r>
            <a:endParaRPr lang="en-US" dirty="0"/>
          </a:p>
          <a:p>
            <a:pPr>
              <a:buFont typeface="Wingdings" panose="05000000000000000000" pitchFamily="2" charset="2"/>
              <a:buChar char="Ø"/>
            </a:pPr>
            <a:r>
              <a:rPr lang="en-US" dirty="0" smtClean="0"/>
              <a:t>To </a:t>
            </a:r>
            <a:r>
              <a:rPr lang="en-US" dirty="0"/>
              <a:t>perform antimicrobial susceptibility testing of </a:t>
            </a:r>
            <a:r>
              <a:rPr lang="en-US" dirty="0" smtClean="0"/>
              <a:t>the isolated bacteria</a:t>
            </a:r>
          </a:p>
          <a:p>
            <a:pPr>
              <a:buFont typeface="Wingdings" panose="05000000000000000000" pitchFamily="2" charset="2"/>
              <a:buChar char="Ø"/>
            </a:pPr>
            <a:r>
              <a:rPr lang="en-US" dirty="0" smtClean="0"/>
              <a:t>To </a:t>
            </a:r>
            <a:r>
              <a:rPr lang="en-US" dirty="0"/>
              <a:t>maintain stock </a:t>
            </a:r>
            <a:r>
              <a:rPr lang="en-US" dirty="0" smtClean="0"/>
              <a:t>cultures</a:t>
            </a:r>
            <a:endParaRPr lang="en-US" dirty="0"/>
          </a:p>
          <a:p>
            <a:pPr>
              <a:buFont typeface="Wingdings" panose="05000000000000000000" pitchFamily="2" charset="2"/>
              <a:buChar char="Ø"/>
            </a:pPr>
            <a:r>
              <a:rPr lang="en-US" dirty="0" smtClean="0"/>
              <a:t>To </a:t>
            </a:r>
            <a:r>
              <a:rPr lang="en-US" dirty="0"/>
              <a:t>obtain sufficient growth for the preparation </a:t>
            </a:r>
            <a:r>
              <a:rPr lang="en-US" dirty="0" smtClean="0"/>
              <a:t>of antigens</a:t>
            </a:r>
            <a:endParaRPr lang="en-US" dirty="0"/>
          </a:p>
          <a:p>
            <a:pPr>
              <a:buFont typeface="Wingdings" panose="05000000000000000000" pitchFamily="2" charset="2"/>
              <a:buChar char="Ø"/>
            </a:pPr>
            <a:r>
              <a:rPr lang="en-US" dirty="0" smtClean="0"/>
              <a:t>For typing </a:t>
            </a:r>
            <a:r>
              <a:rPr lang="en-US" dirty="0"/>
              <a:t>of bacterial </a:t>
            </a:r>
            <a:r>
              <a:rPr lang="en-US" dirty="0" smtClean="0"/>
              <a:t>isolates</a:t>
            </a:r>
          </a:p>
          <a:p>
            <a:pPr>
              <a:buFont typeface="Wingdings" panose="05000000000000000000" pitchFamily="2" charset="2"/>
              <a:buChar char="Ø"/>
            </a:pPr>
            <a:r>
              <a:rPr lang="en-US" dirty="0" smtClean="0"/>
              <a:t>To </a:t>
            </a:r>
            <a:r>
              <a:rPr lang="en-US" dirty="0"/>
              <a:t>estimate the viable bacterial count</a:t>
            </a:r>
          </a:p>
        </p:txBody>
      </p:sp>
    </p:spTree>
    <p:extLst>
      <p:ext uri="{BB962C8B-B14F-4D97-AF65-F5344CB8AC3E}">
        <p14:creationId xmlns:p14="http://schemas.microsoft.com/office/powerpoint/2010/main" val="3799443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3A2C2B-A6A9-1DDD-B1D3-F86BCD44C2DF}"/>
              </a:ext>
            </a:extLst>
          </p:cNvPr>
          <p:cNvSpPr>
            <a:spLocks noGrp="1"/>
          </p:cNvSpPr>
          <p:nvPr>
            <p:ph type="title"/>
          </p:nvPr>
        </p:nvSpPr>
        <p:spPr/>
        <p:txBody>
          <a:bodyPr/>
          <a:lstStyle/>
          <a:p>
            <a:r>
              <a:rPr lang="en-US" dirty="0"/>
              <a:t>Bacterial growth</a:t>
            </a:r>
          </a:p>
        </p:txBody>
      </p:sp>
      <p:sp>
        <p:nvSpPr>
          <p:cNvPr id="3" name="Content Placeholder 2">
            <a:extLst>
              <a:ext uri="{FF2B5EF4-FFF2-40B4-BE49-F238E27FC236}">
                <a16:creationId xmlns:a16="http://schemas.microsoft.com/office/drawing/2014/main" xmlns="" id="{46132EB4-4C21-1F0A-9229-177AA0C9159E}"/>
              </a:ext>
            </a:extLst>
          </p:cNvPr>
          <p:cNvSpPr>
            <a:spLocks noGrp="1"/>
          </p:cNvSpPr>
          <p:nvPr>
            <p:ph idx="1"/>
          </p:nvPr>
        </p:nvSpPr>
        <p:spPr/>
        <p:txBody>
          <a:bodyPr/>
          <a:lstStyle/>
          <a:p>
            <a:r>
              <a:rPr lang="en-US" dirty="0"/>
              <a:t>Growth may be defined as an increase in cellular constituents and leads to a rise in cell number when microorganisms reproduce by processes like budding or binary fission.</a:t>
            </a:r>
          </a:p>
          <a:p>
            <a:r>
              <a:rPr lang="en-US" dirty="0"/>
              <a:t> Growth also results when cells simply become longer or larger.</a:t>
            </a:r>
          </a:p>
          <a:p>
            <a:r>
              <a:rPr lang="en-US" dirty="0"/>
              <a:t> If the microorganism is coenocytic—that is, a multinucleate organism in which nuclear divisions are not accompanied by cell divisions— growth results in an increase in cell size but not cell number.</a:t>
            </a:r>
          </a:p>
        </p:txBody>
      </p:sp>
    </p:spTree>
    <p:extLst>
      <p:ext uri="{BB962C8B-B14F-4D97-AF65-F5344CB8AC3E}">
        <p14:creationId xmlns:p14="http://schemas.microsoft.com/office/powerpoint/2010/main" val="3232649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p:cNvSpPr>
            <a:spLocks noGrp="1" noChangeArrowheads="1"/>
          </p:cNvSpPr>
          <p:nvPr>
            <p:ph type="body" idx="1"/>
          </p:nvPr>
        </p:nvSpPr>
        <p:spPr>
          <a:xfrm>
            <a:off x="1187355" y="228600"/>
            <a:ext cx="9099645" cy="6400800"/>
          </a:xfrm>
        </p:spPr>
        <p:txBody>
          <a:bodyPr>
            <a:normAutofit/>
          </a:bodyPr>
          <a:lstStyle/>
          <a:p>
            <a:pPr>
              <a:buFont typeface="Monotype Sorts" pitchFamily="2" charset="2"/>
              <a:buNone/>
            </a:pPr>
            <a:r>
              <a:rPr lang="en-US" sz="3600" b="1" dirty="0">
                <a:solidFill>
                  <a:schemeClr val="tx2"/>
                </a:solidFill>
              </a:rPr>
              <a:t>Microbial </a:t>
            </a:r>
            <a:r>
              <a:rPr lang="en-US" sz="3600" b="1" dirty="0" smtClean="0">
                <a:solidFill>
                  <a:schemeClr val="tx2"/>
                </a:solidFill>
              </a:rPr>
              <a:t>Growth</a:t>
            </a:r>
            <a:r>
              <a:rPr lang="en-US" dirty="0" smtClean="0"/>
              <a:t> </a:t>
            </a:r>
            <a:endParaRPr lang="en-US" dirty="0"/>
          </a:p>
          <a:p>
            <a:pPr>
              <a:lnSpc>
                <a:spcPct val="110000"/>
              </a:lnSpc>
              <a:buFont typeface="Monotype Sorts" pitchFamily="2" charset="2"/>
              <a:buNone/>
            </a:pPr>
            <a:r>
              <a:rPr lang="en-US" b="1" u="sng" dirty="0"/>
              <a:t>Pure Culture</a:t>
            </a:r>
            <a:r>
              <a:rPr lang="en-US" b="1" dirty="0"/>
              <a:t>: </a:t>
            </a:r>
            <a:r>
              <a:rPr lang="en-US" dirty="0"/>
              <a:t>Contains a </a:t>
            </a:r>
            <a:r>
              <a:rPr lang="en-US" b="1" i="1" dirty="0"/>
              <a:t>single microbial species</a:t>
            </a:r>
            <a:r>
              <a:rPr lang="en-US" dirty="0"/>
              <a:t>.</a:t>
            </a:r>
          </a:p>
          <a:p>
            <a:pPr>
              <a:lnSpc>
                <a:spcPct val="110000"/>
              </a:lnSpc>
              <a:buFont typeface="Monotype Sorts" pitchFamily="2" charset="2"/>
              <a:buNone/>
            </a:pPr>
            <a:r>
              <a:rPr lang="en-US" dirty="0"/>
              <a:t>Most clinical and environmental specimens contain several different microorganisms.</a:t>
            </a:r>
          </a:p>
          <a:p>
            <a:pPr>
              <a:lnSpc>
                <a:spcPct val="110000"/>
              </a:lnSpc>
              <a:buFont typeface="Monotype Sorts" pitchFamily="2" charset="2"/>
              <a:buNone/>
            </a:pPr>
            <a:r>
              <a:rPr lang="en-US" dirty="0"/>
              <a:t>To obtain a pure culture, individual organisms must be </a:t>
            </a:r>
            <a:r>
              <a:rPr lang="en-US" b="1" i="1" dirty="0"/>
              <a:t>isolated</a:t>
            </a:r>
            <a:r>
              <a:rPr lang="en-US" dirty="0"/>
              <a:t>.  </a:t>
            </a:r>
          </a:p>
          <a:p>
            <a:pPr>
              <a:lnSpc>
                <a:spcPct val="110000"/>
              </a:lnSpc>
              <a:buFont typeface="Monotype Sorts" pitchFamily="2" charset="2"/>
              <a:buNone/>
            </a:pPr>
            <a:r>
              <a:rPr lang="en-US" dirty="0"/>
              <a:t>The most common method of isolation is the </a:t>
            </a:r>
            <a:r>
              <a:rPr lang="en-US" b="1" u="sng" dirty="0"/>
              <a:t>streak plate</a:t>
            </a:r>
            <a:r>
              <a:rPr lang="en-US" dirty="0"/>
              <a:t>, in which a sterile loop is inserted into a sample and streaked onto a plate in a pattern, to obtain individual colonies</a:t>
            </a:r>
          </a:p>
          <a:p>
            <a:pPr>
              <a:lnSpc>
                <a:spcPct val="110000"/>
              </a:lnSpc>
              <a:buFont typeface="Monotype Sorts" pitchFamily="2" charset="2"/>
              <a:buNone/>
            </a:pPr>
            <a:r>
              <a:rPr lang="en-US" b="1" u="sng" dirty="0"/>
              <a:t>Colony</a:t>
            </a:r>
            <a:r>
              <a:rPr lang="en-US" dirty="0"/>
              <a:t>: A group of descendants of an original cell. </a:t>
            </a:r>
          </a:p>
        </p:txBody>
      </p:sp>
    </p:spTree>
    <p:extLst>
      <p:ext uri="{BB962C8B-B14F-4D97-AF65-F5344CB8AC3E}">
        <p14:creationId xmlns:p14="http://schemas.microsoft.com/office/powerpoint/2010/main" val="224562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6850">
                                            <p:txEl>
                                              <p:pRg st="0" end="0"/>
                                            </p:txEl>
                                          </p:spTgt>
                                        </p:tgtEl>
                                        <p:attrNameLst>
                                          <p:attrName>style.visibility</p:attrName>
                                        </p:attrNameLst>
                                      </p:cBhvr>
                                      <p:to>
                                        <p:strVal val="visible"/>
                                      </p:to>
                                    </p:set>
                                    <p:anim calcmode="lin" valueType="num">
                                      <p:cBhvr additive="base">
                                        <p:cTn id="7" dur="500" fill="hold"/>
                                        <p:tgtEl>
                                          <p:spTgt spid="20685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685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6850">
                                            <p:txEl>
                                              <p:pRg st="1" end="1"/>
                                            </p:txEl>
                                          </p:spTgt>
                                        </p:tgtEl>
                                        <p:attrNameLst>
                                          <p:attrName>style.visibility</p:attrName>
                                        </p:attrNameLst>
                                      </p:cBhvr>
                                      <p:to>
                                        <p:strVal val="visible"/>
                                      </p:to>
                                    </p:set>
                                    <p:anim calcmode="lin" valueType="num">
                                      <p:cBhvr additive="base">
                                        <p:cTn id="13" dur="500" fill="hold"/>
                                        <p:tgtEl>
                                          <p:spTgt spid="20685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685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6850">
                                            <p:txEl>
                                              <p:pRg st="2" end="2"/>
                                            </p:txEl>
                                          </p:spTgt>
                                        </p:tgtEl>
                                        <p:attrNameLst>
                                          <p:attrName>style.visibility</p:attrName>
                                        </p:attrNameLst>
                                      </p:cBhvr>
                                      <p:to>
                                        <p:strVal val="visible"/>
                                      </p:to>
                                    </p:set>
                                    <p:anim calcmode="lin" valueType="num">
                                      <p:cBhvr additive="base">
                                        <p:cTn id="19" dur="500" fill="hold"/>
                                        <p:tgtEl>
                                          <p:spTgt spid="20685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685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6850">
                                            <p:txEl>
                                              <p:pRg st="3" end="3"/>
                                            </p:txEl>
                                          </p:spTgt>
                                        </p:tgtEl>
                                        <p:attrNameLst>
                                          <p:attrName>style.visibility</p:attrName>
                                        </p:attrNameLst>
                                      </p:cBhvr>
                                      <p:to>
                                        <p:strVal val="visible"/>
                                      </p:to>
                                    </p:set>
                                    <p:anim calcmode="lin" valueType="num">
                                      <p:cBhvr additive="base">
                                        <p:cTn id="25" dur="500" fill="hold"/>
                                        <p:tgtEl>
                                          <p:spTgt spid="20685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685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6850">
                                            <p:txEl>
                                              <p:pRg st="4" end="4"/>
                                            </p:txEl>
                                          </p:spTgt>
                                        </p:tgtEl>
                                        <p:attrNameLst>
                                          <p:attrName>style.visibility</p:attrName>
                                        </p:attrNameLst>
                                      </p:cBhvr>
                                      <p:to>
                                        <p:strVal val="visible"/>
                                      </p:to>
                                    </p:set>
                                    <p:anim calcmode="lin" valueType="num">
                                      <p:cBhvr additive="base">
                                        <p:cTn id="31" dur="500" fill="hold"/>
                                        <p:tgtEl>
                                          <p:spTgt spid="20685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685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6850">
                                            <p:txEl>
                                              <p:pRg st="5" end="5"/>
                                            </p:txEl>
                                          </p:spTgt>
                                        </p:tgtEl>
                                        <p:attrNameLst>
                                          <p:attrName>style.visibility</p:attrName>
                                        </p:attrNameLst>
                                      </p:cBhvr>
                                      <p:to>
                                        <p:strVal val="visible"/>
                                      </p:to>
                                    </p:set>
                                    <p:anim calcmode="lin" valueType="num">
                                      <p:cBhvr additive="base">
                                        <p:cTn id="37" dur="500" fill="hold"/>
                                        <p:tgtEl>
                                          <p:spTgt spid="20685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6850">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build="p" bldLvl="3"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body" idx="1"/>
          </p:nvPr>
        </p:nvSpPr>
        <p:spPr>
          <a:xfrm>
            <a:off x="1310185" y="228600"/>
            <a:ext cx="8976815" cy="6400800"/>
          </a:xfrm>
        </p:spPr>
        <p:txBody>
          <a:bodyPr/>
          <a:lstStyle/>
          <a:p>
            <a:pPr>
              <a:buFont typeface="Monotype Sorts" pitchFamily="2" charset="2"/>
              <a:buNone/>
            </a:pPr>
            <a:r>
              <a:rPr lang="en-US" sz="3600" b="1" dirty="0">
                <a:solidFill>
                  <a:schemeClr val="tx2"/>
                </a:solidFill>
              </a:rPr>
              <a:t>Microbial Growth</a:t>
            </a:r>
          </a:p>
          <a:p>
            <a:pPr>
              <a:buFont typeface="Monotype Sorts" pitchFamily="2" charset="2"/>
              <a:buNone/>
            </a:pPr>
            <a:r>
              <a:rPr lang="en-US" sz="3600" b="1" dirty="0">
                <a:solidFill>
                  <a:schemeClr val="tx2"/>
                </a:solidFill>
              </a:rPr>
              <a:t>Growth of Bacterial Cultures</a:t>
            </a:r>
            <a:r>
              <a:rPr lang="en-US" dirty="0"/>
              <a:t> </a:t>
            </a:r>
          </a:p>
          <a:p>
            <a:pPr>
              <a:lnSpc>
                <a:spcPct val="110000"/>
              </a:lnSpc>
              <a:buFont typeface="Monotype Sorts" pitchFamily="2" charset="2"/>
              <a:buNone/>
            </a:pPr>
            <a:r>
              <a:rPr lang="en-US" b="1" u="sng" dirty="0"/>
              <a:t>Bacterial Division</a:t>
            </a:r>
            <a:r>
              <a:rPr lang="en-US" b="1" dirty="0"/>
              <a:t>: </a:t>
            </a:r>
            <a:r>
              <a:rPr lang="en-US" dirty="0"/>
              <a:t>Occurs mainly by binary fission.</a:t>
            </a:r>
          </a:p>
          <a:p>
            <a:pPr>
              <a:lnSpc>
                <a:spcPct val="110000"/>
              </a:lnSpc>
              <a:buFont typeface="Monotype Sorts" pitchFamily="2" charset="2"/>
              <a:buNone/>
            </a:pPr>
            <a:r>
              <a:rPr lang="en-US" dirty="0"/>
              <a:t>A few bacterial species reproduce by budding.</a:t>
            </a:r>
          </a:p>
          <a:p>
            <a:pPr>
              <a:lnSpc>
                <a:spcPct val="110000"/>
              </a:lnSpc>
              <a:buFont typeface="Monotype Sorts" pitchFamily="2" charset="2"/>
              <a:buNone/>
            </a:pPr>
            <a:r>
              <a:rPr lang="en-US" b="1" u="sng" dirty="0"/>
              <a:t>Generation Time:</a:t>
            </a:r>
            <a:r>
              <a:rPr lang="en-US" dirty="0"/>
              <a:t>  Time required for a cell to divide, </a:t>
            </a:r>
            <a:r>
              <a:rPr lang="en-US" b="1" i="1" dirty="0"/>
              <a:t>and</a:t>
            </a:r>
            <a:r>
              <a:rPr lang="en-US" dirty="0"/>
              <a:t> its population to double.  </a:t>
            </a:r>
          </a:p>
          <a:p>
            <a:pPr>
              <a:lnSpc>
                <a:spcPct val="110000"/>
              </a:lnSpc>
              <a:buFont typeface="Monotype Sorts" pitchFamily="2" charset="2"/>
              <a:buNone/>
            </a:pPr>
            <a:r>
              <a:rPr lang="en-US" dirty="0"/>
              <a:t>Generation time varies considerably:</a:t>
            </a:r>
          </a:p>
          <a:p>
            <a:pPr>
              <a:lnSpc>
                <a:spcPct val="110000"/>
              </a:lnSpc>
              <a:buFont typeface="Monotype Sorts" pitchFamily="2" charset="2"/>
              <a:buChar char="u"/>
            </a:pPr>
            <a:r>
              <a:rPr lang="en-US" i="1" dirty="0"/>
              <a:t>E. coli</a:t>
            </a:r>
            <a:r>
              <a:rPr lang="en-US" dirty="0"/>
              <a:t> divides every 20 minutes.</a:t>
            </a:r>
          </a:p>
          <a:p>
            <a:pPr>
              <a:lnSpc>
                <a:spcPct val="110000"/>
              </a:lnSpc>
              <a:buFont typeface="Monotype Sorts" pitchFamily="2" charset="2"/>
              <a:buChar char="u"/>
            </a:pPr>
            <a:r>
              <a:rPr lang="en-US" dirty="0"/>
              <a:t>Most bacteria divide every 1 to 3 hours.</a:t>
            </a:r>
          </a:p>
          <a:p>
            <a:pPr>
              <a:lnSpc>
                <a:spcPct val="110000"/>
              </a:lnSpc>
              <a:buFont typeface="Monotype Sorts" pitchFamily="2" charset="2"/>
              <a:buChar char="u"/>
            </a:pPr>
            <a:r>
              <a:rPr lang="en-US" dirty="0"/>
              <a:t>Some bacteria require over 24 hours to divide.</a:t>
            </a:r>
          </a:p>
        </p:txBody>
      </p:sp>
    </p:spTree>
    <p:extLst>
      <p:ext uri="{BB962C8B-B14F-4D97-AF65-F5344CB8AC3E}">
        <p14:creationId xmlns:p14="http://schemas.microsoft.com/office/powerpoint/2010/main" val="42571671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7874">
                                            <p:txEl>
                                              <p:pRg st="0" end="0"/>
                                            </p:txEl>
                                          </p:spTgt>
                                        </p:tgtEl>
                                        <p:attrNameLst>
                                          <p:attrName>style.visibility</p:attrName>
                                        </p:attrNameLst>
                                      </p:cBhvr>
                                      <p:to>
                                        <p:strVal val="visible"/>
                                      </p:to>
                                    </p:set>
                                    <p:anim calcmode="lin" valueType="num">
                                      <p:cBhvr additive="base">
                                        <p:cTn id="7" dur="500" fill="hold"/>
                                        <p:tgtEl>
                                          <p:spTgt spid="20787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787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7874">
                                            <p:txEl>
                                              <p:pRg st="1" end="1"/>
                                            </p:txEl>
                                          </p:spTgt>
                                        </p:tgtEl>
                                        <p:attrNameLst>
                                          <p:attrName>style.visibility</p:attrName>
                                        </p:attrNameLst>
                                      </p:cBhvr>
                                      <p:to>
                                        <p:strVal val="visible"/>
                                      </p:to>
                                    </p:set>
                                    <p:anim calcmode="lin" valueType="num">
                                      <p:cBhvr additive="base">
                                        <p:cTn id="13" dur="500" fill="hold"/>
                                        <p:tgtEl>
                                          <p:spTgt spid="20787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787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7874">
                                            <p:txEl>
                                              <p:pRg st="2" end="2"/>
                                            </p:txEl>
                                          </p:spTgt>
                                        </p:tgtEl>
                                        <p:attrNameLst>
                                          <p:attrName>style.visibility</p:attrName>
                                        </p:attrNameLst>
                                      </p:cBhvr>
                                      <p:to>
                                        <p:strVal val="visible"/>
                                      </p:to>
                                    </p:set>
                                    <p:anim calcmode="lin" valueType="num">
                                      <p:cBhvr additive="base">
                                        <p:cTn id="19" dur="500" fill="hold"/>
                                        <p:tgtEl>
                                          <p:spTgt spid="20787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787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7874">
                                            <p:txEl>
                                              <p:pRg st="3" end="3"/>
                                            </p:txEl>
                                          </p:spTgt>
                                        </p:tgtEl>
                                        <p:attrNameLst>
                                          <p:attrName>style.visibility</p:attrName>
                                        </p:attrNameLst>
                                      </p:cBhvr>
                                      <p:to>
                                        <p:strVal val="visible"/>
                                      </p:to>
                                    </p:set>
                                    <p:anim calcmode="lin" valueType="num">
                                      <p:cBhvr additive="base">
                                        <p:cTn id="25" dur="500" fill="hold"/>
                                        <p:tgtEl>
                                          <p:spTgt spid="20787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787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7874">
                                            <p:txEl>
                                              <p:pRg st="4" end="4"/>
                                            </p:txEl>
                                          </p:spTgt>
                                        </p:tgtEl>
                                        <p:attrNameLst>
                                          <p:attrName>style.visibility</p:attrName>
                                        </p:attrNameLst>
                                      </p:cBhvr>
                                      <p:to>
                                        <p:strVal val="visible"/>
                                      </p:to>
                                    </p:set>
                                    <p:anim calcmode="lin" valueType="num">
                                      <p:cBhvr additive="base">
                                        <p:cTn id="31" dur="500" fill="hold"/>
                                        <p:tgtEl>
                                          <p:spTgt spid="20787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787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7874">
                                            <p:txEl>
                                              <p:pRg st="5" end="5"/>
                                            </p:txEl>
                                          </p:spTgt>
                                        </p:tgtEl>
                                        <p:attrNameLst>
                                          <p:attrName>style.visibility</p:attrName>
                                        </p:attrNameLst>
                                      </p:cBhvr>
                                      <p:to>
                                        <p:strVal val="visible"/>
                                      </p:to>
                                    </p:set>
                                    <p:anim calcmode="lin" valueType="num">
                                      <p:cBhvr additive="base">
                                        <p:cTn id="37" dur="500" fill="hold"/>
                                        <p:tgtEl>
                                          <p:spTgt spid="207874">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787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7874">
                                            <p:txEl>
                                              <p:pRg st="6" end="6"/>
                                            </p:txEl>
                                          </p:spTgt>
                                        </p:tgtEl>
                                        <p:attrNameLst>
                                          <p:attrName>style.visibility</p:attrName>
                                        </p:attrNameLst>
                                      </p:cBhvr>
                                      <p:to>
                                        <p:strVal val="visible"/>
                                      </p:to>
                                    </p:set>
                                    <p:anim calcmode="lin" valueType="num">
                                      <p:cBhvr additive="base">
                                        <p:cTn id="43" dur="500" fill="hold"/>
                                        <p:tgtEl>
                                          <p:spTgt spid="207874">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0787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07874">
                                            <p:txEl>
                                              <p:pRg st="7" end="7"/>
                                            </p:txEl>
                                          </p:spTgt>
                                        </p:tgtEl>
                                        <p:attrNameLst>
                                          <p:attrName>style.visibility</p:attrName>
                                        </p:attrNameLst>
                                      </p:cBhvr>
                                      <p:to>
                                        <p:strVal val="visible"/>
                                      </p:to>
                                    </p:set>
                                    <p:anim calcmode="lin" valueType="num">
                                      <p:cBhvr additive="base">
                                        <p:cTn id="49" dur="500" fill="hold"/>
                                        <p:tgtEl>
                                          <p:spTgt spid="207874">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0787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07874">
                                            <p:txEl>
                                              <p:pRg st="8" end="8"/>
                                            </p:txEl>
                                          </p:spTgt>
                                        </p:tgtEl>
                                        <p:attrNameLst>
                                          <p:attrName>style.visibility</p:attrName>
                                        </p:attrNameLst>
                                      </p:cBhvr>
                                      <p:to>
                                        <p:strVal val="visible"/>
                                      </p:to>
                                    </p:set>
                                    <p:anim calcmode="lin" valueType="num">
                                      <p:cBhvr additive="base">
                                        <p:cTn id="55" dur="500" fill="hold"/>
                                        <p:tgtEl>
                                          <p:spTgt spid="207874">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0787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build="p" bldLvl="3"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514600" y="76200"/>
            <a:ext cx="7772400" cy="1143000"/>
          </a:xfrm>
        </p:spPr>
        <p:txBody>
          <a:bodyPr/>
          <a:lstStyle/>
          <a:p>
            <a:pPr algn="ctr"/>
            <a:r>
              <a:rPr lang="en-US" sz="3600" b="1"/>
              <a:t>Bacterial Growth: Binary Fission</a:t>
            </a:r>
          </a:p>
        </p:txBody>
      </p:sp>
      <p:pic>
        <p:nvPicPr>
          <p:cNvPr id="39941" name="Picture 5" descr="E:\MEDIA\1042\6_11A.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295400"/>
            <a:ext cx="6121400" cy="524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065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TotalTime>
  <Words>2988</Words>
  <Application>Microsoft Office PowerPoint</Application>
  <PresentationFormat>Widescreen</PresentationFormat>
  <Paragraphs>331</Paragraphs>
  <Slides>59</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Arial</vt:lpstr>
      <vt:lpstr>Calibri</vt:lpstr>
      <vt:lpstr>Calibri Light</vt:lpstr>
      <vt:lpstr>Mangal</vt:lpstr>
      <vt:lpstr>Monotype Sorts</vt:lpstr>
      <vt:lpstr>Times New Roman</vt:lpstr>
      <vt:lpstr>Wingdings</vt:lpstr>
      <vt:lpstr>Office Theme</vt:lpstr>
      <vt:lpstr> Physiology of bacteria and Culture media </vt:lpstr>
      <vt:lpstr>Nutritional Requirements</vt:lpstr>
      <vt:lpstr>contd</vt:lpstr>
      <vt:lpstr>contd</vt:lpstr>
      <vt:lpstr>contd</vt:lpstr>
      <vt:lpstr>Bacterial growth</vt:lpstr>
      <vt:lpstr>PowerPoint Presentation</vt:lpstr>
      <vt:lpstr>PowerPoint Presentation</vt:lpstr>
      <vt:lpstr>Bacterial Growth: Binary Fission</vt:lpstr>
      <vt:lpstr>Factors Affecting Growth</vt:lpstr>
      <vt:lpstr>contd</vt:lpstr>
      <vt:lpstr>contd</vt:lpstr>
      <vt:lpstr>contd</vt:lpstr>
      <vt:lpstr>Isotonic Versus Hypertonic Solution     Plasmolysis   </vt:lpstr>
      <vt:lpstr>Effects of Osmosis on Bacterial Cells</vt:lpstr>
      <vt:lpstr>contd</vt:lpstr>
      <vt:lpstr>Bacterial Growth Curve</vt:lpstr>
      <vt:lpstr>contd</vt:lpstr>
      <vt:lpstr>contd</vt:lpstr>
      <vt:lpstr>contd</vt:lpstr>
      <vt:lpstr>contd</vt:lpstr>
      <vt:lpstr>PowerPoint Presentation</vt:lpstr>
      <vt:lpstr>PowerPoint Presentation</vt:lpstr>
      <vt:lpstr>Bacterial growth kinetics</vt:lpstr>
      <vt:lpstr>contd</vt:lpstr>
      <vt:lpstr>Contd </vt:lpstr>
      <vt:lpstr>contd</vt:lpstr>
      <vt:lpstr>PowerPoint Presentation</vt:lpstr>
      <vt:lpstr>Measurement of growth</vt:lpstr>
      <vt:lpstr>contd</vt:lpstr>
      <vt:lpstr>contd</vt:lpstr>
      <vt:lpstr>contd</vt:lpstr>
      <vt:lpstr>contd</vt:lpstr>
      <vt:lpstr>contd</vt:lpstr>
      <vt:lpstr>PowerPoint Presentation</vt:lpstr>
      <vt:lpstr>Definition</vt:lpstr>
      <vt:lpstr>History</vt:lpstr>
      <vt:lpstr>Properties of Media</vt:lpstr>
      <vt:lpstr>Common ingredients  of culture media</vt:lpstr>
      <vt:lpstr>Classification of culture media</vt:lpstr>
      <vt:lpstr>contd</vt:lpstr>
      <vt:lpstr>PowerPoint Presentation</vt:lpstr>
      <vt:lpstr>contd</vt:lpstr>
      <vt:lpstr>Advantages of liquid media</vt:lpstr>
      <vt:lpstr> Advantages of solid media </vt:lpstr>
      <vt:lpstr>contd</vt:lpstr>
      <vt:lpstr>Simple/Basal Media</vt:lpstr>
      <vt:lpstr>Enriched Media</vt:lpstr>
      <vt:lpstr>Enriched Media</vt:lpstr>
      <vt:lpstr>Enrichment Broth</vt:lpstr>
      <vt:lpstr>Differential Media</vt:lpstr>
      <vt:lpstr>Transport Media </vt:lpstr>
      <vt:lpstr>Anaerobic Culture Media</vt:lpstr>
      <vt:lpstr>6. Sugar medium</vt:lpstr>
      <vt:lpstr> Indicator media </vt:lpstr>
      <vt:lpstr>BACTEC Blood Culture Medium</vt:lpstr>
      <vt:lpstr>Preparation of culture media</vt:lpstr>
      <vt:lpstr>Choice of culture media</vt:lpstr>
      <vt:lpstr>Purpose of culture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General Bacteriology</dc:title>
  <dc:creator>Sudeep Shrestha</dc:creator>
  <cp:lastModifiedBy>Lenovo</cp:lastModifiedBy>
  <cp:revision>214</cp:revision>
  <dcterms:created xsi:type="dcterms:W3CDTF">2022-10-31T10:47:13Z</dcterms:created>
  <dcterms:modified xsi:type="dcterms:W3CDTF">2022-11-07T16:19:46Z</dcterms:modified>
</cp:coreProperties>
</file>