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9" r:id="rId4"/>
    <p:sldId id="260" r:id="rId5"/>
    <p:sldId id="261" r:id="rId6"/>
    <p:sldId id="262" r:id="rId7"/>
    <p:sldId id="263" r:id="rId8"/>
    <p:sldId id="264" r:id="rId9"/>
    <p:sldId id="269" r:id="rId10"/>
    <p:sldId id="265" r:id="rId11"/>
    <p:sldId id="266" r:id="rId12"/>
    <p:sldId id="258" r:id="rId13"/>
    <p:sldId id="267" r:id="rId14"/>
    <p:sldId id="268" r:id="rId15"/>
    <p:sldId id="274" r:id="rId16"/>
    <p:sldId id="270" r:id="rId17"/>
    <p:sldId id="275" r:id="rId18"/>
    <p:sldId id="276" r:id="rId19"/>
    <p:sldId id="271" r:id="rId20"/>
    <p:sldId id="273" r:id="rId21"/>
    <p:sldId id="272" r:id="rId22"/>
    <p:sldId id="2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621554-388A-46FB-8579-0D1CE6EE2A6C}" type="datetimeFigureOut">
              <a:rPr lang="en-US" smtClean="0"/>
              <a:t>11/1/2022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9E1FBE-5E27-487C-AA7B-08E2DEF5E878}" type="slidenum">
              <a:rPr lang="en-US" smtClean="0"/>
              <a:t>‹#›</a:t>
            </a:fld>
            <a:endParaRPr lang="en-US"/>
          </a:p>
        </p:txBody>
      </p:sp>
    </p:spTree>
    <p:extLst>
      <p:ext uri="{BB962C8B-B14F-4D97-AF65-F5344CB8AC3E}">
        <p14:creationId xmlns:p14="http://schemas.microsoft.com/office/powerpoint/2010/main" val="38966338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apple-system"/>
              </a:rPr>
              <a:t>When microorganisms were known to exist, most scientists believed that such simple life forms could surely arise through spontaneous generation. That is to say life was thought to spring spontaneously from mud and lakes or anywhere with sufficient nutrients. This concept was so compelling that it persisted until late into the 19th century.</a:t>
            </a:r>
          </a:p>
          <a:p>
            <a:endParaRPr lang="en-US" dirty="0"/>
          </a:p>
        </p:txBody>
      </p:sp>
      <p:sp>
        <p:nvSpPr>
          <p:cNvPr id="4" name="Slide Number Placeholder 3"/>
          <p:cNvSpPr>
            <a:spLocks noGrp="1"/>
          </p:cNvSpPr>
          <p:nvPr>
            <p:ph type="sldNum" sz="quarter" idx="5"/>
          </p:nvPr>
        </p:nvSpPr>
        <p:spPr/>
        <p:txBody>
          <a:bodyPr/>
          <a:lstStyle/>
          <a:p>
            <a:fld id="{4F9E1FBE-5E27-487C-AA7B-08E2DEF5E878}" type="slidenum">
              <a:rPr lang="en-US" smtClean="0"/>
              <a:t>4</a:t>
            </a:fld>
            <a:endParaRPr lang="en-US"/>
          </a:p>
        </p:txBody>
      </p:sp>
    </p:spTree>
    <p:extLst>
      <p:ext uri="{BB962C8B-B14F-4D97-AF65-F5344CB8AC3E}">
        <p14:creationId xmlns:p14="http://schemas.microsoft.com/office/powerpoint/2010/main" val="1441949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Eilshemius</a:t>
            </a:r>
            <a:r>
              <a:rPr lang="en-US" dirty="0"/>
              <a:t> Hesse, wife of, one of Koch's assistants had suggested the use of agar as solidifying agents.</a:t>
            </a:r>
          </a:p>
        </p:txBody>
      </p:sp>
      <p:sp>
        <p:nvSpPr>
          <p:cNvPr id="4" name="Slide Number Placeholder 3"/>
          <p:cNvSpPr>
            <a:spLocks noGrp="1"/>
          </p:cNvSpPr>
          <p:nvPr>
            <p:ph type="sldNum" sz="quarter" idx="5"/>
          </p:nvPr>
        </p:nvSpPr>
        <p:spPr/>
        <p:txBody>
          <a:bodyPr/>
          <a:lstStyle/>
          <a:p>
            <a:fld id="{4F9E1FBE-5E27-487C-AA7B-08E2DEF5E878}" type="slidenum">
              <a:rPr lang="en-US" smtClean="0"/>
              <a:t>7</a:t>
            </a:fld>
            <a:endParaRPr lang="en-US"/>
          </a:p>
        </p:txBody>
      </p:sp>
    </p:spTree>
    <p:extLst>
      <p:ext uri="{BB962C8B-B14F-4D97-AF65-F5344CB8AC3E}">
        <p14:creationId xmlns:p14="http://schemas.microsoft.com/office/powerpoint/2010/main" val="3368075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Source Serif Pro" panose="02040603050405020204" pitchFamily="18" charset="0"/>
              </a:rPr>
              <a:t> fields like Clinical Microbiology, Food Microbiology, Water Microbiology and Environmental Microbiology exist entirely or partially within the scope of Public Health Microbiology. </a:t>
            </a:r>
            <a:endParaRPr lang="en-US" dirty="0"/>
          </a:p>
        </p:txBody>
      </p:sp>
      <p:sp>
        <p:nvSpPr>
          <p:cNvPr id="4" name="Slide Number Placeholder 3"/>
          <p:cNvSpPr>
            <a:spLocks noGrp="1"/>
          </p:cNvSpPr>
          <p:nvPr>
            <p:ph type="sldNum" sz="quarter" idx="5"/>
          </p:nvPr>
        </p:nvSpPr>
        <p:spPr/>
        <p:txBody>
          <a:bodyPr/>
          <a:lstStyle/>
          <a:p>
            <a:fld id="{4F9E1FBE-5E27-487C-AA7B-08E2DEF5E878}" type="slidenum">
              <a:rPr lang="en-US" smtClean="0"/>
              <a:t>16</a:t>
            </a:fld>
            <a:endParaRPr lang="en-US"/>
          </a:p>
        </p:txBody>
      </p:sp>
    </p:spTree>
    <p:extLst>
      <p:ext uri="{BB962C8B-B14F-4D97-AF65-F5344CB8AC3E}">
        <p14:creationId xmlns:p14="http://schemas.microsoft.com/office/powerpoint/2010/main" val="38859812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31F5AB-07D0-2961-6C2E-5F2DCD243A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96D7ED91-F4EA-A233-34D2-B4854444FC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A4A5974E-C5EC-1253-3420-003DB753D8DC}"/>
              </a:ext>
            </a:extLst>
          </p:cNvPr>
          <p:cNvSpPr>
            <a:spLocks noGrp="1"/>
          </p:cNvSpPr>
          <p:nvPr>
            <p:ph type="dt" sz="half" idx="10"/>
          </p:nvPr>
        </p:nvSpPr>
        <p:spPr/>
        <p:txBody>
          <a:bodyPr/>
          <a:lstStyle/>
          <a:p>
            <a:fld id="{FA8A2343-2071-48EB-9A16-FE63C44878E0}" type="datetimeFigureOut">
              <a:rPr lang="en-US" smtClean="0"/>
              <a:t>11/1/2022</a:t>
            </a:fld>
            <a:endParaRPr lang="en-US"/>
          </a:p>
        </p:txBody>
      </p:sp>
      <p:sp>
        <p:nvSpPr>
          <p:cNvPr id="5" name="Footer Placeholder 4">
            <a:extLst>
              <a:ext uri="{FF2B5EF4-FFF2-40B4-BE49-F238E27FC236}">
                <a16:creationId xmlns:a16="http://schemas.microsoft.com/office/drawing/2014/main" xmlns="" id="{BBED8AE2-5BAA-E124-A01A-511006EADE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7A98490-6F84-49E8-C847-DA9BD2592E02}"/>
              </a:ext>
            </a:extLst>
          </p:cNvPr>
          <p:cNvSpPr>
            <a:spLocks noGrp="1"/>
          </p:cNvSpPr>
          <p:nvPr>
            <p:ph type="sldNum" sz="quarter" idx="12"/>
          </p:nvPr>
        </p:nvSpPr>
        <p:spPr/>
        <p:txBody>
          <a:bodyPr/>
          <a:lstStyle/>
          <a:p>
            <a:fld id="{4124A7BE-807C-4B39-8149-949A1D1B3670}" type="slidenum">
              <a:rPr lang="en-US" smtClean="0"/>
              <a:t>‹#›</a:t>
            </a:fld>
            <a:endParaRPr lang="en-US"/>
          </a:p>
        </p:txBody>
      </p:sp>
    </p:spTree>
    <p:extLst>
      <p:ext uri="{BB962C8B-B14F-4D97-AF65-F5344CB8AC3E}">
        <p14:creationId xmlns:p14="http://schemas.microsoft.com/office/powerpoint/2010/main" val="1753759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9C10EE-1378-75D3-D343-43C55FB8751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EA42B535-7BFD-8A10-7B07-9D812404D2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B1FDF52-50F5-2095-0E00-93866BC0D0DA}"/>
              </a:ext>
            </a:extLst>
          </p:cNvPr>
          <p:cNvSpPr>
            <a:spLocks noGrp="1"/>
          </p:cNvSpPr>
          <p:nvPr>
            <p:ph type="dt" sz="half" idx="10"/>
          </p:nvPr>
        </p:nvSpPr>
        <p:spPr/>
        <p:txBody>
          <a:bodyPr/>
          <a:lstStyle/>
          <a:p>
            <a:fld id="{FA8A2343-2071-48EB-9A16-FE63C44878E0}" type="datetimeFigureOut">
              <a:rPr lang="en-US" smtClean="0"/>
              <a:t>11/1/2022</a:t>
            </a:fld>
            <a:endParaRPr lang="en-US"/>
          </a:p>
        </p:txBody>
      </p:sp>
      <p:sp>
        <p:nvSpPr>
          <p:cNvPr id="5" name="Footer Placeholder 4">
            <a:extLst>
              <a:ext uri="{FF2B5EF4-FFF2-40B4-BE49-F238E27FC236}">
                <a16:creationId xmlns:a16="http://schemas.microsoft.com/office/drawing/2014/main" xmlns="" id="{341CB6DA-7667-B0E6-4EE9-443031BDA4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CF3E372-55CA-394F-5265-3B259848B079}"/>
              </a:ext>
            </a:extLst>
          </p:cNvPr>
          <p:cNvSpPr>
            <a:spLocks noGrp="1"/>
          </p:cNvSpPr>
          <p:nvPr>
            <p:ph type="sldNum" sz="quarter" idx="12"/>
          </p:nvPr>
        </p:nvSpPr>
        <p:spPr/>
        <p:txBody>
          <a:bodyPr/>
          <a:lstStyle/>
          <a:p>
            <a:fld id="{4124A7BE-807C-4B39-8149-949A1D1B3670}" type="slidenum">
              <a:rPr lang="en-US" smtClean="0"/>
              <a:t>‹#›</a:t>
            </a:fld>
            <a:endParaRPr lang="en-US"/>
          </a:p>
        </p:txBody>
      </p:sp>
    </p:spTree>
    <p:extLst>
      <p:ext uri="{BB962C8B-B14F-4D97-AF65-F5344CB8AC3E}">
        <p14:creationId xmlns:p14="http://schemas.microsoft.com/office/powerpoint/2010/main" val="1328069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112AD10C-A13E-4F01-01C7-B7E3F507453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E9E6C5CA-FFCA-1FC2-B179-0454ACADF0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89DE81C-C05A-ED03-07CF-4C9FBB12D73B}"/>
              </a:ext>
            </a:extLst>
          </p:cNvPr>
          <p:cNvSpPr>
            <a:spLocks noGrp="1"/>
          </p:cNvSpPr>
          <p:nvPr>
            <p:ph type="dt" sz="half" idx="10"/>
          </p:nvPr>
        </p:nvSpPr>
        <p:spPr/>
        <p:txBody>
          <a:bodyPr/>
          <a:lstStyle/>
          <a:p>
            <a:fld id="{FA8A2343-2071-48EB-9A16-FE63C44878E0}" type="datetimeFigureOut">
              <a:rPr lang="en-US" smtClean="0"/>
              <a:t>11/1/2022</a:t>
            </a:fld>
            <a:endParaRPr lang="en-US"/>
          </a:p>
        </p:txBody>
      </p:sp>
      <p:sp>
        <p:nvSpPr>
          <p:cNvPr id="5" name="Footer Placeholder 4">
            <a:extLst>
              <a:ext uri="{FF2B5EF4-FFF2-40B4-BE49-F238E27FC236}">
                <a16:creationId xmlns:a16="http://schemas.microsoft.com/office/drawing/2014/main" xmlns="" id="{84F23FDC-5D56-E130-035E-A24147C29F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6566E97-05CA-ACDB-C400-EAD807BB6154}"/>
              </a:ext>
            </a:extLst>
          </p:cNvPr>
          <p:cNvSpPr>
            <a:spLocks noGrp="1"/>
          </p:cNvSpPr>
          <p:nvPr>
            <p:ph type="sldNum" sz="quarter" idx="12"/>
          </p:nvPr>
        </p:nvSpPr>
        <p:spPr/>
        <p:txBody>
          <a:bodyPr/>
          <a:lstStyle/>
          <a:p>
            <a:fld id="{4124A7BE-807C-4B39-8149-949A1D1B3670}" type="slidenum">
              <a:rPr lang="en-US" smtClean="0"/>
              <a:t>‹#›</a:t>
            </a:fld>
            <a:endParaRPr lang="en-US"/>
          </a:p>
        </p:txBody>
      </p:sp>
    </p:spTree>
    <p:extLst>
      <p:ext uri="{BB962C8B-B14F-4D97-AF65-F5344CB8AC3E}">
        <p14:creationId xmlns:p14="http://schemas.microsoft.com/office/powerpoint/2010/main" val="1130501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540F73-93E0-D2AC-C8FC-7BC0B7593A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7B62BE6-3072-BEF2-F513-97213E9C45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D88CE8F-887D-8BFD-429B-903F405FAE0A}"/>
              </a:ext>
            </a:extLst>
          </p:cNvPr>
          <p:cNvSpPr>
            <a:spLocks noGrp="1"/>
          </p:cNvSpPr>
          <p:nvPr>
            <p:ph type="dt" sz="half" idx="10"/>
          </p:nvPr>
        </p:nvSpPr>
        <p:spPr/>
        <p:txBody>
          <a:bodyPr/>
          <a:lstStyle/>
          <a:p>
            <a:fld id="{FA8A2343-2071-48EB-9A16-FE63C44878E0}" type="datetimeFigureOut">
              <a:rPr lang="en-US" smtClean="0"/>
              <a:t>11/1/2022</a:t>
            </a:fld>
            <a:endParaRPr lang="en-US"/>
          </a:p>
        </p:txBody>
      </p:sp>
      <p:sp>
        <p:nvSpPr>
          <p:cNvPr id="5" name="Footer Placeholder 4">
            <a:extLst>
              <a:ext uri="{FF2B5EF4-FFF2-40B4-BE49-F238E27FC236}">
                <a16:creationId xmlns:a16="http://schemas.microsoft.com/office/drawing/2014/main" xmlns="" id="{6AB17230-7E4E-5BB3-3FC7-0BC0E18011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C257971-D268-9E95-09E3-9CF835ED098B}"/>
              </a:ext>
            </a:extLst>
          </p:cNvPr>
          <p:cNvSpPr>
            <a:spLocks noGrp="1"/>
          </p:cNvSpPr>
          <p:nvPr>
            <p:ph type="sldNum" sz="quarter" idx="12"/>
          </p:nvPr>
        </p:nvSpPr>
        <p:spPr/>
        <p:txBody>
          <a:bodyPr/>
          <a:lstStyle/>
          <a:p>
            <a:fld id="{4124A7BE-807C-4B39-8149-949A1D1B3670}" type="slidenum">
              <a:rPr lang="en-US" smtClean="0"/>
              <a:t>‹#›</a:t>
            </a:fld>
            <a:endParaRPr lang="en-US"/>
          </a:p>
        </p:txBody>
      </p:sp>
    </p:spTree>
    <p:extLst>
      <p:ext uri="{BB962C8B-B14F-4D97-AF65-F5344CB8AC3E}">
        <p14:creationId xmlns:p14="http://schemas.microsoft.com/office/powerpoint/2010/main" val="1310461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1B4D332-90BC-854D-125F-FFA63162CD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A4C5EEFF-22D3-B3DF-8E91-18867A6060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79F2B8E-80A4-F3A7-08AD-3FA364DF46B1}"/>
              </a:ext>
            </a:extLst>
          </p:cNvPr>
          <p:cNvSpPr>
            <a:spLocks noGrp="1"/>
          </p:cNvSpPr>
          <p:nvPr>
            <p:ph type="dt" sz="half" idx="10"/>
          </p:nvPr>
        </p:nvSpPr>
        <p:spPr/>
        <p:txBody>
          <a:bodyPr/>
          <a:lstStyle/>
          <a:p>
            <a:fld id="{FA8A2343-2071-48EB-9A16-FE63C44878E0}" type="datetimeFigureOut">
              <a:rPr lang="en-US" smtClean="0"/>
              <a:t>11/1/2022</a:t>
            </a:fld>
            <a:endParaRPr lang="en-US"/>
          </a:p>
        </p:txBody>
      </p:sp>
      <p:sp>
        <p:nvSpPr>
          <p:cNvPr id="5" name="Footer Placeholder 4">
            <a:extLst>
              <a:ext uri="{FF2B5EF4-FFF2-40B4-BE49-F238E27FC236}">
                <a16:creationId xmlns:a16="http://schemas.microsoft.com/office/drawing/2014/main" xmlns="" id="{162348FC-206A-66FC-7E12-AE88F88F32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D2507B1-AC05-7BEA-43E5-9F12890BB623}"/>
              </a:ext>
            </a:extLst>
          </p:cNvPr>
          <p:cNvSpPr>
            <a:spLocks noGrp="1"/>
          </p:cNvSpPr>
          <p:nvPr>
            <p:ph type="sldNum" sz="quarter" idx="12"/>
          </p:nvPr>
        </p:nvSpPr>
        <p:spPr/>
        <p:txBody>
          <a:bodyPr/>
          <a:lstStyle/>
          <a:p>
            <a:fld id="{4124A7BE-807C-4B39-8149-949A1D1B3670}" type="slidenum">
              <a:rPr lang="en-US" smtClean="0"/>
              <a:t>‹#›</a:t>
            </a:fld>
            <a:endParaRPr lang="en-US"/>
          </a:p>
        </p:txBody>
      </p:sp>
    </p:spTree>
    <p:extLst>
      <p:ext uri="{BB962C8B-B14F-4D97-AF65-F5344CB8AC3E}">
        <p14:creationId xmlns:p14="http://schemas.microsoft.com/office/powerpoint/2010/main" val="1778952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EF2B4BA-EE8C-E477-89A6-71A2C42DE88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BDF21DC8-054F-F0D7-3E06-C5A65ADBE90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54BB09D1-C0F3-073A-8584-CF43B340D6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98ED716-0610-D294-2899-1144EA048F5E}"/>
              </a:ext>
            </a:extLst>
          </p:cNvPr>
          <p:cNvSpPr>
            <a:spLocks noGrp="1"/>
          </p:cNvSpPr>
          <p:nvPr>
            <p:ph type="dt" sz="half" idx="10"/>
          </p:nvPr>
        </p:nvSpPr>
        <p:spPr/>
        <p:txBody>
          <a:bodyPr/>
          <a:lstStyle/>
          <a:p>
            <a:fld id="{FA8A2343-2071-48EB-9A16-FE63C44878E0}" type="datetimeFigureOut">
              <a:rPr lang="en-US" smtClean="0"/>
              <a:t>11/1/2022</a:t>
            </a:fld>
            <a:endParaRPr lang="en-US"/>
          </a:p>
        </p:txBody>
      </p:sp>
      <p:sp>
        <p:nvSpPr>
          <p:cNvPr id="6" name="Footer Placeholder 5">
            <a:extLst>
              <a:ext uri="{FF2B5EF4-FFF2-40B4-BE49-F238E27FC236}">
                <a16:creationId xmlns:a16="http://schemas.microsoft.com/office/drawing/2014/main" xmlns="" id="{469CAED3-ED58-8739-8B68-52DD85AAAD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5D4DB953-B65A-AA4F-D7C2-40CB2FE6A878}"/>
              </a:ext>
            </a:extLst>
          </p:cNvPr>
          <p:cNvSpPr>
            <a:spLocks noGrp="1"/>
          </p:cNvSpPr>
          <p:nvPr>
            <p:ph type="sldNum" sz="quarter" idx="12"/>
          </p:nvPr>
        </p:nvSpPr>
        <p:spPr/>
        <p:txBody>
          <a:bodyPr/>
          <a:lstStyle/>
          <a:p>
            <a:fld id="{4124A7BE-807C-4B39-8149-949A1D1B3670}" type="slidenum">
              <a:rPr lang="en-US" smtClean="0"/>
              <a:t>‹#›</a:t>
            </a:fld>
            <a:endParaRPr lang="en-US"/>
          </a:p>
        </p:txBody>
      </p:sp>
    </p:spTree>
    <p:extLst>
      <p:ext uri="{BB962C8B-B14F-4D97-AF65-F5344CB8AC3E}">
        <p14:creationId xmlns:p14="http://schemas.microsoft.com/office/powerpoint/2010/main" val="1135071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8AC7CF-BD57-4E46-DC0E-7CB18D758A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999E3553-0C98-58C2-D4CB-9468BDB8BD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7D9F285C-C804-7AEE-1F96-0CF509D1EA3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B1B29529-C8D6-FF01-FF70-1616150110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B3A4D449-1EE0-1964-5DF1-F3B992D3A0F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BD809D32-EB42-DC42-E705-210471A03A2C}"/>
              </a:ext>
            </a:extLst>
          </p:cNvPr>
          <p:cNvSpPr>
            <a:spLocks noGrp="1"/>
          </p:cNvSpPr>
          <p:nvPr>
            <p:ph type="dt" sz="half" idx="10"/>
          </p:nvPr>
        </p:nvSpPr>
        <p:spPr/>
        <p:txBody>
          <a:bodyPr/>
          <a:lstStyle/>
          <a:p>
            <a:fld id="{FA8A2343-2071-48EB-9A16-FE63C44878E0}" type="datetimeFigureOut">
              <a:rPr lang="en-US" smtClean="0"/>
              <a:t>11/1/2022</a:t>
            </a:fld>
            <a:endParaRPr lang="en-US"/>
          </a:p>
        </p:txBody>
      </p:sp>
      <p:sp>
        <p:nvSpPr>
          <p:cNvPr id="8" name="Footer Placeholder 7">
            <a:extLst>
              <a:ext uri="{FF2B5EF4-FFF2-40B4-BE49-F238E27FC236}">
                <a16:creationId xmlns:a16="http://schemas.microsoft.com/office/drawing/2014/main" xmlns="" id="{905495ED-A11A-C9AC-D484-76031368E4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E8F76D69-D92C-85C9-04B1-60E46C0B55DE}"/>
              </a:ext>
            </a:extLst>
          </p:cNvPr>
          <p:cNvSpPr>
            <a:spLocks noGrp="1"/>
          </p:cNvSpPr>
          <p:nvPr>
            <p:ph type="sldNum" sz="quarter" idx="12"/>
          </p:nvPr>
        </p:nvSpPr>
        <p:spPr/>
        <p:txBody>
          <a:bodyPr/>
          <a:lstStyle/>
          <a:p>
            <a:fld id="{4124A7BE-807C-4B39-8149-949A1D1B3670}" type="slidenum">
              <a:rPr lang="en-US" smtClean="0"/>
              <a:t>‹#›</a:t>
            </a:fld>
            <a:endParaRPr lang="en-US"/>
          </a:p>
        </p:txBody>
      </p:sp>
    </p:spTree>
    <p:extLst>
      <p:ext uri="{BB962C8B-B14F-4D97-AF65-F5344CB8AC3E}">
        <p14:creationId xmlns:p14="http://schemas.microsoft.com/office/powerpoint/2010/main" val="4070339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E1804D-2DB4-0769-A0B4-88186546AAD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D51D12C7-ECAB-B764-B7F8-CFAB425123AB}"/>
              </a:ext>
            </a:extLst>
          </p:cNvPr>
          <p:cNvSpPr>
            <a:spLocks noGrp="1"/>
          </p:cNvSpPr>
          <p:nvPr>
            <p:ph type="dt" sz="half" idx="10"/>
          </p:nvPr>
        </p:nvSpPr>
        <p:spPr/>
        <p:txBody>
          <a:bodyPr/>
          <a:lstStyle/>
          <a:p>
            <a:fld id="{FA8A2343-2071-48EB-9A16-FE63C44878E0}" type="datetimeFigureOut">
              <a:rPr lang="en-US" smtClean="0"/>
              <a:t>11/1/2022</a:t>
            </a:fld>
            <a:endParaRPr lang="en-US"/>
          </a:p>
        </p:txBody>
      </p:sp>
      <p:sp>
        <p:nvSpPr>
          <p:cNvPr id="4" name="Footer Placeholder 3">
            <a:extLst>
              <a:ext uri="{FF2B5EF4-FFF2-40B4-BE49-F238E27FC236}">
                <a16:creationId xmlns:a16="http://schemas.microsoft.com/office/drawing/2014/main" xmlns="" id="{C9090EA3-49B4-37A8-550E-5681C0CF9D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B4275160-DB20-C40C-4E93-3B9A1A9C9C78}"/>
              </a:ext>
            </a:extLst>
          </p:cNvPr>
          <p:cNvSpPr>
            <a:spLocks noGrp="1"/>
          </p:cNvSpPr>
          <p:nvPr>
            <p:ph type="sldNum" sz="quarter" idx="12"/>
          </p:nvPr>
        </p:nvSpPr>
        <p:spPr/>
        <p:txBody>
          <a:bodyPr/>
          <a:lstStyle/>
          <a:p>
            <a:fld id="{4124A7BE-807C-4B39-8149-949A1D1B3670}" type="slidenum">
              <a:rPr lang="en-US" smtClean="0"/>
              <a:t>‹#›</a:t>
            </a:fld>
            <a:endParaRPr lang="en-US"/>
          </a:p>
        </p:txBody>
      </p:sp>
    </p:spTree>
    <p:extLst>
      <p:ext uri="{BB962C8B-B14F-4D97-AF65-F5344CB8AC3E}">
        <p14:creationId xmlns:p14="http://schemas.microsoft.com/office/powerpoint/2010/main" val="1992732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29D60F72-AA44-B9D8-AC92-6F7F353397FA}"/>
              </a:ext>
            </a:extLst>
          </p:cNvPr>
          <p:cNvSpPr>
            <a:spLocks noGrp="1"/>
          </p:cNvSpPr>
          <p:nvPr>
            <p:ph type="dt" sz="half" idx="10"/>
          </p:nvPr>
        </p:nvSpPr>
        <p:spPr/>
        <p:txBody>
          <a:bodyPr/>
          <a:lstStyle/>
          <a:p>
            <a:fld id="{FA8A2343-2071-48EB-9A16-FE63C44878E0}" type="datetimeFigureOut">
              <a:rPr lang="en-US" smtClean="0"/>
              <a:t>11/1/2022</a:t>
            </a:fld>
            <a:endParaRPr lang="en-US"/>
          </a:p>
        </p:txBody>
      </p:sp>
      <p:sp>
        <p:nvSpPr>
          <p:cNvPr id="3" name="Footer Placeholder 2">
            <a:extLst>
              <a:ext uri="{FF2B5EF4-FFF2-40B4-BE49-F238E27FC236}">
                <a16:creationId xmlns:a16="http://schemas.microsoft.com/office/drawing/2014/main" xmlns="" id="{B7BECF26-F8B6-3D03-8C1D-32C056D2D5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81DFEDAF-C363-AA0E-1100-7EE75BB91D84}"/>
              </a:ext>
            </a:extLst>
          </p:cNvPr>
          <p:cNvSpPr>
            <a:spLocks noGrp="1"/>
          </p:cNvSpPr>
          <p:nvPr>
            <p:ph type="sldNum" sz="quarter" idx="12"/>
          </p:nvPr>
        </p:nvSpPr>
        <p:spPr/>
        <p:txBody>
          <a:bodyPr/>
          <a:lstStyle/>
          <a:p>
            <a:fld id="{4124A7BE-807C-4B39-8149-949A1D1B3670}" type="slidenum">
              <a:rPr lang="en-US" smtClean="0"/>
              <a:t>‹#›</a:t>
            </a:fld>
            <a:endParaRPr lang="en-US"/>
          </a:p>
        </p:txBody>
      </p:sp>
    </p:spTree>
    <p:extLst>
      <p:ext uri="{BB962C8B-B14F-4D97-AF65-F5344CB8AC3E}">
        <p14:creationId xmlns:p14="http://schemas.microsoft.com/office/powerpoint/2010/main" val="3082570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E4DA9A-ADEF-F9A0-1CBD-AA2728730C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C15540FB-DD82-853F-D55E-F509199C69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21BE45F3-935C-9B72-8E90-735DB958DB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7FF3192E-EACD-61C6-B089-936552CF86DF}"/>
              </a:ext>
            </a:extLst>
          </p:cNvPr>
          <p:cNvSpPr>
            <a:spLocks noGrp="1"/>
          </p:cNvSpPr>
          <p:nvPr>
            <p:ph type="dt" sz="half" idx="10"/>
          </p:nvPr>
        </p:nvSpPr>
        <p:spPr/>
        <p:txBody>
          <a:bodyPr/>
          <a:lstStyle/>
          <a:p>
            <a:fld id="{FA8A2343-2071-48EB-9A16-FE63C44878E0}" type="datetimeFigureOut">
              <a:rPr lang="en-US" smtClean="0"/>
              <a:t>11/1/2022</a:t>
            </a:fld>
            <a:endParaRPr lang="en-US"/>
          </a:p>
        </p:txBody>
      </p:sp>
      <p:sp>
        <p:nvSpPr>
          <p:cNvPr id="6" name="Footer Placeholder 5">
            <a:extLst>
              <a:ext uri="{FF2B5EF4-FFF2-40B4-BE49-F238E27FC236}">
                <a16:creationId xmlns:a16="http://schemas.microsoft.com/office/drawing/2014/main" xmlns="" id="{ABD63ABA-1696-8361-B739-1D14012A80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E230030-FA2A-A1BF-CD3C-4714468AA08C}"/>
              </a:ext>
            </a:extLst>
          </p:cNvPr>
          <p:cNvSpPr>
            <a:spLocks noGrp="1"/>
          </p:cNvSpPr>
          <p:nvPr>
            <p:ph type="sldNum" sz="quarter" idx="12"/>
          </p:nvPr>
        </p:nvSpPr>
        <p:spPr/>
        <p:txBody>
          <a:bodyPr/>
          <a:lstStyle/>
          <a:p>
            <a:fld id="{4124A7BE-807C-4B39-8149-949A1D1B3670}" type="slidenum">
              <a:rPr lang="en-US" smtClean="0"/>
              <a:t>‹#›</a:t>
            </a:fld>
            <a:endParaRPr lang="en-US"/>
          </a:p>
        </p:txBody>
      </p:sp>
    </p:spTree>
    <p:extLst>
      <p:ext uri="{BB962C8B-B14F-4D97-AF65-F5344CB8AC3E}">
        <p14:creationId xmlns:p14="http://schemas.microsoft.com/office/powerpoint/2010/main" val="3631542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2E8B28-6A7C-73B3-5E60-01CF946EE1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3B73E241-18AE-39DD-433B-AE938AC027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2E04210A-E07D-2FC6-778D-F4E8A772A3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84CA7047-C4E1-65C8-FD34-85E7FAC4AADB}"/>
              </a:ext>
            </a:extLst>
          </p:cNvPr>
          <p:cNvSpPr>
            <a:spLocks noGrp="1"/>
          </p:cNvSpPr>
          <p:nvPr>
            <p:ph type="dt" sz="half" idx="10"/>
          </p:nvPr>
        </p:nvSpPr>
        <p:spPr/>
        <p:txBody>
          <a:bodyPr/>
          <a:lstStyle/>
          <a:p>
            <a:fld id="{FA8A2343-2071-48EB-9A16-FE63C44878E0}" type="datetimeFigureOut">
              <a:rPr lang="en-US" smtClean="0"/>
              <a:t>11/1/2022</a:t>
            </a:fld>
            <a:endParaRPr lang="en-US"/>
          </a:p>
        </p:txBody>
      </p:sp>
      <p:sp>
        <p:nvSpPr>
          <p:cNvPr id="6" name="Footer Placeholder 5">
            <a:extLst>
              <a:ext uri="{FF2B5EF4-FFF2-40B4-BE49-F238E27FC236}">
                <a16:creationId xmlns:a16="http://schemas.microsoft.com/office/drawing/2014/main" xmlns="" id="{A073BC42-685E-6520-568B-7DE7305D0B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036089A-D4C1-388E-6A28-18F4CAD6FCA6}"/>
              </a:ext>
            </a:extLst>
          </p:cNvPr>
          <p:cNvSpPr>
            <a:spLocks noGrp="1"/>
          </p:cNvSpPr>
          <p:nvPr>
            <p:ph type="sldNum" sz="quarter" idx="12"/>
          </p:nvPr>
        </p:nvSpPr>
        <p:spPr/>
        <p:txBody>
          <a:bodyPr/>
          <a:lstStyle/>
          <a:p>
            <a:fld id="{4124A7BE-807C-4B39-8149-949A1D1B3670}" type="slidenum">
              <a:rPr lang="en-US" smtClean="0"/>
              <a:t>‹#›</a:t>
            </a:fld>
            <a:endParaRPr lang="en-US"/>
          </a:p>
        </p:txBody>
      </p:sp>
    </p:spTree>
    <p:extLst>
      <p:ext uri="{BB962C8B-B14F-4D97-AF65-F5344CB8AC3E}">
        <p14:creationId xmlns:p14="http://schemas.microsoft.com/office/powerpoint/2010/main" val="2557188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E7AC0985-A23C-E0B1-79CF-8E1A95180A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C44C8FC5-A602-0E9D-1511-E23DC48015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FE9196C-B5E3-DA5C-25FF-660D293AE8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8A2343-2071-48EB-9A16-FE63C44878E0}" type="datetimeFigureOut">
              <a:rPr lang="en-US" smtClean="0"/>
              <a:t>11/1/2022</a:t>
            </a:fld>
            <a:endParaRPr lang="en-US"/>
          </a:p>
        </p:txBody>
      </p:sp>
      <p:sp>
        <p:nvSpPr>
          <p:cNvPr id="5" name="Footer Placeholder 4">
            <a:extLst>
              <a:ext uri="{FF2B5EF4-FFF2-40B4-BE49-F238E27FC236}">
                <a16:creationId xmlns:a16="http://schemas.microsoft.com/office/drawing/2014/main" xmlns="" id="{DDE19F65-9D4A-D2E1-0451-44CD9BFE76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BDDFA7CE-2E4F-89D3-EBF8-55AAF92302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24A7BE-807C-4B39-8149-949A1D1B3670}" type="slidenum">
              <a:rPr lang="en-US" smtClean="0"/>
              <a:t>‹#›</a:t>
            </a:fld>
            <a:endParaRPr lang="en-US"/>
          </a:p>
        </p:txBody>
      </p:sp>
    </p:spTree>
    <p:extLst>
      <p:ext uri="{BB962C8B-B14F-4D97-AF65-F5344CB8AC3E}">
        <p14:creationId xmlns:p14="http://schemas.microsoft.com/office/powerpoint/2010/main" val="7882162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s://www.britannica.com/science/virus" TargetMode="External"/><Relationship Id="rId3" Type="http://schemas.openxmlformats.org/officeDocument/2006/relationships/hyperlink" Target="https://www.britannica.com/science/bacteria" TargetMode="External"/><Relationship Id="rId7" Type="http://schemas.openxmlformats.org/officeDocument/2006/relationships/hyperlink" Target="https://www.britannica.com/science/protozoan" TargetMode="External"/><Relationship Id="rId2" Type="http://schemas.openxmlformats.org/officeDocument/2006/relationships/hyperlink" Target="https://www.merriam-webster.com/dictionary/diverse" TargetMode="External"/><Relationship Id="rId1" Type="http://schemas.openxmlformats.org/officeDocument/2006/relationships/slideLayout" Target="../slideLayouts/slideLayout2.xml"/><Relationship Id="rId6" Type="http://schemas.openxmlformats.org/officeDocument/2006/relationships/hyperlink" Target="https://www.britannica.com/science/fungus" TargetMode="External"/><Relationship Id="rId5" Type="http://schemas.openxmlformats.org/officeDocument/2006/relationships/hyperlink" Target="https://www.britannica.com/science/algae" TargetMode="External"/><Relationship Id="rId4" Type="http://schemas.openxmlformats.org/officeDocument/2006/relationships/hyperlink" Target="https://www.britannica.com/science/archaea" TargetMode="External"/><Relationship Id="rId9" Type="http://schemas.openxmlformats.org/officeDocument/2006/relationships/hyperlink" Target="https://www.britannica.com/science/classification-biology"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D1BA03-F585-9F86-EF22-1408ED2D0D5C}"/>
              </a:ext>
            </a:extLst>
          </p:cNvPr>
          <p:cNvSpPr>
            <a:spLocks noGrp="1"/>
          </p:cNvSpPr>
          <p:nvPr>
            <p:ph type="ctrTitle"/>
          </p:nvPr>
        </p:nvSpPr>
        <p:spPr/>
        <p:txBody>
          <a:bodyPr/>
          <a:lstStyle/>
          <a:p>
            <a:r>
              <a:rPr lang="en-US" dirty="0"/>
              <a:t>Introduction to Microbiology</a:t>
            </a:r>
          </a:p>
        </p:txBody>
      </p:sp>
      <p:sp>
        <p:nvSpPr>
          <p:cNvPr id="3" name="Subtitle 2">
            <a:extLst>
              <a:ext uri="{FF2B5EF4-FFF2-40B4-BE49-F238E27FC236}">
                <a16:creationId xmlns:a16="http://schemas.microsoft.com/office/drawing/2014/main" xmlns="" id="{F81C473A-5D0D-38CC-AFA0-602C78E6ECAA}"/>
              </a:ext>
            </a:extLst>
          </p:cNvPr>
          <p:cNvSpPr>
            <a:spLocks noGrp="1"/>
          </p:cNvSpPr>
          <p:nvPr>
            <p:ph type="subTitle" idx="1"/>
          </p:nvPr>
        </p:nvSpPr>
        <p:spPr/>
        <p:txBody>
          <a:bodyPr>
            <a:normAutofit lnSpcReduction="10000"/>
          </a:bodyPr>
          <a:lstStyle/>
          <a:p>
            <a:r>
              <a:rPr lang="en-US" dirty="0"/>
              <a:t>Kusum Shrestha</a:t>
            </a:r>
          </a:p>
          <a:p>
            <a:r>
              <a:rPr lang="en-US" dirty="0" smtClean="0"/>
              <a:t>Lecturer</a:t>
            </a:r>
            <a:endParaRPr lang="en-US" dirty="0"/>
          </a:p>
          <a:p>
            <a:r>
              <a:rPr lang="en-US" dirty="0"/>
              <a:t>School of Health and Allied Sciences</a:t>
            </a:r>
          </a:p>
          <a:p>
            <a:r>
              <a:rPr lang="en-US" dirty="0"/>
              <a:t>Pokhara University</a:t>
            </a:r>
          </a:p>
          <a:p>
            <a:endParaRPr lang="en-US" dirty="0"/>
          </a:p>
        </p:txBody>
      </p:sp>
    </p:spTree>
    <p:extLst>
      <p:ext uri="{BB962C8B-B14F-4D97-AF65-F5344CB8AC3E}">
        <p14:creationId xmlns:p14="http://schemas.microsoft.com/office/powerpoint/2010/main" val="42930829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103901-9625-CE2E-E501-17EBE481EC88}"/>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9339E64D-8FF1-5257-98B9-34F8DC53B85D}"/>
              </a:ext>
            </a:extLst>
          </p:cNvPr>
          <p:cNvSpPr>
            <a:spLocks noGrp="1"/>
          </p:cNvSpPr>
          <p:nvPr>
            <p:ph idx="1"/>
          </p:nvPr>
        </p:nvSpPr>
        <p:spPr/>
        <p:txBody>
          <a:bodyPr/>
          <a:lstStyle/>
          <a:p>
            <a:pPr>
              <a:buFont typeface="Wingdings" panose="05000000000000000000" pitchFamily="2" charset="2"/>
              <a:buChar char="v"/>
            </a:pPr>
            <a:r>
              <a:rPr lang="en-US" b="1" dirty="0"/>
              <a:t>Paul Ehrlich</a:t>
            </a:r>
            <a:r>
              <a:rPr lang="en-US" dirty="0"/>
              <a:t>(1854- 1915): known as father of chemotherapy</a:t>
            </a:r>
          </a:p>
          <a:p>
            <a:pPr>
              <a:buFont typeface="Wingdings" panose="05000000000000000000" pitchFamily="2" charset="2"/>
              <a:buChar char="Ø"/>
            </a:pPr>
            <a:r>
              <a:rPr lang="en-US" dirty="0"/>
              <a:t>first to report the acid-fast nature of tubercle bacillus</a:t>
            </a:r>
          </a:p>
          <a:p>
            <a:pPr>
              <a:buFont typeface="Wingdings" panose="05000000000000000000" pitchFamily="2" charset="2"/>
              <a:buChar char="Ø"/>
            </a:pPr>
            <a:r>
              <a:rPr lang="en-US" dirty="0"/>
              <a:t>developed techniques to stain tissues and blood cells</a:t>
            </a:r>
          </a:p>
          <a:p>
            <a:pPr>
              <a:buFont typeface="Wingdings" panose="05000000000000000000" pitchFamily="2" charset="2"/>
              <a:buChar char="Ø"/>
            </a:pPr>
            <a:r>
              <a:rPr lang="en-US" dirty="0"/>
              <a:t>proposed a toxin-antitoxin interaction called Ehrlich phenomenon and also introduced methods of </a:t>
            </a:r>
            <a:r>
              <a:rPr lang="en-US" dirty="0" err="1"/>
              <a:t>standardising</a:t>
            </a:r>
            <a:r>
              <a:rPr lang="en-US" dirty="0"/>
              <a:t> toxin and antitoxin</a:t>
            </a:r>
          </a:p>
          <a:p>
            <a:pPr>
              <a:buFont typeface="Wingdings" panose="05000000000000000000" pitchFamily="2" charset="2"/>
              <a:buChar char="Ø"/>
            </a:pPr>
            <a:r>
              <a:rPr lang="en-US" dirty="0"/>
              <a:t>Proposed side chain theory of antibody production</a:t>
            </a:r>
          </a:p>
          <a:p>
            <a:pPr>
              <a:buFont typeface="Wingdings" panose="05000000000000000000" pitchFamily="2" charset="2"/>
              <a:buChar char="Ø"/>
            </a:pPr>
            <a:r>
              <a:rPr lang="en-US" dirty="0"/>
              <a:t>discovered salvarsan, an arsenical compound (also called as 'magic bullet') as the first effective medicinal treatment for syphilis, thereby initialing and also naming the concept of chemotherapy.</a:t>
            </a:r>
          </a:p>
        </p:txBody>
      </p:sp>
    </p:spTree>
    <p:extLst>
      <p:ext uri="{BB962C8B-B14F-4D97-AF65-F5344CB8AC3E}">
        <p14:creationId xmlns:p14="http://schemas.microsoft.com/office/powerpoint/2010/main" val="29691961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9DC43EB7-5E79-5ECC-BA6D-465F002F20CE}"/>
              </a:ext>
            </a:extLst>
          </p:cNvPr>
          <p:cNvPicPr>
            <a:picLocks noGrp="1" noChangeAspect="1"/>
          </p:cNvPicPr>
          <p:nvPr>
            <p:ph idx="1"/>
          </p:nvPr>
        </p:nvPicPr>
        <p:blipFill>
          <a:blip r:embed="rId2"/>
          <a:stretch>
            <a:fillRect/>
          </a:stretch>
        </p:blipFill>
        <p:spPr>
          <a:xfrm>
            <a:off x="1731146" y="790113"/>
            <a:ext cx="6826928" cy="5386850"/>
          </a:xfrm>
        </p:spPr>
      </p:pic>
    </p:spTree>
    <p:extLst>
      <p:ext uri="{BB962C8B-B14F-4D97-AF65-F5344CB8AC3E}">
        <p14:creationId xmlns:p14="http://schemas.microsoft.com/office/powerpoint/2010/main" val="34223687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EEFE5784-7150-0A13-83A6-418E5E2A3CC9}"/>
              </a:ext>
            </a:extLst>
          </p:cNvPr>
          <p:cNvPicPr>
            <a:picLocks noGrp="1" noChangeAspect="1"/>
          </p:cNvPicPr>
          <p:nvPr>
            <p:ph idx="1"/>
          </p:nvPr>
        </p:nvPicPr>
        <p:blipFill>
          <a:blip r:embed="rId2"/>
          <a:stretch>
            <a:fillRect/>
          </a:stretch>
        </p:blipFill>
        <p:spPr>
          <a:xfrm>
            <a:off x="638313" y="1710710"/>
            <a:ext cx="4772025" cy="4583557"/>
          </a:xfrm>
        </p:spPr>
      </p:pic>
      <p:pic>
        <p:nvPicPr>
          <p:cNvPr id="7" name="Picture 6">
            <a:extLst>
              <a:ext uri="{FF2B5EF4-FFF2-40B4-BE49-F238E27FC236}">
                <a16:creationId xmlns:a16="http://schemas.microsoft.com/office/drawing/2014/main" xmlns="" id="{2C92FA21-8999-78DA-DC72-B894D5D333A6}"/>
              </a:ext>
            </a:extLst>
          </p:cNvPr>
          <p:cNvPicPr>
            <a:picLocks noChangeAspect="1"/>
          </p:cNvPicPr>
          <p:nvPr/>
        </p:nvPicPr>
        <p:blipFill>
          <a:blip r:embed="rId3"/>
          <a:stretch>
            <a:fillRect/>
          </a:stretch>
        </p:blipFill>
        <p:spPr>
          <a:xfrm>
            <a:off x="5652671" y="1630764"/>
            <a:ext cx="4686300" cy="4743450"/>
          </a:xfrm>
          <a:prstGeom prst="rect">
            <a:avLst/>
          </a:prstGeom>
        </p:spPr>
      </p:pic>
    </p:spTree>
    <p:extLst>
      <p:ext uri="{BB962C8B-B14F-4D97-AF65-F5344CB8AC3E}">
        <p14:creationId xmlns:p14="http://schemas.microsoft.com/office/powerpoint/2010/main" val="41227635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5986290-DD3E-2BB1-9D8F-160345CCD943}"/>
              </a:ext>
            </a:extLst>
          </p:cNvPr>
          <p:cNvSpPr>
            <a:spLocks noGrp="1"/>
          </p:cNvSpPr>
          <p:nvPr>
            <p:ph type="title"/>
          </p:nvPr>
        </p:nvSpPr>
        <p:spPr/>
        <p:txBody>
          <a:bodyPr/>
          <a:lstStyle/>
          <a:p>
            <a:r>
              <a:rPr lang="en-US" dirty="0"/>
              <a:t>Definition </a:t>
            </a:r>
          </a:p>
        </p:txBody>
      </p:sp>
      <p:sp>
        <p:nvSpPr>
          <p:cNvPr id="3" name="Content Placeholder 2">
            <a:extLst>
              <a:ext uri="{FF2B5EF4-FFF2-40B4-BE49-F238E27FC236}">
                <a16:creationId xmlns:a16="http://schemas.microsoft.com/office/drawing/2014/main" xmlns="" id="{F5E2CCC3-AF03-82B8-3FC9-A7E1F97541D0}"/>
              </a:ext>
            </a:extLst>
          </p:cNvPr>
          <p:cNvSpPr>
            <a:spLocks noGrp="1"/>
          </p:cNvSpPr>
          <p:nvPr>
            <p:ph idx="1"/>
          </p:nvPr>
        </p:nvSpPr>
        <p:spPr/>
        <p:txBody>
          <a:bodyPr/>
          <a:lstStyle/>
          <a:p>
            <a:r>
              <a:rPr lang="en-US" dirty="0"/>
              <a:t>Derived from Greek </a:t>
            </a:r>
            <a:r>
              <a:rPr lang="en-US" dirty="0" err="1"/>
              <a:t>mikros</a:t>
            </a:r>
            <a:r>
              <a:rPr lang="en-US" dirty="0"/>
              <a:t>: small, bios: life and logia: study</a:t>
            </a:r>
          </a:p>
          <a:p>
            <a:r>
              <a:rPr lang="en-US" dirty="0"/>
              <a:t>Study of microorganisms, or microbes, a </a:t>
            </a:r>
            <a:r>
              <a:rPr lang="en-US" dirty="0">
                <a:hlinkClick r:id="rId2">
                  <a:extLst>
                    <a:ext uri="{A12FA001-AC4F-418D-AE19-62706E023703}">
                      <ahyp:hlinkClr xmlns:ahyp="http://schemas.microsoft.com/office/drawing/2018/hyperlinkcolor" xmlns="" val="tx"/>
                    </a:ext>
                  </a:extLst>
                </a:hlinkClick>
              </a:rPr>
              <a:t>diverse</a:t>
            </a:r>
            <a:r>
              <a:rPr lang="en-US" dirty="0"/>
              <a:t> group of generally minute simple life-forms like </a:t>
            </a:r>
            <a:r>
              <a:rPr lang="en-US" dirty="0">
                <a:hlinkClick r:id="rId3">
                  <a:extLst>
                    <a:ext uri="{A12FA001-AC4F-418D-AE19-62706E023703}">
                      <ahyp:hlinkClr xmlns:ahyp="http://schemas.microsoft.com/office/drawing/2018/hyperlinkcolor" xmlns="" val="tx"/>
                    </a:ext>
                  </a:extLst>
                </a:hlinkClick>
              </a:rPr>
              <a:t>bacteria</a:t>
            </a:r>
            <a:r>
              <a:rPr lang="en-US" dirty="0"/>
              <a:t>, </a:t>
            </a:r>
            <a:r>
              <a:rPr lang="en-US" dirty="0">
                <a:hlinkClick r:id="rId4">
                  <a:extLst>
                    <a:ext uri="{A12FA001-AC4F-418D-AE19-62706E023703}">
                      <ahyp:hlinkClr xmlns:ahyp="http://schemas.microsoft.com/office/drawing/2018/hyperlinkcolor" xmlns="" val="tx"/>
                    </a:ext>
                  </a:extLst>
                </a:hlinkClick>
              </a:rPr>
              <a:t>archaea</a:t>
            </a:r>
            <a:r>
              <a:rPr lang="en-US" dirty="0"/>
              <a:t>, </a:t>
            </a:r>
            <a:r>
              <a:rPr lang="en-US" dirty="0">
                <a:hlinkClick r:id="rId5">
                  <a:extLst>
                    <a:ext uri="{A12FA001-AC4F-418D-AE19-62706E023703}">
                      <ahyp:hlinkClr xmlns:ahyp="http://schemas.microsoft.com/office/drawing/2018/hyperlinkcolor" xmlns="" val="tx"/>
                    </a:ext>
                  </a:extLst>
                </a:hlinkClick>
              </a:rPr>
              <a:t>algae</a:t>
            </a:r>
            <a:r>
              <a:rPr lang="en-US" dirty="0"/>
              <a:t>, </a:t>
            </a:r>
            <a:r>
              <a:rPr lang="en-US" dirty="0">
                <a:hlinkClick r:id="rId6">
                  <a:extLst>
                    <a:ext uri="{A12FA001-AC4F-418D-AE19-62706E023703}">
                      <ahyp:hlinkClr xmlns:ahyp="http://schemas.microsoft.com/office/drawing/2018/hyperlinkcolor" xmlns="" val="tx"/>
                    </a:ext>
                  </a:extLst>
                </a:hlinkClick>
              </a:rPr>
              <a:t>fungi</a:t>
            </a:r>
            <a:r>
              <a:rPr lang="en-US" dirty="0"/>
              <a:t>, </a:t>
            </a:r>
            <a:r>
              <a:rPr lang="en-US" dirty="0">
                <a:hlinkClick r:id="rId7">
                  <a:extLst>
                    <a:ext uri="{A12FA001-AC4F-418D-AE19-62706E023703}">
                      <ahyp:hlinkClr xmlns:ahyp="http://schemas.microsoft.com/office/drawing/2018/hyperlinkcolor" xmlns="" val="tx"/>
                    </a:ext>
                  </a:extLst>
                </a:hlinkClick>
              </a:rPr>
              <a:t>protozoa</a:t>
            </a:r>
            <a:r>
              <a:rPr lang="en-US" dirty="0"/>
              <a:t>, and </a:t>
            </a:r>
            <a:r>
              <a:rPr lang="en-US" dirty="0">
                <a:hlinkClick r:id="rId8">
                  <a:extLst>
                    <a:ext uri="{A12FA001-AC4F-418D-AE19-62706E023703}">
                      <ahyp:hlinkClr xmlns:ahyp="http://schemas.microsoft.com/office/drawing/2018/hyperlinkcolor" xmlns="" val="tx"/>
                    </a:ext>
                  </a:extLst>
                </a:hlinkClick>
              </a:rPr>
              <a:t>viruses</a:t>
            </a:r>
            <a:endParaRPr lang="en-US" dirty="0"/>
          </a:p>
          <a:p>
            <a:r>
              <a:rPr lang="en-US" dirty="0"/>
              <a:t>Concerned with the structure, function, and </a:t>
            </a:r>
            <a:r>
              <a:rPr lang="en-US" dirty="0">
                <a:hlinkClick r:id="rId9">
                  <a:extLst>
                    <a:ext uri="{A12FA001-AC4F-418D-AE19-62706E023703}">
                      <ahyp:hlinkClr xmlns:ahyp="http://schemas.microsoft.com/office/drawing/2018/hyperlinkcolor" xmlns="" val="tx"/>
                    </a:ext>
                  </a:extLst>
                </a:hlinkClick>
              </a:rPr>
              <a:t>classification</a:t>
            </a:r>
            <a:r>
              <a:rPr lang="en-US" dirty="0"/>
              <a:t> of such organisms and with ways of both exploiting and controlling their activities</a:t>
            </a:r>
          </a:p>
          <a:p>
            <a:endParaRPr lang="en-US" dirty="0"/>
          </a:p>
        </p:txBody>
      </p:sp>
    </p:spTree>
    <p:extLst>
      <p:ext uri="{BB962C8B-B14F-4D97-AF65-F5344CB8AC3E}">
        <p14:creationId xmlns:p14="http://schemas.microsoft.com/office/powerpoint/2010/main" val="30643583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9B5824-7B2F-F48A-1C81-CFC860E30752}"/>
              </a:ext>
            </a:extLst>
          </p:cNvPr>
          <p:cNvSpPr>
            <a:spLocks noGrp="1"/>
          </p:cNvSpPr>
          <p:nvPr>
            <p:ph type="title"/>
          </p:nvPr>
        </p:nvSpPr>
        <p:spPr/>
        <p:txBody>
          <a:bodyPr/>
          <a:lstStyle/>
          <a:p>
            <a:r>
              <a:rPr lang="en-US" dirty="0"/>
              <a:t>Branches of microbiology</a:t>
            </a:r>
          </a:p>
        </p:txBody>
      </p:sp>
      <p:sp>
        <p:nvSpPr>
          <p:cNvPr id="3" name="Content Placeholder 2">
            <a:extLst>
              <a:ext uri="{FF2B5EF4-FFF2-40B4-BE49-F238E27FC236}">
                <a16:creationId xmlns:a16="http://schemas.microsoft.com/office/drawing/2014/main" xmlns="" id="{2C8E5A68-8E48-A189-672E-D385882885A2}"/>
              </a:ext>
            </a:extLst>
          </p:cNvPr>
          <p:cNvSpPr>
            <a:spLocks noGrp="1"/>
          </p:cNvSpPr>
          <p:nvPr>
            <p:ph idx="1"/>
          </p:nvPr>
        </p:nvSpPr>
        <p:spPr/>
        <p:txBody>
          <a:bodyPr>
            <a:normAutofit/>
          </a:bodyPr>
          <a:lstStyle/>
          <a:p>
            <a:r>
              <a:rPr lang="en-US" sz="3200" dirty="0"/>
              <a:t>Medical microbiology:</a:t>
            </a:r>
          </a:p>
          <a:p>
            <a:pPr>
              <a:buFont typeface="Wingdings" panose="05000000000000000000" pitchFamily="2" charset="2"/>
              <a:buChar char="Ø"/>
            </a:pPr>
            <a:r>
              <a:rPr lang="en-US" sz="3200" dirty="0"/>
              <a:t>Bacteriology </a:t>
            </a:r>
          </a:p>
          <a:p>
            <a:pPr>
              <a:buFont typeface="Wingdings" panose="05000000000000000000" pitchFamily="2" charset="2"/>
              <a:buChar char="Ø"/>
            </a:pPr>
            <a:r>
              <a:rPr lang="en-US" sz="3200" dirty="0"/>
              <a:t>Immunology</a:t>
            </a:r>
          </a:p>
          <a:p>
            <a:pPr>
              <a:buFont typeface="Wingdings" panose="05000000000000000000" pitchFamily="2" charset="2"/>
              <a:buChar char="Ø"/>
            </a:pPr>
            <a:r>
              <a:rPr lang="en-US" sz="3200" dirty="0"/>
              <a:t>Mycology</a:t>
            </a:r>
          </a:p>
          <a:p>
            <a:pPr>
              <a:buFont typeface="Wingdings" panose="05000000000000000000" pitchFamily="2" charset="2"/>
              <a:buChar char="Ø"/>
            </a:pPr>
            <a:r>
              <a:rPr lang="en-US" sz="3200" dirty="0"/>
              <a:t>Virology</a:t>
            </a:r>
          </a:p>
          <a:p>
            <a:pPr>
              <a:buFont typeface="Wingdings" panose="05000000000000000000" pitchFamily="2" charset="2"/>
              <a:buChar char="Ø"/>
            </a:pPr>
            <a:r>
              <a:rPr lang="en-US" sz="3200" dirty="0"/>
              <a:t>Parasitology </a:t>
            </a:r>
          </a:p>
        </p:txBody>
      </p:sp>
    </p:spTree>
    <p:extLst>
      <p:ext uri="{BB962C8B-B14F-4D97-AF65-F5344CB8AC3E}">
        <p14:creationId xmlns:p14="http://schemas.microsoft.com/office/powerpoint/2010/main" val="28051541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endParaRPr lang="en-US" dirty="0"/>
          </a:p>
        </p:txBody>
      </p:sp>
      <p:sp>
        <p:nvSpPr>
          <p:cNvPr id="3" name="Content Placeholder 2"/>
          <p:cNvSpPr>
            <a:spLocks noGrp="1"/>
          </p:cNvSpPr>
          <p:nvPr>
            <p:ph idx="1"/>
          </p:nvPr>
        </p:nvSpPr>
        <p:spPr/>
        <p:txBody>
          <a:bodyPr/>
          <a:lstStyle/>
          <a:p>
            <a:r>
              <a:rPr lang="en-US" sz="3200" dirty="0"/>
              <a:t>Public health microbiology</a:t>
            </a:r>
          </a:p>
          <a:p>
            <a:r>
              <a:rPr lang="en-US" sz="3200" dirty="0"/>
              <a:t>Agriculture microbiology</a:t>
            </a:r>
          </a:p>
          <a:p>
            <a:r>
              <a:rPr lang="en-US" sz="3200" dirty="0"/>
              <a:t>Food microbiology</a:t>
            </a:r>
          </a:p>
          <a:p>
            <a:r>
              <a:rPr lang="en-US" sz="3200" dirty="0"/>
              <a:t>Pharmaceutical microbiology</a:t>
            </a:r>
          </a:p>
          <a:p>
            <a:r>
              <a:rPr lang="en-US" sz="3200" dirty="0"/>
              <a:t>General </a:t>
            </a:r>
            <a:r>
              <a:rPr lang="en-US" sz="3200" dirty="0" smtClean="0"/>
              <a:t>microbiology</a:t>
            </a:r>
          </a:p>
          <a:p>
            <a:r>
              <a:rPr lang="en-US" sz="3200" dirty="0" smtClean="0"/>
              <a:t>Industrial microbiology</a:t>
            </a:r>
            <a:endParaRPr lang="en-US" sz="3200" dirty="0"/>
          </a:p>
          <a:p>
            <a:pPr marL="0" indent="0">
              <a:buNone/>
            </a:pPr>
            <a:endParaRPr lang="en-US" dirty="0"/>
          </a:p>
        </p:txBody>
      </p:sp>
    </p:spTree>
    <p:extLst>
      <p:ext uri="{BB962C8B-B14F-4D97-AF65-F5344CB8AC3E}">
        <p14:creationId xmlns:p14="http://schemas.microsoft.com/office/powerpoint/2010/main" val="1753341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B39E101-B1CB-6216-BDAA-226AF57A38FD}"/>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9EF79C54-259E-441C-D1FA-C75792A00485}"/>
              </a:ext>
            </a:extLst>
          </p:cNvPr>
          <p:cNvSpPr>
            <a:spLocks noGrp="1"/>
          </p:cNvSpPr>
          <p:nvPr>
            <p:ph idx="1"/>
          </p:nvPr>
        </p:nvSpPr>
        <p:spPr/>
        <p:txBody>
          <a:bodyPr>
            <a:normAutofit/>
          </a:bodyPr>
          <a:lstStyle/>
          <a:p>
            <a:pPr>
              <a:lnSpc>
                <a:spcPct val="70000"/>
              </a:lnSpc>
            </a:pPr>
            <a:r>
              <a:rPr lang="en-US" sz="3200" dirty="0"/>
              <a:t>Public Health Microbiology:</a:t>
            </a:r>
          </a:p>
          <a:p>
            <a:pPr>
              <a:lnSpc>
                <a:spcPct val="70000"/>
              </a:lnSpc>
              <a:buFont typeface="Wingdings" panose="05000000000000000000" pitchFamily="2" charset="2"/>
              <a:buChar char="Ø"/>
            </a:pPr>
            <a:r>
              <a:rPr lang="en-US" sz="3200" dirty="0" smtClean="0"/>
              <a:t>A </a:t>
            </a:r>
            <a:r>
              <a:rPr lang="en-US" sz="3200" dirty="0"/>
              <a:t>crosscutting area that spans the fields of human, animal, food, water and environmental microbiology, with a focus on human health and disease</a:t>
            </a:r>
            <a:r>
              <a:rPr lang="en-US" sz="3200" dirty="0" smtClean="0"/>
              <a:t>.</a:t>
            </a:r>
          </a:p>
          <a:p>
            <a:pPr>
              <a:lnSpc>
                <a:spcPct val="70000"/>
              </a:lnSpc>
              <a:buFont typeface="Wingdings" panose="05000000000000000000" pitchFamily="2" charset="2"/>
              <a:buChar char="Ø"/>
            </a:pPr>
            <a:r>
              <a:rPr lang="en-US" sz="3200" dirty="0" smtClean="0"/>
              <a:t>It </a:t>
            </a:r>
            <a:r>
              <a:rPr lang="en-US" sz="3200" dirty="0"/>
              <a:t>requires laboratory scientists with the ability to work effectively across disciplines, particularly epidemiology and clinical medicine</a:t>
            </a:r>
            <a:r>
              <a:rPr lang="en-US" sz="3200" dirty="0" smtClean="0"/>
              <a:t>’</a:t>
            </a:r>
          </a:p>
          <a:p>
            <a:pPr>
              <a:lnSpc>
                <a:spcPct val="70000"/>
              </a:lnSpc>
              <a:buFont typeface="Wingdings" panose="05000000000000000000" pitchFamily="2" charset="2"/>
              <a:buChar char="Ø"/>
            </a:pPr>
            <a:r>
              <a:rPr lang="en-US" sz="3200" dirty="0"/>
              <a:t>Public health microbiology aims to interpret diagnostics at the population level, rather than at the level of the individual patient.</a:t>
            </a:r>
            <a:endParaRPr lang="en-US" sz="3200" dirty="0" smtClean="0"/>
          </a:p>
        </p:txBody>
      </p:sp>
    </p:spTree>
    <p:extLst>
      <p:ext uri="{BB962C8B-B14F-4D97-AF65-F5344CB8AC3E}">
        <p14:creationId xmlns:p14="http://schemas.microsoft.com/office/powerpoint/2010/main" val="37788655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endParaRPr lang="en-US" dirty="0"/>
          </a:p>
        </p:txBody>
      </p:sp>
      <p:sp>
        <p:nvSpPr>
          <p:cNvPr id="3" name="Content Placeholder 2"/>
          <p:cNvSpPr>
            <a:spLocks noGrp="1"/>
          </p:cNvSpPr>
          <p:nvPr>
            <p:ph idx="1"/>
          </p:nvPr>
        </p:nvSpPr>
        <p:spPr/>
        <p:txBody>
          <a:bodyPr>
            <a:normAutofit/>
          </a:bodyPr>
          <a:lstStyle/>
          <a:p>
            <a:pPr>
              <a:lnSpc>
                <a:spcPct val="70000"/>
              </a:lnSpc>
              <a:buFont typeface="Wingdings" panose="05000000000000000000" pitchFamily="2" charset="2"/>
              <a:buChar char="Ø"/>
            </a:pPr>
            <a:r>
              <a:rPr lang="en-US" sz="3200" dirty="0"/>
              <a:t>Highly interdisciplinary field that includes anyone involved with the microorganisms and infectious diseases that impact human health.</a:t>
            </a:r>
          </a:p>
          <a:p>
            <a:pPr>
              <a:lnSpc>
                <a:spcPct val="70000"/>
              </a:lnSpc>
              <a:buFont typeface="Wingdings" panose="05000000000000000000" pitchFamily="2" charset="2"/>
              <a:buChar char="Ø"/>
            </a:pPr>
            <a:r>
              <a:rPr lang="en-US" sz="3200" dirty="0"/>
              <a:t>Encompasses every aspect of infectious disease in humans, from diagnosis and treatment to prevention and protection. </a:t>
            </a:r>
          </a:p>
          <a:p>
            <a:endParaRPr lang="en-US" sz="3200" dirty="0"/>
          </a:p>
        </p:txBody>
      </p:sp>
    </p:spTree>
    <p:extLst>
      <p:ext uri="{BB962C8B-B14F-4D97-AF65-F5344CB8AC3E}">
        <p14:creationId xmlns:p14="http://schemas.microsoft.com/office/powerpoint/2010/main" val="29659490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Scope of microbiology in public health </a:t>
            </a:r>
            <a:endParaRPr lang="en-US" dirty="0"/>
          </a:p>
        </p:txBody>
      </p:sp>
      <p:sp>
        <p:nvSpPr>
          <p:cNvPr id="3" name="Content Placeholder 2"/>
          <p:cNvSpPr>
            <a:spLocks noGrp="1"/>
          </p:cNvSpPr>
          <p:nvPr>
            <p:ph idx="1"/>
          </p:nvPr>
        </p:nvSpPr>
        <p:spPr/>
        <p:txBody>
          <a:bodyPr>
            <a:normAutofit fontScale="92500" lnSpcReduction="10000"/>
          </a:bodyPr>
          <a:lstStyle/>
          <a:p>
            <a:r>
              <a:rPr lang="en-US" sz="3500" dirty="0"/>
              <a:t>Local, state or national public health laboratories </a:t>
            </a:r>
            <a:endParaRPr lang="en-US" sz="3500" dirty="0" smtClean="0"/>
          </a:p>
          <a:p>
            <a:r>
              <a:rPr lang="en-US" sz="3500" dirty="0" smtClean="0"/>
              <a:t>Academic laboratories</a:t>
            </a:r>
            <a:endParaRPr lang="en-US" sz="3500" dirty="0"/>
          </a:p>
          <a:p>
            <a:r>
              <a:rPr lang="en-US" sz="3500" dirty="0" smtClean="0"/>
              <a:t>Environmental laboratories</a:t>
            </a:r>
          </a:p>
          <a:p>
            <a:r>
              <a:rPr lang="en-US" sz="3500" dirty="0" smtClean="0"/>
              <a:t>Pharmaceuticals</a:t>
            </a:r>
          </a:p>
          <a:p>
            <a:r>
              <a:rPr lang="en-US" sz="3500" dirty="0" smtClean="0"/>
              <a:t>Research</a:t>
            </a:r>
          </a:p>
          <a:p>
            <a:r>
              <a:rPr lang="en-US" sz="3500" dirty="0" smtClean="0"/>
              <a:t>Genetic engineering</a:t>
            </a:r>
          </a:p>
          <a:p>
            <a:r>
              <a:rPr lang="en-US" sz="3500" dirty="0" smtClean="0"/>
              <a:t>Biotechnology</a:t>
            </a:r>
          </a:p>
          <a:p>
            <a:r>
              <a:rPr lang="en-US" sz="3500" dirty="0" smtClean="0"/>
              <a:t>Food scientist </a:t>
            </a:r>
          </a:p>
          <a:p>
            <a:pPr marL="0" indent="0">
              <a:buNone/>
            </a:pPr>
            <a:endParaRPr lang="en-US" sz="3500" dirty="0">
              <a:solidFill>
                <a:srgbClr val="002060"/>
              </a:solidFill>
            </a:endParaRPr>
          </a:p>
          <a:p>
            <a:endParaRPr lang="en-US" dirty="0"/>
          </a:p>
        </p:txBody>
      </p:sp>
    </p:spTree>
    <p:extLst>
      <p:ext uri="{BB962C8B-B14F-4D97-AF65-F5344CB8AC3E}">
        <p14:creationId xmlns:p14="http://schemas.microsoft.com/office/powerpoint/2010/main" val="16869858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3C7BAE-9B98-2DB6-C63B-03943FDC1E2A}"/>
              </a:ext>
            </a:extLst>
          </p:cNvPr>
          <p:cNvSpPr>
            <a:spLocks noGrp="1"/>
          </p:cNvSpPr>
          <p:nvPr>
            <p:ph type="title"/>
          </p:nvPr>
        </p:nvSpPr>
        <p:spPr/>
        <p:txBody>
          <a:bodyPr/>
          <a:lstStyle/>
          <a:p>
            <a:r>
              <a:rPr lang="en-US" dirty="0"/>
              <a:t>Importance of microbiology in public health</a:t>
            </a:r>
          </a:p>
        </p:txBody>
      </p:sp>
      <p:sp>
        <p:nvSpPr>
          <p:cNvPr id="3" name="Content Placeholder 2">
            <a:extLst>
              <a:ext uri="{FF2B5EF4-FFF2-40B4-BE49-F238E27FC236}">
                <a16:creationId xmlns:a16="http://schemas.microsoft.com/office/drawing/2014/main" xmlns="" id="{9B67F20B-3CAE-6FD8-6CFA-4F355B806D67}"/>
              </a:ext>
            </a:extLst>
          </p:cNvPr>
          <p:cNvSpPr>
            <a:spLocks noGrp="1"/>
          </p:cNvSpPr>
          <p:nvPr>
            <p:ph idx="1"/>
          </p:nvPr>
        </p:nvSpPr>
        <p:spPr/>
        <p:txBody>
          <a:bodyPr>
            <a:normAutofit/>
          </a:bodyPr>
          <a:lstStyle/>
          <a:p>
            <a:r>
              <a:rPr lang="en-US" dirty="0"/>
              <a:t>Recommend methods for obtaining and transporting clinical specimens that aid in diagnosing infectious diseases.</a:t>
            </a:r>
          </a:p>
          <a:p>
            <a:r>
              <a:rPr lang="en-US" dirty="0"/>
              <a:t>Select the most appropriate tests and identify bacterial, viral, fungal and parasitic agents that are likely to be contributing to infectious processes.</a:t>
            </a:r>
          </a:p>
          <a:p>
            <a:r>
              <a:rPr lang="en-US" dirty="0"/>
              <a:t>Determine the susceptibility of microorganisms to antimicrobial agents that could be used to treat infections caused by the microorganisms.</a:t>
            </a:r>
          </a:p>
          <a:p>
            <a:r>
              <a:rPr lang="en-US" dirty="0"/>
              <a:t>Report results to healthcare providers caring for patients in a clear, concise and clinically-relevant manner</a:t>
            </a:r>
            <a:r>
              <a:rPr lang="en-US" dirty="0" smtClean="0"/>
              <a:t>.</a:t>
            </a:r>
            <a:endParaRPr lang="en-US" dirty="0"/>
          </a:p>
        </p:txBody>
      </p:sp>
    </p:spTree>
    <p:extLst>
      <p:ext uri="{BB962C8B-B14F-4D97-AF65-F5344CB8AC3E}">
        <p14:creationId xmlns:p14="http://schemas.microsoft.com/office/powerpoint/2010/main" val="29392045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CC5DB11-34B0-668C-AC70-F80DC5902F5E}"/>
              </a:ext>
            </a:extLst>
          </p:cNvPr>
          <p:cNvSpPr>
            <a:spLocks noGrp="1"/>
          </p:cNvSpPr>
          <p:nvPr>
            <p:ph type="title"/>
          </p:nvPr>
        </p:nvSpPr>
        <p:spPr/>
        <p:txBody>
          <a:bodyPr/>
          <a:lstStyle/>
          <a:p>
            <a:r>
              <a:rPr lang="en-US" dirty="0"/>
              <a:t>History and Contributors in Microbiology</a:t>
            </a:r>
          </a:p>
        </p:txBody>
      </p:sp>
      <p:sp>
        <p:nvSpPr>
          <p:cNvPr id="3" name="Content Placeholder 2">
            <a:extLst>
              <a:ext uri="{FF2B5EF4-FFF2-40B4-BE49-F238E27FC236}">
                <a16:creationId xmlns:a16="http://schemas.microsoft.com/office/drawing/2014/main" xmlns="" id="{07ADE112-46A8-BAE0-DBA8-0D556BF1D0A0}"/>
              </a:ext>
            </a:extLst>
          </p:cNvPr>
          <p:cNvSpPr>
            <a:spLocks noGrp="1"/>
          </p:cNvSpPr>
          <p:nvPr>
            <p:ph idx="1"/>
          </p:nvPr>
        </p:nvSpPr>
        <p:spPr/>
        <p:txBody>
          <a:bodyPr/>
          <a:lstStyle/>
          <a:p>
            <a:r>
              <a:rPr lang="en-US" dirty="0"/>
              <a:t>The existence of microorganisms was hypothesized for many centuries before their actual discovery</a:t>
            </a:r>
            <a:endParaRPr lang="en-US" b="0" i="0" dirty="0">
              <a:solidFill>
                <a:srgbClr val="212121"/>
              </a:solidFill>
              <a:effectLst/>
            </a:endParaRPr>
          </a:p>
          <a:p>
            <a:r>
              <a:rPr lang="en-US" b="0" i="0" dirty="0">
                <a:solidFill>
                  <a:srgbClr val="212121"/>
                </a:solidFill>
                <a:effectLst/>
              </a:rPr>
              <a:t>Epidemic, transmissible diseases were documented in the recorded histories of early, yet advanced civilizations</a:t>
            </a:r>
          </a:p>
          <a:p>
            <a:r>
              <a:rPr lang="en-US" b="0" i="0" dirty="0">
                <a:solidFill>
                  <a:srgbClr val="212121"/>
                </a:solidFill>
                <a:effectLst/>
              </a:rPr>
              <a:t>Ancient Hebrew texts refer to “plagues” that beset the Pharaohs in Egypt more than 1,000 years before the birth of Christ</a:t>
            </a:r>
            <a:endParaRPr lang="en-US" dirty="0"/>
          </a:p>
        </p:txBody>
      </p:sp>
    </p:spTree>
    <p:extLst>
      <p:ext uri="{BB962C8B-B14F-4D97-AF65-F5344CB8AC3E}">
        <p14:creationId xmlns:p14="http://schemas.microsoft.com/office/powerpoint/2010/main" val="21713965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endParaRPr lang="en-US" dirty="0"/>
          </a:p>
        </p:txBody>
      </p:sp>
      <p:sp>
        <p:nvSpPr>
          <p:cNvPr id="3" name="Content Placeholder 2"/>
          <p:cNvSpPr>
            <a:spLocks noGrp="1"/>
          </p:cNvSpPr>
          <p:nvPr>
            <p:ph idx="1"/>
          </p:nvPr>
        </p:nvSpPr>
        <p:spPr/>
        <p:txBody>
          <a:bodyPr/>
          <a:lstStyle/>
          <a:p>
            <a:r>
              <a:rPr lang="en-US" dirty="0"/>
              <a:t>Work with healthcare teams, including public health officials, to improve processes to diagnose and control infectious diseases, with a strong emphasis on effective communication at all levels</a:t>
            </a:r>
            <a:r>
              <a:rPr lang="en-US" dirty="0" smtClean="0"/>
              <a:t>.</a:t>
            </a:r>
          </a:p>
          <a:p>
            <a:r>
              <a:rPr lang="en-US" dirty="0"/>
              <a:t>Work with pharmaceutical and medical device manufacturers to develop new and improved technologies to confront emerging infectious diseases.</a:t>
            </a:r>
          </a:p>
          <a:p>
            <a:r>
              <a:rPr lang="en-US" dirty="0"/>
              <a:t>Use digital technology to interpret clinical cultures, perform identification of microorganisms and initiate appropriate antimicrobial susceptibility testing</a:t>
            </a:r>
            <a:r>
              <a:rPr lang="en-US" dirty="0" smtClean="0"/>
              <a:t>.</a:t>
            </a:r>
            <a:endParaRPr lang="en-US" dirty="0"/>
          </a:p>
          <a:p>
            <a:pPr marL="0" indent="0">
              <a:buNone/>
            </a:pPr>
            <a:endParaRPr lang="en-US" dirty="0"/>
          </a:p>
        </p:txBody>
      </p:sp>
    </p:spTree>
    <p:extLst>
      <p:ext uri="{BB962C8B-B14F-4D97-AF65-F5344CB8AC3E}">
        <p14:creationId xmlns:p14="http://schemas.microsoft.com/office/powerpoint/2010/main" val="34362237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endParaRPr lang="en-US" dirty="0"/>
          </a:p>
        </p:txBody>
      </p:sp>
      <p:sp>
        <p:nvSpPr>
          <p:cNvPr id="3" name="Content Placeholder 2"/>
          <p:cNvSpPr>
            <a:spLocks noGrp="1"/>
          </p:cNvSpPr>
          <p:nvPr>
            <p:ph idx="1"/>
          </p:nvPr>
        </p:nvSpPr>
        <p:spPr/>
        <p:txBody>
          <a:bodyPr>
            <a:normAutofit/>
          </a:bodyPr>
          <a:lstStyle/>
          <a:p>
            <a:r>
              <a:rPr lang="en-US" dirty="0" smtClean="0"/>
              <a:t>Develop </a:t>
            </a:r>
            <a:r>
              <a:rPr lang="en-US" dirty="0"/>
              <a:t>and perform diagnostic, outbreak and surveillance testing for infectious diseases in humans.</a:t>
            </a:r>
          </a:p>
          <a:p>
            <a:r>
              <a:rPr lang="en-US" dirty="0"/>
              <a:t>Provide lab testing for a range of environmental and animal samples for pathogens of public health importance.</a:t>
            </a:r>
          </a:p>
          <a:p>
            <a:pPr marL="0" indent="0" algn="just">
              <a:buNone/>
            </a:pPr>
            <a:endParaRPr lang="en-US" dirty="0">
              <a:solidFill>
                <a:srgbClr val="000000"/>
              </a:solidFill>
              <a:latin typeface="NonBreakingSpaceOverride"/>
            </a:endParaRPr>
          </a:p>
          <a:p>
            <a:endParaRPr lang="en-US" dirty="0"/>
          </a:p>
        </p:txBody>
      </p:sp>
    </p:spTree>
    <p:extLst>
      <p:ext uri="{BB962C8B-B14F-4D97-AF65-F5344CB8AC3E}">
        <p14:creationId xmlns:p14="http://schemas.microsoft.com/office/powerpoint/2010/main" val="22379970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endParaRPr lang="en-US" dirty="0" smtClean="0"/>
          </a:p>
          <a:p>
            <a:pPr marL="0" indent="0">
              <a:buNone/>
            </a:pPr>
            <a:r>
              <a:rPr lang="en-US" dirty="0" smtClean="0"/>
              <a:t>                                       </a:t>
            </a:r>
            <a:r>
              <a:rPr lang="en-US" sz="4400" dirty="0" smtClean="0"/>
              <a:t>THANK YOU!!!</a:t>
            </a:r>
            <a:endParaRPr lang="en-US" sz="4400" dirty="0"/>
          </a:p>
        </p:txBody>
      </p:sp>
    </p:spTree>
    <p:extLst>
      <p:ext uri="{BB962C8B-B14F-4D97-AF65-F5344CB8AC3E}">
        <p14:creationId xmlns:p14="http://schemas.microsoft.com/office/powerpoint/2010/main" val="4166962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96B072-8CAF-A701-EE76-BC540CEFD307}"/>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63E9A0A0-6546-545A-3242-A306506009CA}"/>
              </a:ext>
            </a:extLst>
          </p:cNvPr>
          <p:cNvSpPr>
            <a:spLocks noGrp="1"/>
          </p:cNvSpPr>
          <p:nvPr>
            <p:ph idx="1"/>
          </p:nvPr>
        </p:nvSpPr>
        <p:spPr/>
        <p:txBody>
          <a:bodyPr>
            <a:normAutofit/>
          </a:bodyPr>
          <a:lstStyle/>
          <a:p>
            <a:pPr algn="l">
              <a:buFont typeface="Wingdings" panose="05000000000000000000" pitchFamily="2" charset="2"/>
              <a:buChar char="Ø"/>
            </a:pPr>
            <a:r>
              <a:rPr lang="en-US" b="1" i="0" dirty="0">
                <a:solidFill>
                  <a:srgbClr val="000000"/>
                </a:solidFill>
                <a:effectLst/>
                <a:latin typeface="-apple-system"/>
              </a:rPr>
              <a:t>Robert Hooke,</a:t>
            </a:r>
            <a:r>
              <a:rPr lang="en-US" b="0" i="0" dirty="0">
                <a:solidFill>
                  <a:srgbClr val="000000"/>
                </a:solidFill>
                <a:effectLst/>
                <a:latin typeface="-apple-system"/>
              </a:rPr>
              <a:t> a 17th-century English scientist was the first to use a lens to observe the smallest unit of tissues he called cells.</a:t>
            </a:r>
          </a:p>
          <a:p>
            <a:pPr algn="l">
              <a:buFont typeface="Wingdings" panose="05000000000000000000" pitchFamily="2" charset="2"/>
              <a:buChar char="Ø"/>
            </a:pPr>
            <a:r>
              <a:rPr lang="en-US" b="1" i="0" dirty="0" err="1">
                <a:solidFill>
                  <a:srgbClr val="000000"/>
                </a:solidFill>
                <a:effectLst/>
                <a:latin typeface="-apple-system"/>
              </a:rPr>
              <a:t>Antonie</a:t>
            </a:r>
            <a:r>
              <a:rPr lang="en-US" b="1" i="0" dirty="0">
                <a:solidFill>
                  <a:srgbClr val="000000"/>
                </a:solidFill>
                <a:effectLst/>
                <a:latin typeface="-apple-system"/>
              </a:rPr>
              <a:t> van Leeuwenhoek (1632-1723)</a:t>
            </a:r>
            <a:r>
              <a:rPr lang="en-US" b="0" i="0" dirty="0">
                <a:solidFill>
                  <a:srgbClr val="000000"/>
                </a:solidFill>
                <a:effectLst/>
                <a:latin typeface="-apple-system"/>
              </a:rPr>
              <a:t> of Netherland was the first person to observe and accurately describe microorganisms (bacteria and protozoa) called ‘animalcules’ (little animals) in 1676</a:t>
            </a:r>
          </a:p>
          <a:p>
            <a:pPr>
              <a:buFont typeface="Wingdings" panose="05000000000000000000" pitchFamily="2" charset="2"/>
              <a:buChar char="Ø"/>
            </a:pPr>
            <a:r>
              <a:rPr lang="en-US" b="1" i="0" dirty="0">
                <a:solidFill>
                  <a:srgbClr val="000000"/>
                </a:solidFill>
                <a:effectLst/>
                <a:latin typeface="-apple-system"/>
              </a:rPr>
              <a:t>John Needham (1713-1781): </a:t>
            </a:r>
            <a:r>
              <a:rPr lang="en-US" b="0" i="0" dirty="0">
                <a:solidFill>
                  <a:srgbClr val="000000"/>
                </a:solidFill>
                <a:effectLst/>
                <a:latin typeface="-apple-system"/>
              </a:rPr>
              <a:t>He proposed that tiny organisms the animalcules arose spontaneously on his mutton gravy. He covered the flasks with cork and even heated some flasks. Still the microbes appeared on mutton broth</a:t>
            </a:r>
          </a:p>
        </p:txBody>
      </p:sp>
    </p:spTree>
    <p:extLst>
      <p:ext uri="{BB962C8B-B14F-4D97-AF65-F5344CB8AC3E}">
        <p14:creationId xmlns:p14="http://schemas.microsoft.com/office/powerpoint/2010/main" val="37432866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0D447A-7B06-DC49-4581-BB1C3080FDD5}"/>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84AB76EF-2AA8-5DCA-E4AA-5FBD66E17D46}"/>
              </a:ext>
            </a:extLst>
          </p:cNvPr>
          <p:cNvSpPr>
            <a:spLocks noGrp="1"/>
          </p:cNvSpPr>
          <p:nvPr>
            <p:ph idx="1"/>
          </p:nvPr>
        </p:nvSpPr>
        <p:spPr>
          <a:xfrm>
            <a:off x="838200" y="1825625"/>
            <a:ext cx="10515600" cy="4667250"/>
          </a:xfrm>
        </p:spPr>
        <p:txBody>
          <a:bodyPr>
            <a:normAutofit lnSpcReduction="10000"/>
          </a:bodyPr>
          <a:lstStyle/>
          <a:p>
            <a:pPr>
              <a:buFont typeface="Wingdings" panose="05000000000000000000" pitchFamily="2" charset="2"/>
              <a:buChar char="Ø"/>
            </a:pPr>
            <a:r>
              <a:rPr lang="en-US" b="1" i="0" dirty="0">
                <a:solidFill>
                  <a:srgbClr val="000000"/>
                </a:solidFill>
                <a:effectLst/>
                <a:latin typeface="-apple-system"/>
              </a:rPr>
              <a:t>Lazzaro Spallanzani (1729-1799):</a:t>
            </a:r>
            <a:r>
              <a:rPr lang="en-US" b="0" i="0" dirty="0">
                <a:solidFill>
                  <a:srgbClr val="000000"/>
                </a:solidFill>
                <a:effectLst/>
                <a:latin typeface="-apple-system"/>
              </a:rPr>
              <a:t> He boiled beef broth for longer period, removed the air from the flask and then sealed the container. Followed incubation no growth was observed by him in these flasks. He showed that the heated nutrients could still grow animalcules when exposed to air by simply making a small crack in the neck</a:t>
            </a:r>
          </a:p>
          <a:p>
            <a:pPr>
              <a:buFont typeface="Wingdings" panose="05000000000000000000" pitchFamily="2" charset="2"/>
              <a:buChar char="Ø"/>
            </a:pPr>
            <a:r>
              <a:rPr lang="en-US" b="1" i="0" dirty="0">
                <a:solidFill>
                  <a:srgbClr val="000000"/>
                </a:solidFill>
                <a:effectLst/>
                <a:latin typeface="-apple-system"/>
              </a:rPr>
              <a:t>Ignaz Semmelweis </a:t>
            </a:r>
            <a:r>
              <a:rPr lang="en-US" b="0" i="0" dirty="0">
                <a:solidFill>
                  <a:srgbClr val="000000"/>
                </a:solidFill>
                <a:effectLst/>
                <a:latin typeface="-apple-system"/>
              </a:rPr>
              <a:t>and </a:t>
            </a:r>
            <a:r>
              <a:rPr lang="en-US" b="1" i="0" dirty="0">
                <a:solidFill>
                  <a:srgbClr val="000000"/>
                </a:solidFill>
                <a:effectLst/>
                <a:latin typeface="-apple-system"/>
              </a:rPr>
              <a:t>John Snow</a:t>
            </a:r>
            <a:r>
              <a:rPr lang="en-US" b="0" i="0" dirty="0">
                <a:solidFill>
                  <a:srgbClr val="000000"/>
                </a:solidFill>
                <a:effectLst/>
                <a:latin typeface="-apple-system"/>
              </a:rPr>
              <a:t> were the two persons who showed a growing awareness of the mode of disease transmission</a:t>
            </a:r>
          </a:p>
          <a:p>
            <a:pPr>
              <a:buFont typeface="Wingdings" panose="05000000000000000000" pitchFamily="2" charset="2"/>
              <a:buChar char="Ø"/>
            </a:pPr>
            <a:r>
              <a:rPr lang="en-US" b="1" dirty="0"/>
              <a:t>Edward Jenner </a:t>
            </a:r>
            <a:r>
              <a:rPr lang="en-US" dirty="0"/>
              <a:t>, developed the first vaccine of the world, the smallpox vaccine. He used the cowpox virus against smallpox from which the term vaccine has been derived</a:t>
            </a:r>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29999033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9DF8A5-0A82-4DB6-C7F9-CDEAA04DE1F1}"/>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B1BF8E4B-2FA7-F496-1C6D-137DB5E9242F}"/>
              </a:ext>
            </a:extLst>
          </p:cNvPr>
          <p:cNvSpPr>
            <a:spLocks noGrp="1"/>
          </p:cNvSpPr>
          <p:nvPr>
            <p:ph idx="1"/>
          </p:nvPr>
        </p:nvSpPr>
        <p:spPr/>
        <p:txBody>
          <a:bodyPr>
            <a:normAutofit lnSpcReduction="10000"/>
          </a:bodyPr>
          <a:lstStyle/>
          <a:p>
            <a:pPr marL="0" indent="0">
              <a:buNone/>
            </a:pPr>
            <a:endParaRPr lang="en-US" dirty="0"/>
          </a:p>
          <a:p>
            <a:pPr>
              <a:buFont typeface="Wingdings" panose="05000000000000000000" pitchFamily="2" charset="2"/>
              <a:buChar char="v"/>
            </a:pPr>
            <a:r>
              <a:rPr lang="en-US" b="1" i="0" dirty="0">
                <a:solidFill>
                  <a:srgbClr val="000000"/>
                </a:solidFill>
                <a:effectLst/>
                <a:latin typeface="-apple-system"/>
              </a:rPr>
              <a:t>Louis Pasteur</a:t>
            </a:r>
            <a:r>
              <a:rPr lang="en-US" i="0" dirty="0">
                <a:solidFill>
                  <a:srgbClr val="000000"/>
                </a:solidFill>
                <a:effectLst/>
                <a:latin typeface="-apple-system"/>
              </a:rPr>
              <a:t>(1822-1895):</a:t>
            </a:r>
          </a:p>
          <a:p>
            <a:r>
              <a:rPr lang="en-US" i="0" dirty="0">
                <a:solidFill>
                  <a:srgbClr val="000000"/>
                </a:solidFill>
                <a:effectLst/>
                <a:latin typeface="-apple-system"/>
              </a:rPr>
              <a:t>Known as the “Father of Modern Microbiology / Father of Bacteriology</a:t>
            </a:r>
          </a:p>
          <a:p>
            <a:r>
              <a:rPr lang="en-US" dirty="0"/>
              <a:t>Proposed principles of fermentation for preservation of food</a:t>
            </a:r>
          </a:p>
          <a:p>
            <a:r>
              <a:rPr lang="en-US" dirty="0"/>
              <a:t>Introduced the sterilization techniques and developed steam sterilizer, hot air oven and autoclave</a:t>
            </a:r>
          </a:p>
          <a:p>
            <a:r>
              <a:rPr lang="en-US" dirty="0"/>
              <a:t>Described the method of pasteurization of milk</a:t>
            </a:r>
          </a:p>
          <a:p>
            <a:r>
              <a:rPr lang="en-US" dirty="0"/>
              <a:t>Contributed for the vaccine development against several diseases, such as anthrax, fowl cholera and rabies</a:t>
            </a:r>
          </a:p>
          <a:p>
            <a:pPr marL="0" indent="0">
              <a:buNone/>
            </a:pPr>
            <a:endParaRPr lang="en-US" dirty="0"/>
          </a:p>
        </p:txBody>
      </p:sp>
    </p:spTree>
    <p:extLst>
      <p:ext uri="{BB962C8B-B14F-4D97-AF65-F5344CB8AC3E}">
        <p14:creationId xmlns:p14="http://schemas.microsoft.com/office/powerpoint/2010/main" val="30201670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C5EF9F6-5017-FF12-AC05-ACCA47DAE902}"/>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D7A0043E-A8F3-1124-8FD4-496A6D755A6D}"/>
              </a:ext>
            </a:extLst>
          </p:cNvPr>
          <p:cNvSpPr>
            <a:spLocks noGrp="1"/>
          </p:cNvSpPr>
          <p:nvPr>
            <p:ph idx="1"/>
          </p:nvPr>
        </p:nvSpPr>
        <p:spPr/>
        <p:txBody>
          <a:bodyPr/>
          <a:lstStyle/>
          <a:p>
            <a:r>
              <a:rPr lang="en-US" dirty="0"/>
              <a:t>Disproved the theory of spontaneous generation of disease and postulated germ theory of disease which states that disease cannot be caused by bad air vapor but it is produced by microorganisms present in air</a:t>
            </a:r>
          </a:p>
          <a:p>
            <a:r>
              <a:rPr lang="en-US" dirty="0"/>
              <a:t>Liquid media concept: Used nutrient broth to grow microorganisms</a:t>
            </a:r>
          </a:p>
          <a:p>
            <a:pPr>
              <a:buFont typeface="Wingdings" panose="05000000000000000000" pitchFamily="2" charset="2"/>
              <a:buChar char="v"/>
            </a:pPr>
            <a:r>
              <a:rPr lang="en-US" b="1" dirty="0"/>
              <a:t>Joseph Lister </a:t>
            </a:r>
            <a:r>
              <a:rPr lang="en-US" dirty="0"/>
              <a:t>(1867):considered to be the father of antiseptic surgery. He had observed that postoperative infections were greatly reduced by using disinfectants such as diluted carbolic acid during surgery </a:t>
            </a:r>
            <a:r>
              <a:rPr lang="en-US" dirty="0" smtClean="0"/>
              <a:t>to</a:t>
            </a:r>
            <a:r>
              <a:rPr lang="en-US" dirty="0" smtClean="0"/>
              <a:t> </a:t>
            </a:r>
            <a:r>
              <a:rPr lang="en-US" dirty="0"/>
              <a:t>sterilize </a:t>
            </a:r>
            <a:r>
              <a:rPr lang="en-US" dirty="0" smtClean="0"/>
              <a:t>the</a:t>
            </a:r>
            <a:r>
              <a:rPr lang="en-US" dirty="0" smtClean="0"/>
              <a:t> </a:t>
            </a:r>
            <a:r>
              <a:rPr lang="en-US" dirty="0"/>
              <a:t>instruments </a:t>
            </a:r>
            <a:r>
              <a:rPr lang="en-US"/>
              <a:t>and </a:t>
            </a:r>
            <a:r>
              <a:rPr lang="en-US" smtClean="0"/>
              <a:t>to  </a:t>
            </a:r>
            <a:r>
              <a:rPr lang="en-US" smtClean="0"/>
              <a:t>clean </a:t>
            </a:r>
            <a:r>
              <a:rPr lang="en-US" dirty="0"/>
              <a:t>t</a:t>
            </a:r>
            <a:r>
              <a:rPr lang="en-US" smtClean="0"/>
              <a:t>he </a:t>
            </a:r>
            <a:r>
              <a:rPr lang="en-US" dirty="0"/>
              <a:t>wounds.</a:t>
            </a:r>
            <a:endParaRPr lang="en-US" b="0" i="0" dirty="0">
              <a:solidFill>
                <a:srgbClr val="000000"/>
              </a:solidFill>
              <a:effectLst/>
            </a:endParaRPr>
          </a:p>
          <a:p>
            <a:endParaRPr lang="en-US" i="0" dirty="0">
              <a:solidFill>
                <a:srgbClr val="000000"/>
              </a:solidFill>
              <a:effectLst/>
              <a:latin typeface="-apple-system"/>
            </a:endParaRPr>
          </a:p>
          <a:p>
            <a:pPr>
              <a:buFont typeface="Wingdings" panose="05000000000000000000" pitchFamily="2" charset="2"/>
              <a:buChar char="Ø"/>
            </a:pPr>
            <a:endParaRPr lang="en-US" i="0" dirty="0">
              <a:solidFill>
                <a:srgbClr val="000000"/>
              </a:solidFill>
              <a:effectLst/>
              <a:latin typeface="-apple-system"/>
            </a:endParaRPr>
          </a:p>
          <a:p>
            <a:endParaRPr lang="en-US" dirty="0"/>
          </a:p>
        </p:txBody>
      </p:sp>
    </p:spTree>
    <p:extLst>
      <p:ext uri="{BB962C8B-B14F-4D97-AF65-F5344CB8AC3E}">
        <p14:creationId xmlns:p14="http://schemas.microsoft.com/office/powerpoint/2010/main" val="35700979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94BB929-0308-6C04-79AA-F4E724C41EA6}"/>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7CB9914A-1474-D993-9A10-018197F80373}"/>
              </a:ext>
            </a:extLst>
          </p:cNvPr>
          <p:cNvSpPr>
            <a:spLocks noGrp="1"/>
          </p:cNvSpPr>
          <p:nvPr>
            <p:ph idx="1"/>
          </p:nvPr>
        </p:nvSpPr>
        <p:spPr/>
        <p:txBody>
          <a:bodyPr>
            <a:normAutofit fontScale="92500" lnSpcReduction="10000"/>
          </a:bodyPr>
          <a:lstStyle/>
          <a:p>
            <a:pPr>
              <a:buFont typeface="Wingdings" panose="05000000000000000000" pitchFamily="2" charset="2"/>
              <a:buChar char="v"/>
            </a:pPr>
            <a:r>
              <a:rPr lang="en-US" b="1" dirty="0"/>
              <a:t>Robert Koch </a:t>
            </a:r>
            <a:r>
              <a:rPr lang="en-US" dirty="0"/>
              <a:t>(1843- 1910):</a:t>
            </a:r>
          </a:p>
          <a:p>
            <a:pPr>
              <a:buFont typeface="Wingdings" panose="05000000000000000000" pitchFamily="2" charset="2"/>
              <a:buChar char="Ø"/>
            </a:pPr>
            <a:r>
              <a:rPr lang="en-US" dirty="0"/>
              <a:t>Introduced solid media for culture of bacteria</a:t>
            </a:r>
          </a:p>
          <a:p>
            <a:pPr>
              <a:buFont typeface="Wingdings" panose="05000000000000000000" pitchFamily="2" charset="2"/>
              <a:buChar char="Ø"/>
            </a:pPr>
            <a:r>
              <a:rPr lang="en-US" dirty="0"/>
              <a:t>Introduced methods for isolation of bacteria in pure culture</a:t>
            </a:r>
          </a:p>
          <a:p>
            <a:pPr>
              <a:buFont typeface="Wingdings" panose="05000000000000000000" pitchFamily="2" charset="2"/>
              <a:buChar char="Ø"/>
            </a:pPr>
            <a:r>
              <a:rPr lang="en-US" dirty="0"/>
              <a:t>Described hanging drop method for testing motility</a:t>
            </a:r>
          </a:p>
          <a:p>
            <a:pPr>
              <a:buFont typeface="Wingdings" panose="05000000000000000000" pitchFamily="2" charset="2"/>
              <a:buChar char="Ø"/>
            </a:pPr>
            <a:r>
              <a:rPr lang="en-US" dirty="0"/>
              <a:t>Discovered bacteria such as anthrax bacilli, tubercle bacilli and cholera bacilli</a:t>
            </a:r>
          </a:p>
          <a:p>
            <a:pPr>
              <a:buFont typeface="Wingdings" panose="05000000000000000000" pitchFamily="2" charset="2"/>
              <a:buChar char="Ø"/>
            </a:pPr>
            <a:r>
              <a:rPr lang="en-US" dirty="0"/>
              <a:t>Introduced  staining techniques by using aniline dye</a:t>
            </a:r>
          </a:p>
          <a:p>
            <a:pPr>
              <a:buFont typeface="Wingdings" panose="05000000000000000000" pitchFamily="2" charset="2"/>
              <a:buChar char="Ø"/>
            </a:pPr>
            <a:r>
              <a:rPr lang="en-US" dirty="0"/>
              <a:t>Koch's phenomenon: Robert Koch observed that guinea pigs already infected with tubercle bacillus developed a hypersensitivity reaction when injected with tubercle bacilli or its protein. Since then, this observation was called as Koch's phenomenon</a:t>
            </a:r>
          </a:p>
        </p:txBody>
      </p:sp>
    </p:spTree>
    <p:extLst>
      <p:ext uri="{BB962C8B-B14F-4D97-AF65-F5344CB8AC3E}">
        <p14:creationId xmlns:p14="http://schemas.microsoft.com/office/powerpoint/2010/main" val="14908150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1B3B58-0EFA-564F-9038-F7254B16E055}"/>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8D59E0C8-FE64-4B7A-E113-A5F9D267D659}"/>
              </a:ext>
            </a:extLst>
          </p:cNvPr>
          <p:cNvSpPr>
            <a:spLocks noGrp="1"/>
          </p:cNvSpPr>
          <p:nvPr>
            <p:ph idx="1"/>
          </p:nvPr>
        </p:nvSpPr>
        <p:spPr/>
        <p:txBody>
          <a:bodyPr>
            <a:normAutofit fontScale="92500" lnSpcReduction="10000"/>
          </a:bodyPr>
          <a:lstStyle/>
          <a:p>
            <a:r>
              <a:rPr lang="en-US" dirty="0"/>
              <a:t>Koch's postulates: postulated that a microorganism can be accepted as the causative agent of an infectious disease only if four criteria are </a:t>
            </a:r>
            <a:r>
              <a:rPr lang="en-US" dirty="0" err="1"/>
              <a:t>fulfilled.The</a:t>
            </a:r>
            <a:r>
              <a:rPr lang="en-US" dirty="0"/>
              <a:t> criteria are as follows:</a:t>
            </a:r>
          </a:p>
          <a:p>
            <a:pPr marL="0" indent="0">
              <a:buNone/>
            </a:pPr>
            <a:r>
              <a:rPr lang="en-US" dirty="0"/>
              <a:t>1)The microorganism should be constantly associated with the lesions of the disease.</a:t>
            </a:r>
          </a:p>
          <a:p>
            <a:pPr marL="0" indent="0">
              <a:buNone/>
            </a:pPr>
            <a:r>
              <a:rPr lang="en-US" dirty="0"/>
              <a:t>2)It should be possible to isolate the organism in pure culture from the lesions of the disease</a:t>
            </a:r>
          </a:p>
          <a:p>
            <a:pPr marL="0" indent="0">
              <a:buNone/>
            </a:pPr>
            <a:r>
              <a:rPr lang="en-US" dirty="0"/>
              <a:t>3)The same disease must result when the isolated microorganism is inoculated into a suitable laboratory animal</a:t>
            </a:r>
          </a:p>
          <a:p>
            <a:pPr marL="0" indent="0">
              <a:buNone/>
            </a:pPr>
            <a:r>
              <a:rPr lang="en-US" dirty="0"/>
              <a:t>4)It should be possible to re-isolate the organism in pure culture from the lesions produced in the experimental animals</a:t>
            </a:r>
          </a:p>
        </p:txBody>
      </p:sp>
    </p:spTree>
    <p:extLst>
      <p:ext uri="{BB962C8B-B14F-4D97-AF65-F5344CB8AC3E}">
        <p14:creationId xmlns:p14="http://schemas.microsoft.com/office/powerpoint/2010/main" val="37829842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024342-B30D-8FEF-41CA-9C67936580FD}"/>
              </a:ext>
            </a:extLst>
          </p:cNvPr>
          <p:cNvSpPr>
            <a:spLocks noGrp="1"/>
          </p:cNvSpPr>
          <p:nvPr>
            <p:ph type="title"/>
          </p:nvPr>
        </p:nvSpPr>
        <p:spPr/>
        <p:txBody>
          <a:bodyPr/>
          <a:lstStyle/>
          <a:p>
            <a:r>
              <a:rPr lang="en-US" dirty="0" err="1"/>
              <a:t>contd</a:t>
            </a:r>
            <a:endParaRPr lang="en-US" dirty="0"/>
          </a:p>
        </p:txBody>
      </p:sp>
      <p:sp>
        <p:nvSpPr>
          <p:cNvPr id="3" name="Content Placeholder 2">
            <a:extLst>
              <a:ext uri="{FF2B5EF4-FFF2-40B4-BE49-F238E27FC236}">
                <a16:creationId xmlns:a16="http://schemas.microsoft.com/office/drawing/2014/main" xmlns="" id="{412F19DC-3968-C365-E8AD-972B83E51173}"/>
              </a:ext>
            </a:extLst>
          </p:cNvPr>
          <p:cNvSpPr>
            <a:spLocks noGrp="1"/>
          </p:cNvSpPr>
          <p:nvPr>
            <p:ph idx="1"/>
          </p:nvPr>
        </p:nvSpPr>
        <p:spPr/>
        <p:txBody>
          <a:bodyPr/>
          <a:lstStyle/>
          <a:p>
            <a:r>
              <a:rPr lang="en-US" dirty="0"/>
              <a:t>Exceptions:</a:t>
            </a:r>
          </a:p>
          <a:p>
            <a:pPr>
              <a:buFont typeface="Wingdings" panose="05000000000000000000" pitchFamily="2" charset="2"/>
              <a:buChar char="Ø"/>
            </a:pPr>
            <a:r>
              <a:rPr lang="en-US" dirty="0"/>
              <a:t>There are some bacteria which do not satisfy all the four criteria of Koch's postulates. Those organisms are: </a:t>
            </a:r>
          </a:p>
          <a:p>
            <a:pPr marL="0" indent="0">
              <a:buNone/>
            </a:pPr>
            <a:r>
              <a:rPr lang="en-US" dirty="0"/>
              <a:t>a)</a:t>
            </a:r>
            <a:r>
              <a:rPr lang="en-US" i="1" dirty="0"/>
              <a:t>Mycobacterium leprae and Treponema pallidum</a:t>
            </a:r>
            <a:r>
              <a:rPr lang="en-US" dirty="0"/>
              <a:t>: They cannot be grown in vitro; however, they can be maintained in experimental animals</a:t>
            </a:r>
          </a:p>
          <a:p>
            <a:pPr marL="0" indent="0">
              <a:buNone/>
            </a:pPr>
            <a:r>
              <a:rPr lang="en-US" dirty="0"/>
              <a:t>b)</a:t>
            </a:r>
            <a:r>
              <a:rPr lang="en-US" i="1" dirty="0"/>
              <a:t>Neisseria gonorrhoeae</a:t>
            </a:r>
            <a:r>
              <a:rPr lang="en-US" dirty="0"/>
              <a:t>: There is no animal model ; however, it can be grown in vitro</a:t>
            </a:r>
          </a:p>
        </p:txBody>
      </p:sp>
    </p:spTree>
    <p:extLst>
      <p:ext uri="{BB962C8B-B14F-4D97-AF65-F5344CB8AC3E}">
        <p14:creationId xmlns:p14="http://schemas.microsoft.com/office/powerpoint/2010/main" val="11129407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TotalTime>
  <Words>827</Words>
  <Application>Microsoft Office PowerPoint</Application>
  <PresentationFormat>Widescreen</PresentationFormat>
  <Paragraphs>113</Paragraphs>
  <Slides>22</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-apple-system</vt:lpstr>
      <vt:lpstr>Arial</vt:lpstr>
      <vt:lpstr>Calibri</vt:lpstr>
      <vt:lpstr>Calibri Light</vt:lpstr>
      <vt:lpstr>NonBreakingSpaceOverride</vt:lpstr>
      <vt:lpstr>Source Serif Pro</vt:lpstr>
      <vt:lpstr>Wingdings</vt:lpstr>
      <vt:lpstr>Office Theme</vt:lpstr>
      <vt:lpstr>Introduction to Microbiology</vt:lpstr>
      <vt:lpstr>History and Contributors in Microbiology</vt:lpstr>
      <vt:lpstr>contd</vt:lpstr>
      <vt:lpstr>contd</vt:lpstr>
      <vt:lpstr>contd</vt:lpstr>
      <vt:lpstr>contd</vt:lpstr>
      <vt:lpstr>contd</vt:lpstr>
      <vt:lpstr>contd</vt:lpstr>
      <vt:lpstr>contd</vt:lpstr>
      <vt:lpstr>contd</vt:lpstr>
      <vt:lpstr>PowerPoint Presentation</vt:lpstr>
      <vt:lpstr>PowerPoint Presentation</vt:lpstr>
      <vt:lpstr>Definition </vt:lpstr>
      <vt:lpstr>Branches of microbiology</vt:lpstr>
      <vt:lpstr>contd</vt:lpstr>
      <vt:lpstr>contd</vt:lpstr>
      <vt:lpstr>contd</vt:lpstr>
      <vt:lpstr>Scope of microbiology in public health </vt:lpstr>
      <vt:lpstr>Importance of microbiology in public health</vt:lpstr>
      <vt:lpstr>contd</vt:lpstr>
      <vt:lpstr>contd</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Microbiology</dc:title>
  <dc:creator>Sudeep Shrestha</dc:creator>
  <cp:lastModifiedBy>Lenovo</cp:lastModifiedBy>
  <cp:revision>37</cp:revision>
  <dcterms:created xsi:type="dcterms:W3CDTF">2022-10-31T01:27:37Z</dcterms:created>
  <dcterms:modified xsi:type="dcterms:W3CDTF">2022-11-01T15:15:57Z</dcterms:modified>
</cp:coreProperties>
</file>