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EDEE36-B9E8-4C8D-A368-2A1602EA50F8}" type="datetimeFigureOut">
              <a:rPr lang="en-US" smtClean="0"/>
              <a:t>7/23/2018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7A69F8-7746-4078-8713-96C15D5819F5}" type="slidenum">
              <a:rPr lang="en-US" smtClean="0"/>
              <a:t>‹#›</a:t>
            </a:fld>
            <a:endParaRPr lang="en-US"/>
          </a:p>
        </p:txBody>
      </p:sp>
    </p:spTree>
    <p:extLst>
      <p:ext uri="{BB962C8B-B14F-4D97-AF65-F5344CB8AC3E}">
        <p14:creationId xmlns:p14="http://schemas.microsoft.com/office/powerpoint/2010/main" val="357280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EDEE36-B9E8-4C8D-A368-2A1602EA50F8}" type="datetimeFigureOut">
              <a:rPr lang="en-US" smtClean="0"/>
              <a:t>7/23/2018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7A69F8-7746-4078-8713-96C15D5819F5}" type="slidenum">
              <a:rPr lang="en-US" smtClean="0"/>
              <a:t>‹#›</a:t>
            </a:fld>
            <a:endParaRPr lang="en-US"/>
          </a:p>
        </p:txBody>
      </p:sp>
    </p:spTree>
    <p:extLst>
      <p:ext uri="{BB962C8B-B14F-4D97-AF65-F5344CB8AC3E}">
        <p14:creationId xmlns:p14="http://schemas.microsoft.com/office/powerpoint/2010/main" val="2663941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EDEE36-B9E8-4C8D-A368-2A1602EA50F8}" type="datetimeFigureOut">
              <a:rPr lang="en-US" smtClean="0"/>
              <a:t>7/23/2018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7A69F8-7746-4078-8713-96C15D5819F5}" type="slidenum">
              <a:rPr lang="en-US" smtClean="0"/>
              <a:t>‹#›</a:t>
            </a:fld>
            <a:endParaRPr lang="en-US"/>
          </a:p>
        </p:txBody>
      </p:sp>
    </p:spTree>
    <p:extLst>
      <p:ext uri="{BB962C8B-B14F-4D97-AF65-F5344CB8AC3E}">
        <p14:creationId xmlns:p14="http://schemas.microsoft.com/office/powerpoint/2010/main" val="3141712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EDEE36-B9E8-4C8D-A368-2A1602EA50F8}" type="datetimeFigureOut">
              <a:rPr lang="en-US" smtClean="0"/>
              <a:t>7/23/2018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7A69F8-7746-4078-8713-96C15D5819F5}" type="slidenum">
              <a:rPr lang="en-US" smtClean="0"/>
              <a:t>‹#›</a:t>
            </a:fld>
            <a:endParaRPr lang="en-US"/>
          </a:p>
        </p:txBody>
      </p:sp>
    </p:spTree>
    <p:extLst>
      <p:ext uri="{BB962C8B-B14F-4D97-AF65-F5344CB8AC3E}">
        <p14:creationId xmlns:p14="http://schemas.microsoft.com/office/powerpoint/2010/main" val="458023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EDEE36-B9E8-4C8D-A368-2A1602EA50F8}" type="datetimeFigureOut">
              <a:rPr lang="en-US" smtClean="0"/>
              <a:t>7/23/2018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7A69F8-7746-4078-8713-96C15D5819F5}" type="slidenum">
              <a:rPr lang="en-US" smtClean="0"/>
              <a:t>‹#›</a:t>
            </a:fld>
            <a:endParaRPr lang="en-US"/>
          </a:p>
        </p:txBody>
      </p:sp>
    </p:spTree>
    <p:extLst>
      <p:ext uri="{BB962C8B-B14F-4D97-AF65-F5344CB8AC3E}">
        <p14:creationId xmlns:p14="http://schemas.microsoft.com/office/powerpoint/2010/main" val="3844183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EDEE36-B9E8-4C8D-A368-2A1602EA50F8}" type="datetimeFigureOut">
              <a:rPr lang="en-US" smtClean="0"/>
              <a:t>7/23/2018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7A69F8-7746-4078-8713-96C15D5819F5}" type="slidenum">
              <a:rPr lang="en-US" smtClean="0"/>
              <a:t>‹#›</a:t>
            </a:fld>
            <a:endParaRPr lang="en-US"/>
          </a:p>
        </p:txBody>
      </p:sp>
    </p:spTree>
    <p:extLst>
      <p:ext uri="{BB962C8B-B14F-4D97-AF65-F5344CB8AC3E}">
        <p14:creationId xmlns:p14="http://schemas.microsoft.com/office/powerpoint/2010/main" val="653509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EDEE36-B9E8-4C8D-A368-2A1602EA50F8}" type="datetimeFigureOut">
              <a:rPr lang="en-US" smtClean="0"/>
              <a:t>7/23/2018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7A69F8-7746-4078-8713-96C15D5819F5}" type="slidenum">
              <a:rPr lang="en-US" smtClean="0"/>
              <a:t>‹#›</a:t>
            </a:fld>
            <a:endParaRPr lang="en-US"/>
          </a:p>
        </p:txBody>
      </p:sp>
    </p:spTree>
    <p:extLst>
      <p:ext uri="{BB962C8B-B14F-4D97-AF65-F5344CB8AC3E}">
        <p14:creationId xmlns:p14="http://schemas.microsoft.com/office/powerpoint/2010/main" val="2778017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EDEE36-B9E8-4C8D-A368-2A1602EA50F8}" type="datetimeFigureOut">
              <a:rPr lang="en-US" smtClean="0"/>
              <a:t>7/23/2018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7A69F8-7746-4078-8713-96C15D5819F5}" type="slidenum">
              <a:rPr lang="en-US" smtClean="0"/>
              <a:t>‹#›</a:t>
            </a:fld>
            <a:endParaRPr lang="en-US"/>
          </a:p>
        </p:txBody>
      </p:sp>
    </p:spTree>
    <p:extLst>
      <p:ext uri="{BB962C8B-B14F-4D97-AF65-F5344CB8AC3E}">
        <p14:creationId xmlns:p14="http://schemas.microsoft.com/office/powerpoint/2010/main" val="3530937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EDEE36-B9E8-4C8D-A368-2A1602EA50F8}" type="datetimeFigureOut">
              <a:rPr lang="en-US" smtClean="0"/>
              <a:t>7/23/2018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7A69F8-7746-4078-8713-96C15D5819F5}" type="slidenum">
              <a:rPr lang="en-US" smtClean="0"/>
              <a:t>‹#›</a:t>
            </a:fld>
            <a:endParaRPr lang="en-US"/>
          </a:p>
        </p:txBody>
      </p:sp>
    </p:spTree>
    <p:extLst>
      <p:ext uri="{BB962C8B-B14F-4D97-AF65-F5344CB8AC3E}">
        <p14:creationId xmlns:p14="http://schemas.microsoft.com/office/powerpoint/2010/main" val="2564194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EDEE36-B9E8-4C8D-A368-2A1602EA50F8}" type="datetimeFigureOut">
              <a:rPr lang="en-US" smtClean="0"/>
              <a:t>7/23/2018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7A69F8-7746-4078-8713-96C15D5819F5}" type="slidenum">
              <a:rPr lang="en-US" smtClean="0"/>
              <a:t>‹#›</a:t>
            </a:fld>
            <a:endParaRPr lang="en-US"/>
          </a:p>
        </p:txBody>
      </p:sp>
    </p:spTree>
    <p:extLst>
      <p:ext uri="{BB962C8B-B14F-4D97-AF65-F5344CB8AC3E}">
        <p14:creationId xmlns:p14="http://schemas.microsoft.com/office/powerpoint/2010/main" val="2367756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EDEE36-B9E8-4C8D-A368-2A1602EA50F8}" type="datetimeFigureOut">
              <a:rPr lang="en-US" smtClean="0"/>
              <a:t>7/23/2018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7A69F8-7746-4078-8713-96C15D5819F5}" type="slidenum">
              <a:rPr lang="en-US" smtClean="0"/>
              <a:t>‹#›</a:t>
            </a:fld>
            <a:endParaRPr lang="en-US"/>
          </a:p>
        </p:txBody>
      </p:sp>
    </p:spTree>
    <p:extLst>
      <p:ext uri="{BB962C8B-B14F-4D97-AF65-F5344CB8AC3E}">
        <p14:creationId xmlns:p14="http://schemas.microsoft.com/office/powerpoint/2010/main" val="3211624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EDEE36-B9E8-4C8D-A368-2A1602EA50F8}" type="datetimeFigureOut">
              <a:rPr lang="en-US" smtClean="0"/>
              <a:t>7/23/2018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7A69F8-7746-4078-8713-96C15D5819F5}" type="slidenum">
              <a:rPr lang="en-US" smtClean="0"/>
              <a:t>‹#›</a:t>
            </a:fld>
            <a:endParaRPr lang="en-US"/>
          </a:p>
        </p:txBody>
      </p:sp>
    </p:spTree>
    <p:extLst>
      <p:ext uri="{BB962C8B-B14F-4D97-AF65-F5344CB8AC3E}">
        <p14:creationId xmlns:p14="http://schemas.microsoft.com/office/powerpoint/2010/main" val="2106280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Legal Aspects Of Providing First Aid</a:t>
            </a:r>
            <a:endParaRPr lang="en-US" dirty="0"/>
          </a:p>
        </p:txBody>
      </p:sp>
    </p:spTree>
    <p:extLst>
      <p:ext uri="{BB962C8B-B14F-4D97-AF65-F5344CB8AC3E}">
        <p14:creationId xmlns:p14="http://schemas.microsoft.com/office/powerpoint/2010/main" val="2655353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90800" y="1828800"/>
            <a:ext cx="3733800" cy="609600"/>
          </a:xfrm>
        </p:spPr>
        <p:txBody>
          <a:bodyPr>
            <a:noAutofit/>
          </a:bodyPr>
          <a:lstStyle/>
          <a:p>
            <a:pPr marL="0" indent="0">
              <a:buNone/>
            </a:pPr>
            <a:r>
              <a:rPr lang="en-US" sz="6000" dirty="0" smtClean="0"/>
              <a:t>                          Thank you</a:t>
            </a:r>
            <a:endParaRPr lang="en-US" sz="6000" dirty="0"/>
          </a:p>
        </p:txBody>
      </p:sp>
    </p:spTree>
    <p:extLst>
      <p:ext uri="{BB962C8B-B14F-4D97-AF65-F5344CB8AC3E}">
        <p14:creationId xmlns:p14="http://schemas.microsoft.com/office/powerpoint/2010/main" val="888848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There are four main legal consideration relating to first aid;</a:t>
            </a:r>
          </a:p>
          <a:p>
            <a:pPr>
              <a:buFontTx/>
              <a:buChar char="-"/>
            </a:pPr>
            <a:r>
              <a:rPr lang="en-US" dirty="0" smtClean="0"/>
              <a:t>Duty of care ( your obligation )</a:t>
            </a:r>
          </a:p>
          <a:p>
            <a:pPr>
              <a:buFontTx/>
              <a:buChar char="-"/>
            </a:pPr>
            <a:r>
              <a:rPr lang="en-US" dirty="0" smtClean="0"/>
              <a:t>Negligence</a:t>
            </a:r>
          </a:p>
          <a:p>
            <a:pPr>
              <a:buFontTx/>
              <a:buChar char="-"/>
            </a:pPr>
            <a:r>
              <a:rPr lang="en-US" dirty="0" smtClean="0"/>
              <a:t>Consent</a:t>
            </a:r>
          </a:p>
          <a:p>
            <a:pPr>
              <a:buFontTx/>
              <a:buChar char="-"/>
            </a:pPr>
            <a:r>
              <a:rPr lang="en-US" dirty="0" smtClean="0"/>
              <a:t>Recording</a:t>
            </a:r>
          </a:p>
          <a:p>
            <a:pPr marL="0" indent="0">
              <a:buNone/>
            </a:pPr>
            <a:endParaRPr lang="en-US" dirty="0"/>
          </a:p>
        </p:txBody>
      </p:sp>
      <p:sp>
        <p:nvSpPr>
          <p:cNvPr id="4" name="Title 1"/>
          <p:cNvSpPr>
            <a:spLocks noGrp="1"/>
          </p:cNvSpPr>
          <p:nvPr>
            <p:ph type="title"/>
          </p:nvPr>
        </p:nvSpPr>
        <p:spPr>
          <a:xfrm>
            <a:off x="457200" y="274638"/>
            <a:ext cx="8229600" cy="868362"/>
          </a:xfrm>
        </p:spPr>
        <p:txBody>
          <a:bodyPr/>
          <a:lstStyle/>
          <a:p>
            <a:r>
              <a:rPr lang="en-US" dirty="0" smtClean="0">
                <a:solidFill>
                  <a:srgbClr val="FF0000"/>
                </a:solidFill>
              </a:rPr>
              <a:t>Legal Aspects Of Providing First Aid</a:t>
            </a:r>
            <a:endParaRPr lang="en-US" dirty="0">
              <a:solidFill>
                <a:srgbClr val="FF0000"/>
              </a:solidFill>
            </a:endParaRPr>
          </a:p>
        </p:txBody>
      </p:sp>
    </p:spTree>
    <p:extLst>
      <p:ext uri="{BB962C8B-B14F-4D97-AF65-F5344CB8AC3E}">
        <p14:creationId xmlns:p14="http://schemas.microsoft.com/office/powerpoint/2010/main" val="2205912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6096000" cy="1143000"/>
          </a:xfrm>
        </p:spPr>
        <p:txBody>
          <a:bodyPr/>
          <a:lstStyle/>
          <a:p>
            <a:r>
              <a:rPr lang="en-US" dirty="0" smtClean="0"/>
              <a:t>1.Duty of care</a:t>
            </a:r>
            <a:endParaRPr lang="en-US" dirty="0"/>
          </a:p>
        </p:txBody>
      </p:sp>
      <p:sp>
        <p:nvSpPr>
          <p:cNvPr id="3" name="Content Placeholder 2"/>
          <p:cNvSpPr>
            <a:spLocks noGrp="1"/>
          </p:cNvSpPr>
          <p:nvPr>
            <p:ph idx="1"/>
          </p:nvPr>
        </p:nvSpPr>
        <p:spPr/>
        <p:txBody>
          <a:bodyPr/>
          <a:lstStyle/>
          <a:p>
            <a:r>
              <a:rPr lang="en-US" dirty="0" smtClean="0"/>
              <a:t>Duty of care” describes the legal duty owed by one person to another to act in a certain way.</a:t>
            </a:r>
          </a:p>
          <a:p>
            <a:r>
              <a:rPr lang="en-US" dirty="0" smtClean="0"/>
              <a:t>As a first aider, you have a duty of care towards your casualties to exercise reasonable care and skill in providing first aid treatment.</a:t>
            </a:r>
          </a:p>
          <a:p>
            <a:r>
              <a:rPr lang="en-US" dirty="0" smtClean="0"/>
              <a:t>The duty arises because you have knowledge and skills relevant to a medical emergency situation.</a:t>
            </a:r>
            <a:endParaRPr lang="en-US" dirty="0"/>
          </a:p>
        </p:txBody>
      </p:sp>
    </p:spTree>
    <p:extLst>
      <p:ext uri="{BB962C8B-B14F-4D97-AF65-F5344CB8AC3E}">
        <p14:creationId xmlns:p14="http://schemas.microsoft.com/office/powerpoint/2010/main" val="3642608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181600"/>
          </a:xfrm>
        </p:spPr>
        <p:txBody>
          <a:bodyPr>
            <a:normAutofit fontScale="77500" lnSpcReduction="20000"/>
          </a:bodyPr>
          <a:lstStyle/>
          <a:p>
            <a:pPr marL="0" indent="0">
              <a:buNone/>
            </a:pPr>
            <a:endParaRPr lang="en-US" u="sng" dirty="0" smtClean="0"/>
          </a:p>
          <a:p>
            <a:r>
              <a:rPr lang="en-US" dirty="0" smtClean="0"/>
              <a:t>In the unlikely event that a first aider issued in connection with providing first aid assistance, the courts would look at the circumstances, surrounding the event to see if the first aider acted negligently in the way the first aid was provided.</a:t>
            </a:r>
          </a:p>
          <a:p>
            <a:r>
              <a:rPr lang="en-US" dirty="0" smtClean="0"/>
              <a:t>The following factors must all be present for a first aider to be found negligent.</a:t>
            </a:r>
          </a:p>
          <a:p>
            <a:pPr>
              <a:buFontTx/>
              <a:buChar char="-"/>
            </a:pPr>
            <a:r>
              <a:rPr lang="en-US" dirty="0" smtClean="0"/>
              <a:t>A duty of care existed between the first aider and the casualty.</a:t>
            </a:r>
          </a:p>
          <a:p>
            <a:pPr>
              <a:buFontTx/>
              <a:buChar char="-"/>
            </a:pPr>
            <a:r>
              <a:rPr lang="en-US" dirty="0" smtClean="0"/>
              <a:t>The first aider did not exercise reasonable care and skill in providing the first aid. </a:t>
            </a:r>
          </a:p>
          <a:p>
            <a:pPr>
              <a:buFontTx/>
              <a:buChar char="-"/>
            </a:pPr>
            <a:r>
              <a:rPr lang="en-US" dirty="0" smtClean="0"/>
              <a:t>The first aider breached relevant standard of care.</a:t>
            </a:r>
          </a:p>
          <a:p>
            <a:pPr>
              <a:buFontTx/>
              <a:buChar char="-"/>
            </a:pPr>
            <a:r>
              <a:rPr lang="en-US" dirty="0" smtClean="0"/>
              <a:t>The casualty sustained damage as a result of an act or emission of the first aider. </a:t>
            </a:r>
            <a:endParaRPr lang="en-US" dirty="0"/>
          </a:p>
        </p:txBody>
      </p:sp>
      <p:sp>
        <p:nvSpPr>
          <p:cNvPr id="2" name="TextBox 1"/>
          <p:cNvSpPr txBox="1"/>
          <p:nvPr/>
        </p:nvSpPr>
        <p:spPr>
          <a:xfrm>
            <a:off x="914400" y="381000"/>
            <a:ext cx="3397212" cy="769441"/>
          </a:xfrm>
          <a:prstGeom prst="rect">
            <a:avLst/>
          </a:prstGeom>
          <a:noFill/>
        </p:spPr>
        <p:txBody>
          <a:bodyPr wrap="none" rtlCol="0">
            <a:spAutoFit/>
          </a:bodyPr>
          <a:lstStyle/>
          <a:p>
            <a:r>
              <a:rPr lang="en-US" sz="4400" dirty="0" smtClean="0"/>
              <a:t>2. Negligence </a:t>
            </a:r>
            <a:endParaRPr lang="en-US" sz="4400" dirty="0"/>
          </a:p>
        </p:txBody>
      </p:sp>
    </p:spTree>
    <p:extLst>
      <p:ext uri="{BB962C8B-B14F-4D97-AF65-F5344CB8AC3E}">
        <p14:creationId xmlns:p14="http://schemas.microsoft.com/office/powerpoint/2010/main" val="1596369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458200" cy="5486401"/>
          </a:xfrm>
        </p:spPr>
        <p:txBody>
          <a:bodyPr>
            <a:normAutofit fontScale="77500" lnSpcReduction="20000"/>
          </a:bodyPr>
          <a:lstStyle/>
          <a:p>
            <a:r>
              <a:rPr lang="en-US" dirty="0" smtClean="0"/>
              <a:t>A first aider is not considered a ‘professional’ in most cases.</a:t>
            </a:r>
          </a:p>
          <a:p>
            <a:r>
              <a:rPr lang="en-US" dirty="0" smtClean="0"/>
              <a:t>A court would look at the first aider’s training and at what a prudent and reasonable person would have done with the same level of training in the same circumstances. As for example;</a:t>
            </a:r>
          </a:p>
          <a:p>
            <a:r>
              <a:rPr lang="en-US" dirty="0" smtClean="0"/>
              <a:t>A first aider gives CPR to a casualty in cardiac arrest. During this CPR a rib is broken. The resuscitation is successful and after the event, the casualty decides to sue for the rib injury. </a:t>
            </a:r>
          </a:p>
          <a:p>
            <a:r>
              <a:rPr lang="en-US" dirty="0" smtClean="0"/>
              <a:t>The court would look at the facts and may decide that: </a:t>
            </a:r>
          </a:p>
          <a:p>
            <a:pPr>
              <a:buFontTx/>
              <a:buChar char="-"/>
            </a:pPr>
            <a:r>
              <a:rPr lang="en-US" dirty="0" smtClean="0"/>
              <a:t>It is reasonable to express a first aider might break a casualty’s life while delivering CPR to save the casualty’s life.</a:t>
            </a:r>
          </a:p>
          <a:p>
            <a:pPr>
              <a:buFontTx/>
              <a:buChar char="-"/>
            </a:pPr>
            <a:r>
              <a:rPr lang="en-US" dirty="0" smtClean="0"/>
              <a:t>The first aider acted with reasonable care and skill.</a:t>
            </a:r>
          </a:p>
          <a:p>
            <a:pPr>
              <a:buFontTx/>
              <a:buChar char="-"/>
            </a:pPr>
            <a:r>
              <a:rPr lang="en-US" dirty="0" smtClean="0"/>
              <a:t>The first aider was not negligent in providing CPR in this way.</a:t>
            </a:r>
          </a:p>
          <a:p>
            <a:pPr>
              <a:buFontTx/>
              <a:buChar char="-"/>
            </a:pPr>
            <a:r>
              <a:rPr lang="en-US" dirty="0" smtClean="0"/>
              <a:t>The outcome for the casualty of not performing CPR would have been far more worse than suffering a broken rib.</a:t>
            </a:r>
          </a:p>
        </p:txBody>
      </p:sp>
    </p:spTree>
    <p:extLst>
      <p:ext uri="{BB962C8B-B14F-4D97-AF65-F5344CB8AC3E}">
        <p14:creationId xmlns:p14="http://schemas.microsoft.com/office/powerpoint/2010/main" val="2789583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5867400" cy="1143000"/>
          </a:xfrm>
        </p:spPr>
        <p:txBody>
          <a:bodyPr/>
          <a:lstStyle/>
          <a:p>
            <a:r>
              <a:rPr lang="en-US" dirty="0"/>
              <a:t>3</a:t>
            </a:r>
            <a:r>
              <a:rPr lang="en-US" dirty="0" smtClean="0"/>
              <a:t>. </a:t>
            </a:r>
            <a:r>
              <a:rPr lang="en-US" dirty="0" smtClean="0"/>
              <a:t>Consent </a:t>
            </a:r>
            <a:endParaRPr lang="en-US" dirty="0"/>
          </a:p>
        </p:txBody>
      </p:sp>
      <p:sp>
        <p:nvSpPr>
          <p:cNvPr id="3" name="Content Placeholder 2"/>
          <p:cNvSpPr>
            <a:spLocks noGrp="1"/>
          </p:cNvSpPr>
          <p:nvPr>
            <p:ph idx="1"/>
          </p:nvPr>
        </p:nvSpPr>
        <p:spPr>
          <a:xfrm>
            <a:off x="457200" y="1524000"/>
            <a:ext cx="8229600" cy="4724400"/>
          </a:xfrm>
        </p:spPr>
        <p:txBody>
          <a:bodyPr>
            <a:normAutofit fontScale="77500" lnSpcReduction="20000"/>
          </a:bodyPr>
          <a:lstStyle/>
          <a:p>
            <a:r>
              <a:rPr lang="en-US" dirty="0" smtClean="0"/>
              <a:t>Before you start treating a casualty, you should ask for and receive the casualty’s consent for your treatment.</a:t>
            </a:r>
          </a:p>
          <a:p>
            <a:r>
              <a:rPr lang="en-US" dirty="0" smtClean="0"/>
              <a:t>If the casualty is unconscious or is unable to give consent due to other injuries, you can assure consent and start treatment.</a:t>
            </a:r>
          </a:p>
          <a:p>
            <a:r>
              <a:rPr lang="en-US" dirty="0" smtClean="0"/>
              <a:t>If the casualty is under 18 years old, then you should seek consent from a parent or guardian.</a:t>
            </a:r>
          </a:p>
          <a:p>
            <a:r>
              <a:rPr lang="en-US" dirty="0" smtClean="0"/>
              <a:t>If a person or guardian is not present, you can start treatment.  </a:t>
            </a:r>
          </a:p>
          <a:p>
            <a:r>
              <a:rPr lang="en-US" dirty="0" smtClean="0"/>
              <a:t>You only have the casualty’s consent to treat them for a condition that affects their immediate health.</a:t>
            </a:r>
          </a:p>
          <a:p>
            <a:r>
              <a:rPr lang="en-US" dirty="0" smtClean="0"/>
              <a:t>You should not provide help for only ailment that goes beyond your knowledge of first aid.</a:t>
            </a:r>
            <a:endParaRPr lang="en-US" dirty="0"/>
          </a:p>
        </p:txBody>
      </p:sp>
    </p:spTree>
    <p:extLst>
      <p:ext uri="{BB962C8B-B14F-4D97-AF65-F5344CB8AC3E}">
        <p14:creationId xmlns:p14="http://schemas.microsoft.com/office/powerpoint/2010/main" val="1392841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81000"/>
            <a:ext cx="6324600" cy="1143000"/>
          </a:xfrm>
        </p:spPr>
        <p:txBody>
          <a:bodyPr/>
          <a:lstStyle/>
          <a:p>
            <a:r>
              <a:rPr lang="en-US" dirty="0" smtClean="0"/>
              <a:t>4. Recording </a:t>
            </a:r>
            <a:endParaRPr lang="en-US" dirty="0"/>
          </a:p>
        </p:txBody>
      </p:sp>
      <p:sp>
        <p:nvSpPr>
          <p:cNvPr id="3" name="Content Placeholder 2"/>
          <p:cNvSpPr>
            <a:spLocks noGrp="1"/>
          </p:cNvSpPr>
          <p:nvPr>
            <p:ph idx="1"/>
          </p:nvPr>
        </p:nvSpPr>
        <p:spPr/>
        <p:txBody>
          <a:bodyPr>
            <a:normAutofit fontScale="92500"/>
          </a:bodyPr>
          <a:lstStyle/>
          <a:p>
            <a:r>
              <a:rPr lang="en-US" dirty="0" smtClean="0"/>
              <a:t>First aiders should always make notes or fill out a casualty report for any event attended, no matter how minor.</a:t>
            </a:r>
          </a:p>
          <a:p>
            <a:r>
              <a:rPr lang="en-US" dirty="0" smtClean="0"/>
              <a:t>Proper records will help you to recall the incident if you are ever asked about it at a later stage.</a:t>
            </a:r>
          </a:p>
          <a:p>
            <a:r>
              <a:rPr lang="en-US" dirty="0" smtClean="0"/>
              <a:t>Records may be used in a court, so ensure your reports or notes are legible, accurate, factual, contain all relevant information and are based on observations rather than opinions. </a:t>
            </a:r>
          </a:p>
          <a:p>
            <a:endParaRPr lang="en-US" dirty="0"/>
          </a:p>
        </p:txBody>
      </p:sp>
    </p:spTree>
    <p:extLst>
      <p:ext uri="{BB962C8B-B14F-4D97-AF65-F5344CB8AC3E}">
        <p14:creationId xmlns:p14="http://schemas.microsoft.com/office/powerpoint/2010/main" val="1307260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2971800" cy="639762"/>
          </a:xfrm>
        </p:spPr>
        <p:txBody>
          <a:bodyPr>
            <a:normAutofit fontScale="90000"/>
          </a:bodyPr>
          <a:lstStyle/>
          <a:p>
            <a:r>
              <a:rPr lang="en-US" dirty="0" err="1" smtClean="0"/>
              <a:t>contd</a:t>
            </a:r>
            <a:endParaRPr lang="en-US" dirty="0"/>
          </a:p>
        </p:txBody>
      </p:sp>
      <p:sp>
        <p:nvSpPr>
          <p:cNvPr id="3" name="Content Placeholder 2"/>
          <p:cNvSpPr>
            <a:spLocks noGrp="1"/>
          </p:cNvSpPr>
          <p:nvPr>
            <p:ph idx="1"/>
          </p:nvPr>
        </p:nvSpPr>
        <p:spPr>
          <a:xfrm>
            <a:off x="304800" y="1295400"/>
            <a:ext cx="8229600" cy="4525963"/>
          </a:xfrm>
        </p:spPr>
        <p:txBody>
          <a:bodyPr>
            <a:normAutofit fontScale="92500" lnSpcReduction="20000"/>
          </a:bodyPr>
          <a:lstStyle/>
          <a:p>
            <a:r>
              <a:rPr lang="en-US" dirty="0" smtClean="0"/>
              <a:t>Example:</a:t>
            </a:r>
          </a:p>
          <a:p>
            <a:pPr>
              <a:buFontTx/>
              <a:buChar char="-"/>
            </a:pPr>
            <a:r>
              <a:rPr lang="en-US" dirty="0" smtClean="0"/>
              <a:t>Use black or blue ink only.</a:t>
            </a:r>
          </a:p>
          <a:p>
            <a:pPr>
              <a:buFontTx/>
              <a:buChar char="-"/>
            </a:pPr>
            <a:r>
              <a:rPr lang="en-US" dirty="0" smtClean="0"/>
              <a:t>Any correction should be crossed out with a single line and initialed. Do not use correction fluid to correct any mistakes.</a:t>
            </a:r>
          </a:p>
          <a:p>
            <a:pPr>
              <a:buFontTx/>
              <a:buChar char="-"/>
            </a:pPr>
            <a:r>
              <a:rPr lang="en-US" dirty="0" smtClean="0"/>
              <a:t>Sign and date the record.</a:t>
            </a:r>
          </a:p>
          <a:p>
            <a:pPr>
              <a:buFontTx/>
              <a:buChar char="-"/>
            </a:pPr>
            <a:r>
              <a:rPr lang="en-US" dirty="0" smtClean="0"/>
              <a:t>The information should be kept confidential and should only be accessed by authorized people who is authorized to access the records varies in different state or territories.</a:t>
            </a:r>
          </a:p>
          <a:p>
            <a:pPr marL="0" indent="0">
              <a:buNone/>
            </a:pPr>
            <a:endParaRPr lang="en-US" dirty="0"/>
          </a:p>
        </p:txBody>
      </p:sp>
    </p:spTree>
    <p:extLst>
      <p:ext uri="{BB962C8B-B14F-4D97-AF65-F5344CB8AC3E}">
        <p14:creationId xmlns:p14="http://schemas.microsoft.com/office/powerpoint/2010/main" val="3946107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1752600" cy="990600"/>
          </a:xfrm>
        </p:spPr>
        <p:txBody>
          <a:bodyPr/>
          <a:lstStyle/>
          <a:p>
            <a:r>
              <a:rPr lang="en-US" dirty="0" err="1" smtClean="0"/>
              <a:t>contd</a:t>
            </a:r>
            <a:endParaRPr lang="en-US" dirty="0"/>
          </a:p>
        </p:txBody>
      </p:sp>
      <p:sp>
        <p:nvSpPr>
          <p:cNvPr id="3" name="Content Placeholder 2"/>
          <p:cNvSpPr>
            <a:spLocks noGrp="1"/>
          </p:cNvSpPr>
          <p:nvPr>
            <p:ph idx="1"/>
          </p:nvPr>
        </p:nvSpPr>
        <p:spPr>
          <a:xfrm>
            <a:off x="457200" y="1219200"/>
            <a:ext cx="8229600" cy="4876800"/>
          </a:xfrm>
        </p:spPr>
        <p:txBody>
          <a:bodyPr>
            <a:normAutofit fontScale="85000" lnSpcReduction="20000"/>
          </a:bodyPr>
          <a:lstStyle/>
          <a:p>
            <a:r>
              <a:rPr lang="en-US" dirty="0" smtClean="0"/>
              <a:t>The information which should be contained in any injury illness report is:</a:t>
            </a:r>
          </a:p>
          <a:p>
            <a:pPr>
              <a:buFontTx/>
              <a:buChar char="-"/>
            </a:pPr>
            <a:r>
              <a:rPr lang="en-US" dirty="0" smtClean="0"/>
              <a:t>The date and time of the incident.</a:t>
            </a:r>
          </a:p>
          <a:p>
            <a:pPr>
              <a:buFontTx/>
              <a:buChar char="-"/>
            </a:pPr>
            <a:r>
              <a:rPr lang="en-US" dirty="0" smtClean="0"/>
              <a:t>Brief personal details (name, address, date of birth)</a:t>
            </a:r>
          </a:p>
          <a:p>
            <a:pPr>
              <a:buFontTx/>
              <a:buChar char="-"/>
            </a:pPr>
            <a:r>
              <a:rPr lang="en-US" dirty="0" smtClean="0"/>
              <a:t>History  of the illness/ injury.</a:t>
            </a:r>
          </a:p>
          <a:p>
            <a:pPr>
              <a:buFontTx/>
              <a:buChar char="-"/>
            </a:pPr>
            <a:r>
              <a:rPr lang="en-US" dirty="0" smtClean="0"/>
              <a:t>Observations (signs, symptoms and vital signs)</a:t>
            </a:r>
          </a:p>
          <a:p>
            <a:pPr>
              <a:buFontTx/>
              <a:buChar char="-"/>
            </a:pPr>
            <a:r>
              <a:rPr lang="en-US" dirty="0" smtClean="0"/>
              <a:t>The first aider’s assessment of the injury/ illness.</a:t>
            </a:r>
          </a:p>
          <a:p>
            <a:pPr>
              <a:buFontTx/>
              <a:buChar char="-"/>
            </a:pPr>
            <a:r>
              <a:rPr lang="en-US" dirty="0" smtClean="0"/>
              <a:t>Date</a:t>
            </a:r>
          </a:p>
          <a:p>
            <a:pPr>
              <a:buFontTx/>
              <a:buChar char="-"/>
            </a:pPr>
            <a:r>
              <a:rPr lang="en-US" dirty="0" smtClean="0"/>
              <a:t>Signature of the first aider.</a:t>
            </a:r>
          </a:p>
          <a:p>
            <a:pPr>
              <a:buFontTx/>
              <a:buChar char="-"/>
            </a:pPr>
            <a:r>
              <a:rPr lang="en-US" dirty="0" smtClean="0"/>
              <a:t>The date of the report.</a:t>
            </a:r>
          </a:p>
          <a:p>
            <a:pPr>
              <a:buFontTx/>
              <a:buChar char="-"/>
            </a:pPr>
            <a:r>
              <a:rPr lang="en-US" dirty="0" smtClean="0"/>
              <a:t>Print name and title of first aider. </a:t>
            </a:r>
            <a:endParaRPr lang="en-US" dirty="0"/>
          </a:p>
        </p:txBody>
      </p:sp>
    </p:spTree>
    <p:extLst>
      <p:ext uri="{BB962C8B-B14F-4D97-AF65-F5344CB8AC3E}">
        <p14:creationId xmlns:p14="http://schemas.microsoft.com/office/powerpoint/2010/main" val="2471055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731</Words>
  <Application>Microsoft Office PowerPoint</Application>
  <PresentationFormat>On-screen Show (4:3)</PresentationFormat>
  <Paragraphs>56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Legal Aspects Of Providing First Aid</vt:lpstr>
      <vt:lpstr>Legal Aspects Of Providing First Aid</vt:lpstr>
      <vt:lpstr>1.Duty of care</vt:lpstr>
      <vt:lpstr>PowerPoint Presentation</vt:lpstr>
      <vt:lpstr>PowerPoint Presentation</vt:lpstr>
      <vt:lpstr>3. Consent </vt:lpstr>
      <vt:lpstr>4. Recording </vt:lpstr>
      <vt:lpstr>contd</vt:lpstr>
      <vt:lpstr>contd</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Aspects Of Prov</dc:title>
  <dc:creator>seema</dc:creator>
  <cp:lastModifiedBy>seema</cp:lastModifiedBy>
  <cp:revision>12</cp:revision>
  <dcterms:created xsi:type="dcterms:W3CDTF">2018-07-22T16:08:20Z</dcterms:created>
  <dcterms:modified xsi:type="dcterms:W3CDTF">2018-07-23T02:41:01Z</dcterms:modified>
</cp:coreProperties>
</file>