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8"/>
  </p:notesMasterIdLst>
  <p:sldIdLst>
    <p:sldId id="256" r:id="rId2"/>
    <p:sldId id="258" r:id="rId3"/>
    <p:sldId id="310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262" r:id="rId13"/>
    <p:sldId id="263" r:id="rId14"/>
    <p:sldId id="264" r:id="rId15"/>
    <p:sldId id="265" r:id="rId16"/>
    <p:sldId id="266" r:id="rId17"/>
    <p:sldId id="311" r:id="rId18"/>
    <p:sldId id="267" r:id="rId19"/>
    <p:sldId id="307" r:id="rId20"/>
    <p:sldId id="268" r:id="rId21"/>
    <p:sldId id="308" r:id="rId22"/>
    <p:sldId id="269" r:id="rId23"/>
    <p:sldId id="312" r:id="rId24"/>
    <p:sldId id="270" r:id="rId25"/>
    <p:sldId id="313" r:id="rId26"/>
    <p:sldId id="271" r:id="rId27"/>
    <p:sldId id="314" r:id="rId28"/>
    <p:sldId id="272" r:id="rId29"/>
    <p:sldId id="315" r:id="rId30"/>
    <p:sldId id="274" r:id="rId31"/>
    <p:sldId id="273" r:id="rId32"/>
    <p:sldId id="316" r:id="rId33"/>
    <p:sldId id="275" r:id="rId34"/>
    <p:sldId id="276" r:id="rId35"/>
    <p:sldId id="318" r:id="rId36"/>
    <p:sldId id="277" r:id="rId37"/>
    <p:sldId id="319" r:id="rId38"/>
    <p:sldId id="320" r:id="rId39"/>
    <p:sldId id="278" r:id="rId40"/>
    <p:sldId id="279" r:id="rId41"/>
    <p:sldId id="280" r:id="rId42"/>
    <p:sldId id="282" r:id="rId43"/>
    <p:sldId id="283" r:id="rId44"/>
    <p:sldId id="321" r:id="rId45"/>
    <p:sldId id="284" r:id="rId46"/>
    <p:sldId id="285" r:id="rId47"/>
    <p:sldId id="286" r:id="rId48"/>
    <p:sldId id="322" r:id="rId49"/>
    <p:sldId id="287" r:id="rId50"/>
    <p:sldId id="323" r:id="rId51"/>
    <p:sldId id="325" r:id="rId52"/>
    <p:sldId id="288" r:id="rId53"/>
    <p:sldId id="289" r:id="rId54"/>
    <p:sldId id="290" r:id="rId55"/>
    <p:sldId id="291" r:id="rId56"/>
    <p:sldId id="326" r:id="rId57"/>
    <p:sldId id="292" r:id="rId58"/>
    <p:sldId id="293" r:id="rId59"/>
    <p:sldId id="295" r:id="rId60"/>
    <p:sldId id="327" r:id="rId61"/>
    <p:sldId id="296" r:id="rId62"/>
    <p:sldId id="328" r:id="rId63"/>
    <p:sldId id="297" r:id="rId64"/>
    <p:sldId id="329" r:id="rId65"/>
    <p:sldId id="298" r:id="rId66"/>
    <p:sldId id="330" r:id="rId67"/>
    <p:sldId id="332" r:id="rId68"/>
    <p:sldId id="333" r:id="rId69"/>
    <p:sldId id="334" r:id="rId70"/>
    <p:sldId id="340" r:id="rId71"/>
    <p:sldId id="343" r:id="rId72"/>
    <p:sldId id="342" r:id="rId73"/>
    <p:sldId id="338" r:id="rId74"/>
    <p:sldId id="337" r:id="rId75"/>
    <p:sldId id="336" r:id="rId76"/>
    <p:sldId id="335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mlcL2w617dwP0YR3Lf2SvA" hashData="KJ3P8FcLDWI8OEus/bVgYxc5KUg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5ACA24-D0AA-4A39-8092-2AECA875BAF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320B6A-E2F2-46D7-8906-ED3358AE775C}">
      <dgm:prSet phldrT="[Text]" custT="1"/>
      <dgm:spPr/>
      <dgm:t>
        <a:bodyPr/>
        <a:lstStyle/>
        <a:p>
          <a:pPr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Nutritional status of woman of child bearing age</a:t>
          </a:r>
          <a:endParaRPr lang="en-US" sz="2000" dirty="0"/>
        </a:p>
      </dgm:t>
    </dgm:pt>
    <dgm:pt modelId="{EEA4901B-3430-4F2D-B52C-8D9DCE717E5A}" type="parTrans" cxnId="{C873BF3E-5B88-4AB5-A1F8-4FB1EA8D9ED9}">
      <dgm:prSet/>
      <dgm:spPr/>
      <dgm:t>
        <a:bodyPr/>
        <a:lstStyle/>
        <a:p>
          <a:endParaRPr lang="en-US"/>
        </a:p>
      </dgm:t>
    </dgm:pt>
    <dgm:pt modelId="{52C26FA0-AF73-49C8-BE69-154E7BAFAF42}" type="sibTrans" cxnId="{C873BF3E-5B88-4AB5-A1F8-4FB1EA8D9ED9}">
      <dgm:prSet/>
      <dgm:spPr/>
      <dgm:t>
        <a:bodyPr/>
        <a:lstStyle/>
        <a:p>
          <a:endParaRPr lang="en-US" sz="2000" dirty="0"/>
        </a:p>
      </dgm:t>
    </dgm:pt>
    <dgm:pt modelId="{EB55A122-CF3D-4AA4-BFAE-8A911895B7ED}">
      <dgm:prSet phldrT="[Text]" custT="1"/>
      <dgm:spPr/>
      <dgm:t>
        <a:bodyPr/>
        <a:lstStyle/>
        <a:p>
          <a:pPr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Nutritional status of Pregnant woman</a:t>
          </a:r>
          <a:endParaRPr lang="en-US" sz="2000" dirty="0"/>
        </a:p>
      </dgm:t>
    </dgm:pt>
    <dgm:pt modelId="{72EC0B12-BDDE-4938-9989-C4FEDF7D02B0}" type="parTrans" cxnId="{C63FF85F-1F2F-46C6-8D5D-234A1D55A466}">
      <dgm:prSet/>
      <dgm:spPr/>
      <dgm:t>
        <a:bodyPr/>
        <a:lstStyle/>
        <a:p>
          <a:endParaRPr lang="en-US"/>
        </a:p>
      </dgm:t>
    </dgm:pt>
    <dgm:pt modelId="{0F2F57A2-013C-4612-AA0F-1283C22CE4A8}" type="sibTrans" cxnId="{C63FF85F-1F2F-46C6-8D5D-234A1D55A466}">
      <dgm:prSet/>
      <dgm:spPr/>
      <dgm:t>
        <a:bodyPr/>
        <a:lstStyle/>
        <a:p>
          <a:endParaRPr lang="en-US" sz="2000" dirty="0"/>
        </a:p>
      </dgm:t>
    </dgm:pt>
    <dgm:pt modelId="{3D652B32-5190-4A0E-BFD6-1816DE17ECAB}">
      <dgm:prSet phldrT="[Text]" custT="1"/>
      <dgm:spPr/>
      <dgm:t>
        <a:bodyPr/>
        <a:lstStyle/>
        <a:p>
          <a:pPr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Nutritional status of Lactating women</a:t>
          </a:r>
          <a:endParaRPr lang="en-US" sz="2000" dirty="0"/>
        </a:p>
      </dgm:t>
    </dgm:pt>
    <dgm:pt modelId="{0FAF96F2-67D0-4D0B-9067-4F89E6246EA3}" type="parTrans" cxnId="{5D2505DF-42F9-40D9-A54A-54619A7D72D5}">
      <dgm:prSet/>
      <dgm:spPr/>
      <dgm:t>
        <a:bodyPr/>
        <a:lstStyle/>
        <a:p>
          <a:endParaRPr lang="en-US"/>
        </a:p>
      </dgm:t>
    </dgm:pt>
    <dgm:pt modelId="{4943A3F6-34C9-4009-A29D-24DDFE7C41CE}" type="sibTrans" cxnId="{5D2505DF-42F9-40D9-A54A-54619A7D72D5}">
      <dgm:prSet/>
      <dgm:spPr/>
      <dgm:t>
        <a:bodyPr/>
        <a:lstStyle/>
        <a:p>
          <a:endParaRPr lang="en-US" sz="2000" dirty="0"/>
        </a:p>
      </dgm:t>
    </dgm:pt>
    <dgm:pt modelId="{0B39CE9A-89B7-4AA4-B7D7-20BD13879B39}">
      <dgm:prSet phldrT="[Text]" custT="1"/>
      <dgm:spPr/>
      <dgm:t>
        <a:bodyPr/>
        <a:lstStyle/>
        <a:p>
          <a:pPr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Neonatal </a:t>
          </a:r>
          <a:r>
            <a:rPr lang="en-US" sz="2000" dirty="0" smtClean="0">
              <a:solidFill>
                <a:srgbClr val="0000FF"/>
              </a:solidFill>
              <a:ea typeface="Times New Roman" pitchFamily="18" charset="0"/>
            </a:rPr>
            <a:t>&amp; 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Infant Nutritional status</a:t>
          </a:r>
          <a:endParaRPr lang="en-US" sz="2000" dirty="0"/>
        </a:p>
      </dgm:t>
    </dgm:pt>
    <dgm:pt modelId="{4FE9666D-9922-428B-95BA-44ABC9895E90}" type="parTrans" cxnId="{A0FB1BE1-E4C5-4D5F-B9AE-E2B9CBCC0633}">
      <dgm:prSet/>
      <dgm:spPr/>
      <dgm:t>
        <a:bodyPr/>
        <a:lstStyle/>
        <a:p>
          <a:endParaRPr lang="en-US"/>
        </a:p>
      </dgm:t>
    </dgm:pt>
    <dgm:pt modelId="{A45F4619-7D2E-4A50-B405-D77B7B7AB0B7}" type="sibTrans" cxnId="{A0FB1BE1-E4C5-4D5F-B9AE-E2B9CBCC0633}">
      <dgm:prSet/>
      <dgm:spPr/>
      <dgm:t>
        <a:bodyPr/>
        <a:lstStyle/>
        <a:p>
          <a:endParaRPr lang="en-US" sz="2000" dirty="0"/>
        </a:p>
      </dgm:t>
    </dgm:pt>
    <dgm:pt modelId="{77F4E91C-A7B2-4A57-8D9F-94B2FAC2DCF7}">
      <dgm:prSet phldrT="[Text]" custT="1"/>
      <dgm:spPr/>
      <dgm:t>
        <a:bodyPr/>
        <a:lstStyle/>
        <a:p>
          <a:pPr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ea typeface="Times New Roman" pitchFamily="18" charset="0"/>
            </a:rPr>
            <a:t>Girl’s Nutritional status </a:t>
          </a:r>
          <a:endParaRPr lang="en-US" sz="2000" dirty="0"/>
        </a:p>
      </dgm:t>
    </dgm:pt>
    <dgm:pt modelId="{9DBA0F60-4AFF-4BDB-9061-CCEA9A61D132}" type="parTrans" cxnId="{4B8220AE-5727-4DCF-AB2D-26519764B5A1}">
      <dgm:prSet/>
      <dgm:spPr/>
      <dgm:t>
        <a:bodyPr/>
        <a:lstStyle/>
        <a:p>
          <a:endParaRPr lang="en-US"/>
        </a:p>
      </dgm:t>
    </dgm:pt>
    <dgm:pt modelId="{47832FB7-0F48-494C-BEC5-1A6C5F50E141}" type="sibTrans" cxnId="{4B8220AE-5727-4DCF-AB2D-26519764B5A1}">
      <dgm:prSet/>
      <dgm:spPr/>
      <dgm:t>
        <a:bodyPr/>
        <a:lstStyle/>
        <a:p>
          <a:endParaRPr lang="en-US" sz="2000" dirty="0"/>
        </a:p>
      </dgm:t>
    </dgm:pt>
    <dgm:pt modelId="{CDC52A08-B19F-4970-8BEF-E83679CA3EE0}" type="pres">
      <dgm:prSet presAssocID="{A65ACA24-D0AA-4A39-8092-2AECA875BA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9299D4-085A-4672-A171-7F0C3501082A}" type="pres">
      <dgm:prSet presAssocID="{41320B6A-E2F2-46D7-8906-ED3358AE775C}" presName="dummy" presStyleCnt="0"/>
      <dgm:spPr/>
    </dgm:pt>
    <dgm:pt modelId="{2A9FAC29-4DF2-4FFF-BB02-87C4A85075CC}" type="pres">
      <dgm:prSet presAssocID="{41320B6A-E2F2-46D7-8906-ED3358AE775C}" presName="node" presStyleLbl="revTx" presStyleIdx="0" presStyleCnt="5" custScaleX="177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C5D7A2-7254-4C50-8B5C-7DFF60C42257}" type="pres">
      <dgm:prSet presAssocID="{52C26FA0-AF73-49C8-BE69-154E7BAFAF42}" presName="sibTrans" presStyleLbl="node1" presStyleIdx="0" presStyleCnt="5"/>
      <dgm:spPr/>
      <dgm:t>
        <a:bodyPr/>
        <a:lstStyle/>
        <a:p>
          <a:endParaRPr lang="en-US"/>
        </a:p>
      </dgm:t>
    </dgm:pt>
    <dgm:pt modelId="{B678BC64-995D-43AD-A236-86486CA526AD}" type="pres">
      <dgm:prSet presAssocID="{EB55A122-CF3D-4AA4-BFAE-8A911895B7ED}" presName="dummy" presStyleCnt="0"/>
      <dgm:spPr/>
    </dgm:pt>
    <dgm:pt modelId="{BA7DEC39-E3C6-4A42-AA87-6EB406873BB6}" type="pres">
      <dgm:prSet presAssocID="{EB55A122-CF3D-4AA4-BFAE-8A911895B7ED}" presName="node" presStyleLbl="revTx" presStyleIdx="1" presStyleCnt="5" custScaleX="2082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9CDC40-73B9-4845-A09D-F295BE5709BA}" type="pres">
      <dgm:prSet presAssocID="{0F2F57A2-013C-4612-AA0F-1283C22CE4A8}" presName="sibTrans" presStyleLbl="node1" presStyleIdx="1" presStyleCnt="5"/>
      <dgm:spPr/>
      <dgm:t>
        <a:bodyPr/>
        <a:lstStyle/>
        <a:p>
          <a:endParaRPr lang="en-US"/>
        </a:p>
      </dgm:t>
    </dgm:pt>
    <dgm:pt modelId="{6CB4C8B5-7383-4CC0-A4BF-5E22D1570073}" type="pres">
      <dgm:prSet presAssocID="{3D652B32-5190-4A0E-BFD6-1816DE17ECAB}" presName="dummy" presStyleCnt="0"/>
      <dgm:spPr/>
    </dgm:pt>
    <dgm:pt modelId="{FFC5B083-BA51-4A7C-B6D1-3AA8DEB1AB62}" type="pres">
      <dgm:prSet presAssocID="{3D652B32-5190-4A0E-BFD6-1816DE17ECAB}" presName="node" presStyleLbl="revTx" presStyleIdx="2" presStyleCnt="5" custScaleX="1887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5C708E-1DD9-497D-B4D2-5A24A3AB8E9F}" type="pres">
      <dgm:prSet presAssocID="{4943A3F6-34C9-4009-A29D-24DDFE7C41CE}" presName="sibTrans" presStyleLbl="node1" presStyleIdx="2" presStyleCnt="5"/>
      <dgm:spPr/>
      <dgm:t>
        <a:bodyPr/>
        <a:lstStyle/>
        <a:p>
          <a:endParaRPr lang="en-US"/>
        </a:p>
      </dgm:t>
    </dgm:pt>
    <dgm:pt modelId="{42C28086-D6A5-4A9D-B5BC-74BF51B30264}" type="pres">
      <dgm:prSet presAssocID="{0B39CE9A-89B7-4AA4-B7D7-20BD13879B39}" presName="dummy" presStyleCnt="0"/>
      <dgm:spPr/>
    </dgm:pt>
    <dgm:pt modelId="{C9C2AE39-B6EA-407B-8AE6-9223265FBF97}" type="pres">
      <dgm:prSet presAssocID="{0B39CE9A-89B7-4AA4-B7D7-20BD13879B39}" presName="node" presStyleLbl="revTx" presStyleIdx="3" presStyleCnt="5" custScaleX="1901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B57D3-169E-4E04-B90C-5FF3E7693633}" type="pres">
      <dgm:prSet presAssocID="{A45F4619-7D2E-4A50-B405-D77B7B7AB0B7}" presName="sibTrans" presStyleLbl="node1" presStyleIdx="3" presStyleCnt="5"/>
      <dgm:spPr/>
      <dgm:t>
        <a:bodyPr/>
        <a:lstStyle/>
        <a:p>
          <a:endParaRPr lang="en-US"/>
        </a:p>
      </dgm:t>
    </dgm:pt>
    <dgm:pt modelId="{362D5AFA-DDFE-4E9F-AD4F-F8752786D427}" type="pres">
      <dgm:prSet presAssocID="{77F4E91C-A7B2-4A57-8D9F-94B2FAC2DCF7}" presName="dummy" presStyleCnt="0"/>
      <dgm:spPr/>
    </dgm:pt>
    <dgm:pt modelId="{4E2A2627-768A-45E0-A8AA-6E0CB06F8A99}" type="pres">
      <dgm:prSet presAssocID="{77F4E91C-A7B2-4A57-8D9F-94B2FAC2DCF7}" presName="node" presStyleLbl="revTx" presStyleIdx="4" presStyleCnt="5" custScaleX="1510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BECF8-642D-4000-B621-5FB6EC5AB184}" type="pres">
      <dgm:prSet presAssocID="{47832FB7-0F48-494C-BEC5-1A6C5F50E141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227A4684-2A09-459C-A185-705BC631750F}" type="presOf" srcId="{47832FB7-0F48-494C-BEC5-1A6C5F50E141}" destId="{1D5BECF8-642D-4000-B621-5FB6EC5AB184}" srcOrd="0" destOrd="0" presId="urn:microsoft.com/office/officeart/2005/8/layout/cycle1"/>
    <dgm:cxn modelId="{4BAC374F-928B-4677-B6EF-61A2DEA6B96D}" type="presOf" srcId="{3D652B32-5190-4A0E-BFD6-1816DE17ECAB}" destId="{FFC5B083-BA51-4A7C-B6D1-3AA8DEB1AB62}" srcOrd="0" destOrd="0" presId="urn:microsoft.com/office/officeart/2005/8/layout/cycle1"/>
    <dgm:cxn modelId="{5D2505DF-42F9-40D9-A54A-54619A7D72D5}" srcId="{A65ACA24-D0AA-4A39-8092-2AECA875BAF4}" destId="{3D652B32-5190-4A0E-BFD6-1816DE17ECAB}" srcOrd="2" destOrd="0" parTransId="{0FAF96F2-67D0-4D0B-9067-4F89E6246EA3}" sibTransId="{4943A3F6-34C9-4009-A29D-24DDFE7C41CE}"/>
    <dgm:cxn modelId="{24E03DA2-0BC1-4D49-A254-50A6D3D214D5}" type="presOf" srcId="{A45F4619-7D2E-4A50-B405-D77B7B7AB0B7}" destId="{57DB57D3-169E-4E04-B90C-5FF3E7693633}" srcOrd="0" destOrd="0" presId="urn:microsoft.com/office/officeart/2005/8/layout/cycle1"/>
    <dgm:cxn modelId="{A34FDEA0-ED38-44C3-A5B7-9B652EEA4B50}" type="presOf" srcId="{EB55A122-CF3D-4AA4-BFAE-8A911895B7ED}" destId="{BA7DEC39-E3C6-4A42-AA87-6EB406873BB6}" srcOrd="0" destOrd="0" presId="urn:microsoft.com/office/officeart/2005/8/layout/cycle1"/>
    <dgm:cxn modelId="{419F91EE-5C0C-4585-A9A6-768746D8A794}" type="presOf" srcId="{0B39CE9A-89B7-4AA4-B7D7-20BD13879B39}" destId="{C9C2AE39-B6EA-407B-8AE6-9223265FBF97}" srcOrd="0" destOrd="0" presId="urn:microsoft.com/office/officeart/2005/8/layout/cycle1"/>
    <dgm:cxn modelId="{DC08EBBF-0643-4674-9E9F-CBC4483E9F01}" type="presOf" srcId="{77F4E91C-A7B2-4A57-8D9F-94B2FAC2DCF7}" destId="{4E2A2627-768A-45E0-A8AA-6E0CB06F8A99}" srcOrd="0" destOrd="0" presId="urn:microsoft.com/office/officeart/2005/8/layout/cycle1"/>
    <dgm:cxn modelId="{4B8220AE-5727-4DCF-AB2D-26519764B5A1}" srcId="{A65ACA24-D0AA-4A39-8092-2AECA875BAF4}" destId="{77F4E91C-A7B2-4A57-8D9F-94B2FAC2DCF7}" srcOrd="4" destOrd="0" parTransId="{9DBA0F60-4AFF-4BDB-9061-CCEA9A61D132}" sibTransId="{47832FB7-0F48-494C-BEC5-1A6C5F50E141}"/>
    <dgm:cxn modelId="{15713BDD-D3D6-4706-AD63-CFCC524D56DE}" type="presOf" srcId="{0F2F57A2-013C-4612-AA0F-1283C22CE4A8}" destId="{3F9CDC40-73B9-4845-A09D-F295BE5709BA}" srcOrd="0" destOrd="0" presId="urn:microsoft.com/office/officeart/2005/8/layout/cycle1"/>
    <dgm:cxn modelId="{DD147D80-0A3C-4429-98A5-DED93A487467}" type="presOf" srcId="{41320B6A-E2F2-46D7-8906-ED3358AE775C}" destId="{2A9FAC29-4DF2-4FFF-BB02-87C4A85075CC}" srcOrd="0" destOrd="0" presId="urn:microsoft.com/office/officeart/2005/8/layout/cycle1"/>
    <dgm:cxn modelId="{C873BF3E-5B88-4AB5-A1F8-4FB1EA8D9ED9}" srcId="{A65ACA24-D0AA-4A39-8092-2AECA875BAF4}" destId="{41320B6A-E2F2-46D7-8906-ED3358AE775C}" srcOrd="0" destOrd="0" parTransId="{EEA4901B-3430-4F2D-B52C-8D9DCE717E5A}" sibTransId="{52C26FA0-AF73-49C8-BE69-154E7BAFAF42}"/>
    <dgm:cxn modelId="{A0FB1BE1-E4C5-4D5F-B9AE-E2B9CBCC0633}" srcId="{A65ACA24-D0AA-4A39-8092-2AECA875BAF4}" destId="{0B39CE9A-89B7-4AA4-B7D7-20BD13879B39}" srcOrd="3" destOrd="0" parTransId="{4FE9666D-9922-428B-95BA-44ABC9895E90}" sibTransId="{A45F4619-7D2E-4A50-B405-D77B7B7AB0B7}"/>
    <dgm:cxn modelId="{A1F99250-1EFC-4B16-B3FA-AF5D40561106}" type="presOf" srcId="{52C26FA0-AF73-49C8-BE69-154E7BAFAF42}" destId="{CFC5D7A2-7254-4C50-8B5C-7DFF60C42257}" srcOrd="0" destOrd="0" presId="urn:microsoft.com/office/officeart/2005/8/layout/cycle1"/>
    <dgm:cxn modelId="{C63FF85F-1F2F-46C6-8D5D-234A1D55A466}" srcId="{A65ACA24-D0AA-4A39-8092-2AECA875BAF4}" destId="{EB55A122-CF3D-4AA4-BFAE-8A911895B7ED}" srcOrd="1" destOrd="0" parTransId="{72EC0B12-BDDE-4938-9989-C4FEDF7D02B0}" sibTransId="{0F2F57A2-013C-4612-AA0F-1283C22CE4A8}"/>
    <dgm:cxn modelId="{0F367F5D-B91A-40C0-AA38-FFED2CEF51A2}" type="presOf" srcId="{4943A3F6-34C9-4009-A29D-24DDFE7C41CE}" destId="{855C708E-1DD9-497D-B4D2-5A24A3AB8E9F}" srcOrd="0" destOrd="0" presId="urn:microsoft.com/office/officeart/2005/8/layout/cycle1"/>
    <dgm:cxn modelId="{95B149D8-8500-4FCC-8E98-BEE37DB7F312}" type="presOf" srcId="{A65ACA24-D0AA-4A39-8092-2AECA875BAF4}" destId="{CDC52A08-B19F-4970-8BEF-E83679CA3EE0}" srcOrd="0" destOrd="0" presId="urn:microsoft.com/office/officeart/2005/8/layout/cycle1"/>
    <dgm:cxn modelId="{BB426DEA-18FB-43AA-AA1D-A7D7306C98F3}" type="presParOf" srcId="{CDC52A08-B19F-4970-8BEF-E83679CA3EE0}" destId="{889299D4-085A-4672-A171-7F0C3501082A}" srcOrd="0" destOrd="0" presId="urn:microsoft.com/office/officeart/2005/8/layout/cycle1"/>
    <dgm:cxn modelId="{943EA04A-5181-43A5-81D5-CA584842FC85}" type="presParOf" srcId="{CDC52A08-B19F-4970-8BEF-E83679CA3EE0}" destId="{2A9FAC29-4DF2-4FFF-BB02-87C4A85075CC}" srcOrd="1" destOrd="0" presId="urn:microsoft.com/office/officeart/2005/8/layout/cycle1"/>
    <dgm:cxn modelId="{03BF6F95-C18D-4BED-8343-88A45E3A5A39}" type="presParOf" srcId="{CDC52A08-B19F-4970-8BEF-E83679CA3EE0}" destId="{CFC5D7A2-7254-4C50-8B5C-7DFF60C42257}" srcOrd="2" destOrd="0" presId="urn:microsoft.com/office/officeart/2005/8/layout/cycle1"/>
    <dgm:cxn modelId="{96D8C73D-4AAC-404C-B1CC-E839EEDDD6AD}" type="presParOf" srcId="{CDC52A08-B19F-4970-8BEF-E83679CA3EE0}" destId="{B678BC64-995D-43AD-A236-86486CA526AD}" srcOrd="3" destOrd="0" presId="urn:microsoft.com/office/officeart/2005/8/layout/cycle1"/>
    <dgm:cxn modelId="{709C007F-EF97-437F-801F-0C73447651EA}" type="presParOf" srcId="{CDC52A08-B19F-4970-8BEF-E83679CA3EE0}" destId="{BA7DEC39-E3C6-4A42-AA87-6EB406873BB6}" srcOrd="4" destOrd="0" presId="urn:microsoft.com/office/officeart/2005/8/layout/cycle1"/>
    <dgm:cxn modelId="{DC80A577-121F-44FB-B2DC-C3BDE78BDE90}" type="presParOf" srcId="{CDC52A08-B19F-4970-8BEF-E83679CA3EE0}" destId="{3F9CDC40-73B9-4845-A09D-F295BE5709BA}" srcOrd="5" destOrd="0" presId="urn:microsoft.com/office/officeart/2005/8/layout/cycle1"/>
    <dgm:cxn modelId="{E9A01B10-BE75-45A0-8752-BC8E70B2B522}" type="presParOf" srcId="{CDC52A08-B19F-4970-8BEF-E83679CA3EE0}" destId="{6CB4C8B5-7383-4CC0-A4BF-5E22D1570073}" srcOrd="6" destOrd="0" presId="urn:microsoft.com/office/officeart/2005/8/layout/cycle1"/>
    <dgm:cxn modelId="{2ECC0ABA-F762-458D-942B-3FD1196DC506}" type="presParOf" srcId="{CDC52A08-B19F-4970-8BEF-E83679CA3EE0}" destId="{FFC5B083-BA51-4A7C-B6D1-3AA8DEB1AB62}" srcOrd="7" destOrd="0" presId="urn:microsoft.com/office/officeart/2005/8/layout/cycle1"/>
    <dgm:cxn modelId="{0AA7A4D3-88AA-46B3-8ACF-E5B942AFE1DA}" type="presParOf" srcId="{CDC52A08-B19F-4970-8BEF-E83679CA3EE0}" destId="{855C708E-1DD9-497D-B4D2-5A24A3AB8E9F}" srcOrd="8" destOrd="0" presId="urn:microsoft.com/office/officeart/2005/8/layout/cycle1"/>
    <dgm:cxn modelId="{F9EDF91D-0446-43EB-88D2-280199D188F7}" type="presParOf" srcId="{CDC52A08-B19F-4970-8BEF-E83679CA3EE0}" destId="{42C28086-D6A5-4A9D-B5BC-74BF51B30264}" srcOrd="9" destOrd="0" presId="urn:microsoft.com/office/officeart/2005/8/layout/cycle1"/>
    <dgm:cxn modelId="{722E3A65-CA92-4B3E-9C5B-D924BCBBFA57}" type="presParOf" srcId="{CDC52A08-B19F-4970-8BEF-E83679CA3EE0}" destId="{C9C2AE39-B6EA-407B-8AE6-9223265FBF97}" srcOrd="10" destOrd="0" presId="urn:microsoft.com/office/officeart/2005/8/layout/cycle1"/>
    <dgm:cxn modelId="{71F1EDC0-1E5B-4FFD-84A1-C98D53758152}" type="presParOf" srcId="{CDC52A08-B19F-4970-8BEF-E83679CA3EE0}" destId="{57DB57D3-169E-4E04-B90C-5FF3E7693633}" srcOrd="11" destOrd="0" presId="urn:microsoft.com/office/officeart/2005/8/layout/cycle1"/>
    <dgm:cxn modelId="{60F6DCA4-10FE-4716-9165-C2FF36ED747C}" type="presParOf" srcId="{CDC52A08-B19F-4970-8BEF-E83679CA3EE0}" destId="{362D5AFA-DDFE-4E9F-AD4F-F8752786D427}" srcOrd="12" destOrd="0" presId="urn:microsoft.com/office/officeart/2005/8/layout/cycle1"/>
    <dgm:cxn modelId="{17505269-2AC8-4952-BECF-5C0CA64C1A47}" type="presParOf" srcId="{CDC52A08-B19F-4970-8BEF-E83679CA3EE0}" destId="{4E2A2627-768A-45E0-A8AA-6E0CB06F8A99}" srcOrd="13" destOrd="0" presId="urn:microsoft.com/office/officeart/2005/8/layout/cycle1"/>
    <dgm:cxn modelId="{BCD348D8-A053-403C-911C-FD28117798C9}" type="presParOf" srcId="{CDC52A08-B19F-4970-8BEF-E83679CA3EE0}" destId="{1D5BECF8-642D-4000-B621-5FB6EC5AB184}" srcOrd="14" destOrd="0" presId="urn:microsoft.com/office/officeart/2005/8/layout/cycle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B9CC7-EA63-49E9-8425-B7FE2EC03616}" type="datetimeFigureOut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0EB61-2131-4DAF-B373-A7CCB47421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E940-362B-40FC-B944-5A5DFE3CF320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451C-4B6F-4DAD-9286-126477D9F7BA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EAE5-0BC0-4099-96BB-6FCA48B8E77F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BE2-D5C8-4030-AE34-7CF1A692A4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8324-8AAD-4993-B98F-A5CC4318013D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40E72-BD97-4193-BE32-D8070DD914E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CE81-ECAA-42B6-9E19-B5D1C1CC40D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FB78-8180-4FC3-9CF7-1E65FE4CE71C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01BA4-FB74-4903-904E-BFC607EA1C1B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8F26-D418-4014-A283-76B11DE3276E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5086-D1DA-4F6E-8017-BC02EB614D50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5C4EF-F7A3-40A0-BD28-761C2A0E8C6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LIFE CYCLE APPROACH IN NUTRITION PROMOTION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SIGNS OF UNDER-NUTRITION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4600" dirty="0" smtClean="0"/>
              <a:t>Stunting: Height </a:t>
            </a:r>
            <a:r>
              <a:rPr lang="en-US" sz="4600" dirty="0" smtClean="0">
                <a:solidFill>
                  <a:srgbClr val="0000FF"/>
                </a:solidFill>
              </a:rPr>
              <a:t>&lt;145 cm</a:t>
            </a:r>
          </a:p>
          <a:p>
            <a:pPr lvl="0"/>
            <a:r>
              <a:rPr lang="en-US" sz="4600" dirty="0" smtClean="0"/>
              <a:t>Underweight: Weight </a:t>
            </a:r>
            <a:r>
              <a:rPr lang="en-US" sz="4600" dirty="0" smtClean="0">
                <a:solidFill>
                  <a:srgbClr val="0000FF"/>
                </a:solidFill>
              </a:rPr>
              <a:t>&lt;45 kg</a:t>
            </a:r>
          </a:p>
          <a:p>
            <a:pPr lvl="0"/>
            <a:r>
              <a:rPr lang="en-US" sz="4600" dirty="0" smtClean="0"/>
              <a:t>Wasting: BMI </a:t>
            </a:r>
            <a:r>
              <a:rPr lang="en-US" sz="4600" dirty="0" smtClean="0">
                <a:solidFill>
                  <a:srgbClr val="0000FF"/>
                </a:solidFill>
              </a:rPr>
              <a:t>&lt;18.5</a:t>
            </a:r>
          </a:p>
          <a:p>
            <a:pPr lvl="0"/>
            <a:r>
              <a:rPr lang="en-US" sz="4600" dirty="0" smtClean="0"/>
              <a:t>Monthly weight gain: Weight gain </a:t>
            </a:r>
            <a:r>
              <a:rPr lang="en-US" sz="4600" dirty="0" smtClean="0">
                <a:solidFill>
                  <a:srgbClr val="0000FF"/>
                </a:solidFill>
              </a:rPr>
              <a:t>&lt;11.5 </a:t>
            </a:r>
            <a:r>
              <a:rPr lang="en-US" sz="4600" dirty="0" smtClean="0"/>
              <a:t>kg during the full course of pregnancy</a:t>
            </a:r>
          </a:p>
          <a:p>
            <a:pPr lvl="0"/>
            <a:r>
              <a:rPr lang="en-US" sz="4600" dirty="0" smtClean="0"/>
              <a:t>Second and third trimester weight gain: </a:t>
            </a:r>
            <a:r>
              <a:rPr lang="en-US" sz="4600" dirty="0" smtClean="0">
                <a:solidFill>
                  <a:srgbClr val="0000FF"/>
                </a:solidFill>
              </a:rPr>
              <a:t>&lt;1.5 kg</a:t>
            </a:r>
            <a:r>
              <a:rPr lang="en-US" sz="4600" dirty="0" smtClean="0"/>
              <a:t> per month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</a:t>
            </a:r>
            <a:r>
              <a:rPr lang="en-US" sz="4000" dirty="0" smtClean="0"/>
              <a:t>Body mass index = weight (kg)/height (m)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D7516-F500-417B-83F4-B5B9FA8BD1B4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8001000" cy="215265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UNDERSTANDING NUTRITION THROUGHOUT THE LIFE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UNDERSTANDING NUTRITION THROUGHOUT THE LIFE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1"/>
            <a:ext cx="8229600" cy="3352800"/>
          </a:xfrm>
        </p:spPr>
        <p:txBody>
          <a:bodyPr/>
          <a:lstStyle/>
          <a:p>
            <a:r>
              <a:rPr lang="en-US" dirty="0" smtClean="0"/>
              <a:t>Girl infants, children, and adolescents and women are vulnerable to malnutrition </a:t>
            </a:r>
            <a:r>
              <a:rPr lang="en-US" dirty="0" smtClean="0">
                <a:solidFill>
                  <a:srgbClr val="0000FF"/>
                </a:solidFill>
              </a:rPr>
              <a:t>throughout the life </a:t>
            </a:r>
            <a:r>
              <a:rPr lang="en-US" dirty="0" smtClean="0"/>
              <a:t>cycle for </a:t>
            </a:r>
            <a:r>
              <a:rPr lang="en-US" dirty="0" smtClean="0">
                <a:solidFill>
                  <a:srgbClr val="0000FF"/>
                </a:solidFill>
              </a:rPr>
              <a:t>both biological and social reasons</a:t>
            </a:r>
            <a:r>
              <a:rPr lang="en-US" dirty="0" smtClean="0"/>
              <a:t>, as explained below.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9BA2-98C6-449C-80D3-A2DF3D71C55E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1. INFANCY AND EARLY CHILDHOOD (0–24 MONTHS)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105400"/>
          </a:xfrm>
        </p:spPr>
        <p:txBody>
          <a:bodyPr>
            <a:noAutofit/>
          </a:bodyPr>
          <a:lstStyle/>
          <a:p>
            <a:r>
              <a:rPr lang="en-US" dirty="0" smtClean="0"/>
              <a:t>Most girls in developing world are </a:t>
            </a:r>
            <a:r>
              <a:rPr lang="en-US" dirty="0" smtClean="0">
                <a:solidFill>
                  <a:srgbClr val="0000FF"/>
                </a:solidFill>
              </a:rPr>
              <a:t>sub optimally breastfed</a:t>
            </a:r>
            <a:r>
              <a:rPr lang="en-US" dirty="0" smtClean="0"/>
              <a:t> in infancy &amp; early childhood, given poor </a:t>
            </a:r>
            <a:r>
              <a:rPr lang="en-US" dirty="0" smtClean="0">
                <a:solidFill>
                  <a:srgbClr val="0000FF"/>
                </a:solidFill>
              </a:rPr>
              <a:t>quality complementary foods</a:t>
            </a:r>
            <a:r>
              <a:rPr lang="en-US" dirty="0" smtClean="0"/>
              <a:t> in </a:t>
            </a:r>
            <a:r>
              <a:rPr lang="en-US" dirty="0" smtClean="0">
                <a:solidFill>
                  <a:srgbClr val="0000FF"/>
                </a:solidFill>
              </a:rPr>
              <a:t>inadequate quantities, infrequently</a:t>
            </a:r>
            <a:r>
              <a:rPr lang="en-US" dirty="0" smtClean="0"/>
              <a:t>, and suffer </a:t>
            </a:r>
            <a:r>
              <a:rPr lang="en-US" dirty="0" smtClean="0">
                <a:solidFill>
                  <a:srgbClr val="0000FF"/>
                </a:solidFill>
              </a:rPr>
              <a:t>frequent infections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Such nutritional neglect during first 2 yrs of life has </a:t>
            </a:r>
            <a:r>
              <a:rPr lang="en-US" dirty="0" smtClean="0">
                <a:solidFill>
                  <a:srgbClr val="0000FF"/>
                </a:solidFill>
              </a:rPr>
              <a:t>immediate &amp; long-term negative consequences </a:t>
            </a:r>
            <a:r>
              <a:rPr lang="en-US" dirty="0" smtClean="0"/>
              <a:t>on women’s survival, growth, development, and productivity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3B6C7-F86D-46BA-87C8-87E8F6C7797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CHILDHOOD (2–9 YEARS)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At 2 years old, many girls who survive nutritional stress are stunted, with </a:t>
            </a:r>
            <a:r>
              <a:rPr lang="en-US" dirty="0" smtClean="0">
                <a:solidFill>
                  <a:srgbClr val="0000FF"/>
                </a:solidFill>
              </a:rPr>
              <a:t>little chance of recovery.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Moreover, in some parts of the world girls are </a:t>
            </a:r>
            <a:r>
              <a:rPr lang="en-US" dirty="0" smtClean="0">
                <a:solidFill>
                  <a:srgbClr val="0000FF"/>
                </a:solidFill>
              </a:rPr>
              <a:t>discriminated against in access to food, health care, and education </a:t>
            </a:r>
            <a:r>
              <a:rPr lang="en-US" dirty="0" smtClean="0"/>
              <a:t>throughout childhood.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212C4-A761-40F2-A1BD-4BA18506B2C4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ADOLESCENCE (10–19 YEARS)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4102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500" dirty="0" smtClean="0"/>
              <a:t>Adolescence girls experience </a:t>
            </a:r>
            <a:r>
              <a:rPr lang="en-US" sz="3500" dirty="0" smtClean="0">
                <a:solidFill>
                  <a:srgbClr val="0000FF"/>
                </a:solidFill>
              </a:rPr>
              <a:t>rapid physical growth and sexual maturation</a:t>
            </a:r>
            <a:r>
              <a:rPr lang="en-US" sz="3500" dirty="0" smtClean="0"/>
              <a:t>, which significantly increase their macronutrient and micronutrient needs. </a:t>
            </a:r>
          </a:p>
          <a:p>
            <a:pPr lvl="0"/>
            <a:r>
              <a:rPr lang="en-US" sz="3500" dirty="0" smtClean="0"/>
              <a:t>Pregnancy puts adolescent girls at increased risk of malnutrition (</a:t>
            </a:r>
            <a:r>
              <a:rPr lang="en-US" sz="3500" dirty="0" smtClean="0">
                <a:solidFill>
                  <a:srgbClr val="0000FF"/>
                </a:solidFill>
              </a:rPr>
              <a:t>diversion of nutrients from the mother to the fetus</a:t>
            </a:r>
            <a:r>
              <a:rPr lang="en-US" sz="3500" dirty="0" smtClean="0"/>
              <a:t>), complications, and poor pregnancy outcomes, including death. </a:t>
            </a:r>
          </a:p>
          <a:p>
            <a:pPr lvl="0"/>
            <a:r>
              <a:rPr lang="en-US" sz="3500" dirty="0" smtClean="0"/>
              <a:t>A pregnant and lactating adolescent is under maximum </a:t>
            </a:r>
            <a:r>
              <a:rPr lang="en-US" sz="3500" dirty="0" smtClean="0">
                <a:solidFill>
                  <a:srgbClr val="0000FF"/>
                </a:solidFill>
              </a:rPr>
              <a:t>nutritional stress</a:t>
            </a:r>
            <a:r>
              <a:rPr lang="en-US" sz="3500" dirty="0" smtClean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7AABD-AE50-4CDB-9911-C025B3C21D74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ADULTHOOD (&gt;19 YEARS)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In most developing countries, women </a:t>
            </a:r>
            <a:r>
              <a:rPr lang="en-US" dirty="0" smtClean="0">
                <a:solidFill>
                  <a:srgbClr val="0000FF"/>
                </a:solidFill>
              </a:rPr>
              <a:t>spend a large proportion of their reproductive years in pregnancy, lactating, or both. </a:t>
            </a:r>
          </a:p>
          <a:p>
            <a:pPr lvl="0"/>
            <a:endParaRPr lang="en-US" dirty="0" smtClean="0">
              <a:solidFill>
                <a:srgbClr val="0000FF"/>
              </a:solidFill>
            </a:endParaRPr>
          </a:p>
          <a:p>
            <a:pPr lvl="0"/>
            <a:r>
              <a:rPr lang="en-US" dirty="0" smtClean="0"/>
              <a:t>McGuire &amp; Popkin (1990) estimated that an average of </a:t>
            </a:r>
            <a:r>
              <a:rPr lang="en-US" dirty="0" smtClean="0">
                <a:solidFill>
                  <a:srgbClr val="0000FF"/>
                </a:solidFill>
              </a:rPr>
              <a:t>30-48% of African and Asian women 15-45 years old were pregnant or lactating.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36C4-803E-4A7D-A008-9EE41C0C6D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ADULTHOOD (&gt;19 YEARS)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0000FF"/>
                </a:solidFill>
              </a:rPr>
              <a:t>Nutritional demands</a:t>
            </a:r>
            <a:r>
              <a:rPr lang="en-US" dirty="0" smtClean="0"/>
              <a:t>, both macronutrient and micronutrient, </a:t>
            </a:r>
            <a:r>
              <a:rPr lang="en-US" dirty="0" smtClean="0">
                <a:solidFill>
                  <a:srgbClr val="0000FF"/>
                </a:solidFill>
              </a:rPr>
              <a:t>multiply during pregnancy and lactation </a:t>
            </a:r>
            <a:r>
              <a:rPr lang="en-US" dirty="0" smtClean="0"/>
              <a:t>to support fetal growth and breast milk production.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Pregnant women need </a:t>
            </a:r>
            <a:r>
              <a:rPr lang="en-US" dirty="0" smtClean="0">
                <a:solidFill>
                  <a:srgbClr val="0000FF"/>
                </a:solidFill>
              </a:rPr>
              <a:t>more calories </a:t>
            </a:r>
            <a:r>
              <a:rPr lang="en-US" dirty="0" smtClean="0"/>
              <a:t>to gain adequate weight and build stores for lactation.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F61C-8347-4CAB-B2FE-47DD62392F6D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ADULTHOOD (&gt;19 YEARS)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 need </a:t>
            </a:r>
            <a:r>
              <a:rPr lang="en-US" dirty="0" smtClean="0">
                <a:solidFill>
                  <a:srgbClr val="0000FF"/>
                </a:solidFill>
              </a:rPr>
              <a:t>more iron </a:t>
            </a:r>
            <a:r>
              <a:rPr lang="en-US" dirty="0" smtClean="0"/>
              <a:t>for the growth of the fetus and placenta and the expansion of plasma volume. </a:t>
            </a:r>
          </a:p>
          <a:p>
            <a:endParaRPr lang="en-US" dirty="0" smtClean="0"/>
          </a:p>
          <a:p>
            <a:r>
              <a:rPr lang="en-US" dirty="0" smtClean="0"/>
              <a:t>They may need </a:t>
            </a:r>
            <a:r>
              <a:rPr lang="en-US" dirty="0" smtClean="0">
                <a:solidFill>
                  <a:srgbClr val="0000FF"/>
                </a:solidFill>
              </a:rPr>
              <a:t>more vitamin A </a:t>
            </a:r>
            <a:r>
              <a:rPr lang="en-US" dirty="0" smtClean="0"/>
              <a:t>to ensure its adequate concentration in breast milk.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93B5-626A-4FD9-A649-5181684EDDF6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ADULTHOOD (&gt;19 YEARS)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630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Closely spaced reproductive cycles, negative energy balance, and micronutrient deficiencies can lead to a condition known as </a:t>
            </a:r>
            <a:r>
              <a:rPr lang="en-US" dirty="0" smtClean="0">
                <a:solidFill>
                  <a:srgbClr val="0000FF"/>
                </a:solidFill>
              </a:rPr>
              <a:t>“maternal depletion syndrome.” </a:t>
            </a:r>
          </a:p>
          <a:p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Malnutrition </a:t>
            </a:r>
            <a:r>
              <a:rPr lang="en-US" dirty="0" smtClean="0">
                <a:solidFill>
                  <a:srgbClr val="0000FF"/>
                </a:solidFill>
              </a:rPr>
              <a:t>decreases women’s productivity and income generating capacity</a:t>
            </a:r>
            <a:r>
              <a:rPr lang="en-US" dirty="0" smtClean="0"/>
              <a:t>, making them less able to contribute to their families, communities, and nations.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0493-02AC-442D-A967-FAC8CDFCEE0B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COURSE OUTLINE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Understanding nutrition through the life cycle (intergenerational cycle of malnutrition) and </a:t>
            </a:r>
          </a:p>
          <a:p>
            <a:endParaRPr lang="en-US" dirty="0" smtClean="0"/>
          </a:p>
          <a:p>
            <a:r>
              <a:rPr lang="en-US" dirty="0" smtClean="0"/>
              <a:t>Strategies for nutrition promotion to break the cycle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10F72-F2ED-4D4C-AC59-190F96057D7E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LIFETIME RISKS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3820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Throughout live  women experience various </a:t>
            </a:r>
            <a:r>
              <a:rPr lang="en-US" dirty="0" smtClean="0">
                <a:solidFill>
                  <a:srgbClr val="0000FF"/>
                </a:solidFill>
              </a:rPr>
              <a:t>biological &amp; social </a:t>
            </a:r>
            <a:r>
              <a:rPr lang="en-US" dirty="0" smtClean="0"/>
              <a:t>risk factors  for malnutrition: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2667000"/>
          <a:ext cx="8381999" cy="3901440"/>
        </p:xfrm>
        <a:graphic>
          <a:graphicData uri="http://schemas.openxmlformats.org/drawingml/2006/table">
            <a:tbl>
              <a:tblPr/>
              <a:tblGrid>
                <a:gridCol w="4114799"/>
                <a:gridCol w="4267200"/>
              </a:tblGrid>
              <a:tr h="3810000">
                <a:tc>
                  <a:txBody>
                    <a:bodyPr/>
                    <a:lstStyle/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Food insecurity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Inadequate diet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Chronic energy deficiency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Protein deficiency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Micronutrient deficiencies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Anemia</a:t>
                      </a:r>
                      <a:endParaRPr lang="en-US" sz="3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Recurrent infections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Multiple pregnancies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Frequent parasites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Poor health care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Heavy workloads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>
                          <a:latin typeface="Times New Roman"/>
                          <a:ea typeface="Times New Roman"/>
                        </a:rPr>
                        <a:t>Gender </a:t>
                      </a:r>
                      <a:r>
                        <a:rPr lang="en-US" sz="3200" dirty="0" smtClean="0">
                          <a:latin typeface="Times New Roman"/>
                          <a:ea typeface="Times New Roman"/>
                        </a:rPr>
                        <a:t>inequities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3200" dirty="0" smtClean="0">
                          <a:latin typeface="Times New Roman"/>
                          <a:ea typeface="Times New Roman"/>
                        </a:rPr>
                        <a:t>Violence</a:t>
                      </a:r>
                      <a:endParaRPr lang="en-US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CB0C-EAF9-455C-A92E-158D2B9A4A8E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MICRONUTRIENTS NEEDS AT DIFFERENT STAGES IN A WOMAN’S LIFE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924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INTRODUCTION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Micronutrient deficiency </a:t>
            </a:r>
            <a:r>
              <a:rPr lang="en-US" dirty="0" smtClean="0">
                <a:solidFill>
                  <a:srgbClr val="0000FF"/>
                </a:solidFill>
              </a:rPr>
              <a:t>increases the risk of mortality and morbidity</a:t>
            </a:r>
            <a:r>
              <a:rPr lang="en-US" dirty="0" smtClean="0"/>
              <a:t>, especially during pregnancy and delivery.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Four key nutrients </a:t>
            </a:r>
            <a:r>
              <a:rPr lang="en-US" dirty="0" smtClean="0"/>
              <a:t>are important at different stages in a woman’s life.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08E4-A777-4983-9E3F-EFF942EF58C4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INTRODUCTION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The main micronutrients that women need at different stages in the life cycle are </a:t>
            </a:r>
            <a:r>
              <a:rPr lang="en-US" dirty="0" smtClean="0">
                <a:solidFill>
                  <a:srgbClr val="0000FF"/>
                </a:solidFill>
              </a:rPr>
              <a:t>iron, folic acid, vitamin A, &amp; iodine.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Improving micronutrient status by consuming </a:t>
            </a:r>
            <a:r>
              <a:rPr lang="en-US" dirty="0" smtClean="0">
                <a:solidFill>
                  <a:srgbClr val="0000FF"/>
                </a:solidFill>
              </a:rPr>
              <a:t>micronutrient-rich food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0000FF"/>
                </a:solidFill>
              </a:rPr>
              <a:t>increasing the bioavailability</a:t>
            </a:r>
            <a:r>
              <a:rPr lang="en-US" dirty="0" smtClean="0"/>
              <a:t>  is an important step to reduce maternal malnutrition.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3207-7BCA-494F-9AC8-ADE5F2C496E7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Micronutrient status can be improved through: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Diet </a:t>
            </a:r>
            <a:r>
              <a:rPr lang="en-US" dirty="0" smtClean="0">
                <a:solidFill>
                  <a:srgbClr val="0000FF"/>
                </a:solidFill>
              </a:rPr>
              <a:t>diversification</a:t>
            </a:r>
            <a:r>
              <a:rPr lang="en-US" dirty="0" smtClean="0"/>
              <a:t> and modification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Micronutrient </a:t>
            </a:r>
            <a:r>
              <a:rPr lang="en-US" dirty="0" smtClean="0">
                <a:solidFill>
                  <a:srgbClr val="0000FF"/>
                </a:solidFill>
              </a:rPr>
              <a:t>supplementation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Preventive and therapeutic supplementation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Daily supplementation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Supplementation targeted to groups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Mass distribution of supplements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Food </a:t>
            </a:r>
            <a:r>
              <a:rPr lang="en-US" dirty="0" smtClean="0">
                <a:solidFill>
                  <a:srgbClr val="0000FF"/>
                </a:solidFill>
              </a:rPr>
              <a:t>fortification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D1AF4-6390-45C9-99E5-92347630EE8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Iron deficiency is the </a:t>
            </a:r>
            <a:r>
              <a:rPr lang="en-US" dirty="0" smtClean="0">
                <a:solidFill>
                  <a:srgbClr val="0000FF"/>
                </a:solidFill>
              </a:rPr>
              <a:t>most prevalent nutritional deficiency</a:t>
            </a:r>
            <a:r>
              <a:rPr lang="en-US" dirty="0" smtClean="0"/>
              <a:t> in the world.</a:t>
            </a:r>
          </a:p>
          <a:p>
            <a:endParaRPr lang="en-US" dirty="0" smtClean="0"/>
          </a:p>
          <a:p>
            <a:r>
              <a:rPr lang="en-US" dirty="0" smtClean="0"/>
              <a:t>It is also </a:t>
            </a:r>
            <a:r>
              <a:rPr lang="en-US" dirty="0" smtClean="0">
                <a:solidFill>
                  <a:srgbClr val="0000FF"/>
                </a:solidFill>
              </a:rPr>
              <a:t>major public health problem of Nepal </a:t>
            </a:r>
            <a:r>
              <a:rPr lang="en-US" dirty="0" smtClean="0"/>
              <a:t>associated with nutritional deficiency. </a:t>
            </a:r>
          </a:p>
          <a:p>
            <a:endParaRPr lang="en-US" dirty="0" smtClean="0"/>
          </a:p>
          <a:p>
            <a:r>
              <a:rPr lang="en-US" dirty="0" smtClean="0"/>
              <a:t>Globally, it is estimated to </a:t>
            </a:r>
            <a:r>
              <a:rPr lang="en-US" dirty="0" smtClean="0">
                <a:solidFill>
                  <a:srgbClr val="0000FF"/>
                </a:solidFill>
              </a:rPr>
              <a:t>1.25 billion </a:t>
            </a:r>
            <a:r>
              <a:rPr lang="en-US" dirty="0" smtClean="0"/>
              <a:t>people are affected by iron deficiency.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B158-B37E-47C4-A08F-36FC8A52F8E7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3255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IRON REQUIREMENT THROUGHOUT THE LIFE CYCLE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n-US" dirty="0" smtClean="0"/>
              <a:t>Iron requirements are highest during </a:t>
            </a:r>
            <a:r>
              <a:rPr lang="en-US" dirty="0" smtClean="0">
                <a:solidFill>
                  <a:srgbClr val="0000FF"/>
                </a:solidFill>
              </a:rPr>
              <a:t>infancy, early adolescence, and pregnancy.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In infancy and early childhood, iron is required </a:t>
            </a:r>
            <a:r>
              <a:rPr lang="en-US" dirty="0" smtClean="0">
                <a:solidFill>
                  <a:srgbClr val="0000FF"/>
                </a:solidFill>
              </a:rPr>
              <a:t>for rapid growth.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595E0-962B-40F0-B637-AC45112D47CD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IRON REQUIREMENT THROUGHOUT THE LIFE CYCLE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373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early adolescence, iron requirements are high because of the </a:t>
            </a:r>
            <a:r>
              <a:rPr lang="en-US" dirty="0" smtClean="0">
                <a:solidFill>
                  <a:srgbClr val="0000FF"/>
                </a:solidFill>
              </a:rPr>
              <a:t>growth spurt </a:t>
            </a:r>
            <a:r>
              <a:rPr lang="en-US" dirty="0" smtClean="0"/>
              <a:t>and even higher for girls who experience both a growth spurt and the </a:t>
            </a:r>
            <a:r>
              <a:rPr lang="en-US" dirty="0" smtClean="0">
                <a:solidFill>
                  <a:srgbClr val="0000FF"/>
                </a:solidFill>
              </a:rPr>
              <a:t>onset of menses</a:t>
            </a:r>
            <a:r>
              <a:rPr lang="en-US" b="1" dirty="0" smtClean="0"/>
              <a:t>.</a:t>
            </a:r>
          </a:p>
          <a:p>
            <a:endParaRPr lang="en-US" dirty="0" smtClean="0"/>
          </a:p>
          <a:p>
            <a:pPr lvl="0"/>
            <a:r>
              <a:rPr lang="en-US" dirty="0" smtClean="0"/>
              <a:t>In pregnancy, iron requirements are driven by </a:t>
            </a:r>
            <a:r>
              <a:rPr lang="en-US" dirty="0" smtClean="0">
                <a:solidFill>
                  <a:srgbClr val="0000FF"/>
                </a:solidFill>
              </a:rPr>
              <a:t>tissue synthesis in the mother, the placenta, and the fetus and by blood loss at delivery.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8BF51-9224-4948-A1E7-933FA45D545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CAUSES OF IRON DEFICIENCY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Caused by the </a:t>
            </a:r>
            <a:r>
              <a:rPr lang="en-US" dirty="0" smtClean="0">
                <a:solidFill>
                  <a:srgbClr val="0000FF"/>
                </a:solidFill>
              </a:rPr>
              <a:t>absorption of insufficient iron</a:t>
            </a:r>
            <a:r>
              <a:rPr lang="en-US" dirty="0" smtClean="0"/>
              <a:t> to meet the body’s requirements.</a:t>
            </a:r>
          </a:p>
          <a:p>
            <a:endParaRPr lang="en-US" dirty="0" smtClean="0"/>
          </a:p>
          <a:p>
            <a:pPr lvl="0"/>
            <a:r>
              <a:rPr lang="en-US" dirty="0" smtClean="0"/>
              <a:t>Dietary iron deficiency results from </a:t>
            </a:r>
            <a:r>
              <a:rPr lang="en-US" dirty="0" smtClean="0">
                <a:solidFill>
                  <a:srgbClr val="0000FF"/>
                </a:solidFill>
              </a:rPr>
              <a:t>insufficient iron intake </a:t>
            </a:r>
            <a:r>
              <a:rPr lang="en-US" dirty="0" smtClean="0"/>
              <a:t>because of:</a:t>
            </a:r>
          </a:p>
          <a:p>
            <a:pPr lvl="1"/>
            <a:r>
              <a:rPr lang="en-US" sz="3200" dirty="0" smtClean="0"/>
              <a:t>Low dietary iron intake </a:t>
            </a:r>
          </a:p>
          <a:p>
            <a:pPr lvl="1"/>
            <a:r>
              <a:rPr lang="en-US" sz="3200" dirty="0" smtClean="0"/>
              <a:t>Low bioavailability of dietary iron (dietary iron is not easily absorbed by the body)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465E-0F17-439A-8426-E365E7C2792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CAUSES OF IRON DEFICIENCY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510540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en-US" sz="3500" dirty="0" smtClean="0"/>
              <a:t>Causes of low iron bioavailability</a:t>
            </a:r>
          </a:p>
          <a:p>
            <a:pPr lvl="1">
              <a:spcBef>
                <a:spcPts val="0"/>
              </a:spcBef>
            </a:pPr>
            <a:r>
              <a:rPr lang="en-US" sz="3500" dirty="0" smtClean="0"/>
              <a:t>Diet with </a:t>
            </a:r>
            <a:r>
              <a:rPr lang="en-US" sz="3500" dirty="0" smtClean="0">
                <a:solidFill>
                  <a:srgbClr val="0000FF"/>
                </a:solidFill>
              </a:rPr>
              <a:t>high content of non-heme iron </a:t>
            </a:r>
            <a:r>
              <a:rPr lang="en-US" sz="3500" dirty="0" smtClean="0"/>
              <a:t>from vegetable sources </a:t>
            </a:r>
          </a:p>
          <a:p>
            <a:pPr lvl="1">
              <a:spcBef>
                <a:spcPts val="0"/>
              </a:spcBef>
            </a:pPr>
            <a:r>
              <a:rPr lang="en-US" sz="3500" dirty="0" smtClean="0"/>
              <a:t>Diet with </a:t>
            </a:r>
            <a:r>
              <a:rPr lang="en-US" sz="3500" dirty="0" smtClean="0">
                <a:solidFill>
                  <a:srgbClr val="0000FF"/>
                </a:solidFill>
              </a:rPr>
              <a:t>high iron absorption inhibitors </a:t>
            </a:r>
            <a:r>
              <a:rPr lang="en-US" sz="3500" dirty="0" smtClean="0"/>
              <a:t>such as tannins, fiber, &amp; calcium, decrease bioavailability of dietary iron.</a:t>
            </a:r>
          </a:p>
          <a:p>
            <a:pPr lvl="1">
              <a:spcBef>
                <a:spcPts val="0"/>
              </a:spcBef>
              <a:buNone/>
            </a:pPr>
            <a:r>
              <a:rPr lang="en-US" sz="3500" dirty="0" smtClean="0"/>
              <a:t>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Note: Heme iron sources and vitamin C can increase the bioavailability of non-heme iron.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9E0C-C4DA-4522-A00D-CC18380CCE2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INTER-GENERATIONAL CYCLE OF MALNUTRITION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OTHER CAUSES OF ANEMIA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dirty="0" smtClean="0">
                <a:solidFill>
                  <a:srgbClr val="0000FF"/>
                </a:solidFill>
              </a:rPr>
              <a:t>Parasites</a:t>
            </a:r>
            <a:r>
              <a:rPr lang="en-US" sz="3500" b="1" dirty="0" smtClean="0"/>
              <a:t> </a:t>
            </a:r>
            <a:r>
              <a:rPr lang="en-US" sz="3500" dirty="0" smtClean="0"/>
              <a:t>can cause blood loss and increase iron loss. WHO estimates that </a:t>
            </a:r>
            <a:r>
              <a:rPr lang="en-US" sz="3500" dirty="0" smtClean="0">
                <a:solidFill>
                  <a:srgbClr val="0000FF"/>
                </a:solidFill>
              </a:rPr>
              <a:t>&gt;1 billion women </a:t>
            </a:r>
            <a:r>
              <a:rPr lang="en-US" sz="3500" dirty="0" smtClean="0"/>
              <a:t>in the developing world are infested with hookworm. </a:t>
            </a:r>
          </a:p>
          <a:p>
            <a:endParaRPr lang="en-US" sz="3500" dirty="0" smtClean="0"/>
          </a:p>
          <a:p>
            <a:r>
              <a:rPr lang="en-US" sz="3500" b="1" dirty="0" smtClean="0">
                <a:solidFill>
                  <a:srgbClr val="0000FF"/>
                </a:solidFill>
              </a:rPr>
              <a:t>Malaria</a:t>
            </a:r>
            <a:r>
              <a:rPr lang="en-US" sz="3500" dirty="0" smtClean="0"/>
              <a:t>, which destroys red blood cells, can lead to severe anemia, a condition that can be </a:t>
            </a:r>
            <a:r>
              <a:rPr lang="en-US" sz="3500" dirty="0" smtClean="0">
                <a:solidFill>
                  <a:srgbClr val="0000FF"/>
                </a:solidFill>
              </a:rPr>
              <a:t>life-threatening for pregnant women.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E839-F664-40D9-979E-9FBF94D9F3C7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CONSEQUENCES OF IRON DEFICIENCY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Major </a:t>
            </a:r>
            <a:r>
              <a:rPr lang="en-US" b="1" dirty="0" smtClean="0"/>
              <a:t>c</a:t>
            </a:r>
            <a:r>
              <a:rPr lang="en-US" dirty="0" smtClean="0"/>
              <a:t>linical manifestation is </a:t>
            </a:r>
            <a:r>
              <a:rPr lang="en-US" b="1" dirty="0" smtClean="0"/>
              <a:t>anemia </a:t>
            </a:r>
            <a:r>
              <a:rPr lang="en-US" dirty="0" smtClean="0"/>
              <a:t> which can lead to: </a:t>
            </a:r>
          </a:p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Maternal death </a:t>
            </a:r>
            <a:r>
              <a:rPr lang="en-US" sz="3200" dirty="0" smtClean="0"/>
              <a:t>(more likely to die from blood loss during delivery; obstetric hemorrhage accounts about 25% of all maternal deaths)</a:t>
            </a:r>
          </a:p>
          <a:p>
            <a:pPr lvl="1"/>
            <a:r>
              <a:rPr lang="en-US" sz="3200" dirty="0" smtClean="0"/>
              <a:t>Reduced transfer of iron to the fetus, increasing risk of </a:t>
            </a:r>
            <a:r>
              <a:rPr lang="en-US" sz="3200" dirty="0" smtClean="0">
                <a:solidFill>
                  <a:srgbClr val="0000FF"/>
                </a:solidFill>
              </a:rPr>
              <a:t>anemia in early infancy</a:t>
            </a:r>
          </a:p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Low birth weight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71EE-274E-4AD3-8C15-780F8A0ACE7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CONSEQUENCES OF IRON DEFICIENCY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8229600" cy="3962400"/>
          </a:xfrm>
        </p:spPr>
        <p:txBody>
          <a:bodyPr>
            <a:normAutofit/>
          </a:bodyPr>
          <a:lstStyle/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Neonatal mortality</a:t>
            </a:r>
          </a:p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Reduced physical capacity</a:t>
            </a:r>
          </a:p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Reduced productivity</a:t>
            </a:r>
          </a:p>
          <a:p>
            <a:pPr lvl="1"/>
            <a:r>
              <a:rPr lang="en-US" sz="3200" dirty="0" smtClean="0">
                <a:solidFill>
                  <a:srgbClr val="0000FF"/>
                </a:solidFill>
              </a:rPr>
              <a:t>Reduced learning capacity </a:t>
            </a:r>
            <a:r>
              <a:rPr lang="en-US" sz="3200" dirty="0" smtClean="0"/>
              <a:t>(anemic children score lower on intellectual tests)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D0594-DAFB-481E-8A55-479A39020716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MANAGEMENT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Routine preventive iron supplementation </a:t>
            </a:r>
            <a:r>
              <a:rPr lang="en-US" dirty="0" smtClean="0"/>
              <a:t>for all pregnant women recommended by WHO guidelines.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Treatment</a:t>
            </a:r>
            <a:r>
              <a:rPr lang="en-US" dirty="0" smtClean="0"/>
              <a:t> for iron deficiency to all age groups  by iron and folic acid.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0E00-D827-4858-BCDA-175308F8A38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RECOMMENDED PROTOCOL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6700" b="1" dirty="0" smtClean="0">
                <a:solidFill>
                  <a:srgbClr val="FF0000"/>
                </a:solidFill>
              </a:rPr>
              <a:t>Prevention </a:t>
            </a:r>
          </a:p>
          <a:p>
            <a:pPr lvl="0"/>
            <a:r>
              <a:rPr lang="en-US" sz="6700" b="1" dirty="0" smtClean="0">
                <a:solidFill>
                  <a:srgbClr val="0000FF"/>
                </a:solidFill>
              </a:rPr>
              <a:t>Anemia prevalence &gt;40%: </a:t>
            </a:r>
            <a:r>
              <a:rPr lang="en-US" sz="6700" dirty="0" smtClean="0"/>
              <a:t>6 months during pregnancy and 3 months postpartum with 60 mg iron and 400 μg folic acid daily</a:t>
            </a:r>
          </a:p>
          <a:p>
            <a:pPr lvl="0"/>
            <a:endParaRPr lang="en-US" sz="6700" dirty="0" smtClean="0"/>
          </a:p>
          <a:p>
            <a:pPr lvl="0"/>
            <a:r>
              <a:rPr lang="en-US" sz="6700" b="1" dirty="0" smtClean="0">
                <a:solidFill>
                  <a:srgbClr val="0000FF"/>
                </a:solidFill>
              </a:rPr>
              <a:t>Anemia prevalence &lt;40%: </a:t>
            </a:r>
            <a:r>
              <a:rPr lang="en-US" sz="6700" dirty="0" smtClean="0"/>
              <a:t>6 months during pregnancy  with 60 mg iron and 400 μg folic acid daily</a:t>
            </a:r>
          </a:p>
          <a:p>
            <a:pPr>
              <a:buNone/>
            </a:pPr>
            <a:r>
              <a:rPr lang="en-US" i="1" dirty="0" smtClean="0"/>
              <a:t> </a:t>
            </a:r>
          </a:p>
          <a:p>
            <a:pPr>
              <a:buNone/>
            </a:pPr>
            <a:r>
              <a:rPr lang="en-US" i="1" dirty="0" smtClean="0"/>
              <a:t>	Source: UNICEF/UNU/WHO. Iron Deficiency Anaemia: Assessment, Prevention, and Control. 2001.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E6D2-2D9B-4509-991C-27031672829F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RECOMMENDED IRON PROTOCOL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Treatment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 smtClean="0"/>
              <a:t>Minimum of </a:t>
            </a:r>
            <a:r>
              <a:rPr lang="en-US" dirty="0" smtClean="0">
                <a:solidFill>
                  <a:srgbClr val="0000FF"/>
                </a:solidFill>
              </a:rPr>
              <a:t>3 months with 120 mg iron and 800 μg folic acid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daily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After treatment all pregnant women should receive </a:t>
            </a:r>
            <a:r>
              <a:rPr lang="en-US" dirty="0" smtClean="0">
                <a:solidFill>
                  <a:srgbClr val="0000FF"/>
                </a:solidFill>
              </a:rPr>
              <a:t>whole course of preventive regimen. </a:t>
            </a:r>
          </a:p>
          <a:p>
            <a:endParaRPr lang="en-US" sz="2400" i="1" dirty="0" smtClean="0"/>
          </a:p>
          <a:p>
            <a:pPr>
              <a:buNone/>
            </a:pPr>
            <a:r>
              <a:rPr lang="en-US" sz="2400" i="1" dirty="0" smtClean="0"/>
              <a:t>	Source: UNICEF/UNU/WHO. Iron Deficiency Anaemia: Assessment, Prevention, and Control. 2001.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E508-9F33-439A-807B-51F35F170265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OTHER MANAGEMENT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Increase daily intake of </a:t>
            </a:r>
            <a:r>
              <a:rPr lang="en-US" dirty="0" smtClean="0">
                <a:solidFill>
                  <a:srgbClr val="0000FF"/>
                </a:solidFill>
              </a:rPr>
              <a:t>green leafy vegetables &amp; yellow  fruits and animal foods</a:t>
            </a:r>
            <a:r>
              <a:rPr lang="en-US" dirty="0" smtClean="0"/>
              <a:t> rich in iron. </a:t>
            </a:r>
          </a:p>
          <a:p>
            <a:pPr lvl="0"/>
            <a:r>
              <a:rPr lang="en-US" dirty="0" smtClean="0"/>
              <a:t>Increase </a:t>
            </a:r>
            <a:r>
              <a:rPr lang="en-US" dirty="0" smtClean="0">
                <a:solidFill>
                  <a:srgbClr val="0000FF"/>
                </a:solidFill>
              </a:rPr>
              <a:t>vitamin C intake </a:t>
            </a:r>
            <a:r>
              <a:rPr lang="en-US" dirty="0" smtClean="0"/>
              <a:t>which enhances iron bioavailability. </a:t>
            </a:r>
          </a:p>
          <a:p>
            <a:r>
              <a:rPr lang="en-US" dirty="0" smtClean="0"/>
              <a:t>Other measures: </a:t>
            </a:r>
            <a:r>
              <a:rPr lang="en-US" dirty="0" smtClean="0">
                <a:solidFill>
                  <a:srgbClr val="0000FF"/>
                </a:solidFill>
              </a:rPr>
              <a:t>deworming, Malaria prophylaxis </a:t>
            </a:r>
            <a:r>
              <a:rPr lang="en-US" dirty="0" smtClean="0"/>
              <a:t>etc.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4E78-9CB6-4213-ABC8-64A0426B157D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NEPAL'S PROTOCOL: PREVENTION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Dose: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 mg iron + 400μg folic acid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daily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Duration: From the beginning of the second trimester in pregnancy (6 months) till 45 days postpartum (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total 225 days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Note: If 6 months duration cannot be achieved in pregnancy, continue during the postpartum for 6 months or increase the dose to 120 mg iron in pregnancy.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9BB-2C16-41AB-BFED-AE11606DF527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NEPAL'S PROTOCOL: TREATMENT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382000" cy="454183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&lt;2 years 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25 mg iron + 100-400μg folic acid daily 3 months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2-12 years: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60 mg iron + 400μg folic acid daily 3 months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Adolescents and adults, including pregnant women: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120 mg iron + 400μg folic acid daily 3 months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D96CBE-F1C5-4F70-AF6A-835C90B07076}" type="datetime1">
              <a:rPr lang="en-US" smtClean="0"/>
              <a:pPr>
                <a:defRPr/>
              </a:pPr>
              <a:t>8/11/2017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2EBCE4-E2DE-4109-A0E0-8C02AE1983B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FOLIC ACID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7244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Folic acid works closely with vitamin B12.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Required for the enzymes that produce DNA for replicating and growing cells of the GI tract, blood, and growing fetus.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Some drugs like aspirin &amp; OCPs interfere with folate absorption and metabolism.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0A11-630A-4A12-9F72-26AAB5019D7E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INTER-GENERATIONAL CYCLE OF MALNUTRITION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752600"/>
          <a:ext cx="8382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urved Right Arrow 10"/>
          <p:cNvSpPr/>
          <p:nvPr/>
        </p:nvSpPr>
        <p:spPr>
          <a:xfrm rot="16200000" flipV="1">
            <a:off x="3727450" y="3282950"/>
            <a:ext cx="1524000" cy="50165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859F-9EB5-4236-BA9C-C4BFED9D43E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CAUSES OF FOLIC ACID DEFICIENCY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62400"/>
          </a:xfrm>
        </p:spPr>
        <p:txBody>
          <a:bodyPr/>
          <a:lstStyle/>
          <a:p>
            <a:pPr lvl="0"/>
            <a:r>
              <a:rPr lang="en-US" dirty="0" smtClean="0"/>
              <a:t>Insufficient dietary folic acid intake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Limited access to folate-rich foods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Cooking (folate is lost in cooking)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DFC4-C69C-4817-968D-B72BDA2EEAA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4779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CONSEQUENCES OF MATERNAL FOLIC ACID DEFICIENCY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5814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Impaired cell division</a:t>
            </a:r>
          </a:p>
          <a:p>
            <a:pPr lvl="0"/>
            <a:r>
              <a:rPr lang="en-US" dirty="0" smtClean="0"/>
              <a:t>Megaloblastic anemia</a:t>
            </a:r>
          </a:p>
          <a:p>
            <a:pPr lvl="0"/>
            <a:r>
              <a:rPr lang="en-US" dirty="0" smtClean="0"/>
              <a:t>Congenital neural tube defects such as anencephaly and spinal bifida</a:t>
            </a:r>
          </a:p>
          <a:p>
            <a:pPr lvl="0"/>
            <a:r>
              <a:rPr lang="en-US" dirty="0" smtClean="0"/>
              <a:t>Low birth weight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FB57-3F6C-4744-8F20-4D8C6DCACB60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FOLIC ACID SUPPLEMENTATION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International guidelines recommend 60 mg iron and </a:t>
            </a:r>
            <a:r>
              <a:rPr lang="en-US" dirty="0" smtClean="0">
                <a:solidFill>
                  <a:srgbClr val="0000FF"/>
                </a:solidFill>
              </a:rPr>
              <a:t>400 μg daily</a:t>
            </a:r>
            <a:r>
              <a:rPr lang="en-US" dirty="0" smtClean="0"/>
              <a:t>. </a:t>
            </a:r>
          </a:p>
          <a:p>
            <a:pPr lvl="0"/>
            <a:r>
              <a:rPr lang="en-US" dirty="0" smtClean="0"/>
              <a:t>Neural tube defects are caused by folate deficiency during the first few weeks of pregnancy. </a:t>
            </a:r>
          </a:p>
          <a:p>
            <a:pPr lvl="0"/>
            <a:r>
              <a:rPr lang="en-US" dirty="0" smtClean="0"/>
              <a:t>To prevent these women should also take iron &amp; folate if there is a possibility to become pregnant.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0595F-800E-4317-B5C2-6CBF8AD6B0F5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VITAMIN 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5029200"/>
          </a:xfrm>
        </p:spPr>
        <p:txBody>
          <a:bodyPr>
            <a:normAutofit/>
          </a:bodyPr>
          <a:lstStyle/>
          <a:p>
            <a:pPr>
              <a:tabLst>
                <a:tab pos="290513" algn="l"/>
                <a:tab pos="334963" algn="l"/>
              </a:tabLst>
            </a:pPr>
            <a:r>
              <a:rPr lang="en-US" dirty="0" smtClean="0"/>
              <a:t>Vitamin A is a key factor for </a:t>
            </a:r>
            <a:r>
              <a:rPr lang="en-US" dirty="0" smtClean="0">
                <a:solidFill>
                  <a:srgbClr val="0000FF"/>
                </a:solidFill>
              </a:rPr>
              <a:t>normal vision</a:t>
            </a:r>
            <a:r>
              <a:rPr lang="en-US" dirty="0" smtClean="0"/>
              <a:t>; growth of epithelial cells; production of membranes &amp; myelin, which coats the nerves; growth and formation of bones &amp; teeth;  synthesis of collagen &amp; cartilage; wound healing; maintenance of the adrenal glands; synthesis of hormones such as thyroid hormone;  development of  body’s natural defenses; and </a:t>
            </a:r>
            <a:r>
              <a:rPr lang="en-US" dirty="0" smtClean="0">
                <a:solidFill>
                  <a:srgbClr val="0000FF"/>
                </a:solidFill>
              </a:rPr>
              <a:t>the development of the embryo.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AECD-58A2-4D9C-B52B-8272F61A278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VITAMIN 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Vitamin A is present in </a:t>
            </a:r>
            <a:r>
              <a:rPr lang="en-US" dirty="0" smtClean="0">
                <a:solidFill>
                  <a:srgbClr val="0000FF"/>
                </a:solidFill>
              </a:rPr>
              <a:t>colostrums and breast milk.</a:t>
            </a:r>
          </a:p>
          <a:p>
            <a:endParaRPr lang="en-US" dirty="0" smtClean="0">
              <a:solidFill>
                <a:srgbClr val="0000FF"/>
              </a:solidFill>
            </a:endParaRPr>
          </a:p>
          <a:p>
            <a:pPr lvl="0"/>
            <a:r>
              <a:rPr lang="en-US" dirty="0" smtClean="0"/>
              <a:t>Infants should being to take vitamin A supplementation and eat foods rich in vitamin A at the age of 6 months.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9C74-9ED9-421B-9716-2B93C0C974B7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CAUSES OF VITAMIN A DEFICIENCY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2672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Inadequate intake</a:t>
            </a:r>
          </a:p>
          <a:p>
            <a:pPr lvl="0"/>
            <a:r>
              <a:rPr lang="en-US" dirty="0" smtClean="0"/>
              <a:t>Recurrent infections, which reduce the efficiency of absorption, storage &amp; utilization of vitamin A and can reduce vitamin A intake by depressing appetite</a:t>
            </a:r>
          </a:p>
          <a:p>
            <a:pPr lvl="0"/>
            <a:r>
              <a:rPr lang="en-US" dirty="0" smtClean="0"/>
              <a:t>Frequent reproductive cycling and short intervals between pregnancies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6EBEC-88E2-465D-87B2-FFCDC9F1F40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CONSEQUENCES OF VITAMIN A DEFICIENCY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00399"/>
          </a:xfrm>
        </p:spPr>
        <p:txBody>
          <a:bodyPr/>
          <a:lstStyle/>
          <a:p>
            <a:r>
              <a:rPr lang="en-US" dirty="0" smtClean="0"/>
              <a:t>Night blindness (Xerophthalmia) </a:t>
            </a:r>
          </a:p>
          <a:p>
            <a:pPr lvl="0"/>
            <a:r>
              <a:rPr lang="en-US" dirty="0" smtClean="0"/>
              <a:t>Maternal mortality</a:t>
            </a:r>
          </a:p>
          <a:p>
            <a:pPr lvl="0"/>
            <a:r>
              <a:rPr lang="en-US" dirty="0" smtClean="0"/>
              <a:t>Miscarriage</a:t>
            </a:r>
          </a:p>
          <a:p>
            <a:pPr lvl="0"/>
            <a:r>
              <a:rPr lang="en-US" dirty="0" smtClean="0"/>
              <a:t>Stillbirth</a:t>
            </a:r>
          </a:p>
          <a:p>
            <a:pPr lvl="0"/>
            <a:r>
              <a:rPr lang="en-US" dirty="0" smtClean="0"/>
              <a:t>Low birth weight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B24A-6390-4FD7-97FD-DF9D6C2EE9C0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CONSEQUENCES OF VITAMIN A 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Increased risk of reduced transfer of vitamin A to fetus</a:t>
            </a:r>
          </a:p>
          <a:p>
            <a:pPr lvl="0"/>
            <a:r>
              <a:rPr lang="en-US" dirty="0" smtClean="0"/>
              <a:t>Low vitamin A concentration in breast milk</a:t>
            </a:r>
          </a:p>
          <a:p>
            <a:pPr lvl="0"/>
            <a:r>
              <a:rPr lang="en-US" dirty="0" smtClean="0"/>
              <a:t>Ocular problems in children (night blindness). </a:t>
            </a:r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BD7B-4178-4AB5-A5AF-0C1FFB40D7A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CONSEQUENCES OF VITAMIN A 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Child morbidity and mortality (even subclinical deficiency leads to deterioration of GI, respiratory &amp; excretory mucosa and impairs the integrity of the immune system)</a:t>
            </a:r>
          </a:p>
          <a:p>
            <a:pPr lvl="0"/>
            <a:r>
              <a:rPr lang="en-US" dirty="0" smtClean="0"/>
              <a:t>Anemia (vitamin A deficiency contributes to inefficient utilization of iron for hemoglobin production)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43C3-CF61-461A-9E82-9CBC471BE06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VITAMIN A SUPPLEMENTATION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High-dose vitamin A capsule (200,000IU) as soon after delivery as possible but no later than 8 weeks post-partum.</a:t>
            </a:r>
          </a:p>
          <a:p>
            <a:pPr lvl="0"/>
            <a:r>
              <a:rPr lang="en-US" dirty="0" smtClean="0"/>
              <a:t>High-dose vitamin A supplements are recommended for children with measles, severe malnutrition, prolonged or severe diarrhea and night blindness.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82BA-3FBD-46A5-BB87-03589096560B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D6CC-45E4-4CD2-8331-95297D4D519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VITAMIN A SUPPLEMENTATION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In populations where vitamin A deficiency is a risk, preventative supplementation should be done according to local protocol for children 6 months–5 years old every 6 months.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High doses of vitamin A during pregnancy can cause birth defects and should not be given to pregnant women.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BEA8-E0A8-48B3-BA2F-96646E6520BD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F2E85C-B23B-451A-8C3E-C274E872DEEA}" type="datetime1">
              <a:rPr lang="en-US" smtClean="0"/>
              <a:pPr>
                <a:defRPr/>
              </a:pPr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2EBCE4-E2DE-4109-A0E0-8C02AE1983B4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IODINE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sz="3500" b="1" dirty="0" smtClean="0">
                <a:solidFill>
                  <a:srgbClr val="FF0000"/>
                </a:solidFill>
              </a:rPr>
              <a:t>Dietary requirements throughout the life cycle</a:t>
            </a:r>
            <a:endParaRPr lang="en-US" sz="3500" dirty="0" smtClean="0">
              <a:solidFill>
                <a:srgbClr val="FF0000"/>
              </a:solidFill>
            </a:endParaRPr>
          </a:p>
          <a:p>
            <a:pPr lvl="0"/>
            <a:r>
              <a:rPr lang="en-US" sz="3500" dirty="0" smtClean="0"/>
              <a:t>Iodine is required for the synthesis of thyroid hormones that in turn are required for the regulation of cell metabolism throughout the life cycle.</a:t>
            </a:r>
          </a:p>
          <a:p>
            <a:pPr lvl="0"/>
            <a:endParaRPr lang="en-US" sz="3500" dirty="0" smtClean="0"/>
          </a:p>
          <a:p>
            <a:r>
              <a:rPr lang="en-US" sz="3500" dirty="0" smtClean="0"/>
              <a:t>Thyroid hormones ensure normal growth, especially of the brain, which occurs from fetal life to the end of the third post-natal year</a:t>
            </a:r>
            <a:endParaRPr lang="en-US" sz="3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D7862-4624-4D20-8AD1-DCCA9C041F6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CAUSES OF IDDs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2514600"/>
          </a:xfrm>
        </p:spPr>
        <p:txBody>
          <a:bodyPr/>
          <a:lstStyle/>
          <a:p>
            <a:pPr lvl="0"/>
            <a:r>
              <a:rPr lang="en-US" dirty="0" smtClean="0"/>
              <a:t>Iodine-deficient soil resulting in low levels of iodine in locally grown foods and water supplies cause iodine deficiency disorders.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0B9F-851D-4D78-99FF-4C63C4A35E6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CONSEQUENCE OF IODINE DEFICIENCY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001000" cy="4373563"/>
          </a:xfrm>
        </p:spPr>
        <p:txBody>
          <a:bodyPr/>
          <a:lstStyle/>
          <a:p>
            <a:pPr lvl="0"/>
            <a:r>
              <a:rPr lang="en-US" dirty="0" smtClean="0"/>
              <a:t>Impaired thyroid function resulting from severe iodine deficiency during pregnancy, resulting in a lower metabolic rate, growth retardation, brain damage, increased perinatal mortality, and other defects.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564D-EDDF-459E-AD10-E1A22963262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CONSEQUENCE OF IODINE 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Goiter (enlargement of the thyroid).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Endemic cretinism (extreme form of brain damage and physical impairment) especially in women before and during pregnancy (affecting 3% of newborns in highly endemic areas)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8D82-72A6-494C-A9A4-92AF388FA730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CONSEQUENCE OF IODINE 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5814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Irreversible mental retardation.</a:t>
            </a:r>
          </a:p>
          <a:p>
            <a:pPr lvl="0"/>
            <a:r>
              <a:rPr lang="en-US" dirty="0" smtClean="0"/>
              <a:t>Iodine deficiency is the most prevalent cause of preventable mental retardation in the world.</a:t>
            </a:r>
          </a:p>
          <a:p>
            <a:pPr lvl="0"/>
            <a:r>
              <a:rPr lang="en-US" dirty="0" smtClean="0"/>
              <a:t>Increased school dropout rates</a:t>
            </a:r>
          </a:p>
          <a:p>
            <a:pPr lvl="0"/>
            <a:r>
              <a:rPr lang="en-US" dirty="0" smtClean="0"/>
              <a:t>Delayed socio-economic development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52325-1763-43FB-A97E-0004803E898B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IODINE SUPPLEMENTATION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lvl="0"/>
            <a:r>
              <a:rPr lang="en-US" dirty="0" smtClean="0"/>
              <a:t>Promotion of iodized salt for use by the entire family</a:t>
            </a:r>
          </a:p>
          <a:p>
            <a:pPr lvl="0"/>
            <a:r>
              <a:rPr lang="en-US" dirty="0" smtClean="0"/>
              <a:t>Emphasis on message that pregnant women have an increased need for iodine</a:t>
            </a:r>
          </a:p>
          <a:p>
            <a:pPr lvl="0"/>
            <a:r>
              <a:rPr lang="en-US" dirty="0" smtClean="0"/>
              <a:t>Encouragement of consumption of foods rich in iodine (fish and seafood)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37A2-DD96-4B1E-841A-CEFC2094BD3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1"/>
            <a:ext cx="8305800" cy="2000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INTERVENTIONS TO BREAK THE INTER-GENERATIONAL CYCLE OFMALNUTRITION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INFANCY AND EARLY CHILDHOOD (0-24 MONTHS)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>
                <a:solidFill>
                  <a:srgbClr val="0000FF"/>
                </a:solidFill>
              </a:rPr>
              <a:t>Early initiation of breastfeeding </a:t>
            </a:r>
            <a:r>
              <a:rPr lang="en-US" sz="3500" dirty="0" smtClean="0"/>
              <a:t>(within an hour after birth)</a:t>
            </a:r>
          </a:p>
          <a:p>
            <a:pPr lvl="0"/>
            <a:r>
              <a:rPr lang="en-US" sz="3500" dirty="0" smtClean="0">
                <a:solidFill>
                  <a:srgbClr val="0000FF"/>
                </a:solidFill>
              </a:rPr>
              <a:t>Exclusive breastfeeding </a:t>
            </a:r>
            <a:r>
              <a:rPr lang="en-US" sz="3500" dirty="0" smtClean="0"/>
              <a:t>of infants till 6 months old</a:t>
            </a:r>
          </a:p>
          <a:p>
            <a:pPr lvl="0"/>
            <a:r>
              <a:rPr lang="en-US" sz="3500" dirty="0" smtClean="0">
                <a:solidFill>
                  <a:srgbClr val="0000FF"/>
                </a:solidFill>
              </a:rPr>
              <a:t>Timely initiation of complementary </a:t>
            </a:r>
            <a:r>
              <a:rPr lang="en-US" sz="3500" dirty="0" smtClean="0"/>
              <a:t>foods at 6 months, applying the principles of </a:t>
            </a:r>
            <a:r>
              <a:rPr lang="en-US" sz="3500" dirty="0" smtClean="0">
                <a:solidFill>
                  <a:srgbClr val="0000FF"/>
                </a:solidFill>
              </a:rPr>
              <a:t>FADUAS</a:t>
            </a:r>
            <a:r>
              <a:rPr lang="en-US" sz="3500" dirty="0" smtClean="0"/>
              <a:t> (frequency, amount, density, consistency &amp; variety, utilization of foods, active or responsive feeding &amp; safety) and </a:t>
            </a:r>
          </a:p>
          <a:p>
            <a:pPr lvl="0"/>
            <a:r>
              <a:rPr lang="en-US" sz="3500" dirty="0" smtClean="0"/>
              <a:t>Continuing to </a:t>
            </a:r>
            <a:r>
              <a:rPr lang="en-US" sz="3500" dirty="0" smtClean="0">
                <a:solidFill>
                  <a:srgbClr val="0000FF"/>
                </a:solidFill>
              </a:rPr>
              <a:t>breastfeeding up to at least 2 years.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CB33-919E-4C10-87D7-EA9E9D9758A3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INTER-GENERATIONAL CYCLE OF MALNUTRITION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382000" cy="3916363"/>
          </a:xfrm>
        </p:spPr>
        <p:txBody>
          <a:bodyPr>
            <a:normAutofit/>
          </a:bodyPr>
          <a:lstStyle/>
          <a:p>
            <a:r>
              <a:rPr lang="en-US" dirty="0"/>
              <a:t>Girl infants, children, and adolescents and women are </a:t>
            </a:r>
            <a:r>
              <a:rPr lang="en-US" dirty="0">
                <a:solidFill>
                  <a:srgbClr val="0000FF"/>
                </a:solidFill>
              </a:rPr>
              <a:t>vulnerable to malnutrition throughout the life cycle </a:t>
            </a:r>
            <a:r>
              <a:rPr lang="en-US" dirty="0"/>
              <a:t>for both biological and social </a:t>
            </a:r>
            <a:r>
              <a:rPr lang="en-US" dirty="0" smtClean="0"/>
              <a:t>reasons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cycle of poor nutrition is </a:t>
            </a:r>
            <a:r>
              <a:rPr lang="en-US" dirty="0">
                <a:solidFill>
                  <a:srgbClr val="0000FF"/>
                </a:solidFill>
              </a:rPr>
              <a:t>perpetuated across generations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B034-CCA9-4B3D-813C-30604D1D6F5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INFANCY AND EARLY CHILDHOOD (0–24 MONTHS)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smtClean="0">
                <a:solidFill>
                  <a:srgbClr val="0000FF"/>
                </a:solidFill>
              </a:rPr>
              <a:t>Immunization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Feeding sick children during </a:t>
            </a:r>
            <a:r>
              <a:rPr lang="en-US" dirty="0" smtClean="0"/>
              <a:t>illness and 2 weeks after their recovery</a:t>
            </a:r>
          </a:p>
          <a:p>
            <a:pPr lvl="0"/>
            <a:r>
              <a:rPr lang="en-US" dirty="0" smtClean="0"/>
              <a:t>Providing </a:t>
            </a:r>
            <a:r>
              <a:rPr lang="en-US" dirty="0" smtClean="0">
                <a:solidFill>
                  <a:srgbClr val="0000FF"/>
                </a:solidFill>
              </a:rPr>
              <a:t>vitamin A supplementation </a:t>
            </a:r>
            <a:r>
              <a:rPr lang="en-US" dirty="0" smtClean="0"/>
              <a:t>and foods rich in vitamin A beginning at 6 months old</a:t>
            </a:r>
          </a:p>
          <a:p>
            <a:pPr lvl="0"/>
            <a:r>
              <a:rPr lang="en-US" dirty="0" smtClean="0"/>
              <a:t>Controlling anemia through </a:t>
            </a:r>
            <a:r>
              <a:rPr lang="en-US" dirty="0" smtClean="0">
                <a:solidFill>
                  <a:srgbClr val="0000FF"/>
                </a:solidFill>
              </a:rPr>
              <a:t>iron supplementation</a:t>
            </a:r>
            <a:r>
              <a:rPr lang="en-US" dirty="0" smtClean="0"/>
              <a:t> and providing foods rich in iron starting at 6 months old</a:t>
            </a:r>
          </a:p>
          <a:p>
            <a:pPr lvl="0"/>
            <a:r>
              <a:rPr lang="en-US" dirty="0" smtClean="0"/>
              <a:t>Controlling </a:t>
            </a:r>
            <a:r>
              <a:rPr lang="en-US" dirty="0" smtClean="0">
                <a:solidFill>
                  <a:srgbClr val="0000FF"/>
                </a:solidFill>
              </a:rPr>
              <a:t>iodine deficiency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0915-E738-4AD3-ACF1-EBFFD807AA9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CHILDHOOD (2–9 YEARS)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Offering </a:t>
            </a:r>
            <a:r>
              <a:rPr lang="en-US" dirty="0" smtClean="0">
                <a:solidFill>
                  <a:srgbClr val="0000FF"/>
                </a:solidFill>
              </a:rPr>
              <a:t>sufficient quantities </a:t>
            </a:r>
            <a:r>
              <a:rPr lang="en-US" dirty="0" smtClean="0"/>
              <a:t>of local, available, affordable, and seasonal </a:t>
            </a:r>
            <a:r>
              <a:rPr lang="en-US" dirty="0" smtClean="0">
                <a:solidFill>
                  <a:srgbClr val="0000FF"/>
                </a:solidFill>
              </a:rPr>
              <a:t>family foods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Continuing breastfeeding </a:t>
            </a:r>
            <a:r>
              <a:rPr lang="en-US" dirty="0" smtClean="0"/>
              <a:t>beyond 2 years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Immunization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Feeding sick children </a:t>
            </a:r>
            <a:r>
              <a:rPr lang="en-US" dirty="0" smtClean="0"/>
              <a:t>during illness and 2 weeks after their recovery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4DEDC-7CA4-4432-8D4D-0B4D48E9787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CHILDHOOD (2–9 YEARS OLD)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Providing </a:t>
            </a:r>
            <a:r>
              <a:rPr lang="en-US" dirty="0" smtClean="0">
                <a:solidFill>
                  <a:srgbClr val="0000FF"/>
                </a:solidFill>
              </a:rPr>
              <a:t>vitamin A supplementation </a:t>
            </a:r>
            <a:r>
              <a:rPr lang="en-US" dirty="0" smtClean="0"/>
              <a:t>and foods rich in vitamin A beginning at 6 months old</a:t>
            </a:r>
          </a:p>
          <a:p>
            <a:pPr lvl="0"/>
            <a:r>
              <a:rPr lang="en-US" dirty="0" smtClean="0"/>
              <a:t>Controlling anemia through </a:t>
            </a:r>
            <a:r>
              <a:rPr lang="en-US" dirty="0" smtClean="0">
                <a:solidFill>
                  <a:srgbClr val="0000FF"/>
                </a:solidFill>
              </a:rPr>
              <a:t>iron supplementation</a:t>
            </a:r>
            <a:r>
              <a:rPr lang="en-US" dirty="0" smtClean="0"/>
              <a:t> and providing foods rich in iron starting at 6 months old</a:t>
            </a:r>
          </a:p>
          <a:p>
            <a:pPr lvl="0"/>
            <a:r>
              <a:rPr lang="en-US" dirty="0" smtClean="0"/>
              <a:t>Controlling </a:t>
            </a:r>
            <a:r>
              <a:rPr lang="en-US" dirty="0" smtClean="0">
                <a:solidFill>
                  <a:srgbClr val="0000FF"/>
                </a:solidFill>
              </a:rPr>
              <a:t>iodine deficiency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Educating the girl child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1703-BE2F-4629-B166-83771695E77F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ADOLESCENCE </a:t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(10-19 YEARS)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Increasing food intake to accommodate </a:t>
            </a:r>
            <a:r>
              <a:rPr lang="en-US" dirty="0" smtClean="0">
                <a:solidFill>
                  <a:srgbClr val="0000FF"/>
                </a:solidFill>
              </a:rPr>
              <a:t>“growth spurts” </a:t>
            </a:r>
            <a:r>
              <a:rPr lang="en-US" dirty="0" smtClean="0"/>
              <a:t>and to establish </a:t>
            </a:r>
            <a:r>
              <a:rPr lang="en-US" dirty="0" smtClean="0">
                <a:solidFill>
                  <a:srgbClr val="0000FF"/>
                </a:solidFill>
              </a:rPr>
              <a:t>energy reserves</a:t>
            </a:r>
            <a:r>
              <a:rPr lang="en-US" dirty="0" smtClean="0"/>
              <a:t> for pregnancy and lactation.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Delaying first pregnancy </a:t>
            </a:r>
            <a:r>
              <a:rPr lang="en-US" dirty="0" smtClean="0"/>
              <a:t>to help ensure full growth and nutrient stores</a:t>
            </a:r>
          </a:p>
          <a:p>
            <a:pPr lvl="0"/>
            <a:r>
              <a:rPr lang="en-US" dirty="0" smtClean="0"/>
              <a:t>Preventing and treating infections, including </a:t>
            </a:r>
            <a:r>
              <a:rPr lang="en-US" dirty="0" smtClean="0">
                <a:solidFill>
                  <a:srgbClr val="0000FF"/>
                </a:solidFill>
              </a:rPr>
              <a:t>5 anti-tetanus immunizations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0000FF"/>
                </a:solidFill>
              </a:rPr>
              <a:t>education about STIs and HIV </a:t>
            </a:r>
            <a:r>
              <a:rPr lang="en-US" dirty="0" smtClean="0"/>
              <a:t>transmission and prevention.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0CD4-EB5B-4CCC-A0BE-2CB5116441AC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ADOLESCENCE </a:t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(10-19 YEARS)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0000FF"/>
                </a:solidFill>
              </a:rPr>
              <a:t>Fighting iron, Vitamin A and iodine deficiencies</a:t>
            </a:r>
            <a:r>
              <a:rPr lang="en-US" dirty="0" smtClean="0"/>
              <a:t> through consuming foods rich in iron, vitamin A, and iodine (fish and seafood) and iodized salt.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Giving girls </a:t>
            </a:r>
            <a:r>
              <a:rPr lang="en-US" dirty="0" smtClean="0">
                <a:solidFill>
                  <a:srgbClr val="0000FF"/>
                </a:solidFill>
              </a:rPr>
              <a:t>equal access to education </a:t>
            </a:r>
            <a:r>
              <a:rPr lang="en-US" dirty="0" smtClean="0"/>
              <a:t>(higher levels of education are correlated with lower malnutrition).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7401-3B36-4C9A-AE91-98FF8A4916F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WOMEN OLDER THAN 19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Improving women’s nutrition must start </a:t>
            </a:r>
            <a:r>
              <a:rPr lang="en-US" dirty="0" smtClean="0">
                <a:solidFill>
                  <a:srgbClr val="0000FF"/>
                </a:solidFill>
              </a:rPr>
              <a:t>long before birth </a:t>
            </a:r>
            <a:r>
              <a:rPr lang="en-US" dirty="0" smtClean="0"/>
              <a:t>by solving</a:t>
            </a:r>
            <a:r>
              <a:rPr lang="en-US" dirty="0" smtClean="0">
                <a:solidFill>
                  <a:srgbClr val="0000FF"/>
                </a:solidFill>
              </a:rPr>
              <a:t> economic and social problems</a:t>
            </a:r>
            <a:r>
              <a:rPr lang="en-US" dirty="0" smtClean="0"/>
              <a:t> that affect women.</a:t>
            </a:r>
          </a:p>
          <a:p>
            <a:endParaRPr lang="en-US" dirty="0" smtClean="0"/>
          </a:p>
          <a:p>
            <a:r>
              <a:rPr lang="en-US" dirty="0" smtClean="0"/>
              <a:t>Under-nourished women who have </a:t>
            </a:r>
            <a:r>
              <a:rPr lang="en-US" dirty="0" smtClean="0">
                <a:solidFill>
                  <a:srgbClr val="0000FF"/>
                </a:solidFill>
              </a:rPr>
              <a:t>closely spaced pregnancies and heavy workloads </a:t>
            </a:r>
            <a:r>
              <a:rPr lang="en-US" dirty="0" smtClean="0"/>
              <a:t>during pregnancy and lactation replicate the </a:t>
            </a:r>
            <a:r>
              <a:rPr lang="en-US" dirty="0" smtClean="0">
                <a:solidFill>
                  <a:srgbClr val="0000FF"/>
                </a:solidFill>
              </a:rPr>
              <a:t>intergenerational life cycle</a:t>
            </a:r>
            <a:r>
              <a:rPr lang="en-US" dirty="0" smtClean="0"/>
              <a:t> of inadequate weight and height and micronutrient deficiencies.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E1F1-1C8F-4D9A-A7EA-81EACF730AEB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WOMEN OLDER THAN 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Improve woman’s nutrition and health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Practice family planning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Decrease energy expenditure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Encourage men’s participation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Encourage parents to give girls and boys equal access to education (schooling of the girl child)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0BCD-15AB-4349-B30B-EEB5DD4BF37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sz="4000" b="1" dirty="0" smtClean="0">
                <a:solidFill>
                  <a:srgbClr val="FF0000"/>
                </a:solidFill>
              </a:rPr>
              <a:t>For all women</a:t>
            </a:r>
            <a:endParaRPr lang="en-US" sz="4000" dirty="0" smtClean="0">
              <a:solidFill>
                <a:srgbClr val="FF0000"/>
              </a:solidFill>
            </a:endParaRPr>
          </a:p>
          <a:p>
            <a:pPr marL="742950" lvl="0" indent="-742950">
              <a:buFont typeface="+mj-lt"/>
              <a:buAutoNum type="alphaLcPeriod"/>
            </a:pPr>
            <a:r>
              <a:rPr lang="en-US" sz="4000" dirty="0" smtClean="0"/>
              <a:t>Ensure </a:t>
            </a:r>
            <a:r>
              <a:rPr lang="en-US" sz="4000" dirty="0" smtClean="0">
                <a:solidFill>
                  <a:srgbClr val="0000FF"/>
                </a:solidFill>
              </a:rPr>
              <a:t>adequate food intake</a:t>
            </a:r>
          </a:p>
          <a:p>
            <a:pPr marL="803275" lvl="1" indent="-346075">
              <a:buFont typeface="Arial" pitchFamily="34" charset="0"/>
              <a:buChar char="•"/>
            </a:pPr>
            <a:r>
              <a:rPr lang="en-US" sz="4000" dirty="0" smtClean="0"/>
              <a:t>Increase food intake of underweight women to protect their health and establish reserves for pregnancy and lactation</a:t>
            </a:r>
          </a:p>
          <a:p>
            <a:pPr marL="803275" lvl="1" indent="-346075">
              <a:buFont typeface="Arial" pitchFamily="34" charset="0"/>
              <a:buChar char="•"/>
            </a:pPr>
            <a:r>
              <a:rPr lang="en-US" sz="4000" dirty="0" smtClean="0"/>
              <a:t>Diversify their diet by eating more fruits and vegetables and animal products, if possible</a:t>
            </a:r>
          </a:p>
          <a:p>
            <a:pPr marL="742950" lvl="0" indent="-742950">
              <a:buFont typeface="+mj-lt"/>
              <a:buAutoNum type="alphaLcPeriod"/>
            </a:pPr>
            <a:r>
              <a:rPr lang="en-US" sz="4000" dirty="0" smtClean="0"/>
              <a:t>Reduce caloric depletion by reducing workload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1. For all women</a:t>
            </a:r>
          </a:p>
          <a:p>
            <a:pPr marL="514350" lvl="0" indent="-514350">
              <a:buFont typeface="+mj-lt"/>
              <a:buAutoNum type="alphaLcPeriod" startAt="3"/>
            </a:pPr>
            <a:r>
              <a:rPr lang="en-US" dirty="0" smtClean="0"/>
              <a:t>Consume adequate micronutrients through available food; supplements containing iron, folic acid, vitamin A, zinc, and calcium; or fortified foods </a:t>
            </a:r>
          </a:p>
          <a:p>
            <a:pPr marL="514350" lvl="0" indent="-514350">
              <a:buFont typeface="+mj-lt"/>
              <a:buAutoNum type="alphaLcPeriod" startAt="3"/>
            </a:pPr>
            <a:r>
              <a:rPr lang="en-US" dirty="0" smtClean="0"/>
              <a:t>Improve food security</a:t>
            </a:r>
          </a:p>
          <a:p>
            <a:pPr marL="514350" lvl="0" indent="-514350">
              <a:buFont typeface="+mj-lt"/>
              <a:buAutoNum type="alphaLcPeriod" startAt="3"/>
            </a:pPr>
            <a:r>
              <a:rPr lang="en-US" dirty="0" smtClean="0"/>
              <a:t>Reduce infections</a:t>
            </a:r>
          </a:p>
          <a:p>
            <a:pPr marL="514350" lvl="0" indent="-514350">
              <a:buFont typeface="+mj-lt"/>
              <a:buAutoNum type="alphaLcPeriod" startAt="3"/>
            </a:pPr>
            <a:r>
              <a:rPr lang="en-US" dirty="0" smtClean="0"/>
              <a:t>Control malaria</a:t>
            </a:r>
          </a:p>
          <a:p>
            <a:pPr marL="514350" lvl="0" indent="-514350">
              <a:buFont typeface="+mj-lt"/>
              <a:buAutoNum type="alphaLcPeriod" startAt="3"/>
            </a:pPr>
            <a:r>
              <a:rPr lang="en-US" dirty="0" smtClean="0"/>
              <a:t>Control anemia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876800"/>
          </a:xfrm>
        </p:spPr>
        <p:txBody>
          <a:bodyPr>
            <a:normAutofit/>
          </a:bodyPr>
          <a:lstStyle/>
          <a:p>
            <a:pPr marL="514350" indent="-514350">
              <a:buSzPct val="104000"/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For all women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lvl="0" indent="-514350">
              <a:buFont typeface="+mj-lt"/>
              <a:buAutoNum type="alphaLcPeriod" startAt="8"/>
            </a:pPr>
            <a:r>
              <a:rPr lang="en-US" dirty="0" smtClean="0"/>
              <a:t>Control iodine deficiency through iodized salt</a:t>
            </a:r>
          </a:p>
          <a:p>
            <a:pPr marL="514350" lvl="0" indent="-514350">
              <a:buFont typeface="+mj-lt"/>
              <a:buAutoNum type="alphaLcPeriod" startAt="8"/>
            </a:pPr>
            <a:r>
              <a:rPr lang="en-US" dirty="0" smtClean="0"/>
              <a:t>Seek adequate care and treatment services</a:t>
            </a:r>
          </a:p>
          <a:p>
            <a:pPr marL="514350" lvl="0" indent="-514350">
              <a:buFont typeface="+mj-lt"/>
              <a:buAutoNum type="alphaLcPeriod" startAt="8"/>
            </a:pPr>
            <a:r>
              <a:rPr lang="en-US" dirty="0" smtClean="0"/>
              <a:t>Space births 3 years apart or longer</a:t>
            </a:r>
          </a:p>
          <a:p>
            <a:pPr marL="514350" lvl="0" indent="-514350">
              <a:buFont typeface="+mj-lt"/>
              <a:buAutoNum type="alphaLcPeriod" startAt="8"/>
            </a:pPr>
            <a:r>
              <a:rPr lang="en-US" dirty="0" smtClean="0"/>
              <a:t>Wait at least 6 months between stopping breastfeeding and becoming pregnant again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INTER-GENERATIONAL CYCLE OF MALNUTRITION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73563"/>
          </a:xfrm>
        </p:spPr>
        <p:txBody>
          <a:bodyPr>
            <a:normAutofit/>
          </a:bodyPr>
          <a:lstStyle/>
          <a:p>
            <a:r>
              <a:rPr lang="en-US" dirty="0" smtClean="0"/>
              <a:t>Young </a:t>
            </a:r>
            <a:r>
              <a:rPr lang="en-US" dirty="0"/>
              <a:t>girls who grow poorly become </a:t>
            </a:r>
            <a:r>
              <a:rPr lang="en-US" dirty="0">
                <a:solidFill>
                  <a:srgbClr val="0000FF"/>
                </a:solidFill>
              </a:rPr>
              <a:t>stunted women </a:t>
            </a:r>
            <a:r>
              <a:rPr lang="en-US" dirty="0"/>
              <a:t>and are more likely to give birth </a:t>
            </a:r>
            <a:r>
              <a:rPr lang="en-US" dirty="0">
                <a:solidFill>
                  <a:srgbClr val="0000FF"/>
                </a:solidFill>
              </a:rPr>
              <a:t>to low birth weight infants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those infants are girls, they are likely to continue the cycle by being </a:t>
            </a:r>
            <a:r>
              <a:rPr lang="en-US" dirty="0">
                <a:solidFill>
                  <a:srgbClr val="0000FF"/>
                </a:solidFill>
              </a:rPr>
              <a:t>stunted in adulthood. </a:t>
            </a: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5252-6101-404E-8B8F-C312CCBF4271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76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smtClean="0">
                <a:solidFill>
                  <a:srgbClr val="FF0000"/>
                </a:solidFill>
              </a:rPr>
              <a:t>For Pregnant women </a:t>
            </a:r>
          </a:p>
          <a:p>
            <a:pPr marL="514350" indent="-514350"/>
            <a:r>
              <a:rPr lang="en-US" dirty="0" smtClean="0"/>
              <a:t>Eat “more culturally acceptable, affordable, and readily available food and a varied diet”</a:t>
            </a:r>
          </a:p>
          <a:p>
            <a:r>
              <a:rPr lang="en-US" dirty="0" smtClean="0"/>
              <a:t>Where anemia prevalence is &lt;40%, take1 IFA tablet daily for 6 months. </a:t>
            </a:r>
          </a:p>
          <a:p>
            <a:pPr lvl="0"/>
            <a:r>
              <a:rPr lang="en-US" dirty="0" smtClean="0"/>
              <a:t>Where anemia prevalence is &gt;40%, take1 IFA tablet daily for 6 months during pregnancy and through 3 months post-partum.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smtClean="0">
                <a:solidFill>
                  <a:srgbClr val="FF0000"/>
                </a:solidFill>
              </a:rPr>
              <a:t>For Pregnant women </a:t>
            </a:r>
          </a:p>
          <a:p>
            <a:pPr lvl="0"/>
            <a:r>
              <a:rPr lang="en-US" dirty="0" smtClean="0"/>
              <a:t>Get 2 anti-tetanus immunizations during pregnancy.</a:t>
            </a:r>
          </a:p>
          <a:p>
            <a:pPr lvl="0"/>
            <a:r>
              <a:rPr lang="en-US" dirty="0" smtClean="0"/>
              <a:t>Use insecticide-treated bed-nets to reduce malaria infection.</a:t>
            </a:r>
          </a:p>
          <a:p>
            <a:pPr lvl="0"/>
            <a:r>
              <a:rPr lang="en-US" dirty="0" smtClean="0"/>
              <a:t>Control parasites by improving hygiene and reducing hookworm infection by de-worming during the 3rd trimester.</a:t>
            </a:r>
          </a:p>
          <a:p>
            <a:pPr marL="514350" indent="-51435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A. Improve woman’s nutrition and health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76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smtClean="0">
                <a:solidFill>
                  <a:srgbClr val="FF0000"/>
                </a:solidFill>
              </a:rPr>
              <a:t>For Pregnant women </a:t>
            </a:r>
          </a:p>
          <a:p>
            <a:pPr lvl="0"/>
            <a:r>
              <a:rPr lang="en-US" dirty="0" smtClean="0"/>
              <a:t>Seek education on STIs and HIV transmission and prevention.</a:t>
            </a:r>
          </a:p>
          <a:p>
            <a:pPr lvl="0"/>
            <a:r>
              <a:rPr lang="en-US" dirty="0" smtClean="0"/>
              <a:t>Breastfeed exclusively for 6 months and follow WHO guidelines if HIV positive.</a:t>
            </a:r>
          </a:p>
          <a:p>
            <a:pPr lvl="0"/>
            <a:r>
              <a:rPr lang="en-US" dirty="0" smtClean="0"/>
              <a:t>Monitor weight gain (an average of 10 kg during pregnancy is commonly recommended).</a:t>
            </a:r>
          </a:p>
          <a:p>
            <a:pPr lvl="0"/>
            <a:r>
              <a:rPr lang="en-US" dirty="0" smtClean="0"/>
              <a:t>Reduce workload and rest to conserve energy.</a:t>
            </a:r>
          </a:p>
          <a:p>
            <a:pPr marL="514350" indent="-51435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26707-6BB4-45B3-B7E5-165E908ED0C3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B. Practice family planning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Delay the first pregnancy until reaching 20 years old or more</a:t>
            </a:r>
          </a:p>
          <a:p>
            <a:pPr lvl="0"/>
            <a:r>
              <a:rPr lang="en-US" dirty="0" smtClean="0"/>
              <a:t>Increase birth intervals</a:t>
            </a:r>
          </a:p>
          <a:p>
            <a:pPr lvl="0"/>
            <a:r>
              <a:rPr lang="en-US" dirty="0" smtClean="0"/>
              <a:t>Visit a family planning center to space births 3 years apart or longer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BE2-D5C8-4030-AE34-7CF1A692A4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C. Decrease energy expenditure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Delay the first pregnancy until reaching 20 years old or more</a:t>
            </a:r>
          </a:p>
          <a:p>
            <a:pPr lvl="0"/>
            <a:r>
              <a:rPr lang="en-US" dirty="0" smtClean="0"/>
              <a:t>Use family planning</a:t>
            </a:r>
          </a:p>
          <a:p>
            <a:pPr lvl="0"/>
            <a:r>
              <a:rPr lang="en-US" dirty="0" smtClean="0"/>
              <a:t>Decrease workload</a:t>
            </a:r>
          </a:p>
          <a:p>
            <a:pPr lvl="0"/>
            <a:r>
              <a:rPr lang="en-US" dirty="0" smtClean="0"/>
              <a:t>Rest more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BE2-D5C8-4030-AE34-7CF1A692A4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D. Encourage men’s participation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 birth spacing and good follow up of pregnancy and delivery</a:t>
            </a:r>
          </a:p>
          <a:p>
            <a:pPr lvl="0"/>
            <a:r>
              <a:rPr lang="en-US" dirty="0" smtClean="0"/>
              <a:t>In supporting better feeding and a lighter workload for their wives or partners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BE2-D5C8-4030-AE34-7CF1A692A4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E. Girl Education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Encourage parents to give girls and boys </a:t>
            </a:r>
            <a:r>
              <a:rPr lang="en-US" dirty="0" smtClean="0">
                <a:solidFill>
                  <a:srgbClr val="0000FF"/>
                </a:solidFill>
              </a:rPr>
              <a:t>equal access to education </a:t>
            </a:r>
            <a:r>
              <a:rPr lang="en-US" dirty="0" smtClean="0"/>
              <a:t>because the risk of malnutrition decreases with higher levels of education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BE2-D5C8-4030-AE34-7CF1A692A489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INTER-GENERATIONAL CYCLE OF MALNUTRITION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Adolescent </a:t>
            </a:r>
            <a:r>
              <a:rPr lang="en-US" dirty="0">
                <a:solidFill>
                  <a:srgbClr val="0000FF"/>
                </a:solidFill>
              </a:rPr>
              <a:t>pregnancy </a:t>
            </a:r>
            <a:r>
              <a:rPr lang="en-US" dirty="0"/>
              <a:t>heightens the risk of low birth weight and the difficulty of breaking the </a:t>
            </a:r>
            <a:r>
              <a:rPr lang="en-US" dirty="0" smtClean="0"/>
              <a:t>cycle.</a:t>
            </a:r>
          </a:p>
          <a:p>
            <a:endParaRPr lang="en-US" dirty="0" smtClean="0"/>
          </a:p>
          <a:p>
            <a:r>
              <a:rPr lang="en-US" dirty="0" smtClean="0"/>
              <a:t>Good </a:t>
            </a:r>
            <a:r>
              <a:rPr lang="en-US" dirty="0"/>
              <a:t>nutrition needs support at all these </a:t>
            </a:r>
            <a:r>
              <a:rPr lang="en-US" dirty="0" smtClean="0"/>
              <a:t>stages: </a:t>
            </a:r>
            <a:r>
              <a:rPr lang="en-US" dirty="0" smtClean="0">
                <a:solidFill>
                  <a:srgbClr val="0000FF"/>
                </a:solidFill>
              </a:rPr>
              <a:t>infancy</a:t>
            </a:r>
            <a:r>
              <a:rPr lang="en-US" dirty="0">
                <a:solidFill>
                  <a:srgbClr val="0000FF"/>
                </a:solidFill>
              </a:rPr>
              <a:t>, childhood, adolescence, and </a:t>
            </a:r>
            <a:r>
              <a:rPr lang="en-US" dirty="0" smtClean="0">
                <a:solidFill>
                  <a:srgbClr val="0000FF"/>
                </a:solidFill>
              </a:rPr>
              <a:t>adulthood </a:t>
            </a:r>
            <a:r>
              <a:rPr lang="en-US" dirty="0" smtClean="0"/>
              <a:t>especially </a:t>
            </a:r>
            <a:r>
              <a:rPr lang="en-US" dirty="0"/>
              <a:t>for girls and women.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30130-0F8A-4CAC-A8C0-865CC74136E8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CAUSES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Causes of  </a:t>
            </a:r>
            <a:r>
              <a:rPr lang="en-US" dirty="0"/>
              <a:t>intergenerational malnutrition </a:t>
            </a:r>
            <a:r>
              <a:rPr lang="en-US" dirty="0" smtClean="0"/>
              <a:t>cycle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/>
              <a:t>women are</a:t>
            </a:r>
          </a:p>
          <a:p>
            <a:pPr lvl="1"/>
            <a:r>
              <a:rPr lang="en-US" sz="3200" dirty="0"/>
              <a:t>Malnourished at birth</a:t>
            </a:r>
          </a:p>
          <a:p>
            <a:pPr lvl="1"/>
            <a:r>
              <a:rPr lang="en-US" sz="3200" dirty="0"/>
              <a:t>Stunted in childhood</a:t>
            </a:r>
          </a:p>
          <a:p>
            <a:pPr lvl="1"/>
            <a:r>
              <a:rPr lang="en-US" sz="3200" dirty="0"/>
              <a:t>Pregnant during adolescence</a:t>
            </a:r>
          </a:p>
          <a:p>
            <a:pPr lvl="1"/>
            <a:r>
              <a:rPr lang="en-US" sz="3200" dirty="0"/>
              <a:t>Underfed and overworked during pregnancy and lactation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590EC-84D4-43EC-B743-56421708D5B2}" type="datetime1">
              <a:rPr lang="en-US" smtClean="0"/>
              <a:pPr/>
              <a:t>8/11/2017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3047</Words>
  <Application>Microsoft Office PowerPoint</Application>
  <PresentationFormat>On-screen Show (4:3)</PresentationFormat>
  <Paragraphs>476</Paragraphs>
  <Slides>76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LIFE CYCLE APPROACH IN NUTRITION PROMOTION </vt:lpstr>
      <vt:lpstr>COURSE OUTLINE </vt:lpstr>
      <vt:lpstr>INTER-GENERATIONAL CYCLE OF MALNUTRITION</vt:lpstr>
      <vt:lpstr>INTER-GENERATIONAL CYCLE OF MALNUTRITION</vt:lpstr>
      <vt:lpstr>Slide 5</vt:lpstr>
      <vt:lpstr>INTER-GENERATIONAL CYCLE OF MALNUTRITION</vt:lpstr>
      <vt:lpstr>INTER-GENERATIONAL CYCLE OF MALNUTRITION</vt:lpstr>
      <vt:lpstr>INTER-GENERATIONAL CYCLE OF MALNUTRITION</vt:lpstr>
      <vt:lpstr>CAUSES </vt:lpstr>
      <vt:lpstr>SIGNS OF UNDER-NUTRITION</vt:lpstr>
      <vt:lpstr>UNDERSTANDING NUTRITION THROUGHOUT THE LIFE </vt:lpstr>
      <vt:lpstr>UNDERSTANDING NUTRITION THROUGHOUT THE LIFE </vt:lpstr>
      <vt:lpstr>1. INFANCY AND EARLY CHILDHOOD (0–24 MONTHS) </vt:lpstr>
      <vt:lpstr>CHILDHOOD (2–9 YEARS) </vt:lpstr>
      <vt:lpstr>ADOLESCENCE (10–19 YEARS) </vt:lpstr>
      <vt:lpstr>ADULTHOOD (&gt;19 YEARS) </vt:lpstr>
      <vt:lpstr>ADULTHOOD (&gt;19 YEARS) </vt:lpstr>
      <vt:lpstr>ADULTHOOD (&gt;19 YEARS) </vt:lpstr>
      <vt:lpstr>ADULTHOOD (&gt;19 YEARS) </vt:lpstr>
      <vt:lpstr>LIFETIME RISKS</vt:lpstr>
      <vt:lpstr>MICRONUTRIENTS NEEDS AT DIFFERENT STAGES IN A WOMAN’S LIFE</vt:lpstr>
      <vt:lpstr>INTRODUCTION </vt:lpstr>
      <vt:lpstr>INTRODUCTION </vt:lpstr>
      <vt:lpstr>INTRODUCTION </vt:lpstr>
      <vt:lpstr>IRON</vt:lpstr>
      <vt:lpstr>IRON REQUIREMENT THROUGHOUT THE LIFE CYCLE </vt:lpstr>
      <vt:lpstr>IRON REQUIREMENT THROUGHOUT THE LIFE CYCLE </vt:lpstr>
      <vt:lpstr>CAUSES OF IRON DEFICIENCY</vt:lpstr>
      <vt:lpstr>CAUSES OF IRON DEFICIENCY</vt:lpstr>
      <vt:lpstr> OTHER CAUSES OF ANEMIA </vt:lpstr>
      <vt:lpstr>CONSEQUENCES OF IRON DEFICIENCY</vt:lpstr>
      <vt:lpstr>CONSEQUENCES OF IRON DEFICIENCY</vt:lpstr>
      <vt:lpstr>MANAGEMENT</vt:lpstr>
      <vt:lpstr>RECOMMENDED PROTOCOL</vt:lpstr>
      <vt:lpstr>RECOMMENDED IRON PROTOCOL</vt:lpstr>
      <vt:lpstr>OTHER MANAGEMENT </vt:lpstr>
      <vt:lpstr>NEPAL'S PROTOCOL: PREVENTION</vt:lpstr>
      <vt:lpstr>NEPAL'S PROTOCOL: TREATMENT </vt:lpstr>
      <vt:lpstr>FOLIC ACID</vt:lpstr>
      <vt:lpstr>CAUSES OF FOLIC ACID DEFICIENCY</vt:lpstr>
      <vt:lpstr>CONSEQUENCES OF MATERNAL FOLIC ACID DEFICIENCY</vt:lpstr>
      <vt:lpstr>FOLIC ACID SUPPLEMENTATION</vt:lpstr>
      <vt:lpstr>VITAMIN A</vt:lpstr>
      <vt:lpstr>VITAMIN A</vt:lpstr>
      <vt:lpstr>CAUSES OF VITAMIN A DEFICIENCY</vt:lpstr>
      <vt:lpstr>CONSEQUENCES OF VITAMIN A DEFICIENCY</vt:lpstr>
      <vt:lpstr>CONSEQUENCES OF VITAMIN A DEFICIENCY</vt:lpstr>
      <vt:lpstr>CONSEQUENCES OF VITAMIN A DEFICIENCY</vt:lpstr>
      <vt:lpstr>VITAMIN A SUPPLEMENTATION</vt:lpstr>
      <vt:lpstr>VITAMIN A SUPPLEMENTATION</vt:lpstr>
      <vt:lpstr>Slide 51</vt:lpstr>
      <vt:lpstr> IODINE</vt:lpstr>
      <vt:lpstr>CAUSES OF IDDs</vt:lpstr>
      <vt:lpstr> CONSEQUENCE OF IODINE DEFICIENCY  </vt:lpstr>
      <vt:lpstr>CONSEQUENCE OF IODINE DEFICIENCY</vt:lpstr>
      <vt:lpstr>CONSEQUENCE OF IODINE DEFICIENCY</vt:lpstr>
      <vt:lpstr>IODINE SUPPLEMENTATION</vt:lpstr>
      <vt:lpstr>INTERVENTIONS TO BREAK THE INTER-GENERATIONAL CYCLE OFMALNUTRITION</vt:lpstr>
      <vt:lpstr>INFANCY AND EARLY CHILDHOOD (0-24 MONTHS)</vt:lpstr>
      <vt:lpstr>INFANCY AND EARLY CHILDHOOD (0–24 MONTHS)</vt:lpstr>
      <vt:lpstr>CHILDHOOD (2–9 YEARS)</vt:lpstr>
      <vt:lpstr>CHILDHOOD (2–9 YEARS OLD)</vt:lpstr>
      <vt:lpstr>ADOLESCENCE  (10-19 YEARS)</vt:lpstr>
      <vt:lpstr>ADOLESCENCE  (10-19 YEARS)</vt:lpstr>
      <vt:lpstr>WOMEN OLDER THAN 19</vt:lpstr>
      <vt:lpstr>WOMEN OLDER THAN 19</vt:lpstr>
      <vt:lpstr>A. Improve woman’s nutrition and health</vt:lpstr>
      <vt:lpstr>A. Improve woman’s nutrition and health</vt:lpstr>
      <vt:lpstr>A. Improve woman’s nutrition and health</vt:lpstr>
      <vt:lpstr>A. Improve woman’s nutrition and health</vt:lpstr>
      <vt:lpstr>A. Improve woman’s nutrition and health</vt:lpstr>
      <vt:lpstr>A. Improve woman’s nutrition and health</vt:lpstr>
      <vt:lpstr>B. Practice family planning</vt:lpstr>
      <vt:lpstr>C. Decrease energy expenditure</vt:lpstr>
      <vt:lpstr>D. Encourage men’s participation</vt:lpstr>
      <vt:lpstr>E. Girl Education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Cycle approach in Nutrition Promotion</dc:title>
  <dc:creator>acer</dc:creator>
  <cp:lastModifiedBy>acer</cp:lastModifiedBy>
  <cp:revision>188</cp:revision>
  <dcterms:created xsi:type="dcterms:W3CDTF">2006-08-16T00:00:00Z</dcterms:created>
  <dcterms:modified xsi:type="dcterms:W3CDTF">2017-08-11T02:07:12Z</dcterms:modified>
</cp:coreProperties>
</file>