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8" r:id="rId3"/>
    <p:sldId id="256" r:id="rId4"/>
    <p:sldId id="259" r:id="rId5"/>
    <p:sldId id="266" r:id="rId6"/>
    <p:sldId id="369" r:id="rId7"/>
    <p:sldId id="260" r:id="rId8"/>
    <p:sldId id="261" r:id="rId9"/>
    <p:sldId id="370" r:id="rId10"/>
    <p:sldId id="263" r:id="rId11"/>
    <p:sldId id="264" r:id="rId12"/>
    <p:sldId id="269" r:id="rId13"/>
    <p:sldId id="271" r:id="rId14"/>
    <p:sldId id="371" r:id="rId15"/>
    <p:sldId id="272" r:id="rId16"/>
    <p:sldId id="372" r:id="rId17"/>
    <p:sldId id="273" r:id="rId18"/>
    <p:sldId id="373" r:id="rId19"/>
    <p:sldId id="276" r:id="rId20"/>
    <p:sldId id="374" r:id="rId21"/>
    <p:sldId id="499" r:id="rId22"/>
    <p:sldId id="500" r:id="rId23"/>
    <p:sldId id="274" r:id="rId24"/>
    <p:sldId id="275" r:id="rId25"/>
    <p:sldId id="277" r:id="rId26"/>
    <p:sldId id="278" r:id="rId27"/>
    <p:sldId id="279" r:id="rId28"/>
    <p:sldId id="280" r:id="rId29"/>
    <p:sldId id="281" r:id="rId30"/>
    <p:sldId id="282" r:id="rId31"/>
    <p:sldId id="285" r:id="rId32"/>
    <p:sldId id="283" r:id="rId33"/>
    <p:sldId id="375" r:id="rId34"/>
    <p:sldId id="284" r:id="rId35"/>
    <p:sldId id="376" r:id="rId36"/>
    <p:sldId id="258" r:id="rId37"/>
    <p:sldId id="257" r:id="rId38"/>
    <p:sldId id="286" r:id="rId39"/>
    <p:sldId id="490" r:id="rId40"/>
    <p:sldId id="287" r:id="rId41"/>
    <p:sldId id="288" r:id="rId42"/>
    <p:sldId id="289" r:id="rId43"/>
    <p:sldId id="290" r:id="rId44"/>
    <p:sldId id="291" r:id="rId45"/>
    <p:sldId id="292" r:id="rId46"/>
    <p:sldId id="488" r:id="rId47"/>
    <p:sldId id="293" r:id="rId48"/>
    <p:sldId id="294" r:id="rId49"/>
    <p:sldId id="489" r:id="rId50"/>
    <p:sldId id="295" r:id="rId51"/>
    <p:sldId id="296" r:id="rId52"/>
    <p:sldId id="297" r:id="rId53"/>
    <p:sldId id="298" r:id="rId54"/>
    <p:sldId id="299" r:id="rId55"/>
    <p:sldId id="300" r:id="rId56"/>
    <p:sldId id="301" r:id="rId57"/>
    <p:sldId id="325" r:id="rId58"/>
    <p:sldId id="324" r:id="rId59"/>
    <p:sldId id="326" r:id="rId60"/>
    <p:sldId id="327" r:id="rId61"/>
    <p:sldId id="303" r:id="rId62"/>
    <p:sldId id="304" r:id="rId63"/>
    <p:sldId id="377" r:id="rId64"/>
    <p:sldId id="305" r:id="rId65"/>
    <p:sldId id="306" r:id="rId66"/>
    <p:sldId id="307" r:id="rId67"/>
    <p:sldId id="308" r:id="rId68"/>
    <p:sldId id="309" r:id="rId69"/>
    <p:sldId id="310" r:id="rId70"/>
    <p:sldId id="311" r:id="rId71"/>
    <p:sldId id="312" r:id="rId72"/>
    <p:sldId id="313" r:id="rId73"/>
    <p:sldId id="314" r:id="rId74"/>
    <p:sldId id="315" r:id="rId75"/>
    <p:sldId id="322" r:id="rId76"/>
    <p:sldId id="302" r:id="rId77"/>
    <p:sldId id="332" r:id="rId78"/>
    <p:sldId id="333" r:id="rId79"/>
    <p:sldId id="335" r:id="rId80"/>
    <p:sldId id="378" r:id="rId81"/>
    <p:sldId id="336" r:id="rId82"/>
    <p:sldId id="379" r:id="rId83"/>
    <p:sldId id="337" r:id="rId84"/>
    <p:sldId id="338" r:id="rId85"/>
    <p:sldId id="339" r:id="rId86"/>
    <p:sldId id="340" r:id="rId87"/>
    <p:sldId id="341" r:id="rId88"/>
    <p:sldId id="342" r:id="rId89"/>
    <p:sldId id="380" r:id="rId90"/>
    <p:sldId id="343" r:id="rId91"/>
    <p:sldId id="381" r:id="rId92"/>
    <p:sldId id="344" r:id="rId93"/>
    <p:sldId id="382" r:id="rId94"/>
    <p:sldId id="346" r:id="rId95"/>
    <p:sldId id="397" r:id="rId96"/>
    <p:sldId id="399" r:id="rId97"/>
    <p:sldId id="398" r:id="rId98"/>
    <p:sldId id="331" r:id="rId99"/>
    <p:sldId id="384" r:id="rId100"/>
    <p:sldId id="385" r:id="rId101"/>
    <p:sldId id="386" r:id="rId102"/>
    <p:sldId id="387" r:id="rId103"/>
    <p:sldId id="400" r:id="rId104"/>
    <p:sldId id="388" r:id="rId105"/>
    <p:sldId id="389" r:id="rId106"/>
    <p:sldId id="391" r:id="rId107"/>
    <p:sldId id="390" r:id="rId108"/>
    <p:sldId id="392" r:id="rId109"/>
    <p:sldId id="393" r:id="rId110"/>
    <p:sldId id="394" r:id="rId111"/>
    <p:sldId id="395" r:id="rId112"/>
    <p:sldId id="396" r:id="rId113"/>
    <p:sldId id="323" r:id="rId114"/>
    <p:sldId id="328" r:id="rId115"/>
    <p:sldId id="478" r:id="rId116"/>
    <p:sldId id="329" r:id="rId117"/>
    <p:sldId id="491" r:id="rId118"/>
    <p:sldId id="501" r:id="rId119"/>
    <p:sldId id="492" r:id="rId120"/>
    <p:sldId id="502" r:id="rId121"/>
    <p:sldId id="493" r:id="rId122"/>
    <p:sldId id="494" r:id="rId123"/>
    <p:sldId id="368" r:id="rId124"/>
    <p:sldId id="404" r:id="rId125"/>
    <p:sldId id="405" r:id="rId126"/>
    <p:sldId id="406" r:id="rId127"/>
    <p:sldId id="407" r:id="rId128"/>
    <p:sldId id="462" r:id="rId129"/>
    <p:sldId id="403" r:id="rId130"/>
    <p:sldId id="367" r:id="rId131"/>
    <p:sldId id="401" r:id="rId132"/>
    <p:sldId id="408" r:id="rId133"/>
    <p:sldId id="417" r:id="rId134"/>
    <p:sldId id="418" r:id="rId135"/>
    <p:sldId id="409" r:id="rId136"/>
    <p:sldId id="410" r:id="rId137"/>
    <p:sldId id="411" r:id="rId138"/>
    <p:sldId id="412" r:id="rId139"/>
    <p:sldId id="413" r:id="rId140"/>
    <p:sldId id="415" r:id="rId141"/>
    <p:sldId id="416" r:id="rId142"/>
    <p:sldId id="420" r:id="rId143"/>
    <p:sldId id="421" r:id="rId144"/>
    <p:sldId id="422" r:id="rId145"/>
    <p:sldId id="423" r:id="rId146"/>
    <p:sldId id="463" r:id="rId147"/>
    <p:sldId id="464" r:id="rId148"/>
    <p:sldId id="465" r:id="rId149"/>
    <p:sldId id="414" r:id="rId150"/>
    <p:sldId id="466" r:id="rId151"/>
    <p:sldId id="467" r:id="rId152"/>
    <p:sldId id="506" r:id="rId153"/>
    <p:sldId id="507" r:id="rId154"/>
    <p:sldId id="508" r:id="rId155"/>
    <p:sldId id="509" r:id="rId156"/>
    <p:sldId id="510" r:id="rId157"/>
    <p:sldId id="424" r:id="rId158"/>
    <p:sldId id="425" r:id="rId159"/>
    <p:sldId id="426" r:id="rId160"/>
    <p:sldId id="427" r:id="rId161"/>
    <p:sldId id="428" r:id="rId162"/>
    <p:sldId id="429" r:id="rId163"/>
    <p:sldId id="430" r:id="rId164"/>
    <p:sldId id="432" r:id="rId165"/>
    <p:sldId id="433" r:id="rId166"/>
    <p:sldId id="434" r:id="rId167"/>
    <p:sldId id="435" r:id="rId168"/>
    <p:sldId id="436" r:id="rId169"/>
    <p:sldId id="437" r:id="rId170"/>
    <p:sldId id="438" r:id="rId171"/>
    <p:sldId id="439" r:id="rId172"/>
    <p:sldId id="440" r:id="rId173"/>
    <p:sldId id="460" r:id="rId174"/>
    <p:sldId id="495" r:id="rId175"/>
    <p:sldId id="503" r:id="rId176"/>
    <p:sldId id="496" r:id="rId177"/>
    <p:sldId id="497" r:id="rId178"/>
    <p:sldId id="498" r:id="rId179"/>
    <p:sldId id="504" r:id="rId180"/>
    <p:sldId id="505" r:id="rId181"/>
    <p:sldId id="347" r:id="rId182"/>
    <p:sldId id="352" r:id="rId183"/>
    <p:sldId id="481" r:id="rId184"/>
    <p:sldId id="353" r:id="rId185"/>
    <p:sldId id="354" r:id="rId186"/>
    <p:sldId id="355" r:id="rId187"/>
    <p:sldId id="486" r:id="rId188"/>
    <p:sldId id="482" r:id="rId189"/>
    <p:sldId id="483" r:id="rId190"/>
    <p:sldId id="484" r:id="rId191"/>
    <p:sldId id="485" r:id="rId192"/>
    <p:sldId id="349" r:id="rId193"/>
    <p:sldId id="471" r:id="rId194"/>
    <p:sldId id="350" r:id="rId195"/>
    <p:sldId id="351" r:id="rId196"/>
    <p:sldId id="473" r:id="rId197"/>
    <p:sldId id="356" r:id="rId198"/>
    <p:sldId id="358" r:id="rId199"/>
    <p:sldId id="477" r:id="rId200"/>
    <p:sldId id="359" r:id="rId201"/>
    <p:sldId id="476" r:id="rId202"/>
    <p:sldId id="360" r:id="rId203"/>
    <p:sldId id="361" r:id="rId204"/>
    <p:sldId id="362" r:id="rId205"/>
    <p:sldId id="363" r:id="rId206"/>
    <p:sldId id="474" r:id="rId207"/>
    <p:sldId id="364" r:id="rId208"/>
    <p:sldId id="365" r:id="rId209"/>
    <p:sldId id="366" r:id="rId210"/>
    <p:sldId id="475" r:id="rId211"/>
    <p:sldId id="487" r:id="rId2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BEC257-4CF7-4AFF-AC09-03BB1D50DDC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9CCAECC-978C-457D-A1DA-5B7827E2F152}">
      <dgm:prSet phldrT="[Text]" custT="1"/>
      <dgm:spPr/>
      <dgm:t>
        <a:bodyPr/>
        <a:lstStyle/>
        <a:p>
          <a:r>
            <a:rPr lang="en-US" sz="1800" dirty="0">
              <a:latin typeface="Times New Roman" panose="02020603050405020304" pitchFamily="18" charset="0"/>
              <a:cs typeface="Times New Roman" panose="02020603050405020304" pitchFamily="18" charset="0"/>
            </a:rPr>
            <a:t>National Health Information Education and Communication Centre </a:t>
          </a:r>
        </a:p>
      </dgm:t>
    </dgm:pt>
    <dgm:pt modelId="{ADEE9967-638C-435A-B991-E8633D1F43C6}" type="parTrans" cxnId="{542D780F-1A1C-40E5-8E0B-3B0E059826FA}">
      <dgm:prSet/>
      <dgm:spPr/>
      <dgm:t>
        <a:bodyPr/>
        <a:lstStyle/>
        <a:p>
          <a:endParaRPr lang="en-US"/>
        </a:p>
      </dgm:t>
    </dgm:pt>
    <dgm:pt modelId="{3A828208-478D-4492-B876-0F189AAE00C7}" type="sibTrans" cxnId="{542D780F-1A1C-40E5-8E0B-3B0E059826FA}">
      <dgm:prSet/>
      <dgm:spPr/>
      <dgm:t>
        <a:bodyPr/>
        <a:lstStyle/>
        <a:p>
          <a:endParaRPr lang="en-US"/>
        </a:p>
      </dgm:t>
    </dgm:pt>
    <dgm:pt modelId="{894FEA8E-5BF2-4BBE-8CDF-2AAB0AC45CD2}">
      <dgm:prSet phldrT="[Text]" custT="1"/>
      <dgm:spPr/>
      <dgm:t>
        <a:bodyPr/>
        <a:lstStyle/>
        <a:p>
          <a:r>
            <a:rPr lang="en-US" sz="1800" dirty="0">
              <a:latin typeface="Times New Roman" panose="02020603050405020304" pitchFamily="18" charset="0"/>
              <a:cs typeface="Times New Roman" panose="02020603050405020304" pitchFamily="18" charset="0"/>
            </a:rPr>
            <a:t>Environmental and Community Health Section </a:t>
          </a:r>
        </a:p>
      </dgm:t>
    </dgm:pt>
    <dgm:pt modelId="{47E39BB7-0343-4E76-9F3B-00FC8DF50C0B}" type="parTrans" cxnId="{AB858A41-8FAD-49E9-ADC8-5D877509F52C}">
      <dgm:prSet/>
      <dgm:spPr/>
      <dgm:t>
        <a:bodyPr/>
        <a:lstStyle/>
        <a:p>
          <a:endParaRPr lang="en-US"/>
        </a:p>
      </dgm:t>
    </dgm:pt>
    <dgm:pt modelId="{D007838F-8E7C-4748-85CB-5E095D075101}" type="sibTrans" cxnId="{AB858A41-8FAD-49E9-ADC8-5D877509F52C}">
      <dgm:prSet/>
      <dgm:spPr/>
      <dgm:t>
        <a:bodyPr/>
        <a:lstStyle/>
        <a:p>
          <a:endParaRPr lang="en-US"/>
        </a:p>
      </dgm:t>
    </dgm:pt>
    <dgm:pt modelId="{D7273849-8E16-49B9-B247-8D6969EF6EF1}">
      <dgm:prSet phldrT="[Text]" custT="1"/>
      <dgm:spPr/>
      <dgm:t>
        <a:bodyPr/>
        <a:lstStyle/>
        <a:p>
          <a:r>
            <a:rPr lang="en-US" sz="1800" dirty="0">
              <a:latin typeface="Times New Roman" panose="02020603050405020304" pitchFamily="18" charset="0"/>
              <a:cs typeface="Times New Roman" panose="02020603050405020304" pitchFamily="18" charset="0"/>
            </a:rPr>
            <a:t>Idea Generation and Coordination Section </a:t>
          </a:r>
        </a:p>
      </dgm:t>
    </dgm:pt>
    <dgm:pt modelId="{35E7E2CF-5EF6-4A80-B8BD-4DD4CC61F956}" type="parTrans" cxnId="{4B816011-3DFE-4DCE-ACBC-E655193E0F2C}">
      <dgm:prSet/>
      <dgm:spPr/>
      <dgm:t>
        <a:bodyPr/>
        <a:lstStyle/>
        <a:p>
          <a:endParaRPr lang="en-US"/>
        </a:p>
      </dgm:t>
    </dgm:pt>
    <dgm:pt modelId="{52184FDE-5614-45A0-9CD2-6A4E9453DD71}" type="sibTrans" cxnId="{4B816011-3DFE-4DCE-ACBC-E655193E0F2C}">
      <dgm:prSet/>
      <dgm:spPr/>
      <dgm:t>
        <a:bodyPr/>
        <a:lstStyle/>
        <a:p>
          <a:endParaRPr lang="en-US"/>
        </a:p>
      </dgm:t>
    </dgm:pt>
    <dgm:pt modelId="{64DA2168-827A-4233-8D5E-8E14F4E393D9}">
      <dgm:prSet phldrT="[Text]" custT="1"/>
      <dgm:spPr/>
      <dgm:t>
        <a:bodyPr/>
        <a:lstStyle/>
        <a:p>
          <a:r>
            <a:rPr lang="en-US" sz="1800" dirty="0">
              <a:latin typeface="Times New Roman" panose="02020603050405020304" pitchFamily="18" charset="0"/>
              <a:cs typeface="Times New Roman" panose="02020603050405020304" pitchFamily="18" charset="0"/>
            </a:rPr>
            <a:t>Material Development and Coordination Section </a:t>
          </a:r>
        </a:p>
      </dgm:t>
    </dgm:pt>
    <dgm:pt modelId="{F49237D4-2095-49C0-B5F4-A8D5FA1BD497}" type="parTrans" cxnId="{750BC97D-D058-4562-AB38-8BF2437040A1}">
      <dgm:prSet/>
      <dgm:spPr/>
      <dgm:t>
        <a:bodyPr/>
        <a:lstStyle/>
        <a:p>
          <a:endParaRPr lang="en-US"/>
        </a:p>
      </dgm:t>
    </dgm:pt>
    <dgm:pt modelId="{4D03A11A-9182-45B4-A275-3695777CF2DD}" type="sibTrans" cxnId="{750BC97D-D058-4562-AB38-8BF2437040A1}">
      <dgm:prSet/>
      <dgm:spPr/>
      <dgm:t>
        <a:bodyPr/>
        <a:lstStyle/>
        <a:p>
          <a:endParaRPr lang="en-US"/>
        </a:p>
      </dgm:t>
    </dgm:pt>
    <dgm:pt modelId="{6BF15258-94A1-420D-BC62-B1A824CE673C}">
      <dgm:prSet phldrT="[Text]" custT="1"/>
      <dgm:spPr/>
      <dgm:t>
        <a:bodyPr/>
        <a:lstStyle/>
        <a:p>
          <a:r>
            <a:rPr lang="en-US" sz="1800" dirty="0">
              <a:latin typeface="Times New Roman" panose="02020603050405020304" pitchFamily="18" charset="0"/>
              <a:cs typeface="Times New Roman" panose="02020603050405020304" pitchFamily="18" charset="0"/>
            </a:rPr>
            <a:t>Cartography Section</a:t>
          </a:r>
        </a:p>
      </dgm:t>
    </dgm:pt>
    <dgm:pt modelId="{E7DFD2AA-8F13-4310-BB39-8EF5A8D0F7FF}" type="parTrans" cxnId="{6D7EFE02-9CC6-4693-87C4-7B59273A5A65}">
      <dgm:prSet/>
      <dgm:spPr/>
      <dgm:t>
        <a:bodyPr/>
        <a:lstStyle/>
        <a:p>
          <a:endParaRPr lang="en-US"/>
        </a:p>
      </dgm:t>
    </dgm:pt>
    <dgm:pt modelId="{1F66A295-42C8-4B66-9077-0679C32BBC8F}" type="sibTrans" cxnId="{6D7EFE02-9CC6-4693-87C4-7B59273A5A65}">
      <dgm:prSet/>
      <dgm:spPr/>
      <dgm:t>
        <a:bodyPr/>
        <a:lstStyle/>
        <a:p>
          <a:endParaRPr lang="en-US"/>
        </a:p>
      </dgm:t>
    </dgm:pt>
    <dgm:pt modelId="{D93476B0-7115-42DA-A3F3-F3314EE56CEC}">
      <dgm:prSet phldrT="[Text]" custT="1"/>
      <dgm:spPr/>
      <dgm:t>
        <a:bodyPr/>
        <a:lstStyle/>
        <a:p>
          <a:r>
            <a:rPr lang="en-US" sz="1800" dirty="0">
              <a:latin typeface="Times New Roman" panose="02020603050405020304" pitchFamily="18" charset="0"/>
              <a:cs typeface="Times New Roman" panose="02020603050405020304" pitchFamily="18" charset="0"/>
            </a:rPr>
            <a:t>Administration Section </a:t>
          </a:r>
        </a:p>
      </dgm:t>
    </dgm:pt>
    <dgm:pt modelId="{41CE0294-1CE4-4E0A-9A20-5D346992E7EA}" type="parTrans" cxnId="{4836DBB7-A6F9-4DD3-A64B-4FD47632F9C8}">
      <dgm:prSet/>
      <dgm:spPr/>
      <dgm:t>
        <a:bodyPr/>
        <a:lstStyle/>
        <a:p>
          <a:endParaRPr lang="en-US"/>
        </a:p>
      </dgm:t>
    </dgm:pt>
    <dgm:pt modelId="{A033180A-4170-42E5-A28E-9191787523CB}" type="sibTrans" cxnId="{4836DBB7-A6F9-4DD3-A64B-4FD47632F9C8}">
      <dgm:prSet/>
      <dgm:spPr/>
      <dgm:t>
        <a:bodyPr/>
        <a:lstStyle/>
        <a:p>
          <a:endParaRPr lang="en-US"/>
        </a:p>
      </dgm:t>
    </dgm:pt>
    <dgm:pt modelId="{E199779B-7E4F-4A0B-9FA3-C975E4E06DD9}" type="pres">
      <dgm:prSet presAssocID="{4DBEC257-4CF7-4AFF-AC09-03BB1D50DDC7}" presName="hierChild1" presStyleCnt="0">
        <dgm:presLayoutVars>
          <dgm:orgChart val="1"/>
          <dgm:chPref val="1"/>
          <dgm:dir/>
          <dgm:animOne val="branch"/>
          <dgm:animLvl val="lvl"/>
          <dgm:resizeHandles/>
        </dgm:presLayoutVars>
      </dgm:prSet>
      <dgm:spPr/>
    </dgm:pt>
    <dgm:pt modelId="{C4238973-4B6B-4E4E-94B5-4E9662B2670D}" type="pres">
      <dgm:prSet presAssocID="{79CCAECC-978C-457D-A1DA-5B7827E2F152}" presName="hierRoot1" presStyleCnt="0">
        <dgm:presLayoutVars>
          <dgm:hierBranch val="init"/>
        </dgm:presLayoutVars>
      </dgm:prSet>
      <dgm:spPr/>
    </dgm:pt>
    <dgm:pt modelId="{24712969-CC38-4D9E-A9E5-8F3107E78613}" type="pres">
      <dgm:prSet presAssocID="{79CCAECC-978C-457D-A1DA-5B7827E2F152}" presName="rootComposite1" presStyleCnt="0"/>
      <dgm:spPr/>
    </dgm:pt>
    <dgm:pt modelId="{4591682E-367D-4562-9C36-1B06AE74813B}" type="pres">
      <dgm:prSet presAssocID="{79CCAECC-978C-457D-A1DA-5B7827E2F152}" presName="rootText1" presStyleLbl="node0" presStyleIdx="0" presStyleCnt="1" custScaleY="147052">
        <dgm:presLayoutVars>
          <dgm:chPref val="3"/>
        </dgm:presLayoutVars>
      </dgm:prSet>
      <dgm:spPr/>
    </dgm:pt>
    <dgm:pt modelId="{A34D67AC-8DAE-4488-B5E4-4E15D2611514}" type="pres">
      <dgm:prSet presAssocID="{79CCAECC-978C-457D-A1DA-5B7827E2F152}" presName="rootConnector1" presStyleLbl="node1" presStyleIdx="0" presStyleCnt="0"/>
      <dgm:spPr/>
    </dgm:pt>
    <dgm:pt modelId="{0057509D-E132-4116-9B7D-7B1F6C5C1BE8}" type="pres">
      <dgm:prSet presAssocID="{79CCAECC-978C-457D-A1DA-5B7827E2F152}" presName="hierChild2" presStyleCnt="0"/>
      <dgm:spPr/>
    </dgm:pt>
    <dgm:pt modelId="{E96C0A45-CC14-489B-A45C-C9324B0F1791}" type="pres">
      <dgm:prSet presAssocID="{47E39BB7-0343-4E76-9F3B-00FC8DF50C0B}" presName="Name37" presStyleLbl="parChTrans1D2" presStyleIdx="0" presStyleCnt="5"/>
      <dgm:spPr/>
    </dgm:pt>
    <dgm:pt modelId="{05DCB322-ABD1-4742-BD5C-9EB2E2EA5CC8}" type="pres">
      <dgm:prSet presAssocID="{894FEA8E-5BF2-4BBE-8CDF-2AAB0AC45CD2}" presName="hierRoot2" presStyleCnt="0">
        <dgm:presLayoutVars>
          <dgm:hierBranch val="init"/>
        </dgm:presLayoutVars>
      </dgm:prSet>
      <dgm:spPr/>
    </dgm:pt>
    <dgm:pt modelId="{7375FA60-4CF9-4733-8280-1E1A418FA714}" type="pres">
      <dgm:prSet presAssocID="{894FEA8E-5BF2-4BBE-8CDF-2AAB0AC45CD2}" presName="rootComposite" presStyleCnt="0"/>
      <dgm:spPr/>
    </dgm:pt>
    <dgm:pt modelId="{64E4A57F-9006-4568-A8CC-2ABD67733AA2}" type="pres">
      <dgm:prSet presAssocID="{894FEA8E-5BF2-4BBE-8CDF-2AAB0AC45CD2}" presName="rootText" presStyleLbl="node2" presStyleIdx="0" presStyleCnt="5">
        <dgm:presLayoutVars>
          <dgm:chPref val="3"/>
        </dgm:presLayoutVars>
      </dgm:prSet>
      <dgm:spPr/>
    </dgm:pt>
    <dgm:pt modelId="{9297F059-2C50-408D-A54C-FFE558AB99BD}" type="pres">
      <dgm:prSet presAssocID="{894FEA8E-5BF2-4BBE-8CDF-2AAB0AC45CD2}" presName="rootConnector" presStyleLbl="node2" presStyleIdx="0" presStyleCnt="5"/>
      <dgm:spPr/>
    </dgm:pt>
    <dgm:pt modelId="{33E9E189-6DB9-4B04-A210-76C9E2C01123}" type="pres">
      <dgm:prSet presAssocID="{894FEA8E-5BF2-4BBE-8CDF-2AAB0AC45CD2}" presName="hierChild4" presStyleCnt="0"/>
      <dgm:spPr/>
    </dgm:pt>
    <dgm:pt modelId="{A85F5EDB-0B4B-440B-A7C0-5210C37B0276}" type="pres">
      <dgm:prSet presAssocID="{894FEA8E-5BF2-4BBE-8CDF-2AAB0AC45CD2}" presName="hierChild5" presStyleCnt="0"/>
      <dgm:spPr/>
    </dgm:pt>
    <dgm:pt modelId="{AC86BF5E-03F8-404E-BE74-339F9B721087}" type="pres">
      <dgm:prSet presAssocID="{35E7E2CF-5EF6-4A80-B8BD-4DD4CC61F956}" presName="Name37" presStyleLbl="parChTrans1D2" presStyleIdx="1" presStyleCnt="5"/>
      <dgm:spPr/>
    </dgm:pt>
    <dgm:pt modelId="{8E9B4C4A-C36F-41D0-A11B-A6CEE8C9E2C6}" type="pres">
      <dgm:prSet presAssocID="{D7273849-8E16-49B9-B247-8D6969EF6EF1}" presName="hierRoot2" presStyleCnt="0">
        <dgm:presLayoutVars>
          <dgm:hierBranch val="init"/>
        </dgm:presLayoutVars>
      </dgm:prSet>
      <dgm:spPr/>
    </dgm:pt>
    <dgm:pt modelId="{F9AF517C-91EF-441A-88EC-A7CE620189D1}" type="pres">
      <dgm:prSet presAssocID="{D7273849-8E16-49B9-B247-8D6969EF6EF1}" presName="rootComposite" presStyleCnt="0"/>
      <dgm:spPr/>
    </dgm:pt>
    <dgm:pt modelId="{5CE86B77-2D7F-4A13-A05A-4A035D2FC514}" type="pres">
      <dgm:prSet presAssocID="{D7273849-8E16-49B9-B247-8D6969EF6EF1}" presName="rootText" presStyleLbl="node2" presStyleIdx="1" presStyleCnt="5">
        <dgm:presLayoutVars>
          <dgm:chPref val="3"/>
        </dgm:presLayoutVars>
      </dgm:prSet>
      <dgm:spPr/>
    </dgm:pt>
    <dgm:pt modelId="{8E957E45-E165-4A12-9901-6D73D99FE10B}" type="pres">
      <dgm:prSet presAssocID="{D7273849-8E16-49B9-B247-8D6969EF6EF1}" presName="rootConnector" presStyleLbl="node2" presStyleIdx="1" presStyleCnt="5"/>
      <dgm:spPr/>
    </dgm:pt>
    <dgm:pt modelId="{7F1BF9DC-1CDB-4DFF-9309-91B6DA8675FC}" type="pres">
      <dgm:prSet presAssocID="{D7273849-8E16-49B9-B247-8D6969EF6EF1}" presName="hierChild4" presStyleCnt="0"/>
      <dgm:spPr/>
    </dgm:pt>
    <dgm:pt modelId="{5FFAEABA-5F4E-4D4E-B4B4-0647C3F42DB6}" type="pres">
      <dgm:prSet presAssocID="{D7273849-8E16-49B9-B247-8D6969EF6EF1}" presName="hierChild5" presStyleCnt="0"/>
      <dgm:spPr/>
    </dgm:pt>
    <dgm:pt modelId="{3CB31812-3B84-4872-858A-47A9FAAEB6AE}" type="pres">
      <dgm:prSet presAssocID="{F49237D4-2095-49C0-B5F4-A8D5FA1BD497}" presName="Name37" presStyleLbl="parChTrans1D2" presStyleIdx="2" presStyleCnt="5"/>
      <dgm:spPr/>
    </dgm:pt>
    <dgm:pt modelId="{560D9EA1-5992-4F03-86B2-7F67CEE76487}" type="pres">
      <dgm:prSet presAssocID="{64DA2168-827A-4233-8D5E-8E14F4E393D9}" presName="hierRoot2" presStyleCnt="0">
        <dgm:presLayoutVars>
          <dgm:hierBranch val="init"/>
        </dgm:presLayoutVars>
      </dgm:prSet>
      <dgm:spPr/>
    </dgm:pt>
    <dgm:pt modelId="{47A04E32-98EE-49A0-9C73-AFB0DE89AC07}" type="pres">
      <dgm:prSet presAssocID="{64DA2168-827A-4233-8D5E-8E14F4E393D9}" presName="rootComposite" presStyleCnt="0"/>
      <dgm:spPr/>
    </dgm:pt>
    <dgm:pt modelId="{64B2B78D-E0B2-4FA2-91D0-86511E5BBAF2}" type="pres">
      <dgm:prSet presAssocID="{64DA2168-827A-4233-8D5E-8E14F4E393D9}" presName="rootText" presStyleLbl="node2" presStyleIdx="2" presStyleCnt="5">
        <dgm:presLayoutVars>
          <dgm:chPref val="3"/>
        </dgm:presLayoutVars>
      </dgm:prSet>
      <dgm:spPr/>
    </dgm:pt>
    <dgm:pt modelId="{A73163E9-0C26-4C0B-A55E-187E91E8F24A}" type="pres">
      <dgm:prSet presAssocID="{64DA2168-827A-4233-8D5E-8E14F4E393D9}" presName="rootConnector" presStyleLbl="node2" presStyleIdx="2" presStyleCnt="5"/>
      <dgm:spPr/>
    </dgm:pt>
    <dgm:pt modelId="{A433A5EB-4EF0-4971-866A-4F45EDACE1C4}" type="pres">
      <dgm:prSet presAssocID="{64DA2168-827A-4233-8D5E-8E14F4E393D9}" presName="hierChild4" presStyleCnt="0"/>
      <dgm:spPr/>
    </dgm:pt>
    <dgm:pt modelId="{10B12D7E-B3B8-49B5-BCA5-C6D2CDB06560}" type="pres">
      <dgm:prSet presAssocID="{64DA2168-827A-4233-8D5E-8E14F4E393D9}" presName="hierChild5" presStyleCnt="0"/>
      <dgm:spPr/>
    </dgm:pt>
    <dgm:pt modelId="{8606234A-1C09-4A14-9A55-1EA3680F5816}" type="pres">
      <dgm:prSet presAssocID="{E7DFD2AA-8F13-4310-BB39-8EF5A8D0F7FF}" presName="Name37" presStyleLbl="parChTrans1D2" presStyleIdx="3" presStyleCnt="5"/>
      <dgm:spPr/>
    </dgm:pt>
    <dgm:pt modelId="{3866F66F-8F1D-439C-B9BC-EC0028053AA7}" type="pres">
      <dgm:prSet presAssocID="{6BF15258-94A1-420D-BC62-B1A824CE673C}" presName="hierRoot2" presStyleCnt="0">
        <dgm:presLayoutVars>
          <dgm:hierBranch val="init"/>
        </dgm:presLayoutVars>
      </dgm:prSet>
      <dgm:spPr/>
    </dgm:pt>
    <dgm:pt modelId="{7497512E-B7E5-44A6-901C-09B501085146}" type="pres">
      <dgm:prSet presAssocID="{6BF15258-94A1-420D-BC62-B1A824CE673C}" presName="rootComposite" presStyleCnt="0"/>
      <dgm:spPr/>
    </dgm:pt>
    <dgm:pt modelId="{3DE83991-F652-4EEB-AFD7-01B742075FEE}" type="pres">
      <dgm:prSet presAssocID="{6BF15258-94A1-420D-BC62-B1A824CE673C}" presName="rootText" presStyleLbl="node2" presStyleIdx="3" presStyleCnt="5">
        <dgm:presLayoutVars>
          <dgm:chPref val="3"/>
        </dgm:presLayoutVars>
      </dgm:prSet>
      <dgm:spPr/>
    </dgm:pt>
    <dgm:pt modelId="{31DC5176-3C21-473B-BBD9-90F3033B4832}" type="pres">
      <dgm:prSet presAssocID="{6BF15258-94A1-420D-BC62-B1A824CE673C}" presName="rootConnector" presStyleLbl="node2" presStyleIdx="3" presStyleCnt="5"/>
      <dgm:spPr/>
    </dgm:pt>
    <dgm:pt modelId="{FF6F0D8E-BD55-43BC-8EBC-0FF95F61D6CB}" type="pres">
      <dgm:prSet presAssocID="{6BF15258-94A1-420D-BC62-B1A824CE673C}" presName="hierChild4" presStyleCnt="0"/>
      <dgm:spPr/>
    </dgm:pt>
    <dgm:pt modelId="{A0C290B0-B26B-43D3-B50C-ED484180121B}" type="pres">
      <dgm:prSet presAssocID="{6BF15258-94A1-420D-BC62-B1A824CE673C}" presName="hierChild5" presStyleCnt="0"/>
      <dgm:spPr/>
    </dgm:pt>
    <dgm:pt modelId="{D77BFC74-80DB-49AD-B199-C40996539AED}" type="pres">
      <dgm:prSet presAssocID="{41CE0294-1CE4-4E0A-9A20-5D346992E7EA}" presName="Name37" presStyleLbl="parChTrans1D2" presStyleIdx="4" presStyleCnt="5"/>
      <dgm:spPr/>
    </dgm:pt>
    <dgm:pt modelId="{C083307B-68D1-40B3-9A23-426BBE69D000}" type="pres">
      <dgm:prSet presAssocID="{D93476B0-7115-42DA-A3F3-F3314EE56CEC}" presName="hierRoot2" presStyleCnt="0">
        <dgm:presLayoutVars>
          <dgm:hierBranch val="init"/>
        </dgm:presLayoutVars>
      </dgm:prSet>
      <dgm:spPr/>
    </dgm:pt>
    <dgm:pt modelId="{9B881A1F-754B-4C48-AA27-DC672C4ACE90}" type="pres">
      <dgm:prSet presAssocID="{D93476B0-7115-42DA-A3F3-F3314EE56CEC}" presName="rootComposite" presStyleCnt="0"/>
      <dgm:spPr/>
    </dgm:pt>
    <dgm:pt modelId="{8C3AC13A-69AC-46E1-BBA9-11037987E651}" type="pres">
      <dgm:prSet presAssocID="{D93476B0-7115-42DA-A3F3-F3314EE56CEC}" presName="rootText" presStyleLbl="node2" presStyleIdx="4" presStyleCnt="5">
        <dgm:presLayoutVars>
          <dgm:chPref val="3"/>
        </dgm:presLayoutVars>
      </dgm:prSet>
      <dgm:spPr/>
    </dgm:pt>
    <dgm:pt modelId="{F79AA5FB-87E2-4645-9A8F-20A801D4B061}" type="pres">
      <dgm:prSet presAssocID="{D93476B0-7115-42DA-A3F3-F3314EE56CEC}" presName="rootConnector" presStyleLbl="node2" presStyleIdx="4" presStyleCnt="5"/>
      <dgm:spPr/>
    </dgm:pt>
    <dgm:pt modelId="{1F03DE5F-038B-47D7-BF8C-F0F9F6911FC9}" type="pres">
      <dgm:prSet presAssocID="{D93476B0-7115-42DA-A3F3-F3314EE56CEC}" presName="hierChild4" presStyleCnt="0"/>
      <dgm:spPr/>
    </dgm:pt>
    <dgm:pt modelId="{4D1B5C71-9964-4F60-A8CD-AD6E0436471D}" type="pres">
      <dgm:prSet presAssocID="{D93476B0-7115-42DA-A3F3-F3314EE56CEC}" presName="hierChild5" presStyleCnt="0"/>
      <dgm:spPr/>
    </dgm:pt>
    <dgm:pt modelId="{55626AF8-245A-494C-9686-0E1C25C237EC}" type="pres">
      <dgm:prSet presAssocID="{79CCAECC-978C-457D-A1DA-5B7827E2F152}" presName="hierChild3" presStyleCnt="0"/>
      <dgm:spPr/>
    </dgm:pt>
  </dgm:ptLst>
  <dgm:cxnLst>
    <dgm:cxn modelId="{6D7EFE02-9CC6-4693-87C4-7B59273A5A65}" srcId="{79CCAECC-978C-457D-A1DA-5B7827E2F152}" destId="{6BF15258-94A1-420D-BC62-B1A824CE673C}" srcOrd="3" destOrd="0" parTransId="{E7DFD2AA-8F13-4310-BB39-8EF5A8D0F7FF}" sibTransId="{1F66A295-42C8-4B66-9077-0679C32BBC8F}"/>
    <dgm:cxn modelId="{542D780F-1A1C-40E5-8E0B-3B0E059826FA}" srcId="{4DBEC257-4CF7-4AFF-AC09-03BB1D50DDC7}" destId="{79CCAECC-978C-457D-A1DA-5B7827E2F152}" srcOrd="0" destOrd="0" parTransId="{ADEE9967-638C-435A-B991-E8633D1F43C6}" sibTransId="{3A828208-478D-4492-B876-0F189AAE00C7}"/>
    <dgm:cxn modelId="{4B816011-3DFE-4DCE-ACBC-E655193E0F2C}" srcId="{79CCAECC-978C-457D-A1DA-5B7827E2F152}" destId="{D7273849-8E16-49B9-B247-8D6969EF6EF1}" srcOrd="1" destOrd="0" parTransId="{35E7E2CF-5EF6-4A80-B8BD-4DD4CC61F956}" sibTransId="{52184FDE-5614-45A0-9CD2-6A4E9453DD71}"/>
    <dgm:cxn modelId="{A26A0D13-EF8D-4BC6-ABD8-AC133F04BDFA}" type="presOf" srcId="{F49237D4-2095-49C0-B5F4-A8D5FA1BD497}" destId="{3CB31812-3B84-4872-858A-47A9FAAEB6AE}" srcOrd="0" destOrd="0" presId="urn:microsoft.com/office/officeart/2005/8/layout/orgChart1"/>
    <dgm:cxn modelId="{3673D51F-E6F8-4A05-BF06-D2C6E6C1CCD2}" type="presOf" srcId="{64DA2168-827A-4233-8D5E-8E14F4E393D9}" destId="{64B2B78D-E0B2-4FA2-91D0-86511E5BBAF2}" srcOrd="0" destOrd="0" presId="urn:microsoft.com/office/officeart/2005/8/layout/orgChart1"/>
    <dgm:cxn modelId="{E934BF35-6ACF-42EF-8393-C4287FA28D87}" type="presOf" srcId="{6BF15258-94A1-420D-BC62-B1A824CE673C}" destId="{31DC5176-3C21-473B-BBD9-90F3033B4832}" srcOrd="1" destOrd="0" presId="urn:microsoft.com/office/officeart/2005/8/layout/orgChart1"/>
    <dgm:cxn modelId="{AB858A41-8FAD-49E9-ADC8-5D877509F52C}" srcId="{79CCAECC-978C-457D-A1DA-5B7827E2F152}" destId="{894FEA8E-5BF2-4BBE-8CDF-2AAB0AC45CD2}" srcOrd="0" destOrd="0" parTransId="{47E39BB7-0343-4E76-9F3B-00FC8DF50C0B}" sibTransId="{D007838F-8E7C-4748-85CB-5E095D075101}"/>
    <dgm:cxn modelId="{36098862-00B3-4B33-B623-2C068F2E59D5}" type="presOf" srcId="{41CE0294-1CE4-4E0A-9A20-5D346992E7EA}" destId="{D77BFC74-80DB-49AD-B199-C40996539AED}" srcOrd="0" destOrd="0" presId="urn:microsoft.com/office/officeart/2005/8/layout/orgChart1"/>
    <dgm:cxn modelId="{23685C44-0509-46B9-878D-AE0BDFEA0471}" type="presOf" srcId="{D7273849-8E16-49B9-B247-8D6969EF6EF1}" destId="{8E957E45-E165-4A12-9901-6D73D99FE10B}" srcOrd="1" destOrd="0" presId="urn:microsoft.com/office/officeart/2005/8/layout/orgChart1"/>
    <dgm:cxn modelId="{0A744479-2588-426F-A150-8E71E2D5D31D}" type="presOf" srcId="{D7273849-8E16-49B9-B247-8D6969EF6EF1}" destId="{5CE86B77-2D7F-4A13-A05A-4A035D2FC514}" srcOrd="0" destOrd="0" presId="urn:microsoft.com/office/officeart/2005/8/layout/orgChart1"/>
    <dgm:cxn modelId="{750BC97D-D058-4562-AB38-8BF2437040A1}" srcId="{79CCAECC-978C-457D-A1DA-5B7827E2F152}" destId="{64DA2168-827A-4233-8D5E-8E14F4E393D9}" srcOrd="2" destOrd="0" parTransId="{F49237D4-2095-49C0-B5F4-A8D5FA1BD497}" sibTransId="{4D03A11A-9182-45B4-A275-3695777CF2DD}"/>
    <dgm:cxn modelId="{3E80A280-45DC-4956-B690-4718A87BE6D1}" type="presOf" srcId="{894FEA8E-5BF2-4BBE-8CDF-2AAB0AC45CD2}" destId="{64E4A57F-9006-4568-A8CC-2ABD67733AA2}" srcOrd="0" destOrd="0" presId="urn:microsoft.com/office/officeart/2005/8/layout/orgChart1"/>
    <dgm:cxn modelId="{8C0FF98E-1D01-4446-BDBF-25440967B1F4}" type="presOf" srcId="{6BF15258-94A1-420D-BC62-B1A824CE673C}" destId="{3DE83991-F652-4EEB-AFD7-01B742075FEE}" srcOrd="0" destOrd="0" presId="urn:microsoft.com/office/officeart/2005/8/layout/orgChart1"/>
    <dgm:cxn modelId="{D6974AA0-09B3-4F15-AFB5-681BD4CE9526}" type="presOf" srcId="{D93476B0-7115-42DA-A3F3-F3314EE56CEC}" destId="{8C3AC13A-69AC-46E1-BBA9-11037987E651}" srcOrd="0" destOrd="0" presId="urn:microsoft.com/office/officeart/2005/8/layout/orgChart1"/>
    <dgm:cxn modelId="{4836DBB7-A6F9-4DD3-A64B-4FD47632F9C8}" srcId="{79CCAECC-978C-457D-A1DA-5B7827E2F152}" destId="{D93476B0-7115-42DA-A3F3-F3314EE56CEC}" srcOrd="4" destOrd="0" parTransId="{41CE0294-1CE4-4E0A-9A20-5D346992E7EA}" sibTransId="{A033180A-4170-42E5-A28E-9191787523CB}"/>
    <dgm:cxn modelId="{C5DD94B8-6490-4A7E-81A9-BDF96C900794}" type="presOf" srcId="{35E7E2CF-5EF6-4A80-B8BD-4DD4CC61F956}" destId="{AC86BF5E-03F8-404E-BE74-339F9B721087}" srcOrd="0" destOrd="0" presId="urn:microsoft.com/office/officeart/2005/8/layout/orgChart1"/>
    <dgm:cxn modelId="{5D73DAC7-7CF1-4E17-9C89-B9FF0B474576}" type="presOf" srcId="{79CCAECC-978C-457D-A1DA-5B7827E2F152}" destId="{4591682E-367D-4562-9C36-1B06AE74813B}" srcOrd="0" destOrd="0" presId="urn:microsoft.com/office/officeart/2005/8/layout/orgChart1"/>
    <dgm:cxn modelId="{4D9E83CB-9183-424A-B1F7-3D591C4C5067}" type="presOf" srcId="{64DA2168-827A-4233-8D5E-8E14F4E393D9}" destId="{A73163E9-0C26-4C0B-A55E-187E91E8F24A}" srcOrd="1" destOrd="0" presId="urn:microsoft.com/office/officeart/2005/8/layout/orgChart1"/>
    <dgm:cxn modelId="{4C68E4DD-974C-48C7-B5AC-ADDEDE8676CD}" type="presOf" srcId="{894FEA8E-5BF2-4BBE-8CDF-2AAB0AC45CD2}" destId="{9297F059-2C50-408D-A54C-FFE558AB99BD}" srcOrd="1" destOrd="0" presId="urn:microsoft.com/office/officeart/2005/8/layout/orgChart1"/>
    <dgm:cxn modelId="{B30344E5-1B8D-4FD0-B4A8-176F778A111A}" type="presOf" srcId="{D93476B0-7115-42DA-A3F3-F3314EE56CEC}" destId="{F79AA5FB-87E2-4645-9A8F-20A801D4B061}" srcOrd="1" destOrd="0" presId="urn:microsoft.com/office/officeart/2005/8/layout/orgChart1"/>
    <dgm:cxn modelId="{635AFDE8-FE1D-4A0A-BCF6-254FC11C289A}" type="presOf" srcId="{E7DFD2AA-8F13-4310-BB39-8EF5A8D0F7FF}" destId="{8606234A-1C09-4A14-9A55-1EA3680F5816}" srcOrd="0" destOrd="0" presId="urn:microsoft.com/office/officeart/2005/8/layout/orgChart1"/>
    <dgm:cxn modelId="{FFEB0CE9-428F-452E-9A26-F081D49FB9E8}" type="presOf" srcId="{47E39BB7-0343-4E76-9F3B-00FC8DF50C0B}" destId="{E96C0A45-CC14-489B-A45C-C9324B0F1791}" srcOrd="0" destOrd="0" presId="urn:microsoft.com/office/officeart/2005/8/layout/orgChart1"/>
    <dgm:cxn modelId="{2A42D3F0-6323-4F20-8B1B-33CA2D46381C}" type="presOf" srcId="{4DBEC257-4CF7-4AFF-AC09-03BB1D50DDC7}" destId="{E199779B-7E4F-4A0B-9FA3-C975E4E06DD9}" srcOrd="0" destOrd="0" presId="urn:microsoft.com/office/officeart/2005/8/layout/orgChart1"/>
    <dgm:cxn modelId="{C2DCFFF8-6AAF-4E5F-8DBA-67DDE00AFCE4}" type="presOf" srcId="{79CCAECC-978C-457D-A1DA-5B7827E2F152}" destId="{A34D67AC-8DAE-4488-B5E4-4E15D2611514}" srcOrd="1" destOrd="0" presId="urn:microsoft.com/office/officeart/2005/8/layout/orgChart1"/>
    <dgm:cxn modelId="{07C4EEFB-6FFB-4307-BDE3-F2602D88B02C}" type="presParOf" srcId="{E199779B-7E4F-4A0B-9FA3-C975E4E06DD9}" destId="{C4238973-4B6B-4E4E-94B5-4E9662B2670D}" srcOrd="0" destOrd="0" presId="urn:microsoft.com/office/officeart/2005/8/layout/orgChart1"/>
    <dgm:cxn modelId="{6176AC1E-3281-4E33-95D5-521FFEFE5E15}" type="presParOf" srcId="{C4238973-4B6B-4E4E-94B5-4E9662B2670D}" destId="{24712969-CC38-4D9E-A9E5-8F3107E78613}" srcOrd="0" destOrd="0" presId="urn:microsoft.com/office/officeart/2005/8/layout/orgChart1"/>
    <dgm:cxn modelId="{31CFF6A1-BAD5-4B76-A451-188203554246}" type="presParOf" srcId="{24712969-CC38-4D9E-A9E5-8F3107E78613}" destId="{4591682E-367D-4562-9C36-1B06AE74813B}" srcOrd="0" destOrd="0" presId="urn:microsoft.com/office/officeart/2005/8/layout/orgChart1"/>
    <dgm:cxn modelId="{4C0E9381-8FF8-437F-B69A-D453505754E4}" type="presParOf" srcId="{24712969-CC38-4D9E-A9E5-8F3107E78613}" destId="{A34D67AC-8DAE-4488-B5E4-4E15D2611514}" srcOrd="1" destOrd="0" presId="urn:microsoft.com/office/officeart/2005/8/layout/orgChart1"/>
    <dgm:cxn modelId="{520A0DD0-2188-4F20-AE06-D4ACCD029E84}" type="presParOf" srcId="{C4238973-4B6B-4E4E-94B5-4E9662B2670D}" destId="{0057509D-E132-4116-9B7D-7B1F6C5C1BE8}" srcOrd="1" destOrd="0" presId="urn:microsoft.com/office/officeart/2005/8/layout/orgChart1"/>
    <dgm:cxn modelId="{D328E316-6CDC-4968-ADB9-B3C2D1420DEE}" type="presParOf" srcId="{0057509D-E132-4116-9B7D-7B1F6C5C1BE8}" destId="{E96C0A45-CC14-489B-A45C-C9324B0F1791}" srcOrd="0" destOrd="0" presId="urn:microsoft.com/office/officeart/2005/8/layout/orgChart1"/>
    <dgm:cxn modelId="{E431B356-5B9B-4703-9134-174C009C9DF8}" type="presParOf" srcId="{0057509D-E132-4116-9B7D-7B1F6C5C1BE8}" destId="{05DCB322-ABD1-4742-BD5C-9EB2E2EA5CC8}" srcOrd="1" destOrd="0" presId="urn:microsoft.com/office/officeart/2005/8/layout/orgChart1"/>
    <dgm:cxn modelId="{EC0A645A-9CD3-4D22-B4DB-116344178B24}" type="presParOf" srcId="{05DCB322-ABD1-4742-BD5C-9EB2E2EA5CC8}" destId="{7375FA60-4CF9-4733-8280-1E1A418FA714}" srcOrd="0" destOrd="0" presId="urn:microsoft.com/office/officeart/2005/8/layout/orgChart1"/>
    <dgm:cxn modelId="{C16752C0-A2DE-48BD-8667-E2779A358F4B}" type="presParOf" srcId="{7375FA60-4CF9-4733-8280-1E1A418FA714}" destId="{64E4A57F-9006-4568-A8CC-2ABD67733AA2}" srcOrd="0" destOrd="0" presId="urn:microsoft.com/office/officeart/2005/8/layout/orgChart1"/>
    <dgm:cxn modelId="{FA6328F7-9E7D-4BA0-8BBD-C4936A7110D8}" type="presParOf" srcId="{7375FA60-4CF9-4733-8280-1E1A418FA714}" destId="{9297F059-2C50-408D-A54C-FFE558AB99BD}" srcOrd="1" destOrd="0" presId="urn:microsoft.com/office/officeart/2005/8/layout/orgChart1"/>
    <dgm:cxn modelId="{48FC0B88-1FDF-4F5C-8DFB-61C74FA309E0}" type="presParOf" srcId="{05DCB322-ABD1-4742-BD5C-9EB2E2EA5CC8}" destId="{33E9E189-6DB9-4B04-A210-76C9E2C01123}" srcOrd="1" destOrd="0" presId="urn:microsoft.com/office/officeart/2005/8/layout/orgChart1"/>
    <dgm:cxn modelId="{8CF1711C-4C6A-4468-8069-BC5FF91AE9D9}" type="presParOf" srcId="{05DCB322-ABD1-4742-BD5C-9EB2E2EA5CC8}" destId="{A85F5EDB-0B4B-440B-A7C0-5210C37B0276}" srcOrd="2" destOrd="0" presId="urn:microsoft.com/office/officeart/2005/8/layout/orgChart1"/>
    <dgm:cxn modelId="{4853F751-78A5-442B-9CD2-DAEF0215BCE7}" type="presParOf" srcId="{0057509D-E132-4116-9B7D-7B1F6C5C1BE8}" destId="{AC86BF5E-03F8-404E-BE74-339F9B721087}" srcOrd="2" destOrd="0" presId="urn:microsoft.com/office/officeart/2005/8/layout/orgChart1"/>
    <dgm:cxn modelId="{80CE8F08-361C-4A4A-9BD9-D0E87165F8DE}" type="presParOf" srcId="{0057509D-E132-4116-9B7D-7B1F6C5C1BE8}" destId="{8E9B4C4A-C36F-41D0-A11B-A6CEE8C9E2C6}" srcOrd="3" destOrd="0" presId="urn:microsoft.com/office/officeart/2005/8/layout/orgChart1"/>
    <dgm:cxn modelId="{0785BAB3-7007-4F13-8B1F-F6155089FA16}" type="presParOf" srcId="{8E9B4C4A-C36F-41D0-A11B-A6CEE8C9E2C6}" destId="{F9AF517C-91EF-441A-88EC-A7CE620189D1}" srcOrd="0" destOrd="0" presId="urn:microsoft.com/office/officeart/2005/8/layout/orgChart1"/>
    <dgm:cxn modelId="{00AEA7EF-4D29-43BF-8225-D1E5AC974707}" type="presParOf" srcId="{F9AF517C-91EF-441A-88EC-A7CE620189D1}" destId="{5CE86B77-2D7F-4A13-A05A-4A035D2FC514}" srcOrd="0" destOrd="0" presId="urn:microsoft.com/office/officeart/2005/8/layout/orgChart1"/>
    <dgm:cxn modelId="{46679D34-F882-463F-93EB-A9844315EEBF}" type="presParOf" srcId="{F9AF517C-91EF-441A-88EC-A7CE620189D1}" destId="{8E957E45-E165-4A12-9901-6D73D99FE10B}" srcOrd="1" destOrd="0" presId="urn:microsoft.com/office/officeart/2005/8/layout/orgChart1"/>
    <dgm:cxn modelId="{0507D2E9-122C-4140-B626-018F33DC6B79}" type="presParOf" srcId="{8E9B4C4A-C36F-41D0-A11B-A6CEE8C9E2C6}" destId="{7F1BF9DC-1CDB-4DFF-9309-91B6DA8675FC}" srcOrd="1" destOrd="0" presId="urn:microsoft.com/office/officeart/2005/8/layout/orgChart1"/>
    <dgm:cxn modelId="{2ABE58C8-5F37-45D0-A7C6-0729D22760B6}" type="presParOf" srcId="{8E9B4C4A-C36F-41D0-A11B-A6CEE8C9E2C6}" destId="{5FFAEABA-5F4E-4D4E-B4B4-0647C3F42DB6}" srcOrd="2" destOrd="0" presId="urn:microsoft.com/office/officeart/2005/8/layout/orgChart1"/>
    <dgm:cxn modelId="{71ADB9A5-3430-46E8-BC35-F1A1867B785B}" type="presParOf" srcId="{0057509D-E132-4116-9B7D-7B1F6C5C1BE8}" destId="{3CB31812-3B84-4872-858A-47A9FAAEB6AE}" srcOrd="4" destOrd="0" presId="urn:microsoft.com/office/officeart/2005/8/layout/orgChart1"/>
    <dgm:cxn modelId="{CD72B37E-5585-491C-BD0D-AC09C1C2E6AC}" type="presParOf" srcId="{0057509D-E132-4116-9B7D-7B1F6C5C1BE8}" destId="{560D9EA1-5992-4F03-86B2-7F67CEE76487}" srcOrd="5" destOrd="0" presId="urn:microsoft.com/office/officeart/2005/8/layout/orgChart1"/>
    <dgm:cxn modelId="{471BE212-357D-42B1-B12F-8F7F9CACF45F}" type="presParOf" srcId="{560D9EA1-5992-4F03-86B2-7F67CEE76487}" destId="{47A04E32-98EE-49A0-9C73-AFB0DE89AC07}" srcOrd="0" destOrd="0" presId="urn:microsoft.com/office/officeart/2005/8/layout/orgChart1"/>
    <dgm:cxn modelId="{DD3A7D10-99DB-468C-9E4B-F5DA8250A2C3}" type="presParOf" srcId="{47A04E32-98EE-49A0-9C73-AFB0DE89AC07}" destId="{64B2B78D-E0B2-4FA2-91D0-86511E5BBAF2}" srcOrd="0" destOrd="0" presId="urn:microsoft.com/office/officeart/2005/8/layout/orgChart1"/>
    <dgm:cxn modelId="{24351146-071B-4F5A-AA60-7B1910269276}" type="presParOf" srcId="{47A04E32-98EE-49A0-9C73-AFB0DE89AC07}" destId="{A73163E9-0C26-4C0B-A55E-187E91E8F24A}" srcOrd="1" destOrd="0" presId="urn:microsoft.com/office/officeart/2005/8/layout/orgChart1"/>
    <dgm:cxn modelId="{9F5B34D7-B307-4C52-8071-7E4C2B8262E2}" type="presParOf" srcId="{560D9EA1-5992-4F03-86B2-7F67CEE76487}" destId="{A433A5EB-4EF0-4971-866A-4F45EDACE1C4}" srcOrd="1" destOrd="0" presId="urn:microsoft.com/office/officeart/2005/8/layout/orgChart1"/>
    <dgm:cxn modelId="{2B17AE93-6A75-42B9-8EDE-4D0ADEB8B2A7}" type="presParOf" srcId="{560D9EA1-5992-4F03-86B2-7F67CEE76487}" destId="{10B12D7E-B3B8-49B5-BCA5-C6D2CDB06560}" srcOrd="2" destOrd="0" presId="urn:microsoft.com/office/officeart/2005/8/layout/orgChart1"/>
    <dgm:cxn modelId="{46A5A77B-DEAF-4B15-B90A-C83CF7ECDFEA}" type="presParOf" srcId="{0057509D-E132-4116-9B7D-7B1F6C5C1BE8}" destId="{8606234A-1C09-4A14-9A55-1EA3680F5816}" srcOrd="6" destOrd="0" presId="urn:microsoft.com/office/officeart/2005/8/layout/orgChart1"/>
    <dgm:cxn modelId="{FFFF1F5E-1DCF-4C24-A2C1-FE1E340267CA}" type="presParOf" srcId="{0057509D-E132-4116-9B7D-7B1F6C5C1BE8}" destId="{3866F66F-8F1D-439C-B9BC-EC0028053AA7}" srcOrd="7" destOrd="0" presId="urn:microsoft.com/office/officeart/2005/8/layout/orgChart1"/>
    <dgm:cxn modelId="{3CF809B2-D9EF-4A72-A41F-DBA39876849B}" type="presParOf" srcId="{3866F66F-8F1D-439C-B9BC-EC0028053AA7}" destId="{7497512E-B7E5-44A6-901C-09B501085146}" srcOrd="0" destOrd="0" presId="urn:microsoft.com/office/officeart/2005/8/layout/orgChart1"/>
    <dgm:cxn modelId="{9EBFA6E0-EA6E-4BD8-9CF6-22286E2A229D}" type="presParOf" srcId="{7497512E-B7E5-44A6-901C-09B501085146}" destId="{3DE83991-F652-4EEB-AFD7-01B742075FEE}" srcOrd="0" destOrd="0" presId="urn:microsoft.com/office/officeart/2005/8/layout/orgChart1"/>
    <dgm:cxn modelId="{4BDB5096-3A50-4B25-8960-C74221BE8EF0}" type="presParOf" srcId="{7497512E-B7E5-44A6-901C-09B501085146}" destId="{31DC5176-3C21-473B-BBD9-90F3033B4832}" srcOrd="1" destOrd="0" presId="urn:microsoft.com/office/officeart/2005/8/layout/orgChart1"/>
    <dgm:cxn modelId="{0F3B5ABD-C99C-4679-B1EB-1E91D66BBB55}" type="presParOf" srcId="{3866F66F-8F1D-439C-B9BC-EC0028053AA7}" destId="{FF6F0D8E-BD55-43BC-8EBC-0FF95F61D6CB}" srcOrd="1" destOrd="0" presId="urn:microsoft.com/office/officeart/2005/8/layout/orgChart1"/>
    <dgm:cxn modelId="{A0C74FAB-8F35-4B61-BE94-9A6CB69FC97B}" type="presParOf" srcId="{3866F66F-8F1D-439C-B9BC-EC0028053AA7}" destId="{A0C290B0-B26B-43D3-B50C-ED484180121B}" srcOrd="2" destOrd="0" presId="urn:microsoft.com/office/officeart/2005/8/layout/orgChart1"/>
    <dgm:cxn modelId="{2B28D607-8054-4946-B521-6FD56EDAFD45}" type="presParOf" srcId="{0057509D-E132-4116-9B7D-7B1F6C5C1BE8}" destId="{D77BFC74-80DB-49AD-B199-C40996539AED}" srcOrd="8" destOrd="0" presId="urn:microsoft.com/office/officeart/2005/8/layout/orgChart1"/>
    <dgm:cxn modelId="{D8439FB9-776C-4788-BFDB-A64C71A6330C}" type="presParOf" srcId="{0057509D-E132-4116-9B7D-7B1F6C5C1BE8}" destId="{C083307B-68D1-40B3-9A23-426BBE69D000}" srcOrd="9" destOrd="0" presId="urn:microsoft.com/office/officeart/2005/8/layout/orgChart1"/>
    <dgm:cxn modelId="{8187DD2D-4DD7-4D4F-B332-E9EEDF62D353}" type="presParOf" srcId="{C083307B-68D1-40B3-9A23-426BBE69D000}" destId="{9B881A1F-754B-4C48-AA27-DC672C4ACE90}" srcOrd="0" destOrd="0" presId="urn:microsoft.com/office/officeart/2005/8/layout/orgChart1"/>
    <dgm:cxn modelId="{FFA48E59-6572-4D94-ABFB-E7322310C0C0}" type="presParOf" srcId="{9B881A1F-754B-4C48-AA27-DC672C4ACE90}" destId="{8C3AC13A-69AC-46E1-BBA9-11037987E651}" srcOrd="0" destOrd="0" presId="urn:microsoft.com/office/officeart/2005/8/layout/orgChart1"/>
    <dgm:cxn modelId="{D573EDC9-7114-4A3D-9EB3-FA80B7AFC404}" type="presParOf" srcId="{9B881A1F-754B-4C48-AA27-DC672C4ACE90}" destId="{F79AA5FB-87E2-4645-9A8F-20A801D4B061}" srcOrd="1" destOrd="0" presId="urn:microsoft.com/office/officeart/2005/8/layout/orgChart1"/>
    <dgm:cxn modelId="{20D50498-E67C-4568-8A1F-4C90CEC75BAF}" type="presParOf" srcId="{C083307B-68D1-40B3-9A23-426BBE69D000}" destId="{1F03DE5F-038B-47D7-BF8C-F0F9F6911FC9}" srcOrd="1" destOrd="0" presId="urn:microsoft.com/office/officeart/2005/8/layout/orgChart1"/>
    <dgm:cxn modelId="{6C41915E-0D8B-4361-A271-AE474AA12DAE}" type="presParOf" srcId="{C083307B-68D1-40B3-9A23-426BBE69D000}" destId="{4D1B5C71-9964-4F60-A8CD-AD6E0436471D}" srcOrd="2" destOrd="0" presId="urn:microsoft.com/office/officeart/2005/8/layout/orgChart1"/>
    <dgm:cxn modelId="{B5463053-A1E8-4130-A258-EFFA757513C2}" type="presParOf" srcId="{C4238973-4B6B-4E4E-94B5-4E9662B2670D}" destId="{55626AF8-245A-494C-9686-0E1C25C237E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225DFA-A3EF-48FF-A0E3-5E06565168C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9C44876-648A-4297-8941-AD982731F663}">
      <dgm:prSet phldrT="[Text]" custT="1"/>
      <dgm:spPr/>
      <dgm:t>
        <a:bodyPr/>
        <a:lstStyle/>
        <a:p>
          <a:r>
            <a:rPr lang="en-US" sz="2400" dirty="0">
              <a:latin typeface="Times New Roman" panose="02020603050405020304" pitchFamily="18" charset="0"/>
              <a:cs typeface="Times New Roman" panose="02020603050405020304" pitchFamily="18" charset="0"/>
            </a:rPr>
            <a:t>National Public Health Laboratory </a:t>
          </a:r>
        </a:p>
      </dgm:t>
    </dgm:pt>
    <dgm:pt modelId="{1E7143EA-E832-4DBB-8557-1BC24C1248AA}" type="parTrans" cxnId="{65BB6E40-2423-4D6B-8B64-00FFB8365225}">
      <dgm:prSet/>
      <dgm:spPr/>
      <dgm:t>
        <a:bodyPr/>
        <a:lstStyle/>
        <a:p>
          <a:endParaRPr lang="en-US"/>
        </a:p>
      </dgm:t>
    </dgm:pt>
    <dgm:pt modelId="{81868EEF-1ABB-413B-9706-62849BF3F16D}" type="sibTrans" cxnId="{65BB6E40-2423-4D6B-8B64-00FFB8365225}">
      <dgm:prSet/>
      <dgm:spPr/>
      <dgm:t>
        <a:bodyPr/>
        <a:lstStyle/>
        <a:p>
          <a:endParaRPr lang="en-US"/>
        </a:p>
      </dgm:t>
    </dgm:pt>
    <dgm:pt modelId="{F98A73DC-286E-473B-A808-1DA77A74C6A1}">
      <dgm:prSet phldrT="[Text]" custT="1"/>
      <dgm:spPr/>
      <dgm:t>
        <a:bodyPr/>
        <a:lstStyle/>
        <a:p>
          <a:r>
            <a:rPr lang="en-US" sz="2400" dirty="0">
              <a:latin typeface="Times New Roman" panose="02020603050405020304" pitchFamily="18" charset="0"/>
              <a:cs typeface="Times New Roman" panose="02020603050405020304" pitchFamily="18" charset="0"/>
            </a:rPr>
            <a:t>Non-communicable disease laboratory </a:t>
          </a:r>
        </a:p>
      </dgm:t>
    </dgm:pt>
    <dgm:pt modelId="{C359F603-A538-4DDD-8182-917ECABDA7C2}" type="parTrans" cxnId="{5EE92B71-A979-4C09-95CA-ED09794EAC21}">
      <dgm:prSet/>
      <dgm:spPr/>
      <dgm:t>
        <a:bodyPr/>
        <a:lstStyle/>
        <a:p>
          <a:endParaRPr lang="en-US"/>
        </a:p>
      </dgm:t>
    </dgm:pt>
    <dgm:pt modelId="{C0569D39-226F-4E9D-AAF4-45C58F46FFC2}" type="sibTrans" cxnId="{5EE92B71-A979-4C09-95CA-ED09794EAC21}">
      <dgm:prSet/>
      <dgm:spPr/>
      <dgm:t>
        <a:bodyPr/>
        <a:lstStyle/>
        <a:p>
          <a:endParaRPr lang="en-US"/>
        </a:p>
      </dgm:t>
    </dgm:pt>
    <dgm:pt modelId="{16A7F28E-4A2B-4558-9EFB-464D206B82FB}">
      <dgm:prSet phldrT="[Text]" custT="1"/>
      <dgm:spPr/>
      <dgm:t>
        <a:bodyPr/>
        <a:lstStyle/>
        <a:p>
          <a:r>
            <a:rPr lang="en-US" sz="2400" dirty="0">
              <a:latin typeface="Times New Roman" panose="02020603050405020304" pitchFamily="18" charset="0"/>
              <a:cs typeface="Times New Roman" panose="02020603050405020304" pitchFamily="18" charset="0"/>
            </a:rPr>
            <a:t>Infectious disease laboratory </a:t>
          </a:r>
        </a:p>
      </dgm:t>
    </dgm:pt>
    <dgm:pt modelId="{FEE5818D-7088-4CAD-B0FE-56AAE5B4A00C}" type="parTrans" cxnId="{DB86953C-9179-44BE-8C99-0BA63BFAA8A0}">
      <dgm:prSet/>
      <dgm:spPr/>
      <dgm:t>
        <a:bodyPr/>
        <a:lstStyle/>
        <a:p>
          <a:endParaRPr lang="en-US"/>
        </a:p>
      </dgm:t>
    </dgm:pt>
    <dgm:pt modelId="{6CCC9117-18B9-45BE-BC7B-6294FA742A59}" type="sibTrans" cxnId="{DB86953C-9179-44BE-8C99-0BA63BFAA8A0}">
      <dgm:prSet/>
      <dgm:spPr/>
      <dgm:t>
        <a:bodyPr/>
        <a:lstStyle/>
        <a:p>
          <a:endParaRPr lang="en-US"/>
        </a:p>
      </dgm:t>
    </dgm:pt>
    <dgm:pt modelId="{D7D8C903-1DF1-4197-830A-7DA511BAC25C}">
      <dgm:prSet phldrT="[Text]" custT="1"/>
      <dgm:spPr/>
      <dgm:t>
        <a:bodyPr/>
        <a:lstStyle/>
        <a:p>
          <a:r>
            <a:rPr lang="en-US" sz="2400" dirty="0">
              <a:latin typeface="Times New Roman" panose="02020603050405020304" pitchFamily="18" charset="0"/>
              <a:cs typeface="Times New Roman" panose="02020603050405020304" pitchFamily="18" charset="0"/>
            </a:rPr>
            <a:t>Laboratory and blood transfusion regulation section </a:t>
          </a:r>
        </a:p>
      </dgm:t>
    </dgm:pt>
    <dgm:pt modelId="{084122CD-B0D3-4A18-978F-FDB404033D3E}" type="parTrans" cxnId="{5B21E3C9-05D6-42B1-830B-DA86993B957E}">
      <dgm:prSet/>
      <dgm:spPr/>
      <dgm:t>
        <a:bodyPr/>
        <a:lstStyle/>
        <a:p>
          <a:endParaRPr lang="en-US"/>
        </a:p>
      </dgm:t>
    </dgm:pt>
    <dgm:pt modelId="{46D11226-49F7-4D6F-AE40-F89D9A4728C5}" type="sibTrans" cxnId="{5B21E3C9-05D6-42B1-830B-DA86993B957E}">
      <dgm:prSet/>
      <dgm:spPr/>
      <dgm:t>
        <a:bodyPr/>
        <a:lstStyle/>
        <a:p>
          <a:endParaRPr lang="en-US"/>
        </a:p>
      </dgm:t>
    </dgm:pt>
    <dgm:pt modelId="{F8CCC6A1-2A38-49AD-B76B-174527802C59}">
      <dgm:prSet phldrT="[Text]" custT="1"/>
      <dgm:spPr/>
      <dgm:t>
        <a:bodyPr/>
        <a:lstStyle/>
        <a:p>
          <a:r>
            <a:rPr lang="en-US" sz="2400" dirty="0">
              <a:latin typeface="Times New Roman" panose="02020603050405020304" pitchFamily="18" charset="0"/>
              <a:cs typeface="Times New Roman" panose="02020603050405020304" pitchFamily="18" charset="0"/>
            </a:rPr>
            <a:t>Quality control and training section </a:t>
          </a:r>
        </a:p>
      </dgm:t>
    </dgm:pt>
    <dgm:pt modelId="{56054C04-C421-4989-87D1-F38245CD5886}" type="parTrans" cxnId="{4C1EE78D-587D-4340-9D9B-DAE0C04147D5}">
      <dgm:prSet/>
      <dgm:spPr/>
      <dgm:t>
        <a:bodyPr/>
        <a:lstStyle/>
        <a:p>
          <a:endParaRPr lang="en-US"/>
        </a:p>
      </dgm:t>
    </dgm:pt>
    <dgm:pt modelId="{0106E289-42DD-450F-B63A-4971A8314B50}" type="sibTrans" cxnId="{4C1EE78D-587D-4340-9D9B-DAE0C04147D5}">
      <dgm:prSet/>
      <dgm:spPr/>
      <dgm:t>
        <a:bodyPr/>
        <a:lstStyle/>
        <a:p>
          <a:endParaRPr lang="en-US"/>
        </a:p>
      </dgm:t>
    </dgm:pt>
    <dgm:pt modelId="{CB568D26-B2BE-4FBA-9396-BB3C542A022A}">
      <dgm:prSet phldrT="[Text]" custT="1"/>
      <dgm:spPr/>
      <dgm:t>
        <a:bodyPr/>
        <a:lstStyle/>
        <a:p>
          <a:r>
            <a:rPr lang="en-US" sz="2400" dirty="0">
              <a:latin typeface="Times New Roman" panose="02020603050405020304" pitchFamily="18" charset="0"/>
              <a:cs typeface="Times New Roman" panose="02020603050405020304" pitchFamily="18" charset="0"/>
            </a:rPr>
            <a:t>Administration and logistic management section </a:t>
          </a:r>
        </a:p>
      </dgm:t>
    </dgm:pt>
    <dgm:pt modelId="{EEC0B6EC-2E9A-4E25-8E23-E409605246B2}" type="parTrans" cxnId="{09C1AB3F-7BFA-44FA-8371-78DFE784F7CE}">
      <dgm:prSet/>
      <dgm:spPr/>
      <dgm:t>
        <a:bodyPr/>
        <a:lstStyle/>
        <a:p>
          <a:endParaRPr lang="en-US"/>
        </a:p>
      </dgm:t>
    </dgm:pt>
    <dgm:pt modelId="{6122A3B8-4D6D-4AD2-B2A4-931C540E4FF9}" type="sibTrans" cxnId="{09C1AB3F-7BFA-44FA-8371-78DFE784F7CE}">
      <dgm:prSet/>
      <dgm:spPr/>
      <dgm:t>
        <a:bodyPr/>
        <a:lstStyle/>
        <a:p>
          <a:endParaRPr lang="en-US"/>
        </a:p>
      </dgm:t>
    </dgm:pt>
    <dgm:pt modelId="{2133F500-9DED-4C06-BFF9-170F58ED0469}" type="pres">
      <dgm:prSet presAssocID="{6A225DFA-A3EF-48FF-A0E3-5E06565168CE}" presName="hierChild1" presStyleCnt="0">
        <dgm:presLayoutVars>
          <dgm:orgChart val="1"/>
          <dgm:chPref val="1"/>
          <dgm:dir/>
          <dgm:animOne val="branch"/>
          <dgm:animLvl val="lvl"/>
          <dgm:resizeHandles/>
        </dgm:presLayoutVars>
      </dgm:prSet>
      <dgm:spPr/>
    </dgm:pt>
    <dgm:pt modelId="{3EE3FE2F-7D35-4EC5-96B6-A7F660907E28}" type="pres">
      <dgm:prSet presAssocID="{D9C44876-648A-4297-8941-AD982731F663}" presName="hierRoot1" presStyleCnt="0">
        <dgm:presLayoutVars>
          <dgm:hierBranch val="init"/>
        </dgm:presLayoutVars>
      </dgm:prSet>
      <dgm:spPr/>
    </dgm:pt>
    <dgm:pt modelId="{44F6E927-5255-4B4B-BB0E-88A667D8BE6C}" type="pres">
      <dgm:prSet presAssocID="{D9C44876-648A-4297-8941-AD982731F663}" presName="rootComposite1" presStyleCnt="0"/>
      <dgm:spPr/>
    </dgm:pt>
    <dgm:pt modelId="{04720462-42B2-4DF7-9AD3-5415214D9FED}" type="pres">
      <dgm:prSet presAssocID="{D9C44876-648A-4297-8941-AD982731F663}" presName="rootText1" presStyleLbl="node0" presStyleIdx="0" presStyleCnt="1" custScaleX="170363">
        <dgm:presLayoutVars>
          <dgm:chPref val="3"/>
        </dgm:presLayoutVars>
      </dgm:prSet>
      <dgm:spPr/>
    </dgm:pt>
    <dgm:pt modelId="{481BE7F3-51D2-45AD-97BB-BE943ABAE404}" type="pres">
      <dgm:prSet presAssocID="{D9C44876-648A-4297-8941-AD982731F663}" presName="rootConnector1" presStyleLbl="node1" presStyleIdx="0" presStyleCnt="0"/>
      <dgm:spPr/>
    </dgm:pt>
    <dgm:pt modelId="{A13BD42C-8A5B-4355-A7BB-7F073550DFBC}" type="pres">
      <dgm:prSet presAssocID="{D9C44876-648A-4297-8941-AD982731F663}" presName="hierChild2" presStyleCnt="0"/>
      <dgm:spPr/>
    </dgm:pt>
    <dgm:pt modelId="{5F2ACCD4-F471-48C0-AE2F-BF091DD75340}" type="pres">
      <dgm:prSet presAssocID="{C359F603-A538-4DDD-8182-917ECABDA7C2}" presName="Name37" presStyleLbl="parChTrans1D2" presStyleIdx="0" presStyleCnt="5"/>
      <dgm:spPr/>
    </dgm:pt>
    <dgm:pt modelId="{B40F2E75-94F9-4B7F-A8F0-A7477D09DB44}" type="pres">
      <dgm:prSet presAssocID="{F98A73DC-286E-473B-A808-1DA77A74C6A1}" presName="hierRoot2" presStyleCnt="0">
        <dgm:presLayoutVars>
          <dgm:hierBranch val="init"/>
        </dgm:presLayoutVars>
      </dgm:prSet>
      <dgm:spPr/>
    </dgm:pt>
    <dgm:pt modelId="{F7551DAA-D849-4CC3-8BAC-90BC77656E2D}" type="pres">
      <dgm:prSet presAssocID="{F98A73DC-286E-473B-A808-1DA77A74C6A1}" presName="rootComposite" presStyleCnt="0"/>
      <dgm:spPr/>
    </dgm:pt>
    <dgm:pt modelId="{2AD3BCB1-5E1E-4D0A-BBA3-01B0F6A132AD}" type="pres">
      <dgm:prSet presAssocID="{F98A73DC-286E-473B-A808-1DA77A74C6A1}" presName="rootText" presStyleLbl="node2" presStyleIdx="0" presStyleCnt="5" custScaleX="108930" custScaleY="229235">
        <dgm:presLayoutVars>
          <dgm:chPref val="3"/>
        </dgm:presLayoutVars>
      </dgm:prSet>
      <dgm:spPr/>
    </dgm:pt>
    <dgm:pt modelId="{E02DE56C-11E8-4EDE-A25B-9CD64B922750}" type="pres">
      <dgm:prSet presAssocID="{F98A73DC-286E-473B-A808-1DA77A74C6A1}" presName="rootConnector" presStyleLbl="node2" presStyleIdx="0" presStyleCnt="5"/>
      <dgm:spPr/>
    </dgm:pt>
    <dgm:pt modelId="{38088F0E-2974-4D4C-ADF2-4260E2C6387E}" type="pres">
      <dgm:prSet presAssocID="{F98A73DC-286E-473B-A808-1DA77A74C6A1}" presName="hierChild4" presStyleCnt="0"/>
      <dgm:spPr/>
    </dgm:pt>
    <dgm:pt modelId="{F5D497AF-114F-480F-9EA0-1DE19DFD4164}" type="pres">
      <dgm:prSet presAssocID="{F98A73DC-286E-473B-A808-1DA77A74C6A1}" presName="hierChild5" presStyleCnt="0"/>
      <dgm:spPr/>
    </dgm:pt>
    <dgm:pt modelId="{B45E72D5-FE5E-4468-A1C4-4987391A64BF}" type="pres">
      <dgm:prSet presAssocID="{FEE5818D-7088-4CAD-B0FE-56AAE5B4A00C}" presName="Name37" presStyleLbl="parChTrans1D2" presStyleIdx="1" presStyleCnt="5"/>
      <dgm:spPr/>
    </dgm:pt>
    <dgm:pt modelId="{7EC36873-379C-4158-A779-D8258BDB9B68}" type="pres">
      <dgm:prSet presAssocID="{16A7F28E-4A2B-4558-9EFB-464D206B82FB}" presName="hierRoot2" presStyleCnt="0">
        <dgm:presLayoutVars>
          <dgm:hierBranch val="init"/>
        </dgm:presLayoutVars>
      </dgm:prSet>
      <dgm:spPr/>
    </dgm:pt>
    <dgm:pt modelId="{1741CF8C-0948-4F29-A5FB-C25D1DA824E2}" type="pres">
      <dgm:prSet presAssocID="{16A7F28E-4A2B-4558-9EFB-464D206B82FB}" presName="rootComposite" presStyleCnt="0"/>
      <dgm:spPr/>
    </dgm:pt>
    <dgm:pt modelId="{68386FE7-AEDC-4347-ABBC-723E9500339A}" type="pres">
      <dgm:prSet presAssocID="{16A7F28E-4A2B-4558-9EFB-464D206B82FB}" presName="rootText" presStyleLbl="node2" presStyleIdx="1" presStyleCnt="5" custScaleY="222886">
        <dgm:presLayoutVars>
          <dgm:chPref val="3"/>
        </dgm:presLayoutVars>
      </dgm:prSet>
      <dgm:spPr/>
    </dgm:pt>
    <dgm:pt modelId="{47581339-5594-44E3-8576-155FBFC2DE4C}" type="pres">
      <dgm:prSet presAssocID="{16A7F28E-4A2B-4558-9EFB-464D206B82FB}" presName="rootConnector" presStyleLbl="node2" presStyleIdx="1" presStyleCnt="5"/>
      <dgm:spPr/>
    </dgm:pt>
    <dgm:pt modelId="{1C125F4F-44DF-4706-BC0A-4D2DB2E01776}" type="pres">
      <dgm:prSet presAssocID="{16A7F28E-4A2B-4558-9EFB-464D206B82FB}" presName="hierChild4" presStyleCnt="0"/>
      <dgm:spPr/>
    </dgm:pt>
    <dgm:pt modelId="{A092055A-80B5-48DE-A43C-D8DE7C2F7834}" type="pres">
      <dgm:prSet presAssocID="{16A7F28E-4A2B-4558-9EFB-464D206B82FB}" presName="hierChild5" presStyleCnt="0"/>
      <dgm:spPr/>
    </dgm:pt>
    <dgm:pt modelId="{ECB68087-715B-4F83-88F4-4654CA34225D}" type="pres">
      <dgm:prSet presAssocID="{084122CD-B0D3-4A18-978F-FDB404033D3E}" presName="Name37" presStyleLbl="parChTrans1D2" presStyleIdx="2" presStyleCnt="5"/>
      <dgm:spPr/>
    </dgm:pt>
    <dgm:pt modelId="{CBA9E1B0-B6AD-4CB2-87CF-D204004D0714}" type="pres">
      <dgm:prSet presAssocID="{D7D8C903-1DF1-4197-830A-7DA511BAC25C}" presName="hierRoot2" presStyleCnt="0">
        <dgm:presLayoutVars>
          <dgm:hierBranch val="init"/>
        </dgm:presLayoutVars>
      </dgm:prSet>
      <dgm:spPr/>
    </dgm:pt>
    <dgm:pt modelId="{D716091E-3E4F-49D7-8B09-C40D4F03D9FF}" type="pres">
      <dgm:prSet presAssocID="{D7D8C903-1DF1-4197-830A-7DA511BAC25C}" presName="rootComposite" presStyleCnt="0"/>
      <dgm:spPr/>
    </dgm:pt>
    <dgm:pt modelId="{F853E0A4-658A-494C-B753-B20C463245A3}" type="pres">
      <dgm:prSet presAssocID="{D7D8C903-1DF1-4197-830A-7DA511BAC25C}" presName="rootText" presStyleLbl="node2" presStyleIdx="2" presStyleCnt="5" custScaleY="219712">
        <dgm:presLayoutVars>
          <dgm:chPref val="3"/>
        </dgm:presLayoutVars>
      </dgm:prSet>
      <dgm:spPr/>
    </dgm:pt>
    <dgm:pt modelId="{239FD5D3-5851-40D7-BC0D-C7807E4B1092}" type="pres">
      <dgm:prSet presAssocID="{D7D8C903-1DF1-4197-830A-7DA511BAC25C}" presName="rootConnector" presStyleLbl="node2" presStyleIdx="2" presStyleCnt="5"/>
      <dgm:spPr/>
    </dgm:pt>
    <dgm:pt modelId="{B418BFA7-87EA-43C8-A812-9FCBEF1C145A}" type="pres">
      <dgm:prSet presAssocID="{D7D8C903-1DF1-4197-830A-7DA511BAC25C}" presName="hierChild4" presStyleCnt="0"/>
      <dgm:spPr/>
    </dgm:pt>
    <dgm:pt modelId="{6A963A82-064E-4069-80DD-C77AE2F4C4FC}" type="pres">
      <dgm:prSet presAssocID="{D7D8C903-1DF1-4197-830A-7DA511BAC25C}" presName="hierChild5" presStyleCnt="0"/>
      <dgm:spPr/>
    </dgm:pt>
    <dgm:pt modelId="{38C4DC04-1017-49E8-BF5F-ACF446EC5853}" type="pres">
      <dgm:prSet presAssocID="{56054C04-C421-4989-87D1-F38245CD5886}" presName="Name37" presStyleLbl="parChTrans1D2" presStyleIdx="3" presStyleCnt="5"/>
      <dgm:spPr/>
    </dgm:pt>
    <dgm:pt modelId="{5A230B9F-946E-480D-8089-ED44D7F82BF8}" type="pres">
      <dgm:prSet presAssocID="{F8CCC6A1-2A38-49AD-B76B-174527802C59}" presName="hierRoot2" presStyleCnt="0">
        <dgm:presLayoutVars>
          <dgm:hierBranch val="init"/>
        </dgm:presLayoutVars>
      </dgm:prSet>
      <dgm:spPr/>
    </dgm:pt>
    <dgm:pt modelId="{07E8AE60-2E64-41C9-A5D3-6EE9E51AA948}" type="pres">
      <dgm:prSet presAssocID="{F8CCC6A1-2A38-49AD-B76B-174527802C59}" presName="rootComposite" presStyleCnt="0"/>
      <dgm:spPr/>
    </dgm:pt>
    <dgm:pt modelId="{28E7CA4C-C328-4329-802D-101719D157B5}" type="pres">
      <dgm:prSet presAssocID="{F8CCC6A1-2A38-49AD-B76B-174527802C59}" presName="rootText" presStyleLbl="node2" presStyleIdx="3" presStyleCnt="5" custScaleY="217877">
        <dgm:presLayoutVars>
          <dgm:chPref val="3"/>
        </dgm:presLayoutVars>
      </dgm:prSet>
      <dgm:spPr/>
    </dgm:pt>
    <dgm:pt modelId="{89BE956C-3CF6-4C59-B74E-0BE34842B6CE}" type="pres">
      <dgm:prSet presAssocID="{F8CCC6A1-2A38-49AD-B76B-174527802C59}" presName="rootConnector" presStyleLbl="node2" presStyleIdx="3" presStyleCnt="5"/>
      <dgm:spPr/>
    </dgm:pt>
    <dgm:pt modelId="{3D2D6984-21BE-4461-8F6B-A17FED1D19F6}" type="pres">
      <dgm:prSet presAssocID="{F8CCC6A1-2A38-49AD-B76B-174527802C59}" presName="hierChild4" presStyleCnt="0"/>
      <dgm:spPr/>
    </dgm:pt>
    <dgm:pt modelId="{282A14EF-98C5-4E56-9FB8-5F8DF9F69008}" type="pres">
      <dgm:prSet presAssocID="{F8CCC6A1-2A38-49AD-B76B-174527802C59}" presName="hierChild5" presStyleCnt="0"/>
      <dgm:spPr/>
    </dgm:pt>
    <dgm:pt modelId="{F1FB7610-D53B-49DB-9EDF-6024A32273A9}" type="pres">
      <dgm:prSet presAssocID="{EEC0B6EC-2E9A-4E25-8E23-E409605246B2}" presName="Name37" presStyleLbl="parChTrans1D2" presStyleIdx="4" presStyleCnt="5"/>
      <dgm:spPr/>
    </dgm:pt>
    <dgm:pt modelId="{6BE1C268-49B4-4C57-A249-E6C2014D5F76}" type="pres">
      <dgm:prSet presAssocID="{CB568D26-B2BE-4FBA-9396-BB3C542A022A}" presName="hierRoot2" presStyleCnt="0">
        <dgm:presLayoutVars>
          <dgm:hierBranch val="init"/>
        </dgm:presLayoutVars>
      </dgm:prSet>
      <dgm:spPr/>
    </dgm:pt>
    <dgm:pt modelId="{995EC698-2906-40D9-B81A-97C141616749}" type="pres">
      <dgm:prSet presAssocID="{CB568D26-B2BE-4FBA-9396-BB3C542A022A}" presName="rootComposite" presStyleCnt="0"/>
      <dgm:spPr/>
    </dgm:pt>
    <dgm:pt modelId="{A94CA89B-9123-486E-866D-A448BB5B03D9}" type="pres">
      <dgm:prSet presAssocID="{CB568D26-B2BE-4FBA-9396-BB3C542A022A}" presName="rootText" presStyleLbl="node2" presStyleIdx="4" presStyleCnt="5" custScaleX="117500" custScaleY="213363">
        <dgm:presLayoutVars>
          <dgm:chPref val="3"/>
        </dgm:presLayoutVars>
      </dgm:prSet>
      <dgm:spPr/>
    </dgm:pt>
    <dgm:pt modelId="{8D205083-3FD8-4334-AA5E-AC928A54816C}" type="pres">
      <dgm:prSet presAssocID="{CB568D26-B2BE-4FBA-9396-BB3C542A022A}" presName="rootConnector" presStyleLbl="node2" presStyleIdx="4" presStyleCnt="5"/>
      <dgm:spPr/>
    </dgm:pt>
    <dgm:pt modelId="{226624F1-B606-42C0-A8D4-0047D066C7DE}" type="pres">
      <dgm:prSet presAssocID="{CB568D26-B2BE-4FBA-9396-BB3C542A022A}" presName="hierChild4" presStyleCnt="0"/>
      <dgm:spPr/>
    </dgm:pt>
    <dgm:pt modelId="{E4F5F090-7879-4EC7-A1A1-D8B36549909E}" type="pres">
      <dgm:prSet presAssocID="{CB568D26-B2BE-4FBA-9396-BB3C542A022A}" presName="hierChild5" presStyleCnt="0"/>
      <dgm:spPr/>
    </dgm:pt>
    <dgm:pt modelId="{B45403CC-23A1-46B2-8573-7A770D720A69}" type="pres">
      <dgm:prSet presAssocID="{D9C44876-648A-4297-8941-AD982731F663}" presName="hierChild3" presStyleCnt="0"/>
      <dgm:spPr/>
    </dgm:pt>
  </dgm:ptLst>
  <dgm:cxnLst>
    <dgm:cxn modelId="{24E72D03-1A04-4BED-80C8-0DF1A8284E37}" type="presOf" srcId="{F8CCC6A1-2A38-49AD-B76B-174527802C59}" destId="{28E7CA4C-C328-4329-802D-101719D157B5}" srcOrd="0" destOrd="0" presId="urn:microsoft.com/office/officeart/2005/8/layout/orgChart1"/>
    <dgm:cxn modelId="{8C7AE50B-93AB-4960-AE03-5F030073114E}" type="presOf" srcId="{FEE5818D-7088-4CAD-B0FE-56AAE5B4A00C}" destId="{B45E72D5-FE5E-4468-A1C4-4987391A64BF}" srcOrd="0" destOrd="0" presId="urn:microsoft.com/office/officeart/2005/8/layout/orgChart1"/>
    <dgm:cxn modelId="{EF02B20C-47DA-482B-9E91-52291381C420}" type="presOf" srcId="{16A7F28E-4A2B-4558-9EFB-464D206B82FB}" destId="{47581339-5594-44E3-8576-155FBFC2DE4C}" srcOrd="1" destOrd="0" presId="urn:microsoft.com/office/officeart/2005/8/layout/orgChart1"/>
    <dgm:cxn modelId="{4C555A2F-5990-4EB6-A14C-63063792398F}" type="presOf" srcId="{F98A73DC-286E-473B-A808-1DA77A74C6A1}" destId="{E02DE56C-11E8-4EDE-A25B-9CD64B922750}" srcOrd="1" destOrd="0" presId="urn:microsoft.com/office/officeart/2005/8/layout/orgChart1"/>
    <dgm:cxn modelId="{19E7E42F-F0BA-427A-80E4-4C8AC10F4712}" type="presOf" srcId="{084122CD-B0D3-4A18-978F-FDB404033D3E}" destId="{ECB68087-715B-4F83-88F4-4654CA34225D}" srcOrd="0" destOrd="0" presId="urn:microsoft.com/office/officeart/2005/8/layout/orgChart1"/>
    <dgm:cxn modelId="{64F8AF30-ABC9-4294-95F1-934C3B42DD5B}" type="presOf" srcId="{D7D8C903-1DF1-4197-830A-7DA511BAC25C}" destId="{F853E0A4-658A-494C-B753-B20C463245A3}" srcOrd="0" destOrd="0" presId="urn:microsoft.com/office/officeart/2005/8/layout/orgChart1"/>
    <dgm:cxn modelId="{DB86953C-9179-44BE-8C99-0BA63BFAA8A0}" srcId="{D9C44876-648A-4297-8941-AD982731F663}" destId="{16A7F28E-4A2B-4558-9EFB-464D206B82FB}" srcOrd="1" destOrd="0" parTransId="{FEE5818D-7088-4CAD-B0FE-56AAE5B4A00C}" sibTransId="{6CCC9117-18B9-45BE-BC7B-6294FA742A59}"/>
    <dgm:cxn modelId="{09C1AB3F-7BFA-44FA-8371-78DFE784F7CE}" srcId="{D9C44876-648A-4297-8941-AD982731F663}" destId="{CB568D26-B2BE-4FBA-9396-BB3C542A022A}" srcOrd="4" destOrd="0" parTransId="{EEC0B6EC-2E9A-4E25-8E23-E409605246B2}" sibTransId="{6122A3B8-4D6D-4AD2-B2A4-931C540E4FF9}"/>
    <dgm:cxn modelId="{65BB6E40-2423-4D6B-8B64-00FFB8365225}" srcId="{6A225DFA-A3EF-48FF-A0E3-5E06565168CE}" destId="{D9C44876-648A-4297-8941-AD982731F663}" srcOrd="0" destOrd="0" parTransId="{1E7143EA-E832-4DBB-8557-1BC24C1248AA}" sibTransId="{81868EEF-1ABB-413B-9706-62849BF3F16D}"/>
    <dgm:cxn modelId="{8223E16A-A046-4B0C-A073-F16B635B3166}" type="presOf" srcId="{C359F603-A538-4DDD-8182-917ECABDA7C2}" destId="{5F2ACCD4-F471-48C0-AE2F-BF091DD75340}" srcOrd="0" destOrd="0" presId="urn:microsoft.com/office/officeart/2005/8/layout/orgChart1"/>
    <dgm:cxn modelId="{5C045F4D-4D94-4EEA-A858-8B7EC9BD6E2C}" type="presOf" srcId="{16A7F28E-4A2B-4558-9EFB-464D206B82FB}" destId="{68386FE7-AEDC-4347-ABBC-723E9500339A}" srcOrd="0" destOrd="0" presId="urn:microsoft.com/office/officeart/2005/8/layout/orgChart1"/>
    <dgm:cxn modelId="{5EE92B71-A979-4C09-95CA-ED09794EAC21}" srcId="{D9C44876-648A-4297-8941-AD982731F663}" destId="{F98A73DC-286E-473B-A808-1DA77A74C6A1}" srcOrd="0" destOrd="0" parTransId="{C359F603-A538-4DDD-8182-917ECABDA7C2}" sibTransId="{C0569D39-226F-4E9D-AAF4-45C58F46FFC2}"/>
    <dgm:cxn modelId="{ABEE5176-77D6-47C9-8113-07231BE0C740}" type="presOf" srcId="{D9C44876-648A-4297-8941-AD982731F663}" destId="{481BE7F3-51D2-45AD-97BB-BE943ABAE404}" srcOrd="1" destOrd="0" presId="urn:microsoft.com/office/officeart/2005/8/layout/orgChart1"/>
    <dgm:cxn modelId="{79F4F359-1D03-44DD-A8FD-90A845D5CEA5}" type="presOf" srcId="{56054C04-C421-4989-87D1-F38245CD5886}" destId="{38C4DC04-1017-49E8-BF5F-ACF446EC5853}" srcOrd="0" destOrd="0" presId="urn:microsoft.com/office/officeart/2005/8/layout/orgChart1"/>
    <dgm:cxn modelId="{4C1EE78D-587D-4340-9D9B-DAE0C04147D5}" srcId="{D9C44876-648A-4297-8941-AD982731F663}" destId="{F8CCC6A1-2A38-49AD-B76B-174527802C59}" srcOrd="3" destOrd="0" parTransId="{56054C04-C421-4989-87D1-F38245CD5886}" sibTransId="{0106E289-42DD-450F-B63A-4971A8314B50}"/>
    <dgm:cxn modelId="{86683CC6-092D-42C5-970D-5553334DD99C}" type="presOf" srcId="{D9C44876-648A-4297-8941-AD982731F663}" destId="{04720462-42B2-4DF7-9AD3-5415214D9FED}" srcOrd="0" destOrd="0" presId="urn:microsoft.com/office/officeart/2005/8/layout/orgChart1"/>
    <dgm:cxn modelId="{23B7D1C8-8A40-4003-9F9C-1E2041A92180}" type="presOf" srcId="{F8CCC6A1-2A38-49AD-B76B-174527802C59}" destId="{89BE956C-3CF6-4C59-B74E-0BE34842B6CE}" srcOrd="1" destOrd="0" presId="urn:microsoft.com/office/officeart/2005/8/layout/orgChart1"/>
    <dgm:cxn modelId="{5B21E3C9-05D6-42B1-830B-DA86993B957E}" srcId="{D9C44876-648A-4297-8941-AD982731F663}" destId="{D7D8C903-1DF1-4197-830A-7DA511BAC25C}" srcOrd="2" destOrd="0" parTransId="{084122CD-B0D3-4A18-978F-FDB404033D3E}" sibTransId="{46D11226-49F7-4D6F-AE40-F89D9A4728C5}"/>
    <dgm:cxn modelId="{E4AA9DE2-3024-4557-B088-25139CCE1F0D}" type="presOf" srcId="{CB568D26-B2BE-4FBA-9396-BB3C542A022A}" destId="{A94CA89B-9123-486E-866D-A448BB5B03D9}" srcOrd="0" destOrd="0" presId="urn:microsoft.com/office/officeart/2005/8/layout/orgChart1"/>
    <dgm:cxn modelId="{64E77EE3-8583-4BFC-B17C-76FAAA8EA0C5}" type="presOf" srcId="{6A225DFA-A3EF-48FF-A0E3-5E06565168CE}" destId="{2133F500-9DED-4C06-BFF9-170F58ED0469}" srcOrd="0" destOrd="0" presId="urn:microsoft.com/office/officeart/2005/8/layout/orgChart1"/>
    <dgm:cxn modelId="{9A55EBEF-8171-4D6B-88E1-8B8CFD1D4CC9}" type="presOf" srcId="{D7D8C903-1DF1-4197-830A-7DA511BAC25C}" destId="{239FD5D3-5851-40D7-BC0D-C7807E4B1092}" srcOrd="1" destOrd="0" presId="urn:microsoft.com/office/officeart/2005/8/layout/orgChart1"/>
    <dgm:cxn modelId="{CF051CF1-A2B1-4C74-83A8-C4652944FBDC}" type="presOf" srcId="{EEC0B6EC-2E9A-4E25-8E23-E409605246B2}" destId="{F1FB7610-D53B-49DB-9EDF-6024A32273A9}" srcOrd="0" destOrd="0" presId="urn:microsoft.com/office/officeart/2005/8/layout/orgChart1"/>
    <dgm:cxn modelId="{A0FDC4FC-20DF-4B4A-A34C-995DA15FA33A}" type="presOf" srcId="{CB568D26-B2BE-4FBA-9396-BB3C542A022A}" destId="{8D205083-3FD8-4334-AA5E-AC928A54816C}" srcOrd="1" destOrd="0" presId="urn:microsoft.com/office/officeart/2005/8/layout/orgChart1"/>
    <dgm:cxn modelId="{6597ECFC-F9A5-4F2C-9D53-080F5001FDDA}" type="presOf" srcId="{F98A73DC-286E-473B-A808-1DA77A74C6A1}" destId="{2AD3BCB1-5E1E-4D0A-BBA3-01B0F6A132AD}" srcOrd="0" destOrd="0" presId="urn:microsoft.com/office/officeart/2005/8/layout/orgChart1"/>
    <dgm:cxn modelId="{D0F5EB56-E5DB-4947-B648-003F300AE459}" type="presParOf" srcId="{2133F500-9DED-4C06-BFF9-170F58ED0469}" destId="{3EE3FE2F-7D35-4EC5-96B6-A7F660907E28}" srcOrd="0" destOrd="0" presId="urn:microsoft.com/office/officeart/2005/8/layout/orgChart1"/>
    <dgm:cxn modelId="{30A6C28A-BD21-4752-BD6B-452AEAB510BF}" type="presParOf" srcId="{3EE3FE2F-7D35-4EC5-96B6-A7F660907E28}" destId="{44F6E927-5255-4B4B-BB0E-88A667D8BE6C}" srcOrd="0" destOrd="0" presId="urn:microsoft.com/office/officeart/2005/8/layout/orgChart1"/>
    <dgm:cxn modelId="{C1EB9B4D-152C-4B1A-9EBB-7FB8C09D0A4B}" type="presParOf" srcId="{44F6E927-5255-4B4B-BB0E-88A667D8BE6C}" destId="{04720462-42B2-4DF7-9AD3-5415214D9FED}" srcOrd="0" destOrd="0" presId="urn:microsoft.com/office/officeart/2005/8/layout/orgChart1"/>
    <dgm:cxn modelId="{E94CCA4D-5A9E-411A-A9B3-8F647F337323}" type="presParOf" srcId="{44F6E927-5255-4B4B-BB0E-88A667D8BE6C}" destId="{481BE7F3-51D2-45AD-97BB-BE943ABAE404}" srcOrd="1" destOrd="0" presId="urn:microsoft.com/office/officeart/2005/8/layout/orgChart1"/>
    <dgm:cxn modelId="{6858CD0F-2718-474F-AD34-74B5A8F68F92}" type="presParOf" srcId="{3EE3FE2F-7D35-4EC5-96B6-A7F660907E28}" destId="{A13BD42C-8A5B-4355-A7BB-7F073550DFBC}" srcOrd="1" destOrd="0" presId="urn:microsoft.com/office/officeart/2005/8/layout/orgChart1"/>
    <dgm:cxn modelId="{A51943B8-CE66-42DB-B33E-B69362D87170}" type="presParOf" srcId="{A13BD42C-8A5B-4355-A7BB-7F073550DFBC}" destId="{5F2ACCD4-F471-48C0-AE2F-BF091DD75340}" srcOrd="0" destOrd="0" presId="urn:microsoft.com/office/officeart/2005/8/layout/orgChart1"/>
    <dgm:cxn modelId="{E03E4CCA-C7D3-44DB-82B3-D15DC55DC9FC}" type="presParOf" srcId="{A13BD42C-8A5B-4355-A7BB-7F073550DFBC}" destId="{B40F2E75-94F9-4B7F-A8F0-A7477D09DB44}" srcOrd="1" destOrd="0" presId="urn:microsoft.com/office/officeart/2005/8/layout/orgChart1"/>
    <dgm:cxn modelId="{B0A37B8C-7157-4CA3-A50C-714383C54DC1}" type="presParOf" srcId="{B40F2E75-94F9-4B7F-A8F0-A7477D09DB44}" destId="{F7551DAA-D849-4CC3-8BAC-90BC77656E2D}" srcOrd="0" destOrd="0" presId="urn:microsoft.com/office/officeart/2005/8/layout/orgChart1"/>
    <dgm:cxn modelId="{5982A857-23BB-4172-8C4A-79EFAC53D9BD}" type="presParOf" srcId="{F7551DAA-D849-4CC3-8BAC-90BC77656E2D}" destId="{2AD3BCB1-5E1E-4D0A-BBA3-01B0F6A132AD}" srcOrd="0" destOrd="0" presId="urn:microsoft.com/office/officeart/2005/8/layout/orgChart1"/>
    <dgm:cxn modelId="{329CF95D-40EB-4704-8B90-34BB5EA74DC2}" type="presParOf" srcId="{F7551DAA-D849-4CC3-8BAC-90BC77656E2D}" destId="{E02DE56C-11E8-4EDE-A25B-9CD64B922750}" srcOrd="1" destOrd="0" presId="urn:microsoft.com/office/officeart/2005/8/layout/orgChart1"/>
    <dgm:cxn modelId="{5CA2EBD1-35EF-4B23-BC30-089F773D7F98}" type="presParOf" srcId="{B40F2E75-94F9-4B7F-A8F0-A7477D09DB44}" destId="{38088F0E-2974-4D4C-ADF2-4260E2C6387E}" srcOrd="1" destOrd="0" presId="urn:microsoft.com/office/officeart/2005/8/layout/orgChart1"/>
    <dgm:cxn modelId="{02817120-9B67-493F-996D-AA05A497329F}" type="presParOf" srcId="{B40F2E75-94F9-4B7F-A8F0-A7477D09DB44}" destId="{F5D497AF-114F-480F-9EA0-1DE19DFD4164}" srcOrd="2" destOrd="0" presId="urn:microsoft.com/office/officeart/2005/8/layout/orgChart1"/>
    <dgm:cxn modelId="{CF49472A-56F8-488A-8AF1-7EDCBA0C8E6A}" type="presParOf" srcId="{A13BD42C-8A5B-4355-A7BB-7F073550DFBC}" destId="{B45E72D5-FE5E-4468-A1C4-4987391A64BF}" srcOrd="2" destOrd="0" presId="urn:microsoft.com/office/officeart/2005/8/layout/orgChart1"/>
    <dgm:cxn modelId="{60793CCA-8528-4FE5-B7F7-45FF2C2E08FA}" type="presParOf" srcId="{A13BD42C-8A5B-4355-A7BB-7F073550DFBC}" destId="{7EC36873-379C-4158-A779-D8258BDB9B68}" srcOrd="3" destOrd="0" presId="urn:microsoft.com/office/officeart/2005/8/layout/orgChart1"/>
    <dgm:cxn modelId="{76B7E5C7-9761-4CF6-AFE4-F20F1B754E1D}" type="presParOf" srcId="{7EC36873-379C-4158-A779-D8258BDB9B68}" destId="{1741CF8C-0948-4F29-A5FB-C25D1DA824E2}" srcOrd="0" destOrd="0" presId="urn:microsoft.com/office/officeart/2005/8/layout/orgChart1"/>
    <dgm:cxn modelId="{DB6BE58B-17C8-4968-B2F3-57221585565B}" type="presParOf" srcId="{1741CF8C-0948-4F29-A5FB-C25D1DA824E2}" destId="{68386FE7-AEDC-4347-ABBC-723E9500339A}" srcOrd="0" destOrd="0" presId="urn:microsoft.com/office/officeart/2005/8/layout/orgChart1"/>
    <dgm:cxn modelId="{949F02CF-C1C9-42C4-AC7B-774A4125D011}" type="presParOf" srcId="{1741CF8C-0948-4F29-A5FB-C25D1DA824E2}" destId="{47581339-5594-44E3-8576-155FBFC2DE4C}" srcOrd="1" destOrd="0" presId="urn:microsoft.com/office/officeart/2005/8/layout/orgChart1"/>
    <dgm:cxn modelId="{2E05FF7E-F83D-44D1-BBF1-2212940CCEB9}" type="presParOf" srcId="{7EC36873-379C-4158-A779-D8258BDB9B68}" destId="{1C125F4F-44DF-4706-BC0A-4D2DB2E01776}" srcOrd="1" destOrd="0" presId="urn:microsoft.com/office/officeart/2005/8/layout/orgChart1"/>
    <dgm:cxn modelId="{74CBCCAD-2764-4263-AE53-317941BB88C1}" type="presParOf" srcId="{7EC36873-379C-4158-A779-D8258BDB9B68}" destId="{A092055A-80B5-48DE-A43C-D8DE7C2F7834}" srcOrd="2" destOrd="0" presId="urn:microsoft.com/office/officeart/2005/8/layout/orgChart1"/>
    <dgm:cxn modelId="{64E1645C-D2BC-4300-BCAC-DA7076EB5994}" type="presParOf" srcId="{A13BD42C-8A5B-4355-A7BB-7F073550DFBC}" destId="{ECB68087-715B-4F83-88F4-4654CA34225D}" srcOrd="4" destOrd="0" presId="urn:microsoft.com/office/officeart/2005/8/layout/orgChart1"/>
    <dgm:cxn modelId="{3EB76B55-9BD8-46B4-9E0B-2562BDF876D2}" type="presParOf" srcId="{A13BD42C-8A5B-4355-A7BB-7F073550DFBC}" destId="{CBA9E1B0-B6AD-4CB2-87CF-D204004D0714}" srcOrd="5" destOrd="0" presId="urn:microsoft.com/office/officeart/2005/8/layout/orgChart1"/>
    <dgm:cxn modelId="{37C6F89F-2063-4099-AED7-6A83ACAE6E2D}" type="presParOf" srcId="{CBA9E1B0-B6AD-4CB2-87CF-D204004D0714}" destId="{D716091E-3E4F-49D7-8B09-C40D4F03D9FF}" srcOrd="0" destOrd="0" presId="urn:microsoft.com/office/officeart/2005/8/layout/orgChart1"/>
    <dgm:cxn modelId="{5B7F6D36-D7FA-46E9-B21A-179C30FA660F}" type="presParOf" srcId="{D716091E-3E4F-49D7-8B09-C40D4F03D9FF}" destId="{F853E0A4-658A-494C-B753-B20C463245A3}" srcOrd="0" destOrd="0" presId="urn:microsoft.com/office/officeart/2005/8/layout/orgChart1"/>
    <dgm:cxn modelId="{8DA15387-8DEA-45B6-8AA3-2E2D934CB008}" type="presParOf" srcId="{D716091E-3E4F-49D7-8B09-C40D4F03D9FF}" destId="{239FD5D3-5851-40D7-BC0D-C7807E4B1092}" srcOrd="1" destOrd="0" presId="urn:microsoft.com/office/officeart/2005/8/layout/orgChart1"/>
    <dgm:cxn modelId="{D7551FE1-C4E4-466A-8AFD-D684D4314ECA}" type="presParOf" srcId="{CBA9E1B0-B6AD-4CB2-87CF-D204004D0714}" destId="{B418BFA7-87EA-43C8-A812-9FCBEF1C145A}" srcOrd="1" destOrd="0" presId="urn:microsoft.com/office/officeart/2005/8/layout/orgChart1"/>
    <dgm:cxn modelId="{D81595F8-8D99-4D2A-BF12-EE9C96E20C4B}" type="presParOf" srcId="{CBA9E1B0-B6AD-4CB2-87CF-D204004D0714}" destId="{6A963A82-064E-4069-80DD-C77AE2F4C4FC}" srcOrd="2" destOrd="0" presId="urn:microsoft.com/office/officeart/2005/8/layout/orgChart1"/>
    <dgm:cxn modelId="{4732339E-46B7-43F1-A078-B5297E7B04BF}" type="presParOf" srcId="{A13BD42C-8A5B-4355-A7BB-7F073550DFBC}" destId="{38C4DC04-1017-49E8-BF5F-ACF446EC5853}" srcOrd="6" destOrd="0" presId="urn:microsoft.com/office/officeart/2005/8/layout/orgChart1"/>
    <dgm:cxn modelId="{73E52C87-A2AF-4949-AB0C-D2D11F0CDADA}" type="presParOf" srcId="{A13BD42C-8A5B-4355-A7BB-7F073550DFBC}" destId="{5A230B9F-946E-480D-8089-ED44D7F82BF8}" srcOrd="7" destOrd="0" presId="urn:microsoft.com/office/officeart/2005/8/layout/orgChart1"/>
    <dgm:cxn modelId="{01AF6EBD-9DD4-40A3-9CFF-BCC41D69A60B}" type="presParOf" srcId="{5A230B9F-946E-480D-8089-ED44D7F82BF8}" destId="{07E8AE60-2E64-41C9-A5D3-6EE9E51AA948}" srcOrd="0" destOrd="0" presId="urn:microsoft.com/office/officeart/2005/8/layout/orgChart1"/>
    <dgm:cxn modelId="{A1F2CE08-B39B-4BAB-86D5-3A1899421BDC}" type="presParOf" srcId="{07E8AE60-2E64-41C9-A5D3-6EE9E51AA948}" destId="{28E7CA4C-C328-4329-802D-101719D157B5}" srcOrd="0" destOrd="0" presId="urn:microsoft.com/office/officeart/2005/8/layout/orgChart1"/>
    <dgm:cxn modelId="{270A0875-4D23-4D81-A10F-01F6EE2A91BE}" type="presParOf" srcId="{07E8AE60-2E64-41C9-A5D3-6EE9E51AA948}" destId="{89BE956C-3CF6-4C59-B74E-0BE34842B6CE}" srcOrd="1" destOrd="0" presId="urn:microsoft.com/office/officeart/2005/8/layout/orgChart1"/>
    <dgm:cxn modelId="{9ED6D083-907B-479F-ADC5-80FD08C442D6}" type="presParOf" srcId="{5A230B9F-946E-480D-8089-ED44D7F82BF8}" destId="{3D2D6984-21BE-4461-8F6B-A17FED1D19F6}" srcOrd="1" destOrd="0" presId="urn:microsoft.com/office/officeart/2005/8/layout/orgChart1"/>
    <dgm:cxn modelId="{30F0D97B-F7BA-439F-B68D-DA509737F3DE}" type="presParOf" srcId="{5A230B9F-946E-480D-8089-ED44D7F82BF8}" destId="{282A14EF-98C5-4E56-9FB8-5F8DF9F69008}" srcOrd="2" destOrd="0" presId="urn:microsoft.com/office/officeart/2005/8/layout/orgChart1"/>
    <dgm:cxn modelId="{DC7EB4DB-36A2-4DBA-91AD-BB3673BD7850}" type="presParOf" srcId="{A13BD42C-8A5B-4355-A7BB-7F073550DFBC}" destId="{F1FB7610-D53B-49DB-9EDF-6024A32273A9}" srcOrd="8" destOrd="0" presId="urn:microsoft.com/office/officeart/2005/8/layout/orgChart1"/>
    <dgm:cxn modelId="{4BE16220-F100-4845-BADA-5DD28FE1D7C0}" type="presParOf" srcId="{A13BD42C-8A5B-4355-A7BB-7F073550DFBC}" destId="{6BE1C268-49B4-4C57-A249-E6C2014D5F76}" srcOrd="9" destOrd="0" presId="urn:microsoft.com/office/officeart/2005/8/layout/orgChart1"/>
    <dgm:cxn modelId="{E53E23B2-1557-4099-AC60-CB4EF214C993}" type="presParOf" srcId="{6BE1C268-49B4-4C57-A249-E6C2014D5F76}" destId="{995EC698-2906-40D9-B81A-97C141616749}" srcOrd="0" destOrd="0" presId="urn:microsoft.com/office/officeart/2005/8/layout/orgChart1"/>
    <dgm:cxn modelId="{4A9B0B9A-B88B-498A-AB8A-E2631568EF2A}" type="presParOf" srcId="{995EC698-2906-40D9-B81A-97C141616749}" destId="{A94CA89B-9123-486E-866D-A448BB5B03D9}" srcOrd="0" destOrd="0" presId="urn:microsoft.com/office/officeart/2005/8/layout/orgChart1"/>
    <dgm:cxn modelId="{2B1DD7FB-F234-4D6E-B543-C621943C01B2}" type="presParOf" srcId="{995EC698-2906-40D9-B81A-97C141616749}" destId="{8D205083-3FD8-4334-AA5E-AC928A54816C}" srcOrd="1" destOrd="0" presId="urn:microsoft.com/office/officeart/2005/8/layout/orgChart1"/>
    <dgm:cxn modelId="{38458792-86CA-4CA3-AFEE-E143F0115B5E}" type="presParOf" srcId="{6BE1C268-49B4-4C57-A249-E6C2014D5F76}" destId="{226624F1-B606-42C0-A8D4-0047D066C7DE}" srcOrd="1" destOrd="0" presId="urn:microsoft.com/office/officeart/2005/8/layout/orgChart1"/>
    <dgm:cxn modelId="{9FEAD79D-EC5E-49D5-BA44-49B8899B16C1}" type="presParOf" srcId="{6BE1C268-49B4-4C57-A249-E6C2014D5F76}" destId="{E4F5F090-7879-4EC7-A1A1-D8B36549909E}" srcOrd="2" destOrd="0" presId="urn:microsoft.com/office/officeart/2005/8/layout/orgChart1"/>
    <dgm:cxn modelId="{D772A0BA-0C8A-4B90-8AB7-873BD6D895E6}" type="presParOf" srcId="{3EE3FE2F-7D35-4EC5-96B6-A7F660907E28}" destId="{B45403CC-23A1-46B2-8573-7A770D720A6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BFC74-80DB-49AD-B199-C40996539AED}">
      <dsp:nvSpPr>
        <dsp:cNvPr id="0" name=""/>
        <dsp:cNvSpPr/>
      </dsp:nvSpPr>
      <dsp:spPr>
        <a:xfrm>
          <a:off x="5257800" y="2198406"/>
          <a:ext cx="4356747" cy="378064"/>
        </a:xfrm>
        <a:custGeom>
          <a:avLst/>
          <a:gdLst/>
          <a:ahLst/>
          <a:cxnLst/>
          <a:rect l="0" t="0" r="0" b="0"/>
          <a:pathLst>
            <a:path>
              <a:moveTo>
                <a:pt x="0" y="0"/>
              </a:moveTo>
              <a:lnTo>
                <a:pt x="0" y="189032"/>
              </a:lnTo>
              <a:lnTo>
                <a:pt x="4356747" y="189032"/>
              </a:lnTo>
              <a:lnTo>
                <a:pt x="4356747" y="3780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06234A-1C09-4A14-9A55-1EA3680F5816}">
      <dsp:nvSpPr>
        <dsp:cNvPr id="0" name=""/>
        <dsp:cNvSpPr/>
      </dsp:nvSpPr>
      <dsp:spPr>
        <a:xfrm>
          <a:off x="5257800" y="2198406"/>
          <a:ext cx="2178373" cy="378064"/>
        </a:xfrm>
        <a:custGeom>
          <a:avLst/>
          <a:gdLst/>
          <a:ahLst/>
          <a:cxnLst/>
          <a:rect l="0" t="0" r="0" b="0"/>
          <a:pathLst>
            <a:path>
              <a:moveTo>
                <a:pt x="0" y="0"/>
              </a:moveTo>
              <a:lnTo>
                <a:pt x="0" y="189032"/>
              </a:lnTo>
              <a:lnTo>
                <a:pt x="2178373" y="189032"/>
              </a:lnTo>
              <a:lnTo>
                <a:pt x="2178373" y="3780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B31812-3B84-4872-858A-47A9FAAEB6AE}">
      <dsp:nvSpPr>
        <dsp:cNvPr id="0" name=""/>
        <dsp:cNvSpPr/>
      </dsp:nvSpPr>
      <dsp:spPr>
        <a:xfrm>
          <a:off x="5212080" y="2198406"/>
          <a:ext cx="91440" cy="378064"/>
        </a:xfrm>
        <a:custGeom>
          <a:avLst/>
          <a:gdLst/>
          <a:ahLst/>
          <a:cxnLst/>
          <a:rect l="0" t="0" r="0" b="0"/>
          <a:pathLst>
            <a:path>
              <a:moveTo>
                <a:pt x="45720" y="0"/>
              </a:moveTo>
              <a:lnTo>
                <a:pt x="45720" y="3780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86BF5E-03F8-404E-BE74-339F9B721087}">
      <dsp:nvSpPr>
        <dsp:cNvPr id="0" name=""/>
        <dsp:cNvSpPr/>
      </dsp:nvSpPr>
      <dsp:spPr>
        <a:xfrm>
          <a:off x="3079426" y="2198406"/>
          <a:ext cx="2178373" cy="378064"/>
        </a:xfrm>
        <a:custGeom>
          <a:avLst/>
          <a:gdLst/>
          <a:ahLst/>
          <a:cxnLst/>
          <a:rect l="0" t="0" r="0" b="0"/>
          <a:pathLst>
            <a:path>
              <a:moveTo>
                <a:pt x="2178373" y="0"/>
              </a:moveTo>
              <a:lnTo>
                <a:pt x="2178373" y="189032"/>
              </a:lnTo>
              <a:lnTo>
                <a:pt x="0" y="189032"/>
              </a:lnTo>
              <a:lnTo>
                <a:pt x="0" y="3780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6C0A45-CC14-489B-A45C-C9324B0F1791}">
      <dsp:nvSpPr>
        <dsp:cNvPr id="0" name=""/>
        <dsp:cNvSpPr/>
      </dsp:nvSpPr>
      <dsp:spPr>
        <a:xfrm>
          <a:off x="901052" y="2198406"/>
          <a:ext cx="4356747" cy="378064"/>
        </a:xfrm>
        <a:custGeom>
          <a:avLst/>
          <a:gdLst/>
          <a:ahLst/>
          <a:cxnLst/>
          <a:rect l="0" t="0" r="0" b="0"/>
          <a:pathLst>
            <a:path>
              <a:moveTo>
                <a:pt x="4356747" y="0"/>
              </a:moveTo>
              <a:lnTo>
                <a:pt x="4356747" y="189032"/>
              </a:lnTo>
              <a:lnTo>
                <a:pt x="0" y="189032"/>
              </a:lnTo>
              <a:lnTo>
                <a:pt x="0" y="3780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91682E-367D-4562-9C36-1B06AE74813B}">
      <dsp:nvSpPr>
        <dsp:cNvPr id="0" name=""/>
        <dsp:cNvSpPr/>
      </dsp:nvSpPr>
      <dsp:spPr>
        <a:xfrm>
          <a:off x="4357645" y="874711"/>
          <a:ext cx="1800308" cy="1323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National Health Information Education and Communication Centre </a:t>
          </a:r>
        </a:p>
      </dsp:txBody>
      <dsp:txXfrm>
        <a:off x="4357645" y="874711"/>
        <a:ext cx="1800308" cy="1323694"/>
      </dsp:txXfrm>
    </dsp:sp>
    <dsp:sp modelId="{64E4A57F-9006-4568-A8CC-2ABD67733AA2}">
      <dsp:nvSpPr>
        <dsp:cNvPr id="0" name=""/>
        <dsp:cNvSpPr/>
      </dsp:nvSpPr>
      <dsp:spPr>
        <a:xfrm>
          <a:off x="898" y="2576471"/>
          <a:ext cx="1800308" cy="9001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Environmental and Community Health Section </a:t>
          </a:r>
        </a:p>
      </dsp:txBody>
      <dsp:txXfrm>
        <a:off x="898" y="2576471"/>
        <a:ext cx="1800308" cy="900154"/>
      </dsp:txXfrm>
    </dsp:sp>
    <dsp:sp modelId="{5CE86B77-2D7F-4A13-A05A-4A035D2FC514}">
      <dsp:nvSpPr>
        <dsp:cNvPr id="0" name=""/>
        <dsp:cNvSpPr/>
      </dsp:nvSpPr>
      <dsp:spPr>
        <a:xfrm>
          <a:off x="2179272" y="2576471"/>
          <a:ext cx="1800308" cy="9001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Idea Generation and Coordination Section </a:t>
          </a:r>
        </a:p>
      </dsp:txBody>
      <dsp:txXfrm>
        <a:off x="2179272" y="2576471"/>
        <a:ext cx="1800308" cy="900154"/>
      </dsp:txXfrm>
    </dsp:sp>
    <dsp:sp modelId="{64B2B78D-E0B2-4FA2-91D0-86511E5BBAF2}">
      <dsp:nvSpPr>
        <dsp:cNvPr id="0" name=""/>
        <dsp:cNvSpPr/>
      </dsp:nvSpPr>
      <dsp:spPr>
        <a:xfrm>
          <a:off x="4357645" y="2576471"/>
          <a:ext cx="1800308" cy="9001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Material Development and Coordination Section </a:t>
          </a:r>
        </a:p>
      </dsp:txBody>
      <dsp:txXfrm>
        <a:off x="4357645" y="2576471"/>
        <a:ext cx="1800308" cy="900154"/>
      </dsp:txXfrm>
    </dsp:sp>
    <dsp:sp modelId="{3DE83991-F652-4EEB-AFD7-01B742075FEE}">
      <dsp:nvSpPr>
        <dsp:cNvPr id="0" name=""/>
        <dsp:cNvSpPr/>
      </dsp:nvSpPr>
      <dsp:spPr>
        <a:xfrm>
          <a:off x="6536019" y="2576471"/>
          <a:ext cx="1800308" cy="9001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Cartography Section</a:t>
          </a:r>
        </a:p>
      </dsp:txBody>
      <dsp:txXfrm>
        <a:off x="6536019" y="2576471"/>
        <a:ext cx="1800308" cy="900154"/>
      </dsp:txXfrm>
    </dsp:sp>
    <dsp:sp modelId="{8C3AC13A-69AC-46E1-BBA9-11037987E651}">
      <dsp:nvSpPr>
        <dsp:cNvPr id="0" name=""/>
        <dsp:cNvSpPr/>
      </dsp:nvSpPr>
      <dsp:spPr>
        <a:xfrm>
          <a:off x="8714392" y="2576471"/>
          <a:ext cx="1800308" cy="9001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Administration Section </a:t>
          </a:r>
        </a:p>
      </dsp:txBody>
      <dsp:txXfrm>
        <a:off x="8714392" y="2576471"/>
        <a:ext cx="1800308" cy="900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B7610-D53B-49DB-9EDF-6024A32273A9}">
      <dsp:nvSpPr>
        <dsp:cNvPr id="0" name=""/>
        <dsp:cNvSpPr/>
      </dsp:nvSpPr>
      <dsp:spPr>
        <a:xfrm>
          <a:off x="5403056" y="1418980"/>
          <a:ext cx="4356519" cy="371196"/>
        </a:xfrm>
        <a:custGeom>
          <a:avLst/>
          <a:gdLst/>
          <a:ahLst/>
          <a:cxnLst/>
          <a:rect l="0" t="0" r="0" b="0"/>
          <a:pathLst>
            <a:path>
              <a:moveTo>
                <a:pt x="0" y="0"/>
              </a:moveTo>
              <a:lnTo>
                <a:pt x="0" y="185598"/>
              </a:lnTo>
              <a:lnTo>
                <a:pt x="4356519" y="185598"/>
              </a:lnTo>
              <a:lnTo>
                <a:pt x="4356519" y="3711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C4DC04-1017-49E8-BF5F-ACF446EC5853}">
      <dsp:nvSpPr>
        <dsp:cNvPr id="0" name=""/>
        <dsp:cNvSpPr/>
      </dsp:nvSpPr>
      <dsp:spPr>
        <a:xfrm>
          <a:off x="5403056" y="1418980"/>
          <a:ext cx="2063056" cy="371196"/>
        </a:xfrm>
        <a:custGeom>
          <a:avLst/>
          <a:gdLst/>
          <a:ahLst/>
          <a:cxnLst/>
          <a:rect l="0" t="0" r="0" b="0"/>
          <a:pathLst>
            <a:path>
              <a:moveTo>
                <a:pt x="0" y="0"/>
              </a:moveTo>
              <a:lnTo>
                <a:pt x="0" y="185598"/>
              </a:lnTo>
              <a:lnTo>
                <a:pt x="2063056" y="185598"/>
              </a:lnTo>
              <a:lnTo>
                <a:pt x="2063056" y="3711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B68087-715B-4F83-88F4-4654CA34225D}">
      <dsp:nvSpPr>
        <dsp:cNvPr id="0" name=""/>
        <dsp:cNvSpPr/>
      </dsp:nvSpPr>
      <dsp:spPr>
        <a:xfrm>
          <a:off x="5281594" y="1418980"/>
          <a:ext cx="91440" cy="371196"/>
        </a:xfrm>
        <a:custGeom>
          <a:avLst/>
          <a:gdLst/>
          <a:ahLst/>
          <a:cxnLst/>
          <a:rect l="0" t="0" r="0" b="0"/>
          <a:pathLst>
            <a:path>
              <a:moveTo>
                <a:pt x="121461" y="0"/>
              </a:moveTo>
              <a:lnTo>
                <a:pt x="121461" y="185598"/>
              </a:lnTo>
              <a:lnTo>
                <a:pt x="45720" y="185598"/>
              </a:lnTo>
              <a:lnTo>
                <a:pt x="45720" y="3711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5E72D5-FE5E-4468-A1C4-4987391A64BF}">
      <dsp:nvSpPr>
        <dsp:cNvPr id="0" name=""/>
        <dsp:cNvSpPr/>
      </dsp:nvSpPr>
      <dsp:spPr>
        <a:xfrm>
          <a:off x="3188516" y="1418980"/>
          <a:ext cx="2214539" cy="371196"/>
        </a:xfrm>
        <a:custGeom>
          <a:avLst/>
          <a:gdLst/>
          <a:ahLst/>
          <a:cxnLst/>
          <a:rect l="0" t="0" r="0" b="0"/>
          <a:pathLst>
            <a:path>
              <a:moveTo>
                <a:pt x="2214539" y="0"/>
              </a:moveTo>
              <a:lnTo>
                <a:pt x="2214539" y="185598"/>
              </a:lnTo>
              <a:lnTo>
                <a:pt x="0" y="185598"/>
              </a:lnTo>
              <a:lnTo>
                <a:pt x="0" y="3711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2ACCD4-F471-48C0-AE2F-BF091DD75340}">
      <dsp:nvSpPr>
        <dsp:cNvPr id="0" name=""/>
        <dsp:cNvSpPr/>
      </dsp:nvSpPr>
      <dsp:spPr>
        <a:xfrm>
          <a:off x="970795" y="1418980"/>
          <a:ext cx="4432260" cy="371196"/>
        </a:xfrm>
        <a:custGeom>
          <a:avLst/>
          <a:gdLst/>
          <a:ahLst/>
          <a:cxnLst/>
          <a:rect l="0" t="0" r="0" b="0"/>
          <a:pathLst>
            <a:path>
              <a:moveTo>
                <a:pt x="4432260" y="0"/>
              </a:moveTo>
              <a:lnTo>
                <a:pt x="4432260" y="185598"/>
              </a:lnTo>
              <a:lnTo>
                <a:pt x="0" y="185598"/>
              </a:lnTo>
              <a:lnTo>
                <a:pt x="0" y="3711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720462-42B2-4DF7-9AD3-5415214D9FED}">
      <dsp:nvSpPr>
        <dsp:cNvPr id="0" name=""/>
        <dsp:cNvSpPr/>
      </dsp:nvSpPr>
      <dsp:spPr>
        <a:xfrm>
          <a:off x="3897387" y="535180"/>
          <a:ext cx="3011338" cy="8838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National Public Health Laboratory </a:t>
          </a:r>
        </a:p>
      </dsp:txBody>
      <dsp:txXfrm>
        <a:off x="3897387" y="535180"/>
        <a:ext cx="3011338" cy="883800"/>
      </dsp:txXfrm>
    </dsp:sp>
    <dsp:sp modelId="{2AD3BCB1-5E1E-4D0A-BBA3-01B0F6A132AD}">
      <dsp:nvSpPr>
        <dsp:cNvPr id="0" name=""/>
        <dsp:cNvSpPr/>
      </dsp:nvSpPr>
      <dsp:spPr>
        <a:xfrm>
          <a:off x="8071" y="1790177"/>
          <a:ext cx="1925448" cy="20259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Non-communicable disease laboratory </a:t>
          </a:r>
        </a:p>
      </dsp:txBody>
      <dsp:txXfrm>
        <a:off x="8071" y="1790177"/>
        <a:ext cx="1925448" cy="2025980"/>
      </dsp:txXfrm>
    </dsp:sp>
    <dsp:sp modelId="{68386FE7-AEDC-4347-ABBC-723E9500339A}">
      <dsp:nvSpPr>
        <dsp:cNvPr id="0" name=""/>
        <dsp:cNvSpPr/>
      </dsp:nvSpPr>
      <dsp:spPr>
        <a:xfrm>
          <a:off x="2304716" y="1790177"/>
          <a:ext cx="1767601" cy="1969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Infectious disease laboratory </a:t>
          </a:r>
        </a:p>
      </dsp:txBody>
      <dsp:txXfrm>
        <a:off x="2304716" y="1790177"/>
        <a:ext cx="1767601" cy="1969868"/>
      </dsp:txXfrm>
    </dsp:sp>
    <dsp:sp modelId="{F853E0A4-658A-494C-B753-B20C463245A3}">
      <dsp:nvSpPr>
        <dsp:cNvPr id="0" name=""/>
        <dsp:cNvSpPr/>
      </dsp:nvSpPr>
      <dsp:spPr>
        <a:xfrm>
          <a:off x="4443514" y="1790177"/>
          <a:ext cx="1767601" cy="19418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Laboratory and blood transfusion regulation section </a:t>
          </a:r>
        </a:p>
      </dsp:txBody>
      <dsp:txXfrm>
        <a:off x="4443514" y="1790177"/>
        <a:ext cx="1767601" cy="1941816"/>
      </dsp:txXfrm>
    </dsp:sp>
    <dsp:sp modelId="{28E7CA4C-C328-4329-802D-101719D157B5}">
      <dsp:nvSpPr>
        <dsp:cNvPr id="0" name=""/>
        <dsp:cNvSpPr/>
      </dsp:nvSpPr>
      <dsp:spPr>
        <a:xfrm>
          <a:off x="6582311" y="1790177"/>
          <a:ext cx="1767601" cy="192559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Quality control and training section </a:t>
          </a:r>
        </a:p>
      </dsp:txBody>
      <dsp:txXfrm>
        <a:off x="6582311" y="1790177"/>
        <a:ext cx="1767601" cy="1925598"/>
      </dsp:txXfrm>
    </dsp:sp>
    <dsp:sp modelId="{A94CA89B-9123-486E-866D-A448BB5B03D9}">
      <dsp:nvSpPr>
        <dsp:cNvPr id="0" name=""/>
        <dsp:cNvSpPr/>
      </dsp:nvSpPr>
      <dsp:spPr>
        <a:xfrm>
          <a:off x="8721109" y="1790177"/>
          <a:ext cx="2076931" cy="18857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Administration and logistic management section </a:t>
          </a:r>
        </a:p>
      </dsp:txBody>
      <dsp:txXfrm>
        <a:off x="8721109" y="1790177"/>
        <a:ext cx="2076931" cy="188570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05510"/>
            <a:ext cx="9144000" cy="2387600"/>
          </a:xfrm>
        </p:spPr>
        <p:txBody>
          <a:bodyPr anchor="b">
            <a:normAutofit/>
          </a:bodyPr>
          <a:lstStyle>
            <a:lvl1pPr algn="ctr">
              <a:defRPr sz="4800" b="1">
                <a:solidFill>
                  <a:srgbClr val="FF0000"/>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1524000" y="4428936"/>
            <a:ext cx="9144000" cy="1655762"/>
          </a:xfrm>
        </p:spPr>
        <p:txBody>
          <a:bodyPr>
            <a:normAutofit/>
          </a:bodyPr>
          <a:lstStyle>
            <a:lvl1pPr marL="0" indent="0" algn="ctr">
              <a:buNone/>
              <a:defRPr sz="2800">
                <a:solidFill>
                  <a:srgbClr val="000099"/>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6BF13062-ECCD-4E66-BC1F-DA6C72C3A346}" type="datetimeFigureOut">
              <a:rPr lang="en-US" smtClean="0"/>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4D05E-E5E9-44CE-8378-DDAA65E272E8}" type="slidenum">
              <a:rPr lang="en-US" smtClean="0"/>
              <a:t>‹#›</a:t>
            </a:fld>
            <a:endParaRPr lang="en-US"/>
          </a:p>
        </p:txBody>
      </p:sp>
      <p:pic>
        <p:nvPicPr>
          <p:cNvPr id="2050" name="Picture 2" descr="An Official Site of Pokhara Universit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10639" y="0"/>
            <a:ext cx="3170721" cy="2690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758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F13062-ECCD-4E66-BC1F-DA6C72C3A346}" type="datetimeFigureOut">
              <a:rPr lang="en-US" smtClean="0"/>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3466761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F13062-ECCD-4E66-BC1F-DA6C72C3A346}" type="datetimeFigureOut">
              <a:rPr lang="en-US" smtClean="0"/>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2863670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4486" y="365125"/>
            <a:ext cx="9909313" cy="1325563"/>
          </a:xfrm>
        </p:spPr>
        <p:txBody>
          <a:bodyPr>
            <a:normAutofit/>
          </a:bodyPr>
          <a:lstStyle>
            <a:lvl1pPr>
              <a:defRPr sz="4000" b="1">
                <a:solidFill>
                  <a:srgbClr val="000099"/>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a:latin typeface="Times New Roman" panose="02020603050405020304" pitchFamily="18" charset="0"/>
                <a:cs typeface="Times New Roman" panose="02020603050405020304" pitchFamily="18" charset="0"/>
              </a:defRPr>
            </a:lvl1pPr>
            <a:lvl2pPr>
              <a:defRPr sz="2800">
                <a:latin typeface="Times New Roman" panose="02020603050405020304" pitchFamily="18" charset="0"/>
                <a:cs typeface="Times New Roman" panose="02020603050405020304" pitchFamily="18" charset="0"/>
              </a:defRPr>
            </a:lvl2pPr>
            <a:lvl3pPr>
              <a:defRPr sz="2800">
                <a:latin typeface="Times New Roman" panose="02020603050405020304" pitchFamily="18" charset="0"/>
                <a:cs typeface="Times New Roman" panose="02020603050405020304" pitchFamily="18" charset="0"/>
              </a:defRPr>
            </a:lvl3pPr>
            <a:lvl4pPr>
              <a:defRPr sz="2800">
                <a:latin typeface="Times New Roman" panose="02020603050405020304" pitchFamily="18" charset="0"/>
                <a:cs typeface="Times New Roman" panose="02020603050405020304" pitchFamily="18" charset="0"/>
              </a:defRPr>
            </a:lvl4pPr>
            <a:lvl5pPr>
              <a:defRPr sz="2800">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BF13062-ECCD-4E66-BC1F-DA6C72C3A346}" type="datetimeFigureOut">
              <a:rPr lang="en-US" smtClean="0"/>
              <a:t>12/1/2023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84D05E-E5E9-44CE-8378-DDAA65E272E8}" type="slidenum">
              <a:rPr lang="en-US" smtClean="0"/>
              <a:t>‹#›</a:t>
            </a:fld>
            <a:endParaRPr lang="en-US"/>
          </a:p>
        </p:txBody>
      </p:sp>
      <p:pic>
        <p:nvPicPr>
          <p:cNvPr id="3074" name="Picture 2" descr="An Official Site of Pokhara University"/>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365125"/>
            <a:ext cx="1444485" cy="146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620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800" b="1">
                <a:solidFill>
                  <a:srgbClr val="FF0000"/>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2800">
                <a:solidFill>
                  <a:srgbClr val="000099"/>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BF13062-ECCD-4E66-BC1F-DA6C72C3A346}" type="datetimeFigureOut">
              <a:rPr lang="en-US" smtClean="0"/>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84D05E-E5E9-44CE-8378-DDAA65E272E8}" type="slidenum">
              <a:rPr lang="en-US" smtClean="0"/>
              <a:t>‹#›</a:t>
            </a:fld>
            <a:endParaRPr lang="en-US"/>
          </a:p>
        </p:txBody>
      </p:sp>
      <p:pic>
        <p:nvPicPr>
          <p:cNvPr id="1026" name="Picture 2" descr="An Official Site of Pokhara Universit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27443" y="408367"/>
            <a:ext cx="3272320" cy="2769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413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BF13062-ECCD-4E66-BC1F-DA6C72C3A346}" type="datetimeFigureOut">
              <a:rPr lang="en-US" smtClean="0"/>
              <a:t>12/1/2023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3253028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BF13062-ECCD-4E66-BC1F-DA6C72C3A346}" type="datetimeFigureOut">
              <a:rPr lang="en-US" smtClean="0"/>
              <a:t>12/1/2023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2602435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BF13062-ECCD-4E66-BC1F-DA6C72C3A346}" type="datetimeFigureOut">
              <a:rPr lang="en-US" smtClean="0"/>
              <a:t>12/1/2023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3040951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13062-ECCD-4E66-BC1F-DA6C72C3A346}" type="datetimeFigureOut">
              <a:rPr lang="en-US" smtClean="0"/>
              <a:t>12/1/2023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809184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F13062-ECCD-4E66-BC1F-DA6C72C3A346}" type="datetimeFigureOut">
              <a:rPr lang="en-US" smtClean="0"/>
              <a:t>12/1/2023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114423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F13062-ECCD-4E66-BC1F-DA6C72C3A346}" type="datetimeFigureOut">
              <a:rPr lang="en-US" smtClean="0"/>
              <a:t>12/1/2023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84D05E-E5E9-44CE-8378-DDAA65E272E8}" type="slidenum">
              <a:rPr lang="en-US" smtClean="0"/>
              <a:t>‹#›</a:t>
            </a:fld>
            <a:endParaRPr lang="en-US"/>
          </a:p>
        </p:txBody>
      </p:sp>
    </p:spTree>
    <p:extLst>
      <p:ext uri="{BB962C8B-B14F-4D97-AF65-F5344CB8AC3E}">
        <p14:creationId xmlns:p14="http://schemas.microsoft.com/office/powerpoint/2010/main" val="2135306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13062-ECCD-4E66-BC1F-DA6C72C3A346}" type="datetimeFigureOut">
              <a:rPr lang="en-US" smtClean="0"/>
              <a:t>12/1/2023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4D05E-E5E9-44CE-8378-DDAA65E272E8}" type="slidenum">
              <a:rPr lang="en-US" smtClean="0"/>
              <a:t>‹#›</a:t>
            </a:fld>
            <a:endParaRPr lang="en-US"/>
          </a:p>
        </p:txBody>
      </p:sp>
    </p:spTree>
    <p:extLst>
      <p:ext uri="{BB962C8B-B14F-4D97-AF65-F5344CB8AC3E}">
        <p14:creationId xmlns:p14="http://schemas.microsoft.com/office/powerpoint/2010/main" val="1082409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National Health Centers </a:t>
            </a:r>
          </a:p>
        </p:txBody>
      </p:sp>
      <p:sp>
        <p:nvSpPr>
          <p:cNvPr id="3" name="Subtitle 2"/>
          <p:cNvSpPr>
            <a:spLocks noGrp="1"/>
          </p:cNvSpPr>
          <p:nvPr>
            <p:ph type="subTitle" idx="1"/>
          </p:nvPr>
        </p:nvSpPr>
        <p:spPr/>
        <p:txBody>
          <a:bodyPr/>
          <a:lstStyle/>
          <a:p>
            <a:r>
              <a:rPr lang="en-US" dirty="0"/>
              <a:t>Dr. Hari Prasad Kaphle </a:t>
            </a:r>
          </a:p>
          <a:p>
            <a:r>
              <a:rPr lang="en-US" dirty="0"/>
              <a:t>Assistant Professor (Public Health)</a:t>
            </a:r>
          </a:p>
          <a:p>
            <a:r>
              <a:rPr lang="en-US" dirty="0"/>
              <a:t>School of Health and Allied Sciences, Pokhara University</a:t>
            </a:r>
          </a:p>
        </p:txBody>
      </p:sp>
    </p:spTree>
    <p:extLst>
      <p:ext uri="{BB962C8B-B14F-4D97-AF65-F5344CB8AC3E}">
        <p14:creationId xmlns:p14="http://schemas.microsoft.com/office/powerpoint/2010/main" val="2371050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Network of NHTC</a:t>
            </a:r>
          </a:p>
        </p:txBody>
      </p:sp>
      <p:sp>
        <p:nvSpPr>
          <p:cNvPr id="3" name="Content Placeholder 2"/>
          <p:cNvSpPr>
            <a:spLocks noGrp="1"/>
          </p:cNvSpPr>
          <p:nvPr>
            <p:ph idx="1"/>
          </p:nvPr>
        </p:nvSpPr>
        <p:spPr/>
        <p:txBody>
          <a:bodyPr>
            <a:normAutofit/>
          </a:bodyPr>
          <a:lstStyle/>
          <a:p>
            <a:r>
              <a:rPr lang="en-GB" dirty="0"/>
              <a:t>National health training network co-ordinates seven Provincial Health Training Center.</a:t>
            </a:r>
          </a:p>
          <a:p>
            <a:endParaRPr lang="en-GB" dirty="0"/>
          </a:p>
          <a:p>
            <a:r>
              <a:rPr lang="en-GB" dirty="0"/>
              <a:t>The hospital-based training sites conduct Family Planning, Skilled Birth Attendance, Mid-Level Practicum, Safe Abortion Services, Rural USG, </a:t>
            </a:r>
            <a:r>
              <a:rPr lang="en-GB" dirty="0" err="1"/>
              <a:t>Anesthesia</a:t>
            </a:r>
            <a:r>
              <a:rPr lang="en-GB" dirty="0"/>
              <a:t> Assistant, </a:t>
            </a:r>
            <a:r>
              <a:rPr lang="en-GB" dirty="0" err="1"/>
              <a:t>Pediatric</a:t>
            </a:r>
            <a:r>
              <a:rPr lang="en-GB" dirty="0"/>
              <a:t> Nursing, Medico-Legal and other types of training program.</a:t>
            </a:r>
            <a:endParaRPr lang="en-US" dirty="0"/>
          </a:p>
        </p:txBody>
      </p:sp>
    </p:spTree>
    <p:extLst>
      <p:ext uri="{BB962C8B-B14F-4D97-AF65-F5344CB8AC3E}">
        <p14:creationId xmlns:p14="http://schemas.microsoft.com/office/powerpoint/2010/main" val="41473765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National Case Notification Rate (All forms) is </a:t>
            </a:r>
            <a:r>
              <a:rPr lang="en-GB" dirty="0">
                <a:solidFill>
                  <a:srgbClr val="FF0000"/>
                </a:solidFill>
              </a:rPr>
              <a:t>112/100,000 population. </a:t>
            </a:r>
          </a:p>
          <a:p>
            <a:r>
              <a:rPr lang="en-GB" dirty="0"/>
              <a:t>There are </a:t>
            </a:r>
            <a:r>
              <a:rPr lang="en-GB" dirty="0">
                <a:solidFill>
                  <a:srgbClr val="FF0000"/>
                </a:solidFill>
              </a:rPr>
              <a:t>22 districts with CNR &gt;120</a:t>
            </a:r>
            <a:r>
              <a:rPr lang="en-GB" dirty="0"/>
              <a:t>, </a:t>
            </a:r>
            <a:r>
              <a:rPr lang="en-GB" dirty="0">
                <a:solidFill>
                  <a:srgbClr val="FF0000"/>
                </a:solidFill>
              </a:rPr>
              <a:t>29 districts with CNR 75-120 </a:t>
            </a:r>
            <a:r>
              <a:rPr lang="en-GB" dirty="0"/>
              <a:t>and remaining </a:t>
            </a:r>
            <a:r>
              <a:rPr lang="en-GB" dirty="0">
                <a:solidFill>
                  <a:srgbClr val="FF0000"/>
                </a:solidFill>
              </a:rPr>
              <a:t>26 districts with CNR &lt;75</a:t>
            </a:r>
            <a:r>
              <a:rPr lang="en-GB" dirty="0"/>
              <a:t>. </a:t>
            </a:r>
          </a:p>
          <a:p>
            <a:r>
              <a:rPr lang="en-GB" dirty="0"/>
              <a:t>Among 22 high burden districts, 13 from the </a:t>
            </a:r>
            <a:r>
              <a:rPr lang="en-GB" dirty="0" err="1"/>
              <a:t>Terai</a:t>
            </a:r>
            <a:r>
              <a:rPr lang="en-GB" dirty="0"/>
              <a:t> &amp; 9 are from Hill.  </a:t>
            </a:r>
          </a:p>
          <a:p>
            <a:r>
              <a:rPr lang="en-GB" dirty="0">
                <a:solidFill>
                  <a:srgbClr val="FF0000"/>
                </a:solidFill>
              </a:rPr>
              <a:t>66% TB cases</a:t>
            </a:r>
            <a:r>
              <a:rPr lang="en-GB" dirty="0"/>
              <a:t> were reported from </a:t>
            </a:r>
            <a:r>
              <a:rPr lang="en-GB" dirty="0">
                <a:solidFill>
                  <a:srgbClr val="FF0000"/>
                </a:solidFill>
              </a:rPr>
              <a:t>Province 2,  3, and 5.</a:t>
            </a:r>
          </a:p>
          <a:p>
            <a:r>
              <a:rPr lang="en-GB" dirty="0" err="1">
                <a:solidFill>
                  <a:srgbClr val="FF0000"/>
                </a:solidFill>
              </a:rPr>
              <a:t>Terai</a:t>
            </a:r>
            <a:r>
              <a:rPr lang="en-GB" dirty="0">
                <a:solidFill>
                  <a:srgbClr val="FF0000"/>
                </a:solidFill>
              </a:rPr>
              <a:t> belt</a:t>
            </a:r>
            <a:r>
              <a:rPr lang="en-GB" dirty="0"/>
              <a:t> </a:t>
            </a:r>
            <a:r>
              <a:rPr lang="en-GB" dirty="0">
                <a:solidFill>
                  <a:srgbClr val="FF0000"/>
                </a:solidFill>
              </a:rPr>
              <a:t>held more than half of TB cases </a:t>
            </a:r>
            <a:r>
              <a:rPr lang="en-GB" dirty="0"/>
              <a:t>(57%) in 2074/75.</a:t>
            </a:r>
            <a:endParaRPr lang="en-US" dirty="0"/>
          </a:p>
        </p:txBody>
      </p:sp>
    </p:spTree>
    <p:extLst>
      <p:ext uri="{BB962C8B-B14F-4D97-AF65-F5344CB8AC3E}">
        <p14:creationId xmlns:p14="http://schemas.microsoft.com/office/powerpoint/2010/main" val="6453735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Notified TB case and Case Notification Rate (CNR) by provinces, FY 2074/75</a:t>
            </a:r>
            <a:endParaRPr lang="en-US" dirty="0"/>
          </a:p>
        </p:txBody>
      </p:sp>
      <p:pic>
        <p:nvPicPr>
          <p:cNvPr id="4" name="Content Placeholder 3"/>
          <p:cNvPicPr>
            <a:picLocks noGrp="1" noChangeAspect="1"/>
          </p:cNvPicPr>
          <p:nvPr>
            <p:ph idx="1"/>
          </p:nvPr>
        </p:nvPicPr>
        <p:blipFill>
          <a:blip r:embed="rId2"/>
          <a:stretch>
            <a:fillRect/>
          </a:stretch>
        </p:blipFill>
        <p:spPr>
          <a:xfrm>
            <a:off x="1731091" y="2002333"/>
            <a:ext cx="8729817" cy="3997922"/>
          </a:xfrm>
          <a:prstGeom prst="rect">
            <a:avLst/>
          </a:prstGeom>
        </p:spPr>
      </p:pic>
    </p:spTree>
    <p:extLst>
      <p:ext uri="{BB962C8B-B14F-4D97-AF65-F5344CB8AC3E}">
        <p14:creationId xmlns:p14="http://schemas.microsoft.com/office/powerpoint/2010/main" val="36991773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Distribution of TB cases by age and sex </a:t>
            </a:r>
          </a:p>
        </p:txBody>
      </p:sp>
      <p:pic>
        <p:nvPicPr>
          <p:cNvPr id="4" name="Content Placeholder 3"/>
          <p:cNvPicPr>
            <a:picLocks noGrp="1" noChangeAspect="1"/>
          </p:cNvPicPr>
          <p:nvPr>
            <p:ph idx="1"/>
          </p:nvPr>
        </p:nvPicPr>
        <p:blipFill>
          <a:blip r:embed="rId2"/>
          <a:stretch>
            <a:fillRect/>
          </a:stretch>
        </p:blipFill>
        <p:spPr>
          <a:xfrm>
            <a:off x="2848699" y="1690687"/>
            <a:ext cx="7100886" cy="4795837"/>
          </a:xfrm>
          <a:prstGeom prst="rect">
            <a:avLst/>
          </a:prstGeom>
        </p:spPr>
      </p:pic>
    </p:spTree>
    <p:extLst>
      <p:ext uri="{BB962C8B-B14F-4D97-AF65-F5344CB8AC3E}">
        <p14:creationId xmlns:p14="http://schemas.microsoft.com/office/powerpoint/2010/main" val="17579052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TB Cases Notification Rate </a:t>
            </a:r>
          </a:p>
        </p:txBody>
      </p:sp>
      <p:pic>
        <p:nvPicPr>
          <p:cNvPr id="4" name="Content Placeholder 3"/>
          <p:cNvPicPr>
            <a:picLocks noGrp="1" noChangeAspect="1"/>
          </p:cNvPicPr>
          <p:nvPr>
            <p:ph idx="1"/>
          </p:nvPr>
        </p:nvPicPr>
        <p:blipFill>
          <a:blip r:embed="rId2"/>
          <a:stretch>
            <a:fillRect/>
          </a:stretch>
        </p:blipFill>
        <p:spPr>
          <a:xfrm>
            <a:off x="1143000" y="1690688"/>
            <a:ext cx="10210799" cy="4610100"/>
          </a:xfrm>
          <a:prstGeom prst="rect">
            <a:avLst/>
          </a:prstGeom>
        </p:spPr>
      </p:pic>
    </p:spTree>
    <p:extLst>
      <p:ext uri="{BB962C8B-B14F-4D97-AF65-F5344CB8AC3E}">
        <p14:creationId xmlns:p14="http://schemas.microsoft.com/office/powerpoint/2010/main" val="3338317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TB treatment success trend (2070/71–74/75)</a:t>
            </a:r>
            <a:endParaRPr lang="en-US" dirty="0"/>
          </a:p>
        </p:txBody>
      </p:sp>
      <p:pic>
        <p:nvPicPr>
          <p:cNvPr id="4" name="Content Placeholder 3"/>
          <p:cNvPicPr>
            <a:picLocks noGrp="1" noChangeAspect="1"/>
          </p:cNvPicPr>
          <p:nvPr>
            <p:ph idx="1"/>
          </p:nvPr>
        </p:nvPicPr>
        <p:blipFill>
          <a:blip r:embed="rId2"/>
          <a:stretch>
            <a:fillRect/>
          </a:stretch>
        </p:blipFill>
        <p:spPr>
          <a:xfrm>
            <a:off x="1444486" y="1690688"/>
            <a:ext cx="9742627" cy="4552950"/>
          </a:xfrm>
          <a:prstGeom prst="rect">
            <a:avLst/>
          </a:prstGeom>
        </p:spPr>
      </p:pic>
    </p:spTree>
    <p:extLst>
      <p:ext uri="{BB962C8B-B14F-4D97-AF65-F5344CB8AC3E}">
        <p14:creationId xmlns:p14="http://schemas.microsoft.com/office/powerpoint/2010/main" val="161087077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Province-wise TB treatment outcomes (2074/75)</a:t>
            </a:r>
            <a:endParaRPr lang="en-US" sz="3600" dirty="0"/>
          </a:p>
        </p:txBody>
      </p:sp>
      <p:pic>
        <p:nvPicPr>
          <p:cNvPr id="4" name="Content Placeholder 3"/>
          <p:cNvPicPr>
            <a:picLocks noGrp="1" noChangeAspect="1"/>
          </p:cNvPicPr>
          <p:nvPr>
            <p:ph idx="1"/>
          </p:nvPr>
        </p:nvPicPr>
        <p:blipFill>
          <a:blip r:embed="rId2"/>
          <a:stretch>
            <a:fillRect/>
          </a:stretch>
        </p:blipFill>
        <p:spPr>
          <a:xfrm>
            <a:off x="1343025" y="1514475"/>
            <a:ext cx="9898855" cy="4872038"/>
          </a:xfrm>
          <a:prstGeom prst="rect">
            <a:avLst/>
          </a:prstGeom>
        </p:spPr>
      </p:pic>
    </p:spTree>
    <p:extLst>
      <p:ext uri="{BB962C8B-B14F-4D97-AF65-F5344CB8AC3E}">
        <p14:creationId xmlns:p14="http://schemas.microsoft.com/office/powerpoint/2010/main" val="79014278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Resistant TB Types</a:t>
            </a:r>
          </a:p>
        </p:txBody>
      </p:sp>
      <p:sp>
        <p:nvSpPr>
          <p:cNvPr id="3" name="Content Placeholder 2"/>
          <p:cNvSpPr>
            <a:spLocks noGrp="1"/>
          </p:cNvSpPr>
          <p:nvPr>
            <p:ph idx="1"/>
          </p:nvPr>
        </p:nvSpPr>
        <p:spPr/>
        <p:txBody>
          <a:bodyPr>
            <a:normAutofit fontScale="92500" lnSpcReduction="10000"/>
          </a:bodyPr>
          <a:lstStyle/>
          <a:p>
            <a:r>
              <a:rPr lang="en-GB" b="1" i="1" dirty="0"/>
              <a:t>Rifampicin resistant TB </a:t>
            </a:r>
            <a:r>
              <a:rPr lang="en-GB" b="1" dirty="0"/>
              <a:t>(RR-TB) </a:t>
            </a:r>
            <a:r>
              <a:rPr lang="en-GB" dirty="0"/>
              <a:t>is resistant to rifampicin (</a:t>
            </a:r>
            <a:r>
              <a:rPr lang="en-GB" dirty="0">
                <a:solidFill>
                  <a:srgbClr val="FF0000"/>
                </a:solidFill>
              </a:rPr>
              <a:t>detected using rapid diagnostic tests</a:t>
            </a:r>
            <a:r>
              <a:rPr lang="en-GB" dirty="0"/>
              <a:t>), </a:t>
            </a:r>
            <a:r>
              <a:rPr lang="en-GB" dirty="0">
                <a:solidFill>
                  <a:srgbClr val="FF0000"/>
                </a:solidFill>
              </a:rPr>
              <a:t>with or without resistance to other anti-TB drugs </a:t>
            </a:r>
            <a:r>
              <a:rPr lang="en-GB" dirty="0"/>
              <a:t>and covers any resistance to rifampicin.</a:t>
            </a:r>
          </a:p>
          <a:p>
            <a:endParaRPr lang="en-GB" b="1" i="1" dirty="0"/>
          </a:p>
          <a:p>
            <a:r>
              <a:rPr lang="en-GB" b="1" i="1" dirty="0"/>
              <a:t>Pre-extensively drug resistant TB </a:t>
            </a:r>
            <a:r>
              <a:rPr lang="en-GB" b="1" dirty="0"/>
              <a:t>(Pre-XDR TB) </a:t>
            </a:r>
            <a:r>
              <a:rPr lang="en-GB" dirty="0"/>
              <a:t>is a multi-drug resistant strain of TB that </a:t>
            </a:r>
            <a:r>
              <a:rPr lang="en-GB" dirty="0">
                <a:solidFill>
                  <a:srgbClr val="FF0000"/>
                </a:solidFill>
              </a:rPr>
              <a:t>is also resistant to either one of the fluoroquinolones and all the second line injectable drugs.</a:t>
            </a:r>
          </a:p>
          <a:p>
            <a:endParaRPr lang="en-GB" b="1" i="1" dirty="0"/>
          </a:p>
          <a:p>
            <a:r>
              <a:rPr lang="en-GB" b="1" i="1" dirty="0"/>
              <a:t>Extensively drug resistant TB </a:t>
            </a:r>
            <a:r>
              <a:rPr lang="en-GB" b="1" dirty="0"/>
              <a:t>(XDR TB) </a:t>
            </a:r>
            <a:r>
              <a:rPr lang="en-GB" dirty="0"/>
              <a:t>is a </a:t>
            </a:r>
            <a:r>
              <a:rPr lang="en-GB" dirty="0">
                <a:solidFill>
                  <a:srgbClr val="FF0000"/>
                </a:solidFill>
              </a:rPr>
              <a:t>severe form </a:t>
            </a:r>
            <a:r>
              <a:rPr lang="en-GB" dirty="0"/>
              <a:t>of MDR-TB that is multidrug-resistant (MDRTB) </a:t>
            </a:r>
            <a:r>
              <a:rPr lang="en-GB" dirty="0">
                <a:solidFill>
                  <a:srgbClr val="FF0000"/>
                </a:solidFill>
              </a:rPr>
              <a:t>to all the fluoroquinolones and second line injectable drugs.</a:t>
            </a:r>
            <a:endParaRPr lang="en-US" dirty="0">
              <a:solidFill>
                <a:srgbClr val="FF0000"/>
              </a:solidFill>
            </a:endParaRPr>
          </a:p>
        </p:txBody>
      </p:sp>
    </p:spTree>
    <p:extLst>
      <p:ext uri="{BB962C8B-B14F-4D97-AF65-F5344CB8AC3E}">
        <p14:creationId xmlns:p14="http://schemas.microsoft.com/office/powerpoint/2010/main" val="11722087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Burden of MDR-TB</a:t>
            </a:r>
          </a:p>
        </p:txBody>
      </p:sp>
      <p:sp>
        <p:nvSpPr>
          <p:cNvPr id="3" name="Content Placeholder 2"/>
          <p:cNvSpPr>
            <a:spLocks noGrp="1"/>
          </p:cNvSpPr>
          <p:nvPr>
            <p:ph idx="1"/>
          </p:nvPr>
        </p:nvSpPr>
        <p:spPr/>
        <p:txBody>
          <a:bodyPr>
            <a:normAutofit fontScale="92500" lnSpcReduction="10000"/>
          </a:bodyPr>
          <a:lstStyle/>
          <a:p>
            <a:r>
              <a:rPr lang="en-GB" dirty="0"/>
              <a:t>A total of </a:t>
            </a:r>
            <a:r>
              <a:rPr lang="en-GB" dirty="0">
                <a:solidFill>
                  <a:srgbClr val="FF0000"/>
                </a:solidFill>
              </a:rPr>
              <a:t>420 RR/MDR-TB </a:t>
            </a:r>
            <a:r>
              <a:rPr lang="en-GB" dirty="0"/>
              <a:t>cases were registered for treatment in FY 2074/75. </a:t>
            </a:r>
          </a:p>
          <a:p>
            <a:r>
              <a:rPr lang="en-GB" dirty="0"/>
              <a:t>50 cases (12%) were on treatment at DR centers of province 1, </a:t>
            </a:r>
          </a:p>
          <a:p>
            <a:r>
              <a:rPr lang="en-GB" dirty="0"/>
              <a:t>81 cases (19%) at province 2, </a:t>
            </a:r>
          </a:p>
          <a:p>
            <a:r>
              <a:rPr lang="en-GB" dirty="0"/>
              <a:t>96 cases (23%) at province 3, </a:t>
            </a:r>
          </a:p>
          <a:p>
            <a:r>
              <a:rPr lang="en-GB" dirty="0"/>
              <a:t>29 cases (7%) at Gandaki province, </a:t>
            </a:r>
          </a:p>
          <a:p>
            <a:r>
              <a:rPr lang="en-GB" dirty="0"/>
              <a:t>105 cases (25%) at province 5 and  </a:t>
            </a:r>
          </a:p>
          <a:p>
            <a:r>
              <a:rPr lang="en-GB" dirty="0"/>
              <a:t>59 cases (14%) at Sudurpaschim. </a:t>
            </a:r>
          </a:p>
          <a:p>
            <a:r>
              <a:rPr lang="en-GB" dirty="0"/>
              <a:t>However, there were no patients on treatment at DR centers of Karnali province.</a:t>
            </a:r>
            <a:endParaRPr lang="en-US" dirty="0"/>
          </a:p>
        </p:txBody>
      </p:sp>
    </p:spTree>
    <p:extLst>
      <p:ext uri="{BB962C8B-B14F-4D97-AF65-F5344CB8AC3E}">
        <p14:creationId xmlns:p14="http://schemas.microsoft.com/office/powerpoint/2010/main" val="33411287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76" y="393700"/>
            <a:ext cx="10067924" cy="1325563"/>
          </a:xfrm>
        </p:spPr>
        <p:txBody>
          <a:bodyPr>
            <a:normAutofit/>
          </a:bodyPr>
          <a:lstStyle/>
          <a:p>
            <a:r>
              <a:rPr lang="en-GB" sz="3600" dirty="0"/>
              <a:t>Number of MDR-TB cases notified (71/72–74/75)</a:t>
            </a:r>
            <a:endParaRPr lang="en-US" sz="3600" dirty="0"/>
          </a:p>
        </p:txBody>
      </p:sp>
      <p:pic>
        <p:nvPicPr>
          <p:cNvPr id="4" name="Content Placeholder 3"/>
          <p:cNvPicPr>
            <a:picLocks noGrp="1" noChangeAspect="1"/>
          </p:cNvPicPr>
          <p:nvPr>
            <p:ph idx="1"/>
          </p:nvPr>
        </p:nvPicPr>
        <p:blipFill>
          <a:blip r:embed="rId2"/>
          <a:stretch>
            <a:fillRect/>
          </a:stretch>
        </p:blipFill>
        <p:spPr>
          <a:xfrm>
            <a:off x="1285876" y="1719263"/>
            <a:ext cx="10067924" cy="4495800"/>
          </a:xfrm>
          <a:prstGeom prst="rect">
            <a:avLst/>
          </a:prstGeom>
        </p:spPr>
      </p:pic>
    </p:spTree>
    <p:extLst>
      <p:ext uri="{BB962C8B-B14F-4D97-AF65-F5344CB8AC3E}">
        <p14:creationId xmlns:p14="http://schemas.microsoft.com/office/powerpoint/2010/main" val="41358684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MDR-TB cases notified by provinces</a:t>
            </a:r>
            <a:endParaRPr lang="en-US" dirty="0"/>
          </a:p>
        </p:txBody>
      </p:sp>
      <p:pic>
        <p:nvPicPr>
          <p:cNvPr id="4" name="Content Placeholder 3"/>
          <p:cNvPicPr>
            <a:picLocks noGrp="1" noChangeAspect="1"/>
          </p:cNvPicPr>
          <p:nvPr>
            <p:ph idx="1"/>
          </p:nvPr>
        </p:nvPicPr>
        <p:blipFill>
          <a:blip r:embed="rId2"/>
          <a:stretch>
            <a:fillRect/>
          </a:stretch>
        </p:blipFill>
        <p:spPr>
          <a:xfrm>
            <a:off x="1343025" y="1514475"/>
            <a:ext cx="10129837" cy="5086350"/>
          </a:xfrm>
          <a:prstGeom prst="rect">
            <a:avLst/>
          </a:prstGeom>
        </p:spPr>
      </p:pic>
    </p:spTree>
    <p:extLst>
      <p:ext uri="{BB962C8B-B14F-4D97-AF65-F5344CB8AC3E}">
        <p14:creationId xmlns:p14="http://schemas.microsoft.com/office/powerpoint/2010/main" val="2576010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New Organizational Structure of NHTC</a:t>
            </a:r>
            <a:endParaRPr lang="en-US" dirty="0"/>
          </a:p>
        </p:txBody>
      </p:sp>
      <p:pic>
        <p:nvPicPr>
          <p:cNvPr id="4" name="Content Placeholder 3"/>
          <p:cNvPicPr>
            <a:picLocks noGrp="1" noChangeAspect="1"/>
          </p:cNvPicPr>
          <p:nvPr>
            <p:ph idx="1"/>
          </p:nvPr>
        </p:nvPicPr>
        <p:blipFill>
          <a:blip r:embed="rId2"/>
          <a:stretch>
            <a:fillRect/>
          </a:stretch>
        </p:blipFill>
        <p:spPr>
          <a:xfrm>
            <a:off x="1100138" y="1690688"/>
            <a:ext cx="9944100" cy="4110037"/>
          </a:xfrm>
          <a:prstGeom prst="rect">
            <a:avLst/>
          </a:prstGeom>
        </p:spPr>
      </p:pic>
    </p:spTree>
    <p:extLst>
      <p:ext uri="{BB962C8B-B14F-4D97-AF65-F5344CB8AC3E}">
        <p14:creationId xmlns:p14="http://schemas.microsoft.com/office/powerpoint/2010/main" val="231913890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Treatment outcomes of MDR TB cases registered between 2068/69–2072/73</a:t>
            </a:r>
            <a:endParaRPr lang="en-US" dirty="0"/>
          </a:p>
        </p:txBody>
      </p:sp>
      <p:pic>
        <p:nvPicPr>
          <p:cNvPr id="4" name="Content Placeholder 3"/>
          <p:cNvPicPr>
            <a:picLocks noGrp="1" noChangeAspect="1"/>
          </p:cNvPicPr>
          <p:nvPr>
            <p:ph idx="1"/>
          </p:nvPr>
        </p:nvPicPr>
        <p:blipFill>
          <a:blip r:embed="rId2"/>
          <a:stretch>
            <a:fillRect/>
          </a:stretch>
        </p:blipFill>
        <p:spPr>
          <a:xfrm>
            <a:off x="1444486" y="1690688"/>
            <a:ext cx="9909313" cy="4660376"/>
          </a:xfrm>
          <a:prstGeom prst="rect">
            <a:avLst/>
          </a:prstGeom>
        </p:spPr>
      </p:pic>
    </p:spTree>
    <p:extLst>
      <p:ext uri="{BB962C8B-B14F-4D97-AF65-F5344CB8AC3E}">
        <p14:creationId xmlns:p14="http://schemas.microsoft.com/office/powerpoint/2010/main" val="5331184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NTP laboratory network (no. of institutions) by province</a:t>
            </a:r>
            <a:endParaRPr lang="en-US" dirty="0"/>
          </a:p>
        </p:txBody>
      </p:sp>
      <p:pic>
        <p:nvPicPr>
          <p:cNvPr id="4" name="Content Placeholder 3"/>
          <p:cNvPicPr>
            <a:picLocks noGrp="1" noChangeAspect="1"/>
          </p:cNvPicPr>
          <p:nvPr>
            <p:ph idx="1"/>
          </p:nvPr>
        </p:nvPicPr>
        <p:blipFill>
          <a:blip r:embed="rId2"/>
          <a:stretch>
            <a:fillRect/>
          </a:stretch>
        </p:blipFill>
        <p:spPr>
          <a:xfrm>
            <a:off x="1444487" y="2043113"/>
            <a:ext cx="9556888" cy="3771900"/>
          </a:xfrm>
          <a:prstGeom prst="rect">
            <a:avLst/>
          </a:prstGeom>
        </p:spPr>
      </p:pic>
    </p:spTree>
    <p:extLst>
      <p:ext uri="{BB962C8B-B14F-4D97-AF65-F5344CB8AC3E}">
        <p14:creationId xmlns:p14="http://schemas.microsoft.com/office/powerpoint/2010/main" val="4050084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TB/HIV co-infection</a:t>
            </a:r>
          </a:p>
        </p:txBody>
      </p:sp>
      <p:sp>
        <p:nvSpPr>
          <p:cNvPr id="3" name="Content Placeholder 2"/>
          <p:cNvSpPr>
            <a:spLocks noGrp="1"/>
          </p:cNvSpPr>
          <p:nvPr>
            <p:ph idx="1"/>
          </p:nvPr>
        </p:nvSpPr>
        <p:spPr/>
        <p:txBody>
          <a:bodyPr/>
          <a:lstStyle/>
          <a:p>
            <a:r>
              <a:rPr lang="en-GB" dirty="0"/>
              <a:t>In FY 2074/75, </a:t>
            </a:r>
            <a:r>
              <a:rPr lang="en-GB" dirty="0">
                <a:solidFill>
                  <a:srgbClr val="FF0000"/>
                </a:solidFill>
              </a:rPr>
              <a:t>21750 TB patients tested for HIV </a:t>
            </a:r>
            <a:r>
              <a:rPr lang="en-GB" dirty="0"/>
              <a:t>(a 26% increase from 2073/74), equivalent to 67% of notified TB cases. </a:t>
            </a:r>
          </a:p>
          <a:p>
            <a:endParaRPr lang="en-GB" dirty="0"/>
          </a:p>
          <a:p>
            <a:r>
              <a:rPr lang="en-GB" dirty="0"/>
              <a:t>This represented a 9-fold increase in the number of people with </a:t>
            </a:r>
            <a:r>
              <a:rPr lang="en-US" dirty="0"/>
              <a:t>TB tested for HIV since 2072.</a:t>
            </a:r>
          </a:p>
        </p:txBody>
      </p:sp>
    </p:spTree>
    <p:extLst>
      <p:ext uri="{BB962C8B-B14F-4D97-AF65-F5344CB8AC3E}">
        <p14:creationId xmlns:p14="http://schemas.microsoft.com/office/powerpoint/2010/main" val="273799657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 &amp; Challenges </a:t>
            </a:r>
          </a:p>
        </p:txBody>
      </p:sp>
      <p:sp>
        <p:nvSpPr>
          <p:cNvPr id="3" name="Content Placeholder 2"/>
          <p:cNvSpPr>
            <a:spLocks noGrp="1"/>
          </p:cNvSpPr>
          <p:nvPr>
            <p:ph idx="1"/>
          </p:nvPr>
        </p:nvSpPr>
        <p:spPr/>
        <p:txBody>
          <a:bodyPr/>
          <a:lstStyle/>
          <a:p>
            <a:r>
              <a:rPr lang="en-GB" dirty="0"/>
              <a:t>Lack of focal person for TB program at Palika and Province in the federal context </a:t>
            </a:r>
          </a:p>
          <a:p>
            <a:r>
              <a:rPr lang="en-GB" dirty="0"/>
              <a:t>Staff restructuring and its impact on staff motivation: Staffs may be demotivated  </a:t>
            </a:r>
          </a:p>
          <a:p>
            <a:r>
              <a:rPr lang="en-GB" dirty="0"/>
              <a:t>Insufficient income generation program for the patient and their family members. </a:t>
            </a:r>
          </a:p>
          <a:p>
            <a:r>
              <a:rPr lang="en-GB" dirty="0"/>
              <a:t>Inadequate TB management training to medical doctors, doctors working in private hospitals, medical colleges, private practitioners  </a:t>
            </a:r>
          </a:p>
          <a:p>
            <a:endParaRPr lang="en-US" dirty="0"/>
          </a:p>
        </p:txBody>
      </p:sp>
    </p:spTree>
    <p:extLst>
      <p:ext uri="{BB962C8B-B14F-4D97-AF65-F5344CB8AC3E}">
        <p14:creationId xmlns:p14="http://schemas.microsoft.com/office/powerpoint/2010/main" val="341853633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dirty="0"/>
              <a:t>Minimum interventions for strengthening PPM component </a:t>
            </a:r>
          </a:p>
          <a:p>
            <a:r>
              <a:rPr lang="en-GB" dirty="0"/>
              <a:t>Lack of operational research regarding increasing retreatment cases </a:t>
            </a:r>
          </a:p>
          <a:p>
            <a:r>
              <a:rPr lang="en-GB" dirty="0"/>
              <a:t>Lack of patient-friendly TB treatment service </a:t>
            </a:r>
          </a:p>
          <a:p>
            <a:r>
              <a:rPr lang="en-GB" dirty="0"/>
              <a:t>Lack of sputum transportation services at all districts </a:t>
            </a:r>
          </a:p>
          <a:p>
            <a:r>
              <a:rPr lang="en-GB" dirty="0"/>
              <a:t>Low availability of TB IEC materials at health facilities </a:t>
            </a:r>
          </a:p>
          <a:p>
            <a:r>
              <a:rPr lang="en-GB" dirty="0"/>
              <a:t>Difficult to coordinate with regional and provincial hospitals </a:t>
            </a:r>
          </a:p>
          <a:p>
            <a:endParaRPr lang="en-US" dirty="0"/>
          </a:p>
        </p:txBody>
      </p:sp>
    </p:spTree>
    <p:extLst>
      <p:ext uri="{BB962C8B-B14F-4D97-AF65-F5344CB8AC3E}">
        <p14:creationId xmlns:p14="http://schemas.microsoft.com/office/powerpoint/2010/main" val="26951809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TB-HIV co-infection, MDR, XDR, retreatment cases are increasing</a:t>
            </a:r>
          </a:p>
          <a:p>
            <a:r>
              <a:rPr lang="en-US" dirty="0"/>
              <a:t>Increasing labour migration may lead to increase infection </a:t>
            </a:r>
          </a:p>
          <a:p>
            <a:r>
              <a:rPr lang="en-US" dirty="0"/>
              <a:t>Increasing  in slum populations in major cities </a:t>
            </a:r>
          </a:p>
          <a:p>
            <a:r>
              <a:rPr lang="en-US" dirty="0"/>
              <a:t>Cross boarder issue: open boarder, patients go to India, consult with quacks, consult with private practitioners who don’t follow DOTS regimen,  </a:t>
            </a:r>
          </a:p>
          <a:p>
            <a:r>
              <a:rPr lang="en-US" dirty="0"/>
              <a:t>Challenges to establish DOTS clinic in private hospital and medical colleges  </a:t>
            </a:r>
          </a:p>
          <a:p>
            <a:endParaRPr lang="en-US" dirty="0"/>
          </a:p>
          <a:p>
            <a:endParaRPr lang="en-US" dirty="0"/>
          </a:p>
        </p:txBody>
      </p:sp>
    </p:spTree>
    <p:extLst>
      <p:ext uri="{BB962C8B-B14F-4D97-AF65-F5344CB8AC3E}">
        <p14:creationId xmlns:p14="http://schemas.microsoft.com/office/powerpoint/2010/main" val="2419665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to be taken</a:t>
            </a:r>
          </a:p>
        </p:txBody>
      </p:sp>
      <p:sp>
        <p:nvSpPr>
          <p:cNvPr id="3" name="Content Placeholder 2"/>
          <p:cNvSpPr>
            <a:spLocks noGrp="1"/>
          </p:cNvSpPr>
          <p:nvPr>
            <p:ph idx="1"/>
          </p:nvPr>
        </p:nvSpPr>
        <p:spPr/>
        <p:txBody>
          <a:bodyPr/>
          <a:lstStyle/>
          <a:p>
            <a:r>
              <a:rPr lang="en-GB" dirty="0"/>
              <a:t>Expansion of CB-DOTS programme throughout the country </a:t>
            </a:r>
          </a:p>
          <a:p>
            <a:r>
              <a:rPr lang="en-GB" dirty="0"/>
              <a:t>Endorsement of PPM guideline to strengthen Public-Private Mix approach </a:t>
            </a:r>
          </a:p>
          <a:p>
            <a:r>
              <a:rPr lang="en-GB" dirty="0"/>
              <a:t>Strengthen the community support system programme </a:t>
            </a:r>
          </a:p>
          <a:p>
            <a:r>
              <a:rPr lang="en-GB" dirty="0"/>
              <a:t>Explore operational research areas on TB prevention, treatment, and care </a:t>
            </a:r>
          </a:p>
          <a:p>
            <a:r>
              <a:rPr lang="en-GB" dirty="0"/>
              <a:t>Develop and distribute patients centred on TB IEC materials </a:t>
            </a:r>
          </a:p>
          <a:p>
            <a:r>
              <a:rPr lang="en-GB" dirty="0"/>
              <a:t>Pilot patient-friendly treatment centres in the country </a:t>
            </a:r>
          </a:p>
          <a:p>
            <a:endParaRPr lang="en-US" dirty="0"/>
          </a:p>
        </p:txBody>
      </p:sp>
    </p:spTree>
    <p:extLst>
      <p:ext uri="{BB962C8B-B14F-4D97-AF65-F5344CB8AC3E}">
        <p14:creationId xmlns:p14="http://schemas.microsoft.com/office/powerpoint/2010/main" val="179121192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Strengths </a:t>
            </a:r>
          </a:p>
        </p:txBody>
      </p:sp>
      <p:sp>
        <p:nvSpPr>
          <p:cNvPr id="3" name="Content Placeholder 2"/>
          <p:cNvSpPr>
            <a:spLocks noGrp="1"/>
          </p:cNvSpPr>
          <p:nvPr>
            <p:ph idx="1"/>
          </p:nvPr>
        </p:nvSpPr>
        <p:spPr/>
        <p:txBody>
          <a:bodyPr>
            <a:normAutofit lnSpcReduction="10000"/>
          </a:bodyPr>
          <a:lstStyle/>
          <a:p>
            <a:r>
              <a:rPr lang="en-US" dirty="0"/>
              <a:t>Provides effective chemotherapy to patients in accordance with national treatment policies.</a:t>
            </a:r>
          </a:p>
          <a:p>
            <a:r>
              <a:rPr lang="en-US" dirty="0"/>
              <a:t>Provides continuous drug supply to all treatment centers.</a:t>
            </a:r>
          </a:p>
          <a:p>
            <a:r>
              <a:rPr lang="en-US" dirty="0"/>
              <a:t>Implement active case findings interventions across high burden districts.</a:t>
            </a:r>
          </a:p>
          <a:p>
            <a:r>
              <a:rPr lang="en-US" dirty="0"/>
              <a:t>Maintains a standard system for recording and reporting.</a:t>
            </a:r>
          </a:p>
          <a:p>
            <a:r>
              <a:rPr lang="en-US" dirty="0"/>
              <a:t>Monitors the result of treatment and evaluates progress of the program.</a:t>
            </a:r>
          </a:p>
          <a:p>
            <a:r>
              <a:rPr lang="en-US" dirty="0"/>
              <a:t>Pursue high quality DOTS expansion and enhancement.</a:t>
            </a:r>
          </a:p>
          <a:p>
            <a:r>
              <a:rPr lang="en-US" dirty="0"/>
              <a:t>Prioritization of MDR-TB treatment in national spotlight.</a:t>
            </a:r>
          </a:p>
        </p:txBody>
      </p:sp>
    </p:spTree>
    <p:extLst>
      <p:ext uri="{BB962C8B-B14F-4D97-AF65-F5344CB8AC3E}">
        <p14:creationId xmlns:p14="http://schemas.microsoft.com/office/powerpoint/2010/main" val="235601219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Strengths</a:t>
            </a:r>
          </a:p>
        </p:txBody>
      </p:sp>
      <p:sp>
        <p:nvSpPr>
          <p:cNvPr id="3" name="Content Placeholder 2"/>
          <p:cNvSpPr>
            <a:spLocks noGrp="1"/>
          </p:cNvSpPr>
          <p:nvPr>
            <p:ph idx="1"/>
          </p:nvPr>
        </p:nvSpPr>
        <p:spPr/>
        <p:txBody>
          <a:bodyPr/>
          <a:lstStyle/>
          <a:p>
            <a:r>
              <a:rPr lang="en-US" dirty="0"/>
              <a:t>NTC has planned to shorten MDR-TB regimen.</a:t>
            </a:r>
          </a:p>
          <a:p>
            <a:r>
              <a:rPr lang="en-US" dirty="0"/>
              <a:t>TB prevalence survey 2018-2019</a:t>
            </a:r>
          </a:p>
          <a:p>
            <a:r>
              <a:rPr lang="en-US" dirty="0"/>
              <a:t>Number of gene-</a:t>
            </a:r>
            <a:r>
              <a:rPr lang="en-US" dirty="0" err="1"/>
              <a:t>Xpert</a:t>
            </a:r>
            <a:r>
              <a:rPr lang="en-US" dirty="0"/>
              <a:t> sites has increased.</a:t>
            </a:r>
          </a:p>
          <a:p>
            <a:r>
              <a:rPr lang="en-US" dirty="0"/>
              <a:t>Testing of HIV among TB patient is increased</a:t>
            </a:r>
          </a:p>
          <a:p>
            <a:endParaRPr lang="en-US" dirty="0"/>
          </a:p>
        </p:txBody>
      </p:sp>
    </p:spTree>
    <p:extLst>
      <p:ext uri="{BB962C8B-B14F-4D97-AF65-F5344CB8AC3E}">
        <p14:creationId xmlns:p14="http://schemas.microsoft.com/office/powerpoint/2010/main" val="21110394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Weaknesses</a:t>
            </a:r>
          </a:p>
        </p:txBody>
      </p:sp>
      <p:sp>
        <p:nvSpPr>
          <p:cNvPr id="3" name="Content Placeholder 2"/>
          <p:cNvSpPr>
            <a:spLocks noGrp="1"/>
          </p:cNvSpPr>
          <p:nvPr>
            <p:ph idx="1"/>
          </p:nvPr>
        </p:nvSpPr>
        <p:spPr/>
        <p:txBody>
          <a:bodyPr>
            <a:normAutofit/>
          </a:bodyPr>
          <a:lstStyle/>
          <a:p>
            <a:r>
              <a:rPr lang="en-GB" dirty="0"/>
              <a:t>Accountability, prioritization, engagement and investment in TB at all levels has been a key challenge for NTP.</a:t>
            </a:r>
          </a:p>
          <a:p>
            <a:r>
              <a:rPr lang="en-GB" dirty="0"/>
              <a:t>There is lack of proper identification of community and private sectors and their meaningful engagement in TB program.</a:t>
            </a:r>
          </a:p>
          <a:p>
            <a:r>
              <a:rPr lang="en-GB" dirty="0"/>
              <a:t>Nationwide scale-up of e-case based or digitized case based surveillance isn’t satisfactory.</a:t>
            </a:r>
          </a:p>
          <a:p>
            <a:r>
              <a:rPr lang="en-GB" dirty="0"/>
              <a:t>Case notification rate continues to decrease in recent years.</a:t>
            </a:r>
          </a:p>
          <a:p>
            <a:endParaRPr lang="en-GB" dirty="0"/>
          </a:p>
          <a:p>
            <a:endParaRPr lang="en-US" dirty="0"/>
          </a:p>
        </p:txBody>
      </p:sp>
    </p:spTree>
    <p:extLst>
      <p:ext uri="{BB962C8B-B14F-4D97-AF65-F5344CB8AC3E}">
        <p14:creationId xmlns:p14="http://schemas.microsoft.com/office/powerpoint/2010/main" val="4182531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Organogram with HRH in NHTC</a:t>
            </a:r>
          </a:p>
        </p:txBody>
      </p:sp>
      <p:pic>
        <p:nvPicPr>
          <p:cNvPr id="4098" name="Picture 2" descr="Organogram"/>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62394" y="1428750"/>
            <a:ext cx="10391405" cy="542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20150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Weaknesses</a:t>
            </a:r>
          </a:p>
        </p:txBody>
      </p:sp>
      <p:sp>
        <p:nvSpPr>
          <p:cNvPr id="3" name="Content Placeholder 2"/>
          <p:cNvSpPr>
            <a:spLocks noGrp="1"/>
          </p:cNvSpPr>
          <p:nvPr>
            <p:ph idx="1"/>
          </p:nvPr>
        </p:nvSpPr>
        <p:spPr/>
        <p:txBody>
          <a:bodyPr/>
          <a:lstStyle/>
          <a:p>
            <a:r>
              <a:rPr lang="en-GB" dirty="0"/>
              <a:t>Disruption of the continuation of TB services due to COVID-19.</a:t>
            </a:r>
          </a:p>
          <a:p>
            <a:r>
              <a:rPr lang="en-GB" dirty="0"/>
              <a:t>Defaulter tracing and providing patient friendly services including side effect management for DR-TB is declining gradually.</a:t>
            </a:r>
          </a:p>
          <a:p>
            <a:r>
              <a:rPr lang="en-GB" dirty="0"/>
              <a:t>Gradual reduction in the number of clinically confirmed TB cases.</a:t>
            </a:r>
          </a:p>
          <a:p>
            <a:r>
              <a:rPr lang="en-GB" dirty="0"/>
              <a:t>Difficulty in finding missing TB cases, especially childhood TB cases</a:t>
            </a:r>
          </a:p>
          <a:p>
            <a:endParaRPr lang="en-US" dirty="0"/>
          </a:p>
        </p:txBody>
      </p:sp>
    </p:spTree>
    <p:extLst>
      <p:ext uri="{BB962C8B-B14F-4D97-AF65-F5344CB8AC3E}">
        <p14:creationId xmlns:p14="http://schemas.microsoft.com/office/powerpoint/2010/main" val="2940160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a:t>
            </a:r>
          </a:p>
        </p:txBody>
      </p:sp>
      <p:sp>
        <p:nvSpPr>
          <p:cNvPr id="3" name="Content Placeholder 2"/>
          <p:cNvSpPr>
            <a:spLocks noGrp="1"/>
          </p:cNvSpPr>
          <p:nvPr>
            <p:ph idx="1"/>
          </p:nvPr>
        </p:nvSpPr>
        <p:spPr/>
        <p:txBody>
          <a:bodyPr>
            <a:normAutofit fontScale="77500" lnSpcReduction="20000"/>
          </a:bodyPr>
          <a:lstStyle/>
          <a:p>
            <a:r>
              <a:rPr lang="en-US" dirty="0"/>
              <a:t>Support from bilateral and multilateral organizations.</a:t>
            </a:r>
          </a:p>
          <a:p>
            <a:r>
              <a:rPr lang="en-US" dirty="0"/>
              <a:t>Emerging research on TB-HIV treatment integration and improved outcomes.</a:t>
            </a:r>
          </a:p>
          <a:p>
            <a:r>
              <a:rPr lang="en-US" dirty="0"/>
              <a:t>Government support in health care management research.</a:t>
            </a:r>
          </a:p>
          <a:p>
            <a:r>
              <a:rPr lang="en-US" dirty="0"/>
              <a:t>Coordinate and collaborate NTP activities with National HIV/AIDS program.</a:t>
            </a:r>
          </a:p>
          <a:p>
            <a:r>
              <a:rPr lang="en-US" dirty="0"/>
              <a:t>Piloting of patient-friendly treatment centers in the country.</a:t>
            </a:r>
          </a:p>
          <a:p>
            <a:r>
              <a:rPr lang="en-US" dirty="0"/>
              <a:t>National strategic plan to END TB 2021/22-25/26 is initiated.</a:t>
            </a:r>
          </a:p>
          <a:p>
            <a:r>
              <a:rPr lang="en-US" dirty="0"/>
              <a:t>GoN use domestic funding to cover 100% first line anti TB drugs and increased proportion (40-60%) of 2nd line anti TB drugs.</a:t>
            </a:r>
          </a:p>
          <a:p>
            <a:r>
              <a:rPr lang="en-US" dirty="0"/>
              <a:t>GoN funded over 50% of the total budget of NTP.</a:t>
            </a:r>
          </a:p>
          <a:p>
            <a:r>
              <a:rPr lang="en-US" dirty="0"/>
              <a:t>Operate mobile screening TB camp.</a:t>
            </a:r>
          </a:p>
          <a:p>
            <a:r>
              <a:rPr lang="en-US" dirty="0"/>
              <a:t>Availability of new technologies that reduce the cost of treatment.</a:t>
            </a:r>
          </a:p>
          <a:p>
            <a:r>
              <a:rPr lang="en-US" dirty="0"/>
              <a:t>Engage all care providers [public-public, Public-Private Mix (PPM)]</a:t>
            </a:r>
          </a:p>
          <a:p>
            <a:endParaRPr lang="en-US" dirty="0"/>
          </a:p>
        </p:txBody>
      </p:sp>
    </p:spTree>
    <p:extLst>
      <p:ext uri="{BB962C8B-B14F-4D97-AF65-F5344CB8AC3E}">
        <p14:creationId xmlns:p14="http://schemas.microsoft.com/office/powerpoint/2010/main" val="12546955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a:t>
            </a:r>
          </a:p>
        </p:txBody>
      </p:sp>
      <p:sp>
        <p:nvSpPr>
          <p:cNvPr id="3" name="Content Placeholder 2"/>
          <p:cNvSpPr>
            <a:spLocks noGrp="1"/>
          </p:cNvSpPr>
          <p:nvPr>
            <p:ph idx="1"/>
          </p:nvPr>
        </p:nvSpPr>
        <p:spPr/>
        <p:txBody>
          <a:bodyPr>
            <a:normAutofit fontScale="92500" lnSpcReduction="20000"/>
          </a:bodyPr>
          <a:lstStyle/>
          <a:p>
            <a:r>
              <a:rPr lang="en-US" dirty="0"/>
              <a:t>New structure of NTP has not been cleared.</a:t>
            </a:r>
          </a:p>
          <a:p>
            <a:r>
              <a:rPr lang="en-US" dirty="0"/>
              <a:t>Withdrawal of donors, bilateral and multilateral partners.</a:t>
            </a:r>
          </a:p>
          <a:p>
            <a:r>
              <a:rPr lang="en-US" dirty="0"/>
              <a:t>Failure of Public-Private Mix (PPM) approach.</a:t>
            </a:r>
          </a:p>
          <a:p>
            <a:r>
              <a:rPr lang="en-US" dirty="0"/>
              <a:t>Emergence and re-emergence of TB-HIV co-infection at high rate.</a:t>
            </a:r>
          </a:p>
          <a:p>
            <a:r>
              <a:rPr lang="en-US" dirty="0"/>
              <a:t>High rate of drug resistance among TB patients.</a:t>
            </a:r>
          </a:p>
          <a:p>
            <a:r>
              <a:rPr lang="en-US" dirty="0"/>
              <a:t>Treatment outcome of MDR-TB and XDR-TB aren’t satisfactory.</a:t>
            </a:r>
          </a:p>
          <a:p>
            <a:r>
              <a:rPr lang="en-US" dirty="0"/>
              <a:t>Irrational use of first and second line drugs due to market forces.</a:t>
            </a:r>
          </a:p>
          <a:p>
            <a:r>
              <a:rPr lang="en-US" dirty="0"/>
              <a:t>Patient’s negligence in medication.</a:t>
            </a:r>
          </a:p>
          <a:p>
            <a:r>
              <a:rPr lang="en-US" dirty="0"/>
              <a:t>Social stigmatization</a:t>
            </a:r>
          </a:p>
          <a:p>
            <a:r>
              <a:rPr lang="en-US" dirty="0"/>
              <a:t>Open border is the threat for TB problem.</a:t>
            </a:r>
          </a:p>
          <a:p>
            <a:endParaRPr lang="en-US" dirty="0"/>
          </a:p>
        </p:txBody>
      </p:sp>
    </p:spTree>
    <p:extLst>
      <p:ext uri="{BB962C8B-B14F-4D97-AF65-F5344CB8AC3E}">
        <p14:creationId xmlns:p14="http://schemas.microsoft.com/office/powerpoint/2010/main" val="10107905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National Centre for AIDS and STD Control</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798698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p>
        </p:txBody>
      </p:sp>
      <p:sp>
        <p:nvSpPr>
          <p:cNvPr id="3" name="Content Placeholder 2"/>
          <p:cNvSpPr>
            <a:spLocks noGrp="1"/>
          </p:cNvSpPr>
          <p:nvPr>
            <p:ph idx="1"/>
          </p:nvPr>
        </p:nvSpPr>
        <p:spPr/>
        <p:txBody>
          <a:bodyPr>
            <a:normAutofit/>
          </a:bodyPr>
          <a:lstStyle/>
          <a:p>
            <a:r>
              <a:rPr lang="en-GB" dirty="0"/>
              <a:t>An estimated </a:t>
            </a:r>
            <a:r>
              <a:rPr lang="en-GB" dirty="0">
                <a:solidFill>
                  <a:srgbClr val="FF0000"/>
                </a:solidFill>
              </a:rPr>
              <a:t>39397</a:t>
            </a:r>
            <a:r>
              <a:rPr lang="en-GB" dirty="0"/>
              <a:t> people were living with HIV in Nepal at the end of 2015. </a:t>
            </a:r>
          </a:p>
          <a:p>
            <a:endParaRPr lang="en-GB" dirty="0"/>
          </a:p>
          <a:p>
            <a:r>
              <a:rPr lang="en-GB" dirty="0"/>
              <a:t>In the same year </a:t>
            </a:r>
            <a:r>
              <a:rPr lang="en-GB" dirty="0">
                <a:solidFill>
                  <a:srgbClr val="FF0000"/>
                </a:solidFill>
              </a:rPr>
              <a:t>1331 people were newly infected </a:t>
            </a:r>
            <a:r>
              <a:rPr lang="en-GB" dirty="0"/>
              <a:t>with HIV and there were </a:t>
            </a:r>
            <a:r>
              <a:rPr lang="en-GB" dirty="0">
                <a:solidFill>
                  <a:srgbClr val="FF0000"/>
                </a:solidFill>
              </a:rPr>
              <a:t>2263 AIDS-related deaths</a:t>
            </a:r>
            <a:r>
              <a:rPr lang="en-GB" dirty="0"/>
              <a:t>. </a:t>
            </a:r>
          </a:p>
          <a:p>
            <a:endParaRPr lang="en-GB" dirty="0"/>
          </a:p>
          <a:p>
            <a:r>
              <a:rPr lang="en-GB" dirty="0"/>
              <a:t>Despite steady improvements, the global target to reach </a:t>
            </a:r>
            <a:r>
              <a:rPr lang="en-GB" dirty="0">
                <a:solidFill>
                  <a:srgbClr val="FF0000"/>
                </a:solidFill>
              </a:rPr>
              <a:t>90% treatment coverage </a:t>
            </a:r>
            <a:r>
              <a:rPr lang="en-GB" dirty="0"/>
              <a:t>is far from being accomplished, as only about 30% of people living with HIV in Nepal were enrolled in treatment. </a:t>
            </a:r>
            <a:endParaRPr lang="en-US" dirty="0"/>
          </a:p>
        </p:txBody>
      </p:sp>
    </p:spTree>
    <p:extLst>
      <p:ext uri="{BB962C8B-B14F-4D97-AF65-F5344CB8AC3E}">
        <p14:creationId xmlns:p14="http://schemas.microsoft.com/office/powerpoint/2010/main" val="250816923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Regional framework to Fast-Track the HIV response</a:t>
            </a:r>
            <a:endParaRPr lang="en-US" dirty="0"/>
          </a:p>
        </p:txBody>
      </p:sp>
      <p:sp>
        <p:nvSpPr>
          <p:cNvPr id="3" name="Content Placeholder 2"/>
          <p:cNvSpPr>
            <a:spLocks noGrp="1"/>
          </p:cNvSpPr>
          <p:nvPr>
            <p:ph idx="1"/>
          </p:nvPr>
        </p:nvSpPr>
        <p:spPr/>
        <p:txBody>
          <a:bodyPr/>
          <a:lstStyle/>
          <a:p>
            <a:r>
              <a:rPr lang="en-GB" dirty="0"/>
              <a:t>Countries in the Asia Pacific region </a:t>
            </a:r>
            <a:r>
              <a:rPr lang="en-GB" dirty="0">
                <a:solidFill>
                  <a:srgbClr val="FF0000"/>
                </a:solidFill>
              </a:rPr>
              <a:t>committed to ending the AIDS epidemic by 2030</a:t>
            </a:r>
            <a:r>
              <a:rPr lang="en-GB" dirty="0"/>
              <a:t> at the United Nations Economic and Social Commission for Asia and the Pacific consultation </a:t>
            </a:r>
            <a:r>
              <a:rPr lang="en-GB" dirty="0">
                <a:solidFill>
                  <a:srgbClr val="FF0000"/>
                </a:solidFill>
              </a:rPr>
              <a:t>in January 2015 </a:t>
            </a:r>
            <a:r>
              <a:rPr lang="en-GB" dirty="0"/>
              <a:t>and endorsed </a:t>
            </a:r>
            <a:r>
              <a:rPr lang="en-GB" dirty="0">
                <a:solidFill>
                  <a:srgbClr val="FF0000"/>
                </a:solidFill>
              </a:rPr>
              <a:t>a regional framework to Fast-Track the HIV response</a:t>
            </a:r>
            <a:r>
              <a:rPr lang="en-GB" dirty="0"/>
              <a:t>. </a:t>
            </a:r>
            <a:endParaRPr lang="en-US" dirty="0"/>
          </a:p>
        </p:txBody>
      </p:sp>
    </p:spTree>
    <p:extLst>
      <p:ext uri="{BB962C8B-B14F-4D97-AF65-F5344CB8AC3E}">
        <p14:creationId xmlns:p14="http://schemas.microsoft.com/office/powerpoint/2010/main" val="28098144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global Fast-Track </a:t>
            </a:r>
            <a:r>
              <a:rPr lang="en-US" dirty="0"/>
              <a:t>targets include:</a:t>
            </a:r>
          </a:p>
        </p:txBody>
      </p:sp>
      <p:sp>
        <p:nvSpPr>
          <p:cNvPr id="3" name="Content Placeholder 2"/>
          <p:cNvSpPr>
            <a:spLocks noGrp="1"/>
          </p:cNvSpPr>
          <p:nvPr>
            <p:ph idx="1"/>
          </p:nvPr>
        </p:nvSpPr>
        <p:spPr/>
        <p:txBody>
          <a:bodyPr>
            <a:normAutofit/>
          </a:bodyPr>
          <a:lstStyle/>
          <a:p>
            <a:endParaRPr lang="en-GB" dirty="0"/>
          </a:p>
          <a:p>
            <a:r>
              <a:rPr lang="en-GB" dirty="0">
                <a:solidFill>
                  <a:srgbClr val="FF0000"/>
                </a:solidFill>
              </a:rPr>
              <a:t>75%</a:t>
            </a:r>
            <a:r>
              <a:rPr lang="en-GB" dirty="0"/>
              <a:t> reduction of new infections between 2010 and 2020 (leading to 90% reduction </a:t>
            </a:r>
            <a:r>
              <a:rPr lang="en-US" dirty="0"/>
              <a:t>by 2030);</a:t>
            </a:r>
          </a:p>
          <a:p>
            <a:r>
              <a:rPr lang="en-GB" dirty="0"/>
              <a:t>Achieving </a:t>
            </a:r>
            <a:r>
              <a:rPr lang="en-GB" dirty="0">
                <a:solidFill>
                  <a:srgbClr val="FF0000"/>
                </a:solidFill>
              </a:rPr>
              <a:t>the 90.90.90 </a:t>
            </a:r>
            <a:r>
              <a:rPr lang="en-GB" dirty="0"/>
              <a:t>treatment targets by 2020 and the </a:t>
            </a:r>
            <a:r>
              <a:rPr lang="en-GB" dirty="0">
                <a:solidFill>
                  <a:srgbClr val="FF0000"/>
                </a:solidFill>
              </a:rPr>
              <a:t>95.95.95</a:t>
            </a:r>
            <a:r>
              <a:rPr lang="en-GB" dirty="0"/>
              <a:t> targets by </a:t>
            </a:r>
            <a:r>
              <a:rPr lang="en-US" dirty="0"/>
              <a:t>2030;</a:t>
            </a:r>
          </a:p>
          <a:p>
            <a:r>
              <a:rPr lang="en-GB" dirty="0"/>
              <a:t>Achieving </a:t>
            </a:r>
            <a:r>
              <a:rPr lang="en-GB" dirty="0">
                <a:solidFill>
                  <a:srgbClr val="FF0000"/>
                </a:solidFill>
              </a:rPr>
              <a:t>zero discrimination </a:t>
            </a:r>
            <a:r>
              <a:rPr lang="en-GB" dirty="0"/>
              <a:t>by 2020;</a:t>
            </a:r>
          </a:p>
          <a:p>
            <a:r>
              <a:rPr lang="en-GB" dirty="0">
                <a:solidFill>
                  <a:srgbClr val="FF0000"/>
                </a:solidFill>
              </a:rPr>
              <a:t>Eliminating new infections </a:t>
            </a:r>
            <a:r>
              <a:rPr lang="en-GB" dirty="0"/>
              <a:t>among children by 2020</a:t>
            </a:r>
            <a:endParaRPr lang="en-US" dirty="0"/>
          </a:p>
        </p:txBody>
      </p:sp>
    </p:spTree>
    <p:extLst>
      <p:ext uri="{BB962C8B-B14F-4D97-AF65-F5344CB8AC3E}">
        <p14:creationId xmlns:p14="http://schemas.microsoft.com/office/powerpoint/2010/main" val="325862602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The principles of the Fast-Track approach are:</a:t>
            </a:r>
            <a:endParaRPr lang="en-US" dirty="0"/>
          </a:p>
        </p:txBody>
      </p:sp>
      <p:sp>
        <p:nvSpPr>
          <p:cNvPr id="3" name="Content Placeholder 2"/>
          <p:cNvSpPr>
            <a:spLocks noGrp="1"/>
          </p:cNvSpPr>
          <p:nvPr>
            <p:ph idx="1"/>
          </p:nvPr>
        </p:nvSpPr>
        <p:spPr/>
        <p:txBody>
          <a:bodyPr>
            <a:normAutofit/>
          </a:bodyPr>
          <a:lstStyle/>
          <a:p>
            <a:r>
              <a:rPr lang="en-GB" b="1" dirty="0">
                <a:solidFill>
                  <a:srgbClr val="FF0000"/>
                </a:solidFill>
              </a:rPr>
              <a:t>Ambition: </a:t>
            </a:r>
            <a:r>
              <a:rPr lang="en-GB" dirty="0"/>
              <a:t>ensuring leadership, political commitment and ambitious national targets;</a:t>
            </a:r>
          </a:p>
          <a:p>
            <a:endParaRPr lang="en-GB" dirty="0"/>
          </a:p>
          <a:p>
            <a:r>
              <a:rPr lang="en-GB" b="1" dirty="0">
                <a:solidFill>
                  <a:srgbClr val="FF0000"/>
                </a:solidFill>
              </a:rPr>
              <a:t>Focus: </a:t>
            </a:r>
            <a:r>
              <a:rPr lang="en-GB" dirty="0"/>
              <a:t>investing in services in locations and populations most affected;</a:t>
            </a:r>
          </a:p>
          <a:p>
            <a:endParaRPr lang="en-GB" dirty="0"/>
          </a:p>
          <a:p>
            <a:r>
              <a:rPr lang="en-GB" b="1" dirty="0">
                <a:solidFill>
                  <a:srgbClr val="FF0000"/>
                </a:solidFill>
              </a:rPr>
              <a:t>Change: </a:t>
            </a:r>
            <a:r>
              <a:rPr lang="en-GB" dirty="0"/>
              <a:t>scaling up effective responses and innovating community-based approaches;</a:t>
            </a:r>
          </a:p>
        </p:txBody>
      </p:sp>
    </p:spTree>
    <p:extLst>
      <p:ext uri="{BB962C8B-B14F-4D97-AF65-F5344CB8AC3E}">
        <p14:creationId xmlns:p14="http://schemas.microsoft.com/office/powerpoint/2010/main" val="23405285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b="1" dirty="0">
                <a:solidFill>
                  <a:srgbClr val="FF0000"/>
                </a:solidFill>
              </a:rPr>
              <a:t>Speed: </a:t>
            </a:r>
            <a:r>
              <a:rPr lang="en-GB" dirty="0"/>
              <a:t>front-loading investment to accelerate scale-up of effective and efficient </a:t>
            </a:r>
            <a:r>
              <a:rPr lang="en-US" dirty="0"/>
              <a:t>services;</a:t>
            </a:r>
          </a:p>
          <a:p>
            <a:endParaRPr lang="en-GB" dirty="0"/>
          </a:p>
          <a:p>
            <a:r>
              <a:rPr lang="en-GB" b="1" dirty="0">
                <a:solidFill>
                  <a:srgbClr val="FF0000"/>
                </a:solidFill>
              </a:rPr>
              <a:t>Saturation: </a:t>
            </a:r>
            <a:r>
              <a:rPr lang="en-GB" dirty="0"/>
              <a:t>investing in high-impact services with intensity and quality;</a:t>
            </a:r>
          </a:p>
          <a:p>
            <a:endParaRPr lang="en-GB" dirty="0"/>
          </a:p>
          <a:p>
            <a:r>
              <a:rPr lang="en-GB" b="1" dirty="0">
                <a:solidFill>
                  <a:srgbClr val="FF0000"/>
                </a:solidFill>
              </a:rPr>
              <a:t>Human rights: </a:t>
            </a:r>
            <a:r>
              <a:rPr lang="en-GB" dirty="0"/>
              <a:t>ensuring effective, equitable, people-centred HIV responses.</a:t>
            </a:r>
            <a:endParaRPr lang="en-US" dirty="0"/>
          </a:p>
          <a:p>
            <a:endParaRPr lang="en-US" dirty="0"/>
          </a:p>
        </p:txBody>
      </p:sp>
    </p:spTree>
    <p:extLst>
      <p:ext uri="{BB962C8B-B14F-4D97-AF65-F5344CB8AC3E}">
        <p14:creationId xmlns:p14="http://schemas.microsoft.com/office/powerpoint/2010/main" val="38366376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HIV Strategic Plan 2016-2021</a:t>
            </a:r>
          </a:p>
        </p:txBody>
      </p:sp>
      <p:sp>
        <p:nvSpPr>
          <p:cNvPr id="3" name="Content Placeholder 2"/>
          <p:cNvSpPr>
            <a:spLocks noGrp="1"/>
          </p:cNvSpPr>
          <p:nvPr>
            <p:ph idx="1"/>
          </p:nvPr>
        </p:nvSpPr>
        <p:spPr/>
        <p:txBody>
          <a:bodyPr/>
          <a:lstStyle/>
          <a:p>
            <a:pPr marL="0" indent="0">
              <a:buNone/>
            </a:pPr>
            <a:r>
              <a:rPr lang="en-GB" b="1" dirty="0">
                <a:solidFill>
                  <a:srgbClr val="FF0000"/>
                </a:solidFill>
              </a:rPr>
              <a:t>Vision: </a:t>
            </a:r>
          </a:p>
          <a:p>
            <a:r>
              <a:rPr lang="en-GB" dirty="0">
                <a:solidFill>
                  <a:srgbClr val="FF0000"/>
                </a:solidFill>
              </a:rPr>
              <a:t>Ending the AIDS epidemic </a:t>
            </a:r>
            <a:r>
              <a:rPr lang="en-GB" dirty="0"/>
              <a:t>as a public health threat in Nepal </a:t>
            </a:r>
            <a:r>
              <a:rPr lang="en-US" dirty="0"/>
              <a:t>by 2030.</a:t>
            </a:r>
          </a:p>
        </p:txBody>
      </p:sp>
    </p:spTree>
    <p:extLst>
      <p:ext uri="{BB962C8B-B14F-4D97-AF65-F5344CB8AC3E}">
        <p14:creationId xmlns:p14="http://schemas.microsoft.com/office/powerpoint/2010/main" val="2627203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Material Development Section</a:t>
            </a:r>
            <a:endParaRPr lang="en-US" dirty="0"/>
          </a:p>
        </p:txBody>
      </p:sp>
      <p:sp>
        <p:nvSpPr>
          <p:cNvPr id="3" name="Content Placeholder 2"/>
          <p:cNvSpPr>
            <a:spLocks noGrp="1"/>
          </p:cNvSpPr>
          <p:nvPr>
            <p:ph idx="1"/>
          </p:nvPr>
        </p:nvSpPr>
        <p:spPr>
          <a:xfrm>
            <a:off x="838200" y="1825624"/>
            <a:ext cx="10834688" cy="4703763"/>
          </a:xfrm>
        </p:spPr>
        <p:txBody>
          <a:bodyPr>
            <a:noAutofit/>
          </a:bodyPr>
          <a:lstStyle/>
          <a:p>
            <a:r>
              <a:rPr lang="en-GB" dirty="0"/>
              <a:t>To support MoHP in preparation of national policy, strategies and regulations regarding training material development</a:t>
            </a:r>
          </a:p>
          <a:p>
            <a:r>
              <a:rPr lang="en-GB" dirty="0"/>
              <a:t>To prepare guidelines, protocols, standards and quality regulations regarding training material development</a:t>
            </a:r>
          </a:p>
          <a:p>
            <a:r>
              <a:rPr lang="en-GB" dirty="0"/>
              <a:t>To develop learning resource packages or curriculum for health sector’s training or skill development activities</a:t>
            </a:r>
          </a:p>
          <a:p>
            <a:r>
              <a:rPr lang="en-GB" dirty="0"/>
              <a:t>To facilitate in development of training materials at a national level which needs  involvement of federal government</a:t>
            </a:r>
          </a:p>
        </p:txBody>
      </p:sp>
    </p:spTree>
    <p:extLst>
      <p:ext uri="{BB962C8B-B14F-4D97-AF65-F5344CB8AC3E}">
        <p14:creationId xmlns:p14="http://schemas.microsoft.com/office/powerpoint/2010/main" val="36983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Goals and Targets</a:t>
            </a:r>
            <a:endParaRPr lang="en-US" dirty="0"/>
          </a:p>
        </p:txBody>
      </p:sp>
      <p:sp>
        <p:nvSpPr>
          <p:cNvPr id="3" name="Content Placeholder 2"/>
          <p:cNvSpPr>
            <a:spLocks noGrp="1"/>
          </p:cNvSpPr>
          <p:nvPr>
            <p:ph idx="1"/>
          </p:nvPr>
        </p:nvSpPr>
        <p:spPr/>
        <p:txBody>
          <a:bodyPr/>
          <a:lstStyle/>
          <a:p>
            <a:pPr fontAlgn="base"/>
            <a:r>
              <a:rPr lang="en-GB" dirty="0"/>
              <a:t>Identify, recommend and </a:t>
            </a:r>
            <a:r>
              <a:rPr lang="en-GB" dirty="0">
                <a:solidFill>
                  <a:srgbClr val="FF0000"/>
                </a:solidFill>
              </a:rPr>
              <a:t>test 90% </a:t>
            </a:r>
            <a:r>
              <a:rPr lang="en-GB" dirty="0"/>
              <a:t>of key populations.</a:t>
            </a:r>
          </a:p>
          <a:p>
            <a:pPr fontAlgn="base"/>
            <a:r>
              <a:rPr lang="en-GB" dirty="0">
                <a:solidFill>
                  <a:srgbClr val="FF0000"/>
                </a:solidFill>
              </a:rPr>
              <a:t>Treat 90% </a:t>
            </a:r>
            <a:r>
              <a:rPr lang="en-GB" dirty="0"/>
              <a:t>of people diagnosed with HIV.</a:t>
            </a:r>
          </a:p>
          <a:p>
            <a:pPr fontAlgn="base"/>
            <a:r>
              <a:rPr lang="en-GB" dirty="0">
                <a:solidFill>
                  <a:srgbClr val="FF0000"/>
                </a:solidFill>
              </a:rPr>
              <a:t>Retain 90% </a:t>
            </a:r>
            <a:r>
              <a:rPr lang="en-GB" dirty="0"/>
              <a:t>of people diagnosed with HIV on antiretroviral therapy.</a:t>
            </a:r>
          </a:p>
          <a:p>
            <a:pPr fontAlgn="base"/>
            <a:r>
              <a:rPr lang="en-GB" dirty="0">
                <a:solidFill>
                  <a:srgbClr val="FF0000"/>
                </a:solidFill>
              </a:rPr>
              <a:t>Eliminate vertical transmission </a:t>
            </a:r>
            <a:r>
              <a:rPr lang="en-GB" dirty="0"/>
              <a:t>of HIV and keep mothers alive and well.</a:t>
            </a:r>
          </a:p>
          <a:p>
            <a:pPr fontAlgn="base"/>
            <a:r>
              <a:rPr lang="en-GB" dirty="0"/>
              <a:t>Eliminate </a:t>
            </a:r>
            <a:r>
              <a:rPr lang="en-GB" dirty="0">
                <a:solidFill>
                  <a:srgbClr val="FF0000"/>
                </a:solidFill>
              </a:rPr>
              <a:t>congenital syphilis</a:t>
            </a:r>
            <a:r>
              <a:rPr lang="en-GB" dirty="0"/>
              <a:t>.</a:t>
            </a:r>
          </a:p>
          <a:p>
            <a:pPr fontAlgn="base"/>
            <a:r>
              <a:rPr lang="en-GB" dirty="0"/>
              <a:t>Reduce </a:t>
            </a:r>
            <a:r>
              <a:rPr lang="en-GB" dirty="0">
                <a:solidFill>
                  <a:srgbClr val="FF0000"/>
                </a:solidFill>
              </a:rPr>
              <a:t>75% of new HIV infections</a:t>
            </a:r>
            <a:r>
              <a:rPr lang="en-GB" dirty="0"/>
              <a:t>.</a:t>
            </a:r>
          </a:p>
          <a:p>
            <a:endParaRPr lang="en-US" dirty="0"/>
          </a:p>
        </p:txBody>
      </p:sp>
    </p:spTree>
    <p:extLst>
      <p:ext uri="{BB962C8B-B14F-4D97-AF65-F5344CB8AC3E}">
        <p14:creationId xmlns:p14="http://schemas.microsoft.com/office/powerpoint/2010/main" val="25181776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Strategies</a:t>
            </a:r>
            <a:endParaRPr lang="en-US" dirty="0"/>
          </a:p>
        </p:txBody>
      </p:sp>
      <p:sp>
        <p:nvSpPr>
          <p:cNvPr id="3" name="Content Placeholder 2"/>
          <p:cNvSpPr>
            <a:spLocks noGrp="1"/>
          </p:cNvSpPr>
          <p:nvPr>
            <p:ph idx="1"/>
          </p:nvPr>
        </p:nvSpPr>
        <p:spPr/>
        <p:txBody>
          <a:bodyPr>
            <a:normAutofit lnSpcReduction="10000"/>
          </a:bodyPr>
          <a:lstStyle/>
          <a:p>
            <a:pPr fontAlgn="base"/>
            <a:r>
              <a:rPr lang="en-GB" dirty="0"/>
              <a:t>Offer HIV </a:t>
            </a:r>
            <a:r>
              <a:rPr lang="en-GB" dirty="0">
                <a:solidFill>
                  <a:srgbClr val="FF0000"/>
                </a:solidFill>
              </a:rPr>
              <a:t>“test and treat” </a:t>
            </a:r>
            <a:r>
              <a:rPr lang="en-GB" dirty="0"/>
              <a:t>services, regardless of CD4 count.</a:t>
            </a:r>
          </a:p>
          <a:p>
            <a:pPr fontAlgn="base"/>
            <a:r>
              <a:rPr lang="en-GB" dirty="0">
                <a:solidFill>
                  <a:srgbClr val="FF0000"/>
                </a:solidFill>
              </a:rPr>
              <a:t>Retain people living with HIV in treatment</a:t>
            </a:r>
            <a:r>
              <a:rPr lang="en-GB" dirty="0"/>
              <a:t>, resulting in undetectable viral load.</a:t>
            </a:r>
          </a:p>
          <a:p>
            <a:pPr fontAlgn="base"/>
            <a:r>
              <a:rPr lang="en-GB" dirty="0"/>
              <a:t>Fast-Track </a:t>
            </a:r>
            <a:r>
              <a:rPr lang="en-GB" dirty="0">
                <a:solidFill>
                  <a:srgbClr val="FF0000"/>
                </a:solidFill>
              </a:rPr>
              <a:t>prioritized investments </a:t>
            </a:r>
            <a:r>
              <a:rPr lang="en-GB" dirty="0"/>
              <a:t>with a scope, scale, intensity, quality, innovation and speed to have the biggest impact.</a:t>
            </a:r>
          </a:p>
          <a:p>
            <a:pPr fontAlgn="base"/>
            <a:r>
              <a:rPr lang="en-GB" dirty="0"/>
              <a:t>Enhance </a:t>
            </a:r>
            <a:r>
              <a:rPr lang="en-GB" dirty="0">
                <a:solidFill>
                  <a:srgbClr val="FF0000"/>
                </a:solidFill>
              </a:rPr>
              <a:t>critical programme </a:t>
            </a:r>
            <a:r>
              <a:rPr lang="en-GB" dirty="0"/>
              <a:t>and critical social enablers.</a:t>
            </a:r>
          </a:p>
          <a:p>
            <a:pPr fontAlgn="base"/>
            <a:r>
              <a:rPr lang="en-GB" dirty="0"/>
              <a:t>Establish functional </a:t>
            </a:r>
            <a:r>
              <a:rPr lang="en-GB" dirty="0">
                <a:solidFill>
                  <a:srgbClr val="FF0000"/>
                </a:solidFill>
              </a:rPr>
              <a:t>public-private partnerships </a:t>
            </a:r>
            <a:r>
              <a:rPr lang="en-GB" dirty="0"/>
              <a:t>to bridge the prevention-treatment continuum through task-sharing.</a:t>
            </a:r>
          </a:p>
          <a:p>
            <a:pPr fontAlgn="base"/>
            <a:r>
              <a:rPr lang="en-GB" dirty="0"/>
              <a:t>Focus on </a:t>
            </a:r>
            <a:r>
              <a:rPr lang="en-GB" dirty="0">
                <a:solidFill>
                  <a:srgbClr val="FF0000"/>
                </a:solidFill>
              </a:rPr>
              <a:t>innovative, well-coordinated and integrated services </a:t>
            </a:r>
            <a:r>
              <a:rPr lang="en-GB" dirty="0"/>
              <a:t>towards primary HIV prevention for and with key populations.</a:t>
            </a:r>
          </a:p>
          <a:p>
            <a:endParaRPr lang="en-US" dirty="0"/>
          </a:p>
        </p:txBody>
      </p:sp>
    </p:spTree>
    <p:extLst>
      <p:ext uri="{BB962C8B-B14F-4D97-AF65-F5344CB8AC3E}">
        <p14:creationId xmlns:p14="http://schemas.microsoft.com/office/powerpoint/2010/main" val="405357917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&amp; targets to be achieved by 2021</a:t>
            </a:r>
            <a:endParaRPr lang="en-US" dirty="0"/>
          </a:p>
        </p:txBody>
      </p:sp>
      <p:pic>
        <p:nvPicPr>
          <p:cNvPr id="4" name="Content Placeholder 3"/>
          <p:cNvPicPr>
            <a:picLocks noGrp="1" noChangeAspect="1"/>
          </p:cNvPicPr>
          <p:nvPr>
            <p:ph idx="1"/>
          </p:nvPr>
        </p:nvPicPr>
        <p:blipFill>
          <a:blip r:embed="rId2"/>
          <a:stretch>
            <a:fillRect/>
          </a:stretch>
        </p:blipFill>
        <p:spPr>
          <a:xfrm>
            <a:off x="1444486" y="1690688"/>
            <a:ext cx="9371152" cy="4752975"/>
          </a:xfrm>
          <a:prstGeom prst="rect">
            <a:avLst/>
          </a:prstGeom>
        </p:spPr>
      </p:pic>
    </p:spTree>
    <p:extLst>
      <p:ext uri="{BB962C8B-B14F-4D97-AF65-F5344CB8AC3E}">
        <p14:creationId xmlns:p14="http://schemas.microsoft.com/office/powerpoint/2010/main" val="1433925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44485" y="1857375"/>
            <a:ext cx="9909313" cy="4857750"/>
          </a:xfrm>
          <a:prstGeom prst="rect">
            <a:avLst/>
          </a:prstGeom>
        </p:spPr>
      </p:pic>
    </p:spTree>
    <p:extLst>
      <p:ext uri="{BB962C8B-B14F-4D97-AF65-F5344CB8AC3E}">
        <p14:creationId xmlns:p14="http://schemas.microsoft.com/office/powerpoint/2010/main" val="138992502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44487" y="1957388"/>
            <a:ext cx="9909312" cy="4157662"/>
          </a:xfrm>
          <a:prstGeom prst="rect">
            <a:avLst/>
          </a:prstGeom>
        </p:spPr>
      </p:pic>
    </p:spTree>
    <p:extLst>
      <p:ext uri="{BB962C8B-B14F-4D97-AF65-F5344CB8AC3E}">
        <p14:creationId xmlns:p14="http://schemas.microsoft.com/office/powerpoint/2010/main" val="343472665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Guiding principles</a:t>
            </a:r>
          </a:p>
        </p:txBody>
      </p:sp>
      <p:sp>
        <p:nvSpPr>
          <p:cNvPr id="3" name="Content Placeholder 2"/>
          <p:cNvSpPr>
            <a:spLocks noGrp="1"/>
          </p:cNvSpPr>
          <p:nvPr>
            <p:ph idx="1"/>
          </p:nvPr>
        </p:nvSpPr>
        <p:spPr/>
        <p:txBody>
          <a:bodyPr/>
          <a:lstStyle/>
          <a:p>
            <a:r>
              <a:rPr lang="en-GB" dirty="0">
                <a:solidFill>
                  <a:srgbClr val="FF0000"/>
                </a:solidFill>
              </a:rPr>
              <a:t>Universal and equitable access </a:t>
            </a:r>
            <a:r>
              <a:rPr lang="en-GB" dirty="0"/>
              <a:t>to services for HIV prevention, treatment, care and support,</a:t>
            </a:r>
          </a:p>
          <a:p>
            <a:r>
              <a:rPr lang="en-GB" dirty="0"/>
              <a:t>National solidarity and </a:t>
            </a:r>
            <a:r>
              <a:rPr lang="en-GB" dirty="0">
                <a:solidFill>
                  <a:srgbClr val="FF0000"/>
                </a:solidFill>
              </a:rPr>
              <a:t>shared responsibility</a:t>
            </a:r>
            <a:r>
              <a:rPr lang="en-GB" dirty="0"/>
              <a:t>,</a:t>
            </a:r>
          </a:p>
          <a:p>
            <a:r>
              <a:rPr lang="en-GB" dirty="0">
                <a:solidFill>
                  <a:srgbClr val="FF0000"/>
                </a:solidFill>
              </a:rPr>
              <a:t>Fast-Tracking</a:t>
            </a:r>
            <a:r>
              <a:rPr lang="en-GB" dirty="0"/>
              <a:t> towards ending the AIDS epidemic as a public health threat,</a:t>
            </a:r>
          </a:p>
          <a:p>
            <a:r>
              <a:rPr lang="en-GB" dirty="0">
                <a:solidFill>
                  <a:srgbClr val="FF0000"/>
                </a:solidFill>
              </a:rPr>
              <a:t>Integration</a:t>
            </a:r>
            <a:r>
              <a:rPr lang="en-GB" dirty="0"/>
              <a:t> of HIV within systems for health,</a:t>
            </a:r>
          </a:p>
          <a:p>
            <a:r>
              <a:rPr lang="en-US" dirty="0">
                <a:solidFill>
                  <a:srgbClr val="FF0000"/>
                </a:solidFill>
              </a:rPr>
              <a:t>Innovation</a:t>
            </a:r>
            <a:r>
              <a:rPr lang="en-US" dirty="0"/>
              <a:t>,</a:t>
            </a:r>
          </a:p>
          <a:p>
            <a:r>
              <a:rPr lang="en-US" dirty="0">
                <a:solidFill>
                  <a:srgbClr val="FF0000"/>
                </a:solidFill>
              </a:rPr>
              <a:t>Evidence-informed planning </a:t>
            </a:r>
            <a:r>
              <a:rPr lang="en-US" dirty="0"/>
              <a:t>and programming,</a:t>
            </a:r>
          </a:p>
        </p:txBody>
      </p:sp>
    </p:spTree>
    <p:extLst>
      <p:ext uri="{BB962C8B-B14F-4D97-AF65-F5344CB8AC3E}">
        <p14:creationId xmlns:p14="http://schemas.microsoft.com/office/powerpoint/2010/main" val="366912289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Decentralized, </a:t>
            </a:r>
            <a:r>
              <a:rPr lang="en-GB" dirty="0">
                <a:solidFill>
                  <a:srgbClr val="FF0000"/>
                </a:solidFill>
              </a:rPr>
              <a:t>multi-sectoral </a:t>
            </a:r>
            <a:r>
              <a:rPr lang="en-GB" dirty="0"/>
              <a:t>and interdisciplinary engagement,</a:t>
            </a:r>
          </a:p>
          <a:p>
            <a:r>
              <a:rPr lang="en-US" dirty="0">
                <a:solidFill>
                  <a:srgbClr val="FF0000"/>
                </a:solidFill>
              </a:rPr>
              <a:t>People-</a:t>
            </a:r>
            <a:r>
              <a:rPr lang="en-US" dirty="0" err="1">
                <a:solidFill>
                  <a:srgbClr val="FF0000"/>
                </a:solidFill>
              </a:rPr>
              <a:t>centred</a:t>
            </a:r>
            <a:r>
              <a:rPr lang="en-US" dirty="0"/>
              <a:t> inclusive approaches,</a:t>
            </a:r>
          </a:p>
          <a:p>
            <a:r>
              <a:rPr lang="en-US" dirty="0"/>
              <a:t>Advancing human rights,</a:t>
            </a:r>
          </a:p>
          <a:p>
            <a:r>
              <a:rPr lang="en-US" dirty="0"/>
              <a:t>Gender justice,</a:t>
            </a:r>
          </a:p>
          <a:p>
            <a:r>
              <a:rPr lang="en-GB" dirty="0">
                <a:solidFill>
                  <a:srgbClr val="FF0000"/>
                </a:solidFill>
              </a:rPr>
              <a:t>Zero tolerance </a:t>
            </a:r>
            <a:r>
              <a:rPr lang="en-GB" dirty="0"/>
              <a:t>for prejudice and discrimination related to HIV and key populations,</a:t>
            </a:r>
          </a:p>
          <a:p>
            <a:r>
              <a:rPr lang="en-GB" dirty="0"/>
              <a:t>Prevention and treatment continuum using the </a:t>
            </a:r>
            <a:r>
              <a:rPr lang="en-GB" dirty="0">
                <a:solidFill>
                  <a:srgbClr val="FF0000"/>
                </a:solidFill>
              </a:rPr>
              <a:t>“identify, reach, recommend, test, </a:t>
            </a:r>
            <a:r>
              <a:rPr lang="en-US" dirty="0">
                <a:solidFill>
                  <a:srgbClr val="FF0000"/>
                </a:solidFill>
              </a:rPr>
              <a:t>treat and retain” </a:t>
            </a:r>
            <a:r>
              <a:rPr lang="en-US" dirty="0"/>
              <a:t>approach,</a:t>
            </a:r>
          </a:p>
        </p:txBody>
      </p:sp>
    </p:spTree>
    <p:extLst>
      <p:ext uri="{BB962C8B-B14F-4D97-AF65-F5344CB8AC3E}">
        <p14:creationId xmlns:p14="http://schemas.microsoft.com/office/powerpoint/2010/main" val="315615363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Meaningful </a:t>
            </a:r>
            <a:r>
              <a:rPr lang="en-GB" dirty="0">
                <a:solidFill>
                  <a:srgbClr val="FF0000"/>
                </a:solidFill>
              </a:rPr>
              <a:t>involvement of affected communities</a:t>
            </a:r>
            <a:r>
              <a:rPr lang="en-GB" dirty="0"/>
              <a:t>,</a:t>
            </a:r>
          </a:p>
          <a:p>
            <a:r>
              <a:rPr lang="en-GB" dirty="0">
                <a:solidFill>
                  <a:srgbClr val="FF0000"/>
                </a:solidFill>
              </a:rPr>
              <a:t>Public private partnerships </a:t>
            </a:r>
            <a:r>
              <a:rPr lang="en-GB" dirty="0"/>
              <a:t>and task-sharing, and</a:t>
            </a:r>
          </a:p>
          <a:p>
            <a:r>
              <a:rPr lang="en-US" dirty="0">
                <a:solidFill>
                  <a:srgbClr val="FF0000"/>
                </a:solidFill>
              </a:rPr>
              <a:t>Country stewardship (government leadership)</a:t>
            </a:r>
            <a:r>
              <a:rPr lang="en-US" dirty="0"/>
              <a:t>.</a:t>
            </a:r>
          </a:p>
        </p:txBody>
      </p:sp>
    </p:spTree>
    <p:extLst>
      <p:ext uri="{BB962C8B-B14F-4D97-AF65-F5344CB8AC3E}">
        <p14:creationId xmlns:p14="http://schemas.microsoft.com/office/powerpoint/2010/main" val="219633063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Prevention to treatment continuum</a:t>
            </a:r>
          </a:p>
        </p:txBody>
      </p:sp>
      <p:pic>
        <p:nvPicPr>
          <p:cNvPr id="4" name="Content Placeholder 3"/>
          <p:cNvPicPr>
            <a:picLocks noGrp="1" noChangeAspect="1"/>
          </p:cNvPicPr>
          <p:nvPr>
            <p:ph idx="1"/>
          </p:nvPr>
        </p:nvPicPr>
        <p:blipFill>
          <a:blip r:embed="rId2"/>
          <a:stretch>
            <a:fillRect/>
          </a:stretch>
        </p:blipFill>
        <p:spPr>
          <a:xfrm>
            <a:off x="1343025" y="1543050"/>
            <a:ext cx="9672638" cy="5072063"/>
          </a:xfrm>
          <a:prstGeom prst="rect">
            <a:avLst/>
          </a:prstGeom>
        </p:spPr>
      </p:pic>
    </p:spTree>
    <p:extLst>
      <p:ext uri="{BB962C8B-B14F-4D97-AF65-F5344CB8AC3E}">
        <p14:creationId xmlns:p14="http://schemas.microsoft.com/office/powerpoint/2010/main" val="291488510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Identify, reach, recommend, test, treat and retain-continuum of prevention, care &amp; treatment</a:t>
            </a:r>
            <a:endParaRPr lang="en-US" dirty="0"/>
          </a:p>
        </p:txBody>
      </p:sp>
      <p:pic>
        <p:nvPicPr>
          <p:cNvPr id="4" name="Content Placeholder 3"/>
          <p:cNvPicPr>
            <a:picLocks noGrp="1" noChangeAspect="1"/>
          </p:cNvPicPr>
          <p:nvPr>
            <p:ph idx="1"/>
          </p:nvPr>
        </p:nvPicPr>
        <p:blipFill>
          <a:blip r:embed="rId2"/>
          <a:stretch>
            <a:fillRect/>
          </a:stretch>
        </p:blipFill>
        <p:spPr>
          <a:xfrm>
            <a:off x="1000125" y="1825625"/>
            <a:ext cx="10229849" cy="4718050"/>
          </a:xfrm>
          <a:prstGeom prst="rect">
            <a:avLst/>
          </a:prstGeom>
        </p:spPr>
      </p:pic>
    </p:spTree>
    <p:extLst>
      <p:ext uri="{BB962C8B-B14F-4D97-AF65-F5344CB8AC3E}">
        <p14:creationId xmlns:p14="http://schemas.microsoft.com/office/powerpoint/2010/main" val="1960630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To update and revise learning resource packages in coordination with different stakeholder</a:t>
            </a:r>
          </a:p>
          <a:p>
            <a:r>
              <a:rPr lang="en-GB" dirty="0"/>
              <a:t>To revise training materials and curriculum as per need based on monitoring and evaluation</a:t>
            </a:r>
          </a:p>
          <a:p>
            <a:r>
              <a:rPr lang="en-GB" dirty="0"/>
              <a:t>To provide technical support in development of training packages or curriculum at provincial level</a:t>
            </a:r>
          </a:p>
          <a:p>
            <a:r>
              <a:rPr lang="en-GB" dirty="0"/>
              <a:t>To develop training packages for professional development of health workers</a:t>
            </a:r>
          </a:p>
          <a:p>
            <a:endParaRPr lang="en-US" dirty="0"/>
          </a:p>
        </p:txBody>
      </p:sp>
    </p:spTree>
    <p:extLst>
      <p:ext uri="{BB962C8B-B14F-4D97-AF65-F5344CB8AC3E}">
        <p14:creationId xmlns:p14="http://schemas.microsoft.com/office/powerpoint/2010/main" val="245471614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Estimated investment need, 2016-2021</a:t>
            </a:r>
          </a:p>
        </p:txBody>
      </p:sp>
      <p:pic>
        <p:nvPicPr>
          <p:cNvPr id="4" name="Content Placeholder 3"/>
          <p:cNvPicPr>
            <a:picLocks noGrp="1" noChangeAspect="1"/>
          </p:cNvPicPr>
          <p:nvPr>
            <p:ph idx="1"/>
          </p:nvPr>
        </p:nvPicPr>
        <p:blipFill>
          <a:blip r:embed="rId2"/>
          <a:stretch>
            <a:fillRect/>
          </a:stretch>
        </p:blipFill>
        <p:spPr>
          <a:xfrm>
            <a:off x="1143001" y="1690688"/>
            <a:ext cx="10210798" cy="4610100"/>
          </a:xfrm>
          <a:prstGeom prst="rect">
            <a:avLst/>
          </a:prstGeom>
        </p:spPr>
      </p:pic>
    </p:spTree>
    <p:extLst>
      <p:ext uri="{BB962C8B-B14F-4D97-AF65-F5344CB8AC3E}">
        <p14:creationId xmlns:p14="http://schemas.microsoft.com/office/powerpoint/2010/main" val="267923241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5924" y="250825"/>
            <a:ext cx="9909313" cy="1325563"/>
          </a:xfrm>
        </p:spPr>
        <p:txBody>
          <a:bodyPr/>
          <a:lstStyle/>
          <a:p>
            <a:r>
              <a:rPr lang="en-GB" dirty="0"/>
              <a:t>Nepal HIV targeted investments (2016-2021)</a:t>
            </a:r>
            <a:endParaRPr lang="en-US" dirty="0"/>
          </a:p>
        </p:txBody>
      </p:sp>
      <p:pic>
        <p:nvPicPr>
          <p:cNvPr id="4" name="Content Placeholder 3"/>
          <p:cNvPicPr>
            <a:picLocks noGrp="1" noChangeAspect="1"/>
          </p:cNvPicPr>
          <p:nvPr>
            <p:ph idx="1"/>
          </p:nvPr>
        </p:nvPicPr>
        <p:blipFill>
          <a:blip r:embed="rId2"/>
          <a:stretch>
            <a:fillRect/>
          </a:stretch>
        </p:blipFill>
        <p:spPr>
          <a:xfrm>
            <a:off x="2852793" y="1704976"/>
            <a:ext cx="6234057" cy="4824412"/>
          </a:xfrm>
          <a:prstGeom prst="rect">
            <a:avLst/>
          </a:prstGeom>
        </p:spPr>
      </p:pic>
    </p:spTree>
    <p:extLst>
      <p:ext uri="{BB962C8B-B14F-4D97-AF65-F5344CB8AC3E}">
        <p14:creationId xmlns:p14="http://schemas.microsoft.com/office/powerpoint/2010/main" val="240298781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Governance, structures and responsibilities</a:t>
            </a:r>
          </a:p>
        </p:txBody>
      </p:sp>
      <p:sp>
        <p:nvSpPr>
          <p:cNvPr id="3" name="Content Placeholder 2"/>
          <p:cNvSpPr>
            <a:spLocks noGrp="1"/>
          </p:cNvSpPr>
          <p:nvPr>
            <p:ph idx="1"/>
          </p:nvPr>
        </p:nvSpPr>
        <p:spPr/>
        <p:txBody>
          <a:bodyPr/>
          <a:lstStyle/>
          <a:p>
            <a:r>
              <a:rPr lang="en-GB" dirty="0"/>
              <a:t>The </a:t>
            </a:r>
            <a:r>
              <a:rPr lang="en-GB" dirty="0">
                <a:solidFill>
                  <a:srgbClr val="FF0000"/>
                </a:solidFill>
              </a:rPr>
              <a:t>National AIDS Council </a:t>
            </a:r>
            <a:r>
              <a:rPr lang="en-GB" dirty="0"/>
              <a:t>was established for policy coordination under the chairmanship of the Prime Minister, with high-level representation of numerous ministries and Government entities, civil society representatives and other partners. </a:t>
            </a:r>
          </a:p>
          <a:p>
            <a:endParaRPr lang="en-GB" dirty="0"/>
          </a:p>
          <a:p>
            <a:r>
              <a:rPr lang="en-GB" dirty="0"/>
              <a:t>This structure is important for overall leadership at the highest level of government.</a:t>
            </a:r>
            <a:endParaRPr lang="en-US" dirty="0"/>
          </a:p>
        </p:txBody>
      </p:sp>
    </p:spTree>
    <p:extLst>
      <p:ext uri="{BB962C8B-B14F-4D97-AF65-F5344CB8AC3E}">
        <p14:creationId xmlns:p14="http://schemas.microsoft.com/office/powerpoint/2010/main" val="44432362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a:t>
            </a:r>
            <a:r>
              <a:rPr lang="en-GB" dirty="0">
                <a:solidFill>
                  <a:srgbClr val="FF0000"/>
                </a:solidFill>
              </a:rPr>
              <a:t>National HIV/AIDS and STI Control Board </a:t>
            </a:r>
            <a:r>
              <a:rPr lang="en-GB" dirty="0"/>
              <a:t>was established to work as the </a:t>
            </a:r>
            <a:r>
              <a:rPr lang="en-GB" dirty="0">
                <a:solidFill>
                  <a:srgbClr val="FF0000"/>
                </a:solidFill>
              </a:rPr>
              <a:t>secretariat of the National AIDS Council </a:t>
            </a:r>
            <a:r>
              <a:rPr lang="en-GB" dirty="0"/>
              <a:t>and for the formulation of national policies, strategies and plans; coordination, monitoring and evaluation of the national multi-sector response to AIDS; mobilization of internal and external resources; and fulfilment of national and </a:t>
            </a:r>
            <a:r>
              <a:rPr lang="en-US" dirty="0"/>
              <a:t>international commitments.</a:t>
            </a:r>
          </a:p>
        </p:txBody>
      </p:sp>
    </p:spTree>
    <p:extLst>
      <p:ext uri="{BB962C8B-B14F-4D97-AF65-F5344CB8AC3E}">
        <p14:creationId xmlns:p14="http://schemas.microsoft.com/office/powerpoint/2010/main" val="241524976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a:t>
            </a:r>
            <a:r>
              <a:rPr lang="en-GB" dirty="0">
                <a:solidFill>
                  <a:srgbClr val="FF0000"/>
                </a:solidFill>
              </a:rPr>
              <a:t>National Centre for AIDS and STD Control </a:t>
            </a:r>
            <a:r>
              <a:rPr lang="en-GB" dirty="0"/>
              <a:t>was established for the </a:t>
            </a:r>
            <a:r>
              <a:rPr lang="en-GB" dirty="0">
                <a:solidFill>
                  <a:srgbClr val="FF0000"/>
                </a:solidFill>
              </a:rPr>
              <a:t>execution, coordination and monitoring of the National HIV and STI Policy, Strategy and Action Plan, in order to implement the endorsed policy and programmes </a:t>
            </a:r>
            <a:r>
              <a:rPr lang="en-GB" dirty="0"/>
              <a:t>at the federal, provincial, &amp; local levels.</a:t>
            </a:r>
          </a:p>
          <a:p>
            <a:endParaRPr lang="en-US" dirty="0"/>
          </a:p>
          <a:p>
            <a:r>
              <a:rPr lang="en-GB" dirty="0"/>
              <a:t>The NCASC maintains and, where necessary, establishes functional technical and thematic working groups comprising </a:t>
            </a:r>
            <a:r>
              <a:rPr lang="en-GB" dirty="0">
                <a:solidFill>
                  <a:srgbClr val="FF0000"/>
                </a:solidFill>
              </a:rPr>
              <a:t>multiple sectors of Government of Nepal and nongovernmental </a:t>
            </a:r>
            <a:r>
              <a:rPr lang="en-US" dirty="0">
                <a:solidFill>
                  <a:srgbClr val="FF0000"/>
                </a:solidFill>
              </a:rPr>
              <a:t>members.</a:t>
            </a:r>
          </a:p>
        </p:txBody>
      </p:sp>
    </p:spTree>
    <p:extLst>
      <p:ext uri="{BB962C8B-B14F-4D97-AF65-F5344CB8AC3E}">
        <p14:creationId xmlns:p14="http://schemas.microsoft.com/office/powerpoint/2010/main" val="388496900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tasks of the NCASC, under the National HIV Strategic Plan, focus on coordination; leveraging and mobilization of financial and technical resources; quality control; development and implementation of policy, programmes and plans; and monitoring and reporting.</a:t>
            </a:r>
            <a:endParaRPr lang="en-US" dirty="0"/>
          </a:p>
        </p:txBody>
      </p:sp>
    </p:spTree>
    <p:extLst>
      <p:ext uri="{BB962C8B-B14F-4D97-AF65-F5344CB8AC3E}">
        <p14:creationId xmlns:p14="http://schemas.microsoft.com/office/powerpoint/2010/main" val="403681781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44486" y="528638"/>
            <a:ext cx="9909313" cy="5972175"/>
          </a:xfrm>
          <a:prstGeom prst="rect">
            <a:avLst/>
          </a:prstGeom>
        </p:spPr>
      </p:pic>
    </p:spTree>
    <p:extLst>
      <p:ext uri="{BB962C8B-B14F-4D97-AF65-F5344CB8AC3E}">
        <p14:creationId xmlns:p14="http://schemas.microsoft.com/office/powerpoint/2010/main" val="260686416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 Resource for Health in NCASC</a:t>
            </a:r>
          </a:p>
        </p:txBody>
      </p:sp>
      <p:pic>
        <p:nvPicPr>
          <p:cNvPr id="4" name="Content Placeholder 3"/>
          <p:cNvPicPr>
            <a:picLocks noGrp="1" noChangeAspect="1"/>
          </p:cNvPicPr>
          <p:nvPr>
            <p:ph idx="1"/>
          </p:nvPr>
        </p:nvPicPr>
        <p:blipFill>
          <a:blip r:embed="rId2"/>
          <a:stretch>
            <a:fillRect/>
          </a:stretch>
        </p:blipFill>
        <p:spPr>
          <a:xfrm>
            <a:off x="838200" y="1838332"/>
            <a:ext cx="10515600" cy="4605331"/>
          </a:xfrm>
          <a:prstGeom prst="rect">
            <a:avLst/>
          </a:prstGeom>
        </p:spPr>
      </p:pic>
    </p:spTree>
    <p:extLst>
      <p:ext uri="{BB962C8B-B14F-4D97-AF65-F5344CB8AC3E}">
        <p14:creationId xmlns:p14="http://schemas.microsoft.com/office/powerpoint/2010/main" val="162584055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85813" y="1857376"/>
            <a:ext cx="10567987" cy="4586288"/>
          </a:xfrm>
          <a:prstGeom prst="rect">
            <a:avLst/>
          </a:prstGeom>
        </p:spPr>
      </p:pic>
    </p:spTree>
    <p:extLst>
      <p:ext uri="{BB962C8B-B14F-4D97-AF65-F5344CB8AC3E}">
        <p14:creationId xmlns:p14="http://schemas.microsoft.com/office/powerpoint/2010/main" val="228842316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Service delivery modalities </a:t>
            </a:r>
            <a:endParaRPr lang="en-US" dirty="0"/>
          </a:p>
        </p:txBody>
      </p:sp>
      <p:sp>
        <p:nvSpPr>
          <p:cNvPr id="3" name="Content Placeholder 2"/>
          <p:cNvSpPr>
            <a:spLocks noGrp="1"/>
          </p:cNvSpPr>
          <p:nvPr>
            <p:ph idx="1"/>
          </p:nvPr>
        </p:nvSpPr>
        <p:spPr/>
        <p:txBody>
          <a:bodyPr>
            <a:normAutofit/>
          </a:bodyPr>
          <a:lstStyle/>
          <a:p>
            <a:r>
              <a:rPr lang="en-GB" b="1" dirty="0"/>
              <a:t>Facility-based:</a:t>
            </a:r>
            <a:r>
              <a:rPr lang="en-GB" dirty="0"/>
              <a:t> in existing clinical settings such as standalone </a:t>
            </a:r>
            <a:r>
              <a:rPr lang="en-GB" dirty="0">
                <a:solidFill>
                  <a:srgbClr val="FF0000"/>
                </a:solidFill>
              </a:rPr>
              <a:t>HIV testing services and antiretroviral therapy sites, </a:t>
            </a:r>
            <a:r>
              <a:rPr lang="en-GB" dirty="0"/>
              <a:t>mobile facility, antenatal care and labour rooms, opioid substitution therapy sites, TB care sites and private clinics, and public private </a:t>
            </a:r>
            <a:r>
              <a:rPr lang="en-US" dirty="0"/>
              <a:t>partnerships.</a:t>
            </a:r>
          </a:p>
          <a:p>
            <a:endParaRPr lang="en-GB" b="1" dirty="0"/>
          </a:p>
          <a:p>
            <a:r>
              <a:rPr lang="en-GB" b="1" dirty="0"/>
              <a:t>Community-based:</a:t>
            </a:r>
            <a:r>
              <a:rPr lang="en-GB" dirty="0"/>
              <a:t>  in-reach  among  key  populations  using  mobile  units, </a:t>
            </a:r>
            <a:r>
              <a:rPr lang="en-GB" dirty="0">
                <a:solidFill>
                  <a:srgbClr val="FF0000"/>
                </a:solidFill>
              </a:rPr>
              <a:t>entertainment sites, and hotspots for sex work and injecting drug use, and also focusing on remote birthing sites and areas with higher numbers of male labour migrants and their partners</a:t>
            </a:r>
            <a:r>
              <a:rPr lang="en-GB" dirty="0"/>
              <a:t>. This include community led testing using "test for </a:t>
            </a:r>
            <a:r>
              <a:rPr lang="en-US" dirty="0"/>
              <a:t>triage".</a:t>
            </a:r>
          </a:p>
        </p:txBody>
      </p:sp>
    </p:spTree>
    <p:extLst>
      <p:ext uri="{BB962C8B-B14F-4D97-AF65-F5344CB8AC3E}">
        <p14:creationId xmlns:p14="http://schemas.microsoft.com/office/powerpoint/2010/main" val="3557083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Skill Development Section</a:t>
            </a:r>
            <a:endParaRPr lang="en-US" dirty="0"/>
          </a:p>
        </p:txBody>
      </p:sp>
      <p:sp>
        <p:nvSpPr>
          <p:cNvPr id="3" name="Content Placeholder 2"/>
          <p:cNvSpPr>
            <a:spLocks noGrp="1"/>
          </p:cNvSpPr>
          <p:nvPr>
            <p:ph idx="1"/>
          </p:nvPr>
        </p:nvSpPr>
        <p:spPr>
          <a:xfrm>
            <a:off x="838200" y="1825625"/>
            <a:ext cx="10515600" cy="4618038"/>
          </a:xfrm>
        </p:spPr>
        <p:txBody>
          <a:bodyPr>
            <a:normAutofit/>
          </a:bodyPr>
          <a:lstStyle/>
          <a:p>
            <a:r>
              <a:rPr lang="en-GB" dirty="0"/>
              <a:t>To support MOHP in preparation of national policy, strategies and regulations regarding skill development</a:t>
            </a:r>
          </a:p>
          <a:p>
            <a:r>
              <a:rPr lang="en-GB" dirty="0"/>
              <a:t>To prepare guidelines, protocols, standards and quality regulations regarding skill development</a:t>
            </a:r>
          </a:p>
          <a:p>
            <a:r>
              <a:rPr lang="en-GB" dirty="0"/>
              <a:t>To identify training needs for capacity enhancement of health workers at national level</a:t>
            </a:r>
          </a:p>
          <a:p>
            <a:r>
              <a:rPr lang="en-GB" dirty="0"/>
              <a:t>To manage &amp; conduct trainings at federal level </a:t>
            </a:r>
          </a:p>
          <a:p>
            <a:r>
              <a:rPr lang="en-GB" dirty="0"/>
              <a:t>To facilitate in conduction of trainings at federal level </a:t>
            </a:r>
          </a:p>
          <a:p>
            <a:pPr marL="0" indent="0">
              <a:buNone/>
            </a:pPr>
            <a:endParaRPr lang="en-US" dirty="0"/>
          </a:p>
        </p:txBody>
      </p:sp>
    </p:spTree>
    <p:extLst>
      <p:ext uri="{BB962C8B-B14F-4D97-AF65-F5344CB8AC3E}">
        <p14:creationId xmlns:p14="http://schemas.microsoft.com/office/powerpoint/2010/main" val="374362835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Sites by Province (2074/2075)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1688935"/>
              </p:ext>
            </p:extLst>
          </p:nvPr>
        </p:nvGraphicFramePr>
        <p:xfrm>
          <a:off x="838200" y="1825625"/>
          <a:ext cx="10515600" cy="402336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190750">
                  <a:extLst>
                    <a:ext uri="{9D8B030D-6E8A-4147-A177-3AD203B41FA5}">
                      <a16:colId xmlns:a16="http://schemas.microsoft.com/office/drawing/2014/main" val="20002"/>
                    </a:ext>
                  </a:extLst>
                </a:gridCol>
                <a:gridCol w="3067050">
                  <a:extLst>
                    <a:ext uri="{9D8B030D-6E8A-4147-A177-3AD203B41FA5}">
                      <a16:colId xmlns:a16="http://schemas.microsoft.com/office/drawing/2014/main" val="20003"/>
                    </a:ext>
                  </a:extLst>
                </a:gridCol>
              </a:tblGrid>
              <a:tr h="370840">
                <a:tc>
                  <a:txBody>
                    <a:bodyPr/>
                    <a:lstStyle/>
                    <a:p>
                      <a:r>
                        <a:rPr lang="en-US" sz="2400" dirty="0">
                          <a:latin typeface="Times New Roman" panose="02020603050405020304" pitchFamily="18" charset="0"/>
                          <a:cs typeface="Times New Roman" panose="02020603050405020304" pitchFamily="18" charset="0"/>
                        </a:rPr>
                        <a:t>Province </a:t>
                      </a:r>
                    </a:p>
                  </a:txBody>
                  <a:tcPr/>
                </a:tc>
                <a:tc>
                  <a:txBody>
                    <a:bodyPr/>
                    <a:lstStyle/>
                    <a:p>
                      <a:r>
                        <a:rPr lang="en-US" sz="2400" dirty="0">
                          <a:latin typeface="Times New Roman" panose="02020603050405020304" pitchFamily="18" charset="0"/>
                          <a:cs typeface="Times New Roman" panose="02020603050405020304" pitchFamily="18" charset="0"/>
                        </a:rPr>
                        <a:t>HIV Testing sites </a:t>
                      </a:r>
                    </a:p>
                  </a:txBody>
                  <a:tcPr/>
                </a:tc>
                <a:tc>
                  <a:txBody>
                    <a:bodyPr/>
                    <a:lstStyle/>
                    <a:p>
                      <a:r>
                        <a:rPr lang="en-US" sz="2400" dirty="0">
                          <a:latin typeface="Times New Roman" panose="02020603050405020304" pitchFamily="18" charset="0"/>
                          <a:cs typeface="Times New Roman" panose="02020603050405020304" pitchFamily="18" charset="0"/>
                        </a:rPr>
                        <a:t>ART sites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dirty="0">
                          <a:latin typeface="Times New Roman" panose="02020603050405020304" pitchFamily="18" charset="0"/>
                          <a:cs typeface="Times New Roman" panose="02020603050405020304" pitchFamily="18" charset="0"/>
                        </a:rPr>
                        <a:t>Opioid substitution therapy (OST) sites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r>
                        <a:rPr lang="en-US" sz="2400" dirty="0">
                          <a:latin typeface="Times New Roman" panose="02020603050405020304" pitchFamily="18" charset="0"/>
                          <a:cs typeface="Times New Roman" panose="02020603050405020304" pitchFamily="18" charset="0"/>
                        </a:rPr>
                        <a:t>1</a:t>
                      </a:r>
                    </a:p>
                  </a:txBody>
                  <a:tcPr/>
                </a:tc>
                <a:tc>
                  <a:txBody>
                    <a:bodyPr/>
                    <a:lstStyle/>
                    <a:p>
                      <a:r>
                        <a:rPr lang="en-US" sz="2400" dirty="0">
                          <a:latin typeface="Times New Roman" panose="02020603050405020304" pitchFamily="18" charset="0"/>
                          <a:cs typeface="Times New Roman" panose="02020603050405020304" pitchFamily="18" charset="0"/>
                        </a:rPr>
                        <a:t>23</a:t>
                      </a:r>
                    </a:p>
                  </a:txBody>
                  <a:tcPr/>
                </a:tc>
                <a:tc>
                  <a:txBody>
                    <a:bodyPr/>
                    <a:lstStyle/>
                    <a:p>
                      <a:r>
                        <a:rPr lang="en-US" sz="2400" dirty="0">
                          <a:latin typeface="Times New Roman" panose="02020603050405020304" pitchFamily="18" charset="0"/>
                          <a:cs typeface="Times New Roman" panose="02020603050405020304" pitchFamily="18" charset="0"/>
                        </a:rPr>
                        <a:t>9</a:t>
                      </a:r>
                    </a:p>
                  </a:txBody>
                  <a:tcPr/>
                </a:tc>
                <a:tc>
                  <a:txBody>
                    <a:bodyPr/>
                    <a:lstStyle/>
                    <a:p>
                      <a:r>
                        <a:rPr lang="en-US" sz="2400" dirty="0">
                          <a:latin typeface="Times New Roman" panose="02020603050405020304" pitchFamily="18" charset="0"/>
                          <a:cs typeface="Times New Roman" panose="02020603050405020304" pitchFamily="18" charset="0"/>
                        </a:rPr>
                        <a:t>2</a:t>
                      </a:r>
                    </a:p>
                  </a:txBody>
                  <a:tcPr/>
                </a:tc>
                <a:extLst>
                  <a:ext uri="{0D108BD9-81ED-4DB2-BD59-A6C34878D82A}">
                    <a16:rowId xmlns:a16="http://schemas.microsoft.com/office/drawing/2014/main" val="10001"/>
                  </a:ext>
                </a:extLst>
              </a:tr>
              <a:tr h="370840">
                <a:tc>
                  <a:txBody>
                    <a:bodyPr/>
                    <a:lstStyle/>
                    <a:p>
                      <a:r>
                        <a:rPr lang="en-US" sz="2400" dirty="0">
                          <a:latin typeface="Times New Roman" panose="02020603050405020304" pitchFamily="18" charset="0"/>
                          <a:cs typeface="Times New Roman" panose="02020603050405020304" pitchFamily="18" charset="0"/>
                        </a:rPr>
                        <a:t>2</a:t>
                      </a:r>
                    </a:p>
                  </a:txBody>
                  <a:tcPr/>
                </a:tc>
                <a:tc>
                  <a:txBody>
                    <a:bodyPr/>
                    <a:lstStyle/>
                    <a:p>
                      <a:r>
                        <a:rPr lang="en-US" sz="2400" dirty="0">
                          <a:latin typeface="Times New Roman" panose="02020603050405020304" pitchFamily="18" charset="0"/>
                          <a:cs typeface="Times New Roman" panose="02020603050405020304" pitchFamily="18" charset="0"/>
                        </a:rPr>
                        <a:t>14</a:t>
                      </a:r>
                    </a:p>
                  </a:txBody>
                  <a:tcPr/>
                </a:tc>
                <a:tc>
                  <a:txBody>
                    <a:bodyPr/>
                    <a:lstStyle/>
                    <a:p>
                      <a:r>
                        <a:rPr lang="en-US" sz="2400" dirty="0">
                          <a:latin typeface="Times New Roman" panose="02020603050405020304" pitchFamily="18" charset="0"/>
                          <a:cs typeface="Times New Roman" panose="02020603050405020304" pitchFamily="18" charset="0"/>
                        </a:rPr>
                        <a:t>8</a:t>
                      </a:r>
                    </a:p>
                  </a:txBody>
                  <a:tcPr/>
                </a:tc>
                <a:tc>
                  <a:txBody>
                    <a:bodyPr/>
                    <a:lstStyle/>
                    <a:p>
                      <a:r>
                        <a:rPr lang="en-US" sz="2400" dirty="0">
                          <a:latin typeface="Times New Roman" panose="02020603050405020304" pitchFamily="18" charset="0"/>
                          <a:cs typeface="Times New Roman" panose="02020603050405020304" pitchFamily="18" charset="0"/>
                        </a:rPr>
                        <a:t>1</a:t>
                      </a:r>
                    </a:p>
                  </a:txBody>
                  <a:tcPr/>
                </a:tc>
                <a:extLst>
                  <a:ext uri="{0D108BD9-81ED-4DB2-BD59-A6C34878D82A}">
                    <a16:rowId xmlns:a16="http://schemas.microsoft.com/office/drawing/2014/main" val="10002"/>
                  </a:ext>
                </a:extLst>
              </a:tr>
              <a:tr h="370840">
                <a:tc>
                  <a:txBody>
                    <a:bodyPr/>
                    <a:lstStyle/>
                    <a:p>
                      <a:r>
                        <a:rPr lang="en-US" sz="2400" dirty="0">
                          <a:latin typeface="Times New Roman" panose="02020603050405020304" pitchFamily="18" charset="0"/>
                          <a:cs typeface="Times New Roman" panose="02020603050405020304" pitchFamily="18" charset="0"/>
                        </a:rPr>
                        <a:t>3</a:t>
                      </a:r>
                    </a:p>
                  </a:txBody>
                  <a:tcPr/>
                </a:tc>
                <a:tc>
                  <a:txBody>
                    <a:bodyPr/>
                    <a:lstStyle/>
                    <a:p>
                      <a:r>
                        <a:rPr lang="en-US" sz="2400" dirty="0">
                          <a:latin typeface="Times New Roman" panose="02020603050405020304" pitchFamily="18" charset="0"/>
                          <a:cs typeface="Times New Roman" panose="02020603050405020304" pitchFamily="18" charset="0"/>
                        </a:rPr>
                        <a:t>43</a:t>
                      </a:r>
                    </a:p>
                  </a:txBody>
                  <a:tcPr/>
                </a:tc>
                <a:tc>
                  <a:txBody>
                    <a:bodyPr/>
                    <a:lstStyle/>
                    <a:p>
                      <a:r>
                        <a:rPr lang="en-US" sz="2400" dirty="0">
                          <a:latin typeface="Times New Roman" panose="02020603050405020304" pitchFamily="18" charset="0"/>
                          <a:cs typeface="Times New Roman" panose="02020603050405020304" pitchFamily="18" charset="0"/>
                        </a:rPr>
                        <a:t>15</a:t>
                      </a:r>
                    </a:p>
                  </a:txBody>
                  <a:tcPr/>
                </a:tc>
                <a:tc>
                  <a:txBody>
                    <a:bodyPr/>
                    <a:lstStyle/>
                    <a:p>
                      <a:r>
                        <a:rPr lang="en-US" sz="2400" dirty="0">
                          <a:latin typeface="Times New Roman" panose="02020603050405020304" pitchFamily="18" charset="0"/>
                          <a:cs typeface="Times New Roman" panose="02020603050405020304" pitchFamily="18" charset="0"/>
                        </a:rPr>
                        <a:t>8</a:t>
                      </a:r>
                    </a:p>
                  </a:txBody>
                  <a:tcPr/>
                </a:tc>
                <a:extLst>
                  <a:ext uri="{0D108BD9-81ED-4DB2-BD59-A6C34878D82A}">
                    <a16:rowId xmlns:a16="http://schemas.microsoft.com/office/drawing/2014/main" val="10003"/>
                  </a:ext>
                </a:extLst>
              </a:tr>
              <a:tr h="370840">
                <a:tc>
                  <a:txBody>
                    <a:bodyPr/>
                    <a:lstStyle/>
                    <a:p>
                      <a:r>
                        <a:rPr lang="en-US" sz="2400" dirty="0">
                          <a:latin typeface="Times New Roman" panose="02020603050405020304" pitchFamily="18" charset="0"/>
                          <a:cs typeface="Times New Roman" panose="02020603050405020304" pitchFamily="18" charset="0"/>
                        </a:rPr>
                        <a:t>4</a:t>
                      </a:r>
                    </a:p>
                  </a:txBody>
                  <a:tcPr/>
                </a:tc>
                <a:tc>
                  <a:txBody>
                    <a:bodyPr/>
                    <a:lstStyle/>
                    <a:p>
                      <a:r>
                        <a:rPr lang="en-US" sz="2400" dirty="0">
                          <a:latin typeface="Times New Roman" panose="02020603050405020304" pitchFamily="18" charset="0"/>
                          <a:cs typeface="Times New Roman" panose="02020603050405020304" pitchFamily="18" charset="0"/>
                        </a:rPr>
                        <a:t>26</a:t>
                      </a:r>
                    </a:p>
                  </a:txBody>
                  <a:tcPr/>
                </a:tc>
                <a:tc>
                  <a:txBody>
                    <a:bodyPr/>
                    <a:lstStyle/>
                    <a:p>
                      <a:r>
                        <a:rPr lang="en-US" sz="2400" dirty="0">
                          <a:latin typeface="Times New Roman" panose="02020603050405020304" pitchFamily="18" charset="0"/>
                          <a:cs typeface="Times New Roman" panose="02020603050405020304" pitchFamily="18" charset="0"/>
                        </a:rPr>
                        <a:t>9</a:t>
                      </a:r>
                    </a:p>
                  </a:txBody>
                  <a:tcPr/>
                </a:tc>
                <a:tc>
                  <a:txBody>
                    <a:bodyPr/>
                    <a:lstStyle/>
                    <a:p>
                      <a:r>
                        <a:rPr lang="en-US" sz="2400" dirty="0">
                          <a:latin typeface="Times New Roman" panose="02020603050405020304" pitchFamily="18" charset="0"/>
                          <a:cs typeface="Times New Roman" panose="02020603050405020304" pitchFamily="18" charset="0"/>
                        </a:rPr>
                        <a:t>1</a:t>
                      </a:r>
                    </a:p>
                  </a:txBody>
                  <a:tcPr/>
                </a:tc>
                <a:extLst>
                  <a:ext uri="{0D108BD9-81ED-4DB2-BD59-A6C34878D82A}">
                    <a16:rowId xmlns:a16="http://schemas.microsoft.com/office/drawing/2014/main" val="10004"/>
                  </a:ext>
                </a:extLst>
              </a:tr>
              <a:tr h="370840">
                <a:tc>
                  <a:txBody>
                    <a:bodyPr/>
                    <a:lstStyle/>
                    <a:p>
                      <a:r>
                        <a:rPr lang="en-US" sz="2400" dirty="0">
                          <a:latin typeface="Times New Roman" panose="02020603050405020304" pitchFamily="18" charset="0"/>
                          <a:cs typeface="Times New Roman" panose="02020603050405020304" pitchFamily="18" charset="0"/>
                        </a:rPr>
                        <a:t>5</a:t>
                      </a:r>
                    </a:p>
                  </a:txBody>
                  <a:tcPr/>
                </a:tc>
                <a:tc>
                  <a:txBody>
                    <a:bodyPr/>
                    <a:lstStyle/>
                    <a:p>
                      <a:r>
                        <a:rPr lang="en-US" sz="2400" dirty="0">
                          <a:latin typeface="Times New Roman" panose="02020603050405020304" pitchFamily="18" charset="0"/>
                          <a:cs typeface="Times New Roman" panose="02020603050405020304" pitchFamily="18" charset="0"/>
                        </a:rPr>
                        <a:t>33</a:t>
                      </a:r>
                    </a:p>
                  </a:txBody>
                  <a:tcPr/>
                </a:tc>
                <a:tc>
                  <a:txBody>
                    <a:bodyPr/>
                    <a:lstStyle/>
                    <a:p>
                      <a:r>
                        <a:rPr lang="en-US" sz="2400" dirty="0">
                          <a:latin typeface="Times New Roman" panose="02020603050405020304" pitchFamily="18" charset="0"/>
                          <a:cs typeface="Times New Roman" panose="02020603050405020304" pitchFamily="18" charset="0"/>
                        </a:rPr>
                        <a:t>15</a:t>
                      </a:r>
                    </a:p>
                  </a:txBody>
                  <a:tcPr/>
                </a:tc>
                <a:tc>
                  <a:txBody>
                    <a:bodyPr/>
                    <a:lstStyle/>
                    <a:p>
                      <a:r>
                        <a:rPr lang="en-US" sz="2400" dirty="0">
                          <a:latin typeface="Times New Roman" panose="02020603050405020304" pitchFamily="18" charset="0"/>
                          <a:cs typeface="Times New Roman" panose="02020603050405020304" pitchFamily="18" charset="0"/>
                        </a:rPr>
                        <a:t>3</a:t>
                      </a:r>
                    </a:p>
                  </a:txBody>
                  <a:tcPr/>
                </a:tc>
                <a:extLst>
                  <a:ext uri="{0D108BD9-81ED-4DB2-BD59-A6C34878D82A}">
                    <a16:rowId xmlns:a16="http://schemas.microsoft.com/office/drawing/2014/main" val="10005"/>
                  </a:ext>
                </a:extLst>
              </a:tr>
              <a:tr h="370840">
                <a:tc>
                  <a:txBody>
                    <a:bodyPr/>
                    <a:lstStyle/>
                    <a:p>
                      <a:r>
                        <a:rPr lang="en-US" sz="2400" dirty="0">
                          <a:latin typeface="Times New Roman" panose="02020603050405020304" pitchFamily="18" charset="0"/>
                          <a:cs typeface="Times New Roman" panose="02020603050405020304" pitchFamily="18" charset="0"/>
                        </a:rPr>
                        <a:t>6</a:t>
                      </a:r>
                    </a:p>
                  </a:txBody>
                  <a:tcPr/>
                </a:tc>
                <a:tc>
                  <a:txBody>
                    <a:bodyPr/>
                    <a:lstStyle/>
                    <a:p>
                      <a:r>
                        <a:rPr lang="en-US" sz="2400" dirty="0">
                          <a:latin typeface="Times New Roman" panose="02020603050405020304" pitchFamily="18" charset="0"/>
                          <a:cs typeface="Times New Roman" panose="02020603050405020304" pitchFamily="18" charset="0"/>
                        </a:rPr>
                        <a:t>16</a:t>
                      </a:r>
                    </a:p>
                  </a:txBody>
                  <a:tcPr/>
                </a:tc>
                <a:tc>
                  <a:txBody>
                    <a:bodyPr/>
                    <a:lstStyle/>
                    <a:p>
                      <a:r>
                        <a:rPr lang="en-US" sz="2400" dirty="0">
                          <a:latin typeface="Times New Roman" panose="02020603050405020304" pitchFamily="18" charset="0"/>
                          <a:cs typeface="Times New Roman" panose="02020603050405020304" pitchFamily="18" charset="0"/>
                        </a:rPr>
                        <a:t>4</a:t>
                      </a:r>
                    </a:p>
                  </a:txBody>
                  <a:tcPr/>
                </a:tc>
                <a:tc>
                  <a:txBody>
                    <a:bodyPr/>
                    <a:lstStyle/>
                    <a:p>
                      <a:r>
                        <a:rPr lang="en-US" sz="2400" dirty="0">
                          <a:latin typeface="Times New Roman" panose="02020603050405020304" pitchFamily="18" charset="0"/>
                          <a:cs typeface="Times New Roman" panose="02020603050405020304" pitchFamily="18" charset="0"/>
                        </a:rPr>
                        <a:t>0</a:t>
                      </a:r>
                    </a:p>
                  </a:txBody>
                  <a:tcPr/>
                </a:tc>
                <a:extLst>
                  <a:ext uri="{0D108BD9-81ED-4DB2-BD59-A6C34878D82A}">
                    <a16:rowId xmlns:a16="http://schemas.microsoft.com/office/drawing/2014/main" val="10006"/>
                  </a:ext>
                </a:extLst>
              </a:tr>
              <a:tr h="370840">
                <a:tc>
                  <a:txBody>
                    <a:bodyPr/>
                    <a:lstStyle/>
                    <a:p>
                      <a:r>
                        <a:rPr lang="en-US" sz="2400" dirty="0">
                          <a:latin typeface="Times New Roman" panose="02020603050405020304" pitchFamily="18" charset="0"/>
                          <a:cs typeface="Times New Roman" panose="02020603050405020304" pitchFamily="18" charset="0"/>
                        </a:rPr>
                        <a:t>7</a:t>
                      </a:r>
                    </a:p>
                  </a:txBody>
                  <a:tcPr/>
                </a:tc>
                <a:tc>
                  <a:txBody>
                    <a:bodyPr/>
                    <a:lstStyle/>
                    <a:p>
                      <a:r>
                        <a:rPr lang="en-US" sz="2400" dirty="0">
                          <a:latin typeface="Times New Roman" panose="02020603050405020304" pitchFamily="18" charset="0"/>
                          <a:cs typeface="Times New Roman" panose="02020603050405020304" pitchFamily="18" charset="0"/>
                        </a:rPr>
                        <a:t>20</a:t>
                      </a:r>
                    </a:p>
                  </a:txBody>
                  <a:tcPr/>
                </a:tc>
                <a:tc>
                  <a:txBody>
                    <a:bodyPr/>
                    <a:lstStyle/>
                    <a:p>
                      <a:r>
                        <a:rPr lang="en-US" sz="2400" dirty="0">
                          <a:latin typeface="Times New Roman" panose="02020603050405020304" pitchFamily="18" charset="0"/>
                          <a:cs typeface="Times New Roman" panose="02020603050405020304" pitchFamily="18" charset="0"/>
                        </a:rPr>
                        <a:t>13</a:t>
                      </a:r>
                    </a:p>
                  </a:txBody>
                  <a:tcPr/>
                </a:tc>
                <a:tc>
                  <a:txBody>
                    <a:bodyPr/>
                    <a:lstStyle/>
                    <a:p>
                      <a:r>
                        <a:rPr lang="en-US" sz="2400" dirty="0">
                          <a:latin typeface="Times New Roman" panose="02020603050405020304" pitchFamily="18" charset="0"/>
                          <a:cs typeface="Times New Roman" panose="02020603050405020304" pitchFamily="18" charset="0"/>
                        </a:rPr>
                        <a:t>0</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93886692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External Financing </a:t>
            </a:r>
          </a:p>
        </p:txBody>
      </p:sp>
      <p:sp>
        <p:nvSpPr>
          <p:cNvPr id="3" name="Content Placeholder 2"/>
          <p:cNvSpPr>
            <a:spLocks noGrp="1"/>
          </p:cNvSpPr>
          <p:nvPr>
            <p:ph idx="1"/>
          </p:nvPr>
        </p:nvSpPr>
        <p:spPr/>
        <p:txBody>
          <a:bodyPr/>
          <a:lstStyle/>
          <a:p>
            <a:pPr marL="0" indent="0">
              <a:buNone/>
            </a:pPr>
            <a:r>
              <a:rPr lang="en-GB" dirty="0"/>
              <a:t>EDPs equally support the national response to HIV in Nepal by providing a substantial amount of resources required for combating HIV. </a:t>
            </a:r>
          </a:p>
          <a:p>
            <a:r>
              <a:rPr lang="en-GB" dirty="0"/>
              <a:t>The Global Fund to Fight AIDS, TB and Malaria (GFATM), </a:t>
            </a:r>
          </a:p>
          <a:p>
            <a:r>
              <a:rPr lang="en-GB" dirty="0"/>
              <a:t>United States Agency for International Development (USAID), </a:t>
            </a:r>
          </a:p>
          <a:p>
            <a:r>
              <a:rPr lang="en-GB" dirty="0"/>
              <a:t>United Nations Children’s Fund (UNICEF), </a:t>
            </a:r>
          </a:p>
          <a:p>
            <a:r>
              <a:rPr lang="en-GB" dirty="0"/>
              <a:t>World Health Organization (WHO), </a:t>
            </a:r>
          </a:p>
          <a:p>
            <a:r>
              <a:rPr lang="en-GB" dirty="0"/>
              <a:t>AIDS Health Care Foundation (AHF) etc.</a:t>
            </a:r>
            <a:endParaRPr lang="en-US" dirty="0"/>
          </a:p>
        </p:txBody>
      </p:sp>
    </p:spTree>
    <p:extLst>
      <p:ext uri="{BB962C8B-B14F-4D97-AF65-F5344CB8AC3E}">
        <p14:creationId xmlns:p14="http://schemas.microsoft.com/office/powerpoint/2010/main" val="182941884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Monitoring Indicators </a:t>
            </a:r>
          </a:p>
        </p:txBody>
      </p:sp>
      <p:sp>
        <p:nvSpPr>
          <p:cNvPr id="3" name="Content Placeholder 2"/>
          <p:cNvSpPr>
            <a:spLocks noGrp="1"/>
          </p:cNvSpPr>
          <p:nvPr>
            <p:ph idx="1"/>
          </p:nvPr>
        </p:nvSpPr>
        <p:spPr/>
        <p:txBody>
          <a:bodyPr/>
          <a:lstStyle/>
          <a:p>
            <a:pPr marL="0" indent="0">
              <a:buNone/>
            </a:pPr>
            <a:r>
              <a:rPr lang="en-US" b="1" dirty="0"/>
              <a:t>Impact level Indicators</a:t>
            </a:r>
          </a:p>
          <a:p>
            <a:pPr marL="0" indent="0">
              <a:buNone/>
            </a:pPr>
            <a:r>
              <a:rPr lang="en-GB" dirty="0"/>
              <a:t>a) HIV incidence- Number and percentage of new HIV infections</a:t>
            </a:r>
          </a:p>
          <a:p>
            <a:pPr marL="0" indent="0">
              <a:buNone/>
            </a:pPr>
            <a:r>
              <a:rPr lang="en-GB" dirty="0"/>
              <a:t>b) HIV prevalence among key population</a:t>
            </a:r>
          </a:p>
          <a:p>
            <a:pPr marL="0" indent="0">
              <a:buNone/>
            </a:pPr>
            <a:r>
              <a:rPr lang="en-GB" dirty="0"/>
              <a:t>c) HCV and HBV prevalence among people who inject drugs</a:t>
            </a:r>
          </a:p>
          <a:p>
            <a:pPr marL="0" indent="0">
              <a:buNone/>
            </a:pPr>
            <a:r>
              <a:rPr lang="en-GB" dirty="0"/>
              <a:t>d) HIV prevalence in young people</a:t>
            </a:r>
          </a:p>
          <a:p>
            <a:pPr marL="0" indent="0">
              <a:buNone/>
            </a:pPr>
            <a:r>
              <a:rPr lang="en-GB" dirty="0"/>
              <a:t>e) Mother to child transmission of HIV (MTCT): Estimated percentage of children newly infected with HIV from MTCT</a:t>
            </a:r>
            <a:endParaRPr lang="en-US" dirty="0"/>
          </a:p>
        </p:txBody>
      </p:sp>
    </p:spTree>
    <p:extLst>
      <p:ext uri="{BB962C8B-B14F-4D97-AF65-F5344CB8AC3E}">
        <p14:creationId xmlns:p14="http://schemas.microsoft.com/office/powerpoint/2010/main" val="380926195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dirty="0"/>
              <a:t>Outcome level indicators</a:t>
            </a:r>
          </a:p>
          <a:p>
            <a:pPr marL="0" indent="0">
              <a:buNone/>
            </a:pPr>
            <a:r>
              <a:rPr lang="en-GB" dirty="0"/>
              <a:t>a) Percentage of sex workers reporting condom use with most recent client</a:t>
            </a:r>
          </a:p>
          <a:p>
            <a:pPr marL="0" indent="0">
              <a:buNone/>
            </a:pPr>
            <a:r>
              <a:rPr lang="en-GB" dirty="0"/>
              <a:t>b) Percentage of people who inject drugs reporting having used a condom the last time they </a:t>
            </a:r>
            <a:r>
              <a:rPr lang="en-US" dirty="0"/>
              <a:t>had a sexual-intercourse</a:t>
            </a:r>
          </a:p>
          <a:p>
            <a:pPr marL="0" indent="0">
              <a:buNone/>
            </a:pPr>
            <a:r>
              <a:rPr lang="en-GB" dirty="0"/>
              <a:t>c) Percentage of men reporting the use of condom the last time they had anal sex with a male </a:t>
            </a:r>
            <a:r>
              <a:rPr lang="en-US" dirty="0"/>
              <a:t>partner</a:t>
            </a:r>
          </a:p>
          <a:p>
            <a:pPr marL="0" indent="0">
              <a:buNone/>
            </a:pPr>
            <a:r>
              <a:rPr lang="en-GB" dirty="0"/>
              <a:t>d) Percentage of migrants aged 15-49 reporting the use of condom the last time they had sex </a:t>
            </a:r>
            <a:r>
              <a:rPr lang="en-US" dirty="0"/>
              <a:t>with non-regular sexual partner</a:t>
            </a:r>
          </a:p>
        </p:txBody>
      </p:sp>
    </p:spTree>
    <p:extLst>
      <p:ext uri="{BB962C8B-B14F-4D97-AF65-F5344CB8AC3E}">
        <p14:creationId xmlns:p14="http://schemas.microsoft.com/office/powerpoint/2010/main" val="49801365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dirty="0"/>
              <a:t>Output level indicators</a:t>
            </a:r>
          </a:p>
          <a:p>
            <a:pPr marL="0" indent="0">
              <a:buNone/>
            </a:pPr>
            <a:r>
              <a:rPr lang="en-GB" dirty="0"/>
              <a:t>a) Needle and syringe distributed per person who </a:t>
            </a:r>
            <a:r>
              <a:rPr lang="en-GB" dirty="0" err="1"/>
              <a:t>injectdrugs</a:t>
            </a:r>
            <a:endParaRPr lang="en-GB" dirty="0"/>
          </a:p>
          <a:p>
            <a:pPr marL="0" indent="0">
              <a:buNone/>
            </a:pPr>
            <a:r>
              <a:rPr lang="en-GB" dirty="0"/>
              <a:t>b) Percentage of individuals receiving Opioid Substitution Therapy who received treatment for </a:t>
            </a:r>
            <a:r>
              <a:rPr lang="en-US" dirty="0"/>
              <a:t>at least six months</a:t>
            </a:r>
          </a:p>
          <a:p>
            <a:pPr marL="0" indent="0">
              <a:buNone/>
            </a:pPr>
            <a:r>
              <a:rPr lang="en-GB" dirty="0"/>
              <a:t>c) Number and percentage of key population who had an HIV test in the past 12 months and </a:t>
            </a:r>
            <a:r>
              <a:rPr lang="en-US" dirty="0"/>
              <a:t>know their results</a:t>
            </a:r>
          </a:p>
          <a:p>
            <a:pPr marL="0" indent="0">
              <a:buNone/>
            </a:pPr>
            <a:r>
              <a:rPr lang="en-GB" dirty="0"/>
              <a:t>d) Percentage of key population reached by HIV prevention programmes - (BCC intervention, </a:t>
            </a:r>
            <a:r>
              <a:rPr lang="en-US" dirty="0"/>
              <a:t>condom and lube distribution)</a:t>
            </a:r>
          </a:p>
          <a:p>
            <a:pPr marL="0" indent="0">
              <a:buNone/>
            </a:pPr>
            <a:r>
              <a:rPr lang="en-GB" dirty="0"/>
              <a:t>e) Number of key population screened for HIV by trained layperson</a:t>
            </a:r>
            <a:endParaRPr lang="en-US" dirty="0"/>
          </a:p>
        </p:txBody>
      </p:sp>
    </p:spTree>
    <p:extLst>
      <p:ext uri="{BB962C8B-B14F-4D97-AF65-F5344CB8AC3E}">
        <p14:creationId xmlns:p14="http://schemas.microsoft.com/office/powerpoint/2010/main" val="392843594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GB" dirty="0"/>
              <a:t>f) Percentage of pregnant women with known HIV status</a:t>
            </a:r>
          </a:p>
          <a:p>
            <a:pPr marL="0" indent="0">
              <a:buNone/>
            </a:pPr>
            <a:r>
              <a:rPr lang="en-GB" dirty="0"/>
              <a:t>g) Percentage of pregnant women living with HIV who received antiretroviral therapy to </a:t>
            </a:r>
            <a:r>
              <a:rPr lang="en-US" dirty="0"/>
              <a:t>eliminate vertical HIV transmission</a:t>
            </a:r>
          </a:p>
          <a:p>
            <a:pPr marL="0" indent="0">
              <a:buNone/>
            </a:pPr>
            <a:r>
              <a:rPr lang="en-GB" dirty="0"/>
              <a:t>h) Percentage of reported congenital syphilis cases (live births and stillbirths)</a:t>
            </a:r>
          </a:p>
          <a:p>
            <a:pPr marL="0" indent="0">
              <a:buNone/>
            </a:pPr>
            <a:r>
              <a:rPr lang="en-GB" dirty="0" err="1"/>
              <a:t>i</a:t>
            </a:r>
            <a:r>
              <a:rPr lang="en-GB" dirty="0"/>
              <a:t>) Number and percentage of people living with HIV who are receiving HIV care (Including ART)</a:t>
            </a:r>
          </a:p>
          <a:p>
            <a:pPr marL="0" indent="0">
              <a:buNone/>
            </a:pPr>
            <a:r>
              <a:rPr lang="en-GB" dirty="0"/>
              <a:t>j) Percentage and number of adults and children on antiretroviral therapy among all adults and children living with HIV at the end of the reporting period</a:t>
            </a:r>
            <a:endParaRPr lang="en-US" dirty="0"/>
          </a:p>
        </p:txBody>
      </p:sp>
    </p:spTree>
    <p:extLst>
      <p:ext uri="{BB962C8B-B14F-4D97-AF65-F5344CB8AC3E}">
        <p14:creationId xmlns:p14="http://schemas.microsoft.com/office/powerpoint/2010/main" val="164367398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indent="0">
              <a:buNone/>
            </a:pPr>
            <a:r>
              <a:rPr lang="en-GB" dirty="0"/>
              <a:t>k) Percentage of people living with HIV who are on retained on ART after 12, 24 and 36 months after initiation of antiretroviral therapy</a:t>
            </a:r>
          </a:p>
          <a:p>
            <a:pPr marL="0" indent="0">
              <a:buNone/>
            </a:pPr>
            <a:r>
              <a:rPr lang="en-GB" dirty="0"/>
              <a:t>l) Percentage of health facilities dispensing antiretroviral therapy that experienced a stock-out of at least one required antiretroviral drug in the last 12 months</a:t>
            </a:r>
          </a:p>
          <a:p>
            <a:pPr marL="0" indent="0">
              <a:buNone/>
            </a:pPr>
            <a:r>
              <a:rPr lang="en-GB" dirty="0"/>
              <a:t>m) Number (and percentage) of adults and children living with HIV currently receiving care and support services from outside facilities</a:t>
            </a:r>
          </a:p>
          <a:p>
            <a:pPr marL="0" indent="0">
              <a:buNone/>
            </a:pPr>
            <a:r>
              <a:rPr lang="en-GB" dirty="0"/>
              <a:t>n) Percentage of HIV-positive patients who were screened for TB in HIV care or treatment </a:t>
            </a:r>
            <a:r>
              <a:rPr lang="en-US" dirty="0"/>
              <a:t>settings</a:t>
            </a:r>
          </a:p>
          <a:p>
            <a:pPr marL="0" indent="0">
              <a:buNone/>
            </a:pPr>
            <a:r>
              <a:rPr lang="en-GB" dirty="0"/>
              <a:t>o) Percentage of TB patients who had an HIV test result recorded in the TB register</a:t>
            </a:r>
            <a:endParaRPr lang="en-US" dirty="0"/>
          </a:p>
        </p:txBody>
      </p:sp>
    </p:spTree>
    <p:extLst>
      <p:ext uri="{BB962C8B-B14F-4D97-AF65-F5344CB8AC3E}">
        <p14:creationId xmlns:p14="http://schemas.microsoft.com/office/powerpoint/2010/main" val="267004902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Estimated HIV prevalence among adult population (15-49 Year) 2017 (1985-2020)</a:t>
            </a:r>
            <a:endParaRPr lang="en-US" dirty="0"/>
          </a:p>
        </p:txBody>
      </p:sp>
      <p:pic>
        <p:nvPicPr>
          <p:cNvPr id="4" name="Content Placeholder 3"/>
          <p:cNvPicPr>
            <a:picLocks noGrp="1" noChangeAspect="1"/>
          </p:cNvPicPr>
          <p:nvPr>
            <p:ph idx="1"/>
          </p:nvPr>
        </p:nvPicPr>
        <p:blipFill>
          <a:blip r:embed="rId2"/>
          <a:stretch>
            <a:fillRect/>
          </a:stretch>
        </p:blipFill>
        <p:spPr>
          <a:xfrm>
            <a:off x="1157288" y="2000251"/>
            <a:ext cx="10001249" cy="4557712"/>
          </a:xfrm>
          <a:prstGeom prst="rect">
            <a:avLst/>
          </a:prstGeom>
        </p:spPr>
      </p:pic>
    </p:spTree>
    <p:extLst>
      <p:ext uri="{BB962C8B-B14F-4D97-AF65-F5344CB8AC3E}">
        <p14:creationId xmlns:p14="http://schemas.microsoft.com/office/powerpoint/2010/main" val="107972299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Estimated Trend of New HIV Infections and Deaths 2017 (1985-2020)</a:t>
            </a:r>
            <a:endParaRPr lang="en-US" dirty="0"/>
          </a:p>
        </p:txBody>
      </p:sp>
      <p:pic>
        <p:nvPicPr>
          <p:cNvPr id="4" name="Content Placeholder 3"/>
          <p:cNvPicPr>
            <a:picLocks noGrp="1" noChangeAspect="1"/>
          </p:cNvPicPr>
          <p:nvPr>
            <p:ph idx="1"/>
          </p:nvPr>
        </p:nvPicPr>
        <p:blipFill>
          <a:blip r:embed="rId2"/>
          <a:stretch>
            <a:fillRect/>
          </a:stretch>
        </p:blipFill>
        <p:spPr>
          <a:xfrm>
            <a:off x="1444486" y="1690687"/>
            <a:ext cx="9909313" cy="4681537"/>
          </a:xfrm>
          <a:prstGeom prst="rect">
            <a:avLst/>
          </a:prstGeom>
        </p:spPr>
      </p:pic>
    </p:spTree>
    <p:extLst>
      <p:ext uri="{BB962C8B-B14F-4D97-AF65-F5344CB8AC3E}">
        <p14:creationId xmlns:p14="http://schemas.microsoft.com/office/powerpoint/2010/main" val="416473390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Estimated HIV infections by age group, 2017</a:t>
            </a:r>
            <a:endParaRPr lang="en-US" dirty="0"/>
          </a:p>
        </p:txBody>
      </p:sp>
      <p:pic>
        <p:nvPicPr>
          <p:cNvPr id="4" name="Content Placeholder 3"/>
          <p:cNvPicPr>
            <a:picLocks noGrp="1" noChangeAspect="1"/>
          </p:cNvPicPr>
          <p:nvPr>
            <p:ph idx="1"/>
          </p:nvPr>
        </p:nvPicPr>
        <p:blipFill>
          <a:blip r:embed="rId2"/>
          <a:stretch>
            <a:fillRect/>
          </a:stretch>
        </p:blipFill>
        <p:spPr>
          <a:xfrm>
            <a:off x="1343026" y="1690688"/>
            <a:ext cx="9801224" cy="4781550"/>
          </a:xfrm>
          <a:prstGeom prst="rect">
            <a:avLst/>
          </a:prstGeom>
        </p:spPr>
      </p:pic>
    </p:spTree>
    <p:extLst>
      <p:ext uri="{BB962C8B-B14F-4D97-AF65-F5344CB8AC3E}">
        <p14:creationId xmlns:p14="http://schemas.microsoft.com/office/powerpoint/2010/main" val="508902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To coordinate with different stakeholders for conduction of health related trainings</a:t>
            </a:r>
          </a:p>
          <a:p>
            <a:r>
              <a:rPr lang="en-GB" dirty="0"/>
              <a:t>To provide technical support in conduction of trainings at provincial level</a:t>
            </a:r>
          </a:p>
          <a:p>
            <a:r>
              <a:rPr lang="en-GB" dirty="0"/>
              <a:t>To facilitate in implementation of distance learning packages for health workers</a:t>
            </a:r>
          </a:p>
          <a:p>
            <a:r>
              <a:rPr lang="en-GB" dirty="0"/>
              <a:t>To help in implementation of professional development related activities of health workers at provincial level</a:t>
            </a:r>
          </a:p>
          <a:p>
            <a:r>
              <a:rPr lang="en-GB" dirty="0"/>
              <a:t>To support in management of training related information</a:t>
            </a:r>
          </a:p>
          <a:p>
            <a:endParaRPr lang="en-US" dirty="0"/>
          </a:p>
        </p:txBody>
      </p:sp>
    </p:spTree>
    <p:extLst>
      <p:ext uri="{BB962C8B-B14F-4D97-AF65-F5344CB8AC3E}">
        <p14:creationId xmlns:p14="http://schemas.microsoft.com/office/powerpoint/2010/main" val="88435648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Annual HIV infections among adults (15+) by route of transmission : 1990-2020</a:t>
            </a:r>
            <a:endParaRPr lang="en-US" dirty="0"/>
          </a:p>
        </p:txBody>
      </p:sp>
      <p:pic>
        <p:nvPicPr>
          <p:cNvPr id="4" name="Content Placeholder 3"/>
          <p:cNvPicPr>
            <a:picLocks noGrp="1" noChangeAspect="1"/>
          </p:cNvPicPr>
          <p:nvPr>
            <p:ph idx="1"/>
          </p:nvPr>
        </p:nvPicPr>
        <p:blipFill>
          <a:blip r:embed="rId2"/>
          <a:stretch>
            <a:fillRect/>
          </a:stretch>
        </p:blipFill>
        <p:spPr>
          <a:xfrm>
            <a:off x="1444485" y="2082072"/>
            <a:ext cx="9909313" cy="4318728"/>
          </a:xfrm>
          <a:prstGeom prst="rect">
            <a:avLst/>
          </a:prstGeom>
        </p:spPr>
      </p:pic>
    </p:spTree>
    <p:extLst>
      <p:ext uri="{BB962C8B-B14F-4D97-AF65-F5344CB8AC3E}">
        <p14:creationId xmlns:p14="http://schemas.microsoft.com/office/powerpoint/2010/main" val="279857526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Distribution of People Living with HIV</a:t>
            </a:r>
            <a:br>
              <a:rPr lang="en-GB" dirty="0"/>
            </a:br>
            <a:r>
              <a:rPr lang="en-GB" dirty="0"/>
              <a:t>(15 years and above), 2017</a:t>
            </a:r>
            <a:endParaRPr lang="en-US" dirty="0"/>
          </a:p>
        </p:txBody>
      </p:sp>
      <p:pic>
        <p:nvPicPr>
          <p:cNvPr id="4" name="Content Placeholder 3"/>
          <p:cNvPicPr>
            <a:picLocks noGrp="1" noChangeAspect="1"/>
          </p:cNvPicPr>
          <p:nvPr>
            <p:ph idx="1"/>
          </p:nvPr>
        </p:nvPicPr>
        <p:blipFill>
          <a:blip r:embed="rId2"/>
          <a:stretch>
            <a:fillRect/>
          </a:stretch>
        </p:blipFill>
        <p:spPr>
          <a:xfrm>
            <a:off x="2486025" y="2038824"/>
            <a:ext cx="7386638" cy="4590575"/>
          </a:xfrm>
          <a:prstGeom prst="rect">
            <a:avLst/>
          </a:prstGeom>
        </p:spPr>
      </p:pic>
    </p:spTree>
    <p:extLst>
      <p:ext uri="{BB962C8B-B14F-4D97-AF65-F5344CB8AC3E}">
        <p14:creationId xmlns:p14="http://schemas.microsoft.com/office/powerpoint/2010/main" val="379180041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HIV Testing Services</a:t>
            </a:r>
            <a:br>
              <a:rPr lang="en-US" dirty="0"/>
            </a:br>
            <a:r>
              <a:rPr lang="en-GB" sz="3600" b="0" dirty="0"/>
              <a:t>Service Statistics HIV Testing and Counselling</a:t>
            </a:r>
            <a:endParaRPr lang="en-US" sz="3600" b="0" dirty="0"/>
          </a:p>
        </p:txBody>
      </p:sp>
      <p:pic>
        <p:nvPicPr>
          <p:cNvPr id="4" name="Content Placeholder 3"/>
          <p:cNvPicPr>
            <a:picLocks noGrp="1" noChangeAspect="1"/>
          </p:cNvPicPr>
          <p:nvPr>
            <p:ph idx="1"/>
          </p:nvPr>
        </p:nvPicPr>
        <p:blipFill>
          <a:blip r:embed="rId2"/>
          <a:stretch>
            <a:fillRect/>
          </a:stretch>
        </p:blipFill>
        <p:spPr>
          <a:xfrm>
            <a:off x="1243013" y="1902348"/>
            <a:ext cx="10110786" cy="3869802"/>
          </a:xfrm>
          <a:prstGeom prst="rect">
            <a:avLst/>
          </a:prstGeom>
        </p:spPr>
      </p:pic>
    </p:spTree>
    <p:extLst>
      <p:ext uri="{BB962C8B-B14F-4D97-AF65-F5344CB8AC3E}">
        <p14:creationId xmlns:p14="http://schemas.microsoft.com/office/powerpoint/2010/main" val="417283316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Province wise Service Statistics HIV Testing and Counselling in 2074/75</a:t>
            </a:r>
            <a:endParaRPr lang="en-US" dirty="0"/>
          </a:p>
        </p:txBody>
      </p:sp>
      <p:pic>
        <p:nvPicPr>
          <p:cNvPr id="4" name="Content Placeholder 3"/>
          <p:cNvPicPr>
            <a:picLocks noGrp="1" noChangeAspect="1"/>
          </p:cNvPicPr>
          <p:nvPr>
            <p:ph idx="1"/>
          </p:nvPr>
        </p:nvPicPr>
        <p:blipFill>
          <a:blip r:embed="rId2"/>
          <a:stretch>
            <a:fillRect/>
          </a:stretch>
        </p:blipFill>
        <p:spPr>
          <a:xfrm>
            <a:off x="1444486" y="2078419"/>
            <a:ext cx="9742627" cy="4122355"/>
          </a:xfrm>
          <a:prstGeom prst="rect">
            <a:avLst/>
          </a:prstGeom>
        </p:spPr>
      </p:pic>
    </p:spTree>
    <p:extLst>
      <p:ext uri="{BB962C8B-B14F-4D97-AF65-F5344CB8AC3E}">
        <p14:creationId xmlns:p14="http://schemas.microsoft.com/office/powerpoint/2010/main" val="392975838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Prevention of Mother to Child Transmission for Elimination of Vertical </a:t>
            </a:r>
            <a:r>
              <a:rPr lang="en-US" dirty="0"/>
              <a:t>Transmission (EVT)</a:t>
            </a:r>
          </a:p>
        </p:txBody>
      </p:sp>
      <p:sp>
        <p:nvSpPr>
          <p:cNvPr id="3" name="Content Placeholder 2"/>
          <p:cNvSpPr>
            <a:spLocks noGrp="1"/>
          </p:cNvSpPr>
          <p:nvPr>
            <p:ph idx="1"/>
          </p:nvPr>
        </p:nvSpPr>
        <p:spPr/>
        <p:txBody>
          <a:bodyPr>
            <a:normAutofit/>
          </a:bodyPr>
          <a:lstStyle/>
          <a:p>
            <a:r>
              <a:rPr lang="en-GB" dirty="0"/>
              <a:t>HIV testing and </a:t>
            </a:r>
            <a:r>
              <a:rPr lang="en-GB" dirty="0" err="1"/>
              <a:t>counseling</a:t>
            </a:r>
            <a:r>
              <a:rPr lang="en-GB" dirty="0"/>
              <a:t> during ANC, labour and delivery and postpartum</a:t>
            </a:r>
          </a:p>
          <a:p>
            <a:r>
              <a:rPr lang="en-GB" dirty="0"/>
              <a:t>ARV drugs to mothers infected with HIV infection</a:t>
            </a:r>
          </a:p>
          <a:p>
            <a:r>
              <a:rPr lang="en-US" dirty="0"/>
              <a:t>Safer delivery practices</a:t>
            </a:r>
          </a:p>
          <a:p>
            <a:r>
              <a:rPr lang="en-GB" dirty="0"/>
              <a:t>Infant feeding information, </a:t>
            </a:r>
            <a:r>
              <a:rPr lang="en-GB" dirty="0" err="1"/>
              <a:t>counseling</a:t>
            </a:r>
            <a:r>
              <a:rPr lang="en-GB" dirty="0"/>
              <a:t> and support,</a:t>
            </a:r>
          </a:p>
          <a:p>
            <a:r>
              <a:rPr lang="en-GB" dirty="0"/>
              <a:t>Early Infant Diagnosis (EID) of all HIV exposed children at 6 weeks </a:t>
            </a:r>
          </a:p>
          <a:p>
            <a:r>
              <a:rPr lang="en-GB" dirty="0"/>
              <a:t>Referrals to comprehensive treatment, care and social support for mothers and families with HIV </a:t>
            </a:r>
            <a:r>
              <a:rPr lang="en-US" dirty="0"/>
              <a:t>infection.</a:t>
            </a:r>
          </a:p>
        </p:txBody>
      </p:sp>
    </p:spTree>
    <p:extLst>
      <p:ext uri="{BB962C8B-B14F-4D97-AF65-F5344CB8AC3E}">
        <p14:creationId xmlns:p14="http://schemas.microsoft.com/office/powerpoint/2010/main" val="412814077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Service Statistics on PMTCT in Nepal for the period of BS 2072/73 -2074/75</a:t>
            </a:r>
            <a:endParaRPr lang="en-US" dirty="0"/>
          </a:p>
        </p:txBody>
      </p:sp>
      <p:pic>
        <p:nvPicPr>
          <p:cNvPr id="4" name="Content Placeholder 3"/>
          <p:cNvPicPr>
            <a:picLocks noGrp="1" noChangeAspect="1"/>
          </p:cNvPicPr>
          <p:nvPr>
            <p:ph idx="1"/>
          </p:nvPr>
        </p:nvPicPr>
        <p:blipFill>
          <a:blip r:embed="rId2"/>
          <a:stretch>
            <a:fillRect/>
          </a:stretch>
        </p:blipFill>
        <p:spPr>
          <a:xfrm>
            <a:off x="1444486" y="1900238"/>
            <a:ext cx="9771202" cy="4000499"/>
          </a:xfrm>
          <a:prstGeom prst="rect">
            <a:avLst/>
          </a:prstGeom>
        </p:spPr>
      </p:pic>
    </p:spTree>
    <p:extLst>
      <p:ext uri="{BB962C8B-B14F-4D97-AF65-F5344CB8AC3E}">
        <p14:creationId xmlns:p14="http://schemas.microsoft.com/office/powerpoint/2010/main" val="356411073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Province wise Service Statistics on PMTCT in Nepal 2074/75</a:t>
            </a:r>
            <a:endParaRPr lang="en-US" dirty="0"/>
          </a:p>
        </p:txBody>
      </p:sp>
      <p:pic>
        <p:nvPicPr>
          <p:cNvPr id="4" name="Content Placeholder 3"/>
          <p:cNvPicPr>
            <a:picLocks noGrp="1" noChangeAspect="1"/>
          </p:cNvPicPr>
          <p:nvPr>
            <p:ph idx="1"/>
          </p:nvPr>
        </p:nvPicPr>
        <p:blipFill>
          <a:blip r:embed="rId2"/>
          <a:stretch>
            <a:fillRect/>
          </a:stretch>
        </p:blipFill>
        <p:spPr>
          <a:xfrm>
            <a:off x="1444486" y="1690689"/>
            <a:ext cx="9628327" cy="4838700"/>
          </a:xfrm>
          <a:prstGeom prst="rect">
            <a:avLst/>
          </a:prstGeom>
        </p:spPr>
      </p:pic>
    </p:spTree>
    <p:extLst>
      <p:ext uri="{BB962C8B-B14F-4D97-AF65-F5344CB8AC3E}">
        <p14:creationId xmlns:p14="http://schemas.microsoft.com/office/powerpoint/2010/main" val="384013248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Infant Diagnosis (EID)</a:t>
            </a:r>
          </a:p>
        </p:txBody>
      </p:sp>
      <p:sp>
        <p:nvSpPr>
          <p:cNvPr id="3" name="Content Placeholder 2"/>
          <p:cNvSpPr>
            <a:spLocks noGrp="1"/>
          </p:cNvSpPr>
          <p:nvPr>
            <p:ph idx="1"/>
          </p:nvPr>
        </p:nvSpPr>
        <p:spPr/>
        <p:txBody>
          <a:bodyPr>
            <a:normAutofit/>
          </a:bodyPr>
          <a:lstStyle/>
          <a:p>
            <a:r>
              <a:rPr lang="en-GB" dirty="0"/>
              <a:t>Initiatives for Early Infant Diagnosis (EID) of HIV </a:t>
            </a:r>
            <a:r>
              <a:rPr lang="en-GB" dirty="0">
                <a:solidFill>
                  <a:srgbClr val="FF0000"/>
                </a:solidFill>
              </a:rPr>
              <a:t>in infants and children below 18 months of age</a:t>
            </a:r>
            <a:r>
              <a:rPr lang="en-GB" dirty="0"/>
              <a:t> have been taken with the goals </a:t>
            </a:r>
          </a:p>
          <a:p>
            <a:pPr marL="514350" indent="-514350">
              <a:buFont typeface="+mj-lt"/>
              <a:buAutoNum type="alphaLcParenR"/>
            </a:pPr>
            <a:r>
              <a:rPr lang="en-GB" dirty="0"/>
              <a:t>of identifying infants early in order to provide them life-saving ART; and</a:t>
            </a:r>
          </a:p>
          <a:p>
            <a:pPr marL="514350" indent="-514350">
              <a:buFont typeface="+mj-lt"/>
              <a:buAutoNum type="alphaLcParenR"/>
            </a:pPr>
            <a:r>
              <a:rPr lang="en-GB" dirty="0"/>
              <a:t>of facilitating early access to care and treatment in order to reduce morbidity.</a:t>
            </a:r>
          </a:p>
          <a:p>
            <a:r>
              <a:rPr lang="en-US" dirty="0"/>
              <a:t>A </a:t>
            </a:r>
            <a:r>
              <a:rPr lang="en-GB" dirty="0"/>
              <a:t>Deoxyribonucleic Acid (DNA) Polymerase Chain Reaction (PCR) testing facility has been set up at National Public Health Laboratory in Kathmandu.</a:t>
            </a:r>
            <a:endParaRPr lang="en-US" dirty="0"/>
          </a:p>
        </p:txBody>
      </p:sp>
    </p:spTree>
    <p:extLst>
      <p:ext uri="{BB962C8B-B14F-4D97-AF65-F5344CB8AC3E}">
        <p14:creationId xmlns:p14="http://schemas.microsoft.com/office/powerpoint/2010/main" val="80997949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EID Service Statistics in Nepal</a:t>
            </a:r>
            <a:endParaRPr lang="en-US" dirty="0"/>
          </a:p>
        </p:txBody>
      </p:sp>
      <p:pic>
        <p:nvPicPr>
          <p:cNvPr id="4" name="Content Placeholder 3"/>
          <p:cNvPicPr>
            <a:picLocks noGrp="1" noChangeAspect="1"/>
          </p:cNvPicPr>
          <p:nvPr>
            <p:ph idx="1"/>
          </p:nvPr>
        </p:nvPicPr>
        <p:blipFill>
          <a:blip r:embed="rId2"/>
          <a:stretch>
            <a:fillRect/>
          </a:stretch>
        </p:blipFill>
        <p:spPr>
          <a:xfrm>
            <a:off x="1444486" y="1833563"/>
            <a:ext cx="9599752" cy="3967162"/>
          </a:xfrm>
          <a:prstGeom prst="rect">
            <a:avLst/>
          </a:prstGeom>
        </p:spPr>
      </p:pic>
    </p:spTree>
    <p:extLst>
      <p:ext uri="{BB962C8B-B14F-4D97-AF65-F5344CB8AC3E}">
        <p14:creationId xmlns:p14="http://schemas.microsoft.com/office/powerpoint/2010/main" val="12627337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HIV Treatment, Care and Support Services</a:t>
            </a:r>
            <a:br>
              <a:rPr lang="en-GB" dirty="0"/>
            </a:br>
            <a:r>
              <a:rPr lang="en-US" sz="3600" b="0" dirty="0"/>
              <a:t>Treatment Cascade in Nepal, 2017</a:t>
            </a:r>
          </a:p>
        </p:txBody>
      </p:sp>
      <p:pic>
        <p:nvPicPr>
          <p:cNvPr id="4" name="Content Placeholder 3"/>
          <p:cNvPicPr>
            <a:picLocks noGrp="1" noChangeAspect="1"/>
          </p:cNvPicPr>
          <p:nvPr>
            <p:ph idx="1"/>
          </p:nvPr>
        </p:nvPicPr>
        <p:blipFill>
          <a:blip r:embed="rId2"/>
          <a:stretch>
            <a:fillRect/>
          </a:stretch>
        </p:blipFill>
        <p:spPr>
          <a:xfrm>
            <a:off x="2056831" y="1973950"/>
            <a:ext cx="8078338" cy="4054688"/>
          </a:xfrm>
          <a:prstGeom prst="rect">
            <a:avLst/>
          </a:prstGeom>
        </p:spPr>
      </p:pic>
    </p:spTree>
    <p:extLst>
      <p:ext uri="{BB962C8B-B14F-4D97-AF65-F5344CB8AC3E}">
        <p14:creationId xmlns:p14="http://schemas.microsoft.com/office/powerpoint/2010/main" val="2929105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Training Accreditation and Regulation Section</a:t>
            </a:r>
            <a:endParaRPr lang="en-US" sz="3600" dirty="0"/>
          </a:p>
        </p:txBody>
      </p:sp>
      <p:sp>
        <p:nvSpPr>
          <p:cNvPr id="3" name="Content Placeholder 2"/>
          <p:cNvSpPr>
            <a:spLocks noGrp="1"/>
          </p:cNvSpPr>
          <p:nvPr>
            <p:ph idx="1"/>
          </p:nvPr>
        </p:nvSpPr>
        <p:spPr/>
        <p:txBody>
          <a:bodyPr>
            <a:normAutofit/>
          </a:bodyPr>
          <a:lstStyle/>
          <a:p>
            <a:r>
              <a:rPr lang="en-GB" dirty="0"/>
              <a:t>To help Ministry of Health and Population (MOHP) in preparation of national policy, strategies and regulations regarding training accreditation and regulation</a:t>
            </a:r>
          </a:p>
          <a:p>
            <a:endParaRPr lang="en-GB" dirty="0"/>
          </a:p>
          <a:p>
            <a:r>
              <a:rPr lang="en-GB" dirty="0"/>
              <a:t>To prepare guidelines, protocol, standards and quality regulations regarding training accreditation and regulations</a:t>
            </a:r>
          </a:p>
          <a:p>
            <a:endParaRPr lang="en-US" dirty="0"/>
          </a:p>
        </p:txBody>
      </p:sp>
    </p:spTree>
    <p:extLst>
      <p:ext uri="{BB962C8B-B14F-4D97-AF65-F5344CB8AC3E}">
        <p14:creationId xmlns:p14="http://schemas.microsoft.com/office/powerpoint/2010/main" val="423967657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ART Profile of FY 2072/73-74/75</a:t>
            </a:r>
            <a:endParaRPr lang="en-US" dirty="0"/>
          </a:p>
        </p:txBody>
      </p:sp>
      <p:pic>
        <p:nvPicPr>
          <p:cNvPr id="4" name="Content Placeholder 3"/>
          <p:cNvPicPr>
            <a:picLocks noGrp="1" noChangeAspect="1"/>
          </p:cNvPicPr>
          <p:nvPr>
            <p:ph idx="1"/>
          </p:nvPr>
        </p:nvPicPr>
        <p:blipFill>
          <a:blip r:embed="rId2"/>
          <a:stretch>
            <a:fillRect/>
          </a:stretch>
        </p:blipFill>
        <p:spPr>
          <a:xfrm>
            <a:off x="1444486" y="1886706"/>
            <a:ext cx="9571177" cy="4171194"/>
          </a:xfrm>
          <a:prstGeom prst="rect">
            <a:avLst/>
          </a:prstGeom>
        </p:spPr>
      </p:pic>
    </p:spTree>
    <p:extLst>
      <p:ext uri="{BB962C8B-B14F-4D97-AF65-F5344CB8AC3E}">
        <p14:creationId xmlns:p14="http://schemas.microsoft.com/office/powerpoint/2010/main" val="281987682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Province wise people on ART FY 2074/75</a:t>
            </a:r>
            <a:endParaRPr lang="en-US" dirty="0"/>
          </a:p>
        </p:txBody>
      </p:sp>
      <p:pic>
        <p:nvPicPr>
          <p:cNvPr id="4" name="Content Placeholder 3"/>
          <p:cNvPicPr>
            <a:picLocks noGrp="1" noChangeAspect="1"/>
          </p:cNvPicPr>
          <p:nvPr>
            <p:ph idx="1"/>
          </p:nvPr>
        </p:nvPicPr>
        <p:blipFill>
          <a:blip r:embed="rId2"/>
          <a:stretch>
            <a:fillRect/>
          </a:stretch>
        </p:blipFill>
        <p:spPr>
          <a:xfrm>
            <a:off x="1444487" y="1690688"/>
            <a:ext cx="9799776" cy="4781550"/>
          </a:xfrm>
          <a:prstGeom prst="rect">
            <a:avLst/>
          </a:prstGeom>
        </p:spPr>
      </p:pic>
    </p:spTree>
    <p:extLst>
      <p:ext uri="{BB962C8B-B14F-4D97-AF65-F5344CB8AC3E}">
        <p14:creationId xmlns:p14="http://schemas.microsoft.com/office/powerpoint/2010/main" val="333237124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Service Statistics on Community and Home Based palliative care (CHBC) Services in Nepal (2074/75)</a:t>
            </a:r>
            <a:endParaRPr lang="en-US" sz="3200" dirty="0"/>
          </a:p>
        </p:txBody>
      </p:sp>
      <p:pic>
        <p:nvPicPr>
          <p:cNvPr id="4" name="Content Placeholder 3"/>
          <p:cNvPicPr>
            <a:picLocks noGrp="1" noChangeAspect="1"/>
          </p:cNvPicPr>
          <p:nvPr>
            <p:ph idx="1"/>
          </p:nvPr>
        </p:nvPicPr>
        <p:blipFill>
          <a:blip r:embed="rId2"/>
          <a:stretch>
            <a:fillRect/>
          </a:stretch>
        </p:blipFill>
        <p:spPr>
          <a:xfrm>
            <a:off x="1444486" y="2575033"/>
            <a:ext cx="9499739" cy="2739917"/>
          </a:xfrm>
          <a:prstGeom prst="rect">
            <a:avLst/>
          </a:prstGeom>
        </p:spPr>
      </p:pic>
    </p:spTree>
    <p:extLst>
      <p:ext uri="{BB962C8B-B14F-4D97-AF65-F5344CB8AC3E}">
        <p14:creationId xmlns:p14="http://schemas.microsoft.com/office/powerpoint/2010/main" val="163895328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statistics on Clinician Consultation Centre (CCC)  FY 2074/75</a:t>
            </a:r>
          </a:p>
        </p:txBody>
      </p:sp>
      <p:pic>
        <p:nvPicPr>
          <p:cNvPr id="4" name="Content Placeholder 3"/>
          <p:cNvPicPr>
            <a:picLocks noGrp="1" noChangeAspect="1"/>
          </p:cNvPicPr>
          <p:nvPr>
            <p:ph idx="1"/>
          </p:nvPr>
        </p:nvPicPr>
        <p:blipFill>
          <a:blip r:embed="rId2"/>
          <a:stretch>
            <a:fillRect/>
          </a:stretch>
        </p:blipFill>
        <p:spPr>
          <a:xfrm>
            <a:off x="1444486" y="2043114"/>
            <a:ext cx="9909313" cy="3386136"/>
          </a:xfrm>
          <a:prstGeom prst="rect">
            <a:avLst/>
          </a:prstGeom>
        </p:spPr>
      </p:pic>
    </p:spTree>
    <p:extLst>
      <p:ext uri="{BB962C8B-B14F-4D97-AF65-F5344CB8AC3E}">
        <p14:creationId xmlns:p14="http://schemas.microsoft.com/office/powerpoint/2010/main" val="196125121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Strengths </a:t>
            </a:r>
          </a:p>
        </p:txBody>
      </p:sp>
      <p:sp>
        <p:nvSpPr>
          <p:cNvPr id="3" name="Content Placeholder 2"/>
          <p:cNvSpPr>
            <a:spLocks noGrp="1"/>
          </p:cNvSpPr>
          <p:nvPr>
            <p:ph idx="1"/>
          </p:nvPr>
        </p:nvSpPr>
        <p:spPr/>
        <p:txBody>
          <a:bodyPr>
            <a:normAutofit/>
          </a:bodyPr>
          <a:lstStyle/>
          <a:p>
            <a:r>
              <a:rPr lang="en-US" dirty="0"/>
              <a:t>It is the priority one program by government of Nepal.</a:t>
            </a:r>
          </a:p>
          <a:p>
            <a:r>
              <a:rPr lang="en-US" dirty="0"/>
              <a:t>The Community Based Testing (CBT) approach has been initiated in key population.</a:t>
            </a:r>
          </a:p>
          <a:p>
            <a:r>
              <a:rPr lang="en-US" dirty="0"/>
              <a:t>Human resources have been trained for HIV testing and counselling for public health facilities as well as NGO’s run HTS sites.</a:t>
            </a:r>
          </a:p>
          <a:p>
            <a:r>
              <a:rPr lang="en-US" dirty="0"/>
              <a:t>Nation wide increasing in services delivery sites.</a:t>
            </a:r>
          </a:p>
          <a:p>
            <a:endParaRPr lang="en-US" dirty="0"/>
          </a:p>
        </p:txBody>
      </p:sp>
    </p:spTree>
    <p:extLst>
      <p:ext uri="{BB962C8B-B14F-4D97-AF65-F5344CB8AC3E}">
        <p14:creationId xmlns:p14="http://schemas.microsoft.com/office/powerpoint/2010/main" val="117093457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Strengths</a:t>
            </a:r>
          </a:p>
        </p:txBody>
      </p:sp>
      <p:sp>
        <p:nvSpPr>
          <p:cNvPr id="3" name="Content Placeholder 2"/>
          <p:cNvSpPr>
            <a:spLocks noGrp="1"/>
          </p:cNvSpPr>
          <p:nvPr>
            <p:ph idx="1"/>
          </p:nvPr>
        </p:nvSpPr>
        <p:spPr/>
        <p:txBody>
          <a:bodyPr/>
          <a:lstStyle/>
          <a:p>
            <a:r>
              <a:rPr lang="en-US" dirty="0"/>
              <a:t>Establishment of prevention of mother to child transmission (PMTCT), Antiretroviral therapy (ART) sites along with training of human resources from maternal and child health care in alignment with PMTCT services.</a:t>
            </a:r>
          </a:p>
          <a:p>
            <a:r>
              <a:rPr lang="en-US" dirty="0"/>
              <a:t>Strategies are focused on building one consolidated, unified, right-based and decentralized HIV program with services that are integrated into the general health services.</a:t>
            </a:r>
          </a:p>
          <a:p>
            <a:endParaRPr lang="en-US" dirty="0"/>
          </a:p>
        </p:txBody>
      </p:sp>
    </p:spTree>
    <p:extLst>
      <p:ext uri="{BB962C8B-B14F-4D97-AF65-F5344CB8AC3E}">
        <p14:creationId xmlns:p14="http://schemas.microsoft.com/office/powerpoint/2010/main" val="15924474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Weaknesses </a:t>
            </a:r>
          </a:p>
        </p:txBody>
      </p:sp>
      <p:sp>
        <p:nvSpPr>
          <p:cNvPr id="3" name="Content Placeholder 2"/>
          <p:cNvSpPr>
            <a:spLocks noGrp="1"/>
          </p:cNvSpPr>
          <p:nvPr>
            <p:ph idx="1"/>
          </p:nvPr>
        </p:nvSpPr>
        <p:spPr/>
        <p:txBody>
          <a:bodyPr/>
          <a:lstStyle/>
          <a:p>
            <a:r>
              <a:rPr lang="en-US" dirty="0"/>
              <a:t>Inadequate IEC/BCC materials (on STI/HIV/AIDS).</a:t>
            </a:r>
          </a:p>
          <a:p>
            <a:r>
              <a:rPr lang="en-US" dirty="0"/>
              <a:t>Lack of HIV testing facility.</a:t>
            </a:r>
          </a:p>
          <a:p>
            <a:r>
              <a:rPr lang="en-US" dirty="0"/>
              <a:t>Inadequate counselling on HIV/AIDS.</a:t>
            </a:r>
          </a:p>
          <a:p>
            <a:r>
              <a:rPr lang="en-US" dirty="0"/>
              <a:t>Shortage of trained manpower in specialized area of HIV/AIDS.</a:t>
            </a:r>
          </a:p>
          <a:p>
            <a:r>
              <a:rPr lang="en-US" dirty="0"/>
              <a:t>No special section to deal with HIV/AIDS programs in the Association.</a:t>
            </a:r>
          </a:p>
          <a:p>
            <a:r>
              <a:rPr lang="en-US" dirty="0"/>
              <a:t>Shortage of resources for specialized HIV/AIDS service ( to establish lab for testing services).</a:t>
            </a:r>
          </a:p>
          <a:p>
            <a:endParaRPr lang="en-US" dirty="0"/>
          </a:p>
        </p:txBody>
      </p:sp>
    </p:spTree>
    <p:extLst>
      <p:ext uri="{BB962C8B-B14F-4D97-AF65-F5344CB8AC3E}">
        <p14:creationId xmlns:p14="http://schemas.microsoft.com/office/powerpoint/2010/main" val="325788433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a:t>
            </a:r>
          </a:p>
        </p:txBody>
      </p:sp>
      <p:sp>
        <p:nvSpPr>
          <p:cNvPr id="3" name="Content Placeholder 2"/>
          <p:cNvSpPr>
            <a:spLocks noGrp="1"/>
          </p:cNvSpPr>
          <p:nvPr>
            <p:ph idx="1"/>
          </p:nvPr>
        </p:nvSpPr>
        <p:spPr/>
        <p:txBody>
          <a:bodyPr>
            <a:normAutofit fontScale="92500"/>
          </a:bodyPr>
          <a:lstStyle/>
          <a:p>
            <a:r>
              <a:rPr lang="en-US" dirty="0"/>
              <a:t>Substantial amount of resources is provided by EDP’s to support the national response to HIV/AIDS.</a:t>
            </a:r>
          </a:p>
          <a:p>
            <a:r>
              <a:rPr lang="en-US" dirty="0"/>
              <a:t>External sources like GFATM “The Global Fund to Fight AIDS, TB and Malaria”, USAID, UNICEF, WHO are contributing to the program. </a:t>
            </a:r>
          </a:p>
          <a:p>
            <a:r>
              <a:rPr lang="en-US" dirty="0"/>
              <a:t>Civil societies through the Empowerment of key persons have been playing important roles in prevention, treatment, care and support services of HIV.</a:t>
            </a:r>
          </a:p>
          <a:p>
            <a:r>
              <a:rPr lang="en-US" dirty="0"/>
              <a:t>Increasing public awareness on HIV/AIDS.</a:t>
            </a:r>
          </a:p>
          <a:p>
            <a:r>
              <a:rPr lang="en-US" dirty="0"/>
              <a:t>National HIV strategic plan 2016-2021 is launched to achieve ambitious global goals of 90-90-90 global strategy.</a:t>
            </a:r>
          </a:p>
          <a:p>
            <a:r>
              <a:rPr lang="en-US" dirty="0"/>
              <a:t>Supportive stakeholders for HIV program.</a:t>
            </a:r>
          </a:p>
          <a:p>
            <a:endParaRPr lang="en-US" dirty="0"/>
          </a:p>
        </p:txBody>
      </p:sp>
    </p:spTree>
    <p:extLst>
      <p:ext uri="{BB962C8B-B14F-4D97-AF65-F5344CB8AC3E}">
        <p14:creationId xmlns:p14="http://schemas.microsoft.com/office/powerpoint/2010/main" val="169948774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a:t>
            </a:r>
          </a:p>
        </p:txBody>
      </p:sp>
      <p:sp>
        <p:nvSpPr>
          <p:cNvPr id="3" name="Content Placeholder 2"/>
          <p:cNvSpPr>
            <a:spLocks noGrp="1"/>
          </p:cNvSpPr>
          <p:nvPr>
            <p:ph idx="1"/>
          </p:nvPr>
        </p:nvSpPr>
        <p:spPr/>
        <p:txBody>
          <a:bodyPr>
            <a:normAutofit/>
          </a:bodyPr>
          <a:lstStyle/>
          <a:p>
            <a:r>
              <a:rPr lang="en-US" dirty="0"/>
              <a:t>The financing of the HIV response in Nepal relies heavily on external funding that is rapidly declining.</a:t>
            </a:r>
          </a:p>
          <a:p>
            <a:r>
              <a:rPr lang="en-US" dirty="0"/>
              <a:t>Stigma and discrimination towards HIV patients.</a:t>
            </a:r>
          </a:p>
          <a:p>
            <a:r>
              <a:rPr lang="en-US" dirty="0"/>
              <a:t>Discontinuation of follow-up to services by HIV patients.</a:t>
            </a:r>
          </a:p>
          <a:p>
            <a:r>
              <a:rPr lang="en-US" dirty="0"/>
              <a:t>Low rate of literacy on HIV/AIDS and STI, specifically among rural women.</a:t>
            </a:r>
          </a:p>
          <a:p>
            <a:r>
              <a:rPr lang="en-US" dirty="0"/>
              <a:t>The existing socio-cultural frameworks of Nepal do not provide an environment for any safe disclosure for person who is HIV infected.</a:t>
            </a:r>
          </a:p>
          <a:p>
            <a:r>
              <a:rPr lang="en-US"/>
              <a:t>Geographical </a:t>
            </a:r>
            <a:r>
              <a:rPr lang="en-US" dirty="0"/>
              <a:t>challenges</a:t>
            </a:r>
          </a:p>
          <a:p>
            <a:endParaRPr lang="en-US" dirty="0"/>
          </a:p>
        </p:txBody>
      </p:sp>
    </p:spTree>
    <p:extLst>
      <p:ext uri="{BB962C8B-B14F-4D97-AF65-F5344CB8AC3E}">
        <p14:creationId xmlns:p14="http://schemas.microsoft.com/office/powerpoint/2010/main" val="260286410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a:t>
            </a:r>
          </a:p>
        </p:txBody>
      </p:sp>
      <p:sp>
        <p:nvSpPr>
          <p:cNvPr id="3" name="Content Placeholder 2"/>
          <p:cNvSpPr>
            <a:spLocks noGrp="1"/>
          </p:cNvSpPr>
          <p:nvPr>
            <p:ph idx="1"/>
          </p:nvPr>
        </p:nvSpPr>
        <p:spPr/>
        <p:txBody>
          <a:bodyPr>
            <a:normAutofit/>
          </a:bodyPr>
          <a:lstStyle/>
          <a:p>
            <a:r>
              <a:rPr lang="en-GB" dirty="0">
                <a:solidFill>
                  <a:srgbClr val="FF0000"/>
                </a:solidFill>
              </a:rPr>
              <a:t>Huge data gap </a:t>
            </a:r>
            <a:r>
              <a:rPr lang="en-GB" dirty="0"/>
              <a:t>is found in the HIV program especially </a:t>
            </a:r>
            <a:r>
              <a:rPr lang="en-GB" dirty="0">
                <a:solidFill>
                  <a:srgbClr val="FF0000"/>
                </a:solidFill>
              </a:rPr>
              <a:t>the report from many sites (Hospitals and NGOs) </a:t>
            </a:r>
            <a:r>
              <a:rPr lang="en-GB" dirty="0"/>
              <a:t>are yet to be covered in the </a:t>
            </a:r>
            <a:r>
              <a:rPr lang="en-US" dirty="0"/>
              <a:t>electronic IHIMS system.</a:t>
            </a:r>
          </a:p>
          <a:p>
            <a:endParaRPr lang="en-GB" dirty="0"/>
          </a:p>
          <a:p>
            <a:r>
              <a:rPr lang="en-GB" dirty="0">
                <a:solidFill>
                  <a:srgbClr val="FF0000"/>
                </a:solidFill>
              </a:rPr>
              <a:t>Low HIV testing coverage </a:t>
            </a:r>
            <a:r>
              <a:rPr lang="en-GB" dirty="0"/>
              <a:t>among key populations (KPs) has been a long-standing challenge in response to HIV. The problem of low coverage is most prominent for the </a:t>
            </a:r>
            <a:r>
              <a:rPr lang="en-GB" dirty="0">
                <a:solidFill>
                  <a:srgbClr val="FF0000"/>
                </a:solidFill>
              </a:rPr>
              <a:t>returning </a:t>
            </a:r>
            <a:r>
              <a:rPr lang="en-GB" dirty="0" err="1">
                <a:solidFill>
                  <a:srgbClr val="FF0000"/>
                </a:solidFill>
              </a:rPr>
              <a:t>labor</a:t>
            </a:r>
            <a:r>
              <a:rPr lang="en-GB" dirty="0">
                <a:solidFill>
                  <a:srgbClr val="FF0000"/>
                </a:solidFill>
              </a:rPr>
              <a:t> migrants</a:t>
            </a:r>
            <a:r>
              <a:rPr lang="en-GB" dirty="0"/>
              <a:t>.</a:t>
            </a:r>
            <a:endParaRPr lang="en-US" dirty="0"/>
          </a:p>
        </p:txBody>
      </p:sp>
    </p:spTree>
    <p:extLst>
      <p:ext uri="{BB962C8B-B14F-4D97-AF65-F5344CB8AC3E}">
        <p14:creationId xmlns:p14="http://schemas.microsoft.com/office/powerpoint/2010/main" val="4028907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To grant permission and regulate the organization which conduct health related trainings</a:t>
            </a:r>
          </a:p>
          <a:p>
            <a:endParaRPr lang="en-GB" dirty="0"/>
          </a:p>
          <a:p>
            <a:r>
              <a:rPr lang="en-GB" dirty="0"/>
              <a:t>To regulate and assure quality of different training packages or curriculum and training or skill development related activities</a:t>
            </a:r>
          </a:p>
          <a:p>
            <a:endParaRPr lang="en-GB" dirty="0"/>
          </a:p>
          <a:p>
            <a:r>
              <a:rPr lang="en-GB" dirty="0"/>
              <a:t>To accredit organizations which develop the packages and conduct trainings</a:t>
            </a:r>
          </a:p>
          <a:p>
            <a:endParaRPr lang="en-US" dirty="0"/>
          </a:p>
        </p:txBody>
      </p:sp>
    </p:spTree>
    <p:extLst>
      <p:ext uri="{BB962C8B-B14F-4D97-AF65-F5344CB8AC3E}">
        <p14:creationId xmlns:p14="http://schemas.microsoft.com/office/powerpoint/2010/main" val="174424131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Need to establishment of </a:t>
            </a:r>
            <a:r>
              <a:rPr lang="en-GB" dirty="0">
                <a:solidFill>
                  <a:srgbClr val="FF0000"/>
                </a:solidFill>
              </a:rPr>
              <a:t>testing sites in government institutions</a:t>
            </a:r>
            <a:r>
              <a:rPr lang="en-GB" dirty="0"/>
              <a:t>. </a:t>
            </a:r>
          </a:p>
          <a:p>
            <a:r>
              <a:rPr lang="en-GB" dirty="0">
                <a:solidFill>
                  <a:srgbClr val="FF0000"/>
                </a:solidFill>
              </a:rPr>
              <a:t>Tracking of HIV-positive mothers </a:t>
            </a:r>
            <a:r>
              <a:rPr lang="en-GB" dirty="0"/>
              <a:t>and exposed </a:t>
            </a:r>
            <a:r>
              <a:rPr lang="en-US" dirty="0"/>
              <a:t>baby for Early Infant Diagnosis (EID).</a:t>
            </a:r>
          </a:p>
          <a:p>
            <a:r>
              <a:rPr lang="en-US" dirty="0">
                <a:solidFill>
                  <a:srgbClr val="FF0000"/>
                </a:solidFill>
              </a:rPr>
              <a:t>Supportive monitoring </a:t>
            </a:r>
            <a:r>
              <a:rPr lang="en-US" dirty="0"/>
              <a:t>visit at service delivery </a:t>
            </a:r>
            <a:r>
              <a:rPr lang="en-GB" dirty="0"/>
              <a:t>points from the district and centre.</a:t>
            </a:r>
          </a:p>
          <a:p>
            <a:r>
              <a:rPr lang="en-GB" dirty="0"/>
              <a:t>Client duplication in the service</a:t>
            </a:r>
          </a:p>
          <a:p>
            <a:r>
              <a:rPr lang="en-GB" dirty="0"/>
              <a:t>Lost or incomplete medical records (Recording </a:t>
            </a:r>
            <a:r>
              <a:rPr lang="en-US" dirty="0"/>
              <a:t>and Reporting)</a:t>
            </a:r>
          </a:p>
        </p:txBody>
      </p:sp>
    </p:spTree>
    <p:extLst>
      <p:ext uri="{BB962C8B-B14F-4D97-AF65-F5344CB8AC3E}">
        <p14:creationId xmlns:p14="http://schemas.microsoft.com/office/powerpoint/2010/main" val="65682650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National Public Health Laboratory</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111995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a:t>
            </a:r>
          </a:p>
        </p:txBody>
      </p:sp>
      <p:sp>
        <p:nvSpPr>
          <p:cNvPr id="3" name="Content Placeholder 2"/>
          <p:cNvSpPr>
            <a:spLocks noGrp="1"/>
          </p:cNvSpPr>
          <p:nvPr>
            <p:ph idx="1"/>
          </p:nvPr>
        </p:nvSpPr>
        <p:spPr/>
        <p:txBody>
          <a:bodyPr>
            <a:normAutofit/>
          </a:bodyPr>
          <a:lstStyle/>
          <a:p>
            <a:r>
              <a:rPr lang="en-GB" dirty="0"/>
              <a:t>National Public Health Laboratory (NPHL) is a </a:t>
            </a:r>
            <a:r>
              <a:rPr lang="en-GB" dirty="0">
                <a:solidFill>
                  <a:srgbClr val="FF0000"/>
                </a:solidFill>
              </a:rPr>
              <a:t>central specialised national referral public health laboratory </a:t>
            </a:r>
            <a:r>
              <a:rPr lang="en-GB" dirty="0"/>
              <a:t> under DoHS and MoHP for the country and </a:t>
            </a:r>
            <a:r>
              <a:rPr lang="en-GB" dirty="0">
                <a:solidFill>
                  <a:srgbClr val="FF0000"/>
                </a:solidFill>
              </a:rPr>
              <a:t>the regulatory body to licence </a:t>
            </a:r>
            <a:r>
              <a:rPr lang="en-GB" dirty="0"/>
              <a:t>public and private labs. </a:t>
            </a:r>
          </a:p>
          <a:p>
            <a:endParaRPr lang="en-GB" dirty="0"/>
          </a:p>
          <a:p>
            <a:r>
              <a:rPr lang="en-GB" dirty="0"/>
              <a:t>It was established in 1968 as Central Health Laboratory. </a:t>
            </a:r>
          </a:p>
          <a:p>
            <a:endParaRPr lang="en-GB" dirty="0"/>
          </a:p>
          <a:p>
            <a:r>
              <a:rPr lang="en-GB" dirty="0"/>
              <a:t>The name was changed to </a:t>
            </a:r>
            <a:r>
              <a:rPr lang="en-GB" dirty="0">
                <a:solidFill>
                  <a:srgbClr val="FF0000"/>
                </a:solidFill>
              </a:rPr>
              <a:t>National Public Health Laboratory </a:t>
            </a:r>
            <a:r>
              <a:rPr lang="en-GB" dirty="0"/>
              <a:t>in 1991.  </a:t>
            </a:r>
          </a:p>
          <a:p>
            <a:endParaRPr lang="en-GB" dirty="0"/>
          </a:p>
        </p:txBody>
      </p:sp>
    </p:spTree>
    <p:extLst>
      <p:ext uri="{BB962C8B-B14F-4D97-AF65-F5344CB8AC3E}">
        <p14:creationId xmlns:p14="http://schemas.microsoft.com/office/powerpoint/2010/main" val="418849612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dirty="0"/>
              <a:t>Networking, Licensing, monitoring, supervision, capacity, strengthening and conducting research activities and NEQAS of the laboratories are the </a:t>
            </a:r>
            <a:r>
              <a:rPr lang="en-GB" dirty="0">
                <a:solidFill>
                  <a:srgbClr val="FF0000"/>
                </a:solidFill>
              </a:rPr>
              <a:t>major functions </a:t>
            </a:r>
            <a:r>
              <a:rPr lang="en-GB" dirty="0"/>
              <a:t>of NPHL. </a:t>
            </a:r>
          </a:p>
          <a:p>
            <a:endParaRPr lang="en-GB" dirty="0"/>
          </a:p>
          <a:p>
            <a:r>
              <a:rPr lang="en-GB" dirty="0"/>
              <a:t>NPHL is also a </a:t>
            </a:r>
            <a:r>
              <a:rPr lang="en-GB" dirty="0">
                <a:solidFill>
                  <a:srgbClr val="FF0000"/>
                </a:solidFill>
              </a:rPr>
              <a:t>focal point for blood safety </a:t>
            </a:r>
            <a:r>
              <a:rPr lang="en-GB" dirty="0"/>
              <a:t>through its National Bureau of Blood Transfusion Services (NBBTS). </a:t>
            </a:r>
          </a:p>
          <a:p>
            <a:endParaRPr lang="en-GB" dirty="0"/>
          </a:p>
          <a:p>
            <a:r>
              <a:rPr lang="en-GB" dirty="0"/>
              <a:t>Since 2075, NPHL is given, the responsibility of </a:t>
            </a:r>
            <a:r>
              <a:rPr lang="en-GB" dirty="0">
                <a:solidFill>
                  <a:srgbClr val="FF0000"/>
                </a:solidFill>
              </a:rPr>
              <a:t>National </a:t>
            </a:r>
            <a:r>
              <a:rPr lang="en-US" dirty="0">
                <a:solidFill>
                  <a:srgbClr val="FF0000"/>
                </a:solidFill>
              </a:rPr>
              <a:t>Coordination Centre for  Antimicrobial Resistance (AMR).</a:t>
            </a:r>
          </a:p>
          <a:p>
            <a:endParaRPr lang="en-US" dirty="0"/>
          </a:p>
        </p:txBody>
      </p:sp>
    </p:spTree>
    <p:extLst>
      <p:ext uri="{BB962C8B-B14F-4D97-AF65-F5344CB8AC3E}">
        <p14:creationId xmlns:p14="http://schemas.microsoft.com/office/powerpoint/2010/main" val="406999813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There are currently </a:t>
            </a:r>
            <a:r>
              <a:rPr lang="en-GB" dirty="0">
                <a:solidFill>
                  <a:srgbClr val="FF0000"/>
                </a:solidFill>
              </a:rPr>
              <a:t>diagnostic health laboratories </a:t>
            </a:r>
            <a:r>
              <a:rPr lang="en-GB" dirty="0"/>
              <a:t>in 104 public hospitals, 198 PHCCs, 150 health posts and more than 1,700 private health institutions. </a:t>
            </a:r>
          </a:p>
          <a:p>
            <a:r>
              <a:rPr lang="en-GB" dirty="0"/>
              <a:t>NPHL support these laboratories to improve their </a:t>
            </a:r>
            <a:r>
              <a:rPr lang="en-GB" dirty="0">
                <a:solidFill>
                  <a:srgbClr val="FF0000"/>
                </a:solidFill>
              </a:rPr>
              <a:t>quality assurance practices, human resources, competency, service range and </a:t>
            </a:r>
            <a:r>
              <a:rPr lang="en-US" dirty="0">
                <a:solidFill>
                  <a:srgbClr val="FF0000"/>
                </a:solidFill>
              </a:rPr>
              <a:t>physical infrastructure.</a:t>
            </a:r>
          </a:p>
          <a:p>
            <a:r>
              <a:rPr lang="en-GB" dirty="0"/>
              <a:t>NPHL monitors these laboratories through its </a:t>
            </a:r>
            <a:r>
              <a:rPr lang="en-GB" dirty="0">
                <a:solidFill>
                  <a:srgbClr val="FF0000"/>
                </a:solidFill>
              </a:rPr>
              <a:t>external quality assurance of lab services </a:t>
            </a:r>
            <a:r>
              <a:rPr lang="en-GB" dirty="0"/>
              <a:t>and </a:t>
            </a:r>
            <a:r>
              <a:rPr lang="en-GB" dirty="0">
                <a:solidFill>
                  <a:srgbClr val="FF0000"/>
                </a:solidFill>
              </a:rPr>
              <a:t>the quality control testing of samples </a:t>
            </a:r>
            <a:r>
              <a:rPr lang="en-GB" dirty="0"/>
              <a:t>and </a:t>
            </a:r>
            <a:r>
              <a:rPr lang="en-GB" dirty="0">
                <a:solidFill>
                  <a:srgbClr val="FF0000"/>
                </a:solidFill>
              </a:rPr>
              <a:t>periodic supervision </a:t>
            </a:r>
            <a:r>
              <a:rPr lang="en-GB" dirty="0"/>
              <a:t>of both government and private laboratories. </a:t>
            </a:r>
          </a:p>
          <a:p>
            <a:endParaRPr lang="en-US" dirty="0">
              <a:solidFill>
                <a:srgbClr val="FF0000"/>
              </a:solidFill>
            </a:endParaRPr>
          </a:p>
        </p:txBody>
      </p:sp>
    </p:spTree>
    <p:extLst>
      <p:ext uri="{BB962C8B-B14F-4D97-AF65-F5344CB8AC3E}">
        <p14:creationId xmlns:p14="http://schemas.microsoft.com/office/powerpoint/2010/main" val="336921240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GB" dirty="0"/>
          </a:p>
          <a:p>
            <a:r>
              <a:rPr lang="en-GB" dirty="0"/>
              <a:t>It conducts the </a:t>
            </a:r>
            <a:r>
              <a:rPr lang="en-GB" dirty="0">
                <a:solidFill>
                  <a:srgbClr val="FF0000"/>
                </a:solidFill>
              </a:rPr>
              <a:t>National External Quality Assurance Scheme (NEQAS)</a:t>
            </a:r>
            <a:r>
              <a:rPr lang="en-GB" dirty="0"/>
              <a:t> programme to monitor testing quality.</a:t>
            </a:r>
          </a:p>
          <a:p>
            <a:endParaRPr lang="en-GB" dirty="0"/>
          </a:p>
          <a:p>
            <a:r>
              <a:rPr lang="en-GB" dirty="0"/>
              <a:t>NPHL  also provides </a:t>
            </a:r>
            <a:r>
              <a:rPr lang="en-GB" dirty="0">
                <a:solidFill>
                  <a:srgbClr val="FF0000"/>
                </a:solidFill>
              </a:rPr>
              <a:t>feedback based on the results</a:t>
            </a:r>
            <a:r>
              <a:rPr lang="en-GB" dirty="0"/>
              <a:t>. </a:t>
            </a:r>
          </a:p>
          <a:p>
            <a:endParaRPr lang="en-GB" dirty="0"/>
          </a:p>
          <a:p>
            <a:r>
              <a:rPr lang="en-GB" dirty="0"/>
              <a:t>This also helps </a:t>
            </a:r>
            <a:r>
              <a:rPr lang="en-GB" dirty="0">
                <a:solidFill>
                  <a:srgbClr val="FF0000"/>
                </a:solidFill>
              </a:rPr>
              <a:t>to enhance the testing capability of lab </a:t>
            </a:r>
            <a:r>
              <a:rPr lang="en-US" dirty="0">
                <a:solidFill>
                  <a:srgbClr val="FF0000"/>
                </a:solidFill>
              </a:rPr>
              <a:t>personnel.</a:t>
            </a:r>
            <a:r>
              <a:rPr lang="en-GB" dirty="0"/>
              <a:t> </a:t>
            </a:r>
          </a:p>
        </p:txBody>
      </p:sp>
    </p:spTree>
    <p:extLst>
      <p:ext uri="{BB962C8B-B14F-4D97-AF65-F5344CB8AC3E}">
        <p14:creationId xmlns:p14="http://schemas.microsoft.com/office/powerpoint/2010/main" val="312936253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Number and types of laboratories province</a:t>
            </a:r>
            <a:endParaRPr lang="en-US" dirty="0"/>
          </a:p>
        </p:txBody>
      </p:sp>
      <p:pic>
        <p:nvPicPr>
          <p:cNvPr id="4" name="Content Placeholder 3"/>
          <p:cNvPicPr>
            <a:picLocks noGrp="1" noChangeAspect="1"/>
          </p:cNvPicPr>
          <p:nvPr>
            <p:ph idx="1"/>
          </p:nvPr>
        </p:nvPicPr>
        <p:blipFill>
          <a:blip r:embed="rId2"/>
          <a:stretch>
            <a:fillRect/>
          </a:stretch>
        </p:blipFill>
        <p:spPr>
          <a:xfrm>
            <a:off x="900114" y="1848255"/>
            <a:ext cx="10101262" cy="4306078"/>
          </a:xfrm>
          <a:prstGeom prst="rect">
            <a:avLst/>
          </a:prstGeom>
        </p:spPr>
      </p:pic>
    </p:spTree>
    <p:extLst>
      <p:ext uri="{BB962C8B-B14F-4D97-AF65-F5344CB8AC3E}">
        <p14:creationId xmlns:p14="http://schemas.microsoft.com/office/powerpoint/2010/main" val="292729988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Organogram of NPHL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7453390"/>
              </p:ext>
            </p:extLst>
          </p:nvPr>
        </p:nvGraphicFramePr>
        <p:xfrm>
          <a:off x="838199" y="1825625"/>
          <a:ext cx="10806113"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521331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44486" y="0"/>
            <a:ext cx="9909313" cy="6858000"/>
          </a:xfrm>
          <a:prstGeom prst="rect">
            <a:avLst/>
          </a:prstGeom>
        </p:spPr>
      </p:pic>
    </p:spTree>
    <p:extLst>
      <p:ext uri="{BB962C8B-B14F-4D97-AF65-F5344CB8AC3E}">
        <p14:creationId xmlns:p14="http://schemas.microsoft.com/office/powerpoint/2010/main" val="339186773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HRH in NPHL</a:t>
            </a:r>
          </a:p>
        </p:txBody>
      </p:sp>
      <p:pic>
        <p:nvPicPr>
          <p:cNvPr id="4" name="Content Placeholder 3"/>
          <p:cNvPicPr>
            <a:picLocks noGrp="1" noChangeAspect="1"/>
          </p:cNvPicPr>
          <p:nvPr>
            <p:ph idx="1"/>
          </p:nvPr>
        </p:nvPicPr>
        <p:blipFill>
          <a:blip r:embed="rId2"/>
          <a:stretch>
            <a:fillRect/>
          </a:stretch>
        </p:blipFill>
        <p:spPr>
          <a:xfrm>
            <a:off x="838200" y="1800225"/>
            <a:ext cx="10515600" cy="4743450"/>
          </a:xfrm>
          <a:prstGeom prst="rect">
            <a:avLst/>
          </a:prstGeom>
        </p:spPr>
      </p:pic>
    </p:spTree>
    <p:extLst>
      <p:ext uri="{BB962C8B-B14F-4D97-AF65-F5344CB8AC3E}">
        <p14:creationId xmlns:p14="http://schemas.microsoft.com/office/powerpoint/2010/main" val="4156431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Decentralization of many training programs at provincial level has been done and Health and Social Development Ministry is responsible for this task. </a:t>
            </a:r>
          </a:p>
          <a:p>
            <a:endParaRPr lang="en-GB" dirty="0"/>
          </a:p>
          <a:p>
            <a:r>
              <a:rPr lang="en-GB" dirty="0"/>
              <a:t>Accordingly, the main role of NHTC will be transferred of training programs to Provincial Health Training Centers. </a:t>
            </a:r>
          </a:p>
        </p:txBody>
      </p:sp>
    </p:spTree>
    <p:extLst>
      <p:ext uri="{BB962C8B-B14F-4D97-AF65-F5344CB8AC3E}">
        <p14:creationId xmlns:p14="http://schemas.microsoft.com/office/powerpoint/2010/main" val="141940767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38200" y="1885950"/>
            <a:ext cx="10515600" cy="4214813"/>
          </a:xfrm>
          <a:prstGeom prst="rect">
            <a:avLst/>
          </a:prstGeom>
        </p:spPr>
      </p:pic>
    </p:spTree>
    <p:extLst>
      <p:ext uri="{BB962C8B-B14F-4D97-AF65-F5344CB8AC3E}">
        <p14:creationId xmlns:p14="http://schemas.microsoft.com/office/powerpoint/2010/main" val="313099698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38200" y="1814513"/>
            <a:ext cx="10515600" cy="3957637"/>
          </a:xfrm>
          <a:prstGeom prst="rect">
            <a:avLst/>
          </a:prstGeom>
        </p:spPr>
      </p:pic>
    </p:spTree>
    <p:extLst>
      <p:ext uri="{BB962C8B-B14F-4D97-AF65-F5344CB8AC3E}">
        <p14:creationId xmlns:p14="http://schemas.microsoft.com/office/powerpoint/2010/main" val="335955223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Vision and Mission </a:t>
            </a:r>
          </a:p>
        </p:txBody>
      </p:sp>
      <p:sp>
        <p:nvSpPr>
          <p:cNvPr id="3" name="Content Placeholder 2"/>
          <p:cNvSpPr>
            <a:spLocks noGrp="1"/>
          </p:cNvSpPr>
          <p:nvPr>
            <p:ph idx="1"/>
          </p:nvPr>
        </p:nvSpPr>
        <p:spPr/>
        <p:txBody>
          <a:bodyPr>
            <a:normAutofit/>
          </a:bodyPr>
          <a:lstStyle/>
          <a:p>
            <a:pPr marL="0" indent="0">
              <a:buNone/>
            </a:pPr>
            <a:r>
              <a:rPr lang="en-GB" b="1" dirty="0">
                <a:solidFill>
                  <a:srgbClr val="FF0000"/>
                </a:solidFill>
              </a:rPr>
              <a:t>Vision</a:t>
            </a:r>
          </a:p>
          <a:p>
            <a:r>
              <a:rPr lang="en-GB" dirty="0"/>
              <a:t>To develop National Public Health Laboratory </a:t>
            </a:r>
            <a:r>
              <a:rPr lang="en-GB" dirty="0">
                <a:solidFill>
                  <a:srgbClr val="FF0000"/>
                </a:solidFill>
              </a:rPr>
              <a:t>as centre of excellence in diagnosis.</a:t>
            </a:r>
          </a:p>
          <a:p>
            <a:pPr marL="0" indent="0">
              <a:buNone/>
            </a:pPr>
            <a:endParaRPr lang="en-GB" dirty="0"/>
          </a:p>
          <a:p>
            <a:pPr marL="0" indent="0">
              <a:buNone/>
            </a:pPr>
            <a:r>
              <a:rPr lang="en-GB" b="1" dirty="0">
                <a:solidFill>
                  <a:srgbClr val="FF0000"/>
                </a:solidFill>
              </a:rPr>
              <a:t>Mission</a:t>
            </a:r>
          </a:p>
          <a:p>
            <a:r>
              <a:rPr lang="en-GB" dirty="0"/>
              <a:t>To provide </a:t>
            </a:r>
            <a:r>
              <a:rPr lang="en-GB" dirty="0">
                <a:solidFill>
                  <a:srgbClr val="FF0000"/>
                </a:solidFill>
              </a:rPr>
              <a:t>quality laboratory services </a:t>
            </a:r>
            <a:r>
              <a:rPr lang="en-GB" dirty="0"/>
              <a:t>(diagnostic and public health related) to the people of Nepal through Federal, Provincial, Primary Hospitals based and PHC based laboratories.</a:t>
            </a:r>
          </a:p>
          <a:p>
            <a:pPr marL="0" indent="0">
              <a:buNone/>
            </a:pPr>
            <a:endParaRPr lang="en-US" dirty="0"/>
          </a:p>
        </p:txBody>
      </p:sp>
    </p:spTree>
    <p:extLst>
      <p:ext uri="{BB962C8B-B14F-4D97-AF65-F5344CB8AC3E}">
        <p14:creationId xmlns:p14="http://schemas.microsoft.com/office/powerpoint/2010/main" val="178639881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Goal</a:t>
            </a:r>
            <a:endParaRPr lang="en-US" dirty="0"/>
          </a:p>
        </p:txBody>
      </p:sp>
      <p:sp>
        <p:nvSpPr>
          <p:cNvPr id="3" name="Content Placeholder 2"/>
          <p:cNvSpPr>
            <a:spLocks noGrp="1"/>
          </p:cNvSpPr>
          <p:nvPr>
            <p:ph idx="1"/>
          </p:nvPr>
        </p:nvSpPr>
        <p:spPr/>
        <p:txBody>
          <a:bodyPr/>
          <a:lstStyle/>
          <a:p>
            <a:r>
              <a:rPr lang="en-GB" dirty="0">
                <a:solidFill>
                  <a:srgbClr val="FF0000"/>
                </a:solidFill>
              </a:rPr>
              <a:t>Extend laboratory services </a:t>
            </a:r>
            <a:r>
              <a:rPr lang="en-GB" dirty="0"/>
              <a:t>in all hospital and health case institution  up to PHC level.</a:t>
            </a:r>
          </a:p>
          <a:p>
            <a:endParaRPr lang="en-GB" dirty="0"/>
          </a:p>
          <a:p>
            <a:r>
              <a:rPr lang="en-GB" dirty="0"/>
              <a:t>To </a:t>
            </a:r>
            <a:r>
              <a:rPr lang="en-GB" dirty="0">
                <a:solidFill>
                  <a:srgbClr val="FF0000"/>
                </a:solidFill>
              </a:rPr>
              <a:t>develop NPHL as national reference laboratory </a:t>
            </a:r>
            <a:r>
              <a:rPr lang="en-GB" dirty="0"/>
              <a:t>for diagnostic and public health services.</a:t>
            </a:r>
          </a:p>
          <a:p>
            <a:endParaRPr lang="en-GB" dirty="0"/>
          </a:p>
          <a:p>
            <a:r>
              <a:rPr lang="en-GB" dirty="0"/>
              <a:t>To </a:t>
            </a:r>
            <a:r>
              <a:rPr lang="en-GB" dirty="0">
                <a:solidFill>
                  <a:srgbClr val="FF0000"/>
                </a:solidFill>
              </a:rPr>
              <a:t>address the diagnostic needs </a:t>
            </a:r>
            <a:r>
              <a:rPr lang="en-GB" dirty="0"/>
              <a:t>due to </a:t>
            </a:r>
            <a:r>
              <a:rPr lang="en-GB" dirty="0">
                <a:solidFill>
                  <a:srgbClr val="FF0000"/>
                </a:solidFill>
              </a:rPr>
              <a:t>emerging and re-emerging </a:t>
            </a:r>
            <a:r>
              <a:rPr lang="en-GB" dirty="0"/>
              <a:t>diseases.</a:t>
            </a:r>
          </a:p>
          <a:p>
            <a:endParaRPr lang="en-US" dirty="0"/>
          </a:p>
        </p:txBody>
      </p:sp>
    </p:spTree>
    <p:extLst>
      <p:ext uri="{BB962C8B-B14F-4D97-AF65-F5344CB8AC3E}">
        <p14:creationId xmlns:p14="http://schemas.microsoft.com/office/powerpoint/2010/main" val="371163737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endParaRPr lang="en-US" dirty="0"/>
          </a:p>
        </p:txBody>
      </p:sp>
      <p:sp>
        <p:nvSpPr>
          <p:cNvPr id="3" name="Content Placeholder 2"/>
          <p:cNvSpPr>
            <a:spLocks noGrp="1"/>
          </p:cNvSpPr>
          <p:nvPr>
            <p:ph idx="1"/>
          </p:nvPr>
        </p:nvSpPr>
        <p:spPr/>
        <p:txBody>
          <a:bodyPr>
            <a:normAutofit/>
          </a:bodyPr>
          <a:lstStyle/>
          <a:p>
            <a:r>
              <a:rPr lang="en-GB" dirty="0"/>
              <a:t>To upgrade and introduce </a:t>
            </a:r>
            <a:r>
              <a:rPr lang="en-GB" dirty="0">
                <a:solidFill>
                  <a:srgbClr val="FF0000"/>
                </a:solidFill>
              </a:rPr>
              <a:t>new facilities </a:t>
            </a:r>
            <a:r>
              <a:rPr lang="en-GB" dirty="0"/>
              <a:t>at NPHL.</a:t>
            </a:r>
          </a:p>
          <a:p>
            <a:r>
              <a:rPr lang="en-GB" dirty="0"/>
              <a:t>To introduce </a:t>
            </a:r>
            <a:r>
              <a:rPr lang="en-GB" dirty="0">
                <a:solidFill>
                  <a:srgbClr val="FF0000"/>
                </a:solidFill>
              </a:rPr>
              <a:t>new technology for specified test </a:t>
            </a:r>
            <a:r>
              <a:rPr lang="en-GB" dirty="0"/>
              <a:t>not available at other laboratories</a:t>
            </a:r>
          </a:p>
          <a:p>
            <a:r>
              <a:rPr lang="en-GB" dirty="0"/>
              <a:t>To strengthen overall </a:t>
            </a:r>
            <a:r>
              <a:rPr lang="en-GB" dirty="0">
                <a:solidFill>
                  <a:srgbClr val="FF0000"/>
                </a:solidFill>
              </a:rPr>
              <a:t>capacity of health laboratory services </a:t>
            </a:r>
            <a:r>
              <a:rPr lang="en-GB" dirty="0"/>
              <a:t>through NEQAS and supervision and monitoring.</a:t>
            </a:r>
          </a:p>
          <a:p>
            <a:r>
              <a:rPr lang="en-GB" dirty="0"/>
              <a:t>To procure </a:t>
            </a:r>
            <a:r>
              <a:rPr lang="en-GB" dirty="0">
                <a:solidFill>
                  <a:srgbClr val="FF0000"/>
                </a:solidFill>
              </a:rPr>
              <a:t>quality equipment and reagents </a:t>
            </a:r>
            <a:r>
              <a:rPr lang="en-GB" dirty="0"/>
              <a:t>according to the need.</a:t>
            </a:r>
          </a:p>
          <a:p>
            <a:r>
              <a:rPr lang="en-GB" dirty="0"/>
              <a:t>To practice </a:t>
            </a:r>
            <a:r>
              <a:rPr lang="en-GB" dirty="0">
                <a:solidFill>
                  <a:srgbClr val="FF0000"/>
                </a:solidFill>
              </a:rPr>
              <a:t>Good Laboratory Practice (GLP) </a:t>
            </a:r>
            <a:r>
              <a:rPr lang="en-GB" dirty="0"/>
              <a:t>by all the laboratories in the country.</a:t>
            </a:r>
          </a:p>
          <a:p>
            <a:r>
              <a:rPr lang="en-GB" dirty="0"/>
              <a:t>To assist the laboratory in </a:t>
            </a:r>
            <a:r>
              <a:rPr lang="en-GB" dirty="0">
                <a:solidFill>
                  <a:srgbClr val="FF0000"/>
                </a:solidFill>
              </a:rPr>
              <a:t>introducing specialized tests </a:t>
            </a:r>
            <a:r>
              <a:rPr lang="en-GB" dirty="0"/>
              <a:t>by NPHL.</a:t>
            </a:r>
            <a:endParaRPr lang="en-US" dirty="0"/>
          </a:p>
        </p:txBody>
      </p:sp>
    </p:spTree>
    <p:extLst>
      <p:ext uri="{BB962C8B-B14F-4D97-AF65-F5344CB8AC3E}">
        <p14:creationId xmlns:p14="http://schemas.microsoft.com/office/powerpoint/2010/main" val="103362076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Non-Communicable Disease Department</a:t>
            </a:r>
          </a:p>
        </p:txBody>
      </p:sp>
      <p:sp>
        <p:nvSpPr>
          <p:cNvPr id="3" name="Content Placeholder 2"/>
          <p:cNvSpPr>
            <a:spLocks noGrp="1"/>
          </p:cNvSpPr>
          <p:nvPr>
            <p:ph idx="1"/>
          </p:nvPr>
        </p:nvSpPr>
        <p:spPr/>
        <p:txBody>
          <a:bodyPr>
            <a:normAutofit/>
          </a:bodyPr>
          <a:lstStyle/>
          <a:p>
            <a:r>
              <a:rPr lang="en-GB" dirty="0"/>
              <a:t>Four sections: </a:t>
            </a:r>
            <a:r>
              <a:rPr lang="en-GB" dirty="0">
                <a:solidFill>
                  <a:srgbClr val="FF0000"/>
                </a:solidFill>
              </a:rPr>
              <a:t>Haematology, Biochemistry, Endocrinology and Histocytopathology </a:t>
            </a:r>
            <a:r>
              <a:rPr lang="en-GB" dirty="0"/>
              <a:t>are being run under non-communicable disease department. </a:t>
            </a:r>
          </a:p>
          <a:p>
            <a:endParaRPr lang="en-GB" dirty="0"/>
          </a:p>
          <a:p>
            <a:r>
              <a:rPr lang="en-GB" dirty="0"/>
              <a:t>Both </a:t>
            </a:r>
            <a:r>
              <a:rPr lang="en-GB" dirty="0">
                <a:solidFill>
                  <a:srgbClr val="FF0000"/>
                </a:solidFill>
              </a:rPr>
              <a:t>routine and specialized services </a:t>
            </a:r>
            <a:r>
              <a:rPr lang="en-GB" dirty="0"/>
              <a:t>are being provided from </a:t>
            </a:r>
            <a:r>
              <a:rPr lang="en-US" dirty="0"/>
              <a:t>these departments. </a:t>
            </a:r>
          </a:p>
          <a:p>
            <a:endParaRPr lang="en-US" dirty="0"/>
          </a:p>
          <a:p>
            <a:r>
              <a:rPr lang="en-GB" dirty="0"/>
              <a:t>Various </a:t>
            </a:r>
            <a:r>
              <a:rPr lang="en-GB" dirty="0">
                <a:solidFill>
                  <a:srgbClr val="FF0000"/>
                </a:solidFill>
              </a:rPr>
              <a:t>research activities </a:t>
            </a:r>
            <a:r>
              <a:rPr lang="en-GB" dirty="0"/>
              <a:t>are also being carried out in these sections.</a:t>
            </a:r>
            <a:endParaRPr lang="en-US" dirty="0"/>
          </a:p>
          <a:p>
            <a:pPr marL="0" indent="0">
              <a:buNone/>
            </a:pPr>
            <a:endParaRPr lang="en-US" dirty="0"/>
          </a:p>
        </p:txBody>
      </p:sp>
    </p:spTree>
    <p:extLst>
      <p:ext uri="{BB962C8B-B14F-4D97-AF65-F5344CB8AC3E}">
        <p14:creationId xmlns:p14="http://schemas.microsoft.com/office/powerpoint/2010/main" val="230592244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0515600" cy="4646613"/>
          </a:xfrm>
        </p:spPr>
        <p:txBody>
          <a:bodyPr>
            <a:normAutofit/>
          </a:bodyPr>
          <a:lstStyle/>
          <a:p>
            <a:pPr marL="0" indent="0">
              <a:buNone/>
            </a:pPr>
            <a:r>
              <a:rPr lang="en-GB" dirty="0">
                <a:solidFill>
                  <a:srgbClr val="FF0000"/>
                </a:solidFill>
              </a:rPr>
              <a:t>Specialized services being provided by NCD department </a:t>
            </a:r>
            <a:endParaRPr lang="en-US" dirty="0">
              <a:solidFill>
                <a:srgbClr val="FF0000"/>
              </a:solidFill>
            </a:endParaRPr>
          </a:p>
          <a:p>
            <a:r>
              <a:rPr lang="en-US" dirty="0"/>
              <a:t>Acute </a:t>
            </a:r>
            <a:r>
              <a:rPr lang="en-US" dirty="0" err="1"/>
              <a:t>leukaemia</a:t>
            </a:r>
            <a:r>
              <a:rPr lang="en-US" dirty="0"/>
              <a:t> panel (flow </a:t>
            </a:r>
            <a:r>
              <a:rPr lang="en-US" dirty="0" err="1"/>
              <a:t>cytometric</a:t>
            </a:r>
            <a:r>
              <a:rPr lang="en-US" dirty="0"/>
              <a:t> technique), </a:t>
            </a:r>
          </a:p>
          <a:p>
            <a:r>
              <a:rPr lang="en-US" dirty="0" err="1"/>
              <a:t>Haemoglobin</a:t>
            </a:r>
            <a:r>
              <a:rPr lang="en-US" dirty="0"/>
              <a:t> electrophoresis for </a:t>
            </a:r>
            <a:r>
              <a:rPr lang="en-US" dirty="0" err="1"/>
              <a:t>haemoglobinopathies</a:t>
            </a:r>
            <a:endParaRPr lang="en-US" dirty="0"/>
          </a:p>
          <a:p>
            <a:r>
              <a:rPr lang="en-US" dirty="0"/>
              <a:t>Coagulation factor assays and </a:t>
            </a:r>
            <a:r>
              <a:rPr lang="en-GB" dirty="0"/>
              <a:t>inhibitor assays, </a:t>
            </a:r>
          </a:p>
          <a:p>
            <a:r>
              <a:rPr lang="en-GB" dirty="0"/>
              <a:t>Fertility panel </a:t>
            </a:r>
          </a:p>
          <a:p>
            <a:r>
              <a:rPr lang="en-GB" dirty="0"/>
              <a:t>Thyroid hormone panel </a:t>
            </a:r>
          </a:p>
          <a:p>
            <a:r>
              <a:rPr lang="en-GB" dirty="0">
                <a:solidFill>
                  <a:srgbClr val="FF0000"/>
                </a:solidFill>
              </a:rPr>
              <a:t>Molecular tests related to haematology</a:t>
            </a:r>
            <a:endParaRPr lang="en-GB" dirty="0"/>
          </a:p>
          <a:p>
            <a:r>
              <a:rPr lang="en-GB" dirty="0"/>
              <a:t>Monitoring sentinel sites for </a:t>
            </a:r>
            <a:r>
              <a:rPr lang="en-GB" dirty="0" err="1">
                <a:solidFill>
                  <a:srgbClr val="FF0000"/>
                </a:solidFill>
              </a:rPr>
              <a:t>Hemoglobinopathies</a:t>
            </a:r>
            <a:r>
              <a:rPr lang="en-GB" dirty="0"/>
              <a:t> of </a:t>
            </a:r>
            <a:r>
              <a:rPr lang="en-GB" dirty="0" err="1"/>
              <a:t>Nepalgunj</a:t>
            </a:r>
            <a:r>
              <a:rPr lang="en-GB" dirty="0"/>
              <a:t>, </a:t>
            </a:r>
            <a:r>
              <a:rPr lang="en-GB" dirty="0" err="1"/>
              <a:t>Bharatpur</a:t>
            </a:r>
            <a:r>
              <a:rPr lang="en-GB" dirty="0"/>
              <a:t>, </a:t>
            </a:r>
            <a:r>
              <a:rPr lang="en-GB" dirty="0" err="1"/>
              <a:t>Dhangadi</a:t>
            </a:r>
            <a:r>
              <a:rPr lang="en-GB" dirty="0"/>
              <a:t> and </a:t>
            </a:r>
            <a:r>
              <a:rPr lang="en-GB" dirty="0" err="1"/>
              <a:t>Butwal</a:t>
            </a:r>
            <a:r>
              <a:rPr lang="en-GB" dirty="0"/>
              <a:t>. </a:t>
            </a:r>
          </a:p>
          <a:p>
            <a:endParaRPr lang="en-GB" dirty="0"/>
          </a:p>
          <a:p>
            <a:endParaRPr lang="en-US" dirty="0"/>
          </a:p>
        </p:txBody>
      </p:sp>
    </p:spTree>
    <p:extLst>
      <p:ext uri="{BB962C8B-B14F-4D97-AF65-F5344CB8AC3E}">
        <p14:creationId xmlns:p14="http://schemas.microsoft.com/office/powerpoint/2010/main" val="200739804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Quality Control and Training Section</a:t>
            </a:r>
            <a:endParaRPr lang="en-US" dirty="0"/>
          </a:p>
        </p:txBody>
      </p:sp>
      <p:sp>
        <p:nvSpPr>
          <p:cNvPr id="3" name="Content Placeholder 2"/>
          <p:cNvSpPr>
            <a:spLocks noGrp="1"/>
          </p:cNvSpPr>
          <p:nvPr>
            <p:ph idx="1"/>
          </p:nvPr>
        </p:nvSpPr>
        <p:spPr/>
        <p:txBody>
          <a:bodyPr>
            <a:normAutofit/>
          </a:bodyPr>
          <a:lstStyle/>
          <a:p>
            <a:r>
              <a:rPr lang="en-GB" dirty="0"/>
              <a:t>Carries out </a:t>
            </a:r>
            <a:r>
              <a:rPr lang="en-GB" dirty="0">
                <a:solidFill>
                  <a:srgbClr val="FF0000"/>
                </a:solidFill>
              </a:rPr>
              <a:t>quality related activities </a:t>
            </a:r>
            <a:r>
              <a:rPr lang="en-GB" dirty="0"/>
              <a:t>and conducts </a:t>
            </a:r>
            <a:r>
              <a:rPr lang="en-GB" dirty="0">
                <a:solidFill>
                  <a:srgbClr val="FF0000"/>
                </a:solidFill>
              </a:rPr>
              <a:t>training for lab personnel. </a:t>
            </a:r>
            <a:endParaRPr lang="en-GB" dirty="0"/>
          </a:p>
          <a:p>
            <a:endParaRPr lang="en-GB" dirty="0"/>
          </a:p>
          <a:p>
            <a:r>
              <a:rPr lang="en-GB" dirty="0">
                <a:solidFill>
                  <a:srgbClr val="FF0000"/>
                </a:solidFill>
              </a:rPr>
              <a:t>Supervision and monitoring </a:t>
            </a:r>
            <a:r>
              <a:rPr lang="en-GB" dirty="0"/>
              <a:t>of both government and nongovernment laboratories. </a:t>
            </a:r>
          </a:p>
          <a:p>
            <a:endParaRPr lang="en-GB" dirty="0"/>
          </a:p>
          <a:p>
            <a:r>
              <a:rPr lang="en-GB" dirty="0"/>
              <a:t>Based on supervision and monitoring, </a:t>
            </a:r>
            <a:r>
              <a:rPr lang="en-GB" dirty="0">
                <a:solidFill>
                  <a:srgbClr val="FF0000"/>
                </a:solidFill>
              </a:rPr>
              <a:t>license is provided for laboratory operation</a:t>
            </a:r>
            <a:r>
              <a:rPr lang="en-GB" dirty="0"/>
              <a:t> (as one of the five categories, A to E)</a:t>
            </a:r>
            <a:endParaRPr lang="en-US" dirty="0"/>
          </a:p>
        </p:txBody>
      </p:sp>
    </p:spTree>
    <p:extLst>
      <p:ext uri="{BB962C8B-B14F-4D97-AF65-F5344CB8AC3E}">
        <p14:creationId xmlns:p14="http://schemas.microsoft.com/office/powerpoint/2010/main" val="146986318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National Bureau for Blood Transfusion Services (NBBTS)</a:t>
            </a:r>
          </a:p>
        </p:txBody>
      </p:sp>
      <p:sp>
        <p:nvSpPr>
          <p:cNvPr id="3" name="Content Placeholder 2"/>
          <p:cNvSpPr>
            <a:spLocks noGrp="1"/>
          </p:cNvSpPr>
          <p:nvPr>
            <p:ph idx="1"/>
          </p:nvPr>
        </p:nvSpPr>
        <p:spPr/>
        <p:txBody>
          <a:bodyPr>
            <a:normAutofit/>
          </a:bodyPr>
          <a:lstStyle/>
          <a:p>
            <a:r>
              <a:rPr lang="en-GB" dirty="0"/>
              <a:t>The NBBTS  is the </a:t>
            </a:r>
            <a:r>
              <a:rPr lang="en-GB" dirty="0">
                <a:solidFill>
                  <a:srgbClr val="FF0000"/>
                </a:solidFill>
              </a:rPr>
              <a:t>national authority</a:t>
            </a:r>
            <a:r>
              <a:rPr lang="en-GB" dirty="0"/>
              <a:t> for implementing the National Blood Programme (NBP). </a:t>
            </a:r>
          </a:p>
          <a:p>
            <a:endParaRPr lang="en-GB" dirty="0"/>
          </a:p>
          <a:p>
            <a:r>
              <a:rPr lang="en-GB" dirty="0"/>
              <a:t>NBBTS works </a:t>
            </a:r>
            <a:r>
              <a:rPr lang="en-GB" dirty="0">
                <a:solidFill>
                  <a:srgbClr val="FF0000"/>
                </a:solidFill>
              </a:rPr>
              <a:t>to ensure the safe, adequate and timely supply of blood and blood products</a:t>
            </a:r>
            <a:r>
              <a:rPr lang="en-GB" dirty="0"/>
              <a:t> to meet transfusion needs by </a:t>
            </a:r>
            <a:r>
              <a:rPr lang="en-GB" dirty="0">
                <a:solidFill>
                  <a:srgbClr val="FF0000"/>
                </a:solidFill>
              </a:rPr>
              <a:t>developing policies, guidelines, protocols, standard operating procedures</a:t>
            </a:r>
            <a:r>
              <a:rPr lang="en-GB" dirty="0"/>
              <a:t> and related </a:t>
            </a:r>
            <a:r>
              <a:rPr lang="en-GB" dirty="0" err="1"/>
              <a:t>softwares</a:t>
            </a:r>
            <a:r>
              <a:rPr lang="en-GB" dirty="0"/>
              <a:t>. </a:t>
            </a:r>
          </a:p>
        </p:txBody>
      </p:sp>
    </p:spTree>
    <p:extLst>
      <p:ext uri="{BB962C8B-B14F-4D97-AF65-F5344CB8AC3E}">
        <p14:creationId xmlns:p14="http://schemas.microsoft.com/office/powerpoint/2010/main" val="241532074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NPHL is the national reference laboratory for </a:t>
            </a:r>
            <a:r>
              <a:rPr lang="en-GB" dirty="0">
                <a:solidFill>
                  <a:srgbClr val="FF0000"/>
                </a:solidFill>
              </a:rPr>
              <a:t>screening transfusion transmissible infections (TTIs) </a:t>
            </a:r>
          </a:p>
          <a:p>
            <a:endParaRPr lang="en-GB" dirty="0"/>
          </a:p>
          <a:p>
            <a:r>
              <a:rPr lang="en-GB" dirty="0"/>
              <a:t>It is also responsible for </a:t>
            </a:r>
            <a:r>
              <a:rPr lang="en-GB" dirty="0">
                <a:solidFill>
                  <a:srgbClr val="FF0000"/>
                </a:solidFill>
              </a:rPr>
              <a:t>training BTSC staff and supervising monitoring, licensing BTSCs </a:t>
            </a:r>
            <a:r>
              <a:rPr lang="en-GB" dirty="0"/>
              <a:t>and motivational program. </a:t>
            </a:r>
          </a:p>
          <a:p>
            <a:endParaRPr lang="en-GB" dirty="0"/>
          </a:p>
          <a:p>
            <a:r>
              <a:rPr lang="en-GB" dirty="0"/>
              <a:t>Also, provide </a:t>
            </a:r>
            <a:r>
              <a:rPr lang="en-GB" dirty="0" err="1">
                <a:solidFill>
                  <a:srgbClr val="FF0000"/>
                </a:solidFill>
              </a:rPr>
              <a:t>equipment</a:t>
            </a:r>
            <a:r>
              <a:rPr lang="en-GB" dirty="0" err="1"/>
              <a:t>s</a:t>
            </a:r>
            <a:r>
              <a:rPr lang="en-GB" dirty="0"/>
              <a:t> to the BTSCs to initiate or enhance the related services.</a:t>
            </a:r>
            <a:endParaRPr lang="en-US" dirty="0"/>
          </a:p>
          <a:p>
            <a:endParaRPr lang="en-US" dirty="0"/>
          </a:p>
        </p:txBody>
      </p:sp>
    </p:spTree>
    <p:extLst>
      <p:ext uri="{BB962C8B-B14F-4D97-AF65-F5344CB8AC3E}">
        <p14:creationId xmlns:p14="http://schemas.microsoft.com/office/powerpoint/2010/main" val="3230974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Health Centers </a:t>
            </a:r>
          </a:p>
        </p:txBody>
      </p:sp>
      <p:sp>
        <p:nvSpPr>
          <p:cNvPr id="3" name="Content Placeholder 2"/>
          <p:cNvSpPr>
            <a:spLocks noGrp="1"/>
          </p:cNvSpPr>
          <p:nvPr>
            <p:ph idx="1"/>
          </p:nvPr>
        </p:nvSpPr>
        <p:spPr/>
        <p:txBody>
          <a:bodyPr/>
          <a:lstStyle/>
          <a:p>
            <a:pPr marL="0" indent="0">
              <a:buNone/>
            </a:pPr>
            <a:r>
              <a:rPr lang="en-GB" dirty="0"/>
              <a:t>Nepal’s public health system has the following five centres with autonomy in personnel and financial management:</a:t>
            </a:r>
          </a:p>
          <a:p>
            <a:r>
              <a:rPr lang="en-GB" dirty="0"/>
              <a:t>National Health Education, Information and Communication Centre (NHEICC); </a:t>
            </a:r>
          </a:p>
          <a:p>
            <a:r>
              <a:rPr lang="en-GB" dirty="0"/>
              <a:t>National Health Training </a:t>
            </a:r>
            <a:r>
              <a:rPr lang="en-US" dirty="0"/>
              <a:t>Centre (NHTC); </a:t>
            </a:r>
          </a:p>
          <a:p>
            <a:r>
              <a:rPr lang="en-US" dirty="0"/>
              <a:t>National Centre for AIDS and STD Control (NCASC); </a:t>
            </a:r>
          </a:p>
          <a:p>
            <a:r>
              <a:rPr lang="en-US" dirty="0"/>
              <a:t>National Tuberculosis Centre </a:t>
            </a:r>
            <a:r>
              <a:rPr lang="en-GB" dirty="0"/>
              <a:t>(NTC); </a:t>
            </a:r>
          </a:p>
          <a:p>
            <a:r>
              <a:rPr lang="en-GB" dirty="0"/>
              <a:t>National Public Health Laboratory (NPHL).</a:t>
            </a:r>
            <a:endParaRPr lang="en-US" dirty="0"/>
          </a:p>
        </p:txBody>
      </p:sp>
    </p:spTree>
    <p:extLst>
      <p:ext uri="{BB962C8B-B14F-4D97-AF65-F5344CB8AC3E}">
        <p14:creationId xmlns:p14="http://schemas.microsoft.com/office/powerpoint/2010/main" val="2615149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central level, NHTC will be more focus on development of program guideline, expenditure guideline; training manual development and revision; monitoring programs; and further facilitate the provincial level for conducting training programs.</a:t>
            </a:r>
            <a:endParaRPr lang="en-US" dirty="0"/>
          </a:p>
          <a:p>
            <a:endParaRPr lang="en-US" dirty="0"/>
          </a:p>
        </p:txBody>
      </p:sp>
    </p:spTree>
    <p:extLst>
      <p:ext uri="{BB962C8B-B14F-4D97-AF65-F5344CB8AC3E}">
        <p14:creationId xmlns:p14="http://schemas.microsoft.com/office/powerpoint/2010/main" val="260668876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Reference Laboratory</a:t>
            </a:r>
          </a:p>
        </p:txBody>
      </p:sp>
      <p:sp>
        <p:nvSpPr>
          <p:cNvPr id="3" name="Content Placeholder 2"/>
          <p:cNvSpPr>
            <a:spLocks noGrp="1"/>
          </p:cNvSpPr>
          <p:nvPr>
            <p:ph idx="1"/>
          </p:nvPr>
        </p:nvSpPr>
        <p:spPr/>
        <p:txBody>
          <a:bodyPr>
            <a:normAutofit/>
          </a:bodyPr>
          <a:lstStyle/>
          <a:p>
            <a:r>
              <a:rPr lang="en-GB" dirty="0"/>
              <a:t>HIV and Hepatitis Reference Laboratory </a:t>
            </a:r>
            <a:r>
              <a:rPr lang="en-GB" dirty="0">
                <a:solidFill>
                  <a:srgbClr val="FF0000"/>
                </a:solidFill>
              </a:rPr>
              <a:t>mainly focused on the testing and monitoring the HIV and Hepatitis </a:t>
            </a:r>
            <a:r>
              <a:rPr lang="en-GB" dirty="0"/>
              <a:t>related programs and tests. </a:t>
            </a:r>
          </a:p>
          <a:p>
            <a:endParaRPr lang="en-GB" dirty="0"/>
          </a:p>
          <a:p>
            <a:r>
              <a:rPr lang="en-GB" dirty="0"/>
              <a:t>It mainly comprised of Molecular Unit and </a:t>
            </a:r>
            <a:r>
              <a:rPr lang="en-GB" dirty="0" err="1"/>
              <a:t>Immuno</a:t>
            </a:r>
            <a:r>
              <a:rPr lang="en-GB" dirty="0"/>
              <a:t>-serology Unit</a:t>
            </a:r>
          </a:p>
          <a:p>
            <a:endParaRPr lang="en-GB" dirty="0"/>
          </a:p>
          <a:p>
            <a:r>
              <a:rPr lang="en-GB" dirty="0"/>
              <a:t>Molecular tests like HIV Viral load, HBV Viral load, HCV Viral load  and Early infant diagnosis of HIV  is conducted on routinely </a:t>
            </a:r>
            <a:r>
              <a:rPr lang="en-US" dirty="0"/>
              <a:t>basis. </a:t>
            </a:r>
          </a:p>
        </p:txBody>
      </p:sp>
    </p:spTree>
    <p:extLst>
      <p:ext uri="{BB962C8B-B14F-4D97-AF65-F5344CB8AC3E}">
        <p14:creationId xmlns:p14="http://schemas.microsoft.com/office/powerpoint/2010/main" val="166409560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a:t>
            </a:r>
            <a:r>
              <a:rPr lang="en-US" dirty="0" err="1"/>
              <a:t>Immunoserology</a:t>
            </a:r>
            <a:r>
              <a:rPr lang="en-US" dirty="0"/>
              <a:t>, CD4 testing by </a:t>
            </a:r>
            <a:r>
              <a:rPr lang="en-US" dirty="0" err="1"/>
              <a:t>flowcytometry</a:t>
            </a:r>
            <a:r>
              <a:rPr lang="en-US" dirty="0"/>
              <a:t>, HIV 1&amp;2 </a:t>
            </a:r>
            <a:r>
              <a:rPr lang="en-US" dirty="0" err="1"/>
              <a:t>Ab</a:t>
            </a:r>
            <a:r>
              <a:rPr lang="en-US" dirty="0"/>
              <a:t> ELISA, HIV Ag/</a:t>
            </a:r>
            <a:r>
              <a:rPr lang="en-US" dirty="0" err="1"/>
              <a:t>AbCombi</a:t>
            </a:r>
            <a:r>
              <a:rPr lang="en-US" dirty="0"/>
              <a:t> ECLIA, </a:t>
            </a:r>
            <a:r>
              <a:rPr lang="en-US" dirty="0" err="1"/>
              <a:t>HBsAg</a:t>
            </a:r>
            <a:r>
              <a:rPr lang="en-US" dirty="0"/>
              <a:t> ELISA, HCV </a:t>
            </a:r>
            <a:r>
              <a:rPr lang="en-US" dirty="0" err="1"/>
              <a:t>Ab</a:t>
            </a:r>
            <a:r>
              <a:rPr lang="en-US" dirty="0"/>
              <a:t> ELISA, HAV and HEV test by rapid diagnostic kits and </a:t>
            </a:r>
            <a:r>
              <a:rPr lang="en-US" dirty="0" err="1"/>
              <a:t>HBeAg</a:t>
            </a:r>
            <a:r>
              <a:rPr lang="en-US" dirty="0"/>
              <a:t>, </a:t>
            </a:r>
            <a:r>
              <a:rPr lang="en-US" dirty="0" err="1"/>
              <a:t>HBeAb</a:t>
            </a:r>
            <a:r>
              <a:rPr lang="en-US" dirty="0"/>
              <a:t>, </a:t>
            </a:r>
            <a:r>
              <a:rPr lang="en-US" dirty="0" err="1"/>
              <a:t>HBcAb</a:t>
            </a:r>
            <a:r>
              <a:rPr lang="en-US" dirty="0"/>
              <a:t>, </a:t>
            </a:r>
            <a:r>
              <a:rPr lang="en-GB" dirty="0" err="1"/>
              <a:t>HBsAb</a:t>
            </a:r>
            <a:r>
              <a:rPr lang="en-GB" dirty="0"/>
              <a:t> by ECLIA is also performed routinely in our laboratory. </a:t>
            </a:r>
          </a:p>
          <a:p>
            <a:endParaRPr lang="en-GB" dirty="0"/>
          </a:p>
          <a:p>
            <a:r>
              <a:rPr lang="en-GB" dirty="0"/>
              <a:t>NPHL have COBAS </a:t>
            </a:r>
            <a:r>
              <a:rPr lang="en-GB" dirty="0" err="1"/>
              <a:t>Ampliprep</a:t>
            </a:r>
            <a:r>
              <a:rPr lang="en-GB" dirty="0"/>
              <a:t>/COBAS </a:t>
            </a:r>
            <a:r>
              <a:rPr lang="en-GB" dirty="0" err="1"/>
              <a:t>Taqman</a:t>
            </a:r>
            <a:r>
              <a:rPr lang="en-GB" dirty="0"/>
              <a:t> and </a:t>
            </a:r>
            <a:r>
              <a:rPr lang="en-GB" dirty="0" err="1"/>
              <a:t>Rotorgene</a:t>
            </a:r>
            <a:r>
              <a:rPr lang="en-GB" dirty="0"/>
              <a:t> 6000 for molecular analysis, BD </a:t>
            </a:r>
            <a:r>
              <a:rPr lang="en-GB" dirty="0" err="1"/>
              <a:t>FACSCalibur</a:t>
            </a:r>
            <a:r>
              <a:rPr lang="en-GB" dirty="0"/>
              <a:t> and BD FACS Count for CD4 Testing and e411, Roche for ECLIA machine.</a:t>
            </a:r>
            <a:endParaRPr lang="en-US" dirty="0"/>
          </a:p>
          <a:p>
            <a:endParaRPr lang="en-US" dirty="0"/>
          </a:p>
        </p:txBody>
      </p:sp>
    </p:spTree>
    <p:extLst>
      <p:ext uri="{BB962C8B-B14F-4D97-AF65-F5344CB8AC3E}">
        <p14:creationId xmlns:p14="http://schemas.microsoft.com/office/powerpoint/2010/main" val="248813638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Influenza Centre</a:t>
            </a:r>
          </a:p>
        </p:txBody>
      </p:sp>
      <p:sp>
        <p:nvSpPr>
          <p:cNvPr id="3" name="Content Placeholder 2"/>
          <p:cNvSpPr>
            <a:spLocks noGrp="1"/>
          </p:cNvSpPr>
          <p:nvPr>
            <p:ph idx="1"/>
          </p:nvPr>
        </p:nvSpPr>
        <p:spPr/>
        <p:txBody>
          <a:bodyPr>
            <a:normAutofit/>
          </a:bodyPr>
          <a:lstStyle/>
          <a:p>
            <a:r>
              <a:rPr lang="en-GB" dirty="0"/>
              <a:t>National Influenza Centre is one of the </a:t>
            </a:r>
            <a:r>
              <a:rPr lang="en-GB" dirty="0">
                <a:solidFill>
                  <a:srgbClr val="FF0000"/>
                </a:solidFill>
              </a:rPr>
              <a:t>newly established and highly equipped departments</a:t>
            </a:r>
            <a:r>
              <a:rPr lang="en-GB" dirty="0"/>
              <a:t> of NPHL designated by MoHP and recognized by WHO for the purpose of participating in WHO Global Influenza Programme. </a:t>
            </a:r>
          </a:p>
          <a:p>
            <a:endParaRPr lang="en-GB" dirty="0"/>
          </a:p>
          <a:p>
            <a:r>
              <a:rPr lang="en-GB" dirty="0"/>
              <a:t>Upon such recognition by WHO, NIC has become </a:t>
            </a:r>
            <a:r>
              <a:rPr lang="en-GB" dirty="0">
                <a:solidFill>
                  <a:srgbClr val="FF0000"/>
                </a:solidFill>
              </a:rPr>
              <a:t>member of the WHO Global </a:t>
            </a:r>
            <a:r>
              <a:rPr lang="en-US" dirty="0">
                <a:solidFill>
                  <a:srgbClr val="FF0000"/>
                </a:solidFill>
              </a:rPr>
              <a:t>Influenza Surveillance Network.</a:t>
            </a:r>
          </a:p>
        </p:txBody>
      </p:sp>
    </p:spTree>
    <p:extLst>
      <p:ext uri="{BB962C8B-B14F-4D97-AF65-F5344CB8AC3E}">
        <p14:creationId xmlns:p14="http://schemas.microsoft.com/office/powerpoint/2010/main" val="312688263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Japanese Encephalitis, Measles and Rubella Laboratory</a:t>
            </a:r>
            <a:endParaRPr lang="en-US" dirty="0"/>
          </a:p>
        </p:txBody>
      </p:sp>
      <p:sp>
        <p:nvSpPr>
          <p:cNvPr id="3" name="Content Placeholder 2"/>
          <p:cNvSpPr>
            <a:spLocks noGrp="1"/>
          </p:cNvSpPr>
          <p:nvPr>
            <p:ph idx="1"/>
          </p:nvPr>
        </p:nvSpPr>
        <p:spPr/>
        <p:txBody>
          <a:bodyPr>
            <a:normAutofit lnSpcReduction="10000"/>
          </a:bodyPr>
          <a:lstStyle/>
          <a:p>
            <a:r>
              <a:rPr lang="en-GB" dirty="0"/>
              <a:t>The infectious and communicable diseases are of growing concern and continue to be a major public health problem worldwide. </a:t>
            </a:r>
          </a:p>
          <a:p>
            <a:endParaRPr lang="en-GB" dirty="0"/>
          </a:p>
          <a:p>
            <a:r>
              <a:rPr lang="en-GB" dirty="0"/>
              <a:t>Among them, vaccine preventable diseases still have top most mortality rate worldwide among the children below 15 years. </a:t>
            </a:r>
          </a:p>
          <a:p>
            <a:endParaRPr lang="en-GB" dirty="0"/>
          </a:p>
          <a:p>
            <a:r>
              <a:rPr lang="en-GB" dirty="0"/>
              <a:t>In order to reduce and control the mortality and morbidity of such vaccine preventable disease (Japanese Encephalitis, Measles, Rubella, etc.), </a:t>
            </a:r>
            <a:r>
              <a:rPr lang="en-GB" dirty="0">
                <a:solidFill>
                  <a:srgbClr val="FF0000"/>
                </a:solidFill>
              </a:rPr>
              <a:t>a partnership between WHO and </a:t>
            </a:r>
            <a:r>
              <a:rPr lang="en-GB" dirty="0" err="1">
                <a:solidFill>
                  <a:srgbClr val="FF0000"/>
                </a:solidFill>
              </a:rPr>
              <a:t>GoN</a:t>
            </a:r>
            <a:r>
              <a:rPr lang="en-GB" dirty="0">
                <a:solidFill>
                  <a:srgbClr val="FF0000"/>
                </a:solidFill>
              </a:rPr>
              <a:t> </a:t>
            </a:r>
            <a:r>
              <a:rPr lang="en-GB" dirty="0"/>
              <a:t>is working in close collaboration with NPHL under the DoHS of MoHP.</a:t>
            </a:r>
            <a:endParaRPr lang="en-US" dirty="0"/>
          </a:p>
        </p:txBody>
      </p:sp>
    </p:spTree>
    <p:extLst>
      <p:ext uri="{BB962C8B-B14F-4D97-AF65-F5344CB8AC3E}">
        <p14:creationId xmlns:p14="http://schemas.microsoft.com/office/powerpoint/2010/main" val="134651208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Routine Activities</a:t>
            </a:r>
          </a:p>
        </p:txBody>
      </p:sp>
      <p:sp>
        <p:nvSpPr>
          <p:cNvPr id="3" name="Content Placeholder 2"/>
          <p:cNvSpPr>
            <a:spLocks noGrp="1"/>
          </p:cNvSpPr>
          <p:nvPr>
            <p:ph idx="1"/>
          </p:nvPr>
        </p:nvSpPr>
        <p:spPr/>
        <p:txBody>
          <a:bodyPr/>
          <a:lstStyle/>
          <a:p>
            <a:r>
              <a:rPr lang="en-GB" dirty="0">
                <a:solidFill>
                  <a:srgbClr val="FF0000"/>
                </a:solidFill>
              </a:rPr>
              <a:t>Routine and specialized diagnostic services </a:t>
            </a:r>
            <a:r>
              <a:rPr lang="en-GB" dirty="0"/>
              <a:t>including </a:t>
            </a:r>
            <a:r>
              <a:rPr lang="en-GB" dirty="0">
                <a:solidFill>
                  <a:srgbClr val="FF0000"/>
                </a:solidFill>
              </a:rPr>
              <a:t>services of referral laboratory.</a:t>
            </a:r>
          </a:p>
          <a:p>
            <a:endParaRPr lang="en-GB" dirty="0"/>
          </a:p>
          <a:p>
            <a:r>
              <a:rPr lang="en-GB" dirty="0">
                <a:solidFill>
                  <a:srgbClr val="FF0000"/>
                </a:solidFill>
              </a:rPr>
              <a:t>Public health related activities </a:t>
            </a:r>
            <a:r>
              <a:rPr lang="en-GB" dirty="0"/>
              <a:t>(laboratory based surveillance [AES/Japanese encephalitis, </a:t>
            </a:r>
            <a:r>
              <a:rPr lang="en-US" dirty="0"/>
              <a:t>measles/rubella, polio, antimicrobial resistance (AMR), influenza)], HIV reference unit, National </a:t>
            </a:r>
            <a:r>
              <a:rPr lang="en-GB" dirty="0"/>
              <a:t>Influenza Centre, BSL-3 laboratory and outbreak investigation)</a:t>
            </a:r>
            <a:endParaRPr lang="en-US" dirty="0"/>
          </a:p>
        </p:txBody>
      </p:sp>
    </p:spTree>
    <p:extLst>
      <p:ext uri="{BB962C8B-B14F-4D97-AF65-F5344CB8AC3E}">
        <p14:creationId xmlns:p14="http://schemas.microsoft.com/office/powerpoint/2010/main" val="65572671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solidFill>
                  <a:srgbClr val="FF0000"/>
                </a:solidFill>
              </a:rPr>
              <a:t>Training and workshops</a:t>
            </a:r>
          </a:p>
          <a:p>
            <a:endParaRPr lang="en-GB" dirty="0"/>
          </a:p>
          <a:p>
            <a:r>
              <a:rPr lang="en-GB" dirty="0"/>
              <a:t>Logistics </a:t>
            </a:r>
            <a:r>
              <a:rPr lang="en-GB" dirty="0">
                <a:solidFill>
                  <a:srgbClr val="FF0000"/>
                </a:solidFill>
              </a:rPr>
              <a:t>procurement and supply </a:t>
            </a:r>
            <a:r>
              <a:rPr lang="en-GB" dirty="0"/>
              <a:t>and laboratory refurbishment</a:t>
            </a:r>
          </a:p>
          <a:p>
            <a:endParaRPr lang="en-GB" dirty="0"/>
          </a:p>
          <a:p>
            <a:r>
              <a:rPr lang="en-GB" dirty="0"/>
              <a:t>Supervision and monitoring, </a:t>
            </a:r>
            <a:r>
              <a:rPr lang="en-GB" dirty="0">
                <a:solidFill>
                  <a:srgbClr val="FF0000"/>
                </a:solidFill>
              </a:rPr>
              <a:t>licensing lab &amp; BTSCS</a:t>
            </a:r>
            <a:r>
              <a:rPr lang="en-GB" dirty="0"/>
              <a:t>.</a:t>
            </a:r>
          </a:p>
          <a:p>
            <a:endParaRPr lang="en-GB" dirty="0"/>
          </a:p>
          <a:p>
            <a:r>
              <a:rPr lang="en-GB" dirty="0"/>
              <a:t>National </a:t>
            </a:r>
            <a:r>
              <a:rPr lang="en-GB" dirty="0">
                <a:solidFill>
                  <a:srgbClr val="FF0000"/>
                </a:solidFill>
              </a:rPr>
              <a:t>External Quality Assurance Scheme </a:t>
            </a:r>
            <a:r>
              <a:rPr lang="en-GB" dirty="0"/>
              <a:t>(haematology, biochemistry, gram stain, microbiology, AMR on selected bacterial pathogens and TTIs)</a:t>
            </a:r>
          </a:p>
        </p:txBody>
      </p:sp>
    </p:spTree>
    <p:extLst>
      <p:ext uri="{BB962C8B-B14F-4D97-AF65-F5344CB8AC3E}">
        <p14:creationId xmlns:p14="http://schemas.microsoft.com/office/powerpoint/2010/main" val="240689047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solidFill>
                  <a:srgbClr val="FF0000"/>
                </a:solidFill>
              </a:rPr>
              <a:t>Polio containment and its accreditation.</a:t>
            </a:r>
          </a:p>
          <a:p>
            <a:endParaRPr lang="en-GB" dirty="0"/>
          </a:p>
          <a:p>
            <a:r>
              <a:rPr lang="en-GB" dirty="0">
                <a:solidFill>
                  <a:srgbClr val="FF0000"/>
                </a:solidFill>
              </a:rPr>
              <a:t>Assisting MoHP </a:t>
            </a:r>
            <a:r>
              <a:rPr lang="en-GB" dirty="0"/>
              <a:t>for preparing medical laboratory related, </a:t>
            </a:r>
            <a:r>
              <a:rPr lang="en-GB" dirty="0">
                <a:solidFill>
                  <a:srgbClr val="FF0000"/>
                </a:solidFill>
              </a:rPr>
              <a:t>policy, legislation and guidelines.</a:t>
            </a:r>
          </a:p>
          <a:p>
            <a:endParaRPr lang="en-GB" dirty="0"/>
          </a:p>
          <a:p>
            <a:r>
              <a:rPr lang="en-GB" dirty="0">
                <a:solidFill>
                  <a:srgbClr val="FF0000"/>
                </a:solidFill>
              </a:rPr>
              <a:t>Procurement of especial types of kits and reagents and equipment </a:t>
            </a:r>
            <a:r>
              <a:rPr lang="en-GB" dirty="0"/>
              <a:t>for provincial and local level </a:t>
            </a:r>
            <a:r>
              <a:rPr lang="en-US" dirty="0"/>
              <a:t>government laboratories.</a:t>
            </a:r>
          </a:p>
          <a:p>
            <a:endParaRPr lang="en-US" dirty="0"/>
          </a:p>
          <a:p>
            <a:r>
              <a:rPr lang="en-US" dirty="0"/>
              <a:t>General administration functions.</a:t>
            </a:r>
          </a:p>
          <a:p>
            <a:endParaRPr lang="en-US" dirty="0"/>
          </a:p>
        </p:txBody>
      </p:sp>
    </p:spTree>
    <p:extLst>
      <p:ext uri="{BB962C8B-B14F-4D97-AF65-F5344CB8AC3E}">
        <p14:creationId xmlns:p14="http://schemas.microsoft.com/office/powerpoint/2010/main" val="221825408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t>AMR (Antimicrobial Resistance) Surveillance Activities</a:t>
            </a:r>
            <a:endParaRPr lang="en-US" dirty="0"/>
          </a:p>
        </p:txBody>
      </p:sp>
      <p:sp>
        <p:nvSpPr>
          <p:cNvPr id="3" name="Content Placeholder 2"/>
          <p:cNvSpPr>
            <a:spLocks noGrp="1"/>
          </p:cNvSpPr>
          <p:nvPr>
            <p:ph idx="1"/>
          </p:nvPr>
        </p:nvSpPr>
        <p:spPr/>
        <p:txBody>
          <a:bodyPr/>
          <a:lstStyle/>
          <a:p>
            <a:endParaRPr lang="en-GB" dirty="0"/>
          </a:p>
          <a:p>
            <a:r>
              <a:rPr lang="en-GB" dirty="0"/>
              <a:t>NPHL conducts laboratory surveillance on various disease pathogens including on measles-rubella, Japanese encephalitis, influenza and </a:t>
            </a:r>
            <a:r>
              <a:rPr lang="en-GB" dirty="0">
                <a:solidFill>
                  <a:srgbClr val="FF0000"/>
                </a:solidFill>
              </a:rPr>
              <a:t>antimicrobial resistance surveillance </a:t>
            </a:r>
            <a:r>
              <a:rPr lang="en-GB" dirty="0"/>
              <a:t>to monitor the burden of these diseases and to inform disease control strategies.</a:t>
            </a:r>
            <a:endParaRPr lang="en-US" dirty="0"/>
          </a:p>
        </p:txBody>
      </p:sp>
    </p:spTree>
    <p:extLst>
      <p:ext uri="{BB962C8B-B14F-4D97-AF65-F5344CB8AC3E}">
        <p14:creationId xmlns:p14="http://schemas.microsoft.com/office/powerpoint/2010/main" val="103281149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Generation</a:t>
            </a:r>
          </a:p>
        </p:txBody>
      </p:sp>
      <p:sp>
        <p:nvSpPr>
          <p:cNvPr id="3" name="Content Placeholder 2"/>
          <p:cNvSpPr>
            <a:spLocks noGrp="1"/>
          </p:cNvSpPr>
          <p:nvPr>
            <p:ph idx="1"/>
          </p:nvPr>
        </p:nvSpPr>
        <p:spPr/>
        <p:txBody>
          <a:bodyPr/>
          <a:lstStyle/>
          <a:p>
            <a:r>
              <a:rPr lang="en-GB" dirty="0"/>
              <a:t>NPHL </a:t>
            </a:r>
            <a:r>
              <a:rPr lang="en-GB" dirty="0">
                <a:solidFill>
                  <a:srgbClr val="FF0000"/>
                </a:solidFill>
              </a:rPr>
              <a:t>generate revenue from different laboratory testing service</a:t>
            </a:r>
            <a:r>
              <a:rPr lang="en-GB" dirty="0"/>
              <a:t>. </a:t>
            </a:r>
          </a:p>
          <a:p>
            <a:endParaRPr lang="en-GB" dirty="0"/>
          </a:p>
          <a:p>
            <a:r>
              <a:rPr lang="en-GB" dirty="0"/>
              <a:t>There is increasing trend on revenue generation. </a:t>
            </a:r>
            <a:endParaRPr lang="en-US" dirty="0"/>
          </a:p>
        </p:txBody>
      </p:sp>
    </p:spTree>
    <p:extLst>
      <p:ext uri="{BB962C8B-B14F-4D97-AF65-F5344CB8AC3E}">
        <p14:creationId xmlns:p14="http://schemas.microsoft.com/office/powerpoint/2010/main" val="199792952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a:t>
            </a:r>
          </a:p>
        </p:txBody>
      </p:sp>
      <p:sp>
        <p:nvSpPr>
          <p:cNvPr id="3" name="Content Placeholder 2"/>
          <p:cNvSpPr>
            <a:spLocks noGrp="1"/>
          </p:cNvSpPr>
          <p:nvPr>
            <p:ph idx="1"/>
          </p:nvPr>
        </p:nvSpPr>
        <p:spPr/>
        <p:txBody>
          <a:bodyPr>
            <a:normAutofit/>
          </a:bodyPr>
          <a:lstStyle/>
          <a:p>
            <a:r>
              <a:rPr lang="en-GB" dirty="0"/>
              <a:t>The major challenge is </a:t>
            </a:r>
            <a:r>
              <a:rPr lang="en-GB" dirty="0">
                <a:solidFill>
                  <a:srgbClr val="FF0000"/>
                </a:solidFill>
              </a:rPr>
              <a:t>lack of appropriate laws </a:t>
            </a:r>
            <a:r>
              <a:rPr lang="en-GB" dirty="0"/>
              <a:t>and bylaws most needed for laboratory </a:t>
            </a:r>
            <a:r>
              <a:rPr lang="en-GB" dirty="0">
                <a:solidFill>
                  <a:srgbClr val="FF0000"/>
                </a:solidFill>
              </a:rPr>
              <a:t>standardization and accreditation</a:t>
            </a:r>
            <a:r>
              <a:rPr lang="en-GB" dirty="0"/>
              <a:t>. </a:t>
            </a:r>
          </a:p>
          <a:p>
            <a:endParaRPr lang="en-GB" dirty="0"/>
          </a:p>
          <a:p>
            <a:r>
              <a:rPr lang="en-GB" dirty="0">
                <a:solidFill>
                  <a:srgbClr val="FF0000"/>
                </a:solidFill>
              </a:rPr>
              <a:t>Lack of separate budget for the quality assurance activities </a:t>
            </a:r>
            <a:r>
              <a:rPr lang="en-GB" dirty="0"/>
              <a:t>of medical laboratories, in each hospital/labs, so that something is invested every year in a planned manner to improve and sustain quality in the service.</a:t>
            </a:r>
          </a:p>
        </p:txBody>
      </p:sp>
    </p:spTree>
    <p:extLst>
      <p:ext uri="{BB962C8B-B14F-4D97-AF65-F5344CB8AC3E}">
        <p14:creationId xmlns:p14="http://schemas.microsoft.com/office/powerpoint/2010/main" val="4175652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Networks </a:t>
            </a:r>
          </a:p>
        </p:txBody>
      </p:sp>
      <p:sp>
        <p:nvSpPr>
          <p:cNvPr id="3" name="Content Placeholder 2"/>
          <p:cNvSpPr>
            <a:spLocks noGrp="1"/>
          </p:cNvSpPr>
          <p:nvPr>
            <p:ph idx="1"/>
          </p:nvPr>
        </p:nvSpPr>
        <p:spPr/>
        <p:txBody>
          <a:bodyPr/>
          <a:lstStyle/>
          <a:p>
            <a:r>
              <a:rPr lang="en-GB" dirty="0"/>
              <a:t>National health training network co-ordinates and supports seven Provincial Health Training Centre, under MoSD of each Province and 49 clinical training sites. </a:t>
            </a:r>
          </a:p>
          <a:p>
            <a:endParaRPr lang="en-GB" dirty="0"/>
          </a:p>
          <a:p>
            <a:r>
              <a:rPr lang="en-GB" dirty="0"/>
              <a:t>The hospital-based training sites conduct Family Planning, Skilled Birth Attendance, Mid-Level </a:t>
            </a:r>
            <a:r>
              <a:rPr lang="en-US" dirty="0"/>
              <a:t>Practicum, Safe Abortion Services, Rural USG, Anesthesia Assistant, Pediatric Nursing, Medico-Legal </a:t>
            </a:r>
            <a:r>
              <a:rPr lang="en-GB" dirty="0"/>
              <a:t>and other types of clinical training program.</a:t>
            </a:r>
            <a:endParaRPr lang="en-US" dirty="0"/>
          </a:p>
        </p:txBody>
      </p:sp>
    </p:spTree>
    <p:extLst>
      <p:ext uri="{BB962C8B-B14F-4D97-AF65-F5344CB8AC3E}">
        <p14:creationId xmlns:p14="http://schemas.microsoft.com/office/powerpoint/2010/main" val="93451916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solidFill>
                  <a:srgbClr val="FF0000"/>
                </a:solidFill>
              </a:rPr>
              <a:t>Lack of scholarships for higher education and advance level trainings</a:t>
            </a:r>
            <a:r>
              <a:rPr lang="en-GB" dirty="0"/>
              <a:t>, lack of pro-research environment and inadequate number of functional human resource. </a:t>
            </a:r>
          </a:p>
          <a:p>
            <a:endParaRPr lang="en-GB" dirty="0"/>
          </a:p>
          <a:p>
            <a:r>
              <a:rPr lang="en-GB" dirty="0">
                <a:solidFill>
                  <a:srgbClr val="FF0000"/>
                </a:solidFill>
              </a:rPr>
              <a:t>Professionalism and code of conduct </a:t>
            </a:r>
            <a:r>
              <a:rPr lang="en-GB" dirty="0"/>
              <a:t>of each profession given should also be emphasized adequately from everybody concerned to improve our overall performances.</a:t>
            </a:r>
            <a:endParaRPr lang="en-US" dirty="0"/>
          </a:p>
          <a:p>
            <a:endParaRPr lang="en-US" dirty="0"/>
          </a:p>
        </p:txBody>
      </p:sp>
    </p:spTree>
    <p:extLst>
      <p:ext uri="{BB962C8B-B14F-4D97-AF65-F5344CB8AC3E}">
        <p14:creationId xmlns:p14="http://schemas.microsoft.com/office/powerpoint/2010/main" val="276455662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FF0000"/>
                </a:solidFill>
              </a:rPr>
              <a:t>Thank You!</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177247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328738" y="0"/>
            <a:ext cx="10687050" cy="6857999"/>
          </a:xfrm>
          <a:prstGeom prst="rect">
            <a:avLst/>
          </a:prstGeom>
        </p:spPr>
      </p:pic>
    </p:spTree>
    <p:extLst>
      <p:ext uri="{BB962C8B-B14F-4D97-AF65-F5344CB8AC3E}">
        <p14:creationId xmlns:p14="http://schemas.microsoft.com/office/powerpoint/2010/main" val="7268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Provided by NHTC </a:t>
            </a:r>
          </a:p>
        </p:txBody>
      </p:sp>
      <p:pic>
        <p:nvPicPr>
          <p:cNvPr id="4" name="Content Placeholder 3"/>
          <p:cNvPicPr>
            <a:picLocks noGrp="1" noChangeAspect="1"/>
          </p:cNvPicPr>
          <p:nvPr>
            <p:ph idx="1"/>
          </p:nvPr>
        </p:nvPicPr>
        <p:blipFill>
          <a:blip r:embed="rId2"/>
          <a:stretch>
            <a:fillRect/>
          </a:stretch>
        </p:blipFill>
        <p:spPr>
          <a:xfrm>
            <a:off x="897089" y="1911350"/>
            <a:ext cx="10456710" cy="4660900"/>
          </a:xfrm>
          <a:prstGeom prst="rect">
            <a:avLst/>
          </a:prstGeom>
        </p:spPr>
      </p:pic>
    </p:spTree>
    <p:extLst>
      <p:ext uri="{BB962C8B-B14F-4D97-AF65-F5344CB8AC3E}">
        <p14:creationId xmlns:p14="http://schemas.microsoft.com/office/powerpoint/2010/main" val="3910840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indent="0">
              <a:buNone/>
            </a:pPr>
            <a:r>
              <a:rPr lang="en-GB" b="1" i="1" dirty="0"/>
              <a:t>Pre-service training: </a:t>
            </a:r>
          </a:p>
          <a:p>
            <a:r>
              <a:rPr lang="en-GB" dirty="0"/>
              <a:t>NHTC provides two types of pre-service trainings; the Diploma in Biomedical Equipment Engineering (18 months)  for plus two science graduates accredited by CTEVT and Anaesthesia Assistant Course (1 year) under NAMS for Health Assistant and Staff Nurse.</a:t>
            </a:r>
          </a:p>
          <a:p>
            <a:endParaRPr lang="en-GB" dirty="0"/>
          </a:p>
          <a:p>
            <a:pPr marL="0" indent="0">
              <a:buNone/>
            </a:pPr>
            <a:r>
              <a:rPr lang="en-GB" b="1" i="1" dirty="0"/>
              <a:t>Upgrading Training: </a:t>
            </a:r>
          </a:p>
          <a:p>
            <a:r>
              <a:rPr lang="en-GB" dirty="0"/>
              <a:t>In-service upgrading trainings are designed and conducted as per the needs of program divisions and centers. The training packages aim to develop the skills to implement new programs and improve job performance.</a:t>
            </a:r>
            <a:endParaRPr lang="en-US" dirty="0"/>
          </a:p>
        </p:txBody>
      </p:sp>
    </p:spTree>
    <p:extLst>
      <p:ext uri="{BB962C8B-B14F-4D97-AF65-F5344CB8AC3E}">
        <p14:creationId xmlns:p14="http://schemas.microsoft.com/office/powerpoint/2010/main" val="2472974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GB" b="1" i="1" dirty="0"/>
              <a:t>Competency and clinical-based training courses: </a:t>
            </a:r>
          </a:p>
          <a:p>
            <a:r>
              <a:rPr lang="en-GB" dirty="0"/>
              <a:t>NHTC organize various clinical training for existing government health workers in coordination with multiple clinical training sites to upgrade the knowledge and skills of the service providers in multiple clinical areas. </a:t>
            </a:r>
          </a:p>
          <a:p>
            <a:r>
              <a:rPr lang="en-GB" dirty="0"/>
              <a:t>These in-service trainings are based on local need and demand and are supported, developed, and updated according to the national and international practice and scientific evidence.</a:t>
            </a:r>
            <a:endParaRPr lang="en-US" dirty="0"/>
          </a:p>
        </p:txBody>
      </p:sp>
    </p:spTree>
    <p:extLst>
      <p:ext uri="{BB962C8B-B14F-4D97-AF65-F5344CB8AC3E}">
        <p14:creationId xmlns:p14="http://schemas.microsoft.com/office/powerpoint/2010/main" val="2283178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indent="0">
              <a:buNone/>
            </a:pPr>
            <a:r>
              <a:rPr lang="en-GB" b="1" i="1" dirty="0"/>
              <a:t>Refresher training: </a:t>
            </a:r>
          </a:p>
          <a:p>
            <a:r>
              <a:rPr lang="en-GB" dirty="0"/>
              <a:t>A range of refresher trainings are conducted as per the needs of divisions and centers to develop the skills for implementing new programmes and to improve job performance.</a:t>
            </a:r>
          </a:p>
          <a:p>
            <a:endParaRPr lang="en-GB" dirty="0"/>
          </a:p>
          <a:p>
            <a:pPr marL="0" indent="0">
              <a:buNone/>
            </a:pPr>
            <a:r>
              <a:rPr lang="en-US" b="1" i="1" dirty="0"/>
              <a:t>Orientation programs: </a:t>
            </a:r>
          </a:p>
          <a:p>
            <a:r>
              <a:rPr lang="en-US" dirty="0"/>
              <a:t>NHTC supports the divisions and centers to develop orientation </a:t>
            </a:r>
            <a:r>
              <a:rPr lang="en-GB" dirty="0"/>
              <a:t>packages and prepare pools of trainers for conducting orientations for health and non-health workers including for Health Facility Operation and Management Committee (HFOMC) members </a:t>
            </a:r>
            <a:r>
              <a:rPr lang="en-US" dirty="0"/>
              <a:t>and on Appreciative Inquiry (AI).</a:t>
            </a:r>
            <a:endParaRPr lang="en-GB" dirty="0"/>
          </a:p>
        </p:txBody>
      </p:sp>
    </p:spTree>
    <p:extLst>
      <p:ext uri="{BB962C8B-B14F-4D97-AF65-F5344CB8AC3E}">
        <p14:creationId xmlns:p14="http://schemas.microsoft.com/office/powerpoint/2010/main" val="885105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GB" b="1" i="1" dirty="0"/>
              <a:t>Basic training: </a:t>
            </a:r>
          </a:p>
          <a:p>
            <a:r>
              <a:rPr lang="en-GB" dirty="0"/>
              <a:t>Basic trainings are organized for Female Community Health Volunteers (FCHVs) who are newly recruited by the local mother’s group among the member. The duration of this </a:t>
            </a:r>
            <a:r>
              <a:rPr lang="en-US" dirty="0"/>
              <a:t>course is 18 days.</a:t>
            </a:r>
          </a:p>
          <a:p>
            <a:pPr marL="0" indent="0">
              <a:buNone/>
            </a:pPr>
            <a:endParaRPr lang="en-GB" b="1" i="1" dirty="0"/>
          </a:p>
          <a:p>
            <a:pPr marL="0" indent="0">
              <a:buNone/>
            </a:pPr>
            <a:r>
              <a:rPr lang="en-GB" b="1" i="1" dirty="0"/>
              <a:t>Induction training: </a:t>
            </a:r>
          </a:p>
          <a:p>
            <a:r>
              <a:rPr lang="en-GB" dirty="0"/>
              <a:t>NHTC has begun providing induction training for all gazetted 3rd level Officers of all health service groups from 2072/73. The one month courses (24 days working day) are provided for all health service disciplines.</a:t>
            </a:r>
            <a:endParaRPr lang="en-US" dirty="0"/>
          </a:p>
        </p:txBody>
      </p:sp>
    </p:spTree>
    <p:extLst>
      <p:ext uri="{BB962C8B-B14F-4D97-AF65-F5344CB8AC3E}">
        <p14:creationId xmlns:p14="http://schemas.microsoft.com/office/powerpoint/2010/main" val="1382923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i="1" dirty="0"/>
              <a:t>Other training includes:</a:t>
            </a:r>
          </a:p>
          <a:p>
            <a:r>
              <a:rPr lang="en-GB" dirty="0"/>
              <a:t>Induction Training for newly recruited officers (health personnel)</a:t>
            </a:r>
          </a:p>
          <a:p>
            <a:r>
              <a:rPr lang="en-GB" dirty="0"/>
              <a:t>Training on the Transaction Accounting and Budgetary Control System (TABUCS)</a:t>
            </a:r>
          </a:p>
          <a:p>
            <a:r>
              <a:rPr lang="en-GB" dirty="0"/>
              <a:t>Biomedical equipment assistant training (BMEAT)</a:t>
            </a:r>
          </a:p>
          <a:p>
            <a:r>
              <a:rPr lang="en-GB" dirty="0"/>
              <a:t>Biomedical equipment training for users (cold chain, laboratory, X-ray)</a:t>
            </a:r>
            <a:endParaRPr lang="en-US" dirty="0"/>
          </a:p>
        </p:txBody>
      </p:sp>
    </p:spTree>
    <p:extLst>
      <p:ext uri="{BB962C8B-B14F-4D97-AF65-F5344CB8AC3E}">
        <p14:creationId xmlns:p14="http://schemas.microsoft.com/office/powerpoint/2010/main" val="2408807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Innovation/Initiatives</a:t>
            </a:r>
          </a:p>
        </p:txBody>
      </p:sp>
      <p:sp>
        <p:nvSpPr>
          <p:cNvPr id="3" name="Content Placeholder 2"/>
          <p:cNvSpPr>
            <a:spLocks noGrp="1"/>
          </p:cNvSpPr>
          <p:nvPr>
            <p:ph idx="1"/>
          </p:nvPr>
        </p:nvSpPr>
        <p:spPr/>
        <p:txBody>
          <a:bodyPr numCol="2">
            <a:normAutofit fontScale="92500" lnSpcReduction="10000"/>
          </a:bodyPr>
          <a:lstStyle/>
          <a:p>
            <a:r>
              <a:rPr lang="en-US" dirty="0"/>
              <a:t>NSV blended learning approach</a:t>
            </a:r>
          </a:p>
          <a:p>
            <a:r>
              <a:rPr lang="en-US" dirty="0"/>
              <a:t>IUCD blended learning approach</a:t>
            </a:r>
          </a:p>
          <a:p>
            <a:r>
              <a:rPr lang="en-US" dirty="0"/>
              <a:t>Follow up Enhancement Program</a:t>
            </a:r>
          </a:p>
          <a:p>
            <a:r>
              <a:rPr lang="en-US" dirty="0"/>
              <a:t>Mental Health Training</a:t>
            </a:r>
          </a:p>
          <a:p>
            <a:r>
              <a:rPr lang="en-US" dirty="0"/>
              <a:t>Palliative Care Training</a:t>
            </a:r>
          </a:p>
          <a:p>
            <a:r>
              <a:rPr lang="en-US" dirty="0"/>
              <a:t>Primary Trauma Management Training</a:t>
            </a:r>
          </a:p>
          <a:p>
            <a:r>
              <a:rPr lang="en-US" dirty="0"/>
              <a:t>PPIUCD Training</a:t>
            </a:r>
          </a:p>
          <a:p>
            <a:r>
              <a:rPr lang="en-GB" dirty="0"/>
              <a:t>POP Package (Competency Based Standardized)</a:t>
            </a:r>
          </a:p>
          <a:p>
            <a:r>
              <a:rPr lang="en-US" dirty="0"/>
              <a:t>Trauma Management Trainings</a:t>
            </a:r>
          </a:p>
          <a:p>
            <a:r>
              <a:rPr lang="en-GB" dirty="0"/>
              <a:t>Revision of NHT strategy (amendments in according to the federal situation)</a:t>
            </a:r>
          </a:p>
          <a:p>
            <a:r>
              <a:rPr lang="en-GB" dirty="0"/>
              <a:t>Web based access to training related documents (manuals and references, </a:t>
            </a:r>
            <a:r>
              <a:rPr lang="en-GB" dirty="0" err="1"/>
              <a:t>etc</a:t>
            </a:r>
            <a:r>
              <a:rPr lang="en-GB" dirty="0"/>
              <a:t>)</a:t>
            </a:r>
          </a:p>
          <a:p>
            <a:r>
              <a:rPr lang="en-US" dirty="0"/>
              <a:t>Climate change package development</a:t>
            </a:r>
          </a:p>
          <a:p>
            <a:r>
              <a:rPr lang="en-GB" dirty="0"/>
              <a:t>Medico legal e-learning Training Program</a:t>
            </a:r>
            <a:endParaRPr lang="en-US" dirty="0"/>
          </a:p>
        </p:txBody>
      </p:sp>
    </p:spTree>
    <p:extLst>
      <p:ext uri="{BB962C8B-B14F-4D97-AF65-F5344CB8AC3E}">
        <p14:creationId xmlns:p14="http://schemas.microsoft.com/office/powerpoint/2010/main" val="2108040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National Health Training Centre </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78955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FY 2074/75, 5764 health workers were trained on different training (1633 male and 4131 female). </a:t>
            </a:r>
          </a:p>
          <a:p>
            <a:endParaRPr lang="en-GB" dirty="0"/>
          </a:p>
          <a:p>
            <a:r>
              <a:rPr lang="en-GB" dirty="0"/>
              <a:t>80% of the trainings were funded by </a:t>
            </a:r>
            <a:r>
              <a:rPr lang="en-GB" dirty="0" err="1"/>
              <a:t>GoN</a:t>
            </a:r>
            <a:r>
              <a:rPr lang="en-GB" dirty="0"/>
              <a:t> and rest 20% were supported by multi-lateral development partners like USAID and </a:t>
            </a:r>
            <a:r>
              <a:rPr lang="en-US" dirty="0"/>
              <a:t>UNFPA.</a:t>
            </a:r>
          </a:p>
        </p:txBody>
      </p:sp>
    </p:spTree>
    <p:extLst>
      <p:ext uri="{BB962C8B-B14F-4D97-AF65-F5344CB8AC3E}">
        <p14:creationId xmlns:p14="http://schemas.microsoft.com/office/powerpoint/2010/main" val="1981315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Databank (TIMS):</a:t>
            </a:r>
          </a:p>
        </p:txBody>
      </p:sp>
      <p:sp>
        <p:nvSpPr>
          <p:cNvPr id="3" name="Content Placeholder 2"/>
          <p:cNvSpPr>
            <a:spLocks noGrp="1"/>
          </p:cNvSpPr>
          <p:nvPr>
            <p:ph idx="1"/>
          </p:nvPr>
        </p:nvSpPr>
        <p:spPr/>
        <p:txBody>
          <a:bodyPr/>
          <a:lstStyle/>
          <a:p>
            <a:r>
              <a:rPr lang="en-GB" dirty="0"/>
              <a:t>NHTC is working to update the information in the TIMS. </a:t>
            </a:r>
          </a:p>
          <a:p>
            <a:endParaRPr lang="en-GB" dirty="0"/>
          </a:p>
          <a:p>
            <a:r>
              <a:rPr lang="en-GB" dirty="0"/>
              <a:t>All the training information taken from different training sites is being updated and made available to participants. </a:t>
            </a:r>
          </a:p>
          <a:p>
            <a:endParaRPr lang="en-GB" dirty="0"/>
          </a:p>
          <a:p>
            <a:r>
              <a:rPr lang="en-GB" dirty="0"/>
              <a:t>NHTC plans to update the TIMS at the central level and link it with the regional health training centres another clinical training sites. </a:t>
            </a:r>
          </a:p>
          <a:p>
            <a:endParaRPr lang="en-GB" dirty="0"/>
          </a:p>
          <a:p>
            <a:r>
              <a:rPr lang="en-GB" dirty="0"/>
              <a:t>NHTC is also preparing a trainers’ roster.</a:t>
            </a:r>
            <a:endParaRPr lang="en-US" dirty="0"/>
          </a:p>
        </p:txBody>
      </p:sp>
    </p:spTree>
    <p:extLst>
      <p:ext uri="{BB962C8B-B14F-4D97-AF65-F5344CB8AC3E}">
        <p14:creationId xmlns:p14="http://schemas.microsoft.com/office/powerpoint/2010/main" val="2356972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4487" y="365125"/>
            <a:ext cx="9909313" cy="1325563"/>
          </a:xfrm>
        </p:spPr>
        <p:txBody>
          <a:bodyPr/>
          <a:lstStyle/>
          <a:p>
            <a:r>
              <a:rPr lang="en-US" dirty="0"/>
              <a:t>Management Issues </a:t>
            </a:r>
            <a:br>
              <a:rPr lang="en-US" dirty="0"/>
            </a:br>
            <a:endParaRPr lang="en-US" dirty="0"/>
          </a:p>
        </p:txBody>
      </p:sp>
      <p:sp>
        <p:nvSpPr>
          <p:cNvPr id="3" name="Content Placeholder 2"/>
          <p:cNvSpPr>
            <a:spLocks noGrp="1"/>
          </p:cNvSpPr>
          <p:nvPr>
            <p:ph idx="1"/>
          </p:nvPr>
        </p:nvSpPr>
        <p:spPr>
          <a:xfrm>
            <a:off x="981075" y="2025650"/>
            <a:ext cx="10515600" cy="4351338"/>
          </a:xfrm>
        </p:spPr>
        <p:txBody>
          <a:bodyPr>
            <a:normAutofit/>
          </a:bodyPr>
          <a:lstStyle/>
          <a:p>
            <a:r>
              <a:rPr lang="en-GB" dirty="0"/>
              <a:t>Manage a separate pool of trainers from </a:t>
            </a:r>
            <a:r>
              <a:rPr lang="en-US" dirty="0"/>
              <a:t>different disciplines</a:t>
            </a:r>
          </a:p>
          <a:p>
            <a:r>
              <a:rPr lang="en-US" dirty="0"/>
              <a:t>Unplanned selection of participants:</a:t>
            </a:r>
          </a:p>
          <a:p>
            <a:pPr lvl="1"/>
            <a:r>
              <a:rPr lang="en-GB" dirty="0"/>
              <a:t>Training plan for programme and service </a:t>
            </a:r>
            <a:r>
              <a:rPr lang="en-US" dirty="0"/>
              <a:t>(district and respective division)</a:t>
            </a:r>
          </a:p>
          <a:p>
            <a:pPr lvl="1"/>
            <a:r>
              <a:rPr lang="en-GB" dirty="0"/>
              <a:t>Training as incentives rather than need </a:t>
            </a:r>
            <a:r>
              <a:rPr lang="en-US" dirty="0"/>
              <a:t>based and carrier development</a:t>
            </a:r>
          </a:p>
          <a:p>
            <a:r>
              <a:rPr lang="en-US" dirty="0"/>
              <a:t>Multi‐door trainings</a:t>
            </a:r>
          </a:p>
        </p:txBody>
      </p:sp>
    </p:spTree>
    <p:extLst>
      <p:ext uri="{BB962C8B-B14F-4D97-AF65-F5344CB8AC3E}">
        <p14:creationId xmlns:p14="http://schemas.microsoft.com/office/powerpoint/2010/main" val="386164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Lack of strategic and uncoordinated approach to training, e.g. staff may be trained but lack the equipment required or opportunities to practice their skills.</a:t>
            </a:r>
          </a:p>
          <a:p>
            <a:r>
              <a:rPr lang="en-GB" dirty="0"/>
              <a:t>Focus of training on transfer of knowledge (theory) rather than developing practical </a:t>
            </a:r>
            <a:r>
              <a:rPr lang="en-US" dirty="0"/>
              <a:t>skills</a:t>
            </a:r>
          </a:p>
          <a:p>
            <a:r>
              <a:rPr lang="en-GB" dirty="0"/>
              <a:t>Inadequate training follow up mechanism</a:t>
            </a:r>
          </a:p>
          <a:p>
            <a:r>
              <a:rPr lang="en-GB" dirty="0"/>
              <a:t>Selection process and criteria of Sr. AHW, Sr. </a:t>
            </a:r>
            <a:r>
              <a:rPr lang="en-US" dirty="0"/>
              <a:t>ANM(age and level)</a:t>
            </a:r>
          </a:p>
          <a:p>
            <a:r>
              <a:rPr lang="en-GB" dirty="0"/>
              <a:t>System of ‘irrational and frequent’ </a:t>
            </a:r>
            <a:r>
              <a:rPr lang="en-US" dirty="0"/>
              <a:t>transferring of staff</a:t>
            </a:r>
          </a:p>
          <a:p>
            <a:pPr marL="0" indent="0">
              <a:buNone/>
            </a:pPr>
            <a:endParaRPr lang="en-US" dirty="0"/>
          </a:p>
        </p:txBody>
      </p:sp>
    </p:spTree>
    <p:extLst>
      <p:ext uri="{BB962C8B-B14F-4D97-AF65-F5344CB8AC3E}">
        <p14:creationId xmlns:p14="http://schemas.microsoft.com/office/powerpoint/2010/main" val="3790249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 </a:t>
            </a:r>
          </a:p>
        </p:txBody>
      </p:sp>
      <p:sp>
        <p:nvSpPr>
          <p:cNvPr id="3" name="Content Placeholder 2"/>
          <p:cNvSpPr>
            <a:spLocks noGrp="1"/>
          </p:cNvSpPr>
          <p:nvPr>
            <p:ph idx="1"/>
          </p:nvPr>
        </p:nvSpPr>
        <p:spPr/>
        <p:txBody>
          <a:bodyPr>
            <a:normAutofit/>
          </a:bodyPr>
          <a:lstStyle/>
          <a:p>
            <a:r>
              <a:rPr lang="en-GB" dirty="0"/>
              <a:t>Consolidate the overall training needs of </a:t>
            </a:r>
            <a:r>
              <a:rPr lang="en-US" dirty="0"/>
              <a:t>health service providers</a:t>
            </a:r>
          </a:p>
          <a:p>
            <a:r>
              <a:rPr lang="en-GB" dirty="0"/>
              <a:t>Consolidate all training programme run by divisions and centers through NHTC.</a:t>
            </a:r>
          </a:p>
          <a:p>
            <a:r>
              <a:rPr lang="en-GB" dirty="0"/>
              <a:t>Improve the quality of training by regularly updating trainers, by post-training follow up, by preparing a roster of master trainers and by ensuring training quality as per </a:t>
            </a:r>
            <a:r>
              <a:rPr lang="en-US" dirty="0"/>
              <a:t>guidelines</a:t>
            </a:r>
          </a:p>
          <a:p>
            <a:r>
              <a:rPr lang="en-GB" dirty="0"/>
              <a:t>Recognize competency based training for </a:t>
            </a:r>
            <a:r>
              <a:rPr lang="en-US" dirty="0"/>
              <a:t>career development</a:t>
            </a:r>
          </a:p>
          <a:p>
            <a:r>
              <a:rPr lang="en-GB" dirty="0"/>
              <a:t>Design and develop practical training which encourages ‘learning by doing’ and links directly to an individual’s job/ tasks</a:t>
            </a:r>
          </a:p>
        </p:txBody>
      </p:sp>
    </p:spTree>
    <p:extLst>
      <p:ext uri="{BB962C8B-B14F-4D97-AF65-F5344CB8AC3E}">
        <p14:creationId xmlns:p14="http://schemas.microsoft.com/office/powerpoint/2010/main" val="7578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Establish a national health resource unit at </a:t>
            </a:r>
            <a:r>
              <a:rPr lang="en-US" dirty="0"/>
              <a:t>NHTC</a:t>
            </a:r>
          </a:p>
          <a:p>
            <a:r>
              <a:rPr lang="en-GB" dirty="0"/>
              <a:t>Rapidly assess the needs of NHTC, RHTCs and training sites including infrastructure </a:t>
            </a:r>
            <a:r>
              <a:rPr lang="en-US" dirty="0"/>
              <a:t>and human resources.</a:t>
            </a:r>
          </a:p>
          <a:p>
            <a:r>
              <a:rPr lang="en-GB" dirty="0"/>
              <a:t>Make transfer policies and guidelines</a:t>
            </a:r>
          </a:p>
          <a:p>
            <a:r>
              <a:rPr lang="en-GB" dirty="0"/>
              <a:t>Revise the selection criteria for upgrading </a:t>
            </a:r>
            <a:r>
              <a:rPr lang="en-US" dirty="0"/>
              <a:t>training</a:t>
            </a:r>
          </a:p>
          <a:p>
            <a:r>
              <a:rPr lang="en-GB" dirty="0"/>
              <a:t>Develop regulating bodies to ensure quality </a:t>
            </a:r>
            <a:r>
              <a:rPr lang="en-US" dirty="0"/>
              <a:t>and standard of training</a:t>
            </a:r>
          </a:p>
          <a:p>
            <a:endParaRPr lang="en-US" dirty="0"/>
          </a:p>
        </p:txBody>
      </p:sp>
    </p:spTree>
    <p:extLst>
      <p:ext uri="{BB962C8B-B14F-4D97-AF65-F5344CB8AC3E}">
        <p14:creationId xmlns:p14="http://schemas.microsoft.com/office/powerpoint/2010/main" val="1095819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National Health Education Information and Communication Centre </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09554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a:t>
            </a:r>
          </a:p>
        </p:txBody>
      </p:sp>
      <p:sp>
        <p:nvSpPr>
          <p:cNvPr id="3" name="Content Placeholder 2"/>
          <p:cNvSpPr>
            <a:spLocks noGrp="1"/>
          </p:cNvSpPr>
          <p:nvPr>
            <p:ph idx="1"/>
          </p:nvPr>
        </p:nvSpPr>
        <p:spPr/>
        <p:txBody>
          <a:bodyPr/>
          <a:lstStyle/>
          <a:p>
            <a:r>
              <a:rPr lang="en-GB" dirty="0"/>
              <a:t>NHEICC is the apex body under the MoHP for </a:t>
            </a:r>
            <a:r>
              <a:rPr lang="en-GB" dirty="0">
                <a:solidFill>
                  <a:srgbClr val="FF0000"/>
                </a:solidFill>
              </a:rPr>
              <a:t>planning, implementing, monitoring and evaluating Nepal’s health promotion, education and communication programmes</a:t>
            </a:r>
            <a:r>
              <a:rPr lang="en-GB" dirty="0"/>
              <a:t> including periodic surveys and </a:t>
            </a:r>
            <a:r>
              <a:rPr lang="en-US" dirty="0"/>
              <a:t>research.</a:t>
            </a:r>
          </a:p>
          <a:p>
            <a:endParaRPr lang="en-US" dirty="0"/>
          </a:p>
          <a:p>
            <a:r>
              <a:rPr lang="en-GB" dirty="0"/>
              <a:t>The Scope of the centre is guided by the </a:t>
            </a:r>
            <a:r>
              <a:rPr lang="en-GB" dirty="0">
                <a:solidFill>
                  <a:srgbClr val="FF0000"/>
                </a:solidFill>
              </a:rPr>
              <a:t>National Health Communication Policy 2012 </a:t>
            </a:r>
            <a:r>
              <a:rPr lang="en-GB" dirty="0"/>
              <a:t>and the National Health Policy 2014, communication strategies and other health related plans and policies.</a:t>
            </a:r>
            <a:endParaRPr lang="en-US" dirty="0"/>
          </a:p>
        </p:txBody>
      </p:sp>
    </p:spTree>
    <p:extLst>
      <p:ext uri="{BB962C8B-B14F-4D97-AF65-F5344CB8AC3E}">
        <p14:creationId xmlns:p14="http://schemas.microsoft.com/office/powerpoint/2010/main" val="2606460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centre aims to achieve national health goals and SDGs through health promotion, education, information and communication approach. </a:t>
            </a:r>
          </a:p>
          <a:p>
            <a:endParaRPr lang="en-GB" dirty="0"/>
          </a:p>
          <a:p>
            <a:r>
              <a:rPr lang="en-GB" dirty="0"/>
              <a:t>The centre is the </a:t>
            </a:r>
            <a:r>
              <a:rPr lang="en-GB" dirty="0">
                <a:solidFill>
                  <a:srgbClr val="FF0000"/>
                </a:solidFill>
              </a:rPr>
              <a:t>lead for all health promotion, education and communication programmes</a:t>
            </a:r>
            <a:r>
              <a:rPr lang="en-GB" dirty="0"/>
              <a:t> including multi-sectoral health initiatives. </a:t>
            </a:r>
          </a:p>
          <a:p>
            <a:endParaRPr lang="en-GB" dirty="0"/>
          </a:p>
          <a:p>
            <a:r>
              <a:rPr lang="en-GB" dirty="0"/>
              <a:t>The centre uses </a:t>
            </a:r>
            <a:r>
              <a:rPr lang="en-GB" dirty="0">
                <a:solidFill>
                  <a:srgbClr val="FF0000"/>
                </a:solidFill>
              </a:rPr>
              <a:t>advocacy, social mobilization and marketing, behaviour change and community </a:t>
            </a:r>
            <a:r>
              <a:rPr lang="en-GB" dirty="0"/>
              <a:t>lead social change strategies to implement its programmes.</a:t>
            </a:r>
            <a:endParaRPr lang="en-US" dirty="0"/>
          </a:p>
        </p:txBody>
      </p:sp>
    </p:spTree>
    <p:extLst>
      <p:ext uri="{BB962C8B-B14F-4D97-AF65-F5344CB8AC3E}">
        <p14:creationId xmlns:p14="http://schemas.microsoft.com/office/powerpoint/2010/main" val="16625010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Structure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67506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5616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a:t>
            </a:r>
          </a:p>
        </p:txBody>
      </p:sp>
      <p:sp>
        <p:nvSpPr>
          <p:cNvPr id="3" name="Content Placeholder 2"/>
          <p:cNvSpPr>
            <a:spLocks noGrp="1"/>
          </p:cNvSpPr>
          <p:nvPr>
            <p:ph idx="1"/>
          </p:nvPr>
        </p:nvSpPr>
        <p:spPr/>
        <p:txBody>
          <a:bodyPr>
            <a:normAutofit/>
          </a:bodyPr>
          <a:lstStyle/>
          <a:p>
            <a:r>
              <a:rPr lang="en-GB" dirty="0"/>
              <a:t>NHTC was established in </a:t>
            </a:r>
            <a:r>
              <a:rPr lang="en-GB" dirty="0">
                <a:solidFill>
                  <a:srgbClr val="FF0000"/>
                </a:solidFill>
              </a:rPr>
              <a:t>1993 AD </a:t>
            </a:r>
            <a:r>
              <a:rPr lang="en-GB" dirty="0"/>
              <a:t>under DoHS, MoHP to coordinate and manage all health training. </a:t>
            </a:r>
          </a:p>
          <a:p>
            <a:endParaRPr lang="en-GB" dirty="0"/>
          </a:p>
          <a:p>
            <a:r>
              <a:rPr lang="en-GB" dirty="0"/>
              <a:t>NHTC is an </a:t>
            </a:r>
            <a:r>
              <a:rPr lang="en-GB" dirty="0">
                <a:solidFill>
                  <a:srgbClr val="FF0000"/>
                </a:solidFill>
              </a:rPr>
              <a:t>apex body</a:t>
            </a:r>
            <a:r>
              <a:rPr lang="en-GB" dirty="0"/>
              <a:t>, responsible to organize and manage training for different cadres of health service providers. </a:t>
            </a:r>
          </a:p>
          <a:p>
            <a:endParaRPr lang="en-GB" dirty="0"/>
          </a:p>
          <a:p>
            <a:r>
              <a:rPr lang="en-GB" dirty="0"/>
              <a:t>In its training network, NHTC has </a:t>
            </a:r>
            <a:r>
              <a:rPr lang="en-GB" dirty="0">
                <a:solidFill>
                  <a:srgbClr val="FF0000"/>
                </a:solidFill>
              </a:rPr>
              <a:t>seven Provincial Health Training centers </a:t>
            </a:r>
            <a:r>
              <a:rPr lang="en-US" dirty="0"/>
              <a:t>(</a:t>
            </a:r>
            <a:r>
              <a:rPr lang="en-US" dirty="0" err="1"/>
              <a:t>Dhankuta</a:t>
            </a:r>
            <a:r>
              <a:rPr lang="en-US" dirty="0"/>
              <a:t>, </a:t>
            </a:r>
            <a:r>
              <a:rPr lang="en-US" dirty="0" err="1"/>
              <a:t>Pathaliya</a:t>
            </a:r>
            <a:r>
              <a:rPr lang="en-US" dirty="0"/>
              <a:t>, Pokhara, </a:t>
            </a:r>
            <a:r>
              <a:rPr lang="en-US" dirty="0" err="1"/>
              <a:t>Surkhet</a:t>
            </a:r>
            <a:r>
              <a:rPr lang="en-US" dirty="0"/>
              <a:t> and </a:t>
            </a:r>
            <a:r>
              <a:rPr lang="en-US" dirty="0" err="1"/>
              <a:t>Dhangadi</a:t>
            </a:r>
            <a:r>
              <a:rPr lang="en-US" dirty="0"/>
              <a:t> and two in process of running)</a:t>
            </a:r>
            <a:r>
              <a:rPr lang="en-GB" dirty="0"/>
              <a:t>.</a:t>
            </a:r>
            <a:endParaRPr lang="en-US" dirty="0"/>
          </a:p>
        </p:txBody>
      </p:sp>
    </p:spTree>
    <p:extLst>
      <p:ext uri="{BB962C8B-B14F-4D97-AF65-F5344CB8AC3E}">
        <p14:creationId xmlns:p14="http://schemas.microsoft.com/office/powerpoint/2010/main" val="3055710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Vision, Goal and Objectives </a:t>
            </a:r>
          </a:p>
        </p:txBody>
      </p:sp>
      <p:sp>
        <p:nvSpPr>
          <p:cNvPr id="3" name="Content Placeholder 2"/>
          <p:cNvSpPr>
            <a:spLocks noGrp="1"/>
          </p:cNvSpPr>
          <p:nvPr>
            <p:ph idx="1"/>
          </p:nvPr>
        </p:nvSpPr>
        <p:spPr/>
        <p:txBody>
          <a:bodyPr/>
          <a:lstStyle/>
          <a:p>
            <a:pPr marL="0" indent="0">
              <a:buNone/>
            </a:pPr>
            <a:r>
              <a:rPr lang="en-GB" b="1" dirty="0">
                <a:solidFill>
                  <a:srgbClr val="FF0000"/>
                </a:solidFill>
              </a:rPr>
              <a:t>Vision: </a:t>
            </a:r>
          </a:p>
          <a:p>
            <a:r>
              <a:rPr lang="en-GB" dirty="0"/>
              <a:t>Every Nepali is healthy and lives a long and productive life.</a:t>
            </a:r>
          </a:p>
          <a:p>
            <a:pPr marL="0" indent="0">
              <a:buNone/>
            </a:pPr>
            <a:endParaRPr lang="en-GB" b="1" dirty="0"/>
          </a:p>
          <a:p>
            <a:pPr marL="0" indent="0">
              <a:buNone/>
            </a:pPr>
            <a:r>
              <a:rPr lang="en-GB" b="1" dirty="0">
                <a:solidFill>
                  <a:srgbClr val="FF0000"/>
                </a:solidFill>
              </a:rPr>
              <a:t>Goal</a:t>
            </a:r>
            <a:r>
              <a:rPr lang="en-GB" i="1" dirty="0">
                <a:solidFill>
                  <a:srgbClr val="FF0000"/>
                </a:solidFill>
              </a:rPr>
              <a:t>: </a:t>
            </a:r>
          </a:p>
          <a:p>
            <a:r>
              <a:rPr lang="en-GB" dirty="0"/>
              <a:t>The goal of the Health Information, Education and Communication Programme is to promote healthy behaviour, prevention and control of diseases and increase use of health services.</a:t>
            </a:r>
            <a:endParaRPr lang="en-US" dirty="0"/>
          </a:p>
        </p:txBody>
      </p:sp>
    </p:spTree>
    <p:extLst>
      <p:ext uri="{BB962C8B-B14F-4D97-AF65-F5344CB8AC3E}">
        <p14:creationId xmlns:p14="http://schemas.microsoft.com/office/powerpoint/2010/main" val="6790547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r>
              <a:rPr lang="en-US" i="1" dirty="0"/>
              <a:t>:</a:t>
            </a:r>
            <a:endParaRPr lang="en-US" dirty="0"/>
          </a:p>
        </p:txBody>
      </p:sp>
      <p:sp>
        <p:nvSpPr>
          <p:cNvPr id="3" name="Content Placeholder 2"/>
          <p:cNvSpPr>
            <a:spLocks noGrp="1"/>
          </p:cNvSpPr>
          <p:nvPr>
            <p:ph idx="1"/>
          </p:nvPr>
        </p:nvSpPr>
        <p:spPr/>
        <p:txBody>
          <a:bodyPr>
            <a:normAutofit/>
          </a:bodyPr>
          <a:lstStyle/>
          <a:p>
            <a:r>
              <a:rPr lang="en-GB" dirty="0">
                <a:solidFill>
                  <a:srgbClr val="FF0000"/>
                </a:solidFill>
              </a:rPr>
              <a:t>Mobilize and use modern and traditional communication </a:t>
            </a:r>
            <a:r>
              <a:rPr lang="en-GB" dirty="0"/>
              <a:t>multimedia and methods to raise health awareness, knowledge and promote healthy behaviour among the general public.</a:t>
            </a:r>
          </a:p>
          <a:p>
            <a:endParaRPr lang="en-GB" dirty="0"/>
          </a:p>
          <a:p>
            <a:r>
              <a:rPr lang="en-GB" dirty="0">
                <a:solidFill>
                  <a:srgbClr val="FF0000"/>
                </a:solidFill>
              </a:rPr>
              <a:t>Strengthen, expand and implement </a:t>
            </a:r>
            <a:r>
              <a:rPr lang="en-GB" dirty="0"/>
              <a:t>health communication programmes at all levels.</a:t>
            </a:r>
          </a:p>
          <a:p>
            <a:endParaRPr lang="en-GB" dirty="0"/>
          </a:p>
          <a:p>
            <a:r>
              <a:rPr lang="en-GB" dirty="0">
                <a:solidFill>
                  <a:srgbClr val="FF0000"/>
                </a:solidFill>
              </a:rPr>
              <a:t>Generate, collect and mobilize resources </a:t>
            </a:r>
            <a:r>
              <a:rPr lang="en-GB" dirty="0"/>
              <a:t>to implement health communication programmes.</a:t>
            </a:r>
          </a:p>
          <a:p>
            <a:pPr marL="0" indent="0">
              <a:buNone/>
            </a:pPr>
            <a:endParaRPr lang="en-GB" dirty="0"/>
          </a:p>
        </p:txBody>
      </p:sp>
    </p:spTree>
    <p:extLst>
      <p:ext uri="{BB962C8B-B14F-4D97-AF65-F5344CB8AC3E}">
        <p14:creationId xmlns:p14="http://schemas.microsoft.com/office/powerpoint/2010/main" val="3794071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Prevent the </a:t>
            </a:r>
            <a:r>
              <a:rPr lang="en-GB" dirty="0">
                <a:solidFill>
                  <a:srgbClr val="FF0000"/>
                </a:solidFill>
              </a:rPr>
              <a:t>unauthorized dissemination and duplication of health related messages</a:t>
            </a:r>
            <a:r>
              <a:rPr lang="en-GB" dirty="0"/>
              <a:t> or information and materials on different issues.</a:t>
            </a:r>
          </a:p>
          <a:p>
            <a:endParaRPr lang="en-GB" dirty="0"/>
          </a:p>
          <a:p>
            <a:r>
              <a:rPr lang="en-GB" dirty="0">
                <a:solidFill>
                  <a:srgbClr val="FF0000"/>
                </a:solidFill>
              </a:rPr>
              <a:t>Enhance capacity on health communication </a:t>
            </a:r>
            <a:r>
              <a:rPr lang="en-GB" dirty="0"/>
              <a:t>to develop, produce and disseminate quality, correct, authorized, uniform and appropriate messages and information.</a:t>
            </a:r>
          </a:p>
          <a:p>
            <a:endParaRPr lang="en-GB" dirty="0"/>
          </a:p>
          <a:p>
            <a:r>
              <a:rPr lang="en-GB" dirty="0">
                <a:solidFill>
                  <a:srgbClr val="FF0000"/>
                </a:solidFill>
              </a:rPr>
              <a:t>Provide quality health messages and information </a:t>
            </a:r>
            <a:r>
              <a:rPr lang="en-GB" dirty="0"/>
              <a:t>through appropriate media and methods to the citizens who otherwise have little access to such messages and information.</a:t>
            </a:r>
            <a:endParaRPr lang="en-US" dirty="0"/>
          </a:p>
        </p:txBody>
      </p:sp>
    </p:spTree>
    <p:extLst>
      <p:ext uri="{BB962C8B-B14F-4D97-AF65-F5344CB8AC3E}">
        <p14:creationId xmlns:p14="http://schemas.microsoft.com/office/powerpoint/2010/main" val="37940711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Strategies:</a:t>
            </a:r>
          </a:p>
        </p:txBody>
      </p:sp>
      <p:sp>
        <p:nvSpPr>
          <p:cNvPr id="3" name="Content Placeholder 2"/>
          <p:cNvSpPr>
            <a:spLocks noGrp="1"/>
          </p:cNvSpPr>
          <p:nvPr>
            <p:ph idx="1"/>
          </p:nvPr>
        </p:nvSpPr>
        <p:spPr/>
        <p:txBody>
          <a:bodyPr>
            <a:normAutofit/>
          </a:bodyPr>
          <a:lstStyle/>
          <a:p>
            <a:r>
              <a:rPr lang="en-GB" dirty="0">
                <a:solidFill>
                  <a:srgbClr val="FF0000"/>
                </a:solidFill>
              </a:rPr>
              <a:t>Advocacy, social mobilization and behaviour change communication </a:t>
            </a:r>
            <a:r>
              <a:rPr lang="en-GB" dirty="0"/>
              <a:t>are the major strategies for health promotion, education and communication. </a:t>
            </a:r>
          </a:p>
          <a:p>
            <a:pPr marL="0" indent="0">
              <a:buNone/>
            </a:pPr>
            <a:endParaRPr lang="en-GB" dirty="0"/>
          </a:p>
          <a:p>
            <a:pPr marL="0" indent="0">
              <a:buNone/>
            </a:pPr>
            <a:r>
              <a:rPr lang="en-GB" dirty="0"/>
              <a:t>The specific strategies are as follows:</a:t>
            </a:r>
          </a:p>
          <a:p>
            <a:r>
              <a:rPr lang="en-GB" dirty="0"/>
              <a:t>Implementing </a:t>
            </a:r>
            <a:r>
              <a:rPr lang="en-GB" dirty="0">
                <a:solidFill>
                  <a:srgbClr val="FF0000"/>
                </a:solidFill>
              </a:rPr>
              <a:t>a one-door integrated approach </a:t>
            </a:r>
            <a:r>
              <a:rPr lang="en-GB" dirty="0"/>
              <a:t>for all health communication programmes under </a:t>
            </a:r>
            <a:r>
              <a:rPr lang="en-US" dirty="0"/>
              <a:t>MoHP.</a:t>
            </a:r>
          </a:p>
          <a:p>
            <a:endParaRPr lang="en-GB" dirty="0"/>
          </a:p>
        </p:txBody>
      </p:sp>
    </p:spTree>
    <p:extLst>
      <p:ext uri="{BB962C8B-B14F-4D97-AF65-F5344CB8AC3E}">
        <p14:creationId xmlns:p14="http://schemas.microsoft.com/office/powerpoint/2010/main" val="597277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solidFill>
                  <a:srgbClr val="FF0000"/>
                </a:solidFill>
              </a:rPr>
              <a:t>Ensuring adequate budget </a:t>
            </a:r>
            <a:r>
              <a:rPr lang="en-GB" dirty="0"/>
              <a:t>for health communication programmes.</a:t>
            </a:r>
          </a:p>
          <a:p>
            <a:endParaRPr lang="en-GB" dirty="0"/>
          </a:p>
          <a:p>
            <a:r>
              <a:rPr lang="en-GB" dirty="0">
                <a:solidFill>
                  <a:srgbClr val="FF0000"/>
                </a:solidFill>
              </a:rPr>
              <a:t>Coordinating with stakeholders </a:t>
            </a:r>
            <a:r>
              <a:rPr lang="en-GB" dirty="0"/>
              <a:t>through technical committees and other means.</a:t>
            </a:r>
          </a:p>
          <a:p>
            <a:endParaRPr lang="en-GB" dirty="0"/>
          </a:p>
          <a:p>
            <a:r>
              <a:rPr lang="en-GB" dirty="0">
                <a:solidFill>
                  <a:srgbClr val="FF0000"/>
                </a:solidFill>
              </a:rPr>
              <a:t>Ensuring implementation of health communication </a:t>
            </a:r>
            <a:r>
              <a:rPr lang="en-GB" dirty="0"/>
              <a:t>programs through health infrastructure at all federal, provincial and </a:t>
            </a:r>
            <a:r>
              <a:rPr lang="en-GB" dirty="0" err="1"/>
              <a:t>palika</a:t>
            </a:r>
            <a:r>
              <a:rPr lang="en-GB" dirty="0"/>
              <a:t> levels in a decentralized manner.</a:t>
            </a:r>
            <a:endParaRPr lang="en-US" dirty="0"/>
          </a:p>
        </p:txBody>
      </p:sp>
    </p:spTree>
    <p:extLst>
      <p:ext uri="{BB962C8B-B14F-4D97-AF65-F5344CB8AC3E}">
        <p14:creationId xmlns:p14="http://schemas.microsoft.com/office/powerpoint/2010/main" val="597277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solidFill>
                  <a:srgbClr val="FF0000"/>
                </a:solidFill>
              </a:rPr>
              <a:t>Mobilizing communication media</a:t>
            </a:r>
            <a:r>
              <a:rPr lang="en-GB" dirty="0"/>
              <a:t>, methods and materials for the </a:t>
            </a:r>
            <a:r>
              <a:rPr lang="en-GB" dirty="0">
                <a:solidFill>
                  <a:srgbClr val="FF0000"/>
                </a:solidFill>
              </a:rPr>
              <a:t>prevention of diseases and </a:t>
            </a:r>
            <a:r>
              <a:rPr lang="en-US" dirty="0">
                <a:solidFill>
                  <a:srgbClr val="FF0000"/>
                </a:solidFill>
              </a:rPr>
              <a:t>promotion of health</a:t>
            </a:r>
            <a:r>
              <a:rPr lang="en-US" dirty="0"/>
              <a:t>.</a:t>
            </a:r>
          </a:p>
          <a:p>
            <a:endParaRPr lang="en-GB" dirty="0"/>
          </a:p>
          <a:p>
            <a:r>
              <a:rPr lang="en-GB" dirty="0"/>
              <a:t>Standardizing health messages and information for </a:t>
            </a:r>
            <a:r>
              <a:rPr lang="en-GB" dirty="0">
                <a:solidFill>
                  <a:srgbClr val="FF0000"/>
                </a:solidFill>
              </a:rPr>
              <a:t>uniformity and appropriateness.</a:t>
            </a:r>
          </a:p>
          <a:p>
            <a:endParaRPr lang="en-GB" dirty="0"/>
          </a:p>
          <a:p>
            <a:r>
              <a:rPr lang="en-GB" dirty="0">
                <a:solidFill>
                  <a:srgbClr val="FF0000"/>
                </a:solidFill>
              </a:rPr>
              <a:t>Using</a:t>
            </a:r>
            <a:r>
              <a:rPr lang="en-GB" dirty="0"/>
              <a:t> </a:t>
            </a:r>
            <a:r>
              <a:rPr lang="en-GB" dirty="0">
                <a:solidFill>
                  <a:srgbClr val="FF0000"/>
                </a:solidFill>
              </a:rPr>
              <a:t>edutainment approach </a:t>
            </a:r>
            <a:r>
              <a:rPr lang="en-GB" dirty="0"/>
              <a:t>with an education format for disseminating health messages and </a:t>
            </a:r>
            <a:r>
              <a:rPr lang="en-US" dirty="0"/>
              <a:t>information.</a:t>
            </a:r>
          </a:p>
        </p:txBody>
      </p:sp>
    </p:spTree>
    <p:extLst>
      <p:ext uri="{BB962C8B-B14F-4D97-AF65-F5344CB8AC3E}">
        <p14:creationId xmlns:p14="http://schemas.microsoft.com/office/powerpoint/2010/main" val="39038039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Ensuring that all stakeholders disseminate health messages and information </a:t>
            </a:r>
            <a:r>
              <a:rPr lang="en-GB" dirty="0">
                <a:solidFill>
                  <a:srgbClr val="FF0000"/>
                </a:solidFill>
              </a:rPr>
              <a:t>after taking consent </a:t>
            </a:r>
            <a:r>
              <a:rPr lang="en-US" dirty="0">
                <a:solidFill>
                  <a:srgbClr val="FF0000"/>
                </a:solidFill>
              </a:rPr>
              <a:t>from concerned MoHP authorities</a:t>
            </a:r>
            <a:r>
              <a:rPr lang="en-US" dirty="0"/>
              <a:t>.</a:t>
            </a:r>
          </a:p>
          <a:p>
            <a:endParaRPr lang="en-GB" dirty="0"/>
          </a:p>
          <a:p>
            <a:r>
              <a:rPr lang="en-GB" dirty="0">
                <a:solidFill>
                  <a:srgbClr val="FF0000"/>
                </a:solidFill>
              </a:rPr>
              <a:t>Encouraging the media </a:t>
            </a:r>
            <a:r>
              <a:rPr lang="en-GB" dirty="0"/>
              <a:t>to disseminate messages and information on health issues.</a:t>
            </a:r>
          </a:p>
          <a:p>
            <a:endParaRPr lang="en-GB" dirty="0"/>
          </a:p>
          <a:p>
            <a:r>
              <a:rPr lang="en-GB" dirty="0"/>
              <a:t>Encouraging the dissemination of health messages and information through </a:t>
            </a:r>
            <a:r>
              <a:rPr lang="en-GB" dirty="0">
                <a:solidFill>
                  <a:srgbClr val="FF0000"/>
                </a:solidFill>
              </a:rPr>
              <a:t>public-private </a:t>
            </a:r>
            <a:r>
              <a:rPr lang="en-US" dirty="0">
                <a:solidFill>
                  <a:srgbClr val="FF0000"/>
                </a:solidFill>
              </a:rPr>
              <a:t>partnerships</a:t>
            </a:r>
            <a:r>
              <a:rPr lang="en-US" dirty="0"/>
              <a:t>.</a:t>
            </a:r>
          </a:p>
          <a:p>
            <a:endParaRPr lang="en-US" dirty="0"/>
          </a:p>
        </p:txBody>
      </p:sp>
    </p:spTree>
    <p:extLst>
      <p:ext uri="{BB962C8B-B14F-4D97-AF65-F5344CB8AC3E}">
        <p14:creationId xmlns:p14="http://schemas.microsoft.com/office/powerpoint/2010/main" val="42454678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solidFill>
                  <a:srgbClr val="FF0000"/>
                </a:solidFill>
              </a:rPr>
              <a:t>Discouraging</a:t>
            </a:r>
            <a:r>
              <a:rPr lang="en-GB" dirty="0"/>
              <a:t> messages and information that is </a:t>
            </a:r>
            <a:r>
              <a:rPr lang="en-GB" dirty="0">
                <a:solidFill>
                  <a:srgbClr val="FF0000"/>
                </a:solidFill>
              </a:rPr>
              <a:t>harmful to health</a:t>
            </a:r>
            <a:r>
              <a:rPr lang="en-GB" dirty="0"/>
              <a:t>.</a:t>
            </a:r>
          </a:p>
          <a:p>
            <a:endParaRPr lang="en-US" dirty="0"/>
          </a:p>
          <a:p>
            <a:r>
              <a:rPr lang="en-US" dirty="0">
                <a:solidFill>
                  <a:srgbClr val="FF0000"/>
                </a:solidFill>
              </a:rPr>
              <a:t>Prioritizing lifestyle diseases prevention messages </a:t>
            </a:r>
            <a:r>
              <a:rPr lang="en-US" dirty="0"/>
              <a:t>and information dissemination.</a:t>
            </a:r>
          </a:p>
          <a:p>
            <a:endParaRPr lang="en-GB" dirty="0"/>
          </a:p>
          <a:p>
            <a:r>
              <a:rPr lang="en-GB" dirty="0">
                <a:solidFill>
                  <a:srgbClr val="FF0000"/>
                </a:solidFill>
              </a:rPr>
              <a:t>Building the capacity of health workers </a:t>
            </a:r>
            <a:r>
              <a:rPr lang="en-GB" dirty="0"/>
              <a:t>to plan and implement health communication </a:t>
            </a:r>
            <a:r>
              <a:rPr lang="en-US" dirty="0" err="1"/>
              <a:t>programmes</a:t>
            </a:r>
            <a:r>
              <a:rPr lang="en-US" dirty="0"/>
              <a:t>.</a:t>
            </a:r>
          </a:p>
        </p:txBody>
      </p:sp>
    </p:spTree>
    <p:extLst>
      <p:ext uri="{BB962C8B-B14F-4D97-AF65-F5344CB8AC3E}">
        <p14:creationId xmlns:p14="http://schemas.microsoft.com/office/powerpoint/2010/main" val="349501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solidFill>
                  <a:srgbClr val="FF0000"/>
                </a:solidFill>
              </a:rPr>
              <a:t>Ensuring the quality, uniformity and standardisation </a:t>
            </a:r>
            <a:r>
              <a:rPr lang="en-GB" dirty="0"/>
              <a:t>of health messages and materials through </a:t>
            </a:r>
            <a:r>
              <a:rPr lang="en-US" dirty="0"/>
              <a:t>technical committees.</a:t>
            </a:r>
          </a:p>
          <a:p>
            <a:endParaRPr lang="en-GB" dirty="0"/>
          </a:p>
          <a:p>
            <a:r>
              <a:rPr lang="en-GB" dirty="0">
                <a:solidFill>
                  <a:srgbClr val="FF0000"/>
                </a:solidFill>
              </a:rPr>
              <a:t>Introducing new communication technologies </a:t>
            </a:r>
            <a:r>
              <a:rPr lang="en-GB" dirty="0"/>
              <a:t>for health promotion and health communication.</a:t>
            </a:r>
          </a:p>
        </p:txBody>
      </p:sp>
    </p:spTree>
    <p:extLst>
      <p:ext uri="{BB962C8B-B14F-4D97-AF65-F5344CB8AC3E}">
        <p14:creationId xmlns:p14="http://schemas.microsoft.com/office/powerpoint/2010/main" val="3495293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solidFill>
                  <a:srgbClr val="FF0000"/>
                </a:solidFill>
              </a:rPr>
              <a:t>Coordinating with academia </a:t>
            </a:r>
            <a:r>
              <a:rPr lang="en-GB" dirty="0"/>
              <a:t>for building the capacity of health workers on health promotion and </a:t>
            </a:r>
            <a:r>
              <a:rPr lang="en-US" dirty="0"/>
              <a:t>health communication.</a:t>
            </a:r>
          </a:p>
          <a:p>
            <a:endParaRPr lang="en-GB" dirty="0"/>
          </a:p>
          <a:p>
            <a:r>
              <a:rPr lang="en-GB" dirty="0">
                <a:solidFill>
                  <a:srgbClr val="FF0000"/>
                </a:solidFill>
              </a:rPr>
              <a:t>Strengthening monitoring and supervision activities </a:t>
            </a:r>
            <a:r>
              <a:rPr lang="en-GB" dirty="0"/>
              <a:t>to determine the gaps in knowledge, attitudes and practices among target audiences and service providers.</a:t>
            </a:r>
            <a:endParaRPr lang="en-US" dirty="0"/>
          </a:p>
          <a:p>
            <a:endParaRPr lang="en-US" dirty="0"/>
          </a:p>
        </p:txBody>
      </p:sp>
    </p:spTree>
    <p:extLst>
      <p:ext uri="{BB962C8B-B14F-4D97-AF65-F5344CB8AC3E}">
        <p14:creationId xmlns:p14="http://schemas.microsoft.com/office/powerpoint/2010/main" val="4161566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and Objective </a:t>
            </a:r>
          </a:p>
        </p:txBody>
      </p:sp>
      <p:sp>
        <p:nvSpPr>
          <p:cNvPr id="3" name="Content Placeholder 2"/>
          <p:cNvSpPr>
            <a:spLocks noGrp="1"/>
          </p:cNvSpPr>
          <p:nvPr>
            <p:ph idx="1"/>
          </p:nvPr>
        </p:nvSpPr>
        <p:spPr/>
        <p:txBody>
          <a:bodyPr/>
          <a:lstStyle/>
          <a:p>
            <a:pPr marL="0" indent="0">
              <a:buNone/>
            </a:pPr>
            <a:r>
              <a:rPr lang="en-GB" b="1" dirty="0"/>
              <a:t>Goal: </a:t>
            </a:r>
          </a:p>
          <a:p>
            <a:r>
              <a:rPr lang="en-GB" dirty="0"/>
              <a:t>To enhance the technical and managerial capacity of health care service providers at all levels to deliver quality health care services towards attainment of the optimum level of health status of Nepali citizens.</a:t>
            </a:r>
            <a:endParaRPr lang="en-US" dirty="0"/>
          </a:p>
        </p:txBody>
      </p:sp>
    </p:spTree>
    <p:extLst>
      <p:ext uri="{BB962C8B-B14F-4D97-AF65-F5344CB8AC3E}">
        <p14:creationId xmlns:p14="http://schemas.microsoft.com/office/powerpoint/2010/main" val="3305771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Health Promotion</a:t>
            </a:r>
            <a:r>
              <a:rPr lang="en-GB" u="sng" dirty="0"/>
              <a:t> </a:t>
            </a:r>
            <a:endParaRPr lang="en-US" u="sng" dirty="0"/>
          </a:p>
        </p:txBody>
      </p:sp>
      <p:sp>
        <p:nvSpPr>
          <p:cNvPr id="3" name="Content Placeholder 2"/>
          <p:cNvSpPr>
            <a:spLocks noGrp="1"/>
          </p:cNvSpPr>
          <p:nvPr>
            <p:ph idx="1"/>
          </p:nvPr>
        </p:nvSpPr>
        <p:spPr/>
        <p:txBody>
          <a:bodyPr/>
          <a:lstStyle/>
          <a:p>
            <a:r>
              <a:rPr lang="en-GB" dirty="0"/>
              <a:t>Standardize, regulate and update health promotion, education and communication related initiatives and contents.</a:t>
            </a:r>
          </a:p>
          <a:p>
            <a:r>
              <a:rPr lang="en-GB" dirty="0"/>
              <a:t>Develop, produce and disseminate messages, materials and tools.</a:t>
            </a:r>
          </a:p>
          <a:p>
            <a:r>
              <a:rPr lang="en-GB" dirty="0"/>
              <a:t>Ensure target audience centric approach.</a:t>
            </a:r>
          </a:p>
          <a:p>
            <a:r>
              <a:rPr lang="en-GB" dirty="0"/>
              <a:t>Conduct periodic formative studies for evidence based planning.</a:t>
            </a:r>
          </a:p>
          <a:p>
            <a:r>
              <a:rPr lang="en-GB" dirty="0"/>
              <a:t>Coordinate initiatives to promote healthy life style.</a:t>
            </a:r>
          </a:p>
          <a:p>
            <a:r>
              <a:rPr lang="en-GB" dirty="0"/>
              <a:t>Provide strategic guidelines to partner organization to plan evidence based promotion of intervention.</a:t>
            </a:r>
          </a:p>
          <a:p>
            <a:pPr marL="0" indent="0">
              <a:buNone/>
            </a:pPr>
            <a:endParaRPr lang="en-US" dirty="0"/>
          </a:p>
        </p:txBody>
      </p:sp>
    </p:spTree>
    <p:extLst>
      <p:ext uri="{BB962C8B-B14F-4D97-AF65-F5344CB8AC3E}">
        <p14:creationId xmlns:p14="http://schemas.microsoft.com/office/powerpoint/2010/main" val="39258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Environment Health</a:t>
            </a:r>
            <a:endParaRPr lang="en-US" dirty="0"/>
          </a:p>
        </p:txBody>
      </p:sp>
      <p:sp>
        <p:nvSpPr>
          <p:cNvPr id="3" name="Content Placeholder 2"/>
          <p:cNvSpPr>
            <a:spLocks noGrp="1"/>
          </p:cNvSpPr>
          <p:nvPr>
            <p:ph idx="1"/>
          </p:nvPr>
        </p:nvSpPr>
        <p:spPr/>
        <p:txBody>
          <a:bodyPr/>
          <a:lstStyle/>
          <a:p>
            <a:r>
              <a:rPr lang="en-GB" dirty="0"/>
              <a:t>Develop, implement and update framework and strategies for multi – sectoral collaboration to improve environmental and occupational health</a:t>
            </a:r>
          </a:p>
          <a:p>
            <a:endParaRPr lang="en-GB" dirty="0"/>
          </a:p>
          <a:p>
            <a:r>
              <a:rPr lang="en-GB" dirty="0"/>
              <a:t>Develop community/school based health and hygiene programs.</a:t>
            </a:r>
            <a:endParaRPr lang="en-GB" dirty="0">
              <a:effectLst/>
            </a:endParaRPr>
          </a:p>
        </p:txBody>
      </p:sp>
    </p:spTree>
    <p:extLst>
      <p:ext uri="{BB962C8B-B14F-4D97-AF65-F5344CB8AC3E}">
        <p14:creationId xmlns:p14="http://schemas.microsoft.com/office/powerpoint/2010/main" val="17758100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Communicable Disease Prevention</a:t>
            </a:r>
            <a:endParaRPr lang="en-US" dirty="0"/>
          </a:p>
        </p:txBody>
      </p:sp>
      <p:sp>
        <p:nvSpPr>
          <p:cNvPr id="3" name="Content Placeholder 2"/>
          <p:cNvSpPr>
            <a:spLocks noGrp="1"/>
          </p:cNvSpPr>
          <p:nvPr>
            <p:ph idx="1"/>
          </p:nvPr>
        </p:nvSpPr>
        <p:spPr/>
        <p:txBody>
          <a:bodyPr/>
          <a:lstStyle/>
          <a:p>
            <a:r>
              <a:rPr lang="en-GB" dirty="0"/>
              <a:t>Develop, implement and update framework and strategies for multi – sectoral collaboration to enhance communicable disease prevention.</a:t>
            </a:r>
          </a:p>
          <a:p>
            <a:endParaRPr lang="en-GB" dirty="0"/>
          </a:p>
          <a:p>
            <a:r>
              <a:rPr lang="en-GB" dirty="0"/>
              <a:t>Develop community/school based health and hygiene programs.</a:t>
            </a:r>
          </a:p>
          <a:p>
            <a:endParaRPr lang="en-US" dirty="0"/>
          </a:p>
        </p:txBody>
      </p:sp>
    </p:spTree>
    <p:extLst>
      <p:ext uri="{BB962C8B-B14F-4D97-AF65-F5344CB8AC3E}">
        <p14:creationId xmlns:p14="http://schemas.microsoft.com/office/powerpoint/2010/main" val="32192959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Reproductive and Child Health</a:t>
            </a:r>
            <a:endParaRPr lang="en-US" dirty="0"/>
          </a:p>
        </p:txBody>
      </p:sp>
      <p:sp>
        <p:nvSpPr>
          <p:cNvPr id="3" name="Content Placeholder 2"/>
          <p:cNvSpPr>
            <a:spLocks noGrp="1"/>
          </p:cNvSpPr>
          <p:nvPr>
            <p:ph idx="1"/>
          </p:nvPr>
        </p:nvSpPr>
        <p:spPr/>
        <p:txBody>
          <a:bodyPr/>
          <a:lstStyle/>
          <a:p>
            <a:r>
              <a:rPr lang="en-GB" dirty="0"/>
              <a:t>Develop, Implement and update evidence based strategies and action plan to promote maternal, newborn, and child health, sexual and reproductive health and multi sector nutrition plan.</a:t>
            </a:r>
          </a:p>
          <a:p>
            <a:endParaRPr lang="en-GB" dirty="0"/>
          </a:p>
          <a:p>
            <a:r>
              <a:rPr lang="en-GB" dirty="0"/>
              <a:t>Provide health promotion, education and communication technical support to maternal, newborn, and child health, sexual and reproductive health programs.</a:t>
            </a:r>
          </a:p>
          <a:p>
            <a:endParaRPr lang="en-US" dirty="0"/>
          </a:p>
        </p:txBody>
      </p:sp>
    </p:spTree>
    <p:extLst>
      <p:ext uri="{BB962C8B-B14F-4D97-AF65-F5344CB8AC3E}">
        <p14:creationId xmlns:p14="http://schemas.microsoft.com/office/powerpoint/2010/main" val="5219593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HRH in NHIECC</a:t>
            </a:r>
          </a:p>
        </p:txBody>
      </p:sp>
      <p:pic>
        <p:nvPicPr>
          <p:cNvPr id="4" name="Content Placeholder 3"/>
          <p:cNvPicPr>
            <a:picLocks noGrp="1" noChangeAspect="1"/>
          </p:cNvPicPr>
          <p:nvPr>
            <p:ph idx="1"/>
          </p:nvPr>
        </p:nvPicPr>
        <p:blipFill>
          <a:blip r:embed="rId2"/>
          <a:stretch>
            <a:fillRect/>
          </a:stretch>
        </p:blipFill>
        <p:spPr>
          <a:xfrm>
            <a:off x="928688" y="1690688"/>
            <a:ext cx="10425111" cy="4781550"/>
          </a:xfrm>
          <a:prstGeom prst="rect">
            <a:avLst/>
          </a:prstGeom>
        </p:spPr>
      </p:pic>
    </p:spTree>
    <p:extLst>
      <p:ext uri="{BB962C8B-B14F-4D97-AF65-F5344CB8AC3E}">
        <p14:creationId xmlns:p14="http://schemas.microsoft.com/office/powerpoint/2010/main" val="7996453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44486" y="1900238"/>
            <a:ext cx="9909313" cy="4400550"/>
          </a:xfrm>
          <a:prstGeom prst="rect">
            <a:avLst/>
          </a:prstGeom>
        </p:spPr>
      </p:pic>
    </p:spTree>
    <p:extLst>
      <p:ext uri="{BB962C8B-B14F-4D97-AF65-F5344CB8AC3E}">
        <p14:creationId xmlns:p14="http://schemas.microsoft.com/office/powerpoint/2010/main" val="11976760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Management of National </a:t>
            </a:r>
            <a:r>
              <a:rPr lang="en-US"/>
              <a:t>Tuberculosis Centre</a:t>
            </a:r>
            <a:r>
              <a:rPr lang="en-US" dirty="0"/>
              <a:t>/</a:t>
            </a:r>
            <a:r>
              <a:rPr lang="en-US"/>
              <a:t>Program </a:t>
            </a:r>
            <a:r>
              <a:rPr lang="en-US" dirty="0"/>
              <a:t>(NTC/NTP)</a:t>
            </a:r>
          </a:p>
        </p:txBody>
      </p:sp>
      <p:sp>
        <p:nvSpPr>
          <p:cNvPr id="3" name="Text Placeholder 2"/>
          <p:cNvSpPr>
            <a:spLocks noGrp="1"/>
          </p:cNvSpPr>
          <p:nvPr>
            <p:ph type="body" idx="1"/>
          </p:nvPr>
        </p:nvSpPr>
        <p:spPr/>
        <p:txBody>
          <a:bodyPr/>
          <a:lstStyle/>
          <a:p>
            <a:pPr algn="ctr"/>
            <a:r>
              <a:rPr lang="en-US" dirty="0"/>
              <a:t>Dr. Hari Prasad Kaphle </a:t>
            </a:r>
          </a:p>
          <a:p>
            <a:pPr algn="ctr"/>
            <a:r>
              <a:rPr lang="en-US" dirty="0"/>
              <a:t>Associate Professor (Public Health)</a:t>
            </a:r>
          </a:p>
          <a:p>
            <a:pPr algn="ctr"/>
            <a:r>
              <a:rPr lang="en-US" dirty="0"/>
              <a:t>School of Health and Allied Sciences, Pokhara University </a:t>
            </a:r>
          </a:p>
        </p:txBody>
      </p:sp>
    </p:spTree>
    <p:extLst>
      <p:ext uri="{BB962C8B-B14F-4D97-AF65-F5344CB8AC3E}">
        <p14:creationId xmlns:p14="http://schemas.microsoft.com/office/powerpoint/2010/main" val="42845121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a:t>
            </a:r>
          </a:p>
        </p:txBody>
      </p:sp>
      <p:sp>
        <p:nvSpPr>
          <p:cNvPr id="3" name="Content Placeholder 2"/>
          <p:cNvSpPr>
            <a:spLocks noGrp="1"/>
          </p:cNvSpPr>
          <p:nvPr>
            <p:ph idx="1"/>
          </p:nvPr>
        </p:nvSpPr>
        <p:spPr/>
        <p:txBody>
          <a:bodyPr>
            <a:normAutofit lnSpcReduction="10000"/>
          </a:bodyPr>
          <a:lstStyle/>
          <a:p>
            <a:r>
              <a:rPr lang="en-GB" dirty="0"/>
              <a:t>National Tuberculosis Programme (NTP) is one of the </a:t>
            </a:r>
            <a:r>
              <a:rPr lang="en-GB" dirty="0">
                <a:solidFill>
                  <a:srgbClr val="FF0000"/>
                </a:solidFill>
              </a:rPr>
              <a:t>priority health programme </a:t>
            </a:r>
            <a:r>
              <a:rPr lang="en-GB" dirty="0"/>
              <a:t>of Nepal. </a:t>
            </a:r>
          </a:p>
          <a:p>
            <a:endParaRPr lang="en-GB" dirty="0"/>
          </a:p>
          <a:p>
            <a:r>
              <a:rPr lang="en-GB" dirty="0"/>
              <a:t>National Tuberculosis Centre (NTC) is </a:t>
            </a:r>
            <a:r>
              <a:rPr lang="en-GB" dirty="0">
                <a:solidFill>
                  <a:srgbClr val="FF0000"/>
                </a:solidFill>
              </a:rPr>
              <a:t>the focal point of the NTP </a:t>
            </a:r>
            <a:r>
              <a:rPr lang="en-GB" dirty="0"/>
              <a:t>and responsible for formulating </a:t>
            </a:r>
            <a:r>
              <a:rPr lang="en-GB" dirty="0">
                <a:solidFill>
                  <a:srgbClr val="FF0000"/>
                </a:solidFill>
              </a:rPr>
              <a:t>programme, policies, strategy, and planning.</a:t>
            </a:r>
          </a:p>
          <a:p>
            <a:endParaRPr lang="en-GB" dirty="0">
              <a:solidFill>
                <a:srgbClr val="FF0000"/>
              </a:solidFill>
            </a:endParaRPr>
          </a:p>
          <a:p>
            <a:r>
              <a:rPr lang="en-GB" dirty="0"/>
              <a:t>Technical support, monitoring and evaluation, training, supervision, logistics, health education, communication, and research are key functions of NTC. </a:t>
            </a:r>
            <a:r>
              <a:rPr lang="en-GB" dirty="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40782336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Furthermore, quantification and procurement and supply of anti-tuberculosis drugs are key responsibilities of the NTC. </a:t>
            </a:r>
          </a:p>
          <a:p>
            <a:endParaRPr lang="en-GB" dirty="0"/>
          </a:p>
          <a:p>
            <a:r>
              <a:rPr lang="en-GB" dirty="0"/>
              <a:t>Drugs are distributed through the system of </a:t>
            </a:r>
            <a:r>
              <a:rPr lang="en-GB" dirty="0">
                <a:solidFill>
                  <a:srgbClr val="FF0000"/>
                </a:solidFill>
              </a:rPr>
              <a:t>Logistics Management Section </a:t>
            </a:r>
            <a:r>
              <a:rPr lang="en-GB" dirty="0"/>
              <a:t>of Management Division of DoHS. </a:t>
            </a:r>
            <a:endParaRPr lang="en-US" dirty="0"/>
          </a:p>
          <a:p>
            <a:endParaRPr lang="en-GB" dirty="0"/>
          </a:p>
          <a:p>
            <a:r>
              <a:rPr lang="en-GB" dirty="0"/>
              <a:t>Central laboratory at the NTC is the </a:t>
            </a:r>
            <a:r>
              <a:rPr lang="en-GB" dirty="0">
                <a:solidFill>
                  <a:srgbClr val="FF0000"/>
                </a:solidFill>
              </a:rPr>
              <a:t>focal point for the NTP laboratory </a:t>
            </a:r>
            <a:r>
              <a:rPr lang="en-GB" dirty="0"/>
              <a:t>network, which is responsible for policy and guideline development, training, quality control, and supervision. </a:t>
            </a:r>
          </a:p>
          <a:p>
            <a:endParaRPr lang="en-GB" dirty="0"/>
          </a:p>
        </p:txBody>
      </p:sp>
    </p:spTree>
    <p:extLst>
      <p:ext uri="{BB962C8B-B14F-4D97-AF65-F5344CB8AC3E}">
        <p14:creationId xmlns:p14="http://schemas.microsoft.com/office/powerpoint/2010/main" val="33420254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At the Provincial level, NTP activities are planned and carried out in coordination and cooperation with the </a:t>
            </a:r>
            <a:r>
              <a:rPr lang="en-GB" dirty="0">
                <a:solidFill>
                  <a:srgbClr val="FF0000"/>
                </a:solidFill>
              </a:rPr>
              <a:t>Provincial Health Directorate (PHD)</a:t>
            </a:r>
            <a:r>
              <a:rPr lang="en-GB" dirty="0"/>
              <a:t>. </a:t>
            </a:r>
          </a:p>
          <a:p>
            <a:endParaRPr lang="en-GB" dirty="0"/>
          </a:p>
          <a:p>
            <a:r>
              <a:rPr lang="en-GB" dirty="0">
                <a:solidFill>
                  <a:srgbClr val="FF0000"/>
                </a:solidFill>
              </a:rPr>
              <a:t>The Regional Tuberculosis Centre (RTC) </a:t>
            </a:r>
            <a:r>
              <a:rPr lang="en-GB" dirty="0"/>
              <a:t>in Pokhara provides technical support to TB control activities in the previous Western Region in coordination with National Tuberculosis </a:t>
            </a:r>
            <a:r>
              <a:rPr lang="en-GB" dirty="0" err="1"/>
              <a:t>Center</a:t>
            </a:r>
            <a:r>
              <a:rPr lang="en-GB" dirty="0"/>
              <a:t>. </a:t>
            </a:r>
          </a:p>
          <a:p>
            <a:endParaRPr lang="en-US" dirty="0"/>
          </a:p>
        </p:txBody>
      </p:sp>
    </p:spTree>
    <p:extLst>
      <p:ext uri="{BB962C8B-B14F-4D97-AF65-F5344CB8AC3E}">
        <p14:creationId xmlns:p14="http://schemas.microsoft.com/office/powerpoint/2010/main" val="2820601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t>Objectives:</a:t>
            </a:r>
          </a:p>
          <a:p>
            <a:r>
              <a:rPr lang="en-GB" dirty="0"/>
              <a:t>To </a:t>
            </a:r>
            <a:r>
              <a:rPr lang="en-GB" dirty="0">
                <a:solidFill>
                  <a:srgbClr val="FF0000"/>
                </a:solidFill>
              </a:rPr>
              <a:t>enhance and standardize the training </a:t>
            </a:r>
            <a:r>
              <a:rPr lang="en-GB" dirty="0"/>
              <a:t>curricula, references, trainer’s capacity with the training </a:t>
            </a:r>
            <a:r>
              <a:rPr lang="en-US" dirty="0"/>
              <a:t>sites.</a:t>
            </a:r>
          </a:p>
          <a:p>
            <a:endParaRPr lang="en-GB" dirty="0"/>
          </a:p>
          <a:p>
            <a:r>
              <a:rPr lang="en-GB" dirty="0"/>
              <a:t>To </a:t>
            </a:r>
            <a:r>
              <a:rPr lang="en-GB" dirty="0">
                <a:solidFill>
                  <a:srgbClr val="FF0000"/>
                </a:solidFill>
              </a:rPr>
              <a:t>organize training activities </a:t>
            </a:r>
            <a:r>
              <a:rPr lang="en-GB" dirty="0"/>
              <a:t>to address the need of quality health services providers in different </a:t>
            </a:r>
            <a:r>
              <a:rPr lang="en-US" dirty="0"/>
              <a:t>level of health facilities.</a:t>
            </a:r>
          </a:p>
          <a:p>
            <a:endParaRPr lang="en-GB" dirty="0"/>
          </a:p>
          <a:p>
            <a:r>
              <a:rPr lang="en-GB" dirty="0"/>
              <a:t>To address the </a:t>
            </a:r>
            <a:r>
              <a:rPr lang="en-GB" dirty="0">
                <a:solidFill>
                  <a:srgbClr val="FF0000"/>
                </a:solidFill>
              </a:rPr>
              <a:t>training requirements </a:t>
            </a:r>
            <a:r>
              <a:rPr lang="en-GB" dirty="0"/>
              <a:t>reflected in current national health </a:t>
            </a:r>
            <a:r>
              <a:rPr lang="en-US" dirty="0"/>
              <a:t>policy and strategies</a:t>
            </a:r>
          </a:p>
          <a:p>
            <a:endParaRPr lang="en-US" dirty="0"/>
          </a:p>
          <a:p>
            <a:endParaRPr lang="en-US" dirty="0"/>
          </a:p>
        </p:txBody>
      </p:sp>
    </p:spTree>
    <p:extLst>
      <p:ext uri="{BB962C8B-B14F-4D97-AF65-F5344CB8AC3E}">
        <p14:creationId xmlns:p14="http://schemas.microsoft.com/office/powerpoint/2010/main" val="13697226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0515600" cy="4489450"/>
          </a:xfrm>
        </p:spPr>
        <p:txBody>
          <a:bodyPr>
            <a:normAutofit/>
          </a:bodyPr>
          <a:lstStyle/>
          <a:p>
            <a:r>
              <a:rPr lang="en-GB" dirty="0">
                <a:solidFill>
                  <a:srgbClr val="FF0000"/>
                </a:solidFill>
              </a:rPr>
              <a:t>Provincial levels </a:t>
            </a:r>
            <a:r>
              <a:rPr lang="en-GB" dirty="0"/>
              <a:t>are responsible for programme implementation within the province.  </a:t>
            </a:r>
          </a:p>
          <a:p>
            <a:endParaRPr lang="en-GB" dirty="0"/>
          </a:p>
          <a:p>
            <a:r>
              <a:rPr lang="en-GB" dirty="0"/>
              <a:t>In addition, the </a:t>
            </a:r>
            <a:r>
              <a:rPr lang="en-GB" dirty="0">
                <a:solidFill>
                  <a:srgbClr val="FF0000"/>
                </a:solidFill>
              </a:rPr>
              <a:t>PHD and MoSD </a:t>
            </a:r>
            <a:r>
              <a:rPr lang="en-GB" dirty="0"/>
              <a:t>is responsible for training, monitoring &amp; evaluation and supervision of Programme activities. </a:t>
            </a:r>
          </a:p>
          <a:p>
            <a:endParaRPr lang="en-GB" dirty="0"/>
          </a:p>
          <a:p>
            <a:r>
              <a:rPr lang="en-GB" dirty="0"/>
              <a:t>PHD also provides logistical support, the supply of TB drugs and other requirements through </a:t>
            </a:r>
            <a:r>
              <a:rPr lang="en-GB" dirty="0">
                <a:solidFill>
                  <a:srgbClr val="FF0000"/>
                </a:solidFill>
              </a:rPr>
              <a:t>Provincial Logistic Management Division. </a:t>
            </a:r>
            <a:endParaRPr lang="en-US" dirty="0">
              <a:solidFill>
                <a:srgbClr val="FF0000"/>
              </a:solidFill>
            </a:endParaRPr>
          </a:p>
        </p:txBody>
      </p:sp>
    </p:spTree>
    <p:extLst>
      <p:ext uri="{BB962C8B-B14F-4D97-AF65-F5344CB8AC3E}">
        <p14:creationId xmlns:p14="http://schemas.microsoft.com/office/powerpoint/2010/main" val="24920643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END TB Strategy-2016-35</a:t>
            </a:r>
            <a:endParaRPr lang="en-US" dirty="0"/>
          </a:p>
        </p:txBody>
      </p:sp>
      <p:sp>
        <p:nvSpPr>
          <p:cNvPr id="3" name="Content Placeholder 2"/>
          <p:cNvSpPr>
            <a:spLocks noGrp="1"/>
          </p:cNvSpPr>
          <p:nvPr>
            <p:ph idx="1"/>
          </p:nvPr>
        </p:nvSpPr>
        <p:spPr/>
        <p:txBody>
          <a:bodyPr/>
          <a:lstStyle/>
          <a:p>
            <a:endParaRPr lang="en-GB" dirty="0"/>
          </a:p>
          <a:p>
            <a:pPr marL="0" indent="0">
              <a:buNone/>
            </a:pPr>
            <a:r>
              <a:rPr lang="en-GB" b="1" dirty="0">
                <a:solidFill>
                  <a:srgbClr val="FF0000"/>
                </a:solidFill>
              </a:rPr>
              <a:t>Vision: </a:t>
            </a:r>
          </a:p>
          <a:p>
            <a:r>
              <a:rPr lang="en-GB" dirty="0"/>
              <a:t>A world free of TB Zero deaths, disease and suffering due to TB</a:t>
            </a:r>
          </a:p>
          <a:p>
            <a:pPr marL="0" indent="0">
              <a:buNone/>
            </a:pPr>
            <a:endParaRPr lang="en-GB" dirty="0"/>
          </a:p>
          <a:p>
            <a:pPr marL="0" indent="0">
              <a:buNone/>
            </a:pPr>
            <a:r>
              <a:rPr lang="en-GB" b="1" dirty="0">
                <a:solidFill>
                  <a:srgbClr val="FF0000"/>
                </a:solidFill>
              </a:rPr>
              <a:t>Goals</a:t>
            </a:r>
          </a:p>
          <a:p>
            <a:r>
              <a:rPr lang="en-GB" dirty="0"/>
              <a:t>End the Global TB Epidemic</a:t>
            </a:r>
          </a:p>
          <a:p>
            <a:endParaRPr lang="en-US" dirty="0"/>
          </a:p>
        </p:txBody>
      </p:sp>
    </p:spTree>
    <p:extLst>
      <p:ext uri="{BB962C8B-B14F-4D97-AF65-F5344CB8AC3E}">
        <p14:creationId xmlns:p14="http://schemas.microsoft.com/office/powerpoint/2010/main" val="1506705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Milestones for 2025:</a:t>
            </a:r>
            <a:endParaRPr lang="en-US" dirty="0"/>
          </a:p>
        </p:txBody>
      </p:sp>
      <p:sp>
        <p:nvSpPr>
          <p:cNvPr id="3" name="Content Placeholder 2"/>
          <p:cNvSpPr>
            <a:spLocks noGrp="1"/>
          </p:cNvSpPr>
          <p:nvPr>
            <p:ph idx="1"/>
          </p:nvPr>
        </p:nvSpPr>
        <p:spPr/>
        <p:txBody>
          <a:bodyPr>
            <a:normAutofit/>
          </a:bodyPr>
          <a:lstStyle/>
          <a:p>
            <a:r>
              <a:rPr lang="en-GB" dirty="0"/>
              <a:t>75% reduction in TB deaths (compared with 2015)</a:t>
            </a:r>
          </a:p>
          <a:p>
            <a:endParaRPr lang="en-GB" dirty="0"/>
          </a:p>
          <a:p>
            <a:r>
              <a:rPr lang="en-GB" dirty="0"/>
              <a:t>50% reduction in TB incidence rate (less than 55 TB cases per 100,000 population)</a:t>
            </a:r>
          </a:p>
          <a:p>
            <a:endParaRPr lang="en-GB" dirty="0"/>
          </a:p>
          <a:p>
            <a:r>
              <a:rPr lang="en-GB" dirty="0"/>
              <a:t>No affected families facing catastrophic costs due to TB</a:t>
            </a:r>
          </a:p>
        </p:txBody>
      </p:sp>
    </p:spTree>
    <p:extLst>
      <p:ext uri="{BB962C8B-B14F-4D97-AF65-F5344CB8AC3E}">
        <p14:creationId xmlns:p14="http://schemas.microsoft.com/office/powerpoint/2010/main" val="32637924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Targets for 2035:</a:t>
            </a:r>
            <a:endParaRPr lang="en-US" dirty="0"/>
          </a:p>
        </p:txBody>
      </p:sp>
      <p:sp>
        <p:nvSpPr>
          <p:cNvPr id="3" name="Content Placeholder 2"/>
          <p:cNvSpPr>
            <a:spLocks noGrp="1"/>
          </p:cNvSpPr>
          <p:nvPr>
            <p:ph idx="1"/>
          </p:nvPr>
        </p:nvSpPr>
        <p:spPr/>
        <p:txBody>
          <a:bodyPr/>
          <a:lstStyle/>
          <a:p>
            <a:r>
              <a:rPr lang="en-GB" dirty="0"/>
              <a:t>95% reduction in TB deaths (compared with 2015)</a:t>
            </a:r>
          </a:p>
          <a:p>
            <a:endParaRPr lang="en-GB" dirty="0"/>
          </a:p>
          <a:p>
            <a:r>
              <a:rPr lang="en-GB" dirty="0"/>
              <a:t>90% reduction in TB incidence rate (less than 10 TB cases per 100,000 population)</a:t>
            </a:r>
          </a:p>
          <a:p>
            <a:endParaRPr lang="en-GB" dirty="0"/>
          </a:p>
          <a:p>
            <a:r>
              <a:rPr lang="en-GB" dirty="0"/>
              <a:t>No affected families facing catastrophic costs due to TB</a:t>
            </a:r>
          </a:p>
          <a:p>
            <a:endParaRPr lang="en-US" dirty="0"/>
          </a:p>
        </p:txBody>
      </p:sp>
    </p:spTree>
    <p:extLst>
      <p:ext uri="{BB962C8B-B14F-4D97-AF65-F5344CB8AC3E}">
        <p14:creationId xmlns:p14="http://schemas.microsoft.com/office/powerpoint/2010/main" val="27484104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Principles</a:t>
            </a:r>
            <a:br>
              <a:rPr lang="en-GB" dirty="0"/>
            </a:br>
            <a:endParaRPr lang="en-US" dirty="0"/>
          </a:p>
        </p:txBody>
      </p:sp>
      <p:sp>
        <p:nvSpPr>
          <p:cNvPr id="3" name="Content Placeholder 2"/>
          <p:cNvSpPr>
            <a:spLocks noGrp="1"/>
          </p:cNvSpPr>
          <p:nvPr>
            <p:ph idx="1"/>
          </p:nvPr>
        </p:nvSpPr>
        <p:spPr/>
        <p:txBody>
          <a:bodyPr/>
          <a:lstStyle/>
          <a:p>
            <a:r>
              <a:rPr lang="en-GB" dirty="0"/>
              <a:t>Government stewardship and accountability, with monitoring and evaluation</a:t>
            </a:r>
          </a:p>
          <a:p>
            <a:endParaRPr lang="en-GB" dirty="0"/>
          </a:p>
          <a:p>
            <a:r>
              <a:rPr lang="en-GB" dirty="0"/>
              <a:t>Strong coalition with civil society organizations and communities</a:t>
            </a:r>
          </a:p>
          <a:p>
            <a:endParaRPr lang="en-GB" dirty="0"/>
          </a:p>
          <a:p>
            <a:r>
              <a:rPr lang="en-GB" dirty="0"/>
              <a:t>Protection and promotion of human rights, ethics and equity</a:t>
            </a:r>
          </a:p>
          <a:p>
            <a:endParaRPr lang="en-GB" dirty="0"/>
          </a:p>
          <a:p>
            <a:r>
              <a:rPr lang="en-GB" dirty="0"/>
              <a:t>Adaptation of the strategy and targets at country level, with global collaboration</a:t>
            </a:r>
          </a:p>
          <a:p>
            <a:endParaRPr lang="en-US" dirty="0"/>
          </a:p>
        </p:txBody>
      </p:sp>
    </p:spTree>
    <p:extLst>
      <p:ext uri="{BB962C8B-B14F-4D97-AF65-F5344CB8AC3E}">
        <p14:creationId xmlns:p14="http://schemas.microsoft.com/office/powerpoint/2010/main" val="41966019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NTP Strategic Aim and Policies </a:t>
            </a:r>
            <a:endParaRPr lang="en-US" dirty="0"/>
          </a:p>
        </p:txBody>
      </p:sp>
      <p:sp>
        <p:nvSpPr>
          <p:cNvPr id="3" name="Content Placeholder 2"/>
          <p:cNvSpPr>
            <a:spLocks noGrp="1"/>
          </p:cNvSpPr>
          <p:nvPr>
            <p:ph idx="1"/>
          </p:nvPr>
        </p:nvSpPr>
        <p:spPr/>
        <p:txBody>
          <a:bodyPr/>
          <a:lstStyle/>
          <a:p>
            <a:pPr marL="0" indent="0">
              <a:buNone/>
            </a:pPr>
            <a:r>
              <a:rPr lang="en-US" b="1" dirty="0">
                <a:solidFill>
                  <a:srgbClr val="FF0000"/>
                </a:solidFill>
              </a:rPr>
              <a:t>Vision </a:t>
            </a:r>
            <a:endParaRPr lang="en-US" dirty="0">
              <a:solidFill>
                <a:srgbClr val="FF0000"/>
              </a:solidFill>
            </a:endParaRPr>
          </a:p>
          <a:p>
            <a:r>
              <a:rPr lang="en-US" dirty="0"/>
              <a:t>TB Free Nepal </a:t>
            </a:r>
          </a:p>
          <a:p>
            <a:endParaRPr lang="en-US" b="1" dirty="0"/>
          </a:p>
          <a:p>
            <a:pPr marL="0" indent="0">
              <a:buNone/>
            </a:pPr>
            <a:r>
              <a:rPr lang="en-US" b="1" dirty="0">
                <a:solidFill>
                  <a:srgbClr val="FF0000"/>
                </a:solidFill>
              </a:rPr>
              <a:t>Goal</a:t>
            </a:r>
            <a:r>
              <a:rPr lang="en-US" b="1" dirty="0"/>
              <a:t> </a:t>
            </a:r>
            <a:endParaRPr lang="en-US" dirty="0"/>
          </a:p>
          <a:p>
            <a:r>
              <a:rPr lang="en-GB" dirty="0"/>
              <a:t>To reduce the TB incidence by </a:t>
            </a:r>
            <a:r>
              <a:rPr lang="en-GB" dirty="0">
                <a:solidFill>
                  <a:srgbClr val="FF0000"/>
                </a:solidFill>
              </a:rPr>
              <a:t>20% by the year 2021 </a:t>
            </a:r>
            <a:r>
              <a:rPr lang="en-GB" dirty="0"/>
              <a:t>compared to 2015 and increase case notifications by a cumulative total of </a:t>
            </a:r>
            <a:r>
              <a:rPr lang="en-GB" dirty="0">
                <a:solidFill>
                  <a:srgbClr val="FF0000"/>
                </a:solidFill>
              </a:rPr>
              <a:t>20,000</a:t>
            </a:r>
            <a:r>
              <a:rPr lang="en-GB" dirty="0"/>
              <a:t> from July 2016 to July 2021, compared to the year 2015. </a:t>
            </a:r>
            <a:endParaRPr lang="en-US" dirty="0"/>
          </a:p>
        </p:txBody>
      </p:sp>
    </p:spTree>
    <p:extLst>
      <p:ext uri="{BB962C8B-B14F-4D97-AF65-F5344CB8AC3E}">
        <p14:creationId xmlns:p14="http://schemas.microsoft.com/office/powerpoint/2010/main" val="31326613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a:t>
            </a:r>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Objective 1 </a:t>
            </a:r>
            <a:endParaRPr lang="en-US" dirty="0">
              <a:solidFill>
                <a:srgbClr val="FF0000"/>
              </a:solidFill>
            </a:endParaRPr>
          </a:p>
          <a:p>
            <a:r>
              <a:rPr lang="en-GB" dirty="0"/>
              <a:t>Increase case notification through improved health facility-based diagnosis; increased diagnosis among children, examination of household contacts and expanded diagnosis among vulnerable groups within the health service, such as PLHIV, and those with diabetes mellitus (DM). </a:t>
            </a:r>
          </a:p>
          <a:p>
            <a:endParaRPr lang="en-US" dirty="0"/>
          </a:p>
        </p:txBody>
      </p:sp>
    </p:spTree>
    <p:extLst>
      <p:ext uri="{BB962C8B-B14F-4D97-AF65-F5344CB8AC3E}">
        <p14:creationId xmlns:p14="http://schemas.microsoft.com/office/powerpoint/2010/main" val="3435821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GB" dirty="0">
                <a:solidFill>
                  <a:srgbClr val="FF0000"/>
                </a:solidFill>
              </a:rPr>
              <a:t>Strategies for objective 1</a:t>
            </a:r>
          </a:p>
          <a:p>
            <a:r>
              <a:rPr lang="en-GB" dirty="0"/>
              <a:t>Improved and sustained public health facility-based TB case finding </a:t>
            </a:r>
          </a:p>
          <a:p>
            <a:r>
              <a:rPr lang="en-GB" dirty="0"/>
              <a:t>Strengthen and expand TB diagnostic services </a:t>
            </a:r>
          </a:p>
          <a:p>
            <a:r>
              <a:rPr lang="en-GB" dirty="0"/>
              <a:t>Enhance TB diagnosis and treatment among children </a:t>
            </a:r>
          </a:p>
          <a:p>
            <a:r>
              <a:rPr lang="en-GB" dirty="0"/>
              <a:t>Active TB Case Finding (ACF) </a:t>
            </a:r>
          </a:p>
          <a:p>
            <a:r>
              <a:rPr lang="en-GB" dirty="0"/>
              <a:t>Strengthen TB-HIV collaboration between NCASC and NTP at all levels </a:t>
            </a:r>
          </a:p>
        </p:txBody>
      </p:sp>
    </p:spTree>
    <p:extLst>
      <p:ext uri="{BB962C8B-B14F-4D97-AF65-F5344CB8AC3E}">
        <p14:creationId xmlns:p14="http://schemas.microsoft.com/office/powerpoint/2010/main" val="1614227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0515600" cy="4775200"/>
          </a:xfrm>
        </p:spPr>
        <p:txBody>
          <a:bodyPr>
            <a:normAutofit/>
          </a:bodyPr>
          <a:lstStyle/>
          <a:p>
            <a:pPr marL="0" indent="0">
              <a:buNone/>
            </a:pPr>
            <a:r>
              <a:rPr lang="en-GB" b="1" dirty="0">
                <a:solidFill>
                  <a:srgbClr val="FF0000"/>
                </a:solidFill>
              </a:rPr>
              <a:t>Objective 2: </a:t>
            </a:r>
          </a:p>
          <a:p>
            <a:r>
              <a:rPr lang="en-GB" dirty="0"/>
              <a:t>Maintain the treatment success rate at 90% of patients (all forms of TB) through to 2021 </a:t>
            </a:r>
            <a:endParaRPr lang="en-US" dirty="0"/>
          </a:p>
          <a:p>
            <a:endParaRPr lang="en-US" dirty="0"/>
          </a:p>
          <a:p>
            <a:pPr marL="0" indent="0">
              <a:buNone/>
            </a:pPr>
            <a:r>
              <a:rPr lang="en-US" dirty="0">
                <a:solidFill>
                  <a:srgbClr val="FF0000"/>
                </a:solidFill>
              </a:rPr>
              <a:t>Strategic for objective 2 </a:t>
            </a:r>
          </a:p>
          <a:p>
            <a:r>
              <a:rPr lang="en-GB" dirty="0"/>
              <a:t>Maintain the treatment success rate at 90% of patients (all forms of TB) by 2020 </a:t>
            </a:r>
            <a:endParaRPr lang="en-US" dirty="0"/>
          </a:p>
          <a:p>
            <a:r>
              <a:rPr lang="en-GB" dirty="0"/>
              <a:t>Ensure and strengthen uninterrupted supply and storage of quality assured first-line TB drugs for all TB patients </a:t>
            </a:r>
          </a:p>
          <a:p>
            <a:r>
              <a:rPr lang="en-US" dirty="0"/>
              <a:t>Promote psychosocial support system for TB patients </a:t>
            </a:r>
          </a:p>
        </p:txBody>
      </p:sp>
    </p:spTree>
    <p:extLst>
      <p:ext uri="{BB962C8B-B14F-4D97-AF65-F5344CB8AC3E}">
        <p14:creationId xmlns:p14="http://schemas.microsoft.com/office/powerpoint/2010/main" val="14035929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Objective 3 </a:t>
            </a:r>
          </a:p>
          <a:p>
            <a:r>
              <a:rPr lang="en-GB" dirty="0"/>
              <a:t>Provide MDR diagnostic services for 50% of persons with suspected MDR TB by 2018 and 100% by 2021; successfully treat at least 75 % of the diagnosed MDR patients </a:t>
            </a:r>
          </a:p>
          <a:p>
            <a:pPr marL="0" indent="0">
              <a:buNone/>
            </a:pPr>
            <a:endParaRPr lang="en-GB" dirty="0">
              <a:solidFill>
                <a:srgbClr val="FF0000"/>
              </a:solidFill>
            </a:endParaRPr>
          </a:p>
          <a:p>
            <a:pPr marL="0" indent="0">
              <a:buNone/>
            </a:pPr>
            <a:r>
              <a:rPr lang="en-GB" dirty="0">
                <a:solidFill>
                  <a:srgbClr val="FF0000"/>
                </a:solidFill>
              </a:rPr>
              <a:t>Strategies for objective 3</a:t>
            </a:r>
          </a:p>
          <a:p>
            <a:r>
              <a:rPr lang="en-GB" dirty="0"/>
              <a:t>Establishment and operationalization of formal structures for DR TB </a:t>
            </a:r>
          </a:p>
          <a:p>
            <a:r>
              <a:rPr lang="en-GB" dirty="0"/>
              <a:t>Expansion of DR TB Treatment Services </a:t>
            </a:r>
          </a:p>
          <a:p>
            <a:r>
              <a:rPr lang="en-GB" dirty="0"/>
              <a:t>Capacity Building of Service Providers </a:t>
            </a:r>
          </a:p>
          <a:p>
            <a:endParaRPr lang="en-US" dirty="0"/>
          </a:p>
        </p:txBody>
      </p:sp>
    </p:spTree>
    <p:extLst>
      <p:ext uri="{BB962C8B-B14F-4D97-AF65-F5344CB8AC3E}">
        <p14:creationId xmlns:p14="http://schemas.microsoft.com/office/powerpoint/2010/main" val="559766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To </a:t>
            </a:r>
            <a:r>
              <a:rPr lang="en-GB" dirty="0">
                <a:solidFill>
                  <a:srgbClr val="FF0000"/>
                </a:solidFill>
              </a:rPr>
              <a:t>ensure quality of training </a:t>
            </a:r>
            <a:r>
              <a:rPr lang="en-GB" dirty="0"/>
              <a:t>programs using different mechanisms in adherence to national standards.</a:t>
            </a:r>
          </a:p>
          <a:p>
            <a:endParaRPr lang="en-GB" dirty="0"/>
          </a:p>
          <a:p>
            <a:r>
              <a:rPr lang="en-GB" dirty="0"/>
              <a:t>To adopt and promote </a:t>
            </a:r>
            <a:r>
              <a:rPr lang="en-GB" dirty="0">
                <a:solidFill>
                  <a:srgbClr val="FF0000"/>
                </a:solidFill>
              </a:rPr>
              <a:t>innovative training approaches</a:t>
            </a:r>
          </a:p>
          <a:p>
            <a:endParaRPr lang="en-GB" dirty="0"/>
          </a:p>
          <a:p>
            <a:r>
              <a:rPr lang="en-GB" dirty="0"/>
              <a:t>To strengthen mechanism and capacity for </a:t>
            </a:r>
            <a:r>
              <a:rPr lang="en-GB" dirty="0">
                <a:solidFill>
                  <a:srgbClr val="FF0000"/>
                </a:solidFill>
              </a:rPr>
              <a:t>post training follow up </a:t>
            </a:r>
            <a:r>
              <a:rPr lang="en-GB" dirty="0"/>
              <a:t>and support</a:t>
            </a:r>
            <a:endParaRPr lang="en-US" dirty="0"/>
          </a:p>
        </p:txBody>
      </p:sp>
    </p:spTree>
    <p:extLst>
      <p:ext uri="{BB962C8B-B14F-4D97-AF65-F5344CB8AC3E}">
        <p14:creationId xmlns:p14="http://schemas.microsoft.com/office/powerpoint/2010/main" val="19218043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Objective 4 </a:t>
            </a:r>
          </a:p>
          <a:p>
            <a:r>
              <a:rPr lang="en-GB" dirty="0"/>
              <a:t>Further expand case finding by engaging providers for TB care from the public sector, beyond MoHP, medical colleges, NGO sector, and private hospitals and practitioners through results-based PPM financing schemes, with formal engagements (signed </a:t>
            </a:r>
            <a:r>
              <a:rPr lang="en-GB" dirty="0" err="1"/>
              <a:t>MoUs</a:t>
            </a:r>
            <a:r>
              <a:rPr lang="en-GB" dirty="0"/>
              <a:t>) to notify TB cases. 100 municipalities by 2021 </a:t>
            </a:r>
            <a:endParaRPr lang="en-GB" dirty="0">
              <a:solidFill>
                <a:srgbClr val="FF0000"/>
              </a:solidFill>
            </a:endParaRPr>
          </a:p>
          <a:p>
            <a:pPr marL="0" indent="0">
              <a:buNone/>
            </a:pPr>
            <a:r>
              <a:rPr lang="en-GB" dirty="0">
                <a:solidFill>
                  <a:srgbClr val="FF0000"/>
                </a:solidFill>
              </a:rPr>
              <a:t>Strategies for objective 4</a:t>
            </a:r>
          </a:p>
          <a:p>
            <a:r>
              <a:rPr lang="en-GB" dirty="0"/>
              <a:t>Establishment and operationalization of formal structures for PPM </a:t>
            </a:r>
          </a:p>
          <a:p>
            <a:r>
              <a:rPr lang="en-GB" dirty="0"/>
              <a:t>Engagement of Medical Colleges and their hospitals </a:t>
            </a:r>
          </a:p>
        </p:txBody>
      </p:sp>
    </p:spTree>
    <p:extLst>
      <p:ext uri="{BB962C8B-B14F-4D97-AF65-F5344CB8AC3E}">
        <p14:creationId xmlns:p14="http://schemas.microsoft.com/office/powerpoint/2010/main" val="36129267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Objective 5 </a:t>
            </a:r>
            <a:endParaRPr lang="en-US" dirty="0">
              <a:solidFill>
                <a:srgbClr val="FF0000"/>
              </a:solidFill>
            </a:endParaRPr>
          </a:p>
          <a:p>
            <a:r>
              <a:rPr lang="en-GB" dirty="0"/>
              <a:t>Strengthen community systems for management, advocacy, support and rights for TB patients in order to create an enabling environment to detect &amp; manage TB cases in 60% of all districts by 2017 and 100% by 2020 </a:t>
            </a:r>
          </a:p>
          <a:p>
            <a:r>
              <a:rPr lang="en-GB" dirty="0">
                <a:solidFill>
                  <a:srgbClr val="FF0000"/>
                </a:solidFill>
              </a:rPr>
              <a:t>Strategies for Objective 5</a:t>
            </a:r>
          </a:p>
          <a:p>
            <a:r>
              <a:rPr lang="en-GB" dirty="0"/>
              <a:t>Mobilize local community for TB case detection, treatment delivery and patient support in districts </a:t>
            </a:r>
          </a:p>
          <a:p>
            <a:r>
              <a:rPr lang="en-GB" dirty="0"/>
              <a:t>Strengthen and expand advocacy and communications activities </a:t>
            </a:r>
          </a:p>
          <a:p>
            <a:endParaRPr lang="en-US" dirty="0"/>
          </a:p>
        </p:txBody>
      </p:sp>
    </p:spTree>
    <p:extLst>
      <p:ext uri="{BB962C8B-B14F-4D97-AF65-F5344CB8AC3E}">
        <p14:creationId xmlns:p14="http://schemas.microsoft.com/office/powerpoint/2010/main" val="21072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Objective 6 </a:t>
            </a:r>
          </a:p>
          <a:p>
            <a:r>
              <a:rPr lang="en-GB" dirty="0"/>
              <a:t>Contribute to health system strengthening through HR management and capacity development, financial management, infrastructures, procurements and supply management in TB</a:t>
            </a:r>
          </a:p>
          <a:p>
            <a:pPr marL="0" indent="0">
              <a:buNone/>
            </a:pPr>
            <a:endParaRPr lang="en-GB" dirty="0"/>
          </a:p>
          <a:p>
            <a:pPr marL="0" indent="0">
              <a:buNone/>
            </a:pPr>
            <a:r>
              <a:rPr lang="en-GB" dirty="0"/>
              <a:t>Strategies for objective 6 </a:t>
            </a:r>
          </a:p>
          <a:p>
            <a:r>
              <a:rPr lang="en-GB" dirty="0"/>
              <a:t>HR Management (including recruitment) </a:t>
            </a:r>
          </a:p>
          <a:p>
            <a:r>
              <a:rPr lang="en-GB" dirty="0"/>
              <a:t>Capacity building of all levels </a:t>
            </a:r>
          </a:p>
          <a:p>
            <a:r>
              <a:rPr lang="en-US" dirty="0"/>
              <a:t>Infrastructure  development </a:t>
            </a:r>
          </a:p>
          <a:p>
            <a:endParaRPr lang="en-US" dirty="0"/>
          </a:p>
        </p:txBody>
      </p:sp>
    </p:spTree>
    <p:extLst>
      <p:ext uri="{BB962C8B-B14F-4D97-AF65-F5344CB8AC3E}">
        <p14:creationId xmlns:p14="http://schemas.microsoft.com/office/powerpoint/2010/main" val="7525443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solidFill>
                  <a:srgbClr val="FF0000"/>
                </a:solidFill>
              </a:rPr>
              <a:t>Objective 7: </a:t>
            </a:r>
          </a:p>
          <a:p>
            <a:r>
              <a:rPr lang="en-US" dirty="0"/>
              <a:t>Develop a comprehensive TB Surveillance, Monitoring, and Evaluation system </a:t>
            </a:r>
          </a:p>
          <a:p>
            <a:endParaRPr lang="en-US" dirty="0"/>
          </a:p>
          <a:p>
            <a:pPr marL="0" indent="0">
              <a:buNone/>
            </a:pPr>
            <a:r>
              <a:rPr lang="en-US" dirty="0">
                <a:solidFill>
                  <a:srgbClr val="FF0000"/>
                </a:solidFill>
              </a:rPr>
              <a:t>Strategies for objective 7 </a:t>
            </a:r>
          </a:p>
          <a:p>
            <a:r>
              <a:rPr lang="en-GB" dirty="0"/>
              <a:t>Develop a comprehensive Surveillance, Monitoring, and Evaluation system, research, and innovation </a:t>
            </a:r>
            <a:endParaRPr lang="en-US" dirty="0"/>
          </a:p>
        </p:txBody>
      </p:sp>
    </p:spTree>
    <p:extLst>
      <p:ext uri="{BB962C8B-B14F-4D97-AF65-F5344CB8AC3E}">
        <p14:creationId xmlns:p14="http://schemas.microsoft.com/office/powerpoint/2010/main" val="22654893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GB" b="1" dirty="0">
                <a:solidFill>
                  <a:srgbClr val="FF0000"/>
                </a:solidFill>
              </a:rPr>
              <a:t>Focused justification for some key elements of the M&amp;E Plan </a:t>
            </a:r>
            <a:endParaRPr lang="en-GB" dirty="0">
              <a:solidFill>
                <a:srgbClr val="FF0000"/>
              </a:solidFill>
            </a:endParaRPr>
          </a:p>
          <a:p>
            <a:r>
              <a:rPr lang="en-GB" dirty="0"/>
              <a:t>Estimates of TB burden </a:t>
            </a:r>
          </a:p>
          <a:p>
            <a:r>
              <a:rPr lang="en-GB" dirty="0"/>
              <a:t>Four monthly reviews of data</a:t>
            </a:r>
          </a:p>
          <a:p>
            <a:r>
              <a:rPr lang="en-GB" dirty="0"/>
              <a:t>Measurement of presumed cases </a:t>
            </a:r>
          </a:p>
          <a:p>
            <a:r>
              <a:rPr lang="en-GB" dirty="0"/>
              <a:t> Case-based, web-based electronic recording and reporting system </a:t>
            </a:r>
          </a:p>
          <a:p>
            <a:r>
              <a:rPr lang="en-GB" dirty="0"/>
              <a:t>Surveillance for childhood TB </a:t>
            </a:r>
          </a:p>
          <a:p>
            <a:r>
              <a:rPr lang="en-US" dirty="0"/>
              <a:t>TB/HIV: </a:t>
            </a:r>
            <a:r>
              <a:rPr lang="en-GB" dirty="0"/>
              <a:t>New recording and reporting forms with details on HIV</a:t>
            </a:r>
          </a:p>
          <a:p>
            <a:r>
              <a:rPr lang="en-US" dirty="0"/>
              <a:t>Treatment outcomes : </a:t>
            </a:r>
            <a:r>
              <a:rPr lang="en-GB" dirty="0"/>
              <a:t>The recording and reporting mechanisms for extra-pulmonary</a:t>
            </a:r>
          </a:p>
          <a:p>
            <a:endParaRPr lang="en-GB" dirty="0"/>
          </a:p>
        </p:txBody>
      </p:sp>
    </p:spTree>
    <p:extLst>
      <p:ext uri="{BB962C8B-B14F-4D97-AF65-F5344CB8AC3E}">
        <p14:creationId xmlns:p14="http://schemas.microsoft.com/office/powerpoint/2010/main" val="7495098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GB" b="1" dirty="0">
                <a:solidFill>
                  <a:srgbClr val="FF0000"/>
                </a:solidFill>
              </a:rPr>
              <a:t>Objectives 8: </a:t>
            </a:r>
          </a:p>
          <a:p>
            <a:r>
              <a:rPr lang="en-GB" dirty="0"/>
              <a:t>To develop a plan for continuation of NTP services in the event of natural disaster or public health emergency </a:t>
            </a:r>
            <a:endParaRPr lang="en-US" dirty="0"/>
          </a:p>
          <a:p>
            <a:pPr marL="0" indent="0">
              <a:buNone/>
            </a:pPr>
            <a:endParaRPr lang="en-US" dirty="0"/>
          </a:p>
          <a:p>
            <a:pPr marL="0" indent="0">
              <a:buNone/>
            </a:pPr>
            <a:r>
              <a:rPr lang="en-US" dirty="0">
                <a:solidFill>
                  <a:srgbClr val="FF0000"/>
                </a:solidFill>
              </a:rPr>
              <a:t>Strategic for objective 8 </a:t>
            </a:r>
          </a:p>
          <a:p>
            <a:r>
              <a:rPr lang="en-GB" dirty="0"/>
              <a:t>Management of public health emergencies. Develop a plan, based on national risk assessment, to provide rapid, prioritized, resumption of any interrupted TB services </a:t>
            </a:r>
            <a:endParaRPr lang="en-US" dirty="0"/>
          </a:p>
        </p:txBody>
      </p:sp>
    </p:spTree>
    <p:extLst>
      <p:ext uri="{BB962C8B-B14F-4D97-AF65-F5344CB8AC3E}">
        <p14:creationId xmlns:p14="http://schemas.microsoft.com/office/powerpoint/2010/main" val="38792763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nepalntp.gov.np/wp-content/uploads/2017/12/Organogra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0201" y="428625"/>
            <a:ext cx="9915524" cy="6157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6389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of NTC </a:t>
            </a:r>
          </a:p>
        </p:txBody>
      </p:sp>
      <p:sp>
        <p:nvSpPr>
          <p:cNvPr id="3" name="Content Placeholder 2"/>
          <p:cNvSpPr>
            <a:spLocks noGrp="1"/>
          </p:cNvSpPr>
          <p:nvPr>
            <p:ph idx="1"/>
          </p:nvPr>
        </p:nvSpPr>
        <p:spPr/>
        <p:txBody>
          <a:bodyPr/>
          <a:lstStyle/>
          <a:p>
            <a:r>
              <a:rPr lang="en-US" dirty="0"/>
              <a:t>Tuberculosis diagnosis services </a:t>
            </a:r>
          </a:p>
          <a:p>
            <a:r>
              <a:rPr lang="en-US" dirty="0"/>
              <a:t>Tuberculosis treatment services </a:t>
            </a:r>
          </a:p>
          <a:p>
            <a:r>
              <a:rPr lang="en-US" dirty="0"/>
              <a:t>Tuberculosis prevention services </a:t>
            </a:r>
          </a:p>
          <a:p>
            <a:endParaRPr lang="en-US" dirty="0"/>
          </a:p>
          <a:p>
            <a:endParaRPr lang="en-US" dirty="0"/>
          </a:p>
          <a:p>
            <a:endParaRPr lang="en-US" dirty="0"/>
          </a:p>
        </p:txBody>
      </p:sp>
    </p:spTree>
    <p:extLst>
      <p:ext uri="{BB962C8B-B14F-4D97-AF65-F5344CB8AC3E}">
        <p14:creationId xmlns:p14="http://schemas.microsoft.com/office/powerpoint/2010/main" val="2658542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Tuberculosis diagnosis services </a:t>
            </a:r>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Smear Microscopy Network Coverage </a:t>
            </a:r>
          </a:p>
          <a:p>
            <a:r>
              <a:rPr lang="en-GB" dirty="0"/>
              <a:t>Currently, there are 624 microscopy centers in Nepal.</a:t>
            </a:r>
          </a:p>
          <a:p>
            <a:endParaRPr lang="en-US" dirty="0">
              <a:solidFill>
                <a:srgbClr val="000000"/>
              </a:solidFill>
            </a:endParaRPr>
          </a:p>
          <a:p>
            <a:r>
              <a:rPr lang="en-US" dirty="0">
                <a:solidFill>
                  <a:srgbClr val="000000"/>
                </a:solidFill>
              </a:rPr>
              <a:t>Province 1:</a:t>
            </a:r>
            <a:r>
              <a:rPr lang="en-GB" dirty="0">
                <a:solidFill>
                  <a:srgbClr val="000000"/>
                </a:solidFill>
              </a:rPr>
              <a:t>104 </a:t>
            </a:r>
            <a:r>
              <a:rPr lang="en-US" dirty="0">
                <a:solidFill>
                  <a:srgbClr val="000000"/>
                </a:solidFill>
              </a:rPr>
              <a:t> 	Province 2: </a:t>
            </a:r>
            <a:r>
              <a:rPr lang="en-GB" dirty="0">
                <a:solidFill>
                  <a:srgbClr val="000000"/>
                </a:solidFill>
              </a:rPr>
              <a:t>66 </a:t>
            </a:r>
            <a:r>
              <a:rPr lang="en-US" dirty="0">
                <a:solidFill>
                  <a:srgbClr val="000000"/>
                </a:solidFill>
              </a:rPr>
              <a:t>  Province 3:</a:t>
            </a:r>
            <a:r>
              <a:rPr lang="en-GB" dirty="0">
                <a:solidFill>
                  <a:srgbClr val="000000"/>
                </a:solidFill>
              </a:rPr>
              <a:t>164 </a:t>
            </a:r>
            <a:r>
              <a:rPr lang="en-US" dirty="0">
                <a:solidFill>
                  <a:srgbClr val="000000"/>
                </a:solidFill>
              </a:rPr>
              <a:t>  Gandaki:</a:t>
            </a:r>
            <a:r>
              <a:rPr lang="en-GB" dirty="0">
                <a:solidFill>
                  <a:srgbClr val="000000"/>
                </a:solidFill>
              </a:rPr>
              <a:t>66 </a:t>
            </a:r>
            <a:r>
              <a:rPr lang="en-US" dirty="0">
                <a:solidFill>
                  <a:srgbClr val="000000"/>
                </a:solidFill>
              </a:rPr>
              <a:t>  Province 5:</a:t>
            </a:r>
            <a:r>
              <a:rPr lang="en-GB" dirty="0">
                <a:solidFill>
                  <a:srgbClr val="000000"/>
                </a:solidFill>
              </a:rPr>
              <a:t>97 </a:t>
            </a:r>
            <a:r>
              <a:rPr lang="en-US" dirty="0">
                <a:solidFill>
                  <a:srgbClr val="000000"/>
                </a:solidFill>
              </a:rPr>
              <a:t> </a:t>
            </a:r>
            <a:r>
              <a:rPr lang="en-US" dirty="0" err="1">
                <a:solidFill>
                  <a:srgbClr val="000000"/>
                </a:solidFill>
              </a:rPr>
              <a:t>Karnali</a:t>
            </a:r>
            <a:r>
              <a:rPr lang="en-US" dirty="0">
                <a:solidFill>
                  <a:srgbClr val="000000"/>
                </a:solidFill>
              </a:rPr>
              <a:t>:</a:t>
            </a:r>
            <a:r>
              <a:rPr lang="en-GB" dirty="0">
                <a:solidFill>
                  <a:srgbClr val="000000"/>
                </a:solidFill>
              </a:rPr>
              <a:t>32 </a:t>
            </a:r>
            <a:r>
              <a:rPr lang="en-US" dirty="0">
                <a:solidFill>
                  <a:srgbClr val="000000"/>
                </a:solidFill>
              </a:rPr>
              <a:t>  </a:t>
            </a:r>
            <a:r>
              <a:rPr lang="en-US" dirty="0" err="1">
                <a:solidFill>
                  <a:srgbClr val="000000"/>
                </a:solidFill>
              </a:rPr>
              <a:t>Sudurpaschim</a:t>
            </a:r>
            <a:r>
              <a:rPr lang="en-US" dirty="0">
                <a:solidFill>
                  <a:srgbClr val="000000"/>
                </a:solidFill>
              </a:rPr>
              <a:t>: </a:t>
            </a:r>
            <a:r>
              <a:rPr lang="en-GB" dirty="0">
                <a:solidFill>
                  <a:srgbClr val="000000"/>
                </a:solidFill>
              </a:rPr>
              <a:t>95 </a:t>
            </a:r>
            <a:r>
              <a:rPr lang="en-US" dirty="0">
                <a:solidFill>
                  <a:srgbClr val="000000"/>
                </a:solidFill>
              </a:rPr>
              <a:t>	Total: </a:t>
            </a:r>
            <a:r>
              <a:rPr lang="en-GB" dirty="0">
                <a:solidFill>
                  <a:srgbClr val="000000"/>
                </a:solidFill>
              </a:rPr>
              <a:t>624</a:t>
            </a:r>
            <a:endParaRPr lang="en-GB" dirty="0"/>
          </a:p>
          <a:p>
            <a:endParaRPr lang="en-GB" dirty="0"/>
          </a:p>
          <a:p>
            <a:r>
              <a:rPr lang="en-GB" dirty="0"/>
              <a:t>Majority are established within the government health facilities; some are established in NGOs as well as in the private sector.  </a:t>
            </a:r>
            <a:endParaRPr lang="en-US" dirty="0"/>
          </a:p>
        </p:txBody>
      </p:sp>
    </p:spTree>
    <p:extLst>
      <p:ext uri="{BB962C8B-B14F-4D97-AF65-F5344CB8AC3E}">
        <p14:creationId xmlns:p14="http://schemas.microsoft.com/office/powerpoint/2010/main" val="29065877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External Quality Assurance (EQA)</a:t>
            </a:r>
          </a:p>
          <a:p>
            <a:r>
              <a:rPr lang="en-GB" dirty="0"/>
              <a:t>NTP implements </a:t>
            </a:r>
            <a:r>
              <a:rPr lang="en-GB" dirty="0">
                <a:solidFill>
                  <a:srgbClr val="FF0000"/>
                </a:solidFill>
              </a:rPr>
              <a:t>random blinded rechecking of slides </a:t>
            </a:r>
            <a:r>
              <a:rPr lang="en-GB" dirty="0"/>
              <a:t>using Lot Quality Assurance Sampling System (LQAS) for EQA.</a:t>
            </a:r>
          </a:p>
          <a:p>
            <a:endParaRPr lang="en-GB" dirty="0"/>
          </a:p>
          <a:p>
            <a:r>
              <a:rPr lang="en-GB" dirty="0"/>
              <a:t>There are 7 Province TB Quality Control </a:t>
            </a:r>
            <a:r>
              <a:rPr lang="en-GB" dirty="0" err="1"/>
              <a:t>Center</a:t>
            </a:r>
            <a:r>
              <a:rPr lang="en-GB" dirty="0"/>
              <a:t> (PTQCC) in Province level and National Quality Control </a:t>
            </a:r>
            <a:r>
              <a:rPr lang="en-GB" dirty="0" err="1"/>
              <a:t>Center</a:t>
            </a:r>
            <a:r>
              <a:rPr lang="en-GB" dirty="0"/>
              <a:t> at NTC. </a:t>
            </a:r>
          </a:p>
        </p:txBody>
      </p:sp>
    </p:spTree>
    <p:extLst>
      <p:ext uri="{BB962C8B-B14F-4D97-AF65-F5344CB8AC3E}">
        <p14:creationId xmlns:p14="http://schemas.microsoft.com/office/powerpoint/2010/main" val="276058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Strategies:</a:t>
            </a:r>
          </a:p>
        </p:txBody>
      </p:sp>
      <p:sp>
        <p:nvSpPr>
          <p:cNvPr id="3" name="Content Placeholder 2"/>
          <p:cNvSpPr>
            <a:spLocks noGrp="1"/>
          </p:cNvSpPr>
          <p:nvPr>
            <p:ph idx="1"/>
          </p:nvPr>
        </p:nvSpPr>
        <p:spPr/>
        <p:txBody>
          <a:bodyPr>
            <a:normAutofit/>
          </a:bodyPr>
          <a:lstStyle/>
          <a:p>
            <a:r>
              <a:rPr lang="en-GB" dirty="0"/>
              <a:t>Assessing, standardizing and accrediting training and training sites.</a:t>
            </a:r>
          </a:p>
          <a:p>
            <a:endParaRPr lang="en-GB" dirty="0"/>
          </a:p>
          <a:p>
            <a:r>
              <a:rPr lang="en-GB" dirty="0"/>
              <a:t>Developing and standardizing training packages.</a:t>
            </a:r>
          </a:p>
          <a:p>
            <a:endParaRPr lang="en-GB" dirty="0"/>
          </a:p>
          <a:p>
            <a:r>
              <a:rPr lang="en-GB" dirty="0"/>
              <a:t>The institutional capacity development of all training units.</a:t>
            </a:r>
          </a:p>
          <a:p>
            <a:endParaRPr lang="en-GB" dirty="0"/>
          </a:p>
          <a:p>
            <a:r>
              <a:rPr lang="en-GB" dirty="0"/>
              <a:t>Conducting pre-service, in-service, orientation, refresher, long-term and short-term training </a:t>
            </a:r>
            <a:r>
              <a:rPr lang="en-US" dirty="0"/>
              <a:t>as per national requirements.</a:t>
            </a:r>
          </a:p>
        </p:txBody>
      </p:sp>
    </p:spTree>
    <p:extLst>
      <p:ext uri="{BB962C8B-B14F-4D97-AF65-F5344CB8AC3E}">
        <p14:creationId xmlns:p14="http://schemas.microsoft.com/office/powerpoint/2010/main" val="19876514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solidFill>
                  <a:srgbClr val="FF0000"/>
                </a:solidFill>
              </a:rPr>
              <a:t>Microscopy centers </a:t>
            </a:r>
            <a:r>
              <a:rPr lang="en-GB" dirty="0"/>
              <a:t>send the examined slides to their respective </a:t>
            </a:r>
            <a:r>
              <a:rPr lang="en-GB" dirty="0">
                <a:solidFill>
                  <a:srgbClr val="FF0000"/>
                </a:solidFill>
              </a:rPr>
              <a:t>provincial TB quality control centers </a:t>
            </a:r>
            <a:r>
              <a:rPr lang="en-GB" dirty="0"/>
              <a:t>via district health office according to lot quality assurance sampling (LQAS) method. </a:t>
            </a:r>
          </a:p>
          <a:p>
            <a:endParaRPr lang="en-GB" dirty="0"/>
          </a:p>
          <a:p>
            <a:r>
              <a:rPr lang="en-GB" dirty="0">
                <a:solidFill>
                  <a:srgbClr val="FF0000"/>
                </a:solidFill>
              </a:rPr>
              <a:t>Five Province TB Quality Control Centers  </a:t>
            </a:r>
            <a:r>
              <a:rPr lang="en-GB" dirty="0"/>
              <a:t>(</a:t>
            </a:r>
            <a:r>
              <a:rPr lang="en-GB" dirty="0" err="1"/>
              <a:t>Biratnagar</a:t>
            </a:r>
            <a:r>
              <a:rPr lang="en-GB" dirty="0"/>
              <a:t>, </a:t>
            </a:r>
            <a:r>
              <a:rPr lang="en-GB" dirty="0" err="1"/>
              <a:t>Hetauda</a:t>
            </a:r>
            <a:r>
              <a:rPr lang="en-GB" dirty="0"/>
              <a:t>, Pokhara, </a:t>
            </a:r>
            <a:r>
              <a:rPr lang="en-GB" dirty="0" err="1"/>
              <a:t>Surkhet</a:t>
            </a:r>
            <a:r>
              <a:rPr lang="en-GB" dirty="0"/>
              <a:t> and </a:t>
            </a:r>
            <a:r>
              <a:rPr lang="en-GB" dirty="0" err="1"/>
              <a:t>Dhanghadi</a:t>
            </a:r>
            <a:r>
              <a:rPr lang="en-GB" dirty="0"/>
              <a:t> are functioning smoothly.</a:t>
            </a:r>
          </a:p>
          <a:p>
            <a:endParaRPr lang="en-GB" dirty="0"/>
          </a:p>
          <a:p>
            <a:r>
              <a:rPr lang="en-GB" dirty="0">
                <a:solidFill>
                  <a:srgbClr val="FF0000"/>
                </a:solidFill>
              </a:rPr>
              <a:t>Two Province TB Quality Control </a:t>
            </a:r>
            <a:r>
              <a:rPr lang="en-GB" dirty="0" err="1">
                <a:solidFill>
                  <a:srgbClr val="FF0000"/>
                </a:solidFill>
              </a:rPr>
              <a:t>Center</a:t>
            </a:r>
            <a:r>
              <a:rPr lang="en-GB" dirty="0">
                <a:solidFill>
                  <a:srgbClr val="FF0000"/>
                </a:solidFill>
              </a:rPr>
              <a:t> </a:t>
            </a:r>
            <a:r>
              <a:rPr lang="en-GB" dirty="0"/>
              <a:t>at Province 2 </a:t>
            </a:r>
            <a:r>
              <a:rPr lang="en-GB" dirty="0" err="1"/>
              <a:t>Janakpur</a:t>
            </a:r>
            <a:r>
              <a:rPr lang="en-GB" dirty="0"/>
              <a:t> and Province 5 </a:t>
            </a:r>
            <a:r>
              <a:rPr lang="en-GB" dirty="0" err="1"/>
              <a:t>Butwal</a:t>
            </a:r>
            <a:r>
              <a:rPr lang="en-GB" dirty="0"/>
              <a:t> is under process.</a:t>
            </a:r>
            <a:endParaRPr lang="en-US" dirty="0"/>
          </a:p>
          <a:p>
            <a:endParaRPr lang="en-US" dirty="0"/>
          </a:p>
        </p:txBody>
      </p:sp>
    </p:spTree>
    <p:extLst>
      <p:ext uri="{BB962C8B-B14F-4D97-AF65-F5344CB8AC3E}">
        <p14:creationId xmlns:p14="http://schemas.microsoft.com/office/powerpoint/2010/main" val="18088779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0515600" cy="4660900"/>
          </a:xfrm>
        </p:spPr>
        <p:txBody>
          <a:bodyPr>
            <a:normAutofit lnSpcReduction="10000"/>
          </a:bodyPr>
          <a:lstStyle/>
          <a:p>
            <a:pPr marL="0" indent="0">
              <a:buNone/>
            </a:pPr>
            <a:r>
              <a:rPr lang="en-US" sz="3000" b="1" dirty="0" err="1">
                <a:solidFill>
                  <a:srgbClr val="FF0000"/>
                </a:solidFill>
              </a:rPr>
              <a:t>Xpert</a:t>
            </a:r>
            <a:r>
              <a:rPr lang="en-US" sz="3000" b="1" dirty="0">
                <a:solidFill>
                  <a:srgbClr val="FF0000"/>
                </a:solidFill>
              </a:rPr>
              <a:t> MTB/RIF </a:t>
            </a:r>
          </a:p>
          <a:p>
            <a:r>
              <a:rPr lang="en-GB" dirty="0"/>
              <a:t>The </a:t>
            </a:r>
            <a:r>
              <a:rPr lang="en-GB" dirty="0" err="1"/>
              <a:t>Xpert</a:t>
            </a:r>
            <a:r>
              <a:rPr lang="en-GB" dirty="0"/>
              <a:t> MTB/RIF is a fully automated and cartridge-based rapid, real-time PCR that integrates sample processing, DNA extraction, and amplification, </a:t>
            </a:r>
            <a:r>
              <a:rPr lang="en-GB" dirty="0">
                <a:solidFill>
                  <a:srgbClr val="FF0000"/>
                </a:solidFill>
              </a:rPr>
              <a:t>for TB and RR-TB diagnosis</a:t>
            </a:r>
            <a:r>
              <a:rPr lang="en-GB" dirty="0"/>
              <a:t>. </a:t>
            </a:r>
          </a:p>
          <a:p>
            <a:endParaRPr lang="en-GB" sz="1900" dirty="0"/>
          </a:p>
          <a:p>
            <a:r>
              <a:rPr lang="en-GB" dirty="0"/>
              <a:t>It has </a:t>
            </a:r>
            <a:r>
              <a:rPr lang="en-GB" dirty="0">
                <a:solidFill>
                  <a:srgbClr val="FF0000"/>
                </a:solidFill>
              </a:rPr>
              <a:t>high sensitivity and specificity </a:t>
            </a:r>
            <a:r>
              <a:rPr lang="en-GB" dirty="0"/>
              <a:t>and enables simultaneous detection of rifampicin resistance via </a:t>
            </a:r>
            <a:r>
              <a:rPr lang="en-GB" i="1" dirty="0" err="1"/>
              <a:t>rpo</a:t>
            </a:r>
            <a:r>
              <a:rPr lang="en-GB" dirty="0" err="1"/>
              <a:t>B</a:t>
            </a:r>
            <a:r>
              <a:rPr lang="en-GB" dirty="0"/>
              <a:t> gene. </a:t>
            </a:r>
          </a:p>
          <a:p>
            <a:endParaRPr lang="en-GB" sz="1900" dirty="0"/>
          </a:p>
          <a:p>
            <a:r>
              <a:rPr lang="en-GB" dirty="0"/>
              <a:t>95% of </a:t>
            </a:r>
            <a:r>
              <a:rPr lang="en-GB" dirty="0">
                <a:solidFill>
                  <a:srgbClr val="FF0000"/>
                </a:solidFill>
              </a:rPr>
              <a:t>rifampicin resistance </a:t>
            </a:r>
            <a:r>
              <a:rPr lang="en-GB" dirty="0"/>
              <a:t>is associated with concurrent resistance to i</a:t>
            </a:r>
            <a:r>
              <a:rPr lang="en-GB" dirty="0">
                <a:solidFill>
                  <a:srgbClr val="FF0000"/>
                </a:solidFill>
              </a:rPr>
              <a:t>soniazid</a:t>
            </a:r>
            <a:r>
              <a:rPr lang="en-GB" dirty="0"/>
              <a:t>, however, mono-resistance to rifampicin is found in approximately 5% of rifampicin-resistant strains. </a:t>
            </a:r>
          </a:p>
        </p:txBody>
      </p:sp>
    </p:spTree>
    <p:extLst>
      <p:ext uri="{BB962C8B-B14F-4D97-AF65-F5344CB8AC3E}">
        <p14:creationId xmlns:p14="http://schemas.microsoft.com/office/powerpoint/2010/main" val="26580505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use of </a:t>
            </a:r>
            <a:r>
              <a:rPr lang="en-GB" dirty="0" err="1"/>
              <a:t>Xpert</a:t>
            </a:r>
            <a:r>
              <a:rPr lang="en-GB" dirty="0"/>
              <a:t> MTB/RIF started in Nepal from 2011/2012. </a:t>
            </a:r>
          </a:p>
          <a:p>
            <a:endParaRPr lang="en-GB" dirty="0"/>
          </a:p>
          <a:p>
            <a:r>
              <a:rPr lang="en-GB" dirty="0"/>
              <a:t>Currently, there are </a:t>
            </a:r>
            <a:r>
              <a:rPr lang="en-GB" dirty="0">
                <a:solidFill>
                  <a:srgbClr val="FF0000"/>
                </a:solidFill>
              </a:rPr>
              <a:t>55 </a:t>
            </a:r>
            <a:r>
              <a:rPr lang="en-GB" dirty="0" err="1">
                <a:solidFill>
                  <a:srgbClr val="FF0000"/>
                </a:solidFill>
              </a:rPr>
              <a:t>Xpert</a:t>
            </a:r>
            <a:r>
              <a:rPr lang="en-GB" dirty="0">
                <a:solidFill>
                  <a:srgbClr val="FF0000"/>
                </a:solidFill>
              </a:rPr>
              <a:t> MTB/RIF centers</a:t>
            </a:r>
            <a:r>
              <a:rPr lang="en-GB" dirty="0"/>
              <a:t>, having 57 </a:t>
            </a:r>
            <a:r>
              <a:rPr lang="en-GB" dirty="0" err="1"/>
              <a:t>Xpert</a:t>
            </a:r>
            <a:r>
              <a:rPr lang="en-GB" dirty="0"/>
              <a:t> MTB/RIF machines contain 196 modules, and are functioning in different parts of the country as listed below. </a:t>
            </a:r>
          </a:p>
          <a:p>
            <a:endParaRPr lang="en-GB" dirty="0"/>
          </a:p>
          <a:p>
            <a:r>
              <a:rPr lang="en-GB" dirty="0">
                <a:solidFill>
                  <a:srgbClr val="FF0000"/>
                </a:solidFill>
              </a:rPr>
              <a:t>18 more machines </a:t>
            </a:r>
            <a:r>
              <a:rPr lang="en-GB" dirty="0"/>
              <a:t>are being planned to be installed at various sites of the country. </a:t>
            </a:r>
            <a:endParaRPr lang="en-US" dirty="0"/>
          </a:p>
          <a:p>
            <a:endParaRPr lang="en-US" dirty="0"/>
          </a:p>
        </p:txBody>
      </p:sp>
    </p:spTree>
    <p:extLst>
      <p:ext uri="{BB962C8B-B14F-4D97-AF65-F5344CB8AC3E}">
        <p14:creationId xmlns:p14="http://schemas.microsoft.com/office/powerpoint/2010/main" val="37097628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GB" b="1" dirty="0">
                <a:solidFill>
                  <a:srgbClr val="FF0000"/>
                </a:solidFill>
              </a:rPr>
              <a:t>Culture and Drug Susceptibility Test (DST)</a:t>
            </a:r>
          </a:p>
          <a:p>
            <a:r>
              <a:rPr lang="en-GB" dirty="0"/>
              <a:t>The NTP has established </a:t>
            </a:r>
            <a:r>
              <a:rPr lang="en-GB" dirty="0">
                <a:solidFill>
                  <a:srgbClr val="FF0000"/>
                </a:solidFill>
              </a:rPr>
              <a:t>three culture laboratories </a:t>
            </a:r>
            <a:r>
              <a:rPr lang="en-GB" dirty="0"/>
              <a:t>– BPKIHS, </a:t>
            </a:r>
            <a:r>
              <a:rPr lang="en-GB" dirty="0" err="1"/>
              <a:t>Dharan</a:t>
            </a:r>
            <a:r>
              <a:rPr lang="en-GB" dirty="0"/>
              <a:t>: RTC, Pokhara and Regional Hospital, </a:t>
            </a:r>
            <a:r>
              <a:rPr lang="en-GB" dirty="0" err="1"/>
              <a:t>Surkhet</a:t>
            </a:r>
            <a:r>
              <a:rPr lang="en-GB" dirty="0"/>
              <a:t>. </a:t>
            </a:r>
          </a:p>
          <a:p>
            <a:endParaRPr lang="en-GB" dirty="0"/>
          </a:p>
          <a:p>
            <a:r>
              <a:rPr lang="en-GB" dirty="0"/>
              <a:t>Among these BPKIHS have started a primary culture and in RTC Pokhara and </a:t>
            </a:r>
            <a:r>
              <a:rPr lang="en-GB" dirty="0" err="1"/>
              <a:t>Surkhet</a:t>
            </a:r>
            <a:r>
              <a:rPr lang="en-GB" dirty="0"/>
              <a:t> Regional Hospital, equipment has been installed and culture will start shortly. </a:t>
            </a:r>
          </a:p>
          <a:p>
            <a:endParaRPr lang="en-GB" dirty="0"/>
          </a:p>
          <a:p>
            <a:r>
              <a:rPr lang="en-GB" dirty="0"/>
              <a:t>All the culture/DST laboratories are equipped with </a:t>
            </a:r>
            <a:r>
              <a:rPr lang="en-GB" dirty="0" err="1"/>
              <a:t>Xpert</a:t>
            </a:r>
            <a:r>
              <a:rPr lang="en-GB" dirty="0"/>
              <a:t> MTB/RIF.</a:t>
            </a:r>
            <a:endParaRPr lang="en-US" dirty="0"/>
          </a:p>
        </p:txBody>
      </p:sp>
    </p:spTree>
    <p:extLst>
      <p:ext uri="{BB962C8B-B14F-4D97-AF65-F5344CB8AC3E}">
        <p14:creationId xmlns:p14="http://schemas.microsoft.com/office/powerpoint/2010/main" val="27820935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US" b="1" dirty="0">
                <a:solidFill>
                  <a:srgbClr val="FF0000"/>
                </a:solidFill>
              </a:rPr>
              <a:t>Line Probe assay:</a:t>
            </a:r>
          </a:p>
          <a:p>
            <a:r>
              <a:rPr lang="en-US" dirty="0"/>
              <a:t>LPA is a </a:t>
            </a:r>
            <a:r>
              <a:rPr lang="en-US" dirty="0">
                <a:solidFill>
                  <a:srgbClr val="FF0000"/>
                </a:solidFill>
              </a:rPr>
              <a:t>PCR based test </a:t>
            </a:r>
            <a:r>
              <a:rPr lang="en-US" dirty="0"/>
              <a:t>used for diagnosis of TB and for determining susceptibility to different anti TB drugs. </a:t>
            </a:r>
          </a:p>
          <a:p>
            <a:endParaRPr lang="en-US" dirty="0"/>
          </a:p>
          <a:p>
            <a:r>
              <a:rPr lang="en-US" dirty="0"/>
              <a:t>1st line LPA includes </a:t>
            </a:r>
            <a:r>
              <a:rPr lang="en-US" dirty="0">
                <a:solidFill>
                  <a:srgbClr val="FF0000"/>
                </a:solidFill>
              </a:rPr>
              <a:t>Isoniazid and Rifampicin susceptibilities </a:t>
            </a:r>
            <a:r>
              <a:rPr lang="en-US" dirty="0"/>
              <a:t>and 2nd line LPA includes </a:t>
            </a:r>
            <a:r>
              <a:rPr lang="en-US" dirty="0" err="1">
                <a:solidFill>
                  <a:srgbClr val="FF0000"/>
                </a:solidFill>
              </a:rPr>
              <a:t>Fluoroquinolones</a:t>
            </a:r>
            <a:r>
              <a:rPr lang="en-US" dirty="0">
                <a:solidFill>
                  <a:srgbClr val="FF0000"/>
                </a:solidFill>
              </a:rPr>
              <a:t> </a:t>
            </a:r>
            <a:r>
              <a:rPr lang="en-US" dirty="0"/>
              <a:t>and injectable anti TB drugs (</a:t>
            </a:r>
            <a:r>
              <a:rPr lang="en-US" dirty="0">
                <a:solidFill>
                  <a:srgbClr val="FF0000"/>
                </a:solidFill>
              </a:rPr>
              <a:t>aminoglycosides and polypeptides</a:t>
            </a:r>
            <a:r>
              <a:rPr lang="en-US" dirty="0"/>
              <a:t>) susceptibilities. </a:t>
            </a:r>
          </a:p>
          <a:p>
            <a:endParaRPr lang="en-US" dirty="0"/>
          </a:p>
          <a:p>
            <a:r>
              <a:rPr lang="en-US" dirty="0"/>
              <a:t>LPA needs </a:t>
            </a:r>
            <a:r>
              <a:rPr lang="en-US" dirty="0">
                <a:solidFill>
                  <a:srgbClr val="FF0000"/>
                </a:solidFill>
              </a:rPr>
              <a:t>a higher bacterial load in samples than </a:t>
            </a:r>
            <a:r>
              <a:rPr lang="en-US" dirty="0" err="1">
                <a:solidFill>
                  <a:srgbClr val="FF0000"/>
                </a:solidFill>
              </a:rPr>
              <a:t>Xpert</a:t>
            </a:r>
            <a:r>
              <a:rPr lang="en-US" dirty="0">
                <a:solidFill>
                  <a:srgbClr val="FF0000"/>
                </a:solidFill>
              </a:rPr>
              <a:t> for a positive result</a:t>
            </a:r>
            <a:r>
              <a:rPr lang="en-US" dirty="0"/>
              <a:t> and hence smear positive samples and cultures are preferred.</a:t>
            </a:r>
          </a:p>
        </p:txBody>
      </p:sp>
    </p:spTree>
    <p:extLst>
      <p:ext uri="{BB962C8B-B14F-4D97-AF65-F5344CB8AC3E}">
        <p14:creationId xmlns:p14="http://schemas.microsoft.com/office/powerpoint/2010/main" val="38434192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TB TREATMENT SERVICES</a:t>
            </a:r>
          </a:p>
        </p:txBody>
      </p:sp>
      <p:sp>
        <p:nvSpPr>
          <p:cNvPr id="3" name="Content Placeholder 2"/>
          <p:cNvSpPr>
            <a:spLocks noGrp="1"/>
          </p:cNvSpPr>
          <p:nvPr>
            <p:ph idx="1"/>
          </p:nvPr>
        </p:nvSpPr>
        <p:spPr>
          <a:xfrm>
            <a:off x="838200" y="1825625"/>
            <a:ext cx="10515600" cy="731838"/>
          </a:xfrm>
        </p:spPr>
        <p:txBody>
          <a:bodyPr/>
          <a:lstStyle/>
          <a:p>
            <a:pPr marL="0" indent="0">
              <a:buNone/>
            </a:pPr>
            <a:r>
              <a:rPr lang="en-GB" b="1" dirty="0">
                <a:solidFill>
                  <a:srgbClr val="FF0000"/>
                </a:solidFill>
              </a:rPr>
              <a:t>TB treatment categories and regimens.</a:t>
            </a:r>
            <a:endParaRPr lang="en-US" b="1" dirty="0">
              <a:solidFill>
                <a:srgbClr val="FF0000"/>
              </a:solidFill>
            </a:endParaRPr>
          </a:p>
        </p:txBody>
      </p:sp>
      <p:pic>
        <p:nvPicPr>
          <p:cNvPr id="4" name="Picture 3"/>
          <p:cNvPicPr>
            <a:picLocks noChangeAspect="1"/>
          </p:cNvPicPr>
          <p:nvPr/>
        </p:nvPicPr>
        <p:blipFill>
          <a:blip r:embed="rId2"/>
          <a:stretch>
            <a:fillRect/>
          </a:stretch>
        </p:blipFill>
        <p:spPr>
          <a:xfrm>
            <a:off x="838200" y="2557463"/>
            <a:ext cx="10220325" cy="3929062"/>
          </a:xfrm>
          <a:prstGeom prst="rect">
            <a:avLst/>
          </a:prstGeom>
        </p:spPr>
      </p:pic>
    </p:spTree>
    <p:extLst>
      <p:ext uri="{BB962C8B-B14F-4D97-AF65-F5344CB8AC3E}">
        <p14:creationId xmlns:p14="http://schemas.microsoft.com/office/powerpoint/2010/main" val="11671485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44486" y="1843088"/>
            <a:ext cx="9909313" cy="4714875"/>
          </a:xfrm>
          <a:prstGeom prst="rect">
            <a:avLst/>
          </a:prstGeom>
        </p:spPr>
      </p:pic>
    </p:spTree>
    <p:extLst>
      <p:ext uri="{BB962C8B-B14F-4D97-AF65-F5344CB8AC3E}">
        <p14:creationId xmlns:p14="http://schemas.microsoft.com/office/powerpoint/2010/main" val="6869280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Resistance TB Treatment Categories </a:t>
            </a:r>
          </a:p>
        </p:txBody>
      </p:sp>
      <p:pic>
        <p:nvPicPr>
          <p:cNvPr id="4" name="Content Placeholder 3"/>
          <p:cNvPicPr>
            <a:picLocks noGrp="1" noChangeAspect="1"/>
          </p:cNvPicPr>
          <p:nvPr>
            <p:ph idx="1"/>
          </p:nvPr>
        </p:nvPicPr>
        <p:blipFill>
          <a:blip r:embed="rId2"/>
          <a:stretch>
            <a:fillRect/>
          </a:stretch>
        </p:blipFill>
        <p:spPr>
          <a:xfrm>
            <a:off x="1444486" y="1690688"/>
            <a:ext cx="9328289" cy="4938712"/>
          </a:xfrm>
          <a:prstGeom prst="rect">
            <a:avLst/>
          </a:prstGeom>
        </p:spPr>
      </p:pic>
    </p:spTree>
    <p:extLst>
      <p:ext uri="{BB962C8B-B14F-4D97-AF65-F5344CB8AC3E}">
        <p14:creationId xmlns:p14="http://schemas.microsoft.com/office/powerpoint/2010/main" val="24617919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TB PREVENTION SERVICES</a:t>
            </a:r>
          </a:p>
        </p:txBody>
      </p:sp>
      <p:sp>
        <p:nvSpPr>
          <p:cNvPr id="3" name="Content Placeholder 2"/>
          <p:cNvSpPr>
            <a:spLocks noGrp="1"/>
          </p:cNvSpPr>
          <p:nvPr>
            <p:ph idx="1"/>
          </p:nvPr>
        </p:nvSpPr>
        <p:spPr/>
        <p:txBody>
          <a:bodyPr/>
          <a:lstStyle/>
          <a:p>
            <a:r>
              <a:rPr lang="en-GB" dirty="0"/>
              <a:t>Nepal has three major categories of health interventions that were done for TB prevention in 2017/18: </a:t>
            </a:r>
          </a:p>
          <a:p>
            <a:endParaRPr lang="en-GB" dirty="0"/>
          </a:p>
          <a:p>
            <a:r>
              <a:rPr lang="en-GB" dirty="0">
                <a:solidFill>
                  <a:srgbClr val="FF0000"/>
                </a:solidFill>
              </a:rPr>
              <a:t>Treatment of latent TB Infection  (LTBI): </a:t>
            </a:r>
            <a:r>
              <a:rPr lang="en-GB" dirty="0"/>
              <a:t>Through isoniazid daily for 6 months, with particular attention to people living with HIV (PLHIV)and children under 5 who are the contacts of bacteriologically confirmed TB cases; </a:t>
            </a:r>
          </a:p>
          <a:p>
            <a:endParaRPr lang="en-US" dirty="0"/>
          </a:p>
        </p:txBody>
      </p:sp>
    </p:spTree>
    <p:extLst>
      <p:ext uri="{BB962C8B-B14F-4D97-AF65-F5344CB8AC3E}">
        <p14:creationId xmlns:p14="http://schemas.microsoft.com/office/powerpoint/2010/main" val="20395313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Prevention of transmission of </a:t>
            </a:r>
            <a:r>
              <a:rPr lang="en-GB" i="1" dirty="0"/>
              <a:t>Mycobacterium tuberculosis </a:t>
            </a:r>
            <a:r>
              <a:rPr lang="en-GB" dirty="0"/>
              <a:t>through </a:t>
            </a:r>
            <a:r>
              <a:rPr lang="en-GB" dirty="0">
                <a:solidFill>
                  <a:srgbClr val="FF0000"/>
                </a:solidFill>
              </a:rPr>
              <a:t>infection control; </a:t>
            </a:r>
            <a:r>
              <a:rPr lang="en-GB" dirty="0"/>
              <a:t>and </a:t>
            </a:r>
          </a:p>
          <a:p>
            <a:endParaRPr lang="en-GB" dirty="0"/>
          </a:p>
          <a:p>
            <a:r>
              <a:rPr lang="en-GB" dirty="0">
                <a:solidFill>
                  <a:srgbClr val="FF0000"/>
                </a:solidFill>
              </a:rPr>
              <a:t>Vaccination</a:t>
            </a:r>
            <a:r>
              <a:rPr lang="en-GB" dirty="0"/>
              <a:t> of children with the </a:t>
            </a:r>
            <a:r>
              <a:rPr lang="en-GB" dirty="0" err="1"/>
              <a:t>Bacille-Calmette-Guérin</a:t>
            </a:r>
            <a:r>
              <a:rPr lang="en-GB" dirty="0"/>
              <a:t> (BCG) vaccine. </a:t>
            </a:r>
          </a:p>
          <a:p>
            <a:endParaRPr lang="en-US" dirty="0"/>
          </a:p>
        </p:txBody>
      </p:sp>
    </p:spTree>
    <p:extLst>
      <p:ext uri="{BB962C8B-B14F-4D97-AF65-F5344CB8AC3E}">
        <p14:creationId xmlns:p14="http://schemas.microsoft.com/office/powerpoint/2010/main" val="491865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Integrating and institutionalizing training.</a:t>
            </a:r>
          </a:p>
          <a:p>
            <a:endParaRPr lang="en-GB" dirty="0"/>
          </a:p>
          <a:p>
            <a:r>
              <a:rPr lang="en-GB" dirty="0"/>
              <a:t>Develop links with professional career development organizations.</a:t>
            </a:r>
          </a:p>
          <a:p>
            <a:endParaRPr lang="en-GB" dirty="0"/>
          </a:p>
          <a:p>
            <a:r>
              <a:rPr lang="en-GB" dirty="0"/>
              <a:t>Strengthening the Training Information Management System (TIMS)and training rosters.</a:t>
            </a:r>
            <a:endParaRPr lang="en-US" dirty="0"/>
          </a:p>
          <a:p>
            <a:endParaRPr lang="en-US" dirty="0"/>
          </a:p>
        </p:txBody>
      </p:sp>
    </p:spTree>
    <p:extLst>
      <p:ext uri="{BB962C8B-B14F-4D97-AF65-F5344CB8AC3E}">
        <p14:creationId xmlns:p14="http://schemas.microsoft.com/office/powerpoint/2010/main" val="34702112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Protection Programme in NTP</a:t>
            </a:r>
          </a:p>
        </p:txBody>
      </p:sp>
      <p:sp>
        <p:nvSpPr>
          <p:cNvPr id="3" name="Content Placeholder 2"/>
          <p:cNvSpPr>
            <a:spLocks noGrp="1"/>
          </p:cNvSpPr>
          <p:nvPr>
            <p:ph idx="1"/>
          </p:nvPr>
        </p:nvSpPr>
        <p:spPr/>
        <p:txBody>
          <a:bodyPr>
            <a:normAutofit/>
          </a:bodyPr>
          <a:lstStyle/>
          <a:p>
            <a:pPr marL="0" indent="0">
              <a:buNone/>
            </a:pPr>
            <a:r>
              <a:rPr lang="en-GB" dirty="0">
                <a:solidFill>
                  <a:srgbClr val="FF0000"/>
                </a:solidFill>
              </a:rPr>
              <a:t>1. Skill Development Trainings to Drug-Resistant Tuberculosis Patient (DRTB)</a:t>
            </a:r>
          </a:p>
          <a:p>
            <a:r>
              <a:rPr lang="en-GB" dirty="0"/>
              <a:t>Different vocational trainings e.g. candle making, file and folder making, tailoring, mobile phone repairing, electrical wiring, motorbike or repairing training.</a:t>
            </a:r>
          </a:p>
          <a:p>
            <a:endParaRPr lang="en-US" b="1" dirty="0"/>
          </a:p>
        </p:txBody>
      </p:sp>
    </p:spTree>
    <p:extLst>
      <p:ext uri="{BB962C8B-B14F-4D97-AF65-F5344CB8AC3E}">
        <p14:creationId xmlns:p14="http://schemas.microsoft.com/office/powerpoint/2010/main" val="624717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solidFill>
                  <a:srgbClr val="FF0000"/>
                </a:solidFill>
              </a:rPr>
              <a:t>2. Nutritional and transpiration allowances</a:t>
            </a:r>
          </a:p>
          <a:p>
            <a:r>
              <a:rPr lang="en-GB" dirty="0"/>
              <a:t>NTP has been providing </a:t>
            </a:r>
            <a:r>
              <a:rPr lang="en-GB" dirty="0">
                <a:solidFill>
                  <a:srgbClr val="FF0000"/>
                </a:solidFill>
              </a:rPr>
              <a:t>nutritional and transportation allowance to DRTB and retreatment cases </a:t>
            </a:r>
            <a:r>
              <a:rPr lang="en-GB" dirty="0"/>
              <a:t>in the country.</a:t>
            </a:r>
            <a:r>
              <a:rPr lang="en-US" dirty="0"/>
              <a:t> (NPR 3,000 per patient/month). </a:t>
            </a:r>
          </a:p>
          <a:p>
            <a:endParaRPr lang="en-GB" dirty="0"/>
          </a:p>
          <a:p>
            <a:r>
              <a:rPr lang="en-GB" dirty="0">
                <a:solidFill>
                  <a:srgbClr val="FF0000"/>
                </a:solidFill>
              </a:rPr>
              <a:t>Retreatment TB cases </a:t>
            </a:r>
            <a:r>
              <a:rPr lang="en-GB" dirty="0"/>
              <a:t>also received the same allowances (NPR 500 per patient/per month).</a:t>
            </a:r>
            <a:endParaRPr lang="en-US" b="1" dirty="0"/>
          </a:p>
          <a:p>
            <a:endParaRPr lang="en-US" dirty="0"/>
          </a:p>
        </p:txBody>
      </p:sp>
    </p:spTree>
    <p:extLst>
      <p:ext uri="{BB962C8B-B14F-4D97-AF65-F5344CB8AC3E}">
        <p14:creationId xmlns:p14="http://schemas.microsoft.com/office/powerpoint/2010/main" val="8191268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a:solidFill>
                  <a:srgbClr val="FF0000"/>
                </a:solidFill>
              </a:rPr>
              <a:t>3. Hostel facilities</a:t>
            </a:r>
          </a:p>
          <a:p>
            <a:r>
              <a:rPr lang="en-GB" dirty="0">
                <a:solidFill>
                  <a:srgbClr val="FF0000"/>
                </a:solidFill>
              </a:rPr>
              <a:t>6 hostels and 1 Drug Resistant (DR) home </a:t>
            </a:r>
            <a:r>
              <a:rPr lang="en-GB" dirty="0"/>
              <a:t>located in different part of the country offered </a:t>
            </a:r>
            <a:r>
              <a:rPr lang="en-GB" dirty="0">
                <a:solidFill>
                  <a:srgbClr val="FF0000"/>
                </a:solidFill>
              </a:rPr>
              <a:t>accommodation, food, treatment, and care supports to the needy DRTB patients</a:t>
            </a:r>
            <a:r>
              <a:rPr lang="en-GB" dirty="0"/>
              <a:t> for intensive phase of treatment.</a:t>
            </a:r>
          </a:p>
        </p:txBody>
      </p:sp>
    </p:spTree>
    <p:extLst>
      <p:ext uri="{BB962C8B-B14F-4D97-AF65-F5344CB8AC3E}">
        <p14:creationId xmlns:p14="http://schemas.microsoft.com/office/powerpoint/2010/main" val="25609170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a:solidFill>
                  <a:srgbClr val="FF0000"/>
                </a:solidFill>
              </a:rPr>
              <a:t>4. Diagnosis and Treatment support</a:t>
            </a:r>
          </a:p>
          <a:p>
            <a:r>
              <a:rPr lang="en-GB" dirty="0"/>
              <a:t>Diagnosis and treatment support to </a:t>
            </a:r>
            <a:r>
              <a:rPr lang="en-GB" dirty="0">
                <a:solidFill>
                  <a:srgbClr val="FF0000"/>
                </a:solidFill>
              </a:rPr>
              <a:t>presumptive TB patients, support for malnourished or ARI children</a:t>
            </a:r>
            <a:r>
              <a:rPr lang="en-GB" dirty="0"/>
              <a:t>- every presumptive TB cases (</a:t>
            </a:r>
            <a:r>
              <a:rPr lang="en-GB" dirty="0" err="1"/>
              <a:t>Rs</a:t>
            </a:r>
            <a:r>
              <a:rPr lang="en-GB" dirty="0"/>
              <a:t>. 3500).  </a:t>
            </a:r>
          </a:p>
          <a:p>
            <a:endParaRPr lang="en-GB" dirty="0"/>
          </a:p>
          <a:p>
            <a:r>
              <a:rPr lang="en-GB" dirty="0"/>
              <a:t>Similarly they also get NRs 2000 for </a:t>
            </a:r>
            <a:r>
              <a:rPr lang="en-GB" dirty="0">
                <a:solidFill>
                  <a:srgbClr val="FF0000"/>
                </a:solidFill>
              </a:rPr>
              <a:t>travel and accommodation to reach to referral hospitals</a:t>
            </a:r>
            <a:r>
              <a:rPr lang="en-GB" dirty="0"/>
              <a:t> from Global Fund support. </a:t>
            </a:r>
          </a:p>
          <a:p>
            <a:endParaRPr lang="en-GB" dirty="0"/>
          </a:p>
          <a:p>
            <a:pPr marL="0" indent="0">
              <a:buNone/>
            </a:pPr>
            <a:endParaRPr lang="en-US" dirty="0"/>
          </a:p>
        </p:txBody>
      </p:sp>
    </p:spTree>
    <p:extLst>
      <p:ext uri="{BB962C8B-B14F-4D97-AF65-F5344CB8AC3E}">
        <p14:creationId xmlns:p14="http://schemas.microsoft.com/office/powerpoint/2010/main" val="38482980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&amp; evaluation framework of NTP </a:t>
            </a:r>
          </a:p>
        </p:txBody>
      </p:sp>
      <p:pic>
        <p:nvPicPr>
          <p:cNvPr id="4" name="Content Placeholder 3"/>
          <p:cNvPicPr>
            <a:picLocks noGrp="1" noChangeAspect="1"/>
          </p:cNvPicPr>
          <p:nvPr>
            <p:ph idx="1"/>
          </p:nvPr>
        </p:nvPicPr>
        <p:blipFill>
          <a:blip r:embed="rId2"/>
          <a:stretch>
            <a:fillRect/>
          </a:stretch>
        </p:blipFill>
        <p:spPr>
          <a:xfrm>
            <a:off x="1444486" y="1897103"/>
            <a:ext cx="9909313" cy="4546560"/>
          </a:xfrm>
          <a:prstGeom prst="rect">
            <a:avLst/>
          </a:prstGeom>
        </p:spPr>
      </p:pic>
    </p:spTree>
    <p:extLst>
      <p:ext uri="{BB962C8B-B14F-4D97-AF65-F5344CB8AC3E}">
        <p14:creationId xmlns:p14="http://schemas.microsoft.com/office/powerpoint/2010/main" val="17693908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Supervision System  </a:t>
            </a:r>
          </a:p>
        </p:txBody>
      </p:sp>
      <p:pic>
        <p:nvPicPr>
          <p:cNvPr id="4" name="Content Placeholder 3"/>
          <p:cNvPicPr>
            <a:picLocks noGrp="1" noChangeAspect="1"/>
          </p:cNvPicPr>
          <p:nvPr>
            <p:ph idx="1"/>
          </p:nvPr>
        </p:nvPicPr>
        <p:blipFill>
          <a:blip r:embed="rId2"/>
          <a:stretch>
            <a:fillRect/>
          </a:stretch>
        </p:blipFill>
        <p:spPr>
          <a:xfrm>
            <a:off x="1610772" y="1690688"/>
            <a:ext cx="7933278" cy="4210050"/>
          </a:xfrm>
          <a:prstGeom prst="rect">
            <a:avLst/>
          </a:prstGeom>
        </p:spPr>
      </p:pic>
    </p:spTree>
    <p:extLst>
      <p:ext uri="{BB962C8B-B14F-4D97-AF65-F5344CB8AC3E}">
        <p14:creationId xmlns:p14="http://schemas.microsoft.com/office/powerpoint/2010/main" val="12114413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System </a:t>
            </a:r>
          </a:p>
        </p:txBody>
      </p:sp>
      <p:pic>
        <p:nvPicPr>
          <p:cNvPr id="4" name="Content Placeholder 3"/>
          <p:cNvPicPr>
            <a:picLocks noGrp="1" noChangeAspect="1"/>
          </p:cNvPicPr>
          <p:nvPr>
            <p:ph idx="1"/>
          </p:nvPr>
        </p:nvPicPr>
        <p:blipFill>
          <a:blip r:embed="rId2"/>
          <a:stretch>
            <a:fillRect/>
          </a:stretch>
        </p:blipFill>
        <p:spPr>
          <a:xfrm>
            <a:off x="1557338" y="1471614"/>
            <a:ext cx="9644062" cy="4886324"/>
          </a:xfrm>
          <a:prstGeom prst="rect">
            <a:avLst/>
          </a:prstGeom>
        </p:spPr>
      </p:pic>
    </p:spTree>
    <p:extLst>
      <p:ext uri="{BB962C8B-B14F-4D97-AF65-F5344CB8AC3E}">
        <p14:creationId xmlns:p14="http://schemas.microsoft.com/office/powerpoint/2010/main" val="350958195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Logistics supply management</a:t>
            </a:r>
          </a:p>
        </p:txBody>
      </p:sp>
      <p:pic>
        <p:nvPicPr>
          <p:cNvPr id="4" name="Content Placeholder 3"/>
          <p:cNvPicPr>
            <a:picLocks noGrp="1" noChangeAspect="1"/>
          </p:cNvPicPr>
          <p:nvPr>
            <p:ph idx="1"/>
          </p:nvPr>
        </p:nvPicPr>
        <p:blipFill>
          <a:blip r:embed="rId2"/>
          <a:stretch>
            <a:fillRect/>
          </a:stretch>
        </p:blipFill>
        <p:spPr>
          <a:xfrm>
            <a:off x="1596757" y="1690688"/>
            <a:ext cx="8561656" cy="4752975"/>
          </a:xfrm>
          <a:prstGeom prst="rect">
            <a:avLst/>
          </a:prstGeom>
        </p:spPr>
      </p:pic>
    </p:spTree>
    <p:extLst>
      <p:ext uri="{BB962C8B-B14F-4D97-AF65-F5344CB8AC3E}">
        <p14:creationId xmlns:p14="http://schemas.microsoft.com/office/powerpoint/2010/main" val="34415178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Partners of NTC </a:t>
            </a:r>
          </a:p>
        </p:txBody>
      </p:sp>
      <p:sp>
        <p:nvSpPr>
          <p:cNvPr id="3" name="Content Placeholder 2"/>
          <p:cNvSpPr>
            <a:spLocks noGrp="1"/>
          </p:cNvSpPr>
          <p:nvPr>
            <p:ph idx="1"/>
          </p:nvPr>
        </p:nvSpPr>
        <p:spPr/>
        <p:txBody>
          <a:bodyPr>
            <a:normAutofit lnSpcReduction="10000"/>
          </a:bodyPr>
          <a:lstStyle/>
          <a:p>
            <a:r>
              <a:rPr lang="en-US" dirty="0"/>
              <a:t>World Health Organization (WHO)</a:t>
            </a:r>
          </a:p>
          <a:p>
            <a:r>
              <a:rPr lang="en-GB" dirty="0"/>
              <a:t>SAARC Tuberculosis and HIV/AIDS Centre (STAC)</a:t>
            </a:r>
          </a:p>
          <a:p>
            <a:r>
              <a:rPr lang="en-GB" dirty="0"/>
              <a:t>LHL International Tuberculosis Foundation, Norway</a:t>
            </a:r>
          </a:p>
          <a:p>
            <a:r>
              <a:rPr lang="en-US" dirty="0"/>
              <a:t>Save the </a:t>
            </a:r>
            <a:r>
              <a:rPr lang="en-US"/>
              <a:t>children </a:t>
            </a:r>
            <a:endParaRPr lang="en-GB" dirty="0"/>
          </a:p>
          <a:p>
            <a:r>
              <a:rPr lang="en-GB" dirty="0" err="1"/>
              <a:t>Birat</a:t>
            </a:r>
            <a:r>
              <a:rPr lang="en-GB" dirty="0"/>
              <a:t> Nepal Medical Trust (BNMT), Nepal</a:t>
            </a:r>
          </a:p>
          <a:p>
            <a:r>
              <a:rPr lang="en-GB" dirty="0"/>
              <a:t>Health Research and Social Development Forum (HERD)</a:t>
            </a:r>
          </a:p>
          <a:p>
            <a:r>
              <a:rPr lang="en-US" dirty="0"/>
              <a:t>Nepal Anti tuberculosis Association (NATA)</a:t>
            </a:r>
          </a:p>
          <a:p>
            <a:r>
              <a:rPr lang="en-US" dirty="0"/>
              <a:t>TB NEPAL</a:t>
            </a:r>
          </a:p>
          <a:p>
            <a:r>
              <a:rPr lang="en-US" dirty="0"/>
              <a:t>International Organization for Migration (IOM)</a:t>
            </a:r>
          </a:p>
        </p:txBody>
      </p:sp>
    </p:spTree>
    <p:extLst>
      <p:ext uri="{BB962C8B-B14F-4D97-AF65-F5344CB8AC3E}">
        <p14:creationId xmlns:p14="http://schemas.microsoft.com/office/powerpoint/2010/main" val="41166656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73061" y="457200"/>
            <a:ext cx="10114101" cy="5915026"/>
          </a:xfrm>
          <a:prstGeom prst="rect">
            <a:avLst/>
          </a:prstGeom>
        </p:spPr>
      </p:pic>
    </p:spTree>
    <p:extLst>
      <p:ext uri="{BB962C8B-B14F-4D97-AF65-F5344CB8AC3E}">
        <p14:creationId xmlns:p14="http://schemas.microsoft.com/office/powerpoint/2010/main" val="22342448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1974</TotalTime>
  <Words>8896</Words>
  <Application>Microsoft Office PowerPoint</Application>
  <PresentationFormat>Widescreen</PresentationFormat>
  <Paragraphs>883</Paragraphs>
  <Slides>211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211</vt:i4>
      </vt:variant>
    </vt:vector>
  </HeadingPairs>
  <TitlesOfParts>
    <vt:vector size="216" baseType="lpstr">
      <vt:lpstr>Arial</vt:lpstr>
      <vt:lpstr>Calibri</vt:lpstr>
      <vt:lpstr>Calibri Light</vt:lpstr>
      <vt:lpstr>Times New Roman</vt:lpstr>
      <vt:lpstr>Office Theme</vt:lpstr>
      <vt:lpstr>National Health Centers </vt:lpstr>
      <vt:lpstr>National Health Centers </vt:lpstr>
      <vt:lpstr>National Health Training Centre </vt:lpstr>
      <vt:lpstr>Background</vt:lpstr>
      <vt:lpstr>Goal and Objective </vt:lpstr>
      <vt:lpstr>PowerPoint Presentation</vt:lpstr>
      <vt:lpstr>PowerPoint Presentation</vt:lpstr>
      <vt:lpstr>Strategies:</vt:lpstr>
      <vt:lpstr>PowerPoint Presentation</vt:lpstr>
      <vt:lpstr>Training Network of NHTC</vt:lpstr>
      <vt:lpstr>New Organizational Structure of NHTC</vt:lpstr>
      <vt:lpstr>Organogram with HRH in NHTC</vt:lpstr>
      <vt:lpstr>Training Material Development Section</vt:lpstr>
      <vt:lpstr>PowerPoint Presentation</vt:lpstr>
      <vt:lpstr>Skill Development Section</vt:lpstr>
      <vt:lpstr>PowerPoint Presentation</vt:lpstr>
      <vt:lpstr>Training Accreditation and Regulation Section</vt:lpstr>
      <vt:lpstr>PowerPoint Presentation</vt:lpstr>
      <vt:lpstr>PowerPoint Presentation</vt:lpstr>
      <vt:lpstr>PowerPoint Presentation</vt:lpstr>
      <vt:lpstr>Training Networks </vt:lpstr>
      <vt:lpstr>PowerPoint Presentation</vt:lpstr>
      <vt:lpstr>Training Provided by NHTC </vt:lpstr>
      <vt:lpstr>PowerPoint Presentation</vt:lpstr>
      <vt:lpstr>PowerPoint Presentation</vt:lpstr>
      <vt:lpstr>PowerPoint Presentation</vt:lpstr>
      <vt:lpstr>PowerPoint Presentation</vt:lpstr>
      <vt:lpstr>PowerPoint Presentation</vt:lpstr>
      <vt:lpstr>Key Innovation/Initiatives</vt:lpstr>
      <vt:lpstr>PowerPoint Presentation</vt:lpstr>
      <vt:lpstr>Training Databank (TIMS):</vt:lpstr>
      <vt:lpstr>Management Issues  </vt:lpstr>
      <vt:lpstr>PowerPoint Presentation</vt:lpstr>
      <vt:lpstr>Recommendations </vt:lpstr>
      <vt:lpstr>PowerPoint Presentation</vt:lpstr>
      <vt:lpstr>National Health Education Information and Communication Centre </vt:lpstr>
      <vt:lpstr>Background</vt:lpstr>
      <vt:lpstr>PowerPoint Presentation</vt:lpstr>
      <vt:lpstr>Organizational Structure </vt:lpstr>
      <vt:lpstr>Vision, Goal and Objectives </vt:lpstr>
      <vt:lpstr>Objectives:</vt:lpstr>
      <vt:lpstr>PowerPoint Presentation</vt:lpstr>
      <vt:lpstr>Strategies:</vt:lpstr>
      <vt:lpstr>PowerPoint Presentation</vt:lpstr>
      <vt:lpstr>PowerPoint Presentation</vt:lpstr>
      <vt:lpstr>PowerPoint Presentation</vt:lpstr>
      <vt:lpstr>PowerPoint Presentation</vt:lpstr>
      <vt:lpstr>PowerPoint Presentation</vt:lpstr>
      <vt:lpstr>PowerPoint Presentation</vt:lpstr>
      <vt:lpstr>Health Promotion </vt:lpstr>
      <vt:lpstr>Environment Health</vt:lpstr>
      <vt:lpstr>Communicable Disease Prevention</vt:lpstr>
      <vt:lpstr>Reproductive and Child Health</vt:lpstr>
      <vt:lpstr>HRH in NHIECC</vt:lpstr>
      <vt:lpstr>PowerPoint Presentation</vt:lpstr>
      <vt:lpstr>Management of National Tuberculosis Centre/Program (NTC/NTP)</vt:lpstr>
      <vt:lpstr>Background </vt:lpstr>
      <vt:lpstr>PowerPoint Presentation</vt:lpstr>
      <vt:lpstr>PowerPoint Presentation</vt:lpstr>
      <vt:lpstr>PowerPoint Presentation</vt:lpstr>
      <vt:lpstr>END TB Strategy-2016-35</vt:lpstr>
      <vt:lpstr>Milestones for 2025:</vt:lpstr>
      <vt:lpstr>Targets for 2035:</vt:lpstr>
      <vt:lpstr>Principles </vt:lpstr>
      <vt:lpstr>NTP Strategic Aim and Policies </vt:lpstr>
      <vt:lpstr>Objectives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Services of NTC </vt:lpstr>
      <vt:lpstr>Tuberculosis diagnosis services </vt:lpstr>
      <vt:lpstr>PowerPoint Presentation</vt:lpstr>
      <vt:lpstr>PowerPoint Presentation</vt:lpstr>
      <vt:lpstr>PowerPoint Presentation</vt:lpstr>
      <vt:lpstr>PowerPoint Presentation</vt:lpstr>
      <vt:lpstr>PowerPoint Presentation</vt:lpstr>
      <vt:lpstr>PowerPoint Presentation</vt:lpstr>
      <vt:lpstr>TB TREATMENT SERVICES</vt:lpstr>
      <vt:lpstr>PowerPoint Presentation</vt:lpstr>
      <vt:lpstr>Drug Resistance TB Treatment Categories </vt:lpstr>
      <vt:lpstr>TB PREVENTION SERVICES</vt:lpstr>
      <vt:lpstr>PowerPoint Presentation</vt:lpstr>
      <vt:lpstr>Social Protection Programme in NTP</vt:lpstr>
      <vt:lpstr>PowerPoint Presentation</vt:lpstr>
      <vt:lpstr>PowerPoint Presentation</vt:lpstr>
      <vt:lpstr>PowerPoint Presentation</vt:lpstr>
      <vt:lpstr>Monitoring &amp; evaluation framework of NTP </vt:lpstr>
      <vt:lpstr>Supervision System  </vt:lpstr>
      <vt:lpstr>Monitoring System </vt:lpstr>
      <vt:lpstr>Logistics supply management</vt:lpstr>
      <vt:lpstr>Partners of NTC </vt:lpstr>
      <vt:lpstr>PowerPoint Presentation</vt:lpstr>
      <vt:lpstr>PowerPoint Presentation</vt:lpstr>
      <vt:lpstr>Notified TB case and Case Notification Rate (CNR) by provinces, FY 2074/75</vt:lpstr>
      <vt:lpstr>Distribution of TB cases by age and sex </vt:lpstr>
      <vt:lpstr>TB Cases Notification Rate </vt:lpstr>
      <vt:lpstr>TB treatment success trend (2070/71–74/75)</vt:lpstr>
      <vt:lpstr>Province-wise TB treatment outcomes (2074/75)</vt:lpstr>
      <vt:lpstr>Drug Resistant TB Types</vt:lpstr>
      <vt:lpstr>Burden of MDR-TB</vt:lpstr>
      <vt:lpstr>Number of MDR-TB cases notified (71/72–74/75)</vt:lpstr>
      <vt:lpstr>MDR-TB cases notified by provinces</vt:lpstr>
      <vt:lpstr>Treatment outcomes of MDR TB cases registered between 2068/69–2072/73</vt:lpstr>
      <vt:lpstr>NTP laboratory network (no. of institutions) by province</vt:lpstr>
      <vt:lpstr>TB/HIV co-infection</vt:lpstr>
      <vt:lpstr>Constraint &amp; Challenges </vt:lpstr>
      <vt:lpstr>PowerPoint Presentation</vt:lpstr>
      <vt:lpstr>PowerPoint Presentation</vt:lpstr>
      <vt:lpstr>Action to be taken</vt:lpstr>
      <vt:lpstr>Strengths </vt:lpstr>
      <vt:lpstr>Strengths</vt:lpstr>
      <vt:lpstr>Weaknesses</vt:lpstr>
      <vt:lpstr>Weaknesses</vt:lpstr>
      <vt:lpstr>Opportunities </vt:lpstr>
      <vt:lpstr>Challenges </vt:lpstr>
      <vt:lpstr>National Centre for AIDS and STD Control</vt:lpstr>
      <vt:lpstr>Introduction </vt:lpstr>
      <vt:lpstr>Regional framework to Fast-Track the HIV response</vt:lpstr>
      <vt:lpstr>The global Fast-Track targets include:</vt:lpstr>
      <vt:lpstr>The principles of the Fast-Track approach are:</vt:lpstr>
      <vt:lpstr>PowerPoint Presentation</vt:lpstr>
      <vt:lpstr>National HIV Strategic Plan 2016-2021</vt:lpstr>
      <vt:lpstr>Goals and Targets</vt:lpstr>
      <vt:lpstr>Strategies</vt:lpstr>
      <vt:lpstr>Indicators &amp; targets to be achieved by 2021</vt:lpstr>
      <vt:lpstr>PowerPoint Presentation</vt:lpstr>
      <vt:lpstr>PowerPoint Presentation</vt:lpstr>
      <vt:lpstr>Guiding principles</vt:lpstr>
      <vt:lpstr>PowerPoint Presentation</vt:lpstr>
      <vt:lpstr>PowerPoint Presentation</vt:lpstr>
      <vt:lpstr>Prevention to treatment continuum</vt:lpstr>
      <vt:lpstr>Identify, reach, recommend, test, treat and retain-continuum of prevention, care &amp; treatment</vt:lpstr>
      <vt:lpstr>Estimated investment need, 2016-2021</vt:lpstr>
      <vt:lpstr>Nepal HIV targeted investments (2016-2021)</vt:lpstr>
      <vt:lpstr>Governance, structures and responsibilities</vt:lpstr>
      <vt:lpstr>PowerPoint Presentation</vt:lpstr>
      <vt:lpstr>PowerPoint Presentation</vt:lpstr>
      <vt:lpstr>PowerPoint Presentation</vt:lpstr>
      <vt:lpstr>PowerPoint Presentation</vt:lpstr>
      <vt:lpstr>Human Resource for Health in NCASC</vt:lpstr>
      <vt:lpstr>PowerPoint Presentation</vt:lpstr>
      <vt:lpstr>Service delivery modalities </vt:lpstr>
      <vt:lpstr>Service Sites by Province (2074/2075) </vt:lpstr>
      <vt:lpstr>External Financing </vt:lpstr>
      <vt:lpstr>Program Monitoring Indicators </vt:lpstr>
      <vt:lpstr>PowerPoint Presentation</vt:lpstr>
      <vt:lpstr>PowerPoint Presentation</vt:lpstr>
      <vt:lpstr>PowerPoint Presentation</vt:lpstr>
      <vt:lpstr>PowerPoint Presentation</vt:lpstr>
      <vt:lpstr>Estimated HIV prevalence among adult population (15-49 Year) 2017 (1985-2020)</vt:lpstr>
      <vt:lpstr>Estimated Trend of New HIV Infections and Deaths 2017 (1985-2020)</vt:lpstr>
      <vt:lpstr>Estimated HIV infections by age group, 2017</vt:lpstr>
      <vt:lpstr>Annual HIV infections among adults (15+) by route of transmission : 1990-2020</vt:lpstr>
      <vt:lpstr>Distribution of People Living with HIV (15 years and above), 2017</vt:lpstr>
      <vt:lpstr>HIV Testing Services Service Statistics HIV Testing and Counselling</vt:lpstr>
      <vt:lpstr>Province wise Service Statistics HIV Testing and Counselling in 2074/75</vt:lpstr>
      <vt:lpstr>Prevention of Mother to Child Transmission for Elimination of Vertical Transmission (EVT)</vt:lpstr>
      <vt:lpstr>Service Statistics on PMTCT in Nepal for the period of BS 2072/73 -2074/75</vt:lpstr>
      <vt:lpstr>Province wise Service Statistics on PMTCT in Nepal 2074/75</vt:lpstr>
      <vt:lpstr>Early Infant Diagnosis (EID)</vt:lpstr>
      <vt:lpstr>EID Service Statistics in Nepal</vt:lpstr>
      <vt:lpstr>HIV Treatment, Care and Support Services Treatment Cascade in Nepal, 2017</vt:lpstr>
      <vt:lpstr>ART Profile of FY 2072/73-74/75</vt:lpstr>
      <vt:lpstr>Province wise people on ART FY 2074/75</vt:lpstr>
      <vt:lpstr>Service Statistics on Community and Home Based palliative care (CHBC) Services in Nepal (2074/75)</vt:lpstr>
      <vt:lpstr>Service statistics on Clinician Consultation Centre (CCC)  FY 2074/75</vt:lpstr>
      <vt:lpstr>Strengths </vt:lpstr>
      <vt:lpstr>Strengths</vt:lpstr>
      <vt:lpstr>Weaknesses </vt:lpstr>
      <vt:lpstr>Opportunities </vt:lpstr>
      <vt:lpstr>Challenges </vt:lpstr>
      <vt:lpstr>Challenges </vt:lpstr>
      <vt:lpstr>PowerPoint Presentation</vt:lpstr>
      <vt:lpstr>National Public Health Laboratory</vt:lpstr>
      <vt:lpstr>Background </vt:lpstr>
      <vt:lpstr>PowerPoint Presentation</vt:lpstr>
      <vt:lpstr>PowerPoint Presentation</vt:lpstr>
      <vt:lpstr>PowerPoint Presentation</vt:lpstr>
      <vt:lpstr>Number and types of laboratories province</vt:lpstr>
      <vt:lpstr>Organogram of NPHL </vt:lpstr>
      <vt:lpstr>PowerPoint Presentation</vt:lpstr>
      <vt:lpstr>HRH in NPHL</vt:lpstr>
      <vt:lpstr>PowerPoint Presentation</vt:lpstr>
      <vt:lpstr>PowerPoint Presentation</vt:lpstr>
      <vt:lpstr>Vision and Mission </vt:lpstr>
      <vt:lpstr>Goal</vt:lpstr>
      <vt:lpstr>Objectives</vt:lpstr>
      <vt:lpstr>Non-Communicable Disease Department</vt:lpstr>
      <vt:lpstr>PowerPoint Presentation</vt:lpstr>
      <vt:lpstr>Quality Control and Training Section</vt:lpstr>
      <vt:lpstr>National Bureau for Blood Transfusion Services (NBBTS)</vt:lpstr>
      <vt:lpstr>PowerPoint Presentation</vt:lpstr>
      <vt:lpstr>HIV Reference Laboratory</vt:lpstr>
      <vt:lpstr>PowerPoint Presentation</vt:lpstr>
      <vt:lpstr>National Influenza Centre</vt:lpstr>
      <vt:lpstr>Japanese Encephalitis, Measles and Rubella Laboratory</vt:lpstr>
      <vt:lpstr>Major Routine Activities</vt:lpstr>
      <vt:lpstr>PowerPoint Presentation</vt:lpstr>
      <vt:lpstr>PowerPoint Presentation</vt:lpstr>
      <vt:lpstr>AMR (Antimicrobial Resistance) Surveillance Activities</vt:lpstr>
      <vt:lpstr>Revenue Generation</vt:lpstr>
      <vt:lpstr>Challenges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Health Training Centres </dc:title>
  <dc:creator>Windows User</dc:creator>
  <cp:lastModifiedBy>ACER</cp:lastModifiedBy>
  <cp:revision>278</cp:revision>
  <dcterms:created xsi:type="dcterms:W3CDTF">2019-10-11T12:23:43Z</dcterms:created>
  <dcterms:modified xsi:type="dcterms:W3CDTF">2023-12-01T05:25:59Z</dcterms:modified>
</cp:coreProperties>
</file>