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8" r:id="rId10"/>
    <p:sldId id="269" r:id="rId11"/>
    <p:sldId id="265" r:id="rId12"/>
    <p:sldId id="266" r:id="rId13"/>
    <p:sldId id="267" r:id="rId14"/>
    <p:sldId id="270" r:id="rId15"/>
    <p:sldId id="274" r:id="rId16"/>
    <p:sldId id="275" r:id="rId17"/>
    <p:sldId id="276" r:id="rId18"/>
    <p:sldId id="271" r:id="rId19"/>
    <p:sldId id="272" r:id="rId20"/>
    <p:sldId id="277" r:id="rId21"/>
    <p:sldId id="278" r:id="rId22"/>
    <p:sldId id="310" r:id="rId23"/>
    <p:sldId id="279" r:id="rId24"/>
    <p:sldId id="331" r:id="rId25"/>
    <p:sldId id="280" r:id="rId26"/>
    <p:sldId id="282" r:id="rId27"/>
    <p:sldId id="284" r:id="rId28"/>
    <p:sldId id="285" r:id="rId29"/>
    <p:sldId id="333" r:id="rId30"/>
    <p:sldId id="286" r:id="rId31"/>
    <p:sldId id="287" r:id="rId32"/>
    <p:sldId id="288" r:id="rId33"/>
    <p:sldId id="292" r:id="rId34"/>
    <p:sldId id="289" r:id="rId35"/>
    <p:sldId id="329" r:id="rId36"/>
    <p:sldId id="290" r:id="rId37"/>
    <p:sldId id="291" r:id="rId38"/>
    <p:sldId id="293" r:id="rId39"/>
    <p:sldId id="294" r:id="rId40"/>
    <p:sldId id="295" r:id="rId41"/>
    <p:sldId id="296" r:id="rId42"/>
    <p:sldId id="297" r:id="rId43"/>
    <p:sldId id="330" r:id="rId44"/>
    <p:sldId id="299" r:id="rId45"/>
    <p:sldId id="300" r:id="rId46"/>
    <p:sldId id="301" r:id="rId47"/>
    <p:sldId id="303" r:id="rId48"/>
    <p:sldId id="332" r:id="rId49"/>
    <p:sldId id="304" r:id="rId50"/>
    <p:sldId id="305" r:id="rId51"/>
    <p:sldId id="306" r:id="rId52"/>
    <p:sldId id="311" r:id="rId53"/>
    <p:sldId id="312" r:id="rId54"/>
    <p:sldId id="313" r:id="rId55"/>
    <p:sldId id="314" r:id="rId56"/>
    <p:sldId id="317" r:id="rId57"/>
    <p:sldId id="315" r:id="rId58"/>
    <p:sldId id="316" r:id="rId59"/>
    <p:sldId id="318" r:id="rId60"/>
    <p:sldId id="319" r:id="rId61"/>
    <p:sldId id="321" r:id="rId62"/>
    <p:sldId id="320" r:id="rId63"/>
    <p:sldId id="322" r:id="rId64"/>
    <p:sldId id="323" r:id="rId65"/>
    <p:sldId id="326" r:id="rId66"/>
    <p:sldId id="327" r:id="rId67"/>
    <p:sldId id="328" r:id="rId68"/>
    <p:sldId id="308" r:id="rId69"/>
    <p:sldId id="309" r:id="rId70"/>
    <p:sldId id="324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28601"/>
            <a:ext cx="8458200" cy="990600"/>
          </a:xfrm>
        </p:spPr>
        <p:txBody>
          <a:bodyPr/>
          <a:lstStyle/>
          <a:p>
            <a:pPr marL="182880" indent="0" algn="just">
              <a:buNone/>
            </a:pPr>
            <a:r>
              <a:rPr lang="en-US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UNIT I- INTRODUCTION OF FOOD SCIENCE AND NUTRITION</a:t>
            </a:r>
            <a:endParaRPr lang="en-US" sz="28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600200"/>
            <a:ext cx="8610599" cy="990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Nutrients (Classification, function, excess, and deficiency, daily requirements)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29200" y="5093494"/>
            <a:ext cx="3941618" cy="16121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Presented by :</a:t>
            </a:r>
          </a:p>
          <a:p>
            <a:pPr algn="ctr"/>
            <a:endParaRPr lang="en-US" sz="3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Laxmi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Adhikari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47244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626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ne-NP" sz="3600" b="1" dirty="0" smtClean="0">
                <a:solidFill>
                  <a:srgbClr val="7030A0"/>
                </a:solidFill>
                <a:latin typeface="Times New Roman" pitchFamily="18" charset="0"/>
              </a:rPr>
              <a:t>enificial effects of Dietary fiber</a:t>
            </a:r>
            <a:r>
              <a:rPr lang="ne-NP" sz="3600" dirty="0" smtClean="0">
                <a:latin typeface="Times New Roman" pitchFamily="18" charset="0"/>
              </a:rPr>
              <a:t/>
            </a:r>
            <a:br>
              <a:rPr lang="ne-NP" sz="3600" dirty="0" smtClean="0">
                <a:latin typeface="Times New Roman" pitchFamily="18" charset="0"/>
              </a:rPr>
            </a:b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fiber absorbs water , and this increases the bulk of the stool and helps reduce the tendency to constipation by encouraging bowel movements.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Lowers cholesterol level 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Weight reduction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Lowers blood pressure 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Helps control blood sugar level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Prevents colon cancer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2" descr="https://media5.picsearch.com/is?WAVxlCXlhaOzgk3LlNRiJEpmZbsWvDqQ_5hANynKSOQ&amp;height=2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048000"/>
            <a:ext cx="32004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Harm of excess carbohydrates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763000" cy="60960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Excess consumption of carbohydrates causes pancreas to continue secreting insulin and body is constantly in fat storage mode.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Obesity- excess fat storage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Diabetes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High blood pressure- excess insulin forces kidney to retain Na ions, hence increases fluid retention. Blood retain more fluids hence blood pressure rise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High cholesterol- Excess insulin causes LDL level to rise.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Heart disease- when LDL particles migrate into the walls of coronary artery.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4572000" cy="5635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Carbohydrate Deficiency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09600"/>
            <a:ext cx="8763000" cy="60960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Acidosis: Acidity in blood and tissue rises and causes irreversible cell damage.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Ketosis: Prolonged fasting or starvation. Acetyl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CoA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liver is used to produce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ketone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bodies which leads to ketosis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Hypoglycemia: Non availability of glucose, occurs when blood glucose levels drop under 70mg/ml 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Constipation: Dietary fiber is essential component of carbohydrate food. 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Mood swing: Dietary carbohydrate exclusion causes the brain to stop regulating serotonin hormone. Low serotonin supply causes mood swing and depression.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PROTEIN&#10;ïProtein is the building material for all body parts, such&#10;&#10;as muscle, brain, blood, skin, hair, nails, bones and&#10;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6" name="Picture 2" descr="SOURCES OF PROTEIN&#10;There are 2 main sources&#10;of protein.&#10;1. Animal sources: Milk,&#10;eggs, meat, fish,&#10;cheese etc.&#10;2. Plant s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2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590800" y="304800"/>
            <a:ext cx="4419600" cy="723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Proteins</a:t>
            </a:r>
          </a:p>
        </p:txBody>
      </p:sp>
      <p:pic>
        <p:nvPicPr>
          <p:cNvPr id="4" name="Picture 4" descr="http://www.vitalhealthzone.com/images/prote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743201"/>
            <a:ext cx="3429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1143000"/>
            <a:ext cx="8820472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Proteins are made up of smaller units, called amino acids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incomplete proteins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lack some essential amino acids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e.g. plant protein</a:t>
            </a:r>
          </a:p>
          <a:p>
            <a:pPr algn="just">
              <a:lnSpc>
                <a:spcPct val="150000"/>
              </a:lnSpc>
            </a:pPr>
            <a:endParaRPr lang="en-US" sz="2400" b="1" dirty="0" smtClean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complete proteins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Contains all the essential amino acids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e.g. animal protein</a:t>
            </a:r>
          </a:p>
        </p:txBody>
      </p:sp>
      <p:pic>
        <p:nvPicPr>
          <p:cNvPr id="50178" name="Picture 2" descr="https://media1.picsearch.com/is?29eIMic4CgWHjgmkPuV5LtCLJQaMriqks8VMWabnURo&amp;height=2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676400"/>
            <a:ext cx="2105025" cy="1552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51520" y="260648"/>
            <a:ext cx="7216080" cy="122413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Essential Amino Acids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Not synthesized by the body</a:t>
            </a:r>
            <a:endParaRPr kumimoji="0" lang="en-US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FF9933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33400" y="1676400"/>
            <a:ext cx="4107185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•"/>
            </a:pPr>
            <a:r>
              <a:rPr lang="en-US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Tryptophan</a:t>
            </a:r>
          </a:p>
          <a:p>
            <a:pPr marL="457200" indent="-457200">
              <a:lnSpc>
                <a:spcPct val="150000"/>
              </a:lnSpc>
              <a:buFontTx/>
              <a:buChar char="•"/>
            </a:pPr>
            <a:r>
              <a:rPr lang="en-US" alt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Methionine</a:t>
            </a:r>
            <a:endParaRPr lang="en-US" altLang="en-US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Tx/>
              <a:buChar char="•"/>
            </a:pPr>
            <a:r>
              <a:rPr lang="en-US" alt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Valine</a:t>
            </a:r>
            <a:endParaRPr lang="en-US" altLang="en-US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Tx/>
              <a:buChar char="•"/>
            </a:pPr>
            <a:r>
              <a:rPr lang="en-US" alt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Threonine</a:t>
            </a:r>
            <a:endParaRPr lang="ne-NP" altLang="en-US" sz="28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Tx/>
              <a:buChar char="•"/>
            </a:pPr>
            <a:r>
              <a:rPr lang="ne-NP" altLang="en-US" sz="28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Times New Roman" pitchFamily="18" charset="0"/>
              </a:rPr>
              <a:t>Histidine</a:t>
            </a:r>
            <a:endParaRPr lang="ne-NP" altLang="en-US" sz="28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724400" y="1676400"/>
            <a:ext cx="3658694" cy="26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•"/>
            </a:pP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Phenylalanine</a:t>
            </a:r>
          </a:p>
          <a:p>
            <a:pPr marL="457200" indent="-457200">
              <a:lnSpc>
                <a:spcPct val="150000"/>
              </a:lnSpc>
              <a:buFontTx/>
              <a:buChar char="•"/>
            </a:pPr>
            <a:r>
              <a:rPr lang="en-US" alt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Leucine</a:t>
            </a:r>
            <a:endParaRPr lang="en-US" alt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Tx/>
              <a:buChar char="•"/>
            </a:pPr>
            <a:r>
              <a:rPr lang="en-US" alt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Isoleucine</a:t>
            </a:r>
            <a:endParaRPr lang="en-US" alt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FontTx/>
              <a:buChar char="•"/>
            </a:pPr>
            <a:r>
              <a:rPr lang="en-US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Lysine</a:t>
            </a:r>
            <a:endParaRPr lang="en-US" alt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Nonessential Amino Acids </a:t>
            </a:r>
            <a:b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GB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synthesized by the body</a:t>
            </a:r>
            <a:br>
              <a:rPr lang="en-GB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Alanine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Arginine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Aspartate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Cysteine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Glutamate</a:t>
            </a:r>
          </a:p>
          <a:p>
            <a:pPr>
              <a:lnSpc>
                <a:spcPct val="150000"/>
              </a:lnSpc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Glutamine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Glycine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Proline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Serine</a:t>
            </a:r>
          </a:p>
          <a:p>
            <a:pPr>
              <a:lnSpc>
                <a:spcPct val="150000"/>
              </a:lnSpc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Tyrosine</a:t>
            </a:r>
          </a:p>
          <a:p>
            <a:pPr>
              <a:lnSpc>
                <a:spcPct val="150000"/>
              </a:lnSpc>
            </a:pP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Asparagine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Selenocysteine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 descr="DAILY REQUIREMENTS&#10;ïInfants &lt;6 months:&#10;&#10;2 gm/day&#10;ïInfants 6-12 months:&#10;1.50 gm/day&#10;ïChild 1-3 yrs:&#10;21 gm/day&#10;ïChild 4-6yrs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9154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674" name="Picture 2" descr="DEFICIENCY DISEASES AND&#10;DISORDERS&#10;ïProtein deficiency malnutrition:&#10;&#10;Kwashiorkor (edema) and Marasmus&#10;(wasting) and also l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763000" cy="6315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utoShape 2" descr="NUTRIENTS&#10;ïOrganic and inorganic complexes contained in&#10;&#10;food are called as nutrients.&#10;ïUseful chemical substances derived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4" y="160338"/>
            <a:ext cx="8836025" cy="654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6788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 descr="FATS&#10;&#10;ïComposed of smaller units called fatty acids.&#10;ïSaturated fatty acids: All animal fats except fish oil.&#10;ïUnsaturated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763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FATS&#10;Sources&#10;ïAnimal sources: ghee, butter, fat of meat, fish oils&#10;etc.&#10;ïVegetable sources: groundnut oil, ginger oil,&#10;mus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686800" cy="655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4514" name="Picture 2" descr="DAILY REQUIREMENTS&#10;ïChildren:&#10;ïAdolescents:&#10;ïMan:&#10;ïWoman:&#10;ïPregnant Woman:&#10;ïLactating women:&#10;&#10;02/10/14&#10;&#10;25 gm&#10;22 gm&#10;20 gm&#10;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86800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86000" y="260648"/>
            <a:ext cx="4038600" cy="7920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folHlin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Vitamins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81000" y="914400"/>
            <a:ext cx="8458200" cy="5638800"/>
          </a:xfrm>
          <a:prstGeom prst="rect">
            <a:avLst/>
          </a:prstGeom>
        </p:spPr>
        <p:txBody>
          <a:bodyPr/>
          <a:lstStyle/>
          <a:p>
            <a:pPr marL="609600" marR="0" lvl="0" indent="-6096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Organic compounds needed by the body in small, but essential amounts</a:t>
            </a:r>
          </a:p>
          <a:p>
            <a:pPr marL="609600" marR="0" lvl="0" indent="-6096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Cannot be synthesized by the body in sufficient amounts so must be provided by food.</a:t>
            </a:r>
          </a:p>
          <a:p>
            <a:pPr marL="609600" marR="0" lvl="0" indent="-6096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alt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Vitamins do not yield energy but enable the body to use other nutrients.</a:t>
            </a:r>
          </a:p>
          <a:p>
            <a:pPr marL="609600" marR="0" lvl="0" indent="-6096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Fat soluble vitamins: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Water soluble vitamins: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9311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Types of vitamins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Fat soluble vitamins : Vitamins A,D ,E, K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Water soluble vitamins : Vitamins of B-group and vitamin C</a:t>
            </a:r>
          </a:p>
          <a:p>
            <a:pPr marL="514350" indent="-514350" algn="just">
              <a:lnSpc>
                <a:spcPct val="150000"/>
              </a:lnSpc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media5.picsearch.com/is?pKePITXIPS8HdaqCAZpndxTpj9SkSXOwz2hTwHKDqF4&amp;height=3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733800"/>
            <a:ext cx="3124200" cy="2819400"/>
          </a:xfrm>
          <a:prstGeom prst="rect">
            <a:avLst/>
          </a:prstGeom>
          <a:noFill/>
        </p:spPr>
      </p:pic>
      <p:pic>
        <p:nvPicPr>
          <p:cNvPr id="40964" name="Picture 4" descr="https://media5.picsearch.com/is?2pvsBFZI2ZL8mLic4KCJcal_jJlSBE6XQm0k7a6EcLw&amp;height=2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733800"/>
            <a:ext cx="39624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86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VITAMIN A&#10;ïIt is a fat soluble vitamin generally found in two forms:&#10;&#10;Retinol and Beta carotene.&#10;ïRetinol: Present in anim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8839200" cy="6315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4" name="Picture 2" descr="VITAMIN A&#10;ïAn adult person (men/women/pregnancy) needs 600 Âµg of&#10;&#10;retinol or 2400 Âµg of Î²- carotene.&#10;Deficiency:&#10;ïNight bl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534400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Vitamin-A deficiency&#10;April 30, 2015 Nutritional emergencies 28&#10;Bitotâs spot&#10;Corneal xerosis&#10;Corneal ulcer&#10;Keratomalacia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610600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utoShape 2" descr="NUTRIENTS&#10;ï50 different nutrients supplied by foods to our&#10;&#10;body.&#10;ïEach nutrient has its own specific function.&#10;ïMost of t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6" y="160338"/>
            <a:ext cx="8988424" cy="662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1661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5638800" cy="8683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Toxicity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Nausea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Vomiting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Anorexia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Sleep disorders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Skin desquamation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Enlarged liver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938" name="Picture 2" descr="VITAMIN D&#10;&#10;ïFat soluble found in two important forms: Calceferol&#10;&#10;(D2) and Cholecalceferol (D3).&#10;ïCalceferol may be deriv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610600" cy="632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986" name="Picture 2" descr="VITAMIN D&#10;&#10;Sources&#10;ïSunlight: Vitamin D3 is formed by the exposure of 7dehydrocholesterol, which is present in the skin, t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8686800" cy="624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Daily requirements 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Adults: 2.5 mcg (100 IU)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Infants and children : 5.0 mcg (200 IU)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Pregnancy and lactation :10.0 mcg (400IU)</a:t>
            </a:r>
          </a:p>
          <a:p>
            <a:pPr algn="just">
              <a:lnSpc>
                <a:spcPct val="150000"/>
              </a:lnSpc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4343400" cy="6397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Rickets: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6858000" cy="5943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Observed in young children between the age of six months and two years.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There is reduced calcification of growing bones, characterized by growth failure, bone deformity, muscular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hypotonia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tetany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convulsions due to hypo-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calcemia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Boney deformities include curved leg, deformed pelvis, pigeon chest,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kyphoscoliosis,etc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s://media3.picsearch.com/is?fUVmjSswiQk9vrcfEfD9Nli42vNjYP3POEgyFlnNMOY&amp;height=3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1171574"/>
            <a:ext cx="2009775" cy="4314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9154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6628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81800" cy="8683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Osteomalacia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Softening of the  bones , typically through a deficiency of vitamin D or calcium.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adults, occurs mainly in women,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esp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during pregnancy and lactation when requirements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 are increased.</a:t>
            </a:r>
          </a:p>
          <a:p>
            <a:pPr algn="just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5486400" cy="792162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Excess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Anorexia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Nausea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Vomiting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Thirst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Drowsiness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Cardiac arrhythmias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The effects are due to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hypercalcemia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induced  by increased intestinal  absorption and mobilization of calcium from bone.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3010" name="Picture 2" descr="VITAMIN E&#10;ïFat soluble vitamin also known as Tocopherol âa&#10;&#10;Anti-sterility Vitaminâ .&#10;Functions&#10;ïActs as an antioxidant an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"/>
            <a:ext cx="8534400" cy="647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8130" name="Picture 2" descr="VITAMIN E&#10;Sources of Vitamin E&#10;ïPlants based foods: Vegetable oils, hydrogenated fats,&#10;dark green leafy vegetables, nuts,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8686800" cy="624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8392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7430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6019800" cy="792162"/>
          </a:xfrm>
        </p:spPr>
        <p:txBody>
          <a:bodyPr/>
          <a:lstStyle/>
          <a:p>
            <a:r>
              <a:rPr lang="en-US" dirty="0" smtClean="0"/>
              <a:t>Excess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534400" cy="6096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Some research suggests increased chance of prostrate cancer in men.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Nausea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Diarrhea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Stomach cramps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Fatigue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Weakness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Headache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Blurred vision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Rash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Bruising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Bleeding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0178" name="Picture 2" descr="VITAMIN K&#10;ïCofactor of enzyme and acts as the catalyst for the&#10;&#10;formation of prothrombin. Two types Phylloquinone â&#10;K1 and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8839200" cy="632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02" name="Picture 2" descr="VITAMIN K&#10;Deficiency&#10;ïHemorrhage, bleeding disorders.&#10;ïIncreased risk of hemorrhage among premature or in&#10;the new born bab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8839200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Vitamin C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6388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Known as ascorbic acid and is water soluble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is most unstable of all vitamins and rapidly destroyed by high temperature, oxidation, drying  and storage.</a:t>
            </a:r>
          </a:p>
          <a:p>
            <a:pPr marL="0" indent="0" algn="just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Functions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Helps in absorption of iron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Anti- infective, helps in wound healing and formation of scar tissue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potent antioxidant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Absorption, mobilization and distribution of metal ions.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Growth, development and repair of all body cells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Formation of collagen and maintenance of cartilage, bones and teeth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86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3250" name="Picture 2" descr="VITAMIN C&#10;Deficiency: Scurvy among children during 6 to 18&#10;months of age; Conjunctival haemorrhage;&#10;Bleeding of gums and p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610600" cy="632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4274" name="Picture 2" descr="VITAMIN B1 (THIAMINE)&#10;ïIt is a water soluble vitamin. It is relatively stable at&#10;&#10;heat but is destroyed in neutral or alka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610600" cy="632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6322" name="Picture 2" descr="VITAMIN B2 (RIBOFLAVIN)&#10;Functions: It involves protein, fat &amp; Carbohydrate&#10;metabolism. Fundamental role in cellular oxidat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686800" cy="662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7346" name="Picture 2" descr="VITAMIN B3 (NIACIN)&#10;Function: It is required by the body for the utilization&#10;of carbohydrates and tissue respiration. Ess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610600" cy="655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Diarrhoea</a:t>
            </a:r>
            <a:endParaRPr lang="en-US" dirty="0" smtClean="0"/>
          </a:p>
          <a:p>
            <a:r>
              <a:rPr lang="en-US" dirty="0" smtClean="0"/>
              <a:t>Dementia</a:t>
            </a:r>
          </a:p>
          <a:p>
            <a:r>
              <a:rPr lang="en-US" dirty="0" smtClean="0"/>
              <a:t>Dermatitis</a:t>
            </a:r>
          </a:p>
          <a:p>
            <a:r>
              <a:rPr lang="en-US" dirty="0" smtClean="0"/>
              <a:t>Death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672485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8370" name="Picture 2" descr="VITAMIN B 6 (PYRIDOXINE)&#10;ïIt plays an important role in the metabolism of&#10;&#10;amino acids, fats and carbohydrates.&#10;ïDaily req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915400" cy="655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9154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4812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458200" cy="114300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Vitamin B12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9394" name="Picture 2" descr="VITAMIN B12&#10;(CYNOCOBALAMINE)&#10;ïIt is necessary for synthesis of DNA and also fatty acids.&#10;ïIt is required for carbohydrate,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19200"/>
            <a:ext cx="85344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0418" name="Picture 2" descr="FOLIC ACID&#10;ïIt is essential for DNA Synthesis.&#10;ïNeeded for making red blood cells.&#10;&#10;Sources: Green leaves, vegetables, liv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"/>
            <a:ext cx="8534400" cy="647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257800" cy="944562"/>
          </a:xfrm>
        </p:spPr>
        <p:txBody>
          <a:bodyPr/>
          <a:lstStyle/>
          <a:p>
            <a:r>
              <a:rPr lang="en-US" altLang="en-US" dirty="0" smtClean="0"/>
              <a:t>Minerals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915400" cy="5791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Food Sources:</a:t>
            </a:r>
          </a:p>
          <a:p>
            <a:pPr lvl="1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Meats, beans, nuts, fruits, vegetables, dairy products, and grains.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Functions in the Body:</a:t>
            </a:r>
          </a:p>
          <a:p>
            <a:pPr lvl="1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The body depends on minerals for practically every process necessary for life.</a:t>
            </a:r>
          </a:p>
          <a:p>
            <a:pPr lvl="1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Minerals actually become part of the body.</a:t>
            </a:r>
          </a:p>
          <a:p>
            <a:pPr lvl="1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The body requires 16 minerals daily.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05200" cy="792162"/>
          </a:xfrm>
        </p:spPr>
        <p:txBody>
          <a:bodyPr/>
          <a:lstStyle/>
          <a:p>
            <a:r>
              <a:rPr lang="en-US" dirty="0" smtClean="0"/>
              <a:t>Minerals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Calcium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Phosphorus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Magnesium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Sodium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Potassium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Iron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Others include: </a:t>
            </a:r>
          </a:p>
          <a:p>
            <a:pPr lvl="1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Iodine, Zinc, Copper, Sulfur, Chloride, etc.</a:t>
            </a:r>
          </a:p>
          <a:p>
            <a:pPr lvl="1">
              <a:lnSpc>
                <a:spcPct val="150000"/>
              </a:lnSpc>
            </a:pPr>
            <a:endParaRPr lang="en-US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endParaRPr lang="en-US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342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Calcium and phosphorus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991600" cy="5562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Food Sources: </a:t>
            </a:r>
          </a:p>
          <a:p>
            <a:pPr lvl="1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Dairy Products: milk, cheese, ice cream, green leafy vegetables, and other processed fish eaten with bones.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Function in the Body:</a:t>
            </a:r>
          </a:p>
          <a:p>
            <a:pPr lvl="1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Helps build and maintain healthy bones and teeth.</a:t>
            </a:r>
          </a:p>
          <a:p>
            <a:pPr lvl="1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Helps heart, nerves, and muscles work properly.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Deficiency (lack) of calcium &amp; phosphorus leads to osteoporosis.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Requirements: A daily intake of 400 to 500 mg (both calcium and phosphorus)  </a:t>
            </a:r>
          </a:p>
          <a:p>
            <a:pPr>
              <a:lnSpc>
                <a:spcPct val="150000"/>
              </a:lnSpc>
            </a:pPr>
            <a:endParaRPr lang="en-US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43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Iron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912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Food sources</a:t>
            </a:r>
          </a:p>
          <a:p>
            <a:pPr lvl="1" algn="just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Liver, kidney, heart, meat, egg yolk, dried beans and peas, spinach, dried fruit, whole-grain &amp; enriched breads &amp; cereals, nuts.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b="1" dirty="0" smtClean="0">
                <a:latin typeface="Times New Roman" pitchFamily="18" charset="0"/>
                <a:cs typeface="Times New Roman" pitchFamily="18" charset="0"/>
              </a:rPr>
              <a:t>Function in the Body:</a:t>
            </a:r>
          </a:p>
          <a:p>
            <a:pPr lvl="1" algn="just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Helps make hemoglobin in red blood cells.</a:t>
            </a:r>
          </a:p>
          <a:p>
            <a:pPr lvl="1" algn="just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Helps cells used oxygen.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b="1" dirty="0" smtClean="0">
                <a:latin typeface="Times New Roman" pitchFamily="18" charset="0"/>
                <a:cs typeface="Times New Roman" pitchFamily="18" charset="0"/>
              </a:rPr>
              <a:t>Deficiency </a:t>
            </a: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(lack) of iron leads to anemia, reduced resistance to infection, diminished work performance, Increased morbidity and mortality, etc</a:t>
            </a:r>
          </a:p>
          <a:p>
            <a:pPr algn="just"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Requirements of iron for different age group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219200"/>
          <a:ext cx="861060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/>
                <a:gridCol w="4305300"/>
              </a:tblGrid>
              <a:tr h="88900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Age group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Iron in mg that should be absorbed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(daily needs)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8037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Infants (5-12mnths)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0.7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8037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Children (1-12 yrs)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729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Adolescents (13-16yrs)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1.8 (males)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2.4 (female)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8037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Adults , male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0.9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0359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Adult , females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Menstruation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Pregnancy  (first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half)</a:t>
                      </a:r>
                    </a:p>
                    <a:p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(second half)</a:t>
                      </a:r>
                    </a:p>
                    <a:p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Lactation</a:t>
                      </a:r>
                    </a:p>
                    <a:p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Post menopause</a:t>
                      </a:r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2.8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0.8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3.5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2.4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0.7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Sodium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Food sources</a:t>
            </a:r>
          </a:p>
          <a:p>
            <a:pPr lvl="1" algn="just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Processed &amp; prepared foods.  Canned vegetables, soups, pickles, lunch meats, sausage, and frozen foods.  Salt/sodium is used to preserve food and improve the taste and texture of food.</a:t>
            </a:r>
          </a:p>
          <a:p>
            <a:pPr lvl="1" algn="just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Condiments.  Table salt, soy sauce, ketchup, mustard, BBQ sauce, steak sauce…</a:t>
            </a:r>
          </a:p>
          <a:p>
            <a:pPr lvl="1" algn="just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Natural sources.  Some meats, poultry, dairy products (esp. cheeses) and vegetables.</a:t>
            </a:r>
          </a:p>
          <a:p>
            <a:pPr algn="just"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60960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Sodium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839200" cy="528796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Function in the Body:</a:t>
            </a:r>
          </a:p>
          <a:p>
            <a:pPr lvl="1" algn="just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Helps maintain the right balance of fluids in your body.</a:t>
            </a:r>
          </a:p>
          <a:p>
            <a:pPr lvl="1" algn="just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Helps transmit nerve impulses.</a:t>
            </a:r>
          </a:p>
          <a:p>
            <a:pPr lvl="1" algn="just">
              <a:lnSpc>
                <a:spcPct val="150000"/>
              </a:lnSpc>
            </a:pP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Influences the contraction and relaxation of muscles.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b="1" dirty="0" smtClean="0">
                <a:latin typeface="Times New Roman" pitchFamily="18" charset="0"/>
                <a:cs typeface="Times New Roman" pitchFamily="18" charset="0"/>
              </a:rPr>
              <a:t>Excess</a:t>
            </a: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 sodium can lead to hypertension (high blood pressure), a condition that can lead to cardiovascular and kidney diseases.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b="1" dirty="0" smtClean="0">
                <a:latin typeface="Times New Roman" pitchFamily="18" charset="0"/>
                <a:cs typeface="Times New Roman" pitchFamily="18" charset="0"/>
              </a:rPr>
              <a:t>Depletion</a:t>
            </a: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 of sodium cause </a:t>
            </a:r>
            <a:r>
              <a:rPr lang="en-US" alt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Muscular Cramps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Adult requirements</a:t>
            </a:r>
            <a:r>
              <a:rPr lang="en-US" alt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10-15 gm</a:t>
            </a:r>
          </a:p>
          <a:p>
            <a:pPr algn="just"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Magnesium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Magnesium is a constituent of bones, and is present in all body cells.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Essential for normal metabolism of calcium and potassium.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Deficiency may occur in chronic alcoholics, cirrhosis of liver, PEM, etc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Requirements: 200-300mg/day for adults.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8392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0458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2578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Iodine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6388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is a essential micronutrients.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Required for the synthesis of the thyroid hormones,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thyroxine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(T4)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triiodothyronine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(T3) containing respectively 4 and 3 atoms of iodine.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Essential in minute amounts for the normal growth and development and well being of all human beings.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Sources: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Best sources  are sea foods (sea fish, sea salt)  and cod liver oil. Smaller amounts occur in milk, meat, vegetables,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cereals,etc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Requirements: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150mg/day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Goitrogens</a:t>
            </a:r>
            <a:r>
              <a:rPr lang="en-US" b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Goitrogens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are chemical substances leading to development 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goitre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Interfere with iodine utilization by the thyroid gland.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May occur in food and water like cabbage, cauliflower ,etc</a:t>
            </a:r>
          </a:p>
          <a:p>
            <a:pPr algn="just">
              <a:lnSpc>
                <a:spcPct val="15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60960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Deficiency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Iodine deficiency disorders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6691312" cy="5715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Goitre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Hypothyroidism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Retarded physical development and impaired mental function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Increased rate of spontaneous abortion and still birth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cretinism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including dwarfism and severe mental retardation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(severe hypothyroidism in an infant and child and occurs as a result of maternal iodine deficiency)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media5.picsearch.com/is?RfzYvN3Hud-gtJvJ6047D0ayM4CJaeHatVLRTiAJyJA&amp;height=3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3712" y="0"/>
            <a:ext cx="2000250" cy="2362201"/>
          </a:xfrm>
          <a:prstGeom prst="rect">
            <a:avLst/>
          </a:prstGeom>
          <a:noFill/>
        </p:spPr>
      </p:pic>
      <p:pic>
        <p:nvPicPr>
          <p:cNvPr id="2050" name="Picture 2" descr="Image result for cretini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9376" y="4648200"/>
            <a:ext cx="1934586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Fluorine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7150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Most abundant element in nature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About 96% of the fluoride in the body is found in bones and teeth.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Essential for the normal mineralization of bones and formation of dental enamel.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Sources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Drinking water (major source)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Foods (sea fish, cheese, tea, etc)</a:t>
            </a:r>
          </a:p>
          <a:p>
            <a:pPr algn="just">
              <a:lnSpc>
                <a:spcPct val="150000"/>
              </a:lnSpc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Deficiency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Dental caries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Excess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Dental and skeletal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fluorosis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Requirements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The recommended level of fluorides in drinking water is accepted as 0.5 to 0.8 mg per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litre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media4.picsearch.com/is?6GW9OFBjBanmmqgbLp4aGwAIvMOxjxyz-dNKldgHvt8&amp;height=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676400"/>
            <a:ext cx="2514600" cy="1638300"/>
          </a:xfrm>
          <a:prstGeom prst="rect">
            <a:avLst/>
          </a:prstGeom>
          <a:noFill/>
        </p:spPr>
      </p:pic>
      <p:pic>
        <p:nvPicPr>
          <p:cNvPr id="4100" name="Picture 4" descr="https://media4.picsearch.com/is?8c1SLoMnd-nzvd-g5F46mRHC9YRDTvwjdA3s-Ai_EUI&amp;height=2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0"/>
            <a:ext cx="2057400" cy="174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Almost every part of the body contains large amount of water.</a:t>
            </a:r>
          </a:p>
          <a:p>
            <a:pPr lvl="0" algn="just">
              <a:lnSpc>
                <a:spcPct val="150000"/>
              </a:lnSpc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A 50 kg adult contain about 31 liters of water.</a:t>
            </a:r>
          </a:p>
          <a:p>
            <a:pPr lvl="0" algn="just">
              <a:lnSpc>
                <a:spcPct val="150000"/>
              </a:lnSpc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A 10 kg child contains about 8 liters of water.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Human beings can live without food for a few weeks, but they cannot live without water for more than a few days. That is why giving drink is so important when people lose a lot of water, such as during diarrhea.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Needs of 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638800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To make body cells and fluids, such as blood, digestive juices and tears;</a:t>
            </a:r>
          </a:p>
          <a:p>
            <a:pPr lvl="0" algn="just"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For body processes, such as digestion, which take place in water;</a:t>
            </a:r>
          </a:p>
          <a:p>
            <a:pPr lvl="0" algn="just"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To keep the lining of the mouth, intestine, lungs and other parts of the body moist and healthy;</a:t>
            </a:r>
          </a:p>
          <a:p>
            <a:pPr lvl="0" algn="just"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For urine which carries away body waste; </a:t>
            </a:r>
          </a:p>
          <a:p>
            <a:pPr lvl="0" algn="just"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For sweat to cool the body.</a:t>
            </a:r>
          </a:p>
          <a:p>
            <a:pPr algn="just">
              <a:lnSpc>
                <a:spcPct val="150000"/>
              </a:lnSpc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Water requirement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An adult needs about 2-3 liters of water a day. People need extra water when-</a:t>
            </a:r>
          </a:p>
          <a:p>
            <a:pPr lvl="0" algn="just"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They sweat a lot during hot weather, or when they take a lot of exercise;</a:t>
            </a:r>
          </a:p>
          <a:p>
            <a:pPr lvl="0" algn="just"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They have a fever;</a:t>
            </a:r>
          </a:p>
          <a:p>
            <a:pPr lvl="0" algn="just"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They lose water because of diarrhea or vomiting.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A breastfeeding mother may feel more thirsty than usual.</a:t>
            </a:r>
          </a:p>
          <a:p>
            <a:pPr algn="just">
              <a:lnSpc>
                <a:spcPct val="150000"/>
              </a:lnSpc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2466" name="Picture 2" descr="Mineral&#10;Function&#10;Calcium Mineralization of bones and teeth; regulator of many of&#10;the bodyâs biochemical processes; involv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610600" cy="662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3490" name="Picture 2" descr="Fluoride Involved in the formation of dental enamel and prevents&#10;dental caries; involved in the formation of teeth and&#10;sk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86800" cy="647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8915400" cy="6400800"/>
          </a:xfrm>
          <a:solidFill>
            <a:schemeClr val="bg2"/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Sources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Starches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It is basic to human diet (Cereals, roots, and tubers)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Sugars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comprise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(glucose, fructose and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galactose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and disaccharides (sucrose, lactose and maltose).These free sugars are highly water soluble and easily assimilated. (white sugar, honey, glucose etc)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Free sugars along with starches constitute  a key source of energy.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Cellulose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 It is indigestible  component of carbohydrate with scarcely any nutritive value , contributes to dietary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fibre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519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8" name="Picture 4" descr="https://media4.picsearch.com/is?FJUfBjyQISnLcgpmcQwXTNHoXnl6otI9eLQ8hyL2lmA&amp;height=2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Recommended minimum carbohydrate intake grams/day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0-6mnths: 60g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7-12mnths:95g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1-8 yrs: 130g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9-18yrs:130g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19 + yrs: 130g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Pregnancy : 175g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Lactation :210g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en-US" b="1" dirty="0" smtClean="0">
                <a:solidFill>
                  <a:srgbClr val="000000"/>
                </a:solidFill>
                <a:latin typeface="Arial" pitchFamily="34" charset="0"/>
              </a:rPr>
              <a:t>Dietary Fiber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Dietary fiber which is mainly non starch polysaccharide is a physiologically important component of diet.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Found in vegetables, fruits and grains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These are degraded to a greater or lesser extent by 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microflora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the human colon.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1663</Words>
  <Application>Microsoft Office PowerPoint</Application>
  <PresentationFormat>On-screen Show (4:3)</PresentationFormat>
  <Paragraphs>266</Paragraphs>
  <Slides>70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Office Theme</vt:lpstr>
      <vt:lpstr>UNIT I- INTRODUCTION OF FOOD SCIENCE AND NUTRITION</vt:lpstr>
      <vt:lpstr>Slide 2</vt:lpstr>
      <vt:lpstr>Slide 3</vt:lpstr>
      <vt:lpstr>Slide 4</vt:lpstr>
      <vt:lpstr>Slide 5</vt:lpstr>
      <vt:lpstr>Slide 6</vt:lpstr>
      <vt:lpstr>Slide 7</vt:lpstr>
      <vt:lpstr>Recommended minimum carbohydrate intake grams/day</vt:lpstr>
      <vt:lpstr>Dietary Fiber</vt:lpstr>
      <vt:lpstr> Benificial effects of Dietary fiber </vt:lpstr>
      <vt:lpstr>Harm of excess carbohydrates</vt:lpstr>
      <vt:lpstr>Carbohydrate Deficiency</vt:lpstr>
      <vt:lpstr>Slide 13</vt:lpstr>
      <vt:lpstr>Slide 14</vt:lpstr>
      <vt:lpstr>Slide 15</vt:lpstr>
      <vt:lpstr>Slide 16</vt:lpstr>
      <vt:lpstr>  Nonessential Amino Acids  synthesized by the body  </vt:lpstr>
      <vt:lpstr>Slide 18</vt:lpstr>
      <vt:lpstr>Slide 19</vt:lpstr>
      <vt:lpstr>m</vt:lpstr>
      <vt:lpstr>Slide 21</vt:lpstr>
      <vt:lpstr>Slide 22</vt:lpstr>
      <vt:lpstr>Slide 23</vt:lpstr>
      <vt:lpstr>Class work </vt:lpstr>
      <vt:lpstr>Types of vitamins </vt:lpstr>
      <vt:lpstr>Slide 26</vt:lpstr>
      <vt:lpstr>Slide 27</vt:lpstr>
      <vt:lpstr>Slide 28</vt:lpstr>
      <vt:lpstr>Slide 29</vt:lpstr>
      <vt:lpstr>Toxicity</vt:lpstr>
      <vt:lpstr>Slide 31</vt:lpstr>
      <vt:lpstr>Slide 32</vt:lpstr>
      <vt:lpstr>Slide 33</vt:lpstr>
      <vt:lpstr>Rickets:</vt:lpstr>
      <vt:lpstr>Slide 35</vt:lpstr>
      <vt:lpstr>Osteomalacia</vt:lpstr>
      <vt:lpstr>Excess</vt:lpstr>
      <vt:lpstr>Slide 38</vt:lpstr>
      <vt:lpstr>Slide 39</vt:lpstr>
      <vt:lpstr>Excess</vt:lpstr>
      <vt:lpstr>Slide 41</vt:lpstr>
      <vt:lpstr>Slide 42</vt:lpstr>
      <vt:lpstr>Vitamin C</vt:lpstr>
      <vt:lpstr>Slide 44</vt:lpstr>
      <vt:lpstr>Slide 45</vt:lpstr>
      <vt:lpstr>Slide 46</vt:lpstr>
      <vt:lpstr>Slide 47</vt:lpstr>
      <vt:lpstr>4Ds</vt:lpstr>
      <vt:lpstr>Slide 49</vt:lpstr>
      <vt:lpstr>Vitamin B12</vt:lpstr>
      <vt:lpstr>Slide 51</vt:lpstr>
      <vt:lpstr>Minerals</vt:lpstr>
      <vt:lpstr>Minerals</vt:lpstr>
      <vt:lpstr>Calcium and phosphorus</vt:lpstr>
      <vt:lpstr>Iron</vt:lpstr>
      <vt:lpstr>Requirements of iron for different age group</vt:lpstr>
      <vt:lpstr>Sodium</vt:lpstr>
      <vt:lpstr>Sodium </vt:lpstr>
      <vt:lpstr>Magnesium</vt:lpstr>
      <vt:lpstr>Iodine</vt:lpstr>
      <vt:lpstr>Goitrogens  </vt:lpstr>
      <vt:lpstr> Deficiency Iodine deficiency disorders </vt:lpstr>
      <vt:lpstr>Fluorine</vt:lpstr>
      <vt:lpstr>Slide 64</vt:lpstr>
      <vt:lpstr>Water</vt:lpstr>
      <vt:lpstr>Needs of water</vt:lpstr>
      <vt:lpstr> Water requirement </vt:lpstr>
      <vt:lpstr>Slide 68</vt:lpstr>
      <vt:lpstr>Slide 69</vt:lpstr>
      <vt:lpstr>Slide 70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I- INTRODUCTION OF FOOD SCIENCE AND NUTRITION</dc:title>
  <dc:creator>User</dc:creator>
  <cp:lastModifiedBy>user</cp:lastModifiedBy>
  <cp:revision>86</cp:revision>
  <dcterms:created xsi:type="dcterms:W3CDTF">2006-08-16T00:00:00Z</dcterms:created>
  <dcterms:modified xsi:type="dcterms:W3CDTF">2019-06-04T08:32:45Z</dcterms:modified>
</cp:coreProperties>
</file>