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312" r:id="rId22"/>
    <p:sldId id="280" r:id="rId23"/>
    <p:sldId id="356" r:id="rId24"/>
    <p:sldId id="342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N8j0jW/zEaVXNvNxS4jmcA" hashData="RoqvvbWs9kEhSriJqJ++TjWBH9c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9144000" cy="659765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620713"/>
            <a:ext cx="8207375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1843088"/>
            <a:ext cx="8212138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C6645313-A91C-49E9-ADAA-4AF25DDAF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212455" cy="25761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883" y="1523683"/>
            <a:ext cx="8207375" cy="1082675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800" dirty="0" smtClean="0">
                <a:solidFill>
                  <a:schemeClr val="accent4"/>
                </a:solidFill>
                <a:effectLst/>
              </a:rPr>
              <a:t>Nutrition </a:t>
            </a:r>
            <a:r>
              <a:rPr lang="en-US" sz="4800" dirty="0">
                <a:solidFill>
                  <a:schemeClr val="accent4"/>
                </a:solidFill>
                <a:effectLst/>
              </a:rPr>
              <a:t>I</a:t>
            </a:r>
            <a:r>
              <a:rPr lang="en-US" sz="4800" dirty="0" smtClean="0">
                <a:solidFill>
                  <a:schemeClr val="accent4"/>
                </a:solidFill>
                <a:effectLst/>
              </a:rPr>
              <a:t>n Adolescence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 Calcium intake of adolescent girls;</a:t>
            </a:r>
          </a:p>
          <a:p>
            <a:pPr lvl="1"/>
            <a:r>
              <a:rPr lang="en-US">
                <a:latin typeface="Times New Roman" panose="02020603050405020304" charset="0"/>
              </a:rPr>
              <a:t>796 mg/day for </a:t>
            </a:r>
            <a:r>
              <a:rPr lang="en-US">
                <a:latin typeface="Times New Roman" panose="02020603050405020304" charset="0"/>
                <a:sym typeface="+mn-ea"/>
              </a:rPr>
              <a:t>ages 12-15 </a:t>
            </a:r>
            <a:endParaRPr lang="en-US">
              <a:latin typeface="Times New Roman" panose="02020603050405020304" charset="0"/>
            </a:endParaRPr>
          </a:p>
          <a:p>
            <a:pPr lvl="1"/>
            <a:r>
              <a:rPr lang="en-US">
                <a:latin typeface="Times New Roman" panose="02020603050405020304" charset="0"/>
              </a:rPr>
              <a:t> 822 mg/day for ages 16-19</a:t>
            </a:r>
          </a:p>
          <a:p>
            <a:r>
              <a:rPr lang="en-US">
                <a:latin typeface="Times New Roman" panose="02020603050405020304" charset="0"/>
              </a:rPr>
              <a:t>Milk provides the greatest amount of calcium in the diets of adolescents.</a:t>
            </a:r>
          </a:p>
          <a:p>
            <a:endParaRPr lang="en-US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82613"/>
          </a:xfrm>
        </p:spPr>
        <p:txBody>
          <a:bodyPr/>
          <a:lstStyle/>
          <a:p>
            <a:r>
              <a:rPr lang="en-US" b="1"/>
              <a:t>Iron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 Iron is vital for transporting oxygen in the bloodstream and for preventing anemia. </a:t>
            </a:r>
          </a:p>
          <a:p>
            <a:r>
              <a:rPr lang="en-US">
                <a:latin typeface="Times New Roman" panose="02020603050405020304" charset="0"/>
              </a:rPr>
              <a:t>For both male and female adolescents, the need for iron increases with rapid growth and the expansion of blood volume and muscle mass. </a:t>
            </a:r>
          </a:p>
          <a:p>
            <a:r>
              <a:rPr lang="en-US">
                <a:latin typeface="Times New Roman" panose="02020603050405020304" charset="0"/>
              </a:rPr>
              <a:t>The onset of menstruation imposes additional iron needs for girls.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  <a:sym typeface="+mn-ea"/>
              </a:rPr>
              <a:t>Iron needs are highest during the adolescent growth spurt in males and after menarche in females.</a:t>
            </a:r>
            <a:endParaRPr lang="en-US">
              <a:latin typeface="Times New Roman" panose="02020603050405020304" charset="0"/>
            </a:endParaRPr>
          </a:p>
          <a:p>
            <a:r>
              <a:rPr lang="en-US">
                <a:latin typeface="Times New Roman" panose="02020603050405020304" charset="0"/>
              </a:rPr>
              <a:t>The most common dietary sources of iron in diets of adolescents included ready-to-eat cereal, bread, and beef.</a:t>
            </a:r>
          </a:p>
          <a:p>
            <a:endParaRPr lang="en-US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82613"/>
          </a:xfrm>
        </p:spPr>
        <p:txBody>
          <a:bodyPr/>
          <a:lstStyle/>
          <a:p>
            <a:r>
              <a:rPr lang="en-US" b="1"/>
              <a:t>Zinc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Zinc is associated with more than 100 specific enzymes </a:t>
            </a:r>
          </a:p>
          <a:p>
            <a:r>
              <a:rPr lang="en-US">
                <a:latin typeface="Times New Roman" panose="02020603050405020304" charset="0"/>
              </a:rPr>
              <a:t>Vital for protein formation and gene expression.</a:t>
            </a:r>
          </a:p>
          <a:p>
            <a:r>
              <a:rPr lang="en-US">
                <a:latin typeface="Times New Roman" panose="02020603050405020304" charset="0"/>
              </a:rPr>
              <a:t>  Zinc is important in adolescence because of its role in growth and sexual maturation.</a:t>
            </a:r>
          </a:p>
          <a:p>
            <a:r>
              <a:rPr lang="en-US">
                <a:latin typeface="Times New Roman" panose="02020603050405020304" charset="0"/>
              </a:rPr>
              <a:t> Males who are zinc deficient experience growth failure and delayed sexual development.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Mild zinc deficiency have been found in 18% to 33% of female adolescents.</a:t>
            </a:r>
          </a:p>
          <a:p>
            <a:r>
              <a:rPr lang="en-US">
                <a:latin typeface="Times New Roman" panose="02020603050405020304" charset="0"/>
              </a:rPr>
              <a:t>Vegetarians, are at highest risk for low intakes of zinc.</a:t>
            </a:r>
          </a:p>
          <a:p>
            <a:r>
              <a:rPr lang="en-US">
                <a:latin typeface="Times New Roman" panose="02020603050405020304" charset="0"/>
              </a:rPr>
              <a:t>Zinc requirement for</a:t>
            </a:r>
          </a:p>
          <a:p>
            <a:pPr lvl="1"/>
            <a:r>
              <a:rPr lang="en-US">
                <a:latin typeface="Times New Roman" panose="02020603050405020304" charset="0"/>
              </a:rPr>
              <a:t> males and females ages 9-13 is 8 mg/day</a:t>
            </a:r>
          </a:p>
          <a:p>
            <a:pPr lvl="1"/>
            <a:r>
              <a:rPr lang="en-US">
                <a:latin typeface="Times New Roman" panose="02020603050405020304" charset="0"/>
              </a:rPr>
              <a:t>males and females ages 14-18 is 11 mg/day and 9 mg/day respectively.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Vitamins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229600" cy="4953000"/>
          </a:xfrm>
        </p:spPr>
        <p:txBody>
          <a:bodyPr/>
          <a:lstStyle/>
          <a:p>
            <a:r>
              <a:rPr lang="en-US" sz="3200" b="1">
                <a:solidFill>
                  <a:schemeClr val="accent4"/>
                </a:solidFill>
                <a:effectLst/>
                <a:latin typeface="Times New Roman" panose="02020603050405020304" charset="0"/>
              </a:rPr>
              <a:t>1) Vitamin A </a:t>
            </a:r>
          </a:p>
          <a:p>
            <a:pPr lvl="1"/>
            <a:r>
              <a:rPr 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Besides being important for normal vision, vitamin A plays a vital role in reproduction, growth, and immune function. </a:t>
            </a:r>
          </a:p>
          <a:p>
            <a:pPr lvl="1"/>
            <a:r>
              <a:rPr 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Boys and girls ages 9-13 should consume 600 µg/day, </a:t>
            </a:r>
          </a:p>
          <a:p>
            <a:pPr lvl="1"/>
            <a:r>
              <a:rPr 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Females ages 14-18, 700 µg/day and males ages 14-18, 900 µg/day. </a:t>
            </a:r>
          </a:p>
          <a:p>
            <a:pPr lvl="1"/>
            <a:r>
              <a:rPr 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30% of adolescents had inadequate intakes of vitamin 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5402580"/>
          </a:xfrm>
        </p:spPr>
        <p:txBody>
          <a:bodyPr/>
          <a:lstStyle/>
          <a:p>
            <a:pPr marL="0" indent="0">
              <a:buNone/>
            </a:pPr>
            <a:endParaRPr lang="en-US" sz="3200">
              <a:latin typeface="Times New Roman" panose="02020603050405020304" charset="0"/>
            </a:endParaRPr>
          </a:p>
          <a:p>
            <a:pPr lvl="1"/>
            <a:r>
              <a:rPr lang="en-US" sz="3200">
                <a:latin typeface="Times New Roman" panose="02020603050405020304" charset="0"/>
              </a:rPr>
              <a:t>Most obvious symptom of inadequate vitamin A consumption is vision impairment, especially night blindness.</a:t>
            </a:r>
          </a:p>
          <a:p>
            <a:pPr lvl="1"/>
            <a:r>
              <a:rPr lang="en-US" sz="3200">
                <a:latin typeface="Times New Roman" panose="02020603050405020304" charset="0"/>
              </a:rPr>
              <a:t> Up to 500,000 children in developing countries go blind each year because of vitamin A deficiency. </a:t>
            </a:r>
          </a:p>
          <a:p>
            <a:pPr lvl="1"/>
            <a:r>
              <a:rPr lang="en-US" sz="3200">
                <a:latin typeface="Times New Roman" panose="02020603050405020304" charset="0"/>
              </a:rPr>
              <a:t> Top five dietary sources of vitamin A in the diets of adolescents are ready-to-eat </a:t>
            </a:r>
            <a:r>
              <a:rPr lang="en-US" sz="3200" i="1">
                <a:latin typeface="Times New Roman" panose="02020603050405020304" charset="0"/>
              </a:rPr>
              <a:t>cereal, milk, carrots, margarine, and cheese. </a:t>
            </a:r>
            <a:r>
              <a:rPr lang="en-US" sz="3200">
                <a:latin typeface="Times New Roman" panose="02020603050405020304" charset="0"/>
              </a:rPr>
              <a:t>	</a:t>
            </a:r>
          </a:p>
          <a:p>
            <a:pPr lvl="1"/>
            <a:endParaRPr lang="en-US" sz="3200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2) Vitamin 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Vitamin E is well known for its antioxidant properties, which become increasingly important as body mass expands during adolescence.</a:t>
            </a:r>
          </a:p>
          <a:p>
            <a:r>
              <a:rPr lang="en-US">
                <a:latin typeface="Times New Roman" panose="02020603050405020304" charset="0"/>
              </a:rPr>
              <a:t>9-13 year olds is 11 mg/day and 15 mg/day for 14-18 year olds. </a:t>
            </a:r>
          </a:p>
          <a:p>
            <a:endParaRPr lang="en-US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3)Vitamin 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Vitamin C is involved in the synthesis of collagen and other connective tissues. </a:t>
            </a:r>
          </a:p>
          <a:p>
            <a:r>
              <a:rPr lang="en-US">
                <a:latin typeface="Times New Roman" panose="02020603050405020304" charset="0"/>
              </a:rPr>
              <a:t>For this reason, vitamin C is an important nutrient during adolescent growth and development.</a:t>
            </a:r>
          </a:p>
          <a:p>
            <a:r>
              <a:rPr lang="en-US">
                <a:latin typeface="Times New Roman" panose="02020603050405020304" charset="0"/>
              </a:rPr>
              <a:t>45 mg/day for 9-13 year olds, 75 mg/day for males ages 14-18 and 65 mg/day for females ages 14-18.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Adolescents who use tobacco and other substances have poorer quality diets and consume fewer fruits and vegetables, which are primary sources of vitamin C.</a:t>
            </a:r>
          </a:p>
          <a:p>
            <a:endParaRPr lang="en-US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charset="0"/>
              </a:rPr>
              <a:t>Adolescence : </a:t>
            </a:r>
            <a:endParaRPr lang="en-US" dirty="0">
              <a:latin typeface="Times New Roman" panose="02020603050405020304" charset="0"/>
            </a:endParaRPr>
          </a:p>
          <a:p>
            <a:pPr lvl="0"/>
            <a:r>
              <a:rPr lang="en-US" b="1" dirty="0">
                <a:latin typeface="Times New Roman" panose="02020603050405020304" charset="0"/>
              </a:rPr>
              <a:t> </a:t>
            </a:r>
            <a:r>
              <a:rPr lang="en-US" dirty="0">
                <a:latin typeface="Times New Roman" panose="02020603050405020304" charset="0"/>
              </a:rPr>
              <a:t>It is considered as a period of transition from childhood to adulthood</a:t>
            </a:r>
            <a:r>
              <a:rPr lang="en-US" dirty="0" smtClean="0">
                <a:latin typeface="Times New Roman" panose="02020603050405020304" charset="0"/>
              </a:rPr>
              <a:t>.</a:t>
            </a:r>
          </a:p>
          <a:p>
            <a:pPr lvl="0"/>
            <a:r>
              <a:rPr lang="en-US" dirty="0" smtClean="0">
                <a:latin typeface="Times New Roman" panose="02020603050405020304" charset="0"/>
              </a:rPr>
              <a:t> </a:t>
            </a:r>
            <a:r>
              <a:rPr lang="en-US" dirty="0">
                <a:latin typeface="Times New Roman" panose="02020603050405020304" charset="0"/>
              </a:rPr>
              <a:t>It is characterized by rapid physical growth, significant physical, emotional, psychological and spiritual changes. </a:t>
            </a:r>
            <a:endParaRPr lang="en-US" dirty="0" smtClean="0">
              <a:latin typeface="Times New Roman" panose="02020603050405020304" charset="0"/>
            </a:endParaRPr>
          </a:p>
          <a:p>
            <a:pPr lvl="0"/>
            <a:r>
              <a:rPr lang="en-US" dirty="0">
                <a:latin typeface="Times New Roman" panose="02020603050405020304" charset="0"/>
              </a:rPr>
              <a:t>D</a:t>
            </a:r>
            <a:r>
              <a:rPr lang="en-US" dirty="0" smtClean="0">
                <a:latin typeface="Times New Roman" panose="02020603050405020304" charset="0"/>
              </a:rPr>
              <a:t>uring </a:t>
            </a:r>
            <a:r>
              <a:rPr lang="en-US" dirty="0">
                <a:latin typeface="Times New Roman" panose="02020603050405020304" charset="0"/>
              </a:rPr>
              <a:t>the period of adolescence that nutrient needs are the greatest.</a:t>
            </a:r>
          </a:p>
          <a:p>
            <a:endParaRPr lang="en-US" dirty="0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Folate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charset="0"/>
              </a:rPr>
              <a:t> Folate plays an integral role in DNA, RNA and protein synthesis. Thus, adolescents have increased requirements for folate during puberty.</a:t>
            </a:r>
          </a:p>
          <a:p>
            <a:r>
              <a:rPr lang="en-US">
                <a:latin typeface="Times New Roman" panose="02020603050405020304" charset="0"/>
              </a:rPr>
              <a:t>300 µg/day for 9-13 year olds and 400 µg/day for 14-18 year olds.</a:t>
            </a:r>
          </a:p>
          <a:p>
            <a:r>
              <a:rPr lang="en-US">
                <a:latin typeface="Times New Roman" panose="02020603050405020304" charset="0"/>
              </a:rPr>
              <a:t>Severe folate deficiency results in the development of megaloblastic anemia, which is rare among adolescents.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lthy-diet-for-adolescents-13-7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020" y="-52705"/>
            <a:ext cx="9622155" cy="73729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821055"/>
          </a:xfrm>
        </p:spPr>
        <p:txBody>
          <a:bodyPr/>
          <a:lstStyle/>
          <a:p>
            <a:r>
              <a:rPr lang="en-US" sz="3200" b="1"/>
              <a:t>Nutritional problem that affects adolescence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1450"/>
            <a:ext cx="8229600" cy="46863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>
                <a:latin typeface="Times New Roman" panose="02020603050405020304" charset="0"/>
              </a:rPr>
              <a:t>Unhealthy eating habits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Times New Roman" panose="02020603050405020304" charset="0"/>
              </a:rPr>
              <a:t>Undernutrition and pregnancy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Times New Roman" panose="02020603050405020304" charset="0"/>
              </a:rPr>
              <a:t>Obesity and chronic disease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Times New Roman" panose="02020603050405020304" charset="0"/>
              </a:rPr>
              <a:t>Micronutrient deficiency 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latin typeface="Times New Roman" panose="02020603050405020304" charset="0"/>
              </a:rPr>
              <a:t>Eating disorders </a:t>
            </a:r>
          </a:p>
          <a:p>
            <a:pPr marL="514350" indent="-514350">
              <a:buFont typeface="+mj-lt"/>
              <a:buAutoNum type="arabicPeriod"/>
            </a:pPr>
            <a:endParaRPr lang="en-US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849630"/>
          </a:xfrm>
        </p:spPr>
        <p:txBody>
          <a:bodyPr/>
          <a:lstStyle/>
          <a:p>
            <a:r>
              <a:rPr lang="en-US" sz="3200" b="1"/>
              <a:t>Prevention and Managment of Nutritional Disorder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Nutritional assessment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Control of iron deficiency anaemia,iron,vit. A and other micronutrient deficiency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Nutrition integration in antenatal and postnatal care for adolescents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Prevention and managment of obesity and eating disturbance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Managment of severe malnutrition 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  <a:p>
            <a:pPr marL="514350" indent="-51435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Encourage the good eating practices to the adolescence group.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Nutrition screening can be done to set the goal and develop a action plan.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Factors that contribute the poor eating habits should be avoided.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K. park. A text book of Preventive and Social medicine, 21th edition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+mn-ea"/>
              </a:rPr>
              <a:t>www.slideshare.net( assessed on 2016/9/17)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</a:rPr>
              <a:t>www.eufic.org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/>
                </a:solidFill>
                <a:sym typeface="+mn-ea"/>
              </a:rPr>
              <a:t>whqlibdoc.who.int/publications/2005</a:t>
            </a:r>
          </a:p>
          <a:p>
            <a:pPr marL="514350" indent="-514350">
              <a:buFont typeface="+mj-lt"/>
              <a:buAutoNum type="arabicPeriod"/>
            </a:pPr>
            <a:endParaRPr lang="en-US">
              <a:solidFill>
                <a:schemeClr val="tx1"/>
              </a:solidFill>
              <a:sym typeface="+mn-ea"/>
            </a:endParaRPr>
          </a:p>
          <a:p>
            <a:pPr marL="0" indent="0">
              <a:buFont typeface="+mj-lt"/>
              <a:buNone/>
            </a:pPr>
            <a:endParaRPr lang="en-US">
              <a:solidFill>
                <a:schemeClr val="tx1"/>
              </a:solidFill>
              <a:sym typeface="+mn-ea"/>
            </a:endParaRPr>
          </a:p>
          <a:p>
            <a:pPr marL="514350" indent="-514350">
              <a:buFont typeface="+mj-lt"/>
              <a:buAutoNum type="arabicPeriod"/>
            </a:pPr>
            <a:endParaRPr lang="en-US">
              <a:solidFill>
                <a:schemeClr val="tx1"/>
              </a:solidFill>
              <a:sym typeface="+mn-ea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>
                <a:latin typeface="Times New Roman" panose="02020603050405020304" charset="0"/>
              </a:rPr>
              <a:t>Period of adolescence </a:t>
            </a:r>
            <a:r>
              <a:rPr lang="en-US" dirty="0" smtClean="0">
                <a:latin typeface="Times New Roman" panose="02020603050405020304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charset="0"/>
              </a:rPr>
              <a:t>Acc. to WHO,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charset="0"/>
              </a:rPr>
              <a:t>      Adolescence             : 10 – 19 years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charset="0"/>
              </a:rPr>
              <a:t>Early Adolescence    : 10 – 13 years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charset="0"/>
              </a:rPr>
              <a:t>Middle adolescence  : 14 – 16 years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latin typeface="Times New Roman" panose="02020603050405020304" charset="0"/>
              </a:rPr>
              <a:t>Late adolescence     :  17 – 19 years</a:t>
            </a:r>
          </a:p>
          <a:p>
            <a:endParaRPr lang="en-US" dirty="0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8261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Nutrition requirement in adolescence: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charset="0"/>
              </a:rPr>
              <a:t>Total nutrient needs are higher during adolescence than any other time in the lifecycle.</a:t>
            </a:r>
          </a:p>
          <a:p>
            <a:r>
              <a:rPr lang="en-US" dirty="0">
                <a:latin typeface="Times New Roman" panose="02020603050405020304" charset="0"/>
              </a:rPr>
              <a:t>Failure to consume an adequate diet at this time can result in </a:t>
            </a:r>
          </a:p>
          <a:p>
            <a:pPr lvl="1"/>
            <a:r>
              <a:rPr lang="en-US" sz="3200" dirty="0">
                <a:latin typeface="Times New Roman" panose="02020603050405020304" charset="0"/>
              </a:rPr>
              <a:t>delayed sexual maturation </a:t>
            </a:r>
          </a:p>
          <a:p>
            <a:pPr lvl="1"/>
            <a:r>
              <a:rPr lang="en-US" sz="3200" dirty="0">
                <a:latin typeface="Times New Roman" panose="02020603050405020304" charset="0"/>
              </a:rPr>
              <a:t>can arrest or slow linear growth</a:t>
            </a:r>
            <a:r>
              <a:rPr lang="en-US" sz="3200" dirty="0" smtClean="0">
                <a:latin typeface="Times New Roman" panose="02020603050405020304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charset="0"/>
                <a:sym typeface="+mn-ea"/>
              </a:rPr>
              <a:t>Nutrition </a:t>
            </a:r>
            <a:r>
              <a:rPr lang="en-US" dirty="0">
                <a:latin typeface="Times New Roman" panose="02020603050405020304" charset="0"/>
                <a:sym typeface="+mn-ea"/>
              </a:rPr>
              <a:t>is also important during this time to help to prevent adult diet-related chronic diseases</a:t>
            </a:r>
          </a:p>
          <a:p>
            <a:pPr lvl="1"/>
            <a:r>
              <a:rPr lang="en-US" dirty="0">
                <a:latin typeface="Times New Roman" panose="02020603050405020304" charset="0"/>
                <a:sym typeface="+mn-ea"/>
              </a:rPr>
              <a:t> such as cardiovascular disease, cancer, and osteoporosis.</a:t>
            </a:r>
            <a:endParaRPr lang="en-US" dirty="0">
              <a:latin typeface="Times New Roman" panose="02020603050405020304" charset="0"/>
            </a:endParaRPr>
          </a:p>
          <a:p>
            <a:r>
              <a:rPr lang="en-US" dirty="0">
                <a:latin typeface="Times New Roman" panose="02020603050405020304" charset="0"/>
              </a:rPr>
              <a:t>At the peak of the adolescent growth, the nutritional requirements may be twice as high as those of the remaining period of adolescence.</a:t>
            </a:r>
          </a:p>
          <a:p>
            <a:endParaRPr lang="en-US" dirty="0">
              <a:latin typeface="Times New Roman" panose="0202060305040502030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Energy and nutrient need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charset="0"/>
              </a:rPr>
              <a:t>Energy requirement :</a:t>
            </a:r>
          </a:p>
          <a:p>
            <a:pPr lvl="1"/>
            <a:r>
              <a:rPr lang="en-US" dirty="0">
                <a:latin typeface="Times New Roman" panose="02020603050405020304" charset="0"/>
              </a:rPr>
              <a:t>a mean energy intake </a:t>
            </a:r>
          </a:p>
          <a:p>
            <a:pPr lvl="2"/>
            <a:r>
              <a:rPr lang="en-US" dirty="0" smtClean="0">
                <a:latin typeface="Times New Roman" panose="02020603050405020304" charset="0"/>
              </a:rPr>
              <a:t>for females ages 12-19 years : 1793 calories/day</a:t>
            </a:r>
          </a:p>
          <a:p>
            <a:pPr lvl="2"/>
            <a:r>
              <a:rPr lang="en-US" dirty="0" smtClean="0">
                <a:latin typeface="Times New Roman" panose="02020603050405020304" charset="0"/>
              </a:rPr>
              <a:t>for </a:t>
            </a:r>
            <a:r>
              <a:rPr lang="en-US" dirty="0">
                <a:latin typeface="Times New Roman" panose="02020603050405020304" charset="0"/>
              </a:rPr>
              <a:t>males ages </a:t>
            </a:r>
            <a:r>
              <a:rPr lang="en-US" dirty="0" smtClean="0">
                <a:latin typeface="Times New Roman" panose="02020603050405020304" charset="0"/>
              </a:rPr>
              <a:t>12-19 years : 2843 calories/day </a:t>
            </a:r>
            <a:endParaRPr lang="en-US" dirty="0">
              <a:latin typeface="Times New Roman" panose="02020603050405020304" charset="0"/>
            </a:endParaRPr>
          </a:p>
          <a:p>
            <a:r>
              <a:rPr lang="en-US" dirty="0">
                <a:latin typeface="Times New Roman" panose="02020603050405020304" charset="0"/>
              </a:rPr>
              <a:t>Chronically low energy intakes can lead to delayed puberty or growth retardation. </a:t>
            </a:r>
          </a:p>
          <a:p>
            <a:endParaRPr lang="en-US" dirty="0" smtClean="0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58261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Protein: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762000"/>
            <a:ext cx="8229600" cy="464820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3200" dirty="0" smtClean="0">
              <a:latin typeface="Times New Roman" panose="0202060305040502030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charset="0"/>
              </a:rPr>
              <a:t>Protein </a:t>
            </a:r>
            <a:r>
              <a:rPr lang="en-US" sz="3200" dirty="0">
                <a:latin typeface="Times New Roman" panose="02020603050405020304" charset="0"/>
              </a:rPr>
              <a:t>requirements per unit of height are highest for females in the 11 to 14 year age range and for males in the 15 to 18 year age </a:t>
            </a:r>
            <a:r>
              <a:rPr lang="en-US" sz="3200" dirty="0" smtClean="0">
                <a:latin typeface="Times New Roman" panose="02020603050405020304" charset="0"/>
              </a:rPr>
              <a:t>range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charset="0"/>
              </a:rPr>
              <a:t>When </a:t>
            </a:r>
            <a:r>
              <a:rPr lang="en-US" sz="3200" dirty="0">
                <a:latin typeface="Times New Roman" panose="02020603050405020304" charset="0"/>
              </a:rPr>
              <a:t>protein intakes are consistently inadequate</a:t>
            </a:r>
            <a:r>
              <a:rPr lang="en-US" sz="3200" dirty="0" smtClean="0">
                <a:latin typeface="Times New Roman" panose="02020603050405020304" charset="0"/>
              </a:rPr>
              <a:t>,</a:t>
            </a:r>
          </a:p>
          <a:p>
            <a:pPr lvl="1"/>
            <a:r>
              <a:rPr lang="en-US" sz="3200" dirty="0" smtClean="0">
                <a:latin typeface="Times New Roman" panose="02020603050405020304" charset="0"/>
              </a:rPr>
              <a:t> </a:t>
            </a:r>
            <a:r>
              <a:rPr lang="en-US" sz="3200" dirty="0">
                <a:latin typeface="Times New Roman" panose="02020603050405020304" charset="0"/>
              </a:rPr>
              <a:t>reductions in linear growth, delays in sexual maturation, and reduced accumulation of lean body mass may be seen.</a:t>
            </a:r>
          </a:p>
          <a:p>
            <a:endParaRPr lang="en-US" dirty="0">
              <a:latin typeface="Times New Roman" panose="020206030504050203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82613"/>
          </a:xfrm>
        </p:spPr>
        <p:txBody>
          <a:bodyPr>
            <a:normAutofit/>
          </a:bodyPr>
          <a:lstStyle/>
          <a:p>
            <a:r>
              <a:rPr lang="en-US" b="1" dirty="0"/>
              <a:t>Carbohydrates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charset="0"/>
              </a:rPr>
              <a:t>Adolescents consume approximately 53% of their calories as carbohydrate.</a:t>
            </a:r>
          </a:p>
          <a:p>
            <a:endParaRPr lang="en-US" dirty="0">
              <a:latin typeface="Times New Roman" panose="02020603050405020304" charset="0"/>
            </a:endParaRPr>
          </a:p>
          <a:p>
            <a:endParaRPr lang="en-US" dirty="0">
              <a:latin typeface="Times New Roman" panose="02020603050405020304" charset="0"/>
            </a:endParaRPr>
          </a:p>
        </p:txBody>
      </p:sp>
      <p:pic>
        <p:nvPicPr>
          <p:cNvPr id="5" name="Content Placeholder 4" descr="diet-for-childrenadolescentsold-age-31-728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933950" y="2327275"/>
            <a:ext cx="3749040" cy="281178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Calcium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20000"/>
          </a:bodyPr>
          <a:lstStyle/>
          <a:p>
            <a:r>
              <a:rPr lang="en-US">
                <a:latin typeface="Times New Roman" panose="02020603050405020304" charset="0"/>
              </a:rPr>
              <a:t>Calcium needs during adolescence are greater than they are in either childhood or adulthood because of the dramatic increase in skeletal growth.</a:t>
            </a:r>
          </a:p>
          <a:p>
            <a:r>
              <a:rPr lang="en-US">
                <a:latin typeface="Times New Roman" panose="02020603050405020304" charset="0"/>
              </a:rPr>
              <a:t>About 45% of peak bone mass is attained during adolescence</a:t>
            </a:r>
          </a:p>
          <a:p>
            <a:r>
              <a:rPr lang="en-US">
                <a:latin typeface="Times New Roman" panose="02020603050405020304" charset="0"/>
              </a:rPr>
              <a:t>Adequate calcium intake is important</a:t>
            </a:r>
          </a:p>
          <a:p>
            <a:pPr lvl="1"/>
            <a:r>
              <a:rPr lang="en-US">
                <a:latin typeface="Times New Roman" panose="02020603050405020304" charset="0"/>
              </a:rPr>
              <a:t> for the development of dense bone mass </a:t>
            </a:r>
          </a:p>
          <a:p>
            <a:pPr lvl="1"/>
            <a:r>
              <a:rPr lang="en-US">
                <a:latin typeface="Times New Roman" panose="02020603050405020304" charset="0"/>
              </a:rPr>
              <a:t> the reduction of the lifetime risk of fractures and osteoporosis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5313-A91C-49E9-ADAA-4AF25DDAFA0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WPS Presentation</Application>
  <PresentationFormat>On-screen Show (4:3)</PresentationFormat>
  <Paragraphs>130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Orange Waves</vt:lpstr>
      <vt:lpstr>Nutrition In Adolescence </vt:lpstr>
      <vt:lpstr>Introduction </vt:lpstr>
      <vt:lpstr>Slide 3</vt:lpstr>
      <vt:lpstr>Nutrition requirement in adolescence: </vt:lpstr>
      <vt:lpstr>Slide 5</vt:lpstr>
      <vt:lpstr>Energy and nutrient need</vt:lpstr>
      <vt:lpstr>Protein: </vt:lpstr>
      <vt:lpstr>Carbohydrates: </vt:lpstr>
      <vt:lpstr>Calcium</vt:lpstr>
      <vt:lpstr>Slide 10</vt:lpstr>
      <vt:lpstr>Iron</vt:lpstr>
      <vt:lpstr>Slide 12</vt:lpstr>
      <vt:lpstr>Zinc</vt:lpstr>
      <vt:lpstr>Slide 14</vt:lpstr>
      <vt:lpstr>Vitamins </vt:lpstr>
      <vt:lpstr>Slide 16</vt:lpstr>
      <vt:lpstr>2) Vitamin E </vt:lpstr>
      <vt:lpstr>3)Vitamin C</vt:lpstr>
      <vt:lpstr>Slide 19</vt:lpstr>
      <vt:lpstr>Folate</vt:lpstr>
      <vt:lpstr>Slide 21</vt:lpstr>
      <vt:lpstr>Nutritional problem that affects adolescence</vt:lpstr>
      <vt:lpstr>Prevention and Managment of Nutritional Disorder </vt:lpstr>
      <vt:lpstr>Conclusion </vt:lpstr>
      <vt:lpstr>References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In Adolescence</dc:title>
  <dc:creator>Nalakanta Dhungana</dc:creator>
  <cp:lastModifiedBy>acer</cp:lastModifiedBy>
  <cp:revision>42</cp:revision>
  <dcterms:created xsi:type="dcterms:W3CDTF">2016-09-11T14:52:00Z</dcterms:created>
  <dcterms:modified xsi:type="dcterms:W3CDTF">2017-11-05T09:01:52Z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1033-10.1.0.5785</vt:lpwstr>
  </property>
</Properties>
</file>