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2"/>
  </p:notesMasterIdLst>
  <p:sldIdLst>
    <p:sldId id="306" r:id="rId2"/>
    <p:sldId id="275" r:id="rId3"/>
    <p:sldId id="291" r:id="rId4"/>
    <p:sldId id="276" r:id="rId5"/>
    <p:sldId id="277" r:id="rId6"/>
    <p:sldId id="287" r:id="rId7"/>
    <p:sldId id="278" r:id="rId8"/>
    <p:sldId id="303" r:id="rId9"/>
    <p:sldId id="299" r:id="rId10"/>
    <p:sldId id="292" r:id="rId11"/>
    <p:sldId id="301" r:id="rId12"/>
    <p:sldId id="293" r:id="rId13"/>
    <p:sldId id="300" r:id="rId14"/>
    <p:sldId id="284" r:id="rId15"/>
    <p:sldId id="305" r:id="rId16"/>
    <p:sldId id="286" r:id="rId17"/>
    <p:sldId id="296" r:id="rId18"/>
    <p:sldId id="294" r:id="rId19"/>
    <p:sldId id="302" r:id="rId20"/>
    <p:sldId id="30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YnYrIS8dwjBxJHyR9foIfg" hashData="QX00OnmJaRjn0NrpLvkA7JTkeTg" cryptProvider="" algIdExt="0" algIdExtSource="" cryptProviderTypeExt="0" cryptProviderTypeExtSource="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8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7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937C0-5115-4878-A955-D706632AAB52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5168D-945B-40EB-B86F-56504FEA18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5168D-945B-40EB-B86F-56504FEA1862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Postpartum=birth of childs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5168D-945B-40EB-B86F-56504FEA186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5168D-945B-40EB-B86F-56504FEA1862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5168D-945B-40EB-B86F-56504FEA1862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9B07C2-3D15-4307-9604-268369A0C591}" type="datetimeFigureOut">
              <a:rPr lang="en-US" smtClean="0"/>
              <a:pPr/>
              <a:t>8/11/2017</a:t>
            </a:fld>
            <a:endParaRPr lang="en-MY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MY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6B7A11-91F5-400F-891C-356D1F6EB5CF}" type="slidenum">
              <a:rPr lang="en-MY" smtClean="0"/>
              <a:pPr/>
              <a:t>‹#›</a:t>
            </a:fld>
            <a:endParaRPr lang="en-MY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Nutritional Indicators used In District Health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274999" cy="10668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Nutritional indicators used in HMIS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676400"/>
            <a:ext cx="7924800" cy="5181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Growth monitoring coverage=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No of visit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No of targeted visit                   x 100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Proportion of malnourished children(wt. for age)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No of children(0-36 months) under low growth curve for 1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st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visit</a:t>
            </a:r>
            <a:endParaRPr lang="en-US" sz="28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no of children (0-36 months) new cases         x100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685800" y="4953000"/>
            <a:ext cx="6248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8200" y="2667000"/>
            <a:ext cx="373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381000"/>
            <a:ext cx="6589199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Contd….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600200"/>
            <a:ext cx="6591985" cy="4311022"/>
          </a:xfrm>
        </p:spPr>
        <p:txBody>
          <a:bodyPr>
            <a:noAutofit/>
          </a:bodyPr>
          <a:lstStyle/>
          <a:p>
            <a:pPr lvl="8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Iron distribution coverage(women)=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No of pregnant women who receive all 225 iron tablets/Target population (expected pregnancy)x100.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Deworming coverage=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of children(1-5 years) receiving deworming  tablets twice a year/ No of children 1-5 years x100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7609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Contd…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676400"/>
            <a:ext cx="6972985" cy="438722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Isodized  salt coverage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No of household   using adequtely isodized salt/ No of  household surveyedx100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Urinary iodine excretion(UIE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)= Equal to or &gt; 100 micrograms iodine per liter of  urine median</a:t>
            </a: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7609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Contd…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76400"/>
            <a:ext cx="6591985" cy="42672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Vitamin A mass distribution coverage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=Number of children (6-59 months) who received vitamin A capsule/Target population (6-59 months)x100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Postpartum vitamin A coverage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=Postpartum vitamin  A no of postpartum women supplemented with vit A capsule/Total no of expected pregnencies    x100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7086600" cy="12192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Performance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of health system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>
                <a:latin typeface="Times New Roman" pitchFamily="18" charset="0"/>
                <a:cs typeface="Times New Roman" pitchFamily="18" charset="0"/>
              </a:rPr>
            </a:b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3913374"/>
              </p:ext>
            </p:extLst>
          </p:nvPr>
        </p:nvGraphicFramePr>
        <p:xfrm>
          <a:off x="533400" y="1577753"/>
          <a:ext cx="7499176" cy="5280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5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85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8936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Indicators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069/70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76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latin typeface="Times New Roman"/>
                          <a:ea typeface="Times New Roman"/>
                          <a:cs typeface="Times New Roman"/>
                        </a:rPr>
                        <a:t> Growth</a:t>
                      </a:r>
                      <a:r>
                        <a:rPr lang="en-US" sz="22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monitoring new visits as %of &lt;5 children</a:t>
                      </a:r>
                      <a:endParaRPr lang="en-US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44%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63333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Proportion of malnourished children (wt/age new visit)&lt;5 children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2.8%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156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Vit-A mass distribution coverage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97%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88759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Iron distribution coverage(women)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75%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Health service coverage fact sheet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41744"/>
          <a:ext cx="8458200" cy="4849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8700"/>
                <a:gridCol w="2349500"/>
              </a:tblGrid>
              <a:tr h="403378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Programme indicator(nutrition)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2071/72(2014/15)</a:t>
                      </a:r>
                      <a:endParaRPr lang="en-US" dirty="0"/>
                    </a:p>
                  </a:txBody>
                  <a:tcPr/>
                </a:tc>
              </a:tr>
              <a:tr h="869478">
                <a:tc>
                  <a:txBody>
                    <a:bodyPr/>
                    <a:lstStyle/>
                    <a:p>
                      <a:r>
                        <a:rPr lang="en-US" dirty="0" smtClean="0"/>
                        <a:t>% of children aged 0‐12 months registered for growth monitoring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  <a:endParaRPr lang="en-US" dirty="0"/>
                    </a:p>
                  </a:txBody>
                  <a:tcPr/>
                </a:tc>
              </a:tr>
              <a:tr h="1077966">
                <a:tc>
                  <a:txBody>
                    <a:bodyPr/>
                    <a:lstStyle/>
                    <a:p>
                      <a:r>
                        <a:rPr lang="en-US" dirty="0" smtClean="0"/>
                        <a:t> Average number of visits among children aged 0‐24 months registered  for growth monitoring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  <a:tr h="1008446">
                <a:tc>
                  <a:txBody>
                    <a:bodyPr/>
                    <a:lstStyle/>
                    <a:p>
                      <a:r>
                        <a:rPr lang="en-US" dirty="0" smtClean="0"/>
                        <a:t>% of children aged 0‐ 6 months registered for growth monitoring,   exclusively breastfed for the first six 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</a:tr>
              <a:tr h="850100">
                <a:tc>
                  <a:txBody>
                    <a:bodyPr/>
                    <a:lstStyle/>
                    <a:p>
                      <a:r>
                        <a:rPr lang="en-US" dirty="0" smtClean="0"/>
                        <a:t>% of children aged 68 months registered for growth monitoring  received solid, semi‐solid or soft foods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</a:tr>
              <a:tr h="586425">
                <a:tc>
                  <a:txBody>
                    <a:bodyPr/>
                    <a:lstStyle/>
                    <a:p>
                      <a:r>
                        <a:rPr lang="en-US" dirty="0" smtClean="0"/>
                        <a:t>% of children aged 6‐23 months, who received 1st dose of Baal Vita  (MNP) in 15 program districts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6477001" cy="838200"/>
          </a:xfrm>
        </p:spPr>
        <p:txBody>
          <a:bodyPr>
            <a:noAutofit/>
          </a:bodyPr>
          <a:lstStyle/>
          <a:p>
            <a:r>
              <a:rPr lang="en-MY" sz="3200" b="1" dirty="0" smtClean="0">
                <a:latin typeface="Times New Roman" pitchFamily="18" charset="0"/>
                <a:cs typeface="Times New Roman" pitchFamily="18" charset="0"/>
              </a:rPr>
              <a:t>Future plans and activities</a:t>
            </a:r>
            <a:endParaRPr lang="en-MY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6591985" cy="50292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MY" sz="2600" dirty="0" smtClean="0">
                <a:latin typeface="Times New Roman" pitchFamily="18" charset="0"/>
                <a:cs typeface="Times New Roman" pitchFamily="18" charset="0"/>
              </a:rPr>
              <a:t>For the achievement of nutrition program specific goals and objectives following plans and activities have been planned for future</a:t>
            </a:r>
          </a:p>
          <a:p>
            <a:pPr algn="just"/>
            <a:r>
              <a:rPr lang="en-MY" sz="2600" dirty="0" smtClean="0">
                <a:latin typeface="Times New Roman" pitchFamily="18" charset="0"/>
                <a:cs typeface="Times New Roman" pitchFamily="18" charset="0"/>
              </a:rPr>
              <a:t>Feeding and Nutrition Promotion, Integrated Management of Acute Malnutrition</a:t>
            </a:r>
          </a:p>
          <a:p>
            <a:pPr algn="just"/>
            <a:r>
              <a:rPr lang="en-MY" sz="2600" dirty="0" smtClean="0">
                <a:latin typeface="Times New Roman" pitchFamily="18" charset="0"/>
                <a:cs typeface="Times New Roman" pitchFamily="18" charset="0"/>
              </a:rPr>
              <a:t> Scaling‐up of evidence based cost effective interventions such as Infant and Young Child</a:t>
            </a:r>
          </a:p>
          <a:p>
            <a:pPr algn="just"/>
            <a:r>
              <a:rPr lang="en-MY" sz="2600" dirty="0" smtClean="0">
                <a:latin typeface="Times New Roman" pitchFamily="18" charset="0"/>
                <a:cs typeface="Times New Roman" pitchFamily="18" charset="0"/>
              </a:rPr>
              <a:t>Implementation of national nutrition programs and activities through National Nutrition Center.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19200"/>
            <a:ext cx="8534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itchFamily="18" charset="0"/>
                <a:cs typeface="Times New Roman" pitchFamily="18" charset="0"/>
              </a:rPr>
              <a:t>Implement identified cost effective and evidence based interventions to improve maternal under‐nutrition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MY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itchFamily="18" charset="0"/>
                <a:cs typeface="Times New Roman" pitchFamily="18" charset="0"/>
              </a:rPr>
              <a:t> Establishment of food and nutrition surveillance system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MY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itchFamily="18" charset="0"/>
                <a:cs typeface="Times New Roman" pitchFamily="18" charset="0"/>
              </a:rPr>
              <a:t>Capacity building of health workers at all levels (with basic nutrition training package).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MY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Conduct National Micronutrient Status Survey.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itchFamily="18" charset="0"/>
                <a:cs typeface="Times New Roman" pitchFamily="18" charset="0"/>
              </a:rPr>
              <a:t>Revision of National Nutrition Policy and Strategy.</a:t>
            </a:r>
            <a:endParaRPr lang="en-MY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Contd…..</a:t>
            </a:r>
            <a:endParaRPr lang="en-MY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81000"/>
            <a:ext cx="6589199" cy="9144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APPLICATIONS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620000" cy="4463422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Health indicators are commonly used to guide public health policy.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Nutritional status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Breast feedings practices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Complementary feedings practices 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Micronutrient supplements/ fortified food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Household food security vulnerability to food and insecurity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998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National plans of action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752600"/>
            <a:ext cx="6591985" cy="3581400"/>
          </a:xfrm>
        </p:spPr>
        <p:txBody>
          <a:bodyPr>
            <a:noAutofit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Quantified objectives reducing the current prevalence of low birth weight (&lt;2500 g) by 50% in urban areas and by 30% in rural areas;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Eliminating  almost entirely severe underweight  reducing by 50% the current prevalence of moderate forms and reducing by 80% marginal to moderate forms in children under five years who are treated in outpatient nutrition rehabilitation centers.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589199" cy="9144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Nutritional indicators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8153400" cy="556260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indicators which are selected 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measure nutritional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status as well as to identify causes of malnutrition are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known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 nutritional indicators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In biomonitoring ,nutritional indicators refers to vitamins,iron,status indicators ,trace elements or other dietary indicators with potential health relevance.</a:t>
            </a:r>
          </a:p>
          <a:p>
            <a:pPr marL="880110" lvl="1" indent="-514350" algn="just">
              <a:buFont typeface="+mj-lt"/>
              <a:buAutoNum type="arabicPeriod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A. Anthropometric 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Indicators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1181862" lvl="2" indent="-514350" algn="just">
              <a:buFont typeface="+mj-lt"/>
              <a:buAutoNum type="arabicPeriod"/>
            </a:pPr>
            <a:r>
              <a:rPr lang="en-GB" sz="2500" dirty="0">
                <a:latin typeface="Times New Roman" pitchFamily="18" charset="0"/>
                <a:cs typeface="Times New Roman" pitchFamily="18" charset="0"/>
              </a:rPr>
              <a:t>Weight for age (underweight: Acute and Chronic malnutrition</a:t>
            </a:r>
            <a:r>
              <a:rPr lang="en-GB" sz="25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marL="1181862" lvl="2" indent="-514350" algn="just">
              <a:buFont typeface="+mj-lt"/>
              <a:buAutoNum type="arabicPeriod"/>
            </a:pPr>
            <a:r>
              <a:rPr lang="en-GB" sz="2500" dirty="0">
                <a:latin typeface="Times New Roman" pitchFamily="18" charset="0"/>
                <a:cs typeface="Times New Roman" pitchFamily="18" charset="0"/>
              </a:rPr>
              <a:t>Height/length for </a:t>
            </a:r>
            <a:r>
              <a:rPr lang="en-GB" sz="2500" dirty="0" smtClean="0">
                <a:latin typeface="Times New Roman" pitchFamily="18" charset="0"/>
                <a:cs typeface="Times New Roman" pitchFamily="18" charset="0"/>
              </a:rPr>
              <a:t>age : </a:t>
            </a:r>
            <a:r>
              <a:rPr lang="en-GB" sz="2500" dirty="0">
                <a:latin typeface="Times New Roman" pitchFamily="18" charset="0"/>
                <a:cs typeface="Times New Roman" pitchFamily="18" charset="0"/>
              </a:rPr>
              <a:t>(Stunting: Chronic Malnutrition)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Contd….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Reducing by 80% the current prevalence of nutritional anemia in pregnant women and children under two years attending public health services; keeping the prevalence of iodine deficiency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609600"/>
            <a:ext cx="6591985" cy="54864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Weight for height (Wasting: Acute Malnutrition)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MUAC(mid upper arm circumference)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BMI(body mass index)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LBW(low birth weight)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More than 20 million infants are born each year weighing less than 2,500 grams (5.5 pounds), accounting for 17 per cent of all births in the developing world – a rate more than double the level in industrialized countries. 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62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Autofit/>
          </a:bodyPr>
          <a:lstStyle/>
          <a:p>
            <a:pPr lvl="0" algn="just"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B.Clinical Indicators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tiredness, breathlessness and headaches : Iron deficiency anemia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Night blindness, bitot’s spot, Corneal xerosis, keratomalacia: Vitamin A deficiency 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Goiter and cretinism: Iodine deficiency disorders (IDDs)</a:t>
            </a:r>
          </a:p>
          <a:p>
            <a:pPr lvl="0" algn="just"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C.Biochemical Indicators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 hemoglobin%: Iron deficiency anemia</a:t>
            </a:r>
          </a:p>
          <a:p>
            <a:pPr lvl="1" algn="just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Low serum retinol: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Vitamin A deficiency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 urinary iodine: Iodine deficiency disorders (IDDs)</a:t>
            </a:r>
          </a:p>
          <a:p>
            <a:pPr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D. Dietary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Intake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Indicators</a:t>
            </a:r>
          </a:p>
          <a:p>
            <a:pPr lvl="0"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Per capita calorie consumption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No. of meal/snacks taken per day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No. of food item taken per nutrition cycle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% of exclusively breastfeed children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Proportion of 6-24 months children with appropriate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weaning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80724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E. Health service/System indicators</a:t>
            </a:r>
          </a:p>
          <a:p>
            <a:pPr lvl="0" algn="just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Iron Distribution coverage among pregnant and lactating women</a:t>
            </a: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Vitamin A distribution coverage among 6-60 months children and postpartum mother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Deworming coverage among 1-5 years coverage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Growth monitoring coverage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No of PHC/ORC conducted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Total number of mothers/pregnant women counselled about nutrition/breast feeding etc.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64" y="129208"/>
            <a:ext cx="8939336" cy="672879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F. Indirect nutritional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Indicators: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Demographic, Socio-cultural and Economic  </a:t>
            </a:r>
            <a:endParaRPr lang="en-GB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Demographic Indicators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Morbidity and Mortality rates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Immunization/Vaccination coverage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Health service accessibility,  availability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Environmental and sanitation indicators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Availability of safe drinking water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Literacy rate specially female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Annual targeted crops production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Rate of natural disasters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Economic growth rate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Technology change/replacement rate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Transportation facility available etc.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  <a:p>
            <a:pPr lvl="1"/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Per capita income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04800"/>
            <a:ext cx="7315200" cy="838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Characteristics 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990600"/>
            <a:ext cx="73152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A health indicator which is used internationally to describe 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global health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should have the following characteristics: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should be defined in such a way that it can be measured uniformly internationally.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must have statistical validity.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indicator must be data which can feasibly be collected.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analysis of the data must result in a recommendation on which people can make changes to improve health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675</TotalTime>
  <Words>797</Words>
  <Application>Microsoft Office PowerPoint</Application>
  <PresentationFormat>On-screen Show (4:3)</PresentationFormat>
  <Paragraphs>133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Nutritional Indicators used In District Health service</vt:lpstr>
      <vt:lpstr>Nutritional indicators </vt:lpstr>
      <vt:lpstr>Slide 3</vt:lpstr>
      <vt:lpstr>Slide 4</vt:lpstr>
      <vt:lpstr>Slide 5</vt:lpstr>
      <vt:lpstr>Slide 6</vt:lpstr>
      <vt:lpstr>Slide 7</vt:lpstr>
      <vt:lpstr>Contd……</vt:lpstr>
      <vt:lpstr>      Characteristics   </vt:lpstr>
      <vt:lpstr>Nutritional indicators used in HMIS</vt:lpstr>
      <vt:lpstr>Contd….</vt:lpstr>
      <vt:lpstr>Contd…</vt:lpstr>
      <vt:lpstr>Contd…</vt:lpstr>
      <vt:lpstr>Performance of health system </vt:lpstr>
      <vt:lpstr>Health service coverage fact sheet</vt:lpstr>
      <vt:lpstr>Future plans and activities</vt:lpstr>
      <vt:lpstr>Slide 17</vt:lpstr>
      <vt:lpstr>APPLICATIONS</vt:lpstr>
      <vt:lpstr>National plans of action:  </vt:lpstr>
      <vt:lpstr>Contd….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acer</cp:lastModifiedBy>
  <cp:revision>112</cp:revision>
  <dcterms:created xsi:type="dcterms:W3CDTF">2014-11-10T06:41:26Z</dcterms:created>
  <dcterms:modified xsi:type="dcterms:W3CDTF">2017-08-11T02:08:45Z</dcterms:modified>
</cp:coreProperties>
</file>