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87"/>
  </p:notesMasterIdLst>
  <p:sldIdLst>
    <p:sldId id="256" r:id="rId2"/>
    <p:sldId id="259" r:id="rId3"/>
    <p:sldId id="260" r:id="rId4"/>
    <p:sldId id="262" r:id="rId5"/>
    <p:sldId id="261" r:id="rId6"/>
    <p:sldId id="263" r:id="rId7"/>
    <p:sldId id="257" r:id="rId8"/>
    <p:sldId id="265" r:id="rId9"/>
    <p:sldId id="267" r:id="rId10"/>
    <p:sldId id="268" r:id="rId11"/>
    <p:sldId id="264" r:id="rId12"/>
    <p:sldId id="269" r:id="rId13"/>
    <p:sldId id="271" r:id="rId14"/>
    <p:sldId id="270" r:id="rId15"/>
    <p:sldId id="272" r:id="rId16"/>
    <p:sldId id="296" r:id="rId17"/>
    <p:sldId id="273" r:id="rId18"/>
    <p:sldId id="274" r:id="rId19"/>
    <p:sldId id="275" r:id="rId20"/>
    <p:sldId id="276" r:id="rId21"/>
    <p:sldId id="278" r:id="rId22"/>
    <p:sldId id="277"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8" r:id="rId40"/>
    <p:sldId id="299" r:id="rId41"/>
    <p:sldId id="300" r:id="rId42"/>
    <p:sldId id="301" r:id="rId43"/>
    <p:sldId id="302" r:id="rId44"/>
    <p:sldId id="303" r:id="rId45"/>
    <p:sldId id="304" r:id="rId46"/>
    <p:sldId id="305" r:id="rId47"/>
    <p:sldId id="306" r:id="rId48"/>
    <p:sldId id="318" r:id="rId49"/>
    <p:sldId id="307" r:id="rId50"/>
    <p:sldId id="308" r:id="rId51"/>
    <p:sldId id="309" r:id="rId52"/>
    <p:sldId id="310" r:id="rId53"/>
    <p:sldId id="311" r:id="rId54"/>
    <p:sldId id="312" r:id="rId55"/>
    <p:sldId id="314" r:id="rId56"/>
    <p:sldId id="313" r:id="rId57"/>
    <p:sldId id="315" r:id="rId58"/>
    <p:sldId id="317" r:id="rId59"/>
    <p:sldId id="319" r:id="rId60"/>
    <p:sldId id="320" r:id="rId61"/>
    <p:sldId id="321" r:id="rId62"/>
    <p:sldId id="322" r:id="rId63"/>
    <p:sldId id="327" r:id="rId64"/>
    <p:sldId id="328" r:id="rId65"/>
    <p:sldId id="329" r:id="rId66"/>
    <p:sldId id="330" r:id="rId67"/>
    <p:sldId id="331" r:id="rId68"/>
    <p:sldId id="332" r:id="rId69"/>
    <p:sldId id="333" r:id="rId70"/>
    <p:sldId id="334" r:id="rId71"/>
    <p:sldId id="335" r:id="rId72"/>
    <p:sldId id="336" r:id="rId73"/>
    <p:sldId id="337" r:id="rId74"/>
    <p:sldId id="338" r:id="rId75"/>
    <p:sldId id="339" r:id="rId76"/>
    <p:sldId id="340" r:id="rId77"/>
    <p:sldId id="341" r:id="rId78"/>
    <p:sldId id="342" r:id="rId79"/>
    <p:sldId id="343" r:id="rId80"/>
    <p:sldId id="344" r:id="rId81"/>
    <p:sldId id="345" r:id="rId82"/>
    <p:sldId id="346" r:id="rId83"/>
    <p:sldId id="347" r:id="rId84"/>
    <p:sldId id="348" r:id="rId85"/>
    <p:sldId id="316"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q6/7Oiz5veHpDZdUUAOJaw==" hashData="BXtbJqFJyRyukcdrT/T5xsPxOqOXIRtd00+AtFa16y3WaFXFTwnesnIBoVtjUKgfYR3E49DZ+5LKLnfecOq9u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447" autoAdjust="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2B1BD6-1964-4ED5-B90C-BF79E5DD3C16}" type="datetimeFigureOut">
              <a:rPr lang="en-US" smtClean="0"/>
              <a:t>11/28/2023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64A474-7247-49BC-80AD-70B5A3FCF231}" type="slidenum">
              <a:rPr lang="en-US" smtClean="0"/>
              <a:t>‹#›</a:t>
            </a:fld>
            <a:endParaRPr lang="en-US"/>
          </a:p>
        </p:txBody>
      </p:sp>
    </p:spTree>
    <p:extLst>
      <p:ext uri="{BB962C8B-B14F-4D97-AF65-F5344CB8AC3E}">
        <p14:creationId xmlns:p14="http://schemas.microsoft.com/office/powerpoint/2010/main" val="810861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smtClean="0"/>
              <a:t>www.who.int/health-topics/cholera#tab=tab_1 ( indicator of inequality-</a:t>
            </a:r>
            <a:r>
              <a:rPr lang="en-US" baseline="0" dirty="0" smtClean="0"/>
              <a:t> increasing function of level of income)</a:t>
            </a:r>
            <a:endParaRPr lang="en-US" dirty="0"/>
          </a:p>
        </p:txBody>
      </p:sp>
      <p:sp>
        <p:nvSpPr>
          <p:cNvPr id="4" name="Slide Number Placeholder 3"/>
          <p:cNvSpPr>
            <a:spLocks noGrp="1"/>
          </p:cNvSpPr>
          <p:nvPr>
            <p:ph type="sldNum" sz="quarter" idx="5"/>
          </p:nvPr>
        </p:nvSpPr>
        <p:spPr/>
        <p:txBody>
          <a:bodyPr/>
          <a:lstStyle/>
          <a:p>
            <a:fld id="{A564A474-7247-49BC-80AD-70B5A3FCF231}" type="slidenum">
              <a:rPr lang="en-US" smtClean="0"/>
              <a:t>5</a:t>
            </a:fld>
            <a:endParaRPr lang="en-US"/>
          </a:p>
        </p:txBody>
      </p:sp>
    </p:spTree>
    <p:extLst>
      <p:ext uri="{BB962C8B-B14F-4D97-AF65-F5344CB8AC3E}">
        <p14:creationId xmlns:p14="http://schemas.microsoft.com/office/powerpoint/2010/main" val="131085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Escherichia coli (most common worldwide), </a:t>
            </a:r>
            <a:r>
              <a:rPr lang="en-US" sz="1200" b="0" i="0" kern="1200" dirty="0" err="1" smtClean="0">
                <a:solidFill>
                  <a:schemeClr val="tx1"/>
                </a:solidFill>
                <a:effectLst/>
                <a:latin typeface="+mn-lt"/>
                <a:ea typeface="+mn-ea"/>
                <a:cs typeface="+mn-cs"/>
              </a:rPr>
              <a:t>Shigella</a:t>
            </a:r>
            <a:r>
              <a:rPr lang="en-US" sz="1200" b="0" i="0" kern="1200" dirty="0" smtClean="0">
                <a:solidFill>
                  <a:schemeClr val="tx1"/>
                </a:solidFill>
                <a:effectLst/>
                <a:latin typeface="+mn-lt"/>
                <a:ea typeface="+mn-ea"/>
                <a:cs typeface="+mn-cs"/>
              </a:rPr>
              <a:t>, Salmonella, Campylobacter (most common in children), Yersinia, and Clostridium </a:t>
            </a:r>
            <a:r>
              <a:rPr lang="en-US" sz="1200" b="0" i="0" kern="1200" dirty="0" err="1" smtClean="0">
                <a:solidFill>
                  <a:schemeClr val="tx1"/>
                </a:solidFill>
                <a:effectLst/>
                <a:latin typeface="+mn-lt"/>
                <a:ea typeface="+mn-ea"/>
                <a:cs typeface="+mn-cs"/>
              </a:rPr>
              <a:t>spp</a:t>
            </a:r>
            <a:endParaRPr lang="en-US" dirty="0"/>
          </a:p>
        </p:txBody>
      </p:sp>
      <p:sp>
        <p:nvSpPr>
          <p:cNvPr id="4" name="Slide Number Placeholder 3"/>
          <p:cNvSpPr>
            <a:spLocks noGrp="1"/>
          </p:cNvSpPr>
          <p:nvPr>
            <p:ph type="sldNum" sz="quarter" idx="10"/>
          </p:nvPr>
        </p:nvSpPr>
        <p:spPr/>
        <p:txBody>
          <a:bodyPr/>
          <a:lstStyle/>
          <a:p>
            <a:fld id="{A564A474-7247-49BC-80AD-70B5A3FCF231}" type="slidenum">
              <a:rPr lang="en-US" smtClean="0"/>
              <a:t>51</a:t>
            </a:fld>
            <a:endParaRPr lang="en-US"/>
          </a:p>
        </p:txBody>
      </p:sp>
    </p:spTree>
    <p:extLst>
      <p:ext uri="{BB962C8B-B14F-4D97-AF65-F5344CB8AC3E}">
        <p14:creationId xmlns:p14="http://schemas.microsoft.com/office/powerpoint/2010/main" val="270761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smtClean="0">
                <a:solidFill>
                  <a:schemeClr val="tx1"/>
                </a:solidFill>
                <a:effectLst/>
                <a:latin typeface="+mn-lt"/>
                <a:ea typeface="+mn-ea"/>
                <a:cs typeface="+mn-cs"/>
              </a:rPr>
              <a:t>doi</a:t>
            </a:r>
            <a:r>
              <a:rPr lang="en-US" sz="1200" b="0" i="0" kern="1200" dirty="0" smtClean="0">
                <a:solidFill>
                  <a:schemeClr val="tx1"/>
                </a:solidFill>
                <a:effectLst/>
                <a:latin typeface="+mn-lt"/>
                <a:ea typeface="+mn-ea"/>
                <a:cs typeface="+mn-cs"/>
              </a:rPr>
              <a:t>: 10.1371/journal.pone.0265933</a:t>
            </a:r>
            <a:endParaRPr lang="en-US" dirty="0"/>
          </a:p>
        </p:txBody>
      </p:sp>
      <p:sp>
        <p:nvSpPr>
          <p:cNvPr id="4" name="Slide Number Placeholder 3"/>
          <p:cNvSpPr>
            <a:spLocks noGrp="1"/>
          </p:cNvSpPr>
          <p:nvPr>
            <p:ph type="sldNum" sz="quarter" idx="10"/>
          </p:nvPr>
        </p:nvSpPr>
        <p:spPr/>
        <p:txBody>
          <a:bodyPr/>
          <a:lstStyle/>
          <a:p>
            <a:fld id="{E54C17EA-E30A-4217-8A81-BC92CBC04F01}" type="slidenum">
              <a:rPr lang="en-US" smtClean="0"/>
              <a:t>65</a:t>
            </a:fld>
            <a:endParaRPr lang="en-US"/>
          </a:p>
        </p:txBody>
      </p:sp>
    </p:spTree>
    <p:extLst>
      <p:ext uri="{BB962C8B-B14F-4D97-AF65-F5344CB8AC3E}">
        <p14:creationId xmlns:p14="http://schemas.microsoft.com/office/powerpoint/2010/main" val="527394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233517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1869693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460198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519971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19194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742639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4C17EA-E30A-4217-8A81-BC92CBC04F01}" type="slidenum">
              <a:rPr lang="en-US" smtClean="0"/>
              <a:t>83</a:t>
            </a:fld>
            <a:endParaRPr lang="en-US"/>
          </a:p>
        </p:txBody>
      </p:sp>
    </p:spTree>
    <p:extLst>
      <p:ext uri="{BB962C8B-B14F-4D97-AF65-F5344CB8AC3E}">
        <p14:creationId xmlns:p14="http://schemas.microsoft.com/office/powerpoint/2010/main" val="1941092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Biotype- a group of organism having same genotype.</a:t>
            </a:r>
            <a:r>
              <a:rPr lang="en-US" baseline="0" dirty="0" smtClean="0"/>
              <a:t> Serotype- group of microorganism having same antigens composition on their surface. </a:t>
            </a:r>
            <a:endParaRPr lang="en-US" dirty="0"/>
          </a:p>
        </p:txBody>
      </p:sp>
      <p:sp>
        <p:nvSpPr>
          <p:cNvPr id="4" name="Slide Number Placeholder 3"/>
          <p:cNvSpPr>
            <a:spLocks noGrp="1"/>
          </p:cNvSpPr>
          <p:nvPr>
            <p:ph type="sldNum" sz="quarter" idx="10"/>
          </p:nvPr>
        </p:nvSpPr>
        <p:spPr/>
        <p:txBody>
          <a:bodyPr/>
          <a:lstStyle/>
          <a:p>
            <a:fld id="{A564A474-7247-49BC-80AD-70B5A3FCF231}" type="slidenum">
              <a:rPr lang="en-US" smtClean="0"/>
              <a:t>7</a:t>
            </a:fld>
            <a:endParaRPr lang="en-US"/>
          </a:p>
        </p:txBody>
      </p:sp>
    </p:spTree>
    <p:extLst>
      <p:ext uri="{BB962C8B-B14F-4D97-AF65-F5344CB8AC3E}">
        <p14:creationId xmlns:p14="http://schemas.microsoft.com/office/powerpoint/2010/main" val="2223436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https://reliefweb.int/report/nepal/epidemiology-and-disease-control-division-cholera-outbreak-kathmandu-valley-15th-august-2022#:~:text=As%20of%2015th%20of%20August,%2D21%20and%20Dhading%2D2.</a:t>
            </a:r>
          </a:p>
        </p:txBody>
      </p:sp>
      <p:sp>
        <p:nvSpPr>
          <p:cNvPr id="4" name="Slide Number Placeholder 3"/>
          <p:cNvSpPr>
            <a:spLocks noGrp="1"/>
          </p:cNvSpPr>
          <p:nvPr>
            <p:ph type="sldNum" sz="quarter" idx="5"/>
          </p:nvPr>
        </p:nvSpPr>
        <p:spPr/>
        <p:txBody>
          <a:bodyPr/>
          <a:lstStyle/>
          <a:p>
            <a:fld id="{A564A474-7247-49BC-80AD-70B5A3FCF231}" type="slidenum">
              <a:rPr lang="en-US" smtClean="0"/>
              <a:t>8</a:t>
            </a:fld>
            <a:endParaRPr lang="en-US"/>
          </a:p>
        </p:txBody>
      </p:sp>
    </p:spTree>
    <p:extLst>
      <p:ext uri="{BB962C8B-B14F-4D97-AF65-F5344CB8AC3E}">
        <p14:creationId xmlns:p14="http://schemas.microsoft.com/office/powerpoint/2010/main" val="4141346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Enterotoxin- substance that is harmful to your digestive</a:t>
            </a:r>
            <a:r>
              <a:rPr lang="en-US" baseline="0" dirty="0" smtClean="0"/>
              <a:t> system. Enterotoxin enters </a:t>
            </a:r>
            <a:r>
              <a:rPr lang="en-US" baseline="0" dirty="0" err="1" smtClean="0"/>
              <a:t>ur</a:t>
            </a:r>
            <a:r>
              <a:rPr lang="en-US" baseline="0" dirty="0" smtClean="0"/>
              <a:t> stomach and intestine if u eat contaminated food or water and cause cramp, nausea, vomit, diarrhea</a:t>
            </a:r>
          </a:p>
        </p:txBody>
      </p:sp>
      <p:sp>
        <p:nvSpPr>
          <p:cNvPr id="4" name="Slide Number Placeholder 3"/>
          <p:cNvSpPr>
            <a:spLocks noGrp="1"/>
          </p:cNvSpPr>
          <p:nvPr>
            <p:ph type="sldNum" sz="quarter" idx="10"/>
          </p:nvPr>
        </p:nvSpPr>
        <p:spPr/>
        <p:txBody>
          <a:bodyPr/>
          <a:lstStyle/>
          <a:p>
            <a:fld id="{A564A474-7247-49BC-80AD-70B5A3FCF231}" type="slidenum">
              <a:rPr lang="en-US" smtClean="0"/>
              <a:t>11</a:t>
            </a:fld>
            <a:endParaRPr lang="en-US"/>
          </a:p>
        </p:txBody>
      </p:sp>
    </p:spTree>
    <p:extLst>
      <p:ext uri="{BB962C8B-B14F-4D97-AF65-F5344CB8AC3E}">
        <p14:creationId xmlns:p14="http://schemas.microsoft.com/office/powerpoint/2010/main" val="3774911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Profuse- </a:t>
            </a:r>
            <a:r>
              <a:rPr lang="ne-NP" dirty="0" smtClean="0"/>
              <a:t>प्रशस्त </a:t>
            </a:r>
            <a:endParaRPr lang="en-US" dirty="0"/>
          </a:p>
        </p:txBody>
      </p:sp>
      <p:sp>
        <p:nvSpPr>
          <p:cNvPr id="4" name="Slide Number Placeholder 3"/>
          <p:cNvSpPr>
            <a:spLocks noGrp="1"/>
          </p:cNvSpPr>
          <p:nvPr>
            <p:ph type="sldNum" sz="quarter" idx="10"/>
          </p:nvPr>
        </p:nvSpPr>
        <p:spPr/>
        <p:txBody>
          <a:bodyPr/>
          <a:lstStyle/>
          <a:p>
            <a:fld id="{A564A474-7247-49BC-80AD-70B5A3FCF231}" type="slidenum">
              <a:rPr lang="en-US" smtClean="0"/>
              <a:t>12</a:t>
            </a:fld>
            <a:endParaRPr lang="en-US"/>
          </a:p>
        </p:txBody>
      </p:sp>
    </p:spTree>
    <p:extLst>
      <p:ext uri="{BB962C8B-B14F-4D97-AF65-F5344CB8AC3E}">
        <p14:creationId xmlns:p14="http://schemas.microsoft.com/office/powerpoint/2010/main" val="397335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Malaise-discomfort</a:t>
            </a:r>
            <a:endParaRPr lang="en-US" dirty="0"/>
          </a:p>
        </p:txBody>
      </p:sp>
      <p:sp>
        <p:nvSpPr>
          <p:cNvPr id="4" name="Slide Number Placeholder 3"/>
          <p:cNvSpPr>
            <a:spLocks noGrp="1"/>
          </p:cNvSpPr>
          <p:nvPr>
            <p:ph type="sldNum" sz="quarter" idx="10"/>
          </p:nvPr>
        </p:nvSpPr>
        <p:spPr/>
        <p:txBody>
          <a:bodyPr/>
          <a:lstStyle/>
          <a:p>
            <a:fld id="{A564A474-7247-49BC-80AD-70B5A3FCF231}" type="slidenum">
              <a:rPr lang="en-US" smtClean="0"/>
              <a:t>31</a:t>
            </a:fld>
            <a:endParaRPr lang="en-US"/>
          </a:p>
        </p:txBody>
      </p:sp>
    </p:spTree>
    <p:extLst>
      <p:ext uri="{BB962C8B-B14F-4D97-AF65-F5344CB8AC3E}">
        <p14:creationId xmlns:p14="http://schemas.microsoft.com/office/powerpoint/2010/main" val="1089864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Trimethoprim/sulfamethoxazole, also known as co-</a:t>
            </a:r>
            <a:r>
              <a:rPr lang="en-US" sz="1200" b="0" i="0" kern="1200" dirty="0" err="1" smtClean="0">
                <a:solidFill>
                  <a:schemeClr val="tx1"/>
                </a:solidFill>
                <a:effectLst/>
                <a:latin typeface="+mn-lt"/>
                <a:ea typeface="+mn-ea"/>
                <a:cs typeface="+mn-cs"/>
              </a:rPr>
              <a:t>trimoxazole</a:t>
            </a:r>
            <a:r>
              <a:rPr lang="en-US" sz="1200" b="0" i="0" kern="1200" dirty="0" smtClean="0">
                <a:solidFill>
                  <a:schemeClr val="tx1"/>
                </a:solidFill>
                <a:effectLst/>
                <a:latin typeface="+mn-lt"/>
                <a:ea typeface="+mn-ea"/>
                <a:cs typeface="+mn-cs"/>
              </a:rPr>
              <a:t> (TMT_SMX)</a:t>
            </a:r>
            <a:endParaRPr lang="en-US" dirty="0"/>
          </a:p>
        </p:txBody>
      </p:sp>
      <p:sp>
        <p:nvSpPr>
          <p:cNvPr id="4" name="Slide Number Placeholder 3"/>
          <p:cNvSpPr>
            <a:spLocks noGrp="1"/>
          </p:cNvSpPr>
          <p:nvPr>
            <p:ph type="sldNum" sz="quarter" idx="10"/>
          </p:nvPr>
        </p:nvSpPr>
        <p:spPr/>
        <p:txBody>
          <a:bodyPr/>
          <a:lstStyle/>
          <a:p>
            <a:fld id="{A564A474-7247-49BC-80AD-70B5A3FCF231}" type="slidenum">
              <a:rPr lang="en-US" smtClean="0"/>
              <a:t>35</a:t>
            </a:fld>
            <a:endParaRPr lang="en-US"/>
          </a:p>
        </p:txBody>
      </p:sp>
    </p:spTree>
    <p:extLst>
      <p:ext uri="{BB962C8B-B14F-4D97-AF65-F5344CB8AC3E}">
        <p14:creationId xmlns:p14="http://schemas.microsoft.com/office/powerpoint/2010/main" val="2400763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Probenecid-prevent gout attack(Uric</a:t>
            </a:r>
            <a:r>
              <a:rPr lang="en-GB" baseline="0" dirty="0" smtClean="0"/>
              <a:t> acid).</a:t>
            </a:r>
            <a:r>
              <a:rPr lang="en-US" dirty="0" smtClean="0"/>
              <a:t> Cholectectomy-remove gallbladder, Nephrectomy- remove part of kidney</a:t>
            </a:r>
          </a:p>
          <a:p>
            <a:endParaRPr lang="en-US" dirty="0"/>
          </a:p>
        </p:txBody>
      </p:sp>
      <p:sp>
        <p:nvSpPr>
          <p:cNvPr id="4" name="Slide Number Placeholder 3"/>
          <p:cNvSpPr>
            <a:spLocks noGrp="1"/>
          </p:cNvSpPr>
          <p:nvPr>
            <p:ph type="sldNum" sz="quarter" idx="10"/>
          </p:nvPr>
        </p:nvSpPr>
        <p:spPr/>
        <p:txBody>
          <a:bodyPr/>
          <a:lstStyle/>
          <a:p>
            <a:fld id="{A564A474-7247-49BC-80AD-70B5A3FCF231}" type="slidenum">
              <a:rPr lang="en-US" smtClean="0"/>
              <a:t>36</a:t>
            </a:fld>
            <a:endParaRPr lang="en-US"/>
          </a:p>
        </p:txBody>
      </p:sp>
    </p:spTree>
    <p:extLst>
      <p:ext uri="{BB962C8B-B14F-4D97-AF65-F5344CB8AC3E}">
        <p14:creationId xmlns:p14="http://schemas.microsoft.com/office/powerpoint/2010/main" val="1699922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Annual Report 78/79</a:t>
            </a:r>
            <a:endParaRPr lang="en-US" dirty="0"/>
          </a:p>
        </p:txBody>
      </p:sp>
      <p:sp>
        <p:nvSpPr>
          <p:cNvPr id="4" name="Slide Number Placeholder 3"/>
          <p:cNvSpPr>
            <a:spLocks noGrp="1"/>
          </p:cNvSpPr>
          <p:nvPr>
            <p:ph type="sldNum" sz="quarter" idx="10"/>
          </p:nvPr>
        </p:nvSpPr>
        <p:spPr/>
        <p:txBody>
          <a:bodyPr/>
          <a:lstStyle/>
          <a:p>
            <a:fld id="{A564A474-7247-49BC-80AD-70B5A3FCF231}" type="slidenum">
              <a:rPr lang="en-US" smtClean="0"/>
              <a:t>48</a:t>
            </a:fld>
            <a:endParaRPr lang="en-US"/>
          </a:p>
        </p:txBody>
      </p:sp>
    </p:spTree>
    <p:extLst>
      <p:ext uri="{BB962C8B-B14F-4D97-AF65-F5344CB8AC3E}">
        <p14:creationId xmlns:p14="http://schemas.microsoft.com/office/powerpoint/2010/main" val="2971744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hasCustomPrompt="1"/>
          </p:nvPr>
        </p:nvSpPr>
        <p:spPr>
          <a:xfrm>
            <a:off x="1524000" y="1122363"/>
            <a:ext cx="9144000" cy="2048220"/>
          </a:xfrm>
          <a:ln w="28575">
            <a:solidFill>
              <a:srgbClr val="002060"/>
            </a:solidFill>
          </a:ln>
        </p:spPr>
        <p:txBody>
          <a:bodyPr anchor="b">
            <a:normAutofit/>
          </a:bodyPr>
          <a:lstStyle>
            <a:lvl1pPr algn="ctr">
              <a:defRPr lang="en-US" sz="2400" b="1" kern="1200" dirty="0" smtClean="0">
                <a:solidFill>
                  <a:schemeClr val="tx2">
                    <a:alpha val="70000"/>
                  </a:schemeClr>
                </a:solidFill>
                <a:latin typeface="Times New Roman" panose="02020603050405020304" pitchFamily="18" charset="0"/>
                <a:ea typeface="+mn-ea"/>
                <a:cs typeface="Times New Roman" panose="02020603050405020304" pitchFamily="18" charset="0"/>
              </a:defRPr>
            </a:lvl1pPr>
          </a:lstStyle>
          <a:p>
            <a:pPr algn="ctr"/>
            <a:r>
              <a:rPr lang="en-US" sz="4800" b="1" dirty="0">
                <a:latin typeface="Times New Roman" panose="02020603050405020304" pitchFamily="18" charset="0"/>
                <a:cs typeface="Times New Roman" panose="02020603050405020304" pitchFamily="18" charset="0"/>
              </a:rPr>
              <a:t>PHS 211: Communicable Diseases</a:t>
            </a:r>
            <a:endParaRPr lang="en-US" sz="20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hasCustomPrompt="1"/>
          </p:nvPr>
        </p:nvSpPr>
        <p:spPr>
          <a:xfrm>
            <a:off x="1524000" y="3602037"/>
            <a:ext cx="9144000" cy="2580101"/>
          </a:xfrm>
          <a:ln w="28575">
            <a:solidFill>
              <a:srgbClr val="00B0F0"/>
            </a:solidFill>
          </a:ln>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ctr"/>
            <a:r>
              <a:rPr lang="en-US" b="1" dirty="0">
                <a:latin typeface="Times New Roman" panose="02020603050405020304" pitchFamily="18" charset="0"/>
                <a:cs typeface="Times New Roman" panose="02020603050405020304" pitchFamily="18" charset="0"/>
              </a:rPr>
              <a:t>Sushila Baral</a:t>
            </a:r>
          </a:p>
          <a:p>
            <a:pPr algn="ctr"/>
            <a:r>
              <a:rPr lang="en-US" b="1" dirty="0">
                <a:latin typeface="Times New Roman" panose="02020603050405020304" pitchFamily="18" charset="0"/>
                <a:cs typeface="Times New Roman" panose="02020603050405020304" pitchFamily="18" charset="0"/>
              </a:rPr>
              <a:t>Assistant Professor</a:t>
            </a:r>
          </a:p>
          <a:p>
            <a:pPr algn="ctr"/>
            <a:r>
              <a:rPr lang="en-US" b="1" dirty="0">
                <a:latin typeface="Times New Roman" panose="02020603050405020304" pitchFamily="18" charset="0"/>
                <a:cs typeface="Times New Roman" panose="02020603050405020304" pitchFamily="18" charset="0"/>
              </a:rPr>
              <a:t>School of Health and Allied Sciences </a:t>
            </a:r>
          </a:p>
          <a:p>
            <a:pPr algn="ctr"/>
            <a:r>
              <a:rPr lang="en-US" b="1" dirty="0">
                <a:latin typeface="Times New Roman" panose="02020603050405020304" pitchFamily="18" charset="0"/>
                <a:cs typeface="Times New Roman" panose="02020603050405020304" pitchFamily="18" charset="0"/>
              </a:rPr>
              <a:t>Pokhara university </a:t>
            </a:r>
          </a:p>
          <a:p>
            <a:endParaRPr lang="en-US" dirty="0"/>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414C9673-ED46-461E-AB5B-1D03F5713003}" type="datetime1">
              <a:rPr lang="en-US" smtClean="0"/>
              <a:t>11/28/2023</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75426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9E6267CD-0F7C-4A82-82EB-A9DBB4EC30D8}" type="datetime1">
              <a:rPr lang="en-US" smtClean="0"/>
              <a:t>11/28/2023</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735600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761999"/>
            <a:ext cx="2628900" cy="54149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761999"/>
            <a:ext cx="7734300" cy="54149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p:txBody>
          <a:bodyPr/>
          <a:lstStyle/>
          <a:p>
            <a:fld id="{870E3719-921A-4113-8D08-1B616E3181E1}" type="datetime1">
              <a:rPr lang="en-US" smtClean="0"/>
              <a:t>11/28/2023</a:t>
            </a:fld>
            <a:endParaRPr lang="en-US"/>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756264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a:ln w="28575">
            <a:solidFill>
              <a:srgbClr val="00B0F0"/>
            </a:solidFill>
          </a:ln>
        </p:spPr>
        <p:txBody>
          <a:bodyPr>
            <a:normAutofit/>
          </a:bodyPr>
          <a:lstStyle>
            <a:lvl1pPr>
              <a:defRPr sz="3600">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a:ln w="28575">
            <a:solidFill>
              <a:schemeClr val="tx1"/>
            </a:solidFill>
          </a:ln>
        </p:spPr>
        <p:txBody>
          <a:bodyPr/>
          <a:lstStyle>
            <a:lvl1pPr>
              <a:buFont typeface="Wingdings" panose="05000000000000000000" pitchFamily="2" charset="2"/>
              <a:buChar char="§"/>
              <a:defRPr>
                <a:latin typeface="Times New Roman" panose="02020603050405020304" pitchFamily="18" charset="0"/>
                <a:cs typeface="Times New Roman" panose="02020603050405020304" pitchFamily="18" charset="0"/>
              </a:defRPr>
            </a:lvl1pPr>
            <a:lvl2pPr marL="685800" indent="-228600">
              <a:buFont typeface="Wingdings" panose="05000000000000000000" pitchFamily="2" charset="2"/>
              <a:buChar char="§"/>
              <a:defRPr>
                <a:latin typeface="Times New Roman" panose="02020603050405020304" pitchFamily="18" charset="0"/>
                <a:cs typeface="Times New Roman" panose="02020603050405020304" pitchFamily="18" charset="0"/>
              </a:defRPr>
            </a:lvl2pPr>
            <a:lvl3pPr>
              <a:buFont typeface="Wingdings" panose="05000000000000000000" pitchFamily="2" charset="2"/>
              <a:buChar char="§"/>
              <a:defRPr>
                <a:latin typeface="Times New Roman" panose="02020603050405020304" pitchFamily="18" charset="0"/>
                <a:cs typeface="Times New Roman" panose="02020603050405020304" pitchFamily="18" charset="0"/>
              </a:defRPr>
            </a:lvl3pPr>
            <a:lvl4pPr marL="1600200" indent="-228600">
              <a:buFont typeface="Wingdings" panose="05000000000000000000" pitchFamily="2" charset="2"/>
              <a:buChar char="§"/>
              <a:defRPr>
                <a:latin typeface="Times New Roman" panose="02020603050405020304" pitchFamily="18" charset="0"/>
                <a:cs typeface="Times New Roman" panose="02020603050405020304" pitchFamily="18" charset="0"/>
              </a:defRPr>
            </a:lvl4pPr>
            <a:lvl5pPr>
              <a:buFont typeface="Wingdings" panose="05000000000000000000" pitchFamily="2" charset="2"/>
              <a:buChar cha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018875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a:ln w="28575">
            <a:solidFill>
              <a:srgbClr val="00B0F0"/>
            </a:solidFill>
          </a:ln>
        </p:spPr>
        <p:txBody>
          <a:bodyPr anchor="b"/>
          <a:lstStyle>
            <a:lvl1pPr>
              <a:defRPr sz="5400"/>
            </a:lvl1pPr>
          </a:lstStyle>
          <a:p>
            <a:pPr algn="ctr"/>
            <a:endParaRPr lang="en-US" b="1"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a:ln w="28575">
            <a:solidFill>
              <a:schemeClr val="tx1"/>
            </a:solidFill>
          </a:ln>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EE13F84E-8230-4B42-924E-38C4FA466C75}" type="datetime1">
              <a:rPr lang="en-US" smtClean="0"/>
              <a:t>11/28/2023</a:t>
            </a:fld>
            <a:endParaRPr lang="en-US"/>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0374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a:ln w="28575">
            <a:solidFill>
              <a:srgbClr val="00B0F0"/>
            </a:solidFill>
          </a:ln>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a:ln w="28575">
            <a:solidFill>
              <a:srgbClr val="002060"/>
            </a:solidFill>
          </a:ln>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a:ln w="28575">
            <a:solidFill>
              <a:srgbClr val="002060"/>
            </a:solidFill>
          </a:ln>
        </p:spPr>
        <p:txBody>
          <a:bodyPr vert="horz" lIns="91440" tIns="45720" rIns="91440" bIns="45720" rtlCol="0">
            <a:normAutofit/>
          </a:bodyPr>
          <a:lstStyle>
            <a:lvl1pPr>
              <a:defRPr lang="en-US">
                <a:latin typeface="Times New Roman" panose="02020603050405020304" pitchFamily="18" charset="0"/>
                <a:cs typeface="Times New Roman" panose="02020603050405020304" pitchFamily="18" charset="0"/>
              </a:defRPr>
            </a:lvl1pPr>
            <a:lvl2pPr>
              <a:defRPr lang="en-US">
                <a:latin typeface="Times New Roman" panose="02020603050405020304" pitchFamily="18" charset="0"/>
                <a:cs typeface="Times New Roman" panose="02020603050405020304" pitchFamily="18" charset="0"/>
              </a:defRPr>
            </a:lvl2pPr>
            <a:lvl3pPr>
              <a:defRPr lang="en-US">
                <a:latin typeface="Times New Roman" panose="02020603050405020304" pitchFamily="18" charset="0"/>
                <a:cs typeface="Times New Roman" panose="02020603050405020304" pitchFamily="18" charset="0"/>
              </a:defRPr>
            </a:lvl3pPr>
            <a:lvl4pPr>
              <a:defRPr lang="en-US">
                <a:latin typeface="Times New Roman" panose="02020603050405020304" pitchFamily="18" charset="0"/>
                <a:cs typeface="Times New Roman" panose="02020603050405020304" pitchFamily="18" charset="0"/>
              </a:defRPr>
            </a:lvl4pPr>
            <a:lvl5pPr>
              <a:defRPr lang="en-US">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BB192607-5AD5-42E9-AF42-B242E67EDBAB}" type="datetime1">
              <a:rPr lang="en-US" smtClean="0"/>
              <a:t>11/28/2023</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r>
              <a:rPr lang="en-US"/>
              <a:t>SB_CD</a:t>
            </a:r>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657637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668338"/>
            <a:ext cx="10515600" cy="10842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8800"/>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2743199"/>
            <a:ext cx="5157787" cy="3446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8800"/>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2743199"/>
            <a:ext cx="5183188" cy="3446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EA206154-1C06-44A2-B0D8-89BEED4A09A9}" type="datetime1">
              <a:rPr lang="en-US" smtClean="0"/>
              <a:t>11/28/2023</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r>
              <a:rPr lang="en-US"/>
              <a:t>SB_CD</a:t>
            </a:r>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729397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2E8D20A9-D395-4EA2-9026-72F6C1677BFF}" type="datetime1">
              <a:rPr lang="en-US" smtClean="0"/>
              <a:t>11/28/2023</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r>
              <a:rPr lang="en-US"/>
              <a:t>SB_CD</a:t>
            </a:r>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580668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E5DE26EE-7E2A-4E89-9C39-93390D6C0B20}" type="datetime1">
              <a:rPr lang="en-US" smtClean="0"/>
              <a:t>11/28/2023</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r>
              <a:rPr lang="en-US"/>
              <a:t>SB_CD</a:t>
            </a:r>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3837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941D29E4-CE21-44D7-B72C-7ABD9BA413AF}" type="datetime1">
              <a:rPr lang="en-US" smtClean="0"/>
              <a:t>11/28/2023</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r>
              <a:rPr lang="en-US"/>
              <a:t>SB_CD</a:t>
            </a:r>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186808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2AB64076-56F6-4CF9-BAA9-C5C60AA4CF28}" type="datetime1">
              <a:rPr lang="en-US" smtClean="0"/>
              <a:t>11/28/2023</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r>
              <a:rPr lang="en-US"/>
              <a:t>SB_CD</a:t>
            </a:r>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715547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288C8A26-75F9-4B77-AB31-8B2880A7D75C}" type="datetime1">
              <a:rPr lang="en-US" smtClean="0"/>
              <a:t>11/28/2023</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r>
              <a:rPr lang="en-US">
                <a:solidFill>
                  <a:srgbClr val="FFFFFF"/>
                </a:solidFill>
              </a:rPr>
              <a:t>SB_CD</a:t>
            </a: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a:t>
            </a:fld>
            <a:endParaRPr lang="en-US"/>
          </a:p>
        </p:txBody>
      </p:sp>
    </p:spTree>
    <p:extLst>
      <p:ext uri="{BB962C8B-B14F-4D97-AF65-F5344CB8AC3E}">
        <p14:creationId xmlns:p14="http://schemas.microsoft.com/office/powerpoint/2010/main" val="169627492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2" r:id="rId5"/>
    <p:sldLayoutId id="2147483667" r:id="rId6"/>
    <p:sldLayoutId id="2147483663" r:id="rId7"/>
    <p:sldLayoutId id="2147483664" r:id="rId8"/>
    <p:sldLayoutId id="2147483665" r:id="rId9"/>
    <p:sldLayoutId id="2147483666" r:id="rId10"/>
    <p:sldLayoutId id="2147483668" r:id="rId11"/>
  </p:sldLayoutIdLst>
  <p:hf hdr="0"/>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my.clevelandclinic.org/health/articles/14074-strongyloidiasis" TargetMode="External"/><Relationship Id="rId2" Type="http://schemas.openxmlformats.org/officeDocument/2006/relationships/hyperlink" Target="https://my.clevelandclinic.org/health/diseases/22617-bacillary-dysenter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s://www.slideshare.net/mgmcricommunitymed/who-guidelines-ari-5998021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s://www.who.int/data/gho/indicator-metadata-registry/imr-details/3147" TargetMode="External"/><Relationship Id="rId2" Type="http://schemas.openxmlformats.org/officeDocument/2006/relationships/hyperlink" Target="https://vikaspedia.in/health/diseases/lungs-related/acute-respiratory-infection-ari" TargetMode="External"/><Relationship Id="rId1" Type="http://schemas.openxmlformats.org/officeDocument/2006/relationships/slideLayout" Target="../slideLayouts/slideLayout2.xml"/><Relationship Id="rId4" Type="http://schemas.openxmlformats.org/officeDocument/2006/relationships/hyperlink" Target="https://bmcpublichealth.biomedcentral.com/articles/10.1186/s12889-022-14839-6"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37C960-91F5-4F61-B2CD-8A037920720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1FD7A20-55C3-3870-4232-E0538E774C51}"/>
              </a:ext>
            </a:extLst>
          </p:cNvPr>
          <p:cNvSpPr>
            <a:spLocks noGrp="1"/>
          </p:cNvSpPr>
          <p:nvPr>
            <p:ph type="subTitle" idx="1"/>
          </p:nvPr>
        </p:nvSpPr>
        <p:spPr>
          <a:xfrm>
            <a:off x="1225296" y="635000"/>
            <a:ext cx="9738360" cy="2067560"/>
          </a:xfrm>
        </p:spPr>
        <p:txBody>
          <a:bodyPr>
            <a:normAutofit/>
          </a:bodyPr>
          <a:lstStyle/>
          <a:p>
            <a:pPr algn="ctr"/>
            <a:endParaRPr lang="en-US" sz="4400" b="1" dirty="0">
              <a:latin typeface="Times New Roman" panose="02020603050405020304" pitchFamily="18" charset="0"/>
              <a:cs typeface="Times New Roman" panose="02020603050405020304" pitchFamily="18" charset="0"/>
            </a:endParaRPr>
          </a:p>
          <a:p>
            <a:pPr algn="ctr"/>
            <a:r>
              <a:rPr lang="en-US" sz="4400" b="1" dirty="0">
                <a:latin typeface="Times New Roman" panose="02020603050405020304" pitchFamily="18" charset="0"/>
                <a:cs typeface="Times New Roman" panose="02020603050405020304" pitchFamily="18" charset="0"/>
              </a:rPr>
              <a:t>PHS 211: Communicable Diseases</a:t>
            </a:r>
          </a:p>
          <a:p>
            <a:pPr algn="ctr"/>
            <a:endParaRPr lang="en-US" sz="4400" b="1" dirty="0">
              <a:latin typeface="Times New Roman" panose="02020603050405020304" pitchFamily="18" charset="0"/>
              <a:cs typeface="Times New Roman" panose="02020603050405020304" pitchFamily="18" charset="0"/>
            </a:endParaRPr>
          </a:p>
        </p:txBody>
      </p:sp>
      <p:sp>
        <p:nvSpPr>
          <p:cNvPr id="5" name="Date Placeholder 4">
            <a:extLst>
              <a:ext uri="{FF2B5EF4-FFF2-40B4-BE49-F238E27FC236}">
                <a16:creationId xmlns:a16="http://schemas.microsoft.com/office/drawing/2014/main" id="{4657C35E-FA42-619A-98CB-8D6A0DA8C0F8}"/>
              </a:ext>
            </a:extLst>
          </p:cNvPr>
          <p:cNvSpPr>
            <a:spLocks noGrp="1"/>
          </p:cNvSpPr>
          <p:nvPr>
            <p:ph type="dt" sz="half" idx="10"/>
          </p:nvPr>
        </p:nvSpPr>
        <p:spPr/>
        <p:txBody>
          <a:bodyPr/>
          <a:lstStyle/>
          <a:p>
            <a:fld id="{E3E0FAE5-008D-4013-9426-709D734317EC}" type="datetime1">
              <a:rPr lang="en-US" smtClean="0"/>
              <a:t>11/28/2023</a:t>
            </a:fld>
            <a:endParaRPr lang="en-US"/>
          </a:p>
        </p:txBody>
      </p:sp>
      <p:sp>
        <p:nvSpPr>
          <p:cNvPr id="6" name="Footer Placeholder 5">
            <a:extLst>
              <a:ext uri="{FF2B5EF4-FFF2-40B4-BE49-F238E27FC236}">
                <a16:creationId xmlns:a16="http://schemas.microsoft.com/office/drawing/2014/main" id="{C9D50E1C-BD27-CF9B-A901-2BFB4C548ACE}"/>
              </a:ext>
            </a:extLst>
          </p:cNvPr>
          <p:cNvSpPr>
            <a:spLocks noGrp="1"/>
          </p:cNvSpPr>
          <p:nvPr>
            <p:ph type="ftr" sz="quarter" idx="11"/>
          </p:nvPr>
        </p:nvSpPr>
        <p:spPr/>
        <p:txBody>
          <a:bodyPr/>
          <a:lstStyle/>
          <a:p>
            <a:r>
              <a:rPr lang="en-US"/>
              <a:t>SB_CD</a:t>
            </a:r>
          </a:p>
        </p:txBody>
      </p:sp>
      <p:sp>
        <p:nvSpPr>
          <p:cNvPr id="7" name="Slide Number Placeholder 6">
            <a:extLst>
              <a:ext uri="{FF2B5EF4-FFF2-40B4-BE49-F238E27FC236}">
                <a16:creationId xmlns:a16="http://schemas.microsoft.com/office/drawing/2014/main" id="{7BC95A8F-AC78-D3DC-FF8C-8D22ADA12EF3}"/>
              </a:ext>
            </a:extLst>
          </p:cNvPr>
          <p:cNvSpPr>
            <a:spLocks noGrp="1"/>
          </p:cNvSpPr>
          <p:nvPr>
            <p:ph type="sldNum" sz="quarter" idx="12"/>
          </p:nvPr>
        </p:nvSpPr>
        <p:spPr/>
        <p:txBody>
          <a:bodyPr/>
          <a:lstStyle/>
          <a:p>
            <a:fld id="{28844951-7827-47D4-8276-7DDE1FA7D85A}" type="slidenum">
              <a:rPr lang="en-US" smtClean="0"/>
              <a:t>1</a:t>
            </a:fld>
            <a:endParaRPr lang="en-US"/>
          </a:p>
        </p:txBody>
      </p:sp>
      <p:sp>
        <p:nvSpPr>
          <p:cNvPr id="8" name="Subtitle 2">
            <a:extLst>
              <a:ext uri="{FF2B5EF4-FFF2-40B4-BE49-F238E27FC236}">
                <a16:creationId xmlns:a16="http://schemas.microsoft.com/office/drawing/2014/main" id="{9F731C69-591E-7E8B-4902-E3DB26C643C1}"/>
              </a:ext>
            </a:extLst>
          </p:cNvPr>
          <p:cNvSpPr txBox="1">
            <a:spLocks/>
          </p:cNvSpPr>
          <p:nvPr/>
        </p:nvSpPr>
        <p:spPr>
          <a:xfrm>
            <a:off x="2580640" y="3035776"/>
            <a:ext cx="7101840" cy="2763837"/>
          </a:xfrm>
          <a:prstGeom prst="rect">
            <a:avLst/>
          </a:prstGeom>
          <a:ln w="28575">
            <a:solidFill>
              <a:srgbClr val="00B0F0"/>
            </a:solidFill>
          </a:ln>
        </p:spPr>
        <p:txBody>
          <a:bodyPr vert="horz" lIns="91440" tIns="45720" rIns="91440" bIns="45720" rtlCol="0">
            <a:normAutofit/>
          </a:bodyPr>
          <a:lstStyle>
            <a:lvl1pPr marL="0" indent="0" algn="ctr"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None/>
              <a:defRPr sz="2400" kern="1200">
                <a:solidFill>
                  <a:schemeClr val="tx2">
                    <a:alpha val="70000"/>
                  </a:schemeClr>
                </a:solidFill>
                <a:latin typeface="+mn-lt"/>
                <a:ea typeface="+mn-ea"/>
                <a:cs typeface="+mn-cs"/>
              </a:defRPr>
            </a:lvl1pPr>
            <a:lvl2pPr marL="457200" indent="0" algn="ctr"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None/>
              <a:defRPr sz="2000" kern="1200">
                <a:solidFill>
                  <a:schemeClr val="tx2">
                    <a:alpha val="70000"/>
                  </a:schemeClr>
                </a:solidFill>
                <a:latin typeface="+mn-lt"/>
                <a:ea typeface="+mn-ea"/>
                <a:cs typeface="+mn-cs"/>
              </a:defRPr>
            </a:lvl2pPr>
            <a:lvl3pPr marL="914400" indent="0" algn="ctr"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None/>
              <a:defRPr sz="1800" kern="1200">
                <a:solidFill>
                  <a:schemeClr val="tx2">
                    <a:alpha val="70000"/>
                  </a:schemeClr>
                </a:solidFill>
                <a:latin typeface="+mn-lt"/>
                <a:ea typeface="+mn-ea"/>
                <a:cs typeface="+mn-cs"/>
              </a:defRPr>
            </a:lvl3pPr>
            <a:lvl4pPr marL="1371600" indent="0" algn="ctr"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None/>
              <a:defRPr sz="1600" kern="1200">
                <a:solidFill>
                  <a:schemeClr val="tx2">
                    <a:alpha val="70000"/>
                  </a:schemeClr>
                </a:solidFill>
                <a:latin typeface="+mn-lt"/>
                <a:ea typeface="+mn-ea"/>
                <a:cs typeface="+mn-cs"/>
              </a:defRPr>
            </a:lvl4pPr>
            <a:lvl5pPr marL="1828800" indent="0" algn="ctr"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None/>
              <a:defRPr sz="1600" kern="1200">
                <a:solidFill>
                  <a:schemeClr val="tx2">
                    <a:alpha val="7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a:latin typeface="Times New Roman" panose="02020603050405020304" pitchFamily="18" charset="0"/>
                <a:cs typeface="Times New Roman" panose="02020603050405020304" pitchFamily="18" charset="0"/>
              </a:rPr>
              <a:t>Sushila </a:t>
            </a:r>
            <a:r>
              <a:rPr lang="en-US" b="1" dirty="0" err="1">
                <a:latin typeface="Times New Roman" panose="02020603050405020304" pitchFamily="18" charset="0"/>
                <a:cs typeface="Times New Roman" panose="02020603050405020304" pitchFamily="18" charset="0"/>
              </a:rPr>
              <a:t>Baral</a:t>
            </a:r>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Assistant Professor</a:t>
            </a:r>
          </a:p>
          <a:p>
            <a:r>
              <a:rPr lang="en-US" b="1" dirty="0">
                <a:latin typeface="Times New Roman" panose="02020603050405020304" pitchFamily="18" charset="0"/>
                <a:cs typeface="Times New Roman" panose="02020603050405020304" pitchFamily="18" charset="0"/>
              </a:rPr>
              <a:t>School of Health and Allied Sciences </a:t>
            </a:r>
          </a:p>
          <a:p>
            <a:r>
              <a:rPr lang="en-US" b="1" dirty="0" err="1">
                <a:latin typeface="Times New Roman" panose="02020603050405020304" pitchFamily="18" charset="0"/>
                <a:cs typeface="Times New Roman" panose="02020603050405020304" pitchFamily="18" charset="0"/>
              </a:rPr>
              <a:t>Pokhara</a:t>
            </a:r>
            <a:r>
              <a:rPr lang="en-US" b="1" dirty="0">
                <a:latin typeface="Times New Roman" panose="02020603050405020304" pitchFamily="18" charset="0"/>
                <a:cs typeface="Times New Roman" panose="02020603050405020304" pitchFamily="18" charset="0"/>
              </a:rPr>
              <a:t> university </a:t>
            </a:r>
          </a:p>
        </p:txBody>
      </p:sp>
    </p:spTree>
    <p:extLst>
      <p:ext uri="{BB962C8B-B14F-4D97-AF65-F5344CB8AC3E}">
        <p14:creationId xmlns:p14="http://schemas.microsoft.com/office/powerpoint/2010/main" val="2850305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E6681B-63FC-48E8-92CD-2D4342AC664C}"/>
              </a:ext>
            </a:extLst>
          </p:cNvPr>
          <p:cNvSpPr>
            <a:spLocks noGrp="1"/>
          </p:cNvSpPr>
          <p:nvPr>
            <p:ph type="dt" sz="half" idx="10"/>
          </p:nvPr>
        </p:nvSpPr>
        <p:spPr/>
        <p:txBody>
          <a:bodyPr/>
          <a:lstStyle/>
          <a:p>
            <a:fld id="{E5DE26EE-7E2A-4E89-9C39-93390D6C0B20}" type="datetime1">
              <a:rPr lang="en-US" smtClean="0"/>
              <a:t>11/28/2023</a:t>
            </a:fld>
            <a:endParaRPr lang="en-US"/>
          </a:p>
        </p:txBody>
      </p:sp>
      <p:sp>
        <p:nvSpPr>
          <p:cNvPr id="3" name="Footer Placeholder 2">
            <a:extLst>
              <a:ext uri="{FF2B5EF4-FFF2-40B4-BE49-F238E27FC236}">
                <a16:creationId xmlns:a16="http://schemas.microsoft.com/office/drawing/2014/main" id="{F6EE0AB8-E104-3E8D-B9FB-F19BFC6889EB}"/>
              </a:ext>
            </a:extLst>
          </p:cNvPr>
          <p:cNvSpPr>
            <a:spLocks noGrp="1"/>
          </p:cNvSpPr>
          <p:nvPr>
            <p:ph type="ftr" sz="quarter" idx="11"/>
          </p:nvPr>
        </p:nvSpPr>
        <p:spPr/>
        <p:txBody>
          <a:bodyPr/>
          <a:lstStyle/>
          <a:p>
            <a:r>
              <a:rPr lang="en-US"/>
              <a:t>SB_CD</a:t>
            </a:r>
          </a:p>
        </p:txBody>
      </p:sp>
      <p:sp>
        <p:nvSpPr>
          <p:cNvPr id="4" name="Slide Number Placeholder 3">
            <a:extLst>
              <a:ext uri="{FF2B5EF4-FFF2-40B4-BE49-F238E27FC236}">
                <a16:creationId xmlns:a16="http://schemas.microsoft.com/office/drawing/2014/main" id="{F1BDA69C-25A2-7A51-C8E7-6B3550461340}"/>
              </a:ext>
            </a:extLst>
          </p:cNvPr>
          <p:cNvSpPr>
            <a:spLocks noGrp="1"/>
          </p:cNvSpPr>
          <p:nvPr>
            <p:ph type="sldNum" sz="quarter" idx="12"/>
          </p:nvPr>
        </p:nvSpPr>
        <p:spPr/>
        <p:txBody>
          <a:bodyPr/>
          <a:lstStyle/>
          <a:p>
            <a:fld id="{28844951-7827-47D4-8276-7DDE1FA7D85A}" type="slidenum">
              <a:rPr lang="en-US" smtClean="0"/>
              <a:t>10</a:t>
            </a:fld>
            <a:endParaRPr lang="en-US"/>
          </a:p>
        </p:txBody>
      </p:sp>
      <p:pic>
        <p:nvPicPr>
          <p:cNvPr id="6" name="Picture 5" descr="A close-up of a presentation&#10;&#10;Description automatically generated">
            <a:extLst>
              <a:ext uri="{FF2B5EF4-FFF2-40B4-BE49-F238E27FC236}">
                <a16:creationId xmlns:a16="http://schemas.microsoft.com/office/drawing/2014/main" id="{EC5795F1-EC74-9C92-8F10-B6653EA86D03}"/>
              </a:ext>
            </a:extLst>
          </p:cNvPr>
          <p:cNvPicPr>
            <a:picLocks noChangeAspect="1"/>
          </p:cNvPicPr>
          <p:nvPr/>
        </p:nvPicPr>
        <p:blipFill>
          <a:blip r:embed="rId2"/>
          <a:stretch>
            <a:fillRect/>
          </a:stretch>
        </p:blipFill>
        <p:spPr>
          <a:xfrm>
            <a:off x="254000" y="539620"/>
            <a:ext cx="11389359" cy="5444300"/>
          </a:xfrm>
          <a:prstGeom prst="rect">
            <a:avLst/>
          </a:prstGeom>
        </p:spPr>
      </p:pic>
    </p:spTree>
    <p:extLst>
      <p:ext uri="{BB962C8B-B14F-4D97-AF65-F5344CB8AC3E}">
        <p14:creationId xmlns:p14="http://schemas.microsoft.com/office/powerpoint/2010/main" val="156308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4">
            <a:extLst>
              <a:ext uri="{FF2B5EF4-FFF2-40B4-BE49-F238E27FC236}">
                <a16:creationId xmlns:a16="http://schemas.microsoft.com/office/drawing/2014/main" id="{32768DCD-B824-413A-B330-8D57ADB3724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0" name="Frame 2056">
            <a:extLst>
              <a:ext uri="{FF2B5EF4-FFF2-40B4-BE49-F238E27FC236}">
                <a16:creationId xmlns:a16="http://schemas.microsoft.com/office/drawing/2014/main" id="{19F9CD66-32FC-448F-B4C5-67D17508A22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965265-520F-338F-708E-38F299FCE572}"/>
              </a:ext>
            </a:extLst>
          </p:cNvPr>
          <p:cNvSpPr>
            <a:spLocks noGrp="1"/>
          </p:cNvSpPr>
          <p:nvPr>
            <p:ph type="title"/>
          </p:nvPr>
        </p:nvSpPr>
        <p:spPr>
          <a:xfrm>
            <a:off x="838199" y="857251"/>
            <a:ext cx="5638800" cy="982435"/>
          </a:xfrm>
        </p:spPr>
        <p:txBody>
          <a:bodyPr anchor="b">
            <a:normAutofit/>
          </a:bodyPr>
          <a:lstStyle/>
          <a:p>
            <a:r>
              <a:rPr lang="en-US" altLang="en-US" sz="4400" b="1" dirty="0">
                <a:gradFill flip="none" rotWithShape="1">
                  <a:gsLst>
                    <a:gs pos="0">
                      <a:schemeClr val="accent5">
                        <a:alpha val="70000"/>
                      </a:schemeClr>
                    </a:gs>
                    <a:gs pos="100000">
                      <a:schemeClr val="accent1">
                        <a:alpha val="70000"/>
                      </a:schemeClr>
                    </a:gs>
                  </a:gsLst>
                  <a:lin ang="0" scaled="1"/>
                  <a:tileRect/>
                </a:gradFill>
              </a:rPr>
              <a:t>Mode of transmission:</a:t>
            </a:r>
            <a:endParaRPr lang="en-US" sz="4400" dirty="0">
              <a:gradFill flip="none" rotWithShape="1">
                <a:gsLst>
                  <a:gs pos="0">
                    <a:schemeClr val="accent5">
                      <a:alpha val="70000"/>
                    </a:schemeClr>
                  </a:gs>
                  <a:gs pos="100000">
                    <a:schemeClr val="accent1">
                      <a:alpha val="70000"/>
                    </a:schemeClr>
                  </a:gs>
                </a:gsLst>
                <a:lin ang="0" scaled="1"/>
                <a:tileRect/>
              </a:gradFill>
            </a:endParaRPr>
          </a:p>
        </p:txBody>
      </p:sp>
      <p:sp>
        <p:nvSpPr>
          <p:cNvPr id="3" name="Content Placeholder 2">
            <a:extLst>
              <a:ext uri="{FF2B5EF4-FFF2-40B4-BE49-F238E27FC236}">
                <a16:creationId xmlns:a16="http://schemas.microsoft.com/office/drawing/2014/main" id="{7953A456-50E8-9231-2518-ED5BD6CC9A9A}"/>
              </a:ext>
            </a:extLst>
          </p:cNvPr>
          <p:cNvSpPr>
            <a:spLocks noGrp="1"/>
          </p:cNvSpPr>
          <p:nvPr>
            <p:ph idx="1"/>
          </p:nvPr>
        </p:nvSpPr>
        <p:spPr>
          <a:xfrm>
            <a:off x="838198" y="1970315"/>
            <a:ext cx="5638801" cy="4206648"/>
          </a:xfrm>
        </p:spPr>
        <p:txBody>
          <a:bodyPr>
            <a:normAutofit fontScale="92500"/>
          </a:bodyPr>
          <a:lstStyle/>
          <a:p>
            <a:pPr algn="just" eaLnBrk="1" hangingPunct="1"/>
            <a:r>
              <a:rPr lang="en-US" altLang="en-US" dirty="0">
                <a:solidFill>
                  <a:schemeClr val="tx2">
                    <a:alpha val="60000"/>
                  </a:schemeClr>
                </a:solidFill>
              </a:rPr>
              <a:t>It is a water and food borne disease</a:t>
            </a:r>
          </a:p>
          <a:p>
            <a:pPr algn="just" eaLnBrk="1" hangingPunct="1"/>
            <a:r>
              <a:rPr lang="en-US" altLang="en-US" dirty="0">
                <a:solidFill>
                  <a:schemeClr val="tx2">
                    <a:alpha val="60000"/>
                  </a:schemeClr>
                </a:solidFill>
              </a:rPr>
              <a:t>The disease transmitted from one person to another person in over crowded and unhygienic conditions</a:t>
            </a:r>
          </a:p>
          <a:p>
            <a:pPr algn="just" eaLnBrk="1" hangingPunct="1"/>
            <a:r>
              <a:rPr lang="en-US" altLang="en-US" dirty="0">
                <a:solidFill>
                  <a:schemeClr val="tx2">
                    <a:alpha val="60000"/>
                  </a:schemeClr>
                </a:solidFill>
              </a:rPr>
              <a:t>V. cholera adhere to mucosa of small intestine, multiply and produce enterotoxin causing diarrhea. </a:t>
            </a:r>
          </a:p>
          <a:p>
            <a:pPr algn="just" eaLnBrk="1" hangingPunct="1"/>
            <a:endParaRPr lang="en-US" altLang="en-US" dirty="0">
              <a:solidFill>
                <a:schemeClr val="tx2">
                  <a:alpha val="60000"/>
                </a:schemeClr>
              </a:solidFill>
            </a:endParaRPr>
          </a:p>
          <a:p>
            <a:pPr marL="228600" indent="0" algn="just">
              <a:buNone/>
            </a:pPr>
            <a:endParaRPr lang="en-US" dirty="0">
              <a:solidFill>
                <a:schemeClr val="tx2">
                  <a:alpha val="60000"/>
                </a:schemeClr>
              </a:solidFill>
            </a:endParaRPr>
          </a:p>
        </p:txBody>
      </p:sp>
      <p:pic>
        <p:nvPicPr>
          <p:cNvPr id="2050" name="Picture 2" descr="Vibrio cholerae update - ppt video online download">
            <a:extLst>
              <a:ext uri="{FF2B5EF4-FFF2-40B4-BE49-F238E27FC236}">
                <a16:creationId xmlns:a16="http://schemas.microsoft.com/office/drawing/2014/main" id="{713C00F8-13EF-5FA9-1EE9-017E9FBA6A3A}"/>
              </a:ext>
            </a:extLst>
          </p:cNvPr>
          <p:cNvPicPr>
            <a:picLocks noChangeAspect="1" noChangeArrowheads="1"/>
          </p:cNvPicPr>
          <p:nvPr/>
        </p:nvPicPr>
        <p:blipFill rotWithShape="1">
          <a:blip r:embed="rId3">
            <a:alphaModFix amt="90000"/>
            <a:extLst>
              <a:ext uri="{28A0092B-C50C-407E-A947-70E740481C1C}">
                <a14:useLocalDpi xmlns:a14="http://schemas.microsoft.com/office/drawing/2010/main" val="0"/>
              </a:ext>
            </a:extLst>
          </a:blip>
          <a:srcRect t="20632"/>
          <a:stretch/>
        </p:blipFill>
        <p:spPr bwMode="auto">
          <a:xfrm>
            <a:off x="6821522" y="2324078"/>
            <a:ext cx="5022907" cy="2986087"/>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38A3C2BB-0EF0-8533-85F2-14A383ACB144}"/>
              </a:ext>
            </a:extLst>
          </p:cNvPr>
          <p:cNvSpPr>
            <a:spLocks noGrp="1"/>
          </p:cNvSpPr>
          <p:nvPr>
            <p:ph type="dt" sz="half" idx="10"/>
          </p:nvPr>
        </p:nvSpPr>
        <p:spPr>
          <a:xfrm>
            <a:off x="838200" y="6429375"/>
            <a:ext cx="2743200" cy="365125"/>
          </a:xfrm>
        </p:spPr>
        <p:txBody>
          <a:bodyPr>
            <a:normAutofit/>
          </a:bodyPr>
          <a:lstStyle/>
          <a:p>
            <a:pPr>
              <a:spcAft>
                <a:spcPts val="600"/>
              </a:spcAft>
            </a:pPr>
            <a:fld id="{0C3DFB40-8E58-4C66-8A4B-94BACF79B976}" type="datetime1">
              <a:rPr lang="en-US" smtClean="0"/>
              <a:pPr>
                <a:spcAft>
                  <a:spcPts val="600"/>
                </a:spcAft>
              </a:pPr>
              <a:t>11/28/2023</a:t>
            </a:fld>
            <a:endParaRPr lang="en-US"/>
          </a:p>
        </p:txBody>
      </p:sp>
      <p:sp>
        <p:nvSpPr>
          <p:cNvPr id="5" name="Footer Placeholder 4">
            <a:extLst>
              <a:ext uri="{FF2B5EF4-FFF2-40B4-BE49-F238E27FC236}">
                <a16:creationId xmlns:a16="http://schemas.microsoft.com/office/drawing/2014/main" id="{972E3598-2FB5-9DE4-CF1A-3D0F1D534434}"/>
              </a:ext>
            </a:extLst>
          </p:cNvPr>
          <p:cNvSpPr>
            <a:spLocks noGrp="1"/>
          </p:cNvSpPr>
          <p:nvPr>
            <p:ph type="ftr" sz="quarter" idx="11"/>
          </p:nvPr>
        </p:nvSpPr>
        <p:spPr>
          <a:xfrm>
            <a:off x="4038600" y="6429375"/>
            <a:ext cx="4114800" cy="365125"/>
          </a:xfrm>
        </p:spPr>
        <p:txBody>
          <a:bodyPr>
            <a:normAutofit/>
          </a:bodyPr>
          <a:lstStyle/>
          <a:p>
            <a:pPr>
              <a:spcAft>
                <a:spcPts val="600"/>
              </a:spcAft>
            </a:pPr>
            <a:r>
              <a:rPr lang="en-US"/>
              <a:t>SB_CD</a:t>
            </a:r>
          </a:p>
        </p:txBody>
      </p:sp>
      <p:sp>
        <p:nvSpPr>
          <p:cNvPr id="6" name="Slide Number Placeholder 5">
            <a:extLst>
              <a:ext uri="{FF2B5EF4-FFF2-40B4-BE49-F238E27FC236}">
                <a16:creationId xmlns:a16="http://schemas.microsoft.com/office/drawing/2014/main" id="{2864CF0A-E634-E4D4-3F7D-CEDFD465A76D}"/>
              </a:ext>
            </a:extLst>
          </p:cNvPr>
          <p:cNvSpPr>
            <a:spLocks noGrp="1"/>
          </p:cNvSpPr>
          <p:nvPr>
            <p:ph type="sldNum" sz="quarter" idx="12"/>
          </p:nvPr>
        </p:nvSpPr>
        <p:spPr>
          <a:xfrm>
            <a:off x="8610600" y="6429375"/>
            <a:ext cx="2743200" cy="365125"/>
          </a:xfrm>
        </p:spPr>
        <p:txBody>
          <a:bodyPr>
            <a:normAutofit/>
          </a:bodyPr>
          <a:lstStyle/>
          <a:p>
            <a:pPr>
              <a:spcAft>
                <a:spcPts val="600"/>
              </a:spcAft>
            </a:pPr>
            <a:fld id="{28844951-7827-47D4-8276-7DDE1FA7D85A}" type="slidenum">
              <a:rPr lang="en-US" smtClean="0"/>
              <a:pPr>
                <a:spcAft>
                  <a:spcPts val="600"/>
                </a:spcAft>
              </a:pPr>
              <a:t>11</a:t>
            </a:fld>
            <a:endParaRPr lang="en-US"/>
          </a:p>
        </p:txBody>
      </p:sp>
    </p:spTree>
    <p:extLst>
      <p:ext uri="{BB962C8B-B14F-4D97-AF65-F5344CB8AC3E}">
        <p14:creationId xmlns:p14="http://schemas.microsoft.com/office/powerpoint/2010/main" val="36690175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E6D75-49C9-076F-2EF1-15DA601AF0C4}"/>
              </a:ext>
            </a:extLst>
          </p:cNvPr>
          <p:cNvSpPr>
            <a:spLocks noGrp="1"/>
          </p:cNvSpPr>
          <p:nvPr>
            <p:ph type="title"/>
          </p:nvPr>
        </p:nvSpPr>
        <p:spPr>
          <a:xfrm>
            <a:off x="838200" y="681038"/>
            <a:ext cx="10515600" cy="1017134"/>
          </a:xfrm>
        </p:spPr>
        <p:txBody>
          <a:bodyPr/>
          <a:lstStyle/>
          <a:p>
            <a:pPr algn="ctr"/>
            <a:r>
              <a:rPr lang="en-US" altLang="en-US" sz="3600" b="1" dirty="0"/>
              <a:t>Signs and symptoms</a:t>
            </a:r>
            <a:endParaRPr lang="en-US" dirty="0"/>
          </a:p>
        </p:txBody>
      </p:sp>
      <p:sp>
        <p:nvSpPr>
          <p:cNvPr id="4" name="Date Placeholder 3">
            <a:extLst>
              <a:ext uri="{FF2B5EF4-FFF2-40B4-BE49-F238E27FC236}">
                <a16:creationId xmlns:a16="http://schemas.microsoft.com/office/drawing/2014/main" id="{99F03299-205C-2C9F-AE47-ACD777A7BC83}"/>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F8165110-C057-34B5-0F51-E0B619A623E3}"/>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B2B0BA9F-0C75-2229-AD59-F8A8C58CEDFF}"/>
              </a:ext>
            </a:extLst>
          </p:cNvPr>
          <p:cNvSpPr>
            <a:spLocks noGrp="1"/>
          </p:cNvSpPr>
          <p:nvPr>
            <p:ph type="sldNum" sz="quarter" idx="12"/>
          </p:nvPr>
        </p:nvSpPr>
        <p:spPr/>
        <p:txBody>
          <a:bodyPr/>
          <a:lstStyle/>
          <a:p>
            <a:fld id="{28844951-7827-47D4-8276-7DDE1FA7D85A}" type="slidenum">
              <a:rPr lang="en-US" smtClean="0"/>
              <a:t>12</a:t>
            </a:fld>
            <a:endParaRPr lang="en-US"/>
          </a:p>
        </p:txBody>
      </p:sp>
      <p:pic>
        <p:nvPicPr>
          <p:cNvPr id="3074" name="Picture 2" descr="Cholera | PPT">
            <a:extLst>
              <a:ext uri="{FF2B5EF4-FFF2-40B4-BE49-F238E27FC236}">
                <a16:creationId xmlns:a16="http://schemas.microsoft.com/office/drawing/2014/main" id="{EB2E858C-D891-E875-B6FA-069F4F1CE47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5352"/>
          <a:stretch/>
        </p:blipFill>
        <p:spPr bwMode="auto">
          <a:xfrm>
            <a:off x="4894106" y="1761275"/>
            <a:ext cx="6612093" cy="46049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C3D7473-EE04-1B6E-A3E0-A1D128D168CD}"/>
              </a:ext>
            </a:extLst>
          </p:cNvPr>
          <p:cNvSpPr txBox="1"/>
          <p:nvPr/>
        </p:nvSpPr>
        <p:spPr>
          <a:xfrm>
            <a:off x="412096" y="1943347"/>
            <a:ext cx="4482010" cy="1754326"/>
          </a:xfrm>
          <a:prstGeom prst="rect">
            <a:avLst/>
          </a:prstGeom>
          <a:noFill/>
        </p:spPr>
        <p:txBody>
          <a:bodyPr wrap="square">
            <a:spAutoFit/>
          </a:bodyPr>
          <a:lstStyle/>
          <a:p>
            <a:pPr eaLnBrk="1" hangingPunct="1">
              <a:lnSpc>
                <a:spcPct val="150000"/>
              </a:lnSpc>
            </a:pPr>
            <a:r>
              <a:rPr lang="en-US" altLang="en-US" sz="2400" dirty="0"/>
              <a:t>Large and frequently discharge of watery diarrhoea associated with vomiting</a:t>
            </a:r>
          </a:p>
        </p:txBody>
      </p:sp>
    </p:spTree>
    <p:extLst>
      <p:ext uri="{BB962C8B-B14F-4D97-AF65-F5344CB8AC3E}">
        <p14:creationId xmlns:p14="http://schemas.microsoft.com/office/powerpoint/2010/main" val="529647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FB9A9-6F58-D59B-C806-7002A1A6ECCE}"/>
              </a:ext>
            </a:extLst>
          </p:cNvPr>
          <p:cNvSpPr>
            <a:spLocks noGrp="1"/>
          </p:cNvSpPr>
          <p:nvPr>
            <p:ph type="title"/>
          </p:nvPr>
        </p:nvSpPr>
        <p:spPr/>
        <p:txBody>
          <a:bodyPr/>
          <a:lstStyle/>
          <a:p>
            <a:r>
              <a:rPr lang="en-US" altLang="en-US" sz="3600" b="1" dirty="0"/>
              <a:t>Prevention</a:t>
            </a:r>
            <a:endParaRPr lang="en-US" dirty="0"/>
          </a:p>
        </p:txBody>
      </p:sp>
      <p:sp>
        <p:nvSpPr>
          <p:cNvPr id="3" name="Content Placeholder 2">
            <a:extLst>
              <a:ext uri="{FF2B5EF4-FFF2-40B4-BE49-F238E27FC236}">
                <a16:creationId xmlns:a16="http://schemas.microsoft.com/office/drawing/2014/main" id="{D265A12D-746C-FEDE-EE46-1FF3E14E648C}"/>
              </a:ext>
            </a:extLst>
          </p:cNvPr>
          <p:cNvSpPr>
            <a:spLocks noGrp="1"/>
          </p:cNvSpPr>
          <p:nvPr>
            <p:ph idx="1"/>
          </p:nvPr>
        </p:nvSpPr>
        <p:spPr/>
        <p:txBody>
          <a:bodyPr/>
          <a:lstStyle/>
          <a:p>
            <a:r>
              <a:rPr lang="en-US" dirty="0"/>
              <a:t>Drinking and use safe water </a:t>
            </a:r>
          </a:p>
          <a:p>
            <a:r>
              <a:rPr lang="en-US" dirty="0"/>
              <a:t>Wash hands often soap and safe water </a:t>
            </a:r>
          </a:p>
          <a:p>
            <a:r>
              <a:rPr lang="en-US" dirty="0"/>
              <a:t>Use latrines or bury feces; do not defecate in any body of water </a:t>
            </a:r>
          </a:p>
          <a:p>
            <a:r>
              <a:rPr lang="en-US" dirty="0"/>
              <a:t>Cook food well (especially seafood), keep it covered, eat it hot and peel fruits and vegetables </a:t>
            </a:r>
          </a:p>
          <a:p>
            <a:r>
              <a:rPr lang="en-US" dirty="0"/>
              <a:t>Clean up safety- in the kitchen and in places where the family bathes and washes clothes </a:t>
            </a:r>
          </a:p>
        </p:txBody>
      </p:sp>
      <p:sp>
        <p:nvSpPr>
          <p:cNvPr id="4" name="Date Placeholder 3">
            <a:extLst>
              <a:ext uri="{FF2B5EF4-FFF2-40B4-BE49-F238E27FC236}">
                <a16:creationId xmlns:a16="http://schemas.microsoft.com/office/drawing/2014/main" id="{590A676C-91BE-503F-AAED-59FEF4191841}"/>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8BA082BD-4690-38ED-18B6-A5B5310BECE6}"/>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5563467-BB87-580B-AB96-AEA9A03955DC}"/>
              </a:ext>
            </a:extLst>
          </p:cNvPr>
          <p:cNvSpPr>
            <a:spLocks noGrp="1"/>
          </p:cNvSpPr>
          <p:nvPr>
            <p:ph type="sldNum" sz="quarter" idx="12"/>
          </p:nvPr>
        </p:nvSpPr>
        <p:spPr/>
        <p:txBody>
          <a:bodyPr/>
          <a:lstStyle/>
          <a:p>
            <a:fld id="{28844951-7827-47D4-8276-7DDE1FA7D85A}" type="slidenum">
              <a:rPr lang="en-US" smtClean="0"/>
              <a:t>13</a:t>
            </a:fld>
            <a:endParaRPr lang="en-US"/>
          </a:p>
        </p:txBody>
      </p:sp>
    </p:spTree>
    <p:extLst>
      <p:ext uri="{BB962C8B-B14F-4D97-AF65-F5344CB8AC3E}">
        <p14:creationId xmlns:p14="http://schemas.microsoft.com/office/powerpoint/2010/main" val="21971696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FB9A9-6F58-D59B-C806-7002A1A6ECCE}"/>
              </a:ext>
            </a:extLst>
          </p:cNvPr>
          <p:cNvSpPr>
            <a:spLocks noGrp="1"/>
          </p:cNvSpPr>
          <p:nvPr>
            <p:ph type="title"/>
          </p:nvPr>
        </p:nvSpPr>
        <p:spPr/>
        <p:txBody>
          <a:bodyPr/>
          <a:lstStyle/>
          <a:p>
            <a:r>
              <a:rPr lang="en-US" altLang="en-US" sz="3600" b="1" dirty="0"/>
              <a:t>Prevention</a:t>
            </a:r>
            <a:endParaRPr lang="en-US" dirty="0"/>
          </a:p>
        </p:txBody>
      </p:sp>
      <p:sp>
        <p:nvSpPr>
          <p:cNvPr id="3" name="Content Placeholder 2">
            <a:extLst>
              <a:ext uri="{FF2B5EF4-FFF2-40B4-BE49-F238E27FC236}">
                <a16:creationId xmlns:a16="http://schemas.microsoft.com/office/drawing/2014/main" id="{D265A12D-746C-FEDE-EE46-1FF3E14E648C}"/>
              </a:ext>
            </a:extLst>
          </p:cNvPr>
          <p:cNvSpPr>
            <a:spLocks noGrp="1"/>
          </p:cNvSpPr>
          <p:nvPr>
            <p:ph idx="1"/>
          </p:nvPr>
        </p:nvSpPr>
        <p:spPr/>
        <p:txBody>
          <a:bodyPr>
            <a:normAutofit fontScale="92500" lnSpcReduction="10000"/>
          </a:bodyPr>
          <a:lstStyle/>
          <a:p>
            <a:r>
              <a:rPr lang="en-US" dirty="0"/>
              <a:t>Basic health education and hygiene </a:t>
            </a:r>
          </a:p>
          <a:p>
            <a:r>
              <a:rPr lang="en-US" dirty="0"/>
              <a:t>Mass chemoprophylaxis </a:t>
            </a:r>
          </a:p>
          <a:p>
            <a:r>
              <a:rPr lang="en-US" dirty="0"/>
              <a:t>Provision of safe water and sanitation</a:t>
            </a:r>
          </a:p>
          <a:p>
            <a:r>
              <a:rPr lang="en-US" dirty="0"/>
              <a:t>Comprehensive multidisciplinary approach: water, sanitation, education and </a:t>
            </a:r>
            <a:r>
              <a:rPr lang="en-US" dirty="0" smtClean="0"/>
              <a:t>communication.</a:t>
            </a:r>
          </a:p>
          <a:p>
            <a:r>
              <a:rPr lang="en-US" b="1" dirty="0"/>
              <a:t>Oral cholera vaccines </a:t>
            </a:r>
            <a:r>
              <a:rPr lang="en-US" b="1" dirty="0" smtClean="0"/>
              <a:t>is used in </a:t>
            </a:r>
            <a:r>
              <a:rPr lang="en-US" b="1" dirty="0"/>
              <a:t>conjunction with improvements in water and sanitation to control cholera outbreaks and for prevention in areas known to be high risk for cholera.</a:t>
            </a:r>
          </a:p>
          <a:p>
            <a:endParaRPr lang="en-US" dirty="0"/>
          </a:p>
        </p:txBody>
      </p:sp>
      <p:sp>
        <p:nvSpPr>
          <p:cNvPr id="4" name="Date Placeholder 3">
            <a:extLst>
              <a:ext uri="{FF2B5EF4-FFF2-40B4-BE49-F238E27FC236}">
                <a16:creationId xmlns:a16="http://schemas.microsoft.com/office/drawing/2014/main" id="{590A676C-91BE-503F-AAED-59FEF4191841}"/>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8BA082BD-4690-38ED-18B6-A5B5310BECE6}"/>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5563467-BB87-580B-AB96-AEA9A03955DC}"/>
              </a:ext>
            </a:extLst>
          </p:cNvPr>
          <p:cNvSpPr>
            <a:spLocks noGrp="1"/>
          </p:cNvSpPr>
          <p:nvPr>
            <p:ph type="sldNum" sz="quarter" idx="12"/>
          </p:nvPr>
        </p:nvSpPr>
        <p:spPr/>
        <p:txBody>
          <a:bodyPr/>
          <a:lstStyle/>
          <a:p>
            <a:fld id="{28844951-7827-47D4-8276-7DDE1FA7D85A}" type="slidenum">
              <a:rPr lang="en-US" smtClean="0"/>
              <a:t>14</a:t>
            </a:fld>
            <a:endParaRPr lang="en-US"/>
          </a:p>
        </p:txBody>
      </p:sp>
    </p:spTree>
    <p:extLst>
      <p:ext uri="{BB962C8B-B14F-4D97-AF65-F5344CB8AC3E}">
        <p14:creationId xmlns:p14="http://schemas.microsoft.com/office/powerpoint/2010/main" val="8060660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F28F5-B300-31DD-15BB-37C051383905}"/>
              </a:ext>
            </a:extLst>
          </p:cNvPr>
          <p:cNvSpPr>
            <a:spLocks noGrp="1"/>
          </p:cNvSpPr>
          <p:nvPr>
            <p:ph type="title"/>
          </p:nvPr>
        </p:nvSpPr>
        <p:spPr/>
        <p:txBody>
          <a:bodyPr/>
          <a:lstStyle/>
          <a:p>
            <a:r>
              <a:rPr lang="en-US" altLang="en-US" sz="3600" b="1" dirty="0"/>
              <a:t>Treatment</a:t>
            </a:r>
            <a:endParaRPr lang="en-US" dirty="0"/>
          </a:p>
        </p:txBody>
      </p:sp>
      <p:sp>
        <p:nvSpPr>
          <p:cNvPr id="3" name="Content Placeholder 2">
            <a:extLst>
              <a:ext uri="{FF2B5EF4-FFF2-40B4-BE49-F238E27FC236}">
                <a16:creationId xmlns:a16="http://schemas.microsoft.com/office/drawing/2014/main" id="{396191CD-02CB-C989-1AD6-1E98E49B148A}"/>
              </a:ext>
            </a:extLst>
          </p:cNvPr>
          <p:cNvSpPr>
            <a:spLocks noGrp="1"/>
          </p:cNvSpPr>
          <p:nvPr>
            <p:ph idx="1"/>
          </p:nvPr>
        </p:nvSpPr>
        <p:spPr>
          <a:xfrm>
            <a:off x="838200" y="2178657"/>
            <a:ext cx="10515600" cy="3998306"/>
          </a:xfrm>
        </p:spPr>
        <p:txBody>
          <a:bodyPr/>
          <a:lstStyle/>
          <a:p>
            <a:r>
              <a:rPr lang="en-US" altLang="en-US" sz="2800" dirty="0"/>
              <a:t>Tetracycline, I.V saline and ORS very frequently</a:t>
            </a:r>
            <a:endParaRPr lang="en-US" dirty="0"/>
          </a:p>
        </p:txBody>
      </p:sp>
      <p:sp>
        <p:nvSpPr>
          <p:cNvPr id="4" name="Date Placeholder 3">
            <a:extLst>
              <a:ext uri="{FF2B5EF4-FFF2-40B4-BE49-F238E27FC236}">
                <a16:creationId xmlns:a16="http://schemas.microsoft.com/office/drawing/2014/main" id="{581AAC7A-0849-26F6-DEE6-D3B31E355042}"/>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610742C8-28AD-447E-4F10-437A582FE308}"/>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C21EC6A5-26F8-43A3-6CF3-4CB5355D7F28}"/>
              </a:ext>
            </a:extLst>
          </p:cNvPr>
          <p:cNvSpPr>
            <a:spLocks noGrp="1"/>
          </p:cNvSpPr>
          <p:nvPr>
            <p:ph type="sldNum" sz="quarter" idx="12"/>
          </p:nvPr>
        </p:nvSpPr>
        <p:spPr/>
        <p:txBody>
          <a:bodyPr/>
          <a:lstStyle/>
          <a:p>
            <a:fld id="{28844951-7827-47D4-8276-7DDE1FA7D85A}" type="slidenum">
              <a:rPr lang="en-US" smtClean="0"/>
              <a:t>15</a:t>
            </a:fld>
            <a:endParaRPr lang="en-US"/>
          </a:p>
        </p:txBody>
      </p:sp>
    </p:spTree>
    <p:extLst>
      <p:ext uri="{BB962C8B-B14F-4D97-AF65-F5344CB8AC3E}">
        <p14:creationId xmlns:p14="http://schemas.microsoft.com/office/powerpoint/2010/main" val="36821578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C3AC0D-AF57-CCC6-FD7B-03B7F81EC74A}"/>
              </a:ext>
            </a:extLst>
          </p:cNvPr>
          <p:cNvSpPr>
            <a:spLocks noGrp="1"/>
          </p:cNvSpPr>
          <p:nvPr>
            <p:ph type="dt" sz="half" idx="10"/>
          </p:nvPr>
        </p:nvSpPr>
        <p:spPr/>
        <p:txBody>
          <a:bodyPr/>
          <a:lstStyle/>
          <a:p>
            <a:fld id="{E5DE26EE-7E2A-4E89-9C39-93390D6C0B20}" type="datetime1">
              <a:rPr lang="en-US" smtClean="0"/>
              <a:t>11/28/2023</a:t>
            </a:fld>
            <a:endParaRPr lang="en-US"/>
          </a:p>
        </p:txBody>
      </p:sp>
      <p:sp>
        <p:nvSpPr>
          <p:cNvPr id="3" name="Footer Placeholder 2">
            <a:extLst>
              <a:ext uri="{FF2B5EF4-FFF2-40B4-BE49-F238E27FC236}">
                <a16:creationId xmlns:a16="http://schemas.microsoft.com/office/drawing/2014/main" id="{3BFD3BE4-065D-8135-89B9-277F7A2B51E6}"/>
              </a:ext>
            </a:extLst>
          </p:cNvPr>
          <p:cNvSpPr>
            <a:spLocks noGrp="1"/>
          </p:cNvSpPr>
          <p:nvPr>
            <p:ph type="ftr" sz="quarter" idx="11"/>
          </p:nvPr>
        </p:nvSpPr>
        <p:spPr/>
        <p:txBody>
          <a:bodyPr/>
          <a:lstStyle/>
          <a:p>
            <a:r>
              <a:rPr lang="en-US"/>
              <a:t>SB_CD</a:t>
            </a:r>
          </a:p>
        </p:txBody>
      </p:sp>
      <p:sp>
        <p:nvSpPr>
          <p:cNvPr id="4" name="Slide Number Placeholder 3">
            <a:extLst>
              <a:ext uri="{FF2B5EF4-FFF2-40B4-BE49-F238E27FC236}">
                <a16:creationId xmlns:a16="http://schemas.microsoft.com/office/drawing/2014/main" id="{436E65A3-926C-8B8E-D824-957A2E674B9A}"/>
              </a:ext>
            </a:extLst>
          </p:cNvPr>
          <p:cNvSpPr>
            <a:spLocks noGrp="1"/>
          </p:cNvSpPr>
          <p:nvPr>
            <p:ph type="sldNum" sz="quarter" idx="12"/>
          </p:nvPr>
        </p:nvSpPr>
        <p:spPr/>
        <p:txBody>
          <a:bodyPr/>
          <a:lstStyle/>
          <a:p>
            <a:fld id="{28844951-7827-47D4-8276-7DDE1FA7D85A}" type="slidenum">
              <a:rPr lang="en-US" smtClean="0"/>
              <a:t>16</a:t>
            </a:fld>
            <a:endParaRPr lang="en-US"/>
          </a:p>
        </p:txBody>
      </p:sp>
      <p:pic>
        <p:nvPicPr>
          <p:cNvPr id="6" name="Picture 5">
            <a:extLst>
              <a:ext uri="{FF2B5EF4-FFF2-40B4-BE49-F238E27FC236}">
                <a16:creationId xmlns:a16="http://schemas.microsoft.com/office/drawing/2014/main" id="{B767AE9B-3923-DEF0-6DA0-0997599053F1}"/>
              </a:ext>
            </a:extLst>
          </p:cNvPr>
          <p:cNvPicPr>
            <a:picLocks noChangeAspect="1"/>
          </p:cNvPicPr>
          <p:nvPr/>
        </p:nvPicPr>
        <p:blipFill rotWithShape="1">
          <a:blip r:embed="rId2"/>
          <a:srcRect l="29375" t="32063" r="30268" b="21587"/>
          <a:stretch/>
        </p:blipFill>
        <p:spPr>
          <a:xfrm>
            <a:off x="2329543" y="974724"/>
            <a:ext cx="7456714" cy="4817170"/>
          </a:xfrm>
          <a:prstGeom prst="rect">
            <a:avLst/>
          </a:prstGeom>
        </p:spPr>
      </p:pic>
    </p:spTree>
    <p:extLst>
      <p:ext uri="{BB962C8B-B14F-4D97-AF65-F5344CB8AC3E}">
        <p14:creationId xmlns:p14="http://schemas.microsoft.com/office/powerpoint/2010/main" val="39237366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DACB58-87D3-F1DD-5CBA-DFDAFF514E1E}"/>
              </a:ext>
            </a:extLst>
          </p:cNvPr>
          <p:cNvSpPr>
            <a:spLocks noGrp="1"/>
          </p:cNvSpPr>
          <p:nvPr>
            <p:ph idx="1"/>
          </p:nvPr>
        </p:nvSpPr>
        <p:spPr/>
        <p:txBody>
          <a:bodyPr>
            <a:normAutofit/>
          </a:bodyPr>
          <a:lstStyle/>
          <a:p>
            <a:pPr algn="l"/>
            <a:endParaRPr lang="en-US" sz="6600" b="1" i="0" u="none" strike="noStrike" baseline="0" dirty="0">
              <a:solidFill>
                <a:srgbClr val="000000"/>
              </a:solidFill>
            </a:endParaRPr>
          </a:p>
          <a:p>
            <a:pPr marL="228600" indent="0">
              <a:buNone/>
            </a:pPr>
            <a:r>
              <a:rPr lang="en-US" sz="6600" b="1" i="0" u="none" strike="noStrike" baseline="0" dirty="0">
                <a:solidFill>
                  <a:srgbClr val="000000"/>
                </a:solidFill>
              </a:rPr>
              <a:t>Enteric Fever </a:t>
            </a:r>
          </a:p>
          <a:p>
            <a:endParaRPr lang="en-US" sz="8800" b="1" dirty="0"/>
          </a:p>
        </p:txBody>
      </p:sp>
      <p:sp>
        <p:nvSpPr>
          <p:cNvPr id="4" name="Date Placeholder 3">
            <a:extLst>
              <a:ext uri="{FF2B5EF4-FFF2-40B4-BE49-F238E27FC236}">
                <a16:creationId xmlns:a16="http://schemas.microsoft.com/office/drawing/2014/main" id="{574308CA-5323-F242-8BA1-3EF917747383}"/>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DD017DD8-1505-34A5-C2B5-0AEF0FB4D3C5}"/>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9C6A5C44-41C8-BA74-3A04-8660122AD9FF}"/>
              </a:ext>
            </a:extLst>
          </p:cNvPr>
          <p:cNvSpPr>
            <a:spLocks noGrp="1"/>
          </p:cNvSpPr>
          <p:nvPr>
            <p:ph type="sldNum" sz="quarter" idx="12"/>
          </p:nvPr>
        </p:nvSpPr>
        <p:spPr/>
        <p:txBody>
          <a:bodyPr/>
          <a:lstStyle/>
          <a:p>
            <a:fld id="{28844951-7827-47D4-8276-7DDE1FA7D85A}" type="slidenum">
              <a:rPr lang="en-US" smtClean="0"/>
              <a:t>17</a:t>
            </a:fld>
            <a:endParaRPr lang="en-US"/>
          </a:p>
        </p:txBody>
      </p:sp>
    </p:spTree>
    <p:extLst>
      <p:ext uri="{BB962C8B-B14F-4D97-AF65-F5344CB8AC3E}">
        <p14:creationId xmlns:p14="http://schemas.microsoft.com/office/powerpoint/2010/main" val="9754696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32768DCD-B824-413A-B330-8D57ADB3724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Frame 4104">
            <a:extLst>
              <a:ext uri="{FF2B5EF4-FFF2-40B4-BE49-F238E27FC236}">
                <a16:creationId xmlns:a16="http://schemas.microsoft.com/office/drawing/2014/main" id="{19F9CD66-32FC-448F-B4C5-67D17508A22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CEAF08-3CEA-CC76-B58C-9B24479617BD}"/>
              </a:ext>
            </a:extLst>
          </p:cNvPr>
          <p:cNvSpPr>
            <a:spLocks noGrp="1"/>
          </p:cNvSpPr>
          <p:nvPr>
            <p:ph type="title"/>
          </p:nvPr>
        </p:nvSpPr>
        <p:spPr>
          <a:xfrm>
            <a:off x="838200" y="681038"/>
            <a:ext cx="4581525" cy="1158648"/>
          </a:xfrm>
        </p:spPr>
        <p:txBody>
          <a:bodyPr anchor="b">
            <a:normAutofit/>
          </a:bodyPr>
          <a:lstStyle/>
          <a:p>
            <a:r>
              <a:rPr lang="en-US" sz="4400" b="1">
                <a:gradFill flip="none" rotWithShape="1">
                  <a:gsLst>
                    <a:gs pos="0">
                      <a:schemeClr val="accent5">
                        <a:alpha val="70000"/>
                      </a:schemeClr>
                    </a:gs>
                    <a:gs pos="100000">
                      <a:schemeClr val="accent1">
                        <a:alpha val="70000"/>
                      </a:schemeClr>
                    </a:gs>
                  </a:gsLst>
                  <a:lin ang="0" scaled="1"/>
                  <a:tileRect/>
                </a:gradFill>
              </a:rPr>
              <a:t>Introduction </a:t>
            </a:r>
          </a:p>
        </p:txBody>
      </p:sp>
      <p:sp>
        <p:nvSpPr>
          <p:cNvPr id="3" name="Content Placeholder 2">
            <a:extLst>
              <a:ext uri="{FF2B5EF4-FFF2-40B4-BE49-F238E27FC236}">
                <a16:creationId xmlns:a16="http://schemas.microsoft.com/office/drawing/2014/main" id="{416242E0-71FC-0654-348A-1E8669582948}"/>
              </a:ext>
            </a:extLst>
          </p:cNvPr>
          <p:cNvSpPr>
            <a:spLocks noGrp="1"/>
          </p:cNvSpPr>
          <p:nvPr>
            <p:ph idx="1"/>
          </p:nvPr>
        </p:nvSpPr>
        <p:spPr>
          <a:xfrm>
            <a:off x="500744" y="1953621"/>
            <a:ext cx="5910942" cy="4223341"/>
          </a:xfrm>
        </p:spPr>
        <p:txBody>
          <a:bodyPr>
            <a:normAutofit/>
          </a:bodyPr>
          <a:lstStyle/>
          <a:p>
            <a:r>
              <a:rPr lang="en-US" dirty="0">
                <a:solidFill>
                  <a:schemeClr val="tx2">
                    <a:alpha val="60000"/>
                  </a:schemeClr>
                </a:solidFill>
              </a:rPr>
              <a:t>It is a systemic infection with typical continuous fever for 3 to 4 weeks.</a:t>
            </a:r>
          </a:p>
          <a:p>
            <a:r>
              <a:rPr lang="en-US" dirty="0">
                <a:solidFill>
                  <a:schemeClr val="tx2">
                    <a:alpha val="60000"/>
                  </a:schemeClr>
                </a:solidFill>
              </a:rPr>
              <a:t>Enteric fever includes both typhoid and paratyphoid fever. </a:t>
            </a:r>
          </a:p>
          <a:p>
            <a:r>
              <a:rPr lang="en-US" dirty="0">
                <a:solidFill>
                  <a:schemeClr val="tx2">
                    <a:alpha val="60000"/>
                  </a:schemeClr>
                </a:solidFill>
              </a:rPr>
              <a:t>It may be sporadic, endemic or epidemic in nature.</a:t>
            </a:r>
          </a:p>
          <a:p>
            <a:endParaRPr lang="en-US" dirty="0">
              <a:solidFill>
                <a:schemeClr val="tx2">
                  <a:alpha val="60000"/>
                </a:schemeClr>
              </a:solidFill>
            </a:endParaRPr>
          </a:p>
        </p:txBody>
      </p:sp>
      <p:pic>
        <p:nvPicPr>
          <p:cNvPr id="4098" name="Picture 2" descr="Homeopathic Treatment For Enteric Fever | Dr. Vaseem Choudhary">
            <a:extLst>
              <a:ext uri="{FF2B5EF4-FFF2-40B4-BE49-F238E27FC236}">
                <a16:creationId xmlns:a16="http://schemas.microsoft.com/office/drawing/2014/main" id="{979B8881-CDA0-4843-C1ED-5D353D81FDD7}"/>
              </a:ext>
            </a:extLst>
          </p:cNvPr>
          <p:cNvPicPr>
            <a:picLocks noChangeAspect="1" noChangeArrowheads="1"/>
          </p:cNvPicPr>
          <p:nvPr/>
        </p:nvPicPr>
        <p:blipFill>
          <a:blip r:embed="rId2">
            <a:alphaModFix amt="90000"/>
            <a:extLst>
              <a:ext uri="{28A0092B-C50C-407E-A947-70E740481C1C}">
                <a14:useLocalDpi xmlns:a14="http://schemas.microsoft.com/office/drawing/2010/main" val="0"/>
              </a:ext>
            </a:extLst>
          </a:blip>
          <a:stretch>
            <a:fillRect/>
          </a:stretch>
        </p:blipFill>
        <p:spPr bwMode="auto">
          <a:xfrm>
            <a:off x="6330893" y="1303435"/>
            <a:ext cx="5022907" cy="4223342"/>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E8D6E7C2-24FD-19A6-F275-41CE09B8FCAB}"/>
              </a:ext>
            </a:extLst>
          </p:cNvPr>
          <p:cNvSpPr>
            <a:spLocks noGrp="1"/>
          </p:cNvSpPr>
          <p:nvPr>
            <p:ph type="dt" sz="half" idx="10"/>
          </p:nvPr>
        </p:nvSpPr>
        <p:spPr>
          <a:xfrm>
            <a:off x="838200" y="6429375"/>
            <a:ext cx="2743200" cy="365125"/>
          </a:xfrm>
        </p:spPr>
        <p:txBody>
          <a:bodyPr>
            <a:normAutofit/>
          </a:bodyPr>
          <a:lstStyle/>
          <a:p>
            <a:pPr>
              <a:spcAft>
                <a:spcPts val="600"/>
              </a:spcAft>
            </a:pPr>
            <a:fld id="{0C3DFB40-8E58-4C66-8A4B-94BACF79B976}" type="datetime1">
              <a:rPr lang="en-US" smtClean="0"/>
              <a:pPr>
                <a:spcAft>
                  <a:spcPts val="600"/>
                </a:spcAft>
              </a:pPr>
              <a:t>11/28/2023</a:t>
            </a:fld>
            <a:endParaRPr lang="en-US"/>
          </a:p>
        </p:txBody>
      </p:sp>
      <p:sp>
        <p:nvSpPr>
          <p:cNvPr id="5" name="Footer Placeholder 4">
            <a:extLst>
              <a:ext uri="{FF2B5EF4-FFF2-40B4-BE49-F238E27FC236}">
                <a16:creationId xmlns:a16="http://schemas.microsoft.com/office/drawing/2014/main" id="{4400B2EC-AD06-7A3A-2FB4-2D15BF9EC2DB}"/>
              </a:ext>
            </a:extLst>
          </p:cNvPr>
          <p:cNvSpPr>
            <a:spLocks noGrp="1"/>
          </p:cNvSpPr>
          <p:nvPr>
            <p:ph type="ftr" sz="quarter" idx="11"/>
          </p:nvPr>
        </p:nvSpPr>
        <p:spPr>
          <a:xfrm>
            <a:off x="4038600" y="6429375"/>
            <a:ext cx="4114800" cy="365125"/>
          </a:xfrm>
        </p:spPr>
        <p:txBody>
          <a:bodyPr>
            <a:normAutofit/>
          </a:bodyPr>
          <a:lstStyle/>
          <a:p>
            <a:pPr>
              <a:spcAft>
                <a:spcPts val="600"/>
              </a:spcAft>
            </a:pPr>
            <a:r>
              <a:rPr lang="en-US"/>
              <a:t>SB_CD</a:t>
            </a:r>
          </a:p>
        </p:txBody>
      </p:sp>
      <p:sp>
        <p:nvSpPr>
          <p:cNvPr id="6" name="Slide Number Placeholder 5">
            <a:extLst>
              <a:ext uri="{FF2B5EF4-FFF2-40B4-BE49-F238E27FC236}">
                <a16:creationId xmlns:a16="http://schemas.microsoft.com/office/drawing/2014/main" id="{778D9E08-0C2A-A029-938C-38D337ED3656}"/>
              </a:ext>
            </a:extLst>
          </p:cNvPr>
          <p:cNvSpPr>
            <a:spLocks noGrp="1"/>
          </p:cNvSpPr>
          <p:nvPr>
            <p:ph type="sldNum" sz="quarter" idx="12"/>
          </p:nvPr>
        </p:nvSpPr>
        <p:spPr>
          <a:xfrm>
            <a:off x="8610600" y="6429375"/>
            <a:ext cx="2743200" cy="365125"/>
          </a:xfrm>
        </p:spPr>
        <p:txBody>
          <a:bodyPr>
            <a:normAutofit/>
          </a:bodyPr>
          <a:lstStyle/>
          <a:p>
            <a:pPr>
              <a:spcAft>
                <a:spcPts val="600"/>
              </a:spcAft>
            </a:pPr>
            <a:fld id="{28844951-7827-47D4-8276-7DDE1FA7D85A}" type="slidenum">
              <a:rPr lang="en-US" smtClean="0"/>
              <a:pPr>
                <a:spcAft>
                  <a:spcPts val="600"/>
                </a:spcAft>
              </a:pPr>
              <a:t>18</a:t>
            </a:fld>
            <a:endParaRPr lang="en-US"/>
          </a:p>
        </p:txBody>
      </p:sp>
    </p:spTree>
    <p:extLst>
      <p:ext uri="{BB962C8B-B14F-4D97-AF65-F5344CB8AC3E}">
        <p14:creationId xmlns:p14="http://schemas.microsoft.com/office/powerpoint/2010/main" val="18404222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46AA3-95D9-C508-0F16-4044E0012085}"/>
              </a:ext>
            </a:extLst>
          </p:cNvPr>
          <p:cNvSpPr>
            <a:spLocks noGrp="1"/>
          </p:cNvSpPr>
          <p:nvPr>
            <p:ph type="title"/>
          </p:nvPr>
        </p:nvSpPr>
        <p:spPr/>
        <p:txBody>
          <a:bodyPr/>
          <a:lstStyle/>
          <a:p>
            <a:r>
              <a:rPr lang="en-US" b="1" dirty="0"/>
              <a:t>Problem Statement </a:t>
            </a:r>
          </a:p>
        </p:txBody>
      </p:sp>
      <p:sp>
        <p:nvSpPr>
          <p:cNvPr id="3" name="Content Placeholder 2">
            <a:extLst>
              <a:ext uri="{FF2B5EF4-FFF2-40B4-BE49-F238E27FC236}">
                <a16:creationId xmlns:a16="http://schemas.microsoft.com/office/drawing/2014/main" id="{6D79A303-5D1C-1879-100F-21F0A2F395BA}"/>
              </a:ext>
            </a:extLst>
          </p:cNvPr>
          <p:cNvSpPr>
            <a:spLocks noGrp="1"/>
          </p:cNvSpPr>
          <p:nvPr>
            <p:ph idx="1"/>
          </p:nvPr>
        </p:nvSpPr>
        <p:spPr/>
        <p:txBody>
          <a:bodyPr/>
          <a:lstStyle/>
          <a:p>
            <a:r>
              <a:rPr lang="en-US" b="0" i="0" dirty="0">
                <a:solidFill>
                  <a:srgbClr val="333333"/>
                </a:solidFill>
                <a:effectLst/>
                <a:latin typeface="interfaceregular"/>
              </a:rPr>
              <a:t>Enteric fever, also known as typhoid fever, is a common infectious disease in low and middle income countries.</a:t>
            </a:r>
          </a:p>
          <a:p>
            <a:r>
              <a:rPr lang="en-US" b="0" i="0" dirty="0">
                <a:solidFill>
                  <a:srgbClr val="333333"/>
                </a:solidFill>
                <a:effectLst/>
                <a:latin typeface="interfaceregular"/>
              </a:rPr>
              <a:t> About 14 million people are affected annually with 136 000 deaths, mainly in low and middle income countries, according to estimates from the Global Burden of Disease Study in 2017</a:t>
            </a:r>
            <a:r>
              <a:rPr lang="en-US" dirty="0">
                <a:solidFill>
                  <a:srgbClr val="333333"/>
                </a:solidFill>
                <a:latin typeface="interfaceregular"/>
              </a:rPr>
              <a:t>. </a:t>
            </a:r>
          </a:p>
          <a:p>
            <a:endParaRPr lang="en-US" dirty="0">
              <a:solidFill>
                <a:srgbClr val="333333"/>
              </a:solidFill>
              <a:latin typeface="interfaceregular"/>
            </a:endParaRPr>
          </a:p>
        </p:txBody>
      </p:sp>
      <p:sp>
        <p:nvSpPr>
          <p:cNvPr id="4" name="Date Placeholder 3">
            <a:extLst>
              <a:ext uri="{FF2B5EF4-FFF2-40B4-BE49-F238E27FC236}">
                <a16:creationId xmlns:a16="http://schemas.microsoft.com/office/drawing/2014/main" id="{9E9BA616-769B-84CA-2703-1B22D0ECF74E}"/>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2428C4A4-E9C8-E902-E3DC-8136CD9D882B}"/>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4D946F74-0879-8E92-8A21-9007031772B8}"/>
              </a:ext>
            </a:extLst>
          </p:cNvPr>
          <p:cNvSpPr>
            <a:spLocks noGrp="1"/>
          </p:cNvSpPr>
          <p:nvPr>
            <p:ph type="sldNum" sz="quarter" idx="12"/>
          </p:nvPr>
        </p:nvSpPr>
        <p:spPr/>
        <p:txBody>
          <a:bodyPr/>
          <a:lstStyle/>
          <a:p>
            <a:fld id="{28844951-7827-47D4-8276-7DDE1FA7D85A}" type="slidenum">
              <a:rPr lang="en-US" smtClean="0"/>
              <a:t>19</a:t>
            </a:fld>
            <a:endParaRPr lang="en-US"/>
          </a:p>
        </p:txBody>
      </p:sp>
      <p:sp>
        <p:nvSpPr>
          <p:cNvPr id="11" name="Rectangle 4">
            <a:extLst>
              <a:ext uri="{FF2B5EF4-FFF2-40B4-BE49-F238E27FC236}">
                <a16:creationId xmlns:a16="http://schemas.microsoft.com/office/drawing/2014/main" id="{FF1BC635-0407-FE5E-C5FE-444B03236BA3}"/>
              </a:ext>
            </a:extLst>
          </p:cNvPr>
          <p:cNvSpPr>
            <a:spLocks noChangeArrowheads="1"/>
          </p:cNvSpPr>
          <p:nvPr/>
        </p:nvSpPr>
        <p:spPr bwMode="auto">
          <a:xfrm>
            <a:off x="1132114" y="5409847"/>
            <a:ext cx="9862457"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333333"/>
                </a:solidFill>
                <a:effectLst/>
                <a:latin typeface="inherit"/>
              </a:rPr>
              <a:t>GBD 2017 Typhoid and Paratyphoid Collaborators</a:t>
            </a:r>
            <a:r>
              <a:rPr lang="en-US" altLang="en-US" sz="1000" dirty="0">
                <a:solidFill>
                  <a:srgbClr val="333333"/>
                </a:solidFill>
                <a:latin typeface="interfaceregular"/>
              </a:rPr>
              <a:t> </a:t>
            </a:r>
            <a:r>
              <a:rPr kumimoji="0" lang="en-US" altLang="en-US" sz="1000" b="0" i="0" u="none" strike="noStrike" cap="none" normalizeH="0" baseline="0" dirty="0">
                <a:ln>
                  <a:noFill/>
                </a:ln>
                <a:solidFill>
                  <a:srgbClr val="333333"/>
                </a:solidFill>
                <a:effectLst/>
                <a:latin typeface="inherit"/>
              </a:rPr>
              <a:t>The global burden of typhoid and paratyphoid fevers: a systematic analysis for the Global Burden of Disease Study 2017</a:t>
            </a:r>
            <a:r>
              <a:rPr kumimoji="0" lang="en-US" altLang="en-US" sz="1000" b="0" i="0" u="none" strike="noStrike" cap="none" normalizeH="0" baseline="0" dirty="0">
                <a:ln>
                  <a:noFill/>
                </a:ln>
                <a:solidFill>
                  <a:srgbClr val="333333"/>
                </a:solidFill>
                <a:effectLst/>
                <a:latin typeface="interfaceregular"/>
              </a:rPr>
              <a:t>. Lancet Infect Dis</a:t>
            </a:r>
            <a:r>
              <a:rPr kumimoji="0" lang="en-US" altLang="en-US" sz="1000" b="0" i="0" u="none" strike="noStrike" cap="none" normalizeH="0" baseline="0" dirty="0">
                <a:ln>
                  <a:noFill/>
                </a:ln>
                <a:solidFill>
                  <a:srgbClr val="333333"/>
                </a:solidFill>
                <a:effectLst/>
                <a:latin typeface="inherit"/>
              </a:rPr>
              <a:t>2019</a:t>
            </a:r>
            <a:r>
              <a:rPr kumimoji="0" lang="en-US" altLang="en-US" sz="1000" b="0" i="0" u="none" strike="noStrike" cap="none" normalizeH="0" baseline="0" dirty="0">
                <a:ln>
                  <a:noFill/>
                </a:ln>
                <a:solidFill>
                  <a:srgbClr val="333333"/>
                </a:solidFill>
                <a:effectLst/>
                <a:latin typeface="interfaceregular"/>
              </a:rPr>
              <a:t>;</a:t>
            </a:r>
            <a:r>
              <a:rPr kumimoji="0" lang="en-US" altLang="en-US" sz="1000" b="0" i="0" u="none" strike="noStrike" cap="none" normalizeH="0" baseline="0" dirty="0">
                <a:ln>
                  <a:noFill/>
                </a:ln>
                <a:solidFill>
                  <a:srgbClr val="333333"/>
                </a:solidFill>
                <a:effectLst/>
                <a:latin typeface="inherit"/>
              </a:rPr>
              <a:t>19</a:t>
            </a:r>
            <a:r>
              <a:rPr kumimoji="0" lang="en-US" altLang="en-US" sz="1000" b="0" i="0" u="none" strike="noStrike" cap="none" normalizeH="0" baseline="0" dirty="0">
                <a:ln>
                  <a:noFill/>
                </a:ln>
                <a:solidFill>
                  <a:srgbClr val="333333"/>
                </a:solidFill>
                <a:effectLst/>
                <a:latin typeface="interfaceregular"/>
              </a:rPr>
              <a:t>:</a:t>
            </a:r>
            <a:r>
              <a:rPr kumimoji="0" lang="en-US" altLang="en-US" sz="1000" b="0" i="0" u="none" strike="noStrike" cap="none" normalizeH="0" baseline="0" dirty="0">
                <a:ln>
                  <a:noFill/>
                </a:ln>
                <a:solidFill>
                  <a:srgbClr val="333333"/>
                </a:solidFill>
                <a:effectLst/>
                <a:latin typeface="inherit"/>
              </a:rPr>
              <a:t>369</a:t>
            </a:r>
            <a:r>
              <a:rPr kumimoji="0" lang="en-US" altLang="en-US" sz="1000" b="0" i="0" u="none" strike="noStrike" cap="none" normalizeH="0" baseline="0" dirty="0">
                <a:ln>
                  <a:noFill/>
                </a:ln>
                <a:solidFill>
                  <a:srgbClr val="333333"/>
                </a:solidFill>
                <a:effectLst/>
                <a:latin typeface="interfaceregular"/>
              </a:rPr>
              <a:t>-</a:t>
            </a:r>
            <a:r>
              <a:rPr kumimoji="0" lang="en-US" altLang="en-US" sz="1000" b="0" i="0" u="none" strike="noStrike" cap="none" normalizeH="0" baseline="0" dirty="0">
                <a:ln>
                  <a:noFill/>
                </a:ln>
                <a:solidFill>
                  <a:srgbClr val="333333"/>
                </a:solidFill>
                <a:effectLst/>
                <a:latin typeface="inherit"/>
              </a:rPr>
              <a:t>81</a:t>
            </a:r>
            <a:r>
              <a:rPr kumimoji="0" lang="en-US" altLang="en-US" sz="1000" b="0" i="0" u="none" strike="noStrike" cap="none" normalizeH="0" baseline="0" dirty="0">
                <a:ln>
                  <a:noFill/>
                </a:ln>
                <a:solidFill>
                  <a:srgbClr val="333333"/>
                </a:solidFill>
                <a:effectLst/>
                <a:latin typeface="interfaceregular"/>
              </a:rPr>
              <a:t>.</a:t>
            </a:r>
            <a:r>
              <a:rPr kumimoji="0" lang="en-US" altLang="en-US" sz="1000" b="0" i="0" u="none" strike="noStrike" cap="none" normalizeH="0" baseline="0" dirty="0">
                <a:ln>
                  <a:noFill/>
                </a:ln>
                <a:solidFill>
                  <a:srgbClr val="333333"/>
                </a:solidFill>
                <a:effectLst/>
                <a:latin typeface="inherit"/>
              </a:rPr>
              <a:t> doi:10.1016/S1473-3099(18)30685-6</a:t>
            </a:r>
            <a:r>
              <a:rPr kumimoji="0" lang="en-US" altLang="en-US" sz="1000" b="0" i="0" u="none" strike="noStrike" cap="none" normalizeH="0" baseline="0" dirty="0">
                <a:ln>
                  <a:noFill/>
                </a:ln>
                <a:solidFill>
                  <a:srgbClr val="333333"/>
                </a:solidFill>
                <a:effectLst/>
                <a:latin typeface="interfaceregular"/>
              </a:rPr>
              <a:t> </a:t>
            </a:r>
            <a:r>
              <a:rPr kumimoji="0" lang="en-US" altLang="en-US" sz="1000" b="0" i="0" u="none" strike="noStrike" cap="none" normalizeH="0" baseline="0" dirty="0">
                <a:ln>
                  <a:noFill/>
                </a:ln>
                <a:solidFill>
                  <a:srgbClr val="333333"/>
                </a:solidFill>
                <a:effectLst/>
                <a:latin typeface="inherit"/>
              </a:rPr>
              <a:t>pmid:30792131</a:t>
            </a:r>
            <a:r>
              <a:rPr kumimoji="0" lang="en-US" altLang="en-US" sz="8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392087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0A955-8694-7B47-5D8B-B67E23499759}"/>
              </a:ext>
            </a:extLst>
          </p:cNvPr>
          <p:cNvSpPr>
            <a:spLocks noGrp="1"/>
          </p:cNvSpPr>
          <p:nvPr>
            <p:ph type="title"/>
          </p:nvPr>
        </p:nvSpPr>
        <p:spPr/>
        <p:txBody>
          <a:bodyPr>
            <a:normAutofit/>
          </a:bodyPr>
          <a:lstStyle/>
          <a:p>
            <a:pPr algn="ctr"/>
            <a:r>
              <a:rPr lang="en-US" b="1" i="0" u="none" strike="noStrike" baseline="0" dirty="0">
                <a:solidFill>
                  <a:srgbClr val="000000"/>
                </a:solidFill>
                <a:latin typeface="Times New Roman" panose="02020603050405020304" pitchFamily="18" charset="0"/>
              </a:rPr>
              <a:t>Course Description </a:t>
            </a:r>
            <a:endParaRPr lang="en-US" sz="6000" dirty="0">
              <a:solidFill>
                <a:schemeClr val="tx1"/>
              </a:solidFill>
            </a:endParaRPr>
          </a:p>
        </p:txBody>
      </p:sp>
      <p:sp>
        <p:nvSpPr>
          <p:cNvPr id="3" name="Content Placeholder 2">
            <a:extLst>
              <a:ext uri="{FF2B5EF4-FFF2-40B4-BE49-F238E27FC236}">
                <a16:creationId xmlns:a16="http://schemas.microsoft.com/office/drawing/2014/main" id="{3A217952-DD9B-3045-6075-7F247C7FFE51}"/>
              </a:ext>
            </a:extLst>
          </p:cNvPr>
          <p:cNvSpPr>
            <a:spLocks noGrp="1"/>
          </p:cNvSpPr>
          <p:nvPr>
            <p:ph idx="1"/>
          </p:nvPr>
        </p:nvSpPr>
        <p:spPr/>
        <p:txBody>
          <a:bodyPr>
            <a:normAutofit fontScale="92500"/>
          </a:bodyPr>
          <a:lstStyle/>
          <a:p>
            <a:r>
              <a:rPr lang="en-US" b="0" i="0" u="none" strike="noStrike" baseline="0" dirty="0">
                <a:solidFill>
                  <a:srgbClr val="000000"/>
                </a:solidFill>
                <a:latin typeface="Times New Roman" panose="02020603050405020304" pitchFamily="18" charset="0"/>
              </a:rPr>
              <a:t>Upon the successful completion of the course, students will be able to: </a:t>
            </a:r>
          </a:p>
          <a:p>
            <a:r>
              <a:rPr lang="en-US" b="0" i="0" u="none" strike="noStrike" baseline="0" dirty="0">
                <a:solidFill>
                  <a:srgbClr val="000000"/>
                </a:solidFill>
                <a:latin typeface="Times New Roman" panose="02020603050405020304" pitchFamily="18" charset="0"/>
              </a:rPr>
              <a:t>Describe common communicable diseases prevalent in Nepal, </a:t>
            </a:r>
          </a:p>
          <a:p>
            <a:r>
              <a:rPr lang="en-US" b="0" i="0" u="none" strike="noStrike" baseline="0" dirty="0">
                <a:solidFill>
                  <a:srgbClr val="000000"/>
                </a:solidFill>
                <a:latin typeface="Times New Roman" panose="02020603050405020304" pitchFamily="18" charset="0"/>
              </a:rPr>
              <a:t>Explain emerging communicable diseases in context of Nepal and world, </a:t>
            </a:r>
          </a:p>
          <a:p>
            <a:r>
              <a:rPr lang="en-US" b="0" i="0" u="none" strike="noStrike" baseline="0" dirty="0">
                <a:solidFill>
                  <a:srgbClr val="000000"/>
                </a:solidFill>
                <a:latin typeface="Times New Roman" panose="02020603050405020304" pitchFamily="18" charset="0"/>
              </a:rPr>
              <a:t>Identify cause and factors, mode of transmission of communicable diseases, and </a:t>
            </a:r>
          </a:p>
          <a:p>
            <a:r>
              <a:rPr lang="en-US" b="0" i="0" u="none" strike="noStrike" baseline="0" dirty="0">
                <a:solidFill>
                  <a:srgbClr val="000000"/>
                </a:solidFill>
                <a:latin typeface="Times New Roman" panose="02020603050405020304" pitchFamily="18" charset="0"/>
              </a:rPr>
              <a:t>Apply prevention and controlling measures of the communicable disease. </a:t>
            </a:r>
          </a:p>
          <a:p>
            <a:endParaRPr lang="en-US" dirty="0"/>
          </a:p>
        </p:txBody>
      </p:sp>
      <p:sp>
        <p:nvSpPr>
          <p:cNvPr id="4" name="Date Placeholder 3">
            <a:extLst>
              <a:ext uri="{FF2B5EF4-FFF2-40B4-BE49-F238E27FC236}">
                <a16:creationId xmlns:a16="http://schemas.microsoft.com/office/drawing/2014/main" id="{D8BB515F-A121-0968-A25F-1B48E8862226}"/>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C5F215AC-8132-0431-A281-042BCED9879B}"/>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E96CF465-5A21-C251-A981-DD3C2559FD0E}"/>
              </a:ext>
            </a:extLst>
          </p:cNvPr>
          <p:cNvSpPr>
            <a:spLocks noGrp="1"/>
          </p:cNvSpPr>
          <p:nvPr>
            <p:ph type="sldNum" sz="quarter" idx="12"/>
          </p:nvPr>
        </p:nvSpPr>
        <p:spPr/>
        <p:txBody>
          <a:bodyPr/>
          <a:lstStyle/>
          <a:p>
            <a:fld id="{28844951-7827-47D4-8276-7DDE1FA7D85A}" type="slidenum">
              <a:rPr lang="en-US" smtClean="0"/>
              <a:t>2</a:t>
            </a:fld>
            <a:endParaRPr lang="en-US"/>
          </a:p>
        </p:txBody>
      </p:sp>
    </p:spTree>
    <p:extLst>
      <p:ext uri="{BB962C8B-B14F-4D97-AF65-F5344CB8AC3E}">
        <p14:creationId xmlns:p14="http://schemas.microsoft.com/office/powerpoint/2010/main" val="32146296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E4F92-D137-A530-A07F-58F7AEC74D53}"/>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F532435E-C87C-46EA-3DCA-E3671162341E}"/>
              </a:ext>
            </a:extLst>
          </p:cNvPr>
          <p:cNvSpPr>
            <a:spLocks noGrp="1"/>
          </p:cNvSpPr>
          <p:nvPr>
            <p:ph idx="1"/>
          </p:nvPr>
        </p:nvSpPr>
        <p:spPr/>
        <p:txBody>
          <a:bodyPr/>
          <a:lstStyle/>
          <a:p>
            <a:r>
              <a:rPr lang="en-US" sz="2800" dirty="0">
                <a:solidFill>
                  <a:schemeClr val="tx1">
                    <a:alpha val="70000"/>
                  </a:schemeClr>
                </a:solidFill>
              </a:rPr>
              <a:t>According to the recent estimates published in 2014, approximately 21 million cases and 222000 typhoid-related deaths occur annually worldwide.</a:t>
            </a:r>
          </a:p>
          <a:p>
            <a:pPr marL="228600" indent="0">
              <a:buNone/>
            </a:pPr>
            <a:endParaRPr lang="en-US" dirty="0"/>
          </a:p>
          <a:p>
            <a:pPr marL="228600" indent="0">
              <a:buNone/>
            </a:pPr>
            <a:r>
              <a:rPr lang="en-US" sz="1800" b="0" i="0" dirty="0">
                <a:solidFill>
                  <a:srgbClr val="202124"/>
                </a:solidFill>
                <a:effectLst/>
                <a:latin typeface="Google Sans"/>
              </a:rPr>
              <a:t>			(According to the World Health Organization (WHO) report published in 2014)</a:t>
            </a:r>
            <a:endParaRPr lang="en-US" sz="1800" dirty="0"/>
          </a:p>
        </p:txBody>
      </p:sp>
      <p:sp>
        <p:nvSpPr>
          <p:cNvPr id="4" name="Date Placeholder 3">
            <a:extLst>
              <a:ext uri="{FF2B5EF4-FFF2-40B4-BE49-F238E27FC236}">
                <a16:creationId xmlns:a16="http://schemas.microsoft.com/office/drawing/2014/main" id="{FE4C2E6B-EB93-001B-9AAB-620DB0C36257}"/>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775C93D5-A565-B0C9-C919-4088C626468B}"/>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831CA50F-6D5F-565B-2074-3B0A7E86DD10}"/>
              </a:ext>
            </a:extLst>
          </p:cNvPr>
          <p:cNvSpPr>
            <a:spLocks noGrp="1"/>
          </p:cNvSpPr>
          <p:nvPr>
            <p:ph type="sldNum" sz="quarter" idx="12"/>
          </p:nvPr>
        </p:nvSpPr>
        <p:spPr/>
        <p:txBody>
          <a:bodyPr/>
          <a:lstStyle/>
          <a:p>
            <a:fld id="{28844951-7827-47D4-8276-7DDE1FA7D85A}" type="slidenum">
              <a:rPr lang="en-US" smtClean="0"/>
              <a:t>20</a:t>
            </a:fld>
            <a:endParaRPr lang="en-US"/>
          </a:p>
        </p:txBody>
      </p:sp>
    </p:spTree>
    <p:extLst>
      <p:ext uri="{BB962C8B-B14F-4D97-AF65-F5344CB8AC3E}">
        <p14:creationId xmlns:p14="http://schemas.microsoft.com/office/powerpoint/2010/main" val="38278041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ame 11">
            <a:extLst>
              <a:ext uri="{FF2B5EF4-FFF2-40B4-BE49-F238E27FC236}">
                <a16:creationId xmlns:a16="http://schemas.microsoft.com/office/drawing/2014/main" id="{DD7EAFE6-2BB9-41FB-9CF4-588CFC7087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3E06833-B59C-442F-9A6A-F8F55936D53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554"/>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ame 15">
            <a:extLst>
              <a:ext uri="{FF2B5EF4-FFF2-40B4-BE49-F238E27FC236}">
                <a16:creationId xmlns:a16="http://schemas.microsoft.com/office/drawing/2014/main" id="{FA2016CF-2F24-4AE4-8A87-D9B6A3DE31E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957D1B-47F6-93AB-A473-8A6EC7CFEB4B}"/>
              </a:ext>
            </a:extLst>
          </p:cNvPr>
          <p:cNvSpPr>
            <a:spLocks noGrp="1"/>
          </p:cNvSpPr>
          <p:nvPr>
            <p:ph type="title"/>
          </p:nvPr>
        </p:nvSpPr>
        <p:spPr>
          <a:xfrm>
            <a:off x="489858" y="880844"/>
            <a:ext cx="5384432" cy="2629119"/>
          </a:xfrm>
        </p:spPr>
        <p:txBody>
          <a:bodyPr vert="horz" lIns="91440" tIns="45720" rIns="91440" bIns="45720" rtlCol="0" anchor="b">
            <a:normAutofit/>
          </a:bodyPr>
          <a:lstStyle/>
          <a:p>
            <a:pPr algn="ctr"/>
            <a:r>
              <a:rPr lang="en-US" sz="4800" b="1" dirty="0"/>
              <a:t>Problem Statement  in Nepal</a:t>
            </a:r>
            <a:endParaRPr lang="en-US" sz="4800" dirty="0">
              <a:gradFill flip="none" rotWithShape="1">
                <a:gsLst>
                  <a:gs pos="0">
                    <a:schemeClr val="accent5">
                      <a:alpha val="70000"/>
                    </a:schemeClr>
                  </a:gs>
                  <a:gs pos="100000">
                    <a:schemeClr val="accent1">
                      <a:alpha val="70000"/>
                    </a:schemeClr>
                  </a:gs>
                </a:gsLst>
                <a:lin ang="0" scaled="1"/>
                <a:tileRect/>
              </a:gradFill>
              <a:latin typeface="+mj-lt"/>
              <a:cs typeface="Angsana New" panose="02020603050405020304" pitchFamily="18" charset="-34"/>
            </a:endParaRPr>
          </a:p>
        </p:txBody>
      </p:sp>
      <p:pic>
        <p:nvPicPr>
          <p:cNvPr id="7" name="Content Placeholder 6">
            <a:extLst>
              <a:ext uri="{FF2B5EF4-FFF2-40B4-BE49-F238E27FC236}">
                <a16:creationId xmlns:a16="http://schemas.microsoft.com/office/drawing/2014/main" id="{0F7CC87D-129B-2D8E-4F01-E74116BEF6B0}"/>
              </a:ext>
            </a:extLst>
          </p:cNvPr>
          <p:cNvPicPr>
            <a:picLocks noGrp="1" noChangeAspect="1"/>
          </p:cNvPicPr>
          <p:nvPr>
            <p:ph idx="1"/>
          </p:nvPr>
        </p:nvPicPr>
        <p:blipFill rotWithShape="1">
          <a:blip r:embed="rId2">
            <a:alphaModFix amt="90000"/>
          </a:blip>
          <a:srcRect l="41429" t="18730" r="24822" b="25238"/>
          <a:stretch/>
        </p:blipFill>
        <p:spPr>
          <a:xfrm>
            <a:off x="5874290" y="880844"/>
            <a:ext cx="5479510" cy="5117284"/>
          </a:xfrm>
          <a:prstGeom prst="rect">
            <a:avLst/>
          </a:prstGeom>
        </p:spPr>
      </p:pic>
      <p:sp>
        <p:nvSpPr>
          <p:cNvPr id="4" name="Date Placeholder 3">
            <a:extLst>
              <a:ext uri="{FF2B5EF4-FFF2-40B4-BE49-F238E27FC236}">
                <a16:creationId xmlns:a16="http://schemas.microsoft.com/office/drawing/2014/main" id="{87441D89-BFBB-E215-18E9-5917D6E5954E}"/>
              </a:ext>
            </a:extLst>
          </p:cNvPr>
          <p:cNvSpPr>
            <a:spLocks noGrp="1"/>
          </p:cNvSpPr>
          <p:nvPr>
            <p:ph type="dt" sz="half" idx="10"/>
          </p:nvPr>
        </p:nvSpPr>
        <p:spPr>
          <a:xfrm>
            <a:off x="838200" y="6429375"/>
            <a:ext cx="2743200" cy="365125"/>
          </a:xfrm>
        </p:spPr>
        <p:txBody>
          <a:bodyPr vert="horz" lIns="91440" tIns="45720" rIns="91440" bIns="45720" rtlCol="0" anchor="ctr">
            <a:normAutofit/>
          </a:bodyPr>
          <a:lstStyle/>
          <a:p>
            <a:pPr>
              <a:spcAft>
                <a:spcPts val="600"/>
              </a:spcAft>
            </a:pPr>
            <a:fld id="{0C3DFB40-8E58-4C66-8A4B-94BACF79B976}" type="datetime1">
              <a:rPr lang="en-US" smtClean="0"/>
              <a:pPr>
                <a:spcAft>
                  <a:spcPts val="600"/>
                </a:spcAft>
              </a:pPr>
              <a:t>11/28/2023</a:t>
            </a:fld>
            <a:endParaRPr lang="en-US"/>
          </a:p>
        </p:txBody>
      </p:sp>
      <p:sp>
        <p:nvSpPr>
          <p:cNvPr id="5" name="Footer Placeholder 4">
            <a:extLst>
              <a:ext uri="{FF2B5EF4-FFF2-40B4-BE49-F238E27FC236}">
                <a16:creationId xmlns:a16="http://schemas.microsoft.com/office/drawing/2014/main" id="{1ED124B8-FA39-6681-54D4-75E937F8BE90}"/>
              </a:ext>
            </a:extLst>
          </p:cNvPr>
          <p:cNvSpPr>
            <a:spLocks noGrp="1"/>
          </p:cNvSpPr>
          <p:nvPr>
            <p:ph type="ftr" sz="quarter" idx="11"/>
          </p:nvPr>
        </p:nvSpPr>
        <p:spPr>
          <a:xfrm>
            <a:off x="4038600" y="6429375"/>
            <a:ext cx="4114800" cy="365125"/>
          </a:xfrm>
        </p:spPr>
        <p:txBody>
          <a:bodyPr vert="horz" lIns="91440" tIns="45720" rIns="91440" bIns="45720" rtlCol="0" anchor="ctr">
            <a:normAutofit/>
          </a:bodyPr>
          <a:lstStyle/>
          <a:p>
            <a:pPr>
              <a:spcAft>
                <a:spcPts val="600"/>
              </a:spcAft>
            </a:pPr>
            <a:r>
              <a:rPr lang="en-US" kern="1200" cap="all" spc="150" baseline="0">
                <a:solidFill>
                  <a:srgbClr val="FFFFFF"/>
                </a:solidFill>
                <a:latin typeface="+mn-lt"/>
                <a:ea typeface="+mn-ea"/>
                <a:cs typeface="+mn-cs"/>
              </a:rPr>
              <a:t>SB_CD</a:t>
            </a:r>
          </a:p>
        </p:txBody>
      </p:sp>
      <p:sp>
        <p:nvSpPr>
          <p:cNvPr id="6" name="Slide Number Placeholder 5">
            <a:extLst>
              <a:ext uri="{FF2B5EF4-FFF2-40B4-BE49-F238E27FC236}">
                <a16:creationId xmlns:a16="http://schemas.microsoft.com/office/drawing/2014/main" id="{A12198D4-108E-3ADA-501C-6FECF77028CD}"/>
              </a:ext>
            </a:extLst>
          </p:cNvPr>
          <p:cNvSpPr>
            <a:spLocks noGrp="1"/>
          </p:cNvSpPr>
          <p:nvPr>
            <p:ph type="sldNum" sz="quarter" idx="12"/>
          </p:nvPr>
        </p:nvSpPr>
        <p:spPr>
          <a:xfrm>
            <a:off x="8610600" y="6429375"/>
            <a:ext cx="2743200" cy="365125"/>
          </a:xfrm>
        </p:spPr>
        <p:txBody>
          <a:bodyPr vert="horz" lIns="91440" tIns="45720" rIns="91440" bIns="45720" rtlCol="0" anchor="ctr">
            <a:normAutofit/>
          </a:bodyPr>
          <a:lstStyle/>
          <a:p>
            <a:pPr>
              <a:spcAft>
                <a:spcPts val="600"/>
              </a:spcAft>
            </a:pPr>
            <a:fld id="{28844951-7827-47D4-8276-7DDE1FA7D85A}" type="slidenum">
              <a:rPr lang="en-US" smtClean="0"/>
              <a:pPr>
                <a:spcAft>
                  <a:spcPts val="600"/>
                </a:spcAft>
              </a:pPr>
              <a:t>21</a:t>
            </a:fld>
            <a:endParaRPr lang="en-US"/>
          </a:p>
        </p:txBody>
      </p:sp>
    </p:spTree>
    <p:extLst>
      <p:ext uri="{BB962C8B-B14F-4D97-AF65-F5344CB8AC3E}">
        <p14:creationId xmlns:p14="http://schemas.microsoft.com/office/powerpoint/2010/main" val="2433423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0A6C2-BF82-D701-3EAF-7BA5415A6400}"/>
              </a:ext>
            </a:extLst>
          </p:cNvPr>
          <p:cNvSpPr>
            <a:spLocks noGrp="1"/>
          </p:cNvSpPr>
          <p:nvPr>
            <p:ph type="title"/>
          </p:nvPr>
        </p:nvSpPr>
        <p:spPr/>
        <p:txBody>
          <a:bodyPr/>
          <a:lstStyle/>
          <a:p>
            <a:r>
              <a:rPr lang="en-US" b="1" dirty="0"/>
              <a:t>Problem Statement  in Nepal</a:t>
            </a:r>
          </a:p>
        </p:txBody>
      </p:sp>
      <p:sp>
        <p:nvSpPr>
          <p:cNvPr id="3" name="Content Placeholder 2">
            <a:extLst>
              <a:ext uri="{FF2B5EF4-FFF2-40B4-BE49-F238E27FC236}">
                <a16:creationId xmlns:a16="http://schemas.microsoft.com/office/drawing/2014/main" id="{668055E7-212C-E280-5B19-03527A065FE0}"/>
              </a:ext>
            </a:extLst>
          </p:cNvPr>
          <p:cNvSpPr>
            <a:spLocks noGrp="1"/>
          </p:cNvSpPr>
          <p:nvPr>
            <p:ph idx="1"/>
          </p:nvPr>
        </p:nvSpPr>
        <p:spPr/>
        <p:txBody>
          <a:bodyPr/>
          <a:lstStyle/>
          <a:p>
            <a:pPr algn="just"/>
            <a:r>
              <a:rPr lang="en-US" sz="2800" dirty="0"/>
              <a:t>In 2001 outbreak of typhoid occurred only in </a:t>
            </a:r>
            <a:r>
              <a:rPr lang="en-US" sz="2800" dirty="0" err="1"/>
              <a:t>Dhanusa</a:t>
            </a:r>
            <a:r>
              <a:rPr lang="en-US" sz="2800" dirty="0"/>
              <a:t> district in Shrawan. 100 cases were diagnosed by </a:t>
            </a:r>
            <a:r>
              <a:rPr lang="en-US" sz="2800" dirty="0" err="1"/>
              <a:t>widal</a:t>
            </a:r>
            <a:r>
              <a:rPr lang="en-US" sz="2800" dirty="0"/>
              <a:t> test.</a:t>
            </a:r>
          </a:p>
          <a:p>
            <a:pPr algn="just"/>
            <a:r>
              <a:rPr lang="en-US" sz="2800" dirty="0"/>
              <a:t>In 2002 outbreak in Chitwan district occurred with total 5835 cases out of which 4 deaths occurred. </a:t>
            </a:r>
          </a:p>
          <a:p>
            <a:pPr marL="228600" indent="0">
              <a:buNone/>
            </a:pPr>
            <a:endParaRPr lang="en-US" dirty="0"/>
          </a:p>
        </p:txBody>
      </p:sp>
      <p:sp>
        <p:nvSpPr>
          <p:cNvPr id="4" name="Date Placeholder 3">
            <a:extLst>
              <a:ext uri="{FF2B5EF4-FFF2-40B4-BE49-F238E27FC236}">
                <a16:creationId xmlns:a16="http://schemas.microsoft.com/office/drawing/2014/main" id="{A070F02D-3160-611D-A026-61CED1A683C7}"/>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626EC75A-9C3A-52DD-FFDE-C629F1F32744}"/>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32A37DA7-8ED2-CB76-7C17-D4D23382D853}"/>
              </a:ext>
            </a:extLst>
          </p:cNvPr>
          <p:cNvSpPr>
            <a:spLocks noGrp="1"/>
          </p:cNvSpPr>
          <p:nvPr>
            <p:ph type="sldNum" sz="quarter" idx="12"/>
          </p:nvPr>
        </p:nvSpPr>
        <p:spPr/>
        <p:txBody>
          <a:bodyPr/>
          <a:lstStyle/>
          <a:p>
            <a:fld id="{28844951-7827-47D4-8276-7DDE1FA7D85A}" type="slidenum">
              <a:rPr lang="en-US" smtClean="0"/>
              <a:t>22</a:t>
            </a:fld>
            <a:endParaRPr lang="en-US"/>
          </a:p>
        </p:txBody>
      </p:sp>
    </p:spTree>
    <p:extLst>
      <p:ext uri="{BB962C8B-B14F-4D97-AF65-F5344CB8AC3E}">
        <p14:creationId xmlns:p14="http://schemas.microsoft.com/office/powerpoint/2010/main" val="450382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2FA33-6C35-773D-4D0A-2C3ED902E37C}"/>
              </a:ext>
            </a:extLst>
          </p:cNvPr>
          <p:cNvSpPr>
            <a:spLocks noGrp="1"/>
          </p:cNvSpPr>
          <p:nvPr>
            <p:ph type="title"/>
          </p:nvPr>
        </p:nvSpPr>
        <p:spPr/>
        <p:txBody>
          <a:bodyPr/>
          <a:lstStyle/>
          <a:p>
            <a:r>
              <a:rPr lang="en-US" b="1" dirty="0"/>
              <a:t>Epidemiological Determinants</a:t>
            </a:r>
          </a:p>
        </p:txBody>
      </p:sp>
      <p:sp>
        <p:nvSpPr>
          <p:cNvPr id="3" name="Content Placeholder 2">
            <a:extLst>
              <a:ext uri="{FF2B5EF4-FFF2-40B4-BE49-F238E27FC236}">
                <a16:creationId xmlns:a16="http://schemas.microsoft.com/office/drawing/2014/main" id="{4210F68C-F8D4-771F-1E63-62926BB97F37}"/>
              </a:ext>
            </a:extLst>
          </p:cNvPr>
          <p:cNvSpPr>
            <a:spLocks noGrp="1"/>
          </p:cNvSpPr>
          <p:nvPr>
            <p:ph idx="1"/>
          </p:nvPr>
        </p:nvSpPr>
        <p:spPr/>
        <p:txBody>
          <a:bodyPr/>
          <a:lstStyle/>
          <a:p>
            <a:pPr>
              <a:buNone/>
            </a:pPr>
            <a:r>
              <a:rPr lang="en-US" b="1" dirty="0">
                <a:solidFill>
                  <a:schemeClr val="tx1"/>
                </a:solidFill>
              </a:rPr>
              <a:t>Agent:</a:t>
            </a:r>
          </a:p>
          <a:p>
            <a:r>
              <a:rPr lang="en-US" b="0" i="1" dirty="0">
                <a:solidFill>
                  <a:schemeClr val="tx1"/>
                </a:solidFill>
                <a:effectLst/>
                <a:latin typeface="Cambria" panose="02040503050406030204" pitchFamily="18" charset="0"/>
              </a:rPr>
              <a:t>Salmonella </a:t>
            </a:r>
            <a:r>
              <a:rPr lang="en-US" dirty="0">
                <a:solidFill>
                  <a:schemeClr val="tx1"/>
                </a:solidFill>
              </a:rPr>
              <a:t>typhi and </a:t>
            </a:r>
            <a:r>
              <a:rPr lang="en-US" b="0" i="1" dirty="0">
                <a:solidFill>
                  <a:schemeClr val="tx1"/>
                </a:solidFill>
                <a:effectLst/>
                <a:latin typeface="Cambria" panose="02040503050406030204" pitchFamily="18" charset="0"/>
              </a:rPr>
              <a:t>Salmonella </a:t>
            </a:r>
            <a:r>
              <a:rPr lang="en-US" dirty="0" err="1">
                <a:solidFill>
                  <a:schemeClr val="tx1"/>
                </a:solidFill>
              </a:rPr>
              <a:t>paratyphi</a:t>
            </a:r>
            <a:r>
              <a:rPr lang="en-US" dirty="0">
                <a:solidFill>
                  <a:schemeClr val="tx1"/>
                </a:solidFill>
              </a:rPr>
              <a:t> A &amp; </a:t>
            </a:r>
            <a:r>
              <a:rPr lang="en-US" b="0" i="1" dirty="0">
                <a:solidFill>
                  <a:schemeClr val="tx1"/>
                </a:solidFill>
                <a:effectLst/>
                <a:latin typeface="Cambria" panose="02040503050406030204" pitchFamily="18" charset="0"/>
              </a:rPr>
              <a:t>Salmonella </a:t>
            </a:r>
            <a:r>
              <a:rPr lang="en-US" dirty="0" err="1">
                <a:solidFill>
                  <a:schemeClr val="tx1"/>
                </a:solidFill>
              </a:rPr>
              <a:t>paratyphi</a:t>
            </a:r>
            <a:r>
              <a:rPr lang="en-US" dirty="0">
                <a:solidFill>
                  <a:schemeClr val="tx1"/>
                </a:solidFill>
              </a:rPr>
              <a:t> B</a:t>
            </a:r>
          </a:p>
          <a:p>
            <a:endParaRPr lang="en-US" dirty="0">
              <a:solidFill>
                <a:schemeClr val="tx1"/>
              </a:solidFill>
            </a:endParaRPr>
          </a:p>
          <a:p>
            <a:r>
              <a:rPr lang="en-US" dirty="0">
                <a:solidFill>
                  <a:schemeClr val="tx1"/>
                </a:solidFill>
              </a:rPr>
              <a:t>Can be killed by drying, </a:t>
            </a:r>
            <a:r>
              <a:rPr lang="en-US" dirty="0" smtClean="0">
                <a:solidFill>
                  <a:schemeClr val="tx1"/>
                </a:solidFill>
              </a:rPr>
              <a:t>pasteurization </a:t>
            </a:r>
            <a:r>
              <a:rPr lang="en-US" dirty="0">
                <a:solidFill>
                  <a:schemeClr val="tx1"/>
                </a:solidFill>
              </a:rPr>
              <a:t>&amp; common disinfectants.</a:t>
            </a:r>
          </a:p>
          <a:p>
            <a:endParaRPr lang="en-US" dirty="0">
              <a:solidFill>
                <a:schemeClr val="tx1"/>
              </a:solidFill>
            </a:endParaRPr>
          </a:p>
        </p:txBody>
      </p:sp>
      <p:sp>
        <p:nvSpPr>
          <p:cNvPr id="4" name="Date Placeholder 3">
            <a:extLst>
              <a:ext uri="{FF2B5EF4-FFF2-40B4-BE49-F238E27FC236}">
                <a16:creationId xmlns:a16="http://schemas.microsoft.com/office/drawing/2014/main" id="{4664A9D3-9744-003C-602D-C9CB3A18E72B}"/>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4A67CDFA-9C02-8D6F-DE70-4FF594D8830F}"/>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9CE1BE4B-576D-9A12-F92A-45ABE66A1533}"/>
              </a:ext>
            </a:extLst>
          </p:cNvPr>
          <p:cNvSpPr>
            <a:spLocks noGrp="1"/>
          </p:cNvSpPr>
          <p:nvPr>
            <p:ph type="sldNum" sz="quarter" idx="12"/>
          </p:nvPr>
        </p:nvSpPr>
        <p:spPr/>
        <p:txBody>
          <a:bodyPr/>
          <a:lstStyle/>
          <a:p>
            <a:fld id="{28844951-7827-47D4-8276-7DDE1FA7D85A}" type="slidenum">
              <a:rPr lang="en-US" smtClean="0"/>
              <a:t>23</a:t>
            </a:fld>
            <a:endParaRPr lang="en-US"/>
          </a:p>
        </p:txBody>
      </p:sp>
    </p:spTree>
    <p:extLst>
      <p:ext uri="{BB962C8B-B14F-4D97-AF65-F5344CB8AC3E}">
        <p14:creationId xmlns:p14="http://schemas.microsoft.com/office/powerpoint/2010/main" val="7168758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E4E0B-0AC3-E246-95BD-E3AD36182E4C}"/>
              </a:ext>
            </a:extLst>
          </p:cNvPr>
          <p:cNvSpPr>
            <a:spLocks noGrp="1"/>
          </p:cNvSpPr>
          <p:nvPr>
            <p:ph type="title"/>
          </p:nvPr>
        </p:nvSpPr>
        <p:spPr>
          <a:xfrm>
            <a:off x="838200" y="681038"/>
            <a:ext cx="10515600" cy="483734"/>
          </a:xfrm>
        </p:spPr>
        <p:txBody>
          <a:bodyPr>
            <a:normAutofit fontScale="90000"/>
          </a:bodyPr>
          <a:lstStyle/>
          <a:p>
            <a:r>
              <a:rPr lang="en-US" dirty="0"/>
              <a:t>Contd..</a:t>
            </a:r>
          </a:p>
        </p:txBody>
      </p:sp>
      <p:sp>
        <p:nvSpPr>
          <p:cNvPr id="3" name="Content Placeholder 2">
            <a:extLst>
              <a:ext uri="{FF2B5EF4-FFF2-40B4-BE49-F238E27FC236}">
                <a16:creationId xmlns:a16="http://schemas.microsoft.com/office/drawing/2014/main" id="{61B2D4F2-24BE-4102-E2CF-1A4EE490A757}"/>
              </a:ext>
            </a:extLst>
          </p:cNvPr>
          <p:cNvSpPr>
            <a:spLocks noGrp="1"/>
          </p:cNvSpPr>
          <p:nvPr>
            <p:ph idx="1"/>
          </p:nvPr>
        </p:nvSpPr>
        <p:spPr>
          <a:xfrm>
            <a:off x="838200" y="1306286"/>
            <a:ext cx="10515600" cy="4870677"/>
          </a:xfrm>
        </p:spPr>
        <p:txBody>
          <a:bodyPr>
            <a:normAutofit lnSpcReduction="10000"/>
          </a:bodyPr>
          <a:lstStyle/>
          <a:p>
            <a:pPr marL="228600" indent="0">
              <a:buNone/>
            </a:pPr>
            <a:r>
              <a:rPr lang="en-US" b="1" dirty="0"/>
              <a:t>Reservoir of Infection:</a:t>
            </a:r>
          </a:p>
          <a:p>
            <a:pPr indent="-457200"/>
            <a:r>
              <a:rPr lang="en-US" dirty="0">
                <a:solidFill>
                  <a:schemeClr val="tx1">
                    <a:alpha val="70000"/>
                  </a:schemeClr>
                </a:solidFill>
              </a:rPr>
              <a:t>Cases: mild, moderate or severe.</a:t>
            </a:r>
          </a:p>
          <a:p>
            <a:pPr marL="571500" indent="-571500">
              <a:buNone/>
            </a:pPr>
            <a:r>
              <a:rPr lang="en-US" dirty="0">
                <a:solidFill>
                  <a:schemeClr val="tx1">
                    <a:alpha val="70000"/>
                  </a:schemeClr>
                </a:solidFill>
              </a:rPr>
              <a:t>	Case is infectious as long as bacilli appear in the stool or urine.</a:t>
            </a:r>
          </a:p>
          <a:p>
            <a:pPr indent="-457200"/>
            <a:r>
              <a:rPr lang="en-US" dirty="0">
                <a:solidFill>
                  <a:schemeClr val="tx1">
                    <a:alpha val="70000"/>
                  </a:schemeClr>
                </a:solidFill>
              </a:rPr>
              <a:t>Carrier: Can be </a:t>
            </a:r>
            <a:r>
              <a:rPr lang="en-US" dirty="0" smtClean="0">
                <a:solidFill>
                  <a:schemeClr val="tx1">
                    <a:alpha val="70000"/>
                  </a:schemeClr>
                </a:solidFill>
              </a:rPr>
              <a:t>temporary </a:t>
            </a:r>
            <a:r>
              <a:rPr lang="en-US" dirty="0">
                <a:solidFill>
                  <a:schemeClr val="tx1">
                    <a:alpha val="70000"/>
                  </a:schemeClr>
                </a:solidFill>
              </a:rPr>
              <a:t>or chronic.</a:t>
            </a:r>
          </a:p>
          <a:p>
            <a:r>
              <a:rPr lang="en-US" dirty="0"/>
              <a:t>In most of the cases, organism persist in gall bladder &amp; in biliary tract.</a:t>
            </a:r>
          </a:p>
          <a:p>
            <a:r>
              <a:rPr lang="en-US" dirty="0"/>
              <a:t>A chronic carrier case can be expected to develop in 2 to 5% of the cases. </a:t>
            </a:r>
          </a:p>
          <a:p>
            <a:r>
              <a:rPr lang="en-US" dirty="0"/>
              <a:t>Chronic carrier can excrete bacilli for many years even </a:t>
            </a:r>
            <a:r>
              <a:rPr lang="en-US" dirty="0" err="1"/>
              <a:t>upto</a:t>
            </a:r>
            <a:r>
              <a:rPr lang="en-US" dirty="0"/>
              <a:t> 50 yrs.</a:t>
            </a:r>
          </a:p>
          <a:p>
            <a:pPr indent="-457200"/>
            <a:endParaRPr lang="en-US" dirty="0">
              <a:solidFill>
                <a:schemeClr val="tx1">
                  <a:alpha val="70000"/>
                </a:schemeClr>
              </a:solidFill>
            </a:endParaRPr>
          </a:p>
          <a:p>
            <a:endParaRPr lang="en-US" dirty="0"/>
          </a:p>
        </p:txBody>
      </p:sp>
      <p:sp>
        <p:nvSpPr>
          <p:cNvPr id="4" name="Date Placeholder 3">
            <a:extLst>
              <a:ext uri="{FF2B5EF4-FFF2-40B4-BE49-F238E27FC236}">
                <a16:creationId xmlns:a16="http://schemas.microsoft.com/office/drawing/2014/main" id="{B85996AB-F4C0-3778-1DE6-F7E550D277FA}"/>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EB6B355A-77E0-9918-56BE-F0344C2B51E0}"/>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B451747-7322-9B09-EEA6-B2866E94DEBF}"/>
              </a:ext>
            </a:extLst>
          </p:cNvPr>
          <p:cNvSpPr>
            <a:spLocks noGrp="1"/>
          </p:cNvSpPr>
          <p:nvPr>
            <p:ph type="sldNum" sz="quarter" idx="12"/>
          </p:nvPr>
        </p:nvSpPr>
        <p:spPr/>
        <p:txBody>
          <a:bodyPr/>
          <a:lstStyle/>
          <a:p>
            <a:fld id="{28844951-7827-47D4-8276-7DDE1FA7D85A}" type="slidenum">
              <a:rPr lang="en-US" smtClean="0"/>
              <a:t>24</a:t>
            </a:fld>
            <a:endParaRPr lang="en-US"/>
          </a:p>
        </p:txBody>
      </p:sp>
    </p:spTree>
    <p:extLst>
      <p:ext uri="{BB962C8B-B14F-4D97-AF65-F5344CB8AC3E}">
        <p14:creationId xmlns:p14="http://schemas.microsoft.com/office/powerpoint/2010/main" val="25479967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7EF92-519C-B8E4-1BA0-E2FB329A86E6}"/>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34E40649-BACE-081E-0480-90E16ABCD4B1}"/>
              </a:ext>
            </a:extLst>
          </p:cNvPr>
          <p:cNvSpPr>
            <a:spLocks noGrp="1"/>
          </p:cNvSpPr>
          <p:nvPr>
            <p:ph idx="1"/>
          </p:nvPr>
        </p:nvSpPr>
        <p:spPr/>
        <p:txBody>
          <a:bodyPr/>
          <a:lstStyle/>
          <a:p>
            <a:pPr>
              <a:buNone/>
            </a:pPr>
            <a:r>
              <a:rPr lang="en-US" b="1" dirty="0">
                <a:solidFill>
                  <a:schemeClr val="tx1">
                    <a:alpha val="70000"/>
                  </a:schemeClr>
                </a:solidFill>
              </a:rPr>
              <a:t>Source of Infection: </a:t>
            </a:r>
          </a:p>
          <a:p>
            <a:r>
              <a:rPr lang="en-US" dirty="0">
                <a:solidFill>
                  <a:schemeClr val="tx1">
                    <a:alpha val="70000"/>
                  </a:schemeClr>
                </a:solidFill>
              </a:rPr>
              <a:t>Feces &amp; urine of cases or carrier</a:t>
            </a:r>
          </a:p>
          <a:p>
            <a:r>
              <a:rPr lang="en-US" dirty="0">
                <a:solidFill>
                  <a:schemeClr val="tx1">
                    <a:alpha val="70000"/>
                  </a:schemeClr>
                </a:solidFill>
              </a:rPr>
              <a:t>Secondary sources-contaminated water, food fingers &amp; flies.</a:t>
            </a:r>
          </a:p>
          <a:p>
            <a:r>
              <a:rPr lang="en-US" dirty="0">
                <a:solidFill>
                  <a:schemeClr val="tx1">
                    <a:alpha val="70000"/>
                  </a:schemeClr>
                </a:solidFill>
              </a:rPr>
              <a:t>Not excreted in </a:t>
            </a:r>
            <a:r>
              <a:rPr lang="en-US" dirty="0" smtClean="0">
                <a:solidFill>
                  <a:schemeClr val="tx1">
                    <a:alpha val="70000"/>
                  </a:schemeClr>
                </a:solidFill>
              </a:rPr>
              <a:t>sputum.</a:t>
            </a:r>
            <a:endParaRPr lang="en-US" dirty="0">
              <a:solidFill>
                <a:schemeClr val="tx1">
                  <a:alpha val="70000"/>
                </a:schemeClr>
              </a:solidFill>
            </a:endParaRPr>
          </a:p>
          <a:p>
            <a:endParaRPr lang="en-US" dirty="0">
              <a:solidFill>
                <a:schemeClr val="tx1">
                  <a:alpha val="70000"/>
                </a:schemeClr>
              </a:solidFill>
            </a:endParaRPr>
          </a:p>
        </p:txBody>
      </p:sp>
      <p:sp>
        <p:nvSpPr>
          <p:cNvPr id="4" name="Date Placeholder 3">
            <a:extLst>
              <a:ext uri="{FF2B5EF4-FFF2-40B4-BE49-F238E27FC236}">
                <a16:creationId xmlns:a16="http://schemas.microsoft.com/office/drawing/2014/main" id="{FE8DC0B8-BC1A-FE3A-4FA2-F3F711339F55}"/>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47FEC520-4656-62B1-DFD3-1A851CE5CAF4}"/>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8774884F-7F4B-1EE1-4F21-633054038C28}"/>
              </a:ext>
            </a:extLst>
          </p:cNvPr>
          <p:cNvSpPr>
            <a:spLocks noGrp="1"/>
          </p:cNvSpPr>
          <p:nvPr>
            <p:ph type="sldNum" sz="quarter" idx="12"/>
          </p:nvPr>
        </p:nvSpPr>
        <p:spPr/>
        <p:txBody>
          <a:bodyPr/>
          <a:lstStyle/>
          <a:p>
            <a:fld id="{28844951-7827-47D4-8276-7DDE1FA7D85A}" type="slidenum">
              <a:rPr lang="en-US" smtClean="0"/>
              <a:t>25</a:t>
            </a:fld>
            <a:endParaRPr lang="en-US"/>
          </a:p>
        </p:txBody>
      </p:sp>
    </p:spTree>
    <p:extLst>
      <p:ext uri="{BB962C8B-B14F-4D97-AF65-F5344CB8AC3E}">
        <p14:creationId xmlns:p14="http://schemas.microsoft.com/office/powerpoint/2010/main" val="22441748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33F990-6D3E-29F8-BAF5-A7CC58F9C6C1}"/>
              </a:ext>
            </a:extLst>
          </p:cNvPr>
          <p:cNvSpPr>
            <a:spLocks noGrp="1"/>
          </p:cNvSpPr>
          <p:nvPr>
            <p:ph idx="1"/>
          </p:nvPr>
        </p:nvSpPr>
        <p:spPr>
          <a:xfrm>
            <a:off x="587829" y="566057"/>
            <a:ext cx="10765971" cy="5610906"/>
          </a:xfrm>
        </p:spPr>
        <p:txBody>
          <a:bodyPr/>
          <a:lstStyle/>
          <a:p>
            <a:pPr marL="228600" indent="0">
              <a:buNone/>
            </a:pPr>
            <a:r>
              <a:rPr lang="en-US" b="1" dirty="0">
                <a:solidFill>
                  <a:schemeClr val="tx1">
                    <a:alpha val="70000"/>
                  </a:schemeClr>
                </a:solidFill>
              </a:rPr>
              <a:t>Host Factor:</a:t>
            </a:r>
          </a:p>
          <a:p>
            <a:pPr>
              <a:buNone/>
            </a:pPr>
            <a:r>
              <a:rPr lang="en-US" dirty="0">
                <a:solidFill>
                  <a:schemeClr val="tx1">
                    <a:alpha val="70000"/>
                  </a:schemeClr>
                </a:solidFill>
              </a:rPr>
              <a:t>a) Age: Any age </a:t>
            </a:r>
          </a:p>
          <a:p>
            <a:r>
              <a:rPr lang="en-US" dirty="0">
                <a:solidFill>
                  <a:schemeClr val="tx1">
                    <a:alpha val="70000"/>
                  </a:schemeClr>
                </a:solidFill>
              </a:rPr>
              <a:t>Highest in 5 to 19 </a:t>
            </a:r>
            <a:r>
              <a:rPr lang="en-US" dirty="0" smtClean="0">
                <a:solidFill>
                  <a:schemeClr val="tx1">
                    <a:alpha val="70000"/>
                  </a:schemeClr>
                </a:solidFill>
              </a:rPr>
              <a:t>years </a:t>
            </a:r>
            <a:r>
              <a:rPr lang="en-US" dirty="0">
                <a:solidFill>
                  <a:schemeClr val="tx1">
                    <a:alpha val="70000"/>
                  </a:schemeClr>
                </a:solidFill>
              </a:rPr>
              <a:t>of age.</a:t>
            </a:r>
          </a:p>
          <a:p>
            <a:pPr>
              <a:buNone/>
            </a:pPr>
            <a:r>
              <a:rPr lang="en-US" dirty="0">
                <a:solidFill>
                  <a:schemeClr val="tx1">
                    <a:alpha val="70000"/>
                  </a:schemeClr>
                </a:solidFill>
              </a:rPr>
              <a:t>b) Sex: More males than females due to exposure.</a:t>
            </a:r>
          </a:p>
          <a:p>
            <a:r>
              <a:rPr lang="en-US" dirty="0">
                <a:solidFill>
                  <a:schemeClr val="tx1">
                    <a:alpha val="70000"/>
                  </a:schemeClr>
                </a:solidFill>
              </a:rPr>
              <a:t>Carrier state higher in female.</a:t>
            </a:r>
          </a:p>
          <a:p>
            <a:pPr>
              <a:buNone/>
            </a:pPr>
            <a:r>
              <a:rPr lang="en-US" dirty="0">
                <a:solidFill>
                  <a:schemeClr val="tx1">
                    <a:alpha val="70000"/>
                  </a:schemeClr>
                </a:solidFill>
              </a:rPr>
              <a:t>c) Immunity: Antibody may be stimulated by infection or immunization.</a:t>
            </a:r>
          </a:p>
          <a:p>
            <a:r>
              <a:rPr lang="en-US" dirty="0">
                <a:solidFill>
                  <a:schemeClr val="tx1">
                    <a:alpha val="70000"/>
                  </a:schemeClr>
                </a:solidFill>
              </a:rPr>
              <a:t>Natural typhoid fever does not always confer solid immunity; second attack may occur when challenged with large oral dose.</a:t>
            </a:r>
          </a:p>
          <a:p>
            <a:r>
              <a:rPr lang="en-US" dirty="0">
                <a:solidFill>
                  <a:schemeClr val="tx1">
                    <a:alpha val="70000"/>
                  </a:schemeClr>
                </a:solidFill>
              </a:rPr>
              <a:t>Gastric acidity &amp; local intestinal immunity provide resistance.</a:t>
            </a:r>
          </a:p>
        </p:txBody>
      </p:sp>
      <p:sp>
        <p:nvSpPr>
          <p:cNvPr id="4" name="Date Placeholder 3">
            <a:extLst>
              <a:ext uri="{FF2B5EF4-FFF2-40B4-BE49-F238E27FC236}">
                <a16:creationId xmlns:a16="http://schemas.microsoft.com/office/drawing/2014/main" id="{F37210A4-8B97-6AB1-C4FD-09A84AA0B833}"/>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149FE380-FCC2-754C-A52D-6C904570F3D5}"/>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65202F39-8F63-BB91-9B7D-1420AD191F30}"/>
              </a:ext>
            </a:extLst>
          </p:cNvPr>
          <p:cNvSpPr>
            <a:spLocks noGrp="1"/>
          </p:cNvSpPr>
          <p:nvPr>
            <p:ph type="sldNum" sz="quarter" idx="12"/>
          </p:nvPr>
        </p:nvSpPr>
        <p:spPr/>
        <p:txBody>
          <a:bodyPr/>
          <a:lstStyle/>
          <a:p>
            <a:fld id="{28844951-7827-47D4-8276-7DDE1FA7D85A}" type="slidenum">
              <a:rPr lang="en-US" smtClean="0"/>
              <a:t>26</a:t>
            </a:fld>
            <a:endParaRPr lang="en-US"/>
          </a:p>
        </p:txBody>
      </p:sp>
    </p:spTree>
    <p:extLst>
      <p:ext uri="{BB962C8B-B14F-4D97-AF65-F5344CB8AC3E}">
        <p14:creationId xmlns:p14="http://schemas.microsoft.com/office/powerpoint/2010/main" val="31583495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09C278-44C2-F326-1275-22D004F17F81}"/>
              </a:ext>
            </a:extLst>
          </p:cNvPr>
          <p:cNvSpPr>
            <a:spLocks noGrp="1"/>
          </p:cNvSpPr>
          <p:nvPr>
            <p:ph idx="1"/>
          </p:nvPr>
        </p:nvSpPr>
        <p:spPr>
          <a:xfrm>
            <a:off x="566057" y="522514"/>
            <a:ext cx="11038114" cy="5654449"/>
          </a:xfrm>
        </p:spPr>
        <p:txBody>
          <a:bodyPr/>
          <a:lstStyle/>
          <a:p>
            <a:pPr>
              <a:buNone/>
            </a:pPr>
            <a:r>
              <a:rPr lang="en-US" b="1" dirty="0">
                <a:solidFill>
                  <a:schemeClr val="tx1">
                    <a:alpha val="70000"/>
                  </a:schemeClr>
                </a:solidFill>
              </a:rPr>
              <a:t>Environmental &amp; Social Factor:</a:t>
            </a:r>
          </a:p>
          <a:p>
            <a:r>
              <a:rPr lang="en-US" dirty="0">
                <a:solidFill>
                  <a:schemeClr val="tx1">
                    <a:alpha val="70000"/>
                  </a:schemeClr>
                </a:solidFill>
              </a:rPr>
              <a:t>Peak from July to September (rainy </a:t>
            </a:r>
            <a:r>
              <a:rPr lang="en-US" dirty="0" smtClean="0">
                <a:solidFill>
                  <a:schemeClr val="tx1">
                    <a:alpha val="70000"/>
                  </a:schemeClr>
                </a:solidFill>
              </a:rPr>
              <a:t>season)</a:t>
            </a:r>
            <a:endParaRPr lang="en-US" dirty="0">
              <a:solidFill>
                <a:schemeClr val="tx1">
                  <a:alpha val="70000"/>
                </a:schemeClr>
              </a:solidFill>
            </a:endParaRPr>
          </a:p>
          <a:p>
            <a:r>
              <a:rPr lang="en-US" dirty="0">
                <a:solidFill>
                  <a:schemeClr val="tx1">
                    <a:alpha val="70000"/>
                  </a:schemeClr>
                </a:solidFill>
              </a:rPr>
              <a:t>Outside human body, bacilli are found in water, ice, food, milk &amp; soil for varying period of time.</a:t>
            </a:r>
          </a:p>
          <a:p>
            <a:r>
              <a:rPr lang="en-US" dirty="0">
                <a:solidFill>
                  <a:schemeClr val="tx1">
                    <a:alpha val="70000"/>
                  </a:schemeClr>
                </a:solidFill>
              </a:rPr>
              <a:t>Typhoid bacilli do not multiply in water, </a:t>
            </a:r>
            <a:r>
              <a:rPr lang="en-US" dirty="0" smtClean="0">
                <a:solidFill>
                  <a:schemeClr val="tx1">
                    <a:alpha val="70000"/>
                  </a:schemeClr>
                </a:solidFill>
              </a:rPr>
              <a:t>it might die within </a:t>
            </a:r>
            <a:r>
              <a:rPr lang="en-US" dirty="0">
                <a:solidFill>
                  <a:schemeClr val="tx1">
                    <a:alpha val="70000"/>
                  </a:schemeClr>
                </a:solidFill>
              </a:rPr>
              <a:t>48 </a:t>
            </a:r>
            <a:r>
              <a:rPr lang="en-US" dirty="0" smtClean="0">
                <a:solidFill>
                  <a:schemeClr val="tx1">
                    <a:alpha val="70000"/>
                  </a:schemeClr>
                </a:solidFill>
              </a:rPr>
              <a:t>hours</a:t>
            </a:r>
            <a:r>
              <a:rPr lang="en-US" dirty="0">
                <a:solidFill>
                  <a:schemeClr val="tx1">
                    <a:alpha val="70000"/>
                  </a:schemeClr>
                </a:solidFill>
              </a:rPr>
              <a:t>, but some may survive for about 7 days. </a:t>
            </a:r>
          </a:p>
          <a:p>
            <a:r>
              <a:rPr lang="en-US" dirty="0">
                <a:solidFill>
                  <a:schemeClr val="tx1">
                    <a:alpha val="70000"/>
                  </a:schemeClr>
                </a:solidFill>
              </a:rPr>
              <a:t>They may survive for over a month in ice/cream.</a:t>
            </a:r>
          </a:p>
          <a:p>
            <a:endParaRPr lang="en-US" dirty="0">
              <a:solidFill>
                <a:schemeClr val="tx1">
                  <a:alpha val="70000"/>
                </a:schemeClr>
              </a:solidFill>
            </a:endParaRPr>
          </a:p>
        </p:txBody>
      </p:sp>
      <p:sp>
        <p:nvSpPr>
          <p:cNvPr id="4" name="Date Placeholder 3">
            <a:extLst>
              <a:ext uri="{FF2B5EF4-FFF2-40B4-BE49-F238E27FC236}">
                <a16:creationId xmlns:a16="http://schemas.microsoft.com/office/drawing/2014/main" id="{3751CADA-42B6-42D8-E9C3-7876F1B4B115}"/>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DE6F0063-95AC-4026-69E0-31D0FBA94A69}"/>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549D627E-56B8-07EC-8427-752AABCE40BD}"/>
              </a:ext>
            </a:extLst>
          </p:cNvPr>
          <p:cNvSpPr>
            <a:spLocks noGrp="1"/>
          </p:cNvSpPr>
          <p:nvPr>
            <p:ph type="sldNum" sz="quarter" idx="12"/>
          </p:nvPr>
        </p:nvSpPr>
        <p:spPr/>
        <p:txBody>
          <a:bodyPr/>
          <a:lstStyle/>
          <a:p>
            <a:fld id="{28844951-7827-47D4-8276-7DDE1FA7D85A}" type="slidenum">
              <a:rPr lang="en-US" smtClean="0"/>
              <a:t>27</a:t>
            </a:fld>
            <a:endParaRPr lang="en-US"/>
          </a:p>
        </p:txBody>
      </p:sp>
    </p:spTree>
    <p:extLst>
      <p:ext uri="{BB962C8B-B14F-4D97-AF65-F5344CB8AC3E}">
        <p14:creationId xmlns:p14="http://schemas.microsoft.com/office/powerpoint/2010/main" val="12451467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7AA1D-63D3-A691-554C-731ABF8D2932}"/>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D162143B-72F3-48EC-1F94-A61D638D905B}"/>
              </a:ext>
            </a:extLst>
          </p:cNvPr>
          <p:cNvSpPr>
            <a:spLocks noGrp="1"/>
          </p:cNvSpPr>
          <p:nvPr>
            <p:ph idx="1"/>
          </p:nvPr>
        </p:nvSpPr>
        <p:spPr/>
        <p:txBody>
          <a:bodyPr/>
          <a:lstStyle/>
          <a:p>
            <a:r>
              <a:rPr lang="en-US" dirty="0"/>
              <a:t>Food being bad conductor of heat provide shelter to bacilli which may multiply &amp; survive </a:t>
            </a:r>
            <a:r>
              <a:rPr lang="en-US" dirty="0" smtClean="0"/>
              <a:t>for </a:t>
            </a:r>
            <a:r>
              <a:rPr lang="en-US" dirty="0"/>
              <a:t>sometimes in food.</a:t>
            </a:r>
          </a:p>
          <a:p>
            <a:r>
              <a:rPr lang="en-US" dirty="0"/>
              <a:t>Grows rapidly in milk without altering its taste &amp; appearance </a:t>
            </a:r>
          </a:p>
          <a:p>
            <a:r>
              <a:rPr lang="en-US" dirty="0"/>
              <a:t>Vegetables grown in sewage farm or washed in contaminated water are a positive health hazard.</a:t>
            </a:r>
          </a:p>
          <a:p>
            <a:pPr marL="228600" indent="0">
              <a:buNone/>
            </a:pPr>
            <a:endParaRPr lang="en-US" dirty="0"/>
          </a:p>
        </p:txBody>
      </p:sp>
      <p:sp>
        <p:nvSpPr>
          <p:cNvPr id="4" name="Date Placeholder 3">
            <a:extLst>
              <a:ext uri="{FF2B5EF4-FFF2-40B4-BE49-F238E27FC236}">
                <a16:creationId xmlns:a16="http://schemas.microsoft.com/office/drawing/2014/main" id="{B1F832BB-BF38-579C-74BE-BA52EA00C12C}"/>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39284DF8-FCAD-4C28-EC79-DA2028FA1A75}"/>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B26D349A-3C8F-3C61-AC6B-A361A0226D8A}"/>
              </a:ext>
            </a:extLst>
          </p:cNvPr>
          <p:cNvSpPr>
            <a:spLocks noGrp="1"/>
          </p:cNvSpPr>
          <p:nvPr>
            <p:ph type="sldNum" sz="quarter" idx="12"/>
          </p:nvPr>
        </p:nvSpPr>
        <p:spPr/>
        <p:txBody>
          <a:bodyPr/>
          <a:lstStyle/>
          <a:p>
            <a:fld id="{28844951-7827-47D4-8276-7DDE1FA7D85A}" type="slidenum">
              <a:rPr lang="en-US" smtClean="0"/>
              <a:t>28</a:t>
            </a:fld>
            <a:endParaRPr lang="en-US"/>
          </a:p>
        </p:txBody>
      </p:sp>
    </p:spTree>
    <p:extLst>
      <p:ext uri="{BB962C8B-B14F-4D97-AF65-F5344CB8AC3E}">
        <p14:creationId xmlns:p14="http://schemas.microsoft.com/office/powerpoint/2010/main" val="7295051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56AB1-CFD3-1DA9-62ED-268B4410DC67}"/>
              </a:ext>
            </a:extLst>
          </p:cNvPr>
          <p:cNvSpPr>
            <a:spLocks noGrp="1"/>
          </p:cNvSpPr>
          <p:nvPr>
            <p:ph type="title"/>
          </p:nvPr>
        </p:nvSpPr>
        <p:spPr/>
        <p:txBody>
          <a:bodyPr/>
          <a:lstStyle/>
          <a:p>
            <a:r>
              <a:rPr lang="en-US" b="1" dirty="0"/>
              <a:t>Incubation period</a:t>
            </a:r>
            <a:endParaRPr lang="en-US" dirty="0"/>
          </a:p>
        </p:txBody>
      </p:sp>
      <p:sp>
        <p:nvSpPr>
          <p:cNvPr id="3" name="Content Placeholder 2">
            <a:extLst>
              <a:ext uri="{FF2B5EF4-FFF2-40B4-BE49-F238E27FC236}">
                <a16:creationId xmlns:a16="http://schemas.microsoft.com/office/drawing/2014/main" id="{823AD4CE-D163-40E7-7863-75867816F9D9}"/>
              </a:ext>
            </a:extLst>
          </p:cNvPr>
          <p:cNvSpPr>
            <a:spLocks noGrp="1"/>
          </p:cNvSpPr>
          <p:nvPr>
            <p:ph idx="1"/>
          </p:nvPr>
        </p:nvSpPr>
        <p:spPr/>
        <p:txBody>
          <a:bodyPr/>
          <a:lstStyle/>
          <a:p>
            <a:r>
              <a:rPr lang="en-US" dirty="0">
                <a:solidFill>
                  <a:schemeClr val="tx1">
                    <a:alpha val="70000"/>
                  </a:schemeClr>
                </a:solidFill>
              </a:rPr>
              <a:t>Usually 10 to 14 days.</a:t>
            </a:r>
          </a:p>
          <a:p>
            <a:r>
              <a:rPr lang="en-US" dirty="0">
                <a:solidFill>
                  <a:schemeClr val="tx1">
                    <a:alpha val="70000"/>
                  </a:schemeClr>
                </a:solidFill>
              </a:rPr>
              <a:t>May be short as 3 days or long as 3 weeks depending on the dose of bacilli ingested.</a:t>
            </a:r>
          </a:p>
          <a:p>
            <a:endParaRPr lang="en-US" dirty="0">
              <a:solidFill>
                <a:schemeClr val="tx1">
                  <a:alpha val="70000"/>
                </a:schemeClr>
              </a:solidFill>
            </a:endParaRPr>
          </a:p>
        </p:txBody>
      </p:sp>
      <p:sp>
        <p:nvSpPr>
          <p:cNvPr id="4" name="Date Placeholder 3">
            <a:extLst>
              <a:ext uri="{FF2B5EF4-FFF2-40B4-BE49-F238E27FC236}">
                <a16:creationId xmlns:a16="http://schemas.microsoft.com/office/drawing/2014/main" id="{217FC993-AF39-2DF0-51DC-FF6F1C9FA84F}"/>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FE9942A6-7705-3467-8B63-920E1DF94D38}"/>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33ACFDDD-F181-9285-55C4-65E011AC0F0B}"/>
              </a:ext>
            </a:extLst>
          </p:cNvPr>
          <p:cNvSpPr>
            <a:spLocks noGrp="1"/>
          </p:cNvSpPr>
          <p:nvPr>
            <p:ph type="sldNum" sz="quarter" idx="12"/>
          </p:nvPr>
        </p:nvSpPr>
        <p:spPr/>
        <p:txBody>
          <a:bodyPr/>
          <a:lstStyle/>
          <a:p>
            <a:fld id="{28844951-7827-47D4-8276-7DDE1FA7D85A}" type="slidenum">
              <a:rPr lang="en-US" smtClean="0"/>
              <a:t>29</a:t>
            </a:fld>
            <a:endParaRPr lang="en-US"/>
          </a:p>
        </p:txBody>
      </p:sp>
    </p:spTree>
    <p:extLst>
      <p:ext uri="{BB962C8B-B14F-4D97-AF65-F5344CB8AC3E}">
        <p14:creationId xmlns:p14="http://schemas.microsoft.com/office/powerpoint/2010/main" val="3366449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485A1-5D65-D5B0-4D78-FD57B91D9C69}"/>
              </a:ext>
            </a:extLst>
          </p:cNvPr>
          <p:cNvSpPr>
            <a:spLocks noGrp="1"/>
          </p:cNvSpPr>
          <p:nvPr>
            <p:ph type="title"/>
          </p:nvPr>
        </p:nvSpPr>
        <p:spPr/>
        <p:txBody>
          <a:bodyPr/>
          <a:lstStyle/>
          <a:p>
            <a:pPr algn="ctr"/>
            <a:r>
              <a:rPr lang="en-US" sz="4800" b="1" i="0" u="none" strike="noStrike" baseline="0" dirty="0">
                <a:solidFill>
                  <a:srgbClr val="000000"/>
                </a:solidFill>
                <a:latin typeface="Times New Roman" panose="02020603050405020304" pitchFamily="18" charset="0"/>
              </a:rPr>
              <a:t>Unit I: Bacterial Diseases </a:t>
            </a:r>
            <a:r>
              <a:rPr lang="en-US" sz="1800" b="1" i="0" u="none" strike="noStrike" baseline="0" dirty="0">
                <a:solidFill>
                  <a:srgbClr val="000000"/>
                </a:solidFill>
                <a:latin typeface="Times New Roman" panose="02020603050405020304" pitchFamily="18" charset="0"/>
              </a:rPr>
              <a:t/>
            </a:r>
            <a:br>
              <a:rPr lang="en-US" sz="1800" b="1" i="0" u="none" strike="noStrike" baseline="0" dirty="0">
                <a:solidFill>
                  <a:srgbClr val="000000"/>
                </a:solidFill>
                <a:latin typeface="Times New Roman" panose="02020603050405020304" pitchFamily="18" charset="0"/>
              </a:rPr>
            </a:br>
            <a:endParaRPr lang="en-US" dirty="0"/>
          </a:p>
        </p:txBody>
      </p:sp>
      <p:sp>
        <p:nvSpPr>
          <p:cNvPr id="4" name="Date Placeholder 3">
            <a:extLst>
              <a:ext uri="{FF2B5EF4-FFF2-40B4-BE49-F238E27FC236}">
                <a16:creationId xmlns:a16="http://schemas.microsoft.com/office/drawing/2014/main" id="{DF6ECA70-81CB-9811-2BCB-F5D8AA0BFE6C}"/>
              </a:ext>
            </a:extLst>
          </p:cNvPr>
          <p:cNvSpPr>
            <a:spLocks noGrp="1"/>
          </p:cNvSpPr>
          <p:nvPr>
            <p:ph type="dt" sz="half" idx="10"/>
          </p:nvPr>
        </p:nvSpPr>
        <p:spPr/>
        <p:txBody>
          <a:bodyPr/>
          <a:lstStyle/>
          <a:p>
            <a:fld id="{EE13F84E-8230-4B42-924E-38C4FA466C75}" type="datetime1">
              <a:rPr lang="en-US" smtClean="0"/>
              <a:t>11/28/2023</a:t>
            </a:fld>
            <a:endParaRPr lang="en-US"/>
          </a:p>
        </p:txBody>
      </p:sp>
      <p:sp>
        <p:nvSpPr>
          <p:cNvPr id="5" name="Footer Placeholder 4">
            <a:extLst>
              <a:ext uri="{FF2B5EF4-FFF2-40B4-BE49-F238E27FC236}">
                <a16:creationId xmlns:a16="http://schemas.microsoft.com/office/drawing/2014/main" id="{A6B47B35-B32D-2227-9A52-15EDDB97A77D}"/>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B2755260-4EA1-1F8B-7AC0-F99AE2D69A1B}"/>
              </a:ext>
            </a:extLst>
          </p:cNvPr>
          <p:cNvSpPr>
            <a:spLocks noGrp="1"/>
          </p:cNvSpPr>
          <p:nvPr>
            <p:ph type="sldNum" sz="quarter" idx="12"/>
          </p:nvPr>
        </p:nvSpPr>
        <p:spPr/>
        <p:txBody>
          <a:bodyPr/>
          <a:lstStyle/>
          <a:p>
            <a:fld id="{28844951-7827-47D4-8276-7DDE1FA7D85A}" type="slidenum">
              <a:rPr lang="en-US" smtClean="0"/>
              <a:t>3</a:t>
            </a:fld>
            <a:endParaRPr lang="en-US"/>
          </a:p>
        </p:txBody>
      </p:sp>
    </p:spTree>
    <p:extLst>
      <p:ext uri="{BB962C8B-B14F-4D97-AF65-F5344CB8AC3E}">
        <p14:creationId xmlns:p14="http://schemas.microsoft.com/office/powerpoint/2010/main" val="35315713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FD2ED-DF93-4F60-F720-374A6DF276CC}"/>
              </a:ext>
            </a:extLst>
          </p:cNvPr>
          <p:cNvSpPr>
            <a:spLocks noGrp="1"/>
          </p:cNvSpPr>
          <p:nvPr>
            <p:ph type="title"/>
          </p:nvPr>
        </p:nvSpPr>
        <p:spPr/>
        <p:txBody>
          <a:bodyPr/>
          <a:lstStyle/>
          <a:p>
            <a:r>
              <a:rPr lang="en-US" b="1" dirty="0"/>
              <a:t>Mode of Transmission:</a:t>
            </a:r>
            <a:endParaRPr lang="en-US" dirty="0"/>
          </a:p>
        </p:txBody>
      </p:sp>
      <p:sp>
        <p:nvSpPr>
          <p:cNvPr id="3" name="Content Placeholder 2">
            <a:extLst>
              <a:ext uri="{FF2B5EF4-FFF2-40B4-BE49-F238E27FC236}">
                <a16:creationId xmlns:a16="http://schemas.microsoft.com/office/drawing/2014/main" id="{CC33DC69-8FC2-DF0B-BD6C-BC50DDCF1B31}"/>
              </a:ext>
            </a:extLst>
          </p:cNvPr>
          <p:cNvSpPr>
            <a:spLocks noGrp="1"/>
          </p:cNvSpPr>
          <p:nvPr>
            <p:ph idx="1"/>
          </p:nvPr>
        </p:nvSpPr>
        <p:spPr/>
        <p:txBody>
          <a:bodyPr/>
          <a:lstStyle/>
          <a:p>
            <a:r>
              <a:rPr lang="en-US" dirty="0"/>
              <a:t>Fecal-oral route/urine-oral route</a:t>
            </a:r>
          </a:p>
          <a:p>
            <a:r>
              <a:rPr lang="en-US" dirty="0"/>
              <a:t>Contaminated finger, food, soil, water, milk, flies etc.</a:t>
            </a:r>
          </a:p>
          <a:p>
            <a:pPr marL="228600" indent="0">
              <a:buNone/>
            </a:pPr>
            <a:endParaRPr lang="en-US" dirty="0"/>
          </a:p>
        </p:txBody>
      </p:sp>
      <p:sp>
        <p:nvSpPr>
          <p:cNvPr id="4" name="Date Placeholder 3">
            <a:extLst>
              <a:ext uri="{FF2B5EF4-FFF2-40B4-BE49-F238E27FC236}">
                <a16:creationId xmlns:a16="http://schemas.microsoft.com/office/drawing/2014/main" id="{1FEF2F62-FBBB-19DB-0EA4-34BA63F9A2B6}"/>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213DEFC4-C0BE-0568-20D8-4B19418308AF}"/>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5F2A3799-5373-4D8D-C88E-A5FDD26D9558}"/>
              </a:ext>
            </a:extLst>
          </p:cNvPr>
          <p:cNvSpPr>
            <a:spLocks noGrp="1"/>
          </p:cNvSpPr>
          <p:nvPr>
            <p:ph type="sldNum" sz="quarter" idx="12"/>
          </p:nvPr>
        </p:nvSpPr>
        <p:spPr/>
        <p:txBody>
          <a:bodyPr/>
          <a:lstStyle/>
          <a:p>
            <a:fld id="{28844951-7827-47D4-8276-7DDE1FA7D85A}" type="slidenum">
              <a:rPr lang="en-US" smtClean="0"/>
              <a:t>30</a:t>
            </a:fld>
            <a:endParaRPr lang="en-US"/>
          </a:p>
        </p:txBody>
      </p:sp>
    </p:spTree>
    <p:extLst>
      <p:ext uri="{BB962C8B-B14F-4D97-AF65-F5344CB8AC3E}">
        <p14:creationId xmlns:p14="http://schemas.microsoft.com/office/powerpoint/2010/main" val="33871800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4015-6BC2-54CE-EFCA-9E3C50B969E2}"/>
              </a:ext>
            </a:extLst>
          </p:cNvPr>
          <p:cNvSpPr>
            <a:spLocks noGrp="1"/>
          </p:cNvSpPr>
          <p:nvPr>
            <p:ph type="title"/>
          </p:nvPr>
        </p:nvSpPr>
        <p:spPr>
          <a:xfrm>
            <a:off x="838200" y="681038"/>
            <a:ext cx="10515600" cy="1017134"/>
          </a:xfrm>
        </p:spPr>
        <p:txBody>
          <a:bodyPr/>
          <a:lstStyle/>
          <a:p>
            <a:r>
              <a:rPr lang="en-US" b="1" dirty="0"/>
              <a:t>Clinical features</a:t>
            </a:r>
            <a:endParaRPr lang="en-US" dirty="0"/>
          </a:p>
        </p:txBody>
      </p:sp>
      <p:sp>
        <p:nvSpPr>
          <p:cNvPr id="3" name="Content Placeholder 2">
            <a:extLst>
              <a:ext uri="{FF2B5EF4-FFF2-40B4-BE49-F238E27FC236}">
                <a16:creationId xmlns:a16="http://schemas.microsoft.com/office/drawing/2014/main" id="{2ED06A80-EB62-E325-655B-BF2D8591D390}"/>
              </a:ext>
            </a:extLst>
          </p:cNvPr>
          <p:cNvSpPr>
            <a:spLocks noGrp="1"/>
          </p:cNvSpPr>
          <p:nvPr>
            <p:ph idx="1"/>
          </p:nvPr>
        </p:nvSpPr>
        <p:spPr>
          <a:xfrm>
            <a:off x="838200" y="1698172"/>
            <a:ext cx="10515600" cy="4478791"/>
          </a:xfrm>
        </p:spPr>
        <p:txBody>
          <a:bodyPr>
            <a:normAutofit lnSpcReduction="10000"/>
          </a:bodyPr>
          <a:lstStyle/>
          <a:p>
            <a:r>
              <a:rPr lang="en-US" dirty="0"/>
              <a:t>In children with abrupt chills &amp; high fever.</a:t>
            </a:r>
          </a:p>
          <a:p>
            <a:r>
              <a:rPr lang="en-US" dirty="0"/>
              <a:t>At </a:t>
            </a:r>
            <a:r>
              <a:rPr lang="en-US" dirty="0" smtClean="0"/>
              <a:t>prodromal </a:t>
            </a:r>
            <a:r>
              <a:rPr lang="en-US" dirty="0"/>
              <a:t>stage- Malaise, headache, cough &amp; sore throat often with abdominal pain &amp; </a:t>
            </a:r>
            <a:r>
              <a:rPr lang="en-US" dirty="0" smtClean="0"/>
              <a:t>constipation</a:t>
            </a:r>
            <a:r>
              <a:rPr lang="en-US" dirty="0"/>
              <a:t>.</a:t>
            </a:r>
          </a:p>
          <a:p>
            <a:r>
              <a:rPr lang="en-US" dirty="0"/>
              <a:t>After 7 to 10 days, fever reaches a plateau &amp; patient look toxic appearing </a:t>
            </a:r>
            <a:r>
              <a:rPr lang="en-US" dirty="0" smtClean="0"/>
              <a:t>exhausted.</a:t>
            </a:r>
            <a:endParaRPr lang="en-US" dirty="0"/>
          </a:p>
          <a:p>
            <a:r>
              <a:rPr lang="en-US" dirty="0"/>
              <a:t>May be constipation on early stage or </a:t>
            </a:r>
            <a:r>
              <a:rPr lang="en-US" b="1" dirty="0"/>
              <a:t>pea soup diarrhoea</a:t>
            </a:r>
            <a:r>
              <a:rPr lang="en-US" dirty="0"/>
              <a:t>.</a:t>
            </a:r>
          </a:p>
          <a:p>
            <a:r>
              <a:rPr lang="en-US" dirty="0"/>
              <a:t>If no complication, patient condition improves over 7 to 10 days.</a:t>
            </a:r>
          </a:p>
          <a:p>
            <a:r>
              <a:rPr lang="en-US" dirty="0"/>
              <a:t>Relapse may occur for up to 2 weeks after termination of therapy. </a:t>
            </a:r>
          </a:p>
          <a:p>
            <a:pPr marL="228600" indent="0">
              <a:buNone/>
            </a:pPr>
            <a:endParaRPr lang="en-US" dirty="0"/>
          </a:p>
        </p:txBody>
      </p:sp>
      <p:sp>
        <p:nvSpPr>
          <p:cNvPr id="4" name="Date Placeholder 3">
            <a:extLst>
              <a:ext uri="{FF2B5EF4-FFF2-40B4-BE49-F238E27FC236}">
                <a16:creationId xmlns:a16="http://schemas.microsoft.com/office/drawing/2014/main" id="{B313BDBA-544D-34C6-AC37-5E9F46BCB050}"/>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A0597840-3548-5EE5-351C-C8475257135C}"/>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D1247FD-81E0-F79C-6908-3DF7FDBA0369}"/>
              </a:ext>
            </a:extLst>
          </p:cNvPr>
          <p:cNvSpPr>
            <a:spLocks noGrp="1"/>
          </p:cNvSpPr>
          <p:nvPr>
            <p:ph type="sldNum" sz="quarter" idx="12"/>
          </p:nvPr>
        </p:nvSpPr>
        <p:spPr/>
        <p:txBody>
          <a:bodyPr/>
          <a:lstStyle/>
          <a:p>
            <a:fld id="{28844951-7827-47D4-8276-7DDE1FA7D85A}" type="slidenum">
              <a:rPr lang="en-US" smtClean="0"/>
              <a:t>31</a:t>
            </a:fld>
            <a:endParaRPr lang="en-US"/>
          </a:p>
        </p:txBody>
      </p:sp>
    </p:spTree>
    <p:extLst>
      <p:ext uri="{BB962C8B-B14F-4D97-AF65-F5344CB8AC3E}">
        <p14:creationId xmlns:p14="http://schemas.microsoft.com/office/powerpoint/2010/main" val="35307716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D0326-7850-5F43-3B79-10D90AE9A47F}"/>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1665999F-749D-0972-3CF3-11B862D466A3}"/>
              </a:ext>
            </a:extLst>
          </p:cNvPr>
          <p:cNvSpPr>
            <a:spLocks noGrp="1"/>
          </p:cNvSpPr>
          <p:nvPr>
            <p:ph idx="1"/>
          </p:nvPr>
        </p:nvSpPr>
        <p:spPr/>
        <p:txBody>
          <a:bodyPr/>
          <a:lstStyle/>
          <a:p>
            <a:r>
              <a:rPr lang="en-US" dirty="0">
                <a:solidFill>
                  <a:schemeClr val="tx1">
                    <a:alpha val="70000"/>
                  </a:schemeClr>
                </a:solidFill>
              </a:rPr>
              <a:t>Rash (rose spot) commonly appear during 2</a:t>
            </a:r>
            <a:r>
              <a:rPr lang="en-US" baseline="30000" dirty="0">
                <a:solidFill>
                  <a:schemeClr val="tx1">
                    <a:alpha val="70000"/>
                  </a:schemeClr>
                </a:solidFill>
              </a:rPr>
              <a:t>nd</a:t>
            </a:r>
            <a:r>
              <a:rPr lang="en-US" dirty="0">
                <a:solidFill>
                  <a:schemeClr val="tx1">
                    <a:alpha val="70000"/>
                  </a:schemeClr>
                </a:solidFill>
              </a:rPr>
              <a:t> week of </a:t>
            </a:r>
            <a:r>
              <a:rPr lang="en-US" dirty="0" smtClean="0">
                <a:solidFill>
                  <a:schemeClr val="tx1">
                    <a:alpha val="70000"/>
                  </a:schemeClr>
                </a:solidFill>
              </a:rPr>
              <a:t>disease. Especially </a:t>
            </a:r>
            <a:r>
              <a:rPr lang="en-US" dirty="0">
                <a:solidFill>
                  <a:schemeClr val="tx1">
                    <a:alpha val="70000"/>
                  </a:schemeClr>
                </a:solidFill>
              </a:rPr>
              <a:t>found in trunk region which disappears in 3-4 days.</a:t>
            </a:r>
          </a:p>
          <a:p>
            <a:r>
              <a:rPr lang="en-US" dirty="0">
                <a:solidFill>
                  <a:schemeClr val="tx1">
                    <a:alpha val="70000"/>
                  </a:schemeClr>
                </a:solidFill>
              </a:rPr>
              <a:t>Intestinal </a:t>
            </a:r>
            <a:r>
              <a:rPr lang="en-US" dirty="0" smtClean="0">
                <a:solidFill>
                  <a:schemeClr val="tx1">
                    <a:alpha val="70000"/>
                  </a:schemeClr>
                </a:solidFill>
              </a:rPr>
              <a:t>hemorrhage </a:t>
            </a:r>
            <a:r>
              <a:rPr lang="en-US" dirty="0">
                <a:solidFill>
                  <a:schemeClr val="tx1">
                    <a:alpha val="70000"/>
                  </a:schemeClr>
                </a:solidFill>
              </a:rPr>
              <a:t>may cause with drop in temperature &amp; sign of shock, followed by dark or fresh blood in the stool.</a:t>
            </a:r>
          </a:p>
          <a:p>
            <a:r>
              <a:rPr lang="en-US" dirty="0">
                <a:solidFill>
                  <a:schemeClr val="tx1">
                    <a:alpha val="70000"/>
                  </a:schemeClr>
                </a:solidFill>
              </a:rPr>
              <a:t>Intestinal perforation may cause after 3</a:t>
            </a:r>
            <a:r>
              <a:rPr lang="en-US" baseline="30000" dirty="0">
                <a:solidFill>
                  <a:schemeClr val="tx1">
                    <a:alpha val="70000"/>
                  </a:schemeClr>
                </a:solidFill>
              </a:rPr>
              <a:t>rd</a:t>
            </a:r>
            <a:r>
              <a:rPr lang="en-US" dirty="0">
                <a:solidFill>
                  <a:schemeClr val="tx1">
                    <a:alpha val="70000"/>
                  </a:schemeClr>
                </a:solidFill>
              </a:rPr>
              <a:t> week.</a:t>
            </a:r>
          </a:p>
          <a:p>
            <a:pPr marL="228600" indent="0">
              <a:buNone/>
            </a:pPr>
            <a:endParaRPr lang="en-US" dirty="0">
              <a:solidFill>
                <a:schemeClr val="tx1">
                  <a:alpha val="70000"/>
                </a:schemeClr>
              </a:solidFill>
            </a:endParaRPr>
          </a:p>
        </p:txBody>
      </p:sp>
      <p:sp>
        <p:nvSpPr>
          <p:cNvPr id="4" name="Date Placeholder 3">
            <a:extLst>
              <a:ext uri="{FF2B5EF4-FFF2-40B4-BE49-F238E27FC236}">
                <a16:creationId xmlns:a16="http://schemas.microsoft.com/office/drawing/2014/main" id="{28A206F7-6E05-C299-363A-45C9FF33F811}"/>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F9FE19C6-133A-CFA1-439E-030D3887ABFF}"/>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853F635E-EACB-38B1-C5B0-949A2F38B982}"/>
              </a:ext>
            </a:extLst>
          </p:cNvPr>
          <p:cNvSpPr>
            <a:spLocks noGrp="1"/>
          </p:cNvSpPr>
          <p:nvPr>
            <p:ph type="sldNum" sz="quarter" idx="12"/>
          </p:nvPr>
        </p:nvSpPr>
        <p:spPr/>
        <p:txBody>
          <a:bodyPr/>
          <a:lstStyle/>
          <a:p>
            <a:fld id="{28844951-7827-47D4-8276-7DDE1FA7D85A}" type="slidenum">
              <a:rPr lang="en-US" smtClean="0"/>
              <a:t>32</a:t>
            </a:fld>
            <a:endParaRPr lang="en-US"/>
          </a:p>
        </p:txBody>
      </p:sp>
    </p:spTree>
    <p:extLst>
      <p:ext uri="{BB962C8B-B14F-4D97-AF65-F5344CB8AC3E}">
        <p14:creationId xmlns:p14="http://schemas.microsoft.com/office/powerpoint/2010/main" val="32792260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FAA64-2CE1-48B5-23F1-B0569EC1951F}"/>
              </a:ext>
            </a:extLst>
          </p:cNvPr>
          <p:cNvSpPr>
            <a:spLocks noGrp="1"/>
          </p:cNvSpPr>
          <p:nvPr>
            <p:ph type="title"/>
          </p:nvPr>
        </p:nvSpPr>
        <p:spPr/>
        <p:txBody>
          <a:bodyPr/>
          <a:lstStyle/>
          <a:p>
            <a:r>
              <a:rPr lang="en-US" sz="3600" b="1" dirty="0"/>
              <a:t>Diagnosis</a:t>
            </a:r>
            <a:endParaRPr lang="en-US" dirty="0"/>
          </a:p>
        </p:txBody>
      </p:sp>
      <p:sp>
        <p:nvSpPr>
          <p:cNvPr id="3" name="Content Placeholder 2">
            <a:extLst>
              <a:ext uri="{FF2B5EF4-FFF2-40B4-BE49-F238E27FC236}">
                <a16:creationId xmlns:a16="http://schemas.microsoft.com/office/drawing/2014/main" id="{A66FDE4A-5DFA-04AF-84CA-D8F832ECA08A}"/>
              </a:ext>
            </a:extLst>
          </p:cNvPr>
          <p:cNvSpPr>
            <a:spLocks noGrp="1"/>
          </p:cNvSpPr>
          <p:nvPr>
            <p:ph idx="1"/>
          </p:nvPr>
        </p:nvSpPr>
        <p:spPr/>
        <p:txBody>
          <a:bodyPr>
            <a:normAutofit fontScale="92500" lnSpcReduction="10000"/>
          </a:bodyPr>
          <a:lstStyle/>
          <a:p>
            <a:pPr algn="just">
              <a:lnSpc>
                <a:spcPct val="90000"/>
              </a:lnSpc>
              <a:buNone/>
            </a:pPr>
            <a:r>
              <a:rPr lang="en-US" sz="2800" b="1" dirty="0">
                <a:solidFill>
                  <a:schemeClr val="tx1">
                    <a:alpha val="70000"/>
                  </a:schemeClr>
                </a:solidFill>
                <a:latin typeface="+mj-lt"/>
                <a:cs typeface="Arial" pitchFamily="34" charset="0"/>
              </a:rPr>
              <a:t>Diagnosis of typhoid fever is made by</a:t>
            </a:r>
          </a:p>
          <a:p>
            <a:pPr algn="just">
              <a:lnSpc>
                <a:spcPct val="90000"/>
              </a:lnSpc>
              <a:buNone/>
            </a:pPr>
            <a:endParaRPr lang="en-US" sz="2800" b="1" dirty="0">
              <a:solidFill>
                <a:schemeClr val="tx1">
                  <a:alpha val="70000"/>
                </a:schemeClr>
              </a:solidFill>
              <a:latin typeface="+mj-lt"/>
              <a:cs typeface="Arial" pitchFamily="34" charset="0"/>
            </a:endParaRPr>
          </a:p>
          <a:p>
            <a:pPr algn="just">
              <a:lnSpc>
                <a:spcPct val="90000"/>
              </a:lnSpc>
            </a:pPr>
            <a:r>
              <a:rPr lang="en-US" sz="2800" dirty="0">
                <a:solidFill>
                  <a:schemeClr val="tx1">
                    <a:alpha val="70000"/>
                  </a:schemeClr>
                </a:solidFill>
                <a:latin typeface="+mj-lt"/>
                <a:cs typeface="Arial" pitchFamily="34" charset="0"/>
              </a:rPr>
              <a:t>Blood, bone marrow, or stool cultures test (</a:t>
            </a:r>
            <a:r>
              <a:rPr lang="en-US" sz="2800" dirty="0" smtClean="0">
                <a:solidFill>
                  <a:schemeClr val="tx1">
                    <a:alpha val="70000"/>
                  </a:schemeClr>
                </a:solidFill>
                <a:latin typeface="+mj-lt"/>
                <a:cs typeface="Arial" pitchFamily="34" charset="0"/>
              </a:rPr>
              <a:t>microbiological</a:t>
            </a:r>
            <a:r>
              <a:rPr lang="en-US" sz="2800" dirty="0">
                <a:solidFill>
                  <a:schemeClr val="tx1">
                    <a:alpha val="70000"/>
                  </a:schemeClr>
                </a:solidFill>
                <a:latin typeface="+mj-lt"/>
                <a:cs typeface="Arial" pitchFamily="34" charset="0"/>
              </a:rPr>
              <a:t>)</a:t>
            </a:r>
          </a:p>
          <a:p>
            <a:pPr algn="just">
              <a:lnSpc>
                <a:spcPct val="90000"/>
              </a:lnSpc>
            </a:pPr>
            <a:endParaRPr lang="en-US" sz="2800" dirty="0">
              <a:solidFill>
                <a:schemeClr val="tx1">
                  <a:alpha val="70000"/>
                </a:schemeClr>
              </a:solidFill>
              <a:latin typeface="+mj-lt"/>
              <a:cs typeface="Arial" pitchFamily="34" charset="0"/>
            </a:endParaRPr>
          </a:p>
          <a:p>
            <a:pPr algn="just">
              <a:lnSpc>
                <a:spcPct val="90000"/>
              </a:lnSpc>
            </a:pPr>
            <a:r>
              <a:rPr lang="en-US" sz="2800" dirty="0" err="1">
                <a:solidFill>
                  <a:schemeClr val="tx1">
                    <a:alpha val="70000"/>
                  </a:schemeClr>
                </a:solidFill>
                <a:latin typeface="+mj-lt"/>
                <a:cs typeface="Arial" pitchFamily="34" charset="0"/>
              </a:rPr>
              <a:t>Widal</a:t>
            </a:r>
            <a:r>
              <a:rPr lang="en-US" sz="2800" dirty="0">
                <a:solidFill>
                  <a:schemeClr val="tx1">
                    <a:alpha val="70000"/>
                  </a:schemeClr>
                </a:solidFill>
                <a:latin typeface="+mj-lt"/>
                <a:cs typeface="Arial" pitchFamily="34" charset="0"/>
              </a:rPr>
              <a:t> test (serological)</a:t>
            </a:r>
          </a:p>
          <a:p>
            <a:pPr algn="just">
              <a:lnSpc>
                <a:spcPct val="90000"/>
              </a:lnSpc>
            </a:pPr>
            <a:endParaRPr lang="en-US" sz="2800" dirty="0">
              <a:solidFill>
                <a:schemeClr val="tx1">
                  <a:alpha val="70000"/>
                </a:schemeClr>
              </a:solidFill>
              <a:latin typeface="+mj-lt"/>
              <a:cs typeface="Arial" pitchFamily="34" charset="0"/>
            </a:endParaRPr>
          </a:p>
          <a:p>
            <a:pPr algn="just">
              <a:lnSpc>
                <a:spcPct val="90000"/>
              </a:lnSpc>
            </a:pPr>
            <a:r>
              <a:rPr lang="en-US" sz="2800" dirty="0">
                <a:solidFill>
                  <a:schemeClr val="tx1">
                    <a:alpha val="70000"/>
                  </a:schemeClr>
                </a:solidFill>
                <a:latin typeface="+mj-lt"/>
                <a:cs typeface="Arial" pitchFamily="34" charset="0"/>
              </a:rPr>
              <a:t>Slide agglutination </a:t>
            </a:r>
          </a:p>
          <a:p>
            <a:pPr algn="just">
              <a:lnSpc>
                <a:spcPct val="90000"/>
              </a:lnSpc>
            </a:pPr>
            <a:endParaRPr lang="en-US" sz="2800" dirty="0">
              <a:solidFill>
                <a:schemeClr val="tx1">
                  <a:alpha val="70000"/>
                </a:schemeClr>
              </a:solidFill>
              <a:latin typeface="+mj-lt"/>
              <a:cs typeface="Arial" pitchFamily="34" charset="0"/>
            </a:endParaRPr>
          </a:p>
          <a:p>
            <a:pPr algn="just">
              <a:lnSpc>
                <a:spcPct val="90000"/>
              </a:lnSpc>
            </a:pPr>
            <a:r>
              <a:rPr lang="en-US" sz="2800" dirty="0">
                <a:solidFill>
                  <a:schemeClr val="tx1">
                    <a:alpha val="70000"/>
                  </a:schemeClr>
                </a:solidFill>
                <a:latin typeface="+mj-lt"/>
                <a:cs typeface="Arial" pitchFamily="34" charset="0"/>
              </a:rPr>
              <a:t>Antimicrobial susceptibility testing (quick and reliable) </a:t>
            </a:r>
          </a:p>
          <a:p>
            <a:endParaRPr lang="en-US" dirty="0">
              <a:solidFill>
                <a:schemeClr val="tx1">
                  <a:alpha val="70000"/>
                </a:schemeClr>
              </a:solidFill>
            </a:endParaRPr>
          </a:p>
        </p:txBody>
      </p:sp>
      <p:sp>
        <p:nvSpPr>
          <p:cNvPr id="4" name="Date Placeholder 3">
            <a:extLst>
              <a:ext uri="{FF2B5EF4-FFF2-40B4-BE49-F238E27FC236}">
                <a16:creationId xmlns:a16="http://schemas.microsoft.com/office/drawing/2014/main" id="{07A3D8F4-59FD-41E0-BBD5-3FC56D1411F7}"/>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857029F1-0AED-831F-4C45-8E135A06ECB5}"/>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5EEA9E4D-CE8C-88CC-4D41-1ECA881F55ED}"/>
              </a:ext>
            </a:extLst>
          </p:cNvPr>
          <p:cNvSpPr>
            <a:spLocks noGrp="1"/>
          </p:cNvSpPr>
          <p:nvPr>
            <p:ph type="sldNum" sz="quarter" idx="12"/>
          </p:nvPr>
        </p:nvSpPr>
        <p:spPr/>
        <p:txBody>
          <a:bodyPr/>
          <a:lstStyle/>
          <a:p>
            <a:fld id="{28844951-7827-47D4-8276-7DDE1FA7D85A}" type="slidenum">
              <a:rPr lang="en-US" smtClean="0"/>
              <a:t>33</a:t>
            </a:fld>
            <a:endParaRPr lang="en-US"/>
          </a:p>
        </p:txBody>
      </p:sp>
    </p:spTree>
    <p:extLst>
      <p:ext uri="{BB962C8B-B14F-4D97-AF65-F5344CB8AC3E}">
        <p14:creationId xmlns:p14="http://schemas.microsoft.com/office/powerpoint/2010/main" val="11481601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1BABB-0F68-BA8A-A7A3-0181AF462FBF}"/>
              </a:ext>
            </a:extLst>
          </p:cNvPr>
          <p:cNvSpPr>
            <a:spLocks noGrp="1"/>
          </p:cNvSpPr>
          <p:nvPr>
            <p:ph type="title"/>
          </p:nvPr>
        </p:nvSpPr>
        <p:spPr/>
        <p:txBody>
          <a:bodyPr/>
          <a:lstStyle/>
          <a:p>
            <a:r>
              <a:rPr lang="en-US" b="1" dirty="0"/>
              <a:t>Control of Typhoid</a:t>
            </a:r>
            <a:endParaRPr lang="en-US" dirty="0"/>
          </a:p>
        </p:txBody>
      </p:sp>
      <p:sp>
        <p:nvSpPr>
          <p:cNvPr id="3" name="Content Placeholder 2">
            <a:extLst>
              <a:ext uri="{FF2B5EF4-FFF2-40B4-BE49-F238E27FC236}">
                <a16:creationId xmlns:a16="http://schemas.microsoft.com/office/drawing/2014/main" id="{8E3CE175-186C-623D-DBF7-B5E475A60010}"/>
              </a:ext>
            </a:extLst>
          </p:cNvPr>
          <p:cNvSpPr>
            <a:spLocks noGrp="1"/>
          </p:cNvSpPr>
          <p:nvPr>
            <p:ph idx="1"/>
          </p:nvPr>
        </p:nvSpPr>
        <p:spPr/>
        <p:txBody>
          <a:bodyPr/>
          <a:lstStyle/>
          <a:p>
            <a:r>
              <a:rPr lang="en-US" dirty="0"/>
              <a:t>Control of Reservoir</a:t>
            </a:r>
          </a:p>
          <a:p>
            <a:r>
              <a:rPr lang="en-US" dirty="0" smtClean="0"/>
              <a:t>Immunization</a:t>
            </a:r>
            <a:endParaRPr lang="en-US" dirty="0"/>
          </a:p>
          <a:p>
            <a:endParaRPr lang="en-US" dirty="0"/>
          </a:p>
        </p:txBody>
      </p:sp>
      <p:sp>
        <p:nvSpPr>
          <p:cNvPr id="4" name="Date Placeholder 3">
            <a:extLst>
              <a:ext uri="{FF2B5EF4-FFF2-40B4-BE49-F238E27FC236}">
                <a16:creationId xmlns:a16="http://schemas.microsoft.com/office/drawing/2014/main" id="{52577510-77B7-E211-2177-7782487C06B9}"/>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C02AE5BA-56C0-B54A-6146-9308E2723ABE}"/>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3C34CEC-E3DE-2906-D4A7-B15129044C13}"/>
              </a:ext>
            </a:extLst>
          </p:cNvPr>
          <p:cNvSpPr>
            <a:spLocks noGrp="1"/>
          </p:cNvSpPr>
          <p:nvPr>
            <p:ph type="sldNum" sz="quarter" idx="12"/>
          </p:nvPr>
        </p:nvSpPr>
        <p:spPr/>
        <p:txBody>
          <a:bodyPr/>
          <a:lstStyle/>
          <a:p>
            <a:fld id="{28844951-7827-47D4-8276-7DDE1FA7D85A}" type="slidenum">
              <a:rPr lang="en-US" smtClean="0"/>
              <a:t>34</a:t>
            </a:fld>
            <a:endParaRPr lang="en-US"/>
          </a:p>
        </p:txBody>
      </p:sp>
    </p:spTree>
    <p:extLst>
      <p:ext uri="{BB962C8B-B14F-4D97-AF65-F5344CB8AC3E}">
        <p14:creationId xmlns:p14="http://schemas.microsoft.com/office/powerpoint/2010/main" val="7924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538A0-0EB5-C893-FAA9-EE0498B4541B}"/>
              </a:ext>
            </a:extLst>
          </p:cNvPr>
          <p:cNvSpPr>
            <a:spLocks noGrp="1"/>
          </p:cNvSpPr>
          <p:nvPr>
            <p:ph type="title"/>
          </p:nvPr>
        </p:nvSpPr>
        <p:spPr/>
        <p:txBody>
          <a:bodyPr/>
          <a:lstStyle/>
          <a:p>
            <a:r>
              <a:rPr lang="en-US" b="1" dirty="0"/>
              <a:t>Control of reservoir</a:t>
            </a:r>
            <a:endParaRPr lang="en-US" dirty="0"/>
          </a:p>
        </p:txBody>
      </p:sp>
      <p:sp>
        <p:nvSpPr>
          <p:cNvPr id="3" name="Content Placeholder 2">
            <a:extLst>
              <a:ext uri="{FF2B5EF4-FFF2-40B4-BE49-F238E27FC236}">
                <a16:creationId xmlns:a16="http://schemas.microsoft.com/office/drawing/2014/main" id="{6DFD9A80-7AD0-13CE-DE32-9D5B3FB41820}"/>
              </a:ext>
            </a:extLst>
          </p:cNvPr>
          <p:cNvSpPr>
            <a:spLocks noGrp="1"/>
          </p:cNvSpPr>
          <p:nvPr>
            <p:ph idx="1"/>
          </p:nvPr>
        </p:nvSpPr>
        <p:spPr/>
        <p:txBody>
          <a:bodyPr>
            <a:normAutofit fontScale="85000" lnSpcReduction="20000"/>
          </a:bodyPr>
          <a:lstStyle/>
          <a:p>
            <a:pPr marL="514350" indent="-514350">
              <a:buAutoNum type="alphaLcParenR"/>
            </a:pPr>
            <a:r>
              <a:rPr lang="en-US" b="1" dirty="0">
                <a:solidFill>
                  <a:schemeClr val="tx1">
                    <a:alpha val="70000"/>
                  </a:schemeClr>
                </a:solidFill>
              </a:rPr>
              <a:t>Cases:</a:t>
            </a:r>
          </a:p>
          <a:p>
            <a:pPr marL="514350" indent="-514350">
              <a:buFont typeface="Wingdings" pitchFamily="2" charset="2"/>
              <a:buChar char="q"/>
            </a:pPr>
            <a:r>
              <a:rPr lang="en-US" dirty="0">
                <a:solidFill>
                  <a:schemeClr val="tx1">
                    <a:alpha val="70000"/>
                  </a:schemeClr>
                </a:solidFill>
              </a:rPr>
              <a:t>Cases should be isolated till three bacteriologically negative stools &amp; urine report are obtained on 3 separate days.</a:t>
            </a:r>
          </a:p>
          <a:p>
            <a:pPr marL="514350" indent="-514350">
              <a:buFont typeface="Wingdings" pitchFamily="2" charset="2"/>
              <a:buChar char="q"/>
            </a:pPr>
            <a:r>
              <a:rPr lang="en-US" dirty="0">
                <a:solidFill>
                  <a:schemeClr val="tx1">
                    <a:alpha val="70000"/>
                  </a:schemeClr>
                </a:solidFill>
              </a:rPr>
              <a:t>Treatment: Fluoroquinolone (More effective than former first line drug: Chloramphenicol, A</a:t>
            </a:r>
            <a:r>
              <a:rPr lang="en-US" dirty="0" smtClean="0">
                <a:solidFill>
                  <a:schemeClr val="tx1">
                    <a:alpha val="70000"/>
                  </a:schemeClr>
                </a:solidFill>
              </a:rPr>
              <a:t>mpicillin, </a:t>
            </a:r>
            <a:r>
              <a:rPr lang="en-US" dirty="0">
                <a:solidFill>
                  <a:schemeClr val="tx1">
                    <a:alpha val="70000"/>
                  </a:schemeClr>
                </a:solidFill>
              </a:rPr>
              <a:t>A</a:t>
            </a:r>
            <a:r>
              <a:rPr lang="en-US" dirty="0" smtClean="0">
                <a:solidFill>
                  <a:schemeClr val="tx1">
                    <a:alpha val="70000"/>
                  </a:schemeClr>
                </a:solidFill>
              </a:rPr>
              <a:t>moxicillin </a:t>
            </a:r>
            <a:r>
              <a:rPr lang="en-US" dirty="0">
                <a:solidFill>
                  <a:schemeClr val="tx1">
                    <a:alpha val="70000"/>
                  </a:schemeClr>
                </a:solidFill>
              </a:rPr>
              <a:t>&amp; TMP-SMX)</a:t>
            </a:r>
          </a:p>
          <a:p>
            <a:pPr marL="514350" indent="-514350">
              <a:buFont typeface="Wingdings" pitchFamily="2" charset="2"/>
              <a:buChar char="q"/>
            </a:pPr>
            <a:r>
              <a:rPr lang="en-US" dirty="0">
                <a:solidFill>
                  <a:schemeClr val="tx1">
                    <a:alpha val="70000"/>
                  </a:schemeClr>
                </a:solidFill>
              </a:rPr>
              <a:t>Disinfection: Stool &amp; urine. Disinfection with 5% cresol for at least 2 hours.</a:t>
            </a:r>
          </a:p>
          <a:p>
            <a:pPr marL="514350" indent="-514350"/>
            <a:r>
              <a:rPr lang="en-US" dirty="0">
                <a:solidFill>
                  <a:schemeClr val="tx1">
                    <a:alpha val="70000"/>
                  </a:schemeClr>
                </a:solidFill>
              </a:rPr>
              <a:t>All soiled clothes should be </a:t>
            </a:r>
            <a:r>
              <a:rPr lang="en-US" dirty="0" smtClean="0">
                <a:solidFill>
                  <a:schemeClr val="tx1">
                    <a:alpha val="70000"/>
                  </a:schemeClr>
                </a:solidFill>
              </a:rPr>
              <a:t>soaked </a:t>
            </a:r>
            <a:r>
              <a:rPr lang="en-US" dirty="0">
                <a:solidFill>
                  <a:schemeClr val="tx1">
                    <a:alpha val="70000"/>
                  </a:schemeClr>
                </a:solidFill>
              </a:rPr>
              <a:t>in solution of 2% chlorine &amp; steam sterilized.</a:t>
            </a:r>
          </a:p>
          <a:p>
            <a:pPr marL="514350" indent="-514350"/>
            <a:r>
              <a:rPr lang="en-US" dirty="0">
                <a:solidFill>
                  <a:schemeClr val="tx1">
                    <a:alpha val="70000"/>
                  </a:schemeClr>
                </a:solidFill>
              </a:rPr>
              <a:t>Nurses &amp; doctors should not forget too disinfect their hands.</a:t>
            </a:r>
          </a:p>
          <a:p>
            <a:endParaRPr lang="en-US" dirty="0">
              <a:solidFill>
                <a:schemeClr val="tx1">
                  <a:alpha val="70000"/>
                </a:schemeClr>
              </a:solidFill>
            </a:endParaRPr>
          </a:p>
        </p:txBody>
      </p:sp>
      <p:sp>
        <p:nvSpPr>
          <p:cNvPr id="4" name="Date Placeholder 3">
            <a:extLst>
              <a:ext uri="{FF2B5EF4-FFF2-40B4-BE49-F238E27FC236}">
                <a16:creationId xmlns:a16="http://schemas.microsoft.com/office/drawing/2014/main" id="{E58BB332-96D2-0C48-ABD7-490CAD0F0AC0}"/>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E4573AB1-BE10-0CA1-C88A-5067FEC994FD}"/>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CC6BFBA4-F2CC-79B6-ED9C-98173DF5B2F0}"/>
              </a:ext>
            </a:extLst>
          </p:cNvPr>
          <p:cNvSpPr>
            <a:spLocks noGrp="1"/>
          </p:cNvSpPr>
          <p:nvPr>
            <p:ph type="sldNum" sz="quarter" idx="12"/>
          </p:nvPr>
        </p:nvSpPr>
        <p:spPr/>
        <p:txBody>
          <a:bodyPr/>
          <a:lstStyle/>
          <a:p>
            <a:fld id="{28844951-7827-47D4-8276-7DDE1FA7D85A}" type="slidenum">
              <a:rPr lang="en-US" smtClean="0"/>
              <a:t>35</a:t>
            </a:fld>
            <a:endParaRPr lang="en-US"/>
          </a:p>
        </p:txBody>
      </p:sp>
    </p:spTree>
    <p:extLst>
      <p:ext uri="{BB962C8B-B14F-4D97-AF65-F5344CB8AC3E}">
        <p14:creationId xmlns:p14="http://schemas.microsoft.com/office/powerpoint/2010/main" val="2592284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08355-8CE1-5130-45ED-F7AC203027C7}"/>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2CFEA63E-7D99-583F-0DDA-9F2C90142170}"/>
              </a:ext>
            </a:extLst>
          </p:cNvPr>
          <p:cNvSpPr>
            <a:spLocks noGrp="1"/>
          </p:cNvSpPr>
          <p:nvPr>
            <p:ph idx="1"/>
          </p:nvPr>
        </p:nvSpPr>
        <p:spPr/>
        <p:txBody>
          <a:bodyPr/>
          <a:lstStyle/>
          <a:p>
            <a:pPr>
              <a:buNone/>
            </a:pPr>
            <a:r>
              <a:rPr lang="en-US" b="1" dirty="0"/>
              <a:t>b) Carrier:</a:t>
            </a:r>
          </a:p>
          <a:p>
            <a:pPr>
              <a:buFont typeface="Wingdings" pitchFamily="2" charset="2"/>
              <a:buChar char="q"/>
            </a:pPr>
            <a:r>
              <a:rPr lang="en-US" dirty="0"/>
              <a:t>Treatment: </a:t>
            </a:r>
            <a:r>
              <a:rPr lang="en-US" dirty="0" smtClean="0"/>
              <a:t>Carrier </a:t>
            </a:r>
            <a:r>
              <a:rPr lang="en-US" dirty="0"/>
              <a:t>should be given an intensive course of </a:t>
            </a:r>
            <a:r>
              <a:rPr lang="en-US" dirty="0" smtClean="0"/>
              <a:t>Ampicillin </a:t>
            </a:r>
            <a:r>
              <a:rPr lang="en-US" dirty="0"/>
              <a:t>or </a:t>
            </a:r>
            <a:r>
              <a:rPr lang="en-US" dirty="0" smtClean="0"/>
              <a:t>Amoxicillin </a:t>
            </a:r>
            <a:r>
              <a:rPr lang="en-US" dirty="0"/>
              <a:t>together with probenecid for 6 weeks.</a:t>
            </a:r>
          </a:p>
          <a:p>
            <a:pPr>
              <a:buFont typeface="Wingdings" pitchFamily="2" charset="2"/>
              <a:buChar char="q"/>
            </a:pPr>
            <a:r>
              <a:rPr lang="en-US" dirty="0"/>
              <a:t>Surgery: Cholectectomy, Nephrectomy</a:t>
            </a:r>
          </a:p>
          <a:p>
            <a:pPr>
              <a:buFont typeface="Wingdings" pitchFamily="2" charset="2"/>
              <a:buChar char="q"/>
            </a:pPr>
            <a:r>
              <a:rPr lang="en-US" dirty="0"/>
              <a:t>Heath Education</a:t>
            </a:r>
          </a:p>
          <a:p>
            <a:pPr>
              <a:buFont typeface="Wingdings" pitchFamily="2" charset="2"/>
              <a:buChar char="q"/>
            </a:pPr>
            <a:r>
              <a:rPr lang="en-US" dirty="0"/>
              <a:t>Sanitation</a:t>
            </a:r>
          </a:p>
          <a:p>
            <a:endParaRPr lang="en-US" dirty="0"/>
          </a:p>
        </p:txBody>
      </p:sp>
      <p:sp>
        <p:nvSpPr>
          <p:cNvPr id="4" name="Date Placeholder 3">
            <a:extLst>
              <a:ext uri="{FF2B5EF4-FFF2-40B4-BE49-F238E27FC236}">
                <a16:creationId xmlns:a16="http://schemas.microsoft.com/office/drawing/2014/main" id="{17FE85A9-FEA3-5AA8-E18E-5DF9C534B817}"/>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5E2C1288-21FD-FE17-BC29-F342B4CE30D7}"/>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C93453A1-766D-E692-B4EC-016D2B879224}"/>
              </a:ext>
            </a:extLst>
          </p:cNvPr>
          <p:cNvSpPr>
            <a:spLocks noGrp="1"/>
          </p:cNvSpPr>
          <p:nvPr>
            <p:ph type="sldNum" sz="quarter" idx="12"/>
          </p:nvPr>
        </p:nvSpPr>
        <p:spPr/>
        <p:txBody>
          <a:bodyPr/>
          <a:lstStyle/>
          <a:p>
            <a:fld id="{28844951-7827-47D4-8276-7DDE1FA7D85A}" type="slidenum">
              <a:rPr lang="en-US" smtClean="0"/>
              <a:t>36</a:t>
            </a:fld>
            <a:endParaRPr lang="en-US"/>
          </a:p>
        </p:txBody>
      </p:sp>
    </p:spTree>
    <p:extLst>
      <p:ext uri="{BB962C8B-B14F-4D97-AF65-F5344CB8AC3E}">
        <p14:creationId xmlns:p14="http://schemas.microsoft.com/office/powerpoint/2010/main" val="21295669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D744C-B75F-D9E6-B413-D1AF4F509181}"/>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F8BE2665-0D89-1750-F236-9F6015152B98}"/>
              </a:ext>
            </a:extLst>
          </p:cNvPr>
          <p:cNvSpPr>
            <a:spLocks noGrp="1"/>
          </p:cNvSpPr>
          <p:nvPr>
            <p:ph idx="1"/>
          </p:nvPr>
        </p:nvSpPr>
        <p:spPr/>
        <p:txBody>
          <a:bodyPr/>
          <a:lstStyle/>
          <a:p>
            <a:pPr marL="228600" indent="0">
              <a:buNone/>
            </a:pPr>
            <a:r>
              <a:rPr lang="en-US" b="1" dirty="0" smtClean="0"/>
              <a:t>Immunization- Typhoid Vaccine </a:t>
            </a:r>
            <a:endParaRPr lang="en-US" dirty="0"/>
          </a:p>
          <a:p>
            <a:r>
              <a:rPr lang="en-US" dirty="0"/>
              <a:t>Not 100% but lowers incidence &amp; seriousness of infection.</a:t>
            </a:r>
          </a:p>
          <a:p>
            <a:r>
              <a:rPr lang="en-US" dirty="0"/>
              <a:t>Can be given in any age more than 2 years.</a:t>
            </a:r>
          </a:p>
          <a:p>
            <a:r>
              <a:rPr lang="en-US" dirty="0"/>
              <a:t>Recommended to high-risk groups: those living in endemic areas, household contacts, hospital staff, school children, </a:t>
            </a:r>
            <a:r>
              <a:rPr lang="en-US" dirty="0" err="1"/>
              <a:t>travellers</a:t>
            </a:r>
            <a:r>
              <a:rPr lang="en-US" dirty="0"/>
              <a:t> etc.</a:t>
            </a:r>
          </a:p>
          <a:p>
            <a:endParaRPr lang="en-US" dirty="0"/>
          </a:p>
        </p:txBody>
      </p:sp>
      <p:sp>
        <p:nvSpPr>
          <p:cNvPr id="4" name="Date Placeholder 3">
            <a:extLst>
              <a:ext uri="{FF2B5EF4-FFF2-40B4-BE49-F238E27FC236}">
                <a16:creationId xmlns:a16="http://schemas.microsoft.com/office/drawing/2014/main" id="{69D069A4-B4BF-4683-1890-F56FDE12BAAE}"/>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1E1C3844-E47B-B8D7-DE37-95346E97195B}"/>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585B1FB7-9322-F015-42B2-0C196A030840}"/>
              </a:ext>
            </a:extLst>
          </p:cNvPr>
          <p:cNvSpPr>
            <a:spLocks noGrp="1"/>
          </p:cNvSpPr>
          <p:nvPr>
            <p:ph type="sldNum" sz="quarter" idx="12"/>
          </p:nvPr>
        </p:nvSpPr>
        <p:spPr/>
        <p:txBody>
          <a:bodyPr/>
          <a:lstStyle/>
          <a:p>
            <a:fld id="{28844951-7827-47D4-8276-7DDE1FA7D85A}" type="slidenum">
              <a:rPr lang="en-US" smtClean="0"/>
              <a:t>37</a:t>
            </a:fld>
            <a:endParaRPr lang="en-US"/>
          </a:p>
        </p:txBody>
      </p:sp>
    </p:spTree>
    <p:extLst>
      <p:ext uri="{BB962C8B-B14F-4D97-AF65-F5344CB8AC3E}">
        <p14:creationId xmlns:p14="http://schemas.microsoft.com/office/powerpoint/2010/main" val="22459265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BE892-1118-9A07-3F18-AD4F0C481841}"/>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1A5C6A05-358F-ACCA-65C0-695D0A8B5F2A}"/>
              </a:ext>
            </a:extLst>
          </p:cNvPr>
          <p:cNvSpPr>
            <a:spLocks noGrp="1"/>
          </p:cNvSpPr>
          <p:nvPr>
            <p:ph idx="1"/>
          </p:nvPr>
        </p:nvSpPr>
        <p:spPr/>
        <p:txBody>
          <a:bodyPr>
            <a:normAutofit fontScale="92500" lnSpcReduction="20000"/>
          </a:bodyPr>
          <a:lstStyle/>
          <a:p>
            <a:pPr>
              <a:buNone/>
            </a:pPr>
            <a:r>
              <a:rPr lang="en-US" sz="2800" b="1" dirty="0">
                <a:solidFill>
                  <a:srgbClr val="FF0000"/>
                </a:solidFill>
                <a:latin typeface="+mj-lt"/>
              </a:rPr>
              <a:t>Vaccination</a:t>
            </a:r>
          </a:p>
          <a:p>
            <a:pPr>
              <a:buNone/>
            </a:pPr>
            <a:r>
              <a:rPr lang="en-US" sz="2800" b="1" dirty="0">
                <a:latin typeface="+mj-lt"/>
              </a:rPr>
              <a:t>      First type: Vi Polysaccharide Vaccine</a:t>
            </a:r>
          </a:p>
          <a:p>
            <a:r>
              <a:rPr lang="en-US" sz="2800" dirty="0">
                <a:latin typeface="+mj-lt"/>
              </a:rPr>
              <a:t>Contains killed </a:t>
            </a:r>
            <a:r>
              <a:rPr lang="en-US" sz="2800" i="1" dirty="0">
                <a:latin typeface="+mj-lt"/>
              </a:rPr>
              <a:t>Salmonella typhi</a:t>
            </a:r>
            <a:r>
              <a:rPr lang="en-US" sz="2800" dirty="0">
                <a:latin typeface="+mj-lt"/>
              </a:rPr>
              <a:t> bacteria.</a:t>
            </a:r>
          </a:p>
          <a:p>
            <a:r>
              <a:rPr lang="en-US" sz="2800" dirty="0">
                <a:latin typeface="+mj-lt"/>
              </a:rPr>
              <a:t>Administered by a shot.</a:t>
            </a:r>
          </a:p>
          <a:p>
            <a:pPr>
              <a:buNone/>
            </a:pPr>
            <a:r>
              <a:rPr lang="en-US" sz="2800" dirty="0">
                <a:latin typeface="+mj-lt"/>
              </a:rPr>
              <a:t>      </a:t>
            </a:r>
            <a:r>
              <a:rPr lang="en-US" sz="2800" b="1" dirty="0">
                <a:latin typeface="+mj-lt"/>
              </a:rPr>
              <a:t>Second type: The Ty21a Vaccine</a:t>
            </a:r>
          </a:p>
          <a:p>
            <a:r>
              <a:rPr lang="en-US" sz="2800" dirty="0">
                <a:latin typeface="+mj-lt"/>
              </a:rPr>
              <a:t>Contains a live but weakened strain of the </a:t>
            </a:r>
            <a:r>
              <a:rPr lang="en-US" sz="2800" i="1" dirty="0">
                <a:latin typeface="+mj-lt"/>
              </a:rPr>
              <a:t>Salmonella</a:t>
            </a:r>
            <a:r>
              <a:rPr lang="en-US" sz="2800" dirty="0">
                <a:latin typeface="+mj-lt"/>
              </a:rPr>
              <a:t> bacteria that causes typhoid fever.</a:t>
            </a:r>
          </a:p>
          <a:p>
            <a:r>
              <a:rPr lang="en-US" sz="2800" dirty="0">
                <a:latin typeface="+mj-lt"/>
              </a:rPr>
              <a:t>Taken orally. </a:t>
            </a:r>
          </a:p>
        </p:txBody>
      </p:sp>
      <p:sp>
        <p:nvSpPr>
          <p:cNvPr id="4" name="Date Placeholder 3">
            <a:extLst>
              <a:ext uri="{FF2B5EF4-FFF2-40B4-BE49-F238E27FC236}">
                <a16:creationId xmlns:a16="http://schemas.microsoft.com/office/drawing/2014/main" id="{168A6200-9A10-B9FE-C38D-BCBCF0CE5E28}"/>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70864DC8-2B9A-7488-A18D-58B7E13A5E87}"/>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F9801184-C284-36A4-2446-175DB0FE1223}"/>
              </a:ext>
            </a:extLst>
          </p:cNvPr>
          <p:cNvSpPr>
            <a:spLocks noGrp="1"/>
          </p:cNvSpPr>
          <p:nvPr>
            <p:ph type="sldNum" sz="quarter" idx="12"/>
          </p:nvPr>
        </p:nvSpPr>
        <p:spPr/>
        <p:txBody>
          <a:bodyPr/>
          <a:lstStyle/>
          <a:p>
            <a:fld id="{28844951-7827-47D4-8276-7DDE1FA7D85A}" type="slidenum">
              <a:rPr lang="en-US" smtClean="0"/>
              <a:t>38</a:t>
            </a:fld>
            <a:endParaRPr lang="en-US"/>
          </a:p>
        </p:txBody>
      </p:sp>
    </p:spTree>
    <p:extLst>
      <p:ext uri="{BB962C8B-B14F-4D97-AF65-F5344CB8AC3E}">
        <p14:creationId xmlns:p14="http://schemas.microsoft.com/office/powerpoint/2010/main" val="35611342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0B610F-DF1D-F6D6-AC73-B4E01E2C47EE}"/>
              </a:ext>
            </a:extLst>
          </p:cNvPr>
          <p:cNvSpPr>
            <a:spLocks noGrp="1"/>
          </p:cNvSpPr>
          <p:nvPr>
            <p:ph type="dt" sz="half" idx="10"/>
          </p:nvPr>
        </p:nvSpPr>
        <p:spPr/>
        <p:txBody>
          <a:bodyPr/>
          <a:lstStyle/>
          <a:p>
            <a:fld id="{E5DE26EE-7E2A-4E89-9C39-93390D6C0B20}" type="datetime1">
              <a:rPr lang="en-US" smtClean="0"/>
              <a:t>11/28/2023</a:t>
            </a:fld>
            <a:endParaRPr lang="en-US"/>
          </a:p>
        </p:txBody>
      </p:sp>
      <p:sp>
        <p:nvSpPr>
          <p:cNvPr id="3" name="Footer Placeholder 2">
            <a:extLst>
              <a:ext uri="{FF2B5EF4-FFF2-40B4-BE49-F238E27FC236}">
                <a16:creationId xmlns:a16="http://schemas.microsoft.com/office/drawing/2014/main" id="{3593E7A4-28E4-A0BE-BDA4-05F6716377FD}"/>
              </a:ext>
            </a:extLst>
          </p:cNvPr>
          <p:cNvSpPr>
            <a:spLocks noGrp="1"/>
          </p:cNvSpPr>
          <p:nvPr>
            <p:ph type="ftr" sz="quarter" idx="11"/>
          </p:nvPr>
        </p:nvSpPr>
        <p:spPr/>
        <p:txBody>
          <a:bodyPr/>
          <a:lstStyle/>
          <a:p>
            <a:r>
              <a:rPr lang="en-US"/>
              <a:t>SB_CD</a:t>
            </a:r>
          </a:p>
        </p:txBody>
      </p:sp>
      <p:sp>
        <p:nvSpPr>
          <p:cNvPr id="4" name="Slide Number Placeholder 3">
            <a:extLst>
              <a:ext uri="{FF2B5EF4-FFF2-40B4-BE49-F238E27FC236}">
                <a16:creationId xmlns:a16="http://schemas.microsoft.com/office/drawing/2014/main" id="{DAA49FA5-0D73-91C8-5D8E-21CF58341289}"/>
              </a:ext>
            </a:extLst>
          </p:cNvPr>
          <p:cNvSpPr>
            <a:spLocks noGrp="1"/>
          </p:cNvSpPr>
          <p:nvPr>
            <p:ph type="sldNum" sz="quarter" idx="12"/>
          </p:nvPr>
        </p:nvSpPr>
        <p:spPr/>
        <p:txBody>
          <a:bodyPr/>
          <a:lstStyle/>
          <a:p>
            <a:fld id="{28844951-7827-47D4-8276-7DDE1FA7D85A}" type="slidenum">
              <a:rPr lang="en-US" smtClean="0"/>
              <a:t>39</a:t>
            </a:fld>
            <a:endParaRPr lang="en-US"/>
          </a:p>
        </p:txBody>
      </p:sp>
      <p:pic>
        <p:nvPicPr>
          <p:cNvPr id="6" name="Picture 5">
            <a:extLst>
              <a:ext uri="{FF2B5EF4-FFF2-40B4-BE49-F238E27FC236}">
                <a16:creationId xmlns:a16="http://schemas.microsoft.com/office/drawing/2014/main" id="{B634AA6E-164C-8E7C-CA1C-8434B0D0EDC9}"/>
              </a:ext>
            </a:extLst>
          </p:cNvPr>
          <p:cNvPicPr>
            <a:picLocks noChangeAspect="1"/>
          </p:cNvPicPr>
          <p:nvPr/>
        </p:nvPicPr>
        <p:blipFill rotWithShape="1">
          <a:blip r:embed="rId2"/>
          <a:srcRect l="32410" t="32857" r="33840" b="20635"/>
          <a:stretch/>
        </p:blipFill>
        <p:spPr>
          <a:xfrm>
            <a:off x="1687285" y="435428"/>
            <a:ext cx="6923315" cy="5366485"/>
          </a:xfrm>
          <a:prstGeom prst="rect">
            <a:avLst/>
          </a:prstGeom>
        </p:spPr>
      </p:pic>
    </p:spTree>
    <p:extLst>
      <p:ext uri="{BB962C8B-B14F-4D97-AF65-F5344CB8AC3E}">
        <p14:creationId xmlns:p14="http://schemas.microsoft.com/office/powerpoint/2010/main" val="1914558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Frame 1030">
            <a:extLst>
              <a:ext uri="{FF2B5EF4-FFF2-40B4-BE49-F238E27FC236}">
                <a16:creationId xmlns:a16="http://schemas.microsoft.com/office/drawing/2014/main" id="{DD7EAFE6-2BB9-41FB-9CF4-588CFC7087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3" name="Rectangle 1032">
            <a:extLst>
              <a:ext uri="{FF2B5EF4-FFF2-40B4-BE49-F238E27FC236}">
                <a16:creationId xmlns:a16="http://schemas.microsoft.com/office/drawing/2014/main" id="{C3E06833-B59C-442F-9A6A-F8F55936D53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554"/>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Frame 1034">
            <a:extLst>
              <a:ext uri="{FF2B5EF4-FFF2-40B4-BE49-F238E27FC236}">
                <a16:creationId xmlns:a16="http://schemas.microsoft.com/office/drawing/2014/main" id="{FA2016CF-2F24-4AE4-8A87-D9B6A3DE31E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0BCA6A-2DAA-5404-B04B-8A98F471EB91}"/>
              </a:ext>
            </a:extLst>
          </p:cNvPr>
          <p:cNvSpPr>
            <a:spLocks noGrp="1"/>
          </p:cNvSpPr>
          <p:nvPr>
            <p:ph type="title"/>
          </p:nvPr>
        </p:nvSpPr>
        <p:spPr>
          <a:xfrm>
            <a:off x="838200" y="880844"/>
            <a:ext cx="4648200" cy="2629119"/>
          </a:xfrm>
        </p:spPr>
        <p:txBody>
          <a:bodyPr vert="horz" lIns="91440" tIns="45720" rIns="91440" bIns="45720" rtlCol="0" anchor="b">
            <a:noAutofit/>
          </a:bodyPr>
          <a:lstStyle/>
          <a:p>
            <a:r>
              <a:rPr lang="en-US" sz="8000" b="1" i="0" u="none" strike="noStrike" baseline="0" dirty="0">
                <a:solidFill>
                  <a:srgbClr val="000000"/>
                </a:solidFill>
              </a:rPr>
              <a:t/>
            </a:r>
            <a:br>
              <a:rPr lang="en-US" sz="8000" b="1" i="0" u="none" strike="noStrike" baseline="0" dirty="0">
                <a:solidFill>
                  <a:srgbClr val="000000"/>
                </a:solidFill>
              </a:rPr>
            </a:br>
            <a:r>
              <a:rPr lang="en-US" sz="8000" b="1" i="0" u="none" strike="noStrike" baseline="0" dirty="0">
                <a:solidFill>
                  <a:srgbClr val="000000"/>
                </a:solidFill>
              </a:rPr>
              <a:t>Cholera</a:t>
            </a:r>
            <a:br>
              <a:rPr lang="en-US" sz="8000" b="1" i="0" u="none" strike="noStrike" baseline="0" dirty="0">
                <a:solidFill>
                  <a:srgbClr val="000000"/>
                </a:solidFill>
              </a:rPr>
            </a:br>
            <a:r>
              <a:rPr lang="en-US" sz="8000" b="1" i="0" u="none" strike="noStrike" baseline="0" dirty="0">
                <a:solidFill>
                  <a:srgbClr val="000000"/>
                </a:solidFill>
              </a:rPr>
              <a:t> </a:t>
            </a:r>
            <a:endParaRPr lang="en-US" sz="40600" b="1" dirty="0">
              <a:gradFill flip="none" rotWithShape="1">
                <a:gsLst>
                  <a:gs pos="0">
                    <a:schemeClr val="accent5">
                      <a:alpha val="70000"/>
                    </a:schemeClr>
                  </a:gs>
                  <a:gs pos="100000">
                    <a:schemeClr val="accent1">
                      <a:alpha val="70000"/>
                    </a:schemeClr>
                  </a:gs>
                </a:gsLst>
                <a:lin ang="0" scaled="1"/>
                <a:tileRect/>
              </a:gradFill>
              <a:latin typeface="+mj-lt"/>
              <a:cs typeface="Angsana New" panose="02020603050405020304" pitchFamily="18" charset="-34"/>
            </a:endParaRPr>
          </a:p>
        </p:txBody>
      </p:sp>
      <p:pic>
        <p:nvPicPr>
          <p:cNvPr id="1026" name="Picture 2" descr="John Snow and the Broad St Cholera Outbreak 1854 - YouTube">
            <a:extLst>
              <a:ext uri="{FF2B5EF4-FFF2-40B4-BE49-F238E27FC236}">
                <a16:creationId xmlns:a16="http://schemas.microsoft.com/office/drawing/2014/main" id="{48617BA5-C4D5-C1F4-65FF-E6FBDBA2F90E}"/>
              </a:ext>
            </a:extLst>
          </p:cNvPr>
          <p:cNvPicPr>
            <a:picLocks noGrp="1" noChangeAspect="1" noChangeArrowheads="1"/>
          </p:cNvPicPr>
          <p:nvPr>
            <p:ph idx="1"/>
          </p:nvPr>
        </p:nvPicPr>
        <p:blipFill>
          <a:blip r:embed="rId2">
            <a:alphaModFix amt="90000"/>
            <a:extLst>
              <a:ext uri="{28A0092B-C50C-407E-A947-70E740481C1C}">
                <a14:useLocalDpi xmlns:a14="http://schemas.microsoft.com/office/drawing/2010/main" val="0"/>
              </a:ext>
            </a:extLst>
          </a:blip>
          <a:stretch>
            <a:fillRect/>
          </a:stretch>
        </p:blipFill>
        <p:spPr bwMode="auto">
          <a:xfrm>
            <a:off x="5606716" y="1830302"/>
            <a:ext cx="5747084" cy="3218367"/>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9E2EEBA9-CD70-8284-811F-EDA5BD7C6B57}"/>
              </a:ext>
            </a:extLst>
          </p:cNvPr>
          <p:cNvSpPr>
            <a:spLocks noGrp="1"/>
          </p:cNvSpPr>
          <p:nvPr>
            <p:ph type="dt" sz="half" idx="10"/>
          </p:nvPr>
        </p:nvSpPr>
        <p:spPr>
          <a:xfrm>
            <a:off x="838200" y="6429375"/>
            <a:ext cx="2743200" cy="365125"/>
          </a:xfrm>
        </p:spPr>
        <p:txBody>
          <a:bodyPr vert="horz" lIns="91440" tIns="45720" rIns="91440" bIns="45720" rtlCol="0" anchor="ctr">
            <a:normAutofit/>
          </a:bodyPr>
          <a:lstStyle/>
          <a:p>
            <a:pPr>
              <a:spcAft>
                <a:spcPts val="600"/>
              </a:spcAft>
            </a:pPr>
            <a:fld id="{0C3DFB40-8E58-4C66-8A4B-94BACF79B976}" type="datetime1">
              <a:rPr lang="en-US" smtClean="0"/>
              <a:pPr>
                <a:spcAft>
                  <a:spcPts val="600"/>
                </a:spcAft>
              </a:pPr>
              <a:t>11/28/2023</a:t>
            </a:fld>
            <a:endParaRPr lang="en-US"/>
          </a:p>
        </p:txBody>
      </p:sp>
      <p:sp>
        <p:nvSpPr>
          <p:cNvPr id="5" name="Footer Placeholder 4">
            <a:extLst>
              <a:ext uri="{FF2B5EF4-FFF2-40B4-BE49-F238E27FC236}">
                <a16:creationId xmlns:a16="http://schemas.microsoft.com/office/drawing/2014/main" id="{15D6C51C-4CBA-420D-017D-6F477F9F33A6}"/>
              </a:ext>
            </a:extLst>
          </p:cNvPr>
          <p:cNvSpPr>
            <a:spLocks noGrp="1"/>
          </p:cNvSpPr>
          <p:nvPr>
            <p:ph type="ftr" sz="quarter" idx="11"/>
          </p:nvPr>
        </p:nvSpPr>
        <p:spPr>
          <a:xfrm>
            <a:off x="4038600" y="6429375"/>
            <a:ext cx="4114800" cy="365125"/>
          </a:xfrm>
        </p:spPr>
        <p:txBody>
          <a:bodyPr vert="horz" lIns="91440" tIns="45720" rIns="91440" bIns="45720" rtlCol="0" anchor="ctr">
            <a:normAutofit/>
          </a:bodyPr>
          <a:lstStyle/>
          <a:p>
            <a:pPr>
              <a:spcAft>
                <a:spcPts val="600"/>
              </a:spcAft>
            </a:pPr>
            <a:r>
              <a:rPr lang="en-US" kern="1200" cap="all" spc="150" baseline="0">
                <a:solidFill>
                  <a:srgbClr val="FFFFFF"/>
                </a:solidFill>
                <a:latin typeface="+mn-lt"/>
                <a:ea typeface="+mn-ea"/>
                <a:cs typeface="+mn-cs"/>
              </a:rPr>
              <a:t>SB_CD</a:t>
            </a:r>
          </a:p>
        </p:txBody>
      </p:sp>
      <p:sp>
        <p:nvSpPr>
          <p:cNvPr id="6" name="Slide Number Placeholder 5">
            <a:extLst>
              <a:ext uri="{FF2B5EF4-FFF2-40B4-BE49-F238E27FC236}">
                <a16:creationId xmlns:a16="http://schemas.microsoft.com/office/drawing/2014/main" id="{236ECBFB-3869-6BD3-4292-E7D01A4A4A3C}"/>
              </a:ext>
            </a:extLst>
          </p:cNvPr>
          <p:cNvSpPr>
            <a:spLocks noGrp="1"/>
          </p:cNvSpPr>
          <p:nvPr>
            <p:ph type="sldNum" sz="quarter" idx="12"/>
          </p:nvPr>
        </p:nvSpPr>
        <p:spPr>
          <a:xfrm>
            <a:off x="8610600" y="6429375"/>
            <a:ext cx="2743200" cy="365125"/>
          </a:xfrm>
        </p:spPr>
        <p:txBody>
          <a:bodyPr vert="horz" lIns="91440" tIns="45720" rIns="91440" bIns="45720" rtlCol="0" anchor="ctr">
            <a:normAutofit/>
          </a:bodyPr>
          <a:lstStyle/>
          <a:p>
            <a:pPr>
              <a:spcAft>
                <a:spcPts val="600"/>
              </a:spcAft>
            </a:pPr>
            <a:fld id="{28844951-7827-47D4-8276-7DDE1FA7D85A}" type="slidenum">
              <a:rPr lang="en-US" smtClean="0"/>
              <a:pPr>
                <a:spcAft>
                  <a:spcPts val="600"/>
                </a:spcAft>
              </a:pPr>
              <a:t>4</a:t>
            </a:fld>
            <a:endParaRPr lang="en-US"/>
          </a:p>
        </p:txBody>
      </p:sp>
    </p:spTree>
    <p:extLst>
      <p:ext uri="{BB962C8B-B14F-4D97-AF65-F5344CB8AC3E}">
        <p14:creationId xmlns:p14="http://schemas.microsoft.com/office/powerpoint/2010/main" val="31820900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32768DCD-B824-413A-B330-8D57ADB3724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Frame 8200">
            <a:extLst>
              <a:ext uri="{FF2B5EF4-FFF2-40B4-BE49-F238E27FC236}">
                <a16:creationId xmlns:a16="http://schemas.microsoft.com/office/drawing/2014/main" id="{19F9CD66-32FC-448F-B4C5-67D17508A22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54298E9-4F6A-FCA3-0516-E50936B78B8F}"/>
              </a:ext>
            </a:extLst>
          </p:cNvPr>
          <p:cNvSpPr>
            <a:spLocks noGrp="1"/>
          </p:cNvSpPr>
          <p:nvPr>
            <p:ph idx="1"/>
          </p:nvPr>
        </p:nvSpPr>
        <p:spPr>
          <a:xfrm>
            <a:off x="674914" y="1721644"/>
            <a:ext cx="4581526" cy="2986087"/>
          </a:xfrm>
        </p:spPr>
        <p:txBody>
          <a:bodyPr>
            <a:normAutofit/>
          </a:bodyPr>
          <a:lstStyle/>
          <a:p>
            <a:endParaRPr lang="en-US" sz="5400" b="1" i="0" u="none" strike="noStrike" baseline="0">
              <a:solidFill>
                <a:schemeClr val="tx2">
                  <a:alpha val="60000"/>
                </a:schemeClr>
              </a:solidFill>
            </a:endParaRPr>
          </a:p>
          <a:p>
            <a:pPr marL="228600" indent="0">
              <a:buNone/>
            </a:pPr>
            <a:r>
              <a:rPr lang="en-US" sz="5400" b="1" i="0" u="none" strike="noStrike" baseline="0">
                <a:solidFill>
                  <a:schemeClr val="tx2">
                    <a:alpha val="60000"/>
                  </a:schemeClr>
                </a:solidFill>
              </a:rPr>
              <a:t>Diarrhea </a:t>
            </a:r>
          </a:p>
          <a:p>
            <a:endParaRPr lang="en-US" sz="5400" b="1">
              <a:solidFill>
                <a:schemeClr val="tx2">
                  <a:alpha val="60000"/>
                </a:schemeClr>
              </a:solidFill>
            </a:endParaRPr>
          </a:p>
        </p:txBody>
      </p:sp>
      <p:pic>
        <p:nvPicPr>
          <p:cNvPr id="8194" name="Picture 2" descr="The New Humanitarian | Government failing to curtail rural diarrhoea deaths  - health workers">
            <a:extLst>
              <a:ext uri="{FF2B5EF4-FFF2-40B4-BE49-F238E27FC236}">
                <a16:creationId xmlns:a16="http://schemas.microsoft.com/office/drawing/2014/main" id="{445D695B-34BE-B817-B4FD-84B1D96929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111" r="1482" b="1"/>
          <a:stretch/>
        </p:blipFill>
        <p:spPr bwMode="auto">
          <a:xfrm>
            <a:off x="6096000" y="423263"/>
            <a:ext cx="5606425" cy="5880845"/>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84A40509-D6F4-1158-6298-5DD1EE090DFE}"/>
              </a:ext>
            </a:extLst>
          </p:cNvPr>
          <p:cNvSpPr>
            <a:spLocks noGrp="1"/>
          </p:cNvSpPr>
          <p:nvPr>
            <p:ph type="dt" sz="half" idx="10"/>
          </p:nvPr>
        </p:nvSpPr>
        <p:spPr>
          <a:xfrm>
            <a:off x="838200" y="6429375"/>
            <a:ext cx="2743200" cy="365125"/>
          </a:xfrm>
        </p:spPr>
        <p:txBody>
          <a:bodyPr>
            <a:normAutofit/>
          </a:bodyPr>
          <a:lstStyle/>
          <a:p>
            <a:pPr>
              <a:spcAft>
                <a:spcPts val="600"/>
              </a:spcAft>
            </a:pPr>
            <a:fld id="{0C3DFB40-8E58-4C66-8A4B-94BACF79B976}" type="datetime1">
              <a:rPr lang="en-US" smtClean="0"/>
              <a:pPr>
                <a:spcAft>
                  <a:spcPts val="600"/>
                </a:spcAft>
              </a:pPr>
              <a:t>11/28/2023</a:t>
            </a:fld>
            <a:endParaRPr lang="en-US"/>
          </a:p>
        </p:txBody>
      </p:sp>
      <p:sp>
        <p:nvSpPr>
          <p:cNvPr id="5" name="Footer Placeholder 4">
            <a:extLst>
              <a:ext uri="{FF2B5EF4-FFF2-40B4-BE49-F238E27FC236}">
                <a16:creationId xmlns:a16="http://schemas.microsoft.com/office/drawing/2014/main" id="{CCB39371-BED2-A69A-464B-678F8123440F}"/>
              </a:ext>
            </a:extLst>
          </p:cNvPr>
          <p:cNvSpPr>
            <a:spLocks noGrp="1"/>
          </p:cNvSpPr>
          <p:nvPr>
            <p:ph type="ftr" sz="quarter" idx="11"/>
          </p:nvPr>
        </p:nvSpPr>
        <p:spPr>
          <a:xfrm>
            <a:off x="4038600" y="6429375"/>
            <a:ext cx="4114800" cy="365125"/>
          </a:xfrm>
        </p:spPr>
        <p:txBody>
          <a:bodyPr>
            <a:normAutofit/>
          </a:bodyPr>
          <a:lstStyle/>
          <a:p>
            <a:pPr>
              <a:spcAft>
                <a:spcPts val="600"/>
              </a:spcAft>
            </a:pPr>
            <a:r>
              <a:rPr lang="en-US"/>
              <a:t>SB_CD</a:t>
            </a:r>
          </a:p>
        </p:txBody>
      </p:sp>
      <p:sp>
        <p:nvSpPr>
          <p:cNvPr id="6" name="Slide Number Placeholder 5">
            <a:extLst>
              <a:ext uri="{FF2B5EF4-FFF2-40B4-BE49-F238E27FC236}">
                <a16:creationId xmlns:a16="http://schemas.microsoft.com/office/drawing/2014/main" id="{8A9BB083-434C-AC56-14ED-E0B9732897BA}"/>
              </a:ext>
            </a:extLst>
          </p:cNvPr>
          <p:cNvSpPr>
            <a:spLocks noGrp="1"/>
          </p:cNvSpPr>
          <p:nvPr>
            <p:ph type="sldNum" sz="quarter" idx="12"/>
          </p:nvPr>
        </p:nvSpPr>
        <p:spPr>
          <a:xfrm>
            <a:off x="8610600" y="6429375"/>
            <a:ext cx="2743200" cy="365125"/>
          </a:xfrm>
        </p:spPr>
        <p:txBody>
          <a:bodyPr>
            <a:normAutofit/>
          </a:bodyPr>
          <a:lstStyle/>
          <a:p>
            <a:pPr>
              <a:spcAft>
                <a:spcPts val="600"/>
              </a:spcAft>
            </a:pPr>
            <a:fld id="{28844951-7827-47D4-8276-7DDE1FA7D85A}" type="slidenum">
              <a:rPr lang="en-US" smtClean="0"/>
              <a:pPr>
                <a:spcAft>
                  <a:spcPts val="600"/>
                </a:spcAft>
              </a:pPr>
              <a:t>40</a:t>
            </a:fld>
            <a:endParaRPr lang="en-US"/>
          </a:p>
        </p:txBody>
      </p:sp>
    </p:spTree>
    <p:extLst>
      <p:ext uri="{BB962C8B-B14F-4D97-AF65-F5344CB8AC3E}">
        <p14:creationId xmlns:p14="http://schemas.microsoft.com/office/powerpoint/2010/main" val="16057280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DF789-0A21-C901-C4D0-67C9D97DA6BD}"/>
              </a:ext>
            </a:extLst>
          </p:cNvPr>
          <p:cNvSpPr>
            <a:spLocks noGrp="1"/>
          </p:cNvSpPr>
          <p:nvPr>
            <p:ph type="title"/>
          </p:nvPr>
        </p:nvSpPr>
        <p:spPr/>
        <p:txBody>
          <a:bodyPr/>
          <a:lstStyle/>
          <a:p>
            <a:r>
              <a:rPr lang="en-US" b="1" dirty="0"/>
              <a:t>Introduction</a:t>
            </a:r>
          </a:p>
        </p:txBody>
      </p:sp>
      <p:sp>
        <p:nvSpPr>
          <p:cNvPr id="3" name="Content Placeholder 2">
            <a:extLst>
              <a:ext uri="{FF2B5EF4-FFF2-40B4-BE49-F238E27FC236}">
                <a16:creationId xmlns:a16="http://schemas.microsoft.com/office/drawing/2014/main" id="{9EEB422D-96E4-E92E-EB57-BC8A6DBFBD2D}"/>
              </a:ext>
            </a:extLst>
          </p:cNvPr>
          <p:cNvSpPr>
            <a:spLocks noGrp="1"/>
          </p:cNvSpPr>
          <p:nvPr>
            <p:ph idx="1"/>
          </p:nvPr>
        </p:nvSpPr>
        <p:spPr/>
        <p:txBody>
          <a:bodyPr/>
          <a:lstStyle/>
          <a:p>
            <a:r>
              <a:rPr lang="en-US" dirty="0"/>
              <a:t>According to WHO, Diarrhea is defined as “Passage of 3 or more loose stools per day or passing more stools than normal for the age”.</a:t>
            </a:r>
          </a:p>
          <a:p>
            <a:r>
              <a:rPr lang="en-US" dirty="0"/>
              <a:t>For adults stool weight &gt;200 g/d can generally be considered diarrhea.</a:t>
            </a:r>
          </a:p>
          <a:p>
            <a:r>
              <a:rPr lang="en-US" dirty="0"/>
              <a:t>Frequent passage of normal stool is no diarrhea.  </a:t>
            </a:r>
          </a:p>
        </p:txBody>
      </p:sp>
      <p:sp>
        <p:nvSpPr>
          <p:cNvPr id="4" name="Date Placeholder 3">
            <a:extLst>
              <a:ext uri="{FF2B5EF4-FFF2-40B4-BE49-F238E27FC236}">
                <a16:creationId xmlns:a16="http://schemas.microsoft.com/office/drawing/2014/main" id="{C70FD8E2-4058-FA4E-686D-90A0E6CDC0E5}"/>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2BBE4DCA-2080-B8F8-9054-BFF8A1ED2071}"/>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C9259A5-0748-8E65-DD10-FAC7EAD9FF13}"/>
              </a:ext>
            </a:extLst>
          </p:cNvPr>
          <p:cNvSpPr>
            <a:spLocks noGrp="1"/>
          </p:cNvSpPr>
          <p:nvPr>
            <p:ph type="sldNum" sz="quarter" idx="12"/>
          </p:nvPr>
        </p:nvSpPr>
        <p:spPr/>
        <p:txBody>
          <a:bodyPr/>
          <a:lstStyle/>
          <a:p>
            <a:fld id="{28844951-7827-47D4-8276-7DDE1FA7D85A}" type="slidenum">
              <a:rPr lang="en-US" smtClean="0"/>
              <a:t>41</a:t>
            </a:fld>
            <a:endParaRPr lang="en-US"/>
          </a:p>
        </p:txBody>
      </p:sp>
    </p:spTree>
    <p:extLst>
      <p:ext uri="{BB962C8B-B14F-4D97-AF65-F5344CB8AC3E}">
        <p14:creationId xmlns:p14="http://schemas.microsoft.com/office/powerpoint/2010/main" val="19312152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39EC-DB10-65BF-1EE9-2FEEC86A1F6D}"/>
              </a:ext>
            </a:extLst>
          </p:cNvPr>
          <p:cNvSpPr>
            <a:spLocks noGrp="1"/>
          </p:cNvSpPr>
          <p:nvPr>
            <p:ph type="title"/>
          </p:nvPr>
        </p:nvSpPr>
        <p:spPr/>
        <p:txBody>
          <a:bodyPr/>
          <a:lstStyle/>
          <a:p>
            <a:r>
              <a:rPr lang="en-US" b="1" dirty="0"/>
              <a:t>CLINICAL TYPES OF DIARRHOEAL DISEASE</a:t>
            </a:r>
          </a:p>
        </p:txBody>
      </p:sp>
      <p:sp>
        <p:nvSpPr>
          <p:cNvPr id="3" name="Content Placeholder 2">
            <a:extLst>
              <a:ext uri="{FF2B5EF4-FFF2-40B4-BE49-F238E27FC236}">
                <a16:creationId xmlns:a16="http://schemas.microsoft.com/office/drawing/2014/main" id="{EAA14526-45FF-6C2C-1064-7D27F8529380}"/>
              </a:ext>
            </a:extLst>
          </p:cNvPr>
          <p:cNvSpPr>
            <a:spLocks noGrp="1"/>
          </p:cNvSpPr>
          <p:nvPr>
            <p:ph idx="1"/>
          </p:nvPr>
        </p:nvSpPr>
        <p:spPr>
          <a:xfrm>
            <a:off x="598714" y="2178657"/>
            <a:ext cx="11136086" cy="3998306"/>
          </a:xfrm>
        </p:spPr>
        <p:txBody>
          <a:bodyPr>
            <a:normAutofit fontScale="92500"/>
          </a:bodyPr>
          <a:lstStyle/>
          <a:p>
            <a:pPr marL="228600" indent="0" algn="l">
              <a:buNone/>
            </a:pPr>
            <a:r>
              <a:rPr lang="en-US" b="1" dirty="0" smtClean="0">
                <a:solidFill>
                  <a:schemeClr val="tx1">
                    <a:alpha val="70000"/>
                  </a:schemeClr>
                </a:solidFill>
              </a:rPr>
              <a:t>Acute </a:t>
            </a:r>
            <a:r>
              <a:rPr lang="en-US" b="1" dirty="0">
                <a:solidFill>
                  <a:schemeClr val="tx1">
                    <a:alpha val="70000"/>
                  </a:schemeClr>
                </a:solidFill>
              </a:rPr>
              <a:t>watery diarrhoea </a:t>
            </a:r>
            <a:r>
              <a:rPr lang="en-US" dirty="0">
                <a:solidFill>
                  <a:schemeClr val="tx1">
                    <a:alpha val="70000"/>
                  </a:schemeClr>
                </a:solidFill>
              </a:rPr>
              <a:t>- which lasts several hours to days; the </a:t>
            </a:r>
            <a:r>
              <a:rPr lang="en-US" b="1" dirty="0">
                <a:solidFill>
                  <a:schemeClr val="tx1">
                    <a:alpha val="70000"/>
                  </a:schemeClr>
                </a:solidFill>
              </a:rPr>
              <a:t>main danger is dehydration</a:t>
            </a:r>
            <a:r>
              <a:rPr lang="en-US" dirty="0">
                <a:solidFill>
                  <a:schemeClr val="tx1">
                    <a:alpha val="70000"/>
                  </a:schemeClr>
                </a:solidFill>
              </a:rPr>
              <a:t>, weight loss also occurs if feeding is not continued. The pathogens that usually cause acute diarrhoea include </a:t>
            </a:r>
            <a:r>
              <a:rPr lang="en-US" b="1" dirty="0">
                <a:solidFill>
                  <a:schemeClr val="tx1">
                    <a:alpha val="70000"/>
                  </a:schemeClr>
                </a:solidFill>
              </a:rPr>
              <a:t>V. cholerae or E. coli bacteria</a:t>
            </a:r>
            <a:r>
              <a:rPr lang="en-US" dirty="0">
                <a:solidFill>
                  <a:schemeClr val="tx1">
                    <a:alpha val="70000"/>
                  </a:schemeClr>
                </a:solidFill>
              </a:rPr>
              <a:t>, as well as </a:t>
            </a:r>
            <a:r>
              <a:rPr lang="en-US" b="1" dirty="0">
                <a:solidFill>
                  <a:schemeClr val="tx1">
                    <a:alpha val="70000"/>
                  </a:schemeClr>
                </a:solidFill>
              </a:rPr>
              <a:t>rotavirus</a:t>
            </a:r>
            <a:r>
              <a:rPr lang="en-US" dirty="0">
                <a:solidFill>
                  <a:schemeClr val="tx1">
                    <a:alpha val="70000"/>
                  </a:schemeClr>
                </a:solidFill>
              </a:rPr>
              <a:t>.</a:t>
            </a:r>
            <a:r>
              <a:rPr lang="en-US" sz="1800" b="0" i="1" u="none" strike="noStrike" baseline="0" dirty="0">
                <a:solidFill>
                  <a:schemeClr val="tx1">
                    <a:alpha val="70000"/>
                  </a:schemeClr>
                </a:solidFill>
                <a:latin typeface="Times New Roman" panose="02020603050405020304" pitchFamily="18" charset="0"/>
              </a:rPr>
              <a:t> </a:t>
            </a:r>
            <a:endParaRPr lang="en-US" sz="1800" b="0" i="0" u="none" strike="noStrike" baseline="0" dirty="0">
              <a:solidFill>
                <a:schemeClr val="tx1">
                  <a:alpha val="70000"/>
                </a:schemeClr>
              </a:solidFill>
              <a:latin typeface="Times New Roman" panose="02020603050405020304" pitchFamily="18" charset="0"/>
            </a:endParaRPr>
          </a:p>
          <a:p>
            <a:pPr marL="228600" indent="0" algn="l">
              <a:buNone/>
            </a:pPr>
            <a:r>
              <a:rPr lang="en-US" b="1" dirty="0" smtClean="0">
                <a:solidFill>
                  <a:schemeClr val="tx1">
                    <a:alpha val="70000"/>
                  </a:schemeClr>
                </a:solidFill>
              </a:rPr>
              <a:t>Acute </a:t>
            </a:r>
            <a:r>
              <a:rPr lang="en-US" b="1" dirty="0">
                <a:solidFill>
                  <a:schemeClr val="tx1">
                    <a:alpha val="70000"/>
                  </a:schemeClr>
                </a:solidFill>
              </a:rPr>
              <a:t>bloody diarrhoea </a:t>
            </a:r>
            <a:r>
              <a:rPr lang="en-US" dirty="0">
                <a:solidFill>
                  <a:schemeClr val="tx1">
                    <a:alpha val="70000"/>
                  </a:schemeClr>
                </a:solidFill>
              </a:rPr>
              <a:t>- which is also called </a:t>
            </a:r>
            <a:r>
              <a:rPr lang="en-US" b="1" dirty="0">
                <a:solidFill>
                  <a:schemeClr val="tx1">
                    <a:alpha val="70000"/>
                  </a:schemeClr>
                </a:solidFill>
              </a:rPr>
              <a:t>dysentery</a:t>
            </a:r>
            <a:r>
              <a:rPr lang="en-US" dirty="0">
                <a:solidFill>
                  <a:schemeClr val="tx1">
                    <a:alpha val="70000"/>
                  </a:schemeClr>
                </a:solidFill>
              </a:rPr>
              <a:t> the main dangers are damage of the intestinal mucosa, sepsis and malnutrition; other complications including dehydration, may also occur. It is marked by </a:t>
            </a:r>
            <a:r>
              <a:rPr lang="en-US" b="1" dirty="0">
                <a:solidFill>
                  <a:schemeClr val="tx1">
                    <a:alpha val="70000"/>
                  </a:schemeClr>
                </a:solidFill>
              </a:rPr>
              <a:t>visible blood in the stools</a:t>
            </a:r>
            <a:r>
              <a:rPr lang="en-US" dirty="0">
                <a:solidFill>
                  <a:schemeClr val="tx1">
                    <a:alpha val="70000"/>
                  </a:schemeClr>
                </a:solidFill>
              </a:rPr>
              <a:t>. The most common cause of bloody diarrhoea is </a:t>
            </a:r>
            <a:r>
              <a:rPr lang="en-US" b="1" dirty="0">
                <a:solidFill>
                  <a:schemeClr val="tx1">
                    <a:alpha val="70000"/>
                  </a:schemeClr>
                </a:solidFill>
              </a:rPr>
              <a:t>shigella</a:t>
            </a:r>
            <a:r>
              <a:rPr lang="en-US" dirty="0">
                <a:solidFill>
                  <a:schemeClr val="tx1">
                    <a:alpha val="70000"/>
                  </a:schemeClr>
                </a:solidFill>
              </a:rPr>
              <a:t>,</a:t>
            </a:r>
          </a:p>
        </p:txBody>
      </p:sp>
      <p:sp>
        <p:nvSpPr>
          <p:cNvPr id="4" name="Date Placeholder 3">
            <a:extLst>
              <a:ext uri="{FF2B5EF4-FFF2-40B4-BE49-F238E27FC236}">
                <a16:creationId xmlns:a16="http://schemas.microsoft.com/office/drawing/2014/main" id="{20189A9A-E0D0-E9B5-7892-38DF8EED014B}"/>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321A06BB-8389-E93A-A674-EB0CBB70E7F4}"/>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E7447956-C47C-DBC3-D2E9-0EE83216285B}"/>
              </a:ext>
            </a:extLst>
          </p:cNvPr>
          <p:cNvSpPr>
            <a:spLocks noGrp="1"/>
          </p:cNvSpPr>
          <p:nvPr>
            <p:ph type="sldNum" sz="quarter" idx="12"/>
          </p:nvPr>
        </p:nvSpPr>
        <p:spPr/>
        <p:txBody>
          <a:bodyPr/>
          <a:lstStyle/>
          <a:p>
            <a:fld id="{28844951-7827-47D4-8276-7DDE1FA7D85A}" type="slidenum">
              <a:rPr lang="en-US" smtClean="0"/>
              <a:t>42</a:t>
            </a:fld>
            <a:endParaRPr lang="en-US"/>
          </a:p>
        </p:txBody>
      </p:sp>
    </p:spTree>
    <p:extLst>
      <p:ext uri="{BB962C8B-B14F-4D97-AF65-F5344CB8AC3E}">
        <p14:creationId xmlns:p14="http://schemas.microsoft.com/office/powerpoint/2010/main" val="42294726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D76B9-F7FC-4859-D02A-1783F0A2F8EF}"/>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0DDE7927-0D28-563C-D834-87D39A65E95D}"/>
              </a:ext>
            </a:extLst>
          </p:cNvPr>
          <p:cNvSpPr>
            <a:spLocks noGrp="1"/>
          </p:cNvSpPr>
          <p:nvPr>
            <p:ph idx="1"/>
          </p:nvPr>
        </p:nvSpPr>
        <p:spPr/>
        <p:txBody>
          <a:bodyPr/>
          <a:lstStyle/>
          <a:p>
            <a:pPr algn="just"/>
            <a:r>
              <a:rPr lang="en-US" sz="2600" b="1" dirty="0">
                <a:solidFill>
                  <a:schemeClr val="tx1">
                    <a:alpha val="70000"/>
                  </a:schemeClr>
                </a:solidFill>
              </a:rPr>
              <a:t>Persistent diarrhoea </a:t>
            </a:r>
            <a:r>
              <a:rPr lang="en-US" sz="2600" dirty="0">
                <a:solidFill>
                  <a:schemeClr val="tx1">
                    <a:alpha val="70000"/>
                  </a:schemeClr>
                </a:solidFill>
              </a:rPr>
              <a:t>- which lasts </a:t>
            </a:r>
            <a:r>
              <a:rPr lang="en-US" sz="2600" b="1" dirty="0">
                <a:solidFill>
                  <a:schemeClr val="tx1">
                    <a:alpha val="70000"/>
                  </a:schemeClr>
                </a:solidFill>
              </a:rPr>
              <a:t>14 days or longer</a:t>
            </a:r>
            <a:r>
              <a:rPr lang="en-US" sz="2600" dirty="0">
                <a:solidFill>
                  <a:schemeClr val="tx1">
                    <a:alpha val="70000"/>
                  </a:schemeClr>
                </a:solidFill>
              </a:rPr>
              <a:t>. The main </a:t>
            </a:r>
            <a:r>
              <a:rPr lang="en-US" sz="2600" dirty="0" smtClean="0">
                <a:solidFill>
                  <a:schemeClr val="tx1">
                    <a:alpha val="70000"/>
                  </a:schemeClr>
                </a:solidFill>
              </a:rPr>
              <a:t>risk </a:t>
            </a:r>
            <a:r>
              <a:rPr lang="en-US" sz="2600" dirty="0">
                <a:solidFill>
                  <a:schemeClr val="tx1">
                    <a:alpha val="70000"/>
                  </a:schemeClr>
                </a:solidFill>
              </a:rPr>
              <a:t>is malnutrition and serious non-intestinal infection, dehydration may also occur. Persons with other illness, such as AIDS, are more likely to develop persistent diarrhoea.</a:t>
            </a:r>
          </a:p>
          <a:p>
            <a:pPr algn="just"/>
            <a:r>
              <a:rPr lang="en-US" sz="2600" b="1" dirty="0">
                <a:solidFill>
                  <a:schemeClr val="tx1">
                    <a:alpha val="70000"/>
                  </a:schemeClr>
                </a:solidFill>
              </a:rPr>
              <a:t>Diarrhoea with severe </a:t>
            </a:r>
            <a:r>
              <a:rPr lang="en-US" sz="2600" b="1" dirty="0" smtClean="0">
                <a:solidFill>
                  <a:schemeClr val="tx1">
                    <a:alpha val="70000"/>
                  </a:schemeClr>
                </a:solidFill>
              </a:rPr>
              <a:t>malnutrition (Marasmus </a:t>
            </a:r>
            <a:r>
              <a:rPr lang="en-US" sz="2600" b="1" dirty="0">
                <a:solidFill>
                  <a:schemeClr val="tx1">
                    <a:alpha val="70000"/>
                  </a:schemeClr>
                </a:solidFill>
              </a:rPr>
              <a:t>and Kwashiorkor) </a:t>
            </a:r>
            <a:r>
              <a:rPr lang="en-US" sz="2600" dirty="0">
                <a:solidFill>
                  <a:schemeClr val="tx1">
                    <a:alpha val="70000"/>
                  </a:schemeClr>
                </a:solidFill>
              </a:rPr>
              <a:t>- The main dangers are severe systemic infection, dehydration, heart failure, and vitamin and mineral deficiency.</a:t>
            </a:r>
          </a:p>
        </p:txBody>
      </p:sp>
      <p:sp>
        <p:nvSpPr>
          <p:cNvPr id="4" name="Date Placeholder 3">
            <a:extLst>
              <a:ext uri="{FF2B5EF4-FFF2-40B4-BE49-F238E27FC236}">
                <a16:creationId xmlns:a16="http://schemas.microsoft.com/office/drawing/2014/main" id="{C5A00D3C-D9B7-E94E-A0BA-17F652A251D6}"/>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BF19FDFB-15BE-EB58-5616-71B2EA28C369}"/>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3B0ED1BE-24AC-3854-51CA-6C642A10FFB4}"/>
              </a:ext>
            </a:extLst>
          </p:cNvPr>
          <p:cNvSpPr>
            <a:spLocks noGrp="1"/>
          </p:cNvSpPr>
          <p:nvPr>
            <p:ph type="sldNum" sz="quarter" idx="12"/>
          </p:nvPr>
        </p:nvSpPr>
        <p:spPr/>
        <p:txBody>
          <a:bodyPr/>
          <a:lstStyle/>
          <a:p>
            <a:fld id="{28844951-7827-47D4-8276-7DDE1FA7D85A}" type="slidenum">
              <a:rPr lang="en-US" smtClean="0"/>
              <a:t>43</a:t>
            </a:fld>
            <a:endParaRPr lang="en-US"/>
          </a:p>
        </p:txBody>
      </p:sp>
    </p:spTree>
    <p:extLst>
      <p:ext uri="{BB962C8B-B14F-4D97-AF65-F5344CB8AC3E}">
        <p14:creationId xmlns:p14="http://schemas.microsoft.com/office/powerpoint/2010/main" val="34285529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A99617-EE7E-D0D0-57AF-8566C79E928A}"/>
              </a:ext>
            </a:extLst>
          </p:cNvPr>
          <p:cNvSpPr>
            <a:spLocks noGrp="1"/>
          </p:cNvSpPr>
          <p:nvPr>
            <p:ph idx="1"/>
          </p:nvPr>
        </p:nvSpPr>
        <p:spPr>
          <a:xfrm>
            <a:off x="620486" y="587829"/>
            <a:ext cx="10733314" cy="5589134"/>
          </a:xfrm>
        </p:spPr>
        <p:txBody>
          <a:bodyPr>
            <a:normAutofit/>
          </a:bodyPr>
          <a:lstStyle/>
          <a:p>
            <a:pPr algn="just"/>
            <a:r>
              <a:rPr lang="en-US" dirty="0">
                <a:solidFill>
                  <a:schemeClr val="tx1">
                    <a:alpha val="70000"/>
                  </a:schemeClr>
                </a:solidFill>
              </a:rPr>
              <a:t>As per IMNCI national protocol, diarrhoea has been classified into three categories: </a:t>
            </a:r>
          </a:p>
          <a:p>
            <a:pPr marL="228600" indent="0" algn="just">
              <a:buNone/>
            </a:pPr>
            <a:r>
              <a:rPr lang="en-US" dirty="0">
                <a:solidFill>
                  <a:schemeClr val="tx1">
                    <a:alpha val="70000"/>
                  </a:schemeClr>
                </a:solidFill>
              </a:rPr>
              <a:t>	No Dehydration</a:t>
            </a:r>
          </a:p>
          <a:p>
            <a:pPr marL="228600" indent="0" algn="just">
              <a:buNone/>
            </a:pPr>
            <a:r>
              <a:rPr lang="en-US" dirty="0">
                <a:solidFill>
                  <a:schemeClr val="tx1">
                    <a:alpha val="70000"/>
                  </a:schemeClr>
                </a:solidFill>
              </a:rPr>
              <a:t>	Some Dehydration</a:t>
            </a:r>
          </a:p>
          <a:p>
            <a:pPr marL="228600" indent="0" algn="just">
              <a:buNone/>
            </a:pPr>
            <a:r>
              <a:rPr lang="en-US" dirty="0">
                <a:solidFill>
                  <a:schemeClr val="tx1">
                    <a:alpha val="70000"/>
                  </a:schemeClr>
                </a:solidFill>
              </a:rPr>
              <a:t>	Severe Dehydration</a:t>
            </a:r>
          </a:p>
          <a:p>
            <a:pPr marL="228600" indent="0" algn="just">
              <a:buNone/>
            </a:pPr>
            <a:r>
              <a:rPr lang="en-US" dirty="0">
                <a:solidFill>
                  <a:schemeClr val="tx1">
                    <a:alpha val="70000"/>
                  </a:schemeClr>
                </a:solidFill>
              </a:rPr>
              <a:t>				(Source: Annual Report </a:t>
            </a:r>
            <a:r>
              <a:rPr lang="en-US" dirty="0" err="1">
                <a:solidFill>
                  <a:schemeClr val="tx1">
                    <a:alpha val="70000"/>
                  </a:schemeClr>
                </a:solidFill>
              </a:rPr>
              <a:t>DoHS</a:t>
            </a:r>
            <a:r>
              <a:rPr lang="en-US" dirty="0">
                <a:solidFill>
                  <a:schemeClr val="tx1">
                    <a:alpha val="70000"/>
                  </a:schemeClr>
                </a:solidFill>
              </a:rPr>
              <a:t>, FY 2078/79)</a:t>
            </a:r>
          </a:p>
        </p:txBody>
      </p:sp>
      <p:sp>
        <p:nvSpPr>
          <p:cNvPr id="4" name="Date Placeholder 3">
            <a:extLst>
              <a:ext uri="{FF2B5EF4-FFF2-40B4-BE49-F238E27FC236}">
                <a16:creationId xmlns:a16="http://schemas.microsoft.com/office/drawing/2014/main" id="{CAEDB5F5-5414-EBDC-F0DA-190C5059D7A4}"/>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61D62A48-4958-BDC1-1754-17A40572E09E}"/>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B1FD3FC3-AFEE-68E1-9786-1C9FFAD3BFA4}"/>
              </a:ext>
            </a:extLst>
          </p:cNvPr>
          <p:cNvSpPr>
            <a:spLocks noGrp="1"/>
          </p:cNvSpPr>
          <p:nvPr>
            <p:ph type="sldNum" sz="quarter" idx="12"/>
          </p:nvPr>
        </p:nvSpPr>
        <p:spPr/>
        <p:txBody>
          <a:bodyPr/>
          <a:lstStyle/>
          <a:p>
            <a:fld id="{28844951-7827-47D4-8276-7DDE1FA7D85A}" type="slidenum">
              <a:rPr lang="en-US" smtClean="0"/>
              <a:t>44</a:t>
            </a:fld>
            <a:endParaRPr lang="en-US"/>
          </a:p>
        </p:txBody>
      </p:sp>
    </p:spTree>
    <p:extLst>
      <p:ext uri="{BB962C8B-B14F-4D97-AF65-F5344CB8AC3E}">
        <p14:creationId xmlns:p14="http://schemas.microsoft.com/office/powerpoint/2010/main" val="33231478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719C5-F053-D234-88FF-2804A4C65329}"/>
              </a:ext>
            </a:extLst>
          </p:cNvPr>
          <p:cNvSpPr>
            <a:spLocks noGrp="1"/>
          </p:cNvSpPr>
          <p:nvPr>
            <p:ph type="title"/>
          </p:nvPr>
        </p:nvSpPr>
        <p:spPr>
          <a:xfrm>
            <a:off x="810985" y="428625"/>
            <a:ext cx="10515600" cy="636134"/>
          </a:xfrm>
        </p:spPr>
        <p:txBody>
          <a:bodyPr/>
          <a:lstStyle/>
          <a:p>
            <a:r>
              <a:rPr lang="en-US" b="1" dirty="0"/>
              <a:t>Problem </a:t>
            </a:r>
            <a:r>
              <a:rPr lang="en-US" b="1" dirty="0" smtClean="0"/>
              <a:t>Statement-Global</a:t>
            </a:r>
            <a:endParaRPr lang="en-US" b="1" dirty="0"/>
          </a:p>
        </p:txBody>
      </p:sp>
      <p:sp>
        <p:nvSpPr>
          <p:cNvPr id="3" name="Content Placeholder 2">
            <a:extLst>
              <a:ext uri="{FF2B5EF4-FFF2-40B4-BE49-F238E27FC236}">
                <a16:creationId xmlns:a16="http://schemas.microsoft.com/office/drawing/2014/main" id="{C1F12ADB-BA49-45F6-BC03-E3DC29BDB0C8}"/>
              </a:ext>
            </a:extLst>
          </p:cNvPr>
          <p:cNvSpPr>
            <a:spLocks noGrp="1"/>
          </p:cNvSpPr>
          <p:nvPr>
            <p:ph idx="1"/>
          </p:nvPr>
        </p:nvSpPr>
        <p:spPr>
          <a:xfrm>
            <a:off x="511629" y="1143000"/>
            <a:ext cx="11114313" cy="5410200"/>
          </a:xfrm>
        </p:spPr>
        <p:txBody>
          <a:bodyPr>
            <a:normAutofit fontScale="92500"/>
          </a:bodyPr>
          <a:lstStyle/>
          <a:p>
            <a:pPr algn="just">
              <a:buFont typeface="Arial" panose="020B0604020202020204" pitchFamily="34" charset="0"/>
              <a:buChar char="•"/>
            </a:pPr>
            <a:r>
              <a:rPr lang="en-US" dirty="0">
                <a:solidFill>
                  <a:schemeClr val="tx1">
                    <a:alpha val="70000"/>
                  </a:schemeClr>
                </a:solidFill>
              </a:rPr>
              <a:t>Diarrhoeal disease is the second leading cause of death in children under five years old. It is both preventable and treatable.</a:t>
            </a:r>
          </a:p>
          <a:p>
            <a:pPr algn="just">
              <a:buFont typeface="Arial" panose="020B0604020202020204" pitchFamily="34" charset="0"/>
              <a:buChar char="•"/>
            </a:pPr>
            <a:r>
              <a:rPr lang="en-US" dirty="0">
                <a:solidFill>
                  <a:schemeClr val="tx1">
                    <a:alpha val="70000"/>
                  </a:schemeClr>
                </a:solidFill>
              </a:rPr>
              <a:t>Each year diarrhoea kills around 525 000 children under five.</a:t>
            </a:r>
          </a:p>
          <a:p>
            <a:pPr algn="just">
              <a:buFont typeface="Arial" panose="020B0604020202020204" pitchFamily="34" charset="0"/>
              <a:buChar char="•"/>
            </a:pPr>
            <a:r>
              <a:rPr lang="en-US" dirty="0">
                <a:solidFill>
                  <a:schemeClr val="tx1">
                    <a:alpha val="70000"/>
                  </a:schemeClr>
                </a:solidFill>
              </a:rPr>
              <a:t>A significant proportion of diarrhoeal disease can be prevented through safe drinking-water and adequate sanitation and hygiene.</a:t>
            </a:r>
          </a:p>
          <a:p>
            <a:pPr algn="just">
              <a:buFont typeface="Arial" panose="020B0604020202020204" pitchFamily="34" charset="0"/>
              <a:buChar char="•"/>
            </a:pPr>
            <a:r>
              <a:rPr lang="en-US" dirty="0">
                <a:solidFill>
                  <a:schemeClr val="tx1">
                    <a:alpha val="70000"/>
                  </a:schemeClr>
                </a:solidFill>
              </a:rPr>
              <a:t>Globally, there are nearly 1.7 billion cases of childhood diarrhoeal disease every year.</a:t>
            </a:r>
          </a:p>
          <a:p>
            <a:pPr algn="just">
              <a:buFont typeface="Arial" panose="020B0604020202020204" pitchFamily="34" charset="0"/>
              <a:buChar char="•"/>
            </a:pPr>
            <a:r>
              <a:rPr lang="en-US" dirty="0">
                <a:solidFill>
                  <a:schemeClr val="tx1">
                    <a:alpha val="70000"/>
                  </a:schemeClr>
                </a:solidFill>
              </a:rPr>
              <a:t>Diarrhoea is a leading cause of malnutrition in children under five years old.</a:t>
            </a:r>
          </a:p>
          <a:p>
            <a:pPr algn="just"/>
            <a:r>
              <a:rPr lang="en-US" dirty="0">
                <a:solidFill>
                  <a:schemeClr val="tx1">
                    <a:alpha val="70000"/>
                  </a:schemeClr>
                </a:solidFill>
              </a:rPr>
              <a:t>Total deaths due to Diarrhoeal diseases of 370,000 children in 2019.</a:t>
            </a:r>
          </a:p>
          <a:p>
            <a:pPr marL="228600" indent="0" algn="just">
              <a:buNone/>
            </a:pPr>
            <a:r>
              <a:rPr lang="en-US" dirty="0">
                <a:solidFill>
                  <a:schemeClr val="tx1">
                    <a:alpha val="70000"/>
                  </a:schemeClr>
                </a:solidFill>
              </a:rPr>
              <a:t>(Source: https://www.who.int/news-room/fact-sheets/detail/diarrhoeal-disease)</a:t>
            </a:r>
          </a:p>
        </p:txBody>
      </p:sp>
      <p:sp>
        <p:nvSpPr>
          <p:cNvPr id="4" name="Date Placeholder 3">
            <a:extLst>
              <a:ext uri="{FF2B5EF4-FFF2-40B4-BE49-F238E27FC236}">
                <a16:creationId xmlns:a16="http://schemas.microsoft.com/office/drawing/2014/main" id="{74DD40E8-3939-8EA3-DF89-9F37E39F5891}"/>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01527B18-418E-C6DF-AEA2-557619FCBD68}"/>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4BFC875-70A1-C714-9E80-735DEE1D9484}"/>
              </a:ext>
            </a:extLst>
          </p:cNvPr>
          <p:cNvSpPr>
            <a:spLocks noGrp="1"/>
          </p:cNvSpPr>
          <p:nvPr>
            <p:ph type="sldNum" sz="quarter" idx="12"/>
          </p:nvPr>
        </p:nvSpPr>
        <p:spPr/>
        <p:txBody>
          <a:bodyPr/>
          <a:lstStyle/>
          <a:p>
            <a:fld id="{28844951-7827-47D4-8276-7DDE1FA7D85A}" type="slidenum">
              <a:rPr lang="en-US" smtClean="0"/>
              <a:t>45</a:t>
            </a:fld>
            <a:endParaRPr lang="en-US"/>
          </a:p>
        </p:txBody>
      </p:sp>
    </p:spTree>
    <p:extLst>
      <p:ext uri="{BB962C8B-B14F-4D97-AF65-F5344CB8AC3E}">
        <p14:creationId xmlns:p14="http://schemas.microsoft.com/office/powerpoint/2010/main" val="7239541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DE172-280A-6F1D-DE38-7C82264859DE}"/>
              </a:ext>
            </a:extLst>
          </p:cNvPr>
          <p:cNvSpPr>
            <a:spLocks noGrp="1"/>
          </p:cNvSpPr>
          <p:nvPr>
            <p:ph type="title"/>
          </p:nvPr>
        </p:nvSpPr>
        <p:spPr/>
        <p:txBody>
          <a:bodyPr/>
          <a:lstStyle/>
          <a:p>
            <a:r>
              <a:rPr lang="en-US" b="1" dirty="0"/>
              <a:t>Problem Statement in Nepal</a:t>
            </a:r>
            <a:endParaRPr lang="en-US" dirty="0"/>
          </a:p>
        </p:txBody>
      </p:sp>
      <p:sp>
        <p:nvSpPr>
          <p:cNvPr id="3" name="Content Placeholder 2">
            <a:extLst>
              <a:ext uri="{FF2B5EF4-FFF2-40B4-BE49-F238E27FC236}">
                <a16:creationId xmlns:a16="http://schemas.microsoft.com/office/drawing/2014/main" id="{C0DD1827-4CE0-6327-42A3-785D370BE740}"/>
              </a:ext>
            </a:extLst>
          </p:cNvPr>
          <p:cNvSpPr>
            <a:spLocks noGrp="1"/>
          </p:cNvSpPr>
          <p:nvPr>
            <p:ph idx="1"/>
          </p:nvPr>
        </p:nvSpPr>
        <p:spPr/>
        <p:txBody>
          <a:bodyPr/>
          <a:lstStyle/>
          <a:p>
            <a:pPr algn="just"/>
            <a:r>
              <a:rPr lang="en-US" sz="2600" dirty="0">
                <a:solidFill>
                  <a:schemeClr val="tx1">
                    <a:alpha val="70000"/>
                  </a:schemeClr>
                </a:solidFill>
              </a:rPr>
              <a:t>A total of </a:t>
            </a:r>
            <a:r>
              <a:rPr lang="en-US" sz="2600" dirty="0" smtClean="0">
                <a:solidFill>
                  <a:schemeClr val="tx1">
                    <a:alpha val="70000"/>
                  </a:schemeClr>
                </a:solidFill>
              </a:rPr>
              <a:t>9,23,861 </a:t>
            </a:r>
            <a:r>
              <a:rPr lang="en-US" sz="2600" dirty="0">
                <a:solidFill>
                  <a:schemeClr val="tx1">
                    <a:alpha val="70000"/>
                  </a:schemeClr>
                </a:solidFill>
              </a:rPr>
              <a:t>diarrhoeal cases were reported </a:t>
            </a:r>
            <a:r>
              <a:rPr lang="en-US" sz="2600" dirty="0" smtClean="0">
                <a:solidFill>
                  <a:schemeClr val="tx1">
                    <a:alpha val="70000"/>
                  </a:schemeClr>
                </a:solidFill>
              </a:rPr>
              <a:t>in </a:t>
            </a:r>
            <a:r>
              <a:rPr lang="en-US" sz="2600" dirty="0">
                <a:solidFill>
                  <a:schemeClr val="tx1">
                    <a:alpha val="70000"/>
                  </a:schemeClr>
                </a:solidFill>
              </a:rPr>
              <a:t>FY 2078/79. </a:t>
            </a:r>
          </a:p>
          <a:p>
            <a:pPr algn="just"/>
            <a:r>
              <a:rPr lang="en-US" sz="2600" dirty="0">
                <a:solidFill>
                  <a:schemeClr val="tx1">
                    <a:alpha val="70000"/>
                  </a:schemeClr>
                </a:solidFill>
              </a:rPr>
              <a:t>While there was a decreasing trend in diarrhoeal cases in all provinces in FY 2078/79. </a:t>
            </a:r>
          </a:p>
          <a:p>
            <a:pPr algn="just"/>
            <a:r>
              <a:rPr lang="en-US" sz="2600" dirty="0">
                <a:solidFill>
                  <a:schemeClr val="tx1">
                    <a:alpha val="70000"/>
                  </a:schemeClr>
                </a:solidFill>
              </a:rPr>
              <a:t>More than three fourth (87.67%) were classified as having no dehydration, about one fifth (12%) some dehydration. Severe dehydration remained below 1% across all provinces and at national level as well. </a:t>
            </a:r>
          </a:p>
        </p:txBody>
      </p:sp>
      <p:sp>
        <p:nvSpPr>
          <p:cNvPr id="4" name="Date Placeholder 3">
            <a:extLst>
              <a:ext uri="{FF2B5EF4-FFF2-40B4-BE49-F238E27FC236}">
                <a16:creationId xmlns:a16="http://schemas.microsoft.com/office/drawing/2014/main" id="{4701F458-21F8-F5B4-06C2-776EEDD32643}"/>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8A1F41EE-F16A-DBC1-6738-ED519D9C3CF5}"/>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86A25A64-CC6B-3F54-B2A8-4E3F6D052E50}"/>
              </a:ext>
            </a:extLst>
          </p:cNvPr>
          <p:cNvSpPr>
            <a:spLocks noGrp="1"/>
          </p:cNvSpPr>
          <p:nvPr>
            <p:ph type="sldNum" sz="quarter" idx="12"/>
          </p:nvPr>
        </p:nvSpPr>
        <p:spPr/>
        <p:txBody>
          <a:bodyPr/>
          <a:lstStyle/>
          <a:p>
            <a:fld id="{28844951-7827-47D4-8276-7DDE1FA7D85A}" type="slidenum">
              <a:rPr lang="en-US" smtClean="0"/>
              <a:t>46</a:t>
            </a:fld>
            <a:endParaRPr lang="en-US"/>
          </a:p>
        </p:txBody>
      </p:sp>
    </p:spTree>
    <p:extLst>
      <p:ext uri="{BB962C8B-B14F-4D97-AF65-F5344CB8AC3E}">
        <p14:creationId xmlns:p14="http://schemas.microsoft.com/office/powerpoint/2010/main" val="7959102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6E4A57-4122-0791-6855-F4607A1B64E7}"/>
              </a:ext>
            </a:extLst>
          </p:cNvPr>
          <p:cNvSpPr>
            <a:spLocks noGrp="1"/>
          </p:cNvSpPr>
          <p:nvPr>
            <p:ph type="dt" sz="half" idx="10"/>
          </p:nvPr>
        </p:nvSpPr>
        <p:spPr/>
        <p:txBody>
          <a:bodyPr/>
          <a:lstStyle/>
          <a:p>
            <a:fld id="{E5DE26EE-7E2A-4E89-9C39-93390D6C0B20}" type="datetime1">
              <a:rPr lang="en-US" smtClean="0"/>
              <a:t>11/28/2023</a:t>
            </a:fld>
            <a:endParaRPr lang="en-US"/>
          </a:p>
        </p:txBody>
      </p:sp>
      <p:sp>
        <p:nvSpPr>
          <p:cNvPr id="3" name="Footer Placeholder 2">
            <a:extLst>
              <a:ext uri="{FF2B5EF4-FFF2-40B4-BE49-F238E27FC236}">
                <a16:creationId xmlns:a16="http://schemas.microsoft.com/office/drawing/2014/main" id="{6D7CFF26-0A46-1269-56A1-1685C4A96D15}"/>
              </a:ext>
            </a:extLst>
          </p:cNvPr>
          <p:cNvSpPr>
            <a:spLocks noGrp="1"/>
          </p:cNvSpPr>
          <p:nvPr>
            <p:ph type="ftr" sz="quarter" idx="11"/>
          </p:nvPr>
        </p:nvSpPr>
        <p:spPr/>
        <p:txBody>
          <a:bodyPr/>
          <a:lstStyle/>
          <a:p>
            <a:r>
              <a:rPr lang="en-US"/>
              <a:t>SB_CD</a:t>
            </a:r>
          </a:p>
        </p:txBody>
      </p:sp>
      <p:sp>
        <p:nvSpPr>
          <p:cNvPr id="4" name="Slide Number Placeholder 3">
            <a:extLst>
              <a:ext uri="{FF2B5EF4-FFF2-40B4-BE49-F238E27FC236}">
                <a16:creationId xmlns:a16="http://schemas.microsoft.com/office/drawing/2014/main" id="{721009EB-4D59-972A-B498-00AEF0AD097F}"/>
              </a:ext>
            </a:extLst>
          </p:cNvPr>
          <p:cNvSpPr>
            <a:spLocks noGrp="1"/>
          </p:cNvSpPr>
          <p:nvPr>
            <p:ph type="sldNum" sz="quarter" idx="12"/>
          </p:nvPr>
        </p:nvSpPr>
        <p:spPr/>
        <p:txBody>
          <a:bodyPr/>
          <a:lstStyle/>
          <a:p>
            <a:fld id="{28844951-7827-47D4-8276-7DDE1FA7D85A}" type="slidenum">
              <a:rPr lang="en-US" smtClean="0"/>
              <a:t>47</a:t>
            </a:fld>
            <a:endParaRPr lang="en-US"/>
          </a:p>
        </p:txBody>
      </p:sp>
      <p:pic>
        <p:nvPicPr>
          <p:cNvPr id="6" name="Picture 5">
            <a:extLst>
              <a:ext uri="{FF2B5EF4-FFF2-40B4-BE49-F238E27FC236}">
                <a16:creationId xmlns:a16="http://schemas.microsoft.com/office/drawing/2014/main" id="{113C38C2-2FEB-F2EA-8586-33BD21C4C418}"/>
              </a:ext>
            </a:extLst>
          </p:cNvPr>
          <p:cNvPicPr>
            <a:picLocks noChangeAspect="1"/>
          </p:cNvPicPr>
          <p:nvPr/>
        </p:nvPicPr>
        <p:blipFill rotWithShape="1">
          <a:blip r:embed="rId2"/>
          <a:srcRect l="18483" t="27936" r="23840" b="11587"/>
          <a:stretch/>
        </p:blipFill>
        <p:spPr>
          <a:xfrm>
            <a:off x="533400" y="485332"/>
            <a:ext cx="11277600" cy="5887335"/>
          </a:xfrm>
          <a:prstGeom prst="rect">
            <a:avLst/>
          </a:prstGeom>
        </p:spPr>
      </p:pic>
    </p:spTree>
    <p:extLst>
      <p:ext uri="{BB962C8B-B14F-4D97-AF65-F5344CB8AC3E}">
        <p14:creationId xmlns:p14="http://schemas.microsoft.com/office/powerpoint/2010/main" val="4689856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DE26EE-7E2A-4E89-9C39-93390D6C0B20}" type="datetime1">
              <a:rPr lang="en-US" smtClean="0"/>
              <a:t>11/28/2023</a:t>
            </a:fld>
            <a:endParaRPr lang="en-US"/>
          </a:p>
        </p:txBody>
      </p:sp>
      <p:sp>
        <p:nvSpPr>
          <p:cNvPr id="3" name="Footer Placeholder 2"/>
          <p:cNvSpPr>
            <a:spLocks noGrp="1"/>
          </p:cNvSpPr>
          <p:nvPr>
            <p:ph type="ftr" sz="quarter" idx="11"/>
          </p:nvPr>
        </p:nvSpPr>
        <p:spPr/>
        <p:txBody>
          <a:bodyPr/>
          <a:lstStyle/>
          <a:p>
            <a:r>
              <a:rPr lang="en-US" smtClean="0"/>
              <a:t>SB_CD</a:t>
            </a:r>
            <a:endParaRPr lang="en-US"/>
          </a:p>
        </p:txBody>
      </p:sp>
      <p:sp>
        <p:nvSpPr>
          <p:cNvPr id="4" name="Slide Number Placeholder 3"/>
          <p:cNvSpPr>
            <a:spLocks noGrp="1"/>
          </p:cNvSpPr>
          <p:nvPr>
            <p:ph type="sldNum" sz="quarter" idx="12"/>
          </p:nvPr>
        </p:nvSpPr>
        <p:spPr/>
        <p:txBody>
          <a:bodyPr/>
          <a:lstStyle/>
          <a:p>
            <a:fld id="{28844951-7827-47D4-8276-7DDE1FA7D85A}" type="slidenum">
              <a:rPr lang="en-US" smtClean="0"/>
              <a:t>48</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 y="718723"/>
            <a:ext cx="11247120" cy="5425879"/>
          </a:xfrm>
          <a:prstGeom prst="rect">
            <a:avLst/>
          </a:prstGeom>
        </p:spPr>
      </p:pic>
      <p:sp>
        <p:nvSpPr>
          <p:cNvPr id="6" name="Oval 5"/>
          <p:cNvSpPr/>
          <p:nvPr/>
        </p:nvSpPr>
        <p:spPr>
          <a:xfrm>
            <a:off x="3464560" y="4185920"/>
            <a:ext cx="48768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4038600" y="4338320"/>
            <a:ext cx="0" cy="68400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600809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2768DCD-B824-413A-B330-8D57ADB3724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ame 14">
            <a:extLst>
              <a:ext uri="{FF2B5EF4-FFF2-40B4-BE49-F238E27FC236}">
                <a16:creationId xmlns:a16="http://schemas.microsoft.com/office/drawing/2014/main" id="{19F9CD66-32FC-448F-B4C5-67D17508A22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14FC7F-EBC0-7FE8-8BE4-6F02D5D88151}"/>
              </a:ext>
            </a:extLst>
          </p:cNvPr>
          <p:cNvSpPr>
            <a:spLocks noGrp="1"/>
          </p:cNvSpPr>
          <p:nvPr>
            <p:ph type="title"/>
          </p:nvPr>
        </p:nvSpPr>
        <p:spPr>
          <a:xfrm>
            <a:off x="838199" y="857251"/>
            <a:ext cx="4581525" cy="2076450"/>
          </a:xfrm>
        </p:spPr>
        <p:txBody>
          <a:bodyPr anchor="b">
            <a:normAutofit/>
          </a:bodyPr>
          <a:lstStyle/>
          <a:p>
            <a:r>
              <a:rPr lang="en-US" sz="4400" b="1" i="0" u="none" strike="noStrike" baseline="0">
                <a:gradFill flip="none" rotWithShape="1">
                  <a:gsLst>
                    <a:gs pos="0">
                      <a:schemeClr val="accent5">
                        <a:alpha val="70000"/>
                      </a:schemeClr>
                    </a:gs>
                    <a:gs pos="100000">
                      <a:schemeClr val="accent1">
                        <a:alpha val="70000"/>
                      </a:schemeClr>
                    </a:gs>
                  </a:gsLst>
                  <a:lin ang="0" scaled="1"/>
                  <a:tileRect/>
                </a:gradFill>
                <a:latin typeface="Times New Roman" panose="02020603050405020304" pitchFamily="18" charset="0"/>
              </a:rPr>
              <a:t>Epidemiological determinants</a:t>
            </a:r>
            <a:endParaRPr lang="en-US" sz="4400">
              <a:gradFill flip="none" rotWithShape="1">
                <a:gsLst>
                  <a:gs pos="0">
                    <a:schemeClr val="accent5">
                      <a:alpha val="70000"/>
                    </a:schemeClr>
                  </a:gs>
                  <a:gs pos="100000">
                    <a:schemeClr val="accent1">
                      <a:alpha val="70000"/>
                    </a:schemeClr>
                  </a:gs>
                </a:gsLst>
                <a:lin ang="0" scaled="1"/>
                <a:tileRect/>
              </a:gradFill>
            </a:endParaRPr>
          </a:p>
        </p:txBody>
      </p:sp>
      <p:sp>
        <p:nvSpPr>
          <p:cNvPr id="3" name="Content Placeholder 2">
            <a:extLst>
              <a:ext uri="{FF2B5EF4-FFF2-40B4-BE49-F238E27FC236}">
                <a16:creationId xmlns:a16="http://schemas.microsoft.com/office/drawing/2014/main" id="{AF4B1B27-593D-F98E-0F69-82DBA57E7686}"/>
              </a:ext>
            </a:extLst>
          </p:cNvPr>
          <p:cNvSpPr>
            <a:spLocks noGrp="1"/>
          </p:cNvSpPr>
          <p:nvPr>
            <p:ph idx="1"/>
          </p:nvPr>
        </p:nvSpPr>
        <p:spPr>
          <a:xfrm>
            <a:off x="838198" y="3190875"/>
            <a:ext cx="5094515" cy="2986087"/>
          </a:xfrm>
        </p:spPr>
        <p:txBody>
          <a:bodyPr>
            <a:normAutofit fontScale="92500"/>
          </a:bodyPr>
          <a:lstStyle/>
          <a:p>
            <a:pPr marL="228600" indent="0">
              <a:buNone/>
            </a:pPr>
            <a:r>
              <a:rPr lang="en-US" sz="2400" b="1" i="0" u="none" strike="noStrike" baseline="0" dirty="0">
                <a:solidFill>
                  <a:schemeClr val="tx2">
                    <a:alpha val="60000"/>
                  </a:schemeClr>
                </a:solidFill>
                <a:latin typeface="Times New Roman" panose="02020603050405020304" pitchFamily="18" charset="0"/>
              </a:rPr>
              <a:t>Agent factors:</a:t>
            </a:r>
          </a:p>
          <a:p>
            <a:r>
              <a:rPr lang="en-US" sz="2400" b="0" i="0" u="none" strike="noStrike" baseline="0" dirty="0">
                <a:solidFill>
                  <a:schemeClr val="tx2">
                    <a:alpha val="60000"/>
                  </a:schemeClr>
                </a:solidFill>
                <a:latin typeface="Times New Roman" panose="02020603050405020304" pitchFamily="18" charset="0"/>
              </a:rPr>
              <a:t>Diarrhoea is almost universally infectious in origin. A wide assortment of organisms cause acute diarrhoea, and many of them have been discovered only in recent years </a:t>
            </a:r>
            <a:r>
              <a:rPr lang="en-US" sz="2000" b="0" i="0" u="none" strike="noStrike" baseline="0" dirty="0">
                <a:solidFill>
                  <a:schemeClr val="tx2">
                    <a:alpha val="60000"/>
                  </a:schemeClr>
                </a:solidFill>
                <a:latin typeface="Times New Roman" panose="02020603050405020304" pitchFamily="18" charset="0"/>
              </a:rPr>
              <a:t>such</a:t>
            </a:r>
            <a:r>
              <a:rPr lang="en-US" sz="2400" b="0" i="0" u="none" strike="noStrike" baseline="0" dirty="0">
                <a:solidFill>
                  <a:schemeClr val="tx2">
                    <a:alpha val="60000"/>
                  </a:schemeClr>
                </a:solidFill>
              </a:rPr>
              <a:t> as rotaviruses and campylobacters.</a:t>
            </a:r>
            <a:endParaRPr lang="en-US" sz="2400" dirty="0">
              <a:solidFill>
                <a:schemeClr val="tx2">
                  <a:alpha val="60000"/>
                </a:schemeClr>
              </a:solidFill>
            </a:endParaRPr>
          </a:p>
        </p:txBody>
      </p:sp>
      <p:pic>
        <p:nvPicPr>
          <p:cNvPr id="8" name="Picture 7">
            <a:extLst>
              <a:ext uri="{FF2B5EF4-FFF2-40B4-BE49-F238E27FC236}">
                <a16:creationId xmlns:a16="http://schemas.microsoft.com/office/drawing/2014/main" id="{6A8D4216-B1B9-0C6C-318D-8D31670B119A}"/>
              </a:ext>
            </a:extLst>
          </p:cNvPr>
          <p:cNvPicPr>
            <a:picLocks noChangeAspect="1"/>
          </p:cNvPicPr>
          <p:nvPr/>
        </p:nvPicPr>
        <p:blipFill rotWithShape="1">
          <a:blip r:embed="rId2"/>
          <a:srcRect l="48270" t="34081" r="27264" b="17421"/>
          <a:stretch/>
        </p:blipFill>
        <p:spPr>
          <a:xfrm>
            <a:off x="6770911" y="495604"/>
            <a:ext cx="4956940" cy="5527069"/>
          </a:xfrm>
          <a:prstGeom prst="rect">
            <a:avLst/>
          </a:prstGeom>
        </p:spPr>
      </p:pic>
      <p:sp>
        <p:nvSpPr>
          <p:cNvPr id="4" name="Date Placeholder 3">
            <a:extLst>
              <a:ext uri="{FF2B5EF4-FFF2-40B4-BE49-F238E27FC236}">
                <a16:creationId xmlns:a16="http://schemas.microsoft.com/office/drawing/2014/main" id="{33D1C706-44F1-2CCB-637C-531CA833F41F}"/>
              </a:ext>
            </a:extLst>
          </p:cNvPr>
          <p:cNvSpPr>
            <a:spLocks noGrp="1"/>
          </p:cNvSpPr>
          <p:nvPr>
            <p:ph type="dt" sz="half" idx="10"/>
          </p:nvPr>
        </p:nvSpPr>
        <p:spPr>
          <a:xfrm>
            <a:off x="838200" y="6429375"/>
            <a:ext cx="2743200" cy="365125"/>
          </a:xfrm>
        </p:spPr>
        <p:txBody>
          <a:bodyPr>
            <a:normAutofit/>
          </a:bodyPr>
          <a:lstStyle/>
          <a:p>
            <a:pPr>
              <a:spcAft>
                <a:spcPts val="600"/>
              </a:spcAft>
            </a:pPr>
            <a:fld id="{0C3DFB40-8E58-4C66-8A4B-94BACF79B976}" type="datetime1">
              <a:rPr lang="en-US" smtClean="0"/>
              <a:pPr>
                <a:spcAft>
                  <a:spcPts val="600"/>
                </a:spcAft>
              </a:pPr>
              <a:t>11/28/2023</a:t>
            </a:fld>
            <a:endParaRPr lang="en-US"/>
          </a:p>
        </p:txBody>
      </p:sp>
      <p:sp>
        <p:nvSpPr>
          <p:cNvPr id="5" name="Footer Placeholder 4">
            <a:extLst>
              <a:ext uri="{FF2B5EF4-FFF2-40B4-BE49-F238E27FC236}">
                <a16:creationId xmlns:a16="http://schemas.microsoft.com/office/drawing/2014/main" id="{861FB574-173D-68AE-AD0D-D30BBBEF5835}"/>
              </a:ext>
            </a:extLst>
          </p:cNvPr>
          <p:cNvSpPr>
            <a:spLocks noGrp="1"/>
          </p:cNvSpPr>
          <p:nvPr>
            <p:ph type="ftr" sz="quarter" idx="11"/>
          </p:nvPr>
        </p:nvSpPr>
        <p:spPr>
          <a:xfrm>
            <a:off x="4038600" y="6429375"/>
            <a:ext cx="4114800" cy="365125"/>
          </a:xfrm>
        </p:spPr>
        <p:txBody>
          <a:bodyPr>
            <a:normAutofit/>
          </a:bodyPr>
          <a:lstStyle/>
          <a:p>
            <a:pPr>
              <a:spcAft>
                <a:spcPts val="600"/>
              </a:spcAft>
            </a:pPr>
            <a:r>
              <a:rPr lang="en-US"/>
              <a:t>SB_CD</a:t>
            </a:r>
          </a:p>
        </p:txBody>
      </p:sp>
      <p:sp>
        <p:nvSpPr>
          <p:cNvPr id="6" name="Slide Number Placeholder 5">
            <a:extLst>
              <a:ext uri="{FF2B5EF4-FFF2-40B4-BE49-F238E27FC236}">
                <a16:creationId xmlns:a16="http://schemas.microsoft.com/office/drawing/2014/main" id="{89725F74-E570-5408-5CB5-2DFA8359E1DB}"/>
              </a:ext>
            </a:extLst>
          </p:cNvPr>
          <p:cNvSpPr>
            <a:spLocks noGrp="1"/>
          </p:cNvSpPr>
          <p:nvPr>
            <p:ph type="sldNum" sz="quarter" idx="12"/>
          </p:nvPr>
        </p:nvSpPr>
        <p:spPr>
          <a:xfrm>
            <a:off x="8610600" y="6429375"/>
            <a:ext cx="2743200" cy="365125"/>
          </a:xfrm>
        </p:spPr>
        <p:txBody>
          <a:bodyPr>
            <a:normAutofit/>
          </a:bodyPr>
          <a:lstStyle/>
          <a:p>
            <a:pPr>
              <a:spcAft>
                <a:spcPts val="600"/>
              </a:spcAft>
            </a:pPr>
            <a:fld id="{28844951-7827-47D4-8276-7DDE1FA7D85A}" type="slidenum">
              <a:rPr lang="en-US" smtClean="0"/>
              <a:pPr>
                <a:spcAft>
                  <a:spcPts val="600"/>
                </a:spcAft>
              </a:pPr>
              <a:t>49</a:t>
            </a:fld>
            <a:endParaRPr lang="en-US"/>
          </a:p>
        </p:txBody>
      </p:sp>
    </p:spTree>
    <p:extLst>
      <p:ext uri="{BB962C8B-B14F-4D97-AF65-F5344CB8AC3E}">
        <p14:creationId xmlns:p14="http://schemas.microsoft.com/office/powerpoint/2010/main" val="10069833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1E83D-E49E-AD15-94D7-96BF2538651B}"/>
              </a:ext>
            </a:extLst>
          </p:cNvPr>
          <p:cNvSpPr>
            <a:spLocks noGrp="1"/>
          </p:cNvSpPr>
          <p:nvPr>
            <p:ph type="title"/>
          </p:nvPr>
        </p:nvSpPr>
        <p:spPr>
          <a:xfrm>
            <a:off x="650240" y="681037"/>
            <a:ext cx="10703560" cy="1325563"/>
          </a:xfrm>
        </p:spPr>
        <p:txBody>
          <a:bodyPr/>
          <a:lstStyle/>
          <a:p>
            <a:r>
              <a:rPr lang="en-US" sz="4000" b="1" dirty="0"/>
              <a:t>Introduction</a:t>
            </a:r>
            <a:r>
              <a:rPr lang="en-US" dirty="0"/>
              <a:t>	</a:t>
            </a:r>
          </a:p>
        </p:txBody>
      </p:sp>
      <p:sp>
        <p:nvSpPr>
          <p:cNvPr id="3" name="Content Placeholder 2">
            <a:extLst>
              <a:ext uri="{FF2B5EF4-FFF2-40B4-BE49-F238E27FC236}">
                <a16:creationId xmlns:a16="http://schemas.microsoft.com/office/drawing/2014/main" id="{08E4D6E5-01F8-F637-8778-2D25E58FA104}"/>
              </a:ext>
            </a:extLst>
          </p:cNvPr>
          <p:cNvSpPr>
            <a:spLocks noGrp="1"/>
          </p:cNvSpPr>
          <p:nvPr>
            <p:ph idx="1"/>
          </p:nvPr>
        </p:nvSpPr>
        <p:spPr>
          <a:xfrm>
            <a:off x="650240" y="2178657"/>
            <a:ext cx="10703560" cy="3998306"/>
          </a:xfrm>
        </p:spPr>
        <p:txBody>
          <a:bodyPr/>
          <a:lstStyle/>
          <a:p>
            <a:r>
              <a:rPr lang="en-US" dirty="0"/>
              <a:t>Cholera is an acute diarrhoeal infection caused by eating or drinking food or water that is contaminated with the bacterium Vibrio cholerae.</a:t>
            </a:r>
          </a:p>
          <a:p>
            <a:pPr marL="228600" indent="0">
              <a:buNone/>
            </a:pPr>
            <a:r>
              <a:rPr lang="en-US" dirty="0"/>
              <a:t> </a:t>
            </a:r>
          </a:p>
          <a:p>
            <a:r>
              <a:rPr lang="en-US" dirty="0"/>
              <a:t>Cholera remains a global threat to public health and is an indicator of inequity and lack of social development. Researchers have estimated that every year, there are 1.3 to 4.0 million cases of cholera, and 21 000 to 143 000 deaths worldwide due to the infection. (WHO)</a:t>
            </a:r>
          </a:p>
        </p:txBody>
      </p:sp>
      <p:sp>
        <p:nvSpPr>
          <p:cNvPr id="4" name="Date Placeholder 3">
            <a:extLst>
              <a:ext uri="{FF2B5EF4-FFF2-40B4-BE49-F238E27FC236}">
                <a16:creationId xmlns:a16="http://schemas.microsoft.com/office/drawing/2014/main" id="{09441A02-6F4C-3BF7-33F4-7E9F2B46CBD7}"/>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28D3C168-1678-A395-8263-09776BF54008}"/>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C54B5D68-AFA3-657D-D4DF-250354F8C7F1}"/>
              </a:ext>
            </a:extLst>
          </p:cNvPr>
          <p:cNvSpPr>
            <a:spLocks noGrp="1"/>
          </p:cNvSpPr>
          <p:nvPr>
            <p:ph type="sldNum" sz="quarter" idx="12"/>
          </p:nvPr>
        </p:nvSpPr>
        <p:spPr/>
        <p:txBody>
          <a:bodyPr/>
          <a:lstStyle/>
          <a:p>
            <a:fld id="{28844951-7827-47D4-8276-7DDE1FA7D85A}" type="slidenum">
              <a:rPr lang="en-US" smtClean="0"/>
              <a:t>5</a:t>
            </a:fld>
            <a:endParaRPr lang="en-US"/>
          </a:p>
        </p:txBody>
      </p:sp>
    </p:spTree>
    <p:extLst>
      <p:ext uri="{BB962C8B-B14F-4D97-AF65-F5344CB8AC3E}">
        <p14:creationId xmlns:p14="http://schemas.microsoft.com/office/powerpoint/2010/main" val="774530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8914F-3589-6C8F-F9CC-010730E1C747}"/>
              </a:ext>
            </a:extLst>
          </p:cNvPr>
          <p:cNvSpPr>
            <a:spLocks noGrp="1"/>
          </p:cNvSpPr>
          <p:nvPr>
            <p:ph type="title"/>
          </p:nvPr>
        </p:nvSpPr>
        <p:spPr>
          <a:xfrm>
            <a:off x="838200" y="681038"/>
            <a:ext cx="10515600" cy="821192"/>
          </a:xfrm>
        </p:spPr>
        <p:txBody>
          <a:bodyPr/>
          <a:lstStyle/>
          <a:p>
            <a:r>
              <a:rPr lang="en-US" dirty="0"/>
              <a:t>Contd..</a:t>
            </a:r>
          </a:p>
        </p:txBody>
      </p:sp>
      <p:sp>
        <p:nvSpPr>
          <p:cNvPr id="3" name="Content Placeholder 2">
            <a:extLst>
              <a:ext uri="{FF2B5EF4-FFF2-40B4-BE49-F238E27FC236}">
                <a16:creationId xmlns:a16="http://schemas.microsoft.com/office/drawing/2014/main" id="{CD210B29-E2D9-9C5E-747B-79A43687E59D}"/>
              </a:ext>
            </a:extLst>
          </p:cNvPr>
          <p:cNvSpPr>
            <a:spLocks noGrp="1"/>
          </p:cNvSpPr>
          <p:nvPr>
            <p:ph idx="1"/>
          </p:nvPr>
        </p:nvSpPr>
        <p:spPr>
          <a:xfrm>
            <a:off x="566057" y="1502230"/>
            <a:ext cx="11092543" cy="4674733"/>
          </a:xfrm>
        </p:spPr>
        <p:txBody>
          <a:bodyPr>
            <a:noAutofit/>
          </a:bodyPr>
          <a:lstStyle/>
          <a:p>
            <a:pPr marL="228600" indent="0">
              <a:buNone/>
            </a:pPr>
            <a:r>
              <a:rPr lang="en-US" sz="2400" b="1" i="0" u="none" strike="noStrike" baseline="0" dirty="0">
                <a:latin typeface="Times New Roman" panose="02020603050405020304" pitchFamily="18" charset="0"/>
              </a:rPr>
              <a:t>Host factors:</a:t>
            </a:r>
          </a:p>
          <a:p>
            <a:pPr algn="just"/>
            <a:r>
              <a:rPr lang="en-US" sz="2400" dirty="0">
                <a:solidFill>
                  <a:schemeClr val="tx2">
                    <a:alpha val="60000"/>
                  </a:schemeClr>
                </a:solidFill>
              </a:rPr>
              <a:t>Diarrhoea is most common in children especially those between 6 months and 2 years. </a:t>
            </a:r>
          </a:p>
          <a:p>
            <a:pPr algn="just"/>
            <a:r>
              <a:rPr lang="en-US" sz="2400" b="1" dirty="0">
                <a:solidFill>
                  <a:schemeClr val="tx2">
                    <a:alpha val="60000"/>
                  </a:schemeClr>
                </a:solidFill>
              </a:rPr>
              <a:t>Incidence is highest in the age group 6-11 months</a:t>
            </a:r>
            <a:r>
              <a:rPr lang="en-US" sz="2400" dirty="0">
                <a:solidFill>
                  <a:schemeClr val="tx2">
                    <a:alpha val="60000"/>
                  </a:schemeClr>
                </a:solidFill>
              </a:rPr>
              <a:t>, when </a:t>
            </a:r>
            <a:r>
              <a:rPr lang="en-US" sz="2400" b="1" dirty="0">
                <a:solidFill>
                  <a:schemeClr val="tx2">
                    <a:alpha val="60000"/>
                  </a:schemeClr>
                </a:solidFill>
              </a:rPr>
              <a:t>weaning</a:t>
            </a:r>
            <a:r>
              <a:rPr lang="en-US" sz="2400" dirty="0">
                <a:solidFill>
                  <a:schemeClr val="tx2">
                    <a:alpha val="60000"/>
                  </a:schemeClr>
                </a:solidFill>
              </a:rPr>
              <a:t> occurs. It reflects the combined effects of </a:t>
            </a:r>
            <a:r>
              <a:rPr lang="en-US" sz="2400" b="1" dirty="0">
                <a:solidFill>
                  <a:schemeClr val="tx2">
                    <a:alpha val="60000"/>
                  </a:schemeClr>
                </a:solidFill>
              </a:rPr>
              <a:t>declining levels of maternally acquired antibodies</a:t>
            </a:r>
            <a:r>
              <a:rPr lang="en-US" sz="2400" dirty="0">
                <a:solidFill>
                  <a:schemeClr val="tx2">
                    <a:alpha val="60000"/>
                  </a:schemeClr>
                </a:solidFill>
              </a:rPr>
              <a:t>, the </a:t>
            </a:r>
            <a:r>
              <a:rPr lang="en-US" sz="2400" b="1" dirty="0">
                <a:solidFill>
                  <a:schemeClr val="tx2">
                    <a:alpha val="60000"/>
                  </a:schemeClr>
                </a:solidFill>
              </a:rPr>
              <a:t>lack of active immunity in the infant</a:t>
            </a:r>
            <a:r>
              <a:rPr lang="en-US" sz="2400" dirty="0">
                <a:solidFill>
                  <a:schemeClr val="tx2">
                    <a:alpha val="60000"/>
                  </a:schemeClr>
                </a:solidFill>
              </a:rPr>
              <a:t>, the </a:t>
            </a:r>
            <a:r>
              <a:rPr lang="en-US" sz="2400" b="1" dirty="0">
                <a:solidFill>
                  <a:schemeClr val="tx2">
                    <a:alpha val="60000"/>
                  </a:schemeClr>
                </a:solidFill>
              </a:rPr>
              <a:t>introduction of contaminated food</a:t>
            </a:r>
            <a:r>
              <a:rPr lang="en-US" sz="2400" dirty="0">
                <a:solidFill>
                  <a:schemeClr val="tx2">
                    <a:alpha val="60000"/>
                  </a:schemeClr>
                </a:solidFill>
              </a:rPr>
              <a:t>, and </a:t>
            </a:r>
            <a:r>
              <a:rPr lang="en-US" sz="2400" b="1" dirty="0">
                <a:solidFill>
                  <a:schemeClr val="tx2">
                    <a:alpha val="60000"/>
                  </a:schemeClr>
                </a:solidFill>
              </a:rPr>
              <a:t>direct contact with human or animal feces </a:t>
            </a:r>
            <a:r>
              <a:rPr lang="en-US" sz="2400" dirty="0">
                <a:solidFill>
                  <a:schemeClr val="tx2">
                    <a:alpha val="60000"/>
                  </a:schemeClr>
                </a:solidFill>
              </a:rPr>
              <a:t>when the infant starts to crawl.</a:t>
            </a:r>
          </a:p>
          <a:p>
            <a:pPr algn="l"/>
            <a:r>
              <a:rPr lang="en-US" sz="2400" b="0" i="0" u="none" strike="noStrike" baseline="0" dirty="0">
                <a:latin typeface="Times New Roman" panose="02020603050405020304" pitchFamily="18" charset="0"/>
              </a:rPr>
              <a:t>Diarrhoea is more common in persons with malnutrition. Malnutrition leads to infection and infection to diarrhoea which is a well known vicious </a:t>
            </a:r>
            <a:r>
              <a:rPr lang="en-US" sz="2400" b="0" i="0" u="none" strike="noStrike" baseline="0" dirty="0" smtClean="0">
                <a:latin typeface="Times New Roman" panose="02020603050405020304" pitchFamily="18" charset="0"/>
              </a:rPr>
              <a:t>cycle.</a:t>
            </a:r>
            <a:endParaRPr lang="en-US" sz="2400" dirty="0">
              <a:solidFill>
                <a:schemeClr val="tx2">
                  <a:alpha val="60000"/>
                </a:schemeClr>
              </a:solidFill>
            </a:endParaRPr>
          </a:p>
        </p:txBody>
      </p:sp>
      <p:sp>
        <p:nvSpPr>
          <p:cNvPr id="4" name="Date Placeholder 3">
            <a:extLst>
              <a:ext uri="{FF2B5EF4-FFF2-40B4-BE49-F238E27FC236}">
                <a16:creationId xmlns:a16="http://schemas.microsoft.com/office/drawing/2014/main" id="{767D0694-6566-69F4-79E1-B1CD49263EFE}"/>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597E7575-3E7A-3193-4BCE-8C837522DB3D}"/>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0323676-4451-B1A9-D9C5-AB8D4FCF6F32}"/>
              </a:ext>
            </a:extLst>
          </p:cNvPr>
          <p:cNvSpPr>
            <a:spLocks noGrp="1"/>
          </p:cNvSpPr>
          <p:nvPr>
            <p:ph type="sldNum" sz="quarter" idx="12"/>
          </p:nvPr>
        </p:nvSpPr>
        <p:spPr/>
        <p:txBody>
          <a:bodyPr/>
          <a:lstStyle/>
          <a:p>
            <a:fld id="{28844951-7827-47D4-8276-7DDE1FA7D85A}" type="slidenum">
              <a:rPr lang="en-US" smtClean="0"/>
              <a:t>50</a:t>
            </a:fld>
            <a:endParaRPr lang="en-US"/>
          </a:p>
        </p:txBody>
      </p:sp>
    </p:spTree>
    <p:extLst>
      <p:ext uri="{BB962C8B-B14F-4D97-AF65-F5344CB8AC3E}">
        <p14:creationId xmlns:p14="http://schemas.microsoft.com/office/powerpoint/2010/main" val="30070096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DCACA-2911-5FE2-FE66-FD177F29D1BE}"/>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AEFBDFF0-0EEB-88B0-B050-6D8D6367780B}"/>
              </a:ext>
            </a:extLst>
          </p:cNvPr>
          <p:cNvSpPr>
            <a:spLocks noGrp="1"/>
          </p:cNvSpPr>
          <p:nvPr>
            <p:ph idx="1"/>
          </p:nvPr>
        </p:nvSpPr>
        <p:spPr/>
        <p:txBody>
          <a:bodyPr>
            <a:normAutofit/>
          </a:bodyPr>
          <a:lstStyle/>
          <a:p>
            <a:pPr marL="228600" indent="0">
              <a:buNone/>
            </a:pPr>
            <a:r>
              <a:rPr lang="en-US" b="1" i="0" u="none" strike="noStrike" baseline="0" dirty="0">
                <a:latin typeface="Times New Roman" panose="02020603050405020304" pitchFamily="18" charset="0"/>
              </a:rPr>
              <a:t>Environmental factors:</a:t>
            </a:r>
          </a:p>
          <a:p>
            <a:pPr algn="just"/>
            <a:r>
              <a:rPr lang="en-US" sz="2400" dirty="0">
                <a:solidFill>
                  <a:schemeClr val="tx2">
                    <a:alpha val="60000"/>
                  </a:schemeClr>
                </a:solidFill>
              </a:rPr>
              <a:t>Frequently during the warm season, whereas viral diarrhoea, particularly diarrhoea caused by rotavirus peak during the winter. </a:t>
            </a:r>
          </a:p>
          <a:p>
            <a:pPr algn="just"/>
            <a:r>
              <a:rPr lang="en-US" sz="2400" dirty="0">
                <a:solidFill>
                  <a:schemeClr val="tx2">
                    <a:alpha val="60000"/>
                  </a:schemeClr>
                </a:solidFill>
              </a:rPr>
              <a:t>In tropical areas, </a:t>
            </a:r>
            <a:r>
              <a:rPr lang="en-US" sz="2400" b="1" dirty="0">
                <a:solidFill>
                  <a:schemeClr val="tx2">
                    <a:alpha val="60000"/>
                  </a:schemeClr>
                </a:solidFill>
              </a:rPr>
              <a:t>rotavirus diarrhoea </a:t>
            </a:r>
            <a:r>
              <a:rPr lang="en-US" sz="2400" dirty="0">
                <a:solidFill>
                  <a:schemeClr val="tx2">
                    <a:alpha val="60000"/>
                  </a:schemeClr>
                </a:solidFill>
              </a:rPr>
              <a:t>occurs throughout the year, increasing in frequency during </a:t>
            </a:r>
            <a:r>
              <a:rPr lang="en-US" sz="2400" dirty="0" smtClean="0">
                <a:solidFill>
                  <a:schemeClr val="tx2">
                    <a:alpha val="60000"/>
                  </a:schemeClr>
                </a:solidFill>
              </a:rPr>
              <a:t>the </a:t>
            </a:r>
            <a:r>
              <a:rPr lang="en-US" sz="2400" b="1" dirty="0" smtClean="0">
                <a:solidFill>
                  <a:schemeClr val="tx2">
                    <a:alpha val="60000"/>
                  </a:schemeClr>
                </a:solidFill>
              </a:rPr>
              <a:t>winter season</a:t>
            </a:r>
            <a:r>
              <a:rPr lang="en-US" sz="2400" dirty="0" smtClean="0">
                <a:solidFill>
                  <a:schemeClr val="tx2">
                    <a:alpha val="60000"/>
                  </a:schemeClr>
                </a:solidFill>
              </a:rPr>
              <a:t>, </a:t>
            </a:r>
            <a:r>
              <a:rPr lang="en-US" sz="2400" dirty="0">
                <a:solidFill>
                  <a:schemeClr val="tx2">
                    <a:alpha val="60000"/>
                  </a:schemeClr>
                </a:solidFill>
              </a:rPr>
              <a:t>whereas </a:t>
            </a:r>
            <a:r>
              <a:rPr lang="en-US" sz="2400" b="1" dirty="0">
                <a:solidFill>
                  <a:schemeClr val="tx2">
                    <a:alpha val="60000"/>
                  </a:schemeClr>
                </a:solidFill>
              </a:rPr>
              <a:t>bacterial </a:t>
            </a:r>
            <a:r>
              <a:rPr lang="en-US" sz="2400" b="1" dirty="0" smtClean="0">
                <a:solidFill>
                  <a:schemeClr val="tx2">
                    <a:alpha val="60000"/>
                  </a:schemeClr>
                </a:solidFill>
              </a:rPr>
              <a:t>diarrhea</a:t>
            </a:r>
            <a:r>
              <a:rPr lang="en-US" sz="2400" dirty="0" smtClean="0">
                <a:solidFill>
                  <a:schemeClr val="tx2">
                    <a:alpha val="60000"/>
                  </a:schemeClr>
                </a:solidFill>
              </a:rPr>
              <a:t> </a:t>
            </a:r>
            <a:r>
              <a:rPr lang="en-US" sz="2400" dirty="0">
                <a:solidFill>
                  <a:schemeClr val="tx2">
                    <a:alpha val="60000"/>
                  </a:schemeClr>
                </a:solidFill>
              </a:rPr>
              <a:t>peak during the </a:t>
            </a:r>
            <a:r>
              <a:rPr lang="en-US" sz="2400" b="1" dirty="0">
                <a:solidFill>
                  <a:schemeClr val="tx2">
                    <a:alpha val="60000"/>
                  </a:schemeClr>
                </a:solidFill>
              </a:rPr>
              <a:t>warmer, rainy season</a:t>
            </a:r>
            <a:r>
              <a:rPr lang="en-US" sz="2400" dirty="0">
                <a:solidFill>
                  <a:schemeClr val="tx2">
                    <a:alpha val="60000"/>
                  </a:schemeClr>
                </a:solidFill>
              </a:rPr>
              <a:t>.</a:t>
            </a:r>
          </a:p>
        </p:txBody>
      </p:sp>
      <p:sp>
        <p:nvSpPr>
          <p:cNvPr id="4" name="Date Placeholder 3">
            <a:extLst>
              <a:ext uri="{FF2B5EF4-FFF2-40B4-BE49-F238E27FC236}">
                <a16:creationId xmlns:a16="http://schemas.microsoft.com/office/drawing/2014/main" id="{73DCE80B-74D0-BB2E-C920-B2F3ABB2192B}"/>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9D00E166-F12D-AD59-85B6-A9A1D546DB29}"/>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0501812B-32CC-BACE-DEC1-4FBBBAE26E8C}"/>
              </a:ext>
            </a:extLst>
          </p:cNvPr>
          <p:cNvSpPr>
            <a:spLocks noGrp="1"/>
          </p:cNvSpPr>
          <p:nvPr>
            <p:ph type="sldNum" sz="quarter" idx="12"/>
          </p:nvPr>
        </p:nvSpPr>
        <p:spPr/>
        <p:txBody>
          <a:bodyPr/>
          <a:lstStyle/>
          <a:p>
            <a:fld id="{28844951-7827-47D4-8276-7DDE1FA7D85A}" type="slidenum">
              <a:rPr lang="en-US" smtClean="0"/>
              <a:t>51</a:t>
            </a:fld>
            <a:endParaRPr lang="en-US"/>
          </a:p>
        </p:txBody>
      </p:sp>
    </p:spTree>
    <p:extLst>
      <p:ext uri="{BB962C8B-B14F-4D97-AF65-F5344CB8AC3E}">
        <p14:creationId xmlns:p14="http://schemas.microsoft.com/office/powerpoint/2010/main" val="20846317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34127-D202-F03C-018D-157E7D3166F4}"/>
              </a:ext>
            </a:extLst>
          </p:cNvPr>
          <p:cNvSpPr>
            <a:spLocks noGrp="1"/>
          </p:cNvSpPr>
          <p:nvPr>
            <p:ph type="title"/>
          </p:nvPr>
        </p:nvSpPr>
        <p:spPr>
          <a:xfrm>
            <a:off x="751114" y="522515"/>
            <a:ext cx="10515600" cy="886506"/>
          </a:xfrm>
        </p:spPr>
        <p:txBody>
          <a:bodyPr/>
          <a:lstStyle/>
          <a:p>
            <a:r>
              <a:rPr lang="en-US" altLang="en-US" sz="3600" b="1" dirty="0"/>
              <a:t>Mode of transmission</a:t>
            </a:r>
            <a:endParaRPr lang="en-US" dirty="0"/>
          </a:p>
        </p:txBody>
      </p:sp>
      <p:sp>
        <p:nvSpPr>
          <p:cNvPr id="3" name="Content Placeholder 2">
            <a:extLst>
              <a:ext uri="{FF2B5EF4-FFF2-40B4-BE49-F238E27FC236}">
                <a16:creationId xmlns:a16="http://schemas.microsoft.com/office/drawing/2014/main" id="{15EEEA42-E2B4-96E6-87AC-9C993F508F15}"/>
              </a:ext>
            </a:extLst>
          </p:cNvPr>
          <p:cNvSpPr>
            <a:spLocks noGrp="1"/>
          </p:cNvSpPr>
          <p:nvPr>
            <p:ph idx="1"/>
          </p:nvPr>
        </p:nvSpPr>
        <p:spPr>
          <a:xfrm>
            <a:off x="838200" y="1409022"/>
            <a:ext cx="10515600" cy="4926464"/>
          </a:xfrm>
        </p:spPr>
        <p:txBody>
          <a:bodyPr>
            <a:normAutofit/>
          </a:bodyPr>
          <a:lstStyle/>
          <a:p>
            <a:pPr eaLnBrk="1" hangingPunct="1">
              <a:lnSpc>
                <a:spcPct val="80000"/>
              </a:lnSpc>
            </a:pPr>
            <a:r>
              <a:rPr lang="en-US" altLang="en-US" sz="2800" dirty="0"/>
              <a:t>Fecal – oral route</a:t>
            </a:r>
          </a:p>
          <a:p>
            <a:pPr eaLnBrk="1" hangingPunct="1">
              <a:lnSpc>
                <a:spcPct val="80000"/>
              </a:lnSpc>
            </a:pPr>
            <a:r>
              <a:rPr lang="en-US" altLang="en-US" sz="2800" dirty="0"/>
              <a:t>Ingestion of contaminated food, water or by contact with hands </a:t>
            </a:r>
            <a:r>
              <a:rPr lang="en-US" altLang="en-US" sz="2800" dirty="0" smtClean="0"/>
              <a:t>fecal </a:t>
            </a:r>
            <a:r>
              <a:rPr lang="en-US" altLang="en-US" sz="2800" dirty="0"/>
              <a:t>contaminated</a:t>
            </a:r>
          </a:p>
          <a:p>
            <a:pPr eaLnBrk="1" hangingPunct="1">
              <a:lnSpc>
                <a:spcPct val="80000"/>
              </a:lnSpc>
            </a:pPr>
            <a:r>
              <a:rPr lang="en-US" altLang="en-US" sz="2800" b="1" dirty="0"/>
              <a:t>Reasons of causing diarrhea:</a:t>
            </a:r>
          </a:p>
          <a:p>
            <a:pPr eaLnBrk="1" hangingPunct="1">
              <a:lnSpc>
                <a:spcPct val="80000"/>
              </a:lnSpc>
            </a:pPr>
            <a:r>
              <a:rPr lang="en-US" altLang="en-US" sz="2800" dirty="0"/>
              <a:t>Inadequate water supply, poor personal and domestic hygiene</a:t>
            </a:r>
          </a:p>
          <a:p>
            <a:pPr eaLnBrk="1" hangingPunct="1">
              <a:lnSpc>
                <a:spcPct val="80000"/>
              </a:lnSpc>
            </a:pPr>
            <a:r>
              <a:rPr lang="en-US" altLang="en-US" sz="2800" dirty="0"/>
              <a:t>Improper food preparation and storage of food</a:t>
            </a:r>
          </a:p>
          <a:p>
            <a:pPr eaLnBrk="1" hangingPunct="1">
              <a:lnSpc>
                <a:spcPct val="80000"/>
              </a:lnSpc>
            </a:pPr>
            <a:r>
              <a:rPr lang="en-US" altLang="en-US" sz="2800" dirty="0"/>
              <a:t>Poor weaning practices – early cessation breast feeding, bottle feeding)</a:t>
            </a:r>
          </a:p>
          <a:p>
            <a:pPr eaLnBrk="1" hangingPunct="1">
              <a:lnSpc>
                <a:spcPct val="80000"/>
              </a:lnSpc>
            </a:pPr>
            <a:r>
              <a:rPr lang="en-US" altLang="en-US" sz="2800" dirty="0"/>
              <a:t>Malnutrition, immunodeficiency, immunological suppression</a:t>
            </a:r>
          </a:p>
          <a:p>
            <a:pPr eaLnBrk="1" hangingPunct="1">
              <a:lnSpc>
                <a:spcPct val="80000"/>
              </a:lnSpc>
            </a:pPr>
            <a:r>
              <a:rPr lang="en-US" altLang="en-US" sz="2800" dirty="0" smtClean="0"/>
              <a:t>Genetic </a:t>
            </a:r>
            <a:r>
              <a:rPr lang="en-US" altLang="en-US" sz="2800" dirty="0"/>
              <a:t>factors</a:t>
            </a:r>
          </a:p>
        </p:txBody>
      </p:sp>
      <p:sp>
        <p:nvSpPr>
          <p:cNvPr id="4" name="Date Placeholder 3">
            <a:extLst>
              <a:ext uri="{FF2B5EF4-FFF2-40B4-BE49-F238E27FC236}">
                <a16:creationId xmlns:a16="http://schemas.microsoft.com/office/drawing/2014/main" id="{F32D2FAB-D2AA-70E0-AFFD-1E8156771AA0}"/>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71511991-E8BE-F4F7-535B-69BBBBCE5C49}"/>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BE810F64-C806-733E-452B-682416C393C4}"/>
              </a:ext>
            </a:extLst>
          </p:cNvPr>
          <p:cNvSpPr>
            <a:spLocks noGrp="1"/>
          </p:cNvSpPr>
          <p:nvPr>
            <p:ph type="sldNum" sz="quarter" idx="12"/>
          </p:nvPr>
        </p:nvSpPr>
        <p:spPr/>
        <p:txBody>
          <a:bodyPr/>
          <a:lstStyle/>
          <a:p>
            <a:fld id="{28844951-7827-47D4-8276-7DDE1FA7D85A}" type="slidenum">
              <a:rPr lang="en-US" smtClean="0"/>
              <a:t>52</a:t>
            </a:fld>
            <a:endParaRPr lang="en-US"/>
          </a:p>
        </p:txBody>
      </p:sp>
    </p:spTree>
    <p:extLst>
      <p:ext uri="{BB962C8B-B14F-4D97-AF65-F5344CB8AC3E}">
        <p14:creationId xmlns:p14="http://schemas.microsoft.com/office/powerpoint/2010/main" val="22186803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32768DCD-B824-413A-B330-8D57ADB3724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5" name="Frame 9224">
            <a:extLst>
              <a:ext uri="{FF2B5EF4-FFF2-40B4-BE49-F238E27FC236}">
                <a16:creationId xmlns:a16="http://schemas.microsoft.com/office/drawing/2014/main" id="{19F9CD66-32FC-448F-B4C5-67D17508A22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D2D850-44A3-7D74-8CE0-A7FA84305B7A}"/>
              </a:ext>
            </a:extLst>
          </p:cNvPr>
          <p:cNvSpPr>
            <a:spLocks noGrp="1"/>
          </p:cNvSpPr>
          <p:nvPr>
            <p:ph type="title"/>
          </p:nvPr>
        </p:nvSpPr>
        <p:spPr>
          <a:xfrm>
            <a:off x="838199" y="857251"/>
            <a:ext cx="4581525" cy="2076450"/>
          </a:xfrm>
        </p:spPr>
        <p:txBody>
          <a:bodyPr anchor="b">
            <a:normAutofit/>
          </a:bodyPr>
          <a:lstStyle/>
          <a:p>
            <a:r>
              <a:rPr lang="en-US" sz="4400" b="1" dirty="0">
                <a:gradFill flip="none" rotWithShape="1">
                  <a:gsLst>
                    <a:gs pos="0">
                      <a:schemeClr val="accent5">
                        <a:alpha val="70000"/>
                      </a:schemeClr>
                    </a:gs>
                    <a:gs pos="100000">
                      <a:schemeClr val="accent1">
                        <a:alpha val="70000"/>
                      </a:schemeClr>
                    </a:gs>
                  </a:gsLst>
                  <a:lin ang="0" scaled="1"/>
                  <a:tileRect/>
                </a:gradFill>
              </a:rPr>
              <a:t>Common Signs and Symptoms </a:t>
            </a:r>
          </a:p>
        </p:txBody>
      </p:sp>
      <p:sp>
        <p:nvSpPr>
          <p:cNvPr id="3" name="Content Placeholder 2">
            <a:extLst>
              <a:ext uri="{FF2B5EF4-FFF2-40B4-BE49-F238E27FC236}">
                <a16:creationId xmlns:a16="http://schemas.microsoft.com/office/drawing/2014/main" id="{B0114D42-C777-7442-4DB3-1BF9342342BC}"/>
              </a:ext>
            </a:extLst>
          </p:cNvPr>
          <p:cNvSpPr>
            <a:spLocks noGrp="1"/>
          </p:cNvSpPr>
          <p:nvPr>
            <p:ph idx="1"/>
          </p:nvPr>
        </p:nvSpPr>
        <p:spPr>
          <a:xfrm>
            <a:off x="375718" y="3190876"/>
            <a:ext cx="5044007" cy="3175000"/>
          </a:xfrm>
        </p:spPr>
        <p:txBody>
          <a:bodyPr>
            <a:normAutofit fontScale="85000" lnSpcReduction="20000"/>
          </a:bodyPr>
          <a:lstStyle/>
          <a:p>
            <a:r>
              <a:rPr lang="en-US" sz="3200" b="1" dirty="0" smtClean="0">
                <a:solidFill>
                  <a:schemeClr val="tx2">
                    <a:alpha val="60000"/>
                  </a:schemeClr>
                </a:solidFill>
              </a:rPr>
              <a:t>Loose watery stool with</a:t>
            </a:r>
          </a:p>
          <a:p>
            <a:r>
              <a:rPr lang="en-US" sz="3200" dirty="0" smtClean="0">
                <a:solidFill>
                  <a:schemeClr val="tx2">
                    <a:alpha val="60000"/>
                  </a:schemeClr>
                </a:solidFill>
              </a:rPr>
              <a:t>Nausea </a:t>
            </a:r>
            <a:r>
              <a:rPr lang="en-US" sz="3200" dirty="0">
                <a:solidFill>
                  <a:schemeClr val="tx2">
                    <a:alpha val="60000"/>
                  </a:schemeClr>
                </a:solidFill>
              </a:rPr>
              <a:t>and Vomiting</a:t>
            </a:r>
          </a:p>
          <a:p>
            <a:r>
              <a:rPr lang="en-US" sz="3200" dirty="0">
                <a:solidFill>
                  <a:schemeClr val="tx2">
                    <a:alpha val="60000"/>
                  </a:schemeClr>
                </a:solidFill>
              </a:rPr>
              <a:t>Loss of Appetite</a:t>
            </a:r>
          </a:p>
          <a:p>
            <a:r>
              <a:rPr lang="en-US" sz="3200" dirty="0">
                <a:solidFill>
                  <a:schemeClr val="tx2">
                    <a:alpha val="60000"/>
                  </a:schemeClr>
                </a:solidFill>
              </a:rPr>
              <a:t>Bloating and gas</a:t>
            </a:r>
          </a:p>
          <a:p>
            <a:r>
              <a:rPr lang="en-US" sz="3200" dirty="0">
                <a:solidFill>
                  <a:schemeClr val="tx2">
                    <a:alpha val="60000"/>
                  </a:schemeClr>
                </a:solidFill>
              </a:rPr>
              <a:t>Abdominal cramps and pain </a:t>
            </a:r>
          </a:p>
          <a:p>
            <a:r>
              <a:rPr lang="en-US" sz="3200" dirty="0">
                <a:solidFill>
                  <a:schemeClr val="tx2">
                    <a:alpha val="60000"/>
                  </a:schemeClr>
                </a:solidFill>
              </a:rPr>
              <a:t>Fever </a:t>
            </a:r>
          </a:p>
        </p:txBody>
      </p:sp>
      <p:pic>
        <p:nvPicPr>
          <p:cNvPr id="9218" name="Picture 2" descr="Diarrhea PowerPoint Template - PPT Slides">
            <a:extLst>
              <a:ext uri="{FF2B5EF4-FFF2-40B4-BE49-F238E27FC236}">
                <a16:creationId xmlns:a16="http://schemas.microsoft.com/office/drawing/2014/main" id="{5ED9BECF-9911-A97C-604C-E4BD3E794FD6}"/>
              </a:ext>
            </a:extLst>
          </p:cNvPr>
          <p:cNvPicPr>
            <a:picLocks noChangeAspect="1" noChangeArrowheads="1"/>
          </p:cNvPicPr>
          <p:nvPr/>
        </p:nvPicPr>
        <p:blipFill>
          <a:blip r:embed="rId2">
            <a:alphaModFix amt="90000"/>
            <a:extLst>
              <a:ext uri="{28A0092B-C50C-407E-A947-70E740481C1C}">
                <a14:useLocalDpi xmlns:a14="http://schemas.microsoft.com/office/drawing/2010/main" val="0"/>
              </a:ext>
            </a:extLst>
          </a:blip>
          <a:stretch>
            <a:fillRect/>
          </a:stretch>
        </p:blipFill>
        <p:spPr bwMode="auto">
          <a:xfrm>
            <a:off x="5394822" y="1531515"/>
            <a:ext cx="6421459" cy="4716885"/>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D5423F8D-9EF3-2397-6E05-5EF191CC4351}"/>
              </a:ext>
            </a:extLst>
          </p:cNvPr>
          <p:cNvSpPr>
            <a:spLocks noGrp="1"/>
          </p:cNvSpPr>
          <p:nvPr>
            <p:ph type="dt" sz="half" idx="10"/>
          </p:nvPr>
        </p:nvSpPr>
        <p:spPr>
          <a:xfrm>
            <a:off x="838200" y="6429375"/>
            <a:ext cx="2743200" cy="365125"/>
          </a:xfrm>
        </p:spPr>
        <p:txBody>
          <a:bodyPr>
            <a:normAutofit/>
          </a:bodyPr>
          <a:lstStyle/>
          <a:p>
            <a:pPr>
              <a:spcAft>
                <a:spcPts val="600"/>
              </a:spcAft>
            </a:pPr>
            <a:fld id="{0C3DFB40-8E58-4C66-8A4B-94BACF79B976}" type="datetime1">
              <a:rPr lang="en-US" smtClean="0"/>
              <a:pPr>
                <a:spcAft>
                  <a:spcPts val="600"/>
                </a:spcAft>
              </a:pPr>
              <a:t>11/28/2023</a:t>
            </a:fld>
            <a:endParaRPr lang="en-US"/>
          </a:p>
        </p:txBody>
      </p:sp>
      <p:sp>
        <p:nvSpPr>
          <p:cNvPr id="5" name="Footer Placeholder 4">
            <a:extLst>
              <a:ext uri="{FF2B5EF4-FFF2-40B4-BE49-F238E27FC236}">
                <a16:creationId xmlns:a16="http://schemas.microsoft.com/office/drawing/2014/main" id="{4AC1DAFD-D042-37BE-13D9-9A01B5039AF4}"/>
              </a:ext>
            </a:extLst>
          </p:cNvPr>
          <p:cNvSpPr>
            <a:spLocks noGrp="1"/>
          </p:cNvSpPr>
          <p:nvPr>
            <p:ph type="ftr" sz="quarter" idx="11"/>
          </p:nvPr>
        </p:nvSpPr>
        <p:spPr>
          <a:xfrm>
            <a:off x="4038600" y="6429375"/>
            <a:ext cx="4114800" cy="365125"/>
          </a:xfrm>
        </p:spPr>
        <p:txBody>
          <a:bodyPr>
            <a:normAutofit/>
          </a:bodyPr>
          <a:lstStyle/>
          <a:p>
            <a:pPr>
              <a:spcAft>
                <a:spcPts val="600"/>
              </a:spcAft>
            </a:pPr>
            <a:r>
              <a:rPr lang="en-US"/>
              <a:t>SB_CD</a:t>
            </a:r>
          </a:p>
        </p:txBody>
      </p:sp>
      <p:sp>
        <p:nvSpPr>
          <p:cNvPr id="6" name="Slide Number Placeholder 5">
            <a:extLst>
              <a:ext uri="{FF2B5EF4-FFF2-40B4-BE49-F238E27FC236}">
                <a16:creationId xmlns:a16="http://schemas.microsoft.com/office/drawing/2014/main" id="{1A61EE7E-2933-EF86-5643-E6FE199B2750}"/>
              </a:ext>
            </a:extLst>
          </p:cNvPr>
          <p:cNvSpPr>
            <a:spLocks noGrp="1"/>
          </p:cNvSpPr>
          <p:nvPr>
            <p:ph type="sldNum" sz="quarter" idx="12"/>
          </p:nvPr>
        </p:nvSpPr>
        <p:spPr>
          <a:xfrm>
            <a:off x="8610600" y="6429375"/>
            <a:ext cx="2743200" cy="365125"/>
          </a:xfrm>
        </p:spPr>
        <p:txBody>
          <a:bodyPr>
            <a:normAutofit/>
          </a:bodyPr>
          <a:lstStyle/>
          <a:p>
            <a:pPr>
              <a:spcAft>
                <a:spcPts val="600"/>
              </a:spcAft>
            </a:pPr>
            <a:fld id="{28844951-7827-47D4-8276-7DDE1FA7D85A}" type="slidenum">
              <a:rPr lang="en-US" smtClean="0"/>
              <a:pPr>
                <a:spcAft>
                  <a:spcPts val="600"/>
                </a:spcAft>
              </a:pPr>
              <a:t>53</a:t>
            </a:fld>
            <a:endParaRPr lang="en-US"/>
          </a:p>
        </p:txBody>
      </p:sp>
    </p:spTree>
    <p:extLst>
      <p:ext uri="{BB962C8B-B14F-4D97-AF65-F5344CB8AC3E}">
        <p14:creationId xmlns:p14="http://schemas.microsoft.com/office/powerpoint/2010/main" val="28144941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99A5C-84D6-594D-6645-9A1077F00AD7}"/>
              </a:ext>
            </a:extLst>
          </p:cNvPr>
          <p:cNvSpPr>
            <a:spLocks noGrp="1"/>
          </p:cNvSpPr>
          <p:nvPr>
            <p:ph type="title"/>
          </p:nvPr>
        </p:nvSpPr>
        <p:spPr/>
        <p:txBody>
          <a:bodyPr/>
          <a:lstStyle/>
          <a:p>
            <a:r>
              <a:rPr lang="en-US" sz="4400" b="1" dirty="0">
                <a:gradFill flip="none" rotWithShape="1">
                  <a:gsLst>
                    <a:gs pos="0">
                      <a:schemeClr val="accent5">
                        <a:alpha val="70000"/>
                      </a:schemeClr>
                    </a:gs>
                    <a:gs pos="100000">
                      <a:schemeClr val="accent1">
                        <a:alpha val="70000"/>
                      </a:schemeClr>
                    </a:gs>
                  </a:gsLst>
                  <a:lin ang="0" scaled="1"/>
                  <a:tileRect/>
                </a:gradFill>
              </a:rPr>
              <a:t>Diagnostic Evaluation of Diarrhea </a:t>
            </a:r>
          </a:p>
        </p:txBody>
      </p:sp>
      <p:sp>
        <p:nvSpPr>
          <p:cNvPr id="3" name="Content Placeholder 2">
            <a:extLst>
              <a:ext uri="{FF2B5EF4-FFF2-40B4-BE49-F238E27FC236}">
                <a16:creationId xmlns:a16="http://schemas.microsoft.com/office/drawing/2014/main" id="{2474604B-645B-C9F3-A36D-339B1FA4DC0F}"/>
              </a:ext>
            </a:extLst>
          </p:cNvPr>
          <p:cNvSpPr>
            <a:spLocks noGrp="1"/>
          </p:cNvSpPr>
          <p:nvPr>
            <p:ph idx="1"/>
          </p:nvPr>
        </p:nvSpPr>
        <p:spPr/>
        <p:txBody>
          <a:bodyPr/>
          <a:lstStyle/>
          <a:p>
            <a:r>
              <a:rPr lang="en-US" dirty="0"/>
              <a:t>History taking </a:t>
            </a:r>
          </a:p>
          <a:p>
            <a:r>
              <a:rPr lang="en-US" dirty="0"/>
              <a:t>Physical examination </a:t>
            </a:r>
          </a:p>
          <a:p>
            <a:r>
              <a:rPr lang="en-US" dirty="0"/>
              <a:t>Stool examination </a:t>
            </a:r>
          </a:p>
          <a:p>
            <a:r>
              <a:rPr lang="en-US" dirty="0"/>
              <a:t>Stool culture </a:t>
            </a:r>
          </a:p>
          <a:p>
            <a:r>
              <a:rPr lang="en-US" dirty="0"/>
              <a:t>Blood tests</a:t>
            </a:r>
          </a:p>
        </p:txBody>
      </p:sp>
      <p:sp>
        <p:nvSpPr>
          <p:cNvPr id="4" name="Date Placeholder 3">
            <a:extLst>
              <a:ext uri="{FF2B5EF4-FFF2-40B4-BE49-F238E27FC236}">
                <a16:creationId xmlns:a16="http://schemas.microsoft.com/office/drawing/2014/main" id="{A66933F1-2268-7DF9-379C-98A74270F16C}"/>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2E7E553F-98E5-1B1E-42C3-8F9400862F44}"/>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676E572B-1675-207A-96BC-EADFB6DCC4D4}"/>
              </a:ext>
            </a:extLst>
          </p:cNvPr>
          <p:cNvSpPr>
            <a:spLocks noGrp="1"/>
          </p:cNvSpPr>
          <p:nvPr>
            <p:ph type="sldNum" sz="quarter" idx="12"/>
          </p:nvPr>
        </p:nvSpPr>
        <p:spPr/>
        <p:txBody>
          <a:bodyPr/>
          <a:lstStyle/>
          <a:p>
            <a:fld id="{28844951-7827-47D4-8276-7DDE1FA7D85A}" type="slidenum">
              <a:rPr lang="en-US" smtClean="0"/>
              <a:t>54</a:t>
            </a:fld>
            <a:endParaRPr lang="en-US"/>
          </a:p>
        </p:txBody>
      </p:sp>
    </p:spTree>
    <p:extLst>
      <p:ext uri="{BB962C8B-B14F-4D97-AF65-F5344CB8AC3E}">
        <p14:creationId xmlns:p14="http://schemas.microsoft.com/office/powerpoint/2010/main" val="15362827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701EF-B045-28DE-B173-F668E56A514A}"/>
              </a:ext>
            </a:extLst>
          </p:cNvPr>
          <p:cNvSpPr>
            <a:spLocks noGrp="1"/>
          </p:cNvSpPr>
          <p:nvPr>
            <p:ph type="title"/>
          </p:nvPr>
        </p:nvSpPr>
        <p:spPr>
          <a:xfrm>
            <a:off x="704706" y="669625"/>
            <a:ext cx="10515600" cy="1325563"/>
          </a:xfrm>
        </p:spPr>
        <p:txBody>
          <a:bodyPr/>
          <a:lstStyle/>
          <a:p>
            <a:r>
              <a:rPr lang="en-US" b="1" dirty="0"/>
              <a:t>Prevention and Control of Diarrhea </a:t>
            </a:r>
          </a:p>
        </p:txBody>
      </p:sp>
      <p:sp>
        <p:nvSpPr>
          <p:cNvPr id="3" name="Content Placeholder 2">
            <a:extLst>
              <a:ext uri="{FF2B5EF4-FFF2-40B4-BE49-F238E27FC236}">
                <a16:creationId xmlns:a16="http://schemas.microsoft.com/office/drawing/2014/main" id="{8D73D92B-8B9F-C0C3-B0CE-5BE1AC119764}"/>
              </a:ext>
            </a:extLst>
          </p:cNvPr>
          <p:cNvSpPr>
            <a:spLocks noGrp="1"/>
          </p:cNvSpPr>
          <p:nvPr>
            <p:ph idx="1"/>
          </p:nvPr>
        </p:nvSpPr>
        <p:spPr>
          <a:xfrm>
            <a:off x="704706" y="2178657"/>
            <a:ext cx="10649094" cy="3998306"/>
          </a:xfrm>
        </p:spPr>
        <p:txBody>
          <a:bodyPr>
            <a:normAutofit/>
          </a:bodyPr>
          <a:lstStyle/>
          <a:p>
            <a:r>
              <a:rPr lang="en-US" sz="3200" dirty="0"/>
              <a:t>Access to safe drinking water </a:t>
            </a:r>
          </a:p>
          <a:p>
            <a:r>
              <a:rPr lang="en-US" sz="3200" dirty="0"/>
              <a:t>Hand washing with soap</a:t>
            </a:r>
          </a:p>
          <a:p>
            <a:r>
              <a:rPr lang="en-US" sz="3200" dirty="0"/>
              <a:t>Use of improved sanitation </a:t>
            </a:r>
          </a:p>
          <a:p>
            <a:r>
              <a:rPr lang="en-US" sz="3200" dirty="0"/>
              <a:t>Exclusive breastfeeding for the first six months of life</a:t>
            </a:r>
          </a:p>
          <a:p>
            <a:r>
              <a:rPr lang="en-US" sz="3200" dirty="0"/>
              <a:t>Good personal and food hygiene </a:t>
            </a:r>
          </a:p>
        </p:txBody>
      </p:sp>
      <p:sp>
        <p:nvSpPr>
          <p:cNvPr id="4" name="Date Placeholder 3">
            <a:extLst>
              <a:ext uri="{FF2B5EF4-FFF2-40B4-BE49-F238E27FC236}">
                <a16:creationId xmlns:a16="http://schemas.microsoft.com/office/drawing/2014/main" id="{3776FA0B-F709-7DFD-2A83-B391388947AC}"/>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EAEA1989-2330-721D-DF50-EDC32B6D3230}"/>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C1AF597-46A9-29EA-4EB5-A25B00B002D0}"/>
              </a:ext>
            </a:extLst>
          </p:cNvPr>
          <p:cNvSpPr>
            <a:spLocks noGrp="1"/>
          </p:cNvSpPr>
          <p:nvPr>
            <p:ph type="sldNum" sz="quarter" idx="12"/>
          </p:nvPr>
        </p:nvSpPr>
        <p:spPr/>
        <p:txBody>
          <a:bodyPr/>
          <a:lstStyle/>
          <a:p>
            <a:fld id="{28844951-7827-47D4-8276-7DDE1FA7D85A}" type="slidenum">
              <a:rPr lang="en-US" smtClean="0"/>
              <a:t>55</a:t>
            </a:fld>
            <a:endParaRPr lang="en-US"/>
          </a:p>
        </p:txBody>
      </p:sp>
    </p:spTree>
    <p:extLst>
      <p:ext uri="{BB962C8B-B14F-4D97-AF65-F5344CB8AC3E}">
        <p14:creationId xmlns:p14="http://schemas.microsoft.com/office/powerpoint/2010/main" val="1282462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701EF-B045-28DE-B173-F668E56A514A}"/>
              </a:ext>
            </a:extLst>
          </p:cNvPr>
          <p:cNvSpPr>
            <a:spLocks noGrp="1"/>
          </p:cNvSpPr>
          <p:nvPr>
            <p:ph type="title"/>
          </p:nvPr>
        </p:nvSpPr>
        <p:spPr>
          <a:xfrm>
            <a:off x="693821" y="600682"/>
            <a:ext cx="10515600" cy="1325563"/>
          </a:xfrm>
        </p:spPr>
        <p:txBody>
          <a:bodyPr/>
          <a:lstStyle/>
          <a:p>
            <a:r>
              <a:rPr lang="en-US" b="1" dirty="0"/>
              <a:t>Prevention and Control of Diarrhea </a:t>
            </a:r>
          </a:p>
        </p:txBody>
      </p:sp>
      <p:sp>
        <p:nvSpPr>
          <p:cNvPr id="3" name="Content Placeholder 2">
            <a:extLst>
              <a:ext uri="{FF2B5EF4-FFF2-40B4-BE49-F238E27FC236}">
                <a16:creationId xmlns:a16="http://schemas.microsoft.com/office/drawing/2014/main" id="{8D73D92B-8B9F-C0C3-B0CE-5BE1AC119764}"/>
              </a:ext>
            </a:extLst>
          </p:cNvPr>
          <p:cNvSpPr>
            <a:spLocks noGrp="1"/>
          </p:cNvSpPr>
          <p:nvPr>
            <p:ph idx="1"/>
          </p:nvPr>
        </p:nvSpPr>
        <p:spPr/>
        <p:txBody>
          <a:bodyPr>
            <a:normAutofit/>
          </a:bodyPr>
          <a:lstStyle/>
          <a:p>
            <a:r>
              <a:rPr lang="en-US" sz="3200" dirty="0"/>
              <a:t>Flies control</a:t>
            </a:r>
          </a:p>
          <a:p>
            <a:r>
              <a:rPr lang="en-US" sz="3200" dirty="0"/>
              <a:t>Health Education about how infections spread </a:t>
            </a:r>
          </a:p>
          <a:p>
            <a:r>
              <a:rPr lang="en-US" sz="3200" dirty="0"/>
              <a:t>Rotavirus Vaccination</a:t>
            </a:r>
          </a:p>
        </p:txBody>
      </p:sp>
      <p:sp>
        <p:nvSpPr>
          <p:cNvPr id="4" name="Date Placeholder 3">
            <a:extLst>
              <a:ext uri="{FF2B5EF4-FFF2-40B4-BE49-F238E27FC236}">
                <a16:creationId xmlns:a16="http://schemas.microsoft.com/office/drawing/2014/main" id="{3776FA0B-F709-7DFD-2A83-B391388947AC}"/>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EAEA1989-2330-721D-DF50-EDC32B6D3230}"/>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AC1AF597-46A9-29EA-4EB5-A25B00B002D0}"/>
              </a:ext>
            </a:extLst>
          </p:cNvPr>
          <p:cNvSpPr>
            <a:spLocks noGrp="1"/>
          </p:cNvSpPr>
          <p:nvPr>
            <p:ph type="sldNum" sz="quarter" idx="12"/>
          </p:nvPr>
        </p:nvSpPr>
        <p:spPr/>
        <p:txBody>
          <a:bodyPr/>
          <a:lstStyle/>
          <a:p>
            <a:fld id="{28844951-7827-47D4-8276-7DDE1FA7D85A}" type="slidenum">
              <a:rPr lang="en-US" smtClean="0"/>
              <a:t>56</a:t>
            </a:fld>
            <a:endParaRPr lang="en-US"/>
          </a:p>
        </p:txBody>
      </p:sp>
    </p:spTree>
    <p:extLst>
      <p:ext uri="{BB962C8B-B14F-4D97-AF65-F5344CB8AC3E}">
        <p14:creationId xmlns:p14="http://schemas.microsoft.com/office/powerpoint/2010/main" val="39541269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56F75-4797-5B17-51A6-8F8E387F87B2}"/>
              </a:ext>
            </a:extLst>
          </p:cNvPr>
          <p:cNvSpPr>
            <a:spLocks noGrp="1"/>
          </p:cNvSpPr>
          <p:nvPr>
            <p:ph type="title"/>
          </p:nvPr>
        </p:nvSpPr>
        <p:spPr/>
        <p:txBody>
          <a:bodyPr/>
          <a:lstStyle/>
          <a:p>
            <a:r>
              <a:rPr lang="en-US" b="1" dirty="0"/>
              <a:t>Treatment of Diarrhea </a:t>
            </a:r>
          </a:p>
        </p:txBody>
      </p:sp>
      <p:sp>
        <p:nvSpPr>
          <p:cNvPr id="3" name="Content Placeholder 2">
            <a:extLst>
              <a:ext uri="{FF2B5EF4-FFF2-40B4-BE49-F238E27FC236}">
                <a16:creationId xmlns:a16="http://schemas.microsoft.com/office/drawing/2014/main" id="{681A9E65-782F-BAEA-1E66-AD14342F0699}"/>
              </a:ext>
            </a:extLst>
          </p:cNvPr>
          <p:cNvSpPr>
            <a:spLocks noGrp="1"/>
          </p:cNvSpPr>
          <p:nvPr>
            <p:ph idx="1"/>
          </p:nvPr>
        </p:nvSpPr>
        <p:spPr/>
        <p:txBody>
          <a:bodyPr/>
          <a:lstStyle/>
          <a:p>
            <a:r>
              <a:rPr lang="en-US" sz="3200" dirty="0"/>
              <a:t>Diarrhoeal cases treated with </a:t>
            </a:r>
            <a:r>
              <a:rPr lang="en-US" sz="3200" dirty="0" err="1"/>
              <a:t>Zinc+ORS</a:t>
            </a:r>
            <a:r>
              <a:rPr lang="en-US" sz="3200" dirty="0"/>
              <a:t>. </a:t>
            </a:r>
          </a:p>
          <a:p>
            <a:r>
              <a:rPr lang="en-US" sz="3200" dirty="0"/>
              <a:t>Use of oral rehydration therapy. </a:t>
            </a:r>
          </a:p>
          <a:p>
            <a:pPr algn="l"/>
            <a:r>
              <a:rPr lang="en-US" sz="3200" dirty="0"/>
              <a:t>Vitamin A supplementation coverage rate (percent full coverage) 6 to 59 months. </a:t>
            </a:r>
          </a:p>
        </p:txBody>
      </p:sp>
      <p:sp>
        <p:nvSpPr>
          <p:cNvPr id="4" name="Date Placeholder 3">
            <a:extLst>
              <a:ext uri="{FF2B5EF4-FFF2-40B4-BE49-F238E27FC236}">
                <a16:creationId xmlns:a16="http://schemas.microsoft.com/office/drawing/2014/main" id="{69B1274B-D787-796D-9871-305094843B10}"/>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66D5A32A-318B-A1BE-9615-452BB0865891}"/>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4E8F5260-0B0B-3C0B-82EE-9B39AC1C0779}"/>
              </a:ext>
            </a:extLst>
          </p:cNvPr>
          <p:cNvSpPr>
            <a:spLocks noGrp="1"/>
          </p:cNvSpPr>
          <p:nvPr>
            <p:ph type="sldNum" sz="quarter" idx="12"/>
          </p:nvPr>
        </p:nvSpPr>
        <p:spPr/>
        <p:txBody>
          <a:bodyPr/>
          <a:lstStyle/>
          <a:p>
            <a:fld id="{28844951-7827-47D4-8276-7DDE1FA7D85A}" type="slidenum">
              <a:rPr lang="en-US" smtClean="0"/>
              <a:t>57</a:t>
            </a:fld>
            <a:endParaRPr lang="en-US"/>
          </a:p>
        </p:txBody>
      </p:sp>
    </p:spTree>
    <p:extLst>
      <p:ext uri="{BB962C8B-B14F-4D97-AF65-F5344CB8AC3E}">
        <p14:creationId xmlns:p14="http://schemas.microsoft.com/office/powerpoint/2010/main" val="13288079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Dysentery </a:t>
            </a:r>
            <a:endParaRPr lang="en-US" dirty="0"/>
          </a:p>
        </p:txBody>
      </p:sp>
      <p:sp>
        <p:nvSpPr>
          <p:cNvPr id="3" name="Content Placeholder 2"/>
          <p:cNvSpPr>
            <a:spLocks noGrp="1"/>
          </p:cNvSpPr>
          <p:nvPr>
            <p:ph idx="1"/>
          </p:nvPr>
        </p:nvSpPr>
        <p:spPr/>
        <p:txBody>
          <a:bodyPr/>
          <a:lstStyle/>
          <a:p>
            <a:pPr algn="just"/>
            <a:r>
              <a:rPr lang="en-US" dirty="0"/>
              <a:t>Dysentery is a gastrointestinal disease. </a:t>
            </a:r>
            <a:r>
              <a:rPr lang="en-US" dirty="0" smtClean="0"/>
              <a:t>It is cause by </a:t>
            </a:r>
            <a:r>
              <a:rPr lang="en-US" dirty="0"/>
              <a:t>bacterial or parasitic infections. Symptoms include diarrhea, fever, nausea, vomiting, weight loss and stomach cramps. H</a:t>
            </a:r>
            <a:r>
              <a:rPr lang="en-US" dirty="0" smtClean="0"/>
              <a:t>ealthcare </a:t>
            </a:r>
            <a:r>
              <a:rPr lang="en-US" dirty="0"/>
              <a:t>provider can diagnose dysentery with a stool culture. Treatment includes antibiotics</a:t>
            </a:r>
            <a:r>
              <a:rPr lang="en-US" dirty="0" smtClean="0"/>
              <a:t>.</a:t>
            </a:r>
            <a:endParaRPr lang="en-US" dirty="0"/>
          </a:p>
          <a:p>
            <a:pPr algn="just"/>
            <a:r>
              <a:rPr lang="en-US" dirty="0"/>
              <a:t>It causes </a:t>
            </a:r>
            <a:r>
              <a:rPr lang="en-US" dirty="0" smtClean="0"/>
              <a:t>severe diarrhea</a:t>
            </a:r>
            <a:r>
              <a:rPr lang="en-US" dirty="0"/>
              <a:t> that contains blood or mucus. There are two main types of dysentery:</a:t>
            </a:r>
          </a:p>
        </p:txBody>
      </p:sp>
      <p:sp>
        <p:nvSpPr>
          <p:cNvPr id="4" name="Date Placeholder 3"/>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p:cNvSpPr>
            <a:spLocks noGrp="1"/>
          </p:cNvSpPr>
          <p:nvPr>
            <p:ph type="ftr" sz="quarter" idx="11"/>
          </p:nvPr>
        </p:nvSpPr>
        <p:spPr/>
        <p:txBody>
          <a:bodyPr/>
          <a:lstStyle/>
          <a:p>
            <a:r>
              <a:rPr lang="en-US" smtClean="0"/>
              <a:t>SB_CD</a:t>
            </a:r>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58</a:t>
            </a:fld>
            <a:endParaRPr lang="en-US"/>
          </a:p>
        </p:txBody>
      </p:sp>
    </p:spTree>
    <p:extLst>
      <p:ext uri="{BB962C8B-B14F-4D97-AF65-F5344CB8AC3E}">
        <p14:creationId xmlns:p14="http://schemas.microsoft.com/office/powerpoint/2010/main" val="6301961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53123"/>
          </a:xfrm>
        </p:spPr>
        <p:txBody>
          <a:bodyPr/>
          <a:lstStyle/>
          <a:p>
            <a:r>
              <a:rPr lang="en-GB" dirty="0" smtClean="0"/>
              <a:t>Types</a:t>
            </a:r>
            <a:endParaRPr lang="en-US" dirty="0"/>
          </a:p>
        </p:txBody>
      </p:sp>
      <p:sp>
        <p:nvSpPr>
          <p:cNvPr id="3" name="Content Placeholder 2"/>
          <p:cNvSpPr>
            <a:spLocks noGrp="1"/>
          </p:cNvSpPr>
          <p:nvPr>
            <p:ph idx="1"/>
          </p:nvPr>
        </p:nvSpPr>
        <p:spPr>
          <a:xfrm>
            <a:off x="721360" y="1605280"/>
            <a:ext cx="10632440" cy="4571683"/>
          </a:xfrm>
        </p:spPr>
        <p:txBody>
          <a:bodyPr>
            <a:normAutofit/>
          </a:bodyPr>
          <a:lstStyle/>
          <a:p>
            <a:pPr algn="just"/>
            <a:r>
              <a:rPr lang="en-US" b="1" dirty="0" smtClean="0">
                <a:hlinkClick r:id="rId2"/>
              </a:rPr>
              <a:t>Bacillary </a:t>
            </a:r>
            <a:r>
              <a:rPr lang="en-US" b="1" dirty="0">
                <a:hlinkClick r:id="rId2"/>
              </a:rPr>
              <a:t>dysentery</a:t>
            </a:r>
            <a:r>
              <a:rPr lang="en-US" b="1" dirty="0"/>
              <a:t>:</a:t>
            </a:r>
            <a:r>
              <a:rPr lang="en-US" dirty="0"/>
              <a:t> A bacterial infection causes bacillary dysentery. Some of the most common bacteria that cause bacillary </a:t>
            </a:r>
            <a:r>
              <a:rPr lang="en-US" dirty="0" smtClean="0"/>
              <a:t>dysentery include</a:t>
            </a:r>
            <a:r>
              <a:rPr lang="en-US" dirty="0"/>
              <a:t> </a:t>
            </a:r>
            <a:r>
              <a:rPr lang="en-US" i="1" dirty="0" err="1"/>
              <a:t>Shigella</a:t>
            </a:r>
            <a:r>
              <a:rPr lang="en-US" dirty="0"/>
              <a:t>, </a:t>
            </a:r>
            <a:r>
              <a:rPr lang="en-US" i="1" dirty="0"/>
              <a:t>Salmonella</a:t>
            </a:r>
            <a:r>
              <a:rPr lang="en-US" dirty="0"/>
              <a:t>, </a:t>
            </a:r>
            <a:r>
              <a:rPr lang="en-US" i="1" dirty="0"/>
              <a:t>Campylobacter</a:t>
            </a:r>
            <a:r>
              <a:rPr lang="en-US" dirty="0"/>
              <a:t> and </a:t>
            </a:r>
            <a:r>
              <a:rPr lang="en-US" i="1" dirty="0"/>
              <a:t>Escherichia coli </a:t>
            </a:r>
            <a:r>
              <a:rPr lang="en-US" dirty="0"/>
              <a:t>(</a:t>
            </a:r>
            <a:r>
              <a:rPr lang="en-US" i="1" dirty="0"/>
              <a:t>E. coli</a:t>
            </a:r>
            <a:r>
              <a:rPr lang="en-US" dirty="0"/>
              <a:t>). Bacillary dysentery is the most common type of dysentery</a:t>
            </a:r>
            <a:r>
              <a:rPr lang="en-US" dirty="0" smtClean="0"/>
              <a:t>.</a:t>
            </a:r>
          </a:p>
          <a:p>
            <a:pPr algn="just"/>
            <a:r>
              <a:rPr lang="en-US" b="1" dirty="0">
                <a:solidFill>
                  <a:srgbClr val="00B050">
                    <a:alpha val="70000"/>
                  </a:srgbClr>
                </a:solidFill>
              </a:rPr>
              <a:t>Amoebic dysentery (</a:t>
            </a:r>
            <a:r>
              <a:rPr lang="en-US" b="1" dirty="0" err="1">
                <a:solidFill>
                  <a:srgbClr val="00B050">
                    <a:alpha val="70000"/>
                  </a:srgbClr>
                </a:solidFill>
              </a:rPr>
              <a:t>amoebiasis</a:t>
            </a:r>
            <a:r>
              <a:rPr lang="en-US" b="1" dirty="0">
                <a:solidFill>
                  <a:srgbClr val="00B050">
                    <a:alpha val="70000"/>
                  </a:srgbClr>
                </a:solidFill>
              </a:rPr>
              <a:t>):</a:t>
            </a:r>
            <a:r>
              <a:rPr lang="en-US" dirty="0">
                <a:solidFill>
                  <a:srgbClr val="00B050">
                    <a:alpha val="70000"/>
                  </a:srgbClr>
                </a:solidFill>
              </a:rPr>
              <a:t> The parasite </a:t>
            </a:r>
            <a:r>
              <a:rPr lang="en-US" i="1" dirty="0" err="1">
                <a:solidFill>
                  <a:srgbClr val="00B050">
                    <a:alpha val="70000"/>
                  </a:srgbClr>
                </a:solidFill>
              </a:rPr>
              <a:t>Entamoeba</a:t>
            </a:r>
            <a:r>
              <a:rPr lang="en-US" i="1" dirty="0">
                <a:solidFill>
                  <a:srgbClr val="00B050">
                    <a:alpha val="70000"/>
                  </a:srgbClr>
                </a:solidFill>
              </a:rPr>
              <a:t> </a:t>
            </a:r>
            <a:r>
              <a:rPr lang="en-US" i="1" dirty="0" err="1">
                <a:solidFill>
                  <a:srgbClr val="00B050">
                    <a:alpha val="70000"/>
                  </a:srgbClr>
                </a:solidFill>
              </a:rPr>
              <a:t>histolytica</a:t>
            </a:r>
            <a:r>
              <a:rPr lang="en-US" dirty="0">
                <a:solidFill>
                  <a:srgbClr val="00B050">
                    <a:alpha val="70000"/>
                  </a:srgbClr>
                </a:solidFill>
              </a:rPr>
              <a:t> (</a:t>
            </a:r>
            <a:r>
              <a:rPr lang="en-US" i="1" dirty="0">
                <a:solidFill>
                  <a:srgbClr val="00B050">
                    <a:alpha val="70000"/>
                  </a:srgbClr>
                </a:solidFill>
              </a:rPr>
              <a:t>E. </a:t>
            </a:r>
            <a:r>
              <a:rPr lang="en-US" i="1" dirty="0" err="1">
                <a:solidFill>
                  <a:srgbClr val="00B050">
                    <a:alpha val="70000"/>
                  </a:srgbClr>
                </a:solidFill>
              </a:rPr>
              <a:t>histolytica</a:t>
            </a:r>
            <a:r>
              <a:rPr lang="en-US" dirty="0">
                <a:solidFill>
                  <a:srgbClr val="00B050">
                    <a:alpha val="70000"/>
                  </a:srgbClr>
                </a:solidFill>
              </a:rPr>
              <a:t>) is one of the main causes of amoebic dysentery. Other parasites that cause amoebic dysentery include </a:t>
            </a:r>
            <a:r>
              <a:rPr lang="en-US" i="1" dirty="0" err="1">
                <a:solidFill>
                  <a:srgbClr val="00B050">
                    <a:alpha val="70000"/>
                  </a:srgbClr>
                </a:solidFill>
              </a:rPr>
              <a:t>Balantidium</a:t>
            </a:r>
            <a:r>
              <a:rPr lang="en-US" i="1" dirty="0">
                <a:solidFill>
                  <a:srgbClr val="00B050">
                    <a:alpha val="70000"/>
                  </a:srgbClr>
                </a:solidFill>
              </a:rPr>
              <a:t> coli </a:t>
            </a:r>
            <a:r>
              <a:rPr lang="en-US" dirty="0">
                <a:solidFill>
                  <a:srgbClr val="00B050">
                    <a:alpha val="70000"/>
                  </a:srgbClr>
                </a:solidFill>
              </a:rPr>
              <a:t>(</a:t>
            </a:r>
            <a:r>
              <a:rPr lang="en-US" i="1" dirty="0">
                <a:solidFill>
                  <a:srgbClr val="00B050">
                    <a:alpha val="70000"/>
                  </a:srgbClr>
                </a:solidFill>
              </a:rPr>
              <a:t>B. coli</a:t>
            </a:r>
            <a:r>
              <a:rPr lang="en-US" dirty="0">
                <a:solidFill>
                  <a:srgbClr val="00B050">
                    <a:alpha val="70000"/>
                  </a:srgbClr>
                </a:solidFill>
              </a:rPr>
              <a:t>) and </a:t>
            </a:r>
            <a:r>
              <a:rPr lang="en-US" dirty="0" err="1">
                <a:solidFill>
                  <a:srgbClr val="00B050">
                    <a:alpha val="70000"/>
                  </a:srgbClr>
                </a:solidFill>
                <a:hlinkClick r:id="rId3"/>
              </a:rPr>
              <a:t>strongyloidiasis</a:t>
            </a:r>
            <a:r>
              <a:rPr lang="en-US" dirty="0">
                <a:solidFill>
                  <a:srgbClr val="00B050">
                    <a:alpha val="70000"/>
                  </a:srgbClr>
                </a:solidFill>
              </a:rPr>
              <a:t>.</a:t>
            </a:r>
          </a:p>
          <a:p>
            <a:pPr algn="just"/>
            <a:endParaRPr lang="en-US" dirty="0"/>
          </a:p>
          <a:p>
            <a:endParaRPr lang="en-US" dirty="0"/>
          </a:p>
        </p:txBody>
      </p:sp>
      <p:sp>
        <p:nvSpPr>
          <p:cNvPr id="4" name="Date Placeholder 3"/>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p:cNvSpPr>
            <a:spLocks noGrp="1"/>
          </p:cNvSpPr>
          <p:nvPr>
            <p:ph type="ftr" sz="quarter" idx="11"/>
          </p:nvPr>
        </p:nvSpPr>
        <p:spPr/>
        <p:txBody>
          <a:bodyPr/>
          <a:lstStyle/>
          <a:p>
            <a:r>
              <a:rPr lang="en-US" smtClean="0"/>
              <a:t>SB_CD</a:t>
            </a:r>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59</a:t>
            </a:fld>
            <a:endParaRPr lang="en-US"/>
          </a:p>
        </p:txBody>
      </p:sp>
    </p:spTree>
    <p:extLst>
      <p:ext uri="{BB962C8B-B14F-4D97-AF65-F5344CB8AC3E}">
        <p14:creationId xmlns:p14="http://schemas.microsoft.com/office/powerpoint/2010/main" val="1803970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0D51D-94EE-9C26-CE63-F102CFCF273C}"/>
              </a:ext>
            </a:extLst>
          </p:cNvPr>
          <p:cNvSpPr>
            <a:spLocks noGrp="1"/>
          </p:cNvSpPr>
          <p:nvPr>
            <p:ph type="title"/>
          </p:nvPr>
        </p:nvSpPr>
        <p:spPr/>
        <p:txBody>
          <a:bodyPr/>
          <a:lstStyle/>
          <a:p>
            <a:r>
              <a:rPr lang="en-US" altLang="en-US" sz="3600" b="1" dirty="0"/>
              <a:t>Introduction</a:t>
            </a:r>
            <a:endParaRPr lang="en-US" dirty="0"/>
          </a:p>
        </p:txBody>
      </p:sp>
      <p:sp>
        <p:nvSpPr>
          <p:cNvPr id="3" name="Content Placeholder 2">
            <a:extLst>
              <a:ext uri="{FF2B5EF4-FFF2-40B4-BE49-F238E27FC236}">
                <a16:creationId xmlns:a16="http://schemas.microsoft.com/office/drawing/2014/main" id="{B2FF919D-60AD-282C-8B66-BACE2769AA28}"/>
              </a:ext>
            </a:extLst>
          </p:cNvPr>
          <p:cNvSpPr>
            <a:spLocks noGrp="1"/>
          </p:cNvSpPr>
          <p:nvPr>
            <p:ph idx="1"/>
          </p:nvPr>
        </p:nvSpPr>
        <p:spPr/>
        <p:txBody>
          <a:bodyPr/>
          <a:lstStyle/>
          <a:p>
            <a:pPr algn="just"/>
            <a:r>
              <a:rPr lang="en-US" dirty="0"/>
              <a:t>Cholera is an extremely serious disease that can cause severe acute watery diarrhoea with severe dehydration. It takes between 12 hours and 5 days for a person to show symptoms after consuming contaminated food or water. </a:t>
            </a:r>
          </a:p>
          <a:p>
            <a:pPr algn="just"/>
            <a:r>
              <a:rPr lang="en-US" dirty="0"/>
              <a:t>Cholera affects both children and adults and can kill within hours if untreated.</a:t>
            </a:r>
          </a:p>
        </p:txBody>
      </p:sp>
      <p:sp>
        <p:nvSpPr>
          <p:cNvPr id="4" name="Date Placeholder 3">
            <a:extLst>
              <a:ext uri="{FF2B5EF4-FFF2-40B4-BE49-F238E27FC236}">
                <a16:creationId xmlns:a16="http://schemas.microsoft.com/office/drawing/2014/main" id="{DF646742-6D0C-D50A-18DC-9A7E34C98851}"/>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5C1C8340-6A28-5C00-8E33-986F9C1CFA7B}"/>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F16DC992-444E-1E0B-598B-4967988BCA85}"/>
              </a:ext>
            </a:extLst>
          </p:cNvPr>
          <p:cNvSpPr>
            <a:spLocks noGrp="1"/>
          </p:cNvSpPr>
          <p:nvPr>
            <p:ph type="sldNum" sz="quarter" idx="12"/>
          </p:nvPr>
        </p:nvSpPr>
        <p:spPr/>
        <p:txBody>
          <a:bodyPr/>
          <a:lstStyle/>
          <a:p>
            <a:fld id="{28844951-7827-47D4-8276-7DDE1FA7D85A}" type="slidenum">
              <a:rPr lang="en-US" smtClean="0"/>
              <a:t>6</a:t>
            </a:fld>
            <a:endParaRPr lang="en-US"/>
          </a:p>
        </p:txBody>
      </p:sp>
    </p:spTree>
    <p:extLst>
      <p:ext uri="{BB962C8B-B14F-4D97-AF65-F5344CB8AC3E}">
        <p14:creationId xmlns:p14="http://schemas.microsoft.com/office/powerpoint/2010/main" val="429035574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Who does dysentery affect?</a:t>
            </a:r>
            <a:endParaRPr lang="en-US" dirty="0"/>
          </a:p>
        </p:txBody>
      </p:sp>
      <p:sp>
        <p:nvSpPr>
          <p:cNvPr id="3" name="Content Placeholder 2"/>
          <p:cNvSpPr>
            <a:spLocks noGrp="1"/>
          </p:cNvSpPr>
          <p:nvPr>
            <p:ph idx="1"/>
          </p:nvPr>
        </p:nvSpPr>
        <p:spPr/>
        <p:txBody>
          <a:bodyPr/>
          <a:lstStyle/>
          <a:p>
            <a:r>
              <a:rPr lang="en-US" dirty="0"/>
              <a:t>Anyone can get dysentery. It’s a more common condition in tropical areas of the world with poor water </a:t>
            </a:r>
            <a:r>
              <a:rPr lang="en-US" dirty="0" err="1" smtClean="0"/>
              <a:t>sanitation.Water</a:t>
            </a:r>
            <a:r>
              <a:rPr lang="en-US" dirty="0" smtClean="0"/>
              <a:t> </a:t>
            </a:r>
            <a:r>
              <a:rPr lang="en-US" dirty="0"/>
              <a:t>sanitation is a process that cleans and purifies water, so it’s safe to drink</a:t>
            </a:r>
            <a:r>
              <a:rPr lang="en-US" dirty="0" smtClean="0"/>
              <a:t>.</a:t>
            </a:r>
          </a:p>
          <a:p>
            <a:endParaRPr lang="en-US" dirty="0"/>
          </a:p>
        </p:txBody>
      </p:sp>
      <p:sp>
        <p:nvSpPr>
          <p:cNvPr id="4" name="Date Placeholder 3"/>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p:cNvSpPr>
            <a:spLocks noGrp="1"/>
          </p:cNvSpPr>
          <p:nvPr>
            <p:ph type="ftr" sz="quarter" idx="11"/>
          </p:nvPr>
        </p:nvSpPr>
        <p:spPr/>
        <p:txBody>
          <a:bodyPr/>
          <a:lstStyle/>
          <a:p>
            <a:r>
              <a:rPr lang="en-US" smtClean="0"/>
              <a:t>SB_CD</a:t>
            </a:r>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60</a:t>
            </a:fld>
            <a:endParaRPr lang="en-US"/>
          </a:p>
        </p:txBody>
      </p:sp>
    </p:spTree>
    <p:extLst>
      <p:ext uri="{BB962C8B-B14F-4D97-AF65-F5344CB8AC3E}">
        <p14:creationId xmlns:p14="http://schemas.microsoft.com/office/powerpoint/2010/main" val="36362999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Symptoms of dysentery</a:t>
            </a:r>
            <a:endParaRPr lang="en-US" dirty="0"/>
          </a:p>
        </p:txBody>
      </p:sp>
      <p:sp>
        <p:nvSpPr>
          <p:cNvPr id="3" name="Content Placeholder 2"/>
          <p:cNvSpPr>
            <a:spLocks noGrp="1"/>
          </p:cNvSpPr>
          <p:nvPr>
            <p:ph idx="1"/>
          </p:nvPr>
        </p:nvSpPr>
        <p:spPr/>
        <p:txBody>
          <a:bodyPr>
            <a:normAutofit fontScale="85000" lnSpcReduction="20000"/>
          </a:bodyPr>
          <a:lstStyle/>
          <a:p>
            <a:r>
              <a:rPr lang="en-US" dirty="0">
                <a:solidFill>
                  <a:schemeClr val="tx1">
                    <a:alpha val="70000"/>
                  </a:schemeClr>
                </a:solidFill>
              </a:rPr>
              <a:t>Most people who have amoebic dysentery don’t have any symptoms.</a:t>
            </a:r>
          </a:p>
          <a:p>
            <a:pPr marL="228600" indent="0">
              <a:buNone/>
            </a:pPr>
            <a:r>
              <a:rPr lang="en-US" b="1" dirty="0">
                <a:solidFill>
                  <a:schemeClr val="tx1">
                    <a:alpha val="70000"/>
                  </a:schemeClr>
                </a:solidFill>
              </a:rPr>
              <a:t>Mild symptoms of amoebic dysentery may include:</a:t>
            </a:r>
          </a:p>
          <a:p>
            <a:r>
              <a:rPr lang="en-US" dirty="0">
                <a:solidFill>
                  <a:schemeClr val="tx1">
                    <a:alpha val="70000"/>
                  </a:schemeClr>
                </a:solidFill>
              </a:rPr>
              <a:t>Diarrhea.</a:t>
            </a:r>
          </a:p>
          <a:p>
            <a:r>
              <a:rPr lang="en-US" dirty="0" smtClean="0">
                <a:solidFill>
                  <a:schemeClr val="tx1">
                    <a:alpha val="70000"/>
                  </a:schemeClr>
                </a:solidFill>
              </a:rPr>
              <a:t>High fever</a:t>
            </a:r>
            <a:r>
              <a:rPr lang="en-US" dirty="0">
                <a:solidFill>
                  <a:schemeClr val="tx1">
                    <a:alpha val="70000"/>
                  </a:schemeClr>
                </a:solidFill>
              </a:rPr>
              <a:t> </a:t>
            </a:r>
            <a:endParaRPr lang="en-US" dirty="0" smtClean="0">
              <a:solidFill>
                <a:schemeClr val="tx1">
                  <a:alpha val="70000"/>
                </a:schemeClr>
              </a:solidFill>
            </a:endParaRPr>
          </a:p>
          <a:p>
            <a:r>
              <a:rPr lang="en-GB" dirty="0" smtClean="0">
                <a:solidFill>
                  <a:schemeClr val="tx1">
                    <a:alpha val="70000"/>
                  </a:schemeClr>
                </a:solidFill>
              </a:rPr>
              <a:t>Nausea and Vomiting</a:t>
            </a:r>
            <a:endParaRPr lang="en-US" dirty="0">
              <a:solidFill>
                <a:schemeClr val="tx1">
                  <a:alpha val="70000"/>
                </a:schemeClr>
              </a:solidFill>
            </a:endParaRPr>
          </a:p>
          <a:p>
            <a:r>
              <a:rPr lang="en-US" dirty="0" smtClean="0">
                <a:solidFill>
                  <a:schemeClr val="tx1">
                    <a:alpha val="70000"/>
                  </a:schemeClr>
                </a:solidFill>
              </a:rPr>
              <a:t>Weight </a:t>
            </a:r>
            <a:r>
              <a:rPr lang="en-US" dirty="0">
                <a:solidFill>
                  <a:schemeClr val="tx1">
                    <a:alpha val="70000"/>
                  </a:schemeClr>
                </a:solidFill>
              </a:rPr>
              <a:t>loss.</a:t>
            </a:r>
          </a:p>
          <a:p>
            <a:r>
              <a:rPr lang="en-US" dirty="0">
                <a:solidFill>
                  <a:schemeClr val="tx1">
                    <a:alpha val="70000"/>
                  </a:schemeClr>
                </a:solidFill>
              </a:rPr>
              <a:t>Upset stomach</a:t>
            </a:r>
            <a:r>
              <a:rPr lang="en-US" dirty="0" smtClean="0">
                <a:solidFill>
                  <a:schemeClr val="tx1">
                    <a:alpha val="70000"/>
                  </a:schemeClr>
                </a:solidFill>
              </a:rPr>
              <a:t>.</a:t>
            </a:r>
          </a:p>
          <a:p>
            <a:r>
              <a:rPr lang="en-US" dirty="0">
                <a:solidFill>
                  <a:schemeClr val="tx1">
                    <a:alpha val="70000"/>
                  </a:schemeClr>
                </a:solidFill>
              </a:rPr>
              <a:t>In rare cases, the parasite may move to other areas of your body and cause </a:t>
            </a:r>
            <a:r>
              <a:rPr lang="en-US" dirty="0" smtClean="0">
                <a:solidFill>
                  <a:schemeClr val="tx1">
                    <a:alpha val="70000"/>
                  </a:schemeClr>
                </a:solidFill>
              </a:rPr>
              <a:t>an </a:t>
            </a:r>
            <a:r>
              <a:rPr lang="en-US" b="1" dirty="0" smtClean="0">
                <a:solidFill>
                  <a:schemeClr val="tx1">
                    <a:alpha val="70000"/>
                  </a:schemeClr>
                </a:solidFill>
              </a:rPr>
              <a:t>abscess</a:t>
            </a:r>
            <a:r>
              <a:rPr lang="en-US" b="1" dirty="0">
                <a:solidFill>
                  <a:schemeClr val="tx1">
                    <a:alpha val="70000"/>
                  </a:schemeClr>
                </a:solidFill>
              </a:rPr>
              <a:t> </a:t>
            </a:r>
            <a:endParaRPr lang="en-US" b="1" dirty="0" smtClean="0">
              <a:solidFill>
                <a:schemeClr val="tx1">
                  <a:alpha val="70000"/>
                </a:schemeClr>
              </a:solidFill>
            </a:endParaRPr>
          </a:p>
          <a:p>
            <a:endParaRPr lang="en-US" dirty="0"/>
          </a:p>
        </p:txBody>
      </p:sp>
      <p:sp>
        <p:nvSpPr>
          <p:cNvPr id="4" name="Date Placeholder 3"/>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p:cNvSpPr>
            <a:spLocks noGrp="1"/>
          </p:cNvSpPr>
          <p:nvPr>
            <p:ph type="ftr" sz="quarter" idx="11"/>
          </p:nvPr>
        </p:nvSpPr>
        <p:spPr/>
        <p:txBody>
          <a:bodyPr/>
          <a:lstStyle/>
          <a:p>
            <a:r>
              <a:rPr lang="en-US" smtClean="0"/>
              <a:t>SB_CD</a:t>
            </a:r>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61</a:t>
            </a:fld>
            <a:endParaRPr lang="en-US"/>
          </a:p>
        </p:txBody>
      </p:sp>
    </p:spTree>
    <p:extLst>
      <p:ext uri="{BB962C8B-B14F-4D97-AF65-F5344CB8AC3E}">
        <p14:creationId xmlns:p14="http://schemas.microsoft.com/office/powerpoint/2010/main" val="18390325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Bacillary dysentery</a:t>
            </a:r>
          </a:p>
        </p:txBody>
      </p:sp>
      <p:sp>
        <p:nvSpPr>
          <p:cNvPr id="3" name="Content Placeholder 2"/>
          <p:cNvSpPr>
            <a:spLocks noGrp="1"/>
          </p:cNvSpPr>
          <p:nvPr>
            <p:ph idx="1"/>
          </p:nvPr>
        </p:nvSpPr>
        <p:spPr/>
        <p:txBody>
          <a:bodyPr>
            <a:normAutofit fontScale="92500" lnSpcReduction="10000"/>
          </a:bodyPr>
          <a:lstStyle/>
          <a:p>
            <a:pPr marL="228600" indent="0">
              <a:buNone/>
            </a:pPr>
            <a:r>
              <a:rPr lang="en-US" b="1" dirty="0" smtClean="0"/>
              <a:t>Symptoms </a:t>
            </a:r>
            <a:r>
              <a:rPr lang="en-US" b="1" dirty="0"/>
              <a:t>of bacillary dysentery may include:</a:t>
            </a:r>
          </a:p>
          <a:p>
            <a:r>
              <a:rPr lang="en-US" dirty="0"/>
              <a:t>Diarrhea containing blood or mucus.</a:t>
            </a:r>
          </a:p>
          <a:p>
            <a:r>
              <a:rPr lang="en-US" dirty="0"/>
              <a:t>High fever.</a:t>
            </a:r>
          </a:p>
          <a:p>
            <a:r>
              <a:rPr lang="en-US" dirty="0"/>
              <a:t>Nausea and vomiting.</a:t>
            </a:r>
          </a:p>
          <a:p>
            <a:r>
              <a:rPr lang="en-US" dirty="0"/>
              <a:t>Painful stomach cramps </a:t>
            </a:r>
            <a:r>
              <a:rPr lang="en-US" dirty="0" smtClean="0"/>
              <a:t>(abdominal pain).</a:t>
            </a:r>
          </a:p>
          <a:p>
            <a:r>
              <a:rPr lang="en-US" dirty="0" smtClean="0"/>
              <a:t>If </a:t>
            </a:r>
            <a:r>
              <a:rPr lang="en-US" dirty="0"/>
              <a:t>you have severe dysentery, complications may include extreme inflammation, widening (dilation) of your large intestine and </a:t>
            </a:r>
            <a:r>
              <a:rPr lang="en-US" dirty="0" smtClean="0"/>
              <a:t>acute kidney disease.</a:t>
            </a:r>
            <a:r>
              <a:rPr lang="en-US" dirty="0"/>
              <a:t> </a:t>
            </a:r>
          </a:p>
        </p:txBody>
      </p:sp>
      <p:sp>
        <p:nvSpPr>
          <p:cNvPr id="4" name="Date Placeholder 3"/>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p:cNvSpPr>
            <a:spLocks noGrp="1"/>
          </p:cNvSpPr>
          <p:nvPr>
            <p:ph type="ftr" sz="quarter" idx="11"/>
          </p:nvPr>
        </p:nvSpPr>
        <p:spPr/>
        <p:txBody>
          <a:bodyPr/>
          <a:lstStyle/>
          <a:p>
            <a:r>
              <a:rPr lang="en-US" smtClean="0"/>
              <a:t>SB_CD</a:t>
            </a:r>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62</a:t>
            </a:fld>
            <a:endParaRPr lang="en-US"/>
          </a:p>
        </p:txBody>
      </p:sp>
    </p:spTree>
    <p:extLst>
      <p:ext uri="{BB962C8B-B14F-4D97-AF65-F5344CB8AC3E}">
        <p14:creationId xmlns:p14="http://schemas.microsoft.com/office/powerpoint/2010/main" val="42521414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Classification of ARI </a:t>
            </a:r>
            <a:endParaRPr lang="en-US" dirty="0"/>
          </a:p>
        </p:txBody>
      </p:sp>
      <p:sp>
        <p:nvSpPr>
          <p:cNvPr id="3" name="Content Placeholder 2"/>
          <p:cNvSpPr>
            <a:spLocks noGrp="1"/>
          </p:cNvSpPr>
          <p:nvPr>
            <p:ph idx="1"/>
          </p:nvPr>
        </p:nvSpPr>
        <p:spPr/>
        <p:txBody>
          <a:bodyPr>
            <a:normAutofit fontScale="92500" lnSpcReduction="10000"/>
          </a:bodyPr>
          <a:lstStyle/>
          <a:p>
            <a:r>
              <a:rPr lang="en-GB" dirty="0" smtClean="0"/>
              <a:t>ARI is often classified by clinical syndromes depending on the site of infection and referred to as:</a:t>
            </a:r>
          </a:p>
          <a:p>
            <a:r>
              <a:rPr lang="en-GB" dirty="0"/>
              <a:t> </a:t>
            </a:r>
            <a:r>
              <a:rPr lang="en-GB" dirty="0" smtClean="0"/>
              <a:t>1. ARI of upper (AURI)- Acute upper respiratory tract infection </a:t>
            </a:r>
          </a:p>
          <a:p>
            <a:r>
              <a:rPr lang="en-GB" dirty="0" smtClean="0"/>
              <a:t>2. ARI of lower (ALRI) – Acute lower respiratory tract infection </a:t>
            </a:r>
          </a:p>
          <a:p>
            <a:r>
              <a:rPr lang="en-GB" dirty="0"/>
              <a:t> </a:t>
            </a:r>
            <a:r>
              <a:rPr lang="en-GB" dirty="0" smtClean="0"/>
              <a:t>Upper respiratory tract infection includes: Common cold, pharyngitis and otitis media</a:t>
            </a:r>
          </a:p>
          <a:p>
            <a:r>
              <a:rPr lang="en-GB" dirty="0" smtClean="0"/>
              <a:t>Lower </a:t>
            </a:r>
            <a:r>
              <a:rPr lang="en-GB" dirty="0"/>
              <a:t>respiratory tract infection </a:t>
            </a:r>
            <a:r>
              <a:rPr lang="en-GB" dirty="0" smtClean="0"/>
              <a:t>include: epiglottis, laryngitis, </a:t>
            </a:r>
            <a:r>
              <a:rPr lang="en-GB" dirty="0" err="1" smtClean="0"/>
              <a:t>laryngotracheitis</a:t>
            </a:r>
            <a:r>
              <a:rPr lang="en-GB" dirty="0" smtClean="0"/>
              <a:t>, bronchitis, bronchiolitis and pneumonia. </a:t>
            </a:r>
          </a:p>
          <a:p>
            <a:endParaRPr lang="en-US" dirty="0"/>
          </a:p>
        </p:txBody>
      </p:sp>
    </p:spTree>
    <p:extLst>
      <p:ext uri="{BB962C8B-B14F-4D97-AF65-F5344CB8AC3E}">
        <p14:creationId xmlns:p14="http://schemas.microsoft.com/office/powerpoint/2010/main" val="63331202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Prevalence/ Magnitude of disease </a:t>
            </a:r>
            <a:endParaRPr lang="en-US" dirty="0"/>
          </a:p>
        </p:txBody>
      </p:sp>
      <p:sp>
        <p:nvSpPr>
          <p:cNvPr id="3" name="Content Placeholder 2"/>
          <p:cNvSpPr>
            <a:spLocks noGrp="1"/>
          </p:cNvSpPr>
          <p:nvPr>
            <p:ph idx="1"/>
          </p:nvPr>
        </p:nvSpPr>
        <p:spPr/>
        <p:txBody>
          <a:bodyPr>
            <a:normAutofit fontScale="92500"/>
          </a:bodyPr>
          <a:lstStyle/>
          <a:p>
            <a:pPr algn="just">
              <a:lnSpc>
                <a:spcPct val="150000"/>
              </a:lnSpc>
            </a:pPr>
            <a:r>
              <a:rPr lang="en-US" dirty="0"/>
              <a:t>Acute respiratory infections (ARI) are responsible for almost 20% of all deaths of children aged less than 5 years worldwide. The proportion of under-fives with ARI that are taken to an appropriate health-care provider is a key indicator for coverage of intervention and care-seeking, and provides critical inputs to the monitoring of progress towards child survival-related S</a:t>
            </a:r>
            <a:r>
              <a:rPr lang="en-US" dirty="0" smtClean="0"/>
              <a:t>ustainable Development </a:t>
            </a:r>
            <a:r>
              <a:rPr lang="en-US" dirty="0"/>
              <a:t>Goals and Strategies</a:t>
            </a:r>
            <a:r>
              <a:rPr lang="en-US" dirty="0" smtClean="0"/>
              <a:t>. (WHO)</a:t>
            </a:r>
            <a:endParaRPr lang="en-US" dirty="0"/>
          </a:p>
        </p:txBody>
      </p:sp>
    </p:spTree>
    <p:extLst>
      <p:ext uri="{BB962C8B-B14F-4D97-AF65-F5344CB8AC3E}">
        <p14:creationId xmlns:p14="http://schemas.microsoft.com/office/powerpoint/2010/main" val="322519909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172192" cy="522224"/>
          </a:xfrm>
        </p:spPr>
        <p:txBody>
          <a:bodyPr>
            <a:normAutofit fontScale="90000"/>
          </a:bodyPr>
          <a:lstStyle/>
          <a:p>
            <a:endParaRPr lang="en-US" dirty="0"/>
          </a:p>
        </p:txBody>
      </p:sp>
      <p:sp>
        <p:nvSpPr>
          <p:cNvPr id="3" name="Content Placeholder 2"/>
          <p:cNvSpPr>
            <a:spLocks noGrp="1"/>
          </p:cNvSpPr>
          <p:nvPr>
            <p:ph idx="1"/>
          </p:nvPr>
        </p:nvSpPr>
        <p:spPr>
          <a:xfrm>
            <a:off x="1024128" y="1239520"/>
            <a:ext cx="10568432" cy="5100320"/>
          </a:xfrm>
        </p:spPr>
        <p:txBody>
          <a:bodyPr>
            <a:normAutofit fontScale="70000" lnSpcReduction="20000"/>
          </a:bodyPr>
          <a:lstStyle/>
          <a:p>
            <a:pPr>
              <a:lnSpc>
                <a:spcPct val="150000"/>
              </a:lnSpc>
            </a:pPr>
            <a:r>
              <a:rPr lang="en-US" dirty="0"/>
              <a:t>Acute respiratory infection (ARI) is responsible for about 30–50 percent of visits to </a:t>
            </a:r>
            <a:r>
              <a:rPr lang="en-US" dirty="0" smtClean="0"/>
              <a:t>health facilities </a:t>
            </a:r>
            <a:r>
              <a:rPr lang="en-US" dirty="0"/>
              <a:t>and for about 20–30 percent of admissions to hospitals in Nepal for children </a:t>
            </a:r>
            <a:r>
              <a:rPr lang="en-US" dirty="0" smtClean="0"/>
              <a:t>under 5 </a:t>
            </a:r>
            <a:r>
              <a:rPr lang="en-US" dirty="0"/>
              <a:t>years old. Incidence of ARI in children among under-five years of age is 344 per 1000 </a:t>
            </a:r>
            <a:r>
              <a:rPr lang="en-US" dirty="0" smtClean="0"/>
              <a:t>in Nepal.</a:t>
            </a:r>
          </a:p>
          <a:p>
            <a:pPr>
              <a:lnSpc>
                <a:spcPct val="160000"/>
              </a:lnSpc>
            </a:pPr>
            <a:r>
              <a:rPr lang="en-US" dirty="0"/>
              <a:t>Out of 286 children, more than half of children (60.8%) had Acute Respiratory </a:t>
            </a:r>
            <a:r>
              <a:rPr lang="en-US" dirty="0" smtClean="0"/>
              <a:t>Infection (ARI</a:t>
            </a:r>
            <a:r>
              <a:rPr lang="en-US" dirty="0"/>
              <a:t>). Nearly one-fifth of the children had severe or very severe pneumonia.</a:t>
            </a:r>
            <a:endParaRPr lang="en-US" dirty="0" smtClean="0"/>
          </a:p>
          <a:p>
            <a:pPr>
              <a:lnSpc>
                <a:spcPct val="150000"/>
              </a:lnSpc>
            </a:pPr>
            <a:r>
              <a:rPr lang="en-GB" sz="2600" b="1" dirty="0" smtClean="0">
                <a:solidFill>
                  <a:srgbClr val="0070C0"/>
                </a:solidFill>
              </a:rPr>
              <a:t>Findings of study done in Kathmandu Valley </a:t>
            </a:r>
            <a:endParaRPr lang="en-GB" sz="2600" b="1" dirty="0">
              <a:solidFill>
                <a:srgbClr val="0070C0"/>
              </a:solidFill>
            </a:endParaRPr>
          </a:p>
          <a:p>
            <a:pPr algn="just">
              <a:lnSpc>
                <a:spcPct val="150000"/>
              </a:lnSpc>
            </a:pPr>
            <a:r>
              <a:rPr lang="en-US" dirty="0"/>
              <a:t>Acute Respiratory Infection (ARI) is a major problem among under-five children. The </a:t>
            </a:r>
            <a:r>
              <a:rPr lang="en-US" dirty="0" smtClean="0"/>
              <a:t>prevalence of </a:t>
            </a:r>
            <a:r>
              <a:rPr lang="en-US" dirty="0"/>
              <a:t>ARI among the male child is more than that of female child. The prevalence </a:t>
            </a:r>
            <a:r>
              <a:rPr lang="en-US" dirty="0" smtClean="0"/>
              <a:t>was higher </a:t>
            </a:r>
            <a:r>
              <a:rPr lang="en-US" dirty="0"/>
              <a:t>among the children of age less than 24 months. Children when get exposed to </a:t>
            </a:r>
            <a:r>
              <a:rPr lang="en-US" dirty="0" smtClean="0"/>
              <a:t>smoking while </a:t>
            </a:r>
            <a:r>
              <a:rPr lang="en-US" dirty="0"/>
              <a:t>cooking have greater chance of acquiring ARI. Similarly, when the family members </a:t>
            </a:r>
            <a:r>
              <a:rPr lang="en-US" dirty="0" smtClean="0"/>
              <a:t>have respiratory </a:t>
            </a:r>
            <a:r>
              <a:rPr lang="en-US" dirty="0"/>
              <a:t>tract infections, it could double the risk of ARI among the children.</a:t>
            </a:r>
            <a:endParaRPr lang="en-US" dirty="0" smtClean="0"/>
          </a:p>
          <a:p>
            <a:endParaRPr lang="en-US" dirty="0"/>
          </a:p>
        </p:txBody>
      </p:sp>
    </p:spTree>
    <p:extLst>
      <p:ext uri="{BB962C8B-B14F-4D97-AF65-F5344CB8AC3E}">
        <p14:creationId xmlns:p14="http://schemas.microsoft.com/office/powerpoint/2010/main" val="363111411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algn="just">
              <a:lnSpc>
                <a:spcPct val="150000"/>
              </a:lnSpc>
            </a:pPr>
            <a:r>
              <a:rPr lang="en-US" dirty="0"/>
              <a:t>Children aged 0 to 23 months had1.5 times higher odds of pneumonia compared to the age group 24 to 59 months (AOR = 1.5, CI 1.0–2.3) and children from rural area had 1.9 times the odds of having pneumonia than urban children (AOR = 1.9, CI 1.2–3.2). Underweight children had 2.3 times greater odds of having pneumonia than normal weight children (AOR = 2.3, CI 1.4–3.9). The odds of having pneumonia were 2.5 higher among children of current smoking mothers compared those with non-smoking mothers (AOR = 2.5, CI 1.1–5.7</a:t>
            </a:r>
            <a:r>
              <a:rPr lang="en-US" dirty="0" smtClean="0"/>
              <a:t>). (</a:t>
            </a:r>
            <a:r>
              <a:rPr lang="en-US" dirty="0" err="1" smtClean="0"/>
              <a:t>Dharel</a:t>
            </a:r>
            <a:r>
              <a:rPr lang="en-US" dirty="0" smtClean="0"/>
              <a:t> S) </a:t>
            </a:r>
            <a:endParaRPr lang="en-US" dirty="0"/>
          </a:p>
        </p:txBody>
      </p:sp>
    </p:spTree>
    <p:extLst>
      <p:ext uri="{BB962C8B-B14F-4D97-AF65-F5344CB8AC3E}">
        <p14:creationId xmlns:p14="http://schemas.microsoft.com/office/powerpoint/2010/main" val="14926518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Findings NDHS 2022</a:t>
            </a:r>
            <a:endParaRPr lang="en-US" dirty="0"/>
          </a:p>
        </p:txBody>
      </p:sp>
      <p:sp>
        <p:nvSpPr>
          <p:cNvPr id="3" name="Content Placeholder 2"/>
          <p:cNvSpPr>
            <a:spLocks noGrp="1"/>
          </p:cNvSpPr>
          <p:nvPr>
            <p:ph idx="1"/>
          </p:nvPr>
        </p:nvSpPr>
        <p:spPr/>
        <p:txBody>
          <a:bodyPr>
            <a:normAutofit fontScale="92500" lnSpcReduction="10000"/>
          </a:bodyPr>
          <a:lstStyle/>
          <a:p>
            <a:r>
              <a:rPr lang="en-US" b="1" i="1" dirty="0"/>
              <a:t>Symptoms of acute respiratory infection: </a:t>
            </a:r>
            <a:r>
              <a:rPr lang="en-US" dirty="0"/>
              <a:t>1% </a:t>
            </a:r>
            <a:r>
              <a:rPr lang="en-US" dirty="0" smtClean="0"/>
              <a:t>of children </a:t>
            </a:r>
            <a:r>
              <a:rPr lang="en-US" dirty="0"/>
              <a:t>under age 5 had symptoms of acute </a:t>
            </a:r>
            <a:r>
              <a:rPr lang="en-US" dirty="0" smtClean="0"/>
              <a:t>respiratory infection </a:t>
            </a:r>
            <a:r>
              <a:rPr lang="en-US" dirty="0"/>
              <a:t>(ARI) in the 2 weeks before the survey, </a:t>
            </a:r>
            <a:r>
              <a:rPr lang="en-US" dirty="0" smtClean="0"/>
              <a:t>and advice </a:t>
            </a:r>
            <a:r>
              <a:rPr lang="en-US" dirty="0"/>
              <a:t>or treatment was sought for 75% of these children</a:t>
            </a:r>
            <a:r>
              <a:rPr lang="en-US" dirty="0" smtClean="0"/>
              <a:t>.</a:t>
            </a:r>
          </a:p>
          <a:p>
            <a:r>
              <a:rPr lang="en-US" dirty="0"/>
              <a:t>Acute respiratory infections are a major public health problem among children under age 5 in Nepal, </a:t>
            </a:r>
            <a:r>
              <a:rPr lang="en-US" dirty="0" smtClean="0"/>
              <a:t>and pneumonia </a:t>
            </a:r>
            <a:r>
              <a:rPr lang="en-US" dirty="0"/>
              <a:t>has emerged as the leading cause of death among children in that age group. The </a:t>
            </a:r>
            <a:r>
              <a:rPr lang="en-US" dirty="0" smtClean="0"/>
              <a:t>Community-Based </a:t>
            </a:r>
            <a:r>
              <a:rPr lang="en-US" dirty="0"/>
              <a:t>Integrated Management of Neonatal and Childhood Illness (CB-IMNCI) program focuses on </a:t>
            </a:r>
            <a:r>
              <a:rPr lang="en-US" dirty="0" smtClean="0"/>
              <a:t>five major </a:t>
            </a:r>
            <a:r>
              <a:rPr lang="en-US" dirty="0"/>
              <a:t>diseases among children under age 5: pneumonia, diarrhea, malaria, measles, </a:t>
            </a:r>
            <a:r>
              <a:rPr lang="en-US" dirty="0" smtClean="0"/>
              <a:t>and malnutrition</a:t>
            </a:r>
            <a:r>
              <a:rPr lang="en-US" dirty="0"/>
              <a:t>.</a:t>
            </a:r>
          </a:p>
        </p:txBody>
      </p:sp>
    </p:spTree>
    <p:extLst>
      <p:ext uri="{BB962C8B-B14F-4D97-AF65-F5344CB8AC3E}">
        <p14:creationId xmlns:p14="http://schemas.microsoft.com/office/powerpoint/2010/main" val="14630644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745744"/>
          </a:xfrm>
        </p:spPr>
        <p:txBody>
          <a:bodyPr/>
          <a:lstStyle/>
          <a:p>
            <a:endParaRPr lang="en-US" dirty="0"/>
          </a:p>
        </p:txBody>
      </p:sp>
      <p:sp>
        <p:nvSpPr>
          <p:cNvPr id="3" name="Content Placeholder 2"/>
          <p:cNvSpPr>
            <a:spLocks noGrp="1"/>
          </p:cNvSpPr>
          <p:nvPr>
            <p:ph idx="1"/>
          </p:nvPr>
        </p:nvSpPr>
        <p:spPr>
          <a:xfrm>
            <a:off x="892048" y="1524000"/>
            <a:ext cx="9720073" cy="4023360"/>
          </a:xfrm>
        </p:spPr>
        <p:txBody>
          <a:bodyPr>
            <a:normAutofit lnSpcReduction="10000"/>
          </a:bodyPr>
          <a:lstStyle/>
          <a:p>
            <a:pPr algn="just">
              <a:lnSpc>
                <a:spcPct val="150000"/>
              </a:lnSpc>
            </a:pPr>
            <a:r>
              <a:rPr lang="en-US" dirty="0"/>
              <a:t>Children living in households where solid fuel is used for cooking (2%) were more likely to </a:t>
            </a:r>
            <a:r>
              <a:rPr lang="en-US" dirty="0" smtClean="0"/>
              <a:t>have symptoms </a:t>
            </a:r>
            <a:r>
              <a:rPr lang="en-US" dirty="0"/>
              <a:t>of ARI in the 2 weeks preceding the survey than children in households using clean </a:t>
            </a:r>
            <a:r>
              <a:rPr lang="en-US" dirty="0" smtClean="0"/>
              <a:t>fuel and </a:t>
            </a:r>
            <a:r>
              <a:rPr lang="en-US" dirty="0"/>
              <a:t>technology (1%).</a:t>
            </a:r>
          </a:p>
          <a:p>
            <a:pPr algn="just">
              <a:lnSpc>
                <a:spcPct val="150000"/>
              </a:lnSpc>
            </a:pPr>
            <a:r>
              <a:rPr lang="en-US" dirty="0" smtClean="0"/>
              <a:t>The </a:t>
            </a:r>
            <a:r>
              <a:rPr lang="en-US" dirty="0"/>
              <a:t>percentage of children with symptoms of ARI is higher in </a:t>
            </a:r>
            <a:r>
              <a:rPr lang="en-US" dirty="0" err="1"/>
              <a:t>Karnali</a:t>
            </a:r>
            <a:r>
              <a:rPr lang="en-US" dirty="0"/>
              <a:t> Province (4%) than in the </a:t>
            </a:r>
            <a:r>
              <a:rPr lang="en-US" dirty="0" smtClean="0"/>
              <a:t>other provinces </a:t>
            </a:r>
            <a:r>
              <a:rPr lang="en-US" dirty="0"/>
              <a:t>(2% or less).</a:t>
            </a:r>
          </a:p>
        </p:txBody>
      </p:sp>
    </p:spTree>
    <p:extLst>
      <p:ext uri="{BB962C8B-B14F-4D97-AF65-F5344CB8AC3E}">
        <p14:creationId xmlns:p14="http://schemas.microsoft.com/office/powerpoint/2010/main" val="34055835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i="1" dirty="0"/>
              <a:t>Source of Advice or Treatment for Symptoms of ARI</a:t>
            </a:r>
          </a:p>
          <a:p>
            <a:r>
              <a:rPr lang="en-US" dirty="0"/>
              <a:t>Among children under age 5 with symptoms of ARI, advice or treatment was more often sought </a:t>
            </a:r>
            <a:r>
              <a:rPr lang="en-US" dirty="0" smtClean="0"/>
              <a:t>from private </a:t>
            </a:r>
            <a:r>
              <a:rPr lang="en-US" dirty="0"/>
              <a:t>medical sector facilities (60%) than from public sector facilities (19%) </a:t>
            </a:r>
            <a:r>
              <a:rPr lang="en-US" dirty="0" smtClean="0"/>
              <a:t>. </a:t>
            </a:r>
          </a:p>
          <a:p>
            <a:r>
              <a:rPr lang="en-US" dirty="0" smtClean="0"/>
              <a:t>Among </a:t>
            </a:r>
            <a:r>
              <a:rPr lang="en-US" dirty="0"/>
              <a:t>private sector facilities, the prominent sources are private clinics (40%) and pharmacies (25</a:t>
            </a:r>
            <a:r>
              <a:rPr lang="en-US" dirty="0" smtClean="0"/>
              <a:t>%). Health </a:t>
            </a:r>
            <a:r>
              <a:rPr lang="en-US" dirty="0"/>
              <a:t>posts are the most common public sector source (14%).</a:t>
            </a:r>
          </a:p>
        </p:txBody>
      </p:sp>
    </p:spTree>
    <p:extLst>
      <p:ext uri="{BB962C8B-B14F-4D97-AF65-F5344CB8AC3E}">
        <p14:creationId xmlns:p14="http://schemas.microsoft.com/office/powerpoint/2010/main" val="3944034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5BC20-6D7D-E5AA-F447-3BD257771A4F}"/>
              </a:ext>
            </a:extLst>
          </p:cNvPr>
          <p:cNvSpPr>
            <a:spLocks noGrp="1"/>
          </p:cNvSpPr>
          <p:nvPr>
            <p:ph type="title"/>
          </p:nvPr>
        </p:nvSpPr>
        <p:spPr>
          <a:xfrm>
            <a:off x="838200" y="681037"/>
            <a:ext cx="10515600" cy="782003"/>
          </a:xfrm>
        </p:spPr>
        <p:txBody>
          <a:bodyPr/>
          <a:lstStyle/>
          <a:p>
            <a:pPr algn="ctr"/>
            <a:r>
              <a:rPr lang="en-US" altLang="en-US" sz="3600" b="1" dirty="0"/>
              <a:t>Introduction</a:t>
            </a:r>
            <a:endParaRPr lang="en-US" dirty="0"/>
          </a:p>
        </p:txBody>
      </p:sp>
      <p:sp>
        <p:nvSpPr>
          <p:cNvPr id="3" name="Content Placeholder 2">
            <a:extLst>
              <a:ext uri="{FF2B5EF4-FFF2-40B4-BE49-F238E27FC236}">
                <a16:creationId xmlns:a16="http://schemas.microsoft.com/office/drawing/2014/main" id="{AA2F0A85-633B-9B5D-3B96-A8EF36873EFE}"/>
              </a:ext>
            </a:extLst>
          </p:cNvPr>
          <p:cNvSpPr>
            <a:spLocks noGrp="1"/>
          </p:cNvSpPr>
          <p:nvPr>
            <p:ph idx="1"/>
          </p:nvPr>
        </p:nvSpPr>
        <p:spPr>
          <a:xfrm>
            <a:off x="838200" y="1635760"/>
            <a:ext cx="10515600" cy="4793615"/>
          </a:xfrm>
        </p:spPr>
        <p:txBody>
          <a:bodyPr>
            <a:normAutofit fontScale="70000" lnSpcReduction="20000"/>
          </a:bodyPr>
          <a:lstStyle/>
          <a:p>
            <a:pPr eaLnBrk="1" hangingPunct="1">
              <a:lnSpc>
                <a:spcPct val="80000"/>
              </a:lnSpc>
            </a:pPr>
            <a:endParaRPr lang="en-US" altLang="en-US" sz="2800" dirty="0" smtClean="0"/>
          </a:p>
          <a:p>
            <a:pPr eaLnBrk="1" hangingPunct="1">
              <a:lnSpc>
                <a:spcPct val="170000"/>
              </a:lnSpc>
            </a:pPr>
            <a:r>
              <a:rPr lang="en-US" altLang="en-US" sz="2800" dirty="0" smtClean="0"/>
              <a:t>The </a:t>
            </a:r>
            <a:r>
              <a:rPr lang="en-US" altLang="en-US" sz="2800" dirty="0"/>
              <a:t>Vibrio cholera has two biotypes and two serotypes but both these are not so important from control point of </a:t>
            </a:r>
            <a:r>
              <a:rPr lang="en-US" altLang="en-US" sz="2800" dirty="0" smtClean="0"/>
              <a:t>view. </a:t>
            </a:r>
            <a:endParaRPr lang="en-US" altLang="en-US" sz="2800" dirty="0"/>
          </a:p>
          <a:p>
            <a:pPr eaLnBrk="1" hangingPunct="1">
              <a:lnSpc>
                <a:spcPct val="80000"/>
              </a:lnSpc>
              <a:buFontTx/>
              <a:buNone/>
            </a:pPr>
            <a:endParaRPr lang="en-US" altLang="en-US" sz="2800" dirty="0"/>
          </a:p>
          <a:p>
            <a:pPr eaLnBrk="1" hangingPunct="1">
              <a:lnSpc>
                <a:spcPct val="160000"/>
              </a:lnSpc>
            </a:pPr>
            <a:r>
              <a:rPr lang="en-US" altLang="en-US" sz="2800" dirty="0"/>
              <a:t>The first biotype E1 Tor is the main responsible for pandemic </a:t>
            </a:r>
            <a:r>
              <a:rPr lang="en-US" altLang="en-US" sz="2800" dirty="0" smtClean="0"/>
              <a:t>previously but </a:t>
            </a:r>
            <a:r>
              <a:rPr lang="en-US" altLang="en-US" sz="2800" dirty="0"/>
              <a:t>both biotypes are responsible for cholera endemic in Africa and </a:t>
            </a:r>
            <a:r>
              <a:rPr lang="en-US" altLang="en-US" sz="2800" dirty="0" smtClean="0"/>
              <a:t>Asia.</a:t>
            </a:r>
            <a:endParaRPr lang="en-US" altLang="en-US" dirty="0"/>
          </a:p>
          <a:p>
            <a:pPr eaLnBrk="1" hangingPunct="1">
              <a:lnSpc>
                <a:spcPct val="160000"/>
              </a:lnSpc>
            </a:pPr>
            <a:r>
              <a:rPr lang="en-US" altLang="en-US" sz="2800" dirty="0" err="1" smtClean="0"/>
              <a:t>V.Cholera</a:t>
            </a:r>
            <a:r>
              <a:rPr lang="en-US" altLang="en-US" sz="2800" dirty="0" smtClean="0"/>
              <a:t> </a:t>
            </a:r>
            <a:r>
              <a:rPr lang="en-US" altLang="en-US" sz="2800" dirty="0"/>
              <a:t>is responsible for 5-10% of diarrhoea among hospitalized cases in all age group</a:t>
            </a:r>
          </a:p>
          <a:p>
            <a:pPr eaLnBrk="1" hangingPunct="1">
              <a:lnSpc>
                <a:spcPct val="80000"/>
              </a:lnSpc>
              <a:buFontTx/>
              <a:buNone/>
            </a:pPr>
            <a:endParaRPr lang="en-US" altLang="en-US" sz="2800" dirty="0"/>
          </a:p>
          <a:p>
            <a:pPr eaLnBrk="1" hangingPunct="1">
              <a:lnSpc>
                <a:spcPct val="80000"/>
              </a:lnSpc>
            </a:pPr>
            <a:r>
              <a:rPr lang="en-US" altLang="en-US" sz="2800" dirty="0"/>
              <a:t>Mostly affects among 2-9 years age group and mostly severe cases</a:t>
            </a:r>
          </a:p>
          <a:p>
            <a:pPr eaLnBrk="1" hangingPunct="1">
              <a:lnSpc>
                <a:spcPct val="80000"/>
              </a:lnSpc>
              <a:buFontTx/>
              <a:buNone/>
            </a:pPr>
            <a:endParaRPr lang="en-US" altLang="en-US" sz="2800" dirty="0"/>
          </a:p>
          <a:p>
            <a:pPr eaLnBrk="1" hangingPunct="1">
              <a:lnSpc>
                <a:spcPct val="80000"/>
              </a:lnSpc>
            </a:pPr>
            <a:r>
              <a:rPr lang="en-US" altLang="en-US" sz="2800" dirty="0"/>
              <a:t>In newly affected area, young adults is the sufferers</a:t>
            </a:r>
          </a:p>
          <a:p>
            <a:pPr marL="228600" indent="0">
              <a:buNone/>
            </a:pPr>
            <a:endParaRPr lang="en-US" dirty="0"/>
          </a:p>
        </p:txBody>
      </p:sp>
      <p:sp>
        <p:nvSpPr>
          <p:cNvPr id="4" name="Date Placeholder 3">
            <a:extLst>
              <a:ext uri="{FF2B5EF4-FFF2-40B4-BE49-F238E27FC236}">
                <a16:creationId xmlns:a16="http://schemas.microsoft.com/office/drawing/2014/main" id="{58591735-FAE4-9E53-8AAB-CF2D06D7C370}"/>
              </a:ext>
            </a:extLst>
          </p:cNvPr>
          <p:cNvSpPr>
            <a:spLocks noGrp="1"/>
          </p:cNvSpPr>
          <p:nvPr>
            <p:ph type="dt" sz="half" idx="10"/>
          </p:nvPr>
        </p:nvSpPr>
        <p:spPr/>
        <p:txBody>
          <a:bodyPr/>
          <a:lstStyle/>
          <a:p>
            <a:fld id="{E4630C36-FBA1-4F28-8EB3-8AA2A819502B}" type="datetime1">
              <a:rPr lang="en-US" smtClean="0"/>
              <a:t>11/28/2023</a:t>
            </a:fld>
            <a:endParaRPr lang="en-US"/>
          </a:p>
        </p:txBody>
      </p:sp>
      <p:sp>
        <p:nvSpPr>
          <p:cNvPr id="5" name="Footer Placeholder 4">
            <a:extLst>
              <a:ext uri="{FF2B5EF4-FFF2-40B4-BE49-F238E27FC236}">
                <a16:creationId xmlns:a16="http://schemas.microsoft.com/office/drawing/2014/main" id="{60000122-DDF5-F3F5-90B7-26AA493A1EBB}"/>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0956BD41-4AB6-F1F0-62A7-693E7DDEE6B4}"/>
              </a:ext>
            </a:extLst>
          </p:cNvPr>
          <p:cNvSpPr>
            <a:spLocks noGrp="1"/>
          </p:cNvSpPr>
          <p:nvPr>
            <p:ph type="sldNum" sz="quarter" idx="12"/>
          </p:nvPr>
        </p:nvSpPr>
        <p:spPr/>
        <p:txBody>
          <a:bodyPr/>
          <a:lstStyle/>
          <a:p>
            <a:fld id="{28844951-7827-47D4-8276-7DDE1FA7D85A}" type="slidenum">
              <a:rPr lang="en-US" smtClean="0"/>
              <a:t>7</a:t>
            </a:fld>
            <a:endParaRPr lang="en-US"/>
          </a:p>
        </p:txBody>
      </p:sp>
    </p:spTree>
    <p:extLst>
      <p:ext uri="{BB962C8B-B14F-4D97-AF65-F5344CB8AC3E}">
        <p14:creationId xmlns:p14="http://schemas.microsoft.com/office/powerpoint/2010/main" val="17820435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buFont typeface="Arial" charset="0"/>
              <a:buChar char="►"/>
              <a:defRPr/>
            </a:pPr>
            <a:r>
              <a:rPr lang="en-US" dirty="0"/>
              <a:t>Morbidity and Mortality due to ARI is very high because excessive cold in Mountain, Mother and kitchen smoke in hill, overcrowding in Urban and </a:t>
            </a:r>
            <a:r>
              <a:rPr lang="en-US" dirty="0" err="1"/>
              <a:t>Terai</a:t>
            </a:r>
            <a:r>
              <a:rPr lang="en-US" dirty="0"/>
              <a:t>.</a:t>
            </a:r>
          </a:p>
          <a:p>
            <a:pPr>
              <a:buNone/>
              <a:defRPr/>
            </a:pPr>
            <a:endParaRPr lang="en-US" dirty="0"/>
          </a:p>
          <a:p>
            <a:pPr>
              <a:buFont typeface="Arial" charset="0"/>
              <a:buChar char="►"/>
              <a:defRPr/>
            </a:pPr>
            <a:r>
              <a:rPr lang="en-GB" dirty="0"/>
              <a:t>Low birth weight, malnourished and non-breastfed children and those living in overcrowded conditions are at higher risk of getting pneumonia. These children are also at a higher risk of death from pneumonia. </a:t>
            </a:r>
          </a:p>
        </p:txBody>
      </p:sp>
    </p:spTree>
    <p:extLst>
      <p:ext uri="{BB962C8B-B14F-4D97-AF65-F5344CB8AC3E}">
        <p14:creationId xmlns:p14="http://schemas.microsoft.com/office/powerpoint/2010/main" val="39231766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54"/>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C1FFE99-ED93-4D39-9413-861DEC83BFE7}" type="datetime1">
              <a:rPr lang="en-US" altLang="en-US">
                <a:latin typeface="Arial" panose="020B0604020202020204" pitchFamily="34" charset="0"/>
              </a:rPr>
              <a:pPr/>
              <a:t>11/28/2023</a:t>
            </a:fld>
            <a:endParaRPr lang="en-US" altLang="en-US">
              <a:latin typeface="Arial" panose="020B0604020202020204" pitchFamily="34" charset="0"/>
            </a:endParaRPr>
          </a:p>
        </p:txBody>
      </p:sp>
      <p:sp>
        <p:nvSpPr>
          <p:cNvPr id="12291" name="Rectangle 155"/>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altLang="en-US">
                <a:latin typeface="Arial" panose="020B0604020202020204" pitchFamily="34" charset="0"/>
              </a:rPr>
              <a:t>ARI </a:t>
            </a:r>
          </a:p>
        </p:txBody>
      </p:sp>
      <p:sp>
        <p:nvSpPr>
          <p:cNvPr id="12292" name="Rectangle 15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2E9EEF6-BBF8-47EB-815C-BF1B8F6F8B91}" type="slidenum">
              <a:rPr lang="en-US" altLang="en-US">
                <a:latin typeface="Arial" panose="020B0604020202020204" pitchFamily="34" charset="0"/>
              </a:rPr>
              <a:pPr/>
              <a:t>71</a:t>
            </a:fld>
            <a:endParaRPr lang="en-US" altLang="en-US">
              <a:latin typeface="Arial" panose="020B0604020202020204" pitchFamily="34" charset="0"/>
            </a:endParaRPr>
          </a:p>
        </p:txBody>
      </p:sp>
      <p:sp>
        <p:nvSpPr>
          <p:cNvPr id="9218" name="Rectangle 2"/>
          <p:cNvSpPr>
            <a:spLocks noGrp="1" noRot="1" noChangeArrowheads="1"/>
          </p:cNvSpPr>
          <p:nvPr>
            <p:ph type="title"/>
          </p:nvPr>
        </p:nvSpPr>
        <p:spPr>
          <a:xfrm>
            <a:off x="1544320" y="228600"/>
            <a:ext cx="8822055" cy="1254760"/>
          </a:xfrm>
        </p:spPr>
        <p:txBody>
          <a:bodyPr>
            <a:normAutofit/>
          </a:bodyPr>
          <a:lstStyle/>
          <a:p>
            <a:pPr eaLnBrk="1" hangingPunct="1">
              <a:defRPr/>
            </a:pPr>
            <a:r>
              <a:rPr lang="en-US" dirty="0" smtClean="0"/>
              <a:t>Causes and Factors </a:t>
            </a:r>
          </a:p>
        </p:txBody>
      </p:sp>
      <p:sp>
        <p:nvSpPr>
          <p:cNvPr id="9219" name="Rectangle 3"/>
          <p:cNvSpPr>
            <a:spLocks noGrp="1" noRot="1" noChangeArrowheads="1"/>
          </p:cNvSpPr>
          <p:nvPr>
            <p:ph type="body" idx="1"/>
          </p:nvPr>
        </p:nvSpPr>
        <p:spPr>
          <a:xfrm>
            <a:off x="1734185" y="1483360"/>
            <a:ext cx="9584055" cy="5261664"/>
          </a:xfrm>
        </p:spPr>
        <p:txBody>
          <a:bodyPr numCol="2">
            <a:normAutofit fontScale="85000" lnSpcReduction="20000"/>
          </a:bodyPr>
          <a:lstStyle/>
          <a:p>
            <a:pPr eaLnBrk="1" hangingPunct="1">
              <a:lnSpc>
                <a:spcPct val="80000"/>
              </a:lnSpc>
              <a:buClr>
                <a:schemeClr val="accent1"/>
              </a:buClr>
              <a:buFont typeface="Wingdings" pitchFamily="2" charset="2"/>
              <a:buNone/>
              <a:defRPr/>
            </a:pPr>
            <a:r>
              <a:rPr lang="en-US" sz="3300" b="1" dirty="0" smtClean="0"/>
              <a:t>Agents </a:t>
            </a:r>
          </a:p>
          <a:p>
            <a:pPr eaLnBrk="1" hangingPunct="1">
              <a:lnSpc>
                <a:spcPct val="80000"/>
              </a:lnSpc>
              <a:buClr>
                <a:schemeClr val="accent1"/>
              </a:buClr>
              <a:buFont typeface="Wingdings" pitchFamily="2" charset="2"/>
              <a:buNone/>
              <a:defRPr/>
            </a:pPr>
            <a:r>
              <a:rPr lang="en-US" sz="2400" dirty="0" smtClean="0"/>
              <a:t>Most </a:t>
            </a:r>
            <a:r>
              <a:rPr lang="en-US" sz="2400" dirty="0"/>
              <a:t>common cause are:</a:t>
            </a:r>
          </a:p>
          <a:p>
            <a:pPr eaLnBrk="1" hangingPunct="1">
              <a:lnSpc>
                <a:spcPct val="80000"/>
              </a:lnSpc>
              <a:buClr>
                <a:schemeClr val="accent1"/>
              </a:buClr>
              <a:buFont typeface="Wingdings" pitchFamily="2" charset="2"/>
              <a:buNone/>
              <a:defRPr/>
            </a:pPr>
            <a:r>
              <a:rPr lang="en-US" sz="2800" b="1" dirty="0" smtClean="0"/>
              <a:t>1. Bacteria</a:t>
            </a:r>
            <a:r>
              <a:rPr lang="en-US" sz="2400" b="1" dirty="0" smtClean="0"/>
              <a:t>:</a:t>
            </a:r>
            <a:endParaRPr lang="en-US" sz="2400" b="1" dirty="0"/>
          </a:p>
          <a:p>
            <a:pPr eaLnBrk="1" hangingPunct="1">
              <a:lnSpc>
                <a:spcPct val="80000"/>
              </a:lnSpc>
              <a:buClr>
                <a:schemeClr val="accent1"/>
              </a:buClr>
              <a:buFontTx/>
              <a:buChar char="•"/>
              <a:defRPr/>
            </a:pPr>
            <a:r>
              <a:rPr lang="en-US" sz="2400" dirty="0" err="1" smtClean="0"/>
              <a:t>Bordetella</a:t>
            </a:r>
            <a:r>
              <a:rPr lang="en-US" sz="2400" dirty="0" smtClean="0"/>
              <a:t> </a:t>
            </a:r>
            <a:r>
              <a:rPr lang="en-US" sz="2400" dirty="0" err="1" smtClean="0"/>
              <a:t>Pertusis</a:t>
            </a:r>
            <a:endParaRPr lang="en-US" sz="2400" dirty="0"/>
          </a:p>
          <a:p>
            <a:pPr eaLnBrk="1" hangingPunct="1">
              <a:lnSpc>
                <a:spcPct val="80000"/>
              </a:lnSpc>
              <a:buClr>
                <a:schemeClr val="accent1"/>
              </a:buClr>
              <a:buFontTx/>
              <a:buChar char="•"/>
              <a:defRPr/>
            </a:pPr>
            <a:r>
              <a:rPr lang="en-US" sz="2400" dirty="0" err="1" smtClean="0"/>
              <a:t>Corynebacterium</a:t>
            </a:r>
            <a:r>
              <a:rPr lang="en-US" sz="2400" dirty="0" smtClean="0"/>
              <a:t> </a:t>
            </a:r>
            <a:r>
              <a:rPr lang="en-US" sz="2400" dirty="0" err="1" smtClean="0"/>
              <a:t>diphtheriae</a:t>
            </a:r>
            <a:endParaRPr lang="en-US" sz="2400" dirty="0"/>
          </a:p>
          <a:p>
            <a:pPr eaLnBrk="1" hangingPunct="1">
              <a:lnSpc>
                <a:spcPct val="80000"/>
              </a:lnSpc>
              <a:buClr>
                <a:schemeClr val="accent1"/>
              </a:buClr>
              <a:buFontTx/>
              <a:buChar char="•"/>
              <a:defRPr/>
            </a:pPr>
            <a:r>
              <a:rPr lang="en-US" sz="2400" dirty="0" err="1" smtClean="0"/>
              <a:t>Haemophilus</a:t>
            </a:r>
            <a:r>
              <a:rPr lang="en-US" sz="2400" dirty="0" smtClean="0"/>
              <a:t> </a:t>
            </a:r>
            <a:r>
              <a:rPr lang="en-US" sz="2400" dirty="0" err="1" smtClean="0"/>
              <a:t>Influenzae</a:t>
            </a:r>
            <a:r>
              <a:rPr lang="en-US" sz="2400" dirty="0" smtClean="0"/>
              <a:t> </a:t>
            </a:r>
          </a:p>
          <a:p>
            <a:pPr eaLnBrk="1" hangingPunct="1">
              <a:lnSpc>
                <a:spcPct val="80000"/>
              </a:lnSpc>
              <a:buClr>
                <a:schemeClr val="accent1"/>
              </a:buClr>
              <a:buFontTx/>
              <a:buChar char="•"/>
              <a:defRPr/>
            </a:pPr>
            <a:r>
              <a:rPr lang="en-GB" sz="2400" dirty="0"/>
              <a:t> </a:t>
            </a:r>
            <a:r>
              <a:rPr lang="en-GB" sz="2400" dirty="0" err="1" smtClean="0"/>
              <a:t>Klebsiella</a:t>
            </a:r>
            <a:r>
              <a:rPr lang="en-GB" sz="2400" dirty="0" smtClean="0"/>
              <a:t> </a:t>
            </a:r>
            <a:r>
              <a:rPr lang="en-GB" sz="2400" dirty="0" err="1" smtClean="0"/>
              <a:t>pneumoniae</a:t>
            </a:r>
            <a:endParaRPr lang="en-US" sz="2400" dirty="0"/>
          </a:p>
          <a:p>
            <a:pPr eaLnBrk="1" hangingPunct="1">
              <a:lnSpc>
                <a:spcPct val="80000"/>
              </a:lnSpc>
              <a:buClr>
                <a:schemeClr val="accent1"/>
              </a:buClr>
              <a:buFontTx/>
              <a:buChar char="•"/>
              <a:defRPr/>
            </a:pPr>
            <a:r>
              <a:rPr lang="en-US" sz="2400" dirty="0"/>
              <a:t>Streptococcus </a:t>
            </a:r>
            <a:r>
              <a:rPr lang="en-US" sz="2400" dirty="0" err="1" smtClean="0"/>
              <a:t>pyogenes</a:t>
            </a:r>
            <a:r>
              <a:rPr lang="en-US" sz="2400" dirty="0" smtClean="0"/>
              <a:t> </a:t>
            </a:r>
            <a:r>
              <a:rPr lang="en-US" sz="2400" dirty="0"/>
              <a:t>/</a:t>
            </a:r>
            <a:r>
              <a:rPr lang="en-US" sz="2400" dirty="0" err="1" smtClean="0"/>
              <a:t>pneumoniae</a:t>
            </a:r>
            <a:endParaRPr lang="en-US" sz="2400" dirty="0"/>
          </a:p>
          <a:p>
            <a:pPr eaLnBrk="1" hangingPunct="1">
              <a:lnSpc>
                <a:spcPct val="80000"/>
              </a:lnSpc>
              <a:buClr>
                <a:schemeClr val="accent1"/>
              </a:buClr>
              <a:buFontTx/>
              <a:buChar char="•"/>
              <a:defRPr/>
            </a:pPr>
            <a:r>
              <a:rPr lang="en-US" sz="2400" dirty="0" smtClean="0"/>
              <a:t>Staphylococcus </a:t>
            </a:r>
            <a:r>
              <a:rPr lang="en-US" sz="2400" dirty="0" err="1" smtClean="0"/>
              <a:t>pyogenes</a:t>
            </a:r>
            <a:endParaRPr lang="en-US" sz="2800" dirty="0" smtClean="0"/>
          </a:p>
          <a:p>
            <a:pPr>
              <a:lnSpc>
                <a:spcPct val="80000"/>
              </a:lnSpc>
              <a:buNone/>
              <a:defRPr/>
            </a:pPr>
            <a:endParaRPr lang="en-US" sz="2800" dirty="0" smtClean="0"/>
          </a:p>
          <a:p>
            <a:pPr>
              <a:lnSpc>
                <a:spcPct val="80000"/>
              </a:lnSpc>
              <a:buNone/>
              <a:defRPr/>
            </a:pPr>
            <a:endParaRPr lang="en-US" sz="2800" dirty="0"/>
          </a:p>
          <a:p>
            <a:pPr>
              <a:lnSpc>
                <a:spcPct val="80000"/>
              </a:lnSpc>
              <a:buNone/>
              <a:defRPr/>
            </a:pPr>
            <a:endParaRPr lang="en-US" sz="2800" dirty="0" smtClean="0"/>
          </a:p>
          <a:p>
            <a:pPr>
              <a:lnSpc>
                <a:spcPct val="80000"/>
              </a:lnSpc>
              <a:buNone/>
              <a:defRPr/>
            </a:pPr>
            <a:endParaRPr lang="en-US" sz="2800" dirty="0"/>
          </a:p>
          <a:p>
            <a:pPr>
              <a:lnSpc>
                <a:spcPct val="80000"/>
              </a:lnSpc>
              <a:buNone/>
              <a:defRPr/>
            </a:pPr>
            <a:endParaRPr lang="en-US" sz="2800" dirty="0" smtClean="0"/>
          </a:p>
          <a:p>
            <a:pPr>
              <a:lnSpc>
                <a:spcPct val="80000"/>
              </a:lnSpc>
              <a:buNone/>
              <a:defRPr/>
            </a:pPr>
            <a:endParaRPr lang="en-US" sz="2800" dirty="0"/>
          </a:p>
          <a:p>
            <a:pPr>
              <a:lnSpc>
                <a:spcPct val="80000"/>
              </a:lnSpc>
              <a:buNone/>
              <a:defRPr/>
            </a:pPr>
            <a:r>
              <a:rPr lang="en-US" sz="2800" b="1" dirty="0" smtClean="0"/>
              <a:t>2.Virus:</a:t>
            </a:r>
            <a:endParaRPr lang="en-US" sz="2800" b="1" dirty="0"/>
          </a:p>
          <a:p>
            <a:pPr>
              <a:lnSpc>
                <a:spcPct val="80000"/>
              </a:lnSpc>
              <a:buFontTx/>
              <a:buChar char="•"/>
              <a:defRPr/>
            </a:pPr>
            <a:r>
              <a:rPr lang="en-US" sz="2400" dirty="0" smtClean="0"/>
              <a:t>Adenovirus- endemic types(1,2,5). Epidemic (3,4,7)</a:t>
            </a:r>
          </a:p>
          <a:p>
            <a:pPr>
              <a:lnSpc>
                <a:spcPct val="80000"/>
              </a:lnSpc>
              <a:buFontTx/>
              <a:buChar char="•"/>
              <a:defRPr/>
            </a:pPr>
            <a:r>
              <a:rPr lang="en-US" sz="2400" dirty="0" err="1" smtClean="0"/>
              <a:t>Entero</a:t>
            </a:r>
            <a:r>
              <a:rPr lang="en-US" sz="2400" dirty="0" smtClean="0"/>
              <a:t> virus (ECHO and Coxsackie)</a:t>
            </a:r>
            <a:endParaRPr lang="en-US" sz="2400" dirty="0"/>
          </a:p>
          <a:p>
            <a:pPr>
              <a:lnSpc>
                <a:spcPct val="80000"/>
              </a:lnSpc>
              <a:buFontTx/>
              <a:buChar char="•"/>
              <a:defRPr/>
            </a:pPr>
            <a:r>
              <a:rPr lang="en-US" sz="2400" dirty="0" smtClean="0"/>
              <a:t>Influenza A, B,C</a:t>
            </a:r>
          </a:p>
          <a:p>
            <a:pPr>
              <a:lnSpc>
                <a:spcPct val="80000"/>
              </a:lnSpc>
              <a:buFontTx/>
              <a:buChar char="•"/>
              <a:defRPr/>
            </a:pPr>
            <a:r>
              <a:rPr lang="en-US" sz="2400" dirty="0" smtClean="0"/>
              <a:t>Measles </a:t>
            </a:r>
          </a:p>
          <a:p>
            <a:pPr>
              <a:lnSpc>
                <a:spcPct val="80000"/>
              </a:lnSpc>
              <a:buFontTx/>
              <a:buChar char="•"/>
              <a:defRPr/>
            </a:pPr>
            <a:r>
              <a:rPr lang="en-US" sz="2400" dirty="0" smtClean="0"/>
              <a:t>Para influenza 1,2,3</a:t>
            </a:r>
          </a:p>
          <a:p>
            <a:pPr>
              <a:lnSpc>
                <a:spcPct val="80000"/>
              </a:lnSpc>
              <a:buFontTx/>
              <a:buChar char="•"/>
              <a:defRPr/>
            </a:pPr>
            <a:r>
              <a:rPr lang="en-GB" sz="2400" dirty="0" smtClean="0"/>
              <a:t>Respiratory syncytial virus</a:t>
            </a:r>
          </a:p>
          <a:p>
            <a:pPr>
              <a:lnSpc>
                <a:spcPct val="80000"/>
              </a:lnSpc>
              <a:buFontTx/>
              <a:buChar char="•"/>
              <a:defRPr/>
            </a:pPr>
            <a:r>
              <a:rPr lang="en-GB" sz="2400" dirty="0"/>
              <a:t> </a:t>
            </a:r>
            <a:r>
              <a:rPr lang="en-GB" sz="2400" dirty="0" smtClean="0"/>
              <a:t>Rhinovirus </a:t>
            </a:r>
          </a:p>
          <a:p>
            <a:pPr>
              <a:lnSpc>
                <a:spcPct val="80000"/>
              </a:lnSpc>
              <a:buFontTx/>
              <a:buChar char="•"/>
              <a:defRPr/>
            </a:pPr>
            <a:r>
              <a:rPr lang="en-GB" sz="2400" dirty="0"/>
              <a:t> </a:t>
            </a:r>
            <a:r>
              <a:rPr lang="en-GB" sz="2400" dirty="0" smtClean="0"/>
              <a:t>Corona virus </a:t>
            </a:r>
            <a:endParaRPr lang="en-US" sz="2400" dirty="0"/>
          </a:p>
          <a:p>
            <a:pPr eaLnBrk="1" hangingPunct="1">
              <a:lnSpc>
                <a:spcPct val="80000"/>
              </a:lnSpc>
              <a:buClr>
                <a:schemeClr val="accent1"/>
              </a:buClr>
              <a:buFont typeface="Wingdings" pitchFamily="2" charset="2"/>
              <a:buNone/>
              <a:defRPr/>
            </a:pPr>
            <a:endParaRPr lang="en-GB" sz="2400" dirty="0" smtClean="0"/>
          </a:p>
          <a:p>
            <a:pPr>
              <a:lnSpc>
                <a:spcPct val="80000"/>
              </a:lnSpc>
              <a:buNone/>
              <a:defRPr/>
            </a:pPr>
            <a:r>
              <a:rPr lang="en-US" sz="2800" b="1" dirty="0" smtClean="0"/>
              <a:t>3. Others</a:t>
            </a:r>
            <a:r>
              <a:rPr lang="en-US" sz="2800" b="1" dirty="0"/>
              <a:t>:</a:t>
            </a:r>
          </a:p>
          <a:p>
            <a:pPr>
              <a:lnSpc>
                <a:spcPct val="80000"/>
              </a:lnSpc>
              <a:buFontTx/>
              <a:buChar char="•"/>
              <a:defRPr/>
            </a:pPr>
            <a:r>
              <a:rPr lang="en-US" sz="2400" dirty="0" err="1"/>
              <a:t>Chalamydia</a:t>
            </a:r>
            <a:r>
              <a:rPr lang="en-US" sz="2400" dirty="0"/>
              <a:t> </a:t>
            </a:r>
            <a:r>
              <a:rPr lang="en-US" sz="2400" dirty="0" smtClean="0"/>
              <a:t>type B</a:t>
            </a:r>
            <a:endParaRPr lang="en-US" sz="2400" dirty="0"/>
          </a:p>
          <a:p>
            <a:pPr>
              <a:lnSpc>
                <a:spcPct val="80000"/>
              </a:lnSpc>
              <a:buFontTx/>
              <a:buChar char="•"/>
              <a:defRPr/>
            </a:pPr>
            <a:r>
              <a:rPr lang="en-US" sz="2400" dirty="0" err="1"/>
              <a:t>Coxiella</a:t>
            </a:r>
            <a:r>
              <a:rPr lang="en-US" sz="2400" dirty="0"/>
              <a:t> </a:t>
            </a:r>
            <a:r>
              <a:rPr lang="en-US" sz="2400" dirty="0" err="1" smtClean="0"/>
              <a:t>Burnetti</a:t>
            </a:r>
            <a:r>
              <a:rPr lang="en-US" sz="2400" dirty="0" smtClean="0"/>
              <a:t> (Q fever)</a:t>
            </a:r>
            <a:endParaRPr lang="en-US" sz="2400" dirty="0"/>
          </a:p>
          <a:p>
            <a:pPr>
              <a:lnSpc>
                <a:spcPct val="80000"/>
              </a:lnSpc>
              <a:buFontTx/>
              <a:buChar char="•"/>
              <a:defRPr/>
            </a:pPr>
            <a:r>
              <a:rPr lang="en-US" sz="2400" dirty="0"/>
              <a:t>Mycoplasma </a:t>
            </a:r>
            <a:r>
              <a:rPr lang="en-US" sz="2400" dirty="0" err="1" smtClean="0"/>
              <a:t>pneumoniae</a:t>
            </a:r>
            <a:r>
              <a:rPr lang="en-US" sz="2400" dirty="0"/>
              <a:t>.</a:t>
            </a:r>
          </a:p>
          <a:p>
            <a:pPr eaLnBrk="1" hangingPunct="1">
              <a:lnSpc>
                <a:spcPct val="80000"/>
              </a:lnSpc>
              <a:buClr>
                <a:schemeClr val="accent1"/>
              </a:buClr>
              <a:buFont typeface="Wingdings" pitchFamily="2" charset="2"/>
              <a:buNone/>
              <a:defRPr/>
            </a:pPr>
            <a:endParaRPr lang="en-US" sz="2400" dirty="0"/>
          </a:p>
        </p:txBody>
      </p:sp>
    </p:spTree>
    <p:extLst>
      <p:ext uri="{BB962C8B-B14F-4D97-AF65-F5344CB8AC3E}">
        <p14:creationId xmlns:p14="http://schemas.microsoft.com/office/powerpoint/2010/main" val="341910403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Lst>
          </a:blip>
          <a:srcRect l="7163" t="10608" r="7406"/>
          <a:stretch/>
        </p:blipFill>
        <p:spPr>
          <a:xfrm>
            <a:off x="1259840" y="585216"/>
            <a:ext cx="9072879" cy="5937504"/>
          </a:xfrm>
          <a:prstGeom prst="rect">
            <a:avLst/>
          </a:prstGeom>
        </p:spPr>
      </p:pic>
    </p:spTree>
    <p:extLst>
      <p:ext uri="{BB962C8B-B14F-4D97-AF65-F5344CB8AC3E}">
        <p14:creationId xmlns:p14="http://schemas.microsoft.com/office/powerpoint/2010/main" val="28777022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54"/>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4E3298F-0C64-450E-A945-7A393322BA46}" type="datetime1">
              <a:rPr lang="en-US" altLang="en-US">
                <a:latin typeface="Arial" panose="020B0604020202020204" pitchFamily="34" charset="0"/>
              </a:rPr>
              <a:pPr/>
              <a:t>11/28/2023</a:t>
            </a:fld>
            <a:endParaRPr lang="en-US" altLang="en-US">
              <a:latin typeface="Arial" panose="020B0604020202020204" pitchFamily="34" charset="0"/>
            </a:endParaRPr>
          </a:p>
        </p:txBody>
      </p:sp>
      <p:sp>
        <p:nvSpPr>
          <p:cNvPr id="13315" name="Rectangle 155"/>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altLang="en-US">
                <a:latin typeface="Arial" panose="020B0604020202020204" pitchFamily="34" charset="0"/>
              </a:rPr>
              <a:t>ARI </a:t>
            </a:r>
          </a:p>
        </p:txBody>
      </p:sp>
      <p:sp>
        <p:nvSpPr>
          <p:cNvPr id="13316" name="Rectangle 15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444874F-6438-4EAB-8E99-EF325AF359FB}" type="slidenum">
              <a:rPr lang="en-US" altLang="en-US">
                <a:latin typeface="Arial" panose="020B0604020202020204" pitchFamily="34" charset="0"/>
              </a:rPr>
              <a:pPr/>
              <a:t>73</a:t>
            </a:fld>
            <a:endParaRPr lang="en-US" altLang="en-US">
              <a:latin typeface="Arial" panose="020B0604020202020204" pitchFamily="34" charset="0"/>
            </a:endParaRPr>
          </a:p>
        </p:txBody>
      </p:sp>
      <p:sp>
        <p:nvSpPr>
          <p:cNvPr id="14338" name="Rectangle 2"/>
          <p:cNvSpPr>
            <a:spLocks noGrp="1" noRot="1" noChangeArrowheads="1"/>
          </p:cNvSpPr>
          <p:nvPr>
            <p:ph type="title"/>
          </p:nvPr>
        </p:nvSpPr>
        <p:spPr>
          <a:xfrm>
            <a:off x="1825625" y="665480"/>
            <a:ext cx="8540750" cy="609600"/>
          </a:xfrm>
        </p:spPr>
        <p:txBody>
          <a:bodyPr>
            <a:normAutofit fontScale="90000"/>
          </a:bodyPr>
          <a:lstStyle/>
          <a:p>
            <a:pPr eaLnBrk="1" hangingPunct="1">
              <a:defRPr/>
            </a:pPr>
            <a:r>
              <a:rPr lang="en-US" sz="4000" dirty="0"/>
              <a:t>Host Factors:</a:t>
            </a:r>
          </a:p>
        </p:txBody>
      </p:sp>
      <p:sp>
        <p:nvSpPr>
          <p:cNvPr id="14339" name="Rectangle 3"/>
          <p:cNvSpPr>
            <a:spLocks noGrp="1" noRot="1" noChangeArrowheads="1"/>
          </p:cNvSpPr>
          <p:nvPr>
            <p:ph type="body" idx="1"/>
          </p:nvPr>
        </p:nvSpPr>
        <p:spPr>
          <a:xfrm>
            <a:off x="1825625" y="1869440"/>
            <a:ext cx="8540750" cy="4229736"/>
          </a:xfrm>
        </p:spPr>
        <p:txBody>
          <a:bodyPr>
            <a:normAutofit/>
          </a:bodyPr>
          <a:lstStyle/>
          <a:p>
            <a:pPr eaLnBrk="1" hangingPunct="1">
              <a:lnSpc>
                <a:spcPct val="80000"/>
              </a:lnSpc>
              <a:buFont typeface="Arial" charset="0"/>
              <a:buChar char="►"/>
              <a:defRPr/>
            </a:pPr>
            <a:r>
              <a:rPr lang="en-US" sz="2400" dirty="0"/>
              <a:t>Nutritional Status.</a:t>
            </a:r>
          </a:p>
          <a:p>
            <a:pPr eaLnBrk="1" hangingPunct="1">
              <a:lnSpc>
                <a:spcPct val="80000"/>
              </a:lnSpc>
              <a:buFont typeface="Arial" charset="0"/>
              <a:buChar char="►"/>
              <a:defRPr/>
            </a:pPr>
            <a:r>
              <a:rPr lang="en-US" sz="2400" dirty="0"/>
              <a:t>Individual Immunity.</a:t>
            </a:r>
          </a:p>
          <a:p>
            <a:pPr eaLnBrk="1" hangingPunct="1">
              <a:lnSpc>
                <a:spcPct val="80000"/>
              </a:lnSpc>
              <a:buFont typeface="Arial" charset="0"/>
              <a:buChar char="►"/>
              <a:defRPr/>
            </a:pPr>
            <a:r>
              <a:rPr lang="en-US" sz="2400" dirty="0"/>
              <a:t>Other repeated cross- infections </a:t>
            </a:r>
            <a:r>
              <a:rPr lang="en-US" sz="2400" dirty="0" err="1"/>
              <a:t>otitis</a:t>
            </a:r>
            <a:r>
              <a:rPr lang="en-US" sz="2400" dirty="0"/>
              <a:t> media measles, chicken- pox etc.</a:t>
            </a:r>
          </a:p>
          <a:p>
            <a:pPr eaLnBrk="1" hangingPunct="1">
              <a:lnSpc>
                <a:spcPct val="80000"/>
              </a:lnSpc>
              <a:buFont typeface="Arial" charset="0"/>
              <a:buChar char="►"/>
              <a:defRPr/>
            </a:pPr>
            <a:r>
              <a:rPr lang="en-US" sz="2400" dirty="0"/>
              <a:t>Male and female are equally affected but case incidence high in male. </a:t>
            </a:r>
          </a:p>
          <a:p>
            <a:pPr marL="128016" lvl="1" indent="0" eaLnBrk="1" hangingPunct="1">
              <a:lnSpc>
                <a:spcPct val="80000"/>
              </a:lnSpc>
              <a:buNone/>
              <a:defRPr/>
            </a:pPr>
            <a:endParaRPr lang="en-US" sz="2000" dirty="0"/>
          </a:p>
          <a:p>
            <a:pPr eaLnBrk="1" hangingPunct="1">
              <a:lnSpc>
                <a:spcPct val="80000"/>
              </a:lnSpc>
              <a:buFont typeface="Arial" charset="0"/>
              <a:buNone/>
              <a:defRPr/>
            </a:pPr>
            <a:endParaRPr lang="en-US" sz="2400" dirty="0"/>
          </a:p>
        </p:txBody>
      </p:sp>
    </p:spTree>
    <p:extLst>
      <p:ext uri="{BB962C8B-B14F-4D97-AF65-F5344CB8AC3E}">
        <p14:creationId xmlns:p14="http://schemas.microsoft.com/office/powerpoint/2010/main" val="215548300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solidFill>
                  <a:schemeClr val="accent1"/>
                </a:solidFill>
              </a:rPr>
              <a:t>Risk Factors/ Environmental factors.</a:t>
            </a:r>
            <a:endParaRPr lang="en-US" dirty="0"/>
          </a:p>
        </p:txBody>
      </p:sp>
      <p:sp>
        <p:nvSpPr>
          <p:cNvPr id="3" name="Content Placeholder 2"/>
          <p:cNvSpPr>
            <a:spLocks noGrp="1"/>
          </p:cNvSpPr>
          <p:nvPr>
            <p:ph idx="1"/>
          </p:nvPr>
        </p:nvSpPr>
        <p:spPr/>
        <p:txBody>
          <a:bodyPr/>
          <a:lstStyle/>
          <a:p>
            <a:pPr>
              <a:lnSpc>
                <a:spcPct val="80000"/>
              </a:lnSpc>
              <a:buNone/>
              <a:defRPr/>
            </a:pPr>
            <a:r>
              <a:rPr lang="en-US" sz="2000" dirty="0"/>
              <a:t> </a:t>
            </a:r>
          </a:p>
          <a:p>
            <a:pPr>
              <a:lnSpc>
                <a:spcPct val="80000"/>
              </a:lnSpc>
              <a:buFont typeface="Wingdings" pitchFamily="2" charset="2"/>
              <a:buChar char="v"/>
              <a:defRPr/>
            </a:pPr>
            <a:r>
              <a:rPr lang="en-US" sz="2000" dirty="0"/>
              <a:t>Over crowding.</a:t>
            </a:r>
          </a:p>
          <a:p>
            <a:pPr>
              <a:lnSpc>
                <a:spcPct val="80000"/>
              </a:lnSpc>
              <a:buFont typeface="Wingdings" pitchFamily="2" charset="2"/>
              <a:buChar char="v"/>
              <a:defRPr/>
            </a:pPr>
            <a:r>
              <a:rPr lang="en-US" sz="2000" dirty="0"/>
              <a:t>Poor nutrition.</a:t>
            </a:r>
          </a:p>
          <a:p>
            <a:pPr>
              <a:lnSpc>
                <a:spcPct val="80000"/>
              </a:lnSpc>
              <a:buFont typeface="Wingdings" pitchFamily="2" charset="2"/>
              <a:buChar char="v"/>
              <a:defRPr/>
            </a:pPr>
            <a:r>
              <a:rPr lang="en-US" sz="2000" dirty="0"/>
              <a:t>Lower birth weight.</a:t>
            </a:r>
          </a:p>
          <a:p>
            <a:pPr>
              <a:lnSpc>
                <a:spcPct val="80000"/>
              </a:lnSpc>
              <a:buFont typeface="Wingdings" pitchFamily="2" charset="2"/>
              <a:buChar char="v"/>
              <a:defRPr/>
            </a:pPr>
            <a:r>
              <a:rPr lang="en-US" sz="2000" dirty="0"/>
              <a:t>Intensive indoor smoke.</a:t>
            </a:r>
          </a:p>
          <a:p>
            <a:pPr>
              <a:lnSpc>
                <a:spcPct val="80000"/>
              </a:lnSpc>
              <a:buFont typeface="Wingdings" pitchFamily="2" charset="2"/>
              <a:buChar char="v"/>
              <a:defRPr/>
            </a:pPr>
            <a:r>
              <a:rPr lang="en-US" sz="2000" dirty="0"/>
              <a:t>Maternal smoking.</a:t>
            </a:r>
          </a:p>
          <a:p>
            <a:pPr>
              <a:lnSpc>
                <a:spcPct val="80000"/>
              </a:lnSpc>
              <a:buFont typeface="Wingdings" pitchFamily="2" charset="2"/>
              <a:buChar char="v"/>
              <a:defRPr/>
            </a:pPr>
            <a:r>
              <a:rPr lang="en-US" sz="2000" dirty="0"/>
              <a:t>Day care centers and pre school children.</a:t>
            </a:r>
          </a:p>
          <a:p>
            <a:pPr>
              <a:lnSpc>
                <a:spcPct val="80000"/>
              </a:lnSpc>
              <a:buFont typeface="Wingdings" pitchFamily="2" charset="2"/>
              <a:buChar char="v"/>
              <a:defRPr/>
            </a:pPr>
            <a:r>
              <a:rPr lang="en-US" sz="2000" dirty="0"/>
              <a:t>Infection more common on urban/ slums area.</a:t>
            </a:r>
          </a:p>
        </p:txBody>
      </p:sp>
    </p:spTree>
    <p:extLst>
      <p:ext uri="{BB962C8B-B14F-4D97-AF65-F5344CB8AC3E}">
        <p14:creationId xmlns:p14="http://schemas.microsoft.com/office/powerpoint/2010/main" val="27413716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Sign and symptoms </a:t>
            </a:r>
            <a:endParaRPr lang="en-US" dirty="0"/>
          </a:p>
        </p:txBody>
      </p:sp>
      <p:sp>
        <p:nvSpPr>
          <p:cNvPr id="3" name="Content Placeholder 2"/>
          <p:cNvSpPr>
            <a:spLocks noGrp="1"/>
          </p:cNvSpPr>
          <p:nvPr>
            <p:ph idx="1"/>
          </p:nvPr>
        </p:nvSpPr>
        <p:spPr/>
        <p:txBody>
          <a:bodyPr>
            <a:normAutofit fontScale="85000" lnSpcReduction="10000"/>
          </a:bodyPr>
          <a:lstStyle/>
          <a:p>
            <a:r>
              <a:rPr lang="en-GB" dirty="0" smtClean="0"/>
              <a:t>According to classification of diseases, there are different signs and symptoms </a:t>
            </a:r>
          </a:p>
          <a:p>
            <a:r>
              <a:rPr lang="en-GB" dirty="0" smtClean="0"/>
              <a:t>1. Very severe disease – Not able to drink, convulsion, stridor in calm child , severe malnutrition</a:t>
            </a:r>
          </a:p>
          <a:p>
            <a:r>
              <a:rPr lang="en-GB" dirty="0" smtClean="0"/>
              <a:t>2. Severe pneumonia – chest </a:t>
            </a:r>
            <a:r>
              <a:rPr lang="en-GB" dirty="0" err="1" smtClean="0"/>
              <a:t>indrawing</a:t>
            </a:r>
            <a:endParaRPr lang="en-GB" dirty="0" smtClean="0"/>
          </a:p>
          <a:p>
            <a:r>
              <a:rPr lang="en-GB" dirty="0" smtClean="0"/>
              <a:t>3. Pneumonia – No chest </a:t>
            </a:r>
            <a:r>
              <a:rPr lang="en-GB" dirty="0" err="1" smtClean="0"/>
              <a:t>indrawing</a:t>
            </a:r>
            <a:r>
              <a:rPr lang="en-GB" dirty="0" smtClean="0"/>
              <a:t> and Fast breathing (50 per minute or more if child 2-12 months; 40/ min or more if child 12 month -5 years </a:t>
            </a:r>
          </a:p>
          <a:p>
            <a:r>
              <a:rPr lang="en-GB" dirty="0" smtClean="0"/>
              <a:t>4. No pneumonia – No chest </a:t>
            </a:r>
            <a:r>
              <a:rPr lang="en-GB" dirty="0" err="1" smtClean="0"/>
              <a:t>indrawing</a:t>
            </a:r>
            <a:r>
              <a:rPr lang="en-GB" dirty="0" smtClean="0"/>
              <a:t> and no fast breathing (less than 50 per minutes if child 2 month-12 months; less than 40/min if child 12 month-5 years </a:t>
            </a:r>
            <a:endParaRPr lang="en-US" dirty="0"/>
          </a:p>
        </p:txBody>
      </p:sp>
    </p:spTree>
    <p:extLst>
      <p:ext uri="{BB962C8B-B14F-4D97-AF65-F5344CB8AC3E}">
        <p14:creationId xmlns:p14="http://schemas.microsoft.com/office/powerpoint/2010/main" val="36127174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Classification of ARI</a:t>
            </a:r>
            <a:r>
              <a:rPr lang="en-US" dirty="0"/>
              <a:t/>
            </a:r>
            <a:br>
              <a:rPr lang="en-US" dirty="0"/>
            </a:br>
            <a:r>
              <a:rPr lang="en-US" sz="3100" dirty="0" smtClean="0"/>
              <a:t>WHO </a:t>
            </a:r>
            <a:r>
              <a:rPr lang="en-US" sz="3100" dirty="0"/>
              <a:t>broadly classified the ARI cases into four:-</a:t>
            </a:r>
          </a:p>
        </p:txBody>
      </p:sp>
      <p:graphicFrame>
        <p:nvGraphicFramePr>
          <p:cNvPr id="4" name="Content Placeholder 3"/>
          <p:cNvGraphicFramePr>
            <a:graphicFrameLocks noGrp="1"/>
          </p:cNvGraphicFramePr>
          <p:nvPr>
            <p:ph idx="1"/>
            <p:extLst/>
          </p:nvPr>
        </p:nvGraphicFramePr>
        <p:xfrm>
          <a:off x="1168400" y="2174240"/>
          <a:ext cx="10220960" cy="4388418"/>
        </p:xfrm>
        <a:graphic>
          <a:graphicData uri="http://schemas.openxmlformats.org/drawingml/2006/table">
            <a:tbl>
              <a:tblPr firstRow="1" firstCol="1" lastRow="1" lastCol="1" bandRow="1" bandCol="1">
                <a:tableStyleId>{5C22544A-7EE6-4342-B048-85BDC9FD1C3A}</a:tableStyleId>
              </a:tblPr>
              <a:tblGrid>
                <a:gridCol w="2346671">
                  <a:extLst>
                    <a:ext uri="{9D8B030D-6E8A-4147-A177-3AD203B41FA5}">
                      <a16:colId xmlns:a16="http://schemas.microsoft.com/office/drawing/2014/main" val="3861659111"/>
                    </a:ext>
                  </a:extLst>
                </a:gridCol>
                <a:gridCol w="3943150">
                  <a:extLst>
                    <a:ext uri="{9D8B030D-6E8A-4147-A177-3AD203B41FA5}">
                      <a16:colId xmlns:a16="http://schemas.microsoft.com/office/drawing/2014/main" val="1124534768"/>
                    </a:ext>
                  </a:extLst>
                </a:gridCol>
                <a:gridCol w="3931139">
                  <a:extLst>
                    <a:ext uri="{9D8B030D-6E8A-4147-A177-3AD203B41FA5}">
                      <a16:colId xmlns:a16="http://schemas.microsoft.com/office/drawing/2014/main" val="2359509273"/>
                    </a:ext>
                  </a:extLst>
                </a:gridCol>
              </a:tblGrid>
              <a:tr h="603364">
                <a:tc>
                  <a:txBody>
                    <a:bodyPr/>
                    <a:lstStyle/>
                    <a:p>
                      <a:pPr marL="0" marR="0" algn="ctr">
                        <a:spcBef>
                          <a:spcPts val="0"/>
                        </a:spcBef>
                        <a:spcAft>
                          <a:spcPts val="0"/>
                        </a:spcAft>
                      </a:pPr>
                      <a:r>
                        <a:rPr lang="en-US" sz="1800">
                          <a:effectLst/>
                        </a:rPr>
                        <a:t>Classification</a:t>
                      </a:r>
                      <a:endParaRPr lang="en-US"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a:effectLst/>
                        </a:rPr>
                        <a:t>Under 2 months with cough or difficult breathing</a:t>
                      </a:r>
                      <a:endParaRPr lang="en-US"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a:effectLst/>
                        </a:rPr>
                        <a:t>2 months to 5 years with cough or difficult breathing</a:t>
                      </a:r>
                      <a:endParaRPr lang="en-US"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12904857"/>
                  </a:ext>
                </a:extLst>
              </a:tr>
              <a:tr h="905045">
                <a:tc>
                  <a:txBody>
                    <a:bodyPr/>
                    <a:lstStyle/>
                    <a:p>
                      <a:pPr marL="0" marR="0">
                        <a:spcBef>
                          <a:spcPts val="0"/>
                        </a:spcBef>
                        <a:spcAft>
                          <a:spcPts val="0"/>
                        </a:spcAft>
                        <a:tabLst>
                          <a:tab pos="0" algn="l"/>
                          <a:tab pos="228600" algn="l"/>
                        </a:tabLst>
                      </a:pPr>
                      <a:r>
                        <a:rPr lang="en-US" sz="1800">
                          <a:effectLst/>
                        </a:rPr>
                        <a:t>No Pneumonia</a:t>
                      </a:r>
                      <a:endParaRPr lang="en-US"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Cough or cold without any of the signs of severe pneumonia and very severe disease.</a:t>
                      </a:r>
                      <a:endParaRPr lang="en-US"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a:effectLst/>
                        </a:rPr>
                        <a:t>Cough, or cold without any of the signs of  pneumonia</a:t>
                      </a:r>
                      <a:endParaRPr lang="en-US"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89931024"/>
                  </a:ext>
                </a:extLst>
              </a:tr>
              <a:tr h="905045">
                <a:tc>
                  <a:txBody>
                    <a:bodyPr/>
                    <a:lstStyle/>
                    <a:p>
                      <a:pPr marL="0" marR="0">
                        <a:spcBef>
                          <a:spcPts val="0"/>
                        </a:spcBef>
                        <a:spcAft>
                          <a:spcPts val="0"/>
                        </a:spcAft>
                        <a:tabLst>
                          <a:tab pos="0" algn="l"/>
                          <a:tab pos="228600" algn="l"/>
                        </a:tabLst>
                      </a:pPr>
                      <a:r>
                        <a:rPr lang="en-US" sz="1800" dirty="0">
                          <a:effectLst/>
                        </a:rPr>
                        <a:t>Pneumonia</a:t>
                      </a:r>
                      <a:endParaRPr lang="en-US"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Any degree of pneumonia very high risk of death so need to be hospitalized.</a:t>
                      </a:r>
                      <a:endParaRPr lang="en-US"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a:effectLst/>
                        </a:rPr>
                        <a:t>Fast breathing without any signs of severe pneumonia or very severe disease.</a:t>
                      </a:r>
                      <a:endParaRPr lang="en-US"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05173028"/>
                  </a:ext>
                </a:extLst>
              </a:tr>
              <a:tr h="603364">
                <a:tc>
                  <a:txBody>
                    <a:bodyPr/>
                    <a:lstStyle/>
                    <a:p>
                      <a:pPr marL="0" marR="0">
                        <a:spcBef>
                          <a:spcPts val="0"/>
                        </a:spcBef>
                        <a:spcAft>
                          <a:spcPts val="0"/>
                        </a:spcAft>
                        <a:tabLst>
                          <a:tab pos="0" algn="l"/>
                          <a:tab pos="228600" algn="l"/>
                        </a:tabLst>
                      </a:pPr>
                      <a:r>
                        <a:rPr lang="en-US" sz="1800">
                          <a:effectLst/>
                        </a:rPr>
                        <a:t>Severe Pneumonia</a:t>
                      </a:r>
                      <a:endParaRPr lang="en-US"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Fast breathing, or severe chest indrawing, </a:t>
                      </a:r>
                      <a:endParaRPr lang="en-US"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800">
                          <a:effectLst/>
                        </a:rPr>
                        <a:t>Chest indrawing without any signs of very severe disease.</a:t>
                      </a:r>
                      <a:endParaRPr lang="en-US"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95422687"/>
                  </a:ext>
                </a:extLst>
              </a:tr>
              <a:tr h="1351981">
                <a:tc>
                  <a:txBody>
                    <a:bodyPr/>
                    <a:lstStyle/>
                    <a:p>
                      <a:pPr marL="0" marR="0">
                        <a:spcBef>
                          <a:spcPts val="0"/>
                        </a:spcBef>
                        <a:spcAft>
                          <a:spcPts val="0"/>
                        </a:spcAft>
                        <a:tabLst>
                          <a:tab pos="0" algn="l"/>
                          <a:tab pos="228600" algn="l"/>
                        </a:tabLst>
                      </a:pPr>
                      <a:r>
                        <a:rPr lang="en-US" sz="1800">
                          <a:effectLst/>
                        </a:rPr>
                        <a:t>Very severe disease</a:t>
                      </a:r>
                      <a:endParaRPr lang="en-US"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Central cyanosis, stopped feeding completely, or convulsions, or extreme drowsiness, or stridor, or wheezing, or fever, or low body temperature</a:t>
                      </a:r>
                      <a:endParaRPr lang="en-US"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Central cyanosis, or not able to drink ay all, or </a:t>
                      </a:r>
                      <a:r>
                        <a:rPr lang="en-US" sz="1800" dirty="0" err="1">
                          <a:effectLst/>
                        </a:rPr>
                        <a:t>convulsions,or</a:t>
                      </a:r>
                      <a:r>
                        <a:rPr lang="en-US" sz="1800" dirty="0">
                          <a:effectLst/>
                        </a:rPr>
                        <a:t> extreme drowsiness, or stridor in a calm child , or wheezing, or severe undernutrition</a:t>
                      </a:r>
                      <a:endParaRPr lang="en-US"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80606909"/>
                  </a:ext>
                </a:extLst>
              </a:tr>
            </a:tbl>
          </a:graphicData>
        </a:graphic>
      </p:graphicFrame>
    </p:spTree>
    <p:extLst>
      <p:ext uri="{BB962C8B-B14F-4D97-AF65-F5344CB8AC3E}">
        <p14:creationId xmlns:p14="http://schemas.microsoft.com/office/powerpoint/2010/main" val="13073357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As of WHO guidelines, for diagnosing the ARI (Pneumonia) cases, two principal signs are used </a:t>
            </a:r>
          </a:p>
          <a:p>
            <a:pPr lvl="0"/>
            <a:r>
              <a:rPr lang="en-US" b="1" dirty="0"/>
              <a:t>Fast breathing</a:t>
            </a:r>
            <a:r>
              <a:rPr lang="en-US" dirty="0"/>
              <a:t> ( 60RR/ m  or more – under 2 months baby, 50RR/m or more in 2-12 months children and 40RR/m or more in 1-5 years children)</a:t>
            </a:r>
          </a:p>
          <a:p>
            <a:r>
              <a:rPr lang="en-US" b="1" dirty="0"/>
              <a:t>Chest </a:t>
            </a:r>
            <a:r>
              <a:rPr lang="en-US" b="1" dirty="0" err="1"/>
              <a:t>indrawing</a:t>
            </a:r>
            <a:endParaRPr lang="en-US" dirty="0"/>
          </a:p>
        </p:txBody>
      </p:sp>
    </p:spTree>
    <p:extLst>
      <p:ext uri="{BB962C8B-B14F-4D97-AF65-F5344CB8AC3E}">
        <p14:creationId xmlns:p14="http://schemas.microsoft.com/office/powerpoint/2010/main" val="22915951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54"/>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5D84371-4B84-4710-A44C-E6C858192837}" type="datetime1">
              <a:rPr lang="en-US" altLang="en-US">
                <a:latin typeface="Arial" panose="020B0604020202020204" pitchFamily="34" charset="0"/>
              </a:rPr>
              <a:pPr/>
              <a:t>11/28/2023</a:t>
            </a:fld>
            <a:endParaRPr lang="en-US" altLang="en-US">
              <a:latin typeface="Arial" panose="020B0604020202020204" pitchFamily="34" charset="0"/>
            </a:endParaRPr>
          </a:p>
        </p:txBody>
      </p:sp>
      <p:sp>
        <p:nvSpPr>
          <p:cNvPr id="14339" name="Rectangle 155"/>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altLang="en-US">
                <a:latin typeface="Arial" panose="020B0604020202020204" pitchFamily="34" charset="0"/>
              </a:rPr>
              <a:t>ARI </a:t>
            </a:r>
          </a:p>
        </p:txBody>
      </p:sp>
      <p:sp>
        <p:nvSpPr>
          <p:cNvPr id="14340" name="Rectangle 15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BCB5F7B-9811-493B-BBD9-CBF1AA5C69FF}" type="slidenum">
              <a:rPr lang="en-US" altLang="en-US">
                <a:latin typeface="Arial" panose="020B0604020202020204" pitchFamily="34" charset="0"/>
              </a:rPr>
              <a:pPr/>
              <a:t>78</a:t>
            </a:fld>
            <a:endParaRPr lang="en-US" altLang="en-US">
              <a:latin typeface="Arial" panose="020B0604020202020204" pitchFamily="34" charset="0"/>
            </a:endParaRPr>
          </a:p>
        </p:txBody>
      </p:sp>
      <p:sp>
        <p:nvSpPr>
          <p:cNvPr id="15362" name="Rectangle 2"/>
          <p:cNvSpPr>
            <a:spLocks noGrp="1" noRot="1" noChangeArrowheads="1"/>
          </p:cNvSpPr>
          <p:nvPr>
            <p:ph type="title"/>
          </p:nvPr>
        </p:nvSpPr>
        <p:spPr/>
        <p:txBody>
          <a:bodyPr/>
          <a:lstStyle/>
          <a:p>
            <a:pPr eaLnBrk="1" hangingPunct="1">
              <a:buFont typeface="Wingdings" pitchFamily="2" charset="2"/>
              <a:buNone/>
              <a:defRPr/>
            </a:pPr>
            <a:r>
              <a:rPr lang="en-US" sz="3600" dirty="0"/>
              <a:t>Mode of transmission</a:t>
            </a:r>
            <a:br>
              <a:rPr lang="en-US" sz="3600" dirty="0"/>
            </a:br>
            <a:r>
              <a:rPr lang="en-US" sz="3600" dirty="0"/>
              <a:t>-</a:t>
            </a:r>
            <a:r>
              <a:rPr lang="en-US" sz="4000" dirty="0"/>
              <a:t> </a:t>
            </a:r>
            <a:r>
              <a:rPr lang="en-US" sz="2800" dirty="0">
                <a:solidFill>
                  <a:schemeClr val="tx1"/>
                </a:solidFill>
              </a:rPr>
              <a:t>Droplet infection ( very acute and sensitive transmission.)</a:t>
            </a:r>
          </a:p>
        </p:txBody>
      </p:sp>
      <p:sp>
        <p:nvSpPr>
          <p:cNvPr id="15363" name="Rectangle 3"/>
          <p:cNvSpPr>
            <a:spLocks noGrp="1" noRot="1" noChangeArrowheads="1"/>
          </p:cNvSpPr>
          <p:nvPr>
            <p:ph type="body" idx="1"/>
          </p:nvPr>
        </p:nvSpPr>
        <p:spPr/>
        <p:txBody>
          <a:bodyPr>
            <a:normAutofit fontScale="92500" lnSpcReduction="20000"/>
          </a:bodyPr>
          <a:lstStyle/>
          <a:p>
            <a:pPr eaLnBrk="1" hangingPunct="1">
              <a:lnSpc>
                <a:spcPct val="80000"/>
              </a:lnSpc>
              <a:buFontTx/>
              <a:buNone/>
              <a:defRPr/>
            </a:pPr>
            <a:r>
              <a:rPr lang="en-US" sz="2800" dirty="0">
                <a:solidFill>
                  <a:schemeClr val="tx2"/>
                </a:solidFill>
              </a:rPr>
              <a:t>Common Clinical Features:</a:t>
            </a:r>
          </a:p>
          <a:p>
            <a:pPr eaLnBrk="1" hangingPunct="1">
              <a:lnSpc>
                <a:spcPct val="80000"/>
              </a:lnSpc>
              <a:buFontTx/>
              <a:buChar char="•"/>
              <a:defRPr/>
            </a:pPr>
            <a:r>
              <a:rPr lang="en-US" sz="2400" dirty="0"/>
              <a:t>Cough (dry or productive)</a:t>
            </a:r>
          </a:p>
          <a:p>
            <a:pPr eaLnBrk="1" hangingPunct="1">
              <a:lnSpc>
                <a:spcPct val="80000"/>
              </a:lnSpc>
              <a:buFontTx/>
              <a:buChar char="•"/>
              <a:defRPr/>
            </a:pPr>
            <a:r>
              <a:rPr lang="en-US" sz="2400" dirty="0"/>
              <a:t>Shortness of breath.</a:t>
            </a:r>
          </a:p>
          <a:p>
            <a:pPr eaLnBrk="1" hangingPunct="1">
              <a:lnSpc>
                <a:spcPct val="80000"/>
              </a:lnSpc>
              <a:buFontTx/>
              <a:buChar char="•"/>
              <a:defRPr/>
            </a:pPr>
            <a:r>
              <a:rPr lang="en-US" sz="2400" dirty="0"/>
              <a:t>Fast breathing according to their age.</a:t>
            </a:r>
          </a:p>
          <a:p>
            <a:pPr eaLnBrk="1" hangingPunct="1">
              <a:lnSpc>
                <a:spcPct val="80000"/>
              </a:lnSpc>
              <a:buFontTx/>
              <a:buChar char="•"/>
              <a:defRPr/>
            </a:pPr>
            <a:r>
              <a:rPr lang="en-US" sz="2400" dirty="0"/>
              <a:t>Abnormal sounds on the chest: Wheezing </a:t>
            </a:r>
            <a:r>
              <a:rPr lang="en-US" sz="2400" dirty="0" err="1"/>
              <a:t>Stridors</a:t>
            </a:r>
            <a:endParaRPr lang="en-US" sz="2400" dirty="0"/>
          </a:p>
          <a:p>
            <a:pPr eaLnBrk="1" hangingPunct="1">
              <a:lnSpc>
                <a:spcPct val="80000"/>
              </a:lnSpc>
              <a:buFontTx/>
              <a:buChar char="•"/>
              <a:defRPr/>
            </a:pPr>
            <a:r>
              <a:rPr lang="en-US" sz="2400" dirty="0"/>
              <a:t>Chest </a:t>
            </a:r>
            <a:r>
              <a:rPr lang="en-US" sz="2400" dirty="0" err="1"/>
              <a:t>indrawing</a:t>
            </a:r>
            <a:endParaRPr lang="en-US" sz="2400" dirty="0"/>
          </a:p>
          <a:p>
            <a:pPr eaLnBrk="1" hangingPunct="1">
              <a:lnSpc>
                <a:spcPct val="80000"/>
              </a:lnSpc>
              <a:buFontTx/>
              <a:buChar char="•"/>
              <a:defRPr/>
            </a:pPr>
            <a:r>
              <a:rPr lang="en-US" sz="2400" dirty="0"/>
              <a:t>Hyper pyrexia/hypothermia.</a:t>
            </a:r>
          </a:p>
          <a:p>
            <a:pPr eaLnBrk="1" hangingPunct="1">
              <a:lnSpc>
                <a:spcPct val="80000"/>
              </a:lnSpc>
              <a:buFontTx/>
              <a:buChar char="•"/>
              <a:defRPr/>
            </a:pPr>
            <a:r>
              <a:rPr lang="en-US" sz="2400" dirty="0"/>
              <a:t>Convulsion/Not able to drink or feed.</a:t>
            </a:r>
          </a:p>
          <a:p>
            <a:pPr eaLnBrk="1" hangingPunct="1">
              <a:lnSpc>
                <a:spcPct val="80000"/>
              </a:lnSpc>
              <a:buFontTx/>
              <a:buChar char="•"/>
              <a:defRPr/>
            </a:pPr>
            <a:r>
              <a:rPr lang="en-US" sz="2400" dirty="0"/>
              <a:t>Nasal </a:t>
            </a:r>
            <a:r>
              <a:rPr lang="en-US" sz="2400" dirty="0" smtClean="0"/>
              <a:t>flaring, </a:t>
            </a:r>
            <a:r>
              <a:rPr lang="en-US" sz="2400" dirty="0"/>
              <a:t>Grunting.</a:t>
            </a:r>
          </a:p>
          <a:p>
            <a:pPr eaLnBrk="1" hangingPunct="1">
              <a:lnSpc>
                <a:spcPct val="80000"/>
              </a:lnSpc>
              <a:buFontTx/>
              <a:buChar char="•"/>
              <a:defRPr/>
            </a:pPr>
            <a:r>
              <a:rPr lang="en-US" sz="2400" dirty="0" smtClean="0"/>
              <a:t>Immediate </a:t>
            </a:r>
            <a:r>
              <a:rPr lang="en-US" sz="2400" dirty="0"/>
              <a:t>death with in 4 hours.</a:t>
            </a:r>
          </a:p>
          <a:p>
            <a:pPr eaLnBrk="1" hangingPunct="1">
              <a:lnSpc>
                <a:spcPct val="80000"/>
              </a:lnSpc>
              <a:buFontTx/>
              <a:buNone/>
              <a:defRPr/>
            </a:pPr>
            <a:r>
              <a:rPr lang="en-US" sz="2400" dirty="0"/>
              <a:t>	</a:t>
            </a:r>
            <a:r>
              <a:rPr lang="en-US" sz="2800" dirty="0">
                <a:solidFill>
                  <a:schemeClr val="tx2"/>
                </a:solidFill>
              </a:rPr>
              <a:t>Incubation Period</a:t>
            </a:r>
            <a:r>
              <a:rPr lang="en-US" sz="2400" dirty="0"/>
              <a:t>: Few hours to 7days (Depends upon organism)</a:t>
            </a:r>
          </a:p>
          <a:p>
            <a:pPr eaLnBrk="1" hangingPunct="1">
              <a:lnSpc>
                <a:spcPct val="80000"/>
              </a:lnSpc>
              <a:buFont typeface="Wingdings" pitchFamily="2" charset="2"/>
              <a:buNone/>
              <a:defRPr/>
            </a:pPr>
            <a:endParaRPr lang="en-US" sz="2400" dirty="0"/>
          </a:p>
          <a:p>
            <a:pPr eaLnBrk="1" hangingPunct="1">
              <a:lnSpc>
                <a:spcPct val="80000"/>
              </a:lnSpc>
              <a:buFont typeface="Wingdings" pitchFamily="2" charset="2"/>
              <a:buChar char="§"/>
              <a:defRPr/>
            </a:pPr>
            <a:endParaRPr lang="en-US" sz="2400" dirty="0"/>
          </a:p>
          <a:p>
            <a:pPr eaLnBrk="1" hangingPunct="1">
              <a:lnSpc>
                <a:spcPct val="80000"/>
              </a:lnSpc>
              <a:buFont typeface="Arial" charset="0"/>
              <a:buChar char="►"/>
              <a:defRPr/>
            </a:pPr>
            <a:endParaRPr lang="en-US" sz="2400" dirty="0"/>
          </a:p>
        </p:txBody>
      </p:sp>
    </p:spTree>
    <p:extLst>
      <p:ext uri="{BB962C8B-B14F-4D97-AF65-F5344CB8AC3E}">
        <p14:creationId xmlns:p14="http://schemas.microsoft.com/office/powerpoint/2010/main" val="426569893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54"/>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DDC6FC6-058C-4595-8EFD-EC0B22B8F135}" type="datetime1">
              <a:rPr lang="en-US" altLang="en-US">
                <a:latin typeface="Arial" panose="020B0604020202020204" pitchFamily="34" charset="0"/>
              </a:rPr>
              <a:pPr/>
              <a:t>11/28/2023</a:t>
            </a:fld>
            <a:endParaRPr lang="en-US" altLang="en-US">
              <a:latin typeface="Arial" panose="020B0604020202020204" pitchFamily="34" charset="0"/>
            </a:endParaRPr>
          </a:p>
        </p:txBody>
      </p:sp>
      <p:sp>
        <p:nvSpPr>
          <p:cNvPr id="15363" name="Rectangle 155"/>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altLang="en-US">
                <a:latin typeface="Arial" panose="020B0604020202020204" pitchFamily="34" charset="0"/>
              </a:rPr>
              <a:t>ARI </a:t>
            </a:r>
          </a:p>
        </p:txBody>
      </p:sp>
      <p:sp>
        <p:nvSpPr>
          <p:cNvPr id="15364" name="Rectangle 15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B449BAAB-BD45-474A-8CB4-09E649A9CD75}" type="slidenum">
              <a:rPr lang="en-US" altLang="en-US">
                <a:latin typeface="Arial" panose="020B0604020202020204" pitchFamily="34" charset="0"/>
              </a:rPr>
              <a:pPr/>
              <a:t>79</a:t>
            </a:fld>
            <a:endParaRPr lang="en-US" altLang="en-US">
              <a:latin typeface="Arial" panose="020B0604020202020204" pitchFamily="34" charset="0"/>
            </a:endParaRPr>
          </a:p>
        </p:txBody>
      </p:sp>
      <p:sp>
        <p:nvSpPr>
          <p:cNvPr id="31746" name="Rectangle 2"/>
          <p:cNvSpPr>
            <a:spLocks noGrp="1" noRot="1" noChangeArrowheads="1"/>
          </p:cNvSpPr>
          <p:nvPr>
            <p:ph type="title"/>
          </p:nvPr>
        </p:nvSpPr>
        <p:spPr>
          <a:xfrm>
            <a:off x="1825625" y="228600"/>
            <a:ext cx="8540750" cy="609600"/>
          </a:xfrm>
        </p:spPr>
        <p:txBody>
          <a:bodyPr>
            <a:normAutofit fontScale="90000"/>
          </a:bodyPr>
          <a:lstStyle/>
          <a:p>
            <a:pPr eaLnBrk="1" hangingPunct="1">
              <a:defRPr/>
            </a:pPr>
            <a:r>
              <a:rPr lang="en-US" sz="4000"/>
              <a:t>Complication:</a:t>
            </a:r>
          </a:p>
        </p:txBody>
      </p:sp>
      <p:sp>
        <p:nvSpPr>
          <p:cNvPr id="31747" name="Rectangle 3"/>
          <p:cNvSpPr>
            <a:spLocks noGrp="1" noRot="1" noChangeArrowheads="1"/>
          </p:cNvSpPr>
          <p:nvPr>
            <p:ph type="body" idx="1"/>
          </p:nvPr>
        </p:nvSpPr>
        <p:spPr>
          <a:xfrm>
            <a:off x="1825625" y="990601"/>
            <a:ext cx="8540750" cy="5108575"/>
          </a:xfrm>
        </p:spPr>
        <p:txBody>
          <a:bodyPr>
            <a:normAutofit fontScale="92500" lnSpcReduction="10000"/>
          </a:bodyPr>
          <a:lstStyle/>
          <a:p>
            <a:pPr eaLnBrk="1" hangingPunct="1">
              <a:buFont typeface="Arial" charset="0"/>
              <a:buChar char="►"/>
              <a:defRPr/>
            </a:pPr>
            <a:r>
              <a:rPr lang="en-US" sz="2800" dirty="0"/>
              <a:t>Chronic Respiratory Tract Infection; COPD, Bronchial Asthma, </a:t>
            </a:r>
            <a:r>
              <a:rPr lang="en-US" sz="2800" dirty="0" smtClean="0"/>
              <a:t>TB </a:t>
            </a:r>
            <a:r>
              <a:rPr lang="en-US" sz="2800" dirty="0"/>
              <a:t>etc. </a:t>
            </a:r>
          </a:p>
          <a:p>
            <a:pPr eaLnBrk="1" hangingPunct="1">
              <a:buFont typeface="Arial" charset="0"/>
              <a:buChar char="►"/>
              <a:defRPr/>
            </a:pPr>
            <a:r>
              <a:rPr lang="en-US" sz="2800" dirty="0"/>
              <a:t>Severe Malnutrition.</a:t>
            </a:r>
          </a:p>
          <a:p>
            <a:pPr eaLnBrk="1" hangingPunct="1">
              <a:buFont typeface="Arial" charset="0"/>
              <a:buChar char="►"/>
              <a:defRPr/>
            </a:pPr>
            <a:r>
              <a:rPr lang="en-US" sz="2800" dirty="0"/>
              <a:t>Meningitis, Encephalitis.</a:t>
            </a:r>
          </a:p>
          <a:p>
            <a:pPr eaLnBrk="1" hangingPunct="1">
              <a:buFont typeface="Arial" charset="0"/>
              <a:buChar char="►"/>
              <a:defRPr/>
            </a:pPr>
            <a:r>
              <a:rPr lang="en-US" sz="2800" dirty="0"/>
              <a:t>CSOM. (Chronic </a:t>
            </a:r>
            <a:r>
              <a:rPr lang="en-US" sz="2800" dirty="0" err="1"/>
              <a:t>Superaitve</a:t>
            </a:r>
            <a:r>
              <a:rPr lang="en-US" sz="2800" dirty="0"/>
              <a:t> </a:t>
            </a:r>
            <a:r>
              <a:rPr lang="en-US" sz="2800" dirty="0" smtClean="0"/>
              <a:t>Otitis </a:t>
            </a:r>
            <a:r>
              <a:rPr lang="en-US" sz="2800" dirty="0"/>
              <a:t>Media.)</a:t>
            </a:r>
          </a:p>
          <a:p>
            <a:pPr eaLnBrk="1" hangingPunct="1">
              <a:buFont typeface="Arial" charset="0"/>
              <a:buChar char="►"/>
              <a:defRPr/>
            </a:pPr>
            <a:r>
              <a:rPr lang="en-US" sz="2800" dirty="0"/>
              <a:t>Septicemia.</a:t>
            </a:r>
          </a:p>
          <a:p>
            <a:pPr eaLnBrk="1" hangingPunct="1">
              <a:buFont typeface="Arial" charset="0"/>
              <a:buChar char="►"/>
              <a:defRPr/>
            </a:pPr>
            <a:r>
              <a:rPr lang="en-US" sz="2800" dirty="0"/>
              <a:t>Pleural Effusion.</a:t>
            </a:r>
          </a:p>
          <a:p>
            <a:pPr eaLnBrk="1" hangingPunct="1">
              <a:buFont typeface="Arial" charset="0"/>
              <a:buChar char="►"/>
              <a:defRPr/>
            </a:pPr>
            <a:r>
              <a:rPr lang="en-US" sz="2800" dirty="0"/>
              <a:t> Lung Abscess.</a:t>
            </a:r>
          </a:p>
          <a:p>
            <a:pPr eaLnBrk="1" hangingPunct="1">
              <a:buFont typeface="Arial" charset="0"/>
              <a:buChar char="►"/>
              <a:defRPr/>
            </a:pPr>
            <a:r>
              <a:rPr lang="en-US" sz="2800" dirty="0" err="1"/>
              <a:t>Empyma</a:t>
            </a:r>
            <a:r>
              <a:rPr lang="en-US" sz="2800" dirty="0"/>
              <a:t>.</a:t>
            </a:r>
          </a:p>
          <a:p>
            <a:pPr eaLnBrk="1" hangingPunct="1">
              <a:buFont typeface="Arial" charset="0"/>
              <a:buChar char="►"/>
              <a:defRPr/>
            </a:pPr>
            <a:r>
              <a:rPr lang="en-US" sz="2800" dirty="0"/>
              <a:t>Respiratory obstruction and Death.</a:t>
            </a:r>
          </a:p>
        </p:txBody>
      </p:sp>
    </p:spTree>
    <p:extLst>
      <p:ext uri="{BB962C8B-B14F-4D97-AF65-F5344CB8AC3E}">
        <p14:creationId xmlns:p14="http://schemas.microsoft.com/office/powerpoint/2010/main" val="1734239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41EBD-BEC9-8771-0631-23BFED3A74B3}"/>
              </a:ext>
            </a:extLst>
          </p:cNvPr>
          <p:cNvSpPr>
            <a:spLocks noGrp="1"/>
          </p:cNvSpPr>
          <p:nvPr>
            <p:ph type="title"/>
          </p:nvPr>
        </p:nvSpPr>
        <p:spPr/>
        <p:txBody>
          <a:bodyPr/>
          <a:lstStyle/>
          <a:p>
            <a:pPr algn="ctr"/>
            <a:r>
              <a:rPr lang="en-US" b="1" dirty="0"/>
              <a:t>Situation of Cholera in Nepal</a:t>
            </a:r>
          </a:p>
        </p:txBody>
      </p:sp>
      <p:sp>
        <p:nvSpPr>
          <p:cNvPr id="3" name="Content Placeholder 2">
            <a:extLst>
              <a:ext uri="{FF2B5EF4-FFF2-40B4-BE49-F238E27FC236}">
                <a16:creationId xmlns:a16="http://schemas.microsoft.com/office/drawing/2014/main" id="{CA01AB26-BD2A-424C-CA2A-4A550AC6FFAD}"/>
              </a:ext>
            </a:extLst>
          </p:cNvPr>
          <p:cNvSpPr>
            <a:spLocks noGrp="1"/>
          </p:cNvSpPr>
          <p:nvPr>
            <p:ph idx="1"/>
          </p:nvPr>
        </p:nvSpPr>
        <p:spPr/>
        <p:txBody>
          <a:bodyPr>
            <a:normAutofit/>
          </a:bodyPr>
          <a:lstStyle/>
          <a:p>
            <a:pPr algn="just"/>
            <a:r>
              <a:rPr lang="en-US" dirty="0"/>
              <a:t>As of 15th of August 2022 , a total of 52 cases of Cholera has been reported in Nepal from Kathmandu, Lalitpur, Bhaktapur, </a:t>
            </a:r>
            <a:r>
              <a:rPr lang="en-US" dirty="0" err="1"/>
              <a:t>Nuwakot</a:t>
            </a:r>
            <a:r>
              <a:rPr lang="en-US" dirty="0"/>
              <a:t> district and Dhading district. Two new cases of Cholera was detected in last 24 hours in 35 years old females from Kathmandu-21 and Dhading-2.</a:t>
            </a:r>
          </a:p>
          <a:p>
            <a:pPr marL="228600" indent="0" algn="just">
              <a:buNone/>
            </a:pPr>
            <a:r>
              <a:rPr lang="en-US" sz="1200" dirty="0"/>
              <a:t>			(https://reliefweb.int/report/nepal/epidemiology-and-disease-control-division-cholera-outbreak-kathmandu-valley-15th-august-2022#:~:text=As%20of%2015th%20of%20August,%2D21%20and%20Dhading%2D2.)</a:t>
            </a:r>
          </a:p>
        </p:txBody>
      </p:sp>
      <p:sp>
        <p:nvSpPr>
          <p:cNvPr id="4" name="Date Placeholder 3">
            <a:extLst>
              <a:ext uri="{FF2B5EF4-FFF2-40B4-BE49-F238E27FC236}">
                <a16:creationId xmlns:a16="http://schemas.microsoft.com/office/drawing/2014/main" id="{129F6CCB-013E-C399-786B-DBF89E0C04BE}"/>
              </a:ext>
            </a:extLst>
          </p:cNvPr>
          <p:cNvSpPr>
            <a:spLocks noGrp="1"/>
          </p:cNvSpPr>
          <p:nvPr>
            <p:ph type="dt" sz="half" idx="10"/>
          </p:nvPr>
        </p:nvSpPr>
        <p:spPr/>
        <p:txBody>
          <a:bodyPr/>
          <a:lstStyle/>
          <a:p>
            <a:fld id="{0C3DFB40-8E58-4C66-8A4B-94BACF79B976}" type="datetime1">
              <a:rPr lang="en-US" smtClean="0"/>
              <a:t>11/28/2023</a:t>
            </a:fld>
            <a:endParaRPr lang="en-US"/>
          </a:p>
        </p:txBody>
      </p:sp>
      <p:sp>
        <p:nvSpPr>
          <p:cNvPr id="5" name="Footer Placeholder 4">
            <a:extLst>
              <a:ext uri="{FF2B5EF4-FFF2-40B4-BE49-F238E27FC236}">
                <a16:creationId xmlns:a16="http://schemas.microsoft.com/office/drawing/2014/main" id="{C1226151-955B-B7D5-1C15-7E0A7977D19A}"/>
              </a:ext>
            </a:extLst>
          </p:cNvPr>
          <p:cNvSpPr>
            <a:spLocks noGrp="1"/>
          </p:cNvSpPr>
          <p:nvPr>
            <p:ph type="ftr" sz="quarter" idx="11"/>
          </p:nvPr>
        </p:nvSpPr>
        <p:spPr/>
        <p:txBody>
          <a:bodyPr/>
          <a:lstStyle/>
          <a:p>
            <a:r>
              <a:rPr lang="en-US"/>
              <a:t>SB_CD</a:t>
            </a:r>
          </a:p>
        </p:txBody>
      </p:sp>
      <p:sp>
        <p:nvSpPr>
          <p:cNvPr id="6" name="Slide Number Placeholder 5">
            <a:extLst>
              <a:ext uri="{FF2B5EF4-FFF2-40B4-BE49-F238E27FC236}">
                <a16:creationId xmlns:a16="http://schemas.microsoft.com/office/drawing/2014/main" id="{295AD75E-86EE-A698-8B29-7ACDEA8B86A2}"/>
              </a:ext>
            </a:extLst>
          </p:cNvPr>
          <p:cNvSpPr>
            <a:spLocks noGrp="1"/>
          </p:cNvSpPr>
          <p:nvPr>
            <p:ph type="sldNum" sz="quarter" idx="12"/>
          </p:nvPr>
        </p:nvSpPr>
        <p:spPr/>
        <p:txBody>
          <a:bodyPr/>
          <a:lstStyle/>
          <a:p>
            <a:fld id="{28844951-7827-47D4-8276-7DDE1FA7D85A}" type="slidenum">
              <a:rPr lang="en-US" smtClean="0"/>
              <a:t>8</a:t>
            </a:fld>
            <a:endParaRPr lang="en-US"/>
          </a:p>
        </p:txBody>
      </p:sp>
    </p:spTree>
    <p:extLst>
      <p:ext uri="{BB962C8B-B14F-4D97-AF65-F5344CB8AC3E}">
        <p14:creationId xmlns:p14="http://schemas.microsoft.com/office/powerpoint/2010/main" val="2813110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54"/>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A1C9C2D-B98A-493F-9DA2-D9E30F5E7D79}" type="datetime1">
              <a:rPr lang="en-US" altLang="en-US">
                <a:latin typeface="Arial" panose="020B0604020202020204" pitchFamily="34" charset="0"/>
              </a:rPr>
              <a:pPr/>
              <a:t>11/28/2023</a:t>
            </a:fld>
            <a:endParaRPr lang="en-US" altLang="en-US">
              <a:latin typeface="Arial" panose="020B0604020202020204" pitchFamily="34" charset="0"/>
            </a:endParaRPr>
          </a:p>
        </p:txBody>
      </p:sp>
      <p:sp>
        <p:nvSpPr>
          <p:cNvPr id="16387" name="Rectangle 155"/>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altLang="en-US">
                <a:latin typeface="Arial" panose="020B0604020202020204" pitchFamily="34" charset="0"/>
              </a:rPr>
              <a:t>ARI </a:t>
            </a:r>
          </a:p>
        </p:txBody>
      </p:sp>
      <p:sp>
        <p:nvSpPr>
          <p:cNvPr id="16388" name="Rectangle 15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B0A0F3-2A52-4139-9600-14ECB3E31658}" type="slidenum">
              <a:rPr lang="en-US" altLang="en-US">
                <a:latin typeface="Arial" panose="020B0604020202020204" pitchFamily="34" charset="0"/>
              </a:rPr>
              <a:pPr/>
              <a:t>80</a:t>
            </a:fld>
            <a:endParaRPr lang="en-US" altLang="en-US">
              <a:latin typeface="Arial" panose="020B0604020202020204" pitchFamily="34" charset="0"/>
            </a:endParaRPr>
          </a:p>
        </p:txBody>
      </p:sp>
      <p:sp>
        <p:nvSpPr>
          <p:cNvPr id="32770" name="Rectangle 2"/>
          <p:cNvSpPr>
            <a:spLocks noGrp="1" noRot="1" noChangeArrowheads="1"/>
          </p:cNvSpPr>
          <p:nvPr>
            <p:ph type="title"/>
          </p:nvPr>
        </p:nvSpPr>
        <p:spPr>
          <a:xfrm>
            <a:off x="1825625" y="228600"/>
            <a:ext cx="8540750" cy="685800"/>
          </a:xfrm>
        </p:spPr>
        <p:txBody>
          <a:bodyPr/>
          <a:lstStyle/>
          <a:p>
            <a:pPr eaLnBrk="1" hangingPunct="1">
              <a:defRPr/>
            </a:pPr>
            <a:r>
              <a:rPr lang="en-US" sz="4000"/>
              <a:t>Prevention and Control.</a:t>
            </a:r>
          </a:p>
        </p:txBody>
      </p:sp>
      <p:sp>
        <p:nvSpPr>
          <p:cNvPr id="32771" name="Rectangle 3"/>
          <p:cNvSpPr>
            <a:spLocks noGrp="1" noRot="1" noChangeArrowheads="1"/>
          </p:cNvSpPr>
          <p:nvPr>
            <p:ph type="body" idx="1"/>
          </p:nvPr>
        </p:nvSpPr>
        <p:spPr>
          <a:xfrm>
            <a:off x="812800" y="838200"/>
            <a:ext cx="10627360" cy="5791200"/>
          </a:xfrm>
        </p:spPr>
        <p:txBody>
          <a:bodyPr>
            <a:normAutofit lnSpcReduction="10000"/>
          </a:bodyPr>
          <a:lstStyle/>
          <a:p>
            <a:pPr algn="just" eaLnBrk="1" hangingPunct="1">
              <a:lnSpc>
                <a:spcPct val="90000"/>
              </a:lnSpc>
              <a:buFont typeface="Wingdings" pitchFamily="2" charset="2"/>
              <a:buChar char="v"/>
              <a:defRPr/>
            </a:pPr>
            <a:r>
              <a:rPr lang="en-US" dirty="0" smtClean="0"/>
              <a:t> </a:t>
            </a:r>
            <a:r>
              <a:rPr lang="en-US" sz="3200" b="1" dirty="0" smtClean="0"/>
              <a:t>Primordial Prevention</a:t>
            </a:r>
            <a:r>
              <a:rPr lang="en-US" sz="3200" dirty="0" smtClean="0"/>
              <a:t>: To make less risk pregnancy, Safe </a:t>
            </a:r>
            <a:r>
              <a:rPr lang="en-US" sz="3200" dirty="0" err="1" smtClean="0"/>
              <a:t>labour</a:t>
            </a:r>
            <a:r>
              <a:rPr lang="en-US" sz="3200" dirty="0" smtClean="0"/>
              <a:t>, and proper post natal care, Exclusive breast feeding to the child, Proper child care, timely Check up, survive on proper environmental condition etc.</a:t>
            </a:r>
          </a:p>
          <a:p>
            <a:pPr marL="0" indent="0" algn="just" eaLnBrk="1" hangingPunct="1">
              <a:lnSpc>
                <a:spcPct val="90000"/>
              </a:lnSpc>
              <a:buNone/>
              <a:defRPr/>
            </a:pPr>
            <a:endParaRPr lang="en-US" sz="3200" dirty="0" smtClean="0"/>
          </a:p>
          <a:p>
            <a:pPr algn="just" eaLnBrk="1" hangingPunct="1">
              <a:lnSpc>
                <a:spcPct val="90000"/>
              </a:lnSpc>
              <a:buFont typeface="Wingdings" pitchFamily="2" charset="2"/>
              <a:buChar char="v"/>
              <a:defRPr/>
            </a:pPr>
            <a:r>
              <a:rPr lang="en-US" sz="3200" b="1" dirty="0" smtClean="0"/>
              <a:t>Primary Prevention</a:t>
            </a:r>
            <a:r>
              <a:rPr lang="en-US" sz="3200" dirty="0" smtClean="0"/>
              <a:t>: To minimize relative risks, dust, smoke, over-crowding, cold, timely immunization; within 1 year etc.</a:t>
            </a:r>
          </a:p>
          <a:p>
            <a:pPr marL="0" indent="0" algn="just" eaLnBrk="1" hangingPunct="1">
              <a:lnSpc>
                <a:spcPct val="90000"/>
              </a:lnSpc>
              <a:buNone/>
              <a:defRPr/>
            </a:pPr>
            <a:endParaRPr lang="en-US" sz="3200" dirty="0" smtClean="0"/>
          </a:p>
          <a:p>
            <a:pPr algn="just" eaLnBrk="1" hangingPunct="1">
              <a:lnSpc>
                <a:spcPct val="90000"/>
              </a:lnSpc>
              <a:buFont typeface="Wingdings" pitchFamily="2" charset="2"/>
              <a:buChar char="v"/>
              <a:defRPr/>
            </a:pPr>
            <a:r>
              <a:rPr lang="en-US" sz="3200" b="1" dirty="0" smtClean="0"/>
              <a:t>Secondary Prevention</a:t>
            </a:r>
            <a:r>
              <a:rPr lang="en-US" sz="3200" dirty="0" smtClean="0"/>
              <a:t>:  Early Diagnosis, Adequate treatment as well as continue primary and primordial prevention.</a:t>
            </a:r>
          </a:p>
          <a:p>
            <a:pPr eaLnBrk="1" hangingPunct="1">
              <a:lnSpc>
                <a:spcPct val="90000"/>
              </a:lnSpc>
              <a:buFont typeface="Wingdings" pitchFamily="2" charset="2"/>
              <a:buNone/>
              <a:defRPr/>
            </a:pPr>
            <a:endParaRPr lang="en-US" dirty="0" smtClean="0"/>
          </a:p>
        </p:txBody>
      </p:sp>
    </p:spTree>
    <p:extLst>
      <p:ext uri="{BB962C8B-B14F-4D97-AF65-F5344CB8AC3E}">
        <p14:creationId xmlns:p14="http://schemas.microsoft.com/office/powerpoint/2010/main" val="419858735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54"/>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5752180-D242-4C86-8995-7A7849D958B8}" type="datetime1">
              <a:rPr lang="en-US" altLang="en-US">
                <a:latin typeface="Arial" panose="020B0604020202020204" pitchFamily="34" charset="0"/>
              </a:rPr>
              <a:pPr/>
              <a:t>11/28/2023</a:t>
            </a:fld>
            <a:endParaRPr lang="en-US" altLang="en-US">
              <a:latin typeface="Arial" panose="020B0604020202020204" pitchFamily="34" charset="0"/>
            </a:endParaRPr>
          </a:p>
        </p:txBody>
      </p:sp>
      <p:sp>
        <p:nvSpPr>
          <p:cNvPr id="17411" name="Rectangle 155"/>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altLang="en-US">
                <a:latin typeface="Arial" panose="020B0604020202020204" pitchFamily="34" charset="0"/>
              </a:rPr>
              <a:t>ARI </a:t>
            </a:r>
          </a:p>
        </p:txBody>
      </p:sp>
      <p:sp>
        <p:nvSpPr>
          <p:cNvPr id="17412" name="Rectangle 15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BDEACA43-4A34-43BF-BFD8-0B7670A00B6B}" type="slidenum">
              <a:rPr lang="en-US" altLang="en-US">
                <a:latin typeface="Arial" panose="020B0604020202020204" pitchFamily="34" charset="0"/>
              </a:rPr>
              <a:pPr/>
              <a:t>81</a:t>
            </a:fld>
            <a:endParaRPr lang="en-US" altLang="en-US">
              <a:latin typeface="Arial" panose="020B0604020202020204" pitchFamily="34" charset="0"/>
            </a:endParaRPr>
          </a:p>
        </p:txBody>
      </p:sp>
      <p:sp>
        <p:nvSpPr>
          <p:cNvPr id="33794" name="Rectangle 2"/>
          <p:cNvSpPr>
            <a:spLocks noGrp="1" noRot="1" noChangeArrowheads="1"/>
          </p:cNvSpPr>
          <p:nvPr>
            <p:ph type="title"/>
          </p:nvPr>
        </p:nvSpPr>
        <p:spPr>
          <a:xfrm>
            <a:off x="1825625" y="228600"/>
            <a:ext cx="8540750" cy="685800"/>
          </a:xfrm>
        </p:spPr>
        <p:txBody>
          <a:bodyPr/>
          <a:lstStyle/>
          <a:p>
            <a:pPr eaLnBrk="1" hangingPunct="1">
              <a:defRPr/>
            </a:pPr>
            <a:r>
              <a:rPr lang="en-US" sz="4000"/>
              <a:t>Cont…………………….</a:t>
            </a:r>
          </a:p>
        </p:txBody>
      </p:sp>
      <p:sp>
        <p:nvSpPr>
          <p:cNvPr id="33795" name="Rectangle 3"/>
          <p:cNvSpPr>
            <a:spLocks noGrp="1" noRot="1" noChangeArrowheads="1"/>
          </p:cNvSpPr>
          <p:nvPr>
            <p:ph type="body" idx="1"/>
          </p:nvPr>
        </p:nvSpPr>
        <p:spPr>
          <a:xfrm>
            <a:off x="838200" y="1143000"/>
            <a:ext cx="10647947" cy="4969042"/>
          </a:xfrm>
        </p:spPr>
        <p:txBody>
          <a:bodyPr/>
          <a:lstStyle/>
          <a:p>
            <a:pPr eaLnBrk="1" hangingPunct="1">
              <a:buFont typeface="Wingdings" pitchFamily="2" charset="2"/>
              <a:buChar char="v"/>
              <a:defRPr/>
            </a:pPr>
            <a:r>
              <a:rPr lang="en-US" sz="2800" dirty="0"/>
              <a:t> Treatment : Main aim of ARI treatment to treat by one drug to several  Childhood disease (pneumonia, otitis Media, Bacillary Dysentery, Malaria and other skin </a:t>
            </a:r>
            <a:r>
              <a:rPr lang="en-US" sz="2800" dirty="0" smtClean="0"/>
              <a:t>disease</a:t>
            </a:r>
            <a:r>
              <a:rPr lang="en-US" dirty="0" smtClean="0"/>
              <a:t>)- Amoxicillin </a:t>
            </a:r>
            <a:endParaRPr lang="en-US" sz="2800" dirty="0" smtClean="0"/>
          </a:p>
          <a:p>
            <a:pPr eaLnBrk="1" hangingPunct="1">
              <a:buFont typeface="Wingdings" pitchFamily="2" charset="2"/>
              <a:buChar char="v"/>
              <a:defRPr/>
            </a:pPr>
            <a:endParaRPr lang="en-US" sz="2800" dirty="0" smtClean="0"/>
          </a:p>
          <a:p>
            <a:pPr eaLnBrk="1" hangingPunct="1">
              <a:buFont typeface="Wingdings" pitchFamily="2" charset="2"/>
              <a:buChar char="v"/>
              <a:defRPr/>
            </a:pPr>
            <a:endParaRPr lang="en-US" dirty="0"/>
          </a:p>
          <a:p>
            <a:pPr eaLnBrk="1" hangingPunct="1">
              <a:buFont typeface="Wingdings" pitchFamily="2" charset="2"/>
              <a:buChar char="v"/>
              <a:defRPr/>
            </a:pPr>
            <a:r>
              <a:rPr lang="en-US" sz="2800" dirty="0" smtClean="0"/>
              <a:t>Tertiary </a:t>
            </a:r>
            <a:r>
              <a:rPr lang="en-US" sz="2800" dirty="0"/>
              <a:t>Prevention : Risk prevention and Disability limitation.( Multiple Drugs can be used for single disease.)</a:t>
            </a:r>
          </a:p>
          <a:p>
            <a:pPr eaLnBrk="1" hangingPunct="1">
              <a:buFont typeface="Arial" charset="0"/>
              <a:buNone/>
              <a:defRPr/>
            </a:pPr>
            <a:endParaRPr lang="en-US" sz="2800" dirty="0"/>
          </a:p>
        </p:txBody>
      </p:sp>
    </p:spTree>
    <p:extLst>
      <p:ext uri="{BB962C8B-B14F-4D97-AF65-F5344CB8AC3E}">
        <p14:creationId xmlns:p14="http://schemas.microsoft.com/office/powerpoint/2010/main" val="110972650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2"/>
          <a:srcRect t="26698" r="16078" b="9621"/>
          <a:stretch/>
        </p:blipFill>
        <p:spPr>
          <a:xfrm>
            <a:off x="833120" y="585217"/>
            <a:ext cx="10505440" cy="4972303"/>
          </a:xfrm>
          <a:prstGeom prst="rect">
            <a:avLst/>
          </a:prstGeom>
        </p:spPr>
      </p:pic>
    </p:spTree>
    <p:extLst>
      <p:ext uri="{BB962C8B-B14F-4D97-AF65-F5344CB8AC3E}">
        <p14:creationId xmlns:p14="http://schemas.microsoft.com/office/powerpoint/2010/main" val="17998164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Medicine for treatment </a:t>
            </a:r>
            <a:endParaRPr lang="en-US" dirty="0"/>
          </a:p>
        </p:txBody>
      </p:sp>
      <p:sp>
        <p:nvSpPr>
          <p:cNvPr id="3" name="Content Placeholder 2"/>
          <p:cNvSpPr>
            <a:spLocks noGrp="1"/>
          </p:cNvSpPr>
          <p:nvPr>
            <p:ph idx="1"/>
          </p:nvPr>
        </p:nvSpPr>
        <p:spPr/>
        <p:txBody>
          <a:bodyPr/>
          <a:lstStyle/>
          <a:p>
            <a:pPr marL="0" indent="0">
              <a:lnSpc>
                <a:spcPct val="100000"/>
              </a:lnSpc>
              <a:spcBef>
                <a:spcPts val="0"/>
              </a:spcBef>
              <a:spcAft>
                <a:spcPts val="0"/>
              </a:spcAft>
              <a:buClrTx/>
              <a:buSzTx/>
              <a:buNone/>
              <a:defRPr/>
            </a:pPr>
            <a:r>
              <a:rPr lang="en-US" dirty="0">
                <a:hlinkClick r:id="rId3"/>
              </a:rPr>
              <a:t>https://www.slideshare.net/mgmcricommunitymed/who-guidelines-ari-59980214</a:t>
            </a:r>
            <a:endParaRPr lang="en-US" dirty="0"/>
          </a:p>
        </p:txBody>
      </p:sp>
    </p:spTree>
    <p:extLst>
      <p:ext uri="{BB962C8B-B14F-4D97-AF65-F5344CB8AC3E}">
        <p14:creationId xmlns:p14="http://schemas.microsoft.com/office/powerpoint/2010/main" val="6468851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US" dirty="0"/>
          </a:p>
        </p:txBody>
      </p:sp>
      <p:sp>
        <p:nvSpPr>
          <p:cNvPr id="3" name="Content Placeholder 2"/>
          <p:cNvSpPr>
            <a:spLocks noGrp="1"/>
          </p:cNvSpPr>
          <p:nvPr>
            <p:ph idx="1"/>
          </p:nvPr>
        </p:nvSpPr>
        <p:spPr>
          <a:xfrm>
            <a:off x="841248" y="1595120"/>
            <a:ext cx="9720073" cy="4023360"/>
          </a:xfrm>
        </p:spPr>
        <p:txBody>
          <a:bodyPr>
            <a:normAutofit fontScale="70000" lnSpcReduction="20000"/>
          </a:bodyPr>
          <a:lstStyle/>
          <a:p>
            <a:r>
              <a:rPr lang="en-GB" dirty="0" smtClean="0"/>
              <a:t>1. Acute </a:t>
            </a:r>
            <a:r>
              <a:rPr lang="en-GB" dirty="0"/>
              <a:t>Respiratory Infection </a:t>
            </a:r>
            <a:r>
              <a:rPr lang="en-GB" dirty="0" smtClean="0"/>
              <a:t>; Definition </a:t>
            </a:r>
            <a:r>
              <a:rPr lang="en-GB" dirty="0" smtClean="0">
                <a:hlinkClick r:id="rId2"/>
              </a:rPr>
              <a:t>https</a:t>
            </a:r>
            <a:r>
              <a:rPr lang="en-GB" dirty="0">
                <a:hlinkClick r:id="rId2"/>
              </a:rPr>
              <a:t>://</a:t>
            </a:r>
            <a:r>
              <a:rPr lang="en-GB" dirty="0" smtClean="0">
                <a:hlinkClick r:id="rId2"/>
              </a:rPr>
              <a:t>vikaspedia.in/health/diseases/lungs-related/acute-respiratory-infection-ari</a:t>
            </a:r>
            <a:endParaRPr lang="en-GB" dirty="0" smtClean="0"/>
          </a:p>
          <a:p>
            <a:r>
              <a:rPr lang="en-GB" dirty="0" smtClean="0"/>
              <a:t>2. K park. Textbook of preventive and social medicine. Page no;180. </a:t>
            </a:r>
          </a:p>
          <a:p>
            <a:r>
              <a:rPr lang="en-GB" dirty="0" smtClean="0"/>
              <a:t>3. </a:t>
            </a:r>
            <a:r>
              <a:rPr lang="en-GB" dirty="0"/>
              <a:t>WHO. </a:t>
            </a:r>
            <a:r>
              <a:rPr lang="en-GB" dirty="0">
                <a:hlinkClick r:id="rId3"/>
              </a:rPr>
              <a:t>https://</a:t>
            </a:r>
            <a:r>
              <a:rPr lang="en-GB" dirty="0" smtClean="0">
                <a:hlinkClick r:id="rId3"/>
              </a:rPr>
              <a:t>www.who.int/data/gho/indicator-metadata-registry/imr-details/3147</a:t>
            </a:r>
            <a:r>
              <a:rPr lang="en-GB" dirty="0" smtClean="0"/>
              <a:t>. </a:t>
            </a:r>
          </a:p>
          <a:p>
            <a:r>
              <a:rPr lang="en-GB" dirty="0" smtClean="0"/>
              <a:t>4. </a:t>
            </a:r>
            <a:r>
              <a:rPr lang="pt-BR" dirty="0"/>
              <a:t>Ghimire P, Gachhadar R, Piya N, </a:t>
            </a:r>
            <a:r>
              <a:rPr lang="pt-BR" dirty="0" smtClean="0"/>
              <a:t>Shrestha </a:t>
            </a:r>
            <a:r>
              <a:rPr lang="en-US" dirty="0" smtClean="0"/>
              <a:t>K</a:t>
            </a:r>
            <a:r>
              <a:rPr lang="en-US" dirty="0"/>
              <a:t>, Shrestha K (2022) Prevalence and </a:t>
            </a:r>
            <a:r>
              <a:rPr lang="en-US" dirty="0" smtClean="0"/>
              <a:t>factors associated </a:t>
            </a:r>
            <a:r>
              <a:rPr lang="en-US" dirty="0"/>
              <a:t>with acute respiratory infection </a:t>
            </a:r>
            <a:r>
              <a:rPr lang="en-US" dirty="0" smtClean="0"/>
              <a:t>among under-five </a:t>
            </a:r>
            <a:r>
              <a:rPr lang="en-US" dirty="0"/>
              <a:t>children in selected tertiary hospitals </a:t>
            </a:r>
            <a:r>
              <a:rPr lang="en-US" dirty="0" smtClean="0"/>
              <a:t>of Kathmandu </a:t>
            </a:r>
            <a:r>
              <a:rPr lang="en-US" dirty="0"/>
              <a:t>Valley. </a:t>
            </a:r>
            <a:r>
              <a:rPr lang="en-US" dirty="0" err="1"/>
              <a:t>PLoS</a:t>
            </a:r>
            <a:r>
              <a:rPr lang="en-US" dirty="0"/>
              <a:t> ONE 17(4): </a:t>
            </a:r>
            <a:r>
              <a:rPr lang="en-US" dirty="0" smtClean="0"/>
              <a:t>e0265933. </a:t>
            </a:r>
          </a:p>
          <a:p>
            <a:r>
              <a:rPr lang="en-GB" dirty="0" smtClean="0"/>
              <a:t>5. </a:t>
            </a:r>
            <a:r>
              <a:rPr lang="en-GB" dirty="0" err="1" smtClean="0"/>
              <a:t>Dharel</a:t>
            </a:r>
            <a:r>
              <a:rPr lang="en-GB" dirty="0" smtClean="0"/>
              <a:t> S, et.al. </a:t>
            </a:r>
            <a:r>
              <a:rPr lang="en-US" dirty="0"/>
              <a:t>Factors associated with </a:t>
            </a:r>
            <a:r>
              <a:rPr lang="en-US" dirty="0" smtClean="0"/>
              <a:t>childhood pneumonia </a:t>
            </a:r>
            <a:r>
              <a:rPr lang="en-US" dirty="0"/>
              <a:t>and care seeking practices in </a:t>
            </a:r>
            <a:r>
              <a:rPr lang="en-US" dirty="0" smtClean="0"/>
              <a:t>Nepal: further </a:t>
            </a:r>
            <a:r>
              <a:rPr lang="en-US" dirty="0"/>
              <a:t>analysis of 2019 Nepal Multiple </a:t>
            </a:r>
            <a:r>
              <a:rPr lang="en-US" dirty="0" smtClean="0"/>
              <a:t>Indicator Cluster Survey. BMC </a:t>
            </a:r>
            <a:r>
              <a:rPr lang="en-US" dirty="0"/>
              <a:t>Public Health. </a:t>
            </a:r>
            <a:r>
              <a:rPr lang="en-US" dirty="0">
                <a:hlinkClick r:id="rId4"/>
              </a:rPr>
              <a:t>https://</a:t>
            </a:r>
            <a:r>
              <a:rPr lang="en-US" dirty="0" smtClean="0">
                <a:hlinkClick r:id="rId4"/>
              </a:rPr>
              <a:t>bmcpublichealth.biomedcentral.com/articles/10.1186/s12889-022-14839-6</a:t>
            </a:r>
            <a:endParaRPr lang="en-US" dirty="0" smtClean="0"/>
          </a:p>
          <a:p>
            <a:endParaRPr lang="en-GB" dirty="0" smtClean="0"/>
          </a:p>
          <a:p>
            <a:endParaRPr lang="en-US" dirty="0"/>
          </a:p>
        </p:txBody>
      </p:sp>
    </p:spTree>
    <p:extLst>
      <p:ext uri="{BB962C8B-B14F-4D97-AF65-F5344CB8AC3E}">
        <p14:creationId xmlns:p14="http://schemas.microsoft.com/office/powerpoint/2010/main" val="397330525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2C217D-CFBF-1379-7A32-87E2A54E68DE}"/>
              </a:ext>
            </a:extLst>
          </p:cNvPr>
          <p:cNvSpPr>
            <a:spLocks noGrp="1"/>
          </p:cNvSpPr>
          <p:nvPr>
            <p:ph type="dt" sz="half" idx="10"/>
          </p:nvPr>
        </p:nvSpPr>
        <p:spPr/>
        <p:txBody>
          <a:bodyPr/>
          <a:lstStyle/>
          <a:p>
            <a:fld id="{E5DE26EE-7E2A-4E89-9C39-93390D6C0B20}" type="datetime1">
              <a:rPr lang="en-US" smtClean="0"/>
              <a:t>11/28/2023</a:t>
            </a:fld>
            <a:endParaRPr lang="en-US"/>
          </a:p>
        </p:txBody>
      </p:sp>
      <p:sp>
        <p:nvSpPr>
          <p:cNvPr id="3" name="Footer Placeholder 2">
            <a:extLst>
              <a:ext uri="{FF2B5EF4-FFF2-40B4-BE49-F238E27FC236}">
                <a16:creationId xmlns:a16="http://schemas.microsoft.com/office/drawing/2014/main" id="{2E49BF61-90F6-74BF-6473-2B4A7B378BB5}"/>
              </a:ext>
            </a:extLst>
          </p:cNvPr>
          <p:cNvSpPr>
            <a:spLocks noGrp="1"/>
          </p:cNvSpPr>
          <p:nvPr>
            <p:ph type="ftr" sz="quarter" idx="11"/>
          </p:nvPr>
        </p:nvSpPr>
        <p:spPr/>
        <p:txBody>
          <a:bodyPr/>
          <a:lstStyle/>
          <a:p>
            <a:r>
              <a:rPr lang="en-US"/>
              <a:t>SB_CD</a:t>
            </a:r>
          </a:p>
        </p:txBody>
      </p:sp>
      <p:sp>
        <p:nvSpPr>
          <p:cNvPr id="4" name="Slide Number Placeholder 3">
            <a:extLst>
              <a:ext uri="{FF2B5EF4-FFF2-40B4-BE49-F238E27FC236}">
                <a16:creationId xmlns:a16="http://schemas.microsoft.com/office/drawing/2014/main" id="{14D8DE7E-EDF8-630F-5B3A-9DE33C260045}"/>
              </a:ext>
            </a:extLst>
          </p:cNvPr>
          <p:cNvSpPr>
            <a:spLocks noGrp="1"/>
          </p:cNvSpPr>
          <p:nvPr>
            <p:ph type="sldNum" sz="quarter" idx="12"/>
          </p:nvPr>
        </p:nvSpPr>
        <p:spPr/>
        <p:txBody>
          <a:bodyPr/>
          <a:lstStyle/>
          <a:p>
            <a:fld id="{28844951-7827-47D4-8276-7DDE1FA7D85A}" type="slidenum">
              <a:rPr lang="en-US" smtClean="0"/>
              <a:t>85</a:t>
            </a:fld>
            <a:endParaRPr lang="en-US"/>
          </a:p>
        </p:txBody>
      </p:sp>
      <p:pic>
        <p:nvPicPr>
          <p:cNvPr id="10242" name="Picture 2" descr="Diarrhea disease | PPT">
            <a:extLst>
              <a:ext uri="{FF2B5EF4-FFF2-40B4-BE49-F238E27FC236}">
                <a16:creationId xmlns:a16="http://schemas.microsoft.com/office/drawing/2014/main" id="{BDA067F6-37DA-AF5B-B6DC-FB5DE8693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031789"/>
            <a:ext cx="5257799" cy="3938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95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5EC8EC-9107-AF40-6432-CEFF0284DB8C}"/>
              </a:ext>
            </a:extLst>
          </p:cNvPr>
          <p:cNvSpPr>
            <a:spLocks noGrp="1"/>
          </p:cNvSpPr>
          <p:nvPr>
            <p:ph type="dt" sz="half" idx="10"/>
          </p:nvPr>
        </p:nvSpPr>
        <p:spPr/>
        <p:txBody>
          <a:bodyPr/>
          <a:lstStyle/>
          <a:p>
            <a:fld id="{E5DE26EE-7E2A-4E89-9C39-93390D6C0B20}" type="datetime1">
              <a:rPr lang="en-US" smtClean="0"/>
              <a:t>11/28/2023</a:t>
            </a:fld>
            <a:endParaRPr lang="en-US"/>
          </a:p>
        </p:txBody>
      </p:sp>
      <p:sp>
        <p:nvSpPr>
          <p:cNvPr id="3" name="Footer Placeholder 2">
            <a:extLst>
              <a:ext uri="{FF2B5EF4-FFF2-40B4-BE49-F238E27FC236}">
                <a16:creationId xmlns:a16="http://schemas.microsoft.com/office/drawing/2014/main" id="{DEC9E148-AB10-EFBE-3E8E-A879EE0EA95C}"/>
              </a:ext>
            </a:extLst>
          </p:cNvPr>
          <p:cNvSpPr>
            <a:spLocks noGrp="1"/>
          </p:cNvSpPr>
          <p:nvPr>
            <p:ph type="ftr" sz="quarter" idx="11"/>
          </p:nvPr>
        </p:nvSpPr>
        <p:spPr/>
        <p:txBody>
          <a:bodyPr/>
          <a:lstStyle/>
          <a:p>
            <a:r>
              <a:rPr lang="en-US"/>
              <a:t>SB_CD</a:t>
            </a:r>
          </a:p>
        </p:txBody>
      </p:sp>
      <p:sp>
        <p:nvSpPr>
          <p:cNvPr id="4" name="Slide Number Placeholder 3">
            <a:extLst>
              <a:ext uri="{FF2B5EF4-FFF2-40B4-BE49-F238E27FC236}">
                <a16:creationId xmlns:a16="http://schemas.microsoft.com/office/drawing/2014/main" id="{1005FA7C-D0B8-44A1-919C-9F41DF0FDDE9}"/>
              </a:ext>
            </a:extLst>
          </p:cNvPr>
          <p:cNvSpPr>
            <a:spLocks noGrp="1"/>
          </p:cNvSpPr>
          <p:nvPr>
            <p:ph type="sldNum" sz="quarter" idx="12"/>
          </p:nvPr>
        </p:nvSpPr>
        <p:spPr/>
        <p:txBody>
          <a:bodyPr/>
          <a:lstStyle/>
          <a:p>
            <a:fld id="{28844951-7827-47D4-8276-7DDE1FA7D85A}" type="slidenum">
              <a:rPr lang="en-US" smtClean="0"/>
              <a:t>9</a:t>
            </a:fld>
            <a:endParaRPr lang="en-US"/>
          </a:p>
        </p:txBody>
      </p:sp>
      <p:pic>
        <p:nvPicPr>
          <p:cNvPr id="6" name="Picture 5">
            <a:extLst>
              <a:ext uri="{FF2B5EF4-FFF2-40B4-BE49-F238E27FC236}">
                <a16:creationId xmlns:a16="http://schemas.microsoft.com/office/drawing/2014/main" id="{D57EFA44-29D3-7739-EF11-D8D92ED607DE}"/>
              </a:ext>
            </a:extLst>
          </p:cNvPr>
          <p:cNvPicPr>
            <a:picLocks noChangeAspect="1"/>
          </p:cNvPicPr>
          <p:nvPr/>
        </p:nvPicPr>
        <p:blipFill rotWithShape="1">
          <a:blip r:embed="rId2"/>
          <a:srcRect l="27857" t="21746" r="5536" b="21429"/>
          <a:stretch/>
        </p:blipFill>
        <p:spPr>
          <a:xfrm>
            <a:off x="489857" y="707570"/>
            <a:ext cx="10689772" cy="5129946"/>
          </a:xfrm>
          <a:prstGeom prst="rect">
            <a:avLst/>
          </a:prstGeom>
        </p:spPr>
      </p:pic>
    </p:spTree>
    <p:extLst>
      <p:ext uri="{BB962C8B-B14F-4D97-AF65-F5344CB8AC3E}">
        <p14:creationId xmlns:p14="http://schemas.microsoft.com/office/powerpoint/2010/main" val="683449535"/>
      </p:ext>
    </p:extLst>
  </p:cSld>
  <p:clrMapOvr>
    <a:masterClrMapping/>
  </p:clrMapOvr>
  <p:timing>
    <p:tnLst>
      <p:par>
        <p:cTn id="1" dur="indefinite" restart="never" nodeType="tmRoot"/>
      </p:par>
    </p:tnLst>
  </p:timing>
</p:sld>
</file>

<file path=ppt/theme/theme1.xml><?xml version="1.0" encoding="utf-8"?>
<a:theme xmlns:a="http://schemas.openxmlformats.org/drawingml/2006/main" name="LuminousVTI">
  <a:themeElements>
    <a:clrScheme name="AnalogousFromDarkSeedLeftStep">
      <a:dk1>
        <a:srgbClr val="000000"/>
      </a:dk1>
      <a:lt1>
        <a:srgbClr val="FFFFFF"/>
      </a:lt1>
      <a:dk2>
        <a:srgbClr val="301B2D"/>
      </a:dk2>
      <a:lt2>
        <a:srgbClr val="F0F3F2"/>
      </a:lt2>
      <a:accent1>
        <a:srgbClr val="E72983"/>
      </a:accent1>
      <a:accent2>
        <a:srgbClr val="D517C0"/>
      </a:accent2>
      <a:accent3>
        <a:srgbClr val="AD29E7"/>
      </a:accent3>
      <a:accent4>
        <a:srgbClr val="5725D7"/>
      </a:accent4>
      <a:accent5>
        <a:srgbClr val="2944E7"/>
      </a:accent5>
      <a:accent6>
        <a:srgbClr val="1781D5"/>
      </a:accent6>
      <a:hlink>
        <a:srgbClr val="433FBF"/>
      </a:hlink>
      <a:folHlink>
        <a:srgbClr val="7F7F7F"/>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1395</TotalTime>
  <Words>4201</Words>
  <Application>Microsoft Office PowerPoint</Application>
  <PresentationFormat>Widescreen</PresentationFormat>
  <Paragraphs>629</Paragraphs>
  <Slides>85</Slides>
  <Notes>18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85</vt:i4>
      </vt:variant>
    </vt:vector>
  </HeadingPairs>
  <TitlesOfParts>
    <vt:vector size="98" baseType="lpstr">
      <vt:lpstr>Angsana New</vt:lpstr>
      <vt:lpstr>Arial</vt:lpstr>
      <vt:lpstr>Avenir Next LT Pro</vt:lpstr>
      <vt:lpstr>Calibri</vt:lpstr>
      <vt:lpstr>Cambria</vt:lpstr>
      <vt:lpstr>Google Sans</vt:lpstr>
      <vt:lpstr>inherit</vt:lpstr>
      <vt:lpstr>interfaceregular</vt:lpstr>
      <vt:lpstr>Mangal</vt:lpstr>
      <vt:lpstr>Sabon Next LT</vt:lpstr>
      <vt:lpstr>Times New Roman</vt:lpstr>
      <vt:lpstr>Wingdings</vt:lpstr>
      <vt:lpstr>LuminousVTI</vt:lpstr>
      <vt:lpstr>PowerPoint Presentation</vt:lpstr>
      <vt:lpstr>Course Description </vt:lpstr>
      <vt:lpstr>Unit I: Bacterial Diseases  </vt:lpstr>
      <vt:lpstr> Cholera  </vt:lpstr>
      <vt:lpstr>Introduction </vt:lpstr>
      <vt:lpstr>Introduction</vt:lpstr>
      <vt:lpstr>Introduction</vt:lpstr>
      <vt:lpstr>Situation of Cholera in Nepal</vt:lpstr>
      <vt:lpstr>PowerPoint Presentation</vt:lpstr>
      <vt:lpstr>PowerPoint Presentation</vt:lpstr>
      <vt:lpstr>Mode of transmission:</vt:lpstr>
      <vt:lpstr>Signs and symptoms</vt:lpstr>
      <vt:lpstr>Prevention</vt:lpstr>
      <vt:lpstr>Prevention</vt:lpstr>
      <vt:lpstr>Treatment</vt:lpstr>
      <vt:lpstr>PowerPoint Presentation</vt:lpstr>
      <vt:lpstr>PowerPoint Presentation</vt:lpstr>
      <vt:lpstr>Introduction </vt:lpstr>
      <vt:lpstr>Problem Statement </vt:lpstr>
      <vt:lpstr>Contd..</vt:lpstr>
      <vt:lpstr>Problem Statement  in Nepal</vt:lpstr>
      <vt:lpstr>Problem Statement  in Nepal</vt:lpstr>
      <vt:lpstr>Epidemiological Determinants</vt:lpstr>
      <vt:lpstr>Contd..</vt:lpstr>
      <vt:lpstr>Contd..</vt:lpstr>
      <vt:lpstr>PowerPoint Presentation</vt:lpstr>
      <vt:lpstr>PowerPoint Presentation</vt:lpstr>
      <vt:lpstr>Contd..</vt:lpstr>
      <vt:lpstr>Incubation period</vt:lpstr>
      <vt:lpstr>Mode of Transmission:</vt:lpstr>
      <vt:lpstr>Clinical features</vt:lpstr>
      <vt:lpstr>Contd..</vt:lpstr>
      <vt:lpstr>Diagnosis</vt:lpstr>
      <vt:lpstr>Control of Typhoid</vt:lpstr>
      <vt:lpstr>Control of reservoir</vt:lpstr>
      <vt:lpstr>Contd..</vt:lpstr>
      <vt:lpstr>Contd..</vt:lpstr>
      <vt:lpstr>Contd..</vt:lpstr>
      <vt:lpstr>PowerPoint Presentation</vt:lpstr>
      <vt:lpstr>PowerPoint Presentation</vt:lpstr>
      <vt:lpstr>Introduction</vt:lpstr>
      <vt:lpstr>CLINICAL TYPES OF DIARRHOEAL DISEASE</vt:lpstr>
      <vt:lpstr>Contd..</vt:lpstr>
      <vt:lpstr>PowerPoint Presentation</vt:lpstr>
      <vt:lpstr>Problem Statement-Global</vt:lpstr>
      <vt:lpstr>Problem Statement in Nepal</vt:lpstr>
      <vt:lpstr>PowerPoint Presentation</vt:lpstr>
      <vt:lpstr>PowerPoint Presentation</vt:lpstr>
      <vt:lpstr>Epidemiological determinants</vt:lpstr>
      <vt:lpstr>Contd..</vt:lpstr>
      <vt:lpstr>Contd..</vt:lpstr>
      <vt:lpstr>Mode of transmission</vt:lpstr>
      <vt:lpstr>Common Signs and Symptoms </vt:lpstr>
      <vt:lpstr>Diagnostic Evaluation of Diarrhea </vt:lpstr>
      <vt:lpstr>Prevention and Control of Diarrhea </vt:lpstr>
      <vt:lpstr>Prevention and Control of Diarrhea </vt:lpstr>
      <vt:lpstr>Treatment of Diarrhea </vt:lpstr>
      <vt:lpstr>Dysentery </vt:lpstr>
      <vt:lpstr>Types</vt:lpstr>
      <vt:lpstr>Who does dysentery affect?</vt:lpstr>
      <vt:lpstr>Symptoms of dysentery</vt:lpstr>
      <vt:lpstr>Bacillary dysentery</vt:lpstr>
      <vt:lpstr>Classification of ARI </vt:lpstr>
      <vt:lpstr>Prevalence/ Magnitude of disease </vt:lpstr>
      <vt:lpstr>PowerPoint Presentation</vt:lpstr>
      <vt:lpstr>PowerPoint Presentation</vt:lpstr>
      <vt:lpstr>Findings NDHS 2022</vt:lpstr>
      <vt:lpstr>PowerPoint Presentation</vt:lpstr>
      <vt:lpstr>PowerPoint Presentation</vt:lpstr>
      <vt:lpstr>PowerPoint Presentation</vt:lpstr>
      <vt:lpstr>Causes and Factors </vt:lpstr>
      <vt:lpstr>PowerPoint Presentation</vt:lpstr>
      <vt:lpstr>Host Factors:</vt:lpstr>
      <vt:lpstr>Risk Factors/ Environmental factors.</vt:lpstr>
      <vt:lpstr>Sign and symptoms </vt:lpstr>
      <vt:lpstr>Classification of ARI WHO broadly classified the ARI cases into four:-</vt:lpstr>
      <vt:lpstr>PowerPoint Presentation</vt:lpstr>
      <vt:lpstr>Mode of transmission - Droplet infection ( very acute and sensitive transmission.)</vt:lpstr>
      <vt:lpstr>Complication:</vt:lpstr>
      <vt:lpstr>Prevention and Control.</vt:lpstr>
      <vt:lpstr>Cont…………………….</vt:lpstr>
      <vt:lpstr>PowerPoint Presentation</vt:lpstr>
      <vt:lpstr>Medicine for treatment </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Sushila Baral</dc:creator>
  <cp:lastModifiedBy>Hp</cp:lastModifiedBy>
  <cp:revision>118</cp:revision>
  <dcterms:created xsi:type="dcterms:W3CDTF">2023-10-07T01:42:47Z</dcterms:created>
  <dcterms:modified xsi:type="dcterms:W3CDTF">2023-11-28T06:22:54Z</dcterms:modified>
</cp:coreProperties>
</file>