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9" r:id="rId3"/>
    <p:sldId id="258" r:id="rId4"/>
    <p:sldId id="260" r:id="rId5"/>
    <p:sldId id="269" r:id="rId6"/>
    <p:sldId id="266" r:id="rId7"/>
    <p:sldId id="261" r:id="rId8"/>
    <p:sldId id="262" r:id="rId9"/>
    <p:sldId id="271" r:id="rId10"/>
    <p:sldId id="270" r:id="rId11"/>
    <p:sldId id="267" r:id="rId12"/>
    <p:sldId id="268" r:id="rId13"/>
    <p:sldId id="263" r:id="rId14"/>
    <p:sldId id="272" r:id="rId15"/>
    <p:sldId id="264" r:id="rId16"/>
    <p:sldId id="273" r:id="rId17"/>
    <p:sldId id="274" r:id="rId18"/>
    <p:sldId id="279" r:id="rId19"/>
    <p:sldId id="275" r:id="rId20"/>
    <p:sldId id="280" r:id="rId21"/>
    <p:sldId id="276" r:id="rId22"/>
    <p:sldId id="277" r:id="rId23"/>
    <p:sldId id="281" r:id="rId24"/>
    <p:sldId id="278" r:id="rId25"/>
    <p:sldId id="265"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28"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1/5/2018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1/5/2018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1/5/2018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1/5/2018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hyperlink" Target="http://www.uefap.com/writing/organise/answer.htm" TargetMode="Externa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5400" dirty="0" smtClean="0"/>
              <a:t>Paragraph Writing</a:t>
            </a:r>
            <a:endParaRPr lang="en-US" sz="5400" dirty="0"/>
          </a:p>
        </p:txBody>
      </p:sp>
      <p:sp>
        <p:nvSpPr>
          <p:cNvPr id="5" name="TextBox 4"/>
          <p:cNvSpPr txBox="1"/>
          <p:nvPr/>
        </p:nvSpPr>
        <p:spPr>
          <a:xfrm>
            <a:off x="914400" y="4114800"/>
            <a:ext cx="7620000" cy="1446550"/>
          </a:xfrm>
          <a:prstGeom prst="rect">
            <a:avLst/>
          </a:prstGeom>
          <a:noFill/>
        </p:spPr>
        <p:txBody>
          <a:bodyPr wrap="square" rtlCol="0">
            <a:spAutoFit/>
          </a:bodyPr>
          <a:lstStyle/>
          <a:p>
            <a:pPr algn="ctr"/>
            <a:r>
              <a:rPr lang="en-US" sz="4400" dirty="0" smtClean="0"/>
              <a:t>Presented By</a:t>
            </a:r>
          </a:p>
          <a:p>
            <a:pPr algn="ctr"/>
            <a:r>
              <a:rPr lang="en-US" sz="4400" dirty="0" smtClean="0"/>
              <a:t>T. P. </a:t>
            </a:r>
            <a:endParaRPr lang="en-US" sz="4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Compare and Contrast</a:t>
            </a:r>
            <a:endParaRPr lang="en-US" dirty="0"/>
          </a:p>
        </p:txBody>
      </p:sp>
      <p:sp>
        <p:nvSpPr>
          <p:cNvPr id="3" name="Rectangle 2"/>
          <p:cNvSpPr/>
          <p:nvPr/>
        </p:nvSpPr>
        <p:spPr>
          <a:xfrm>
            <a:off x="0" y="1524000"/>
            <a:ext cx="9144000" cy="3257174"/>
          </a:xfrm>
          <a:prstGeom prst="rect">
            <a:avLst/>
          </a:prstGeom>
        </p:spPr>
        <p:txBody>
          <a:bodyPr wrap="square">
            <a:spAutoFit/>
          </a:bodyPr>
          <a:lstStyle/>
          <a:p>
            <a:pPr>
              <a:lnSpc>
                <a:spcPct val="150000"/>
              </a:lnSpc>
            </a:pPr>
            <a:r>
              <a:rPr lang="en-US" sz="2800" i="1" dirty="0" smtClean="0"/>
              <a:t>Contrast</a:t>
            </a:r>
            <a:r>
              <a:rPr lang="en-US" sz="2800" dirty="0" smtClean="0"/>
              <a:t> or </a:t>
            </a:r>
            <a:r>
              <a:rPr lang="en-US" sz="2800" i="1" dirty="0" smtClean="0"/>
              <a:t>distinguish between</a:t>
            </a:r>
            <a:r>
              <a:rPr lang="en-US" sz="2800" dirty="0" smtClean="0"/>
              <a:t> questions usually present you with two or more terms, instruments, concepts or procedures that are closely connected, and sometimes confused. The purpose of the essay is to explain the differences between them</a:t>
            </a:r>
            <a:endParaRPr lang="en-US" sz="2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Persuasive</a:t>
            </a:r>
            <a:endParaRPr lang="en-US" dirty="0"/>
          </a:p>
        </p:txBody>
      </p:sp>
      <p:sp>
        <p:nvSpPr>
          <p:cNvPr id="3" name="Rectangle 2"/>
          <p:cNvSpPr/>
          <p:nvPr/>
        </p:nvSpPr>
        <p:spPr>
          <a:xfrm>
            <a:off x="0" y="3498939"/>
            <a:ext cx="9144000" cy="3359061"/>
          </a:xfrm>
          <a:prstGeom prst="rect">
            <a:avLst/>
          </a:prstGeom>
        </p:spPr>
        <p:txBody>
          <a:bodyPr wrap="square">
            <a:spAutoFit/>
          </a:bodyPr>
          <a:lstStyle/>
          <a:p>
            <a:pPr>
              <a:lnSpc>
                <a:spcPct val="150000"/>
              </a:lnSpc>
            </a:pPr>
            <a:r>
              <a:rPr lang="en-US" sz="2400" dirty="0" smtClean="0"/>
              <a:t>Uses direct approach</a:t>
            </a:r>
          </a:p>
          <a:p>
            <a:pPr lvl="1">
              <a:lnSpc>
                <a:spcPct val="150000"/>
              </a:lnSpc>
            </a:pPr>
            <a:r>
              <a:rPr lang="en-US" sz="2400" dirty="0" smtClean="0"/>
              <a:t> “Believe me and do it!”</a:t>
            </a:r>
          </a:p>
          <a:p>
            <a:pPr>
              <a:lnSpc>
                <a:spcPct val="150000"/>
              </a:lnSpc>
            </a:pPr>
            <a:r>
              <a:rPr lang="en-US" sz="2400" dirty="0" smtClean="0"/>
              <a:t>Calls reader to action or to take a stand on an important issue</a:t>
            </a:r>
          </a:p>
          <a:p>
            <a:pPr>
              <a:lnSpc>
                <a:spcPct val="150000"/>
              </a:lnSpc>
            </a:pPr>
            <a:r>
              <a:rPr lang="en-US" sz="2400" dirty="0" smtClean="0"/>
              <a:t>More than just opinion is needed; information, analysis, and context must be given to the reader to let him/her make a decision</a:t>
            </a:r>
          </a:p>
          <a:p>
            <a:pPr>
              <a:lnSpc>
                <a:spcPct val="150000"/>
              </a:lnSpc>
            </a:pPr>
            <a:endParaRPr lang="en-US" sz="2400" dirty="0" smtClean="0"/>
          </a:p>
        </p:txBody>
      </p:sp>
      <p:sp>
        <p:nvSpPr>
          <p:cNvPr id="4" name="Rectangle 3"/>
          <p:cNvSpPr/>
          <p:nvPr/>
        </p:nvSpPr>
        <p:spPr>
          <a:xfrm>
            <a:off x="457200" y="1219200"/>
            <a:ext cx="9144000" cy="1938992"/>
          </a:xfrm>
          <a:prstGeom prst="rect">
            <a:avLst/>
          </a:prstGeom>
        </p:spPr>
        <p:txBody>
          <a:bodyPr wrap="square">
            <a:spAutoFit/>
          </a:bodyPr>
          <a:lstStyle/>
          <a:p>
            <a:r>
              <a:rPr lang="en-US" sz="2400" dirty="0" smtClean="0"/>
              <a:t>You are asked to prove something.</a:t>
            </a:r>
          </a:p>
          <a:p>
            <a:r>
              <a:rPr lang="en-US" sz="2400" dirty="0" smtClean="0"/>
              <a:t>Give reasons why.</a:t>
            </a:r>
          </a:p>
          <a:p>
            <a:r>
              <a:rPr lang="en-US" sz="2400" dirty="0" smtClean="0"/>
              <a:t>Present arguments against your reasons. Show them to be false.</a:t>
            </a:r>
          </a:p>
          <a:p>
            <a:r>
              <a:rPr lang="en-US" sz="2400" dirty="0" smtClean="0"/>
              <a:t>Take a stand </a:t>
            </a:r>
          </a:p>
          <a:p>
            <a:r>
              <a:rPr lang="en-US" sz="2400" dirty="0" smtClean="0"/>
              <a:t>Ask or call for an action.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a:t>
            </a:r>
            <a:endParaRPr lang="en-US" dirty="0"/>
          </a:p>
        </p:txBody>
      </p:sp>
      <p:sp>
        <p:nvSpPr>
          <p:cNvPr id="3" name="Rectangle 2"/>
          <p:cNvSpPr/>
          <p:nvPr/>
        </p:nvSpPr>
        <p:spPr>
          <a:xfrm>
            <a:off x="0" y="1762390"/>
            <a:ext cx="9144000" cy="4467057"/>
          </a:xfrm>
          <a:prstGeom prst="rect">
            <a:avLst/>
          </a:prstGeom>
        </p:spPr>
        <p:txBody>
          <a:bodyPr wrap="square">
            <a:spAutoFit/>
          </a:bodyPr>
          <a:lstStyle/>
          <a:p>
            <a:pPr>
              <a:lnSpc>
                <a:spcPct val="150000"/>
              </a:lnSpc>
            </a:pPr>
            <a:r>
              <a:rPr lang="en-US" sz="2400" dirty="0" smtClean="0"/>
              <a:t>Students are currently getting ripped off. Students who spend an average of 10 hours or more on extracurricular activities should receive some kind of academic credit. Most students who are involved in sports, music, journalism, or theater activities are actively learning on a daily basis. They attend practice and events and participate regularly as they would in class. Furthermore, their participation helps them become more responsible and disciplined students. Students are putting forth the effort, and not getting any recognition for their time.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ltLang="en-US" dirty="0" smtClean="0"/>
              <a:t>expository or explanatory</a:t>
            </a:r>
            <a:r>
              <a:rPr lang="en-US" dirty="0" smtClean="0"/>
              <a:t/>
            </a:r>
            <a:br>
              <a:rPr lang="en-US" dirty="0" smtClean="0"/>
            </a:br>
            <a:endParaRPr lang="en-US" dirty="0"/>
          </a:p>
        </p:txBody>
      </p:sp>
      <p:sp>
        <p:nvSpPr>
          <p:cNvPr id="3" name="Rectangle 2"/>
          <p:cNvSpPr/>
          <p:nvPr/>
        </p:nvSpPr>
        <p:spPr>
          <a:xfrm>
            <a:off x="0" y="1600200"/>
            <a:ext cx="9144000" cy="2677656"/>
          </a:xfrm>
          <a:prstGeom prst="rect">
            <a:avLst/>
          </a:prstGeom>
        </p:spPr>
        <p:txBody>
          <a:bodyPr wrap="square">
            <a:spAutoFit/>
          </a:bodyPr>
          <a:lstStyle/>
          <a:p>
            <a:r>
              <a:rPr lang="en-US" sz="2800" dirty="0" smtClean="0"/>
              <a:t>It….</a:t>
            </a:r>
          </a:p>
          <a:p>
            <a:r>
              <a:rPr lang="en-US" sz="2800" dirty="0" smtClean="0"/>
              <a:t>…Gives facts.</a:t>
            </a:r>
          </a:p>
          <a:p>
            <a:r>
              <a:rPr lang="en-US" sz="2800" dirty="0" smtClean="0"/>
              <a:t>…Explains.</a:t>
            </a:r>
          </a:p>
          <a:p>
            <a:r>
              <a:rPr lang="en-US" sz="2800" dirty="0" smtClean="0"/>
              <a:t>…Gives steps in a process.</a:t>
            </a:r>
          </a:p>
          <a:p>
            <a:r>
              <a:rPr lang="en-US" sz="2800" dirty="0" smtClean="0"/>
              <a:t>…Presents ideas in logical order or correct sequence. </a:t>
            </a:r>
          </a:p>
          <a:p>
            <a:endParaRPr lang="en-US" sz="2800" dirty="0" smtClean="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Cont’d</a:t>
            </a:r>
            <a:endParaRPr lang="en-US" dirty="0"/>
          </a:p>
        </p:txBody>
      </p:sp>
      <p:sp>
        <p:nvSpPr>
          <p:cNvPr id="4" name="Rectangle 3"/>
          <p:cNvSpPr/>
          <p:nvPr/>
        </p:nvSpPr>
        <p:spPr>
          <a:xfrm>
            <a:off x="0" y="1447800"/>
            <a:ext cx="9144000" cy="4280531"/>
          </a:xfrm>
          <a:prstGeom prst="rect">
            <a:avLst/>
          </a:prstGeom>
        </p:spPr>
        <p:txBody>
          <a:bodyPr wrap="square">
            <a:spAutoFit/>
          </a:bodyPr>
          <a:lstStyle/>
          <a:p>
            <a:pPr>
              <a:lnSpc>
                <a:spcPct val="200000"/>
              </a:lnSpc>
              <a:buFont typeface="Arial" pitchFamily="34" charset="0"/>
              <a:buChar char="•"/>
            </a:pPr>
            <a:r>
              <a:rPr lang="en-US" sz="2800" dirty="0" smtClean="0"/>
              <a:t>Informative/explanatory</a:t>
            </a:r>
          </a:p>
          <a:p>
            <a:pPr>
              <a:lnSpc>
                <a:spcPct val="200000"/>
              </a:lnSpc>
              <a:buFont typeface="Arial" pitchFamily="34" charset="0"/>
              <a:buChar char="•"/>
            </a:pPr>
            <a:r>
              <a:rPr lang="en-US" sz="2800" dirty="0" smtClean="0"/>
              <a:t>Can be included incidentally with narrative or descriptive, but can also stand alone.</a:t>
            </a:r>
          </a:p>
          <a:p>
            <a:pPr>
              <a:lnSpc>
                <a:spcPct val="200000"/>
              </a:lnSpc>
              <a:buFont typeface="Arial" pitchFamily="34" charset="0"/>
              <a:buChar char="•"/>
            </a:pPr>
            <a:r>
              <a:rPr lang="en-US" sz="2800" dirty="0" smtClean="0"/>
              <a:t>The challenge of writing an exposition paragraph is your credibility.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a:t>
            </a:r>
            <a:endParaRPr lang="en-US" dirty="0"/>
          </a:p>
        </p:txBody>
      </p:sp>
      <p:sp>
        <p:nvSpPr>
          <p:cNvPr id="4" name="Rectangle 3"/>
          <p:cNvSpPr/>
          <p:nvPr/>
        </p:nvSpPr>
        <p:spPr>
          <a:xfrm>
            <a:off x="0" y="1661834"/>
            <a:ext cx="9144000" cy="5196166"/>
          </a:xfrm>
          <a:prstGeom prst="rect">
            <a:avLst/>
          </a:prstGeom>
        </p:spPr>
        <p:txBody>
          <a:bodyPr wrap="square">
            <a:spAutoFit/>
          </a:bodyPr>
          <a:lstStyle/>
          <a:p>
            <a:pPr>
              <a:lnSpc>
                <a:spcPct val="150000"/>
              </a:lnSpc>
            </a:pPr>
            <a:r>
              <a:rPr lang="en-US" sz="2800" dirty="0" smtClean="0"/>
              <a:t>Stress is defined as a state of extreme difficulty that causes mental or physical tension. In a recent study, teenagers were shown to experience stress as often as adults. According to the study, the most common causes of stressors to teens include divorce of parents, death of a loved one, loneliness, moving to a new neighborhood, and having difficulty in a social environment. These stressors can greatly change the way teens act in many circumstances.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Parts of a paragraph </a:t>
            </a:r>
            <a:endParaRPr lang="en-US" dirty="0"/>
          </a:p>
        </p:txBody>
      </p:sp>
      <p:sp>
        <p:nvSpPr>
          <p:cNvPr id="3" name="TextBox 2"/>
          <p:cNvSpPr txBox="1"/>
          <p:nvPr/>
        </p:nvSpPr>
        <p:spPr>
          <a:xfrm>
            <a:off x="0" y="1828800"/>
            <a:ext cx="9144000" cy="4317464"/>
          </a:xfrm>
          <a:prstGeom prst="rect">
            <a:avLst/>
          </a:prstGeom>
          <a:noFill/>
        </p:spPr>
        <p:txBody>
          <a:bodyPr wrap="square" rtlCol="0">
            <a:spAutoFit/>
          </a:bodyPr>
          <a:lstStyle/>
          <a:p>
            <a:pPr>
              <a:lnSpc>
                <a:spcPct val="200000"/>
              </a:lnSpc>
            </a:pPr>
            <a:r>
              <a:rPr lang="en-US" sz="4800" dirty="0" smtClean="0"/>
              <a:t>Introduction</a:t>
            </a:r>
          </a:p>
          <a:p>
            <a:pPr>
              <a:lnSpc>
                <a:spcPct val="200000"/>
              </a:lnSpc>
            </a:pPr>
            <a:r>
              <a:rPr lang="en-US" sz="4800" dirty="0" smtClean="0"/>
              <a:t>Body</a:t>
            </a:r>
          </a:p>
          <a:p>
            <a:pPr>
              <a:lnSpc>
                <a:spcPct val="200000"/>
              </a:lnSpc>
            </a:pPr>
            <a:r>
              <a:rPr lang="en-US" sz="4800" dirty="0" smtClean="0"/>
              <a:t>Conclusion</a:t>
            </a:r>
            <a:endParaRPr lang="en-US" sz="4800" dirty="0"/>
          </a:p>
        </p:txBody>
      </p:sp>
      <p:pic>
        <p:nvPicPr>
          <p:cNvPr id="1026" name="Picture 2" descr="C:\Users\Public\Pictures\Sample Pictures\Penguins.jpg"/>
          <p:cNvPicPr>
            <a:picLocks noChangeAspect="1" noChangeArrowheads="1"/>
          </p:cNvPicPr>
          <p:nvPr/>
        </p:nvPicPr>
        <p:blipFill>
          <a:blip r:embed="rId2"/>
          <a:srcRect/>
          <a:stretch>
            <a:fillRect/>
          </a:stretch>
        </p:blipFill>
        <p:spPr bwMode="auto">
          <a:xfrm>
            <a:off x="3657600" y="1828800"/>
            <a:ext cx="5486400" cy="4876800"/>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TextBox 2"/>
          <p:cNvSpPr txBox="1"/>
          <p:nvPr/>
        </p:nvSpPr>
        <p:spPr>
          <a:xfrm>
            <a:off x="0" y="1295401"/>
            <a:ext cx="9144000" cy="3970318"/>
          </a:xfrm>
          <a:prstGeom prst="rect">
            <a:avLst/>
          </a:prstGeom>
          <a:noFill/>
        </p:spPr>
        <p:txBody>
          <a:bodyPr wrap="square" rtlCol="0">
            <a:spAutoFit/>
          </a:bodyPr>
          <a:lstStyle/>
          <a:p>
            <a:pPr>
              <a:lnSpc>
                <a:spcPct val="150000"/>
              </a:lnSpc>
              <a:buFont typeface="Wingdings" pitchFamily="2" charset="2"/>
              <a:buChar char="Ø"/>
            </a:pPr>
            <a:endParaRPr lang="en-US" sz="2800" dirty="0" smtClean="0"/>
          </a:p>
          <a:p>
            <a:pPr>
              <a:lnSpc>
                <a:spcPct val="150000"/>
              </a:lnSpc>
              <a:buFont typeface="Wingdings" pitchFamily="2" charset="2"/>
              <a:buChar char="Ø"/>
            </a:pPr>
            <a:r>
              <a:rPr lang="en-US" sz="2800" dirty="0" smtClean="0"/>
              <a:t>Surprising statement/fact that relates to your topic </a:t>
            </a:r>
          </a:p>
          <a:p>
            <a:pPr>
              <a:lnSpc>
                <a:spcPct val="150000"/>
              </a:lnSpc>
              <a:buFont typeface="Wingdings" pitchFamily="2" charset="2"/>
              <a:buChar char="Ø"/>
            </a:pPr>
            <a:r>
              <a:rPr lang="en-US" sz="2800" dirty="0" smtClean="0"/>
              <a:t> Quotation from a famous person or expert that introduces your topic </a:t>
            </a:r>
          </a:p>
          <a:p>
            <a:pPr>
              <a:lnSpc>
                <a:spcPct val="150000"/>
              </a:lnSpc>
              <a:buFont typeface="Wingdings" pitchFamily="2" charset="2"/>
              <a:buChar char="Ø"/>
            </a:pPr>
            <a:r>
              <a:rPr lang="en-US" sz="2800" dirty="0" smtClean="0"/>
              <a:t> Brief and INTERESTING historical review of your topic </a:t>
            </a:r>
          </a:p>
          <a:p>
            <a:pPr>
              <a:lnSpc>
                <a:spcPct val="150000"/>
              </a:lnSpc>
              <a:buFont typeface="Wingdings" pitchFamily="2" charset="2"/>
              <a:buChar char="Ø"/>
            </a:pPr>
            <a:r>
              <a:rPr lang="en-US" sz="2800" dirty="0" smtClean="0"/>
              <a:t>Statement which stresses the importance of your topic </a:t>
            </a:r>
            <a:endParaRPr lang="en-US" sz="2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Cont’d</a:t>
            </a:r>
            <a:endParaRPr lang="en-US" dirty="0"/>
          </a:p>
        </p:txBody>
      </p:sp>
      <p:sp>
        <p:nvSpPr>
          <p:cNvPr id="3" name="Rectangle 2"/>
          <p:cNvSpPr/>
          <p:nvPr/>
        </p:nvSpPr>
        <p:spPr>
          <a:xfrm>
            <a:off x="152400" y="1295400"/>
            <a:ext cx="8991600" cy="4401205"/>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marL="514350" indent="-514350">
              <a:lnSpc>
                <a:spcPct val="200000"/>
              </a:lnSpc>
              <a:buFont typeface="Wingdings" pitchFamily="2" charset="2"/>
              <a:buChar char="Ø"/>
            </a:pPr>
            <a:r>
              <a:rPr lang="en-US" sz="2800" dirty="0" smtClean="0">
                <a:solidFill>
                  <a:schemeClr val="tx1"/>
                </a:solidFill>
              </a:rPr>
              <a:t>Do </a:t>
            </a:r>
            <a:r>
              <a:rPr lang="en-US" sz="2800" dirty="0" smtClean="0">
                <a:solidFill>
                  <a:schemeClr val="tx1"/>
                </a:solidFill>
              </a:rPr>
              <a:t>NOT be boring! </a:t>
            </a:r>
          </a:p>
          <a:p>
            <a:pPr>
              <a:lnSpc>
                <a:spcPct val="200000"/>
              </a:lnSpc>
              <a:buFont typeface="Wingdings" pitchFamily="2" charset="2"/>
              <a:buChar char="Ø"/>
            </a:pPr>
            <a:r>
              <a:rPr lang="en-US" sz="2800" dirty="0" smtClean="0">
                <a:solidFill>
                  <a:schemeClr val="tx1"/>
                </a:solidFill>
              </a:rPr>
              <a:t> Provide a brief overview of your paper’s main points.</a:t>
            </a:r>
          </a:p>
          <a:p>
            <a:pPr>
              <a:lnSpc>
                <a:spcPct val="200000"/>
              </a:lnSpc>
              <a:buFont typeface="Wingdings" pitchFamily="2" charset="2"/>
              <a:buChar char="Ø"/>
            </a:pPr>
            <a:r>
              <a:rPr lang="en-US" sz="2800" dirty="0" smtClean="0">
                <a:solidFill>
                  <a:schemeClr val="tx1"/>
                </a:solidFill>
              </a:rPr>
              <a:t> Do not go into depth </a:t>
            </a:r>
          </a:p>
          <a:p>
            <a:pPr>
              <a:lnSpc>
                <a:spcPct val="200000"/>
              </a:lnSpc>
              <a:buFont typeface="Wingdings" pitchFamily="2" charset="2"/>
              <a:buChar char="Ø"/>
            </a:pPr>
            <a:r>
              <a:rPr lang="en-US" sz="2800" dirty="0" smtClean="0">
                <a:solidFill>
                  <a:schemeClr val="tx1"/>
                </a:solidFill>
              </a:rPr>
              <a:t> clear, straightforward statement. </a:t>
            </a:r>
          </a:p>
          <a:p>
            <a:pPr>
              <a:lnSpc>
                <a:spcPct val="200000"/>
              </a:lnSpc>
              <a:buFont typeface="Wingdings" pitchFamily="2" charset="2"/>
              <a:buChar char="Ø"/>
            </a:pPr>
            <a:r>
              <a:rPr lang="en-US" sz="2800" dirty="0" smtClean="0">
                <a:solidFill>
                  <a:schemeClr val="tx1"/>
                </a:solidFill>
              </a:rPr>
              <a:t> might 1 paragraphs and sometimes 2 as well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lstStyle/>
          <a:p>
            <a:r>
              <a:rPr lang="en-US" dirty="0" smtClean="0"/>
              <a:t>Body Part</a:t>
            </a:r>
            <a:endParaRPr lang="en-US" dirty="0"/>
          </a:p>
        </p:txBody>
      </p:sp>
      <p:sp>
        <p:nvSpPr>
          <p:cNvPr id="3" name="TextBox 2"/>
          <p:cNvSpPr txBox="1"/>
          <p:nvPr/>
        </p:nvSpPr>
        <p:spPr>
          <a:xfrm>
            <a:off x="0" y="1295400"/>
            <a:ext cx="9144000" cy="5016758"/>
          </a:xfrm>
          <a:prstGeom prst="rect">
            <a:avLst/>
          </a:prstGeom>
          <a:noFill/>
        </p:spPr>
        <p:txBody>
          <a:bodyPr wrap="square" rtlCol="0">
            <a:spAutoFit/>
          </a:bodyPr>
          <a:lstStyle/>
          <a:p>
            <a:pPr>
              <a:lnSpc>
                <a:spcPct val="200000"/>
              </a:lnSpc>
              <a:buFont typeface="Wingdings" pitchFamily="2" charset="2"/>
              <a:buChar char="Ø"/>
            </a:pPr>
            <a:r>
              <a:rPr lang="en-US" sz="3200" dirty="0" smtClean="0"/>
              <a:t>Body paragraphs can be written in many ways, depending on your purpose. However, each paragraph should have ONE point which supports the topic. </a:t>
            </a:r>
          </a:p>
          <a:p>
            <a:pPr>
              <a:lnSpc>
                <a:spcPct val="200000"/>
              </a:lnSpc>
              <a:buFont typeface="Wingdings" pitchFamily="2" charset="2"/>
              <a:buChar char="Ø"/>
            </a:pPr>
            <a:r>
              <a:rPr lang="en-US" sz="3200" dirty="0" smtClean="0"/>
              <a:t>It is your idea. </a:t>
            </a:r>
            <a:endParaRPr lang="en-US" sz="3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Paragraph</a:t>
            </a:r>
            <a:endParaRPr lang="en-US" dirty="0"/>
          </a:p>
        </p:txBody>
      </p:sp>
      <p:sp>
        <p:nvSpPr>
          <p:cNvPr id="3" name="Rectangle 2"/>
          <p:cNvSpPr/>
          <p:nvPr/>
        </p:nvSpPr>
        <p:spPr>
          <a:xfrm>
            <a:off x="0" y="1752600"/>
            <a:ext cx="9144000" cy="523220"/>
          </a:xfrm>
          <a:prstGeom prst="rect">
            <a:avLst/>
          </a:prstGeom>
        </p:spPr>
        <p:txBody>
          <a:bodyPr wrap="square">
            <a:spAutoFit/>
          </a:bodyPr>
          <a:lstStyle/>
          <a:p>
            <a:r>
              <a:rPr lang="en-US" altLang="en-US" sz="2800" dirty="0" smtClean="0"/>
              <a:t>The paragraph is a series of sentences developing one topic.</a:t>
            </a:r>
            <a:endParaRPr lang="en-US" altLang="en-US" sz="2800" dirty="0"/>
          </a:p>
        </p:txBody>
      </p:sp>
      <p:sp>
        <p:nvSpPr>
          <p:cNvPr id="4" name="Rectangle 3"/>
          <p:cNvSpPr/>
          <p:nvPr/>
        </p:nvSpPr>
        <p:spPr>
          <a:xfrm>
            <a:off x="0" y="2209800"/>
            <a:ext cx="8686800" cy="1508105"/>
          </a:xfrm>
          <a:prstGeom prst="rect">
            <a:avLst/>
          </a:prstGeom>
        </p:spPr>
        <p:txBody>
          <a:bodyPr wrap="square">
            <a:spAutoFit/>
          </a:bodyPr>
          <a:lstStyle/>
          <a:p>
            <a:endParaRPr lang="en-US" altLang="en-US" dirty="0" smtClean="0"/>
          </a:p>
          <a:p>
            <a:endParaRPr lang="en-US" altLang="en-US" dirty="0" smtClean="0"/>
          </a:p>
          <a:p>
            <a:r>
              <a:rPr lang="en-US" altLang="en-US" sz="2800" dirty="0" smtClean="0"/>
              <a:t>The </a:t>
            </a:r>
            <a:r>
              <a:rPr lang="en-US" altLang="en-US" sz="2800" b="1" dirty="0" smtClean="0"/>
              <a:t>topic of a paragraph</a:t>
            </a:r>
            <a:r>
              <a:rPr lang="en-US" altLang="en-US" sz="2800" dirty="0" smtClean="0"/>
              <a:t> is stated in one sentence.  This is called the </a:t>
            </a:r>
            <a:r>
              <a:rPr lang="en-US" altLang="en-US" sz="2800" i="1" dirty="0" smtClean="0"/>
              <a:t>topic sentence</a:t>
            </a:r>
            <a:r>
              <a:rPr lang="en-US" altLang="en-US" i="1" dirty="0" smtClean="0"/>
              <a:t>.</a:t>
            </a:r>
            <a:endParaRPr lang="en-US" altLang="en-US" dirty="0"/>
          </a:p>
        </p:txBody>
      </p:sp>
      <p:sp>
        <p:nvSpPr>
          <p:cNvPr id="5" name="Rectangle 4"/>
          <p:cNvSpPr/>
          <p:nvPr/>
        </p:nvSpPr>
        <p:spPr>
          <a:xfrm>
            <a:off x="0" y="3962400"/>
            <a:ext cx="8839200" cy="954107"/>
          </a:xfrm>
          <a:prstGeom prst="rect">
            <a:avLst/>
          </a:prstGeom>
        </p:spPr>
        <p:txBody>
          <a:bodyPr wrap="square">
            <a:spAutoFit/>
          </a:bodyPr>
          <a:lstStyle/>
          <a:p>
            <a:r>
              <a:rPr lang="en-US" altLang="en-US" sz="2800" dirty="0" smtClean="0"/>
              <a:t>The rest of the paragraph consists of sentences that develop or explain the main idea</a:t>
            </a:r>
            <a:endParaRPr lang="en-US" sz="2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Rectangle 2"/>
          <p:cNvSpPr/>
          <p:nvPr/>
        </p:nvSpPr>
        <p:spPr>
          <a:xfrm>
            <a:off x="0" y="1828800"/>
            <a:ext cx="8839200" cy="3418756"/>
          </a:xfrm>
          <a:prstGeom prst="rect">
            <a:avLst/>
          </a:prstGeom>
        </p:spPr>
        <p:txBody>
          <a:bodyPr wrap="square">
            <a:spAutoFit/>
          </a:bodyPr>
          <a:lstStyle/>
          <a:p>
            <a:pPr>
              <a:lnSpc>
                <a:spcPct val="200000"/>
              </a:lnSpc>
              <a:buFont typeface="Wingdings" pitchFamily="2" charset="2"/>
              <a:buChar char="Ø"/>
            </a:pPr>
            <a:r>
              <a:rPr lang="en-US" sz="2800" dirty="0" smtClean="0"/>
              <a:t> Every sentence in the paragraph will support this topic sentence. </a:t>
            </a:r>
          </a:p>
          <a:p>
            <a:pPr>
              <a:lnSpc>
                <a:spcPct val="200000"/>
              </a:lnSpc>
              <a:buFont typeface="Wingdings" pitchFamily="2" charset="2"/>
              <a:buChar char="Ø"/>
            </a:pPr>
            <a:r>
              <a:rPr lang="en-US" sz="2800" dirty="0" smtClean="0"/>
              <a:t> Remember that one example does not prove something. Use more than one example or source in a paragraph.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Cont’d</a:t>
            </a:r>
            <a:endParaRPr lang="en-US" dirty="0"/>
          </a:p>
        </p:txBody>
      </p:sp>
      <p:sp>
        <p:nvSpPr>
          <p:cNvPr id="3" name="TextBox 2"/>
          <p:cNvSpPr txBox="1"/>
          <p:nvPr/>
        </p:nvSpPr>
        <p:spPr>
          <a:xfrm>
            <a:off x="0" y="1371600"/>
            <a:ext cx="9144000" cy="5693866"/>
          </a:xfrm>
          <a:prstGeom prst="rect">
            <a:avLst/>
          </a:prstGeom>
          <a:noFill/>
        </p:spPr>
        <p:txBody>
          <a:bodyPr wrap="square" rtlCol="0">
            <a:spAutoFit/>
          </a:bodyPr>
          <a:lstStyle/>
          <a:p>
            <a:endParaRPr lang="en-US" sz="2800" dirty="0" smtClean="0"/>
          </a:p>
          <a:p>
            <a:pPr>
              <a:buFont typeface="Wingdings" pitchFamily="2" charset="2"/>
              <a:buChar char="Ø"/>
            </a:pPr>
            <a:r>
              <a:rPr lang="en-US" sz="2800" dirty="0" smtClean="0"/>
              <a:t>Your explanation should not just repeat the source material, but rather interpret and analyze it. </a:t>
            </a:r>
          </a:p>
          <a:p>
            <a:pPr>
              <a:buFont typeface="Wingdings" pitchFamily="2" charset="2"/>
              <a:buChar char="Ø"/>
            </a:pPr>
            <a:r>
              <a:rPr lang="en-US" sz="2800" dirty="0" smtClean="0"/>
              <a:t> Make sure all your support has a logical order and good connections. </a:t>
            </a:r>
          </a:p>
          <a:p>
            <a:pPr>
              <a:buFont typeface="Wingdings" pitchFamily="2" charset="2"/>
              <a:buChar char="Ø"/>
            </a:pPr>
            <a:r>
              <a:rPr lang="en-US" sz="2800" dirty="0" smtClean="0"/>
              <a:t>  advantages</a:t>
            </a:r>
          </a:p>
          <a:p>
            <a:pPr>
              <a:buFont typeface="Wingdings" pitchFamily="2" charset="2"/>
              <a:buChar char="Ø"/>
            </a:pPr>
            <a:r>
              <a:rPr lang="en-US" sz="2800" dirty="0" smtClean="0"/>
              <a:t> disadvantages</a:t>
            </a:r>
          </a:p>
          <a:p>
            <a:pPr>
              <a:buFont typeface="Wingdings" pitchFamily="2" charset="2"/>
              <a:buChar char="Ø"/>
            </a:pPr>
            <a:r>
              <a:rPr lang="en-US" sz="2800" dirty="0" smtClean="0"/>
              <a:t> your experiences </a:t>
            </a:r>
          </a:p>
          <a:p>
            <a:pPr>
              <a:buFont typeface="Wingdings" pitchFamily="2" charset="2"/>
              <a:buChar char="Ø"/>
            </a:pPr>
            <a:r>
              <a:rPr lang="en-US" sz="2800" dirty="0" smtClean="0"/>
              <a:t> feelings </a:t>
            </a:r>
          </a:p>
          <a:p>
            <a:pPr>
              <a:buFont typeface="Wingdings" pitchFamily="2" charset="2"/>
              <a:buChar char="Ø"/>
            </a:pPr>
            <a:endParaRPr lang="en-US" sz="2800" dirty="0" smtClean="0"/>
          </a:p>
          <a:p>
            <a:pPr>
              <a:buFont typeface="Wingdings" pitchFamily="2" charset="2"/>
              <a:buChar char="Ø"/>
            </a:pPr>
            <a:r>
              <a:rPr lang="en-US" sz="2800" dirty="0" smtClean="0"/>
              <a:t>Might be </a:t>
            </a:r>
            <a:r>
              <a:rPr lang="en-US" sz="2800" dirty="0" err="1" smtClean="0"/>
              <a:t>upto</a:t>
            </a:r>
            <a:r>
              <a:rPr lang="en-US" sz="2800" dirty="0" smtClean="0"/>
              <a:t> 3to 5 paragraphs according  to the need.</a:t>
            </a:r>
          </a:p>
          <a:p>
            <a:pPr>
              <a:buFont typeface="Wingdings" pitchFamily="2" charset="2"/>
              <a:buChar char="Ø"/>
            </a:pPr>
            <a:endParaRPr lang="en-US" sz="2800" dirty="0" smtClean="0"/>
          </a:p>
          <a:p>
            <a:endParaRPr lang="en-US" sz="2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US" dirty="0"/>
          </a:p>
        </p:txBody>
      </p:sp>
      <p:sp>
        <p:nvSpPr>
          <p:cNvPr id="3" name="TextBox 2"/>
          <p:cNvSpPr txBox="1"/>
          <p:nvPr/>
        </p:nvSpPr>
        <p:spPr>
          <a:xfrm>
            <a:off x="0" y="1295400"/>
            <a:ext cx="9144000" cy="5632311"/>
          </a:xfrm>
          <a:prstGeom prst="rect">
            <a:avLst/>
          </a:prstGeom>
          <a:noFill/>
        </p:spPr>
        <p:txBody>
          <a:bodyPr wrap="square" rtlCol="0">
            <a:spAutoFit/>
          </a:bodyPr>
          <a:lstStyle/>
          <a:p>
            <a:pPr>
              <a:lnSpc>
                <a:spcPct val="200000"/>
              </a:lnSpc>
              <a:buFont typeface="Wingdings" pitchFamily="2" charset="2"/>
              <a:buChar char="Ø"/>
            </a:pPr>
            <a:r>
              <a:rPr lang="en-US" sz="3600" dirty="0" smtClean="0"/>
              <a:t>The conclusion may be the shortest paragraph, but it’s also the most important because this is what the reader will remember. </a:t>
            </a:r>
          </a:p>
          <a:p>
            <a:pPr>
              <a:lnSpc>
                <a:spcPct val="200000"/>
              </a:lnSpc>
              <a:buFont typeface="Wingdings" pitchFamily="2" charset="2"/>
              <a:buChar char="Ø"/>
            </a:pPr>
            <a:r>
              <a:rPr lang="en-US" sz="3600" dirty="0" smtClean="0"/>
              <a:t> Remind the readers of the paper’s main ideas and wrap up your argument. </a:t>
            </a:r>
            <a:endParaRPr lang="en-US" sz="36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Rectangle 2"/>
          <p:cNvSpPr/>
          <p:nvPr/>
        </p:nvSpPr>
        <p:spPr>
          <a:xfrm>
            <a:off x="0" y="1752600"/>
            <a:ext cx="9144000" cy="5142305"/>
          </a:xfrm>
          <a:prstGeom prst="rect">
            <a:avLst/>
          </a:prstGeom>
        </p:spPr>
        <p:txBody>
          <a:bodyPr wrap="square">
            <a:spAutoFit/>
          </a:bodyPr>
          <a:lstStyle/>
          <a:p>
            <a:pPr>
              <a:lnSpc>
                <a:spcPct val="200000"/>
              </a:lnSpc>
              <a:buFont typeface="Wingdings" pitchFamily="2" charset="2"/>
              <a:buChar char="Ø"/>
            </a:pPr>
            <a:r>
              <a:rPr lang="en-US" sz="2800" dirty="0" smtClean="0"/>
              <a:t> Briefly summarize the main points of your paper. Again, say these in a different way, so readers are not bored by repetition of the same sentences and phrases. </a:t>
            </a:r>
          </a:p>
          <a:p>
            <a:pPr>
              <a:lnSpc>
                <a:spcPct val="200000"/>
              </a:lnSpc>
              <a:buFont typeface="Wingdings" pitchFamily="2" charset="2"/>
              <a:buChar char="Ø"/>
            </a:pPr>
            <a:r>
              <a:rPr lang="en-US" sz="2800" dirty="0" smtClean="0"/>
              <a:t> Use your own thoughts, not your sources’. The place for source support was in the body paragraphs, not the conclusion.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Cont’d</a:t>
            </a:r>
            <a:endParaRPr lang="en-US" dirty="0"/>
          </a:p>
        </p:txBody>
      </p:sp>
      <p:sp>
        <p:nvSpPr>
          <p:cNvPr id="3" name="TextBox 2"/>
          <p:cNvSpPr txBox="1"/>
          <p:nvPr/>
        </p:nvSpPr>
        <p:spPr>
          <a:xfrm>
            <a:off x="0" y="1524000"/>
            <a:ext cx="9144000" cy="1815882"/>
          </a:xfrm>
          <a:prstGeom prst="rect">
            <a:avLst/>
          </a:prstGeom>
          <a:noFill/>
        </p:spPr>
        <p:txBody>
          <a:bodyPr wrap="square" rtlCol="0">
            <a:spAutoFit/>
          </a:bodyPr>
          <a:lstStyle/>
          <a:p>
            <a:pPr>
              <a:buFont typeface="Wingdings" pitchFamily="2" charset="2"/>
              <a:buChar char="Ø"/>
            </a:pPr>
            <a:r>
              <a:rPr lang="en-US" sz="2800" dirty="0" smtClean="0"/>
              <a:t>End with a strong, memorable concluding statement.</a:t>
            </a:r>
          </a:p>
          <a:p>
            <a:endParaRPr lang="en-US" sz="2800" dirty="0" smtClean="0"/>
          </a:p>
          <a:p>
            <a:endParaRPr lang="en-US" sz="2800" dirty="0" smtClean="0"/>
          </a:p>
          <a:p>
            <a:pPr algn="ctr"/>
            <a:r>
              <a:rPr lang="en-US" sz="2800" dirty="0" smtClean="0"/>
              <a:t>Conclude in a single paragraph</a:t>
            </a:r>
            <a:endParaRPr lang="en-US" sz="2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1447800"/>
            <a:ext cx="9144000" cy="4339650"/>
          </a:xfrm>
          <a:prstGeom prst="rect">
            <a:avLst/>
          </a:prstGeom>
          <a:noFill/>
        </p:spPr>
        <p:txBody>
          <a:bodyPr wrap="square" rtlCol="0">
            <a:spAutoFit/>
          </a:bodyPr>
          <a:lstStyle/>
          <a:p>
            <a:pPr algn="ctr"/>
            <a:r>
              <a:rPr lang="en-US" sz="13800" dirty="0" smtClean="0">
                <a:latin typeface="Algerian" pitchFamily="82" charset="0"/>
              </a:rPr>
              <a:t>Thank You</a:t>
            </a:r>
            <a:endParaRPr lang="en-US" sz="13800" dirty="0">
              <a:latin typeface="Algerian" pitchFamily="82"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Paragraph</a:t>
            </a:r>
            <a:endParaRPr lang="en-US" dirty="0"/>
          </a:p>
        </p:txBody>
      </p:sp>
      <p:sp>
        <p:nvSpPr>
          <p:cNvPr id="3" name="TextBox 2"/>
          <p:cNvSpPr txBox="1"/>
          <p:nvPr/>
        </p:nvSpPr>
        <p:spPr>
          <a:xfrm>
            <a:off x="0" y="1143000"/>
            <a:ext cx="9144000" cy="5016758"/>
          </a:xfrm>
          <a:prstGeom prst="rect">
            <a:avLst/>
          </a:prstGeom>
          <a:noFill/>
        </p:spPr>
        <p:txBody>
          <a:bodyPr wrap="square" rtlCol="0">
            <a:spAutoFit/>
          </a:bodyPr>
          <a:lstStyle/>
          <a:p>
            <a:pPr>
              <a:buFont typeface="Wingdings" pitchFamily="2" charset="2"/>
              <a:buChar char="Ø"/>
            </a:pPr>
            <a:endParaRPr lang="en-US" sz="3200" dirty="0" smtClean="0"/>
          </a:p>
          <a:p>
            <a:pPr>
              <a:lnSpc>
                <a:spcPct val="150000"/>
              </a:lnSpc>
              <a:buFont typeface="Wingdings" pitchFamily="2" charset="2"/>
              <a:buChar char="Ø"/>
            </a:pPr>
            <a:r>
              <a:rPr lang="en-US" sz="3200" dirty="0" smtClean="0"/>
              <a:t>Descriptive</a:t>
            </a:r>
          </a:p>
          <a:p>
            <a:pPr>
              <a:lnSpc>
                <a:spcPct val="150000"/>
              </a:lnSpc>
              <a:buFont typeface="Wingdings" pitchFamily="2" charset="2"/>
              <a:buChar char="Ø"/>
            </a:pPr>
            <a:r>
              <a:rPr lang="en-US" sz="3200" dirty="0" smtClean="0"/>
              <a:t>Narratives</a:t>
            </a:r>
          </a:p>
          <a:p>
            <a:pPr>
              <a:lnSpc>
                <a:spcPct val="150000"/>
              </a:lnSpc>
              <a:buFont typeface="Wingdings" pitchFamily="2" charset="2"/>
              <a:buChar char="Ø"/>
            </a:pPr>
            <a:r>
              <a:rPr lang="en-US" sz="3200" dirty="0" smtClean="0"/>
              <a:t>Argumentative</a:t>
            </a:r>
          </a:p>
          <a:p>
            <a:pPr>
              <a:lnSpc>
                <a:spcPct val="150000"/>
              </a:lnSpc>
              <a:buFont typeface="Wingdings" pitchFamily="2" charset="2"/>
              <a:buChar char="Ø"/>
            </a:pPr>
            <a:r>
              <a:rPr lang="en-US" sz="3200" dirty="0" smtClean="0"/>
              <a:t>Compare &amp; Contrast</a:t>
            </a:r>
          </a:p>
          <a:p>
            <a:pPr>
              <a:lnSpc>
                <a:spcPct val="150000"/>
              </a:lnSpc>
              <a:buFont typeface="Wingdings" pitchFamily="2" charset="2"/>
              <a:buChar char="Ø"/>
            </a:pPr>
            <a:r>
              <a:rPr lang="en-US" sz="3200" dirty="0" smtClean="0"/>
              <a:t> Persuasive </a:t>
            </a:r>
          </a:p>
          <a:p>
            <a:pPr>
              <a:lnSpc>
                <a:spcPct val="150000"/>
              </a:lnSpc>
              <a:buFont typeface="Wingdings" pitchFamily="2" charset="2"/>
              <a:buChar char="Ø"/>
            </a:pPr>
            <a:r>
              <a:rPr lang="en-US" altLang="en-US" sz="3200" dirty="0" smtClean="0"/>
              <a:t>Expository or explanatory</a:t>
            </a:r>
            <a:endParaRPr lang="en-US" sz="3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Descriptive</a:t>
            </a:r>
            <a:br>
              <a:rPr lang="en-US" dirty="0" smtClean="0"/>
            </a:br>
            <a:endParaRPr lang="en-US" dirty="0"/>
          </a:p>
        </p:txBody>
      </p:sp>
      <p:sp>
        <p:nvSpPr>
          <p:cNvPr id="3" name="Rectangle 2"/>
          <p:cNvSpPr/>
          <p:nvPr/>
        </p:nvSpPr>
        <p:spPr>
          <a:xfrm>
            <a:off x="0" y="3657600"/>
            <a:ext cx="9144000" cy="3323987"/>
          </a:xfrm>
          <a:prstGeom prst="rect">
            <a:avLst/>
          </a:prstGeom>
        </p:spPr>
        <p:txBody>
          <a:bodyPr wrap="square">
            <a:spAutoFit/>
          </a:bodyPr>
          <a:lstStyle/>
          <a:p>
            <a:pPr>
              <a:lnSpc>
                <a:spcPct val="150000"/>
              </a:lnSpc>
            </a:pPr>
            <a:r>
              <a:rPr lang="en-US" sz="2000" dirty="0" smtClean="0"/>
              <a:t>Series of detailed observations</a:t>
            </a:r>
          </a:p>
          <a:p>
            <a:pPr>
              <a:lnSpc>
                <a:spcPct val="150000"/>
              </a:lnSpc>
            </a:pPr>
            <a:r>
              <a:rPr lang="en-US" sz="2000" dirty="0" smtClean="0"/>
              <a:t>Usually not used by itself, but rather as a part of a whole</a:t>
            </a:r>
          </a:p>
          <a:p>
            <a:pPr>
              <a:lnSpc>
                <a:spcPct val="150000"/>
              </a:lnSpc>
            </a:pPr>
            <a:r>
              <a:rPr lang="en-US" sz="2000" dirty="0" smtClean="0"/>
              <a:t>The challenge is to make it interesting</a:t>
            </a:r>
          </a:p>
          <a:p>
            <a:pPr lvl="1">
              <a:lnSpc>
                <a:spcPct val="150000"/>
              </a:lnSpc>
            </a:pPr>
            <a:r>
              <a:rPr lang="en-US" sz="2000" dirty="0" smtClean="0"/>
              <a:t>Imagery</a:t>
            </a:r>
          </a:p>
          <a:p>
            <a:pPr lvl="1">
              <a:lnSpc>
                <a:spcPct val="150000"/>
              </a:lnSpc>
            </a:pPr>
            <a:r>
              <a:rPr lang="en-US" sz="2000" dirty="0" smtClean="0"/>
              <a:t>Sensory details; five senses</a:t>
            </a:r>
          </a:p>
          <a:p>
            <a:pPr lvl="1">
              <a:lnSpc>
                <a:spcPct val="150000"/>
              </a:lnSpc>
            </a:pPr>
            <a:r>
              <a:rPr lang="en-US" sz="2000" dirty="0" smtClean="0"/>
              <a:t>Similes, metaphors </a:t>
            </a:r>
          </a:p>
          <a:p>
            <a:pPr lvl="1">
              <a:lnSpc>
                <a:spcPct val="150000"/>
              </a:lnSpc>
            </a:pPr>
            <a:endParaRPr lang="en-US" sz="2000" dirty="0" smtClean="0"/>
          </a:p>
        </p:txBody>
      </p:sp>
      <p:sp>
        <p:nvSpPr>
          <p:cNvPr id="4" name="Rectangle 3"/>
          <p:cNvSpPr/>
          <p:nvPr/>
        </p:nvSpPr>
        <p:spPr>
          <a:xfrm>
            <a:off x="0" y="2819400"/>
            <a:ext cx="9144000" cy="707886"/>
          </a:xfrm>
          <a:prstGeom prst="rect">
            <a:avLst/>
          </a:prstGeom>
        </p:spPr>
        <p:txBody>
          <a:bodyPr wrap="square">
            <a:spAutoFit/>
          </a:bodyPr>
          <a:lstStyle/>
          <a:p>
            <a:r>
              <a:rPr lang="en-US" sz="2000" i="1" dirty="0" smtClean="0"/>
              <a:t>In describe , you are merely asked to describe, something, be it an event, object, graph or table</a:t>
            </a:r>
            <a:endParaRPr lang="en-US" sz="2000" dirty="0"/>
          </a:p>
        </p:txBody>
      </p:sp>
      <p:sp>
        <p:nvSpPr>
          <p:cNvPr id="5" name="Rectangle 4"/>
          <p:cNvSpPr/>
          <p:nvPr/>
        </p:nvSpPr>
        <p:spPr>
          <a:xfrm>
            <a:off x="0" y="1143000"/>
            <a:ext cx="8839200" cy="1477328"/>
          </a:xfrm>
          <a:prstGeom prst="rect">
            <a:avLst/>
          </a:prstGeom>
        </p:spPr>
        <p:txBody>
          <a:bodyPr wrap="square">
            <a:spAutoFit/>
          </a:bodyPr>
          <a:lstStyle/>
          <a:p>
            <a:pPr>
              <a:lnSpc>
                <a:spcPct val="150000"/>
              </a:lnSpc>
            </a:pPr>
            <a:r>
              <a:rPr lang="en-US" sz="2000" dirty="0" smtClean="0"/>
              <a:t>Sensory images are used to describe what the writer sees, hears, smells, touches, and tastes.</a:t>
            </a:r>
          </a:p>
          <a:p>
            <a:pPr>
              <a:lnSpc>
                <a:spcPct val="150000"/>
              </a:lnSpc>
            </a:pPr>
            <a:r>
              <a:rPr lang="en-US" sz="2000" dirty="0" smtClean="0"/>
              <a:t>It paints a clear description of people, places, objects, or events.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a:t>
            </a:r>
            <a:endParaRPr lang="en-US" dirty="0"/>
          </a:p>
        </p:txBody>
      </p:sp>
      <p:sp>
        <p:nvSpPr>
          <p:cNvPr id="3" name="Rectangle 2"/>
          <p:cNvSpPr/>
          <p:nvPr/>
        </p:nvSpPr>
        <p:spPr>
          <a:xfrm>
            <a:off x="0" y="1447800"/>
            <a:ext cx="9144000" cy="4524315"/>
          </a:xfrm>
          <a:prstGeom prst="rect">
            <a:avLst/>
          </a:prstGeom>
        </p:spPr>
        <p:txBody>
          <a:bodyPr wrap="square">
            <a:spAutoFit/>
          </a:bodyPr>
          <a:lstStyle/>
          <a:p>
            <a:pPr>
              <a:lnSpc>
                <a:spcPct val="200000"/>
              </a:lnSpc>
              <a:buFont typeface="Wingdings" pitchFamily="2" charset="2"/>
              <a:buNone/>
            </a:pPr>
            <a:r>
              <a:rPr lang="en-US" sz="3200" dirty="0" smtClean="0">
                <a:hlinkClick r:id="rId2"/>
              </a:rPr>
              <a:t>Description of object or place</a:t>
            </a:r>
            <a:endParaRPr lang="en-GB" sz="3200" dirty="0" smtClean="0"/>
          </a:p>
          <a:p>
            <a:pPr>
              <a:lnSpc>
                <a:spcPct val="200000"/>
              </a:lnSpc>
              <a:buFont typeface="Wingdings" pitchFamily="2" charset="2"/>
              <a:buNone/>
            </a:pPr>
            <a:r>
              <a:rPr lang="en-US" sz="3200" dirty="0" smtClean="0">
                <a:hlinkClick r:id="rId2"/>
              </a:rPr>
              <a:t>Describing a sequence of events.</a:t>
            </a:r>
            <a:endParaRPr lang="en-US" sz="3200" dirty="0" smtClean="0"/>
          </a:p>
          <a:p>
            <a:pPr>
              <a:lnSpc>
                <a:spcPct val="200000"/>
              </a:lnSpc>
              <a:buFont typeface="Wingdings" pitchFamily="2" charset="2"/>
              <a:buNone/>
            </a:pPr>
            <a:r>
              <a:rPr lang="en-US" sz="3200" dirty="0" smtClean="0">
                <a:hlinkClick r:id="rId2"/>
              </a:rPr>
              <a:t>Describing a process</a:t>
            </a:r>
            <a:endParaRPr lang="en-GB" sz="3200" dirty="0" smtClean="0"/>
          </a:p>
          <a:p>
            <a:pPr>
              <a:lnSpc>
                <a:spcPct val="200000"/>
              </a:lnSpc>
              <a:buFont typeface="Wingdings" pitchFamily="2" charset="2"/>
              <a:buNone/>
            </a:pPr>
            <a:r>
              <a:rPr lang="en-US" sz="3200" dirty="0" smtClean="0">
                <a:hlinkClick r:id="rId2"/>
              </a:rPr>
              <a:t>Describing and explaining</a:t>
            </a:r>
            <a:endParaRPr lang="en-GB" sz="3200" dirty="0" smtClean="0"/>
          </a:p>
          <a:p>
            <a:pPr>
              <a:buFont typeface="Wingdings" pitchFamily="2" charset="2"/>
              <a:buNone/>
            </a:pPr>
            <a:endParaRPr lang="en-GB" sz="3200" dirty="0" smtClean="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a:t>
            </a:r>
            <a:endParaRPr lang="en-US" dirty="0"/>
          </a:p>
        </p:txBody>
      </p:sp>
      <p:sp>
        <p:nvSpPr>
          <p:cNvPr id="3" name="Rectangle 2"/>
          <p:cNvSpPr/>
          <p:nvPr/>
        </p:nvSpPr>
        <p:spPr>
          <a:xfrm>
            <a:off x="0" y="1524000"/>
            <a:ext cx="9144000" cy="5842497"/>
          </a:xfrm>
          <a:prstGeom prst="rect">
            <a:avLst/>
          </a:prstGeom>
        </p:spPr>
        <p:txBody>
          <a:bodyPr wrap="square">
            <a:spAutoFit/>
          </a:bodyPr>
          <a:lstStyle/>
          <a:p>
            <a:pPr>
              <a:lnSpc>
                <a:spcPct val="150000"/>
              </a:lnSpc>
            </a:pPr>
            <a:r>
              <a:rPr lang="en-US" sz="2800" dirty="0" smtClean="0"/>
              <a:t>When I think of the home town of my youth, all that I seem to remember is dust- the brown, crumbly dust of late summer- arid, sterile dust that gets into the eyes and makes them water, gets into the throat and between the toes of bare brown feet. I don’t know why I should remember only the dust… And so, when I think of that time and that place, I remember only the dry September of the dirt roads and grassless yards of the shanty-town where I lived.</a:t>
            </a:r>
          </a:p>
          <a:p>
            <a:pPr>
              <a:lnSpc>
                <a:spcPct val="150000"/>
              </a:lnSpc>
            </a:pPr>
            <a:endParaRPr lang="en-US" sz="2800" dirty="0"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Narrative</a:t>
            </a:r>
            <a:endParaRPr lang="en-US" dirty="0"/>
          </a:p>
        </p:txBody>
      </p:sp>
      <p:sp>
        <p:nvSpPr>
          <p:cNvPr id="4" name="Rectangle 3"/>
          <p:cNvSpPr/>
          <p:nvPr/>
        </p:nvSpPr>
        <p:spPr>
          <a:xfrm>
            <a:off x="0" y="1524000"/>
            <a:ext cx="9144000" cy="6370975"/>
          </a:xfrm>
          <a:prstGeom prst="rect">
            <a:avLst/>
          </a:prstGeom>
        </p:spPr>
        <p:txBody>
          <a:bodyPr wrap="square" numCol="1">
            <a:spAutoFit/>
          </a:bodyPr>
          <a:lstStyle/>
          <a:p>
            <a:pPr lvl="1">
              <a:spcBef>
                <a:spcPct val="50000"/>
              </a:spcBef>
              <a:buFontTx/>
              <a:buChar char="•"/>
            </a:pPr>
            <a:r>
              <a:rPr lang="en-US" sz="2400" dirty="0" smtClean="0"/>
              <a:t> Tells a story.</a:t>
            </a:r>
          </a:p>
          <a:p>
            <a:pPr lvl="1">
              <a:spcBef>
                <a:spcPct val="50000"/>
              </a:spcBef>
              <a:buFontTx/>
              <a:buChar char="•"/>
            </a:pPr>
            <a:r>
              <a:rPr lang="en-US" sz="2400" dirty="0" smtClean="0"/>
              <a:t>  Has chronological order  and sequence of  events.</a:t>
            </a:r>
          </a:p>
          <a:p>
            <a:pPr lvl="1">
              <a:spcBef>
                <a:spcPct val="50000"/>
              </a:spcBef>
              <a:buFontTx/>
              <a:buChar char="•"/>
            </a:pPr>
            <a:r>
              <a:rPr lang="en-US" sz="2400" dirty="0" smtClean="0"/>
              <a:t>  Has action.</a:t>
            </a:r>
          </a:p>
          <a:p>
            <a:pPr lvl="1">
              <a:spcBef>
                <a:spcPct val="50000"/>
              </a:spcBef>
              <a:buFontTx/>
              <a:buChar char="•"/>
            </a:pPr>
            <a:r>
              <a:rPr lang="en-US" sz="2400" dirty="0" smtClean="0"/>
              <a:t>  Has conflicts or  problems.</a:t>
            </a:r>
          </a:p>
          <a:p>
            <a:pPr lvl="1">
              <a:spcBef>
                <a:spcPct val="50000"/>
              </a:spcBef>
              <a:buFontTx/>
              <a:buChar char="•"/>
            </a:pPr>
            <a:r>
              <a:rPr lang="en-US" sz="2400" dirty="0" smtClean="0"/>
              <a:t>  Has dialogue.</a:t>
            </a:r>
          </a:p>
          <a:p>
            <a:pPr lvl="1">
              <a:spcBef>
                <a:spcPct val="50000"/>
              </a:spcBef>
              <a:buFontTx/>
              <a:buChar char="•"/>
            </a:pPr>
            <a:r>
              <a:rPr lang="en-US" sz="2400" dirty="0" smtClean="0"/>
              <a:t>  Has characters. </a:t>
            </a:r>
          </a:p>
          <a:p>
            <a:pPr lvl="1">
              <a:spcBef>
                <a:spcPct val="50000"/>
              </a:spcBef>
              <a:buFontTx/>
              <a:buChar char="•"/>
            </a:pPr>
            <a:r>
              <a:rPr lang="en-US" sz="2400" dirty="0" smtClean="0"/>
              <a:t>  Has a definite beginning, middle and end.</a:t>
            </a:r>
          </a:p>
          <a:p>
            <a:pPr lvl="1">
              <a:spcBef>
                <a:spcPct val="50000"/>
              </a:spcBef>
              <a:buFontTx/>
              <a:buChar char="•"/>
            </a:pPr>
            <a:r>
              <a:rPr lang="en-US" sz="2400" dirty="0" smtClean="0"/>
              <a:t>Uses specific details</a:t>
            </a:r>
          </a:p>
          <a:p>
            <a:pPr lvl="1">
              <a:spcBef>
                <a:spcPct val="50000"/>
              </a:spcBef>
              <a:buFontTx/>
              <a:buChar char="•"/>
            </a:pPr>
            <a:r>
              <a:rPr lang="en-US" sz="2400" dirty="0" smtClean="0"/>
              <a:t>Is not a mere listing of events- it has characters, setting, conflict, and resolution</a:t>
            </a:r>
          </a:p>
          <a:p>
            <a:pPr lvl="1">
              <a:spcBef>
                <a:spcPct val="50000"/>
              </a:spcBef>
            </a:pPr>
            <a:endParaRPr lang="en-US" sz="2400" dirty="0" smtClean="0"/>
          </a:p>
          <a:p>
            <a:pPr lvl="1">
              <a:spcBef>
                <a:spcPct val="50000"/>
              </a:spcBef>
              <a:buFontTx/>
              <a:buChar char="•"/>
            </a:pPr>
            <a:endParaRPr lang="en-US" sz="2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Example</a:t>
            </a:r>
            <a:br>
              <a:rPr lang="en-US" dirty="0" smtClean="0"/>
            </a:br>
            <a:endParaRPr lang="en-US" dirty="0"/>
          </a:p>
        </p:txBody>
      </p:sp>
      <p:sp>
        <p:nvSpPr>
          <p:cNvPr id="3" name="Rectangle 2"/>
          <p:cNvSpPr/>
          <p:nvPr/>
        </p:nvSpPr>
        <p:spPr>
          <a:xfrm>
            <a:off x="0" y="1015503"/>
            <a:ext cx="9144000" cy="5842497"/>
          </a:xfrm>
          <a:prstGeom prst="rect">
            <a:avLst/>
          </a:prstGeom>
        </p:spPr>
        <p:txBody>
          <a:bodyPr wrap="square">
            <a:spAutoFit/>
          </a:bodyPr>
          <a:lstStyle/>
          <a:p>
            <a:pPr>
              <a:lnSpc>
                <a:spcPct val="150000"/>
              </a:lnSpc>
            </a:pPr>
            <a:r>
              <a:rPr lang="en-US" sz="2800" dirty="0" smtClean="0"/>
              <a:t>	So now on nights when my mother presented her tests, I performed listlessly, my head propped on one arm. I pretended to be bored, and I was. I got so bored I started counting the bellows of the foghorns out on the bay while my mother drilled me in other areas… The next day, I played a game with myself, seeing if my mother would give up on me before eight bellows. After a while, I usually counted only one, maybe two at the most. At last, she was beginning to give up hope.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Argumentative</a:t>
            </a:r>
            <a:endParaRPr lang="en-US" dirty="0"/>
          </a:p>
        </p:txBody>
      </p:sp>
      <p:sp>
        <p:nvSpPr>
          <p:cNvPr id="3" name="Rectangle 2"/>
          <p:cNvSpPr/>
          <p:nvPr/>
        </p:nvSpPr>
        <p:spPr>
          <a:xfrm>
            <a:off x="0" y="1676400"/>
            <a:ext cx="8839200" cy="2031325"/>
          </a:xfrm>
          <a:prstGeom prst="rect">
            <a:avLst/>
          </a:prstGeom>
        </p:spPr>
        <p:txBody>
          <a:bodyPr wrap="square">
            <a:spAutoFit/>
          </a:bodyPr>
          <a:lstStyle/>
          <a:p>
            <a:pPr>
              <a:lnSpc>
                <a:spcPct val="150000"/>
              </a:lnSpc>
            </a:pPr>
            <a:r>
              <a:rPr lang="en-US" sz="2800" dirty="0" smtClean="0"/>
              <a:t>The purpose of an argumentative  paragraph is to persuade the reader to follow your point of view. You do this by supporting your point with facts or relevant ideas. </a:t>
            </a:r>
            <a:endParaRPr lang="en-GB" sz="2800" dirty="0" smtClean="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117</TotalTime>
  <Words>1053</Words>
  <Application>Microsoft Office PowerPoint</Application>
  <PresentationFormat>On-screen Show (4:3)</PresentationFormat>
  <Paragraphs>116</Paragraphs>
  <Slides>25</Slides>
  <Notes>0</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Office Theme</vt:lpstr>
      <vt:lpstr>Paragraph Writing</vt:lpstr>
      <vt:lpstr>Paragraph</vt:lpstr>
      <vt:lpstr>Types of Paragraph</vt:lpstr>
      <vt:lpstr>Descriptive </vt:lpstr>
      <vt:lpstr>What is?</vt:lpstr>
      <vt:lpstr>Example</vt:lpstr>
      <vt:lpstr>Narrative</vt:lpstr>
      <vt:lpstr>Example </vt:lpstr>
      <vt:lpstr>Argumentative</vt:lpstr>
      <vt:lpstr>Compare and Contrast</vt:lpstr>
      <vt:lpstr>Persuasive</vt:lpstr>
      <vt:lpstr>Example</vt:lpstr>
      <vt:lpstr>expository or explanatory </vt:lpstr>
      <vt:lpstr>Cont’d</vt:lpstr>
      <vt:lpstr>Example</vt:lpstr>
      <vt:lpstr>Parts of a paragraph </vt:lpstr>
      <vt:lpstr>Introduction</vt:lpstr>
      <vt:lpstr>Cont’d</vt:lpstr>
      <vt:lpstr>Body Part</vt:lpstr>
      <vt:lpstr>Slide 20</vt:lpstr>
      <vt:lpstr>Cont’d</vt:lpstr>
      <vt:lpstr>Conclusion</vt:lpstr>
      <vt:lpstr>Slide 23</vt:lpstr>
      <vt:lpstr>Cont’d</vt:lpstr>
      <vt:lpstr>Slide 25</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tribhuvan</dc:creator>
  <cp:lastModifiedBy>CiST Nischal</cp:lastModifiedBy>
  <cp:revision>24</cp:revision>
  <dcterms:created xsi:type="dcterms:W3CDTF">2006-08-16T00:00:00Z</dcterms:created>
  <dcterms:modified xsi:type="dcterms:W3CDTF">2018-01-05T09:41:18Z</dcterms:modified>
</cp:coreProperties>
</file>