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1" r:id="rId5"/>
    <p:sldId id="258" r:id="rId6"/>
    <p:sldId id="262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Postnatal care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Care of the mother (and the newborn) after delivery is known as postnatal care.</a:t>
            </a:r>
            <a:endParaRPr lang="en-US" dirty="0" smtClean="0"/>
          </a:p>
          <a:p>
            <a:r>
              <a:rPr lang="en-US" dirty="0" smtClean="0"/>
              <a:t>Broadly this care fall under two areas</a:t>
            </a:r>
            <a:endParaRPr lang="en-US" dirty="0" smtClean="0"/>
          </a:p>
          <a:p>
            <a:pPr lvl="1"/>
            <a:r>
              <a:rPr lang="en-US" dirty="0" smtClean="0"/>
              <a:t>Care of the mother</a:t>
            </a:r>
            <a:endParaRPr lang="en-US" dirty="0" smtClean="0"/>
          </a:p>
          <a:p>
            <a:pPr lvl="1"/>
            <a:r>
              <a:rPr lang="en-US" dirty="0" smtClean="0"/>
              <a:t>Care of the newborn</a:t>
            </a:r>
            <a:endParaRPr lang="en-US" dirty="0" smtClean="0"/>
          </a:p>
          <a:p>
            <a:r>
              <a:rPr lang="en-US" dirty="0" smtClean="0"/>
              <a:t>The Postpartum Care is aimed at achieving a </a:t>
            </a:r>
            <a:r>
              <a:rPr lang="en-US" dirty="0" err="1" smtClean="0"/>
              <a:t>Puerperium</a:t>
            </a:r>
            <a:r>
              <a:rPr lang="en-US" dirty="0" smtClean="0"/>
              <a:t> which is free of any complications and to ensure a healthy newborn.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Restoration of mother to optimum health</a:t>
            </a:r>
            <a:endParaRPr lang="en-US" dirty="0" smtClean="0"/>
          </a:p>
          <a:p>
            <a:r>
              <a:rPr lang="en-US" dirty="0" smtClean="0"/>
              <a:t>To prevent complications of </a:t>
            </a:r>
            <a:r>
              <a:rPr lang="en-US" dirty="0" err="1" smtClean="0"/>
              <a:t>puerperium</a:t>
            </a:r>
            <a:endParaRPr lang="en-US" dirty="0" smtClean="0"/>
          </a:p>
          <a:p>
            <a:r>
              <a:rPr lang="en-US" dirty="0" smtClean="0"/>
              <a:t>Provide basic postpartum care &amp; services to mother and child</a:t>
            </a:r>
            <a:endParaRPr lang="en-US" dirty="0" smtClean="0"/>
          </a:p>
          <a:p>
            <a:r>
              <a:rPr lang="en-US" dirty="0" smtClean="0"/>
              <a:t>Motivate, educate and provide family planning services</a:t>
            </a:r>
            <a:endParaRPr lang="en-US" dirty="0" smtClean="0"/>
          </a:p>
          <a:p>
            <a:r>
              <a:rPr lang="en-US" dirty="0" smtClean="0"/>
              <a:t>To check adequacy of breast feeding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Time and Frequency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3 Postnatal Care Visit</a:t>
            </a:r>
            <a:endParaRPr lang="en-US" b="1" dirty="0" smtClean="0"/>
          </a:p>
          <a:p>
            <a:pPr lvl="1"/>
            <a:r>
              <a:rPr lang="en-US" dirty="0" smtClean="0"/>
              <a:t>Now, in addition to postnatal care with two full assessments on the first day, three additional visits are recommended: day 3 (48–72 hours), between days 7– 14 and 6 weeks after birth.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Complication in </a:t>
            </a:r>
            <a:r>
              <a:rPr lang="en-US" b="1" dirty="0" err="1" smtClean="0"/>
              <a:t>puerperium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Common Complications of the </a:t>
            </a:r>
            <a:r>
              <a:rPr lang="en-US" b="1" dirty="0" err="1" smtClean="0"/>
              <a:t>Puerperium</a:t>
            </a:r>
            <a:endParaRPr lang="en-US" b="1" dirty="0" smtClean="0"/>
          </a:p>
          <a:p>
            <a:pPr lvl="1"/>
            <a:r>
              <a:rPr lang="en-US" dirty="0" smtClean="0"/>
              <a:t>Puerperal sepsis</a:t>
            </a:r>
            <a:endParaRPr lang="en-US" dirty="0" smtClean="0"/>
          </a:p>
          <a:p>
            <a:pPr lvl="1"/>
            <a:r>
              <a:rPr lang="en-US" dirty="0" smtClean="0"/>
              <a:t>Urinary tract infections</a:t>
            </a:r>
            <a:endParaRPr lang="en-US" dirty="0" smtClean="0"/>
          </a:p>
          <a:p>
            <a:pPr lvl="1"/>
            <a:r>
              <a:rPr lang="en-US" dirty="0" smtClean="0"/>
              <a:t>Breast infections</a:t>
            </a:r>
            <a:endParaRPr lang="en-US" dirty="0" smtClean="0"/>
          </a:p>
          <a:p>
            <a:pPr lvl="1"/>
            <a:r>
              <a:rPr lang="en-US" dirty="0" smtClean="0"/>
              <a:t>Venous thrombosis</a:t>
            </a:r>
            <a:endParaRPr lang="en-US" dirty="0" smtClean="0"/>
          </a:p>
          <a:p>
            <a:pPr lvl="1"/>
            <a:r>
              <a:rPr lang="en-US" dirty="0" smtClean="0"/>
              <a:t>Pulmonary </a:t>
            </a:r>
            <a:r>
              <a:rPr lang="en-US" dirty="0" err="1" smtClean="0"/>
              <a:t>thromboembolism</a:t>
            </a:r>
            <a:endParaRPr lang="en-US" dirty="0" smtClean="0"/>
          </a:p>
          <a:p>
            <a:pPr lvl="1"/>
            <a:r>
              <a:rPr lang="en-US" dirty="0" smtClean="0"/>
              <a:t>Puerperal </a:t>
            </a:r>
            <a:r>
              <a:rPr lang="en-US" dirty="0" err="1" smtClean="0"/>
              <a:t>haemorrhage</a:t>
            </a:r>
            <a:endParaRPr lang="en-US" dirty="0" smtClean="0"/>
          </a:p>
          <a:p>
            <a:pPr lvl="1"/>
            <a:r>
              <a:rPr lang="en-US" dirty="0" smtClean="0"/>
              <a:t>Incontinence of urine</a:t>
            </a:r>
            <a:endParaRPr lang="en-US" dirty="0" smtClean="0"/>
          </a:p>
          <a:p>
            <a:pPr lvl="1"/>
            <a:r>
              <a:rPr lang="en-US" dirty="0" smtClean="0"/>
              <a:t>Psychiatric disorders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Danger signs in </a:t>
            </a:r>
            <a:r>
              <a:rPr lang="en-US" b="1" dirty="0" err="1" smtClean="0"/>
              <a:t>puerperium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Excessive vaginal bleeding, i.e. soaking more than 2 or 3 pads in 20-30 minutes after delivery, or bleeding increases rather than decreases after the delivery</a:t>
            </a:r>
            <a:endParaRPr lang="en-US" dirty="0" smtClean="0"/>
          </a:p>
          <a:p>
            <a:r>
              <a:rPr lang="en-US" dirty="0" smtClean="0"/>
              <a:t>The woman feels ill</a:t>
            </a:r>
            <a:endParaRPr lang="en-US" dirty="0" smtClean="0"/>
          </a:p>
          <a:p>
            <a:r>
              <a:rPr lang="en-US" dirty="0" smtClean="0"/>
              <a:t>Convulsions </a:t>
            </a:r>
            <a:endParaRPr lang="en-US" dirty="0" smtClean="0"/>
          </a:p>
          <a:p>
            <a:r>
              <a:rPr lang="en-US" dirty="0" smtClean="0"/>
              <a:t>Swollen, red or tender breasts, or sore nipples</a:t>
            </a:r>
            <a:endParaRPr lang="en-US" dirty="0" smtClean="0"/>
          </a:p>
          <a:p>
            <a:r>
              <a:rPr lang="en-US" dirty="0" smtClean="0"/>
              <a:t>Fast or difficult breathing </a:t>
            </a:r>
            <a:endParaRPr lang="en-US" dirty="0" smtClean="0"/>
          </a:p>
          <a:p>
            <a:r>
              <a:rPr lang="en-US" dirty="0" smtClean="0"/>
              <a:t>Dribbling of urine or painful </a:t>
            </a:r>
            <a:r>
              <a:rPr lang="en-US" dirty="0" err="1" smtClean="0"/>
              <a:t>micturation</a:t>
            </a:r>
            <a:endParaRPr lang="en-US" dirty="0" smtClean="0"/>
          </a:p>
          <a:p>
            <a:r>
              <a:rPr lang="en-US" dirty="0" smtClean="0"/>
              <a:t>Fever and weakness; inability to get out of bed </a:t>
            </a:r>
            <a:endParaRPr lang="en-US" dirty="0" smtClean="0"/>
          </a:p>
          <a:p>
            <a:r>
              <a:rPr lang="en-US" dirty="0" smtClean="0"/>
              <a:t>Pain in the perineum or pus draining from the </a:t>
            </a:r>
            <a:r>
              <a:rPr lang="en-US" dirty="0" err="1" smtClean="0"/>
              <a:t>perineal</a:t>
            </a:r>
            <a:r>
              <a:rPr lang="en-US" dirty="0" smtClean="0"/>
              <a:t> area</a:t>
            </a:r>
            <a:endParaRPr lang="en-US" dirty="0" smtClean="0"/>
          </a:p>
          <a:p>
            <a:r>
              <a:rPr lang="en-US" dirty="0" smtClean="0"/>
              <a:t>Severe abdominal pain </a:t>
            </a:r>
            <a:endParaRPr lang="en-US" dirty="0" smtClean="0"/>
          </a:p>
          <a:p>
            <a:r>
              <a:rPr lang="en-US" dirty="0" smtClean="0"/>
              <a:t>Foul-smelling </a:t>
            </a:r>
            <a:r>
              <a:rPr lang="en-US" dirty="0" err="1" smtClean="0"/>
              <a:t>lochia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Public Health Concerns of PNC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postnatal period – is a critical phase in the lives of mothers and newborn babies. </a:t>
            </a:r>
            <a:endParaRPr lang="en-US" dirty="0" smtClean="0"/>
          </a:p>
          <a:p>
            <a:r>
              <a:rPr lang="en-US" dirty="0" smtClean="0"/>
              <a:t>Most maternal and infant deaths occur during this time. </a:t>
            </a:r>
            <a:endParaRPr lang="en-US" dirty="0" smtClean="0"/>
          </a:p>
          <a:p>
            <a:r>
              <a:rPr lang="en-US" dirty="0" smtClean="0"/>
              <a:t>Yet, this is the most neglected period for the provision of quality care.</a:t>
            </a:r>
            <a:endParaRPr lang="en-US" dirty="0" smtClean="0"/>
          </a:p>
          <a:p>
            <a:r>
              <a:rPr lang="en-US" dirty="0" smtClean="0"/>
              <a:t>Public health concerns are</a:t>
            </a:r>
            <a:endParaRPr lang="en-US" dirty="0" smtClean="0"/>
          </a:p>
          <a:p>
            <a:pPr lvl="1"/>
            <a:r>
              <a:rPr lang="en-US" dirty="0" smtClean="0"/>
              <a:t>Communicate key information on postnatal care including complications for the mother and baby.</a:t>
            </a:r>
            <a:endParaRPr lang="en-US" dirty="0" smtClean="0"/>
          </a:p>
          <a:p>
            <a:pPr lvl="1"/>
            <a:r>
              <a:rPr lang="en-US" dirty="0" smtClean="0"/>
              <a:t>Provide support to women with depression.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1875</Words>
  <Application>WPS Presentation</Application>
  <PresentationFormat>On-screen Show (4:3)</PresentationFormat>
  <Paragraphs>58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SimSun</vt:lpstr>
      <vt:lpstr>Wingdings</vt:lpstr>
      <vt:lpstr>Calibri</vt:lpstr>
      <vt:lpstr>Microsoft YaHei</vt:lpstr>
      <vt:lpstr>Arial Unicode MS</vt:lpstr>
      <vt:lpstr>Office Theme</vt:lpstr>
      <vt:lpstr>Postnatal care</vt:lpstr>
      <vt:lpstr>Introduction</vt:lpstr>
      <vt:lpstr>Objectives</vt:lpstr>
      <vt:lpstr>Time and Frequency</vt:lpstr>
      <vt:lpstr>Complication in puerperium</vt:lpstr>
      <vt:lpstr>Danger signs in puerperium</vt:lpstr>
      <vt:lpstr>Public Health Concerns of PNC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Postnatal care</dc:title>
  <dc:creator>uSER</dc:creator>
  <cp:lastModifiedBy>user</cp:lastModifiedBy>
  <cp:revision>11</cp:revision>
  <dcterms:created xsi:type="dcterms:W3CDTF">2006-08-16T00:00:00Z</dcterms:created>
  <dcterms:modified xsi:type="dcterms:W3CDTF">2024-05-05T02:40:31Z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99876A98C78A423CA19AA6FA6E7FCC39_12</vt:lpwstr>
  </property>
  <property fmtid="{D5CDD505-2E9C-101B-9397-08002B2CF9AE}" pid="3" name="KSOProductBuildVer">
    <vt:lpwstr>1033-12.2.0.16909</vt:lpwstr>
  </property>
</Properties>
</file>