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91" r:id="rId4"/>
    <p:sldId id="257" r:id="rId5"/>
    <p:sldId id="276" r:id="rId6"/>
    <p:sldId id="277" r:id="rId7"/>
    <p:sldId id="278" r:id="rId8"/>
    <p:sldId id="279"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80" r:id="rId25"/>
    <p:sldId id="273" r:id="rId26"/>
    <p:sldId id="274" r:id="rId27"/>
    <p:sldId id="286" r:id="rId28"/>
    <p:sldId id="287" r:id="rId29"/>
    <p:sldId id="289" r:id="rId30"/>
    <p:sldId id="290" r:id="rId31"/>
    <p:sldId id="275" r:id="rId32"/>
    <p:sldId id="292"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864" y="-1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6DC662-0537-4A27-8E23-5017EB37DE23}" type="datetimeFigureOut">
              <a:rPr lang="en-US" smtClean="0"/>
              <a:t>7/30/18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1906330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DC662-0537-4A27-8E23-5017EB37DE23}" type="datetimeFigureOut">
              <a:rPr lang="en-US" smtClean="0"/>
              <a:t>7/30/18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14408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DC662-0537-4A27-8E23-5017EB37DE23}" type="datetimeFigureOut">
              <a:rPr lang="en-US" smtClean="0"/>
              <a:t>7/30/18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2837087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6DC662-0537-4A27-8E23-5017EB37DE23}" type="datetimeFigureOut">
              <a:rPr lang="en-US" smtClean="0"/>
              <a:t>7/30/18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4037818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6DC662-0537-4A27-8E23-5017EB37DE23}" type="datetimeFigureOut">
              <a:rPr lang="en-US" smtClean="0"/>
              <a:t>7/30/18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1305252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6DC662-0537-4A27-8E23-5017EB37DE23}" type="datetimeFigureOut">
              <a:rPr lang="en-US" smtClean="0"/>
              <a:t>7/30/18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2994056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6DC662-0537-4A27-8E23-5017EB37DE23}" type="datetimeFigureOut">
              <a:rPr lang="en-US" smtClean="0"/>
              <a:t>7/30/18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228519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6DC662-0537-4A27-8E23-5017EB37DE23}" type="datetimeFigureOut">
              <a:rPr lang="en-US" smtClean="0"/>
              <a:t>7/30/18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1371763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6DC662-0537-4A27-8E23-5017EB37DE23}" type="datetimeFigureOut">
              <a:rPr lang="en-US" smtClean="0"/>
              <a:t>7/30/18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1505209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DC662-0537-4A27-8E23-5017EB37DE23}" type="datetimeFigureOut">
              <a:rPr lang="en-US" smtClean="0"/>
              <a:t>7/30/18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3021101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6DC662-0537-4A27-8E23-5017EB37DE23}" type="datetimeFigureOut">
              <a:rPr lang="en-US" smtClean="0"/>
              <a:t>7/30/18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6DD5090-7F26-45A4-A887-60C2B0841C0E}" type="slidenum">
              <a:rPr lang="en-US" smtClean="0"/>
              <a:t>‹#›</a:t>
            </a:fld>
            <a:endParaRPr lang="en-US" dirty="0"/>
          </a:p>
        </p:txBody>
      </p:sp>
    </p:spTree>
    <p:extLst>
      <p:ext uri="{BB962C8B-B14F-4D97-AF65-F5344CB8AC3E}">
        <p14:creationId xmlns:p14="http://schemas.microsoft.com/office/powerpoint/2010/main" val="250190055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DC662-0537-4A27-8E23-5017EB37DE23}" type="datetimeFigureOut">
              <a:rPr lang="en-US" smtClean="0"/>
              <a:t>7/30/18</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DD5090-7F26-45A4-A887-60C2B0841C0E}" type="slidenum">
              <a:rPr lang="en-US" smtClean="0"/>
              <a:t>‹#›</a:t>
            </a:fld>
            <a:endParaRPr lang="en-US" dirty="0"/>
          </a:p>
        </p:txBody>
      </p:sp>
    </p:spTree>
    <p:extLst>
      <p:ext uri="{BB962C8B-B14F-4D97-AF65-F5344CB8AC3E}">
        <p14:creationId xmlns:p14="http://schemas.microsoft.com/office/powerpoint/2010/main" val="1948531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nutritionalstatusofNepal.com" TargetMode="External"/><Relationship Id="rId3" Type="http://schemas.openxmlformats.org/officeDocument/2006/relationships/hyperlink" Target="http://www.authorstream.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Nutritional profile of locally available foods:</a:t>
            </a:r>
            <a:endParaRPr lang="en-US" dirty="0"/>
          </a:p>
        </p:txBody>
      </p:sp>
      <p:sp>
        <p:nvSpPr>
          <p:cNvPr id="3" name="Content Placeholder 2"/>
          <p:cNvSpPr>
            <a:spLocks noGrp="1"/>
          </p:cNvSpPr>
          <p:nvPr>
            <p:ph idx="1"/>
          </p:nvPr>
        </p:nvSpPr>
        <p:spPr>
          <a:xfrm>
            <a:off x="0" y="2794000"/>
            <a:ext cx="8077200" cy="4019550"/>
          </a:xfrm>
        </p:spPr>
        <p:txBody>
          <a:bodyPr>
            <a:normAutofit fontScale="92500" lnSpcReduction="20000"/>
          </a:bodyPr>
          <a:lstStyle/>
          <a:p>
            <a:endParaRPr lang="en-US" dirty="0" smtClean="0"/>
          </a:p>
          <a:p>
            <a:endParaRPr lang="en-US" dirty="0"/>
          </a:p>
          <a:p>
            <a:endParaRPr lang="en-US" dirty="0" smtClean="0"/>
          </a:p>
          <a:p>
            <a:endParaRPr lang="en-US" dirty="0"/>
          </a:p>
          <a:p>
            <a:pPr marL="114300" indent="0">
              <a:buNone/>
            </a:pPr>
            <a:r>
              <a:rPr lang="en-US" sz="3200" dirty="0" smtClean="0"/>
              <a:t>Submitted to:                          </a:t>
            </a:r>
          </a:p>
          <a:p>
            <a:pPr marL="114300" indent="0">
              <a:buNone/>
            </a:pPr>
            <a:r>
              <a:rPr lang="en-US" sz="3200" dirty="0" err="1" smtClean="0"/>
              <a:t>Dipendra</a:t>
            </a:r>
            <a:r>
              <a:rPr lang="en-US" sz="3200" dirty="0" smtClean="0"/>
              <a:t> Kumar </a:t>
            </a:r>
            <a:r>
              <a:rPr lang="en-US" sz="3200" dirty="0" err="1" smtClean="0"/>
              <a:t>Yadav</a:t>
            </a:r>
            <a:endParaRPr lang="en-US" sz="3200" dirty="0" smtClean="0"/>
          </a:p>
          <a:p>
            <a:pPr marL="114300" indent="0">
              <a:buNone/>
            </a:pPr>
            <a:r>
              <a:rPr lang="en-US" sz="3200" dirty="0" err="1" smtClean="0"/>
              <a:t>Lecturer,SHAS</a:t>
            </a:r>
            <a:endParaRPr lang="en-US" sz="3200" dirty="0"/>
          </a:p>
          <a:p>
            <a:pPr marL="114300" indent="0">
              <a:buNone/>
            </a:pPr>
            <a:r>
              <a:rPr lang="en-US" sz="3200" dirty="0" err="1" smtClean="0"/>
              <a:t>Pokhara</a:t>
            </a:r>
            <a:r>
              <a:rPr lang="en-US" sz="3200" dirty="0" smtClean="0"/>
              <a:t> University.</a:t>
            </a:r>
            <a:endParaRPr lang="en-US" sz="3200" dirty="0"/>
          </a:p>
        </p:txBody>
      </p:sp>
      <p:pic>
        <p:nvPicPr>
          <p:cNvPr id="4" name="Picture 3" descr="downloa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8900" y="1555750"/>
            <a:ext cx="2857500" cy="2508250"/>
          </a:xfrm>
          <a:prstGeom prst="rect">
            <a:avLst/>
          </a:prstGeom>
        </p:spPr>
      </p:pic>
    </p:spTree>
    <p:extLst>
      <p:ext uri="{BB962C8B-B14F-4D97-AF65-F5344CB8AC3E}">
        <p14:creationId xmlns:p14="http://schemas.microsoft.com/office/powerpoint/2010/main" val="38054065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305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09087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57123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17897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5128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0894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9915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5992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1225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512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smtClean="0"/>
              <a:t>Presented by:</a:t>
            </a:r>
          </a:p>
          <a:p>
            <a:pPr>
              <a:buFont typeface="Wingdings" charset="2"/>
              <a:buChar char="Ø"/>
            </a:pPr>
            <a:r>
              <a:rPr lang="en-US" sz="4000" dirty="0" err="1" smtClean="0"/>
              <a:t>Aakriti</a:t>
            </a:r>
            <a:r>
              <a:rPr lang="en-US" sz="4000" dirty="0" smtClean="0"/>
              <a:t> </a:t>
            </a:r>
            <a:r>
              <a:rPr lang="en-US" sz="4000" dirty="0" err="1" smtClean="0"/>
              <a:t>Regmi</a:t>
            </a:r>
            <a:endParaRPr lang="en-US" sz="4000" dirty="0" smtClean="0"/>
          </a:p>
          <a:p>
            <a:pPr>
              <a:buFont typeface="Wingdings" charset="2"/>
              <a:buChar char="Ø"/>
            </a:pPr>
            <a:r>
              <a:rPr lang="en-US" sz="4000" dirty="0" err="1" smtClean="0"/>
              <a:t>Durga</a:t>
            </a:r>
            <a:r>
              <a:rPr lang="en-US" sz="4000" dirty="0" smtClean="0"/>
              <a:t> </a:t>
            </a:r>
            <a:r>
              <a:rPr lang="en-US" sz="4000" dirty="0" err="1" smtClean="0"/>
              <a:t>Shrestha</a:t>
            </a:r>
            <a:endParaRPr lang="en-US" sz="4000" dirty="0" smtClean="0"/>
          </a:p>
          <a:p>
            <a:pPr>
              <a:buFont typeface="Wingdings" charset="2"/>
              <a:buChar char="Ø"/>
            </a:pPr>
            <a:r>
              <a:rPr lang="en-US" sz="4000" dirty="0" smtClean="0"/>
              <a:t>Melina </a:t>
            </a:r>
            <a:r>
              <a:rPr lang="en-US" sz="4000" dirty="0" err="1" smtClean="0"/>
              <a:t>Kafle</a:t>
            </a:r>
            <a:endParaRPr lang="en-US" sz="4000" dirty="0" smtClean="0"/>
          </a:p>
          <a:p>
            <a:pPr>
              <a:buFont typeface="Wingdings" charset="2"/>
              <a:buChar char="Ø"/>
            </a:pPr>
            <a:r>
              <a:rPr lang="en-US" sz="4000" dirty="0" err="1" smtClean="0"/>
              <a:t>Apar</a:t>
            </a:r>
            <a:r>
              <a:rPr lang="en-US" sz="4000" dirty="0" smtClean="0"/>
              <a:t> </a:t>
            </a:r>
            <a:r>
              <a:rPr lang="en-US" sz="4000" dirty="0" err="1" smtClean="0"/>
              <a:t>Paudel</a:t>
            </a:r>
            <a:endParaRPr lang="en-US" sz="4000" dirty="0" smtClean="0"/>
          </a:p>
          <a:p>
            <a:pPr>
              <a:buFont typeface="Wingdings" charset="2"/>
              <a:buChar char="Ø"/>
            </a:pPr>
            <a:r>
              <a:rPr lang="en-US" sz="4000" dirty="0" err="1" smtClean="0"/>
              <a:t>Pooja</a:t>
            </a:r>
            <a:r>
              <a:rPr lang="en-US" sz="4000" dirty="0" smtClean="0"/>
              <a:t> </a:t>
            </a:r>
            <a:r>
              <a:rPr lang="en-US" sz="4000" dirty="0" err="1" smtClean="0"/>
              <a:t>Gautam</a:t>
            </a:r>
            <a:endParaRPr lang="en-US" sz="4000" dirty="0" smtClean="0"/>
          </a:p>
        </p:txBody>
      </p:sp>
    </p:spTree>
    <p:extLst>
      <p:ext uri="{BB962C8B-B14F-4D97-AF65-F5344CB8AC3E}">
        <p14:creationId xmlns:p14="http://schemas.microsoft.com/office/powerpoint/2010/main" val="198335442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6936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79607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4294967295"/>
          </p:nvPr>
        </p:nvSpPr>
        <p:spPr>
          <a:xfrm>
            <a:off x="76200" y="1295400"/>
            <a:ext cx="8229600" cy="4525963"/>
          </a:xfrm>
        </p:spPr>
        <p:txBody>
          <a:bodyPr/>
          <a:lstStyle/>
          <a:p>
            <a:r>
              <a:rPr lang="en-US" dirty="0" smtClean="0"/>
              <a:t>Due to the improper use  of those foods 49% of the children under 5 years are suffering from stunting , 13% from wasting , 39% are underweight , 49% from PEM and 48% from anemia.</a:t>
            </a:r>
          </a:p>
          <a:p>
            <a:r>
              <a:rPr lang="en-US" dirty="0" smtClean="0"/>
              <a:t>41% of women are suffering from anemia.</a:t>
            </a:r>
          </a:p>
          <a:p>
            <a:endParaRPr lang="en-US" dirty="0" smtClean="0"/>
          </a:p>
        </p:txBody>
      </p:sp>
    </p:spTree>
    <p:extLst>
      <p:ext uri="{BB962C8B-B14F-4D97-AF65-F5344CB8AC3E}">
        <p14:creationId xmlns:p14="http://schemas.microsoft.com/office/powerpoint/2010/main" val="13237190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76200" y="685800"/>
            <a:ext cx="8229600" cy="4525963"/>
          </a:xfrm>
        </p:spPr>
        <p:txBody>
          <a:bodyPr>
            <a:normAutofit fontScale="92500" lnSpcReduction="10000"/>
          </a:bodyPr>
          <a:lstStyle/>
          <a:p>
            <a:r>
              <a:rPr lang="en-US" dirty="0" smtClean="0"/>
              <a:t>The proportion of women consuming meat products and eggs is higher in hills (39% meat and 19% eggs) and lower in mountain(19% and 10% eggs) . Egg consumption is lowest in terai with only 10% women consuming eggs.</a:t>
            </a:r>
          </a:p>
          <a:p>
            <a:r>
              <a:rPr lang="en-US" dirty="0" smtClean="0"/>
              <a:t>Consumption of leafy vegetables is higher in mountain (60%) in compared to hills(58%) and terai(45%) . Further, consumption of  fruits and vegetables rich in vitamin A is also lower(28%) than other regions. </a:t>
            </a:r>
            <a:endParaRPr lang="en-US" dirty="0"/>
          </a:p>
        </p:txBody>
      </p:sp>
    </p:spTree>
    <p:extLst>
      <p:ext uri="{BB962C8B-B14F-4D97-AF65-F5344CB8AC3E}">
        <p14:creationId xmlns:p14="http://schemas.microsoft.com/office/powerpoint/2010/main" val="20223978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52400" y="381000"/>
            <a:ext cx="8839200" cy="5821363"/>
          </a:xfrm>
        </p:spPr>
        <p:txBody>
          <a:bodyPr/>
          <a:lstStyle/>
          <a:p>
            <a:pPr algn="just"/>
            <a:r>
              <a:rPr lang="en-US" dirty="0" smtClean="0"/>
              <a:t>Consumption of food from more diverse groups among women is higher in hills (58%) and mountain(53%) than in terai (44%).</a:t>
            </a:r>
          </a:p>
          <a:p>
            <a:r>
              <a:rPr lang="en-US" dirty="0" smtClean="0"/>
              <a:t>The proportion of women consuming more diverse foods are educated (73%) than uneducated ones.</a:t>
            </a:r>
            <a:endParaRPr lang="en-US" dirty="0"/>
          </a:p>
        </p:txBody>
      </p:sp>
      <p:sp>
        <p:nvSpPr>
          <p:cNvPr id="7" name="TextBox 6"/>
          <p:cNvSpPr txBox="1"/>
          <p:nvPr/>
        </p:nvSpPr>
        <p:spPr>
          <a:xfrm>
            <a:off x="6441831" y="6019800"/>
            <a:ext cx="2667000" cy="646331"/>
          </a:xfrm>
          <a:prstGeom prst="rect">
            <a:avLst/>
          </a:prstGeom>
          <a:noFill/>
        </p:spPr>
        <p:txBody>
          <a:bodyPr wrap="square" rtlCol="0">
            <a:spAutoFit/>
          </a:bodyPr>
          <a:lstStyle/>
          <a:p>
            <a:r>
              <a:rPr lang="en-US" dirty="0" smtClean="0"/>
              <a:t>Nepal demographic and health survey 2016</a:t>
            </a:r>
            <a:endParaRPr lang="en-US" dirty="0"/>
          </a:p>
        </p:txBody>
      </p:sp>
    </p:spTree>
    <p:extLst>
      <p:ext uri="{BB962C8B-B14F-4D97-AF65-F5344CB8AC3E}">
        <p14:creationId xmlns:p14="http://schemas.microsoft.com/office/powerpoint/2010/main" val="3537999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Conclusion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nutritional value of the foods have been degrading during the process of cooking and processing. Over cooking , wrong way of cooking , over use of insecticides have tremendously decreased the nutritional value of the foods.</a:t>
            </a:r>
          </a:p>
          <a:p>
            <a:r>
              <a:rPr lang="en-US" dirty="0" smtClean="0"/>
              <a:t>With the development of knowledge and the globalization , the locally available foods are processed and are used in such a way  to uptake maximum nutrition  </a:t>
            </a:r>
            <a:r>
              <a:rPr lang="en-US" dirty="0" err="1" smtClean="0"/>
              <a:t>i,e</a:t>
            </a:r>
            <a:r>
              <a:rPr lang="en-US" dirty="0" smtClean="0"/>
              <a:t>  the right way of harvesting and the proper and rational use of less insecticides .</a:t>
            </a:r>
          </a:p>
        </p:txBody>
      </p:sp>
    </p:spTree>
    <p:extLst>
      <p:ext uri="{BB962C8B-B14F-4D97-AF65-F5344CB8AC3E}">
        <p14:creationId xmlns:p14="http://schemas.microsoft.com/office/powerpoint/2010/main" val="2764602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lstStyle/>
          <a:p>
            <a:r>
              <a:rPr lang="en-US" dirty="0" smtClean="0"/>
              <a:t>The new </a:t>
            </a:r>
            <a:r>
              <a:rPr lang="en-US" dirty="0" err="1" smtClean="0"/>
              <a:t>techique</a:t>
            </a:r>
            <a:r>
              <a:rPr lang="en-US" dirty="0" smtClean="0"/>
              <a:t> of harvesting the foods and the proper knowledge of food nutrition and the establishment of different nutritional centers also have played a  great role in nutritional </a:t>
            </a:r>
            <a:r>
              <a:rPr lang="en-US" dirty="0" err="1" smtClean="0"/>
              <a:t>assesment</a:t>
            </a:r>
            <a:r>
              <a:rPr lang="en-US" dirty="0" smtClean="0"/>
              <a:t> of locally available foods.</a:t>
            </a:r>
          </a:p>
          <a:p>
            <a:r>
              <a:rPr lang="en-US" dirty="0" smtClean="0"/>
              <a:t>Proper balance of foods with  rational use is a  must .</a:t>
            </a:r>
          </a:p>
        </p:txBody>
      </p:sp>
    </p:spTree>
    <p:extLst>
      <p:ext uri="{BB962C8B-B14F-4D97-AF65-F5344CB8AC3E}">
        <p14:creationId xmlns:p14="http://schemas.microsoft.com/office/powerpoint/2010/main" val="7880928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a:bodyPr>
          <a:lstStyle/>
          <a:p>
            <a:pPr marL="114300" indent="0">
              <a:buNone/>
            </a:pPr>
            <a:r>
              <a:rPr lang="en-US" sz="4000" dirty="0" smtClean="0"/>
              <a:t>The science of human nutrition is mainly concerned with defining the nutritional requirements for the promotion, protection and maintenance of health in all groups of population.</a:t>
            </a:r>
          </a:p>
          <a:p>
            <a:pPr marL="114300" indent="0">
              <a:buNone/>
            </a:pPr>
            <a:endParaRPr lang="en-US" sz="4000" dirty="0"/>
          </a:p>
        </p:txBody>
      </p:sp>
    </p:spTree>
    <p:extLst>
      <p:ext uri="{BB962C8B-B14F-4D97-AF65-F5344CB8AC3E}">
        <p14:creationId xmlns:p14="http://schemas.microsoft.com/office/powerpoint/2010/main" val="2469554836"/>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US" dirty="0"/>
          </a:p>
        </p:txBody>
      </p:sp>
      <p:sp>
        <p:nvSpPr>
          <p:cNvPr id="3" name="Content Placeholder 2"/>
          <p:cNvSpPr>
            <a:spLocks noGrp="1"/>
          </p:cNvSpPr>
          <p:nvPr>
            <p:ph idx="1"/>
          </p:nvPr>
        </p:nvSpPr>
        <p:spPr/>
        <p:txBody>
          <a:bodyPr>
            <a:normAutofit/>
          </a:bodyPr>
          <a:lstStyle/>
          <a:p>
            <a:r>
              <a:rPr lang="en-US" sz="4000" dirty="0" smtClean="0"/>
              <a:t>Such knowledge is necessary in order to assess the nutritional adequacy of diets for growth of infants, children, adolescents and for maintenance of health in adults of both sexes and during pregnancy and lactation in women.</a:t>
            </a:r>
            <a:endParaRPr lang="en-US" sz="4000" dirty="0"/>
          </a:p>
        </p:txBody>
      </p:sp>
    </p:spTree>
    <p:extLst>
      <p:ext uri="{BB962C8B-B14F-4D97-AF65-F5344CB8AC3E}">
        <p14:creationId xmlns:p14="http://schemas.microsoft.com/office/powerpoint/2010/main" val="10920850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smtClean="0"/>
              <a:t>In conclusion, the nutrition intake of proper foods by people of  all parts of Nepal </a:t>
            </a:r>
            <a:r>
              <a:rPr lang="en-US" sz="4000" dirty="0" err="1" smtClean="0"/>
              <a:t>ie</a:t>
            </a:r>
            <a:r>
              <a:rPr lang="en-US" sz="4000" dirty="0" smtClean="0"/>
              <a:t>; </a:t>
            </a:r>
            <a:r>
              <a:rPr lang="en-US" sz="4000" dirty="0" err="1" smtClean="0"/>
              <a:t>Terai</a:t>
            </a:r>
            <a:r>
              <a:rPr lang="en-US" sz="4000" dirty="0" smtClean="0"/>
              <a:t>, Hilly and Himalayan regions should be significantly increased so as to obtain fit and </a:t>
            </a:r>
            <a:r>
              <a:rPr lang="en-US" sz="4000" dirty="0" err="1" smtClean="0"/>
              <a:t>healty</a:t>
            </a:r>
            <a:r>
              <a:rPr lang="en-US" sz="4000" dirty="0" smtClean="0"/>
              <a:t> citizens in upcoming future.</a:t>
            </a:r>
            <a:endParaRPr lang="en-US" sz="4000" dirty="0"/>
          </a:p>
        </p:txBody>
      </p:sp>
    </p:spTree>
    <p:extLst>
      <p:ext uri="{BB962C8B-B14F-4D97-AF65-F5344CB8AC3E}">
        <p14:creationId xmlns:p14="http://schemas.microsoft.com/office/powerpoint/2010/main" val="294745916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Introduction</a:t>
            </a:r>
          </a:p>
          <a:p>
            <a:r>
              <a:rPr lang="en-US" dirty="0" smtClean="0"/>
              <a:t>Food pyramid</a:t>
            </a:r>
          </a:p>
          <a:p>
            <a:r>
              <a:rPr lang="en-US" dirty="0" smtClean="0"/>
              <a:t>Local foods available in mountain, hilly and </a:t>
            </a:r>
            <a:r>
              <a:rPr lang="en-US" dirty="0" err="1" smtClean="0"/>
              <a:t>terai</a:t>
            </a:r>
            <a:r>
              <a:rPr lang="en-US" dirty="0" smtClean="0"/>
              <a:t> region.</a:t>
            </a:r>
          </a:p>
          <a:p>
            <a:r>
              <a:rPr lang="en-US" dirty="0" smtClean="0"/>
              <a:t>Nutritional components of major foods</a:t>
            </a:r>
          </a:p>
          <a:p>
            <a:r>
              <a:rPr lang="en-US" dirty="0" smtClean="0"/>
              <a:t>Problems </a:t>
            </a:r>
          </a:p>
          <a:p>
            <a:r>
              <a:rPr lang="en-US" dirty="0"/>
              <a:t>C</a:t>
            </a:r>
            <a:r>
              <a:rPr lang="en-US" dirty="0" smtClean="0"/>
              <a:t>onclusion</a:t>
            </a:r>
            <a:endParaRPr lang="en-US" dirty="0"/>
          </a:p>
        </p:txBody>
      </p:sp>
    </p:spTree>
    <p:extLst>
      <p:ext uri="{BB962C8B-B14F-4D97-AF65-F5344CB8AC3E}">
        <p14:creationId xmlns:p14="http://schemas.microsoft.com/office/powerpoint/2010/main" val="25073773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4000" dirty="0" smtClean="0"/>
              <a:t>For this, people should be made aware about proper diet intake through different awareness </a:t>
            </a:r>
            <a:r>
              <a:rPr lang="en-US" sz="4000" dirty="0" err="1" smtClean="0"/>
              <a:t>programmes</a:t>
            </a:r>
            <a:r>
              <a:rPr lang="en-US" sz="4000" dirty="0" smtClean="0"/>
              <a:t>.</a:t>
            </a:r>
            <a:endParaRPr lang="en-US" sz="4000" dirty="0"/>
          </a:p>
        </p:txBody>
      </p:sp>
    </p:spTree>
    <p:extLst>
      <p:ext uri="{BB962C8B-B14F-4D97-AF65-F5344CB8AC3E}">
        <p14:creationId xmlns:p14="http://schemas.microsoft.com/office/powerpoint/2010/main" val="2530451923"/>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 </a:t>
            </a:r>
            <a:endParaRPr lang="en-US" dirty="0"/>
          </a:p>
        </p:txBody>
      </p:sp>
      <p:sp>
        <p:nvSpPr>
          <p:cNvPr id="3" name="Content Placeholder 2"/>
          <p:cNvSpPr>
            <a:spLocks noGrp="1"/>
          </p:cNvSpPr>
          <p:nvPr>
            <p:ph idx="1"/>
          </p:nvPr>
        </p:nvSpPr>
        <p:spPr/>
        <p:txBody>
          <a:bodyPr/>
          <a:lstStyle/>
          <a:p>
            <a:pPr>
              <a:buFont typeface="Arial"/>
              <a:buChar char="•"/>
            </a:pPr>
            <a:r>
              <a:rPr lang="en-US" dirty="0" smtClean="0"/>
              <a:t>Demographic and health survey 2016</a:t>
            </a:r>
          </a:p>
          <a:p>
            <a:pPr>
              <a:buFont typeface="Arial"/>
              <a:buChar char="•"/>
            </a:pPr>
            <a:r>
              <a:rPr lang="en-US" dirty="0" err="1" smtClean="0"/>
              <a:t>WHO:The</a:t>
            </a:r>
            <a:r>
              <a:rPr lang="en-US" dirty="0" smtClean="0"/>
              <a:t> Health aspects of food and nutrition</a:t>
            </a:r>
          </a:p>
          <a:p>
            <a:pPr>
              <a:buFont typeface="Arial"/>
              <a:buChar char="•"/>
            </a:pPr>
            <a:r>
              <a:rPr lang="en-US" dirty="0" err="1" smtClean="0"/>
              <a:t>FAO:Nutritional</a:t>
            </a:r>
            <a:r>
              <a:rPr lang="en-US" dirty="0" smtClean="0"/>
              <a:t> Studies</a:t>
            </a:r>
          </a:p>
          <a:p>
            <a:pPr>
              <a:buFont typeface="Arial"/>
              <a:buChar char="•"/>
            </a:pPr>
            <a:r>
              <a:rPr lang="en-US" dirty="0" smtClean="0"/>
              <a:t>Park’s textbook of preventive and social medicine</a:t>
            </a:r>
          </a:p>
          <a:p>
            <a:pPr>
              <a:buFont typeface="Arial"/>
              <a:buChar char="•"/>
            </a:pPr>
            <a:r>
              <a:rPr lang="en-US" dirty="0" smtClean="0">
                <a:hlinkClick r:id="rId2"/>
              </a:rPr>
              <a:t>www.nutritionalstatusofNepal.com</a:t>
            </a:r>
            <a:r>
              <a:rPr lang="en-US" dirty="0" smtClean="0"/>
              <a:t> </a:t>
            </a:r>
          </a:p>
          <a:p>
            <a:pPr>
              <a:buFont typeface="Arial"/>
              <a:buChar char="•"/>
            </a:pPr>
            <a:r>
              <a:rPr lang="en-US" dirty="0" smtClean="0">
                <a:hlinkClick r:id="rId3"/>
              </a:rPr>
              <a:t>www.authorstream.com</a:t>
            </a:r>
            <a:endParaRPr lang="en-US" dirty="0" smtClean="0"/>
          </a:p>
          <a:p>
            <a:pPr>
              <a:buFont typeface="Arial"/>
              <a:buChar char="•"/>
            </a:pPr>
            <a:endParaRPr lang="en-US" dirty="0"/>
          </a:p>
        </p:txBody>
      </p:sp>
    </p:spTree>
    <p:extLst>
      <p:ext uri="{BB962C8B-B14F-4D97-AF65-F5344CB8AC3E}">
        <p14:creationId xmlns:p14="http://schemas.microsoft.com/office/powerpoint/2010/main" val="1497410393"/>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images.png"/>
          <p:cNvPicPr>
            <a:picLocks noGrp="1" noChangeAspect="1"/>
          </p:cNvPicPr>
          <p:nvPr>
            <p:ph idx="1"/>
          </p:nvPr>
        </p:nvPicPr>
        <p:blipFill rotWithShape="1">
          <a:blip r:embed="rId2">
            <a:extLst>
              <a:ext uri="{28A0092B-C50C-407E-A947-70E740481C1C}">
                <a14:useLocalDpi xmlns:a14="http://schemas.microsoft.com/office/drawing/2010/main" val="0"/>
              </a:ext>
            </a:extLst>
          </a:blip>
          <a:srcRect l="5000" r="5000"/>
          <a:stretch/>
        </p:blipFill>
        <p:spPr>
          <a:xfrm>
            <a:off x="457200" y="0"/>
            <a:ext cx="8229600" cy="6858000"/>
          </a:xfrm>
        </p:spPr>
      </p:pic>
    </p:spTree>
    <p:extLst>
      <p:ext uri="{BB962C8B-B14F-4D97-AF65-F5344CB8AC3E}">
        <p14:creationId xmlns:p14="http://schemas.microsoft.com/office/powerpoint/2010/main" val="265369074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0036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pyramid</a:t>
            </a:r>
            <a:endParaRPr lang="en-US" dirty="0"/>
          </a:p>
        </p:txBody>
      </p:sp>
      <p:sp>
        <p:nvSpPr>
          <p:cNvPr id="3" name="Content Placeholder 2"/>
          <p:cNvSpPr>
            <a:spLocks noGrp="1"/>
          </p:cNvSpPr>
          <p:nvPr>
            <p:ph idx="1"/>
          </p:nvPr>
        </p:nvSpPr>
        <p:spPr/>
        <p:txBody>
          <a:bodyPr/>
          <a:lstStyle/>
          <a:p>
            <a:r>
              <a:rPr lang="en-US" dirty="0" smtClean="0"/>
              <a:t>It is a triangular shaped diagram representing the optimal number of servings to be eaten each day from basic food groups.</a:t>
            </a:r>
            <a:endParaRPr lang="en-US" dirty="0"/>
          </a:p>
        </p:txBody>
      </p:sp>
    </p:spTree>
    <p:extLst>
      <p:ext uri="{BB962C8B-B14F-4D97-AF65-F5344CB8AC3E}">
        <p14:creationId xmlns:p14="http://schemas.microsoft.com/office/powerpoint/2010/main" val="1927204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1524977" y="1536700"/>
            <a:ext cx="4673600" cy="3873500"/>
          </a:xfrm>
        </p:spPr>
      </p:pic>
      <p:sp>
        <p:nvSpPr>
          <p:cNvPr id="5" name="TextBox 4"/>
          <p:cNvSpPr txBox="1"/>
          <p:nvPr/>
        </p:nvSpPr>
        <p:spPr>
          <a:xfrm>
            <a:off x="3352800" y="5410200"/>
            <a:ext cx="1752600" cy="369332"/>
          </a:xfrm>
          <a:prstGeom prst="rect">
            <a:avLst/>
          </a:prstGeom>
          <a:noFill/>
        </p:spPr>
        <p:txBody>
          <a:bodyPr wrap="square" rtlCol="0">
            <a:spAutoFit/>
          </a:bodyPr>
          <a:lstStyle/>
          <a:p>
            <a:r>
              <a:rPr lang="en-US" dirty="0" smtClean="0"/>
              <a:t>Food pyramid</a:t>
            </a:r>
            <a:endParaRPr lang="en-US" dirty="0"/>
          </a:p>
        </p:txBody>
      </p:sp>
      <p:sp>
        <p:nvSpPr>
          <p:cNvPr id="6" name="TextBox 5"/>
          <p:cNvSpPr txBox="1"/>
          <p:nvPr/>
        </p:nvSpPr>
        <p:spPr>
          <a:xfrm>
            <a:off x="6260123" y="6324600"/>
            <a:ext cx="2895600" cy="369332"/>
          </a:xfrm>
          <a:prstGeom prst="rect">
            <a:avLst/>
          </a:prstGeom>
          <a:noFill/>
        </p:spPr>
        <p:txBody>
          <a:bodyPr wrap="square" rtlCol="0">
            <a:spAutoFit/>
          </a:bodyPr>
          <a:lstStyle/>
          <a:p>
            <a:r>
              <a:rPr lang="en-US" dirty="0" smtClean="0"/>
              <a:t>www.theweightlosssite.com</a:t>
            </a:r>
            <a:endParaRPr lang="en-US" dirty="0"/>
          </a:p>
        </p:txBody>
      </p:sp>
    </p:spTree>
    <p:extLst>
      <p:ext uri="{BB962C8B-B14F-4D97-AF65-F5344CB8AC3E}">
        <p14:creationId xmlns:p14="http://schemas.microsoft.com/office/powerpoint/2010/main" val="726051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81000" y="762000"/>
            <a:ext cx="8229600" cy="4525963"/>
          </a:xfrm>
        </p:spPr>
        <p:txBody>
          <a:bodyPr>
            <a:normAutofit fontScale="85000" lnSpcReduction="10000"/>
          </a:bodyPr>
          <a:lstStyle/>
          <a:p>
            <a:pPr algn="just"/>
            <a:r>
              <a:rPr lang="en-US" dirty="0" smtClean="0"/>
              <a:t>Nepal is a country of geographical variations. The mountains in the north, hills below mountains and the plain terai . With the geographical variations the availability of foods are also different. The nutritional amount of the same food product may also varies due to the environment they grow upon.</a:t>
            </a:r>
          </a:p>
          <a:p>
            <a:r>
              <a:rPr lang="en-US" dirty="0" smtClean="0"/>
              <a:t>The mountain region is cold so there is not much availability of plants stuff for foods. People are mainly involved in animal rearing and  medicinal plants. Medicinal plants include </a:t>
            </a:r>
            <a:r>
              <a:rPr lang="en-US" dirty="0" err="1" smtClean="0"/>
              <a:t>yarshagumba</a:t>
            </a:r>
            <a:r>
              <a:rPr lang="en-US" dirty="0" smtClean="0"/>
              <a:t>  , </a:t>
            </a:r>
            <a:r>
              <a:rPr lang="en-US" dirty="0" err="1" smtClean="0"/>
              <a:t>chirayito</a:t>
            </a:r>
            <a:r>
              <a:rPr lang="en-US" dirty="0" smtClean="0"/>
              <a:t> , </a:t>
            </a:r>
            <a:r>
              <a:rPr lang="en-US" dirty="0" err="1" smtClean="0"/>
              <a:t>panchaule</a:t>
            </a:r>
            <a:r>
              <a:rPr lang="en-US" dirty="0" smtClean="0"/>
              <a:t> , </a:t>
            </a:r>
            <a:r>
              <a:rPr lang="en-US" dirty="0" err="1" smtClean="0"/>
              <a:t>padamchal</a:t>
            </a:r>
            <a:r>
              <a:rPr lang="en-US" dirty="0" smtClean="0"/>
              <a:t> </a:t>
            </a:r>
            <a:r>
              <a:rPr lang="en-US" dirty="0" err="1" smtClean="0"/>
              <a:t>etc</a:t>
            </a:r>
            <a:r>
              <a:rPr lang="en-US" dirty="0" smtClean="0"/>
              <a:t> are found. </a:t>
            </a:r>
          </a:p>
          <a:p>
            <a:endParaRPr lang="en-US" dirty="0" smtClean="0"/>
          </a:p>
        </p:txBody>
      </p:sp>
    </p:spTree>
    <p:extLst>
      <p:ext uri="{BB962C8B-B14F-4D97-AF65-F5344CB8AC3E}">
        <p14:creationId xmlns:p14="http://schemas.microsoft.com/office/powerpoint/2010/main" val="462501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28600" y="457200"/>
            <a:ext cx="8229600" cy="4525963"/>
          </a:xfrm>
        </p:spPr>
        <p:txBody>
          <a:bodyPr/>
          <a:lstStyle/>
          <a:p>
            <a:r>
              <a:rPr lang="en-US" smtClean="0"/>
              <a:t>The hilly region is neither hot nor cold. The area contains semi fertile soils  so abundance of foods are grown here along with animal rearing.</a:t>
            </a:r>
          </a:p>
          <a:p>
            <a:pPr algn="just"/>
            <a:r>
              <a:rPr lang="en-US" smtClean="0"/>
              <a:t>The terai region is hotter . The soil is fertile here. So many crops are grown in these area. Most of the domestic food products are produced here.</a:t>
            </a:r>
            <a:endParaRPr lang="en-US" dirty="0"/>
          </a:p>
        </p:txBody>
      </p:sp>
    </p:spTree>
    <p:extLst>
      <p:ext uri="{BB962C8B-B14F-4D97-AF65-F5344CB8AC3E}">
        <p14:creationId xmlns:p14="http://schemas.microsoft.com/office/powerpoint/2010/main" val="520066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06606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TotalTime>
  <Words>722</Words>
  <Application>Microsoft Macintosh PowerPoint</Application>
  <PresentationFormat>On-screen Show (4:3)</PresentationFormat>
  <Paragraphs>56</Paragraphs>
  <Slides>32</Slides>
  <Notes>0</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Nutritional profile of locally available foods:</vt:lpstr>
      <vt:lpstr>PowerPoint Presentation</vt:lpstr>
      <vt:lpstr>Contents:</vt:lpstr>
      <vt:lpstr>PowerPoint Presentation</vt:lpstr>
      <vt:lpstr>Food  pyramid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Contd..</vt:lpstr>
      <vt:lpstr> Contd…</vt:lpstr>
      <vt:lpstr>Contd..</vt:lpstr>
      <vt:lpstr>PowerPoint Presentation</vt:lpstr>
      <vt:lpstr>PowerPoint Presentation</vt:lpstr>
      <vt:lpstr>References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Princess</dc:creator>
  <cp:lastModifiedBy>Bishal Bastola</cp:lastModifiedBy>
  <cp:revision>15</cp:revision>
  <dcterms:created xsi:type="dcterms:W3CDTF">2018-07-23T14:05:01Z</dcterms:created>
  <dcterms:modified xsi:type="dcterms:W3CDTF">2018-07-30T04:36:13Z</dcterms:modified>
</cp:coreProperties>
</file>