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7" r:id="rId4"/>
    <p:sldId id="265" r:id="rId5"/>
    <p:sldId id="268" r:id="rId6"/>
    <p:sldId id="269" r:id="rId7"/>
    <p:sldId id="263" r:id="rId8"/>
    <p:sldId id="257" r:id="rId9"/>
    <p:sldId id="270" r:id="rId10"/>
    <p:sldId id="271" r:id="rId11"/>
    <p:sldId id="272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145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5DA-6DB6-40E9-81E5-E9C3BE11F667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53617-AF34-4BAB-82A7-97F70C46A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370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5DA-6DB6-40E9-81E5-E9C3BE11F667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53617-AF34-4BAB-82A7-97F70C46A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723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5DA-6DB6-40E9-81E5-E9C3BE11F667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53617-AF34-4BAB-82A7-97F70C46A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913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5DA-6DB6-40E9-81E5-E9C3BE11F667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53617-AF34-4BAB-82A7-97F70C46A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636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5DA-6DB6-40E9-81E5-E9C3BE11F667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53617-AF34-4BAB-82A7-97F70C46A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5970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5DA-6DB6-40E9-81E5-E9C3BE11F667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53617-AF34-4BAB-82A7-97F70C46A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840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5DA-6DB6-40E9-81E5-E9C3BE11F667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53617-AF34-4BAB-82A7-97F70C46A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53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5DA-6DB6-40E9-81E5-E9C3BE11F667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53617-AF34-4BAB-82A7-97F70C46A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788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5DA-6DB6-40E9-81E5-E9C3BE11F667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53617-AF34-4BAB-82A7-97F70C46A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368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5DA-6DB6-40E9-81E5-E9C3BE11F667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53617-AF34-4BAB-82A7-97F70C46A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222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5DA-6DB6-40E9-81E5-E9C3BE11F667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53617-AF34-4BAB-82A7-97F70C46A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366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3E85DA-6DB6-40E9-81E5-E9C3BE11F667}" type="datetimeFigureOut">
              <a:rPr lang="en-US" smtClean="0"/>
              <a:t>6/18/2019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353617-AF34-4BAB-82A7-97F70C46A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635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88EEE-336A-4B5D-B12B-4C9608F710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Preventive care vs preventive services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0C346-DFE6-4347-99D8-AAE4D6B184D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206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E8E95-AC2F-496B-8E41-49DE0FD9B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490280"/>
          </a:xfrm>
        </p:spPr>
        <p:txBody>
          <a:bodyPr>
            <a:normAutofit fontScale="90000"/>
          </a:bodyPr>
          <a:lstStyle/>
          <a:p>
            <a:r>
              <a:rPr lang="en-US" dirty="0"/>
              <a:t>Types of preventive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6C0A0F-4213-40B4-9154-74878E49A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729" y="1091381"/>
            <a:ext cx="8323621" cy="3628103"/>
          </a:xfrm>
        </p:spPr>
        <p:txBody>
          <a:bodyPr>
            <a:normAutofit/>
          </a:bodyPr>
          <a:lstStyle/>
          <a:p>
            <a:r>
              <a:rPr lang="en-US" dirty="0"/>
              <a:t>Preventive services for children (Neonatal care, immunization, counselling on breastfeeding, post natal examinations)</a:t>
            </a:r>
          </a:p>
          <a:p>
            <a:r>
              <a:rPr lang="en-US" dirty="0"/>
              <a:t>Preventive services for mothers (ANC, Iron and folic acid supplementation, TT immunization, Individual and group counselling on family planning, referral services </a:t>
            </a:r>
            <a:r>
              <a:rPr lang="en-US" dirty="0" err="1"/>
              <a:t>etc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06669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E8E95-AC2F-496B-8E41-49DE0FD9B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490280"/>
          </a:xfrm>
        </p:spPr>
        <p:txBody>
          <a:bodyPr>
            <a:normAutofit fontScale="90000"/>
          </a:bodyPr>
          <a:lstStyle/>
          <a:p>
            <a:r>
              <a:rPr lang="en-US" dirty="0"/>
              <a:t>Types of preventive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6C0A0F-4213-40B4-9154-74878E49A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729" y="1091381"/>
            <a:ext cx="8323621" cy="5401492"/>
          </a:xfrm>
        </p:spPr>
        <p:txBody>
          <a:bodyPr>
            <a:normAutofit/>
          </a:bodyPr>
          <a:lstStyle/>
          <a:p>
            <a:r>
              <a:rPr lang="en-US" dirty="0"/>
              <a:t>Preventive services for adults (Blood Pressure Screening, Cervical Cancer Screening (Pap Smear), Mammography Screening, Sexually Transmitted Infections, behavioral counseling for adults who are sexually active or otherwise at increased risk</a:t>
            </a:r>
          </a:p>
          <a:p>
            <a:r>
              <a:rPr lang="en-US" dirty="0"/>
              <a:t>Preventive services for elderly (Physical health screening- blood pressure, cholesterol, osteoporosis, cancer screening mental health, substance use- tobacco, alcohol, medications for prevention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390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F346C-7EA1-4437-825F-DA9DB402B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Preventive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F6F034-7FB0-408E-BA82-37C8123C97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Preventive care consists of specific and non specific measures taken for disease prevention</a:t>
            </a:r>
          </a:p>
          <a:p>
            <a:r>
              <a:rPr lang="en-US" spc="5" dirty="0">
                <a:latin typeface="Calibri (body)"/>
                <a:cs typeface="Times New Roman"/>
              </a:rPr>
              <a:t>Preventive care </a:t>
            </a:r>
            <a:r>
              <a:rPr lang="en-US" b="1" spc="5" dirty="0">
                <a:latin typeface="Calibri (body)"/>
                <a:cs typeface="Times New Roman"/>
              </a:rPr>
              <a:t>focuses on evaluating </a:t>
            </a:r>
            <a:r>
              <a:rPr lang="en-US" dirty="0">
                <a:latin typeface="Calibri (body)"/>
                <a:cs typeface="Times New Roman"/>
              </a:rPr>
              <a:t>current  health, concentrates </a:t>
            </a:r>
            <a:r>
              <a:rPr lang="en-US" spc="-5" dirty="0">
                <a:latin typeface="Calibri (body)"/>
                <a:cs typeface="Times New Roman"/>
              </a:rPr>
              <a:t>on </a:t>
            </a:r>
            <a:r>
              <a:rPr lang="en-US" dirty="0">
                <a:latin typeface="Calibri (body)"/>
                <a:cs typeface="Times New Roman"/>
              </a:rPr>
              <a:t>disease prevention, </a:t>
            </a:r>
            <a:r>
              <a:rPr lang="en-US" spc="5" dirty="0">
                <a:latin typeface="Calibri (body)"/>
                <a:cs typeface="Times New Roman"/>
              </a:rPr>
              <a:t>and </a:t>
            </a:r>
            <a:r>
              <a:rPr lang="en-US" dirty="0">
                <a:latin typeface="Calibri (body)"/>
                <a:cs typeface="Times New Roman"/>
              </a:rPr>
              <a:t>is </a:t>
            </a:r>
            <a:r>
              <a:rPr lang="en-US" spc="5" dirty="0">
                <a:latin typeface="Calibri (body)"/>
                <a:cs typeface="Times New Roman"/>
              </a:rPr>
              <a:t>a  </a:t>
            </a:r>
            <a:r>
              <a:rPr lang="en-US" spc="-5" dirty="0">
                <a:latin typeface="Calibri (body)"/>
                <a:cs typeface="Times New Roman"/>
              </a:rPr>
              <a:t>great </a:t>
            </a:r>
            <a:r>
              <a:rPr lang="en-US" dirty="0">
                <a:latin typeface="Calibri (body)"/>
                <a:cs typeface="Times New Roman"/>
              </a:rPr>
              <a:t>way </a:t>
            </a:r>
            <a:r>
              <a:rPr lang="en-US" spc="5" dirty="0">
                <a:latin typeface="Calibri (body)"/>
                <a:cs typeface="Times New Roman"/>
              </a:rPr>
              <a:t>to </a:t>
            </a:r>
            <a:r>
              <a:rPr lang="en-US" dirty="0">
                <a:latin typeface="Calibri (body)"/>
                <a:cs typeface="Times New Roman"/>
              </a:rPr>
              <a:t>help people </a:t>
            </a:r>
            <a:r>
              <a:rPr lang="en-US" spc="5" dirty="0">
                <a:latin typeface="Calibri (body)"/>
                <a:cs typeface="Times New Roman"/>
              </a:rPr>
              <a:t>to </a:t>
            </a:r>
            <a:r>
              <a:rPr lang="en-US" dirty="0">
                <a:latin typeface="Calibri (body)"/>
                <a:cs typeface="Times New Roman"/>
              </a:rPr>
              <a:t>stay</a:t>
            </a:r>
            <a:r>
              <a:rPr lang="en-US" spc="35" dirty="0">
                <a:latin typeface="Calibri (body)"/>
                <a:cs typeface="Times New Roman"/>
              </a:rPr>
              <a:t> </a:t>
            </a:r>
            <a:r>
              <a:rPr lang="en-US" spc="-10" dirty="0">
                <a:latin typeface="Calibri (body)"/>
                <a:cs typeface="Times New Roman"/>
              </a:rPr>
              <a:t>healthy.</a:t>
            </a:r>
            <a:endParaRPr lang="en-US" dirty="0">
              <a:latin typeface="Calibri (body)"/>
              <a:cs typeface="Times New Roman"/>
            </a:endParaRPr>
          </a:p>
          <a:p>
            <a:r>
              <a:rPr lang="en-US" spc="-5" dirty="0">
                <a:latin typeface="Calibri (body)"/>
                <a:cs typeface="Times New Roman"/>
              </a:rPr>
              <a:t>Preventive </a:t>
            </a:r>
            <a:r>
              <a:rPr lang="en-US" spc="5" dirty="0">
                <a:latin typeface="Calibri (body)"/>
                <a:cs typeface="Times New Roman"/>
              </a:rPr>
              <a:t>care </a:t>
            </a:r>
            <a:r>
              <a:rPr lang="en-US" dirty="0">
                <a:latin typeface="Calibri (body)"/>
                <a:cs typeface="Times New Roman"/>
              </a:rPr>
              <a:t>includes detailed health </a:t>
            </a:r>
            <a:r>
              <a:rPr lang="en-US" spc="-10" dirty="0">
                <a:latin typeface="Calibri (body)"/>
                <a:cs typeface="Times New Roman"/>
              </a:rPr>
              <a:t>history, </a:t>
            </a:r>
            <a:r>
              <a:rPr lang="en-US" dirty="0">
                <a:latin typeface="Calibri (body)"/>
                <a:cs typeface="Times New Roman"/>
              </a:rPr>
              <a:t>diet  record, </a:t>
            </a:r>
            <a:r>
              <a:rPr lang="en-US" spc="5" dirty="0">
                <a:latin typeface="Calibri (body)"/>
                <a:cs typeface="Times New Roman"/>
              </a:rPr>
              <a:t>lab </a:t>
            </a:r>
            <a:r>
              <a:rPr lang="en-US" spc="-5" dirty="0">
                <a:latin typeface="Calibri (body)"/>
                <a:cs typeface="Times New Roman"/>
              </a:rPr>
              <a:t>tests, screenings </a:t>
            </a:r>
            <a:r>
              <a:rPr lang="en-US" spc="5" dirty="0">
                <a:latin typeface="Calibri (body)"/>
                <a:cs typeface="Times New Roman"/>
              </a:rPr>
              <a:t>and </a:t>
            </a:r>
            <a:r>
              <a:rPr lang="en-US" spc="-5" dirty="0">
                <a:latin typeface="Calibri (body)"/>
                <a:cs typeface="Times New Roman"/>
              </a:rPr>
              <a:t>other services  </a:t>
            </a:r>
            <a:r>
              <a:rPr lang="en-US" dirty="0">
                <a:latin typeface="Calibri (body)"/>
                <a:cs typeface="Times New Roman"/>
              </a:rPr>
              <a:t>intended </a:t>
            </a:r>
            <a:r>
              <a:rPr lang="en-US" spc="5" dirty="0">
                <a:latin typeface="Calibri (body)"/>
                <a:cs typeface="Times New Roman"/>
              </a:rPr>
              <a:t>to </a:t>
            </a:r>
            <a:r>
              <a:rPr lang="en-US" b="1" dirty="0">
                <a:latin typeface="Calibri (body)"/>
                <a:cs typeface="Times New Roman"/>
              </a:rPr>
              <a:t>prevent </a:t>
            </a:r>
            <a:r>
              <a:rPr lang="en-US" b="1" spc="5" dirty="0">
                <a:latin typeface="Calibri (body)"/>
                <a:cs typeface="Times New Roman"/>
              </a:rPr>
              <a:t>illness </a:t>
            </a:r>
            <a:r>
              <a:rPr lang="en-US" spc="-5" dirty="0">
                <a:latin typeface="Calibri (body)"/>
                <a:cs typeface="Times New Roman"/>
              </a:rPr>
              <a:t>or </a:t>
            </a:r>
            <a:r>
              <a:rPr lang="en-US" dirty="0">
                <a:latin typeface="Calibri (body)"/>
                <a:cs typeface="Times New Roman"/>
              </a:rPr>
              <a:t>detect problems before  people notice </a:t>
            </a:r>
            <a:r>
              <a:rPr lang="en-US" spc="5" dirty="0">
                <a:latin typeface="Calibri (body)"/>
                <a:cs typeface="Times New Roman"/>
              </a:rPr>
              <a:t>any</a:t>
            </a:r>
            <a:r>
              <a:rPr lang="en-US" spc="15" dirty="0">
                <a:latin typeface="Calibri (body)"/>
                <a:cs typeface="Times New Roman"/>
              </a:rPr>
              <a:t> </a:t>
            </a:r>
            <a:r>
              <a:rPr lang="en-US" spc="-5" dirty="0">
                <a:latin typeface="Calibri (body)"/>
                <a:cs typeface="Times New Roman"/>
              </a:rPr>
              <a:t>symptoms.</a:t>
            </a:r>
            <a:endParaRPr lang="en-US" dirty="0">
              <a:latin typeface="Calibri (body)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31804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5E494-AB2A-4F93-B36A-7736ADF3A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Preventive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8EE958-6EFF-4F62-9920-A0DBBA6054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Preventive care can help avoid potentially serious health conditions and/or obtain early diagnosis and treatment.</a:t>
            </a:r>
          </a:p>
          <a:p>
            <a:r>
              <a:rPr lang="en-US" dirty="0"/>
              <a:t>Generally, the sooner the identification and treatment of a medical condition, the better the outcome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344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1FA9B-72D2-48F9-B312-BB1D55B39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not Preventive Care?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2AC3B-FD79-42B8-B180-545202F831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Medical treatment for specific health conditions, on-going care, lab or other tests necessary to manage or treat a medical issue or health condition are considered diagnostic care or treatment, not preventive care</a:t>
            </a:r>
          </a:p>
        </p:txBody>
      </p:sp>
    </p:spTree>
    <p:extLst>
      <p:ext uri="{BB962C8B-B14F-4D97-AF65-F5344CB8AC3E}">
        <p14:creationId xmlns:p14="http://schemas.microsoft.com/office/powerpoint/2010/main" val="1191775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BE138-1494-41AE-A5DD-50F637C84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7"/>
            <a:ext cx="7886700" cy="637764"/>
          </a:xfrm>
        </p:spPr>
        <p:txBody>
          <a:bodyPr>
            <a:normAutofit fontScale="90000"/>
          </a:bodyPr>
          <a:lstStyle/>
          <a:p>
            <a:r>
              <a:rPr lang="en-US" dirty="0"/>
              <a:t>Different types of preventive care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1B74C-9AE7-48AA-832F-F9C1A38F28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48581"/>
            <a:ext cx="7886700" cy="4628382"/>
          </a:xfrm>
        </p:spPr>
        <p:txBody>
          <a:bodyPr>
            <a:normAutofit fontScale="77500" lnSpcReduction="20000"/>
          </a:bodyPr>
          <a:lstStyle/>
          <a:p>
            <a:pPr marL="267970" marR="158115" indent="-105410">
              <a:lnSpc>
                <a:spcPct val="102800"/>
              </a:lnSpc>
              <a:spcBef>
                <a:spcPts val="790"/>
              </a:spcBef>
              <a:buClr>
                <a:srgbClr val="CC9900"/>
              </a:buClr>
              <a:buSzPct val="66666"/>
              <a:buFont typeface="Wingdings"/>
              <a:buChar char=""/>
              <a:tabLst>
                <a:tab pos="268605" algn="l"/>
              </a:tabLst>
            </a:pPr>
            <a:endParaRPr lang="en-US" dirty="0"/>
          </a:p>
          <a:p>
            <a:pPr marL="162560" marR="158115" indent="0">
              <a:lnSpc>
                <a:spcPct val="102800"/>
              </a:lnSpc>
              <a:spcBef>
                <a:spcPts val="790"/>
              </a:spcBef>
              <a:buClr>
                <a:srgbClr val="CC9900"/>
              </a:buClr>
              <a:buSzPct val="66666"/>
              <a:buNone/>
              <a:tabLst>
                <a:tab pos="268605" algn="l"/>
              </a:tabLst>
            </a:pPr>
            <a:r>
              <a:rPr lang="en-US" sz="4000" dirty="0">
                <a:latin typeface="Calibri body"/>
                <a:cs typeface="Times New Roman"/>
              </a:rPr>
              <a:t>Physical Activity - </a:t>
            </a:r>
            <a:r>
              <a:rPr lang="en-US" sz="4000" spc="5" dirty="0">
                <a:latin typeface="Calibri body"/>
                <a:cs typeface="Times New Roman"/>
              </a:rPr>
              <a:t>help prevent chronic diseases such as heart  disease and </a:t>
            </a:r>
            <a:r>
              <a:rPr lang="en-US" sz="4000" dirty="0">
                <a:latin typeface="Calibri body"/>
                <a:cs typeface="Times New Roman"/>
              </a:rPr>
              <a:t>cancer, </a:t>
            </a:r>
            <a:r>
              <a:rPr lang="en-US" sz="4000" spc="5" dirty="0">
                <a:latin typeface="Calibri body"/>
                <a:cs typeface="Times New Roman"/>
              </a:rPr>
              <a:t>along </a:t>
            </a:r>
            <a:r>
              <a:rPr lang="en-US" sz="4000" dirty="0">
                <a:latin typeface="Calibri body"/>
                <a:cs typeface="Times New Roman"/>
              </a:rPr>
              <a:t>with </a:t>
            </a:r>
            <a:r>
              <a:rPr lang="en-US" sz="4000" spc="5" dirty="0">
                <a:latin typeface="Calibri body"/>
                <a:cs typeface="Times New Roman"/>
              </a:rPr>
              <a:t>degenerative conditions.</a:t>
            </a:r>
          </a:p>
          <a:p>
            <a:pPr marL="162560" marR="158115" indent="0">
              <a:lnSpc>
                <a:spcPct val="102800"/>
              </a:lnSpc>
              <a:spcBef>
                <a:spcPts val="790"/>
              </a:spcBef>
              <a:buClr>
                <a:srgbClr val="CC9900"/>
              </a:buClr>
              <a:buSzPct val="66666"/>
              <a:buNone/>
              <a:tabLst>
                <a:tab pos="268605" algn="l"/>
              </a:tabLst>
            </a:pPr>
            <a:endParaRPr lang="en-US" sz="4000" dirty="0">
              <a:latin typeface="Calibri body"/>
              <a:cs typeface="Times New Roman"/>
            </a:endParaRPr>
          </a:p>
          <a:p>
            <a:pPr marL="162560" marR="180340" indent="0">
              <a:lnSpc>
                <a:spcPct val="102499"/>
              </a:lnSpc>
              <a:spcBef>
                <a:spcPts val="150"/>
              </a:spcBef>
              <a:buClr>
                <a:srgbClr val="CC9900"/>
              </a:buClr>
              <a:buSzPct val="66666"/>
              <a:buNone/>
              <a:tabLst>
                <a:tab pos="268605" algn="l"/>
              </a:tabLst>
            </a:pPr>
            <a:r>
              <a:rPr lang="en-US" sz="4000" spc="5" dirty="0">
                <a:latin typeface="Calibri body"/>
                <a:cs typeface="Times New Roman"/>
              </a:rPr>
              <a:t>Proper </a:t>
            </a:r>
            <a:r>
              <a:rPr lang="en-US" sz="4000" dirty="0">
                <a:latin typeface="Calibri body"/>
                <a:cs typeface="Times New Roman"/>
              </a:rPr>
              <a:t>Nutrition - </a:t>
            </a:r>
            <a:r>
              <a:rPr lang="en-US" sz="4000" spc="5" dirty="0">
                <a:latin typeface="Calibri body"/>
                <a:cs typeface="Times New Roman"/>
              </a:rPr>
              <a:t>nutritious </a:t>
            </a:r>
            <a:r>
              <a:rPr lang="en-US" sz="4000" dirty="0">
                <a:latin typeface="Calibri body"/>
                <a:cs typeface="Times New Roman"/>
              </a:rPr>
              <a:t>foods </a:t>
            </a:r>
            <a:r>
              <a:rPr lang="en-US" sz="4000" spc="5" dirty="0">
                <a:latin typeface="Calibri body"/>
                <a:cs typeface="Times New Roman"/>
              </a:rPr>
              <a:t>helps keep the  </a:t>
            </a:r>
            <a:r>
              <a:rPr lang="en-US" sz="4000" dirty="0">
                <a:latin typeface="Calibri body"/>
                <a:cs typeface="Times New Roman"/>
              </a:rPr>
              <a:t>body's </a:t>
            </a:r>
            <a:r>
              <a:rPr lang="en-US" sz="4000" spc="-5" dirty="0">
                <a:latin typeface="Calibri body"/>
                <a:cs typeface="Times New Roman"/>
              </a:rPr>
              <a:t>systems </a:t>
            </a:r>
            <a:r>
              <a:rPr lang="en-US" sz="4000" spc="5" dirty="0">
                <a:latin typeface="Calibri body"/>
                <a:cs typeface="Times New Roman"/>
              </a:rPr>
              <a:t>functioning properly and can prevent conditions such as  diabetes.</a:t>
            </a:r>
          </a:p>
          <a:p>
            <a:pPr marL="162560" marR="180340" indent="0">
              <a:lnSpc>
                <a:spcPct val="102499"/>
              </a:lnSpc>
              <a:spcBef>
                <a:spcPts val="150"/>
              </a:spcBef>
              <a:buClr>
                <a:srgbClr val="CC9900"/>
              </a:buClr>
              <a:buSzPct val="66666"/>
              <a:buNone/>
              <a:tabLst>
                <a:tab pos="268605" algn="l"/>
              </a:tabLst>
            </a:pPr>
            <a:endParaRPr lang="en-US" sz="4000" spc="5" dirty="0">
              <a:latin typeface="Calibri body"/>
              <a:cs typeface="Times New Roman"/>
            </a:endParaRPr>
          </a:p>
          <a:p>
            <a:pPr marL="162560" marR="180340" indent="0">
              <a:lnSpc>
                <a:spcPct val="102499"/>
              </a:lnSpc>
              <a:spcBef>
                <a:spcPts val="150"/>
              </a:spcBef>
              <a:buClr>
                <a:srgbClr val="CC9900"/>
              </a:buClr>
              <a:buSzPct val="66666"/>
              <a:buNone/>
              <a:tabLst>
                <a:tab pos="268605" algn="l"/>
              </a:tabLst>
            </a:pPr>
            <a:r>
              <a:rPr lang="en-US" sz="4000" dirty="0">
                <a:latin typeface="Calibri body"/>
                <a:cs typeface="Times New Roman"/>
              </a:rPr>
              <a:t>Stress </a:t>
            </a:r>
            <a:r>
              <a:rPr lang="en-US" sz="4000" spc="5" dirty="0">
                <a:latin typeface="Calibri body"/>
                <a:cs typeface="Times New Roman"/>
              </a:rPr>
              <a:t>Management </a:t>
            </a:r>
            <a:r>
              <a:rPr lang="en-US" sz="4000" dirty="0">
                <a:latin typeface="Calibri body"/>
                <a:cs typeface="Times New Roman"/>
              </a:rPr>
              <a:t>– prevent </a:t>
            </a:r>
            <a:r>
              <a:rPr lang="en-US" sz="4000" spc="5" dirty="0">
                <a:latin typeface="Calibri body"/>
                <a:cs typeface="Times New Roman"/>
              </a:rPr>
              <a:t>ulcers and </a:t>
            </a:r>
            <a:r>
              <a:rPr lang="en-US" sz="4000" dirty="0">
                <a:latin typeface="Calibri body"/>
                <a:cs typeface="Times New Roman"/>
              </a:rPr>
              <a:t>long-term </a:t>
            </a:r>
            <a:r>
              <a:rPr lang="en-US" sz="4000" spc="5" dirty="0">
                <a:latin typeface="Calibri body"/>
                <a:cs typeface="Times New Roman"/>
              </a:rPr>
              <a:t>conditions such as heart</a:t>
            </a:r>
            <a:r>
              <a:rPr lang="en-US" sz="4000" spc="-50" dirty="0">
                <a:latin typeface="Calibri body"/>
                <a:cs typeface="Times New Roman"/>
              </a:rPr>
              <a:t> </a:t>
            </a:r>
            <a:r>
              <a:rPr lang="en-US" sz="4000" spc="5" dirty="0">
                <a:latin typeface="Calibri body"/>
                <a:cs typeface="Times New Roman"/>
              </a:rPr>
              <a:t>disease.</a:t>
            </a:r>
            <a:endParaRPr lang="en-US" sz="4000" dirty="0">
              <a:latin typeface="Calibri body"/>
              <a:cs typeface="Times New Roman"/>
            </a:endParaRPr>
          </a:p>
          <a:p>
            <a:pPr marL="162560" marR="180340" indent="0">
              <a:lnSpc>
                <a:spcPct val="102499"/>
              </a:lnSpc>
              <a:spcBef>
                <a:spcPts val="150"/>
              </a:spcBef>
              <a:buClr>
                <a:srgbClr val="CC9900"/>
              </a:buClr>
              <a:buSzPct val="66666"/>
              <a:buNone/>
              <a:tabLst>
                <a:tab pos="268605" algn="l"/>
              </a:tabLst>
            </a:pPr>
            <a:endParaRPr lang="en-US" sz="4000" dirty="0">
              <a:latin typeface="Calibri (body)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852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BE138-1494-41AE-A5DD-50F637C84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8"/>
            <a:ext cx="7886700" cy="637764"/>
          </a:xfrm>
        </p:spPr>
        <p:txBody>
          <a:bodyPr>
            <a:normAutofit fontScale="90000"/>
          </a:bodyPr>
          <a:lstStyle/>
          <a:p>
            <a:r>
              <a:rPr lang="en-US" dirty="0"/>
              <a:t>Different types of preventive care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61B74C-9AE7-48AA-832F-F9C1A38F28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14051"/>
            <a:ext cx="7886700" cy="4362911"/>
          </a:xfrm>
        </p:spPr>
        <p:txBody>
          <a:bodyPr>
            <a:normAutofit fontScale="40000" lnSpcReduction="20000"/>
          </a:bodyPr>
          <a:lstStyle/>
          <a:p>
            <a:pPr marL="267970" marR="158115" indent="-105410">
              <a:lnSpc>
                <a:spcPct val="102800"/>
              </a:lnSpc>
              <a:spcBef>
                <a:spcPts val="790"/>
              </a:spcBef>
              <a:buClr>
                <a:srgbClr val="CC9900"/>
              </a:buClr>
              <a:buSzPct val="66666"/>
              <a:buFont typeface="Wingdings"/>
              <a:buChar char=""/>
              <a:tabLst>
                <a:tab pos="268605" algn="l"/>
              </a:tabLst>
            </a:pPr>
            <a:endParaRPr lang="en-US" dirty="0"/>
          </a:p>
          <a:p>
            <a:pPr marL="162560" marR="180975" indent="0">
              <a:lnSpc>
                <a:spcPct val="101699"/>
              </a:lnSpc>
              <a:spcBef>
                <a:spcPts val="155"/>
              </a:spcBef>
              <a:buClr>
                <a:srgbClr val="CC9900"/>
              </a:buClr>
              <a:buSzPct val="66666"/>
              <a:buNone/>
              <a:tabLst>
                <a:tab pos="268605" algn="l"/>
              </a:tabLst>
            </a:pPr>
            <a:r>
              <a:rPr lang="en-US" sz="8000" spc="-5" dirty="0">
                <a:latin typeface="Calibri (body)"/>
                <a:cs typeface="Times New Roman"/>
              </a:rPr>
              <a:t>Avoiding Tobacco </a:t>
            </a:r>
            <a:r>
              <a:rPr lang="en-US" sz="8000" dirty="0">
                <a:latin typeface="Calibri (body)"/>
                <a:cs typeface="Times New Roman"/>
              </a:rPr>
              <a:t>- </a:t>
            </a:r>
            <a:r>
              <a:rPr lang="en-US" sz="8000" spc="5" dirty="0">
                <a:latin typeface="Calibri (body)"/>
                <a:cs typeface="Times New Roman"/>
              </a:rPr>
              <a:t>not </a:t>
            </a:r>
            <a:r>
              <a:rPr lang="en-US" sz="8000" dirty="0">
                <a:latin typeface="Calibri (body)"/>
                <a:cs typeface="Times New Roman"/>
              </a:rPr>
              <a:t>smoking </a:t>
            </a:r>
            <a:r>
              <a:rPr lang="en-US" sz="8000" spc="5" dirty="0">
                <a:latin typeface="Calibri (body)"/>
                <a:cs typeface="Times New Roman"/>
              </a:rPr>
              <a:t>or chewing, , avoiding second-  hand </a:t>
            </a:r>
            <a:r>
              <a:rPr lang="en-US" sz="8000" dirty="0">
                <a:latin typeface="Calibri (body)"/>
                <a:cs typeface="Times New Roman"/>
              </a:rPr>
              <a:t>smoke, </a:t>
            </a:r>
            <a:r>
              <a:rPr lang="en-US" sz="8000" spc="5" dirty="0">
                <a:latin typeface="Calibri (body)"/>
                <a:cs typeface="Times New Roman"/>
              </a:rPr>
              <a:t>can help prevent </a:t>
            </a:r>
            <a:r>
              <a:rPr lang="en-US" sz="8000" dirty="0">
                <a:latin typeface="Calibri (body)"/>
                <a:cs typeface="Times New Roman"/>
              </a:rPr>
              <a:t>emphysema </a:t>
            </a:r>
            <a:r>
              <a:rPr lang="en-US" sz="8000" spc="5" dirty="0">
                <a:latin typeface="Calibri (body)"/>
                <a:cs typeface="Times New Roman"/>
              </a:rPr>
              <a:t>and lung </a:t>
            </a:r>
            <a:r>
              <a:rPr lang="en-US" sz="8000" dirty="0">
                <a:latin typeface="Calibri (body)"/>
                <a:cs typeface="Times New Roman"/>
              </a:rPr>
              <a:t>cancer.</a:t>
            </a:r>
          </a:p>
          <a:p>
            <a:pPr marL="162560" marR="180975" indent="0">
              <a:lnSpc>
                <a:spcPct val="101699"/>
              </a:lnSpc>
              <a:spcBef>
                <a:spcPts val="155"/>
              </a:spcBef>
              <a:buClr>
                <a:srgbClr val="CC9900"/>
              </a:buClr>
              <a:buSzPct val="66666"/>
              <a:buNone/>
              <a:tabLst>
                <a:tab pos="268605" algn="l"/>
              </a:tabLst>
            </a:pPr>
            <a:endParaRPr lang="en-US" sz="8000" dirty="0">
              <a:latin typeface="Calibri (body)"/>
              <a:cs typeface="Times New Roman"/>
            </a:endParaRPr>
          </a:p>
          <a:p>
            <a:pPr marL="162560" marR="375920" indent="0">
              <a:lnSpc>
                <a:spcPct val="103400"/>
              </a:lnSpc>
              <a:spcBef>
                <a:spcPts val="145"/>
              </a:spcBef>
              <a:buClr>
                <a:srgbClr val="CC9900"/>
              </a:buClr>
              <a:buSzPct val="66666"/>
              <a:buNone/>
              <a:tabLst>
                <a:tab pos="268605" algn="l"/>
              </a:tabLst>
            </a:pPr>
            <a:r>
              <a:rPr lang="en-US" sz="8000" dirty="0">
                <a:latin typeface="Calibri (body)"/>
                <a:cs typeface="Times New Roman"/>
              </a:rPr>
              <a:t>Preventive Screenings - </a:t>
            </a:r>
            <a:r>
              <a:rPr lang="en-US" sz="8000" spc="5" dirty="0">
                <a:latin typeface="Calibri (body)"/>
                <a:cs typeface="Times New Roman"/>
              </a:rPr>
              <a:t>participating </a:t>
            </a:r>
            <a:r>
              <a:rPr lang="en-US" sz="8000" dirty="0">
                <a:latin typeface="Calibri (body)"/>
                <a:cs typeface="Times New Roman"/>
              </a:rPr>
              <a:t>in </a:t>
            </a:r>
            <a:r>
              <a:rPr lang="en-US" sz="8000" spc="5" dirty="0">
                <a:latin typeface="Calibri (body)"/>
                <a:cs typeface="Times New Roman"/>
              </a:rPr>
              <a:t>screenings </a:t>
            </a:r>
            <a:r>
              <a:rPr lang="en-US" sz="8000" dirty="0">
                <a:latin typeface="Calibri (body)"/>
                <a:cs typeface="Times New Roman"/>
              </a:rPr>
              <a:t>for cancer, </a:t>
            </a:r>
            <a:r>
              <a:rPr lang="en-US" sz="8000" spc="5" dirty="0">
                <a:latin typeface="Calibri (body)"/>
                <a:cs typeface="Times New Roman"/>
              </a:rPr>
              <a:t>heart  disease and diabetes allows </a:t>
            </a:r>
            <a:r>
              <a:rPr lang="en-US" sz="8000" spc="-5" dirty="0">
                <a:latin typeface="Calibri (body)"/>
                <a:cs typeface="Times New Roman"/>
              </a:rPr>
              <a:t>for </a:t>
            </a:r>
            <a:r>
              <a:rPr lang="en-US" sz="8000" spc="5" dirty="0">
                <a:latin typeface="Calibri (body)"/>
                <a:cs typeface="Times New Roman"/>
              </a:rPr>
              <a:t>proper diagnosis and early</a:t>
            </a:r>
            <a:r>
              <a:rPr lang="en-US" sz="8000" spc="-15" dirty="0">
                <a:latin typeface="Calibri (body)"/>
                <a:cs typeface="Times New Roman"/>
              </a:rPr>
              <a:t> </a:t>
            </a:r>
            <a:r>
              <a:rPr lang="en-US" sz="8000" spc="5" dirty="0">
                <a:latin typeface="Calibri (body)"/>
                <a:cs typeface="Times New Roman"/>
              </a:rPr>
              <a:t>treatment.</a:t>
            </a:r>
            <a:endParaRPr lang="en-US" sz="8000" dirty="0">
              <a:latin typeface="Calibri (body)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381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2A7F69-8FB9-4EE4-AE63-92E727F37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preventive care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7BDD43-853F-404B-A24C-1A310A7265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Detect developing diseases and prevent them early</a:t>
            </a:r>
          </a:p>
          <a:p>
            <a:r>
              <a:rPr lang="en-US" dirty="0"/>
              <a:t>Increase better chances for treatment and cure</a:t>
            </a:r>
          </a:p>
          <a:p>
            <a:r>
              <a:rPr lang="en-US" dirty="0"/>
              <a:t>Identify health issues early and avoid future risk</a:t>
            </a:r>
          </a:p>
          <a:p>
            <a:r>
              <a:rPr lang="en-US" dirty="0"/>
              <a:t>Improve and develop healthy habits</a:t>
            </a:r>
          </a:p>
          <a:p>
            <a:r>
              <a:rPr lang="en-US" dirty="0"/>
              <a:t>Decreased physical and mental trauma</a:t>
            </a:r>
          </a:p>
          <a:p>
            <a:r>
              <a:rPr lang="en-US" dirty="0"/>
              <a:t>Improve productivity at work</a:t>
            </a:r>
          </a:p>
          <a:p>
            <a:r>
              <a:rPr lang="en-US" dirty="0"/>
              <a:t>Improved financial benefits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14691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EDA7B-0437-4D61-B58F-814F0E672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Preventive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2244F5-694A-460C-88D4-6FF08FDEFE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Preventive services consist of healthcare services that include periodic check-ups, patient counseling and screenings to prevent illness, disease and other health-related problems.</a:t>
            </a:r>
          </a:p>
          <a:p>
            <a:r>
              <a:rPr lang="en-US" dirty="0"/>
              <a:t>Services provided by government, non government and private organizations </a:t>
            </a:r>
          </a:p>
          <a:p>
            <a:r>
              <a:rPr lang="en-US" dirty="0"/>
              <a:t>Government run hospitals and health facilities are providing integrated preventive, promotive and curative services in Nepal</a:t>
            </a:r>
          </a:p>
          <a:p>
            <a:r>
              <a:rPr lang="en-US" dirty="0"/>
              <a:t>Private sector health facilities also providing packages of preventive services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13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EDA7B-0437-4D61-B58F-814F0E672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Preventive services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2244F5-694A-460C-88D4-6FF08FDEFE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It includes a package of services designed for ensuring preventive care</a:t>
            </a:r>
          </a:p>
          <a:p>
            <a:pPr marL="0" indent="0">
              <a:buNone/>
            </a:pPr>
            <a:r>
              <a:rPr lang="en-US" dirty="0"/>
              <a:t>	Routine physical examinations</a:t>
            </a:r>
          </a:p>
          <a:p>
            <a:pPr marL="0" indent="0">
              <a:buNone/>
            </a:pPr>
            <a:r>
              <a:rPr lang="en-US" dirty="0"/>
              <a:t>	Immunizations</a:t>
            </a:r>
          </a:p>
          <a:p>
            <a:pPr marL="0" indent="0">
              <a:buNone/>
            </a:pPr>
            <a:r>
              <a:rPr lang="en-US" dirty="0"/>
              <a:t>	Health screening tests (Screening 	mammography, cervical cancer screening, 	prostate cancer screening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	Sanitary services</a:t>
            </a:r>
          </a:p>
          <a:p>
            <a:pPr marL="0" indent="0">
              <a:buNone/>
            </a:pPr>
            <a:r>
              <a:rPr lang="en-US" dirty="0"/>
              <a:t>	Planning for research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566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170</TotalTime>
  <Words>441</Words>
  <Application>Microsoft Office PowerPoint</Application>
  <PresentationFormat>On-screen Show (4:3)</PresentationFormat>
  <Paragraphs>52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(body)</vt:lpstr>
      <vt:lpstr>Calibri body</vt:lpstr>
      <vt:lpstr>Calibri Light</vt:lpstr>
      <vt:lpstr>Wingdings</vt:lpstr>
      <vt:lpstr>Office Theme</vt:lpstr>
      <vt:lpstr>Preventive care vs preventive services</vt:lpstr>
      <vt:lpstr>What is Preventive care</vt:lpstr>
      <vt:lpstr>Preventive care</vt:lpstr>
      <vt:lpstr>What is not Preventive Care?</vt:lpstr>
      <vt:lpstr>Different types of preventive care activities</vt:lpstr>
      <vt:lpstr>Different types of preventive care activities</vt:lpstr>
      <vt:lpstr>Why preventive care</vt:lpstr>
      <vt:lpstr>Preventive services</vt:lpstr>
      <vt:lpstr>Preventive services</vt:lpstr>
      <vt:lpstr>Types of preventive services</vt:lpstr>
      <vt:lpstr>Types of preventive services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kirti</dc:creator>
  <cp:lastModifiedBy>kirti</cp:lastModifiedBy>
  <cp:revision>35</cp:revision>
  <dcterms:created xsi:type="dcterms:W3CDTF">2019-06-17T16:06:03Z</dcterms:created>
  <dcterms:modified xsi:type="dcterms:W3CDTF">2019-06-18T07:52:28Z</dcterms:modified>
</cp:coreProperties>
</file>