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64" r:id="rId4"/>
    <p:sldId id="265" r:id="rId5"/>
    <p:sldId id="259" r:id="rId6"/>
    <p:sldId id="260" r:id="rId7"/>
    <p:sldId id="261" r:id="rId8"/>
    <p:sldId id="262" r:id="rId9"/>
    <p:sldId id="263" r:id="rId10"/>
    <p:sldId id="266" r:id="rId11"/>
    <p:sldId id="298" r:id="rId12"/>
    <p:sldId id="267" r:id="rId13"/>
    <p:sldId id="268" r:id="rId14"/>
    <p:sldId id="269" r:id="rId15"/>
    <p:sldId id="270" r:id="rId16"/>
    <p:sldId id="271" r:id="rId17"/>
    <p:sldId id="272" r:id="rId18"/>
    <p:sldId id="277" r:id="rId19"/>
    <p:sldId id="273" r:id="rId20"/>
    <p:sldId id="274" r:id="rId21"/>
    <p:sldId id="279" r:id="rId22"/>
    <p:sldId id="296" r:id="rId23"/>
    <p:sldId id="297" r:id="rId24"/>
    <p:sldId id="281" r:id="rId25"/>
    <p:sldId id="282" r:id="rId26"/>
    <p:sldId id="283" r:id="rId27"/>
    <p:sldId id="307" r:id="rId28"/>
    <p:sldId id="284" r:id="rId29"/>
    <p:sldId id="285" r:id="rId30"/>
    <p:sldId id="286" r:id="rId31"/>
    <p:sldId id="287" r:id="rId32"/>
    <p:sldId id="302" r:id="rId33"/>
    <p:sldId id="303" r:id="rId34"/>
    <p:sldId id="288" r:id="rId35"/>
    <p:sldId id="289" r:id="rId36"/>
    <p:sldId id="304" r:id="rId37"/>
    <p:sldId id="305" r:id="rId38"/>
    <p:sldId id="306" r:id="rId39"/>
    <p:sldId id="290" r:id="rId40"/>
    <p:sldId id="291" r:id="rId41"/>
    <p:sldId id="293" r:id="rId42"/>
    <p:sldId id="294" r:id="rId43"/>
    <p:sldId id="295" r:id="rId44"/>
    <p:sldId id="299" r:id="rId45"/>
    <p:sldId id="275" r:id="rId46"/>
    <p:sldId id="276" r:id="rId47"/>
    <p:sldId id="278" r:id="rId48"/>
    <p:sldId id="280" r:id="rId49"/>
    <p:sldId id="300" r:id="rId50"/>
    <p:sldId id="308"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D65E43-ED00-40FA-8AA1-1FDE64A2AF96}" type="datetimeFigureOut">
              <a:rPr lang="en-US" smtClean="0"/>
              <a:pPr/>
              <a:t>2/24/2016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C1DE08-FECD-4421-AEF0-706C6770C3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78C1DE08-FECD-4421-AEF0-706C6770C3F5}"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59675C-151D-4645-83B2-C393C800741A}" type="datetimeFigureOut">
              <a:rPr lang="en-US" smtClean="0"/>
              <a:pPr/>
              <a:t>2/24/2016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9675C-151D-4645-83B2-C393C800741A}" type="datetimeFigureOut">
              <a:rPr lang="en-US" smtClean="0"/>
              <a:pPr/>
              <a:t>2/24/2016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9675C-151D-4645-83B2-C393C800741A}" type="datetimeFigureOut">
              <a:rPr lang="en-US" smtClean="0"/>
              <a:pPr/>
              <a:t>2/24/2016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9675C-151D-4645-83B2-C393C800741A}" type="datetimeFigureOut">
              <a:rPr lang="en-US" smtClean="0"/>
              <a:pPr/>
              <a:t>2/24/2016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59675C-151D-4645-83B2-C393C800741A}" type="datetimeFigureOut">
              <a:rPr lang="en-US" smtClean="0"/>
              <a:pPr/>
              <a:t>2/24/2016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59675C-151D-4645-83B2-C393C800741A}" type="datetimeFigureOut">
              <a:rPr lang="en-US" smtClean="0"/>
              <a:pPr/>
              <a:t>2/24/2016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59675C-151D-4645-83B2-C393C800741A}" type="datetimeFigureOut">
              <a:rPr lang="en-US" smtClean="0"/>
              <a:pPr/>
              <a:t>2/24/2016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59675C-151D-4645-83B2-C393C800741A}" type="datetimeFigureOut">
              <a:rPr lang="en-US" smtClean="0"/>
              <a:pPr/>
              <a:t>2/24/2016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59675C-151D-4645-83B2-C393C800741A}" type="datetimeFigureOut">
              <a:rPr lang="en-US" smtClean="0"/>
              <a:pPr/>
              <a:t>2/24/2016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59675C-151D-4645-83B2-C393C800741A}" type="datetimeFigureOut">
              <a:rPr lang="en-US" smtClean="0"/>
              <a:pPr/>
              <a:t>2/24/2016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59675C-151D-4645-83B2-C393C800741A}" type="datetimeFigureOut">
              <a:rPr lang="en-US" smtClean="0"/>
              <a:pPr/>
              <a:t>2/24/2016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8F67F5-EF0B-4613-9F6A-7989C1F29E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59675C-151D-4645-83B2-C393C800741A}" type="datetimeFigureOut">
              <a:rPr lang="en-US" smtClean="0"/>
              <a:pPr/>
              <a:t>2/24/2016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8F67F5-EF0B-4613-9F6A-7989C1F29E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hyperlink" Target="http://druckerphilosophy.com/2011/06/05/fear-of-conflict-%E2%80%93-why-conflict-is-necessary/"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Report Writing</a:t>
            </a:r>
            <a:endParaRPr lang="en-US" dirty="0"/>
          </a:p>
        </p:txBody>
      </p:sp>
      <p:sp>
        <p:nvSpPr>
          <p:cNvPr id="3" name="Subtitle 2"/>
          <p:cNvSpPr>
            <a:spLocks noGrp="1"/>
          </p:cNvSpPr>
          <p:nvPr>
            <p:ph type="subTitle" idx="1"/>
          </p:nvPr>
        </p:nvSpPr>
        <p:spPr/>
        <p:txBody>
          <a:bodyPr/>
          <a:lstStyle/>
          <a:p>
            <a:r>
              <a:rPr lang="en-US" dirty="0" smtClean="0"/>
              <a:t>Presented by</a:t>
            </a:r>
          </a:p>
          <a:p>
            <a:r>
              <a:rPr lang="en-US" dirty="0" err="1" smtClean="0"/>
              <a:t>Tribhuwan</a:t>
            </a:r>
            <a:r>
              <a:rPr lang="en-US" dirty="0" smtClean="0"/>
              <a:t> </a:t>
            </a:r>
            <a:r>
              <a:rPr lang="en-US" dirty="0" err="1" smtClean="0"/>
              <a:t>Pokharel</a:t>
            </a:r>
            <a:r>
              <a:rPr lang="en-US" dirty="0" smtClean="0"/>
              <a:t> </a:t>
            </a:r>
            <a:endParaRPr lang="en-US" dirty="0"/>
          </a:p>
        </p:txBody>
      </p:sp>
      <p:pic>
        <p:nvPicPr>
          <p:cNvPr id="4" name="Picture 2" descr="illusions_02"/>
          <p:cNvPicPr>
            <a:picLocks noChangeAspect="1" noChangeArrowheads="1"/>
          </p:cNvPicPr>
          <p:nvPr/>
        </p:nvPicPr>
        <p:blipFill>
          <a:blip r:embed="rId2"/>
          <a:srcRect/>
          <a:stretch>
            <a:fillRect/>
          </a:stretch>
        </p:blipFill>
        <p:spPr>
          <a:xfrm>
            <a:off x="4114800" y="0"/>
            <a:ext cx="5029200" cy="3657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p:val>
                                            <p:fltVal val="0"/>
                                          </p:val>
                                        </p:tav>
                                        <p:tav tm="100000">
                                          <p:val>
                                            <p:strVal val="#ppt_w"/>
                                          </p:val>
                                        </p:tav>
                                      </p:tavLst>
                                    </p:anim>
                                    <p:anim calcmode="lin" valueType="num">
                                      <p:cBhvr>
                                        <p:cTn id="8" dur="5000" fill="hold"/>
                                        <p:tgtEl>
                                          <p:spTgt spid="4"/>
                                        </p:tgtEl>
                                        <p:attrNameLst>
                                          <p:attrName>ppt_h</p:attrName>
                                        </p:attrNameLst>
                                      </p:cBhvr>
                                      <p:tavLst>
                                        <p:tav tm="0">
                                          <p:val>
                                            <p:fltVal val="0"/>
                                          </p:val>
                                        </p:tav>
                                        <p:tav tm="100000">
                                          <p:val>
                                            <p:strVal val="#ppt_h"/>
                                          </p:val>
                                        </p:tav>
                                      </p:tavLst>
                                    </p:anim>
                                    <p:anim calcmode="lin" valueType="num">
                                      <p:cBhvr>
                                        <p:cTn id="9" dur="5000" fill="hold"/>
                                        <p:tgtEl>
                                          <p:spTgt spid="4"/>
                                        </p:tgtEl>
                                        <p:attrNameLst>
                                          <p:attrName>ppt_x</p:attrName>
                                        </p:attrNameLst>
                                      </p:cBhvr>
                                      <p:tavLst>
                                        <p:tav tm="0">
                                          <p:val>
                                            <p:fltVal val="0.5"/>
                                          </p:val>
                                        </p:tav>
                                        <p:tav tm="100000">
                                          <p:val>
                                            <p:strVal val="#ppt_x"/>
                                          </p:val>
                                        </p:tav>
                                      </p:tavLst>
                                    </p:anim>
                                    <p:anim calcmode="lin" valueType="num">
                                      <p:cBhvr>
                                        <p:cTn id="10" dur="50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Box 2"/>
          <p:cNvSpPr txBox="1"/>
          <p:nvPr/>
        </p:nvSpPr>
        <p:spPr>
          <a:xfrm>
            <a:off x="457200" y="1600200"/>
            <a:ext cx="8458200" cy="646331"/>
          </a:xfrm>
          <a:prstGeom prst="rect">
            <a:avLst/>
          </a:prstGeom>
          <a:noFill/>
        </p:spPr>
        <p:txBody>
          <a:bodyPr wrap="square" rtlCol="0">
            <a:spAutoFit/>
          </a:bodyPr>
          <a:lstStyle/>
          <a:p>
            <a:r>
              <a:rPr lang="en-US" sz="3600" dirty="0" smtClean="0"/>
              <a:t>Let’s discuss them one by one</a:t>
            </a:r>
            <a:endParaRPr lang="en-US" sz="3600" dirty="0"/>
          </a:p>
        </p:txBody>
      </p:sp>
      <p:pic>
        <p:nvPicPr>
          <p:cNvPr id="4" name="Picture 1" descr="IMG_0230"/>
          <p:cNvPicPr>
            <a:picLocks noGrp="1" noChangeAspect="1"/>
          </p:cNvPicPr>
          <p:nvPr isPhoto="1"/>
        </p:nvPicPr>
        <p:blipFill>
          <a:blip r:embed="rId2"/>
          <a:srcRect/>
          <a:stretch>
            <a:fillRect/>
          </a:stretch>
        </p:blipFill>
        <p:spPr bwMode="auto">
          <a:xfrm>
            <a:off x="0" y="2895600"/>
            <a:ext cx="91440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Preliminary</a:t>
            </a:r>
            <a:r>
              <a:rPr lang="en-US" sz="4800" dirty="0" smtClean="0">
                <a:latin typeface="Arial" pitchFamily="34" charset="0"/>
                <a:cs typeface="Arial" pitchFamily="34" charset="0"/>
              </a:rPr>
              <a:t/>
            </a:r>
            <a:br>
              <a:rPr lang="en-US" sz="4800" dirty="0" smtClean="0">
                <a:latin typeface="Arial" pitchFamily="34" charset="0"/>
                <a:cs typeface="Arial" pitchFamily="34" charset="0"/>
              </a:rPr>
            </a:br>
            <a:endParaRPr lang="en-US" dirty="0"/>
          </a:p>
        </p:txBody>
      </p:sp>
      <p:sp>
        <p:nvSpPr>
          <p:cNvPr id="3" name="Rectangle 2"/>
          <p:cNvSpPr/>
          <p:nvPr/>
        </p:nvSpPr>
        <p:spPr>
          <a:xfrm>
            <a:off x="1219200" y="1219201"/>
            <a:ext cx="5638800" cy="5078313"/>
          </a:xfrm>
          <a:prstGeom prst="rect">
            <a:avLst/>
          </a:prstGeom>
        </p:spPr>
        <p:txBody>
          <a:bodyPr wrap="square">
            <a:spAutoFit/>
          </a:bodyPr>
          <a:lstStyle/>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Title page</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Letter of authorization</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Acknowledgement</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Abstract</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List of contents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List of tables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List of figures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List of abbreviations</a:t>
            </a:r>
          </a:p>
          <a:p>
            <a:pPr lvl="0" eaLnBrk="0" fontAlgn="base" hangingPunct="0">
              <a:spcBef>
                <a:spcPct val="0"/>
              </a:spcBef>
              <a:spcAft>
                <a:spcPct val="0"/>
              </a:spcAft>
              <a:tabLst>
                <a:tab pos="457200" algn="l"/>
              </a:tabLst>
            </a:pPr>
            <a:r>
              <a:rPr lang="en-GB" sz="3600" dirty="0" smtClean="0">
                <a:latin typeface="Calibri" pitchFamily="34" charset="0"/>
                <a:cs typeface="Times New Roman" pitchFamily="18" charset="0"/>
              </a:rPr>
              <a:t>		Table of contents</a:t>
            </a:r>
            <a:endParaRPr lang="en-GB" sz="4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Title page</a:t>
            </a:r>
            <a:br>
              <a:rPr lang="en-US" dirty="0" smtClean="0"/>
            </a:br>
            <a:endParaRPr lang="en-US" dirty="0"/>
          </a:p>
        </p:txBody>
      </p:sp>
      <p:sp>
        <p:nvSpPr>
          <p:cNvPr id="1025" name="Rectangle 1"/>
          <p:cNvSpPr>
            <a:spLocks noChangeArrowheads="1"/>
          </p:cNvSpPr>
          <p:nvPr/>
        </p:nvSpPr>
        <p:spPr bwMode="auto">
          <a:xfrm>
            <a:off x="0" y="762000"/>
            <a:ext cx="9144000" cy="5816977"/>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bn-IN" sz="5400" b="0" i="0" u="none" strike="noStrike" cap="none" normalizeH="0" baseline="0" dirty="0" smtClean="0">
                <a:ln>
                  <a:noFill/>
                </a:ln>
                <a:solidFill>
                  <a:schemeClr val="tx1"/>
                </a:solidFill>
                <a:effectLst/>
                <a:latin typeface="Times New Roman" pitchFamily="18" charset="0"/>
                <a:ea typeface="Times New Roman" pitchFamily="18" charset="0"/>
                <a:cs typeface="Vrinda" pitchFamily="34" charset="0"/>
              </a:rPr>
              <a:t>Street Children And Education</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5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 Ethnographic study with </a:t>
            </a:r>
            <a:r>
              <a:rPr kumimoji="0" lang="bn-IN" sz="5400" b="0" i="0" u="none" strike="noStrike" cap="none" normalizeH="0" baseline="0" dirty="0" smtClean="0">
                <a:ln>
                  <a:noFill/>
                </a:ln>
                <a:solidFill>
                  <a:schemeClr val="tx1"/>
                </a:solidFill>
                <a:effectLst/>
                <a:latin typeface="Times New Roman" pitchFamily="18" charset="0"/>
                <a:ea typeface="Times New Roman" pitchFamily="18" charset="0"/>
                <a:cs typeface="Vrinda" pitchFamily="34" charset="0"/>
              </a:rPr>
              <a:t>Street Children</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bn-IN" sz="5400" b="0" i="0" u="none" strike="noStrike" cap="none" normalizeH="0" baseline="0" dirty="0" smtClean="0">
                <a:ln>
                  <a:noFill/>
                </a:ln>
                <a:solidFill>
                  <a:schemeClr val="tx1"/>
                </a:solidFill>
                <a:effectLst/>
                <a:latin typeface="Times New Roman" pitchFamily="18" charset="0"/>
                <a:ea typeface="Times New Roman" pitchFamily="18" charset="0"/>
                <a:cs typeface="Vrinda" pitchFamily="34" charset="0"/>
              </a:rPr>
              <a:t>Tribhuwan Pokharel</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5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 Ethnographic Paper</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5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Submitted to Mr. Mahesh </a:t>
            </a:r>
            <a:r>
              <a:rPr kumimoji="0" lang="en-US" sz="5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Nath</a:t>
            </a:r>
            <a:r>
              <a:rPr kumimoji="0" lang="en-US" sz="5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5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Parajuli</a:t>
            </a:r>
            <a:endParaRPr kumimoji="0" lang="en-US" sz="5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0" y="1371600"/>
            <a:ext cx="9144000" cy="5016758"/>
          </a:xfrm>
          <a:prstGeom prst="rect">
            <a:avLst/>
          </a:prstGeom>
        </p:spPr>
        <p:txBody>
          <a:bodyPr wrap="square">
            <a:spAutoFit/>
          </a:bodyPr>
          <a:lstStyle/>
          <a:p>
            <a:pPr lvl="0" algn="ctr" eaLnBrk="0" fontAlgn="base" hangingPunct="0">
              <a:spcBef>
                <a:spcPct val="0"/>
              </a:spcBef>
              <a:spcAft>
                <a:spcPct val="0"/>
              </a:spcAft>
            </a:pPr>
            <a:r>
              <a:rPr lang="en-US" sz="4000" dirty="0" smtClean="0">
                <a:latin typeface="Arial" pitchFamily="34" charset="0"/>
                <a:ea typeface="Times New Roman" pitchFamily="18" charset="0"/>
                <a:cs typeface="Arial" pitchFamily="34" charset="0"/>
              </a:rPr>
              <a:t>In partial fulfillment of the requirements of Advanced Qualitative Research Methods </a:t>
            </a:r>
            <a:r>
              <a:rPr lang="en-US" sz="4000" dirty="0" err="1" smtClean="0">
                <a:latin typeface="Arial" pitchFamily="34" charset="0"/>
                <a:ea typeface="Times New Roman" pitchFamily="18" charset="0"/>
                <a:cs typeface="Arial" pitchFamily="34" charset="0"/>
              </a:rPr>
              <a:t>M.Phil</a:t>
            </a:r>
            <a:r>
              <a:rPr lang="en-US" sz="4000" dirty="0" smtClean="0">
                <a:latin typeface="Arial" pitchFamily="34" charset="0"/>
                <a:ea typeface="Times New Roman" pitchFamily="18" charset="0"/>
                <a:cs typeface="Arial" pitchFamily="34" charset="0"/>
              </a:rPr>
              <a:t> in</a:t>
            </a:r>
            <a:endParaRPr lang="en-US" sz="4000" b="1" dirty="0" smtClean="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sz="4000" dirty="0" smtClean="0">
                <a:latin typeface="Arial" pitchFamily="34" charset="0"/>
                <a:ea typeface="Times New Roman" pitchFamily="18" charset="0"/>
                <a:cs typeface="Arial" pitchFamily="34" charset="0"/>
              </a:rPr>
              <a:t>Education Leadership</a:t>
            </a:r>
            <a:endParaRPr lang="en-US" sz="4000" b="1" dirty="0" smtClean="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sz="4000" dirty="0" smtClean="0">
                <a:latin typeface="Times New Roman" pitchFamily="18" charset="0"/>
                <a:ea typeface="Times New Roman" pitchFamily="18" charset="0"/>
                <a:cs typeface="Times New Roman" pitchFamily="18" charset="0"/>
              </a:rPr>
              <a:t>School of Education</a:t>
            </a:r>
            <a:endParaRPr lang="en-US" sz="4400" dirty="0" smtClean="0">
              <a:latin typeface="Arial" pitchFamily="34" charset="0"/>
              <a:cs typeface="Arial" pitchFamily="34" charset="0"/>
            </a:endParaRPr>
          </a:p>
          <a:p>
            <a:pPr lvl="0" algn="ctr" eaLnBrk="0" fontAlgn="base" hangingPunct="0">
              <a:spcBef>
                <a:spcPct val="0"/>
              </a:spcBef>
              <a:spcAft>
                <a:spcPct val="0"/>
              </a:spcAft>
            </a:pPr>
            <a:r>
              <a:rPr lang="en-US" sz="4000" dirty="0" smtClean="0">
                <a:latin typeface="Times New Roman" pitchFamily="18" charset="0"/>
                <a:ea typeface="Times New Roman" pitchFamily="18" charset="0"/>
                <a:cs typeface="Times New Roman" pitchFamily="18" charset="0"/>
              </a:rPr>
              <a:t>Kathmandu University</a:t>
            </a:r>
            <a:endParaRPr lang="en-US" sz="4400" dirty="0" smtClean="0">
              <a:latin typeface="Arial" pitchFamily="34" charset="0"/>
              <a:cs typeface="Arial" pitchFamily="34" charset="0"/>
            </a:endParaRPr>
          </a:p>
          <a:p>
            <a:pPr lvl="0" algn="ctr" eaLnBrk="0" fontAlgn="base" hangingPunct="0">
              <a:spcBef>
                <a:spcPct val="0"/>
              </a:spcBef>
              <a:spcAft>
                <a:spcPct val="0"/>
              </a:spcAft>
            </a:pPr>
            <a:r>
              <a:rPr lang="en-US" sz="4000" dirty="0" smtClean="0">
                <a:latin typeface="Times New Roman" pitchFamily="18" charset="0"/>
                <a:ea typeface="Times New Roman" pitchFamily="18" charset="0"/>
                <a:cs typeface="Times New Roman" pitchFamily="18" charset="0"/>
              </a:rPr>
              <a:t>Bal </a:t>
            </a:r>
            <a:r>
              <a:rPr lang="en-US" sz="4000" dirty="0" err="1" smtClean="0">
                <a:latin typeface="Times New Roman" pitchFamily="18" charset="0"/>
                <a:ea typeface="Times New Roman" pitchFamily="18" charset="0"/>
                <a:cs typeface="Times New Roman" pitchFamily="18" charset="0"/>
              </a:rPr>
              <a:t>Kumari</a:t>
            </a:r>
            <a:r>
              <a:rPr lang="en-US" sz="4000" dirty="0" smtClean="0">
                <a:latin typeface="Times New Roman" pitchFamily="18" charset="0"/>
                <a:ea typeface="Times New Roman" pitchFamily="18" charset="0"/>
                <a:cs typeface="Times New Roman" pitchFamily="18" charset="0"/>
              </a:rPr>
              <a:t>, </a:t>
            </a:r>
            <a:r>
              <a:rPr lang="en-US" sz="4000" dirty="0" err="1" smtClean="0">
                <a:latin typeface="Times New Roman" pitchFamily="18" charset="0"/>
                <a:ea typeface="Times New Roman" pitchFamily="18" charset="0"/>
                <a:cs typeface="Times New Roman" pitchFamily="18" charset="0"/>
              </a:rPr>
              <a:t>Lalitpur</a:t>
            </a:r>
            <a:endParaRPr lang="en-US" sz="4400" dirty="0" smtClean="0">
              <a:latin typeface="Arial" pitchFamily="34" charset="0"/>
              <a:cs typeface="Arial" pitchFamily="34" charset="0"/>
            </a:endParaRPr>
          </a:p>
          <a:p>
            <a:pPr lvl="0" algn="ctr" eaLnBrk="0" fontAlgn="base" hangingPunct="0">
              <a:spcBef>
                <a:spcPct val="0"/>
              </a:spcBef>
              <a:spcAft>
                <a:spcPct val="0"/>
              </a:spcAft>
            </a:pPr>
            <a:r>
              <a:rPr lang="en-US" sz="4000" dirty="0" smtClean="0">
                <a:latin typeface="Times New Roman" pitchFamily="18" charset="0"/>
                <a:ea typeface="Times New Roman" pitchFamily="18" charset="0"/>
                <a:cs typeface="Times New Roman" pitchFamily="18" charset="0"/>
              </a:rPr>
              <a:t>December 2014</a:t>
            </a:r>
            <a:endParaRPr lang="en-US" sz="5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646330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Maintaining an Intricate Balance between Work and Play</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 Ethnographic study with Montessori teacher</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Gaurav</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Ojha</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 Ethnographic Paper</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Submitted to Mr. Mahesh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Nath</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Parajuli</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In partial fulfillment of the requirements of Advanced Qualitative Research Methods </a:t>
            </a:r>
            <a:r>
              <a:rPr kumimoji="0" lang="en-US" sz="2800" b="0" i="0" u="none" strike="noStrike" cap="none" normalizeH="0" baseline="0" dirty="0" err="1" smtClean="0">
                <a:ln>
                  <a:noFill/>
                </a:ln>
                <a:solidFill>
                  <a:schemeClr val="tx1"/>
                </a:solidFill>
                <a:effectLst/>
                <a:latin typeface="Times New Roman" pitchFamily="18" charset="0"/>
                <a:cs typeface="Times New Roman" pitchFamily="18" charset="0"/>
              </a:rPr>
              <a:t>M.Phil</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in Education Leadership</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School of Education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Kathmandu University</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Bal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Kumari</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Lalitpur</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December 2014</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Calibri" pitchFamily="34" charset="0"/>
                <a:ea typeface="Times New Roman" pitchFamily="18" charset="0"/>
                <a:cs typeface="Times New Roman" pitchFamily="18" charset="0"/>
              </a:rPr>
              <a:t>Acknowledgement/</a:t>
            </a:r>
            <a:r>
              <a:rPr lang="en-US" b="1" dirty="0" smtClean="0"/>
              <a:t>Abstract</a:t>
            </a:r>
            <a:r>
              <a:rPr lang="en-US" dirty="0" smtClean="0"/>
              <a:t/>
            </a:r>
            <a:br>
              <a:rPr lang="en-US" dirty="0" smtClean="0"/>
            </a:br>
            <a:endParaRPr lang="en-US" dirty="0"/>
          </a:p>
        </p:txBody>
      </p:sp>
      <p:sp>
        <p:nvSpPr>
          <p:cNvPr id="3" name="Rectangle 2"/>
          <p:cNvSpPr/>
          <p:nvPr/>
        </p:nvSpPr>
        <p:spPr>
          <a:xfrm>
            <a:off x="0" y="1143000"/>
            <a:ext cx="9144000" cy="5509200"/>
          </a:xfrm>
          <a:prstGeom prst="rect">
            <a:avLst/>
          </a:prstGeom>
        </p:spPr>
        <p:txBody>
          <a:bodyPr wrap="square">
            <a:spAutoFit/>
          </a:bodyPr>
          <a:lstStyle/>
          <a:p>
            <a:r>
              <a:rPr lang="en-US" sz="3200" dirty="0" smtClean="0"/>
              <a:t>When I entered into a Montessori school in my neighborhood the very first thing that caught my eyes were the fact that children were moving inside out, outside in without any permission or direction from their teachers and caretakers. They were free to leave their seats and wonder around without any fear of punishment and reinforcements. They were free to move around the class room, select work from shelves scattered through out the room, and converse and chatter freely with each other and their teachers and caretakers.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124754"/>
          </a:xfrm>
          <a:prstGeom prst="rect">
            <a:avLst/>
          </a:prstGeom>
        </p:spPr>
        <p:txBody>
          <a:bodyPr wrap="square">
            <a:spAutoFit/>
          </a:bodyPr>
          <a:lstStyle/>
          <a:p>
            <a:r>
              <a:rPr lang="en-US" sz="2800" dirty="0" smtClean="0"/>
              <a:t> Another thing that amazed me was that all the children were engaged with different activities. Further when I inquired about the phenomenon with some Montessori teachers, they rather lucidly replied that their children are engaged in ‘the work’. Initially I was shocked and enthralled by their rather straight and blunt answer. However, further observing in Montessori classrooms, talking with Montessori teachers, and reading Montessori’s own words about her method have led me to look closely at how the concept of work is constructed within the frame of Montessori education. After this initial encounter with Montessori pedagogical practices and discussions with Montessori teachers I realized that the concept of work is an especially useful lens for examining the theory and practice of Montessori education.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r>
              <a:rPr lang="en-US" sz="4000" dirty="0" smtClean="0"/>
              <a:t> In Montessori education system teachers have an important responsibility assign to them so that they can maintain a balance between work and play. Children inside Montessori class-room are engaged in various forms of play, however it is the responsibility of Montessori teacher to make those work purposive, formative and more importantly a learning process</a:t>
            </a:r>
            <a:endParaRPr lang="en-US" sz="4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ACRONYMS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DEC			:	District Education Committee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ETC			:	Education Training Center</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FGD			:	Focus Group Discussion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I/NGOs 		:	International Non – government Organization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MOES			:	Ministry of Education and Sports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NCED 			:	National Center for Educational Development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NEFIN			:	Nepal Federation of Indigenous Nationalities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NESAC 		:	Nepal South Asia Center</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latin typeface="Arial" pitchFamily="34" charset="0"/>
                <a:ea typeface="Times New Roman" pitchFamily="18" charset="0"/>
                <a:cs typeface="Arial" pitchFamily="34" charset="0"/>
              </a:rPr>
              <a:t>Tables of Contains </a:t>
            </a:r>
            <a:r>
              <a:rPr lang="en-US" sz="4800" dirty="0" smtClean="0">
                <a:latin typeface="Arial" pitchFamily="34" charset="0"/>
                <a:cs typeface="Arial" pitchFamily="34" charset="0"/>
              </a:rPr>
              <a:t/>
            </a:r>
            <a:br>
              <a:rPr lang="en-US" sz="4800" dirty="0" smtClean="0">
                <a:latin typeface="Arial" pitchFamily="34" charset="0"/>
                <a:cs typeface="Arial" pitchFamily="34" charset="0"/>
              </a:rPr>
            </a:br>
            <a:endParaRPr lang="en-US" dirty="0"/>
          </a:p>
        </p:txBody>
      </p:sp>
      <p:sp>
        <p:nvSpPr>
          <p:cNvPr id="28673" name="Rectangle 1"/>
          <p:cNvSpPr>
            <a:spLocks noChangeArrowheads="1"/>
          </p:cNvSpPr>
          <p:nvPr/>
        </p:nvSpPr>
        <p:spPr bwMode="auto">
          <a:xfrm>
            <a:off x="0" y="1371600"/>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Setting the Stage                                                           1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Need for Inquiry                                                             3</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Participant Observer: Being an Ethnographer, Coming out of the shadow  4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Paradox: Children Play and it’s a Work                          6</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Role of a Montessori Teacher                                         7</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Interactions with the Montessori world                          12</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Montessori Education and Constructivism                    15</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Interactions with Montessori Teachers                          16</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Into the Shadows                                                           18</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Call to Serve                                                                   20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Report</a:t>
            </a:r>
            <a:endParaRPr lang="en-US" dirty="0"/>
          </a:p>
        </p:txBody>
      </p:sp>
      <p:sp>
        <p:nvSpPr>
          <p:cNvPr id="5" name="TextBox 4"/>
          <p:cNvSpPr txBox="1"/>
          <p:nvPr/>
        </p:nvSpPr>
        <p:spPr>
          <a:xfrm>
            <a:off x="0" y="1295400"/>
            <a:ext cx="9144000" cy="4832092"/>
          </a:xfrm>
          <a:prstGeom prst="rect">
            <a:avLst/>
          </a:prstGeom>
          <a:noFill/>
        </p:spPr>
        <p:txBody>
          <a:bodyPr wrap="square" rtlCol="0">
            <a:spAutoFit/>
          </a:bodyPr>
          <a:lstStyle/>
          <a:p>
            <a:pPr>
              <a:buFont typeface="Wingdings" pitchFamily="2" charset="2"/>
              <a:buChar char="v"/>
            </a:pPr>
            <a:r>
              <a:rPr lang="en-US" sz="2800" dirty="0" smtClean="0"/>
              <a:t> … is a written statement or document prepared after a detailed investigation of cause, effect, and possible solutions of a given problem.</a:t>
            </a:r>
          </a:p>
          <a:p>
            <a:pPr>
              <a:buFont typeface="Wingdings" pitchFamily="2" charset="2"/>
              <a:buChar char="v"/>
            </a:pPr>
            <a:endParaRPr lang="en-US" sz="2800" dirty="0"/>
          </a:p>
          <a:p>
            <a:pPr>
              <a:buFont typeface="Wingdings" pitchFamily="2" charset="2"/>
              <a:buChar char="v"/>
            </a:pPr>
            <a:r>
              <a:rPr lang="en-US" sz="2800" dirty="0" smtClean="0"/>
              <a:t> to give people information about something that you have heard, seen or done.</a:t>
            </a:r>
          </a:p>
          <a:p>
            <a:pPr>
              <a:buFont typeface="Wingdings" pitchFamily="2" charset="2"/>
              <a:buChar char="v"/>
            </a:pPr>
            <a:endParaRPr lang="en-US" sz="2800" dirty="0"/>
          </a:p>
          <a:p>
            <a:pPr>
              <a:buFont typeface="Wingdings" pitchFamily="2" charset="2"/>
              <a:buChar char="v"/>
            </a:pPr>
            <a:r>
              <a:rPr lang="en-US" sz="2800" dirty="0" smtClean="0"/>
              <a:t> the main purpose  of report presentation is to communicate its information or findings with recommendations to the concerned authority or targeted group of  audience.</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381000" y="304800"/>
            <a:ext cx="876300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937250" algn="r"/>
              </a:tabLst>
            </a:pPr>
            <a:r>
              <a:rPr kumimoji="0" lang="en-US"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Table of Contents</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Introduction</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Purpose</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Teacher-Teacher relationships and school environment</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5</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Formation of Identity in cross-cultural settings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7</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Research questions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9</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International School</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13</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Expatriate Teachers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15</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Nepalese assistant teachers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17</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Methods</a:t>
            </a:r>
            <a:r>
              <a:rPr lang="en-US" dirty="0" smtClean="0">
                <a:solidFill>
                  <a:srgbClr val="FF0000"/>
                </a:solidFill>
                <a:latin typeface="Times New Roman" pitchFamily="18" charset="0"/>
                <a:ea typeface="Calibri" pitchFamily="34" charset="0"/>
                <a:cs typeface="Times New Roman" pitchFamily="18" charset="0"/>
              </a:rPr>
              <a:t>	19</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Designing a study to interview teachers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22</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Ethnographic Study</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25</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Analysis of ethnographic data</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27</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Participants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30</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An Analysis of four teachers Narratives</a:t>
            </a:r>
            <a:r>
              <a:rPr kumimoji="0" lang="en-US" b="0" i="0" u="none" strike="noStrike" cap="none" normalizeH="0" baseline="0" dirty="0" smtClean="0">
                <a:ln>
                  <a:noFill/>
                </a:ln>
                <a:solidFill>
                  <a:srgbClr val="FF0000"/>
                </a:solidFill>
                <a:effectLst/>
                <a:latin typeface="Calibri"/>
                <a:ea typeface="Calibri" pitchFamily="34" charset="0"/>
                <a:cs typeface="Times New Roman" pitchFamily="18" charset="0"/>
                <a:hlinkClick r:id=""/>
              </a:rPr>
              <a:t>’</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 of Expatriate teachers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32</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Superiority</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35</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Misconstrued images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37</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Communication Gaps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40</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A circle strictly ours</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42</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Professionalism and Dedication</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44</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Conclusion</a:t>
            </a: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46</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r>
              <a:rPr kumimoji="0" lang="en-US"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hlinkClick r:id=""/>
              </a:rPr>
              <a:t>References:</a:t>
            </a:r>
            <a:r>
              <a:rPr lang="en-US" dirty="0" smtClean="0">
                <a:solidFill>
                  <a:srgbClr val="FF0000"/>
                </a:solidFill>
                <a:latin typeface="Times New Roman" pitchFamily="18" charset="0"/>
                <a:ea typeface="Calibri" pitchFamily="34" charset="0"/>
                <a:cs typeface="Times New Roman" pitchFamily="18" charset="0"/>
              </a:rPr>
              <a:t>	47</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937250" algn="r"/>
              </a:tabLst>
            </a:pPr>
            <a:endParaRPr kumimoji="0" lang="en-US"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Lists of figures</a:t>
            </a:r>
            <a:endParaRPr lang="en-US" dirty="0"/>
          </a:p>
        </p:txBody>
      </p:sp>
      <p:sp>
        <p:nvSpPr>
          <p:cNvPr id="1025" name="Rectangle 1"/>
          <p:cNvSpPr>
            <a:spLocks noChangeArrowheads="1"/>
          </p:cNvSpPr>
          <p:nvPr/>
        </p:nvSpPr>
        <p:spPr bwMode="auto">
          <a:xfrm>
            <a:off x="0" y="1752600"/>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1: Status of questionnaire distributed and returned (Department wise)						36</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2: Frequency of library visit for research		36</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3: Member of special library				38</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4: Necessity felt for the member of special library	38</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5: Easy system for information retrieval 		40</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6: Literacy skills (library orientation) got 		40</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7: Difficulties on existing tools				41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8:  Main obstacle to fulfill the needs				44</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900113" algn="l"/>
                <a:tab pos="1169988" algn="l"/>
                <a:tab pos="5275263" algn="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 9: Need of changing environment on library you used 	45</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2286000" y="1981200"/>
            <a:ext cx="5272555" cy="1107996"/>
          </a:xfrm>
          <a:prstGeom prst="rect">
            <a:avLst/>
          </a:prstGeom>
        </p:spPr>
        <p:txBody>
          <a:bodyPr wrap="square">
            <a:spAutoFit/>
          </a:bodyPr>
          <a:lstStyle/>
          <a:p>
            <a:r>
              <a:rPr lang="en-GB" sz="6600" dirty="0" smtClean="0"/>
              <a:t>Body part</a:t>
            </a:r>
            <a:endParaRPr lang="en-US" sz="6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381000"/>
            <a:ext cx="6934200" cy="6186309"/>
          </a:xfrm>
          <a:prstGeom prst="rect">
            <a:avLst/>
          </a:prstGeom>
        </p:spPr>
        <p:txBody>
          <a:bodyPr wrap="square">
            <a:spAutoFit/>
          </a:bodyPr>
          <a:lstStyle/>
          <a:p>
            <a:pPr lvl="0" fontAlgn="base">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Introduction</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Objectives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Significance</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Limitations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Methodology</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Source of data</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Data collection tools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Data analysis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Findings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Conclusions</a:t>
            </a:r>
            <a:endParaRPr lang="en-US" sz="40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3600" dirty="0" smtClean="0">
                <a:latin typeface="Calibri" pitchFamily="34" charset="0"/>
                <a:ea typeface="Times New Roman" pitchFamily="18" charset="0"/>
                <a:cs typeface="Times New Roman" pitchFamily="18" charset="0"/>
              </a:rPr>
              <a:t>		Recommendations</a:t>
            </a:r>
            <a:endParaRPr lang="en-GB" sz="4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2"/>
          <p:cNvSpPr/>
          <p:nvPr/>
        </p:nvSpPr>
        <p:spPr>
          <a:xfrm>
            <a:off x="838200" y="1600200"/>
            <a:ext cx="7010400" cy="2800767"/>
          </a:xfrm>
          <a:prstGeom prst="rect">
            <a:avLst/>
          </a:prstGeom>
        </p:spPr>
        <p:txBody>
          <a:bodyPr wrap="square">
            <a:spAutoFit/>
          </a:bodyPr>
          <a:lstStyle/>
          <a:p>
            <a:pPr lvl="0" fontAlgn="base">
              <a:spcBef>
                <a:spcPct val="0"/>
              </a:spcBef>
              <a:spcAft>
                <a:spcPct val="0"/>
              </a:spcAft>
              <a:tabLst>
                <a:tab pos="457200" algn="l"/>
              </a:tabLst>
            </a:pPr>
            <a:r>
              <a:rPr lang="en-GB" sz="4400" dirty="0" smtClean="0">
                <a:latin typeface="Calibri" pitchFamily="34" charset="0"/>
                <a:ea typeface="Times New Roman" pitchFamily="18" charset="0"/>
                <a:cs typeface="Times New Roman" pitchFamily="18" charset="0"/>
              </a:rPr>
              <a:t>Introduction</a:t>
            </a:r>
            <a:endParaRPr lang="en-US" sz="48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4400" dirty="0" smtClean="0">
                <a:latin typeface="Calibri" pitchFamily="34" charset="0"/>
                <a:ea typeface="Times New Roman" pitchFamily="18" charset="0"/>
                <a:cs typeface="Times New Roman" pitchFamily="18" charset="0"/>
              </a:rPr>
              <a:t>		Objectives</a:t>
            </a:r>
            <a:endParaRPr lang="en-US" sz="48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4400" dirty="0" smtClean="0">
                <a:latin typeface="Calibri" pitchFamily="34" charset="0"/>
                <a:ea typeface="Times New Roman" pitchFamily="18" charset="0"/>
                <a:cs typeface="Times New Roman" pitchFamily="18" charset="0"/>
              </a:rPr>
              <a:t>		Significance</a:t>
            </a:r>
            <a:endParaRPr lang="en-US" sz="48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4400" dirty="0" smtClean="0">
                <a:latin typeface="Calibri" pitchFamily="34" charset="0"/>
                <a:ea typeface="Times New Roman" pitchFamily="18" charset="0"/>
                <a:cs typeface="Times New Roman" pitchFamily="18" charset="0"/>
              </a:rPr>
              <a:t>		Limitations</a:t>
            </a:r>
            <a:endParaRPr lang="en-US" sz="4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Introduction</a:t>
            </a:r>
            <a:r>
              <a:rPr lang="en-US" sz="4800" dirty="0" smtClean="0">
                <a:latin typeface="Arial" pitchFamily="34" charset="0"/>
                <a:cs typeface="Arial" pitchFamily="34" charset="0"/>
              </a:rPr>
              <a:t/>
            </a:r>
            <a:br>
              <a:rPr lang="en-US" sz="4800" dirty="0" smtClean="0">
                <a:latin typeface="Arial" pitchFamily="34" charset="0"/>
                <a:cs typeface="Arial" pitchFamily="34" charset="0"/>
              </a:rPr>
            </a:br>
            <a:endParaRPr lang="en-US" dirty="0"/>
          </a:p>
        </p:txBody>
      </p:sp>
      <p:sp>
        <p:nvSpPr>
          <p:cNvPr id="3" name="TextBox 2"/>
          <p:cNvSpPr txBox="1"/>
          <p:nvPr/>
        </p:nvSpPr>
        <p:spPr>
          <a:xfrm>
            <a:off x="0" y="1295400"/>
            <a:ext cx="9144000" cy="4031873"/>
          </a:xfrm>
          <a:prstGeom prst="rect">
            <a:avLst/>
          </a:prstGeom>
          <a:noFill/>
        </p:spPr>
        <p:txBody>
          <a:bodyPr wrap="square" rtlCol="0">
            <a:spAutoFit/>
          </a:bodyPr>
          <a:lstStyle/>
          <a:p>
            <a:pPr>
              <a:buFont typeface="Arial" pitchFamily="34" charset="0"/>
              <a:buChar char="•"/>
            </a:pPr>
            <a:r>
              <a:rPr lang="en-US" sz="3200" dirty="0" smtClean="0"/>
              <a:t> …. Also called background of the study.</a:t>
            </a:r>
          </a:p>
          <a:p>
            <a:pPr>
              <a:buFont typeface="Arial" pitchFamily="34" charset="0"/>
              <a:buChar char="•"/>
            </a:pPr>
            <a:endParaRPr lang="en-US" sz="3200" dirty="0" smtClean="0"/>
          </a:p>
          <a:p>
            <a:pPr>
              <a:buFont typeface="Arial" pitchFamily="34" charset="0"/>
              <a:buChar char="•"/>
            </a:pPr>
            <a:r>
              <a:rPr lang="en-US" sz="3200" dirty="0" smtClean="0"/>
              <a:t> detailed introduction about the problem that have chosen.</a:t>
            </a:r>
          </a:p>
          <a:p>
            <a:pPr>
              <a:buFont typeface="Arial" pitchFamily="34" charset="0"/>
              <a:buChar char="•"/>
            </a:pPr>
            <a:endParaRPr lang="en-US" sz="3200" dirty="0" smtClean="0"/>
          </a:p>
          <a:p>
            <a:pPr>
              <a:buFont typeface="Arial" pitchFamily="34" charset="0"/>
              <a:buChar char="•"/>
            </a:pPr>
            <a:r>
              <a:rPr lang="en-US" sz="3200" dirty="0" smtClean="0"/>
              <a:t> it gives clear details about the topic chosen.</a:t>
            </a:r>
          </a:p>
          <a:p>
            <a:pPr>
              <a:buFont typeface="Arial" pitchFamily="34" charset="0"/>
              <a:buChar char="•"/>
            </a:pPr>
            <a:endParaRPr lang="en-US" sz="3200" dirty="0" smtClean="0"/>
          </a:p>
          <a:p>
            <a:pPr>
              <a:buFont typeface="Arial" pitchFamily="34" charset="0"/>
              <a:buChar char="•"/>
            </a:pPr>
            <a:r>
              <a:rPr lang="en-US" sz="3200" dirty="0" smtClean="0"/>
              <a:t> … it should be clear and detailed.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5400" dirty="0" smtClean="0">
                <a:latin typeface="Calibri" pitchFamily="34" charset="0"/>
                <a:ea typeface="Times New Roman" pitchFamily="18" charset="0"/>
                <a:cs typeface="Times New Roman" pitchFamily="18" charset="0"/>
              </a:rPr>
              <a:t>Objectives</a:t>
            </a:r>
            <a:endParaRPr lang="en-US" sz="5400" dirty="0"/>
          </a:p>
        </p:txBody>
      </p:sp>
      <p:sp>
        <p:nvSpPr>
          <p:cNvPr id="3" name="TextBox 2"/>
          <p:cNvSpPr txBox="1"/>
          <p:nvPr/>
        </p:nvSpPr>
        <p:spPr>
          <a:xfrm>
            <a:off x="0" y="1371600"/>
            <a:ext cx="8686800" cy="5016758"/>
          </a:xfrm>
          <a:prstGeom prst="rect">
            <a:avLst/>
          </a:prstGeom>
          <a:noFill/>
        </p:spPr>
        <p:txBody>
          <a:bodyPr wrap="square" rtlCol="0">
            <a:spAutoFit/>
          </a:bodyPr>
          <a:lstStyle/>
          <a:p>
            <a:pPr>
              <a:lnSpc>
                <a:spcPct val="200000"/>
              </a:lnSpc>
              <a:buFont typeface="Arial" pitchFamily="34" charset="0"/>
              <a:buChar char="•"/>
            </a:pPr>
            <a:r>
              <a:rPr lang="en-US" sz="3200" dirty="0" smtClean="0"/>
              <a:t> it gives why one is doing this research.</a:t>
            </a:r>
          </a:p>
          <a:p>
            <a:pPr>
              <a:lnSpc>
                <a:spcPct val="200000"/>
              </a:lnSpc>
              <a:buFont typeface="Arial" pitchFamily="34" charset="0"/>
              <a:buChar char="•"/>
            </a:pPr>
            <a:r>
              <a:rPr lang="en-US" sz="3200" dirty="0" smtClean="0"/>
              <a:t> who is benefited after the work is completed.</a:t>
            </a:r>
          </a:p>
          <a:p>
            <a:pPr>
              <a:lnSpc>
                <a:spcPct val="200000"/>
              </a:lnSpc>
              <a:buFont typeface="Arial" pitchFamily="34" charset="0"/>
              <a:buChar char="•"/>
            </a:pPr>
            <a:r>
              <a:rPr lang="en-US" sz="3200" dirty="0" smtClean="0"/>
              <a:t> what recommendations are to be given to the concerned authority etc.</a:t>
            </a:r>
          </a:p>
          <a:p>
            <a:pPr>
              <a:lnSpc>
                <a:spcPct val="200000"/>
              </a:lnSpc>
              <a:buFont typeface="Arial" pitchFamily="34" charset="0"/>
              <a:buChar char="•"/>
            </a:pPr>
            <a:r>
              <a:rPr lang="en-US" sz="3200" dirty="0" smtClean="0"/>
              <a:t> what is intended to find out.</a:t>
            </a:r>
          </a:p>
        </p:txBody>
      </p:sp>
      <p:pic>
        <p:nvPicPr>
          <p:cNvPr id="4" name="Picture 6" descr="MCj04109170000[1]"/>
          <p:cNvPicPr>
            <a:picLocks noChangeAspect="1" noChangeArrowheads="1"/>
          </p:cNvPicPr>
          <p:nvPr/>
        </p:nvPicPr>
        <p:blipFill>
          <a:blip r:embed="rId2"/>
          <a:srcRect/>
          <a:stretch>
            <a:fillRect/>
          </a:stretch>
        </p:blipFill>
        <p:spPr>
          <a:xfrm>
            <a:off x="6858000" y="1"/>
            <a:ext cx="2286000" cy="24384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676400"/>
            <a:ext cx="9144000" cy="2862322"/>
          </a:xfrm>
          <a:prstGeom prst="rect">
            <a:avLst/>
          </a:prstGeom>
          <a:noFill/>
        </p:spPr>
        <p:txBody>
          <a:bodyPr wrap="square" rtlCol="0">
            <a:spAutoFit/>
          </a:bodyPr>
          <a:lstStyle/>
          <a:p>
            <a:pPr algn="ctr">
              <a:buFont typeface="Arial" pitchFamily="34" charset="0"/>
              <a:buChar char="•"/>
            </a:pPr>
            <a:r>
              <a:rPr lang="en-US" sz="6000" dirty="0" smtClean="0"/>
              <a:t> must be measurable and short and simple language.</a:t>
            </a:r>
          </a:p>
          <a:p>
            <a:pPr algn="ctr"/>
            <a:endParaRPr lang="en-US" sz="6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ea typeface="Times New Roman" pitchFamily="18" charset="0"/>
                <a:cs typeface="Times New Roman" pitchFamily="18" charset="0"/>
              </a:rPr>
              <a:t>Significance</a:t>
            </a:r>
            <a:endParaRPr lang="en-US" dirty="0"/>
          </a:p>
        </p:txBody>
      </p:sp>
      <p:sp>
        <p:nvSpPr>
          <p:cNvPr id="3" name="TextBox 2"/>
          <p:cNvSpPr txBox="1"/>
          <p:nvPr/>
        </p:nvSpPr>
        <p:spPr>
          <a:xfrm>
            <a:off x="0" y="1524000"/>
            <a:ext cx="9144000" cy="3046988"/>
          </a:xfrm>
          <a:prstGeom prst="rect">
            <a:avLst/>
          </a:prstGeom>
          <a:noFill/>
        </p:spPr>
        <p:txBody>
          <a:bodyPr wrap="square" rtlCol="0">
            <a:spAutoFit/>
          </a:bodyPr>
          <a:lstStyle/>
          <a:p>
            <a:pPr>
              <a:buFont typeface="Arial" pitchFamily="34" charset="0"/>
              <a:buChar char="•"/>
            </a:pPr>
            <a:r>
              <a:rPr lang="en-US" sz="3200" dirty="0" smtClean="0"/>
              <a:t> … the importance of the study is described in this sessions.</a:t>
            </a:r>
          </a:p>
          <a:p>
            <a:pPr>
              <a:buFont typeface="Arial" pitchFamily="34" charset="0"/>
              <a:buChar char="•"/>
            </a:pPr>
            <a:endParaRPr lang="en-US" sz="3200" dirty="0" smtClean="0"/>
          </a:p>
          <a:p>
            <a:pPr>
              <a:buFont typeface="Arial" pitchFamily="34" charset="0"/>
              <a:buChar char="•"/>
            </a:pPr>
            <a:r>
              <a:rPr lang="en-US" sz="3200" dirty="0" smtClean="0"/>
              <a:t> who would be benefitted with your research is mentioned in this part.</a:t>
            </a:r>
          </a:p>
          <a:p>
            <a:pPr>
              <a:buFont typeface="Arial" pitchFamily="34" charset="0"/>
              <a:buChar char="•"/>
            </a:pPr>
            <a:endParaRPr lang="en-US" sz="3200" dirty="0" smtClean="0"/>
          </a:p>
        </p:txBody>
      </p:sp>
      <p:pic>
        <p:nvPicPr>
          <p:cNvPr id="4" name="Picture 6" descr="MCj04134600000[1]"/>
          <p:cNvPicPr>
            <a:picLocks noChangeAspect="1" noChangeArrowheads="1"/>
          </p:cNvPicPr>
          <p:nvPr/>
        </p:nvPicPr>
        <p:blipFill>
          <a:blip r:embed="rId2"/>
          <a:srcRect/>
          <a:stretch>
            <a:fillRect/>
          </a:stretch>
        </p:blipFill>
        <p:spPr>
          <a:xfrm>
            <a:off x="3733800" y="3509963"/>
            <a:ext cx="3155950" cy="3348037"/>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ea typeface="Times New Roman" pitchFamily="18" charset="0"/>
                <a:cs typeface="Times New Roman" pitchFamily="18" charset="0"/>
              </a:rPr>
              <a:t>	Limitations</a:t>
            </a:r>
            <a:endParaRPr lang="en-US" dirty="0"/>
          </a:p>
        </p:txBody>
      </p:sp>
      <p:sp>
        <p:nvSpPr>
          <p:cNvPr id="3" name="TextBox 2"/>
          <p:cNvSpPr txBox="1"/>
          <p:nvPr/>
        </p:nvSpPr>
        <p:spPr>
          <a:xfrm>
            <a:off x="0" y="1752600"/>
            <a:ext cx="9144000" cy="3418756"/>
          </a:xfrm>
          <a:prstGeom prst="rect">
            <a:avLst/>
          </a:prstGeom>
          <a:noFill/>
        </p:spPr>
        <p:txBody>
          <a:bodyPr wrap="square" rtlCol="0">
            <a:spAutoFit/>
          </a:bodyPr>
          <a:lstStyle/>
          <a:p>
            <a:pPr>
              <a:lnSpc>
                <a:spcPct val="200000"/>
              </a:lnSpc>
              <a:buFont typeface="Arial" pitchFamily="34" charset="0"/>
              <a:buChar char="•"/>
            </a:pPr>
            <a:r>
              <a:rPr lang="en-US" sz="2800" dirty="0" smtClean="0"/>
              <a:t> The researcher mentioned the boundaries of the study.</a:t>
            </a:r>
          </a:p>
          <a:p>
            <a:pPr>
              <a:lnSpc>
                <a:spcPct val="200000"/>
              </a:lnSpc>
              <a:buFont typeface="Arial" pitchFamily="34" charset="0"/>
              <a:buChar char="•"/>
            </a:pPr>
            <a:r>
              <a:rPr lang="en-US" sz="2800" dirty="0" smtClean="0"/>
              <a:t> It mentioned the time, economic condition, geographic condition etc.</a:t>
            </a:r>
          </a:p>
          <a:p>
            <a:pPr>
              <a:lnSpc>
                <a:spcPct val="200000"/>
              </a:lnSpc>
              <a:buFont typeface="Arial" pitchFamily="34" charset="0"/>
              <a:buChar char="•"/>
            </a:pPr>
            <a:r>
              <a:rPr lang="en-US" sz="2800" dirty="0" smtClean="0"/>
              <a:t> limitations is data collection, sampling procedures etc.</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report</a:t>
            </a:r>
            <a:endParaRPr lang="en-US" dirty="0"/>
          </a:p>
        </p:txBody>
      </p:sp>
      <p:sp>
        <p:nvSpPr>
          <p:cNvPr id="3" name="TextBox 2"/>
          <p:cNvSpPr txBox="1"/>
          <p:nvPr/>
        </p:nvSpPr>
        <p:spPr>
          <a:xfrm>
            <a:off x="0" y="1066800"/>
            <a:ext cx="9144000" cy="5262979"/>
          </a:xfrm>
          <a:prstGeom prst="rect">
            <a:avLst/>
          </a:prstGeom>
          <a:noFill/>
        </p:spPr>
        <p:txBody>
          <a:bodyPr wrap="square" rtlCol="0">
            <a:spAutoFit/>
          </a:bodyPr>
          <a:lstStyle/>
          <a:p>
            <a:pPr>
              <a:lnSpc>
                <a:spcPct val="150000"/>
              </a:lnSpc>
              <a:buFont typeface="Arial" pitchFamily="34" charset="0"/>
              <a:buChar char="•"/>
            </a:pPr>
            <a:r>
              <a:rPr lang="en-US" sz="3200" dirty="0" smtClean="0"/>
              <a:t> Financial / budget report</a:t>
            </a:r>
          </a:p>
          <a:p>
            <a:pPr>
              <a:lnSpc>
                <a:spcPct val="150000"/>
              </a:lnSpc>
              <a:buFont typeface="Arial" pitchFamily="34" charset="0"/>
              <a:buChar char="•"/>
            </a:pPr>
            <a:endParaRPr lang="en-US" sz="3200" dirty="0" smtClean="0"/>
          </a:p>
          <a:p>
            <a:pPr>
              <a:lnSpc>
                <a:spcPct val="150000"/>
              </a:lnSpc>
              <a:buFont typeface="Arial" pitchFamily="34" charset="0"/>
              <a:buChar char="•"/>
            </a:pPr>
            <a:r>
              <a:rPr lang="en-US" sz="3200" dirty="0" smtClean="0"/>
              <a:t> News/ Information Report</a:t>
            </a:r>
          </a:p>
          <a:p>
            <a:pPr>
              <a:lnSpc>
                <a:spcPct val="150000"/>
              </a:lnSpc>
              <a:buFont typeface="Arial" pitchFamily="34" charset="0"/>
              <a:buChar char="•"/>
            </a:pPr>
            <a:endParaRPr lang="en-US" sz="3200" dirty="0" smtClean="0"/>
          </a:p>
          <a:p>
            <a:pPr>
              <a:lnSpc>
                <a:spcPct val="150000"/>
              </a:lnSpc>
              <a:buFont typeface="Arial" pitchFamily="34" charset="0"/>
              <a:buChar char="•"/>
            </a:pPr>
            <a:r>
              <a:rPr lang="en-US" sz="3200" dirty="0" smtClean="0"/>
              <a:t> Medical Report</a:t>
            </a:r>
          </a:p>
          <a:p>
            <a:pPr>
              <a:lnSpc>
                <a:spcPct val="150000"/>
              </a:lnSpc>
              <a:buFont typeface="Arial" pitchFamily="34" charset="0"/>
              <a:buChar char="•"/>
            </a:pPr>
            <a:endParaRPr lang="en-US" sz="3200" dirty="0" smtClean="0"/>
          </a:p>
          <a:p>
            <a:pPr>
              <a:lnSpc>
                <a:spcPct val="150000"/>
              </a:lnSpc>
              <a:buFont typeface="Arial" pitchFamily="34" charset="0"/>
              <a:buChar char="•"/>
            </a:pPr>
            <a:r>
              <a:rPr lang="en-US" sz="3200" dirty="0" smtClean="0"/>
              <a:t> Study/ Academic/Progress Report</a:t>
            </a:r>
            <a:endParaRPr lang="en-US" sz="3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609600" y="1600200"/>
            <a:ext cx="7924800" cy="2308324"/>
          </a:xfrm>
          <a:prstGeom prst="rect">
            <a:avLst/>
          </a:prstGeom>
        </p:spPr>
        <p:txBody>
          <a:bodyPr wrap="square">
            <a:spAutoFit/>
          </a:bodyPr>
          <a:lstStyle/>
          <a:p>
            <a:pPr lvl="0" eaLnBrk="0" fontAlgn="base" hangingPunct="0">
              <a:spcBef>
                <a:spcPct val="0"/>
              </a:spcBef>
              <a:spcAft>
                <a:spcPct val="0"/>
              </a:spcAft>
              <a:tabLst>
                <a:tab pos="457200" algn="l"/>
              </a:tabLst>
            </a:pPr>
            <a:r>
              <a:rPr lang="en-GB" sz="4800" dirty="0" smtClean="0">
                <a:latin typeface="Calibri" pitchFamily="34" charset="0"/>
                <a:ea typeface="Times New Roman" pitchFamily="18" charset="0"/>
                <a:cs typeface="Times New Roman" pitchFamily="18" charset="0"/>
              </a:rPr>
              <a:t>Methodology</a:t>
            </a:r>
            <a:endParaRPr lang="en-US" sz="54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4800" dirty="0" smtClean="0">
                <a:latin typeface="Calibri" pitchFamily="34" charset="0"/>
                <a:ea typeface="Times New Roman" pitchFamily="18" charset="0"/>
                <a:cs typeface="Times New Roman" pitchFamily="18" charset="0"/>
              </a:rPr>
              <a:t>			Source of data</a:t>
            </a:r>
            <a:endParaRPr lang="en-US" sz="5400" dirty="0" smtClean="0">
              <a:latin typeface="Arial" pitchFamily="34" charset="0"/>
              <a:cs typeface="Arial" pitchFamily="34" charset="0"/>
            </a:endParaRPr>
          </a:p>
          <a:p>
            <a:pPr lvl="0" eaLnBrk="0" fontAlgn="base" hangingPunct="0">
              <a:spcBef>
                <a:spcPct val="0"/>
              </a:spcBef>
              <a:spcAft>
                <a:spcPct val="0"/>
              </a:spcAft>
              <a:tabLst>
                <a:tab pos="457200" algn="l"/>
              </a:tabLst>
            </a:pPr>
            <a:r>
              <a:rPr lang="en-GB" sz="4800" dirty="0" smtClean="0">
                <a:latin typeface="Calibri" pitchFamily="34" charset="0"/>
                <a:ea typeface="Times New Roman" pitchFamily="18" charset="0"/>
                <a:cs typeface="Times New Roman" pitchFamily="18" charset="0"/>
              </a:rPr>
              <a:t>			Data collection tools</a:t>
            </a:r>
            <a:endParaRPr lang="en-US" sz="5400" dirty="0" smtClean="0">
              <a:latin typeface="Arial" pitchFamily="34" charset="0"/>
              <a:cs typeface="Arial" pitchFamily="34" charset="0"/>
            </a:endParaRPr>
          </a:p>
        </p:txBody>
      </p:sp>
      <p:pic>
        <p:nvPicPr>
          <p:cNvPr id="4" name="Picture 6" descr="MCj04042630000[1]"/>
          <p:cNvPicPr>
            <a:picLocks noChangeAspect="1" noChangeArrowheads="1"/>
          </p:cNvPicPr>
          <p:nvPr/>
        </p:nvPicPr>
        <p:blipFill>
          <a:blip r:embed="rId2"/>
          <a:srcRect/>
          <a:stretch>
            <a:fillRect/>
          </a:stretch>
        </p:blipFill>
        <p:spPr>
          <a:xfrm>
            <a:off x="0" y="3962401"/>
            <a:ext cx="5257800" cy="28956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Methodology</a:t>
            </a:r>
            <a:r>
              <a:rPr lang="en-US" sz="4800" dirty="0" smtClean="0">
                <a:latin typeface="Arial" pitchFamily="34" charset="0"/>
                <a:cs typeface="Arial" pitchFamily="34" charset="0"/>
              </a:rPr>
              <a:t/>
            </a:r>
            <a:br>
              <a:rPr lang="en-US" sz="4800" dirty="0" smtClean="0">
                <a:latin typeface="Arial" pitchFamily="34" charset="0"/>
                <a:cs typeface="Arial" pitchFamily="34" charset="0"/>
              </a:rPr>
            </a:br>
            <a:endParaRPr lang="en-US" dirty="0"/>
          </a:p>
        </p:txBody>
      </p:sp>
      <p:sp>
        <p:nvSpPr>
          <p:cNvPr id="3" name="TextBox 2"/>
          <p:cNvSpPr txBox="1"/>
          <p:nvPr/>
        </p:nvSpPr>
        <p:spPr>
          <a:xfrm>
            <a:off x="0" y="1143000"/>
            <a:ext cx="9144000" cy="5262979"/>
          </a:xfrm>
          <a:prstGeom prst="rect">
            <a:avLst/>
          </a:prstGeom>
          <a:noFill/>
        </p:spPr>
        <p:txBody>
          <a:bodyPr wrap="square" rtlCol="0">
            <a:spAutoFit/>
          </a:bodyPr>
          <a:lstStyle/>
          <a:p>
            <a:pPr algn="just">
              <a:buFont typeface="Arial" pitchFamily="34" charset="0"/>
              <a:buChar char="•"/>
            </a:pPr>
            <a:r>
              <a:rPr lang="en-US" sz="4800" dirty="0" smtClean="0"/>
              <a:t> …. Called design section.</a:t>
            </a:r>
          </a:p>
          <a:p>
            <a:pPr algn="just">
              <a:buFont typeface="Arial" pitchFamily="34" charset="0"/>
              <a:buChar char="•"/>
            </a:pPr>
            <a:r>
              <a:rPr lang="en-US" sz="4800" dirty="0" smtClean="0"/>
              <a:t> … detailed description of the manner in which decisions have been made about the types of data needed for the study, tools and devices for collecting the data and methods to collect data.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752600"/>
            <a:ext cx="9144000" cy="3785652"/>
          </a:xfrm>
          <a:prstGeom prst="rect">
            <a:avLst/>
          </a:prstGeom>
        </p:spPr>
        <p:txBody>
          <a:bodyPr wrap="square">
            <a:spAutoFit/>
          </a:bodyPr>
          <a:lstStyle/>
          <a:p>
            <a:pPr algn="just">
              <a:buFont typeface="Arial" pitchFamily="34" charset="0"/>
              <a:buChar char="•"/>
            </a:pPr>
            <a:r>
              <a:rPr lang="en-US" sz="4000" dirty="0" smtClean="0"/>
              <a:t> the researcher may present the definition of the population, source of data, the size of the sample, rationale of sample, procedure of sampling, number of participants participated and not participated in the data process.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905000"/>
            <a:ext cx="9144000" cy="4247317"/>
          </a:xfrm>
          <a:prstGeom prst="rect">
            <a:avLst/>
          </a:prstGeom>
        </p:spPr>
        <p:txBody>
          <a:bodyPr wrap="square">
            <a:spAutoFit/>
          </a:bodyPr>
          <a:lstStyle/>
          <a:p>
            <a:pPr algn="just">
              <a:buFont typeface="Arial" pitchFamily="34" charset="0"/>
              <a:buChar char="•"/>
            </a:pPr>
            <a:r>
              <a:rPr lang="en-US" sz="5400" dirty="0" smtClean="0"/>
              <a:t>why/ where / when/ what types of data are collected, the tools and devices used for collecting the data along with reliability and validity.</a:t>
            </a:r>
            <a:endParaRPr lang="en-US" sz="5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ea typeface="Times New Roman" pitchFamily="18" charset="0"/>
                <a:cs typeface="Times New Roman" pitchFamily="18" charset="0"/>
              </a:rPr>
              <a:t>Source of data</a:t>
            </a:r>
            <a:endParaRPr lang="en-US" dirty="0"/>
          </a:p>
        </p:txBody>
      </p:sp>
      <p:sp>
        <p:nvSpPr>
          <p:cNvPr id="3" name="TextBox 2"/>
          <p:cNvSpPr txBox="1"/>
          <p:nvPr/>
        </p:nvSpPr>
        <p:spPr>
          <a:xfrm>
            <a:off x="0" y="1295400"/>
            <a:ext cx="8915400" cy="5262979"/>
          </a:xfrm>
          <a:prstGeom prst="rect">
            <a:avLst/>
          </a:prstGeom>
          <a:noFill/>
        </p:spPr>
        <p:txBody>
          <a:bodyPr wrap="square" rtlCol="0">
            <a:spAutoFit/>
          </a:bodyPr>
          <a:lstStyle/>
          <a:p>
            <a:pPr>
              <a:buFont typeface="Arial" pitchFamily="34" charset="0"/>
              <a:buChar char="•"/>
            </a:pPr>
            <a:r>
              <a:rPr lang="en-US" sz="6000" dirty="0" smtClean="0"/>
              <a:t> Primary source</a:t>
            </a:r>
          </a:p>
          <a:p>
            <a:r>
              <a:rPr lang="en-US" sz="3600" dirty="0" smtClean="0"/>
              <a:t>( first hand data collected  </a:t>
            </a:r>
            <a:r>
              <a:rPr lang="en-US" sz="3600" dirty="0" smtClean="0"/>
              <a:t>from the participants)</a:t>
            </a:r>
            <a:endParaRPr lang="en-US" sz="6000" dirty="0" smtClean="0"/>
          </a:p>
          <a:p>
            <a:pPr>
              <a:buFont typeface="Arial" pitchFamily="34" charset="0"/>
              <a:buChar char="•"/>
            </a:pPr>
            <a:endParaRPr lang="en-US" sz="6000" dirty="0" smtClean="0"/>
          </a:p>
          <a:p>
            <a:pPr>
              <a:buFont typeface="Arial" pitchFamily="34" charset="0"/>
              <a:buChar char="•"/>
            </a:pPr>
            <a:r>
              <a:rPr lang="en-US" sz="6000" dirty="0" smtClean="0"/>
              <a:t> Secondary source</a:t>
            </a:r>
          </a:p>
          <a:p>
            <a:r>
              <a:rPr lang="en-US" sz="2800" dirty="0" smtClean="0"/>
              <a:t>( second hand data, includes books, journals, newspaper, bulletin, magazines, collected through either from print media or electronic media.</a:t>
            </a:r>
            <a:endParaRPr lang="en-US" sz="6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ea typeface="Times New Roman" pitchFamily="18" charset="0"/>
                <a:cs typeface="Times New Roman" pitchFamily="18" charset="0"/>
              </a:rPr>
              <a:t>Data collection tools</a:t>
            </a:r>
            <a:endParaRPr lang="en-US" dirty="0"/>
          </a:p>
        </p:txBody>
      </p:sp>
      <p:sp>
        <p:nvSpPr>
          <p:cNvPr id="3" name="TextBox 2"/>
          <p:cNvSpPr txBox="1"/>
          <p:nvPr/>
        </p:nvSpPr>
        <p:spPr>
          <a:xfrm>
            <a:off x="685800" y="1676400"/>
            <a:ext cx="8153400" cy="5262979"/>
          </a:xfrm>
          <a:prstGeom prst="rect">
            <a:avLst/>
          </a:prstGeom>
          <a:noFill/>
        </p:spPr>
        <p:txBody>
          <a:bodyPr wrap="square" rtlCol="0">
            <a:spAutoFit/>
          </a:bodyPr>
          <a:lstStyle/>
          <a:p>
            <a:pPr>
              <a:buFont typeface="Arial" pitchFamily="34" charset="0"/>
              <a:buChar char="•"/>
            </a:pPr>
            <a:r>
              <a:rPr lang="en-US" sz="4800" dirty="0" smtClean="0"/>
              <a:t> Questionnaire</a:t>
            </a:r>
          </a:p>
          <a:p>
            <a:pPr>
              <a:buFont typeface="Arial" pitchFamily="34" charset="0"/>
              <a:buChar char="•"/>
            </a:pPr>
            <a:endParaRPr lang="en-US" sz="4800" dirty="0" smtClean="0"/>
          </a:p>
          <a:p>
            <a:pPr>
              <a:buFont typeface="Arial" pitchFamily="34" charset="0"/>
              <a:buChar char="•"/>
            </a:pPr>
            <a:r>
              <a:rPr lang="en-US" sz="4800" dirty="0" smtClean="0"/>
              <a:t> Interview</a:t>
            </a:r>
          </a:p>
          <a:p>
            <a:pPr>
              <a:buFont typeface="Arial" pitchFamily="34" charset="0"/>
              <a:buChar char="•"/>
            </a:pPr>
            <a:endParaRPr lang="en-US" sz="4800" dirty="0" smtClean="0"/>
          </a:p>
          <a:p>
            <a:pPr>
              <a:buFont typeface="Arial" pitchFamily="34" charset="0"/>
              <a:buChar char="•"/>
            </a:pPr>
            <a:r>
              <a:rPr lang="en-US" sz="4800" dirty="0" smtClean="0"/>
              <a:t> Observations</a:t>
            </a:r>
          </a:p>
          <a:p>
            <a:pPr>
              <a:buFont typeface="Arial" pitchFamily="34" charset="0"/>
              <a:buChar char="•"/>
            </a:pPr>
            <a:endParaRPr lang="en-US" sz="4800" dirty="0" smtClean="0"/>
          </a:p>
          <a:p>
            <a:endParaRPr lang="en-US" sz="4800" dirty="0"/>
          </a:p>
        </p:txBody>
      </p:sp>
      <p:pic>
        <p:nvPicPr>
          <p:cNvPr id="4" name="Picture 7"/>
          <p:cNvPicPr>
            <a:picLocks noChangeAspect="1" noChangeArrowheads="1"/>
          </p:cNvPicPr>
          <p:nvPr/>
        </p:nvPicPr>
        <p:blipFill>
          <a:blip r:embed="rId2"/>
          <a:srcRect/>
          <a:stretch>
            <a:fillRect/>
          </a:stretch>
        </p:blipFill>
        <p:spPr>
          <a:xfrm>
            <a:off x="4724400" y="1371600"/>
            <a:ext cx="4038600" cy="54864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Questionnaire</a:t>
            </a:r>
            <a:endParaRPr lang="en-US" dirty="0"/>
          </a:p>
        </p:txBody>
      </p:sp>
      <p:sp>
        <p:nvSpPr>
          <p:cNvPr id="3" name="TextBox 2"/>
          <p:cNvSpPr txBox="1"/>
          <p:nvPr/>
        </p:nvSpPr>
        <p:spPr>
          <a:xfrm>
            <a:off x="533400" y="1524000"/>
            <a:ext cx="8305800" cy="3785652"/>
          </a:xfrm>
          <a:prstGeom prst="rect">
            <a:avLst/>
          </a:prstGeom>
          <a:noFill/>
        </p:spPr>
        <p:txBody>
          <a:bodyPr wrap="square" rtlCol="0">
            <a:spAutoFit/>
          </a:bodyPr>
          <a:lstStyle/>
          <a:p>
            <a:pPr>
              <a:lnSpc>
                <a:spcPct val="200000"/>
              </a:lnSpc>
              <a:buFont typeface="Arial" pitchFamily="34" charset="0"/>
              <a:buChar char="•"/>
            </a:pPr>
            <a:r>
              <a:rPr lang="en-US" sz="6000" dirty="0" smtClean="0"/>
              <a:t> Open ended </a:t>
            </a:r>
          </a:p>
          <a:p>
            <a:pPr>
              <a:lnSpc>
                <a:spcPct val="200000"/>
              </a:lnSpc>
              <a:buFont typeface="Arial" pitchFamily="34" charset="0"/>
              <a:buChar char="•"/>
            </a:pPr>
            <a:r>
              <a:rPr lang="en-US" sz="6000" dirty="0" smtClean="0"/>
              <a:t> Close ended</a:t>
            </a:r>
            <a:endParaRPr lang="en-US" sz="6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Interview</a:t>
            </a:r>
            <a:br>
              <a:rPr lang="en-US" dirty="0" smtClean="0"/>
            </a:br>
            <a:endParaRPr lang="en-US" dirty="0"/>
          </a:p>
        </p:txBody>
      </p:sp>
      <p:sp>
        <p:nvSpPr>
          <p:cNvPr id="3" name="TextBox 2"/>
          <p:cNvSpPr txBox="1"/>
          <p:nvPr/>
        </p:nvSpPr>
        <p:spPr>
          <a:xfrm>
            <a:off x="0" y="1371600"/>
            <a:ext cx="9144000" cy="2862322"/>
          </a:xfrm>
          <a:prstGeom prst="rect">
            <a:avLst/>
          </a:prstGeom>
          <a:noFill/>
        </p:spPr>
        <p:txBody>
          <a:bodyPr wrap="square" rtlCol="0">
            <a:spAutoFit/>
          </a:bodyPr>
          <a:lstStyle/>
          <a:p>
            <a:pPr>
              <a:buFont typeface="Arial" pitchFamily="34" charset="0"/>
              <a:buChar char="•"/>
            </a:pPr>
            <a:r>
              <a:rPr lang="en-US" sz="6000" dirty="0" smtClean="0"/>
              <a:t> Structured</a:t>
            </a:r>
          </a:p>
          <a:p>
            <a:pPr>
              <a:buFont typeface="Arial" pitchFamily="34" charset="0"/>
              <a:buChar char="•"/>
            </a:pPr>
            <a:endParaRPr lang="en-US" sz="6000" dirty="0" smtClean="0"/>
          </a:p>
          <a:p>
            <a:pPr>
              <a:buFont typeface="Arial" pitchFamily="34" charset="0"/>
              <a:buChar char="•"/>
            </a:pPr>
            <a:r>
              <a:rPr lang="en-US" sz="6000" dirty="0" smtClean="0"/>
              <a:t> Unstructured</a:t>
            </a:r>
            <a:endParaRPr lang="en-US" sz="6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TextBox 2"/>
          <p:cNvSpPr txBox="1"/>
          <p:nvPr/>
        </p:nvSpPr>
        <p:spPr>
          <a:xfrm>
            <a:off x="0" y="1752600"/>
            <a:ext cx="8839200" cy="3965381"/>
          </a:xfrm>
          <a:prstGeom prst="rect">
            <a:avLst/>
          </a:prstGeom>
          <a:noFill/>
        </p:spPr>
        <p:txBody>
          <a:bodyPr wrap="square" rtlCol="0">
            <a:spAutoFit/>
          </a:bodyPr>
          <a:lstStyle/>
          <a:p>
            <a:pPr>
              <a:lnSpc>
                <a:spcPct val="200000"/>
              </a:lnSpc>
              <a:buFont typeface="Arial" pitchFamily="34" charset="0"/>
              <a:buChar char="•"/>
            </a:pPr>
            <a:r>
              <a:rPr lang="en-US" sz="4400" dirty="0" smtClean="0"/>
              <a:t> Participants</a:t>
            </a:r>
          </a:p>
          <a:p>
            <a:pPr>
              <a:lnSpc>
                <a:spcPct val="200000"/>
              </a:lnSpc>
              <a:buFont typeface="Arial" pitchFamily="34" charset="0"/>
              <a:buChar char="•"/>
            </a:pPr>
            <a:endParaRPr lang="en-US" sz="4400" dirty="0" smtClean="0"/>
          </a:p>
          <a:p>
            <a:pPr>
              <a:lnSpc>
                <a:spcPct val="200000"/>
              </a:lnSpc>
              <a:buFont typeface="Arial" pitchFamily="34" charset="0"/>
              <a:buChar char="•"/>
            </a:pPr>
            <a:r>
              <a:rPr lang="en-US" sz="4400" dirty="0" smtClean="0"/>
              <a:t> Non- participants</a:t>
            </a:r>
            <a:endParaRPr lang="en-US" sz="4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95400" y="1143000"/>
            <a:ext cx="6477000" cy="2585323"/>
          </a:xfrm>
          <a:prstGeom prst="rect">
            <a:avLst/>
          </a:prstGeom>
        </p:spPr>
        <p:txBody>
          <a:bodyPr wrap="square">
            <a:spAutoFit/>
          </a:bodyPr>
          <a:lstStyle/>
          <a:p>
            <a:pPr lvl="1" eaLnBrk="0" fontAlgn="base" hangingPunct="0">
              <a:spcBef>
                <a:spcPct val="0"/>
              </a:spcBef>
              <a:spcAft>
                <a:spcPct val="0"/>
              </a:spcAft>
              <a:tabLst>
                <a:tab pos="457200" algn="l"/>
              </a:tabLst>
            </a:pPr>
            <a:r>
              <a:rPr lang="en-GB" sz="5400" dirty="0" smtClean="0">
                <a:latin typeface="Calibri" pitchFamily="34" charset="0"/>
                <a:ea typeface="Times New Roman" pitchFamily="18" charset="0"/>
                <a:cs typeface="Times New Roman" pitchFamily="18" charset="0"/>
              </a:rPr>
              <a:t>Data analysis</a:t>
            </a:r>
            <a:endParaRPr lang="en-US" sz="6000" dirty="0" smtClean="0">
              <a:latin typeface="Arial" pitchFamily="34" charset="0"/>
              <a:cs typeface="Arial" pitchFamily="34" charset="0"/>
            </a:endParaRPr>
          </a:p>
          <a:p>
            <a:pPr lvl="1" eaLnBrk="0" fontAlgn="base" hangingPunct="0">
              <a:spcBef>
                <a:spcPct val="0"/>
              </a:spcBef>
              <a:spcAft>
                <a:spcPct val="0"/>
              </a:spcAft>
              <a:tabLst>
                <a:tab pos="457200" algn="l"/>
              </a:tabLst>
            </a:pPr>
            <a:r>
              <a:rPr lang="en-GB" sz="5400" dirty="0" smtClean="0">
                <a:latin typeface="Calibri" pitchFamily="34" charset="0"/>
                <a:ea typeface="Times New Roman" pitchFamily="18" charset="0"/>
                <a:cs typeface="Times New Roman" pitchFamily="18" charset="0"/>
              </a:rPr>
              <a:t>Findings</a:t>
            </a:r>
            <a:endParaRPr lang="en-US" sz="6000" dirty="0" smtClean="0">
              <a:latin typeface="Arial" pitchFamily="34" charset="0"/>
              <a:cs typeface="Arial" pitchFamily="34" charset="0"/>
            </a:endParaRPr>
          </a:p>
          <a:p>
            <a:pPr lvl="1" eaLnBrk="0" fontAlgn="base" hangingPunct="0">
              <a:spcBef>
                <a:spcPct val="0"/>
              </a:spcBef>
              <a:spcAft>
                <a:spcPct val="0"/>
              </a:spcAft>
              <a:tabLst>
                <a:tab pos="457200" algn="l"/>
              </a:tabLst>
            </a:pPr>
            <a:r>
              <a:rPr lang="en-GB" sz="5400" dirty="0" smtClean="0">
                <a:latin typeface="Calibri" pitchFamily="34" charset="0"/>
                <a:ea typeface="Times New Roman" pitchFamily="18" charset="0"/>
                <a:cs typeface="Times New Roman" pitchFamily="18" charset="0"/>
              </a:rPr>
              <a:t>Conclusions</a:t>
            </a:r>
            <a:endParaRPr lang="en-US" sz="6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371600"/>
            <a:ext cx="9144000" cy="4616648"/>
          </a:xfrm>
          <a:prstGeom prst="rect">
            <a:avLst/>
          </a:prstGeom>
          <a:noFill/>
        </p:spPr>
        <p:txBody>
          <a:bodyPr wrap="square" rtlCol="0">
            <a:spAutoFit/>
          </a:bodyPr>
          <a:lstStyle/>
          <a:p>
            <a:pPr>
              <a:lnSpc>
                <a:spcPct val="150000"/>
              </a:lnSpc>
              <a:buFont typeface="Arial" pitchFamily="34" charset="0"/>
              <a:buChar char="•"/>
            </a:pPr>
            <a:r>
              <a:rPr lang="en-US" sz="2800" dirty="0" smtClean="0"/>
              <a:t> Investigation/ Research Report</a:t>
            </a:r>
          </a:p>
          <a:p>
            <a:pPr>
              <a:lnSpc>
                <a:spcPct val="150000"/>
              </a:lnSpc>
              <a:buFont typeface="Arial" pitchFamily="34" charset="0"/>
              <a:buChar char="•"/>
            </a:pPr>
            <a:endParaRPr lang="en-US" sz="2800" dirty="0" smtClean="0"/>
          </a:p>
          <a:p>
            <a:pPr>
              <a:lnSpc>
                <a:spcPct val="150000"/>
              </a:lnSpc>
              <a:buFont typeface="Arial" pitchFamily="34" charset="0"/>
              <a:buChar char="•"/>
            </a:pPr>
            <a:r>
              <a:rPr lang="en-US" sz="2800" dirty="0" smtClean="0"/>
              <a:t> Field trip Report</a:t>
            </a:r>
          </a:p>
          <a:p>
            <a:pPr>
              <a:lnSpc>
                <a:spcPct val="150000"/>
              </a:lnSpc>
              <a:buFont typeface="Arial" pitchFamily="34" charset="0"/>
              <a:buChar char="•"/>
            </a:pPr>
            <a:endParaRPr lang="en-US" sz="2800" dirty="0" smtClean="0"/>
          </a:p>
          <a:p>
            <a:pPr>
              <a:lnSpc>
                <a:spcPct val="150000"/>
              </a:lnSpc>
              <a:buFont typeface="Arial" pitchFamily="34" charset="0"/>
              <a:buChar char="•"/>
            </a:pPr>
            <a:r>
              <a:rPr lang="en-US" sz="2800" dirty="0" smtClean="0"/>
              <a:t> Feasibility/ achievability Report</a:t>
            </a:r>
          </a:p>
          <a:p>
            <a:pPr>
              <a:lnSpc>
                <a:spcPct val="150000"/>
              </a:lnSpc>
              <a:buFont typeface="Arial" pitchFamily="34" charset="0"/>
              <a:buChar char="•"/>
            </a:pPr>
            <a:endParaRPr lang="en-US" sz="2800" dirty="0" smtClean="0"/>
          </a:p>
          <a:p>
            <a:pPr>
              <a:lnSpc>
                <a:spcPct val="150000"/>
              </a:lnSpc>
              <a:buFont typeface="Arial" pitchFamily="34" charset="0"/>
              <a:buChar char="•"/>
            </a:pPr>
            <a:r>
              <a:rPr lang="en-US" sz="2800" dirty="0" smtClean="0"/>
              <a:t> Technical Report</a:t>
            </a:r>
            <a:endParaRPr 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GB" sz="5400" dirty="0" smtClean="0">
                <a:latin typeface="Calibri" pitchFamily="34" charset="0"/>
                <a:ea typeface="Times New Roman" pitchFamily="18" charset="0"/>
                <a:cs typeface="Times New Roman" pitchFamily="18" charset="0"/>
              </a:rPr>
              <a:t>Data analysis</a:t>
            </a:r>
            <a:r>
              <a:rPr lang="en-US" sz="6000" dirty="0" smtClean="0">
                <a:latin typeface="Arial" pitchFamily="34" charset="0"/>
                <a:cs typeface="Arial" pitchFamily="34" charset="0"/>
              </a:rPr>
              <a:t/>
            </a:r>
            <a:br>
              <a:rPr lang="en-US" sz="6000" dirty="0" smtClean="0">
                <a:latin typeface="Arial" pitchFamily="34" charset="0"/>
                <a:cs typeface="Arial" pitchFamily="34" charset="0"/>
              </a:rPr>
            </a:br>
            <a:endParaRPr lang="en-US" dirty="0"/>
          </a:p>
        </p:txBody>
      </p:sp>
      <p:sp>
        <p:nvSpPr>
          <p:cNvPr id="3" name="TextBox 2"/>
          <p:cNvSpPr txBox="1"/>
          <p:nvPr/>
        </p:nvSpPr>
        <p:spPr>
          <a:xfrm>
            <a:off x="0" y="1524000"/>
            <a:ext cx="9144000" cy="5078313"/>
          </a:xfrm>
          <a:prstGeom prst="rect">
            <a:avLst/>
          </a:prstGeom>
          <a:noFill/>
        </p:spPr>
        <p:txBody>
          <a:bodyPr wrap="square" rtlCol="0">
            <a:spAutoFit/>
          </a:bodyPr>
          <a:lstStyle/>
          <a:p>
            <a:pPr>
              <a:lnSpc>
                <a:spcPct val="150000"/>
              </a:lnSpc>
              <a:buFont typeface="Arial" pitchFamily="34" charset="0"/>
              <a:buChar char="•"/>
            </a:pPr>
            <a:r>
              <a:rPr lang="en-US" sz="3600" dirty="0" smtClean="0"/>
              <a:t> researcher describes how to organize, analysis and interpret the data.</a:t>
            </a:r>
          </a:p>
          <a:p>
            <a:pPr>
              <a:lnSpc>
                <a:spcPct val="150000"/>
              </a:lnSpc>
              <a:buFont typeface="Arial" pitchFamily="34" charset="0"/>
              <a:buChar char="•"/>
            </a:pPr>
            <a:r>
              <a:rPr lang="en-US" sz="3600" dirty="0" smtClean="0"/>
              <a:t>  the data are processed through editing, coding and tabulating. </a:t>
            </a:r>
          </a:p>
          <a:p>
            <a:pPr>
              <a:lnSpc>
                <a:spcPct val="150000"/>
              </a:lnSpc>
              <a:buFont typeface="Arial" pitchFamily="34" charset="0"/>
              <a:buChar char="•"/>
            </a:pPr>
            <a:r>
              <a:rPr lang="en-US" sz="3600" dirty="0" smtClean="0"/>
              <a:t> Data tools are used like percentages, mean. ratio., standard deviations to analysis the data.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GB" sz="5400" dirty="0" smtClean="0">
                <a:latin typeface="Calibri" pitchFamily="34" charset="0"/>
                <a:ea typeface="Times New Roman" pitchFamily="18" charset="0"/>
                <a:cs typeface="Times New Roman" pitchFamily="18" charset="0"/>
              </a:rPr>
              <a:t>Findings</a:t>
            </a:r>
            <a:r>
              <a:rPr lang="en-US" sz="6000" dirty="0" smtClean="0">
                <a:latin typeface="Arial" pitchFamily="34" charset="0"/>
                <a:cs typeface="Arial" pitchFamily="34" charset="0"/>
              </a:rPr>
              <a:t/>
            </a:r>
            <a:br>
              <a:rPr lang="en-US" sz="6000" dirty="0" smtClean="0">
                <a:latin typeface="Arial" pitchFamily="34" charset="0"/>
                <a:cs typeface="Arial" pitchFamily="34" charset="0"/>
              </a:rPr>
            </a:br>
            <a:endParaRPr lang="en-US" dirty="0"/>
          </a:p>
        </p:txBody>
      </p:sp>
      <p:sp>
        <p:nvSpPr>
          <p:cNvPr id="3" name="TextBox 2"/>
          <p:cNvSpPr txBox="1"/>
          <p:nvPr/>
        </p:nvSpPr>
        <p:spPr>
          <a:xfrm>
            <a:off x="0" y="1524000"/>
            <a:ext cx="9144000" cy="2585323"/>
          </a:xfrm>
          <a:prstGeom prst="rect">
            <a:avLst/>
          </a:prstGeom>
          <a:noFill/>
        </p:spPr>
        <p:txBody>
          <a:bodyPr wrap="square" rtlCol="0">
            <a:spAutoFit/>
          </a:bodyPr>
          <a:lstStyle/>
          <a:p>
            <a:pPr algn="ctr">
              <a:buFont typeface="Arial" pitchFamily="34" charset="0"/>
              <a:buChar char="•"/>
            </a:pPr>
            <a:r>
              <a:rPr lang="en-US" sz="5400" dirty="0" smtClean="0"/>
              <a:t> findings are mentioned in this sections.</a:t>
            </a:r>
          </a:p>
          <a:p>
            <a:pPr algn="ctr"/>
            <a:endParaRPr lang="en-US" sz="5400" dirty="0"/>
          </a:p>
        </p:txBody>
      </p:sp>
      <p:pic>
        <p:nvPicPr>
          <p:cNvPr id="4" name="Picture 6" descr="MCj01572130000[1]"/>
          <p:cNvPicPr>
            <a:picLocks noChangeAspect="1" noChangeArrowheads="1"/>
          </p:cNvPicPr>
          <p:nvPr/>
        </p:nvPicPr>
        <p:blipFill>
          <a:blip r:embed="rId2"/>
          <a:srcRect/>
          <a:stretch>
            <a:fillRect/>
          </a:stretch>
        </p:blipFill>
        <p:spPr>
          <a:xfrm>
            <a:off x="0" y="2819400"/>
            <a:ext cx="3733800" cy="40386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TextBox 2"/>
          <p:cNvSpPr txBox="1"/>
          <p:nvPr/>
        </p:nvSpPr>
        <p:spPr>
          <a:xfrm>
            <a:off x="0" y="1524000"/>
            <a:ext cx="9144000" cy="3416320"/>
          </a:xfrm>
          <a:prstGeom prst="rect">
            <a:avLst/>
          </a:prstGeom>
          <a:noFill/>
        </p:spPr>
        <p:txBody>
          <a:bodyPr wrap="square" rtlCol="0">
            <a:spAutoFit/>
          </a:bodyPr>
          <a:lstStyle/>
          <a:p>
            <a:pPr>
              <a:lnSpc>
                <a:spcPct val="200000"/>
              </a:lnSpc>
              <a:buFont typeface="Arial" pitchFamily="34" charset="0"/>
              <a:buChar char="•"/>
            </a:pPr>
            <a:r>
              <a:rPr lang="en-US" sz="5400" dirty="0" smtClean="0"/>
              <a:t>Give conclusions in this part.</a:t>
            </a:r>
          </a:p>
          <a:p>
            <a:pPr>
              <a:lnSpc>
                <a:spcPct val="200000"/>
              </a:lnSpc>
              <a:buFont typeface="Arial" pitchFamily="34" charset="0"/>
              <a:buChar char="•"/>
            </a:pPr>
            <a:r>
              <a:rPr lang="en-US" sz="5400" dirty="0" smtClean="0"/>
              <a:t> Concluding remarks are given.</a:t>
            </a:r>
            <a:endParaRPr lang="en-US" sz="5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a:t>
            </a:r>
            <a:endParaRPr lang="en-US" dirty="0"/>
          </a:p>
        </p:txBody>
      </p:sp>
      <p:sp>
        <p:nvSpPr>
          <p:cNvPr id="3" name="TextBox 2"/>
          <p:cNvSpPr txBox="1"/>
          <p:nvPr/>
        </p:nvSpPr>
        <p:spPr>
          <a:xfrm>
            <a:off x="0" y="1524000"/>
            <a:ext cx="9144000" cy="3703001"/>
          </a:xfrm>
          <a:prstGeom prst="rect">
            <a:avLst/>
          </a:prstGeom>
          <a:noFill/>
        </p:spPr>
        <p:txBody>
          <a:bodyPr wrap="square" rtlCol="0">
            <a:spAutoFit/>
          </a:bodyPr>
          <a:lstStyle/>
          <a:p>
            <a:pPr algn="ctr">
              <a:lnSpc>
                <a:spcPct val="150000"/>
              </a:lnSpc>
            </a:pPr>
            <a:r>
              <a:rPr lang="en-US" sz="5400" dirty="0" smtClean="0"/>
              <a:t>In this secessions how the findings are implemented is mentioned.</a:t>
            </a:r>
            <a:endParaRPr lang="en-US" sz="5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Part</a:t>
            </a:r>
            <a:endParaRPr lang="en-US" dirty="0"/>
          </a:p>
        </p:txBody>
      </p:sp>
      <p:sp>
        <p:nvSpPr>
          <p:cNvPr id="3" name="Rectangle 2"/>
          <p:cNvSpPr/>
          <p:nvPr/>
        </p:nvSpPr>
        <p:spPr>
          <a:xfrm>
            <a:off x="3886200" y="1981200"/>
            <a:ext cx="6324600" cy="2308324"/>
          </a:xfrm>
          <a:prstGeom prst="rect">
            <a:avLst/>
          </a:prstGeom>
        </p:spPr>
        <p:txBody>
          <a:bodyPr wrap="square">
            <a:spAutoFit/>
          </a:bodyPr>
          <a:lstStyle/>
          <a:p>
            <a:pPr lvl="0" fontAlgn="base">
              <a:lnSpc>
                <a:spcPct val="200000"/>
              </a:lnSpc>
              <a:spcBef>
                <a:spcPct val="0"/>
              </a:spcBef>
              <a:spcAft>
                <a:spcPct val="0"/>
              </a:spcAft>
              <a:buFont typeface="Arial" pitchFamily="34" charset="0"/>
              <a:buChar char="•"/>
              <a:tabLst>
                <a:tab pos="457200" algn="l"/>
              </a:tabLst>
            </a:pPr>
            <a:r>
              <a:rPr lang="en-GB" sz="3600" dirty="0" smtClean="0">
                <a:latin typeface="Calibri" pitchFamily="34" charset="0"/>
                <a:ea typeface="Times New Roman" pitchFamily="18" charset="0"/>
                <a:cs typeface="Times New Roman" pitchFamily="18" charset="0"/>
              </a:rPr>
              <a:t>References/Bibliography</a:t>
            </a:r>
            <a:endParaRPr lang="en-US" sz="4000" dirty="0" smtClean="0">
              <a:latin typeface="Arial" pitchFamily="34" charset="0"/>
              <a:cs typeface="Arial" pitchFamily="34" charset="0"/>
            </a:endParaRPr>
          </a:p>
          <a:p>
            <a:pPr lvl="0" eaLnBrk="0" fontAlgn="base" hangingPunct="0">
              <a:lnSpc>
                <a:spcPct val="200000"/>
              </a:lnSpc>
              <a:spcBef>
                <a:spcPct val="0"/>
              </a:spcBef>
              <a:spcAft>
                <a:spcPct val="0"/>
              </a:spcAft>
              <a:buFont typeface="Arial" pitchFamily="34" charset="0"/>
              <a:buChar char="•"/>
              <a:tabLst>
                <a:tab pos="457200" algn="l"/>
              </a:tabLst>
            </a:pPr>
            <a:r>
              <a:rPr lang="en-GB" sz="3600" dirty="0" smtClean="0">
                <a:latin typeface="Calibri" pitchFamily="34" charset="0"/>
                <a:ea typeface="Times New Roman" pitchFamily="18" charset="0"/>
                <a:cs typeface="Times New Roman" pitchFamily="18" charset="0"/>
              </a:rPr>
              <a:t>Appendix</a:t>
            </a:r>
            <a:endParaRPr lang="en-GB" sz="4800" dirty="0" smtClean="0">
              <a:latin typeface="Arial" pitchFamily="34" charset="0"/>
              <a:cs typeface="Arial" pitchFamily="34" charset="0"/>
            </a:endParaRPr>
          </a:p>
        </p:txBody>
      </p:sp>
      <p:pic>
        <p:nvPicPr>
          <p:cNvPr id="4" name="Picture 5" descr="MCj03974640000[1]"/>
          <p:cNvPicPr>
            <a:picLocks noChangeAspect="1" noChangeArrowheads="1"/>
          </p:cNvPicPr>
          <p:nvPr/>
        </p:nvPicPr>
        <p:blipFill>
          <a:blip r:embed="rId2"/>
          <a:srcRect/>
          <a:stretch>
            <a:fillRect/>
          </a:stretch>
        </p:blipFill>
        <p:spPr>
          <a:xfrm>
            <a:off x="0" y="1371600"/>
            <a:ext cx="3810000" cy="3846514"/>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Referencesand</a:t>
            </a:r>
            <a:r>
              <a:rPr lang="en-US" dirty="0" smtClean="0"/>
              <a:t> Bibliography</a:t>
            </a:r>
            <a:endParaRPr lang="en-US" dirty="0"/>
          </a:p>
        </p:txBody>
      </p:sp>
      <p:sp>
        <p:nvSpPr>
          <p:cNvPr id="33793" name="Rectangle 1"/>
          <p:cNvSpPr>
            <a:spLocks noChangeArrowheads="1"/>
          </p:cNvSpPr>
          <p:nvPr/>
        </p:nvSpPr>
        <p:spPr bwMode="auto">
          <a:xfrm>
            <a:off x="0" y="1066800"/>
            <a:ext cx="91440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Cohen, L.,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Maninon,L</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&amp;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Morrison,K</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(2008). </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Research methods in education.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Taylor and Francis e-library.</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Creswell, J.W. (2011). </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Research design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a:t>
            </a:r>
            <a:r>
              <a:rPr kumimoji="0" lang="en-US"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rd</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ed.). New Delhi. Sage Publications.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Bryman</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(2008). </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Social research methods</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New York, Oxford University Press.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Gelink.J</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(2011). </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Fear of conflict-Why conflict is necessary.</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Retrieved from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hlinkClick r:id="rId2"/>
              </a:rPr>
              <a:t>http://druckerphilosophy.com/2011/06/05/fear-of-conflict-%E2%80%93-why-conflict-is-necessary/</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on 21</a:t>
            </a:r>
            <a:r>
              <a:rPr kumimoji="0" lang="en-US"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st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December 2012.</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Hatoss</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(2003). Identity formation, cross-cultural attitudes and language maintenance in the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Hungarian Diaspora of Queensland. Retrieved from </a:t>
            </a:r>
            <a:r>
              <a:rPr kumimoji="0" lang="en-US" sz="2000" b="0" i="1" u="none" strike="noStrike" cap="none" normalizeH="0" baseline="0" dirty="0" smtClean="0">
                <a:ln>
                  <a:noFill/>
                </a:ln>
                <a:solidFill>
                  <a:srgbClr val="009933"/>
                </a:solidFill>
                <a:effectLst/>
                <a:latin typeface="Arial" pitchFamily="34" charset="0"/>
                <a:ea typeface="Calibri" pitchFamily="34" charset="0"/>
                <a:cs typeface="Arial" pitchFamily="34" charset="0"/>
              </a:rPr>
              <a:t>eprints.usq.edu.au/1158/1/Hatoss_Deakin_paper.pdf, on 29</a:t>
            </a:r>
            <a:r>
              <a:rPr kumimoji="0" lang="en-US" sz="2000" b="0" i="1" u="none" strike="noStrike" cap="none" normalizeH="0" baseline="30000" dirty="0" smtClean="0">
                <a:ln>
                  <a:noFill/>
                </a:ln>
                <a:solidFill>
                  <a:srgbClr val="009933"/>
                </a:solidFill>
                <a:effectLst/>
                <a:latin typeface="Arial" pitchFamily="34" charset="0"/>
                <a:ea typeface="Calibri" pitchFamily="34" charset="0"/>
                <a:cs typeface="Arial" pitchFamily="34" charset="0"/>
              </a:rPr>
              <a:t>th</a:t>
            </a:r>
            <a:r>
              <a:rPr kumimoji="0" lang="en-US" sz="2000" b="0" i="1" u="none" strike="noStrike" cap="none" normalizeH="0" baseline="0" dirty="0" smtClean="0">
                <a:ln>
                  <a:noFill/>
                </a:ln>
                <a:solidFill>
                  <a:srgbClr val="009933"/>
                </a:solidFill>
                <a:effectLst/>
                <a:latin typeface="Arial" pitchFamily="34" charset="0"/>
                <a:ea typeface="Calibri" pitchFamily="34" charset="0"/>
                <a:cs typeface="Arial" pitchFamily="34" charset="0"/>
              </a:rPr>
              <a:t> December 2012.</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endParaRPr lang="en-US" dirty="0"/>
          </a:p>
        </p:txBody>
      </p:sp>
      <p:sp>
        <p:nvSpPr>
          <p:cNvPr id="34817" name="Rectangle 1"/>
          <p:cNvSpPr>
            <a:spLocks noChangeArrowheads="1"/>
          </p:cNvSpPr>
          <p:nvPr/>
        </p:nvSpPr>
        <p:spPr bwMode="auto">
          <a:xfrm>
            <a:off x="0" y="1472862"/>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Palmer, Peter. (1998) </a:t>
            </a:r>
            <a:r>
              <a:rPr kumimoji="0" lang="en-US"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Courage to Teach</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San Francisco: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Jossey</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-Bass.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Dent, Nathan.(1997)</a:t>
            </a:r>
            <a:r>
              <a:rPr kumimoji="0" lang="en-US"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Rousseau an Introduction to His Psychological, Social and political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Theory</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Oxford: Blackwell.</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Becker, G. (1998) Tricks of the trade: How to think about our research while you’re doing it. Chicago: The University of Chicago Press.</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illusions_06"/>
          <p:cNvPicPr>
            <a:picLocks noChangeAspect="1" noChangeArrowheads="1"/>
          </p:cNvPicPr>
          <p:nvPr/>
        </p:nvPicPr>
        <p:blipFill>
          <a:blip r:embed="rId2"/>
          <a:srcRect/>
          <a:stretch>
            <a:fillRect/>
          </a:stretch>
        </p:blipFill>
        <p:spPr>
          <a:xfrm>
            <a:off x="0" y="228600"/>
            <a:ext cx="9144000" cy="609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 calcmode="lin" valueType="num">
                                      <p:cBhvr>
                                        <p:cTn id="9" dur="5000" fill="hold"/>
                                        <p:tgtEl>
                                          <p:spTgt spid="3"/>
                                        </p:tgtEl>
                                        <p:attrNameLst>
                                          <p:attrName>ppt_x</p:attrName>
                                        </p:attrNameLst>
                                      </p:cBhvr>
                                      <p:tavLst>
                                        <p:tav tm="0">
                                          <p:val>
                                            <p:fltVal val="0.5"/>
                                          </p:val>
                                        </p:tav>
                                        <p:tav tm="100000">
                                          <p:val>
                                            <p:strVal val="#ppt_x"/>
                                          </p:val>
                                        </p:tav>
                                      </p:tavLst>
                                    </p:anim>
                                    <p:anim calcmode="lin" valueType="num">
                                      <p:cBhvr>
                                        <p:cTn id="10" dur="5000" fill="hold"/>
                                        <p:tgtEl>
                                          <p:spTgt spid="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pic>
        <p:nvPicPr>
          <p:cNvPr id="59393" name="Picture 1" descr="19789074699"/>
          <p:cNvPicPr>
            <a:picLocks noChangeAspect="1" noChangeArrowheads="1"/>
          </p:cNvPicPr>
          <p:nvPr/>
        </p:nvPicPr>
        <p:blipFill>
          <a:blip r:embed="rId2"/>
          <a:srcRect/>
          <a:stretch>
            <a:fillRect/>
          </a:stretch>
        </p:blipFill>
        <p:spPr bwMode="auto">
          <a:xfrm>
            <a:off x="0" y="2209800"/>
            <a:ext cx="9144000" cy="4419600"/>
          </a:xfrm>
          <a:prstGeom prst="rect">
            <a:avLst/>
          </a:prstGeom>
          <a:noFill/>
        </p:spPr>
      </p:pic>
      <p:sp>
        <p:nvSpPr>
          <p:cNvPr id="59395" name="Rectangle 3"/>
          <p:cNvSpPr>
            <a:spLocks noChangeArrowheads="1"/>
          </p:cNvSpPr>
          <p:nvPr/>
        </p:nvSpPr>
        <p:spPr bwMode="auto">
          <a:xfrm>
            <a:off x="0" y="1066800"/>
            <a:ext cx="5943600" cy="1300295"/>
          </a:xfrm>
          <a:prstGeom prst="rect">
            <a:avLst/>
          </a:prstGeom>
          <a:noFill/>
          <a:ln w="9525">
            <a:noFill/>
            <a:miter lim="800000"/>
            <a:headEnd/>
            <a:tailEnd/>
          </a:ln>
          <a:effectLst/>
        </p:spPr>
        <p:txBody>
          <a:bodyPr vert="horz" wrap="square" lIns="0" tIns="152352" rIns="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Appendix I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Montessori World (Photographs)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9396" name="Rectangle 4"/>
          <p:cNvSpPr>
            <a:spLocks noChangeArrowheads="1"/>
          </p:cNvSpPr>
          <p:nvPr/>
        </p:nvSpPr>
        <p:spPr bwMode="auto">
          <a:xfrm>
            <a:off x="0" y="30099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534666_388896861191656_292777516_n"/>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Qualities of Good Report </a:t>
            </a:r>
            <a:endParaRPr lang="en-US" dirty="0"/>
          </a:p>
        </p:txBody>
      </p:sp>
      <p:sp>
        <p:nvSpPr>
          <p:cNvPr id="3" name="TextBox 2"/>
          <p:cNvSpPr txBox="1"/>
          <p:nvPr/>
        </p:nvSpPr>
        <p:spPr>
          <a:xfrm>
            <a:off x="0" y="1371600"/>
            <a:ext cx="9144000" cy="5693866"/>
          </a:xfrm>
          <a:prstGeom prst="rect">
            <a:avLst/>
          </a:prstGeom>
          <a:noFill/>
        </p:spPr>
        <p:txBody>
          <a:bodyPr wrap="square" rtlCol="0">
            <a:spAutoFit/>
          </a:bodyPr>
          <a:lstStyle/>
          <a:p>
            <a:pPr>
              <a:lnSpc>
                <a:spcPct val="200000"/>
              </a:lnSpc>
              <a:buFont typeface="Wingdings" pitchFamily="2" charset="2"/>
              <a:buChar char="v"/>
            </a:pPr>
            <a:r>
              <a:rPr lang="en-US" sz="2800" dirty="0" smtClean="0"/>
              <a:t> short and specific.</a:t>
            </a:r>
          </a:p>
          <a:p>
            <a:pPr>
              <a:lnSpc>
                <a:spcPct val="200000"/>
              </a:lnSpc>
              <a:buFont typeface="Wingdings" pitchFamily="2" charset="2"/>
              <a:buChar char="v"/>
            </a:pPr>
            <a:r>
              <a:rPr lang="en-US" sz="2800" dirty="0"/>
              <a:t> </a:t>
            </a:r>
            <a:r>
              <a:rPr lang="en-US" sz="2800" dirty="0" smtClean="0"/>
              <a:t>keep the sentence short and try to avoid complexity.</a:t>
            </a:r>
          </a:p>
          <a:p>
            <a:pPr>
              <a:lnSpc>
                <a:spcPct val="200000"/>
              </a:lnSpc>
              <a:buFont typeface="Wingdings" pitchFamily="2" charset="2"/>
              <a:buChar char="v"/>
            </a:pPr>
            <a:r>
              <a:rPr lang="en-US" sz="2800" dirty="0" smtClean="0"/>
              <a:t> keep facts, findings, and logical interpretation to justify  the objectives of report</a:t>
            </a:r>
          </a:p>
          <a:p>
            <a:pPr>
              <a:lnSpc>
                <a:spcPct val="200000"/>
              </a:lnSpc>
              <a:buFont typeface="Wingdings" pitchFamily="2" charset="2"/>
              <a:buChar char="v"/>
            </a:pPr>
            <a:r>
              <a:rPr lang="en-US" sz="2800" dirty="0"/>
              <a:t> </a:t>
            </a:r>
            <a:r>
              <a:rPr lang="en-US" sz="2800" dirty="0" smtClean="0"/>
              <a:t>not to impress your audience in a round about way without any supporting details.</a:t>
            </a:r>
          </a:p>
          <a:p>
            <a:endParaRPr lang="en-US" sz="2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838200"/>
            <a:ext cx="6477000" cy="3477875"/>
          </a:xfrm>
          <a:prstGeom prst="rect">
            <a:avLst/>
          </a:prstGeom>
          <a:noFill/>
        </p:spPr>
        <p:txBody>
          <a:bodyPr wrap="square" rtlCol="0">
            <a:spAutoFit/>
          </a:bodyPr>
          <a:lstStyle/>
          <a:p>
            <a:pPr algn="ctr"/>
            <a:r>
              <a:rPr lang="en-US" sz="4400" b="1" dirty="0" smtClean="0">
                <a:solidFill>
                  <a:srgbClr val="00B050"/>
                </a:solidFill>
              </a:rPr>
              <a:t>Please Continue Reading </a:t>
            </a:r>
            <a:r>
              <a:rPr lang="en-US" sz="4400" b="1" dirty="0" smtClean="0"/>
              <a:t/>
            </a:r>
            <a:br>
              <a:rPr lang="en-US" sz="4400" b="1" dirty="0" smtClean="0"/>
            </a:br>
            <a:r>
              <a:rPr lang="en-US" sz="4400" b="1" dirty="0" smtClean="0"/>
              <a:t/>
            </a:r>
            <a:br>
              <a:rPr lang="en-US" sz="4400" b="1" dirty="0" smtClean="0"/>
            </a:br>
            <a:r>
              <a:rPr lang="en-US" sz="4400" b="1" dirty="0" smtClean="0">
                <a:solidFill>
                  <a:srgbClr val="00B0F0"/>
                </a:solidFill>
              </a:rPr>
              <a:t>and </a:t>
            </a:r>
            <a:r>
              <a:rPr lang="en-US" sz="4400" b="1" dirty="0" smtClean="0"/>
              <a:t/>
            </a:r>
            <a:br>
              <a:rPr lang="en-US" sz="4400" b="1" dirty="0" smtClean="0"/>
            </a:br>
            <a:r>
              <a:rPr lang="en-US" sz="4400" b="1" dirty="0" smtClean="0"/>
              <a:t/>
            </a:r>
            <a:br>
              <a:rPr lang="en-US" sz="4400" b="1" dirty="0" smtClean="0"/>
            </a:br>
            <a:r>
              <a:rPr lang="en-US" sz="4400" b="1" dirty="0" smtClean="0">
                <a:solidFill>
                  <a:srgbClr val="0070C0"/>
                </a:solidFill>
              </a:rPr>
              <a:t>Thank You</a:t>
            </a:r>
            <a:endParaRPr lang="en-US" sz="6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295400"/>
            <a:ext cx="9144000" cy="3418756"/>
          </a:xfrm>
          <a:prstGeom prst="rect">
            <a:avLst/>
          </a:prstGeom>
          <a:noFill/>
        </p:spPr>
        <p:txBody>
          <a:bodyPr wrap="square" rtlCol="0">
            <a:spAutoFit/>
          </a:bodyPr>
          <a:lstStyle/>
          <a:p>
            <a:pPr>
              <a:lnSpc>
                <a:spcPct val="200000"/>
              </a:lnSpc>
              <a:buFont typeface="Wingdings" pitchFamily="2" charset="2"/>
              <a:buChar char="v"/>
            </a:pPr>
            <a:r>
              <a:rPr lang="en-US" sz="2800" dirty="0" smtClean="0"/>
              <a:t> make it reader centered not writer centered.</a:t>
            </a:r>
          </a:p>
          <a:p>
            <a:pPr>
              <a:lnSpc>
                <a:spcPct val="200000"/>
              </a:lnSpc>
              <a:buFont typeface="Wingdings" pitchFamily="2" charset="2"/>
              <a:buChar char="v"/>
            </a:pPr>
            <a:r>
              <a:rPr lang="en-US" sz="2800" dirty="0"/>
              <a:t> </a:t>
            </a:r>
            <a:r>
              <a:rPr lang="en-US" sz="2800" dirty="0" smtClean="0"/>
              <a:t>consider your readers. </a:t>
            </a:r>
          </a:p>
          <a:p>
            <a:pPr>
              <a:lnSpc>
                <a:spcPct val="200000"/>
              </a:lnSpc>
              <a:buFont typeface="Wingdings" pitchFamily="2" charset="2"/>
              <a:buChar char="v"/>
            </a:pPr>
            <a:r>
              <a:rPr lang="en-US" sz="2800" dirty="0" smtClean="0"/>
              <a:t> avoid jargons as well as metaphoric words, use familiar words.</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Parts of a research report</a:t>
            </a:r>
            <a:endParaRPr lang="en-US" dirty="0"/>
          </a:p>
        </p:txBody>
      </p:sp>
      <p:sp>
        <p:nvSpPr>
          <p:cNvPr id="1025" name="Rectangle 1"/>
          <p:cNvSpPr>
            <a:spLocks noChangeArrowheads="1"/>
          </p:cNvSpPr>
          <p:nvPr/>
        </p:nvSpPr>
        <p:spPr bwMode="auto">
          <a:xfrm>
            <a:off x="0" y="1524000"/>
            <a:ext cx="91440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Preliminary</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Title page</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Letter of authorization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Acknowledgement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Abstract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List of contents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List of tables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List of figures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List of abbreviations</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lang="en-GB" sz="3200" dirty="0" smtClean="0">
                <a:latin typeface="Calibri" pitchFamily="34" charset="0"/>
                <a:cs typeface="Times New Roman" pitchFamily="18" charset="0"/>
              </a:rPr>
              <a:t>		Table of contents</a:t>
            </a:r>
            <a:endParaRPr kumimoji="0" lang="en-GB" sz="4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10" descr="MPj01788350000[1]"/>
          <p:cNvPicPr>
            <a:picLocks noChangeAspect="1" noChangeArrowheads="1"/>
          </p:cNvPicPr>
          <p:nvPr/>
        </p:nvPicPr>
        <p:blipFill>
          <a:blip r:embed="rId2"/>
          <a:srcRect/>
          <a:stretch>
            <a:fillRect/>
          </a:stretch>
        </p:blipFill>
        <p:spPr>
          <a:xfrm>
            <a:off x="5105400" y="1295400"/>
            <a:ext cx="3259138" cy="49149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Body part</a:t>
            </a:r>
            <a:endParaRPr lang="en-US" dirty="0"/>
          </a:p>
        </p:txBody>
      </p:sp>
      <p:sp>
        <p:nvSpPr>
          <p:cNvPr id="21505" name="Rectangle 1"/>
          <p:cNvSpPr>
            <a:spLocks noChangeArrowheads="1"/>
          </p:cNvSpPr>
          <p:nvPr/>
        </p:nvSpPr>
        <p:spPr bwMode="auto">
          <a:xfrm>
            <a:off x="0" y="1295400"/>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Introduction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Objectives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Significance</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Limitations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Methodology</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Source of data</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Data collection tools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Data analysis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Findings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Conclusions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Recommendations</a:t>
            </a:r>
            <a:endParaRPr kumimoji="0" lang="en-GB"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part</a:t>
            </a:r>
            <a:endParaRPr lang="en-US" dirty="0"/>
          </a:p>
        </p:txBody>
      </p:sp>
      <p:sp>
        <p:nvSpPr>
          <p:cNvPr id="22529" name="Rectangle 1"/>
          <p:cNvSpPr>
            <a:spLocks noChangeArrowheads="1"/>
          </p:cNvSpPr>
          <p:nvPr/>
        </p:nvSpPr>
        <p:spPr bwMode="auto">
          <a:xfrm>
            <a:off x="0" y="1600200"/>
            <a:ext cx="9144000" cy="26068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200000"/>
              </a:lnSpc>
              <a:spcBef>
                <a:spcPct val="0"/>
              </a:spcBef>
              <a:spcAft>
                <a:spcPct val="0"/>
              </a:spcAft>
              <a:buClrTx/>
              <a:buSzTx/>
              <a:buFont typeface="Arial" pitchFamily="34" charset="0"/>
              <a:buChar char="•"/>
              <a:tabLst>
                <a:tab pos="457200" algn="l"/>
              </a:tabLst>
            </a:pPr>
            <a:r>
              <a:rPr kumimoji="0" lang="en-GB" sz="4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References/Bibliography</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200000"/>
              </a:lnSpc>
              <a:spcBef>
                <a:spcPct val="0"/>
              </a:spcBef>
              <a:spcAft>
                <a:spcPct val="0"/>
              </a:spcAft>
              <a:buClrTx/>
              <a:buSzTx/>
              <a:buFont typeface="Arial" pitchFamily="34" charset="0"/>
              <a:buChar char="•"/>
              <a:tabLst>
                <a:tab pos="457200" algn="l"/>
              </a:tabLst>
            </a:pPr>
            <a:r>
              <a:rPr kumimoji="0" lang="en-GB" sz="4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Appendix</a:t>
            </a:r>
            <a:endParaRPr kumimoji="0" lang="en-GB" sz="6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1325</Words>
  <Application>Microsoft Office PowerPoint</Application>
  <PresentationFormat>On-screen Show (4:3)</PresentationFormat>
  <Paragraphs>261</Paragraphs>
  <Slides>50</Slides>
  <Notes>1</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Report Writing</vt:lpstr>
      <vt:lpstr>Report</vt:lpstr>
      <vt:lpstr>Types of report</vt:lpstr>
      <vt:lpstr>Cont’d</vt:lpstr>
      <vt:lpstr>Qualities of Good Report </vt:lpstr>
      <vt:lpstr>Cont’d</vt:lpstr>
      <vt:lpstr>Parts of a research report</vt:lpstr>
      <vt:lpstr>Body part</vt:lpstr>
      <vt:lpstr>End part</vt:lpstr>
      <vt:lpstr>Slide 10</vt:lpstr>
      <vt:lpstr>Preliminary </vt:lpstr>
      <vt:lpstr>Title page </vt:lpstr>
      <vt:lpstr>Slide 13</vt:lpstr>
      <vt:lpstr>Slide 14</vt:lpstr>
      <vt:lpstr>Acknowledgement/Abstract </vt:lpstr>
      <vt:lpstr>Slide 16</vt:lpstr>
      <vt:lpstr>Slide 17</vt:lpstr>
      <vt:lpstr>Slide 18</vt:lpstr>
      <vt:lpstr>Tables of Contains  </vt:lpstr>
      <vt:lpstr>Slide 20</vt:lpstr>
      <vt:lpstr>Lists of figures</vt:lpstr>
      <vt:lpstr>Slide 22</vt:lpstr>
      <vt:lpstr>Slide 23</vt:lpstr>
      <vt:lpstr>Slide 24</vt:lpstr>
      <vt:lpstr>Introduction </vt:lpstr>
      <vt:lpstr>Objectives</vt:lpstr>
      <vt:lpstr>Cont’d</vt:lpstr>
      <vt:lpstr>Significance</vt:lpstr>
      <vt:lpstr> Limitations</vt:lpstr>
      <vt:lpstr>Slide 30</vt:lpstr>
      <vt:lpstr>Methodology </vt:lpstr>
      <vt:lpstr>Cont’d</vt:lpstr>
      <vt:lpstr>Cont’d</vt:lpstr>
      <vt:lpstr>Source of data</vt:lpstr>
      <vt:lpstr>Data collection tools</vt:lpstr>
      <vt:lpstr>Questionnaire</vt:lpstr>
      <vt:lpstr> Interview </vt:lpstr>
      <vt:lpstr>Observations</vt:lpstr>
      <vt:lpstr>Slide 39</vt:lpstr>
      <vt:lpstr>Data analysis </vt:lpstr>
      <vt:lpstr>Findings </vt:lpstr>
      <vt:lpstr>Conclusion</vt:lpstr>
      <vt:lpstr>Implications</vt:lpstr>
      <vt:lpstr>End Part</vt:lpstr>
      <vt:lpstr>Referencesand Bibliography</vt:lpstr>
      <vt:lpstr>Slide 46</vt:lpstr>
      <vt:lpstr>Slide 47</vt:lpstr>
      <vt:lpstr>Appendix</vt:lpstr>
      <vt:lpstr>Slide 49</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Writing</dc:title>
  <dc:creator>user</dc:creator>
  <cp:lastModifiedBy>user</cp:lastModifiedBy>
  <cp:revision>57</cp:revision>
  <dcterms:created xsi:type="dcterms:W3CDTF">2015-01-30T11:19:17Z</dcterms:created>
  <dcterms:modified xsi:type="dcterms:W3CDTF">2016-02-24T04:43:01Z</dcterms:modified>
</cp:coreProperties>
</file>