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2" r:id="rId5"/>
    <p:sldId id="271" r:id="rId6"/>
    <p:sldId id="272" r:id="rId7"/>
    <p:sldId id="273" r:id="rId8"/>
    <p:sldId id="263" r:id="rId9"/>
    <p:sldId id="264" r:id="rId10"/>
    <p:sldId id="267" r:id="rId11"/>
    <p:sldId id="274" r:id="rId12"/>
    <p:sldId id="269" r:id="rId13"/>
    <p:sldId id="270" r:id="rId14"/>
    <p:sldId id="265" r:id="rId15"/>
    <p:sldId id="268" r:id="rId16"/>
    <p:sldId id="260" r:id="rId17"/>
    <p:sldId id="26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p:scale>
          <a:sx n="73" d="100"/>
          <a:sy n="73" d="100"/>
        </p:scale>
        <p:origin x="1296"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D60E5E6-F80E-4D14-B9F8-E1003609103B}" type="datetimeFigureOut">
              <a:rPr lang="en-US" smtClean="0"/>
              <a:pPr/>
              <a:t>9/21/2020</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2D36E5A-898B-437F-AD37-667E5B1A766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4D60E5E6-F80E-4D14-B9F8-E1003609103B}" type="datetimeFigureOut">
              <a:rPr lang="en-US" smtClean="0"/>
              <a:pPr/>
              <a:t>9/21/2020</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2D36E5A-898B-437F-AD37-667E5B1A766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D60E5E6-F80E-4D14-B9F8-E1003609103B}" type="datetimeFigureOut">
              <a:rPr lang="en-US" smtClean="0"/>
              <a:pPr/>
              <a:t>9/21/2020</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C2D36E5A-898B-437F-AD37-667E5B1A766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4D60E5E6-F80E-4D14-B9F8-E1003609103B}" type="datetimeFigureOut">
              <a:rPr lang="en-US" smtClean="0"/>
              <a:pPr/>
              <a:t>9/21/2020</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2D36E5A-898B-437F-AD37-667E5B1A766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4D60E5E6-F80E-4D14-B9F8-E1003609103B}" type="datetimeFigureOut">
              <a:rPr lang="en-US" smtClean="0"/>
              <a:pPr/>
              <a:t>9/21/2020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2D36E5A-898B-437F-AD37-667E5B1A766C}"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D60E5E6-F80E-4D14-B9F8-E1003609103B}" type="datetimeFigureOut">
              <a:rPr lang="en-US" smtClean="0"/>
              <a:pPr/>
              <a:t>9/21/2020</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2D36E5A-898B-437F-AD37-667E5B1A766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3143250"/>
          </a:xfrm>
        </p:spPr>
        <p:txBody>
          <a:bodyPr>
            <a:normAutofit/>
          </a:bodyPr>
          <a:lstStyle/>
          <a:p>
            <a:r>
              <a:rPr lang="en-US" sz="6600" i="1" dirty="0" smtClean="0"/>
              <a:t>SNAKE BITE</a:t>
            </a:r>
            <a:endParaRPr lang="en-US" sz="6600" i="1"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a:buNone/>
            </a:pPr>
            <a:r>
              <a:rPr lang="en-US" dirty="0" smtClean="0"/>
              <a:t>● Wash the wound with large amounts of soap and water. Inspect the wound for broken teeth or dirt</a:t>
            </a:r>
            <a:r>
              <a:rPr lang="en-US" dirty="0" smtClean="0"/>
              <a:t>.</a:t>
            </a:r>
          </a:p>
          <a:p>
            <a:pPr>
              <a:buNone/>
            </a:pPr>
            <a:endParaRPr lang="en-US" dirty="0" smtClean="0"/>
          </a:p>
          <a:p>
            <a:r>
              <a:rPr lang="en-US" dirty="0" smtClean="0"/>
              <a:t>Identify or be able to describe the snake, but only if it can be done without significant risk for a second bite or a second victim</a:t>
            </a:r>
            <a:r>
              <a:rPr lang="en-US" dirty="0" smtClean="0"/>
              <a:t>.</a:t>
            </a:r>
          </a:p>
          <a:p>
            <a:endParaRPr lang="en-US" dirty="0" smtClean="0"/>
          </a:p>
          <a:p>
            <a:r>
              <a:rPr lang="en-US" dirty="0" smtClean="0"/>
              <a:t>Safely and rapidly transport the victim to an emergency medical facility.</a:t>
            </a:r>
          </a:p>
          <a:p>
            <a:endParaRPr lang="en-US" dirty="0"/>
          </a:p>
        </p:txBody>
      </p:sp>
    </p:spTree>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contd</a:t>
            </a:r>
            <a:endParaRPr lang="en-US" dirty="0"/>
          </a:p>
        </p:txBody>
      </p:sp>
      <p:sp>
        <p:nvSpPr>
          <p:cNvPr id="3" name="Content Placeholder 2"/>
          <p:cNvSpPr>
            <a:spLocks noGrp="1"/>
          </p:cNvSpPr>
          <p:nvPr>
            <p:ph idx="1"/>
          </p:nvPr>
        </p:nvSpPr>
        <p:spPr/>
        <p:txBody>
          <a:bodyPr>
            <a:normAutofit/>
          </a:bodyPr>
          <a:lstStyle/>
          <a:p>
            <a:pPr algn="just"/>
            <a:r>
              <a:rPr lang="en-US" sz="2800" dirty="0" err="1" smtClean="0"/>
              <a:t>Antivenom</a:t>
            </a:r>
            <a:r>
              <a:rPr lang="en-US" sz="2800" dirty="0" smtClean="0"/>
              <a:t> </a:t>
            </a:r>
            <a:r>
              <a:rPr lang="en-US" sz="2800" dirty="0"/>
              <a:t>should be given( incase of poisonous snake bite, marked by muscle spasm, patient’s </a:t>
            </a:r>
            <a:r>
              <a:rPr lang="en-US" sz="2800" dirty="0" err="1"/>
              <a:t>unconciousness</a:t>
            </a:r>
            <a:r>
              <a:rPr lang="en-US" sz="2800" dirty="0" smtClean="0"/>
              <a:t>.)</a:t>
            </a:r>
          </a:p>
          <a:p>
            <a:pPr algn="just"/>
            <a:endParaRPr lang="en-US" sz="2800" dirty="0"/>
          </a:p>
          <a:p>
            <a:pPr algn="just">
              <a:buNone/>
            </a:pPr>
            <a:r>
              <a:rPr lang="en-US" sz="2800" dirty="0"/>
              <a:t>   The early administration of an adequate dose of effective </a:t>
            </a:r>
            <a:r>
              <a:rPr lang="en-US" sz="2800" dirty="0" err="1"/>
              <a:t>antivenom</a:t>
            </a:r>
            <a:r>
              <a:rPr lang="en-US" sz="2800" dirty="0"/>
              <a:t> to patients with signs of envenoming(having poison) is crucial.</a:t>
            </a:r>
          </a:p>
          <a:p>
            <a:pPr algn="just"/>
            <a:endParaRPr lang="en-US" sz="2800" dirty="0"/>
          </a:p>
        </p:txBody>
      </p:sp>
    </p:spTree>
    <p:extLst>
      <p:ext uri="{BB962C8B-B14F-4D97-AF65-F5344CB8AC3E}">
        <p14:creationId xmlns:p14="http://schemas.microsoft.com/office/powerpoint/2010/main" val="406452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C:\Users\DELL\Desktop\l8xpsd6a8kex.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a:t>
            </a:r>
            <a:endParaRPr lang="en-US" dirty="0"/>
          </a:p>
        </p:txBody>
      </p:sp>
      <p:sp>
        <p:nvSpPr>
          <p:cNvPr id="3" name="Content Placeholder 2"/>
          <p:cNvSpPr>
            <a:spLocks noGrp="1"/>
          </p:cNvSpPr>
          <p:nvPr>
            <p:ph idx="1"/>
          </p:nvPr>
        </p:nvSpPr>
        <p:spPr/>
        <p:txBody>
          <a:bodyPr/>
          <a:lstStyle/>
          <a:p>
            <a:r>
              <a:rPr lang="en-US" b="1" dirty="0" smtClean="0"/>
              <a:t>Do not cut and suck</a:t>
            </a:r>
          </a:p>
          <a:p>
            <a:r>
              <a:rPr lang="en-US" b="1" dirty="0" smtClean="0"/>
              <a:t>Do not use ice</a:t>
            </a:r>
          </a:p>
          <a:p>
            <a:r>
              <a:rPr lang="en-US" b="1" dirty="0" smtClean="0"/>
              <a:t>Do not use electric shocks</a:t>
            </a:r>
          </a:p>
          <a:p>
            <a:r>
              <a:rPr lang="en-US" b="1" dirty="0" smtClean="0"/>
              <a:t>Do not use alcohol</a:t>
            </a:r>
          </a:p>
          <a:p>
            <a:r>
              <a:rPr lang="en-US" b="1" dirty="0" smtClean="0"/>
              <a:t>Do not use tourniquets or constriction bands</a:t>
            </a:r>
          </a:p>
          <a:p>
            <a:endParaRPr lang="en-US" b="1" dirty="0" smtClean="0"/>
          </a:p>
          <a:p>
            <a:endParaRPr lang="en-US" dirty="0"/>
          </a:p>
        </p:txBody>
      </p:sp>
    </p:spTree>
  </p:cSld>
  <p:clrMapOvr>
    <a:masterClrMapping/>
  </p:clrMapOvr>
  <p:transition>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not to do?</a:t>
            </a:r>
            <a:endParaRPr lang="en-US" dirty="0"/>
          </a:p>
        </p:txBody>
      </p:sp>
      <p:sp>
        <p:nvSpPr>
          <p:cNvPr id="3" name="Content Placeholder 2"/>
          <p:cNvSpPr>
            <a:spLocks noGrp="1"/>
          </p:cNvSpPr>
          <p:nvPr>
            <p:ph idx="1"/>
          </p:nvPr>
        </p:nvSpPr>
        <p:spPr/>
        <p:txBody>
          <a:bodyPr>
            <a:normAutofit/>
          </a:bodyPr>
          <a:lstStyle/>
          <a:p>
            <a:pPr algn="just"/>
            <a:r>
              <a:rPr lang="en-US" b="1" dirty="0"/>
              <a:t>Do </a:t>
            </a:r>
            <a:r>
              <a:rPr lang="en-US" b="1" dirty="0" smtClean="0"/>
              <a:t>not cut </a:t>
            </a:r>
            <a:r>
              <a:rPr lang="en-US" b="1" dirty="0"/>
              <a:t>and suck.</a:t>
            </a:r>
            <a:r>
              <a:rPr lang="en-US" dirty="0"/>
              <a:t> Cutting into the bite site can damage underlying organs, increase the risk of infection, and sucking on the bite site does not result in venom removal</a:t>
            </a:r>
            <a:r>
              <a:rPr lang="en-US" dirty="0" smtClean="0"/>
              <a:t>.</a:t>
            </a:r>
          </a:p>
          <a:p>
            <a:pPr algn="just"/>
            <a:endParaRPr lang="en-US" dirty="0"/>
          </a:p>
          <a:p>
            <a:pPr algn="just"/>
            <a:r>
              <a:rPr lang="en-US" b="1" dirty="0"/>
              <a:t>Do </a:t>
            </a:r>
            <a:r>
              <a:rPr lang="en-US" b="1" dirty="0" smtClean="0"/>
              <a:t>not use </a:t>
            </a:r>
            <a:r>
              <a:rPr lang="en-US" b="1" dirty="0"/>
              <a:t>ice.</a:t>
            </a:r>
            <a:r>
              <a:rPr lang="en-US" dirty="0"/>
              <a:t> Ice does not deactivate the venom and can cause </a:t>
            </a:r>
            <a:r>
              <a:rPr lang="en-US" dirty="0">
                <a:solidFill>
                  <a:schemeClr val="accent1">
                    <a:lumMod val="50000"/>
                  </a:schemeClr>
                </a:solidFill>
              </a:rPr>
              <a:t>frostbite</a:t>
            </a:r>
            <a:r>
              <a:rPr lang="en-US" dirty="0" smtClean="0"/>
              <a:t>.</a:t>
            </a:r>
          </a:p>
          <a:p>
            <a:pPr algn="just"/>
            <a:endParaRPr lang="en-US" dirty="0"/>
          </a:p>
          <a:p>
            <a:pPr algn="just"/>
            <a:r>
              <a:rPr lang="en-US" b="1" dirty="0"/>
              <a:t>Do </a:t>
            </a:r>
            <a:r>
              <a:rPr lang="en-US" b="1" dirty="0" smtClean="0"/>
              <a:t>not use </a:t>
            </a:r>
            <a:r>
              <a:rPr lang="en-US" b="1" dirty="0"/>
              <a:t>electric shocks.</a:t>
            </a:r>
            <a:r>
              <a:rPr lang="en-US" dirty="0"/>
              <a:t> The shocks are not effective and could cause </a:t>
            </a:r>
            <a:r>
              <a:rPr lang="en-US" dirty="0" smtClean="0">
                <a:solidFill>
                  <a:schemeClr val="tx1">
                    <a:lumMod val="85000"/>
                    <a:lumOff val="15000"/>
                  </a:schemeClr>
                </a:solidFill>
              </a:rPr>
              <a:t>burns</a:t>
            </a:r>
            <a:r>
              <a:rPr lang="en-US" dirty="0">
                <a:solidFill>
                  <a:schemeClr val="tx1">
                    <a:lumMod val="85000"/>
                    <a:lumOff val="15000"/>
                  </a:schemeClr>
                </a:solidFill>
              </a:rPr>
              <a:t> </a:t>
            </a:r>
            <a:r>
              <a:rPr lang="en-US" dirty="0"/>
              <a:t>or electrical problems to the heart.</a:t>
            </a:r>
          </a:p>
          <a:p>
            <a:pPr algn="just"/>
            <a:endParaRPr lang="en-US" dirty="0"/>
          </a:p>
        </p:txBody>
      </p:sp>
    </p:spTree>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algn="just"/>
            <a:r>
              <a:rPr lang="en-US" b="1" dirty="0" smtClean="0"/>
              <a:t>Do not use alcohol.</a:t>
            </a:r>
            <a:r>
              <a:rPr lang="en-US" dirty="0" smtClean="0"/>
              <a:t> Alcohol may deaden the pain, but it also makes the local blood vessels bigger, which can increase venom absorption</a:t>
            </a:r>
            <a:r>
              <a:rPr lang="en-US" dirty="0" smtClean="0"/>
              <a:t>.</a:t>
            </a:r>
          </a:p>
          <a:p>
            <a:pPr algn="just"/>
            <a:endParaRPr lang="en-US" dirty="0" smtClean="0"/>
          </a:p>
          <a:p>
            <a:pPr algn="just"/>
            <a:r>
              <a:rPr lang="en-US" b="1" dirty="0" smtClean="0"/>
              <a:t>Do not use tourniquets or constriction bands.</a:t>
            </a:r>
            <a:r>
              <a:rPr lang="en-US" dirty="0" smtClean="0"/>
              <a:t> These have not been proven effective, may cause increased tissue damage, and could cost the victim a limb.</a:t>
            </a:r>
          </a:p>
          <a:p>
            <a:pPr algn="just"/>
            <a:endParaRPr lang="en-US" dirty="0"/>
          </a:p>
        </p:txBody>
      </p:sp>
    </p:spTree>
  </p:cSld>
  <p:clrMapOvr>
    <a:masterClrMapping/>
  </p:clrMapOvr>
  <p:transition>
    <p:spli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C:\Users\DELL\Desktop\snake-bite-firstaid-facts-prevention-11-638.jpg"/>
          <p:cNvPicPr>
            <a:picLocks noGrp="1" noChangeAspect="1" noChangeArrowheads="1"/>
          </p:cNvPicPr>
          <p:nvPr>
            <p:ph idx="1"/>
          </p:nvPr>
        </p:nvPicPr>
        <p:blipFill>
          <a:blip r:embed="rId2"/>
          <a:srcRect/>
          <a:stretch>
            <a:fillRect/>
          </a:stretch>
        </p:blipFill>
        <p:spPr bwMode="auto">
          <a:xfrm>
            <a:off x="0" y="0"/>
            <a:ext cx="9144000" cy="7086600"/>
          </a:xfrm>
          <a:prstGeom prst="rect">
            <a:avLst/>
          </a:prstGeom>
          <a:noFill/>
        </p:spPr>
      </p:pic>
    </p:spTree>
  </p:cSld>
  <p:clrMapOvr>
    <a:masterClrMapping/>
  </p:clrMapOvr>
  <p:transition>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146" name="Picture 2" descr="C:\Users\DELL\Desktop\download (1).jpg"/>
          <p:cNvPicPr>
            <a:picLocks noGrp="1" noChangeAspect="1" noChangeArrowheads="1"/>
          </p:cNvPicPr>
          <p:nvPr>
            <p:ph idx="1"/>
          </p:nvPr>
        </p:nvPicPr>
        <p:blipFill>
          <a:blip r:embed="rId2"/>
          <a:srcRect/>
          <a:stretch>
            <a:fillRect/>
          </a:stretch>
        </p:blipFill>
        <p:spPr bwMode="auto">
          <a:xfrm>
            <a:off x="1" y="0"/>
            <a:ext cx="5486400" cy="6857999"/>
          </a:xfrm>
          <a:prstGeom prst="rect">
            <a:avLst/>
          </a:prstGeom>
          <a:noFill/>
        </p:spPr>
      </p:pic>
      <p:sp>
        <p:nvSpPr>
          <p:cNvPr id="5" name="TextBox 4"/>
          <p:cNvSpPr txBox="1"/>
          <p:nvPr/>
        </p:nvSpPr>
        <p:spPr>
          <a:xfrm>
            <a:off x="4343400" y="3733800"/>
            <a:ext cx="4191000" cy="830997"/>
          </a:xfrm>
          <a:prstGeom prst="rect">
            <a:avLst/>
          </a:prstGeom>
          <a:noFill/>
        </p:spPr>
        <p:txBody>
          <a:bodyPr wrap="square" rtlCol="0">
            <a:spAutoFit/>
          </a:bodyPr>
          <a:lstStyle/>
          <a:p>
            <a:r>
              <a:rPr lang="en-US" sz="4800" i="1" dirty="0" smtClean="0"/>
              <a:t>  THANK YOU!</a:t>
            </a:r>
            <a:endParaRPr lang="en-US" sz="48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DELL\Desktop\sss.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ransition>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A </a:t>
            </a:r>
            <a:r>
              <a:rPr lang="en-US" b="1" dirty="0"/>
              <a:t>snakebite</a:t>
            </a:r>
            <a:r>
              <a:rPr lang="en-US" dirty="0"/>
              <a:t> is an injury caused by the bite of a </a:t>
            </a:r>
            <a:r>
              <a:rPr lang="en-US" dirty="0">
                <a:solidFill>
                  <a:srgbClr val="FF0000"/>
                </a:solidFill>
              </a:rPr>
              <a:t>snake</a:t>
            </a:r>
            <a:r>
              <a:rPr lang="en-US" dirty="0"/>
              <a:t>, especially a </a:t>
            </a:r>
            <a:r>
              <a:rPr lang="en-US" dirty="0">
                <a:solidFill>
                  <a:srgbClr val="FF0000"/>
                </a:solidFill>
              </a:rPr>
              <a:t>venomous snake</a:t>
            </a:r>
            <a:r>
              <a:rPr lang="en-US" dirty="0" smtClean="0"/>
              <a:t>.</a:t>
            </a:r>
            <a:r>
              <a:rPr lang="en-US" dirty="0"/>
              <a:t> A common sign of a bite from a venomous snake is the presence of two </a:t>
            </a:r>
            <a:r>
              <a:rPr lang="en-US" dirty="0" smtClean="0">
                <a:solidFill>
                  <a:srgbClr val="FF0000"/>
                </a:solidFill>
              </a:rPr>
              <a:t>puncture wounds</a:t>
            </a:r>
            <a:r>
              <a:rPr lang="en-US" dirty="0"/>
              <a:t> from the animal's </a:t>
            </a:r>
            <a:r>
              <a:rPr lang="en-US" dirty="0" smtClean="0">
                <a:solidFill>
                  <a:srgbClr val="FF0000"/>
                </a:solidFill>
              </a:rPr>
              <a:t>fangs.</a:t>
            </a:r>
          </a:p>
          <a:p>
            <a:pPr>
              <a:buNone/>
            </a:pPr>
            <a:endParaRPr lang="en-US" dirty="0"/>
          </a:p>
          <a:p>
            <a:endParaRPr lang="en-US" dirty="0"/>
          </a:p>
        </p:txBody>
      </p:sp>
      <p:sp>
        <p:nvSpPr>
          <p:cNvPr id="4" name="Rectangle 3"/>
          <p:cNvSpPr/>
          <p:nvPr/>
        </p:nvSpPr>
        <p:spPr>
          <a:xfrm>
            <a:off x="1066800" y="5181600"/>
            <a:ext cx="6934200" cy="369332"/>
          </a:xfrm>
          <a:prstGeom prst="rect">
            <a:avLst/>
          </a:prstGeom>
        </p:spPr>
        <p:txBody>
          <a:bodyPr wrap="square">
            <a:spAutoFit/>
          </a:bodyPr>
          <a:lstStyle/>
          <a:p>
            <a:r>
              <a:rPr lang="en-US" dirty="0" smtClean="0"/>
              <a:t> </a:t>
            </a:r>
            <a:endParaRPr lang="en-US" sz="2400" dirty="0"/>
          </a:p>
        </p:txBody>
      </p:sp>
      <p:sp>
        <p:nvSpPr>
          <p:cNvPr id="5" name="Rectangle 4"/>
          <p:cNvSpPr/>
          <p:nvPr/>
        </p:nvSpPr>
        <p:spPr>
          <a:xfrm>
            <a:off x="609600" y="4876800"/>
            <a:ext cx="7620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FF00"/>
                </a:solidFill>
              </a:rPr>
              <a:t>Venom = a poisonous substance secreted by animals such as snakes, spiders etc.</a:t>
            </a:r>
            <a:endParaRPr lang="en-US" sz="2400" dirty="0">
              <a:solidFill>
                <a:srgbClr val="FFFF00"/>
              </a:solidFill>
            </a:endParaRPr>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DELL\Desktop\fangs.jpg"/>
          <p:cNvPicPr>
            <a:picLocks noGrp="1" noChangeAspect="1" noChangeArrowheads="1"/>
          </p:cNvPicPr>
          <p:nvPr>
            <p:ph idx="1"/>
          </p:nvPr>
        </p:nvPicPr>
        <p:blipFill>
          <a:blip r:embed="rId2"/>
          <a:srcRect/>
          <a:stretch>
            <a:fillRect/>
          </a:stretch>
        </p:blipFill>
        <p:spPr bwMode="auto">
          <a:xfrm>
            <a:off x="0" y="0"/>
            <a:ext cx="9144000" cy="6862730"/>
          </a:xfrm>
          <a:prstGeom prst="rect">
            <a:avLst/>
          </a:prstGeom>
          <a:noFill/>
        </p:spPr>
      </p:pic>
      <p:cxnSp>
        <p:nvCxnSpPr>
          <p:cNvPr id="6" name="Straight Arrow Connector 5"/>
          <p:cNvCxnSpPr/>
          <p:nvPr/>
        </p:nvCxnSpPr>
        <p:spPr>
          <a:xfrm>
            <a:off x="6248400" y="4724400"/>
            <a:ext cx="9906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7" name="TextBox 6"/>
          <p:cNvSpPr txBox="1"/>
          <p:nvPr/>
        </p:nvSpPr>
        <p:spPr>
          <a:xfrm>
            <a:off x="7391400" y="4419600"/>
            <a:ext cx="1752600" cy="584775"/>
          </a:xfrm>
          <a:prstGeom prst="rect">
            <a:avLst/>
          </a:prstGeom>
          <a:noFill/>
        </p:spPr>
        <p:txBody>
          <a:bodyPr wrap="square" rtlCol="0">
            <a:spAutoFit/>
          </a:bodyPr>
          <a:lstStyle/>
          <a:p>
            <a:r>
              <a:rPr lang="en-US" sz="3200" dirty="0" smtClean="0">
                <a:solidFill>
                  <a:schemeClr val="bg1"/>
                </a:solidFill>
              </a:rPr>
              <a:t>FANGS</a:t>
            </a:r>
            <a:endParaRPr lang="en-US" sz="3200" dirty="0">
              <a:solidFill>
                <a:schemeClr val="bg1"/>
              </a:solidFill>
            </a:endParaRPr>
          </a:p>
        </p:txBody>
      </p:sp>
    </p:spTree>
  </p:cSld>
  <p:clrMapOvr>
    <a:masterClrMapping/>
  </p:clrMapOvr>
  <p:transition>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Poisonous species of snakes in </a:t>
            </a:r>
            <a:r>
              <a:rPr lang="en-US" dirty="0" err="1" smtClean="0"/>
              <a:t>nepal</a:t>
            </a:r>
            <a:r>
              <a:rPr lang="en-US" dirty="0" smtClean="0"/>
              <a:t> :</a:t>
            </a:r>
            <a:endParaRPr lang="en-US" dirty="0"/>
          </a:p>
        </p:txBody>
      </p:sp>
      <p:sp>
        <p:nvSpPr>
          <p:cNvPr id="3" name="Content Placeholder 2"/>
          <p:cNvSpPr>
            <a:spLocks noGrp="1"/>
          </p:cNvSpPr>
          <p:nvPr>
            <p:ph idx="1"/>
          </p:nvPr>
        </p:nvSpPr>
        <p:spPr/>
        <p:txBody>
          <a:bodyPr/>
          <a:lstStyle/>
          <a:p>
            <a:endParaRPr lang="en-US" dirty="0" smtClean="0"/>
          </a:p>
          <a:p>
            <a:r>
              <a:rPr lang="en-US" dirty="0" smtClean="0"/>
              <a:t>King  Cobra</a:t>
            </a:r>
          </a:p>
          <a:p>
            <a:endParaRPr lang="en-US" dirty="0" smtClean="0"/>
          </a:p>
          <a:p>
            <a:r>
              <a:rPr lang="en-US" dirty="0" smtClean="0"/>
              <a:t>Vipers</a:t>
            </a:r>
          </a:p>
          <a:p>
            <a:endParaRPr lang="en-US" dirty="0" smtClean="0"/>
          </a:p>
          <a:p>
            <a:r>
              <a:rPr lang="en-US" dirty="0" err="1" smtClean="0"/>
              <a:t>Craits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smtClean="0"/>
          </a:p>
          <a:p>
            <a:pPr marL="514350" indent="-514350">
              <a:buFont typeface="+mj-lt"/>
              <a:buAutoNum type="arabicPeriod"/>
            </a:pPr>
            <a:r>
              <a:rPr lang="en-US" dirty="0" smtClean="0"/>
              <a:t>Localized Pain</a:t>
            </a:r>
          </a:p>
          <a:p>
            <a:pPr marL="514350" indent="-514350">
              <a:buFont typeface="+mj-lt"/>
              <a:buAutoNum type="arabicPeriod"/>
            </a:pPr>
            <a:r>
              <a:rPr lang="en-US" dirty="0" smtClean="0"/>
              <a:t>Allergic reaction</a:t>
            </a:r>
          </a:p>
          <a:p>
            <a:pPr marL="514350" indent="-514350">
              <a:buFont typeface="+mj-lt"/>
              <a:buAutoNum type="arabicPeriod"/>
            </a:pPr>
            <a:r>
              <a:rPr lang="en-US" dirty="0" smtClean="0"/>
              <a:t>Nausea</a:t>
            </a:r>
          </a:p>
          <a:p>
            <a:pPr marL="514350" indent="-514350">
              <a:buFont typeface="+mj-lt"/>
              <a:buAutoNum type="arabicPeriod"/>
            </a:pPr>
            <a:r>
              <a:rPr lang="en-US" dirty="0" smtClean="0"/>
              <a:t>Convulsion ( violent uncontrollable contraction of muscles)</a:t>
            </a:r>
          </a:p>
          <a:p>
            <a:pPr marL="514350" indent="-514350">
              <a:buFont typeface="+mj-lt"/>
              <a:buAutoNum type="arabicPeriod"/>
            </a:pPr>
            <a:r>
              <a:rPr lang="en-US" dirty="0" smtClean="0"/>
              <a:t>Even paralysis</a:t>
            </a:r>
          </a:p>
          <a:p>
            <a:pPr marL="514350" indent="-514350">
              <a:buFont typeface="+mj-lt"/>
              <a:buAutoNum type="arabicPeriod"/>
            </a:pPr>
            <a:r>
              <a:rPr lang="en-US" dirty="0" smtClean="0"/>
              <a:t>Change in skin </a:t>
            </a:r>
            <a:r>
              <a:rPr lang="en-US" dirty="0" err="1" smtClean="0"/>
              <a:t>colour</a:t>
            </a:r>
            <a:endParaRPr lang="en-US" dirty="0" smtClean="0"/>
          </a:p>
          <a:p>
            <a:pPr marL="514350" indent="-514350">
              <a:buFont typeface="+mj-lt"/>
              <a:buAutoNum type="arabicPeriod"/>
            </a:pPr>
            <a:r>
              <a:rPr lang="en-US" dirty="0" smtClean="0"/>
              <a:t>Drooping eyelids (the </a:t>
            </a:r>
            <a:r>
              <a:rPr lang="en-US" dirty="0" err="1" smtClean="0"/>
              <a:t>upper</a:t>
            </a:r>
            <a:r>
              <a:rPr lang="en-US" b="1" dirty="0" err="1" smtClean="0"/>
              <a:t>eyelid</a:t>
            </a:r>
            <a:r>
              <a:rPr lang="en-US" dirty="0" smtClean="0"/>
              <a:t> falls to a lower position than normal)</a:t>
            </a:r>
          </a:p>
        </p:txBody>
      </p:sp>
      <p:sp>
        <p:nvSpPr>
          <p:cNvPr id="5" name="Rectangle 4"/>
          <p:cNvSpPr/>
          <p:nvPr/>
        </p:nvSpPr>
        <p:spPr>
          <a:xfrm>
            <a:off x="0" y="0"/>
            <a:ext cx="9144000" cy="190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smtClean="0">
                <a:solidFill>
                  <a:schemeClr val="bg1"/>
                </a:solidFill>
              </a:rPr>
              <a:t>SYMPTOMS</a:t>
            </a:r>
            <a:endParaRPr lang="en-US" sz="60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DELL\Desktop\snake-bite-firstaid-facts-prevention-16-63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DELL\Desktop\snake-bite-first-aid-9-63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0040"/>
            <a:ext cx="6629400" cy="1203960"/>
          </a:xfrm>
        </p:spPr>
        <p:txBody>
          <a:bodyPr>
            <a:normAutofit/>
          </a:bodyPr>
          <a:lstStyle/>
          <a:p>
            <a:pPr algn="ctr"/>
            <a:r>
              <a:rPr lang="en-US" dirty="0" smtClean="0"/>
              <a:t>     WHAT EXACTLY TO DO</a:t>
            </a:r>
            <a:r>
              <a:rPr lang="en-US" dirty="0" smtClean="0"/>
              <a:t>?</a:t>
            </a:r>
            <a:br>
              <a:rPr lang="en-US" dirty="0" smtClean="0"/>
            </a:br>
            <a:r>
              <a:rPr lang="en-US" dirty="0" smtClean="0"/>
              <a:t>First aid</a:t>
            </a:r>
            <a:endParaRPr lang="en-US" dirty="0"/>
          </a:p>
        </p:txBody>
      </p:sp>
      <p:sp>
        <p:nvSpPr>
          <p:cNvPr id="3" name="Content Placeholder 2"/>
          <p:cNvSpPr>
            <a:spLocks noGrp="1"/>
          </p:cNvSpPr>
          <p:nvPr>
            <p:ph idx="1"/>
          </p:nvPr>
        </p:nvSpPr>
        <p:spPr>
          <a:xfrm>
            <a:off x="0" y="1524000"/>
            <a:ext cx="7924800" cy="5029200"/>
          </a:xfrm>
        </p:spPr>
        <p:txBody>
          <a:bodyPr>
            <a:noAutofit/>
          </a:bodyPr>
          <a:lstStyle/>
          <a:p>
            <a:pPr algn="just">
              <a:buNone/>
            </a:pPr>
            <a:r>
              <a:rPr lang="en-US" sz="2400" dirty="0" smtClean="0"/>
              <a:t>    </a:t>
            </a:r>
            <a:r>
              <a:rPr lang="en-US" sz="2400" dirty="0" smtClean="0"/>
              <a:t>● Prevent a second bite or a second victim. Do not try to catch the    snake as this can lead to additional victims or bites. Snakes can continue to bite and inject venom with successive bites until they run out of venom.</a:t>
            </a:r>
          </a:p>
          <a:p>
            <a:pPr algn="just"/>
            <a:endParaRPr lang="en-US" sz="2400" dirty="0" smtClean="0"/>
          </a:p>
          <a:p>
            <a:pPr algn="just"/>
            <a:r>
              <a:rPr lang="en-US" sz="2400" dirty="0"/>
              <a:t>Remove constricting items on the victim, such as rings or other jewelry, which could cut off blood flow if the bite area swells</a:t>
            </a:r>
            <a:r>
              <a:rPr lang="en-US" sz="2400" dirty="0" smtClean="0"/>
              <a:t>.</a:t>
            </a:r>
          </a:p>
          <a:p>
            <a:pPr algn="just">
              <a:buNone/>
            </a:pPr>
            <a:endParaRPr lang="en-US" sz="2400" dirty="0"/>
          </a:p>
          <a:p>
            <a:pPr algn="just"/>
            <a:r>
              <a:rPr lang="en-US" sz="2400" dirty="0" smtClean="0"/>
              <a:t>Secondly, </a:t>
            </a:r>
            <a:r>
              <a:rPr lang="en-US" sz="2400" dirty="0"/>
              <a:t>the affected limb should be used as little as possible to delay absorption and circulation of the venom</a:t>
            </a:r>
            <a:r>
              <a:rPr lang="en-US" sz="2400" dirty="0" smtClean="0"/>
              <a:t>.</a:t>
            </a:r>
          </a:p>
          <a:p>
            <a:pPr algn="just"/>
            <a:endParaRPr lang="en-US" sz="2400" dirty="0"/>
          </a:p>
          <a:p>
            <a:pPr algn="just">
              <a:buNone/>
            </a:pPr>
            <a:r>
              <a:rPr lang="en-US" sz="2400" dirty="0" smtClean="0"/>
              <a:t>    </a:t>
            </a:r>
            <a:endParaRPr lang="en-US" sz="2400" dirty="0"/>
          </a:p>
        </p:txBody>
      </p:sp>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207</TotalTime>
  <Words>312</Words>
  <Application>Microsoft Office PowerPoint</Application>
  <PresentationFormat>On-screen Show (4:3)</PresentationFormat>
  <Paragraphs>58</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Trebuchet MS</vt:lpstr>
      <vt:lpstr>Wingdings</vt:lpstr>
      <vt:lpstr>Wingdings 2</vt:lpstr>
      <vt:lpstr>Opulent</vt:lpstr>
      <vt:lpstr>SNAKE BITE</vt:lpstr>
      <vt:lpstr>PowerPoint Presentation</vt:lpstr>
      <vt:lpstr>INTRODUCTION</vt:lpstr>
      <vt:lpstr>PowerPoint Presentation</vt:lpstr>
      <vt:lpstr>Poisonous species of snakes in nepal :</vt:lpstr>
      <vt:lpstr>PowerPoint Presentation</vt:lpstr>
      <vt:lpstr>PowerPoint Presentation</vt:lpstr>
      <vt:lpstr>PowerPoint Presentation</vt:lpstr>
      <vt:lpstr>     WHAT EXACTLY TO DO? First aid</vt:lpstr>
      <vt:lpstr>Contd…</vt:lpstr>
      <vt:lpstr>contd</vt:lpstr>
      <vt:lpstr>PowerPoint Presentation</vt:lpstr>
      <vt:lpstr>DO NOT..</vt:lpstr>
      <vt:lpstr>What not to do?</vt:lpstr>
      <vt:lpstr>Contd…</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SNAKE BITE</dc:title>
  <dc:creator>DELL</dc:creator>
  <cp:lastModifiedBy>admin</cp:lastModifiedBy>
  <cp:revision>11</cp:revision>
  <dcterms:created xsi:type="dcterms:W3CDTF">2019-07-15T12:48:21Z</dcterms:created>
  <dcterms:modified xsi:type="dcterms:W3CDTF">2020-09-21T05:25:03Z</dcterms:modified>
</cp:coreProperties>
</file>