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Lst>
  <p:sldSz cy="6858000" cx="12192000"/>
  <p:notesSz cx="6858000" cy="9144000"/>
  <p:embeddedFontLst>
    <p:embeddedFont>
      <p:font typeface="Helvetica Neue"/>
      <p:regular r:id="rId45"/>
      <p:bold r:id="rId46"/>
      <p:italic r:id="rId47"/>
      <p:boldItalic r:id="rId4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7152">
          <p15:clr>
            <a:srgbClr val="A4A3A4"/>
          </p15:clr>
        </p15:guide>
        <p15:guide id="3" pos="528">
          <p15:clr>
            <a:srgbClr val="A4A3A4"/>
          </p15:clr>
        </p15:guide>
        <p15:guide id="4" pos="720">
          <p15:clr>
            <a:srgbClr val="A4A3A4"/>
          </p15:clr>
        </p15:guide>
        <p15:guide id="5" orient="horz" pos="2712">
          <p15:clr>
            <a:srgbClr val="A4A3A4"/>
          </p15:clr>
        </p15:guide>
      </p15:sldGuideLst>
    </p:ext>
    <p:ext uri="GoogleSlidesCustomDataVersion2">
      <go:slidesCustomData xmlns:go="http://customooxmlschemas.google.com/" r:id="rId49" roundtripDataSignature="AMtx7migyhBWXNw9OsAF3CW5OqLhIR52d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7152"/>
        <p:guide pos="528"/>
        <p:guide pos="720"/>
        <p:guide pos="2712"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font" Target="fonts/HelveticaNeue-bold.fntdata"/><Relationship Id="rId45" Type="http://schemas.openxmlformats.org/officeDocument/2006/relationships/font" Target="fonts/HelveticaNeue-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HelveticaNeue-boldItalic.fntdata"/><Relationship Id="rId47" Type="http://schemas.openxmlformats.org/officeDocument/2006/relationships/font" Target="fonts/HelveticaNeue-italic.fntdata"/><Relationship Id="rId49"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3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3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3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3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3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1" name="Shape 11"/>
        <p:cNvGrpSpPr/>
        <p:nvPr/>
      </p:nvGrpSpPr>
      <p:grpSpPr>
        <a:xfrm>
          <a:off x="0" y="0"/>
          <a:ext cx="0" cy="0"/>
          <a:chOff x="0" y="0"/>
          <a:chExt cx="0" cy="0"/>
        </a:xfrm>
      </p:grpSpPr>
      <p:sp>
        <p:nvSpPr>
          <p:cNvPr id="12" name="Google Shape;12;p4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4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 name="Google Shape;14;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5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50"/>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51"/>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51"/>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7" name="Shape 17"/>
        <p:cNvGrpSpPr/>
        <p:nvPr/>
      </p:nvGrpSpPr>
      <p:grpSpPr>
        <a:xfrm>
          <a:off x="0" y="0"/>
          <a:ext cx="0" cy="0"/>
          <a:chOff x="0" y="0"/>
          <a:chExt cx="0" cy="0"/>
        </a:xfrm>
      </p:grpSpPr>
      <p:sp>
        <p:nvSpPr>
          <p:cNvPr id="18" name="Google Shape;18;p4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4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0" name="Google Shape;20;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4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4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4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4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4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4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4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4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4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4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4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4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4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4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4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4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4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4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48"/>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48"/>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4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49"/>
          <p:cNvSpPr/>
          <p:nvPr>
            <p:ph idx="2" type="pic"/>
          </p:nvPr>
        </p:nvSpPr>
        <p:spPr>
          <a:xfrm>
            <a:off x="5183188" y="987425"/>
            <a:ext cx="6172200" cy="4873625"/>
          </a:xfrm>
          <a:prstGeom prst="rect">
            <a:avLst/>
          </a:prstGeom>
          <a:noFill/>
          <a:ln>
            <a:noFill/>
          </a:ln>
        </p:spPr>
      </p:sp>
      <p:sp>
        <p:nvSpPr>
          <p:cNvPr id="64" name="Google Shape;64;p49"/>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4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4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1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hyperlink" Target="http://nepalntp.gov.np/" TargetMode="External"/><Relationship Id="rId4" Type="http://schemas.openxmlformats.org/officeDocument/2006/relationships/hyperlink" Target="https://hmis.gov.np/posts/single/annual-health-report-208081"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6EFF5"/>
        </a:solidFill>
      </p:bgPr>
    </p:bg>
    <p:spTree>
      <p:nvGrpSpPr>
        <p:cNvPr id="83" name="Shape 83"/>
        <p:cNvGrpSpPr/>
        <p:nvPr/>
      </p:nvGrpSpPr>
      <p:grpSpPr>
        <a:xfrm>
          <a:off x="0" y="0"/>
          <a:ext cx="0" cy="0"/>
          <a:chOff x="0" y="0"/>
          <a:chExt cx="0" cy="0"/>
        </a:xfrm>
      </p:grpSpPr>
      <p:sp>
        <p:nvSpPr>
          <p:cNvPr id="84" name="Google Shape;84;p1"/>
          <p:cNvSpPr/>
          <p:nvPr/>
        </p:nvSpPr>
        <p:spPr>
          <a:xfrm>
            <a:off x="0" y="1401417"/>
            <a:ext cx="12192000" cy="2027583"/>
          </a:xfrm>
          <a:prstGeom prst="rect">
            <a:avLst/>
          </a:prstGeom>
          <a:solidFill>
            <a:srgbClr val="5EACE3"/>
          </a:solidFill>
          <a:ln cap="flat" cmpd="sng" w="12700">
            <a:solidFill>
              <a:srgbClr val="0C413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0" i="0" lang="en-US" sz="4000" u="none" cap="none" strike="noStrike">
                <a:solidFill>
                  <a:srgbClr val="FF0000"/>
                </a:solidFill>
                <a:latin typeface="Times New Roman"/>
                <a:ea typeface="Times New Roman"/>
                <a:cs typeface="Times New Roman"/>
                <a:sym typeface="Times New Roman"/>
              </a:rPr>
              <a:t>      National Tuberculosis Control Program</a:t>
            </a:r>
            <a:endParaRPr b="0" i="0" sz="4000" u="none" cap="none" strike="noStrike">
              <a:solidFill>
                <a:schemeClr val="lt1"/>
              </a:solidFill>
              <a:latin typeface="Calibri"/>
              <a:ea typeface="Calibri"/>
              <a:cs typeface="Calibri"/>
              <a:sym typeface="Calibri"/>
            </a:endParaRPr>
          </a:p>
        </p:txBody>
      </p:sp>
      <p:pic>
        <p:nvPicPr>
          <p:cNvPr id="85" name="Google Shape;85;p1"/>
          <p:cNvPicPr preferRelativeResize="0"/>
          <p:nvPr/>
        </p:nvPicPr>
        <p:blipFill rotWithShape="1">
          <a:blip r:embed="rId3">
            <a:alphaModFix/>
          </a:blip>
          <a:srcRect b="0" l="0" r="0" t="0"/>
          <a:stretch/>
        </p:blipFill>
        <p:spPr>
          <a:xfrm>
            <a:off x="0" y="1351722"/>
            <a:ext cx="2027583" cy="2077278"/>
          </a:xfrm>
          <a:prstGeom prst="rect">
            <a:avLst/>
          </a:prstGeom>
          <a:noFill/>
          <a:ln>
            <a:noFill/>
          </a:ln>
          <a:effectLst>
            <a:outerShdw sx="1000" rotWithShape="0" algn="ctr" dir="21540000" dist="2260600" sy="1000">
              <a:srgbClr val="000000"/>
            </a:outerShdw>
          </a:effectLst>
        </p:spPr>
      </p:pic>
      <p:sp>
        <p:nvSpPr>
          <p:cNvPr id="86" name="Google Shape;86;p1"/>
          <p:cNvSpPr txBox="1"/>
          <p:nvPr/>
        </p:nvSpPr>
        <p:spPr>
          <a:xfrm>
            <a:off x="1143000" y="3912201"/>
            <a:ext cx="3727174" cy="181588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2800" u="none" cap="none" strike="noStrike">
                <a:solidFill>
                  <a:schemeClr val="dk1"/>
                </a:solidFill>
                <a:latin typeface="Times New Roman"/>
                <a:ea typeface="Times New Roman"/>
                <a:cs typeface="Times New Roman"/>
                <a:sym typeface="Times New Roman"/>
              </a:rPr>
              <a:t>Presented By:</a:t>
            </a:r>
            <a:endParaRPr/>
          </a:p>
          <a:p>
            <a:pPr indent="0" lvl="0" marL="0" marR="0" rtl="0" algn="l">
              <a:spcBef>
                <a:spcPts val="0"/>
              </a:spcBef>
              <a:spcAft>
                <a:spcPts val="0"/>
              </a:spcAft>
              <a:buNone/>
            </a:pPr>
            <a:r>
              <a:t/>
            </a:r>
            <a:endParaRPr sz="28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rPr lang="en-US" sz="2800">
                <a:solidFill>
                  <a:schemeClr val="dk1"/>
                </a:solidFill>
                <a:latin typeface="Times New Roman"/>
                <a:ea typeface="Times New Roman"/>
                <a:cs typeface="Times New Roman"/>
                <a:sym typeface="Times New Roman"/>
              </a:rPr>
              <a:t>Arika K.C. (7)</a:t>
            </a:r>
            <a:endParaRPr/>
          </a:p>
          <a:p>
            <a:pPr indent="0" lvl="0" marL="0" marR="0" rtl="0" algn="l">
              <a:spcBef>
                <a:spcPts val="0"/>
              </a:spcBef>
              <a:spcAft>
                <a:spcPts val="0"/>
              </a:spcAft>
              <a:buNone/>
            </a:pPr>
            <a:r>
              <a:rPr lang="en-US" sz="2800">
                <a:solidFill>
                  <a:schemeClr val="dk1"/>
                </a:solidFill>
                <a:latin typeface="Times New Roman"/>
                <a:ea typeface="Times New Roman"/>
                <a:cs typeface="Times New Roman"/>
                <a:sym typeface="Times New Roman"/>
              </a:rPr>
              <a:t>Ritika Baskota (26)</a:t>
            </a:r>
            <a:endParaRPr/>
          </a:p>
        </p:txBody>
      </p:sp>
      <p:sp>
        <p:nvSpPr>
          <p:cNvPr id="87" name="Google Shape;87;p1"/>
          <p:cNvSpPr txBox="1"/>
          <p:nvPr/>
        </p:nvSpPr>
        <p:spPr>
          <a:xfrm>
            <a:off x="7762461" y="3914146"/>
            <a:ext cx="4255218" cy="267765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800">
                <a:solidFill>
                  <a:schemeClr val="dk1"/>
                </a:solidFill>
                <a:latin typeface="Times New Roman"/>
                <a:ea typeface="Times New Roman"/>
                <a:cs typeface="Times New Roman"/>
                <a:sym typeface="Times New Roman"/>
              </a:rPr>
              <a:t>Presented To:</a:t>
            </a:r>
            <a:endParaRPr/>
          </a:p>
          <a:p>
            <a:pPr indent="0" lvl="0" marL="0" marR="0" rtl="0" algn="l">
              <a:spcBef>
                <a:spcPts val="0"/>
              </a:spcBef>
              <a:spcAft>
                <a:spcPts val="0"/>
              </a:spcAft>
              <a:buNone/>
            </a:pPr>
            <a:r>
              <a:t/>
            </a:r>
            <a:endParaRPr sz="28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rPr lang="en-US" sz="2800">
                <a:solidFill>
                  <a:schemeClr val="dk1"/>
                </a:solidFill>
                <a:latin typeface="Times New Roman"/>
                <a:ea typeface="Times New Roman"/>
                <a:cs typeface="Times New Roman"/>
                <a:sym typeface="Times New Roman"/>
              </a:rPr>
              <a:t>Dr. Hari Prasad Kaphle</a:t>
            </a:r>
            <a:endParaRPr sz="28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rPr lang="en-US" sz="2800">
                <a:solidFill>
                  <a:schemeClr val="dk1"/>
                </a:solidFill>
                <a:latin typeface="Times New Roman"/>
                <a:ea typeface="Times New Roman"/>
                <a:cs typeface="Times New Roman"/>
                <a:sym typeface="Times New Roman"/>
              </a:rPr>
              <a:t> Associate Professor  </a:t>
            </a:r>
            <a:endParaRPr/>
          </a:p>
          <a:p>
            <a:pPr indent="0" lvl="0" marL="0" marR="0" rtl="0" algn="l">
              <a:spcBef>
                <a:spcPts val="0"/>
              </a:spcBef>
              <a:spcAft>
                <a:spcPts val="0"/>
              </a:spcAft>
              <a:buNone/>
            </a:pPr>
            <a:r>
              <a:rPr lang="en-US" sz="2800">
                <a:solidFill>
                  <a:schemeClr val="dk1"/>
                </a:solidFill>
                <a:latin typeface="Times New Roman"/>
                <a:ea typeface="Times New Roman"/>
                <a:cs typeface="Times New Roman"/>
                <a:sym typeface="Times New Roman"/>
              </a:rPr>
              <a:t>SHAS,PU</a:t>
            </a:r>
            <a:endParaRPr/>
          </a:p>
          <a:p>
            <a:pPr indent="0" lvl="0" marL="0" marR="0" rtl="0" algn="l">
              <a:spcBef>
                <a:spcPts val="0"/>
              </a:spcBef>
              <a:spcAft>
                <a:spcPts val="0"/>
              </a:spcAft>
              <a:buNone/>
            </a:pPr>
            <a:r>
              <a:t/>
            </a:r>
            <a:endParaRPr sz="2800">
              <a:solidFill>
                <a:schemeClr val="dk1"/>
              </a:solidFill>
              <a:latin typeface="Calibri"/>
              <a:ea typeface="Calibri"/>
              <a:cs typeface="Calibri"/>
              <a:sym typeface="Calibri"/>
            </a:endParaRPr>
          </a:p>
        </p:txBody>
      </p:sp>
      <p:pic>
        <p:nvPicPr>
          <p:cNvPr descr="A picture containing food&#10;&#10;Description generated with very high confidence" id="88" name="Google Shape;88;p1"/>
          <p:cNvPicPr preferRelativeResize="0"/>
          <p:nvPr/>
        </p:nvPicPr>
        <p:blipFill rotWithShape="1">
          <a:blip r:embed="rId4">
            <a:alphaModFix/>
          </a:blip>
          <a:srcRect b="0" l="0" r="0" t="0"/>
          <a:stretch/>
        </p:blipFill>
        <p:spPr>
          <a:xfrm>
            <a:off x="10465903" y="152850"/>
            <a:ext cx="1584313" cy="113923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10"/>
          <p:cNvSpPr txBox="1"/>
          <p:nvPr>
            <p:ph idx="1" type="body"/>
          </p:nvPr>
        </p:nvSpPr>
        <p:spPr>
          <a:xfrm>
            <a:off x="838200" y="432079"/>
            <a:ext cx="10515600" cy="5744884"/>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en-US" u="sng"/>
              <a:t>d. </a:t>
            </a:r>
            <a:r>
              <a:rPr lang="en-US" sz="2600" u="sng">
                <a:latin typeface="Times New Roman"/>
                <a:ea typeface="Times New Roman"/>
                <a:cs typeface="Times New Roman"/>
                <a:sym typeface="Times New Roman"/>
              </a:rPr>
              <a:t>Strategic interventions for objective 4</a:t>
            </a:r>
            <a:endParaRPr/>
          </a:p>
          <a:p>
            <a:pPr indent="-228600" lvl="0" marL="228600" rtl="0" algn="l">
              <a:lnSpc>
                <a:spcPct val="90000"/>
              </a:lnSpc>
              <a:spcBef>
                <a:spcPts val="1000"/>
              </a:spcBef>
              <a:spcAft>
                <a:spcPts val="0"/>
              </a:spcAft>
              <a:buClr>
                <a:schemeClr val="dk1"/>
              </a:buClr>
              <a:buSzPts val="2600"/>
              <a:buChar char="•"/>
            </a:pPr>
            <a:r>
              <a:rPr lang="en-US" sz="2600">
                <a:latin typeface="Times New Roman"/>
                <a:ea typeface="Times New Roman"/>
                <a:cs typeface="Times New Roman"/>
                <a:sym typeface="Times New Roman"/>
              </a:rPr>
              <a:t>Establishment and operationalization of formal structures for PPM</a:t>
            </a:r>
            <a:endParaRPr/>
          </a:p>
          <a:p>
            <a:pPr indent="-228600" lvl="0" marL="228600" rtl="0" algn="l">
              <a:lnSpc>
                <a:spcPct val="90000"/>
              </a:lnSpc>
              <a:spcBef>
                <a:spcPts val="1000"/>
              </a:spcBef>
              <a:spcAft>
                <a:spcPts val="0"/>
              </a:spcAft>
              <a:buClr>
                <a:schemeClr val="dk1"/>
              </a:buClr>
              <a:buSzPts val="2600"/>
              <a:buChar char="•"/>
            </a:pPr>
            <a:r>
              <a:rPr lang="en-US" sz="2600">
                <a:latin typeface="Times New Roman"/>
                <a:ea typeface="Times New Roman"/>
                <a:cs typeface="Times New Roman"/>
                <a:sym typeface="Times New Roman"/>
              </a:rPr>
              <a:t>Engagement of Medical Colleges and their hospitals</a:t>
            </a:r>
            <a:endParaRPr/>
          </a:p>
          <a:p>
            <a:pPr indent="-63500" lvl="0" marL="228600" rtl="0" algn="l">
              <a:lnSpc>
                <a:spcPct val="90000"/>
              </a:lnSpc>
              <a:spcBef>
                <a:spcPts val="1000"/>
              </a:spcBef>
              <a:spcAft>
                <a:spcPts val="0"/>
              </a:spcAft>
              <a:buClr>
                <a:schemeClr val="dk1"/>
              </a:buClr>
              <a:buSzPts val="2600"/>
              <a:buNone/>
            </a:pPr>
            <a:r>
              <a:t/>
            </a:r>
            <a:endParaRPr sz="2600">
              <a:latin typeface="Times New Roman"/>
              <a:ea typeface="Times New Roman"/>
              <a:cs typeface="Times New Roman"/>
              <a:sym typeface="Times New Roman"/>
            </a:endParaRPr>
          </a:p>
          <a:p>
            <a:pPr indent="0" lvl="0" marL="0" rtl="0" algn="l">
              <a:lnSpc>
                <a:spcPct val="90000"/>
              </a:lnSpc>
              <a:spcBef>
                <a:spcPts val="1000"/>
              </a:spcBef>
              <a:spcAft>
                <a:spcPts val="0"/>
              </a:spcAft>
              <a:buClr>
                <a:schemeClr val="dk1"/>
              </a:buClr>
              <a:buSzPts val="2600"/>
              <a:buNone/>
            </a:pPr>
            <a:r>
              <a:rPr lang="en-US" sz="2600" u="sng">
                <a:latin typeface="Times New Roman"/>
                <a:ea typeface="Times New Roman"/>
                <a:cs typeface="Times New Roman"/>
                <a:sym typeface="Times New Roman"/>
              </a:rPr>
              <a:t>e. Strategic interventions objective 5</a:t>
            </a:r>
            <a:endParaRPr/>
          </a:p>
          <a:p>
            <a:pPr indent="-228600" lvl="0" marL="228600" rtl="0" algn="l">
              <a:lnSpc>
                <a:spcPct val="90000"/>
              </a:lnSpc>
              <a:spcBef>
                <a:spcPts val="1000"/>
              </a:spcBef>
              <a:spcAft>
                <a:spcPts val="0"/>
              </a:spcAft>
              <a:buClr>
                <a:schemeClr val="dk1"/>
              </a:buClr>
              <a:buSzPts val="2600"/>
              <a:buChar char="•"/>
            </a:pPr>
            <a:r>
              <a:rPr lang="en-US" sz="2600">
                <a:latin typeface="Times New Roman"/>
                <a:ea typeface="Times New Roman"/>
                <a:cs typeface="Times New Roman"/>
                <a:sym typeface="Times New Roman"/>
              </a:rPr>
              <a:t>Mobilize local community for TB case detection, treatment delivery and patient support in districts</a:t>
            </a:r>
            <a:endParaRPr/>
          </a:p>
          <a:p>
            <a:pPr indent="-228600" lvl="0" marL="228600" rtl="0" algn="l">
              <a:lnSpc>
                <a:spcPct val="90000"/>
              </a:lnSpc>
              <a:spcBef>
                <a:spcPts val="1000"/>
              </a:spcBef>
              <a:spcAft>
                <a:spcPts val="0"/>
              </a:spcAft>
              <a:buClr>
                <a:schemeClr val="dk1"/>
              </a:buClr>
              <a:buSzPts val="2600"/>
              <a:buChar char="•"/>
            </a:pPr>
            <a:r>
              <a:rPr lang="en-US" sz="2600">
                <a:latin typeface="Times New Roman"/>
                <a:ea typeface="Times New Roman"/>
                <a:cs typeface="Times New Roman"/>
                <a:sym typeface="Times New Roman"/>
              </a:rPr>
              <a:t>Strengthen and expand advocacy and communications activities</a:t>
            </a:r>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11"/>
          <p:cNvSpPr txBox="1"/>
          <p:nvPr>
            <p:ph idx="1" type="body"/>
          </p:nvPr>
        </p:nvSpPr>
        <p:spPr>
          <a:xfrm>
            <a:off x="1143000" y="864159"/>
            <a:ext cx="10210800" cy="428059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en-US" u="sng">
                <a:latin typeface="Times New Roman"/>
                <a:ea typeface="Times New Roman"/>
                <a:cs typeface="Times New Roman"/>
                <a:sym typeface="Times New Roman"/>
              </a:rPr>
              <a:t>f</a:t>
            </a:r>
            <a:r>
              <a:rPr lang="en-US" sz="2400" u="sng">
                <a:latin typeface="Times New Roman"/>
                <a:ea typeface="Times New Roman"/>
                <a:cs typeface="Times New Roman"/>
                <a:sym typeface="Times New Roman"/>
              </a:rPr>
              <a:t>. Strategic interventions objective 6</a:t>
            </a:r>
            <a:endParaRPr/>
          </a:p>
          <a:p>
            <a:pPr indent="-228600" lvl="0" marL="228600" rtl="0" algn="l">
              <a:lnSpc>
                <a:spcPct val="90000"/>
              </a:lnSpc>
              <a:spcBef>
                <a:spcPts val="1000"/>
              </a:spcBef>
              <a:spcAft>
                <a:spcPts val="0"/>
              </a:spcAft>
              <a:buClr>
                <a:schemeClr val="dk1"/>
              </a:buClr>
              <a:buSzPts val="2400"/>
              <a:buChar char="•"/>
            </a:pPr>
            <a:r>
              <a:rPr lang="en-US" sz="2400">
                <a:latin typeface="Times New Roman"/>
                <a:ea typeface="Times New Roman"/>
                <a:cs typeface="Times New Roman"/>
                <a:sym typeface="Times New Roman"/>
              </a:rPr>
              <a:t>HR Management (including recruitment)</a:t>
            </a:r>
            <a:endParaRPr/>
          </a:p>
          <a:p>
            <a:pPr indent="-228600" lvl="0" marL="228600" rtl="0" algn="l">
              <a:lnSpc>
                <a:spcPct val="90000"/>
              </a:lnSpc>
              <a:spcBef>
                <a:spcPts val="1000"/>
              </a:spcBef>
              <a:spcAft>
                <a:spcPts val="0"/>
              </a:spcAft>
              <a:buClr>
                <a:schemeClr val="dk1"/>
              </a:buClr>
              <a:buSzPts val="2400"/>
              <a:buChar char="•"/>
            </a:pPr>
            <a:r>
              <a:rPr lang="en-US" sz="2400">
                <a:latin typeface="Times New Roman"/>
                <a:ea typeface="Times New Roman"/>
                <a:cs typeface="Times New Roman"/>
                <a:sym typeface="Times New Roman"/>
              </a:rPr>
              <a:t>Capacity building of all levels</a:t>
            </a:r>
            <a:endParaRPr/>
          </a:p>
          <a:p>
            <a:pPr indent="-228600" lvl="0" marL="228600" rtl="0" algn="l">
              <a:lnSpc>
                <a:spcPct val="90000"/>
              </a:lnSpc>
              <a:spcBef>
                <a:spcPts val="1000"/>
              </a:spcBef>
              <a:spcAft>
                <a:spcPts val="0"/>
              </a:spcAft>
              <a:buClr>
                <a:schemeClr val="dk1"/>
              </a:buClr>
              <a:buSzPts val="2400"/>
              <a:buChar char="•"/>
            </a:pPr>
            <a:r>
              <a:rPr lang="en-US" sz="2400">
                <a:latin typeface="Times New Roman"/>
                <a:ea typeface="Times New Roman"/>
                <a:cs typeface="Times New Roman"/>
                <a:sym typeface="Times New Roman"/>
              </a:rPr>
              <a:t> Infrastructure</a:t>
            </a:r>
            <a:endParaRPr/>
          </a:p>
          <a:p>
            <a:pPr indent="-76200" lvl="0" marL="228600" rtl="0" algn="l">
              <a:lnSpc>
                <a:spcPct val="90000"/>
              </a:lnSpc>
              <a:spcBef>
                <a:spcPts val="1000"/>
              </a:spcBef>
              <a:spcAft>
                <a:spcPts val="0"/>
              </a:spcAft>
              <a:buClr>
                <a:schemeClr val="dk1"/>
              </a:buClr>
              <a:buSzPts val="2400"/>
              <a:buNone/>
            </a:pPr>
            <a:r>
              <a:t/>
            </a:r>
            <a:endParaRPr sz="2400">
              <a:latin typeface="Times New Roman"/>
              <a:ea typeface="Times New Roman"/>
              <a:cs typeface="Times New Roman"/>
              <a:sym typeface="Times New Roman"/>
            </a:endParaRPr>
          </a:p>
          <a:p>
            <a:pPr indent="0" lvl="0" marL="0" rtl="0" algn="l">
              <a:lnSpc>
                <a:spcPct val="90000"/>
              </a:lnSpc>
              <a:spcBef>
                <a:spcPts val="1000"/>
              </a:spcBef>
              <a:spcAft>
                <a:spcPts val="0"/>
              </a:spcAft>
              <a:buClr>
                <a:schemeClr val="dk1"/>
              </a:buClr>
              <a:buSzPts val="2400"/>
              <a:buNone/>
            </a:pPr>
            <a:r>
              <a:rPr lang="en-US" sz="2400" u="sng">
                <a:latin typeface="Times New Roman"/>
                <a:ea typeface="Times New Roman"/>
                <a:cs typeface="Times New Roman"/>
                <a:sym typeface="Times New Roman"/>
              </a:rPr>
              <a:t>g. Strategic interventions objective 7</a:t>
            </a:r>
            <a:endParaRPr/>
          </a:p>
          <a:p>
            <a:pPr indent="-228600" lvl="0" marL="228600" rtl="0" algn="l">
              <a:lnSpc>
                <a:spcPct val="90000"/>
              </a:lnSpc>
              <a:spcBef>
                <a:spcPts val="1000"/>
              </a:spcBef>
              <a:spcAft>
                <a:spcPts val="0"/>
              </a:spcAft>
              <a:buClr>
                <a:schemeClr val="dk1"/>
              </a:buClr>
              <a:buSzPts val="2400"/>
              <a:buChar char="•"/>
            </a:pPr>
            <a:r>
              <a:rPr lang="en-US" sz="2400">
                <a:latin typeface="Times New Roman"/>
                <a:ea typeface="Times New Roman"/>
                <a:cs typeface="Times New Roman"/>
                <a:sym typeface="Times New Roman"/>
              </a:rPr>
              <a:t>Develop a comprehensive Surveillance, Monitoring and Evaluation system, research and innovation</a:t>
            </a:r>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12"/>
          <p:cNvSpPr txBox="1"/>
          <p:nvPr>
            <p:ph idx="1" type="body"/>
          </p:nvPr>
        </p:nvSpPr>
        <p:spPr>
          <a:xfrm>
            <a:off x="1143000" y="633046"/>
            <a:ext cx="10210800" cy="5543917"/>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C00000"/>
              </a:buClr>
              <a:buSzPts val="2800"/>
              <a:buNone/>
            </a:pPr>
            <a:r>
              <a:rPr b="1" lang="en-US" u="sng">
                <a:solidFill>
                  <a:srgbClr val="C00000"/>
                </a:solidFill>
                <a:latin typeface="Times New Roman"/>
                <a:ea typeface="Times New Roman"/>
                <a:cs typeface="Times New Roman"/>
                <a:sym typeface="Times New Roman"/>
              </a:rPr>
              <a:t>THE END TB STRATEGY</a:t>
            </a:r>
            <a:endParaRPr/>
          </a:p>
          <a:p>
            <a:pPr indent="-228600" lvl="0" marL="228600" rtl="0" algn="l">
              <a:lnSpc>
                <a:spcPct val="90000"/>
              </a:lnSpc>
              <a:spcBef>
                <a:spcPts val="1000"/>
              </a:spcBef>
              <a:spcAft>
                <a:spcPts val="0"/>
              </a:spcAft>
              <a:buClr>
                <a:srgbClr val="C00000"/>
              </a:buClr>
              <a:buSzPts val="2800"/>
              <a:buNone/>
            </a:pPr>
            <a:r>
              <a:rPr b="1" lang="en-US">
                <a:solidFill>
                  <a:srgbClr val="C00000"/>
                </a:solidFill>
                <a:latin typeface="Times New Roman"/>
                <a:ea typeface="Times New Roman"/>
                <a:cs typeface="Times New Roman"/>
                <a:sym typeface="Times New Roman"/>
              </a:rPr>
              <a:t>VISION</a:t>
            </a:r>
            <a:r>
              <a:rPr b="1" lang="en-US">
                <a:latin typeface="Times New Roman"/>
                <a:ea typeface="Times New Roman"/>
                <a:cs typeface="Times New Roman"/>
                <a:sym typeface="Times New Roman"/>
              </a:rPr>
              <a:t>:  </a:t>
            </a:r>
            <a:r>
              <a:rPr lang="en-US">
                <a:latin typeface="Times New Roman"/>
                <a:ea typeface="Times New Roman"/>
                <a:cs typeface="Times New Roman"/>
                <a:sym typeface="Times New Roman"/>
              </a:rPr>
              <a:t>A world free of TB</a:t>
            </a:r>
            <a:br>
              <a:rPr lang="en-US">
                <a:latin typeface="Times New Roman"/>
                <a:ea typeface="Times New Roman"/>
                <a:cs typeface="Times New Roman"/>
                <a:sym typeface="Times New Roman"/>
              </a:rPr>
            </a:br>
            <a:r>
              <a:rPr lang="en-US">
                <a:latin typeface="Times New Roman"/>
                <a:ea typeface="Times New Roman"/>
                <a:cs typeface="Times New Roman"/>
                <a:sym typeface="Times New Roman"/>
              </a:rPr>
              <a:t>	      Zero deaths, disease and suffering due to TB</a:t>
            </a:r>
            <a:endParaRPr/>
          </a:p>
          <a:p>
            <a:pPr indent="-228600" lvl="0" marL="228600" rtl="0" algn="l">
              <a:lnSpc>
                <a:spcPct val="90000"/>
              </a:lnSpc>
              <a:spcBef>
                <a:spcPts val="1000"/>
              </a:spcBef>
              <a:spcAft>
                <a:spcPts val="0"/>
              </a:spcAft>
              <a:buClr>
                <a:schemeClr val="dk1"/>
              </a:buClr>
              <a:buSzPts val="2800"/>
              <a:buNone/>
            </a:pPr>
            <a:r>
              <a:t/>
            </a:r>
            <a:endParaRPr>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rgbClr val="C00000"/>
              </a:buClr>
              <a:buSzPts val="2800"/>
              <a:buNone/>
            </a:pPr>
            <a:r>
              <a:rPr b="1" lang="en-US">
                <a:solidFill>
                  <a:srgbClr val="C00000"/>
                </a:solidFill>
                <a:latin typeface="Times New Roman"/>
                <a:ea typeface="Times New Roman"/>
                <a:cs typeface="Times New Roman"/>
                <a:sym typeface="Times New Roman"/>
              </a:rPr>
              <a:t>GOAL</a:t>
            </a:r>
            <a:r>
              <a:rPr b="1" lang="en-US">
                <a:latin typeface="Times New Roman"/>
                <a:ea typeface="Times New Roman"/>
                <a:cs typeface="Times New Roman"/>
                <a:sym typeface="Times New Roman"/>
              </a:rPr>
              <a:t>:  </a:t>
            </a:r>
            <a:r>
              <a:rPr lang="en-US">
                <a:latin typeface="Times New Roman"/>
                <a:ea typeface="Times New Roman"/>
                <a:cs typeface="Times New Roman"/>
                <a:sym typeface="Times New Roman"/>
              </a:rPr>
              <a:t>End the Global TB Epidemic</a:t>
            </a:r>
            <a:endParaRPr/>
          </a:p>
          <a:p>
            <a:pPr indent="-228600" lvl="0" marL="228600" rtl="0" algn="just">
              <a:lnSpc>
                <a:spcPct val="90000"/>
              </a:lnSpc>
              <a:spcBef>
                <a:spcPts val="1000"/>
              </a:spcBef>
              <a:spcAft>
                <a:spcPts val="0"/>
              </a:spcAft>
              <a:buClr>
                <a:schemeClr val="dk1"/>
              </a:buClr>
              <a:buSzPts val="2800"/>
              <a:buNone/>
            </a:pPr>
            <a:r>
              <a:t/>
            </a:r>
            <a:endParaRPr>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rgbClr val="C00000"/>
              </a:buClr>
              <a:buSzPts val="2800"/>
              <a:buNone/>
            </a:pPr>
            <a:r>
              <a:rPr b="1" lang="en-US">
                <a:solidFill>
                  <a:srgbClr val="C00000"/>
                </a:solidFill>
                <a:latin typeface="Times New Roman"/>
                <a:ea typeface="Times New Roman"/>
                <a:cs typeface="Times New Roman"/>
                <a:sym typeface="Times New Roman"/>
              </a:rPr>
              <a:t>MILESTONES FOR 2025:</a:t>
            </a:r>
            <a:br>
              <a:rPr b="1" lang="en-US">
                <a:latin typeface="Times New Roman"/>
                <a:ea typeface="Times New Roman"/>
                <a:cs typeface="Times New Roman"/>
                <a:sym typeface="Times New Roman"/>
              </a:rPr>
            </a:br>
            <a:r>
              <a:rPr lang="en-US">
                <a:latin typeface="Times New Roman"/>
                <a:ea typeface="Times New Roman"/>
                <a:cs typeface="Times New Roman"/>
                <a:sym typeface="Times New Roman"/>
              </a:rPr>
              <a:t>1. 75% reduction in TB deaths (compared with 2015)</a:t>
            </a:r>
            <a:br>
              <a:rPr lang="en-US">
                <a:latin typeface="Times New Roman"/>
                <a:ea typeface="Times New Roman"/>
                <a:cs typeface="Times New Roman"/>
                <a:sym typeface="Times New Roman"/>
              </a:rPr>
            </a:br>
            <a:r>
              <a:rPr lang="en-US">
                <a:latin typeface="Times New Roman"/>
                <a:ea typeface="Times New Roman"/>
                <a:cs typeface="Times New Roman"/>
                <a:sym typeface="Times New Roman"/>
              </a:rPr>
              <a:t>2. 50% reduction in TB incidence rate (&lt; 55 TB cases/100,000)</a:t>
            </a:r>
            <a:br>
              <a:rPr lang="en-US">
                <a:latin typeface="Times New Roman"/>
                <a:ea typeface="Times New Roman"/>
                <a:cs typeface="Times New Roman"/>
                <a:sym typeface="Times New Roman"/>
              </a:rPr>
            </a:br>
            <a:r>
              <a:rPr lang="en-US">
                <a:latin typeface="Times New Roman"/>
                <a:ea typeface="Times New Roman"/>
                <a:cs typeface="Times New Roman"/>
                <a:sym typeface="Times New Roman"/>
              </a:rPr>
              <a:t>3. No affected families facing catastrophic costs due to TB. </a:t>
            </a:r>
            <a:br>
              <a:rPr lang="en-US">
                <a:latin typeface="Times New Roman"/>
                <a:ea typeface="Times New Roman"/>
                <a:cs typeface="Times New Roman"/>
                <a:sym typeface="Times New Roman"/>
              </a:rPr>
            </a:br>
            <a:endParaRPr>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dk1"/>
              </a:buClr>
              <a:buSzPts val="3600"/>
              <a:buNone/>
            </a:pPr>
            <a:r>
              <a:t/>
            </a:r>
            <a:endParaRPr sz="3600">
              <a:latin typeface="Times New Roman"/>
              <a:ea typeface="Times New Roman"/>
              <a:cs typeface="Times New Roman"/>
              <a:sym typeface="Times New Roman"/>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13"/>
          <p:cNvSpPr txBox="1"/>
          <p:nvPr>
            <p:ph idx="1" type="body"/>
          </p:nvPr>
        </p:nvSpPr>
        <p:spPr>
          <a:xfrm>
            <a:off x="838201" y="1321905"/>
            <a:ext cx="10744200" cy="524928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rgbClr val="C00000"/>
              </a:buClr>
              <a:buSzPts val="2800"/>
              <a:buNone/>
            </a:pPr>
            <a:r>
              <a:rPr b="1" lang="en-US">
                <a:solidFill>
                  <a:srgbClr val="C00000"/>
                </a:solidFill>
                <a:latin typeface="Times New Roman"/>
                <a:ea typeface="Times New Roman"/>
                <a:cs typeface="Times New Roman"/>
                <a:sym typeface="Times New Roman"/>
              </a:rPr>
              <a:t>TARGETS FOR 2035:</a:t>
            </a:r>
            <a:endParaRPr/>
          </a:p>
          <a:p>
            <a:pPr indent="-228600" lvl="0" marL="228600" rtl="0" algn="l">
              <a:lnSpc>
                <a:spcPct val="90000"/>
              </a:lnSpc>
              <a:spcBef>
                <a:spcPts val="1000"/>
              </a:spcBef>
              <a:spcAft>
                <a:spcPts val="0"/>
              </a:spcAft>
              <a:buClr>
                <a:schemeClr val="dk1"/>
              </a:buClr>
              <a:buSzPts val="2400"/>
              <a:buChar char="•"/>
            </a:pPr>
            <a:r>
              <a:rPr lang="en-US" sz="2400">
                <a:latin typeface="Times New Roman"/>
                <a:ea typeface="Times New Roman"/>
                <a:cs typeface="Times New Roman"/>
                <a:sym typeface="Times New Roman"/>
              </a:rPr>
              <a:t>95% reduction in TB deaths (compared with 2015)</a:t>
            </a:r>
            <a:endParaRPr/>
          </a:p>
          <a:p>
            <a:pPr indent="-228600" lvl="0" marL="228600" rtl="0" algn="l">
              <a:lnSpc>
                <a:spcPct val="90000"/>
              </a:lnSpc>
              <a:spcBef>
                <a:spcPts val="1000"/>
              </a:spcBef>
              <a:spcAft>
                <a:spcPts val="0"/>
              </a:spcAft>
              <a:buClr>
                <a:schemeClr val="dk1"/>
              </a:buClr>
              <a:buSzPts val="2400"/>
              <a:buChar char="•"/>
            </a:pPr>
            <a:r>
              <a:rPr lang="en-US" sz="2400">
                <a:latin typeface="Times New Roman"/>
                <a:ea typeface="Times New Roman"/>
                <a:cs typeface="Times New Roman"/>
                <a:sym typeface="Times New Roman"/>
              </a:rPr>
              <a:t>90% reduction in TB incidence rate (less than 10 TB cases per 100,000 population </a:t>
            </a:r>
            <a:endParaRPr/>
          </a:p>
          <a:p>
            <a:pPr indent="-228600" lvl="0" marL="228600" rtl="0" algn="l">
              <a:lnSpc>
                <a:spcPct val="90000"/>
              </a:lnSpc>
              <a:spcBef>
                <a:spcPts val="1000"/>
              </a:spcBef>
              <a:spcAft>
                <a:spcPts val="0"/>
              </a:spcAft>
              <a:buClr>
                <a:schemeClr val="dk1"/>
              </a:buClr>
              <a:buSzPts val="2400"/>
              <a:buChar char="•"/>
            </a:pPr>
            <a:r>
              <a:rPr lang="en-US" sz="2400">
                <a:latin typeface="Times New Roman"/>
                <a:ea typeface="Times New Roman"/>
                <a:cs typeface="Times New Roman"/>
                <a:sym typeface="Times New Roman"/>
              </a:rPr>
              <a:t>No affected families facing catastrophic costs due to TB </a:t>
            </a:r>
            <a:endParaRPr/>
          </a:p>
          <a:p>
            <a:pPr indent="-228600" lvl="0" marL="228600" rtl="0" algn="l">
              <a:lnSpc>
                <a:spcPct val="90000"/>
              </a:lnSpc>
              <a:spcBef>
                <a:spcPts val="1000"/>
              </a:spcBef>
              <a:spcAft>
                <a:spcPts val="0"/>
              </a:spcAft>
              <a:buClr>
                <a:srgbClr val="C00000"/>
              </a:buClr>
              <a:buSzPts val="2800"/>
              <a:buNone/>
            </a:pPr>
            <a:r>
              <a:rPr b="1" lang="en-US">
                <a:solidFill>
                  <a:srgbClr val="C00000"/>
                </a:solidFill>
                <a:latin typeface="Times New Roman"/>
                <a:ea typeface="Times New Roman"/>
                <a:cs typeface="Times New Roman"/>
                <a:sym typeface="Times New Roman"/>
              </a:rPr>
              <a:t>The main principles for implementing the strategy are:</a:t>
            </a:r>
            <a:endParaRPr/>
          </a:p>
          <a:p>
            <a:pPr indent="-228600" lvl="0" marL="228600" rtl="0" algn="l">
              <a:lnSpc>
                <a:spcPct val="90000"/>
              </a:lnSpc>
              <a:spcBef>
                <a:spcPts val="1000"/>
              </a:spcBef>
              <a:spcAft>
                <a:spcPts val="0"/>
              </a:spcAft>
              <a:buClr>
                <a:schemeClr val="dk1"/>
              </a:buClr>
              <a:buSzPts val="2400"/>
              <a:buChar char="•"/>
            </a:pPr>
            <a:r>
              <a:rPr lang="en-US" sz="2400">
                <a:latin typeface="Times New Roman"/>
                <a:ea typeface="Times New Roman"/>
                <a:cs typeface="Times New Roman"/>
                <a:sym typeface="Times New Roman"/>
              </a:rPr>
              <a:t>Government stewardship and accountability, with monitoring and evaluation.</a:t>
            </a:r>
            <a:endParaRPr/>
          </a:p>
          <a:p>
            <a:pPr indent="-228600" lvl="0" marL="228600" rtl="0" algn="l">
              <a:lnSpc>
                <a:spcPct val="90000"/>
              </a:lnSpc>
              <a:spcBef>
                <a:spcPts val="1000"/>
              </a:spcBef>
              <a:spcAft>
                <a:spcPts val="0"/>
              </a:spcAft>
              <a:buClr>
                <a:schemeClr val="dk1"/>
              </a:buClr>
              <a:buSzPts val="2400"/>
              <a:buChar char="•"/>
            </a:pPr>
            <a:r>
              <a:rPr lang="en-US" sz="2400">
                <a:latin typeface="Times New Roman"/>
                <a:ea typeface="Times New Roman"/>
                <a:cs typeface="Times New Roman"/>
                <a:sym typeface="Times New Roman"/>
              </a:rPr>
              <a:t>Strong coalitions with civil society organizations and communities.</a:t>
            </a:r>
            <a:endParaRPr/>
          </a:p>
          <a:p>
            <a:pPr indent="-228600" lvl="0" marL="228600" rtl="0" algn="l">
              <a:lnSpc>
                <a:spcPct val="90000"/>
              </a:lnSpc>
              <a:spcBef>
                <a:spcPts val="1000"/>
              </a:spcBef>
              <a:spcAft>
                <a:spcPts val="0"/>
              </a:spcAft>
              <a:buClr>
                <a:schemeClr val="dk1"/>
              </a:buClr>
              <a:buSzPts val="2400"/>
              <a:buChar char="•"/>
            </a:pPr>
            <a:r>
              <a:rPr lang="en-US" sz="2400">
                <a:latin typeface="Times New Roman"/>
                <a:ea typeface="Times New Roman"/>
                <a:cs typeface="Times New Roman"/>
                <a:sym typeface="Times New Roman"/>
              </a:rPr>
              <a:t>The protection and promotion of human rights, ethics and equity.</a:t>
            </a:r>
            <a:endParaRPr/>
          </a:p>
          <a:p>
            <a:pPr indent="-228600" lvl="0" marL="228600" rtl="0" algn="l">
              <a:lnSpc>
                <a:spcPct val="90000"/>
              </a:lnSpc>
              <a:spcBef>
                <a:spcPts val="1000"/>
              </a:spcBef>
              <a:spcAft>
                <a:spcPts val="0"/>
              </a:spcAft>
              <a:buClr>
                <a:schemeClr val="dk1"/>
              </a:buClr>
              <a:buSzPts val="2400"/>
              <a:buChar char="•"/>
            </a:pPr>
            <a:r>
              <a:rPr lang="en-US" sz="2400">
                <a:latin typeface="Times New Roman"/>
                <a:ea typeface="Times New Roman"/>
                <a:cs typeface="Times New Roman"/>
                <a:sym typeface="Times New Roman"/>
              </a:rPr>
              <a:t>The adaptation of the strategy and targets at country levels, with global collaboration. </a:t>
            </a:r>
            <a:br>
              <a:rPr lang="en-US" sz="2400">
                <a:latin typeface="Times New Roman"/>
                <a:ea typeface="Times New Roman"/>
                <a:cs typeface="Times New Roman"/>
                <a:sym typeface="Times New Roman"/>
              </a:rPr>
            </a:br>
            <a:endParaRPr sz="2400">
              <a:latin typeface="Times New Roman"/>
              <a:ea typeface="Times New Roman"/>
              <a:cs typeface="Times New Roman"/>
              <a:sym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14"/>
          <p:cNvSpPr txBox="1"/>
          <p:nvPr>
            <p:ph idx="1" type="body"/>
          </p:nvPr>
        </p:nvSpPr>
        <p:spPr>
          <a:xfrm>
            <a:off x="462643" y="238539"/>
            <a:ext cx="11266714" cy="629288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C00000"/>
              </a:buClr>
              <a:buSzPts val="3200"/>
              <a:buNone/>
            </a:pPr>
            <a:r>
              <a:rPr b="1" lang="en-US" sz="3200">
                <a:solidFill>
                  <a:srgbClr val="C00000"/>
                </a:solidFill>
                <a:latin typeface="Times New Roman"/>
                <a:ea typeface="Times New Roman"/>
                <a:cs typeface="Times New Roman"/>
                <a:sym typeface="Times New Roman"/>
              </a:rPr>
              <a:t>Strategy’s components (three pillars) </a:t>
            </a:r>
            <a:endParaRPr sz="3200">
              <a:solidFill>
                <a:srgbClr val="C00000"/>
              </a:solidFill>
              <a:latin typeface="Times New Roman"/>
              <a:ea typeface="Times New Roman"/>
              <a:cs typeface="Times New Roman"/>
              <a:sym typeface="Times New Roman"/>
            </a:endParaRPr>
          </a:p>
        </p:txBody>
      </p:sp>
      <p:sp>
        <p:nvSpPr>
          <p:cNvPr id="159" name="Google Shape;159;p14"/>
          <p:cNvSpPr txBox="1"/>
          <p:nvPr/>
        </p:nvSpPr>
        <p:spPr>
          <a:xfrm>
            <a:off x="3048828" y="3244334"/>
            <a:ext cx="609765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lang="en-US"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p:txBody>
      </p:sp>
      <p:sp>
        <p:nvSpPr>
          <p:cNvPr id="160" name="Google Shape;160;p14"/>
          <p:cNvSpPr txBox="1"/>
          <p:nvPr/>
        </p:nvSpPr>
        <p:spPr>
          <a:xfrm>
            <a:off x="838200" y="1199252"/>
            <a:ext cx="10744201" cy="563231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Times New Roman"/>
                <a:ea typeface="Times New Roman"/>
                <a:cs typeface="Times New Roman"/>
                <a:sym typeface="Times New Roman"/>
              </a:rPr>
              <a:t>   </a:t>
            </a:r>
            <a:r>
              <a:rPr b="1" lang="en-US" sz="2400">
                <a:solidFill>
                  <a:schemeClr val="dk1"/>
                </a:solidFill>
                <a:latin typeface="Times New Roman"/>
                <a:ea typeface="Times New Roman"/>
                <a:cs typeface="Times New Roman"/>
                <a:sym typeface="Times New Roman"/>
              </a:rPr>
              <a:t>Integrated, patient- entered care and prevention</a:t>
            </a:r>
            <a:endParaRPr sz="2400">
              <a:solidFill>
                <a:schemeClr val="dk1"/>
              </a:solidFill>
              <a:latin typeface="Times New Roman"/>
              <a:ea typeface="Times New Roman"/>
              <a:cs typeface="Times New Roman"/>
              <a:sym typeface="Times New Roman"/>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Times New Roman"/>
                <a:ea typeface="Times New Roman"/>
                <a:cs typeface="Times New Roman"/>
                <a:sym typeface="Times New Roman"/>
              </a:rPr>
              <a:t>Early diagnosis of TB including universal drug-susceptibility testing, and systematic screening of contacts and high-risk groups.</a:t>
            </a:r>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Times New Roman"/>
                <a:ea typeface="Times New Roman"/>
                <a:cs typeface="Times New Roman"/>
                <a:sym typeface="Times New Roman"/>
              </a:rPr>
              <a:t>Treatment of all people with TB including drug-resistant TB.</a:t>
            </a:r>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Times New Roman"/>
                <a:ea typeface="Times New Roman"/>
                <a:cs typeface="Times New Roman"/>
                <a:sym typeface="Times New Roman"/>
              </a:rPr>
              <a:t>Collaborative TB/HIV activities and the management of co-morbidities.</a:t>
            </a:r>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Times New Roman"/>
                <a:ea typeface="Times New Roman"/>
                <a:cs typeface="Times New Roman"/>
                <a:sym typeface="Times New Roman"/>
              </a:rPr>
              <a:t>The preventive treatment of persons at high risk, and vaccination against TB. </a:t>
            </a:r>
            <a:endParaRPr/>
          </a:p>
          <a:p>
            <a:pPr indent="-190500" lvl="0" marL="342900" marR="0" rtl="0" algn="l">
              <a:spcBef>
                <a:spcPts val="0"/>
              </a:spcBef>
              <a:spcAft>
                <a:spcPts val="0"/>
              </a:spcAft>
              <a:buClr>
                <a:schemeClr val="dk1"/>
              </a:buClr>
              <a:buSzPts val="2400"/>
              <a:buFont typeface="Arial"/>
              <a:buNone/>
            </a:pPr>
            <a:r>
              <a:t/>
            </a:r>
            <a:endParaRPr sz="24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rPr b="1" lang="en-US" sz="2400">
                <a:solidFill>
                  <a:schemeClr val="dk1"/>
                </a:solidFill>
                <a:latin typeface="Times New Roman"/>
                <a:ea typeface="Times New Roman"/>
                <a:cs typeface="Times New Roman"/>
                <a:sym typeface="Times New Roman"/>
              </a:rPr>
              <a:t>   Bold policies and supportive systems</a:t>
            </a:r>
            <a:endParaRPr sz="2400">
              <a:solidFill>
                <a:schemeClr val="dk1"/>
              </a:solidFill>
              <a:latin typeface="Times New Roman"/>
              <a:ea typeface="Times New Roman"/>
              <a:cs typeface="Times New Roman"/>
              <a:sym typeface="Times New Roman"/>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Times New Roman"/>
                <a:ea typeface="Times New Roman"/>
                <a:cs typeface="Times New Roman"/>
                <a:sym typeface="Times New Roman"/>
              </a:rPr>
              <a:t>Political commitment with adequate resources for TB care and prevention.</a:t>
            </a:r>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Times New Roman"/>
                <a:ea typeface="Times New Roman"/>
                <a:cs typeface="Times New Roman"/>
                <a:sym typeface="Times New Roman"/>
              </a:rPr>
              <a:t>The engagement of communities, civil society organizations, and public and private care providers.</a:t>
            </a:r>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Times New Roman"/>
                <a:ea typeface="Times New Roman"/>
                <a:cs typeface="Times New Roman"/>
                <a:sym typeface="Times New Roman"/>
              </a:rPr>
              <a:t>Universal health coverage policy and regulatory frameworks for case notification, vital registration, quality and rational use of medicines, and infection control.</a:t>
            </a:r>
            <a:endParaRPr/>
          </a:p>
          <a:p>
            <a:pPr indent="-342900" lvl="0" marL="342900" marR="0" rtl="0" algn="l">
              <a:spcBef>
                <a:spcPts val="0"/>
              </a:spcBef>
              <a:spcAft>
                <a:spcPts val="0"/>
              </a:spcAft>
              <a:buClr>
                <a:schemeClr val="dk1"/>
              </a:buClr>
              <a:buSzPts val="2400"/>
              <a:buFont typeface="Arial"/>
              <a:buChar char="•"/>
            </a:pPr>
            <a:r>
              <a:rPr lang="en-US" sz="2400">
                <a:solidFill>
                  <a:schemeClr val="dk1"/>
                </a:solidFill>
                <a:latin typeface="Times New Roman"/>
                <a:ea typeface="Times New Roman"/>
                <a:cs typeface="Times New Roman"/>
                <a:sym typeface="Times New Roman"/>
              </a:rPr>
              <a:t>Social protection, poverty alleviation and actions on other determinants of TB. </a:t>
            </a:r>
            <a:br>
              <a:rPr lang="en-US" sz="2400">
                <a:solidFill>
                  <a:schemeClr val="dk1"/>
                </a:solidFill>
                <a:latin typeface="Times New Roman"/>
                <a:ea typeface="Times New Roman"/>
                <a:cs typeface="Times New Roman"/>
                <a:sym typeface="Times New Roman"/>
              </a:rPr>
            </a:br>
            <a:endParaRPr sz="2400">
              <a:solidFill>
                <a:schemeClr val="dk1"/>
              </a:solidFill>
              <a:latin typeface="Times New Roman"/>
              <a:ea typeface="Times New Roman"/>
              <a:cs typeface="Times New Roman"/>
              <a:sym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166" name="Google Shape;166;p1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b="1" lang="en-US">
                <a:latin typeface="Times New Roman"/>
                <a:ea typeface="Times New Roman"/>
                <a:cs typeface="Times New Roman"/>
                <a:sym typeface="Times New Roman"/>
              </a:rPr>
              <a:t>   Intensified research and innovation</a:t>
            </a:r>
            <a:endParaRPr>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The discovery, development and rapid uptake of new tools, interventions and strategies.</a:t>
            </a:r>
            <a:endParaRPr/>
          </a:p>
          <a:p>
            <a:pPr indent="-228600" lvl="0" marL="228600"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Research to optimize implementation and impact and promote innovations. </a:t>
            </a:r>
            <a:endParaRPr/>
          </a:p>
          <a:p>
            <a:pPr indent="0" lvl="0" marL="0" rtl="0" algn="l">
              <a:lnSpc>
                <a:spcPct val="90000"/>
              </a:lnSpc>
              <a:spcBef>
                <a:spcPts val="1000"/>
              </a:spcBef>
              <a:spcAft>
                <a:spcPts val="0"/>
              </a:spcAft>
              <a:buClr>
                <a:schemeClr val="dk1"/>
              </a:buClr>
              <a:buSzPts val="2800"/>
              <a:buNone/>
            </a:pPr>
            <a:r>
              <a:t/>
            </a:r>
            <a:endParaRPr>
              <a:latin typeface="Times New Roman"/>
              <a:ea typeface="Times New Roman"/>
              <a:cs typeface="Times New Roman"/>
              <a:sym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C00000"/>
              </a:buClr>
              <a:buSzPts val="4000"/>
              <a:buFont typeface="Times New Roman"/>
              <a:buNone/>
            </a:pPr>
            <a:r>
              <a:rPr b="1" lang="en-US" sz="4000">
                <a:solidFill>
                  <a:srgbClr val="C00000"/>
                </a:solidFill>
                <a:latin typeface="Times New Roman"/>
                <a:ea typeface="Times New Roman"/>
                <a:cs typeface="Times New Roman"/>
                <a:sym typeface="Times New Roman"/>
              </a:rPr>
              <a:t>Major Activities </a:t>
            </a:r>
            <a:endParaRPr/>
          </a:p>
        </p:txBody>
      </p:sp>
      <p:sp>
        <p:nvSpPr>
          <p:cNvPr id="172" name="Google Shape;172;p1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latin typeface="Times New Roman"/>
                <a:ea typeface="Times New Roman"/>
                <a:cs typeface="Times New Roman"/>
                <a:sym typeface="Times New Roman"/>
              </a:rPr>
              <a:t>Provided effective chemotherapy to all patients in accordance with national treatment policies.</a:t>
            </a:r>
            <a:endParaRPr/>
          </a:p>
          <a:p>
            <a:pPr indent="-228600" lvl="0" marL="228600"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 Promote early diagnosis of people with infectious pulmonary TB by sputum smear examination and GeneXpert.</a:t>
            </a:r>
            <a:endParaRPr/>
          </a:p>
          <a:p>
            <a:pPr indent="-228600" lvl="0" marL="228600"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Implemented active case finding interventions across high burden districts to identify missing tuberculosis cases among high risk groups through sub recipients of Global Fund grant.</a:t>
            </a:r>
            <a:endParaRPr/>
          </a:p>
          <a:p>
            <a:pPr indent="-228600" lvl="0" marL="228600"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Provided continuous drugs supply to all treatment centers.</a:t>
            </a:r>
            <a:endParaRPr/>
          </a:p>
          <a:p>
            <a:pPr indent="-228600" lvl="0" marL="228600"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Maintained a standard system for recording and reporting</a:t>
            </a:r>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17"/>
          <p:cNvSpPr txBox="1"/>
          <p:nvPr>
            <p:ph idx="1" type="body"/>
          </p:nvPr>
        </p:nvSpPr>
        <p:spPr>
          <a:xfrm>
            <a:off x="838200" y="1381327"/>
            <a:ext cx="10515600" cy="4795635"/>
          </a:xfrm>
          <a:prstGeom prst="rect">
            <a:avLst/>
          </a:prstGeom>
          <a:noFill/>
          <a:ln>
            <a:noFill/>
          </a:ln>
        </p:spPr>
        <p:txBody>
          <a:bodyPr anchorCtr="0" anchor="t" bIns="45700" lIns="91425" spcFirstLastPara="1" rIns="91425" wrap="square" tIns="45700">
            <a:normAutofit fontScale="92500" lnSpcReduction="20000"/>
          </a:bodyPr>
          <a:lstStyle/>
          <a:p>
            <a:pPr indent="-228600" lvl="0" marL="228600" rtl="0" algn="l">
              <a:lnSpc>
                <a:spcPct val="90000"/>
              </a:lnSpc>
              <a:spcBef>
                <a:spcPts val="0"/>
              </a:spcBef>
              <a:spcAft>
                <a:spcPts val="0"/>
              </a:spcAft>
              <a:buClr>
                <a:schemeClr val="dk1"/>
              </a:buClr>
              <a:buSzPct val="100000"/>
              <a:buChar char="•"/>
            </a:pPr>
            <a:r>
              <a:rPr lang="en-US">
                <a:latin typeface="Times New Roman"/>
                <a:ea typeface="Times New Roman"/>
                <a:cs typeface="Times New Roman"/>
                <a:sym typeface="Times New Roman"/>
              </a:rPr>
              <a:t>Monitored the result of treatment and evaluate progress of the programme</a:t>
            </a:r>
            <a:endParaRPr>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dk1"/>
              </a:buClr>
              <a:buSzPct val="100000"/>
              <a:buChar char="•"/>
            </a:pPr>
            <a:r>
              <a:rPr lang="en-US">
                <a:latin typeface="Times New Roman"/>
                <a:ea typeface="Times New Roman"/>
                <a:cs typeface="Times New Roman"/>
                <a:sym typeface="Times New Roman"/>
              </a:rPr>
              <a:t>Strengthened cooperation between NGOs, bilateral aid agencies and donors involved in the NTP.</a:t>
            </a:r>
            <a:endParaRPr/>
          </a:p>
          <a:p>
            <a:pPr indent="-228600" lvl="0" marL="228600" rtl="0" algn="l">
              <a:lnSpc>
                <a:spcPct val="90000"/>
              </a:lnSpc>
              <a:spcBef>
                <a:spcPts val="1000"/>
              </a:spcBef>
              <a:spcAft>
                <a:spcPts val="0"/>
              </a:spcAft>
              <a:buClr>
                <a:schemeClr val="dk1"/>
              </a:buClr>
              <a:buSzPct val="100000"/>
              <a:buChar char="•"/>
            </a:pPr>
            <a:r>
              <a:rPr lang="en-US">
                <a:latin typeface="Times New Roman"/>
                <a:ea typeface="Times New Roman"/>
                <a:cs typeface="Times New Roman"/>
                <a:sym typeface="Times New Roman"/>
              </a:rPr>
              <a:t> Coordinate and collaborate NTP activities with and HIV /AIDS programmes.</a:t>
            </a:r>
            <a:endParaRPr/>
          </a:p>
          <a:p>
            <a:pPr indent="-228600" lvl="0" marL="228600" rtl="0" algn="l">
              <a:lnSpc>
                <a:spcPct val="90000"/>
              </a:lnSpc>
              <a:spcBef>
                <a:spcPts val="1000"/>
              </a:spcBef>
              <a:spcAft>
                <a:spcPts val="0"/>
              </a:spcAft>
              <a:buClr>
                <a:schemeClr val="dk1"/>
              </a:buClr>
              <a:buSzPct val="100000"/>
              <a:buChar char="•"/>
            </a:pPr>
            <a:r>
              <a:rPr lang="en-US">
                <a:latin typeface="Times New Roman"/>
                <a:ea typeface="Times New Roman"/>
                <a:cs typeface="Times New Roman"/>
                <a:sym typeface="Times New Roman"/>
              </a:rPr>
              <a:t> E-TB Orientation to private practitioner to notify the TB patients diagnosed at private health facilities.</a:t>
            </a:r>
            <a:endParaRPr/>
          </a:p>
          <a:p>
            <a:pPr indent="-228600" lvl="0" marL="228600" rtl="0" algn="l">
              <a:lnSpc>
                <a:spcPct val="90000"/>
              </a:lnSpc>
              <a:spcBef>
                <a:spcPts val="1000"/>
              </a:spcBef>
              <a:spcAft>
                <a:spcPts val="0"/>
              </a:spcAft>
              <a:buClr>
                <a:schemeClr val="dk1"/>
              </a:buClr>
              <a:buSzPct val="100000"/>
              <a:buChar char="•"/>
            </a:pPr>
            <a:r>
              <a:rPr lang="en-US">
                <a:latin typeface="Times New Roman"/>
                <a:ea typeface="Times New Roman"/>
                <a:cs typeface="Times New Roman"/>
                <a:sym typeface="Times New Roman"/>
              </a:rPr>
              <a:t> Roll out of DR TB Tracking and Laboratory System at all the DR and GX sites.</a:t>
            </a:r>
            <a:endParaRPr/>
          </a:p>
          <a:p>
            <a:pPr indent="-228600" lvl="0" marL="228600" rtl="0" algn="l">
              <a:lnSpc>
                <a:spcPct val="90000"/>
              </a:lnSpc>
              <a:spcBef>
                <a:spcPts val="1000"/>
              </a:spcBef>
              <a:spcAft>
                <a:spcPts val="0"/>
              </a:spcAft>
              <a:buClr>
                <a:schemeClr val="dk1"/>
              </a:buClr>
              <a:buSzPct val="100000"/>
              <a:buChar char="•"/>
            </a:pPr>
            <a:r>
              <a:rPr lang="en-US">
                <a:latin typeface="Times New Roman"/>
                <a:ea typeface="Times New Roman"/>
                <a:cs typeface="Times New Roman"/>
                <a:sym typeface="Times New Roman"/>
              </a:rPr>
              <a:t> Linkage of DOTS centres to Microscopic centre through courier.</a:t>
            </a:r>
            <a:endParaRPr/>
          </a:p>
          <a:p>
            <a:pPr indent="-228600" lvl="0" marL="228600" rtl="0" algn="l">
              <a:lnSpc>
                <a:spcPct val="90000"/>
              </a:lnSpc>
              <a:spcBef>
                <a:spcPts val="1000"/>
              </a:spcBef>
              <a:spcAft>
                <a:spcPts val="0"/>
              </a:spcAft>
              <a:buClr>
                <a:schemeClr val="dk1"/>
              </a:buClr>
              <a:buSzPct val="100000"/>
              <a:buChar char="•"/>
            </a:pPr>
            <a:r>
              <a:rPr lang="en-US">
                <a:latin typeface="Times New Roman"/>
                <a:ea typeface="Times New Roman"/>
                <a:cs typeface="Times New Roman"/>
                <a:sym typeface="Times New Roman"/>
              </a:rPr>
              <a:t> Provided training to health personnel.</a:t>
            </a:r>
            <a:endParaRPr/>
          </a:p>
          <a:p>
            <a:pPr indent="-228600" lvl="0" marL="228600" rtl="0" algn="l">
              <a:lnSpc>
                <a:spcPct val="90000"/>
              </a:lnSpc>
              <a:spcBef>
                <a:spcPts val="1000"/>
              </a:spcBef>
              <a:spcAft>
                <a:spcPts val="0"/>
              </a:spcAft>
              <a:buClr>
                <a:schemeClr val="dk1"/>
              </a:buClr>
              <a:buSzPct val="100000"/>
              <a:buChar char="•"/>
            </a:pPr>
            <a:r>
              <a:rPr lang="en-US">
                <a:latin typeface="Times New Roman"/>
                <a:ea typeface="Times New Roman"/>
                <a:cs typeface="Times New Roman"/>
                <a:sym typeface="Times New Roman"/>
              </a:rPr>
              <a:t> Training to medical doctors for childhood TB diagnosis.</a:t>
            </a:r>
            <a:endParaRPr/>
          </a:p>
          <a:p>
            <a:pPr indent="0" lvl="0" marL="0" rtl="0" algn="just">
              <a:lnSpc>
                <a:spcPct val="90000"/>
              </a:lnSpc>
              <a:spcBef>
                <a:spcPts val="1000"/>
              </a:spcBef>
              <a:spcAft>
                <a:spcPts val="0"/>
              </a:spcAft>
              <a:buClr>
                <a:schemeClr val="dk1"/>
              </a:buClr>
              <a:buSzPct val="100000"/>
              <a:buNone/>
            </a:pPr>
            <a:r>
              <a:rPr lang="en-US">
                <a:latin typeface="Times New Roman"/>
                <a:ea typeface="Times New Roman"/>
                <a:cs typeface="Times New Roman"/>
                <a:sym typeface="Times New Roman"/>
              </a:rPr>
              <a:t> </a:t>
            </a:r>
            <a:endParaRPr/>
          </a:p>
        </p:txBody>
      </p:sp>
      <p:sp>
        <p:nvSpPr>
          <p:cNvPr id="178" name="Google Shape;178;p17"/>
          <p:cNvSpPr txBox="1"/>
          <p:nvPr/>
        </p:nvSpPr>
        <p:spPr>
          <a:xfrm>
            <a:off x="1042481" y="388650"/>
            <a:ext cx="6094378"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200">
                <a:solidFill>
                  <a:schemeClr val="dk1"/>
                </a:solidFill>
                <a:latin typeface="Times New Roman"/>
                <a:ea typeface="Times New Roman"/>
                <a:cs typeface="Times New Roman"/>
                <a:sym typeface="Times New Roman"/>
              </a:rPr>
              <a:t>Contd..</a:t>
            </a:r>
            <a:endParaRPr sz="3200">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1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C00000"/>
              </a:buClr>
              <a:buSzPts val="4000"/>
              <a:buFont typeface="Times New Roman"/>
              <a:buNone/>
            </a:pPr>
            <a:r>
              <a:rPr b="1" lang="en-US" sz="4000">
                <a:solidFill>
                  <a:srgbClr val="C00000"/>
                </a:solidFill>
                <a:latin typeface="Times New Roman"/>
                <a:ea typeface="Times New Roman"/>
                <a:cs typeface="Times New Roman"/>
                <a:sym typeface="Times New Roman"/>
              </a:rPr>
              <a:t>TB burden estimates</a:t>
            </a:r>
            <a:endParaRPr sz="4000"/>
          </a:p>
        </p:txBody>
      </p:sp>
      <p:sp>
        <p:nvSpPr>
          <p:cNvPr id="184" name="Google Shape;184;p18"/>
          <p:cNvSpPr txBox="1"/>
          <p:nvPr>
            <p:ph idx="1" type="body"/>
          </p:nvPr>
        </p:nvSpPr>
        <p:spPr>
          <a:xfrm>
            <a:off x="838200" y="2373549"/>
            <a:ext cx="10515600" cy="3803414"/>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latin typeface="Times New Roman"/>
                <a:ea typeface="Times New Roman"/>
                <a:cs typeface="Times New Roman"/>
                <a:sym typeface="Times New Roman"/>
              </a:rPr>
              <a:t>In 2079 (2023), Nepal faced a TB burden of an estimated 68,000 cases, with an incidence rate of 229 per 100,000 population.</a:t>
            </a:r>
            <a:endParaRPr/>
          </a:p>
          <a:p>
            <a:pPr indent="-228600" lvl="0" marL="228600"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HIV-related TB cases totaled 430, with an incidence rate of 1.4 per 100,000 population.</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19"/>
          <p:cNvSpPr txBox="1"/>
          <p:nvPr>
            <p:ph type="title"/>
          </p:nvPr>
        </p:nvSpPr>
        <p:spPr>
          <a:xfrm>
            <a:off x="838200" y="365125"/>
            <a:ext cx="10515600" cy="1794415"/>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C00000"/>
              </a:buClr>
              <a:buSzPct val="100000"/>
              <a:buFont typeface="Times New Roman"/>
              <a:buNone/>
            </a:pPr>
            <a:r>
              <a:rPr b="1" lang="en-US">
                <a:solidFill>
                  <a:srgbClr val="C00000"/>
                </a:solidFill>
                <a:latin typeface="Times New Roman"/>
                <a:ea typeface="Times New Roman"/>
                <a:cs typeface="Times New Roman"/>
                <a:sym typeface="Times New Roman"/>
              </a:rPr>
              <a:t>                      Current Achievement</a:t>
            </a:r>
            <a:br>
              <a:rPr b="1" lang="en-US" sz="3200">
                <a:solidFill>
                  <a:srgbClr val="C00000"/>
                </a:solidFill>
                <a:latin typeface="Times New Roman"/>
                <a:ea typeface="Times New Roman"/>
                <a:cs typeface="Times New Roman"/>
                <a:sym typeface="Times New Roman"/>
              </a:rPr>
            </a:br>
            <a:br>
              <a:rPr b="1" lang="en-US" sz="3200">
                <a:solidFill>
                  <a:srgbClr val="C00000"/>
                </a:solidFill>
                <a:latin typeface="Times New Roman"/>
                <a:ea typeface="Times New Roman"/>
                <a:cs typeface="Times New Roman"/>
                <a:sym typeface="Times New Roman"/>
              </a:rPr>
            </a:br>
            <a:br>
              <a:rPr b="1" lang="en-US" sz="3200">
                <a:solidFill>
                  <a:srgbClr val="C00000"/>
                </a:solidFill>
                <a:latin typeface="Times New Roman"/>
                <a:ea typeface="Times New Roman"/>
                <a:cs typeface="Times New Roman"/>
                <a:sym typeface="Times New Roman"/>
              </a:rPr>
            </a:br>
            <a:r>
              <a:rPr b="1" lang="en-US" sz="3100">
                <a:solidFill>
                  <a:srgbClr val="C00000"/>
                </a:solidFill>
                <a:latin typeface="Times New Roman"/>
                <a:ea typeface="Times New Roman"/>
                <a:cs typeface="Times New Roman"/>
                <a:sym typeface="Times New Roman"/>
              </a:rPr>
              <a:t>Institutional coverage</a:t>
            </a:r>
            <a:endParaRPr/>
          </a:p>
        </p:txBody>
      </p:sp>
      <p:pic>
        <p:nvPicPr>
          <p:cNvPr descr="A close-up of a paper&#10;&#10;AI-generated content may be incorrect." id="190" name="Google Shape;190;p19"/>
          <p:cNvPicPr preferRelativeResize="0"/>
          <p:nvPr>
            <p:ph idx="1" type="body"/>
          </p:nvPr>
        </p:nvPicPr>
        <p:blipFill rotWithShape="1">
          <a:blip r:embed="rId3">
            <a:alphaModFix/>
          </a:blip>
          <a:srcRect b="0" l="0" r="0" t="0"/>
          <a:stretch/>
        </p:blipFill>
        <p:spPr>
          <a:xfrm>
            <a:off x="924127" y="2159540"/>
            <a:ext cx="10651787" cy="433333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2"/>
          <p:cNvSpPr txBox="1"/>
          <p:nvPr>
            <p:ph type="ctrTitle"/>
          </p:nvPr>
        </p:nvSpPr>
        <p:spPr>
          <a:xfrm>
            <a:off x="2756452" y="436562"/>
            <a:ext cx="7063409" cy="835646"/>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1"/>
              </a:buClr>
              <a:buSzPts val="3200"/>
              <a:buFont typeface="Times New Roman"/>
              <a:buNone/>
            </a:pPr>
            <a:r>
              <a:rPr b="1" lang="en-US" sz="3200">
                <a:latin typeface="Times New Roman"/>
                <a:ea typeface="Times New Roman"/>
                <a:cs typeface="Times New Roman"/>
                <a:sym typeface="Times New Roman"/>
              </a:rPr>
              <a:t>Background</a:t>
            </a:r>
            <a:br>
              <a:rPr b="1" lang="en-US" sz="3200">
                <a:latin typeface="Times New Roman"/>
                <a:ea typeface="Times New Roman"/>
                <a:cs typeface="Times New Roman"/>
                <a:sym typeface="Times New Roman"/>
              </a:rPr>
            </a:br>
            <a:endParaRPr b="1" sz="3200">
              <a:latin typeface="Times New Roman"/>
              <a:ea typeface="Times New Roman"/>
              <a:cs typeface="Times New Roman"/>
              <a:sym typeface="Times New Roman"/>
            </a:endParaRPr>
          </a:p>
        </p:txBody>
      </p:sp>
      <p:sp>
        <p:nvSpPr>
          <p:cNvPr id="94" name="Google Shape;94;p2"/>
          <p:cNvSpPr txBox="1"/>
          <p:nvPr>
            <p:ph idx="1" type="subTitle"/>
          </p:nvPr>
        </p:nvSpPr>
        <p:spPr>
          <a:xfrm>
            <a:off x="854765" y="1172817"/>
            <a:ext cx="10734261" cy="5307496"/>
          </a:xfrm>
          <a:prstGeom prst="rect">
            <a:avLst/>
          </a:prstGeom>
          <a:noFill/>
          <a:ln>
            <a:noFill/>
          </a:ln>
        </p:spPr>
        <p:txBody>
          <a:bodyPr anchorCtr="0" anchor="t" bIns="45700" lIns="91425" spcFirstLastPara="1" rIns="91425" wrap="square" tIns="45700">
            <a:normAutofit/>
          </a:bodyPr>
          <a:lstStyle/>
          <a:p>
            <a:pPr indent="-342900" lvl="0" marL="342900" rtl="0" algn="just">
              <a:lnSpc>
                <a:spcPct val="90000"/>
              </a:lnSpc>
              <a:spcBef>
                <a:spcPts val="0"/>
              </a:spcBef>
              <a:spcAft>
                <a:spcPts val="0"/>
              </a:spcAft>
              <a:buClr>
                <a:schemeClr val="dk1"/>
              </a:buClr>
              <a:buSzPts val="2400"/>
              <a:buFont typeface="Arial"/>
              <a:buChar char="•"/>
            </a:pPr>
            <a:r>
              <a:rPr lang="en-US">
                <a:latin typeface="Times New Roman"/>
                <a:ea typeface="Times New Roman"/>
                <a:cs typeface="Times New Roman"/>
                <a:sym typeface="Times New Roman"/>
              </a:rPr>
              <a:t>Tuberculosis (TB) is a significant public health issue in Nepal and one of the leading causes of global mortality. </a:t>
            </a:r>
            <a:endParaRPr/>
          </a:p>
          <a:p>
            <a:pPr indent="-342900" lvl="0" marL="342900" rtl="0" algn="just">
              <a:lnSpc>
                <a:spcPct val="90000"/>
              </a:lnSpc>
              <a:spcBef>
                <a:spcPts val="1000"/>
              </a:spcBef>
              <a:spcAft>
                <a:spcPts val="0"/>
              </a:spcAft>
              <a:buClr>
                <a:schemeClr val="dk1"/>
              </a:buClr>
              <a:buSzPts val="2400"/>
              <a:buFont typeface="Arial"/>
              <a:buChar char="•"/>
            </a:pPr>
            <a:r>
              <a:rPr lang="en-US">
                <a:latin typeface="Times New Roman"/>
                <a:ea typeface="Times New Roman"/>
                <a:cs typeface="Times New Roman"/>
                <a:sym typeface="Times New Roman"/>
              </a:rPr>
              <a:t>National Tuberculosis Programme (NTP) is one of the priority health programme of Nepal. </a:t>
            </a:r>
            <a:endParaRPr/>
          </a:p>
          <a:p>
            <a:pPr indent="-342900" lvl="0" marL="342900" rtl="0" algn="just">
              <a:lnSpc>
                <a:spcPct val="90000"/>
              </a:lnSpc>
              <a:spcBef>
                <a:spcPts val="1000"/>
              </a:spcBef>
              <a:spcAft>
                <a:spcPts val="0"/>
              </a:spcAft>
              <a:buClr>
                <a:schemeClr val="dk1"/>
              </a:buClr>
              <a:buSzPts val="2400"/>
              <a:buFont typeface="Arial"/>
              <a:buChar char="•"/>
            </a:pPr>
            <a:r>
              <a:rPr lang="en-US">
                <a:latin typeface="Times New Roman"/>
                <a:ea typeface="Times New Roman"/>
                <a:cs typeface="Times New Roman"/>
                <a:sym typeface="Times New Roman"/>
              </a:rPr>
              <a:t>Within the organizational structure of the Ministry of Health and Population, NTCC is the leading entity for National TB Control Program (NTP) and is responsible for formulating policies, strategy, planning, monitoring, and quality assurance of the program.</a:t>
            </a:r>
            <a:endParaRPr/>
          </a:p>
          <a:p>
            <a:pPr indent="-342900" lvl="0" marL="342900" rtl="0" algn="just">
              <a:lnSpc>
                <a:spcPct val="90000"/>
              </a:lnSpc>
              <a:spcBef>
                <a:spcPts val="1000"/>
              </a:spcBef>
              <a:spcAft>
                <a:spcPts val="0"/>
              </a:spcAft>
              <a:buClr>
                <a:schemeClr val="dk1"/>
              </a:buClr>
              <a:buSzPts val="2400"/>
              <a:buFont typeface="Arial"/>
              <a:buChar char="•"/>
            </a:pPr>
            <a:r>
              <a:rPr lang="en-US">
                <a:latin typeface="Times New Roman"/>
                <a:ea typeface="Times New Roman"/>
                <a:cs typeface="Times New Roman"/>
                <a:sym typeface="Times New Roman"/>
              </a:rPr>
              <a:t>In 2079 (2023), Nepal faced a TB burden of an estimated 68,000 cases, with an incidence rate of 229 per 100,000 population.</a:t>
            </a:r>
            <a:endParaRPr/>
          </a:p>
          <a:p>
            <a:pPr indent="0" lvl="0" marL="0" rtl="0" algn="ctr">
              <a:lnSpc>
                <a:spcPct val="90000"/>
              </a:lnSpc>
              <a:spcBef>
                <a:spcPts val="1000"/>
              </a:spcBef>
              <a:spcAft>
                <a:spcPts val="0"/>
              </a:spcAft>
              <a:buClr>
                <a:schemeClr val="dk1"/>
              </a:buClr>
              <a:buSzPts val="2400"/>
              <a:buNone/>
            </a:pPr>
            <a:r>
              <a:t/>
            </a:r>
            <a:endParaRPr/>
          </a:p>
          <a:p>
            <a:pPr indent="0" lvl="0" marL="0" rtl="0" algn="ctr">
              <a:lnSpc>
                <a:spcPct val="90000"/>
              </a:lnSpc>
              <a:spcBef>
                <a:spcPts val="1000"/>
              </a:spcBef>
              <a:spcAft>
                <a:spcPts val="0"/>
              </a:spcAft>
              <a:buClr>
                <a:schemeClr val="dk1"/>
              </a:buClr>
              <a:buSzPts val="2400"/>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20"/>
          <p:cNvSpPr txBox="1"/>
          <p:nvPr>
            <p:ph type="title"/>
          </p:nvPr>
        </p:nvSpPr>
        <p:spPr>
          <a:xfrm>
            <a:off x="838200" y="365125"/>
            <a:ext cx="10515600" cy="105511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C00000"/>
              </a:buClr>
              <a:buSzPct val="100000"/>
              <a:buFont typeface="Times New Roman"/>
              <a:buNone/>
            </a:pPr>
            <a:br>
              <a:rPr b="1" lang="en-US" sz="4000">
                <a:solidFill>
                  <a:srgbClr val="C00000"/>
                </a:solidFill>
                <a:latin typeface="Times New Roman"/>
                <a:ea typeface="Times New Roman"/>
                <a:cs typeface="Times New Roman"/>
                <a:sym typeface="Times New Roman"/>
              </a:rPr>
            </a:br>
            <a:br>
              <a:rPr b="1" lang="en-US" sz="4000">
                <a:solidFill>
                  <a:srgbClr val="C00000"/>
                </a:solidFill>
                <a:latin typeface="Times New Roman"/>
                <a:ea typeface="Times New Roman"/>
                <a:cs typeface="Times New Roman"/>
                <a:sym typeface="Times New Roman"/>
              </a:rPr>
            </a:br>
            <a:r>
              <a:rPr b="1" lang="en-US" sz="3200">
                <a:solidFill>
                  <a:srgbClr val="C00000"/>
                </a:solidFill>
                <a:latin typeface="Times New Roman"/>
                <a:ea typeface="Times New Roman"/>
                <a:cs typeface="Times New Roman"/>
                <a:sym typeface="Times New Roman"/>
              </a:rPr>
              <a:t>Case notification rates</a:t>
            </a:r>
            <a:endParaRPr sz="3200"/>
          </a:p>
        </p:txBody>
      </p:sp>
      <p:sp>
        <p:nvSpPr>
          <p:cNvPr id="196" name="Google Shape;196;p20"/>
          <p:cNvSpPr txBox="1"/>
          <p:nvPr>
            <p:ph idx="1" type="body"/>
          </p:nvPr>
        </p:nvSpPr>
        <p:spPr>
          <a:xfrm>
            <a:off x="838200" y="1884092"/>
            <a:ext cx="10515600" cy="3870989"/>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dk1"/>
              </a:buClr>
              <a:buSzPts val="2800"/>
              <a:buChar char="•"/>
            </a:pPr>
            <a:r>
              <a:rPr lang="en-US">
                <a:latin typeface="Times New Roman"/>
                <a:ea typeface="Times New Roman"/>
                <a:cs typeface="Times New Roman"/>
                <a:sym typeface="Times New Roman"/>
              </a:rPr>
              <a:t>In FY 2080/81,the case notification rate (CNR) of all forms of TB is 139 /100,000 population.</a:t>
            </a:r>
            <a:endParaRPr/>
          </a:p>
          <a:p>
            <a:pPr indent="-228600" lvl="0" marL="228600" rtl="0" algn="just">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  Incident TB cases (PBC new and relapse) is 78.2 per 100,000 population.</a:t>
            </a:r>
            <a:endParaRPr/>
          </a:p>
          <a:p>
            <a:pPr indent="-228600" lvl="0" marL="228600" rtl="0" algn="just">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 Total 98.4% incident TB cases registered (New and Relapse) among all TB cases. </a:t>
            </a:r>
            <a:endParaRPr/>
          </a:p>
          <a:p>
            <a:pPr indent="-228600" lvl="0" marL="228600" rtl="0" algn="just">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Among the 30 districts with high TB case notifications, 18 are in the Terai region, and the remaining 12 are in the Hilly region</a:t>
            </a:r>
            <a:r>
              <a:rPr lang="en-US"/>
              <a:t>. </a:t>
            </a:r>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C00000"/>
              </a:buClr>
              <a:buSzPts val="4000"/>
              <a:buFont typeface="Times New Roman"/>
              <a:buNone/>
            </a:pPr>
            <a:r>
              <a:rPr b="1" lang="en-US" sz="4000">
                <a:solidFill>
                  <a:srgbClr val="C00000"/>
                </a:solidFill>
                <a:latin typeface="Times New Roman"/>
                <a:ea typeface="Times New Roman"/>
                <a:cs typeface="Times New Roman"/>
                <a:sym typeface="Times New Roman"/>
              </a:rPr>
              <a:t>District wise tuberculosis case notification rate, 2080/81</a:t>
            </a:r>
            <a:endParaRPr sz="4000"/>
          </a:p>
        </p:txBody>
      </p:sp>
      <p:pic>
        <p:nvPicPr>
          <p:cNvPr id="202" name="Google Shape;202;p21"/>
          <p:cNvPicPr preferRelativeResize="0"/>
          <p:nvPr>
            <p:ph idx="1" type="body"/>
          </p:nvPr>
        </p:nvPicPr>
        <p:blipFill rotWithShape="1">
          <a:blip r:embed="rId3">
            <a:alphaModFix/>
          </a:blip>
          <a:srcRect b="0" l="0" r="0" t="0"/>
          <a:stretch/>
        </p:blipFill>
        <p:spPr>
          <a:xfrm>
            <a:off x="1617786" y="1825625"/>
            <a:ext cx="9736014" cy="4351338"/>
          </a:xfrm>
          <a:prstGeom prst="rect">
            <a:avLst/>
          </a:prstGeom>
          <a:noFill/>
          <a:ln>
            <a:noFill/>
          </a:ln>
        </p:spPr>
      </p:pic>
      <p:sp>
        <p:nvSpPr>
          <p:cNvPr id="203" name="Google Shape;203;p21"/>
          <p:cNvSpPr txBox="1"/>
          <p:nvPr/>
        </p:nvSpPr>
        <p:spPr>
          <a:xfrm>
            <a:off x="9529010" y="6176963"/>
            <a:ext cx="5021179"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200">
                <a:solidFill>
                  <a:schemeClr val="dk1"/>
                </a:solidFill>
                <a:latin typeface="Times New Roman"/>
                <a:ea typeface="Times New Roman"/>
                <a:cs typeface="Times New Roman"/>
                <a:sym typeface="Times New Roman"/>
              </a:rPr>
              <a:t>Source: NTCC/DoHS</a:t>
            </a:r>
            <a:endParaRPr i="1" sz="1200">
              <a:solidFill>
                <a:schemeClr val="dk1"/>
              </a:solidFill>
              <a:latin typeface="Times New Roman"/>
              <a:ea typeface="Times New Roman"/>
              <a:cs typeface="Times New Roman"/>
              <a:sym typeface="Times New Roman"/>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22"/>
          <p:cNvSpPr txBox="1"/>
          <p:nvPr>
            <p:ph type="title"/>
          </p:nvPr>
        </p:nvSpPr>
        <p:spPr>
          <a:xfrm>
            <a:off x="1410510" y="365125"/>
            <a:ext cx="9943289"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C00000"/>
              </a:buClr>
              <a:buSzPts val="4000"/>
              <a:buFont typeface="Times New Roman"/>
              <a:buNone/>
            </a:pPr>
            <a:r>
              <a:rPr b="1" lang="en-US" sz="4000">
                <a:solidFill>
                  <a:srgbClr val="C00000"/>
                </a:solidFill>
                <a:latin typeface="Times New Roman"/>
                <a:ea typeface="Times New Roman"/>
                <a:cs typeface="Times New Roman"/>
                <a:sym typeface="Times New Roman"/>
              </a:rPr>
              <a:t>Notified TB cases (all forms) in rates by provinces for FY 2080/81</a:t>
            </a:r>
            <a:endParaRPr sz="4000"/>
          </a:p>
        </p:txBody>
      </p:sp>
      <p:pic>
        <p:nvPicPr>
          <p:cNvPr id="209" name="Google Shape;209;p22"/>
          <p:cNvPicPr preferRelativeResize="0"/>
          <p:nvPr>
            <p:ph idx="1" type="body"/>
          </p:nvPr>
        </p:nvPicPr>
        <p:blipFill rotWithShape="1">
          <a:blip r:embed="rId3">
            <a:alphaModFix/>
          </a:blip>
          <a:srcRect b="0" l="0" r="0" t="0"/>
          <a:stretch/>
        </p:blipFill>
        <p:spPr>
          <a:xfrm>
            <a:off x="1410510" y="2149813"/>
            <a:ext cx="9027269" cy="3792754"/>
          </a:xfrm>
          <a:prstGeom prst="rect">
            <a:avLst/>
          </a:prstGeom>
          <a:noFill/>
          <a:ln>
            <a:noFill/>
          </a:ln>
        </p:spPr>
      </p:pic>
      <p:sp>
        <p:nvSpPr>
          <p:cNvPr id="210" name="Google Shape;210;p22"/>
          <p:cNvSpPr txBox="1"/>
          <p:nvPr/>
        </p:nvSpPr>
        <p:spPr>
          <a:xfrm>
            <a:off x="10075636" y="5931806"/>
            <a:ext cx="609600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200">
                <a:solidFill>
                  <a:schemeClr val="dk1"/>
                </a:solidFill>
                <a:latin typeface="Times New Roman"/>
                <a:ea typeface="Times New Roman"/>
                <a:cs typeface="Times New Roman"/>
                <a:sym typeface="Times New Roman"/>
              </a:rPr>
              <a:t>Source.NTCC/DoHS</a:t>
            </a:r>
            <a:endParaRPr i="1" sz="1200">
              <a:solidFill>
                <a:schemeClr val="dk1"/>
              </a:solidFill>
              <a:latin typeface="Times New Roman"/>
              <a:ea typeface="Times New Roman"/>
              <a:cs typeface="Times New Roman"/>
              <a:sym typeface="Times New Roman"/>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C00000"/>
              </a:buClr>
              <a:buSzPts val="4400"/>
              <a:buFont typeface="Times New Roman"/>
              <a:buNone/>
            </a:pPr>
            <a:r>
              <a:rPr b="1" lang="en-US">
                <a:solidFill>
                  <a:srgbClr val="C00000"/>
                </a:solidFill>
                <a:latin typeface="Times New Roman"/>
                <a:ea typeface="Times New Roman"/>
                <a:cs typeface="Times New Roman"/>
                <a:sym typeface="Times New Roman"/>
              </a:rPr>
              <a:t>Notified TB cases by age-group compared to the estimated incidence</a:t>
            </a:r>
            <a:endParaRPr/>
          </a:p>
        </p:txBody>
      </p:sp>
      <p:sp>
        <p:nvSpPr>
          <p:cNvPr id="216" name="Google Shape;216;p2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t/>
            </a:r>
            <a:endParaRPr/>
          </a:p>
        </p:txBody>
      </p:sp>
      <p:pic>
        <p:nvPicPr>
          <p:cNvPr id="217" name="Google Shape;217;p23"/>
          <p:cNvPicPr preferRelativeResize="0"/>
          <p:nvPr/>
        </p:nvPicPr>
        <p:blipFill rotWithShape="1">
          <a:blip r:embed="rId3">
            <a:alphaModFix/>
          </a:blip>
          <a:srcRect b="0" l="0" r="0" t="0"/>
          <a:stretch/>
        </p:blipFill>
        <p:spPr>
          <a:xfrm>
            <a:off x="2453833" y="2218214"/>
            <a:ext cx="7585516" cy="3429973"/>
          </a:xfrm>
          <a:prstGeom prst="rect">
            <a:avLst/>
          </a:prstGeom>
          <a:noFill/>
          <a:ln>
            <a:noFill/>
          </a:ln>
        </p:spPr>
      </p:pic>
      <p:sp>
        <p:nvSpPr>
          <p:cNvPr id="218" name="Google Shape;218;p23"/>
          <p:cNvSpPr txBox="1"/>
          <p:nvPr/>
        </p:nvSpPr>
        <p:spPr>
          <a:xfrm>
            <a:off x="9807615" y="5887353"/>
            <a:ext cx="2384385"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200">
                <a:solidFill>
                  <a:schemeClr val="dk1"/>
                </a:solidFill>
                <a:latin typeface="Times New Roman"/>
                <a:ea typeface="Times New Roman"/>
                <a:cs typeface="Times New Roman"/>
                <a:sym typeface="Times New Roman"/>
              </a:rPr>
              <a:t>Source.NTCC/DoHS</a:t>
            </a:r>
            <a:endParaRPr i="1" sz="1200">
              <a:solidFill>
                <a:schemeClr val="dk1"/>
              </a:solidFill>
              <a:latin typeface="Times New Roman"/>
              <a:ea typeface="Times New Roman"/>
              <a:cs typeface="Times New Roman"/>
              <a:sym typeface="Times New Roman"/>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24"/>
          <p:cNvSpPr txBox="1"/>
          <p:nvPr>
            <p:ph type="title"/>
          </p:nvPr>
        </p:nvSpPr>
        <p:spPr>
          <a:xfrm>
            <a:off x="1534160" y="365125"/>
            <a:ext cx="9164319"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C00000"/>
              </a:buClr>
              <a:buSzPts val="4000"/>
              <a:buFont typeface="Times New Roman"/>
              <a:buNone/>
            </a:pPr>
            <a:r>
              <a:rPr b="1" lang="en-US" sz="4000">
                <a:solidFill>
                  <a:srgbClr val="C00000"/>
                </a:solidFill>
                <a:latin typeface="Times New Roman"/>
                <a:ea typeface="Times New Roman"/>
                <a:cs typeface="Times New Roman"/>
                <a:sym typeface="Times New Roman"/>
              </a:rPr>
              <a:t>TB case notification rate (2075/76–2080/81)</a:t>
            </a:r>
            <a:endParaRPr sz="4000"/>
          </a:p>
        </p:txBody>
      </p:sp>
      <p:pic>
        <p:nvPicPr>
          <p:cNvPr id="224" name="Google Shape;224;p24"/>
          <p:cNvPicPr preferRelativeResize="0"/>
          <p:nvPr>
            <p:ph idx="1" type="body"/>
          </p:nvPr>
        </p:nvPicPr>
        <p:blipFill rotWithShape="1">
          <a:blip r:embed="rId3">
            <a:alphaModFix/>
          </a:blip>
          <a:srcRect b="0" l="0" r="0" t="0"/>
          <a:stretch/>
        </p:blipFill>
        <p:spPr>
          <a:xfrm>
            <a:off x="1798320" y="2110581"/>
            <a:ext cx="8900159" cy="3781425"/>
          </a:xfrm>
          <a:prstGeom prst="rect">
            <a:avLst/>
          </a:prstGeom>
          <a:noFill/>
          <a:ln>
            <a:noFill/>
          </a:ln>
        </p:spPr>
      </p:pic>
      <p:sp>
        <p:nvSpPr>
          <p:cNvPr id="225" name="Google Shape;225;p24"/>
          <p:cNvSpPr txBox="1"/>
          <p:nvPr/>
        </p:nvSpPr>
        <p:spPr>
          <a:xfrm>
            <a:off x="9801726" y="6123543"/>
            <a:ext cx="2390274"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200">
                <a:solidFill>
                  <a:schemeClr val="dk1"/>
                </a:solidFill>
                <a:latin typeface="Times New Roman"/>
                <a:ea typeface="Times New Roman"/>
                <a:cs typeface="Times New Roman"/>
                <a:sym typeface="Times New Roman"/>
              </a:rPr>
              <a:t>Source: NTCC/DoHS</a:t>
            </a:r>
            <a:endParaRPr i="1" sz="1200">
              <a:solidFill>
                <a:schemeClr val="dk1"/>
              </a:solidFill>
              <a:latin typeface="Times New Roman"/>
              <a:ea typeface="Times New Roman"/>
              <a:cs typeface="Times New Roman"/>
              <a:sym typeface="Times New Roman"/>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25"/>
          <p:cNvSpPr txBox="1"/>
          <p:nvPr>
            <p:ph type="title"/>
          </p:nvPr>
        </p:nvSpPr>
        <p:spPr>
          <a:xfrm>
            <a:off x="1296365" y="365125"/>
            <a:ext cx="9444942"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C00000"/>
              </a:buClr>
              <a:buSzPts val="4000"/>
              <a:buFont typeface="Times New Roman"/>
              <a:buNone/>
            </a:pPr>
            <a:r>
              <a:rPr b="1" lang="en-US" sz="4000">
                <a:solidFill>
                  <a:srgbClr val="C00000"/>
                </a:solidFill>
                <a:latin typeface="Times New Roman"/>
                <a:ea typeface="Times New Roman"/>
                <a:cs typeface="Times New Roman"/>
                <a:sym typeface="Times New Roman"/>
              </a:rPr>
              <a:t>Treatment success rates (%) in FY 2075/76 - 2080/81</a:t>
            </a:r>
            <a:endParaRPr sz="4000"/>
          </a:p>
        </p:txBody>
      </p:sp>
      <p:pic>
        <p:nvPicPr>
          <p:cNvPr id="231" name="Google Shape;231;p25"/>
          <p:cNvPicPr preferRelativeResize="0"/>
          <p:nvPr>
            <p:ph idx="1" type="body"/>
          </p:nvPr>
        </p:nvPicPr>
        <p:blipFill rotWithShape="1">
          <a:blip r:embed="rId3">
            <a:alphaModFix/>
          </a:blip>
          <a:srcRect b="0" l="0" r="0" t="0"/>
          <a:stretch/>
        </p:blipFill>
        <p:spPr>
          <a:xfrm>
            <a:off x="1296365" y="1817754"/>
            <a:ext cx="9086126" cy="4016415"/>
          </a:xfrm>
          <a:prstGeom prst="rect">
            <a:avLst/>
          </a:prstGeom>
          <a:noFill/>
          <a:ln>
            <a:noFill/>
          </a:ln>
        </p:spPr>
      </p:pic>
      <p:sp>
        <p:nvSpPr>
          <p:cNvPr id="232" name="Google Shape;232;p25"/>
          <p:cNvSpPr txBox="1"/>
          <p:nvPr/>
        </p:nvSpPr>
        <p:spPr>
          <a:xfrm>
            <a:off x="9431743" y="5834169"/>
            <a:ext cx="609600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200">
                <a:solidFill>
                  <a:schemeClr val="dk1"/>
                </a:solidFill>
                <a:latin typeface="Times New Roman"/>
                <a:ea typeface="Times New Roman"/>
                <a:cs typeface="Times New Roman"/>
                <a:sym typeface="Times New Roman"/>
              </a:rPr>
              <a:t>Source: NTPMIS/NTCC</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26"/>
          <p:cNvSpPr txBox="1"/>
          <p:nvPr>
            <p:ph type="title"/>
          </p:nvPr>
        </p:nvSpPr>
        <p:spPr>
          <a:xfrm>
            <a:off x="1678328" y="365125"/>
            <a:ext cx="9190299"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C00000"/>
              </a:buClr>
              <a:buSzPts val="4000"/>
              <a:buFont typeface="Times New Roman"/>
              <a:buNone/>
            </a:pPr>
            <a:r>
              <a:rPr b="1" lang="en-US" sz="4000">
                <a:solidFill>
                  <a:srgbClr val="C00000"/>
                </a:solidFill>
                <a:latin typeface="Times New Roman"/>
                <a:ea typeface="Times New Roman"/>
                <a:cs typeface="Times New Roman"/>
                <a:sym typeface="Times New Roman"/>
              </a:rPr>
              <a:t>Province wise TB treatment outcomes (2080/81)</a:t>
            </a:r>
            <a:endParaRPr sz="4000"/>
          </a:p>
        </p:txBody>
      </p:sp>
      <p:pic>
        <p:nvPicPr>
          <p:cNvPr descr="A screenshot of a graph&#10;&#10;AI-generated content may be incorrect." id="238" name="Google Shape;238;p26"/>
          <p:cNvPicPr preferRelativeResize="0"/>
          <p:nvPr>
            <p:ph idx="1" type="body"/>
          </p:nvPr>
        </p:nvPicPr>
        <p:blipFill rotWithShape="1">
          <a:blip r:embed="rId3">
            <a:alphaModFix/>
          </a:blip>
          <a:srcRect b="0" l="0" r="0" t="0"/>
          <a:stretch/>
        </p:blipFill>
        <p:spPr>
          <a:xfrm>
            <a:off x="1678328" y="1825625"/>
            <a:ext cx="9190299" cy="4351338"/>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sp>
        <p:nvSpPr>
          <p:cNvPr id="243" name="Google Shape;243;p27"/>
          <p:cNvSpPr txBox="1"/>
          <p:nvPr>
            <p:ph type="title"/>
          </p:nvPr>
        </p:nvSpPr>
        <p:spPr>
          <a:xfrm>
            <a:off x="1134318" y="365125"/>
            <a:ext cx="10219482"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C00000"/>
              </a:buClr>
              <a:buSzPts val="4000"/>
              <a:buFont typeface="Times New Roman"/>
              <a:buNone/>
            </a:pPr>
            <a:r>
              <a:rPr b="1" lang="en-US" sz="4000">
                <a:solidFill>
                  <a:srgbClr val="C00000"/>
                </a:solidFill>
                <a:latin typeface="Times New Roman"/>
                <a:ea typeface="Times New Roman"/>
                <a:cs typeface="Times New Roman"/>
                <a:sym typeface="Times New Roman"/>
              </a:rPr>
              <a:t>Drug Resistant TB Types</a:t>
            </a:r>
            <a:endParaRPr sz="4000"/>
          </a:p>
        </p:txBody>
      </p:sp>
      <p:sp>
        <p:nvSpPr>
          <p:cNvPr id="244" name="Google Shape;244;p27"/>
          <p:cNvSpPr txBox="1"/>
          <p:nvPr>
            <p:ph idx="1" type="body"/>
          </p:nvPr>
        </p:nvSpPr>
        <p:spPr>
          <a:xfrm>
            <a:off x="1134318" y="1825625"/>
            <a:ext cx="9884781" cy="4351338"/>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chemeClr val="dk1"/>
              </a:buClr>
              <a:buSzPts val="2800"/>
              <a:buNone/>
            </a:pPr>
            <a:r>
              <a:rPr b="1" lang="en-US">
                <a:latin typeface="Times New Roman"/>
                <a:ea typeface="Times New Roman"/>
                <a:cs typeface="Times New Roman"/>
                <a:sym typeface="Times New Roman"/>
              </a:rPr>
              <a:t>Rifampicin resistant TB (RR-TB) </a:t>
            </a:r>
            <a:r>
              <a:rPr lang="en-US">
                <a:latin typeface="Times New Roman"/>
                <a:ea typeface="Times New Roman"/>
                <a:cs typeface="Times New Roman"/>
                <a:sym typeface="Times New Roman"/>
              </a:rPr>
              <a:t>is resistant to rifampicin (detected using rapid diagnostic tests), with or without resistance to other anti-TB drugs and covers any resistance to rifampicin. </a:t>
            </a:r>
            <a:endParaRPr/>
          </a:p>
          <a:p>
            <a:pPr indent="0" lvl="0" marL="0" rtl="0" algn="just">
              <a:lnSpc>
                <a:spcPct val="90000"/>
              </a:lnSpc>
              <a:spcBef>
                <a:spcPts val="1000"/>
              </a:spcBef>
              <a:spcAft>
                <a:spcPts val="0"/>
              </a:spcAft>
              <a:buClr>
                <a:schemeClr val="dk1"/>
              </a:buClr>
              <a:buSzPts val="2800"/>
              <a:buNone/>
            </a:pPr>
            <a:r>
              <a:rPr lang="en-US">
                <a:latin typeface="Times New Roman"/>
                <a:ea typeface="Times New Roman"/>
                <a:cs typeface="Times New Roman"/>
                <a:sym typeface="Times New Roman"/>
              </a:rPr>
              <a:t>• </a:t>
            </a:r>
            <a:r>
              <a:rPr b="1" lang="en-US">
                <a:latin typeface="Times New Roman"/>
                <a:ea typeface="Times New Roman"/>
                <a:cs typeface="Times New Roman"/>
                <a:sym typeface="Times New Roman"/>
              </a:rPr>
              <a:t>Pre-extensively drug-resistant TB (Pre-XDR TB) </a:t>
            </a:r>
            <a:r>
              <a:rPr lang="en-US">
                <a:latin typeface="Times New Roman"/>
                <a:ea typeface="Times New Roman"/>
                <a:cs typeface="Times New Roman"/>
                <a:sym typeface="Times New Roman"/>
              </a:rPr>
              <a:t>is a multi-drug resistant strain of TB that is also resistant to either one of the fluoroquinolones and all the second line injectable drugs. </a:t>
            </a:r>
            <a:endParaRPr/>
          </a:p>
          <a:p>
            <a:pPr indent="0" lvl="0" marL="0" rtl="0" algn="just">
              <a:lnSpc>
                <a:spcPct val="90000"/>
              </a:lnSpc>
              <a:spcBef>
                <a:spcPts val="1000"/>
              </a:spcBef>
              <a:spcAft>
                <a:spcPts val="0"/>
              </a:spcAft>
              <a:buClr>
                <a:schemeClr val="dk1"/>
              </a:buClr>
              <a:buSzPts val="2800"/>
              <a:buNone/>
            </a:pPr>
            <a:r>
              <a:rPr lang="en-US">
                <a:latin typeface="Times New Roman"/>
                <a:ea typeface="Times New Roman"/>
                <a:cs typeface="Times New Roman"/>
                <a:sym typeface="Times New Roman"/>
              </a:rPr>
              <a:t>• </a:t>
            </a:r>
            <a:r>
              <a:rPr b="1" lang="en-US">
                <a:latin typeface="Times New Roman"/>
                <a:ea typeface="Times New Roman"/>
                <a:cs typeface="Times New Roman"/>
                <a:sym typeface="Times New Roman"/>
              </a:rPr>
              <a:t>Extensively drug resistant TB (XDR TB) </a:t>
            </a:r>
            <a:r>
              <a:rPr lang="en-US">
                <a:latin typeface="Times New Roman"/>
                <a:ea typeface="Times New Roman"/>
                <a:cs typeface="Times New Roman"/>
                <a:sym typeface="Times New Roman"/>
              </a:rPr>
              <a:t>is a severe form of MDR-TB that is multidrug-resistant (MDRTB) to all the fluoroquinolones and second line injectable drugs.</a:t>
            </a:r>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28"/>
          <p:cNvSpPr txBox="1"/>
          <p:nvPr>
            <p:ph type="title"/>
          </p:nvPr>
        </p:nvSpPr>
        <p:spPr>
          <a:xfrm>
            <a:off x="1458410" y="365125"/>
            <a:ext cx="9248171"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C00000"/>
              </a:buClr>
              <a:buSzPts val="4000"/>
              <a:buFont typeface="Times New Roman"/>
              <a:buNone/>
            </a:pPr>
            <a:r>
              <a:rPr b="1" lang="en-US" sz="4000">
                <a:solidFill>
                  <a:srgbClr val="C00000"/>
                </a:solidFill>
                <a:latin typeface="Times New Roman"/>
                <a:ea typeface="Times New Roman"/>
                <a:cs typeface="Times New Roman"/>
                <a:sym typeface="Times New Roman"/>
              </a:rPr>
              <a:t>MDR TB annual case finding and gap in fiscal year 2080/81</a:t>
            </a:r>
            <a:endParaRPr sz="4000"/>
          </a:p>
        </p:txBody>
      </p:sp>
      <p:pic>
        <p:nvPicPr>
          <p:cNvPr id="250" name="Google Shape;250;p28"/>
          <p:cNvPicPr preferRelativeResize="0"/>
          <p:nvPr>
            <p:ph idx="1" type="body"/>
          </p:nvPr>
        </p:nvPicPr>
        <p:blipFill rotWithShape="1">
          <a:blip r:embed="rId3">
            <a:alphaModFix/>
          </a:blip>
          <a:srcRect b="0" l="0" r="0" t="0"/>
          <a:stretch/>
        </p:blipFill>
        <p:spPr>
          <a:xfrm>
            <a:off x="1458410" y="2248694"/>
            <a:ext cx="9248171" cy="3505200"/>
          </a:xfrm>
          <a:prstGeom prst="rect">
            <a:avLst/>
          </a:prstGeom>
          <a:noFill/>
          <a:ln>
            <a:noFill/>
          </a:ln>
        </p:spPr>
      </p:pic>
      <p:sp>
        <p:nvSpPr>
          <p:cNvPr id="251" name="Google Shape;251;p28"/>
          <p:cNvSpPr txBox="1"/>
          <p:nvPr/>
        </p:nvSpPr>
        <p:spPr>
          <a:xfrm>
            <a:off x="10155465" y="5615394"/>
            <a:ext cx="2117558"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200">
                <a:solidFill>
                  <a:schemeClr val="dk1"/>
                </a:solidFill>
                <a:latin typeface="Times New Roman"/>
                <a:ea typeface="Times New Roman"/>
                <a:cs typeface="Times New Roman"/>
                <a:sym typeface="Times New Roman"/>
              </a:rPr>
              <a:t>Source: NTPMIS</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29"/>
          <p:cNvSpPr txBox="1"/>
          <p:nvPr>
            <p:ph type="title"/>
          </p:nvPr>
        </p:nvSpPr>
        <p:spPr>
          <a:xfrm>
            <a:off x="1226916" y="365125"/>
            <a:ext cx="10126884"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C00000"/>
              </a:buClr>
              <a:buSzPts val="4400"/>
              <a:buFont typeface="Times New Roman"/>
              <a:buNone/>
            </a:pPr>
            <a:r>
              <a:rPr b="1" lang="en-US">
                <a:solidFill>
                  <a:srgbClr val="C00000"/>
                </a:solidFill>
                <a:latin typeface="Times New Roman"/>
                <a:ea typeface="Times New Roman"/>
                <a:cs typeface="Times New Roman"/>
                <a:sym typeface="Times New Roman"/>
              </a:rPr>
              <a:t>NTP’s laboratory network</a:t>
            </a:r>
            <a:endParaRPr/>
          </a:p>
        </p:txBody>
      </p:sp>
      <p:sp>
        <p:nvSpPr>
          <p:cNvPr id="257" name="Google Shape;257;p29"/>
          <p:cNvSpPr txBox="1"/>
          <p:nvPr>
            <p:ph idx="1" type="body"/>
          </p:nvPr>
        </p:nvSpPr>
        <p:spPr>
          <a:xfrm>
            <a:off x="1099594" y="1825625"/>
            <a:ext cx="9988953" cy="4351338"/>
          </a:xfrm>
          <a:prstGeom prst="rect">
            <a:avLst/>
          </a:prstGeom>
          <a:noFill/>
          <a:ln>
            <a:noFill/>
          </a:ln>
        </p:spPr>
        <p:txBody>
          <a:bodyPr anchorCtr="0" anchor="t" bIns="45700" lIns="91425" spcFirstLastPara="1" rIns="91425" wrap="square" tIns="45700">
            <a:normAutofit lnSpcReduction="10000"/>
          </a:bodyPr>
          <a:lstStyle/>
          <a:p>
            <a:pPr indent="-228600" lvl="0" marL="228600" rtl="0" algn="just">
              <a:lnSpc>
                <a:spcPct val="90000"/>
              </a:lnSpc>
              <a:spcBef>
                <a:spcPts val="0"/>
              </a:spcBef>
              <a:spcAft>
                <a:spcPts val="0"/>
              </a:spcAft>
              <a:buClr>
                <a:schemeClr val="dk1"/>
              </a:buClr>
              <a:buSzPts val="2800"/>
              <a:buChar char="•"/>
            </a:pPr>
            <a:r>
              <a:rPr lang="en-US">
                <a:latin typeface="Times New Roman"/>
                <a:ea typeface="Times New Roman"/>
                <a:cs typeface="Times New Roman"/>
                <a:sym typeface="Times New Roman"/>
              </a:rPr>
              <a:t>A strong TB laboratory network is essential to ensure timely and universal access to quality-assured diagnostics</a:t>
            </a:r>
            <a:endParaRPr/>
          </a:p>
          <a:p>
            <a:pPr indent="-228600" lvl="0" marL="228600" rtl="0" algn="just">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Trained human resources, adequate infrastructure, equipment, a quality assurance system, a sample transportation network, a supply of commodities, and a monitoring system are key components of such a laboratory network.</a:t>
            </a:r>
            <a:endParaRPr/>
          </a:p>
          <a:p>
            <a:pPr indent="-228600" lvl="0" marL="228600" rtl="0" algn="just">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The National Tuberculosis Reference Laboratory (NTRL) is an apex laboratory in TB laboratory network which works along with the PPHL and Provincial TB Laboratory present in each province to provide quality assured TB laboratory diagnostic services to the patients.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Times New Roman"/>
              <a:buNone/>
            </a:pPr>
            <a:r>
              <a:rPr b="1" lang="en-US">
                <a:latin typeface="Times New Roman"/>
                <a:ea typeface="Times New Roman"/>
                <a:cs typeface="Times New Roman"/>
                <a:sym typeface="Times New Roman"/>
              </a:rPr>
              <a:t>NTP Strategic Aim and Policies</a:t>
            </a:r>
            <a:endParaRPr>
              <a:latin typeface="Times New Roman"/>
              <a:ea typeface="Times New Roman"/>
              <a:cs typeface="Times New Roman"/>
              <a:sym typeface="Times New Roman"/>
            </a:endParaRPr>
          </a:p>
        </p:txBody>
      </p:sp>
      <p:sp>
        <p:nvSpPr>
          <p:cNvPr id="100" name="Google Shape;100;p3"/>
          <p:cNvSpPr txBox="1"/>
          <p:nvPr>
            <p:ph idx="1" type="body"/>
          </p:nvPr>
        </p:nvSpPr>
        <p:spPr>
          <a:xfrm>
            <a:off x="838200" y="1825625"/>
            <a:ext cx="10744200" cy="4351338"/>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rgbClr val="C00000"/>
              </a:buClr>
              <a:buSzPts val="2400"/>
              <a:buNone/>
            </a:pPr>
            <a:r>
              <a:rPr b="1" lang="en-US" sz="2400">
                <a:solidFill>
                  <a:srgbClr val="C00000"/>
                </a:solidFill>
                <a:latin typeface="Times New Roman"/>
                <a:ea typeface="Times New Roman"/>
                <a:cs typeface="Times New Roman"/>
                <a:sym typeface="Times New Roman"/>
              </a:rPr>
              <a:t>Vision </a:t>
            </a:r>
            <a:endParaRPr/>
          </a:p>
          <a:p>
            <a:pPr indent="0" lvl="0" marL="0" rtl="0" algn="just">
              <a:lnSpc>
                <a:spcPct val="90000"/>
              </a:lnSpc>
              <a:spcBef>
                <a:spcPts val="1000"/>
              </a:spcBef>
              <a:spcAft>
                <a:spcPts val="0"/>
              </a:spcAft>
              <a:buClr>
                <a:schemeClr val="dk1"/>
              </a:buClr>
              <a:buSzPts val="2400"/>
              <a:buNone/>
            </a:pPr>
            <a:r>
              <a:rPr lang="en-US" sz="2400">
                <a:latin typeface="Times New Roman"/>
                <a:ea typeface="Times New Roman"/>
                <a:cs typeface="Times New Roman"/>
                <a:sym typeface="Times New Roman"/>
              </a:rPr>
              <a:t>   TB Free Nepal . </a:t>
            </a:r>
            <a:endParaRPr/>
          </a:p>
          <a:p>
            <a:pPr indent="0" lvl="0" marL="0" rtl="0" algn="just">
              <a:lnSpc>
                <a:spcPct val="90000"/>
              </a:lnSpc>
              <a:spcBef>
                <a:spcPts val="1000"/>
              </a:spcBef>
              <a:spcAft>
                <a:spcPts val="0"/>
              </a:spcAft>
              <a:buClr>
                <a:schemeClr val="dk1"/>
              </a:buClr>
              <a:buSzPts val="2400"/>
              <a:buNone/>
            </a:pPr>
            <a:r>
              <a:t/>
            </a:r>
            <a:endParaRPr sz="2400">
              <a:latin typeface="Times New Roman"/>
              <a:ea typeface="Times New Roman"/>
              <a:cs typeface="Times New Roman"/>
              <a:sym typeface="Times New Roman"/>
            </a:endParaRPr>
          </a:p>
          <a:p>
            <a:pPr indent="0" lvl="0" marL="0" rtl="0" algn="just">
              <a:lnSpc>
                <a:spcPct val="90000"/>
              </a:lnSpc>
              <a:spcBef>
                <a:spcPts val="1000"/>
              </a:spcBef>
              <a:spcAft>
                <a:spcPts val="0"/>
              </a:spcAft>
              <a:buClr>
                <a:srgbClr val="C00000"/>
              </a:buClr>
              <a:buSzPts val="2400"/>
              <a:buNone/>
            </a:pPr>
            <a:r>
              <a:rPr b="1" lang="en-US" sz="2400">
                <a:solidFill>
                  <a:srgbClr val="C00000"/>
                </a:solidFill>
                <a:latin typeface="Times New Roman"/>
                <a:ea typeface="Times New Roman"/>
                <a:cs typeface="Times New Roman"/>
                <a:sym typeface="Times New Roman"/>
              </a:rPr>
              <a:t>Goal</a:t>
            </a:r>
            <a:r>
              <a:rPr lang="en-US" sz="2400">
                <a:latin typeface="Times New Roman"/>
                <a:ea typeface="Times New Roman"/>
                <a:cs typeface="Times New Roman"/>
                <a:sym typeface="Times New Roman"/>
              </a:rPr>
              <a:t>  </a:t>
            </a:r>
            <a:endParaRPr/>
          </a:p>
          <a:p>
            <a:pPr indent="0" lvl="0" marL="0" rtl="0" algn="just">
              <a:lnSpc>
                <a:spcPct val="90000"/>
              </a:lnSpc>
              <a:spcBef>
                <a:spcPts val="1000"/>
              </a:spcBef>
              <a:spcAft>
                <a:spcPts val="0"/>
              </a:spcAft>
              <a:buClr>
                <a:schemeClr val="dk1"/>
              </a:buClr>
              <a:buSzPts val="2400"/>
              <a:buNone/>
            </a:pPr>
            <a:r>
              <a:rPr lang="en-US" sz="2400">
                <a:latin typeface="Times New Roman"/>
                <a:ea typeface="Times New Roman"/>
                <a:cs typeface="Times New Roman"/>
                <a:sym typeface="Times New Roman"/>
              </a:rPr>
              <a:t>   To reduce the TB incidence by 20% by the year 2021 compared to 2015 and</a:t>
            </a:r>
            <a:endParaRPr/>
          </a:p>
          <a:p>
            <a:pPr indent="0" lvl="0" marL="0" rtl="0" algn="just">
              <a:lnSpc>
                <a:spcPct val="90000"/>
              </a:lnSpc>
              <a:spcBef>
                <a:spcPts val="1000"/>
              </a:spcBef>
              <a:spcAft>
                <a:spcPts val="0"/>
              </a:spcAft>
              <a:buClr>
                <a:schemeClr val="dk1"/>
              </a:buClr>
              <a:buSzPts val="2400"/>
              <a:buNone/>
            </a:pPr>
            <a:r>
              <a:rPr lang="en-US" sz="2400">
                <a:latin typeface="Times New Roman"/>
                <a:ea typeface="Times New Roman"/>
                <a:cs typeface="Times New Roman"/>
                <a:sym typeface="Times New Roman"/>
              </a:rPr>
              <a:t>   increase case notifications by a cumulative total of 20,000 from July 2021,</a:t>
            </a:r>
            <a:endParaRPr/>
          </a:p>
          <a:p>
            <a:pPr indent="0" lvl="0" marL="0" rtl="0" algn="just">
              <a:lnSpc>
                <a:spcPct val="90000"/>
              </a:lnSpc>
              <a:spcBef>
                <a:spcPts val="1000"/>
              </a:spcBef>
              <a:spcAft>
                <a:spcPts val="0"/>
              </a:spcAft>
              <a:buClr>
                <a:schemeClr val="dk1"/>
              </a:buClr>
              <a:buSzPts val="2400"/>
              <a:buNone/>
            </a:pPr>
            <a:r>
              <a:rPr lang="en-US" sz="2400">
                <a:latin typeface="Times New Roman"/>
                <a:ea typeface="Times New Roman"/>
                <a:cs typeface="Times New Roman"/>
                <a:sym typeface="Times New Roman"/>
              </a:rPr>
              <a:t>   compared to the year 2015.</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pic>
        <p:nvPicPr>
          <p:cNvPr id="262" name="Google Shape;262;p30"/>
          <p:cNvPicPr preferRelativeResize="0"/>
          <p:nvPr>
            <p:ph idx="1" type="body"/>
          </p:nvPr>
        </p:nvPicPr>
        <p:blipFill rotWithShape="1">
          <a:blip r:embed="rId3">
            <a:alphaModFix/>
          </a:blip>
          <a:srcRect b="0" l="0" r="0" t="0"/>
          <a:stretch/>
        </p:blipFill>
        <p:spPr>
          <a:xfrm>
            <a:off x="1817225" y="798930"/>
            <a:ext cx="8762036" cy="5260140"/>
          </a:xfrm>
          <a:prstGeom prst="rect">
            <a:avLst/>
          </a:prstGeom>
          <a:noFill/>
          <a:ln>
            <a:noFill/>
          </a:ln>
        </p:spPr>
      </p:pic>
      <p:sp>
        <p:nvSpPr>
          <p:cNvPr id="263" name="Google Shape;263;p30"/>
          <p:cNvSpPr txBox="1"/>
          <p:nvPr/>
        </p:nvSpPr>
        <p:spPr>
          <a:xfrm>
            <a:off x="4483261" y="6059070"/>
            <a:ext cx="60960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National TB Laboratory Network</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31"/>
          <p:cNvSpPr txBox="1"/>
          <p:nvPr>
            <p:ph type="title"/>
          </p:nvPr>
        </p:nvSpPr>
        <p:spPr>
          <a:xfrm>
            <a:off x="1458410" y="365125"/>
            <a:ext cx="989539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C00000"/>
              </a:buClr>
              <a:buSzPts val="4000"/>
              <a:buFont typeface="Times New Roman"/>
              <a:buNone/>
            </a:pPr>
            <a:r>
              <a:rPr b="1" lang="en-US" sz="4000">
                <a:solidFill>
                  <a:srgbClr val="C00000"/>
                </a:solidFill>
                <a:latin typeface="Times New Roman"/>
                <a:ea typeface="Times New Roman"/>
                <a:cs typeface="Times New Roman"/>
                <a:sym typeface="Times New Roman"/>
              </a:rPr>
              <a:t>Sputum Microscopy Positivity Rate performed in FY 2080/81</a:t>
            </a:r>
            <a:endParaRPr sz="4000"/>
          </a:p>
        </p:txBody>
      </p:sp>
      <p:pic>
        <p:nvPicPr>
          <p:cNvPr id="269" name="Google Shape;269;p31"/>
          <p:cNvPicPr preferRelativeResize="0"/>
          <p:nvPr>
            <p:ph idx="1" type="body"/>
          </p:nvPr>
        </p:nvPicPr>
        <p:blipFill rotWithShape="1">
          <a:blip r:embed="rId3">
            <a:alphaModFix/>
          </a:blip>
          <a:srcRect b="0" l="0" r="0" t="0"/>
          <a:stretch/>
        </p:blipFill>
        <p:spPr>
          <a:xfrm>
            <a:off x="1588168" y="2005806"/>
            <a:ext cx="9535103" cy="3806309"/>
          </a:xfrm>
          <a:prstGeom prst="rect">
            <a:avLst/>
          </a:prstGeom>
          <a:noFill/>
          <a:ln>
            <a:noFill/>
          </a:ln>
        </p:spPr>
      </p:pic>
      <p:sp>
        <p:nvSpPr>
          <p:cNvPr id="270" name="Google Shape;270;p31"/>
          <p:cNvSpPr txBox="1"/>
          <p:nvPr/>
        </p:nvSpPr>
        <p:spPr>
          <a:xfrm>
            <a:off x="9496926" y="5812115"/>
            <a:ext cx="3256547"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US" sz="1200">
                <a:solidFill>
                  <a:schemeClr val="dk1"/>
                </a:solidFill>
                <a:latin typeface="Times New Roman"/>
                <a:ea typeface="Times New Roman"/>
                <a:cs typeface="Times New Roman"/>
                <a:sym typeface="Times New Roman"/>
              </a:rPr>
              <a:t>Source: HMIS, NTPMIS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32"/>
          <p:cNvSpPr txBox="1"/>
          <p:nvPr>
            <p:ph type="title"/>
          </p:nvPr>
        </p:nvSpPr>
        <p:spPr>
          <a:xfrm>
            <a:off x="888460" y="0"/>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C00000"/>
              </a:buClr>
              <a:buSzPts val="4000"/>
              <a:buFont typeface="Times New Roman"/>
              <a:buNone/>
            </a:pPr>
            <a:r>
              <a:rPr b="1" lang="en-US" sz="4000">
                <a:solidFill>
                  <a:srgbClr val="C00000"/>
                </a:solidFill>
                <a:latin typeface="Times New Roman"/>
                <a:ea typeface="Times New Roman"/>
                <a:cs typeface="Times New Roman"/>
                <a:sym typeface="Times New Roman"/>
              </a:rPr>
              <a:t>Strengths</a:t>
            </a:r>
            <a:endParaRPr/>
          </a:p>
        </p:txBody>
      </p:sp>
      <p:sp>
        <p:nvSpPr>
          <p:cNvPr id="276" name="Google Shape;276;p32"/>
          <p:cNvSpPr txBox="1"/>
          <p:nvPr>
            <p:ph idx="1" type="body"/>
          </p:nvPr>
        </p:nvSpPr>
        <p:spPr>
          <a:xfrm>
            <a:off x="838200" y="1465701"/>
            <a:ext cx="10515600" cy="4351338"/>
          </a:xfrm>
          <a:prstGeom prst="rect">
            <a:avLst/>
          </a:prstGeom>
          <a:noFill/>
          <a:ln>
            <a:noFill/>
          </a:ln>
        </p:spPr>
        <p:txBody>
          <a:bodyPr anchorCtr="0" anchor="t" bIns="45700" lIns="91425" spcFirstLastPara="1" rIns="91425" wrap="square" tIns="45700">
            <a:noAutofit/>
          </a:bodyPr>
          <a:lstStyle/>
          <a:p>
            <a:pPr indent="-228600" lvl="0" marL="228600" rtl="0" algn="just">
              <a:lnSpc>
                <a:spcPct val="90000"/>
              </a:lnSpc>
              <a:spcBef>
                <a:spcPts val="0"/>
              </a:spcBef>
              <a:spcAft>
                <a:spcPts val="0"/>
              </a:spcAft>
              <a:buClr>
                <a:schemeClr val="dk1"/>
              </a:buClr>
              <a:buSzPts val="2800"/>
              <a:buChar char="•"/>
            </a:pPr>
            <a:r>
              <a:rPr lang="en-US">
                <a:latin typeface="Times New Roman"/>
                <a:ea typeface="Times New Roman"/>
                <a:cs typeface="Times New Roman"/>
                <a:sym typeface="Times New Roman"/>
              </a:rPr>
              <a:t>Dedicated and well-qualified team at NTCC </a:t>
            </a:r>
            <a:endParaRPr/>
          </a:p>
          <a:p>
            <a:pPr indent="-228600" lvl="0" marL="228600" rtl="0" algn="just">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Standard protocol for TB treatment and management </a:t>
            </a:r>
            <a:endParaRPr/>
          </a:p>
          <a:p>
            <a:pPr indent="-228600" lvl="0" marL="228600" rtl="0" algn="just">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Wider reach of treatment service facilities (&gt;6200) and diagnostic services ( mWRD services available in 87% of districts - 67 districts out 77 in total) </a:t>
            </a:r>
            <a:endParaRPr/>
          </a:p>
          <a:p>
            <a:pPr indent="-228600" lvl="0" marL="228600" rtl="0" algn="just">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Digitalization of case-based database systems (NTPMIS) and integration with national reporting system (HMIS) for TB</a:t>
            </a:r>
            <a:endParaRPr/>
          </a:p>
          <a:p>
            <a:pPr indent="-228600" lvl="0" marL="228600" rtl="0" algn="just">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Well established Procurement and Supply Management (PSM) System for the TB Program</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33"/>
          <p:cNvSpPr txBox="1"/>
          <p:nvPr>
            <p:ph idx="1" type="body"/>
          </p:nvPr>
        </p:nvSpPr>
        <p:spPr>
          <a:xfrm>
            <a:off x="945204" y="901497"/>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dk1"/>
              </a:buClr>
              <a:buSzPts val="2800"/>
              <a:buChar char="•"/>
            </a:pPr>
            <a:r>
              <a:rPr lang="en-US">
                <a:latin typeface="Times New Roman"/>
                <a:ea typeface="Times New Roman"/>
                <a:cs typeface="Times New Roman"/>
                <a:sym typeface="Times New Roman"/>
              </a:rPr>
              <a:t>Engagement of partners in national TB program </a:t>
            </a:r>
            <a:endParaRPr/>
          </a:p>
          <a:p>
            <a:pPr indent="-228600" lvl="0" marL="228600" rtl="0" algn="just">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Participation of Provincial Public Health Laboratories (PPHL) in the EQA( External quality assurance) of TB Sputum Microscopy</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34"/>
          <p:cNvSpPr txBox="1"/>
          <p:nvPr>
            <p:ph idx="1" type="body"/>
          </p:nvPr>
        </p:nvSpPr>
        <p:spPr>
          <a:xfrm>
            <a:off x="1303506" y="350196"/>
            <a:ext cx="10050294" cy="5826767"/>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C00000"/>
              </a:buClr>
              <a:buSzPts val="4000"/>
              <a:buNone/>
            </a:pPr>
            <a:r>
              <a:rPr b="1" lang="en-US" sz="4000">
                <a:solidFill>
                  <a:srgbClr val="C00000"/>
                </a:solidFill>
                <a:latin typeface="Times New Roman"/>
                <a:ea typeface="Times New Roman"/>
                <a:cs typeface="Times New Roman"/>
                <a:sym typeface="Times New Roman"/>
              </a:rPr>
              <a:t>Weakness</a:t>
            </a:r>
            <a:endParaRPr/>
          </a:p>
          <a:p>
            <a:pPr indent="0" lvl="0" marL="0" rtl="0" algn="l">
              <a:lnSpc>
                <a:spcPct val="90000"/>
              </a:lnSpc>
              <a:spcBef>
                <a:spcPts val="1000"/>
              </a:spcBef>
              <a:spcAft>
                <a:spcPts val="0"/>
              </a:spcAft>
              <a:buClr>
                <a:schemeClr val="dk1"/>
              </a:buClr>
              <a:buSzPts val="4000"/>
              <a:buNone/>
            </a:pPr>
            <a:r>
              <a:t/>
            </a:r>
            <a:endParaRPr b="1" sz="4000">
              <a:solidFill>
                <a:srgbClr val="C00000"/>
              </a:solidFill>
              <a:latin typeface="Times New Roman"/>
              <a:ea typeface="Times New Roman"/>
              <a:cs typeface="Times New Roman"/>
              <a:sym typeface="Times New Roman"/>
            </a:endParaRPr>
          </a:p>
          <a:p>
            <a:pPr indent="-228600" lvl="0" marL="228600" rtl="0" algn="just">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Insufficient human resources dedicated to TB program management at all levels </a:t>
            </a:r>
            <a:endParaRPr/>
          </a:p>
          <a:p>
            <a:pPr indent="-228600" lvl="0" marL="228600" rtl="0" algn="just">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Significant gap in treatment coverage (TB case notification vs. estimated incident TB cases). </a:t>
            </a:r>
            <a:endParaRPr/>
          </a:p>
          <a:p>
            <a:pPr indent="-228600" lvl="0" marL="228600" rtl="0" algn="just">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Limited engagement of the private sectors and communities in TB diagnosis and management </a:t>
            </a:r>
            <a:endParaRPr/>
          </a:p>
          <a:p>
            <a:pPr indent="-228600" lvl="0" marL="228600" rtl="0" algn="just">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Gap in quality reporting of NTP data from HMIS in terms of accuracy</a:t>
            </a:r>
            <a:endParaRPr/>
          </a:p>
          <a:p>
            <a:pPr indent="-228600" lvl="0" marL="228600" rtl="0" algn="just">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Inadequate onsite coaching, mentoring and supportive supervision</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35"/>
          <p:cNvSpPr txBox="1"/>
          <p:nvPr>
            <p:ph type="title"/>
          </p:nvPr>
        </p:nvSpPr>
        <p:spPr>
          <a:xfrm>
            <a:off x="1226916" y="0"/>
            <a:ext cx="10126884"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C00000"/>
              </a:buClr>
              <a:buSzPts val="4400"/>
              <a:buFont typeface="Times New Roman"/>
              <a:buNone/>
            </a:pPr>
            <a:r>
              <a:rPr b="1" lang="en-US">
                <a:solidFill>
                  <a:srgbClr val="C00000"/>
                </a:solidFill>
                <a:latin typeface="Times New Roman"/>
                <a:ea typeface="Times New Roman"/>
                <a:cs typeface="Times New Roman"/>
                <a:sym typeface="Times New Roman"/>
              </a:rPr>
              <a:t> </a:t>
            </a:r>
            <a:r>
              <a:rPr b="1" lang="en-US" sz="4000">
                <a:solidFill>
                  <a:srgbClr val="C00000"/>
                </a:solidFill>
                <a:latin typeface="Times New Roman"/>
                <a:ea typeface="Times New Roman"/>
                <a:cs typeface="Times New Roman"/>
                <a:sym typeface="Times New Roman"/>
              </a:rPr>
              <a:t>Opportunities</a:t>
            </a:r>
            <a:endParaRPr/>
          </a:p>
        </p:txBody>
      </p:sp>
      <p:sp>
        <p:nvSpPr>
          <p:cNvPr id="292" name="Google Shape;292;p35"/>
          <p:cNvSpPr txBox="1"/>
          <p:nvPr>
            <p:ph idx="1" type="body"/>
          </p:nvPr>
        </p:nvSpPr>
        <p:spPr>
          <a:xfrm>
            <a:off x="1226916" y="1582433"/>
            <a:ext cx="10126884" cy="4910441"/>
          </a:xfrm>
          <a:prstGeom prst="rect">
            <a:avLst/>
          </a:prstGeom>
          <a:noFill/>
          <a:ln>
            <a:noFill/>
          </a:ln>
        </p:spPr>
        <p:txBody>
          <a:bodyPr anchorCtr="0" anchor="t" bIns="45700" lIns="91425" spcFirstLastPara="1" rIns="91425" wrap="square" tIns="45700">
            <a:noAutofit/>
          </a:bodyPr>
          <a:lstStyle/>
          <a:p>
            <a:pPr indent="-228600" lvl="0" marL="228600" rtl="0" algn="just">
              <a:lnSpc>
                <a:spcPct val="90000"/>
              </a:lnSpc>
              <a:spcBef>
                <a:spcPts val="0"/>
              </a:spcBef>
              <a:spcAft>
                <a:spcPts val="0"/>
              </a:spcAft>
              <a:buClr>
                <a:schemeClr val="dk1"/>
              </a:buClr>
              <a:buSzPts val="2800"/>
              <a:buChar char="•"/>
            </a:pPr>
            <a:r>
              <a:rPr lang="en-US">
                <a:latin typeface="Times New Roman"/>
                <a:ea typeface="Times New Roman"/>
                <a:cs typeface="Times New Roman"/>
                <a:sym typeface="Times New Roman"/>
              </a:rPr>
              <a:t>Possibility for recruiting additional human resources based on program needs (Mobilization of HR – Scholarship Contract) </a:t>
            </a:r>
            <a:endParaRPr/>
          </a:p>
          <a:p>
            <a:pPr indent="-228600" lvl="0" marL="228600" rtl="0" algn="just">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Priority one public health program; high political commitment (TB Free Initiative expanded to additional 99 local levels/Palikas, Global Fund/SR extensive interventions in 42 districts) </a:t>
            </a:r>
            <a:endParaRPr/>
          </a:p>
          <a:p>
            <a:pPr indent="-228600" lvl="0" marL="228600" rtl="0" algn="just">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Participation of PPHL in the EQA of laboratory diagnosis of TB Interoperability between HMIS and NTPMIS, including biometric systems for GX and DR sites with the support of Province and Local Levels.</a:t>
            </a:r>
            <a:endParaRPr/>
          </a:p>
          <a:p>
            <a:pPr indent="-228600" lvl="0" marL="228600" rtl="0" algn="just">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eLMIS system is rollout by Management division and eTB system capturing data on TB logistics supply management.</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36"/>
          <p:cNvSpPr txBox="1"/>
          <p:nvPr>
            <p:ph idx="1" type="body"/>
          </p:nvPr>
        </p:nvSpPr>
        <p:spPr>
          <a:xfrm>
            <a:off x="1206230" y="705853"/>
            <a:ext cx="9940190" cy="547111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rgbClr val="C00000"/>
              </a:buClr>
              <a:buSzPts val="4000"/>
              <a:buNone/>
            </a:pPr>
            <a:r>
              <a:rPr b="1" lang="en-US" sz="4000">
                <a:solidFill>
                  <a:srgbClr val="C00000"/>
                </a:solidFill>
                <a:latin typeface="Times New Roman"/>
                <a:ea typeface="Times New Roman"/>
                <a:cs typeface="Times New Roman"/>
                <a:sym typeface="Times New Roman"/>
              </a:rPr>
              <a:t>Threats</a:t>
            </a:r>
            <a:endParaRPr/>
          </a:p>
          <a:p>
            <a:pPr indent="0" lvl="0" marL="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Smooth implementation of NTP in emergency situation created due to natural disasters such as floods, landslides and earthquake Inadequate coordination between provincial and local levels. </a:t>
            </a:r>
            <a:endParaRPr/>
          </a:p>
          <a:p>
            <a:pPr indent="-228600" lvl="0" marL="228600"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High stigma and catastrophic costs.</a:t>
            </a:r>
            <a:endParaRPr/>
          </a:p>
          <a:p>
            <a:pPr indent="-228600" lvl="0" marL="228600"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Challenges in extending warranties for GeneXpert.</a:t>
            </a:r>
            <a:endParaRPr>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Frequent transfer of dedicated staffs at all levels.</a:t>
            </a:r>
            <a:endParaRPr/>
          </a:p>
          <a:p>
            <a:pPr indent="-228600" lvl="0" marL="228600"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Dependence on external funding and issues on its sustainability.</a:t>
            </a:r>
            <a:endParaRPr/>
          </a:p>
          <a:p>
            <a:pPr indent="-228600" lvl="0" marL="228600"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 Open border with high internal and external migration.</a:t>
            </a:r>
            <a:endParaRPr/>
          </a:p>
          <a:p>
            <a:pPr indent="-228600" lvl="0" marL="228600" rtl="0" algn="l">
              <a:lnSpc>
                <a:spcPct val="90000"/>
              </a:lnSpc>
              <a:spcBef>
                <a:spcPts val="1000"/>
              </a:spcBef>
              <a:spcAft>
                <a:spcPts val="0"/>
              </a:spcAft>
              <a:buClr>
                <a:schemeClr val="dk1"/>
              </a:buClr>
              <a:buSzPts val="2800"/>
              <a:buChar char="•"/>
            </a:pPr>
            <a:r>
              <a:rPr lang="en-US">
                <a:latin typeface="Times New Roman"/>
                <a:ea typeface="Times New Roman"/>
                <a:cs typeface="Times New Roman"/>
                <a:sym typeface="Times New Roman"/>
              </a:rPr>
              <a:t>Rising TB co-morbity rates with other infectious diseases. </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37"/>
          <p:cNvSpPr txBox="1"/>
          <p:nvPr>
            <p:ph type="title"/>
          </p:nvPr>
        </p:nvSpPr>
        <p:spPr>
          <a:xfrm>
            <a:off x="1319513" y="260953"/>
            <a:ext cx="9456517"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C00000"/>
              </a:buClr>
              <a:buSzPts val="4400"/>
              <a:buFont typeface="Times New Roman"/>
              <a:buNone/>
            </a:pPr>
            <a:r>
              <a:rPr b="1" lang="en-US">
                <a:solidFill>
                  <a:srgbClr val="C00000"/>
                </a:solidFill>
                <a:latin typeface="Times New Roman"/>
                <a:ea typeface="Times New Roman"/>
                <a:cs typeface="Times New Roman"/>
                <a:sym typeface="Times New Roman"/>
              </a:rPr>
              <a:t>Suggestion </a:t>
            </a:r>
            <a:endParaRPr/>
          </a:p>
        </p:txBody>
      </p:sp>
      <p:sp>
        <p:nvSpPr>
          <p:cNvPr id="303" name="Google Shape;303;p37"/>
          <p:cNvSpPr txBox="1"/>
          <p:nvPr>
            <p:ph idx="1" type="body"/>
          </p:nvPr>
        </p:nvSpPr>
        <p:spPr>
          <a:xfrm>
            <a:off x="1226916" y="1825625"/>
            <a:ext cx="9826907"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latin typeface="Times New Roman"/>
                <a:ea typeface="Times New Roman"/>
                <a:cs typeface="Times New Roman"/>
                <a:sym typeface="Times New Roman"/>
              </a:rPr>
              <a:t>Expansion of CB-DOTS programme throughout the country</a:t>
            </a:r>
            <a:endParaRPr/>
          </a:p>
          <a:p>
            <a:pPr indent="0" lvl="0" marL="0" rtl="0" algn="l">
              <a:lnSpc>
                <a:spcPct val="90000"/>
              </a:lnSpc>
              <a:spcBef>
                <a:spcPts val="1000"/>
              </a:spcBef>
              <a:spcAft>
                <a:spcPts val="0"/>
              </a:spcAft>
              <a:buClr>
                <a:schemeClr val="dk1"/>
              </a:buClr>
              <a:buSzPts val="2800"/>
              <a:buNone/>
            </a:pPr>
            <a:r>
              <a:rPr lang="en-US">
                <a:latin typeface="Times New Roman"/>
                <a:ea typeface="Times New Roman"/>
                <a:cs typeface="Times New Roman"/>
                <a:sym typeface="Times New Roman"/>
              </a:rPr>
              <a:t>• Endorsement of PPM guideline to strengthen Public-Private Mix approach </a:t>
            </a:r>
            <a:endParaRPr/>
          </a:p>
          <a:p>
            <a:pPr indent="0" lvl="0" marL="0" rtl="0" algn="l">
              <a:lnSpc>
                <a:spcPct val="90000"/>
              </a:lnSpc>
              <a:spcBef>
                <a:spcPts val="1000"/>
              </a:spcBef>
              <a:spcAft>
                <a:spcPts val="0"/>
              </a:spcAft>
              <a:buClr>
                <a:schemeClr val="dk1"/>
              </a:buClr>
              <a:buSzPts val="2800"/>
              <a:buNone/>
            </a:pPr>
            <a:r>
              <a:rPr lang="en-US">
                <a:latin typeface="Times New Roman"/>
                <a:ea typeface="Times New Roman"/>
                <a:cs typeface="Times New Roman"/>
                <a:sym typeface="Times New Roman"/>
              </a:rPr>
              <a:t>• Strengthen the community support system programme </a:t>
            </a:r>
            <a:endParaRPr/>
          </a:p>
          <a:p>
            <a:pPr indent="0" lvl="0" marL="0" rtl="0" algn="l">
              <a:lnSpc>
                <a:spcPct val="90000"/>
              </a:lnSpc>
              <a:spcBef>
                <a:spcPts val="1000"/>
              </a:spcBef>
              <a:spcAft>
                <a:spcPts val="0"/>
              </a:spcAft>
              <a:buClr>
                <a:schemeClr val="dk1"/>
              </a:buClr>
              <a:buSzPts val="2800"/>
              <a:buNone/>
            </a:pPr>
            <a:r>
              <a:rPr lang="en-US">
                <a:latin typeface="Times New Roman"/>
                <a:ea typeface="Times New Roman"/>
                <a:cs typeface="Times New Roman"/>
                <a:sym typeface="Times New Roman"/>
              </a:rPr>
              <a:t>• Explore operational research areas on TB prevention, treatment, and care </a:t>
            </a:r>
            <a:endParaRPr/>
          </a:p>
          <a:p>
            <a:pPr indent="0" lvl="0" marL="0" rtl="0" algn="l">
              <a:lnSpc>
                <a:spcPct val="90000"/>
              </a:lnSpc>
              <a:spcBef>
                <a:spcPts val="1000"/>
              </a:spcBef>
              <a:spcAft>
                <a:spcPts val="0"/>
              </a:spcAft>
              <a:buClr>
                <a:schemeClr val="dk1"/>
              </a:buClr>
              <a:buSzPts val="2800"/>
              <a:buNone/>
            </a:pPr>
            <a:r>
              <a:rPr lang="en-US">
                <a:latin typeface="Times New Roman"/>
                <a:ea typeface="Times New Roman"/>
                <a:cs typeface="Times New Roman"/>
                <a:sym typeface="Times New Roman"/>
              </a:rPr>
              <a:t>• Develop and distribute patients centred on TB IEC materials</a:t>
            </a:r>
            <a:endParaRPr/>
          </a:p>
          <a:p>
            <a:pPr indent="0" lvl="0" marL="0" rtl="0" algn="l">
              <a:lnSpc>
                <a:spcPct val="90000"/>
              </a:lnSpc>
              <a:spcBef>
                <a:spcPts val="1000"/>
              </a:spcBef>
              <a:spcAft>
                <a:spcPts val="0"/>
              </a:spcAft>
              <a:buClr>
                <a:schemeClr val="dk1"/>
              </a:buClr>
              <a:buSzPts val="2800"/>
              <a:buNone/>
            </a:pPr>
            <a:r>
              <a:rPr lang="en-US">
                <a:latin typeface="Times New Roman"/>
                <a:ea typeface="Times New Roman"/>
                <a:cs typeface="Times New Roman"/>
                <a:sym typeface="Times New Roman"/>
              </a:rPr>
              <a:t>• Pilot patient-friendly treatment centres in the country </a:t>
            </a:r>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References</a:t>
            </a:r>
            <a:endParaRPr/>
          </a:p>
        </p:txBody>
      </p:sp>
      <p:sp>
        <p:nvSpPr>
          <p:cNvPr id="309" name="Google Shape;309;p3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en-US" u="sng">
                <a:solidFill>
                  <a:schemeClr val="hlink"/>
                </a:solidFill>
                <a:hlinkClick r:id="rId3"/>
              </a:rPr>
              <a:t>http://nepalntp.gov.np/</a:t>
            </a:r>
            <a:endParaRPr/>
          </a:p>
          <a:p>
            <a:pPr indent="0" lvl="0" marL="0" rtl="0" algn="l">
              <a:lnSpc>
                <a:spcPct val="90000"/>
              </a:lnSpc>
              <a:spcBef>
                <a:spcPts val="1000"/>
              </a:spcBef>
              <a:spcAft>
                <a:spcPts val="0"/>
              </a:spcAft>
              <a:buClr>
                <a:schemeClr val="dk1"/>
              </a:buClr>
              <a:buSzPts val="2800"/>
              <a:buNone/>
            </a:pPr>
            <a:r>
              <a:rPr lang="en-US" u="sng">
                <a:solidFill>
                  <a:schemeClr val="hlink"/>
                </a:solidFill>
                <a:hlinkClick r:id="rId4"/>
              </a:rPr>
              <a:t>https://hmis.gov.np/posts/single/annual-health-report-208081</a:t>
            </a:r>
            <a:endParaRPr/>
          </a:p>
          <a:p>
            <a:pPr indent="0" lvl="0" marL="0" rtl="0" algn="l">
              <a:lnSpc>
                <a:spcPct val="90000"/>
              </a:lnSpc>
              <a:spcBef>
                <a:spcPts val="1000"/>
              </a:spcBef>
              <a:spcAft>
                <a:spcPts val="0"/>
              </a:spcAft>
              <a:buClr>
                <a:schemeClr val="dk1"/>
              </a:buClr>
              <a:buSzPts val="2800"/>
              <a:buNone/>
            </a:pPr>
            <a:r>
              <a:rPr lang="en-US"/>
              <a:t>Nepal health sector strategic plan </a:t>
            </a:r>
            <a:endParaRPr/>
          </a:p>
          <a:p>
            <a:pPr indent="0" lvl="0" marL="0" rtl="0" algn="l">
              <a:lnSpc>
                <a:spcPct val="90000"/>
              </a:lnSpc>
              <a:spcBef>
                <a:spcPts val="1000"/>
              </a:spcBef>
              <a:spcAft>
                <a:spcPts val="0"/>
              </a:spcAft>
              <a:buClr>
                <a:schemeClr val="dk1"/>
              </a:buClr>
              <a:buSzPts val="2800"/>
              <a:buNone/>
            </a:pPr>
            <a:r>
              <a:t/>
            </a:r>
            <a:endParaRPr/>
          </a:p>
          <a:p>
            <a:pPr indent="0" lvl="0" marL="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3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en-US">
                <a:latin typeface="Arial"/>
                <a:ea typeface="Arial"/>
                <a:cs typeface="Arial"/>
                <a:sym typeface="Arial"/>
              </a:rPr>
              <a:t>                             </a:t>
            </a:r>
            <a:endParaRPr/>
          </a:p>
          <a:p>
            <a:pPr indent="0" lvl="0" marL="0" rtl="0" algn="l">
              <a:lnSpc>
                <a:spcPct val="90000"/>
              </a:lnSpc>
              <a:spcBef>
                <a:spcPts val="1000"/>
              </a:spcBef>
              <a:spcAft>
                <a:spcPts val="0"/>
              </a:spcAft>
              <a:buClr>
                <a:schemeClr val="dk1"/>
              </a:buClr>
              <a:buSzPts val="2800"/>
              <a:buNone/>
            </a:pPr>
            <a:r>
              <a:rPr lang="en-US">
                <a:latin typeface="Arial"/>
                <a:ea typeface="Arial"/>
                <a:cs typeface="Arial"/>
                <a:sym typeface="Arial"/>
              </a:rPr>
              <a:t>                             </a:t>
            </a:r>
            <a:r>
              <a:rPr b="1" lang="en-US" sz="9600">
                <a:latin typeface="Arial"/>
                <a:ea typeface="Arial"/>
                <a:cs typeface="Arial"/>
                <a:sym typeface="Arial"/>
              </a:rPr>
              <a:t>Thank you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Times New Roman"/>
              <a:buNone/>
            </a:pPr>
            <a:r>
              <a:rPr b="1" lang="en-US" sz="3200">
                <a:latin typeface="Times New Roman"/>
                <a:ea typeface="Times New Roman"/>
                <a:cs typeface="Times New Roman"/>
                <a:sym typeface="Times New Roman"/>
              </a:rPr>
              <a:t>Objectives</a:t>
            </a:r>
            <a:endParaRPr/>
          </a:p>
        </p:txBody>
      </p:sp>
      <p:sp>
        <p:nvSpPr>
          <p:cNvPr id="106" name="Google Shape;106;p4"/>
          <p:cNvSpPr txBox="1"/>
          <p:nvPr>
            <p:ph idx="1" type="body"/>
          </p:nvPr>
        </p:nvSpPr>
        <p:spPr>
          <a:xfrm>
            <a:off x="838200" y="1716295"/>
            <a:ext cx="107442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t/>
            </a:r>
            <a:endParaRPr b="1" sz="2400"/>
          </a:p>
          <a:p>
            <a:pPr indent="0" lvl="0" marL="0" rtl="0" algn="l">
              <a:lnSpc>
                <a:spcPct val="90000"/>
              </a:lnSpc>
              <a:spcBef>
                <a:spcPts val="1000"/>
              </a:spcBef>
              <a:spcAft>
                <a:spcPts val="0"/>
              </a:spcAft>
              <a:buClr>
                <a:schemeClr val="dk1"/>
              </a:buClr>
              <a:buSzPts val="2400"/>
              <a:buNone/>
            </a:pPr>
            <a:r>
              <a:rPr b="1" lang="en-US" sz="2400">
                <a:latin typeface="Times New Roman"/>
                <a:ea typeface="Times New Roman"/>
                <a:cs typeface="Times New Roman"/>
                <a:sym typeface="Times New Roman"/>
              </a:rPr>
              <a:t>Objective 1</a:t>
            </a:r>
            <a:endParaRPr/>
          </a:p>
          <a:p>
            <a:pPr indent="0" lvl="0" marL="0" rtl="0" algn="just">
              <a:lnSpc>
                <a:spcPct val="90000"/>
              </a:lnSpc>
              <a:spcBef>
                <a:spcPts val="1000"/>
              </a:spcBef>
              <a:spcAft>
                <a:spcPts val="0"/>
              </a:spcAft>
              <a:buClr>
                <a:schemeClr val="dk1"/>
              </a:buClr>
              <a:buSzPts val="2400"/>
              <a:buNone/>
            </a:pPr>
            <a:r>
              <a:rPr lang="en-US" sz="2400">
                <a:latin typeface="Times New Roman"/>
                <a:ea typeface="Times New Roman"/>
                <a:cs typeface="Times New Roman"/>
                <a:sym typeface="Times New Roman"/>
              </a:rPr>
              <a:t>Increase case notification through improved health facility-based diagnosis; increase diagnosis among children ; examination of household contacts and expanded diagnosis among vulnerable groups within the health  service, such as PLHIV and those with diabetes mellitus (DM) .</a:t>
            </a:r>
            <a:endParaRPr/>
          </a:p>
          <a:p>
            <a:pPr indent="0" lvl="0" marL="0" rtl="0" algn="l">
              <a:lnSpc>
                <a:spcPct val="90000"/>
              </a:lnSpc>
              <a:spcBef>
                <a:spcPts val="1000"/>
              </a:spcBef>
              <a:spcAft>
                <a:spcPts val="0"/>
              </a:spcAft>
              <a:buClr>
                <a:schemeClr val="dk1"/>
              </a:buClr>
              <a:buSzPts val="2400"/>
              <a:buNone/>
            </a:pPr>
            <a:r>
              <a:t/>
            </a:r>
            <a:endParaRPr b="1" sz="2400">
              <a:latin typeface="Times New Roman"/>
              <a:ea typeface="Times New Roman"/>
              <a:cs typeface="Times New Roman"/>
              <a:sym typeface="Times New Roman"/>
            </a:endParaRPr>
          </a:p>
          <a:p>
            <a:pPr indent="0" lvl="0" marL="0" rtl="0" algn="l">
              <a:lnSpc>
                <a:spcPct val="90000"/>
              </a:lnSpc>
              <a:spcBef>
                <a:spcPts val="1000"/>
              </a:spcBef>
              <a:spcAft>
                <a:spcPts val="0"/>
              </a:spcAft>
              <a:buClr>
                <a:schemeClr val="dk1"/>
              </a:buClr>
              <a:buSzPts val="2400"/>
              <a:buNone/>
            </a:pPr>
            <a:r>
              <a:rPr b="1" lang="en-US" sz="2400">
                <a:latin typeface="Times New Roman"/>
                <a:ea typeface="Times New Roman"/>
                <a:cs typeface="Times New Roman"/>
                <a:sym typeface="Times New Roman"/>
              </a:rPr>
              <a:t>Objective 2:</a:t>
            </a:r>
            <a:endParaRPr/>
          </a:p>
          <a:p>
            <a:pPr indent="0" lvl="0" marL="0" rtl="0" algn="l">
              <a:lnSpc>
                <a:spcPct val="90000"/>
              </a:lnSpc>
              <a:spcBef>
                <a:spcPts val="1000"/>
              </a:spcBef>
              <a:spcAft>
                <a:spcPts val="0"/>
              </a:spcAft>
              <a:buClr>
                <a:schemeClr val="dk1"/>
              </a:buClr>
              <a:buSzPts val="2400"/>
              <a:buNone/>
            </a:pPr>
            <a:r>
              <a:rPr b="1" lang="en-US" sz="2400">
                <a:latin typeface="Times New Roman"/>
                <a:ea typeface="Times New Roman"/>
                <a:cs typeface="Times New Roman"/>
                <a:sym typeface="Times New Roman"/>
              </a:rPr>
              <a:t>   </a:t>
            </a:r>
            <a:r>
              <a:rPr lang="en-US" sz="2400">
                <a:latin typeface="Times New Roman"/>
                <a:ea typeface="Times New Roman"/>
                <a:cs typeface="Times New Roman"/>
                <a:sym typeface="Times New Roman"/>
              </a:rPr>
              <a:t>Maintain the treatment success rate at 90% of patients (all forms of TB) </a:t>
            </a:r>
            <a:br>
              <a:rPr lang="en-US" sz="2400">
                <a:latin typeface="Times New Roman"/>
                <a:ea typeface="Times New Roman"/>
                <a:cs typeface="Times New Roman"/>
                <a:sym typeface="Times New Roman"/>
              </a:rPr>
            </a:br>
            <a:endParaRPr sz="2400">
              <a:latin typeface="Times New Roman"/>
              <a:ea typeface="Times New Roman"/>
              <a:cs typeface="Times New Roman"/>
              <a:sym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5"/>
          <p:cNvSpPr txBox="1"/>
          <p:nvPr>
            <p:ph idx="1" type="body"/>
          </p:nvPr>
        </p:nvSpPr>
        <p:spPr>
          <a:xfrm>
            <a:off x="838200" y="1321904"/>
            <a:ext cx="10744200" cy="4701210"/>
          </a:xfrm>
          <a:prstGeom prst="rect">
            <a:avLst/>
          </a:prstGeom>
          <a:noFill/>
          <a:ln>
            <a:noFill/>
          </a:ln>
        </p:spPr>
        <p:txBody>
          <a:bodyPr anchorCtr="0" anchor="t" bIns="45700" lIns="91425" spcFirstLastPara="1" rIns="91425" wrap="square" tIns="45700">
            <a:noAutofit/>
          </a:bodyPr>
          <a:lstStyle/>
          <a:p>
            <a:pPr indent="-228600" lvl="0" marL="228600" rtl="0" algn="just">
              <a:lnSpc>
                <a:spcPct val="90000"/>
              </a:lnSpc>
              <a:spcBef>
                <a:spcPts val="0"/>
              </a:spcBef>
              <a:spcAft>
                <a:spcPts val="0"/>
              </a:spcAft>
              <a:buClr>
                <a:schemeClr val="dk1"/>
              </a:buClr>
              <a:buSzPts val="2400"/>
              <a:buNone/>
            </a:pPr>
            <a:r>
              <a:rPr b="1" lang="en-US" sz="2400">
                <a:latin typeface="Times New Roman"/>
                <a:ea typeface="Times New Roman"/>
                <a:cs typeface="Times New Roman"/>
                <a:sym typeface="Times New Roman"/>
              </a:rPr>
              <a:t>Objective 3</a:t>
            </a:r>
            <a:endParaRPr/>
          </a:p>
          <a:p>
            <a:pPr indent="-228600" lvl="0" marL="228600" rtl="0" algn="just">
              <a:lnSpc>
                <a:spcPct val="90000"/>
              </a:lnSpc>
              <a:spcBef>
                <a:spcPts val="1000"/>
              </a:spcBef>
              <a:spcAft>
                <a:spcPts val="0"/>
              </a:spcAft>
              <a:buClr>
                <a:schemeClr val="dk1"/>
              </a:buClr>
              <a:buSzPts val="2400"/>
              <a:buNone/>
            </a:pPr>
            <a:r>
              <a:rPr lang="en-US" sz="2400">
                <a:latin typeface="Times New Roman"/>
                <a:ea typeface="Times New Roman"/>
                <a:cs typeface="Times New Roman"/>
                <a:sym typeface="Times New Roman"/>
              </a:rPr>
              <a:t>   Provide DR diagnostic services for 50% of persons with presumptive DR</a:t>
            </a:r>
            <a:endParaRPr/>
          </a:p>
          <a:p>
            <a:pPr indent="-228600" lvl="0" marL="228600" rtl="0" algn="just">
              <a:lnSpc>
                <a:spcPct val="90000"/>
              </a:lnSpc>
              <a:spcBef>
                <a:spcPts val="1000"/>
              </a:spcBef>
              <a:spcAft>
                <a:spcPts val="0"/>
              </a:spcAft>
              <a:buClr>
                <a:schemeClr val="dk1"/>
              </a:buClr>
              <a:buSzPts val="2400"/>
              <a:buNone/>
            </a:pPr>
            <a:r>
              <a:rPr lang="en-US" sz="2400">
                <a:latin typeface="Times New Roman"/>
                <a:ea typeface="Times New Roman"/>
                <a:cs typeface="Times New Roman"/>
                <a:sym typeface="Times New Roman"/>
              </a:rPr>
              <a:t>   TB by 2018 and 100% ; successfully treat at least 75 % of the diagnosed DR</a:t>
            </a:r>
            <a:endParaRPr/>
          </a:p>
          <a:p>
            <a:pPr indent="-228600" lvl="0" marL="228600" rtl="0" algn="just">
              <a:lnSpc>
                <a:spcPct val="90000"/>
              </a:lnSpc>
              <a:spcBef>
                <a:spcPts val="1000"/>
              </a:spcBef>
              <a:spcAft>
                <a:spcPts val="0"/>
              </a:spcAft>
              <a:buClr>
                <a:schemeClr val="dk1"/>
              </a:buClr>
              <a:buSzPts val="2400"/>
              <a:buNone/>
            </a:pPr>
            <a:r>
              <a:rPr lang="en-US" sz="2400">
                <a:latin typeface="Times New Roman"/>
                <a:ea typeface="Times New Roman"/>
                <a:cs typeface="Times New Roman"/>
                <a:sym typeface="Times New Roman"/>
              </a:rPr>
              <a:t>   patients.</a:t>
            </a:r>
            <a:endParaRPr/>
          </a:p>
          <a:p>
            <a:pPr indent="-228600" lvl="0" marL="228600" rtl="0" algn="just">
              <a:lnSpc>
                <a:spcPct val="90000"/>
              </a:lnSpc>
              <a:spcBef>
                <a:spcPts val="1000"/>
              </a:spcBef>
              <a:spcAft>
                <a:spcPts val="0"/>
              </a:spcAft>
              <a:buClr>
                <a:schemeClr val="dk1"/>
              </a:buClr>
              <a:buSzPts val="2400"/>
              <a:buNone/>
            </a:pPr>
            <a:r>
              <a:t/>
            </a:r>
            <a:endParaRPr sz="2400">
              <a:latin typeface="Times New Roman"/>
              <a:ea typeface="Times New Roman"/>
              <a:cs typeface="Times New Roman"/>
              <a:sym typeface="Times New Roman"/>
            </a:endParaRPr>
          </a:p>
          <a:p>
            <a:pPr indent="-228600" lvl="0" marL="228600" rtl="0" algn="just">
              <a:lnSpc>
                <a:spcPct val="90000"/>
              </a:lnSpc>
              <a:spcBef>
                <a:spcPts val="1000"/>
              </a:spcBef>
              <a:spcAft>
                <a:spcPts val="0"/>
              </a:spcAft>
              <a:buClr>
                <a:schemeClr val="dk1"/>
              </a:buClr>
              <a:buSzPts val="2400"/>
              <a:buNone/>
            </a:pPr>
            <a:r>
              <a:rPr b="1" lang="en-US" sz="2400">
                <a:latin typeface="Times New Roman"/>
                <a:ea typeface="Times New Roman"/>
                <a:cs typeface="Times New Roman"/>
                <a:sym typeface="Times New Roman"/>
              </a:rPr>
              <a:t>Objective 4</a:t>
            </a:r>
            <a:endParaRPr/>
          </a:p>
          <a:p>
            <a:pPr indent="-228600" lvl="0" marL="228600" rtl="0" algn="just">
              <a:lnSpc>
                <a:spcPct val="90000"/>
              </a:lnSpc>
              <a:spcBef>
                <a:spcPts val="1000"/>
              </a:spcBef>
              <a:spcAft>
                <a:spcPts val="0"/>
              </a:spcAft>
              <a:buClr>
                <a:schemeClr val="dk1"/>
              </a:buClr>
              <a:buSzPts val="2400"/>
              <a:buNone/>
            </a:pPr>
            <a:r>
              <a:rPr lang="en-US" sz="2400">
                <a:latin typeface="Times New Roman"/>
                <a:ea typeface="Times New Roman"/>
                <a:cs typeface="Times New Roman"/>
                <a:sym typeface="Times New Roman"/>
              </a:rPr>
              <a:t>   Further expand case finding by engaging providers for TB care from the public sector (beyond MoHP), medical colleges, NGO sector, and private sector through results-based financing (PPM) schemes, with formal engagements (signed MoUs) to notify TB cases.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6"/>
          <p:cNvSpPr txBox="1"/>
          <p:nvPr>
            <p:ph idx="1" type="body"/>
          </p:nvPr>
        </p:nvSpPr>
        <p:spPr>
          <a:xfrm>
            <a:off x="838200" y="1825625"/>
            <a:ext cx="10744200" cy="4536264"/>
          </a:xfrm>
          <a:prstGeom prst="rect">
            <a:avLst/>
          </a:prstGeom>
          <a:noFill/>
          <a:ln>
            <a:noFill/>
          </a:ln>
        </p:spPr>
        <p:txBody>
          <a:bodyPr anchorCtr="0" anchor="t" bIns="45700" lIns="91425" spcFirstLastPara="1" rIns="91425" wrap="square" tIns="45700">
            <a:normAutofit/>
          </a:bodyPr>
          <a:lstStyle/>
          <a:p>
            <a:pPr indent="-228600" lvl="0" marL="228600" rtl="0" algn="just">
              <a:lnSpc>
                <a:spcPct val="90000"/>
              </a:lnSpc>
              <a:spcBef>
                <a:spcPts val="0"/>
              </a:spcBef>
              <a:spcAft>
                <a:spcPts val="0"/>
              </a:spcAft>
              <a:buClr>
                <a:schemeClr val="dk1"/>
              </a:buClr>
              <a:buSzPts val="2400"/>
              <a:buNone/>
            </a:pPr>
            <a:r>
              <a:rPr b="1" lang="en-US" sz="2400">
                <a:latin typeface="Times New Roman"/>
                <a:ea typeface="Times New Roman"/>
                <a:cs typeface="Times New Roman"/>
                <a:sym typeface="Times New Roman"/>
              </a:rPr>
              <a:t>Objective 5</a:t>
            </a:r>
            <a:endParaRPr/>
          </a:p>
          <a:p>
            <a:pPr indent="-228600" lvl="0" marL="228600" rtl="0" algn="just">
              <a:lnSpc>
                <a:spcPct val="90000"/>
              </a:lnSpc>
              <a:spcBef>
                <a:spcPts val="1000"/>
              </a:spcBef>
              <a:spcAft>
                <a:spcPts val="0"/>
              </a:spcAft>
              <a:buClr>
                <a:schemeClr val="dk1"/>
              </a:buClr>
              <a:buSzPts val="2400"/>
              <a:buNone/>
            </a:pPr>
            <a:r>
              <a:rPr lang="en-US" sz="2400">
                <a:latin typeface="Times New Roman"/>
                <a:ea typeface="Times New Roman"/>
                <a:cs typeface="Times New Roman"/>
                <a:sym typeface="Times New Roman"/>
              </a:rPr>
              <a:t>   Strengthen community systems for management, advocacy, support and rights for TB patients in order to create an enabling environment to detect &amp; manage TB cases in 100% of all districts.</a:t>
            </a:r>
            <a:endParaRPr/>
          </a:p>
          <a:p>
            <a:pPr indent="-228600" lvl="0" marL="228600" rtl="0" algn="just">
              <a:lnSpc>
                <a:spcPct val="90000"/>
              </a:lnSpc>
              <a:spcBef>
                <a:spcPts val="1000"/>
              </a:spcBef>
              <a:spcAft>
                <a:spcPts val="0"/>
              </a:spcAft>
              <a:buClr>
                <a:schemeClr val="dk1"/>
              </a:buClr>
              <a:buSzPts val="2400"/>
              <a:buNone/>
            </a:pPr>
            <a:r>
              <a:rPr b="1" lang="en-US" sz="2400">
                <a:latin typeface="Times New Roman"/>
                <a:ea typeface="Times New Roman"/>
                <a:cs typeface="Times New Roman"/>
                <a:sym typeface="Times New Roman"/>
              </a:rPr>
              <a:t>Objective 6</a:t>
            </a:r>
            <a:endParaRPr/>
          </a:p>
          <a:p>
            <a:pPr indent="-228600" lvl="0" marL="228600" rtl="0" algn="just">
              <a:lnSpc>
                <a:spcPct val="90000"/>
              </a:lnSpc>
              <a:spcBef>
                <a:spcPts val="1000"/>
              </a:spcBef>
              <a:spcAft>
                <a:spcPts val="0"/>
              </a:spcAft>
              <a:buClr>
                <a:schemeClr val="dk1"/>
              </a:buClr>
              <a:buSzPts val="2400"/>
              <a:buNone/>
            </a:pPr>
            <a:r>
              <a:rPr lang="en-US" sz="2400">
                <a:latin typeface="Times New Roman"/>
                <a:ea typeface="Times New Roman"/>
                <a:cs typeface="Times New Roman"/>
                <a:sym typeface="Times New Roman"/>
              </a:rPr>
              <a:t>   Contribute to health system strengthening through HR management and capacity development, financial management, infrastructures, procurements and supply management in TB</a:t>
            </a:r>
            <a:br>
              <a:rPr lang="en-US" sz="2400">
                <a:latin typeface="Times New Roman"/>
                <a:ea typeface="Times New Roman"/>
                <a:cs typeface="Times New Roman"/>
                <a:sym typeface="Times New Roman"/>
              </a:rPr>
            </a:br>
            <a:r>
              <a:rPr lang="en-US" sz="2400">
                <a:latin typeface="Times New Roman"/>
                <a:ea typeface="Times New Roman"/>
                <a:cs typeface="Times New Roman"/>
                <a:sym typeface="Times New Roman"/>
              </a:rPr>
              <a:t> </a:t>
            </a:r>
            <a:br>
              <a:rPr lang="en-US" sz="2400">
                <a:latin typeface="Times New Roman"/>
                <a:ea typeface="Times New Roman"/>
                <a:cs typeface="Times New Roman"/>
                <a:sym typeface="Times New Roman"/>
              </a:rPr>
            </a:br>
            <a:br>
              <a:rPr lang="en-US" sz="2400">
                <a:latin typeface="Times New Roman"/>
                <a:ea typeface="Times New Roman"/>
                <a:cs typeface="Times New Roman"/>
                <a:sym typeface="Times New Roman"/>
              </a:rPr>
            </a:br>
            <a:endParaRPr sz="2400">
              <a:latin typeface="Times New Roman"/>
              <a:ea typeface="Times New Roman"/>
              <a:cs typeface="Times New Roman"/>
              <a:sym typeface="Times New Roman"/>
            </a:endParaRPr>
          </a:p>
          <a:p>
            <a:pPr indent="-76200" lvl="0" marL="228600" rtl="0" algn="l">
              <a:lnSpc>
                <a:spcPct val="90000"/>
              </a:lnSpc>
              <a:spcBef>
                <a:spcPts val="1000"/>
              </a:spcBef>
              <a:spcAft>
                <a:spcPts val="0"/>
              </a:spcAft>
              <a:buClr>
                <a:schemeClr val="dk1"/>
              </a:buClr>
              <a:buSzPts val="2400"/>
              <a:buNone/>
            </a:pPr>
            <a:r>
              <a:t/>
            </a:r>
            <a:endParaRPr sz="24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7"/>
          <p:cNvSpPr txBox="1"/>
          <p:nvPr>
            <p:ph idx="1" type="body"/>
          </p:nvPr>
        </p:nvSpPr>
        <p:spPr>
          <a:xfrm>
            <a:off x="838200" y="1718269"/>
            <a:ext cx="10891157" cy="3589774"/>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400"/>
              <a:buNone/>
            </a:pPr>
            <a:r>
              <a:rPr b="1" lang="en-US" sz="2400">
                <a:latin typeface="Times New Roman"/>
                <a:ea typeface="Times New Roman"/>
                <a:cs typeface="Times New Roman"/>
                <a:sym typeface="Times New Roman"/>
              </a:rPr>
              <a:t>Objective 7</a:t>
            </a:r>
            <a:endParaRPr/>
          </a:p>
          <a:p>
            <a:pPr indent="-228600" lvl="0" marL="228600" rtl="0" algn="l">
              <a:lnSpc>
                <a:spcPct val="90000"/>
              </a:lnSpc>
              <a:spcBef>
                <a:spcPts val="1000"/>
              </a:spcBef>
              <a:spcAft>
                <a:spcPts val="0"/>
              </a:spcAft>
              <a:buClr>
                <a:schemeClr val="dk1"/>
              </a:buClr>
              <a:buSzPts val="2400"/>
              <a:buNone/>
            </a:pPr>
            <a:r>
              <a:rPr b="1" lang="en-US" sz="2400">
                <a:latin typeface="Times New Roman"/>
                <a:ea typeface="Times New Roman"/>
                <a:cs typeface="Times New Roman"/>
                <a:sym typeface="Times New Roman"/>
              </a:rPr>
              <a:t>       </a:t>
            </a:r>
            <a:r>
              <a:rPr lang="en-US" sz="2400">
                <a:latin typeface="Times New Roman"/>
                <a:ea typeface="Times New Roman"/>
                <a:cs typeface="Times New Roman"/>
                <a:sym typeface="Times New Roman"/>
              </a:rPr>
              <a:t>Develop a comprehensive TB Surveillance, Monitoring, and Evaluation system.</a:t>
            </a:r>
            <a:endParaRPr/>
          </a:p>
          <a:p>
            <a:pPr indent="-228600" lvl="0" marL="228600" rtl="0" algn="l">
              <a:lnSpc>
                <a:spcPct val="90000"/>
              </a:lnSpc>
              <a:spcBef>
                <a:spcPts val="1000"/>
              </a:spcBef>
              <a:spcAft>
                <a:spcPts val="0"/>
              </a:spcAft>
              <a:buClr>
                <a:schemeClr val="dk1"/>
              </a:buClr>
              <a:buSzPts val="2400"/>
              <a:buNone/>
            </a:pPr>
            <a:r>
              <a:rPr b="1" lang="en-US" sz="2400">
                <a:latin typeface="Times New Roman"/>
                <a:ea typeface="Times New Roman"/>
                <a:cs typeface="Times New Roman"/>
                <a:sym typeface="Times New Roman"/>
              </a:rPr>
              <a:t>Objectives 8</a:t>
            </a:r>
            <a:endParaRPr/>
          </a:p>
          <a:p>
            <a:pPr indent="-228600" lvl="0" marL="228600" rtl="0" algn="l">
              <a:lnSpc>
                <a:spcPct val="90000"/>
              </a:lnSpc>
              <a:spcBef>
                <a:spcPts val="1000"/>
              </a:spcBef>
              <a:spcAft>
                <a:spcPts val="0"/>
              </a:spcAft>
              <a:buClr>
                <a:schemeClr val="dk1"/>
              </a:buClr>
              <a:buSzPts val="2400"/>
              <a:buNone/>
            </a:pPr>
            <a:r>
              <a:rPr lang="en-US" sz="2400">
                <a:latin typeface="Times New Roman"/>
                <a:ea typeface="Times New Roman"/>
                <a:cs typeface="Times New Roman"/>
                <a:sym typeface="Times New Roman"/>
              </a:rPr>
              <a:t>       To develop a plan for continuation of NTP services in the event of natural disaster or  public health emergency.</a:t>
            </a:r>
            <a:endParaRPr sz="3000">
              <a:latin typeface="Times New Roman"/>
              <a:ea typeface="Times New Roman"/>
              <a:cs typeface="Times New Roman"/>
              <a:sym typeface="Times New Roman"/>
            </a:endParaRPr>
          </a:p>
          <a:p>
            <a:pPr indent="-228600" lvl="0" marL="228600" rtl="0" algn="l">
              <a:lnSpc>
                <a:spcPct val="90000"/>
              </a:lnSpc>
              <a:spcBef>
                <a:spcPts val="1000"/>
              </a:spcBef>
              <a:spcAft>
                <a:spcPts val="0"/>
              </a:spcAft>
              <a:buClr>
                <a:schemeClr val="dk1"/>
              </a:buClr>
              <a:buSzPts val="3000"/>
              <a:buNone/>
            </a:pPr>
            <a:r>
              <a:t/>
            </a:r>
            <a:endParaRPr sz="3000">
              <a:latin typeface="Times New Roman"/>
              <a:ea typeface="Times New Roman"/>
              <a:cs typeface="Times New Roman"/>
              <a:sym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Times New Roman"/>
              <a:buNone/>
            </a:pPr>
            <a:r>
              <a:rPr b="1" lang="en-US" sz="3200">
                <a:latin typeface="Times New Roman"/>
                <a:ea typeface="Times New Roman"/>
                <a:cs typeface="Times New Roman"/>
                <a:sym typeface="Times New Roman"/>
              </a:rPr>
              <a:t>Strategic interventions for objectives</a:t>
            </a:r>
            <a:br>
              <a:rPr b="1" lang="en-US" sz="3200">
                <a:latin typeface="Times New Roman"/>
                <a:ea typeface="Times New Roman"/>
                <a:cs typeface="Times New Roman"/>
                <a:sym typeface="Times New Roman"/>
              </a:rPr>
            </a:br>
            <a:endParaRPr b="1" sz="3200">
              <a:latin typeface="Times New Roman"/>
              <a:ea typeface="Times New Roman"/>
              <a:cs typeface="Times New Roman"/>
              <a:sym typeface="Times New Roman"/>
            </a:endParaRPr>
          </a:p>
        </p:txBody>
      </p:sp>
      <p:sp>
        <p:nvSpPr>
          <p:cNvPr id="127" name="Google Shape;127;p8"/>
          <p:cNvSpPr txBox="1"/>
          <p:nvPr>
            <p:ph idx="1" type="body"/>
          </p:nvPr>
        </p:nvSpPr>
        <p:spPr>
          <a:xfrm>
            <a:off x="1143000" y="1607736"/>
            <a:ext cx="10210800" cy="500408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rPr lang="en-US" sz="2400" u="sng">
                <a:latin typeface="Times New Roman"/>
                <a:ea typeface="Times New Roman"/>
                <a:cs typeface="Times New Roman"/>
                <a:sym typeface="Times New Roman"/>
              </a:rPr>
              <a:t>a. Strategic intervention for objective 1</a:t>
            </a:r>
            <a:endParaRPr/>
          </a:p>
          <a:p>
            <a:pPr indent="-228600" lvl="0" marL="228600" rtl="0" algn="l">
              <a:lnSpc>
                <a:spcPct val="90000"/>
              </a:lnSpc>
              <a:spcBef>
                <a:spcPts val="1000"/>
              </a:spcBef>
              <a:spcAft>
                <a:spcPts val="0"/>
              </a:spcAft>
              <a:buClr>
                <a:schemeClr val="dk1"/>
              </a:buClr>
              <a:buSzPts val="2400"/>
              <a:buChar char="•"/>
            </a:pPr>
            <a:r>
              <a:rPr lang="en-US" sz="2400">
                <a:latin typeface="Times New Roman"/>
                <a:ea typeface="Times New Roman"/>
                <a:cs typeface="Times New Roman"/>
                <a:sym typeface="Times New Roman"/>
              </a:rPr>
              <a:t>Improved and sustained public health facility based TB case finding</a:t>
            </a:r>
            <a:endParaRPr/>
          </a:p>
          <a:p>
            <a:pPr indent="-228600" lvl="0" marL="228600" rtl="0" algn="l">
              <a:lnSpc>
                <a:spcPct val="90000"/>
              </a:lnSpc>
              <a:spcBef>
                <a:spcPts val="1000"/>
              </a:spcBef>
              <a:spcAft>
                <a:spcPts val="0"/>
              </a:spcAft>
              <a:buClr>
                <a:schemeClr val="dk1"/>
              </a:buClr>
              <a:buSzPts val="2400"/>
              <a:buChar char="•"/>
            </a:pPr>
            <a:r>
              <a:rPr lang="en-US" sz="2400">
                <a:latin typeface="Times New Roman"/>
                <a:ea typeface="Times New Roman"/>
                <a:cs typeface="Times New Roman"/>
                <a:sym typeface="Times New Roman"/>
              </a:rPr>
              <a:t>Strengthen and expand TB diagnostic services</a:t>
            </a:r>
            <a:endParaRPr/>
          </a:p>
          <a:p>
            <a:pPr indent="-228600" lvl="0" marL="228600" rtl="0" algn="l">
              <a:lnSpc>
                <a:spcPct val="90000"/>
              </a:lnSpc>
              <a:spcBef>
                <a:spcPts val="1000"/>
              </a:spcBef>
              <a:spcAft>
                <a:spcPts val="0"/>
              </a:spcAft>
              <a:buClr>
                <a:schemeClr val="dk1"/>
              </a:buClr>
              <a:buSzPts val="2400"/>
              <a:buChar char="•"/>
            </a:pPr>
            <a:r>
              <a:rPr lang="en-US" sz="2400">
                <a:latin typeface="Times New Roman"/>
                <a:ea typeface="Times New Roman"/>
                <a:cs typeface="Times New Roman"/>
                <a:sym typeface="Times New Roman"/>
              </a:rPr>
              <a:t>Enhance TB diagnosis and treatment among children</a:t>
            </a:r>
            <a:endParaRPr/>
          </a:p>
          <a:p>
            <a:pPr indent="-228600" lvl="0" marL="228600" rtl="0" algn="l">
              <a:lnSpc>
                <a:spcPct val="90000"/>
              </a:lnSpc>
              <a:spcBef>
                <a:spcPts val="1000"/>
              </a:spcBef>
              <a:spcAft>
                <a:spcPts val="0"/>
              </a:spcAft>
              <a:buClr>
                <a:schemeClr val="dk1"/>
              </a:buClr>
              <a:buSzPts val="2400"/>
              <a:buChar char="•"/>
            </a:pPr>
            <a:r>
              <a:rPr lang="en-US" sz="2400">
                <a:latin typeface="Times New Roman"/>
                <a:ea typeface="Times New Roman"/>
                <a:cs typeface="Times New Roman"/>
                <a:sym typeface="Times New Roman"/>
              </a:rPr>
              <a:t>Active TB Case Finding (ACF)</a:t>
            </a:r>
            <a:endParaRPr/>
          </a:p>
          <a:p>
            <a:pPr indent="-228600" lvl="0" marL="228600" rtl="0" algn="l">
              <a:lnSpc>
                <a:spcPct val="90000"/>
              </a:lnSpc>
              <a:spcBef>
                <a:spcPts val="1000"/>
              </a:spcBef>
              <a:spcAft>
                <a:spcPts val="0"/>
              </a:spcAft>
              <a:buClr>
                <a:schemeClr val="dk1"/>
              </a:buClr>
              <a:buSzPts val="2400"/>
              <a:buChar char="•"/>
            </a:pPr>
            <a:r>
              <a:rPr lang="en-US" sz="2400">
                <a:latin typeface="Times New Roman"/>
                <a:ea typeface="Times New Roman"/>
                <a:cs typeface="Times New Roman"/>
                <a:sym typeface="Times New Roman"/>
              </a:rPr>
              <a:t>Strengthen TB-HIV collaboration between NCASC and NTP at all levels</a:t>
            </a:r>
            <a:endParaRPr/>
          </a:p>
          <a:p>
            <a:pPr indent="-76200" lvl="0" marL="228600" rtl="0" algn="l">
              <a:lnSpc>
                <a:spcPct val="90000"/>
              </a:lnSpc>
              <a:spcBef>
                <a:spcPts val="1000"/>
              </a:spcBef>
              <a:spcAft>
                <a:spcPts val="0"/>
              </a:spcAft>
              <a:buClr>
                <a:schemeClr val="dk1"/>
              </a:buClr>
              <a:buSzPts val="2400"/>
              <a:buNone/>
            </a:pPr>
            <a:r>
              <a:t/>
            </a: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9"/>
          <p:cNvSpPr txBox="1"/>
          <p:nvPr>
            <p:ph idx="1" type="body"/>
          </p:nvPr>
        </p:nvSpPr>
        <p:spPr>
          <a:xfrm>
            <a:off x="1052565" y="452176"/>
            <a:ext cx="10210800" cy="5292708"/>
          </a:xfrm>
          <a:prstGeom prst="rect">
            <a:avLst/>
          </a:prstGeom>
          <a:noFill/>
          <a:ln>
            <a:noFill/>
          </a:ln>
        </p:spPr>
        <p:txBody>
          <a:bodyPr anchorCtr="0" anchor="t" bIns="45700" lIns="91425" spcFirstLastPara="1" rIns="91425" wrap="square" tIns="45700">
            <a:normAutofit/>
          </a:bodyPr>
          <a:lstStyle/>
          <a:p>
            <a:pPr indent="0" lvl="0" marL="0" rtl="0" algn="just">
              <a:lnSpc>
                <a:spcPct val="90000"/>
              </a:lnSpc>
              <a:spcBef>
                <a:spcPts val="0"/>
              </a:spcBef>
              <a:spcAft>
                <a:spcPts val="0"/>
              </a:spcAft>
              <a:buClr>
                <a:schemeClr val="dk1"/>
              </a:buClr>
              <a:buSzPts val="2800"/>
              <a:buNone/>
            </a:pPr>
            <a:r>
              <a:rPr lang="en-US" u="sng">
                <a:latin typeface="Times New Roman"/>
                <a:ea typeface="Times New Roman"/>
                <a:cs typeface="Times New Roman"/>
                <a:sym typeface="Times New Roman"/>
              </a:rPr>
              <a:t>b</a:t>
            </a:r>
            <a:r>
              <a:rPr lang="en-US" sz="2400" u="sng">
                <a:latin typeface="Times New Roman"/>
                <a:ea typeface="Times New Roman"/>
                <a:cs typeface="Times New Roman"/>
                <a:sym typeface="Times New Roman"/>
              </a:rPr>
              <a:t>. Strategic interventions for objective 2</a:t>
            </a:r>
            <a:endParaRPr/>
          </a:p>
          <a:p>
            <a:pPr indent="-228600" lvl="0" marL="228600" rtl="0" algn="just">
              <a:lnSpc>
                <a:spcPct val="90000"/>
              </a:lnSpc>
              <a:spcBef>
                <a:spcPts val="1000"/>
              </a:spcBef>
              <a:spcAft>
                <a:spcPts val="0"/>
              </a:spcAft>
              <a:buClr>
                <a:schemeClr val="dk1"/>
              </a:buClr>
              <a:buSzPts val="2400"/>
              <a:buChar char="•"/>
            </a:pPr>
            <a:r>
              <a:rPr lang="en-US" sz="2400">
                <a:latin typeface="Times New Roman"/>
                <a:ea typeface="Times New Roman"/>
                <a:cs typeface="Times New Roman"/>
                <a:sym typeface="Times New Roman"/>
              </a:rPr>
              <a:t>Maintain the treatment success rate at 90% patients (all forms of TB) by 2020</a:t>
            </a:r>
            <a:endParaRPr/>
          </a:p>
          <a:p>
            <a:pPr indent="-228600" lvl="0" marL="228600" rtl="0" algn="just">
              <a:lnSpc>
                <a:spcPct val="90000"/>
              </a:lnSpc>
              <a:spcBef>
                <a:spcPts val="1000"/>
              </a:spcBef>
              <a:spcAft>
                <a:spcPts val="0"/>
              </a:spcAft>
              <a:buClr>
                <a:schemeClr val="dk1"/>
              </a:buClr>
              <a:buSzPts val="2400"/>
              <a:buChar char="•"/>
            </a:pPr>
            <a:r>
              <a:rPr lang="en-US" sz="2400">
                <a:latin typeface="Times New Roman"/>
                <a:ea typeface="Times New Roman"/>
                <a:cs typeface="Times New Roman"/>
                <a:sym typeface="Times New Roman"/>
              </a:rPr>
              <a:t>Ensure and strengthen uninterrupted supply and storage of quality assured first-line TB drugs for all TB patients</a:t>
            </a:r>
            <a:endParaRPr/>
          </a:p>
          <a:p>
            <a:pPr indent="-228600" lvl="0" marL="228600" rtl="0" algn="just">
              <a:lnSpc>
                <a:spcPct val="90000"/>
              </a:lnSpc>
              <a:spcBef>
                <a:spcPts val="1000"/>
              </a:spcBef>
              <a:spcAft>
                <a:spcPts val="0"/>
              </a:spcAft>
              <a:buClr>
                <a:schemeClr val="dk1"/>
              </a:buClr>
              <a:buSzPts val="2400"/>
              <a:buChar char="•"/>
            </a:pPr>
            <a:r>
              <a:rPr lang="en-US" sz="2400">
                <a:latin typeface="Times New Roman"/>
                <a:ea typeface="Times New Roman"/>
                <a:cs typeface="Times New Roman"/>
                <a:sym typeface="Times New Roman"/>
              </a:rPr>
              <a:t>Promote psycho-social support system for TB patients</a:t>
            </a:r>
            <a:endParaRPr/>
          </a:p>
          <a:p>
            <a:pPr indent="-50800" lvl="0" marL="228600" rtl="0" algn="l">
              <a:lnSpc>
                <a:spcPct val="90000"/>
              </a:lnSpc>
              <a:spcBef>
                <a:spcPts val="1000"/>
              </a:spcBef>
              <a:spcAft>
                <a:spcPts val="0"/>
              </a:spcAft>
              <a:buClr>
                <a:schemeClr val="dk1"/>
              </a:buClr>
              <a:buSzPts val="2800"/>
              <a:buNone/>
            </a:pPr>
            <a:r>
              <a:t/>
            </a:r>
            <a:endParaRPr/>
          </a:p>
        </p:txBody>
      </p:sp>
      <p:sp>
        <p:nvSpPr>
          <p:cNvPr id="133" name="Google Shape;133;p9"/>
          <p:cNvSpPr txBox="1"/>
          <p:nvPr/>
        </p:nvSpPr>
        <p:spPr>
          <a:xfrm>
            <a:off x="1143000" y="2966776"/>
            <a:ext cx="10210800" cy="2130425"/>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Clr>
                <a:srgbClr val="333333"/>
              </a:buClr>
              <a:buSzPts val="2400"/>
              <a:buFont typeface="Helvetica Neue"/>
              <a:buNone/>
            </a:pPr>
            <a:r>
              <a:rPr b="0" i="0" lang="en-US" sz="2400" u="sng">
                <a:solidFill>
                  <a:srgbClr val="333333"/>
                </a:solidFill>
                <a:latin typeface="Helvetica Neue"/>
                <a:ea typeface="Helvetica Neue"/>
                <a:cs typeface="Helvetica Neue"/>
                <a:sym typeface="Helvetica Neue"/>
              </a:rPr>
              <a:t>c</a:t>
            </a:r>
            <a:r>
              <a:rPr b="0" i="0" lang="en-US" sz="2400" u="sng">
                <a:solidFill>
                  <a:srgbClr val="333333"/>
                </a:solidFill>
                <a:latin typeface="Times New Roman"/>
                <a:ea typeface="Times New Roman"/>
                <a:cs typeface="Times New Roman"/>
                <a:sym typeface="Times New Roman"/>
              </a:rPr>
              <a:t>. </a:t>
            </a:r>
            <a:r>
              <a:rPr i="0" lang="en-US" sz="2400" u="sng">
                <a:solidFill>
                  <a:srgbClr val="333333"/>
                </a:solidFill>
                <a:latin typeface="Times New Roman"/>
                <a:ea typeface="Times New Roman"/>
                <a:cs typeface="Times New Roman"/>
                <a:sym typeface="Times New Roman"/>
              </a:rPr>
              <a:t>Strategic interventions objective 3</a:t>
            </a:r>
            <a:endParaRPr/>
          </a:p>
          <a:p>
            <a:pPr indent="0" lvl="0" marL="0" marR="0" rtl="0" algn="just">
              <a:spcBef>
                <a:spcPts val="750"/>
              </a:spcBef>
              <a:spcAft>
                <a:spcPts val="0"/>
              </a:spcAft>
              <a:buClr>
                <a:srgbClr val="333333"/>
              </a:buClr>
              <a:buSzPts val="2400"/>
              <a:buFont typeface="Times New Roman"/>
              <a:buNone/>
            </a:pPr>
            <a:r>
              <a:rPr i="0" lang="en-US" sz="2400">
                <a:solidFill>
                  <a:srgbClr val="333333"/>
                </a:solidFill>
                <a:latin typeface="Times New Roman"/>
                <a:ea typeface="Times New Roman"/>
                <a:cs typeface="Times New Roman"/>
                <a:sym typeface="Times New Roman"/>
              </a:rPr>
              <a:t>   </a:t>
            </a:r>
            <a:endParaRPr/>
          </a:p>
          <a:p>
            <a:pPr indent="-152400" lvl="0" marL="0" marR="0" rtl="0" algn="just">
              <a:spcBef>
                <a:spcPts val="750"/>
              </a:spcBef>
              <a:spcAft>
                <a:spcPts val="0"/>
              </a:spcAft>
              <a:buClr>
                <a:srgbClr val="333333"/>
              </a:buClr>
              <a:buSzPts val="2400"/>
              <a:buFont typeface="Arial"/>
              <a:buChar char="•"/>
            </a:pPr>
            <a:r>
              <a:rPr i="0" lang="en-US" sz="2400">
                <a:solidFill>
                  <a:srgbClr val="333333"/>
                </a:solidFill>
                <a:latin typeface="Times New Roman"/>
                <a:ea typeface="Times New Roman"/>
                <a:cs typeface="Times New Roman"/>
                <a:sym typeface="Times New Roman"/>
              </a:rPr>
              <a:t>  Establishment and operationalization of formal structures for DR TB</a:t>
            </a:r>
            <a:endParaRPr/>
          </a:p>
          <a:p>
            <a:pPr indent="-152400" lvl="0" marL="0" marR="0" rtl="0" algn="just">
              <a:spcBef>
                <a:spcPts val="0"/>
              </a:spcBef>
              <a:spcAft>
                <a:spcPts val="0"/>
              </a:spcAft>
              <a:buClr>
                <a:srgbClr val="333333"/>
              </a:buClr>
              <a:buSzPts val="2400"/>
              <a:buFont typeface="Arial"/>
              <a:buChar char="•"/>
            </a:pPr>
            <a:r>
              <a:rPr i="0" lang="en-US" sz="2400">
                <a:solidFill>
                  <a:srgbClr val="333333"/>
                </a:solidFill>
                <a:latin typeface="Times New Roman"/>
                <a:ea typeface="Times New Roman"/>
                <a:cs typeface="Times New Roman"/>
                <a:sym typeface="Times New Roman"/>
              </a:rPr>
              <a:t>  Expansion of DR TB Treatment Services</a:t>
            </a:r>
            <a:endParaRPr/>
          </a:p>
          <a:p>
            <a:pPr indent="-152400" lvl="0" marL="0" marR="0" rtl="0" algn="just">
              <a:spcBef>
                <a:spcPts val="0"/>
              </a:spcBef>
              <a:spcAft>
                <a:spcPts val="0"/>
              </a:spcAft>
              <a:buClr>
                <a:srgbClr val="333333"/>
              </a:buClr>
              <a:buSzPts val="2400"/>
              <a:buFont typeface="Arial"/>
              <a:buChar char="•"/>
            </a:pPr>
            <a:r>
              <a:rPr i="0" lang="en-US" sz="2400">
                <a:solidFill>
                  <a:srgbClr val="333333"/>
                </a:solidFill>
                <a:latin typeface="Times New Roman"/>
                <a:ea typeface="Times New Roman"/>
                <a:cs typeface="Times New Roman"/>
                <a:sym typeface="Times New Roman"/>
              </a:rPr>
              <a:t>  Capacity Building of Service Providers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2025-11-28T13:16:00Z</dcterms:created>
  <dc:creator>Alish K.C.</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8F577D4E58864B21AED76510D6BEB571_13</vt:lpwstr>
  </property>
  <property fmtid="{D5CDD505-2E9C-101B-9397-08002B2CF9AE}" pid="3" name="KSOProductBuildVer">
    <vt:lpwstr>1033-12.2.0.23155</vt:lpwstr>
  </property>
</Properties>
</file>