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8" r:id="rId9"/>
    <p:sldId id="263" r:id="rId10"/>
    <p:sldId id="264" r:id="rId11"/>
    <p:sldId id="265" r:id="rId12"/>
    <p:sldId id="267" r:id="rId13"/>
    <p:sldId id="266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9/25/2020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9/25/2020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9/25/2020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9/25/2020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9/25/2020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Toxoplasma</a:t>
            </a:r>
            <a:r>
              <a:rPr lang="en-US" dirty="0" smtClean="0"/>
              <a:t> </a:t>
            </a:r>
            <a:r>
              <a:rPr lang="en-US" dirty="0" err="1" smtClean="0"/>
              <a:t>gondii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 lnSpcReduction="10000"/>
          </a:bodyPr>
          <a:lstStyle/>
          <a:p>
            <a:r>
              <a:rPr lang="en-US" u="sng" dirty="0" smtClean="0"/>
              <a:t> </a:t>
            </a:r>
            <a:r>
              <a:rPr lang="en-US" u="sng" dirty="0" err="1" smtClean="0"/>
              <a:t>Exoenteric</a:t>
            </a:r>
            <a:r>
              <a:rPr lang="en-US" u="sng" dirty="0" smtClean="0"/>
              <a:t> cycle:</a:t>
            </a:r>
          </a:p>
          <a:p>
            <a:pPr>
              <a:buFontTx/>
              <a:buChar char="-"/>
            </a:pPr>
            <a:r>
              <a:rPr lang="en-US" dirty="0" smtClean="0"/>
              <a:t>Human acquire infection by:</a:t>
            </a:r>
          </a:p>
          <a:p>
            <a:pPr>
              <a:buNone/>
            </a:pPr>
            <a:r>
              <a:rPr lang="en-US" dirty="0" smtClean="0"/>
              <a:t>   - Eating uncooked or undercooked infected meat.</a:t>
            </a:r>
          </a:p>
          <a:p>
            <a:pPr>
              <a:buNone/>
            </a:pPr>
            <a:r>
              <a:rPr lang="en-US" dirty="0" smtClean="0"/>
              <a:t>   - Ingestion of mature </a:t>
            </a:r>
            <a:r>
              <a:rPr lang="en-US" dirty="0" err="1" smtClean="0"/>
              <a:t>oocysts</a:t>
            </a:r>
            <a:r>
              <a:rPr lang="en-US" dirty="0" smtClean="0"/>
              <a:t>. </a:t>
            </a:r>
          </a:p>
          <a:p>
            <a:pPr>
              <a:buNone/>
            </a:pPr>
            <a:r>
              <a:rPr lang="en-US" dirty="0" smtClean="0"/>
              <a:t>   - mother to fetus. ( Congenital toxoplasmosis) </a:t>
            </a:r>
          </a:p>
          <a:p>
            <a:pPr>
              <a:buNone/>
            </a:pPr>
            <a:r>
              <a:rPr lang="en-US" dirty="0" smtClean="0"/>
              <a:t>   - Blood transfusion. </a:t>
            </a:r>
          </a:p>
          <a:p>
            <a:pPr>
              <a:buNone/>
            </a:pPr>
            <a:r>
              <a:rPr lang="en-US" dirty="0" smtClean="0"/>
              <a:t>- </a:t>
            </a:r>
            <a:r>
              <a:rPr lang="en-US" dirty="0" err="1" smtClean="0"/>
              <a:t>Sporozoites</a:t>
            </a:r>
            <a:r>
              <a:rPr lang="en-US" dirty="0" smtClean="0"/>
              <a:t> from the </a:t>
            </a:r>
            <a:r>
              <a:rPr lang="en-US" dirty="0" err="1" smtClean="0"/>
              <a:t>oocysts</a:t>
            </a:r>
            <a:r>
              <a:rPr lang="en-US" dirty="0" smtClean="0"/>
              <a:t> and </a:t>
            </a:r>
            <a:r>
              <a:rPr lang="en-US" dirty="0" err="1" smtClean="0"/>
              <a:t>bradyzoites</a:t>
            </a:r>
            <a:r>
              <a:rPr lang="en-US" dirty="0" smtClean="0"/>
              <a:t> from the tissue cysts enter into the intestinal mucosa and multiply asexually and </a:t>
            </a:r>
            <a:r>
              <a:rPr lang="en-US" dirty="0" err="1" smtClean="0"/>
              <a:t>trachyzoites</a:t>
            </a:r>
            <a:r>
              <a:rPr lang="en-US" dirty="0" smtClean="0"/>
              <a:t> are formed.</a:t>
            </a:r>
          </a:p>
          <a:p>
            <a:pPr>
              <a:buFontTx/>
              <a:buChar char="-"/>
            </a:pPr>
            <a:r>
              <a:rPr lang="en-US" dirty="0" err="1" smtClean="0"/>
              <a:t>Trachyzoites</a:t>
            </a:r>
            <a:r>
              <a:rPr lang="en-US" dirty="0" smtClean="0"/>
              <a:t> continue to multiply and spread locally by lymphatic system and blood to different organs and forms tissue cysts.</a:t>
            </a:r>
          </a:p>
          <a:p>
            <a:pPr>
              <a:buFontTx/>
              <a:buChar char="-"/>
            </a:pPr>
            <a:r>
              <a:rPr lang="en-US" dirty="0" err="1" smtClean="0"/>
              <a:t>Bradyzoites</a:t>
            </a:r>
            <a:r>
              <a:rPr lang="en-US" dirty="0" smtClean="0"/>
              <a:t> are present inside the tissue cysts and remain viable for years which may renewed infection in immune suppression host</a:t>
            </a:r>
          </a:p>
          <a:p>
            <a:pPr>
              <a:buFontTx/>
              <a:buChar char="-"/>
            </a:pPr>
            <a:r>
              <a:rPr lang="en-US" dirty="0" smtClean="0"/>
              <a:t>Human infection is the dead end of the parasite. 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0"/>
            <a:ext cx="8229600" cy="762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Pathogenesis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685800"/>
            <a:ext cx="9144000" cy="6172200"/>
          </a:xfrm>
        </p:spPr>
        <p:txBody>
          <a:bodyPr/>
          <a:lstStyle/>
          <a:p>
            <a:r>
              <a:rPr lang="en-US" dirty="0" smtClean="0"/>
              <a:t>Clinical toxoplasmosis can be congenital or acquired.</a:t>
            </a:r>
          </a:p>
          <a:p>
            <a:pPr marL="514350" indent="-514350">
              <a:buAutoNum type="arabicPeriod"/>
            </a:pPr>
            <a:r>
              <a:rPr lang="en-US" dirty="0" smtClean="0"/>
              <a:t>Congenital toxoplasmosis:</a:t>
            </a:r>
          </a:p>
          <a:p>
            <a:pPr marL="514350" indent="-514350">
              <a:buFontTx/>
              <a:buChar char="-"/>
            </a:pPr>
            <a:r>
              <a:rPr lang="en-US" dirty="0" smtClean="0"/>
              <a:t>The severity of fetal damage is highest when infection is transmitted in early pregnancy.</a:t>
            </a:r>
          </a:p>
          <a:p>
            <a:pPr marL="514350" indent="-514350">
              <a:buFontTx/>
              <a:buChar char="-"/>
            </a:pPr>
            <a:r>
              <a:rPr lang="en-US" dirty="0" smtClean="0"/>
              <a:t>The manifestation of congenital toxoplasmosis include </a:t>
            </a:r>
            <a:r>
              <a:rPr lang="en-US" dirty="0" err="1" smtClean="0"/>
              <a:t>chorioretinitis</a:t>
            </a:r>
            <a:r>
              <a:rPr lang="en-US" dirty="0" smtClean="0"/>
              <a:t>, cerebral calcifications, convulsions, deafness, blindness, mental </a:t>
            </a:r>
            <a:r>
              <a:rPr lang="en-US" dirty="0" err="1" smtClean="0"/>
              <a:t>retardness</a:t>
            </a:r>
            <a:r>
              <a:rPr lang="en-US" dirty="0" smtClean="0"/>
              <a:t>, </a:t>
            </a:r>
            <a:r>
              <a:rPr lang="en-US" dirty="0" err="1" smtClean="0"/>
              <a:t>microcephaly</a:t>
            </a:r>
            <a:r>
              <a:rPr lang="en-US" dirty="0" smtClean="0"/>
              <a:t> and hydrocephalus. </a:t>
            </a:r>
          </a:p>
          <a:p>
            <a:pPr marL="514350" indent="-514350">
              <a:buNone/>
            </a:pPr>
            <a:r>
              <a:rPr lang="en-US" dirty="0" smtClean="0"/>
              <a:t>2. Acquired toxoplasmosis: </a:t>
            </a:r>
          </a:p>
          <a:p>
            <a:pPr marL="514350" indent="-514350">
              <a:buFontTx/>
              <a:buChar char="-"/>
            </a:pPr>
            <a:r>
              <a:rPr lang="en-US" dirty="0" smtClean="0"/>
              <a:t>Infection acquired </a:t>
            </a:r>
            <a:r>
              <a:rPr lang="en-US" dirty="0" err="1" smtClean="0"/>
              <a:t>postnatally</a:t>
            </a:r>
            <a:r>
              <a:rPr lang="en-US" dirty="0" smtClean="0"/>
              <a:t> is mostly asymptomatic. </a:t>
            </a:r>
          </a:p>
          <a:p>
            <a:pPr marL="514350" indent="-514350">
              <a:buFontTx/>
              <a:buChar char="-"/>
            </a:pPr>
            <a:r>
              <a:rPr lang="en-US" dirty="0" err="1" smtClean="0"/>
              <a:t>Lymphadenopathy</a:t>
            </a:r>
            <a:r>
              <a:rPr lang="en-US" dirty="0" smtClean="0"/>
              <a:t> is the common manifestation. </a:t>
            </a:r>
          </a:p>
          <a:p>
            <a:pPr marL="514350" indent="-514350">
              <a:buFontTx/>
              <a:buChar char="-"/>
            </a:pPr>
            <a:r>
              <a:rPr lang="en-US" dirty="0" smtClean="0"/>
              <a:t>Fever, headache, </a:t>
            </a:r>
            <a:r>
              <a:rPr lang="en-US" dirty="0" err="1" smtClean="0"/>
              <a:t>myalgia</a:t>
            </a:r>
            <a:r>
              <a:rPr lang="en-US" dirty="0" smtClean="0"/>
              <a:t> and </a:t>
            </a:r>
            <a:r>
              <a:rPr lang="en-US" dirty="0" err="1" smtClean="0"/>
              <a:t>splenomegaly</a:t>
            </a:r>
            <a:r>
              <a:rPr lang="en-US" dirty="0" smtClean="0"/>
              <a:t> are often present. Mild flue may be present which is self limiting. </a:t>
            </a:r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0"/>
            <a:ext cx="8229600" cy="5334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Laboratory diagnosis</a:t>
            </a:r>
            <a:endParaRPr lang="en-US" dirty="0"/>
          </a:p>
        </p:txBody>
      </p:sp>
      <p:pic>
        <p:nvPicPr>
          <p:cNvPr id="4" name="Content Placeholder 3" descr="New Doc 2018-06-21 (1)_1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 rot="5400000">
            <a:off x="2645088" y="-1273488"/>
            <a:ext cx="3886200" cy="9176376"/>
          </a:xfr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6858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Treatment and Prophylaxis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762000"/>
            <a:ext cx="9144000" cy="6096000"/>
          </a:xfrm>
        </p:spPr>
        <p:txBody>
          <a:bodyPr/>
          <a:lstStyle/>
          <a:p>
            <a:r>
              <a:rPr lang="en-US" dirty="0" smtClean="0"/>
              <a:t>Congenital toxoplasmosis:</a:t>
            </a:r>
          </a:p>
          <a:p>
            <a:pPr>
              <a:buNone/>
            </a:pPr>
            <a:r>
              <a:rPr lang="en-US" dirty="0" smtClean="0"/>
              <a:t>     Oral </a:t>
            </a:r>
            <a:r>
              <a:rPr lang="en-US" dirty="0" err="1" smtClean="0"/>
              <a:t>pyrimethamine</a:t>
            </a:r>
            <a:r>
              <a:rPr lang="en-US" dirty="0" smtClean="0"/>
              <a:t> (1mg/kg) daily and sulfadiazine (100mg/kg) with </a:t>
            </a:r>
            <a:r>
              <a:rPr lang="en-US" dirty="0" err="1" smtClean="0"/>
              <a:t>folinic</a:t>
            </a:r>
            <a:r>
              <a:rPr lang="en-US" dirty="0" smtClean="0"/>
              <a:t> acid for 1 year.</a:t>
            </a:r>
          </a:p>
          <a:p>
            <a:r>
              <a:rPr lang="en-US" dirty="0" err="1" smtClean="0"/>
              <a:t>Immunocompetent</a:t>
            </a:r>
            <a:r>
              <a:rPr lang="en-US" dirty="0" smtClean="0"/>
              <a:t> patients:</a:t>
            </a:r>
          </a:p>
          <a:p>
            <a:pPr>
              <a:buNone/>
            </a:pPr>
            <a:r>
              <a:rPr lang="en-US" dirty="0" smtClean="0"/>
              <a:t>      </a:t>
            </a:r>
            <a:r>
              <a:rPr lang="en-US" dirty="0" err="1" smtClean="0"/>
              <a:t>Pyrimethamine</a:t>
            </a:r>
            <a:r>
              <a:rPr lang="en-US" dirty="0" smtClean="0"/>
              <a:t> plus either sulfadiazine or </a:t>
            </a:r>
            <a:r>
              <a:rPr lang="en-US" dirty="0" err="1" smtClean="0"/>
              <a:t>clindamycin</a:t>
            </a:r>
            <a:r>
              <a:rPr lang="en-US" dirty="0" smtClean="0"/>
              <a:t> for 1 month. 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Prophylaxis:</a:t>
            </a:r>
          </a:p>
          <a:p>
            <a:pPr>
              <a:buNone/>
            </a:pPr>
            <a:r>
              <a:rPr lang="en-US" dirty="0" smtClean="0"/>
              <a:t>- Avoid contact with cats and its feces.</a:t>
            </a:r>
          </a:p>
          <a:p>
            <a:pPr>
              <a:buFontTx/>
              <a:buChar char="-"/>
            </a:pPr>
            <a:r>
              <a:rPr lang="en-US" dirty="0" smtClean="0"/>
              <a:t>Proper cooking of meal.</a:t>
            </a:r>
          </a:p>
          <a:p>
            <a:pPr>
              <a:buFontTx/>
              <a:buChar char="-"/>
            </a:pPr>
            <a:r>
              <a:rPr lang="en-US" dirty="0" smtClean="0"/>
              <a:t>Washing of hands and vegetables and fruits.</a:t>
            </a:r>
          </a:p>
          <a:p>
            <a:pPr>
              <a:buFontTx/>
              <a:buChar char="-"/>
            </a:pPr>
            <a:r>
              <a:rPr lang="en-US" dirty="0" smtClean="0"/>
              <a:t>Screening for </a:t>
            </a:r>
            <a:r>
              <a:rPr lang="en-US" dirty="0" err="1" smtClean="0"/>
              <a:t>seropositive</a:t>
            </a:r>
            <a:r>
              <a:rPr lang="en-US" dirty="0" smtClean="0"/>
              <a:t> blood samples before the transfusion. 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dirty="0" smtClean="0"/>
          </a:p>
          <a:p>
            <a:r>
              <a:rPr lang="en-US" dirty="0" smtClean="0"/>
              <a:t>Recognized as the most common protozoan parasite </a:t>
            </a:r>
            <a:r>
              <a:rPr lang="en-US" dirty="0" smtClean="0"/>
              <a:t>globally</a:t>
            </a:r>
            <a:r>
              <a:rPr lang="en-US" dirty="0"/>
              <a:t> </a:t>
            </a:r>
            <a:r>
              <a:rPr lang="en-US" dirty="0" smtClean="0"/>
              <a:t>and is world wide in distribution. </a:t>
            </a:r>
            <a:endParaRPr lang="en-US" dirty="0" smtClean="0"/>
          </a:p>
          <a:p>
            <a:endParaRPr lang="en-US" dirty="0" smtClean="0"/>
          </a:p>
          <a:p>
            <a:endParaRPr lang="en-US" dirty="0"/>
          </a:p>
          <a:p>
            <a:r>
              <a:rPr lang="en-US" dirty="0"/>
              <a:t>Obligate intracellular coccidian parasite which is found inside the reticuloendothelial cells and many other nucleated cells.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Morphology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T. </a:t>
            </a:r>
            <a:r>
              <a:rPr lang="en-US" dirty="0" err="1" smtClean="0"/>
              <a:t>gondii</a:t>
            </a:r>
            <a:r>
              <a:rPr lang="en-US" dirty="0" smtClean="0"/>
              <a:t>  3 occurs in forms:</a:t>
            </a:r>
          </a:p>
          <a:p>
            <a:pPr marL="514350" indent="-514350">
              <a:buAutoNum type="arabicPeriod"/>
            </a:pPr>
            <a:r>
              <a:rPr lang="en-US" dirty="0" err="1" smtClean="0"/>
              <a:t>Trophozoite</a:t>
            </a:r>
            <a:r>
              <a:rPr lang="en-US" dirty="0" smtClean="0"/>
              <a:t> (</a:t>
            </a:r>
            <a:r>
              <a:rPr lang="en-US" dirty="0" err="1" smtClean="0"/>
              <a:t>Tachyzoite</a:t>
            </a:r>
            <a:r>
              <a:rPr lang="en-US" dirty="0" smtClean="0"/>
              <a:t>)</a:t>
            </a:r>
            <a:endParaRPr lang="en-US" dirty="0" smtClean="0"/>
          </a:p>
          <a:p>
            <a:pPr marL="514350" indent="-514350">
              <a:buAutoNum type="arabicPeriod"/>
            </a:pPr>
            <a:r>
              <a:rPr lang="en-US" dirty="0" smtClean="0"/>
              <a:t>Tissue cyst</a:t>
            </a:r>
          </a:p>
          <a:p>
            <a:pPr marL="514350" indent="-514350">
              <a:buAutoNum type="arabicPeriod"/>
            </a:pPr>
            <a:r>
              <a:rPr lang="en-US" dirty="0" smtClean="0"/>
              <a:t> </a:t>
            </a:r>
            <a:r>
              <a:rPr lang="en-US" dirty="0" err="1" smtClean="0"/>
              <a:t>Oocyst</a:t>
            </a:r>
            <a:r>
              <a:rPr lang="en-US" dirty="0" smtClean="0"/>
              <a:t>.</a:t>
            </a:r>
          </a:p>
          <a:p>
            <a:pPr marL="514350" indent="-514350" algn="just">
              <a:buNone/>
            </a:pPr>
            <a:r>
              <a:rPr lang="en-US" dirty="0" smtClean="0"/>
              <a:t>The </a:t>
            </a:r>
            <a:r>
              <a:rPr lang="en-US" dirty="0" err="1" smtClean="0"/>
              <a:t>trophozoite</a:t>
            </a:r>
            <a:r>
              <a:rPr lang="en-US" dirty="0" smtClean="0"/>
              <a:t> and the tissue cyst represent the asexual multiplication (</a:t>
            </a:r>
            <a:r>
              <a:rPr lang="en-US" dirty="0" err="1" smtClean="0"/>
              <a:t>schizogony</a:t>
            </a:r>
            <a:r>
              <a:rPr lang="en-US" dirty="0" smtClean="0"/>
              <a:t>) while the </a:t>
            </a:r>
            <a:r>
              <a:rPr lang="en-US" dirty="0" err="1" smtClean="0"/>
              <a:t>oocyst</a:t>
            </a:r>
            <a:r>
              <a:rPr lang="en-US" dirty="0" smtClean="0"/>
              <a:t> represent the sexual reproduction (</a:t>
            </a:r>
            <a:r>
              <a:rPr lang="en-US" dirty="0" err="1" smtClean="0"/>
              <a:t>gametogony</a:t>
            </a:r>
            <a:r>
              <a:rPr lang="en-US" dirty="0" smtClean="0"/>
              <a:t> or </a:t>
            </a:r>
            <a:r>
              <a:rPr lang="en-US" dirty="0" err="1" smtClean="0"/>
              <a:t>sporogony</a:t>
            </a:r>
            <a:r>
              <a:rPr lang="en-US" dirty="0" smtClean="0"/>
              <a:t>).</a:t>
            </a:r>
          </a:p>
          <a:p>
            <a:pPr marL="514350" indent="-514350" algn="just">
              <a:buNone/>
            </a:pPr>
            <a:r>
              <a:rPr lang="en-US" dirty="0" smtClean="0"/>
              <a:t>All three forms are present in cats and only asexual forms are present in mammals and birds.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0"/>
            <a:ext cx="8229600" cy="1143000"/>
          </a:xfrm>
        </p:spPr>
        <p:txBody>
          <a:bodyPr/>
          <a:lstStyle/>
          <a:p>
            <a:r>
              <a:rPr lang="en-US" dirty="0" err="1" smtClean="0"/>
              <a:t>Trophozoites</a:t>
            </a:r>
            <a:r>
              <a:rPr lang="en-US" dirty="0" smtClean="0"/>
              <a:t> (</a:t>
            </a:r>
            <a:r>
              <a:rPr lang="en-US" dirty="0" err="1" smtClean="0"/>
              <a:t>Tachyzoites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066800"/>
            <a:ext cx="5638800" cy="5791200"/>
          </a:xfrm>
        </p:spPr>
        <p:txBody>
          <a:bodyPr/>
          <a:lstStyle/>
          <a:p>
            <a:pPr algn="just"/>
            <a:r>
              <a:rPr lang="en-US" dirty="0" smtClean="0"/>
              <a:t>Crescent shaped with one end pointed and the other end rounded. </a:t>
            </a:r>
          </a:p>
          <a:p>
            <a:pPr algn="just"/>
            <a:r>
              <a:rPr lang="en-US" dirty="0" smtClean="0"/>
              <a:t>Measures 3-7µm in length.</a:t>
            </a:r>
          </a:p>
          <a:p>
            <a:pPr algn="just"/>
            <a:r>
              <a:rPr lang="en-US" dirty="0" smtClean="0"/>
              <a:t>Nucleus is ovoid and is situated at the bunt end of the parasite. </a:t>
            </a:r>
          </a:p>
          <a:p>
            <a:pPr algn="just"/>
            <a:r>
              <a:rPr lang="en-US" dirty="0" err="1" smtClean="0"/>
              <a:t>Tophozoites</a:t>
            </a:r>
            <a:r>
              <a:rPr lang="en-US" dirty="0" smtClean="0"/>
              <a:t> stains well with </a:t>
            </a:r>
            <a:r>
              <a:rPr lang="en-US" dirty="0" err="1" smtClean="0"/>
              <a:t>Giemsa</a:t>
            </a:r>
            <a:r>
              <a:rPr lang="en-US" dirty="0" smtClean="0"/>
              <a:t> stain.</a:t>
            </a:r>
          </a:p>
          <a:p>
            <a:pPr algn="just"/>
            <a:r>
              <a:rPr lang="en-US" dirty="0" smtClean="0"/>
              <a:t>The rapidly proliferating </a:t>
            </a:r>
            <a:r>
              <a:rPr lang="en-US" dirty="0" err="1" smtClean="0"/>
              <a:t>trophozoites</a:t>
            </a:r>
            <a:r>
              <a:rPr lang="en-US" dirty="0" smtClean="0"/>
              <a:t> in acute infection are called </a:t>
            </a:r>
            <a:r>
              <a:rPr lang="en-US" dirty="0" err="1" smtClean="0"/>
              <a:t>tachyzoites</a:t>
            </a:r>
            <a:r>
              <a:rPr lang="en-US" dirty="0" smtClean="0"/>
              <a:t>. </a:t>
            </a:r>
            <a:endParaRPr lang="en-US" dirty="0"/>
          </a:p>
        </p:txBody>
      </p:sp>
      <p:pic>
        <p:nvPicPr>
          <p:cNvPr id="4" name="Picture 3" descr="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 rot="16200000">
            <a:off x="6172200" y="838200"/>
            <a:ext cx="2133600" cy="2895600"/>
          </a:xfrm>
          <a:prstGeom prst="rect">
            <a:avLst/>
          </a:prstGeom>
        </p:spPr>
      </p:pic>
      <p:pic>
        <p:nvPicPr>
          <p:cNvPr id="5" name="Picture 4" descr="1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172200" y="3429000"/>
            <a:ext cx="2590800" cy="3394428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14400"/>
          </a:xfrm>
        </p:spPr>
        <p:txBody>
          <a:bodyPr/>
          <a:lstStyle/>
          <a:p>
            <a:r>
              <a:rPr lang="en-US" dirty="0" smtClean="0"/>
              <a:t>Tissue cyst (</a:t>
            </a:r>
            <a:r>
              <a:rPr lang="en-US" dirty="0" err="1" smtClean="0"/>
              <a:t>Bradyzoites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990600"/>
            <a:ext cx="5181600" cy="5867400"/>
          </a:xfrm>
        </p:spPr>
        <p:txBody>
          <a:bodyPr/>
          <a:lstStyle/>
          <a:p>
            <a:r>
              <a:rPr lang="en-US" dirty="0" smtClean="0"/>
              <a:t>Resting form of the parasite.</a:t>
            </a:r>
          </a:p>
          <a:p>
            <a:r>
              <a:rPr lang="en-US" dirty="0" smtClean="0"/>
              <a:t>Found in the brain, skeletal muscles and other various organs. </a:t>
            </a:r>
          </a:p>
          <a:p>
            <a:r>
              <a:rPr lang="en-US" dirty="0" smtClean="0"/>
              <a:t>Round or oval in shape, 10-20µm in size and contains several </a:t>
            </a:r>
            <a:r>
              <a:rPr lang="en-US" dirty="0" err="1" smtClean="0"/>
              <a:t>bradyzoites</a:t>
            </a:r>
            <a:r>
              <a:rPr lang="en-US" dirty="0" smtClean="0"/>
              <a:t>. </a:t>
            </a:r>
          </a:p>
          <a:p>
            <a:r>
              <a:rPr lang="en-US" dirty="0" smtClean="0"/>
              <a:t>When the raw or uncooked meat containing cysts is eaten infection occurs.</a:t>
            </a:r>
          </a:p>
          <a:p>
            <a:endParaRPr lang="en-US" dirty="0" smtClean="0"/>
          </a:p>
        </p:txBody>
      </p:sp>
      <p:pic>
        <p:nvPicPr>
          <p:cNvPr id="4" name="Picture 3" descr="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181600" y="4267200"/>
            <a:ext cx="3733800" cy="2590800"/>
          </a:xfrm>
          <a:prstGeom prst="rect">
            <a:avLst/>
          </a:prstGeom>
        </p:spPr>
      </p:pic>
      <p:pic>
        <p:nvPicPr>
          <p:cNvPr id="5" name="Picture 4" descr="1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181600" y="990600"/>
            <a:ext cx="3733800" cy="327660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685800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Oocyst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685800"/>
            <a:ext cx="4648200" cy="6172200"/>
          </a:xfrm>
        </p:spPr>
        <p:txBody>
          <a:bodyPr/>
          <a:lstStyle/>
          <a:p>
            <a:r>
              <a:rPr lang="en-US" dirty="0" smtClean="0"/>
              <a:t>Developed in the definitive host (cats and felines) </a:t>
            </a:r>
          </a:p>
          <a:p>
            <a:r>
              <a:rPr lang="en-US" dirty="0" smtClean="0"/>
              <a:t>Oval and measures 10-12µm in diameter.</a:t>
            </a:r>
          </a:p>
          <a:p>
            <a:r>
              <a:rPr lang="en-US" dirty="0" smtClean="0"/>
              <a:t>Cats shed millions of </a:t>
            </a:r>
            <a:r>
              <a:rPr lang="en-US" dirty="0" err="1" smtClean="0"/>
              <a:t>oocysts</a:t>
            </a:r>
            <a:r>
              <a:rPr lang="en-US" dirty="0" smtClean="0"/>
              <a:t> per day in feces. </a:t>
            </a:r>
          </a:p>
          <a:p>
            <a:r>
              <a:rPr lang="en-US" dirty="0" err="1" smtClean="0"/>
              <a:t>Oocysts</a:t>
            </a:r>
            <a:r>
              <a:rPr lang="en-US" dirty="0" smtClean="0"/>
              <a:t> are resistance to environmental conditions and can remain infective in soil for about an year. </a:t>
            </a:r>
          </a:p>
          <a:p>
            <a:r>
              <a:rPr lang="en-US" dirty="0" smtClean="0"/>
              <a:t>Contains 2 </a:t>
            </a:r>
            <a:r>
              <a:rPr lang="en-US" dirty="0" err="1" smtClean="0"/>
              <a:t>sporocyst</a:t>
            </a:r>
            <a:r>
              <a:rPr lang="en-US" dirty="0" smtClean="0"/>
              <a:t> and 4 </a:t>
            </a:r>
            <a:r>
              <a:rPr lang="en-US" dirty="0" err="1" smtClean="0"/>
              <a:t>sporozoites</a:t>
            </a:r>
            <a:r>
              <a:rPr lang="en-US" dirty="0" smtClean="0"/>
              <a:t>. </a:t>
            </a:r>
          </a:p>
          <a:p>
            <a:pPr>
              <a:buNone/>
            </a:pPr>
            <a:endParaRPr lang="en-US" dirty="0"/>
          </a:p>
        </p:txBody>
      </p:sp>
      <p:pic>
        <p:nvPicPr>
          <p:cNvPr id="4" name="Picture 3" descr="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648200" y="1523999"/>
            <a:ext cx="4495800" cy="3180235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0"/>
            <a:ext cx="8229600" cy="6096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Life cycle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685800"/>
            <a:ext cx="9144000" cy="61722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Host: 2 hosts</a:t>
            </a:r>
          </a:p>
          <a:p>
            <a:pPr>
              <a:buNone/>
            </a:pPr>
            <a:r>
              <a:rPr lang="en-US" dirty="0" smtClean="0"/>
              <a:t>    Definitive host: Cats and other felines.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    Intermediate host: Man and other mammals. 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Mode of transmission:</a:t>
            </a:r>
          </a:p>
          <a:p>
            <a:pPr>
              <a:buNone/>
            </a:pPr>
            <a:r>
              <a:rPr lang="en-US" dirty="0" smtClean="0"/>
              <a:t>   - Eating uncooked or undercooked infected meat.</a:t>
            </a:r>
          </a:p>
          <a:p>
            <a:pPr>
              <a:buNone/>
            </a:pPr>
            <a:r>
              <a:rPr lang="en-US" dirty="0" smtClean="0"/>
              <a:t>   - Ingestion of mature </a:t>
            </a:r>
            <a:r>
              <a:rPr lang="en-US" dirty="0" err="1" smtClean="0"/>
              <a:t>oocysts</a:t>
            </a:r>
            <a:r>
              <a:rPr lang="en-US" dirty="0" smtClean="0"/>
              <a:t>. </a:t>
            </a:r>
          </a:p>
          <a:p>
            <a:pPr>
              <a:buNone/>
            </a:pPr>
            <a:r>
              <a:rPr lang="en-US" dirty="0" smtClean="0"/>
              <a:t>   - mother to fetus. ( Congenital toxoplasmosis) </a:t>
            </a:r>
          </a:p>
          <a:p>
            <a:pPr>
              <a:buNone/>
            </a:pPr>
            <a:r>
              <a:rPr lang="en-US" dirty="0" smtClean="0"/>
              <a:t>   - Blood transfusion. 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Life cycle:</a:t>
            </a:r>
          </a:p>
          <a:p>
            <a:pPr>
              <a:buNone/>
            </a:pPr>
            <a:r>
              <a:rPr lang="en-US" dirty="0" smtClean="0"/>
              <a:t>   - Enteric cycle (Definitive host).</a:t>
            </a:r>
          </a:p>
          <a:p>
            <a:pPr>
              <a:buNone/>
            </a:pPr>
            <a:r>
              <a:rPr lang="en-US" dirty="0" smtClean="0"/>
              <a:t>   - </a:t>
            </a:r>
            <a:r>
              <a:rPr lang="en-US" dirty="0" err="1" smtClean="0"/>
              <a:t>Exoenteric</a:t>
            </a:r>
            <a:r>
              <a:rPr lang="en-US" dirty="0" smtClean="0"/>
              <a:t> cycle (Intermediate host).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51511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Life cycle</a:t>
            </a:r>
            <a:endParaRPr lang="en-US" dirty="0"/>
          </a:p>
        </p:txBody>
      </p:sp>
      <p:pic>
        <p:nvPicPr>
          <p:cNvPr id="4" name="Content Placeholder 3" descr="New Doc 2018-06-21_1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 rot="5400000">
            <a:off x="1783644" y="-945445"/>
            <a:ext cx="5576711" cy="9144000"/>
          </a:xfr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r>
              <a:rPr lang="en-US" u="sng" dirty="0" smtClean="0"/>
              <a:t>Enteric cycle:</a:t>
            </a:r>
          </a:p>
          <a:p>
            <a:pPr>
              <a:buFontTx/>
              <a:buChar char="-"/>
            </a:pPr>
            <a:r>
              <a:rPr lang="en-US" dirty="0" smtClean="0"/>
              <a:t>Cats acquires infection by ingestion of tissue cysts in the meat of rats and other animals or by ingestion of </a:t>
            </a:r>
            <a:r>
              <a:rPr lang="en-US" dirty="0" err="1" smtClean="0"/>
              <a:t>oocysts</a:t>
            </a:r>
            <a:r>
              <a:rPr lang="en-US" dirty="0" smtClean="0"/>
              <a:t> passed in its feces.</a:t>
            </a:r>
          </a:p>
          <a:p>
            <a:pPr>
              <a:buFontTx/>
              <a:buChar char="-"/>
            </a:pPr>
            <a:r>
              <a:rPr lang="en-US" dirty="0" err="1" smtClean="0"/>
              <a:t>Bradyzoites</a:t>
            </a:r>
            <a:r>
              <a:rPr lang="en-US" dirty="0" smtClean="0"/>
              <a:t> are released in the small intestine and they undergo asexual multiplication (</a:t>
            </a:r>
            <a:r>
              <a:rPr lang="en-US" dirty="0" err="1" smtClean="0"/>
              <a:t>schizogony</a:t>
            </a:r>
            <a:r>
              <a:rPr lang="en-US" dirty="0" smtClean="0"/>
              <a:t>) leading to the formation of </a:t>
            </a:r>
            <a:r>
              <a:rPr lang="en-US" dirty="0" err="1" smtClean="0"/>
              <a:t>merozoites</a:t>
            </a:r>
            <a:r>
              <a:rPr lang="en-US" dirty="0" smtClean="0"/>
              <a:t>. </a:t>
            </a:r>
          </a:p>
          <a:p>
            <a:pPr>
              <a:buFontTx/>
              <a:buChar char="-"/>
            </a:pPr>
            <a:r>
              <a:rPr lang="en-US" dirty="0" smtClean="0"/>
              <a:t>Some </a:t>
            </a:r>
            <a:r>
              <a:rPr lang="en-US" dirty="0" err="1" smtClean="0"/>
              <a:t>merozoites</a:t>
            </a:r>
            <a:r>
              <a:rPr lang="en-US" dirty="0" smtClean="0"/>
              <a:t> enters extra intestinal tissue resulting in the formation of tissue cysts in the other organs of the body.</a:t>
            </a:r>
          </a:p>
          <a:p>
            <a:pPr>
              <a:buFontTx/>
              <a:buChar char="-"/>
            </a:pPr>
            <a:r>
              <a:rPr lang="en-US" dirty="0" smtClean="0"/>
              <a:t>Other </a:t>
            </a:r>
            <a:r>
              <a:rPr lang="en-US" dirty="0" err="1" smtClean="0"/>
              <a:t>merozoites</a:t>
            </a:r>
            <a:r>
              <a:rPr lang="en-US" dirty="0" smtClean="0"/>
              <a:t> transform into male and female gametocyte and sexual (</a:t>
            </a:r>
            <a:r>
              <a:rPr lang="en-US" dirty="0" err="1" smtClean="0"/>
              <a:t>gametogony</a:t>
            </a:r>
            <a:r>
              <a:rPr lang="en-US" dirty="0" smtClean="0"/>
              <a:t>) begins with the formation of microgamete and macrogamete. </a:t>
            </a:r>
          </a:p>
          <a:p>
            <a:pPr>
              <a:buFontTx/>
              <a:buChar char="-"/>
            </a:pPr>
            <a:r>
              <a:rPr lang="en-US" dirty="0" smtClean="0"/>
              <a:t>Macrogamete is fertilized by motile microgamete resulting in the formation of </a:t>
            </a:r>
            <a:r>
              <a:rPr lang="en-US" dirty="0" err="1" smtClean="0"/>
              <a:t>oocysts</a:t>
            </a:r>
            <a:r>
              <a:rPr lang="en-US" dirty="0" smtClean="0"/>
              <a:t> which mature in the soil. </a:t>
            </a:r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253</TotalTime>
  <Words>721</Words>
  <Application>Microsoft Office PowerPoint</Application>
  <PresentationFormat>On-screen Show (4:3)</PresentationFormat>
  <Paragraphs>84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Calibri</vt:lpstr>
      <vt:lpstr>Constantia</vt:lpstr>
      <vt:lpstr>Wingdings 2</vt:lpstr>
      <vt:lpstr>Flow</vt:lpstr>
      <vt:lpstr>Toxoplasma gondii</vt:lpstr>
      <vt:lpstr>Introduction</vt:lpstr>
      <vt:lpstr>Morphology</vt:lpstr>
      <vt:lpstr>Trophozoites (Tachyzoites)</vt:lpstr>
      <vt:lpstr>Tissue cyst (Bradyzoites)</vt:lpstr>
      <vt:lpstr>Oocyst</vt:lpstr>
      <vt:lpstr>Life cycle</vt:lpstr>
      <vt:lpstr>Life cycle</vt:lpstr>
      <vt:lpstr>PowerPoint Presentation</vt:lpstr>
      <vt:lpstr>PowerPoint Presentation</vt:lpstr>
      <vt:lpstr>Pathogenesis </vt:lpstr>
      <vt:lpstr>Laboratory diagnosis</vt:lpstr>
      <vt:lpstr>Treatment and Prophylaxis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Toxoplasma gondii</dc:title>
  <dc:creator>User</dc:creator>
  <cp:lastModifiedBy>Lenovo</cp:lastModifiedBy>
  <cp:revision>33</cp:revision>
  <dcterms:created xsi:type="dcterms:W3CDTF">2006-08-16T00:00:00Z</dcterms:created>
  <dcterms:modified xsi:type="dcterms:W3CDTF">2020-09-25T03:12:07Z</dcterms:modified>
</cp:coreProperties>
</file>