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2" r:id="rId3"/>
    <p:sldId id="283" r:id="rId4"/>
    <p:sldId id="289" r:id="rId5"/>
    <p:sldId id="258" r:id="rId6"/>
    <p:sldId id="260" r:id="rId7"/>
    <p:sldId id="261" r:id="rId8"/>
    <p:sldId id="262" r:id="rId9"/>
    <p:sldId id="263" r:id="rId10"/>
    <p:sldId id="286" r:id="rId11"/>
    <p:sldId id="276" r:id="rId12"/>
    <p:sldId id="277" r:id="rId13"/>
    <p:sldId id="278" r:id="rId14"/>
    <p:sldId id="264" r:id="rId15"/>
    <p:sldId id="265" r:id="rId16"/>
    <p:sldId id="284" r:id="rId17"/>
    <p:sldId id="266" r:id="rId18"/>
    <p:sldId id="274" r:id="rId19"/>
    <p:sldId id="267" r:id="rId20"/>
    <p:sldId id="268" r:id="rId21"/>
    <p:sldId id="280" r:id="rId22"/>
    <p:sldId id="281" r:id="rId23"/>
    <p:sldId id="271" r:id="rId24"/>
    <p:sldId id="272" r:id="rId25"/>
    <p:sldId id="295" r:id="rId26"/>
    <p:sldId id="296" r:id="rId27"/>
    <p:sldId id="297" r:id="rId28"/>
    <p:sldId id="298" r:id="rId29"/>
    <p:sldId id="299" r:id="rId30"/>
    <p:sldId id="292" r:id="rId31"/>
    <p:sldId id="300" r:id="rId32"/>
    <p:sldId id="293" r:id="rId33"/>
    <p:sldId id="301" r:id="rId34"/>
    <p:sldId id="294" r:id="rId35"/>
    <p:sldId id="287" r:id="rId36"/>
    <p:sldId id="288" r:id="rId37"/>
    <p:sldId id="29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Licence" TargetMode="External"/><Relationship Id="rId2" Type="http://schemas.openxmlformats.org/officeDocument/2006/relationships/hyperlink" Target="http://en.wikipedia.org/wiki/Advice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Oxford_English_Dictionary" TargetMode="External"/><Relationship Id="rId2" Type="http://schemas.openxmlformats.org/officeDocument/2006/relationships/hyperlink" Target="http://en.wikipedia.org/wiki/Jutland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en.wikipedia.org/wiki/Slan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West_Germanic_languages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Caribbean" TargetMode="External"/><Relationship Id="rId3" Type="http://schemas.openxmlformats.org/officeDocument/2006/relationships/hyperlink" Target="http://en.wikipedia.org/wiki/United_States" TargetMode="External"/><Relationship Id="rId7" Type="http://schemas.openxmlformats.org/officeDocument/2006/relationships/hyperlink" Target="http://en.wikipedia.org/wiki/New_Zealand" TargetMode="External"/><Relationship Id="rId2" Type="http://schemas.openxmlformats.org/officeDocument/2006/relationships/hyperlink" Target="http://en.wikipedia.org/wiki/United_Kingd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n.wikipedia.org/wiki/Republic_of_Ireland" TargetMode="External"/><Relationship Id="rId5" Type="http://schemas.openxmlformats.org/officeDocument/2006/relationships/hyperlink" Target="http://en.wikipedia.org/wiki/Australia" TargetMode="External"/><Relationship Id="rId10" Type="http://schemas.openxmlformats.org/officeDocument/2006/relationships/hyperlink" Target="http://en.wikipedia.org/wiki/List_of_countries_where_English_is_an_official_language" TargetMode="External"/><Relationship Id="rId4" Type="http://schemas.openxmlformats.org/officeDocument/2006/relationships/hyperlink" Target="http://en.wikipedia.org/wiki/Canada" TargetMode="External"/><Relationship Id="rId9" Type="http://schemas.openxmlformats.org/officeDocument/2006/relationships/hyperlink" Target="http://en.wikipedia.org/wiki/Official_languag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English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0292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Presented By</a:t>
            </a:r>
          </a:p>
          <a:p>
            <a:pPr algn="ctr"/>
            <a:r>
              <a:rPr lang="en-US" sz="4400" dirty="0" smtClean="0"/>
              <a:t>Mr. T. P.</a:t>
            </a:r>
            <a:endParaRPr 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23"/>
          <p:cNvGraphicFramePr>
            <a:graphicFrameLocks/>
          </p:cNvGraphicFramePr>
          <p:nvPr/>
        </p:nvGraphicFramePr>
        <p:xfrm>
          <a:off x="152400" y="152400"/>
          <a:ext cx="3617913" cy="3352801"/>
        </p:xfrm>
        <a:graphic>
          <a:graphicData uri="http://schemas.openxmlformats.org/drawingml/2006/table">
            <a:tbl>
              <a:tblPr rtl="1"/>
              <a:tblGrid>
                <a:gridCol w="1808163"/>
                <a:gridCol w="1809750"/>
              </a:tblGrid>
              <a:tr h="10112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Am.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Br.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Advise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2" tooltip="Advice"/>
                        </a:rPr>
                        <a:t>advice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License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hlinkClick r:id="rId3" tooltip="Licence"/>
                        </a:rPr>
                        <a:t>licence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Group 24"/>
          <p:cNvGraphicFramePr>
            <a:graphicFrameLocks/>
          </p:cNvGraphicFramePr>
          <p:nvPr/>
        </p:nvGraphicFramePr>
        <p:xfrm>
          <a:off x="4687887" y="152400"/>
          <a:ext cx="3617913" cy="3352801"/>
        </p:xfrm>
        <a:graphic>
          <a:graphicData uri="http://schemas.openxmlformats.org/drawingml/2006/table">
            <a:tbl>
              <a:tblPr rtl="1"/>
              <a:tblGrid>
                <a:gridCol w="1808163"/>
                <a:gridCol w="1809750"/>
              </a:tblGrid>
              <a:tr h="10112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Am.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Br.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Inflection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Inflexion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99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Reflect-ion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Reflexion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79"/>
          <p:cNvGraphicFramePr>
            <a:graphicFrameLocks/>
          </p:cNvGraphicFramePr>
          <p:nvPr/>
        </p:nvGraphicFramePr>
        <p:xfrm>
          <a:off x="304800" y="4083050"/>
          <a:ext cx="3505200" cy="2470150"/>
        </p:xfrm>
        <a:graphic>
          <a:graphicData uri="http://schemas.openxmlformats.org/drawingml/2006/table">
            <a:tbl>
              <a:tblPr rtl="1"/>
              <a:tblGrid>
                <a:gridCol w="1707662"/>
                <a:gridCol w="1797538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m.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F149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Br.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Color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Colour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Flavor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Flavour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82"/>
          <p:cNvGraphicFramePr>
            <a:graphicFrameLocks/>
          </p:cNvGraphicFramePr>
          <p:nvPr/>
        </p:nvGraphicFramePr>
        <p:xfrm>
          <a:off x="5029200" y="4038600"/>
          <a:ext cx="3048000" cy="2286001"/>
        </p:xfrm>
        <a:graphic>
          <a:graphicData uri="http://schemas.openxmlformats.org/drawingml/2006/table">
            <a:tbl>
              <a:tblPr rtl="1"/>
              <a:tblGrid>
                <a:gridCol w="1524000"/>
                <a:gridCol w="1524000"/>
              </a:tblGrid>
              <a:tr h="723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Am.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Br.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Metre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2875" y="1397000"/>
          <a:ext cx="7477125" cy="3602736"/>
        </p:xfrm>
        <a:graphic>
          <a:graphicData uri="http://schemas.openxmlformats.org/drawingml/2006/table">
            <a:tbl>
              <a:tblPr rtl="1"/>
              <a:tblGrid>
                <a:gridCol w="3738562"/>
                <a:gridCol w="3738563"/>
              </a:tblGrid>
              <a:tr h="2714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British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American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Apartment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Baby carriage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90562" y="457200"/>
          <a:ext cx="7386638" cy="5755577"/>
        </p:xfrm>
        <a:graphic>
          <a:graphicData uri="http://schemas.openxmlformats.org/drawingml/2006/table">
            <a:tbl>
              <a:tblPr rtl="1"/>
              <a:tblGrid>
                <a:gridCol w="3692525"/>
                <a:gridCol w="3694113"/>
              </a:tblGrid>
              <a:tr h="112712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Plaster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Band-aid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871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12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Nappy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Diaper    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871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Torch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Flashlight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0" y="76200"/>
          <a:ext cx="7386638" cy="6399149"/>
        </p:xfrm>
        <a:graphic>
          <a:graphicData uri="http://schemas.openxmlformats.org/drawingml/2006/table">
            <a:tbl>
              <a:tblPr rtl="1"/>
              <a:tblGrid>
                <a:gridCol w="3763963"/>
                <a:gridCol w="3622675"/>
              </a:tblGrid>
              <a:tr h="90011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overtime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Extratime         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852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Mail 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chemist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Pharmacist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852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banger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Susage  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Trash can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</a:t>
            </a:r>
            <a:r>
              <a:rPr lang="en-US" sz="2800" dirty="0" err="1" smtClean="0"/>
              <a:t>BrE</a:t>
            </a:r>
            <a:r>
              <a:rPr lang="en-US" sz="2800" dirty="0" smtClean="0"/>
              <a:t>					</a:t>
            </a:r>
            <a:r>
              <a:rPr lang="en-US" sz="2800" dirty="0" err="1" smtClean="0"/>
              <a:t>AmE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Pavement 					sidewalk</a:t>
            </a:r>
          </a:p>
          <a:p>
            <a:r>
              <a:rPr lang="en-US" sz="2800" dirty="0" smtClean="0"/>
              <a:t>Bill						check</a:t>
            </a:r>
          </a:p>
          <a:p>
            <a:r>
              <a:rPr lang="en-US" sz="2800" dirty="0" smtClean="0"/>
              <a:t>Sweets					candy</a:t>
            </a:r>
          </a:p>
          <a:p>
            <a:r>
              <a:rPr lang="en-US" sz="2800" dirty="0" smtClean="0"/>
              <a:t>Banknote					bill</a:t>
            </a:r>
          </a:p>
          <a:p>
            <a:r>
              <a:rPr lang="en-US" sz="2800" dirty="0" smtClean="0"/>
              <a:t>Biscuit					cracker</a:t>
            </a:r>
          </a:p>
          <a:p>
            <a:r>
              <a:rPr lang="en-US" sz="2800" dirty="0" smtClean="0"/>
              <a:t>Car park					parking lot</a:t>
            </a:r>
          </a:p>
          <a:p>
            <a:r>
              <a:rPr lang="en-US" sz="2800" dirty="0" smtClean="0"/>
              <a:t>Estate car					station wagon</a:t>
            </a:r>
          </a:p>
          <a:p>
            <a:r>
              <a:rPr lang="en-US" sz="2800" dirty="0" smtClean="0"/>
              <a:t>Hand bag 					pocketbook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90500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	</a:t>
            </a:r>
            <a:r>
              <a:rPr lang="en-US" sz="2800" dirty="0" err="1" smtClean="0"/>
              <a:t>BrE</a:t>
            </a:r>
            <a:r>
              <a:rPr lang="en-US" sz="2800" dirty="0" smtClean="0"/>
              <a:t>					</a:t>
            </a:r>
            <a:r>
              <a:rPr lang="en-US" sz="2800" dirty="0" err="1" smtClean="0"/>
              <a:t>AmE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Lift						elevator</a:t>
            </a:r>
          </a:p>
          <a:p>
            <a:r>
              <a:rPr lang="en-US" sz="2800" dirty="0" smtClean="0"/>
              <a:t>Paraffin					kerosene</a:t>
            </a:r>
          </a:p>
          <a:p>
            <a:r>
              <a:rPr lang="en-US" sz="2800" dirty="0" smtClean="0"/>
              <a:t>Prison						penitentiary</a:t>
            </a:r>
          </a:p>
          <a:p>
            <a:r>
              <a:rPr lang="en-US" sz="2800" dirty="0" smtClean="0"/>
              <a:t>Queue					line</a:t>
            </a:r>
          </a:p>
          <a:p>
            <a:r>
              <a:rPr lang="en-US" sz="2800" dirty="0" smtClean="0"/>
              <a:t>Tap						faucet</a:t>
            </a:r>
          </a:p>
          <a:p>
            <a:r>
              <a:rPr lang="en-US" sz="2800" dirty="0" smtClean="0"/>
              <a:t>Pub						bar</a:t>
            </a:r>
          </a:p>
          <a:p>
            <a:r>
              <a:rPr lang="en-US" sz="2800" dirty="0" smtClean="0"/>
              <a:t>Term						semester</a:t>
            </a:r>
          </a:p>
          <a:p>
            <a:r>
              <a:rPr lang="en-US" sz="2800" dirty="0" smtClean="0"/>
              <a:t>Trousers					pants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1"/>
          <p:cNvGraphicFramePr>
            <a:graphicFrameLocks/>
          </p:cNvGraphicFramePr>
          <p:nvPr/>
        </p:nvGraphicFramePr>
        <p:xfrm>
          <a:off x="0" y="381001"/>
          <a:ext cx="8686800" cy="6248398"/>
        </p:xfrm>
        <a:graphic>
          <a:graphicData uri="http://schemas.openxmlformats.org/drawingml/2006/table">
            <a:tbl>
              <a:tblPr/>
              <a:tblGrid>
                <a:gridCol w="4343400"/>
                <a:gridCol w="4343400"/>
              </a:tblGrid>
              <a:tr h="974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American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British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Gas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Petrol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Truck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Lorry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Bathroom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Loo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8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Line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Queue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Stove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Hob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Napkins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Serviettes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3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Eggplant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84" charset="0"/>
                        </a:rPr>
                        <a:t>Aubergine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8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Pronunciation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425654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</a:t>
            </a:r>
            <a:r>
              <a:rPr lang="en-US" sz="2800" dirty="0" err="1" smtClean="0"/>
              <a:t>BrE</a:t>
            </a:r>
            <a:r>
              <a:rPr lang="en-US" sz="2800" dirty="0" smtClean="0"/>
              <a:t>					</a:t>
            </a:r>
            <a:r>
              <a:rPr lang="en-US" sz="2800" dirty="0" err="1" smtClean="0"/>
              <a:t>AmE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/a: / path , laugh			/ǽ/ path, laugh</a:t>
            </a:r>
          </a:p>
          <a:p>
            <a:r>
              <a:rPr lang="en-US" sz="2800" dirty="0" smtClean="0"/>
              <a:t>/ȡ/ cross, long			/ɔ:/ cross, long</a:t>
            </a:r>
          </a:p>
          <a:p>
            <a:r>
              <a:rPr lang="en-US" sz="2800" dirty="0" smtClean="0"/>
              <a:t>/ɔ:/ law, cause			 /ȡ/ law, cause</a:t>
            </a:r>
          </a:p>
          <a:p>
            <a:endParaRPr lang="en-US" sz="2800" dirty="0"/>
          </a:p>
        </p:txBody>
      </p:sp>
      <p:pic>
        <p:nvPicPr>
          <p:cNvPr id="4" name="Picture 4" descr="language-courses-abrod_sec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300579"/>
            <a:ext cx="6248400" cy="3728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graphicFrame>
        <p:nvGraphicFramePr>
          <p:cNvPr id="3" name="Group 36"/>
          <p:cNvGraphicFramePr>
            <a:graphicFrameLocks/>
          </p:cNvGraphicFramePr>
          <p:nvPr/>
        </p:nvGraphicFramePr>
        <p:xfrm>
          <a:off x="263524" y="1598613"/>
          <a:ext cx="8880475" cy="5198430"/>
        </p:xfrm>
        <a:graphic>
          <a:graphicData uri="http://schemas.openxmlformats.org/drawingml/2006/table">
            <a:tbl>
              <a:tblPr rtl="1"/>
              <a:tblGrid>
                <a:gridCol w="4439283"/>
                <a:gridCol w="4441192"/>
              </a:tblGrid>
              <a:tr h="6111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033D"/>
                          </a:solidFill>
                          <a:effectLst/>
                          <a:latin typeface="Forte" pitchFamily="66" charset="0"/>
                          <a:cs typeface="Arial" charset="0"/>
                        </a:rPr>
                        <a:t>American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033D"/>
                          </a:solidFill>
                          <a:effectLst/>
                          <a:latin typeface="Forte" pitchFamily="66" charset="0"/>
                          <a:cs typeface="Arial" charset="0"/>
                        </a:rPr>
                        <a:t>British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DOOR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DOO®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SERVE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SE®VE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TRANSMIT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TRANSMIT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SOLAR SYSTEM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SOLA® SYSTEM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WORD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WO®D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MORE OVER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Arial" charset="0"/>
                        </a:rPr>
                        <a:t>MORE OVE®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British doesn’t  pronounce /r/ but American</a:t>
            </a:r>
          </a:p>
          <a:p>
            <a:endParaRPr lang="en-US" sz="2800" dirty="0" smtClean="0"/>
          </a:p>
          <a:p>
            <a:pPr lvl="1"/>
            <a:r>
              <a:rPr lang="en-US" sz="2800" dirty="0" smtClean="0"/>
              <a:t>Farm				</a:t>
            </a:r>
            <a:r>
              <a:rPr lang="en-US" sz="2800" dirty="0" err="1" smtClean="0"/>
              <a:t>farm</a:t>
            </a:r>
            <a:endParaRPr lang="en-US" sz="2800" dirty="0" smtClean="0"/>
          </a:p>
          <a:p>
            <a:pPr lvl="1"/>
            <a:r>
              <a:rPr lang="en-US" sz="2800" dirty="0" smtClean="0"/>
              <a:t>Cord				</a:t>
            </a:r>
            <a:r>
              <a:rPr lang="en-US" sz="2800" dirty="0" err="1" smtClean="0"/>
              <a:t>cord</a:t>
            </a:r>
            <a:endParaRPr lang="en-US" sz="2800" dirty="0" smtClean="0"/>
          </a:p>
          <a:p>
            <a:pPr lvl="1"/>
            <a:r>
              <a:rPr lang="en-US" sz="2800" dirty="0" smtClean="0"/>
              <a:t>Burn				</a:t>
            </a:r>
            <a:r>
              <a:rPr lang="en-US" sz="2800" dirty="0" err="1" smtClean="0"/>
              <a:t>burn</a:t>
            </a:r>
            <a:endParaRPr lang="en-US" sz="2800" dirty="0" smtClean="0"/>
          </a:p>
          <a:p>
            <a:pPr lvl="1"/>
            <a:r>
              <a:rPr lang="en-US" sz="2800" dirty="0" smtClean="0"/>
              <a:t>Tube/</a:t>
            </a:r>
            <a:r>
              <a:rPr lang="en-US" sz="2800" dirty="0" err="1" smtClean="0"/>
              <a:t>tju:b</a:t>
            </a:r>
            <a:r>
              <a:rPr lang="en-US" sz="2800" dirty="0" smtClean="0"/>
              <a:t>/			/</a:t>
            </a:r>
            <a:r>
              <a:rPr lang="en-US" sz="2800" dirty="0" err="1" smtClean="0"/>
              <a:t>tu:b</a:t>
            </a:r>
            <a:r>
              <a:rPr lang="en-US" sz="2800" dirty="0" smtClean="0"/>
              <a:t>/</a:t>
            </a:r>
          </a:p>
          <a:p>
            <a:pPr lvl="1"/>
            <a:r>
              <a:rPr lang="en-US" sz="2800" dirty="0" smtClean="0"/>
              <a:t>Assume/</a:t>
            </a:r>
            <a:r>
              <a:rPr lang="en-US" sz="2800" dirty="0" err="1" smtClean="0"/>
              <a:t>əsju:m</a:t>
            </a:r>
            <a:r>
              <a:rPr lang="en-US" sz="2800" dirty="0" smtClean="0"/>
              <a:t>/		/</a:t>
            </a:r>
            <a:r>
              <a:rPr lang="en-US" sz="2800" dirty="0" err="1" smtClean="0"/>
              <a:t>əsu:m</a:t>
            </a:r>
            <a:r>
              <a:rPr lang="en-US" sz="2800" dirty="0" smtClean="0"/>
              <a:t>/</a:t>
            </a:r>
          </a:p>
          <a:p>
            <a:pPr lvl="1"/>
            <a:r>
              <a:rPr lang="en-US" sz="2800" dirty="0" smtClean="0"/>
              <a:t>Ate/et/				/</a:t>
            </a:r>
            <a:r>
              <a:rPr lang="en-US" sz="2800" dirty="0" err="1" smtClean="0"/>
              <a:t>eit</a:t>
            </a:r>
            <a:r>
              <a:rPr lang="en-US" sz="2800" dirty="0" smtClean="0"/>
              <a:t>/</a:t>
            </a:r>
          </a:p>
          <a:p>
            <a:pPr lvl="1"/>
            <a:r>
              <a:rPr lang="en-US" sz="2800" dirty="0" smtClean="0"/>
              <a:t>Clark/</a:t>
            </a:r>
            <a:r>
              <a:rPr lang="en-US" sz="2800" dirty="0" err="1" smtClean="0"/>
              <a:t>kla:k</a:t>
            </a:r>
            <a:r>
              <a:rPr lang="en-US" sz="2800" dirty="0" smtClean="0"/>
              <a:t>/			/</a:t>
            </a:r>
            <a:r>
              <a:rPr lang="en-US" sz="2800" dirty="0" err="1" smtClean="0"/>
              <a:t>klɜrk</a:t>
            </a:r>
            <a:r>
              <a:rPr lang="en-US" sz="2800" dirty="0" smtClean="0"/>
              <a:t>/</a:t>
            </a:r>
          </a:p>
          <a:p>
            <a:pPr lvl="1"/>
            <a:r>
              <a:rPr lang="en-US" sz="2800" dirty="0" smtClean="0"/>
              <a:t>Shone/</a:t>
            </a:r>
            <a:r>
              <a:rPr lang="en-US" sz="2800" dirty="0" err="1" smtClean="0"/>
              <a:t>ʃɒn</a:t>
            </a:r>
            <a:r>
              <a:rPr lang="en-US" sz="2800" dirty="0" smtClean="0"/>
              <a:t>/			/</a:t>
            </a:r>
            <a:r>
              <a:rPr lang="en-US" sz="2800" dirty="0" err="1" smtClean="0"/>
              <a:t>ʃəun</a:t>
            </a:r>
            <a:r>
              <a:rPr lang="en-US" sz="2800" dirty="0" smtClean="0"/>
              <a:t>/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8915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word </a:t>
            </a:r>
            <a:r>
              <a:rPr lang="en-US" sz="2800" i="1" dirty="0" smtClean="0"/>
              <a:t>English</a:t>
            </a:r>
            <a:r>
              <a:rPr lang="en-US" sz="2800" dirty="0" smtClean="0"/>
              <a:t> derives from the eponym </a:t>
            </a:r>
            <a:r>
              <a:rPr lang="en-US" sz="2800" i="1" dirty="0" smtClean="0"/>
              <a:t>Angle</a:t>
            </a:r>
            <a:r>
              <a:rPr lang="en-US" sz="2800" dirty="0" smtClean="0"/>
              <a:t>, the name of a Germanic tribe thought to originate from the </a:t>
            </a:r>
            <a:r>
              <a:rPr lang="en-US" sz="2800" dirty="0" err="1" smtClean="0"/>
              <a:t>Angeln</a:t>
            </a:r>
            <a:r>
              <a:rPr lang="en-US" sz="2800" dirty="0" smtClean="0"/>
              <a:t> area of </a:t>
            </a:r>
            <a:r>
              <a:rPr lang="en-US" sz="2800" dirty="0" smtClean="0">
                <a:hlinkClick r:id="rId2" tooltip="Jutland"/>
              </a:rPr>
              <a:t>Jutland</a:t>
            </a:r>
            <a:r>
              <a:rPr lang="en-US" sz="2800" dirty="0" smtClean="0"/>
              <a:t>, now in northern Germany.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The </a:t>
            </a:r>
            <a:r>
              <a:rPr lang="en-US" sz="2800" i="1" dirty="0" smtClean="0">
                <a:hlinkClick r:id="rId3" tooltip="Oxford English Dictionary"/>
              </a:rPr>
              <a:t>Oxford English Dictionary</a:t>
            </a:r>
            <a:r>
              <a:rPr lang="en-US" sz="2800" dirty="0" smtClean="0"/>
              <a:t> lists more than 250,000 distinct words, not including many technical, scientific, and </a:t>
            </a:r>
            <a:r>
              <a:rPr lang="en-US" sz="2800" dirty="0" smtClean="0">
                <a:hlinkClick r:id="rId4" tooltip="Slang"/>
              </a:rPr>
              <a:t>slang</a:t>
            </a:r>
            <a:r>
              <a:rPr lang="en-US" sz="2800" dirty="0" smtClean="0"/>
              <a:t> terms.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524000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BrE</a:t>
            </a:r>
            <a:r>
              <a:rPr lang="en-US" sz="2800" dirty="0" smtClean="0"/>
              <a:t>:  	dive			dived			</a:t>
            </a:r>
            <a:r>
              <a:rPr lang="en-US" sz="2800" dirty="0" err="1" smtClean="0"/>
              <a:t>dived</a:t>
            </a:r>
            <a:endParaRPr lang="en-US" sz="2800" dirty="0" smtClean="0"/>
          </a:p>
          <a:p>
            <a:r>
              <a:rPr lang="en-US" sz="2800" dirty="0" err="1" smtClean="0"/>
              <a:t>AmE</a:t>
            </a:r>
            <a:r>
              <a:rPr lang="en-US" sz="2800" dirty="0" smtClean="0"/>
              <a:t>:	dive			dove			</a:t>
            </a:r>
            <a:r>
              <a:rPr lang="en-US" sz="2800" dirty="0" err="1" smtClean="0"/>
              <a:t>dove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err="1" smtClean="0"/>
              <a:t>BrE</a:t>
            </a:r>
            <a:r>
              <a:rPr lang="en-US" sz="2800" dirty="0" smtClean="0"/>
              <a:t>: My house is different from yours.</a:t>
            </a:r>
          </a:p>
          <a:p>
            <a:r>
              <a:rPr lang="en-US" sz="2800" dirty="0" err="1" smtClean="0"/>
              <a:t>AmE</a:t>
            </a:r>
            <a:r>
              <a:rPr lang="en-US" sz="2800" dirty="0" smtClean="0"/>
              <a:t>: My house is different than yours.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dirty="0" smtClean="0"/>
              <a:t>	</a:t>
            </a:r>
            <a:r>
              <a:rPr lang="de-DE" sz="2800" u="sng" dirty="0" smtClean="0"/>
              <a:t> </a:t>
            </a:r>
            <a:r>
              <a:rPr lang="de-DE" sz="2800" b="1" u="sng" dirty="0" smtClean="0"/>
              <a:t>AmE</a:t>
            </a:r>
          </a:p>
          <a:p>
            <a:pPr>
              <a:buFontTx/>
              <a:buNone/>
            </a:pPr>
            <a:endParaRPr lang="de-DE" sz="2800" b="1" u="sng" dirty="0" smtClean="0"/>
          </a:p>
          <a:p>
            <a:pPr>
              <a:buFontTx/>
              <a:buNone/>
            </a:pPr>
            <a:r>
              <a:rPr lang="de-DE" sz="2800" i="1" dirty="0" smtClean="0"/>
              <a:t>have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Do you </a:t>
            </a:r>
            <a:r>
              <a:rPr lang="de-DE" sz="2800" i="1" dirty="0" smtClean="0"/>
              <a:t>have</a:t>
            </a:r>
            <a:r>
              <a:rPr lang="de-DE" sz="2800" dirty="0" smtClean="0"/>
              <a:t> the time ?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don´t.</a:t>
            </a:r>
            <a:endParaRPr lang="de-DE" sz="2800" dirty="0"/>
          </a:p>
        </p:txBody>
      </p:sp>
      <p:sp>
        <p:nvSpPr>
          <p:cNvPr id="3" name="Rectangle 2"/>
          <p:cNvSpPr/>
          <p:nvPr/>
        </p:nvSpPr>
        <p:spPr>
          <a:xfrm>
            <a:off x="4419600" y="3810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dirty="0" smtClean="0"/>
              <a:t>		</a:t>
            </a:r>
            <a:r>
              <a:rPr lang="de-DE" sz="2800" b="1" u="sng" dirty="0" smtClean="0"/>
              <a:t>BrE</a:t>
            </a:r>
          </a:p>
          <a:p>
            <a:pPr>
              <a:buFontTx/>
              <a:buNone/>
            </a:pPr>
            <a:endParaRPr lang="de-DE" sz="2800" b="1" u="sng" dirty="0" smtClean="0"/>
          </a:p>
          <a:p>
            <a:pPr>
              <a:buFontTx/>
              <a:buNone/>
            </a:pPr>
            <a:r>
              <a:rPr lang="de-DE" sz="2800" i="1" dirty="0" smtClean="0"/>
              <a:t>	have got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i="1" dirty="0" smtClean="0"/>
              <a:t>	Have</a:t>
            </a:r>
            <a:r>
              <a:rPr lang="de-DE" sz="2800" dirty="0" smtClean="0"/>
              <a:t> you </a:t>
            </a:r>
            <a:r>
              <a:rPr lang="de-DE" sz="2800" i="1" dirty="0" smtClean="0"/>
              <a:t>got</a:t>
            </a:r>
            <a:r>
              <a:rPr lang="de-DE" sz="2800" dirty="0" smtClean="0"/>
              <a:t> the time ?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	I haven´t.</a:t>
            </a:r>
            <a:endParaRPr lang="de-DE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35052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just ate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will / won´t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A half  hour</a:t>
            </a:r>
          </a:p>
          <a:p>
            <a:pPr>
              <a:buFontTx/>
              <a:buNone/>
            </a:pPr>
            <a:endParaRPr lang="de-DE" sz="2800" dirty="0"/>
          </a:p>
        </p:txBody>
      </p:sp>
      <p:sp>
        <p:nvSpPr>
          <p:cNvPr id="5" name="Rectangle 4"/>
          <p:cNvSpPr/>
          <p:nvPr/>
        </p:nvSpPr>
        <p:spPr>
          <a:xfrm>
            <a:off x="4953000" y="312420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endParaRPr lang="de-DE" sz="2800" b="1" u="sng" dirty="0" smtClean="0"/>
          </a:p>
          <a:p>
            <a:pPr>
              <a:buFontTx/>
              <a:buNone/>
            </a:pPr>
            <a:endParaRPr lang="de-DE" sz="2800" b="1" u="sng" dirty="0" smtClean="0"/>
          </a:p>
          <a:p>
            <a:pPr>
              <a:buFontTx/>
              <a:buNone/>
            </a:pPr>
            <a:r>
              <a:rPr lang="de-DE" sz="2800" dirty="0" smtClean="0"/>
              <a:t>I´ve just eaten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shall / shan´t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Half an hour</a:t>
            </a:r>
          </a:p>
          <a:p>
            <a:pPr>
              <a:buFontTx/>
              <a:buNone/>
            </a:pP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dirty="0" smtClean="0"/>
              <a:t> </a:t>
            </a:r>
            <a:r>
              <a:rPr lang="de-DE" sz="2800" b="1" u="sng" dirty="0" smtClean="0"/>
              <a:t>AmE</a:t>
            </a:r>
          </a:p>
          <a:p>
            <a:pPr>
              <a:buFontTx/>
              <a:buNone/>
            </a:pPr>
            <a:endParaRPr lang="de-DE" sz="2800" b="1" u="sng" dirty="0" smtClean="0"/>
          </a:p>
          <a:p>
            <a:pPr>
              <a:buFontTx/>
              <a:buNone/>
            </a:pPr>
            <a:r>
              <a:rPr lang="de-DE" sz="2800" dirty="0" smtClean="0"/>
              <a:t>Come take a look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asked that he go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886200" y="3048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b="1" u="sng" dirty="0" smtClean="0"/>
              <a:t> BrE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Come and take a look</a:t>
            </a:r>
          </a:p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asked him to go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2514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wish she were here.</a:t>
            </a:r>
          </a:p>
          <a:p>
            <a:pPr>
              <a:buFontTx/>
              <a:buNone/>
            </a:pPr>
            <a:endParaRPr lang="de-DE" sz="2800" dirty="0"/>
          </a:p>
        </p:txBody>
      </p:sp>
      <p:sp>
        <p:nvSpPr>
          <p:cNvPr id="5" name="Rectangle 4"/>
          <p:cNvSpPr/>
          <p:nvPr/>
        </p:nvSpPr>
        <p:spPr>
          <a:xfrm>
            <a:off x="3505200" y="24384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endParaRPr lang="de-DE" sz="2800" dirty="0" smtClean="0"/>
          </a:p>
          <a:p>
            <a:pPr>
              <a:buFontTx/>
              <a:buNone/>
            </a:pPr>
            <a:r>
              <a:rPr lang="de-DE" sz="2800" dirty="0" smtClean="0"/>
              <a:t>I wish she was here.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0" y="358140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dirty="0" smtClean="0"/>
              <a:t>I´ll go momentarily</a:t>
            </a:r>
          </a:p>
          <a:p>
            <a:pPr>
              <a:buFontTx/>
              <a:buNone/>
            </a:pPr>
            <a:r>
              <a:rPr lang="de-DE" sz="2800" dirty="0" smtClean="0"/>
              <a:t>real good</a:t>
            </a:r>
          </a:p>
          <a:p>
            <a:pPr>
              <a:buFontTx/>
              <a:buNone/>
            </a:pPr>
            <a:r>
              <a:rPr lang="de-DE" sz="2800" dirty="0" smtClean="0"/>
              <a:t>backward</a:t>
            </a:r>
          </a:p>
          <a:p>
            <a:pPr>
              <a:buFontTx/>
              <a:buNone/>
            </a:pPr>
            <a:r>
              <a:rPr lang="de-DE" sz="2800" dirty="0" smtClean="0"/>
              <a:t>It´s twenty of four</a:t>
            </a:r>
          </a:p>
          <a:p>
            <a:pPr>
              <a:buFontTx/>
              <a:buNone/>
            </a:pPr>
            <a:r>
              <a:rPr lang="de-DE" sz="2800" dirty="0" smtClean="0"/>
              <a:t>It´s in back of the</a:t>
            </a:r>
          </a:p>
          <a:p>
            <a:pPr>
              <a:buFontTx/>
              <a:buNone/>
            </a:pPr>
            <a:r>
              <a:rPr lang="de-DE" sz="2800" dirty="0" smtClean="0"/>
              <a:t>building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429000" y="35814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e-DE" sz="2800" dirty="0" smtClean="0"/>
              <a:t> In a moment</a:t>
            </a:r>
          </a:p>
          <a:p>
            <a:pPr>
              <a:buFontTx/>
              <a:buNone/>
            </a:pPr>
            <a:r>
              <a:rPr lang="de-DE" sz="2800" dirty="0" smtClean="0"/>
              <a:t>really good</a:t>
            </a:r>
          </a:p>
          <a:p>
            <a:pPr>
              <a:buFontTx/>
              <a:buNone/>
            </a:pPr>
            <a:r>
              <a:rPr lang="de-DE" sz="2800" dirty="0" smtClean="0"/>
              <a:t>backwards</a:t>
            </a:r>
          </a:p>
          <a:p>
            <a:pPr>
              <a:buFontTx/>
              <a:buNone/>
            </a:pPr>
            <a:r>
              <a:rPr lang="de-DE" sz="2800" dirty="0" smtClean="0"/>
              <a:t>It´s twenty to four</a:t>
            </a:r>
          </a:p>
          <a:p>
            <a:pPr>
              <a:buFontTx/>
              <a:buNone/>
            </a:pPr>
            <a:r>
              <a:rPr lang="de-DE" sz="2800" dirty="0" smtClean="0"/>
              <a:t>It´s behind the building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English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spoken by black community in USA. Like: New York, Boston, Chicago, Detroit</a:t>
            </a:r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819400"/>
            <a:ext cx="914400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 smtClean="0"/>
              <a:t>Thing					ting</a:t>
            </a:r>
          </a:p>
          <a:p>
            <a:r>
              <a:rPr lang="en-US" sz="2800" dirty="0" smtClean="0"/>
              <a:t>This					</a:t>
            </a:r>
            <a:r>
              <a:rPr lang="en-US" sz="2800" dirty="0" err="1" smtClean="0"/>
              <a:t>dis</a:t>
            </a:r>
            <a:endParaRPr lang="en-US" sz="2800" dirty="0" smtClean="0"/>
          </a:p>
          <a:p>
            <a:r>
              <a:rPr lang="en-US" sz="2800" dirty="0" smtClean="0"/>
              <a:t>Bath					</a:t>
            </a:r>
            <a:r>
              <a:rPr lang="en-US" sz="2800" dirty="0" err="1" smtClean="0"/>
              <a:t>baff</a:t>
            </a:r>
            <a:endParaRPr lang="en-US" sz="2800" dirty="0" smtClean="0"/>
          </a:p>
          <a:p>
            <a:r>
              <a:rPr lang="en-US" sz="2800" dirty="0" smtClean="0"/>
              <a:t>You don’t				 </a:t>
            </a:r>
            <a:r>
              <a:rPr lang="en-US" sz="2800" dirty="0" err="1" smtClean="0"/>
              <a:t>Ydoan</a:t>
            </a:r>
            <a:endParaRPr lang="en-US" sz="2800" dirty="0" smtClean="0"/>
          </a:p>
          <a:p>
            <a:r>
              <a:rPr lang="en-US" sz="2800" dirty="0" smtClean="0"/>
              <a:t>You understand			</a:t>
            </a:r>
            <a:r>
              <a:rPr lang="en-US" sz="2800" dirty="0" err="1" smtClean="0"/>
              <a:t>yunnuhstan</a:t>
            </a:r>
            <a:endParaRPr lang="en-US" sz="2800" dirty="0" smtClean="0"/>
          </a:p>
          <a:p>
            <a:r>
              <a:rPr lang="en-US" sz="2800" dirty="0" smtClean="0"/>
              <a:t>Am 					</a:t>
            </a:r>
            <a:r>
              <a:rPr lang="en-US" sz="2800" dirty="0" err="1" smtClean="0"/>
              <a:t>amn</a:t>
            </a:r>
            <a:endParaRPr lang="en-US" sz="2800" dirty="0" smtClean="0"/>
          </a:p>
          <a:p>
            <a:r>
              <a:rPr lang="en-US" sz="2800" dirty="0" smtClean="0"/>
              <a:t>God					</a:t>
            </a:r>
            <a:r>
              <a:rPr lang="en-US" sz="2800" dirty="0" err="1" smtClean="0"/>
              <a:t>gud</a:t>
            </a:r>
            <a:endParaRPr lang="en-US" sz="2800" dirty="0" smtClean="0"/>
          </a:p>
          <a:p>
            <a:r>
              <a:rPr lang="en-US" sz="2800" dirty="0" smtClean="0"/>
              <a:t>Those					</a:t>
            </a:r>
            <a:r>
              <a:rPr lang="en-US" sz="2800" dirty="0" err="1" smtClean="0"/>
              <a:t>dem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Listen 					</a:t>
            </a:r>
            <a:r>
              <a:rPr lang="en-US" sz="3200" dirty="0" err="1" smtClean="0"/>
              <a:t>lisn</a:t>
            </a:r>
            <a:endParaRPr lang="en-US" sz="3200" dirty="0" smtClean="0"/>
          </a:p>
          <a:p>
            <a:r>
              <a:rPr lang="en-US" sz="3200" dirty="0" smtClean="0"/>
              <a:t>Little 					</a:t>
            </a:r>
            <a:r>
              <a:rPr lang="en-US" sz="3200" dirty="0" err="1" smtClean="0"/>
              <a:t>lidly</a:t>
            </a:r>
            <a:endParaRPr lang="en-US" sz="3200" dirty="0" smtClean="0"/>
          </a:p>
          <a:p>
            <a:r>
              <a:rPr lang="en-US" sz="3200" dirty="0" smtClean="0"/>
              <a:t>Yellow					</a:t>
            </a:r>
            <a:r>
              <a:rPr lang="en-US" sz="3200" dirty="0" err="1" smtClean="0"/>
              <a:t>yelluh</a:t>
            </a:r>
            <a:endParaRPr lang="en-US" sz="3200" dirty="0" smtClean="0"/>
          </a:p>
          <a:p>
            <a:r>
              <a:rPr lang="en-US" sz="3200" dirty="0" smtClean="0"/>
              <a:t>Going					</a:t>
            </a:r>
            <a:r>
              <a:rPr lang="en-US" sz="3200" dirty="0" err="1" smtClean="0"/>
              <a:t>goin</a:t>
            </a:r>
            <a:endParaRPr lang="en-US" sz="3200" dirty="0" smtClean="0"/>
          </a:p>
          <a:p>
            <a:r>
              <a:rPr lang="en-US" sz="3200" dirty="0" smtClean="0"/>
              <a:t>Got				</a:t>
            </a:r>
            <a:r>
              <a:rPr lang="en-US" sz="3200" smtClean="0"/>
              <a:t>		ged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524000"/>
            <a:ext cx="815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The study of language.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Language varies from one geographical location to the next.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Differ in different social perspectives and so on.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715695"/>
            <a:ext cx="89916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varies not only from one individual to another but also from one sub-section of speech community (family, village, town, region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People of different age, sex, social classes, occupation, or cultural groups in the same community will show variation in </a:t>
            </a:r>
            <a:r>
              <a:rPr lang="en-US" sz="2800" dirty="0" smtClean="0"/>
              <a:t>speech.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causing variation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smtClean="0"/>
              <a:t>Roles of participants (teacher/ student/ priest/ father/ son/ husband/ </a:t>
            </a:r>
            <a:r>
              <a:rPr lang="en-US" sz="2400" dirty="0" smtClean="0"/>
              <a:t>wife.</a:t>
            </a:r>
            <a:endParaRPr lang="en-US" sz="2400" dirty="0" smtClean="0"/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smtClean="0"/>
              <a:t>Function of speech event (persuasion, request for information, ritual, verbal, etc.)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smtClean="0"/>
              <a:t>Nature of medium (speech, writing, scripted speech, speech reinforced by gesture etc.)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smtClean="0"/>
              <a:t>Genre of discourse (scientific, experiment, sport, art, religion)</a:t>
            </a:r>
            <a:endParaRPr lang="en-US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1447800"/>
            <a:ext cx="8991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Physical setting (noisy/quiet, Public/private, family/formal gathering, familiar/unfamiliar, appropriate for speech (e.g. sitting room)/ inappropriate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Regional </a:t>
            </a:r>
            <a:r>
              <a:rPr lang="en-US" sz="2800" dirty="0" smtClean="0"/>
              <a:t>or geographical setting </a:t>
            </a:r>
            <a:endParaRPr 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varieties of language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76400"/>
            <a:ext cx="6705600" cy="2909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3200" dirty="0" smtClean="0"/>
              <a:t>Dialect.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dirty="0" smtClean="0"/>
              <a:t>Register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dirty="0" smtClean="0"/>
              <a:t>Idiolect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6413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English</a:t>
            </a:r>
            <a:r>
              <a:rPr lang="en-US" sz="3200" dirty="0" smtClean="0"/>
              <a:t> is a </a:t>
            </a:r>
            <a:r>
              <a:rPr lang="en-US" sz="3200" dirty="0" smtClean="0">
                <a:hlinkClick r:id="rId2" tooltip="West Germanic languages"/>
              </a:rPr>
              <a:t>West Germanic language</a:t>
            </a:r>
            <a:r>
              <a:rPr lang="en-US" sz="3200" dirty="0" smtClean="0"/>
              <a:t> and is now widely spoken language in the world.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It is the third-most-common native language in the world.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Dialect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219200"/>
            <a:ext cx="8991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A variety of a language used recognizably in a specific region or by a specific social class is called a dialect. </a:t>
            </a: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Dialects are variations of the same spoken language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regional, temporal, or social variety within a single language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Differs in pronunciation, grammar and vocabulary from standard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language.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sz="2400" dirty="0" smtClean="0"/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altLang="zh-CN" sz="2400" dirty="0" smtClean="0"/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endParaRPr lang="en-US" altLang="zh-CN" sz="2400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Types of Dialects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676401"/>
            <a:ext cx="89154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3600" dirty="0" smtClean="0"/>
              <a:t>Regional Dialects</a:t>
            </a:r>
          </a:p>
          <a:p>
            <a:pPr marL="914400" lvl="1" indent="-457200">
              <a:buClr>
                <a:srgbClr val="12770D"/>
              </a:buClr>
              <a:buFont typeface="Wingdings" charset="2"/>
              <a:buChar char="Ø"/>
            </a:pPr>
            <a:r>
              <a:rPr lang="en-US" sz="2800" dirty="0" smtClean="0"/>
              <a:t>Associated with a geographic area</a:t>
            </a:r>
          </a:p>
          <a:p>
            <a:pPr marL="914400" lvl="1" indent="-457200">
              <a:buClr>
                <a:srgbClr val="12770D"/>
              </a:buClr>
              <a:buFont typeface="Wingdings" charset="2"/>
              <a:buChar char="Ø"/>
            </a:pPr>
            <a:r>
              <a:rPr lang="en-US" sz="2800" dirty="0" smtClean="0"/>
              <a:t>Slowly fading due to media and mobility</a:t>
            </a:r>
            <a:endParaRPr lang="en-US" sz="3600" dirty="0" smtClean="0"/>
          </a:p>
          <a:p>
            <a:pPr marL="914400" lvl="1" indent="-457200">
              <a:buClr>
                <a:srgbClr val="12770D"/>
              </a:buClr>
              <a:buFont typeface="Wingdings" charset="2"/>
              <a:buNone/>
            </a:pPr>
            <a:endParaRPr lang="en-US" dirty="0" smtClean="0"/>
          </a:p>
          <a:p>
            <a:pPr marL="457200" indent="-457200">
              <a:buFont typeface="Arial" charset="0"/>
              <a:buNone/>
            </a:pPr>
            <a:r>
              <a:rPr lang="en-US" sz="3600" dirty="0" smtClean="0"/>
              <a:t>Social Dialects</a:t>
            </a:r>
          </a:p>
          <a:p>
            <a:pPr marL="914400" lvl="1" indent="-457200">
              <a:buClr>
                <a:srgbClr val="12770D"/>
              </a:buClr>
              <a:buFont typeface="Wingdings" charset="2"/>
              <a:buChar char="Ø"/>
            </a:pPr>
            <a:r>
              <a:rPr lang="en-US" sz="2800" dirty="0" smtClean="0"/>
              <a:t>Associated with a social/ethnic group</a:t>
            </a:r>
          </a:p>
          <a:p>
            <a:pPr marL="914400" lvl="1" indent="-457200">
              <a:buClr>
                <a:srgbClr val="12770D"/>
              </a:buClr>
              <a:buFont typeface="Wingdings" charset="2"/>
              <a:buChar char="Ø"/>
            </a:pPr>
            <a:r>
              <a:rPr lang="en-US" sz="2800" dirty="0" smtClean="0"/>
              <a:t>Not spoken by all members of the group</a:t>
            </a:r>
          </a:p>
          <a:p>
            <a:pPr marL="914400" lvl="1" indent="-457200">
              <a:buClr>
                <a:srgbClr val="12770D"/>
              </a:buClr>
              <a:buFont typeface="Wingdings" charset="2"/>
              <a:buChar char="Ø"/>
            </a:pPr>
            <a:r>
              <a:rPr lang="en-US" sz="2800" dirty="0" smtClean="0"/>
              <a:t>Many speakers can shift styles</a:t>
            </a:r>
            <a:endParaRPr lang="en-US" sz="3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447800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Registers are 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varieties of language used in different situations, which are identified by the degrees of formality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By register we mean a variety correlated with performer’s social role on a given occasion.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normal adult plays a series of different social roles- one man ,for example, may function at different times as head of a family, motorist, cricketer, member of a religious group, professor and so on, and within his idiolect he has varieties shared by other persons and other idiolects appropriate to these roles.</a:t>
            </a:r>
          </a:p>
          <a:p>
            <a:pPr>
              <a:buFont typeface="Arial" pitchFamily="34" charset="0"/>
              <a:buChar char="•"/>
            </a:pPr>
            <a:endParaRPr lang="en-US" altLang="zh-CN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762000"/>
            <a:ext cx="8915400" cy="2556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Registers are those “varieties of language which correspond to different situations, different speakers and listeners, or readers and writers, and so </a:t>
            </a:r>
            <a:r>
              <a:rPr lang="en-US" sz="2800" dirty="0" smtClean="0"/>
              <a:t>on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Idiolect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891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 variety </a:t>
            </a:r>
            <a:r>
              <a:rPr lang="en-US" sz="2400" dirty="0" smtClean="0"/>
              <a:t>of language used by one individual speaker, including peculiarities of pronunciation, grammar, vocabulary etc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905000"/>
            <a:ext cx="8534400" cy="220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/>
              <a:t>Idiolect is “an identifiable pattern of speech characteristic of an individual.” or “ </a:t>
            </a:r>
            <a:r>
              <a:rPr lang="en-US" sz="2400" dirty="0" smtClean="0"/>
              <a:t>Idiolect </a:t>
            </a:r>
            <a:r>
              <a:rPr lang="en-US" sz="2400" dirty="0" smtClean="0"/>
              <a:t>is the individual’s personal variety of the community language system” (A Dictionary of Linguistics: 1954)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2895600"/>
            <a:ext cx="695953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Any Questions</a:t>
            </a:r>
            <a:endParaRPr lang="en-US" sz="88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286000"/>
            <a:ext cx="68353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15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Thank You </a:t>
            </a:r>
            <a:endParaRPr lang="en-US" sz="115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Write short note on:</a:t>
            </a:r>
          </a:p>
          <a:p>
            <a:r>
              <a:rPr lang="en-US" sz="5400" dirty="0" smtClean="0"/>
              <a:t>What are the fundamental differences between American and British English?  Why English is used as a  Lingua  franca  or  link language in the world?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0"/>
            <a:ext cx="9144000" cy="4280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i="1" dirty="0" smtClean="0"/>
              <a:t> It is spoken as a first language by the majority populations of several independent states, including the </a:t>
            </a:r>
            <a:r>
              <a:rPr lang="en-US" sz="2800" i="1" dirty="0" smtClean="0">
                <a:hlinkClick r:id="rId2" tooltip="United Kingdom"/>
              </a:rPr>
              <a:t>United Kingdom</a:t>
            </a:r>
            <a:r>
              <a:rPr lang="en-US" sz="2800" i="1" dirty="0" smtClean="0"/>
              <a:t>, the </a:t>
            </a:r>
            <a:r>
              <a:rPr lang="en-US" sz="2800" i="1" dirty="0" smtClean="0">
                <a:hlinkClick r:id="rId3" tooltip="United States"/>
              </a:rPr>
              <a:t>United States</a:t>
            </a:r>
            <a:r>
              <a:rPr lang="en-US" sz="2800" i="1" dirty="0" smtClean="0"/>
              <a:t>, </a:t>
            </a:r>
            <a:r>
              <a:rPr lang="en-US" sz="2800" i="1" dirty="0" smtClean="0">
                <a:hlinkClick r:id="rId4" tooltip="Canada"/>
              </a:rPr>
              <a:t>Canada</a:t>
            </a:r>
            <a:r>
              <a:rPr lang="en-US" sz="2800" i="1" dirty="0" smtClean="0"/>
              <a:t>, </a:t>
            </a:r>
            <a:r>
              <a:rPr lang="en-US" sz="2800" i="1" dirty="0" smtClean="0">
                <a:hlinkClick r:id="rId5" tooltip="Australia"/>
              </a:rPr>
              <a:t>Australia</a:t>
            </a:r>
            <a:r>
              <a:rPr lang="en-US" sz="2800" i="1" dirty="0" smtClean="0"/>
              <a:t>, </a:t>
            </a:r>
            <a:r>
              <a:rPr lang="en-US" sz="2800" i="1" dirty="0" smtClean="0">
                <a:hlinkClick r:id="rId6" tooltip="Republic of Ireland"/>
              </a:rPr>
              <a:t>Ireland</a:t>
            </a:r>
            <a:r>
              <a:rPr lang="en-US" sz="2800" i="1" dirty="0" smtClean="0"/>
              <a:t>, </a:t>
            </a:r>
            <a:r>
              <a:rPr lang="en-US" sz="2800" i="1" dirty="0" smtClean="0">
                <a:hlinkClick r:id="rId7" tooltip="New Zealand"/>
              </a:rPr>
              <a:t>New Zealand</a:t>
            </a:r>
            <a:r>
              <a:rPr lang="en-US" sz="2800" i="1" dirty="0" smtClean="0"/>
              <a:t> and a number of </a:t>
            </a:r>
            <a:r>
              <a:rPr lang="en-US" sz="2800" i="1" dirty="0" smtClean="0">
                <a:hlinkClick r:id="rId8" tooltip="Caribbean"/>
              </a:rPr>
              <a:t>Caribbean</a:t>
            </a:r>
            <a:r>
              <a:rPr lang="en-US" sz="2800" i="1" dirty="0" smtClean="0"/>
              <a:t> nations; and it is an </a:t>
            </a:r>
            <a:r>
              <a:rPr lang="en-US" sz="2800" i="1" dirty="0" smtClean="0">
                <a:hlinkClick r:id="rId9" tooltip="Official language"/>
              </a:rPr>
              <a:t>official language</a:t>
            </a:r>
            <a:r>
              <a:rPr lang="en-US" sz="2800" i="1" dirty="0" smtClean="0"/>
              <a:t> of </a:t>
            </a:r>
            <a:r>
              <a:rPr lang="en-US" sz="2800" i="1" dirty="0" smtClean="0">
                <a:hlinkClick r:id="rId10" tooltip="List of countries where English is an official language"/>
              </a:rPr>
              <a:t>almost 60 sovereign states</a:t>
            </a:r>
            <a:r>
              <a:rPr lang="en-US" sz="2800" i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English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526297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American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Australian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British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Indian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Kenyan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Caribbean  English 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Canadian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African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King’s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Queens English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800" dirty="0" smtClean="0"/>
              <a:t> BBC English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Styles of Language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081748"/>
            <a:ext cx="9144000" cy="353943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 formal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informal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familiar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polite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written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spoken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impersonal/unfriendly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tactful/diplomatic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tentative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literary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elevated/important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rhetorical/metaphorical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between </a:t>
            </a:r>
            <a:r>
              <a:rPr lang="en-US" dirty="0" err="1" smtClean="0"/>
              <a:t>AmE</a:t>
            </a:r>
            <a:r>
              <a:rPr lang="en-US" dirty="0" smtClean="0"/>
              <a:t> &amp; </a:t>
            </a:r>
            <a:r>
              <a:rPr lang="en-US" dirty="0" err="1" smtClean="0"/>
              <a:t>BrE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752600"/>
            <a:ext cx="7772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dirty="0" smtClean="0"/>
              <a:t>Spelling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dirty="0" smtClean="0"/>
              <a:t>Vocabulary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dirty="0" smtClean="0"/>
              <a:t>Pronunciation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dirty="0" smtClean="0"/>
              <a:t>Grammar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Spelling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8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 Our becomes Or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/>
              <a:t> color – </a:t>
            </a:r>
            <a:r>
              <a:rPr lang="en-US" sz="2800" dirty="0" err="1" smtClean="0"/>
              <a:t>colour</a:t>
            </a:r>
            <a:endParaRPr lang="en-US" sz="2800" dirty="0" smtClean="0"/>
          </a:p>
          <a:p>
            <a:pPr lvl="2">
              <a:buFont typeface="Wingdings" pitchFamily="2" charset="2"/>
              <a:buChar char="§"/>
            </a:pPr>
            <a:r>
              <a:rPr lang="en-US" sz="2800" dirty="0" smtClean="0"/>
              <a:t> neighbor --- </a:t>
            </a:r>
            <a:r>
              <a:rPr lang="en-US" sz="2800" dirty="0" err="1" smtClean="0"/>
              <a:t>neighbour</a:t>
            </a:r>
            <a:endParaRPr lang="en-US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365760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 </a:t>
            </a:r>
            <a:r>
              <a:rPr lang="en-US" sz="2800" dirty="0" err="1" smtClean="0"/>
              <a:t>Er</a:t>
            </a:r>
            <a:r>
              <a:rPr lang="en-US" sz="2800" dirty="0" smtClean="0"/>
              <a:t> becomes Re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/>
              <a:t> center – centre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/>
              <a:t> theater -- theatre  </a:t>
            </a:r>
            <a:endParaRPr lang="en-US" sz="2800" dirty="0"/>
          </a:p>
        </p:txBody>
      </p:sp>
      <p:graphicFrame>
        <p:nvGraphicFramePr>
          <p:cNvPr id="5" name="Group 42"/>
          <p:cNvGraphicFramePr>
            <a:graphicFrameLocks/>
          </p:cNvGraphicFramePr>
          <p:nvPr/>
        </p:nvGraphicFramePr>
        <p:xfrm>
          <a:off x="5297487" y="3429000"/>
          <a:ext cx="3617913" cy="2327275"/>
        </p:xfrm>
        <a:graphic>
          <a:graphicData uri="http://schemas.openxmlformats.org/drawingml/2006/table">
            <a:tbl>
              <a:tblPr rtl="1"/>
              <a:tblGrid>
                <a:gridCol w="1808163"/>
                <a:gridCol w="1809750"/>
              </a:tblGrid>
              <a:tr h="9556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Memor-ize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Memor-ise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39"/>
          <p:cNvGraphicFramePr>
            <a:graphicFrameLocks/>
          </p:cNvGraphicFramePr>
          <p:nvPr/>
        </p:nvGraphicFramePr>
        <p:xfrm>
          <a:off x="5297487" y="1219200"/>
          <a:ext cx="3617913" cy="2173288"/>
        </p:xfrm>
        <a:graphic>
          <a:graphicData uri="http://schemas.openxmlformats.org/drawingml/2006/table">
            <a:tbl>
              <a:tblPr rtl="1"/>
              <a:tblGrid>
                <a:gridCol w="1808163"/>
                <a:gridCol w="1809750"/>
              </a:tblGrid>
              <a:tr h="723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Am.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F149"/>
                          </a:solidFill>
                          <a:effectLst/>
                          <a:latin typeface="Arial" charset="0"/>
                          <a:cs typeface="Arial" charset="0"/>
                        </a:rPr>
                        <a:t>Br.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Analyze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Analyse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Paralyze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Paralyse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Also the following differences</a:t>
            </a:r>
          </a:p>
          <a:p>
            <a:endParaRPr lang="en-US" sz="2800" dirty="0" smtClean="0"/>
          </a:p>
          <a:p>
            <a:r>
              <a:rPr lang="en-US" sz="2800" dirty="0" smtClean="0"/>
              <a:t>Signal			</a:t>
            </a:r>
            <a:r>
              <a:rPr lang="en-US" sz="2800" dirty="0" err="1" smtClean="0"/>
              <a:t>signalling</a:t>
            </a:r>
            <a:r>
              <a:rPr lang="en-US" sz="2800" dirty="0" smtClean="0"/>
              <a:t>		</a:t>
            </a:r>
            <a:r>
              <a:rPr lang="en-US" sz="2800" dirty="0" err="1" smtClean="0"/>
              <a:t>signalled</a:t>
            </a:r>
            <a:r>
              <a:rPr lang="en-US" sz="2800" dirty="0" smtClean="0"/>
              <a:t> (</a:t>
            </a:r>
            <a:r>
              <a:rPr lang="en-US" sz="2800" dirty="0" err="1" smtClean="0"/>
              <a:t>BrE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Signal			signaling		signaled (</a:t>
            </a:r>
            <a:r>
              <a:rPr lang="en-US" sz="2800" dirty="0" err="1" smtClean="0"/>
              <a:t>AmE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Travel 		travelling		travelled(</a:t>
            </a:r>
            <a:r>
              <a:rPr lang="en-US" sz="2800" dirty="0" err="1" smtClean="0"/>
              <a:t>BrE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Travel			traveling		traveled (</a:t>
            </a:r>
            <a:r>
              <a:rPr lang="en-US" sz="2800" dirty="0" err="1" smtClean="0"/>
              <a:t>AmE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Programme</a:t>
            </a:r>
            <a:r>
              <a:rPr lang="en-US" sz="2800" dirty="0" smtClean="0"/>
              <a:t>		programming	programmed (</a:t>
            </a:r>
            <a:r>
              <a:rPr lang="en-US" sz="2800" dirty="0" err="1" smtClean="0"/>
              <a:t>BrE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Program 		</a:t>
            </a:r>
            <a:r>
              <a:rPr lang="en-US" sz="2800" dirty="0" err="1" smtClean="0"/>
              <a:t>programing</a:t>
            </a:r>
            <a:r>
              <a:rPr lang="en-US" sz="2800" dirty="0" smtClean="0"/>
              <a:t>		programmed (</a:t>
            </a:r>
            <a:r>
              <a:rPr lang="en-US" sz="2800" dirty="0" err="1" smtClean="0"/>
              <a:t>AmE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Worship		worshipping 	worshipped (</a:t>
            </a:r>
            <a:r>
              <a:rPr lang="en-US" sz="2800" dirty="0" err="1" smtClean="0"/>
              <a:t>BrE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Worship		worshiping		worshiped (</a:t>
            </a:r>
            <a:r>
              <a:rPr lang="en-US" sz="2800" dirty="0" err="1" smtClean="0"/>
              <a:t>AmE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 		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977</Words>
  <Application>Microsoft Office PowerPoint</Application>
  <PresentationFormat>On-screen Show (4:3)</PresentationFormat>
  <Paragraphs>316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Types of English</vt:lpstr>
      <vt:lpstr>English</vt:lpstr>
      <vt:lpstr>Cont’d </vt:lpstr>
      <vt:lpstr>Slide 4</vt:lpstr>
      <vt:lpstr>Kinds Of English</vt:lpstr>
      <vt:lpstr>Styles of Language</vt:lpstr>
      <vt:lpstr>Different between AmE &amp; BrE</vt:lpstr>
      <vt:lpstr>Spelling</vt:lpstr>
      <vt:lpstr>Cont’d</vt:lpstr>
      <vt:lpstr>Slide 10</vt:lpstr>
      <vt:lpstr>Vocabulary</vt:lpstr>
      <vt:lpstr>Slide 12</vt:lpstr>
      <vt:lpstr>Slide 13</vt:lpstr>
      <vt:lpstr>Cont’d</vt:lpstr>
      <vt:lpstr>Cont’d</vt:lpstr>
      <vt:lpstr>Slide 16</vt:lpstr>
      <vt:lpstr>Pronunciation</vt:lpstr>
      <vt:lpstr>Cont’d</vt:lpstr>
      <vt:lpstr>Cont’d</vt:lpstr>
      <vt:lpstr>Grammar</vt:lpstr>
      <vt:lpstr>Slide 21</vt:lpstr>
      <vt:lpstr>Slide 22</vt:lpstr>
      <vt:lpstr>Black English</vt:lpstr>
      <vt:lpstr>Cont’d</vt:lpstr>
      <vt:lpstr>Linguistics</vt:lpstr>
      <vt:lpstr>Slide 26</vt:lpstr>
      <vt:lpstr>Factors causing variation</vt:lpstr>
      <vt:lpstr>Cont’d </vt:lpstr>
      <vt:lpstr>Major varieties of language</vt:lpstr>
      <vt:lpstr>Dialect</vt:lpstr>
      <vt:lpstr>Two Types of Dialects </vt:lpstr>
      <vt:lpstr>Register</vt:lpstr>
      <vt:lpstr>Slide 33</vt:lpstr>
      <vt:lpstr>Idiolect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tribhuvan</dc:creator>
  <cp:lastModifiedBy>janabikas</cp:lastModifiedBy>
  <cp:revision>33</cp:revision>
  <dcterms:created xsi:type="dcterms:W3CDTF">2006-08-16T00:00:00Z</dcterms:created>
  <dcterms:modified xsi:type="dcterms:W3CDTF">2017-01-09T06:07:51Z</dcterms:modified>
</cp:coreProperties>
</file>