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0" roundtripDataSignature="AMtx7mgM8s9oJVXF8KHVtGNpF51m4JaG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E6E7B2-F876-4FBE-A567-67C10AF8E3E7}">
  <a:tblStyle styleId="{85E6E7B2-F876-4FBE-A567-67C10AF8E3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12AD0C8-40F3-49E9-AD20-E398C0749FA7}" styleName="Table_1">
    <a:wholeTbl>
      <a:tcTxStyle b="off" i="off">
        <a:font>
          <a:latin typeface="Times New Roman"/>
          <a:ea typeface="Times New Roman"/>
          <a:cs typeface="Times New Roman"/>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Times New Roman"/>
          <a:ea typeface="Times New Roman"/>
          <a:cs typeface="Times New Roman"/>
        </a:font>
        <a:schemeClr val="lt1"/>
      </a:tcTxStyle>
      <a:tcStyle>
        <a:fill>
          <a:solidFill>
            <a:schemeClr val="accent2"/>
          </a:solidFill>
        </a:fill>
      </a:tcStyle>
    </a:firstRow>
    <a:neCell>
      <a:tcTxStyle/>
    </a:neCell>
    <a:nwCell>
      <a:tcTxStyle/>
    </a:nwCell>
  </a:tblStyle>
  <a:tblStyle styleId="{667A1F23-5E6B-439C-9740-767F7E567BF9}" styleName="Table_2">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8F2"/>
          </a:solidFill>
        </a:fill>
      </a:tcStyle>
    </a:wholeTbl>
    <a:band1H>
      <a:tcTxStyle/>
      <a:tcStyle>
        <a:fill>
          <a:solidFill>
            <a:srgbClr val="FAF0E4"/>
          </a:solidFill>
        </a:fill>
      </a:tcStyle>
    </a:band1H>
    <a:band2H>
      <a:tcTxStyle/>
    </a:band2H>
    <a:band1V>
      <a:tcTxStyle/>
      <a:tcStyle>
        <a:fill>
          <a:solidFill>
            <a:srgbClr val="FAF0E4"/>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0"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ZOOP- Goal-oriented project planning</a:t>
            </a:r>
            <a:endParaRPr/>
          </a:p>
        </p:txBody>
      </p:sp>
      <p:sp>
        <p:nvSpPr>
          <p:cNvPr id="234" name="Google Shape;2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98" name="Google Shape;498;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06" name="Google Shape;50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14" name="Google Shape;514;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22" name="Google Shape;52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96"/>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6"/>
          <p:cNvSpPr txBox="1"/>
          <p:nvPr>
            <p:ph idx="1" type="body"/>
          </p:nvPr>
        </p:nvSpPr>
        <p:spPr>
          <a:xfrm>
            <a:off x="1113235" y="2667000"/>
            <a:ext cx="3671291" cy="3124201"/>
          </a:xfrm>
          <a:prstGeom prst="rect">
            <a:avLst/>
          </a:prstGeom>
          <a:noFill/>
          <a:ln>
            <a:noFill/>
          </a:ln>
        </p:spPr>
        <p:txBody>
          <a:bodyPr anchorCtr="0" anchor="ctr" bIns="45700" lIns="91425" spcFirstLastPara="1" rIns="91425" wrap="square" tIns="45700">
            <a:normAutofit/>
          </a:bodyPr>
          <a:lstStyle>
            <a:lvl1pPr indent="-352901" lvl="0" marL="457200" algn="l">
              <a:spcBef>
                <a:spcPts val="270"/>
              </a:spcBef>
              <a:spcAft>
                <a:spcPts val="0"/>
              </a:spcAft>
              <a:buSzPts val="1958"/>
              <a:buChar char="•"/>
              <a:defRPr sz="1350"/>
            </a:lvl1pPr>
            <a:lvl2pPr indent="-339090" lvl="1" marL="914400" algn="l">
              <a:spcBef>
                <a:spcPts val="450"/>
              </a:spcBef>
              <a:spcAft>
                <a:spcPts val="0"/>
              </a:spcAft>
              <a:buSzPts val="1740"/>
              <a:buChar char="•"/>
              <a:defRPr sz="1200"/>
            </a:lvl2pPr>
            <a:lvl3pPr indent="-325278" lvl="2" marL="1371600" algn="l">
              <a:spcBef>
                <a:spcPts val="450"/>
              </a:spcBef>
              <a:spcAft>
                <a:spcPts val="0"/>
              </a:spcAft>
              <a:buSzPts val="1523"/>
              <a:buChar char="•"/>
              <a:defRPr sz="1050"/>
            </a:lvl3pPr>
            <a:lvl4pPr indent="-311467" lvl="3" marL="1828800" algn="l">
              <a:spcBef>
                <a:spcPts val="450"/>
              </a:spcBef>
              <a:spcAft>
                <a:spcPts val="0"/>
              </a:spcAft>
              <a:buSzPts val="1305"/>
              <a:buChar char="•"/>
              <a:defRPr sz="900"/>
            </a:lvl4pPr>
            <a:lvl5pPr indent="-311467" lvl="4" marL="2286000" algn="l">
              <a:spcBef>
                <a:spcPts val="450"/>
              </a:spcBef>
              <a:spcAft>
                <a:spcPts val="0"/>
              </a:spcAft>
              <a:buSzPts val="1305"/>
              <a:buChar char="•"/>
              <a:defRPr sz="900"/>
            </a:lvl5pPr>
            <a:lvl6pPr indent="-311467" lvl="5" marL="2743200" algn="l">
              <a:spcBef>
                <a:spcPts val="450"/>
              </a:spcBef>
              <a:spcAft>
                <a:spcPts val="0"/>
              </a:spcAft>
              <a:buSzPts val="1305"/>
              <a:buChar char="•"/>
              <a:defRPr sz="900"/>
            </a:lvl6pPr>
            <a:lvl7pPr indent="-311467" lvl="6" marL="3200400" algn="l">
              <a:spcBef>
                <a:spcPts val="450"/>
              </a:spcBef>
              <a:spcAft>
                <a:spcPts val="0"/>
              </a:spcAft>
              <a:buSzPts val="1305"/>
              <a:buChar char="•"/>
              <a:defRPr sz="900"/>
            </a:lvl7pPr>
            <a:lvl8pPr indent="-311467" lvl="7" marL="3657600" algn="l">
              <a:spcBef>
                <a:spcPts val="450"/>
              </a:spcBef>
              <a:spcAft>
                <a:spcPts val="0"/>
              </a:spcAft>
              <a:buSzPts val="1305"/>
              <a:buChar char="•"/>
              <a:defRPr sz="900"/>
            </a:lvl8pPr>
            <a:lvl9pPr indent="-311467" lvl="8" marL="4114800" algn="l">
              <a:spcBef>
                <a:spcPts val="450"/>
              </a:spcBef>
              <a:spcAft>
                <a:spcPts val="450"/>
              </a:spcAft>
              <a:buSzPts val="1305"/>
              <a:buChar char="•"/>
              <a:defRPr sz="900"/>
            </a:lvl9pPr>
          </a:lstStyle>
          <a:p/>
        </p:txBody>
      </p:sp>
      <p:sp>
        <p:nvSpPr>
          <p:cNvPr id="25" name="Google Shape;25;p96"/>
          <p:cNvSpPr txBox="1"/>
          <p:nvPr>
            <p:ph idx="2" type="body"/>
          </p:nvPr>
        </p:nvSpPr>
        <p:spPr>
          <a:xfrm>
            <a:off x="4955975" y="2667000"/>
            <a:ext cx="3671292" cy="3124200"/>
          </a:xfrm>
          <a:prstGeom prst="rect">
            <a:avLst/>
          </a:prstGeom>
          <a:noFill/>
          <a:ln>
            <a:noFill/>
          </a:ln>
        </p:spPr>
        <p:txBody>
          <a:bodyPr anchorCtr="0" anchor="ctr" bIns="45700" lIns="91425" spcFirstLastPara="1" rIns="91425" wrap="square" tIns="45700">
            <a:normAutofit/>
          </a:bodyPr>
          <a:lstStyle>
            <a:lvl1pPr indent="-352901" lvl="0" marL="457200" algn="l">
              <a:spcBef>
                <a:spcPts val="270"/>
              </a:spcBef>
              <a:spcAft>
                <a:spcPts val="0"/>
              </a:spcAft>
              <a:buSzPts val="1958"/>
              <a:buChar char="•"/>
              <a:defRPr sz="1350"/>
            </a:lvl1pPr>
            <a:lvl2pPr indent="-339090" lvl="1" marL="914400" algn="l">
              <a:spcBef>
                <a:spcPts val="450"/>
              </a:spcBef>
              <a:spcAft>
                <a:spcPts val="0"/>
              </a:spcAft>
              <a:buSzPts val="1740"/>
              <a:buChar char="•"/>
              <a:defRPr sz="1200"/>
            </a:lvl2pPr>
            <a:lvl3pPr indent="-325278" lvl="2" marL="1371600" algn="l">
              <a:spcBef>
                <a:spcPts val="450"/>
              </a:spcBef>
              <a:spcAft>
                <a:spcPts val="0"/>
              </a:spcAft>
              <a:buSzPts val="1523"/>
              <a:buChar char="•"/>
              <a:defRPr sz="1050"/>
            </a:lvl3pPr>
            <a:lvl4pPr indent="-311467" lvl="3" marL="1828800" algn="l">
              <a:spcBef>
                <a:spcPts val="450"/>
              </a:spcBef>
              <a:spcAft>
                <a:spcPts val="0"/>
              </a:spcAft>
              <a:buSzPts val="1305"/>
              <a:buChar char="•"/>
              <a:defRPr sz="900"/>
            </a:lvl4pPr>
            <a:lvl5pPr indent="-311467" lvl="4" marL="2286000" algn="l">
              <a:spcBef>
                <a:spcPts val="450"/>
              </a:spcBef>
              <a:spcAft>
                <a:spcPts val="0"/>
              </a:spcAft>
              <a:buSzPts val="1305"/>
              <a:buChar char="•"/>
              <a:defRPr sz="900"/>
            </a:lvl5pPr>
            <a:lvl6pPr indent="-311467" lvl="5" marL="2743200" algn="l">
              <a:spcBef>
                <a:spcPts val="450"/>
              </a:spcBef>
              <a:spcAft>
                <a:spcPts val="0"/>
              </a:spcAft>
              <a:buSzPts val="1305"/>
              <a:buChar char="•"/>
              <a:defRPr sz="900"/>
            </a:lvl6pPr>
            <a:lvl7pPr indent="-311467" lvl="6" marL="3200400" algn="l">
              <a:spcBef>
                <a:spcPts val="450"/>
              </a:spcBef>
              <a:spcAft>
                <a:spcPts val="0"/>
              </a:spcAft>
              <a:buSzPts val="1305"/>
              <a:buChar char="•"/>
              <a:defRPr sz="900"/>
            </a:lvl7pPr>
            <a:lvl8pPr indent="-311467" lvl="7" marL="3657600" algn="l">
              <a:spcBef>
                <a:spcPts val="450"/>
              </a:spcBef>
              <a:spcAft>
                <a:spcPts val="0"/>
              </a:spcAft>
              <a:buSzPts val="1305"/>
              <a:buChar char="•"/>
              <a:defRPr sz="900"/>
            </a:lvl8pPr>
            <a:lvl9pPr indent="-311467" lvl="8" marL="4114800" algn="l">
              <a:spcBef>
                <a:spcPts val="450"/>
              </a:spcBef>
              <a:spcAft>
                <a:spcPts val="450"/>
              </a:spcAft>
              <a:buSzPts val="1305"/>
              <a:buChar char="•"/>
              <a:defRPr sz="900"/>
            </a:lvl9pPr>
          </a:lstStyle>
          <a:p/>
        </p:txBody>
      </p:sp>
      <p:sp>
        <p:nvSpPr>
          <p:cNvPr id="26" name="Google Shape;26;p96"/>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6"/>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6"/>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105"/>
          <p:cNvSpPr txBox="1"/>
          <p:nvPr>
            <p:ph type="title"/>
          </p:nvPr>
        </p:nvSpPr>
        <p:spPr>
          <a:xfrm>
            <a:off x="1113234" y="4732865"/>
            <a:ext cx="7514033"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1800"/>
              <a:buFont typeface="Times New Roman"/>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5"/>
          <p:cNvSpPr/>
          <p:nvPr>
            <p:ph idx="2" type="pic"/>
          </p:nvPr>
        </p:nvSpPr>
        <p:spPr>
          <a:xfrm>
            <a:off x="1789509" y="932112"/>
            <a:ext cx="6169458"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89" name="Google Shape;89;p105"/>
          <p:cNvSpPr txBox="1"/>
          <p:nvPr>
            <p:ph idx="1" type="body"/>
          </p:nvPr>
        </p:nvSpPr>
        <p:spPr>
          <a:xfrm>
            <a:off x="1113234" y="5299603"/>
            <a:ext cx="7514033"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10"/>
              </a:spcBef>
              <a:spcAft>
                <a:spcPts val="0"/>
              </a:spcAft>
              <a:buSzPts val="1523"/>
              <a:buNone/>
              <a:defRPr sz="1050"/>
            </a:lvl1pPr>
            <a:lvl2pPr indent="-228600" lvl="1" marL="914400" algn="l">
              <a:spcBef>
                <a:spcPts val="450"/>
              </a:spcBef>
              <a:spcAft>
                <a:spcPts val="0"/>
              </a:spcAft>
              <a:buSzPts val="1305"/>
              <a:buNone/>
              <a:defRPr sz="900"/>
            </a:lvl2pPr>
            <a:lvl3pPr indent="-228600" lvl="2" marL="1371600" algn="l">
              <a:spcBef>
                <a:spcPts val="450"/>
              </a:spcBef>
              <a:spcAft>
                <a:spcPts val="0"/>
              </a:spcAft>
              <a:buSzPts val="1088"/>
              <a:buNone/>
              <a:defRPr sz="750"/>
            </a:lvl3pPr>
            <a:lvl4pPr indent="-228600" lvl="3" marL="1828800" algn="l">
              <a:spcBef>
                <a:spcPts val="450"/>
              </a:spcBef>
              <a:spcAft>
                <a:spcPts val="0"/>
              </a:spcAft>
              <a:buSzPts val="979"/>
              <a:buNone/>
              <a:defRPr sz="675"/>
            </a:lvl4pPr>
            <a:lvl5pPr indent="-228600" lvl="4" marL="2286000" algn="l">
              <a:spcBef>
                <a:spcPts val="450"/>
              </a:spcBef>
              <a:spcAft>
                <a:spcPts val="0"/>
              </a:spcAft>
              <a:buSzPts val="979"/>
              <a:buNone/>
              <a:defRPr sz="675"/>
            </a:lvl5pPr>
            <a:lvl6pPr indent="-228600" lvl="5" marL="2743200" algn="l">
              <a:spcBef>
                <a:spcPts val="450"/>
              </a:spcBef>
              <a:spcAft>
                <a:spcPts val="0"/>
              </a:spcAft>
              <a:buSzPts val="979"/>
              <a:buNone/>
              <a:defRPr sz="675"/>
            </a:lvl6pPr>
            <a:lvl7pPr indent="-228600" lvl="6" marL="3200400" algn="l">
              <a:spcBef>
                <a:spcPts val="450"/>
              </a:spcBef>
              <a:spcAft>
                <a:spcPts val="0"/>
              </a:spcAft>
              <a:buSzPts val="979"/>
              <a:buNone/>
              <a:defRPr sz="675"/>
            </a:lvl7pPr>
            <a:lvl8pPr indent="-228600" lvl="7" marL="3657600" algn="l">
              <a:spcBef>
                <a:spcPts val="450"/>
              </a:spcBef>
              <a:spcAft>
                <a:spcPts val="0"/>
              </a:spcAft>
              <a:buSzPts val="979"/>
              <a:buNone/>
              <a:defRPr sz="675"/>
            </a:lvl8pPr>
            <a:lvl9pPr indent="-228600" lvl="8" marL="4114800" algn="l">
              <a:spcBef>
                <a:spcPts val="450"/>
              </a:spcBef>
              <a:spcAft>
                <a:spcPts val="450"/>
              </a:spcAft>
              <a:buSzPts val="979"/>
              <a:buNone/>
              <a:defRPr sz="675"/>
            </a:lvl9pPr>
          </a:lstStyle>
          <a:p/>
        </p:txBody>
      </p:sp>
      <p:sp>
        <p:nvSpPr>
          <p:cNvPr id="90" name="Google Shape;90;p105"/>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5"/>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5"/>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3" name="Shape 93"/>
        <p:cNvGrpSpPr/>
        <p:nvPr/>
      </p:nvGrpSpPr>
      <p:grpSpPr>
        <a:xfrm>
          <a:off x="0" y="0"/>
          <a:ext cx="0" cy="0"/>
          <a:chOff x="0" y="0"/>
          <a:chExt cx="0" cy="0"/>
        </a:xfrm>
      </p:grpSpPr>
      <p:sp>
        <p:nvSpPr>
          <p:cNvPr id="94" name="Google Shape;94;p106"/>
          <p:cNvSpPr txBox="1"/>
          <p:nvPr>
            <p:ph type="title"/>
          </p:nvPr>
        </p:nvSpPr>
        <p:spPr>
          <a:xfrm>
            <a:off x="1113235" y="685800"/>
            <a:ext cx="7514033"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Times New Roman"/>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6"/>
          <p:cNvSpPr txBox="1"/>
          <p:nvPr>
            <p:ph idx="1" type="body"/>
          </p:nvPr>
        </p:nvSpPr>
        <p:spPr>
          <a:xfrm>
            <a:off x="1113234" y="4343400"/>
            <a:ext cx="7514035"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2175"/>
              <a:buNone/>
              <a:defRPr sz="150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96" name="Google Shape;96;p106"/>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06"/>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06"/>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107"/>
          <p:cNvSpPr txBox="1"/>
          <p:nvPr/>
        </p:nvSpPr>
        <p:spPr>
          <a:xfrm>
            <a:off x="1198959" y="863023"/>
            <a:ext cx="457200" cy="584776"/>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Times New Roman"/>
              <a:buNone/>
            </a:pPr>
            <a:r>
              <a:rPr b="0" lang="en-US" sz="6000" cap="none">
                <a:solidFill>
                  <a:schemeClr val="dk1"/>
                </a:solidFill>
                <a:latin typeface="Times New Roman"/>
                <a:ea typeface="Times New Roman"/>
                <a:cs typeface="Times New Roman"/>
                <a:sym typeface="Times New Roman"/>
              </a:rPr>
              <a:t>“</a:t>
            </a:r>
            <a:endParaRPr/>
          </a:p>
        </p:txBody>
      </p:sp>
      <p:sp>
        <p:nvSpPr>
          <p:cNvPr id="101" name="Google Shape;101;p107"/>
          <p:cNvSpPr txBox="1"/>
          <p:nvPr/>
        </p:nvSpPr>
        <p:spPr>
          <a:xfrm>
            <a:off x="8170069" y="2819399"/>
            <a:ext cx="457200" cy="5847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Times New Roman"/>
              <a:buNone/>
            </a:pPr>
            <a:r>
              <a:rPr b="0" lang="en-US" sz="6000" cap="none">
                <a:solidFill>
                  <a:schemeClr val="dk1"/>
                </a:solidFill>
                <a:latin typeface="Times New Roman"/>
                <a:ea typeface="Times New Roman"/>
                <a:cs typeface="Times New Roman"/>
                <a:sym typeface="Times New Roman"/>
              </a:rPr>
              <a:t>”</a:t>
            </a:r>
            <a:endParaRPr/>
          </a:p>
        </p:txBody>
      </p:sp>
      <p:sp>
        <p:nvSpPr>
          <p:cNvPr id="102" name="Google Shape;102;p107"/>
          <p:cNvSpPr txBox="1"/>
          <p:nvPr>
            <p:ph type="title"/>
          </p:nvPr>
        </p:nvSpPr>
        <p:spPr>
          <a:xfrm>
            <a:off x="1656159" y="685801"/>
            <a:ext cx="6742509"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Times New Roman"/>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07"/>
          <p:cNvSpPr txBox="1"/>
          <p:nvPr>
            <p:ph idx="1" type="body"/>
          </p:nvPr>
        </p:nvSpPr>
        <p:spPr>
          <a:xfrm>
            <a:off x="1827609" y="3428999"/>
            <a:ext cx="6399611"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270"/>
              </a:spcBef>
              <a:spcAft>
                <a:spcPts val="0"/>
              </a:spcAft>
              <a:buSzPts val="1958"/>
              <a:buFont typeface="Times New Roman"/>
              <a:buNone/>
              <a:defRPr sz="1350"/>
            </a:lvl1pPr>
            <a:lvl2pPr indent="-228600" lvl="1" marL="914400" algn="l">
              <a:spcBef>
                <a:spcPts val="450"/>
              </a:spcBef>
              <a:spcAft>
                <a:spcPts val="0"/>
              </a:spcAft>
              <a:buSzPts val="2175"/>
              <a:buFont typeface="Times New Roman"/>
              <a:buNone/>
              <a:defRPr/>
            </a:lvl2pPr>
            <a:lvl3pPr indent="-228600" lvl="2" marL="1371600" algn="l">
              <a:spcBef>
                <a:spcPts val="450"/>
              </a:spcBef>
              <a:spcAft>
                <a:spcPts val="0"/>
              </a:spcAft>
              <a:buSzPts val="1958"/>
              <a:buFont typeface="Times New Roman"/>
              <a:buNone/>
              <a:defRPr/>
            </a:lvl3pPr>
            <a:lvl4pPr indent="-228600" lvl="3" marL="1828800" algn="l">
              <a:spcBef>
                <a:spcPts val="450"/>
              </a:spcBef>
              <a:spcAft>
                <a:spcPts val="0"/>
              </a:spcAft>
              <a:buSzPts val="1740"/>
              <a:buFont typeface="Times New Roman"/>
              <a:buNone/>
              <a:defRPr/>
            </a:lvl4pPr>
            <a:lvl5pPr indent="-228600" lvl="4" marL="2286000" algn="l">
              <a:spcBef>
                <a:spcPts val="450"/>
              </a:spcBef>
              <a:spcAft>
                <a:spcPts val="0"/>
              </a:spcAft>
              <a:buSzPts val="1523"/>
              <a:buFont typeface="Times New Roman"/>
              <a:buNone/>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104" name="Google Shape;104;p107"/>
          <p:cNvSpPr txBox="1"/>
          <p:nvPr>
            <p:ph idx="2" type="body"/>
          </p:nvPr>
        </p:nvSpPr>
        <p:spPr>
          <a:xfrm>
            <a:off x="1113234" y="4343400"/>
            <a:ext cx="751403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2175"/>
              <a:buNone/>
              <a:defRPr sz="150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105" name="Google Shape;105;p107"/>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7"/>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07"/>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108"/>
          <p:cNvSpPr txBox="1"/>
          <p:nvPr>
            <p:ph type="title"/>
          </p:nvPr>
        </p:nvSpPr>
        <p:spPr>
          <a:xfrm>
            <a:off x="1113235" y="3308581"/>
            <a:ext cx="7514032"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2400"/>
              <a:buFont typeface="Times New Roman"/>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08"/>
          <p:cNvSpPr txBox="1"/>
          <p:nvPr>
            <p:ph idx="1" type="body"/>
          </p:nvPr>
        </p:nvSpPr>
        <p:spPr>
          <a:xfrm>
            <a:off x="1113234" y="4777381"/>
            <a:ext cx="7514033"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300"/>
              </a:spcBef>
              <a:spcAft>
                <a:spcPts val="0"/>
              </a:spcAft>
              <a:buSzPts val="2175"/>
              <a:buNone/>
              <a:defRPr sz="150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111" name="Google Shape;111;p108"/>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08"/>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08"/>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109"/>
          <p:cNvSpPr txBox="1"/>
          <p:nvPr/>
        </p:nvSpPr>
        <p:spPr>
          <a:xfrm>
            <a:off x="1198959" y="863023"/>
            <a:ext cx="457200" cy="584776"/>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Times New Roman"/>
              <a:buNone/>
            </a:pPr>
            <a:r>
              <a:rPr b="0" lang="en-US" sz="6000" cap="none">
                <a:solidFill>
                  <a:schemeClr val="dk1"/>
                </a:solidFill>
                <a:latin typeface="Times New Roman"/>
                <a:ea typeface="Times New Roman"/>
                <a:cs typeface="Times New Roman"/>
                <a:sym typeface="Times New Roman"/>
              </a:rPr>
              <a:t>“</a:t>
            </a:r>
            <a:endParaRPr/>
          </a:p>
        </p:txBody>
      </p:sp>
      <p:sp>
        <p:nvSpPr>
          <p:cNvPr id="116" name="Google Shape;116;p109"/>
          <p:cNvSpPr txBox="1"/>
          <p:nvPr/>
        </p:nvSpPr>
        <p:spPr>
          <a:xfrm>
            <a:off x="8170069" y="2819399"/>
            <a:ext cx="457200" cy="5847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Times New Roman"/>
              <a:buNone/>
            </a:pPr>
            <a:r>
              <a:rPr b="0" lang="en-US" sz="6000" cap="none">
                <a:solidFill>
                  <a:schemeClr val="dk1"/>
                </a:solidFill>
                <a:latin typeface="Times New Roman"/>
                <a:ea typeface="Times New Roman"/>
                <a:cs typeface="Times New Roman"/>
                <a:sym typeface="Times New Roman"/>
              </a:rPr>
              <a:t>”</a:t>
            </a:r>
            <a:endParaRPr/>
          </a:p>
        </p:txBody>
      </p:sp>
      <p:sp>
        <p:nvSpPr>
          <p:cNvPr id="117" name="Google Shape;117;p109"/>
          <p:cNvSpPr txBox="1"/>
          <p:nvPr>
            <p:ph type="title"/>
          </p:nvPr>
        </p:nvSpPr>
        <p:spPr>
          <a:xfrm>
            <a:off x="1656159" y="685801"/>
            <a:ext cx="6742509"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Times New Roman"/>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9"/>
          <p:cNvSpPr txBox="1"/>
          <p:nvPr>
            <p:ph idx="1" type="body"/>
          </p:nvPr>
        </p:nvSpPr>
        <p:spPr>
          <a:xfrm>
            <a:off x="1113235" y="3886200"/>
            <a:ext cx="7514033"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360"/>
              </a:spcBef>
              <a:spcAft>
                <a:spcPts val="0"/>
              </a:spcAft>
              <a:buSzPts val="2610"/>
              <a:buNone/>
              <a:defRPr b="0" sz="1800" cap="none">
                <a:solidFill>
                  <a:schemeClr val="dk1"/>
                </a:solidFill>
              </a:defRPr>
            </a:lvl1pPr>
            <a:lvl2pPr indent="-394335" lvl="1" marL="914400" algn="l">
              <a:spcBef>
                <a:spcPts val="450"/>
              </a:spcBef>
              <a:spcAft>
                <a:spcPts val="0"/>
              </a:spcAft>
              <a:buSzPts val="2610"/>
              <a:buChar char="•"/>
              <a:defRPr/>
            </a:lvl2pPr>
            <a:lvl3pPr indent="-394335" lvl="2" marL="1371600" algn="l">
              <a:spcBef>
                <a:spcPts val="450"/>
              </a:spcBef>
              <a:spcAft>
                <a:spcPts val="0"/>
              </a:spcAft>
              <a:buSzPts val="2610"/>
              <a:buChar char="•"/>
              <a:defRPr/>
            </a:lvl3pPr>
            <a:lvl4pPr indent="-394335" lvl="3" marL="1828800" algn="l">
              <a:spcBef>
                <a:spcPts val="450"/>
              </a:spcBef>
              <a:spcAft>
                <a:spcPts val="0"/>
              </a:spcAft>
              <a:buSzPts val="2610"/>
              <a:buChar char="•"/>
              <a:defRPr/>
            </a:lvl4pPr>
            <a:lvl5pPr indent="-394335" lvl="4" marL="2286000" algn="l">
              <a:spcBef>
                <a:spcPts val="450"/>
              </a:spcBef>
              <a:spcAft>
                <a:spcPts val="0"/>
              </a:spcAft>
              <a:buSzPts val="2610"/>
              <a:buChar char="•"/>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119" name="Google Shape;119;p109"/>
          <p:cNvSpPr txBox="1"/>
          <p:nvPr>
            <p:ph idx="2" type="body"/>
          </p:nvPr>
        </p:nvSpPr>
        <p:spPr>
          <a:xfrm>
            <a:off x="1113234" y="4775200"/>
            <a:ext cx="7514033"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270"/>
              </a:spcBef>
              <a:spcAft>
                <a:spcPts val="0"/>
              </a:spcAft>
              <a:buSzPts val="1958"/>
              <a:buNone/>
              <a:defRPr sz="135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120" name="Google Shape;120;p109"/>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09"/>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09"/>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110"/>
          <p:cNvSpPr txBox="1"/>
          <p:nvPr>
            <p:ph type="title"/>
          </p:nvPr>
        </p:nvSpPr>
        <p:spPr>
          <a:xfrm>
            <a:off x="1113235" y="685801"/>
            <a:ext cx="7514034"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000"/>
              <a:buFont typeface="Times New Roman"/>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10"/>
          <p:cNvSpPr txBox="1"/>
          <p:nvPr>
            <p:ph idx="1" type="body"/>
          </p:nvPr>
        </p:nvSpPr>
        <p:spPr>
          <a:xfrm>
            <a:off x="1113234" y="3505200"/>
            <a:ext cx="7514035"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20"/>
              </a:spcBef>
              <a:spcAft>
                <a:spcPts val="0"/>
              </a:spcAft>
              <a:buSzPts val="3045"/>
              <a:buNone/>
              <a:defRPr b="0" sz="2100" cap="none">
                <a:solidFill>
                  <a:schemeClr val="dk1"/>
                </a:solidFill>
              </a:defRPr>
            </a:lvl1pPr>
            <a:lvl2pPr indent="-394335" lvl="1" marL="914400" algn="l">
              <a:spcBef>
                <a:spcPts val="450"/>
              </a:spcBef>
              <a:spcAft>
                <a:spcPts val="0"/>
              </a:spcAft>
              <a:buSzPts val="2610"/>
              <a:buChar char="•"/>
              <a:defRPr/>
            </a:lvl2pPr>
            <a:lvl3pPr indent="-394335" lvl="2" marL="1371600" algn="l">
              <a:spcBef>
                <a:spcPts val="450"/>
              </a:spcBef>
              <a:spcAft>
                <a:spcPts val="0"/>
              </a:spcAft>
              <a:buSzPts val="2610"/>
              <a:buChar char="•"/>
              <a:defRPr/>
            </a:lvl3pPr>
            <a:lvl4pPr indent="-394335" lvl="3" marL="1828800" algn="l">
              <a:spcBef>
                <a:spcPts val="450"/>
              </a:spcBef>
              <a:spcAft>
                <a:spcPts val="0"/>
              </a:spcAft>
              <a:buSzPts val="2610"/>
              <a:buChar char="•"/>
              <a:defRPr/>
            </a:lvl4pPr>
            <a:lvl5pPr indent="-394335" lvl="4" marL="2286000" algn="l">
              <a:spcBef>
                <a:spcPts val="450"/>
              </a:spcBef>
              <a:spcAft>
                <a:spcPts val="0"/>
              </a:spcAft>
              <a:buSzPts val="2610"/>
              <a:buChar char="•"/>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126" name="Google Shape;126;p110"/>
          <p:cNvSpPr txBox="1"/>
          <p:nvPr>
            <p:ph idx="2" type="body"/>
          </p:nvPr>
        </p:nvSpPr>
        <p:spPr>
          <a:xfrm>
            <a:off x="1113234" y="4343400"/>
            <a:ext cx="7514035"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958"/>
              <a:buNone/>
              <a:defRPr sz="135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127" name="Google Shape;127;p110"/>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10"/>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10"/>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111"/>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000"/>
              <a:buFont typeface="Times New Roman"/>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11"/>
          <p:cNvSpPr txBox="1"/>
          <p:nvPr>
            <p:ph idx="1" type="body"/>
          </p:nvPr>
        </p:nvSpPr>
        <p:spPr>
          <a:xfrm rot="5400000">
            <a:off x="3308150" y="472083"/>
            <a:ext cx="3124201" cy="7514035"/>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450"/>
              </a:spcBef>
              <a:spcAft>
                <a:spcPts val="0"/>
              </a:spcAft>
              <a:buSzPts val="2610"/>
              <a:buChar char="•"/>
              <a:defRPr/>
            </a:lvl2pPr>
            <a:lvl3pPr indent="-394335" lvl="2" marL="1371600" algn="l">
              <a:spcBef>
                <a:spcPts val="450"/>
              </a:spcBef>
              <a:spcAft>
                <a:spcPts val="0"/>
              </a:spcAft>
              <a:buSzPts val="2610"/>
              <a:buChar char="•"/>
              <a:defRPr/>
            </a:lvl3pPr>
            <a:lvl4pPr indent="-394335" lvl="3" marL="1828800" algn="l">
              <a:spcBef>
                <a:spcPts val="450"/>
              </a:spcBef>
              <a:spcAft>
                <a:spcPts val="0"/>
              </a:spcAft>
              <a:buSzPts val="2610"/>
              <a:buChar char="•"/>
              <a:defRPr/>
            </a:lvl4pPr>
            <a:lvl5pPr indent="-394335" lvl="4" marL="2286000" algn="l">
              <a:spcBef>
                <a:spcPts val="450"/>
              </a:spcBef>
              <a:spcAft>
                <a:spcPts val="0"/>
              </a:spcAft>
              <a:buSzPts val="2610"/>
              <a:buChar char="•"/>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133" name="Google Shape;133;p111"/>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11"/>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11"/>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112"/>
          <p:cNvSpPr txBox="1"/>
          <p:nvPr>
            <p:ph type="title"/>
          </p:nvPr>
        </p:nvSpPr>
        <p:spPr>
          <a:xfrm rot="5400000">
            <a:off x="5410681" y="2574612"/>
            <a:ext cx="5105400" cy="132777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12"/>
          <p:cNvSpPr txBox="1"/>
          <p:nvPr>
            <p:ph idx="1" type="body"/>
          </p:nvPr>
        </p:nvSpPr>
        <p:spPr>
          <a:xfrm rot="5400000">
            <a:off x="1567937" y="231097"/>
            <a:ext cx="5105400" cy="6014807"/>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450"/>
              </a:spcBef>
              <a:spcAft>
                <a:spcPts val="0"/>
              </a:spcAft>
              <a:buSzPts val="2610"/>
              <a:buChar char="•"/>
              <a:defRPr/>
            </a:lvl2pPr>
            <a:lvl3pPr indent="-394335" lvl="2" marL="1371600" algn="l">
              <a:spcBef>
                <a:spcPts val="450"/>
              </a:spcBef>
              <a:spcAft>
                <a:spcPts val="0"/>
              </a:spcAft>
              <a:buSzPts val="2610"/>
              <a:buChar char="•"/>
              <a:defRPr/>
            </a:lvl3pPr>
            <a:lvl4pPr indent="-394335" lvl="3" marL="1828800" algn="l">
              <a:spcBef>
                <a:spcPts val="450"/>
              </a:spcBef>
              <a:spcAft>
                <a:spcPts val="0"/>
              </a:spcAft>
              <a:buSzPts val="2610"/>
              <a:buChar char="•"/>
              <a:defRPr/>
            </a:lvl4pPr>
            <a:lvl5pPr indent="-394335" lvl="4" marL="2286000" algn="l">
              <a:spcBef>
                <a:spcPts val="450"/>
              </a:spcBef>
              <a:spcAft>
                <a:spcPts val="0"/>
              </a:spcAft>
              <a:buSzPts val="2610"/>
              <a:buChar char="•"/>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139" name="Google Shape;139;p112"/>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12"/>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2"/>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97"/>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7"/>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7"/>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7"/>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98"/>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8"/>
          <p:cNvSpPr txBox="1"/>
          <p:nvPr>
            <p:ph idx="1" type="body"/>
          </p:nvPr>
        </p:nvSpPr>
        <p:spPr>
          <a:xfrm>
            <a:off x="1113233" y="2667000"/>
            <a:ext cx="751403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450"/>
              </a:spcBef>
              <a:spcAft>
                <a:spcPts val="0"/>
              </a:spcAft>
              <a:buSzPts val="2610"/>
              <a:buChar char="•"/>
              <a:defRPr/>
            </a:lvl2pPr>
            <a:lvl3pPr indent="-394335" lvl="2" marL="1371600" algn="l">
              <a:spcBef>
                <a:spcPts val="450"/>
              </a:spcBef>
              <a:spcAft>
                <a:spcPts val="0"/>
              </a:spcAft>
              <a:buSzPts val="2610"/>
              <a:buChar char="•"/>
              <a:defRPr/>
            </a:lvl3pPr>
            <a:lvl4pPr indent="-394335" lvl="3" marL="1828800" algn="l">
              <a:spcBef>
                <a:spcPts val="450"/>
              </a:spcBef>
              <a:spcAft>
                <a:spcPts val="0"/>
              </a:spcAft>
              <a:buSzPts val="2610"/>
              <a:buChar char="•"/>
              <a:defRPr/>
            </a:lvl4pPr>
            <a:lvl5pPr indent="-394335" lvl="4" marL="2286000" algn="l">
              <a:spcBef>
                <a:spcPts val="450"/>
              </a:spcBef>
              <a:spcAft>
                <a:spcPts val="0"/>
              </a:spcAft>
              <a:buSzPts val="2610"/>
              <a:buChar char="•"/>
              <a:defRPr/>
            </a:lvl5pPr>
            <a:lvl6pPr indent="-394335" lvl="5" marL="2743200" algn="l">
              <a:spcBef>
                <a:spcPts val="450"/>
              </a:spcBef>
              <a:spcAft>
                <a:spcPts val="0"/>
              </a:spcAft>
              <a:buSzPts val="2610"/>
              <a:buChar char="•"/>
              <a:defRPr/>
            </a:lvl6pPr>
            <a:lvl7pPr indent="-394335" lvl="6" marL="3200400" algn="l">
              <a:spcBef>
                <a:spcPts val="450"/>
              </a:spcBef>
              <a:spcAft>
                <a:spcPts val="0"/>
              </a:spcAft>
              <a:buSzPts val="2610"/>
              <a:buChar char="•"/>
              <a:defRPr/>
            </a:lvl7pPr>
            <a:lvl8pPr indent="-394334" lvl="7" marL="3657600" algn="l">
              <a:spcBef>
                <a:spcPts val="450"/>
              </a:spcBef>
              <a:spcAft>
                <a:spcPts val="0"/>
              </a:spcAft>
              <a:buSzPts val="2610"/>
              <a:buChar char="•"/>
              <a:defRPr/>
            </a:lvl8pPr>
            <a:lvl9pPr indent="-394334" lvl="8" marL="4114800" algn="l">
              <a:spcBef>
                <a:spcPts val="450"/>
              </a:spcBef>
              <a:spcAft>
                <a:spcPts val="450"/>
              </a:spcAft>
              <a:buSzPts val="2610"/>
              <a:buChar char="•"/>
              <a:defRPr/>
            </a:lvl9pPr>
          </a:lstStyle>
          <a:p/>
        </p:txBody>
      </p:sp>
      <p:sp>
        <p:nvSpPr>
          <p:cNvPr id="37" name="Google Shape;37;p98"/>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8"/>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0" name="Shape 40"/>
        <p:cNvGrpSpPr/>
        <p:nvPr/>
      </p:nvGrpSpPr>
      <p:grpSpPr>
        <a:xfrm>
          <a:off x="0" y="0"/>
          <a:ext cx="0" cy="0"/>
          <a:chOff x="0" y="0"/>
          <a:chExt cx="0" cy="0"/>
        </a:xfrm>
      </p:grpSpPr>
      <p:grpSp>
        <p:nvGrpSpPr>
          <p:cNvPr id="41" name="Google Shape;41;p99"/>
          <p:cNvGrpSpPr/>
          <p:nvPr/>
        </p:nvGrpSpPr>
        <p:grpSpPr>
          <a:xfrm>
            <a:off x="409575" y="-4763"/>
            <a:ext cx="3761184" cy="6862763"/>
            <a:chOff x="2928938" y="-4763"/>
            <a:chExt cx="5014912" cy="6862763"/>
          </a:xfrm>
        </p:grpSpPr>
        <p:sp>
          <p:nvSpPr>
            <p:cNvPr id="42" name="Google Shape;42;p9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3" name="Google Shape;43;p9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4" name="Google Shape;44;p9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45" name="Google Shape;45;p9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B6741B"/>
            </a:solidFill>
            <a:ln>
              <a:noFill/>
            </a:ln>
          </p:spPr>
        </p:sp>
        <p:sp>
          <p:nvSpPr>
            <p:cNvPr id="46" name="Google Shape;46;p9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E5A855"/>
            </a:solidFill>
            <a:ln>
              <a:noFill/>
            </a:ln>
          </p:spPr>
        </p:sp>
        <p:sp>
          <p:nvSpPr>
            <p:cNvPr id="47" name="Google Shape;47;p9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48" name="Google Shape;48;p99"/>
          <p:cNvSpPr txBox="1"/>
          <p:nvPr>
            <p:ph type="ctrTitle"/>
          </p:nvPr>
        </p:nvSpPr>
        <p:spPr>
          <a:xfrm>
            <a:off x="2196301" y="1380069"/>
            <a:ext cx="6430967"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500"/>
              <a:buFont typeface="Times New Roman"/>
              <a:buNone/>
              <a:defRPr sz="4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9"/>
          <p:cNvSpPr txBox="1"/>
          <p:nvPr>
            <p:ph idx="1" type="subTitle"/>
          </p:nvPr>
        </p:nvSpPr>
        <p:spPr>
          <a:xfrm>
            <a:off x="3386533" y="3996267"/>
            <a:ext cx="5240734" cy="1388534"/>
          </a:xfrm>
          <a:prstGeom prst="rect">
            <a:avLst/>
          </a:prstGeom>
          <a:noFill/>
          <a:ln>
            <a:noFill/>
          </a:ln>
        </p:spPr>
        <p:txBody>
          <a:bodyPr anchorCtr="0" anchor="t" bIns="45700" lIns="91425" spcFirstLastPara="1" rIns="91425" wrap="square" tIns="45700">
            <a:normAutofit/>
          </a:bodyPr>
          <a:lstStyle>
            <a:lvl1pPr lvl="0" algn="r">
              <a:spcBef>
                <a:spcPts val="315"/>
              </a:spcBef>
              <a:spcAft>
                <a:spcPts val="0"/>
              </a:spcAft>
              <a:buSzPts val="2284"/>
              <a:buNone/>
              <a:defRPr sz="1575">
                <a:solidFill>
                  <a:schemeClr val="dk1"/>
                </a:solidFill>
              </a:defRPr>
            </a:lvl1pPr>
            <a:lvl2pPr lvl="1" algn="ctr">
              <a:spcBef>
                <a:spcPts val="450"/>
              </a:spcBef>
              <a:spcAft>
                <a:spcPts val="0"/>
              </a:spcAft>
              <a:buSzPts val="2175"/>
              <a:buNone/>
              <a:defRPr>
                <a:solidFill>
                  <a:srgbClr val="888888"/>
                </a:solidFill>
              </a:defRPr>
            </a:lvl2pPr>
            <a:lvl3pPr lvl="2" algn="ctr">
              <a:spcBef>
                <a:spcPts val="450"/>
              </a:spcBef>
              <a:spcAft>
                <a:spcPts val="0"/>
              </a:spcAft>
              <a:buSzPts val="1958"/>
              <a:buNone/>
              <a:defRPr>
                <a:solidFill>
                  <a:srgbClr val="888888"/>
                </a:solidFill>
              </a:defRPr>
            </a:lvl3pPr>
            <a:lvl4pPr lvl="3" algn="ctr">
              <a:spcBef>
                <a:spcPts val="450"/>
              </a:spcBef>
              <a:spcAft>
                <a:spcPts val="0"/>
              </a:spcAft>
              <a:buSzPts val="1740"/>
              <a:buNone/>
              <a:defRPr>
                <a:solidFill>
                  <a:srgbClr val="888888"/>
                </a:solidFill>
              </a:defRPr>
            </a:lvl4pPr>
            <a:lvl5pPr lvl="4" algn="ctr">
              <a:spcBef>
                <a:spcPts val="450"/>
              </a:spcBef>
              <a:spcAft>
                <a:spcPts val="0"/>
              </a:spcAft>
              <a:buSzPts val="1523"/>
              <a:buNone/>
              <a:defRPr>
                <a:solidFill>
                  <a:srgbClr val="888888"/>
                </a:solidFill>
              </a:defRPr>
            </a:lvl5pPr>
            <a:lvl6pPr lvl="5" algn="ctr">
              <a:spcBef>
                <a:spcPts val="450"/>
              </a:spcBef>
              <a:spcAft>
                <a:spcPts val="0"/>
              </a:spcAft>
              <a:buSzPts val="1523"/>
              <a:buNone/>
              <a:defRPr>
                <a:solidFill>
                  <a:srgbClr val="888888"/>
                </a:solidFill>
              </a:defRPr>
            </a:lvl6pPr>
            <a:lvl7pPr lvl="6" algn="ctr">
              <a:spcBef>
                <a:spcPts val="450"/>
              </a:spcBef>
              <a:spcAft>
                <a:spcPts val="0"/>
              </a:spcAft>
              <a:buSzPts val="1523"/>
              <a:buNone/>
              <a:defRPr>
                <a:solidFill>
                  <a:srgbClr val="888888"/>
                </a:solidFill>
              </a:defRPr>
            </a:lvl7pPr>
            <a:lvl8pPr lvl="7" algn="ctr">
              <a:spcBef>
                <a:spcPts val="450"/>
              </a:spcBef>
              <a:spcAft>
                <a:spcPts val="0"/>
              </a:spcAft>
              <a:buSzPts val="1523"/>
              <a:buNone/>
              <a:defRPr>
                <a:solidFill>
                  <a:srgbClr val="888888"/>
                </a:solidFill>
              </a:defRPr>
            </a:lvl8pPr>
            <a:lvl9pPr lvl="8" algn="ctr">
              <a:spcBef>
                <a:spcPts val="450"/>
              </a:spcBef>
              <a:spcAft>
                <a:spcPts val="450"/>
              </a:spcAft>
              <a:buSzPts val="1523"/>
              <a:buNone/>
              <a:defRPr>
                <a:solidFill>
                  <a:srgbClr val="888888"/>
                </a:solidFill>
              </a:defRPr>
            </a:lvl9pPr>
          </a:lstStyle>
          <a:p/>
        </p:txBody>
      </p:sp>
      <p:sp>
        <p:nvSpPr>
          <p:cNvPr id="50" name="Google Shape;50;p99"/>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9"/>
          <p:cNvSpPr txBox="1"/>
          <p:nvPr>
            <p:ph idx="11" type="ftr"/>
          </p:nvPr>
        </p:nvSpPr>
        <p:spPr>
          <a:xfrm>
            <a:off x="3999309" y="5883276"/>
            <a:ext cx="32430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9"/>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00"/>
          <p:cNvSpPr txBox="1"/>
          <p:nvPr>
            <p:ph type="title"/>
          </p:nvPr>
        </p:nvSpPr>
        <p:spPr>
          <a:xfrm>
            <a:off x="1929210" y="2666999"/>
            <a:ext cx="6698060" cy="2110382"/>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000"/>
              <a:buFont typeface="Times New Roman"/>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0"/>
          <p:cNvSpPr txBox="1"/>
          <p:nvPr>
            <p:ph idx="1" type="body"/>
          </p:nvPr>
        </p:nvSpPr>
        <p:spPr>
          <a:xfrm>
            <a:off x="1929209" y="4777381"/>
            <a:ext cx="6698061"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300"/>
              </a:spcBef>
              <a:spcAft>
                <a:spcPts val="0"/>
              </a:spcAft>
              <a:buSzPts val="2175"/>
              <a:buNone/>
              <a:defRPr sz="1500">
                <a:solidFill>
                  <a:schemeClr val="dk1"/>
                </a:solidFill>
              </a:defRPr>
            </a:lvl1pPr>
            <a:lvl2pPr indent="-228600" lvl="1" marL="914400" algn="l">
              <a:spcBef>
                <a:spcPts val="450"/>
              </a:spcBef>
              <a:spcAft>
                <a:spcPts val="0"/>
              </a:spcAft>
              <a:buSzPts val="1958"/>
              <a:buNone/>
              <a:defRPr sz="1350">
                <a:solidFill>
                  <a:srgbClr val="888888"/>
                </a:solidFill>
              </a:defRPr>
            </a:lvl2pPr>
            <a:lvl3pPr indent="-228600" lvl="2" marL="1371600" algn="l">
              <a:spcBef>
                <a:spcPts val="450"/>
              </a:spcBef>
              <a:spcAft>
                <a:spcPts val="0"/>
              </a:spcAft>
              <a:buSzPts val="1740"/>
              <a:buNone/>
              <a:defRPr sz="1200">
                <a:solidFill>
                  <a:srgbClr val="888888"/>
                </a:solidFill>
              </a:defRPr>
            </a:lvl3pPr>
            <a:lvl4pPr indent="-228600" lvl="3" marL="1828800" algn="l">
              <a:spcBef>
                <a:spcPts val="450"/>
              </a:spcBef>
              <a:spcAft>
                <a:spcPts val="0"/>
              </a:spcAft>
              <a:buSzPts val="1523"/>
              <a:buNone/>
              <a:defRPr sz="1050">
                <a:solidFill>
                  <a:srgbClr val="888888"/>
                </a:solidFill>
              </a:defRPr>
            </a:lvl4pPr>
            <a:lvl5pPr indent="-228600" lvl="4" marL="2286000" algn="l">
              <a:spcBef>
                <a:spcPts val="450"/>
              </a:spcBef>
              <a:spcAft>
                <a:spcPts val="0"/>
              </a:spcAft>
              <a:buSzPts val="1523"/>
              <a:buNone/>
              <a:defRPr sz="1050">
                <a:solidFill>
                  <a:srgbClr val="888888"/>
                </a:solidFill>
              </a:defRPr>
            </a:lvl5pPr>
            <a:lvl6pPr indent="-228600" lvl="5" marL="2743200" algn="l">
              <a:spcBef>
                <a:spcPts val="450"/>
              </a:spcBef>
              <a:spcAft>
                <a:spcPts val="0"/>
              </a:spcAft>
              <a:buSzPts val="1523"/>
              <a:buNone/>
              <a:defRPr sz="1050">
                <a:solidFill>
                  <a:srgbClr val="888888"/>
                </a:solidFill>
              </a:defRPr>
            </a:lvl6pPr>
            <a:lvl7pPr indent="-228600" lvl="6" marL="3200400" algn="l">
              <a:spcBef>
                <a:spcPts val="450"/>
              </a:spcBef>
              <a:spcAft>
                <a:spcPts val="0"/>
              </a:spcAft>
              <a:buSzPts val="1523"/>
              <a:buNone/>
              <a:defRPr sz="1050">
                <a:solidFill>
                  <a:srgbClr val="888888"/>
                </a:solidFill>
              </a:defRPr>
            </a:lvl7pPr>
            <a:lvl8pPr indent="-228600" lvl="7" marL="3657600" algn="l">
              <a:spcBef>
                <a:spcPts val="450"/>
              </a:spcBef>
              <a:spcAft>
                <a:spcPts val="0"/>
              </a:spcAft>
              <a:buSzPts val="1523"/>
              <a:buNone/>
              <a:defRPr sz="1050">
                <a:solidFill>
                  <a:srgbClr val="888888"/>
                </a:solidFill>
              </a:defRPr>
            </a:lvl8pPr>
            <a:lvl9pPr indent="-228600" lvl="8" marL="4114800" algn="l">
              <a:spcBef>
                <a:spcPts val="450"/>
              </a:spcBef>
              <a:spcAft>
                <a:spcPts val="450"/>
              </a:spcAft>
              <a:buSzPts val="1523"/>
              <a:buNone/>
              <a:defRPr sz="1050">
                <a:solidFill>
                  <a:srgbClr val="888888"/>
                </a:solidFill>
              </a:defRPr>
            </a:lvl9pPr>
          </a:lstStyle>
          <a:p/>
        </p:txBody>
      </p:sp>
      <p:sp>
        <p:nvSpPr>
          <p:cNvPr id="56" name="Google Shape;56;p100"/>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0"/>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0"/>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01"/>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000"/>
              <a:buFont typeface="Times New Roman"/>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1"/>
          <p:cNvSpPr txBox="1"/>
          <p:nvPr>
            <p:ph idx="1" type="body"/>
          </p:nvPr>
        </p:nvSpPr>
        <p:spPr>
          <a:xfrm>
            <a:off x="1329134" y="2658533"/>
            <a:ext cx="3455391" cy="576262"/>
          </a:xfrm>
          <a:prstGeom prst="rect">
            <a:avLst/>
          </a:prstGeom>
          <a:noFill/>
          <a:ln>
            <a:noFill/>
          </a:ln>
        </p:spPr>
        <p:txBody>
          <a:bodyPr anchorCtr="0" anchor="b" bIns="45700" lIns="91425" spcFirstLastPara="1" rIns="91425" wrap="square" tIns="45700">
            <a:noAutofit/>
          </a:bodyPr>
          <a:lstStyle>
            <a:lvl1pPr indent="-228600" lvl="0" marL="457200" algn="l">
              <a:spcBef>
                <a:spcPts val="420"/>
              </a:spcBef>
              <a:spcAft>
                <a:spcPts val="0"/>
              </a:spcAft>
              <a:buSzPts val="3045"/>
              <a:buNone/>
              <a:defRPr b="0" sz="2100">
                <a:solidFill>
                  <a:srgbClr val="E5A855"/>
                </a:solidFill>
              </a:defRPr>
            </a:lvl1pPr>
            <a:lvl2pPr indent="-228600" lvl="1" marL="914400" algn="l">
              <a:spcBef>
                <a:spcPts val="450"/>
              </a:spcBef>
              <a:spcAft>
                <a:spcPts val="0"/>
              </a:spcAft>
              <a:buSzPts val="2175"/>
              <a:buNone/>
              <a:defRPr b="1" sz="1500"/>
            </a:lvl2pPr>
            <a:lvl3pPr indent="-228600" lvl="2" marL="1371600" algn="l">
              <a:spcBef>
                <a:spcPts val="450"/>
              </a:spcBef>
              <a:spcAft>
                <a:spcPts val="0"/>
              </a:spcAft>
              <a:buSzPts val="1958"/>
              <a:buNone/>
              <a:defRPr b="1" sz="1350"/>
            </a:lvl3pPr>
            <a:lvl4pPr indent="-228600" lvl="3" marL="1828800" algn="l">
              <a:spcBef>
                <a:spcPts val="450"/>
              </a:spcBef>
              <a:spcAft>
                <a:spcPts val="0"/>
              </a:spcAft>
              <a:buSzPts val="1740"/>
              <a:buNone/>
              <a:defRPr b="1" sz="1200"/>
            </a:lvl4pPr>
            <a:lvl5pPr indent="-228600" lvl="4" marL="2286000" algn="l">
              <a:spcBef>
                <a:spcPts val="450"/>
              </a:spcBef>
              <a:spcAft>
                <a:spcPts val="0"/>
              </a:spcAft>
              <a:buSzPts val="1740"/>
              <a:buNone/>
              <a:defRPr b="1" sz="1200"/>
            </a:lvl5pPr>
            <a:lvl6pPr indent="-228600" lvl="5" marL="2743200" algn="l">
              <a:spcBef>
                <a:spcPts val="450"/>
              </a:spcBef>
              <a:spcAft>
                <a:spcPts val="0"/>
              </a:spcAft>
              <a:buSzPts val="1740"/>
              <a:buNone/>
              <a:defRPr b="1" sz="1200"/>
            </a:lvl6pPr>
            <a:lvl7pPr indent="-228600" lvl="6" marL="3200400" algn="l">
              <a:spcBef>
                <a:spcPts val="450"/>
              </a:spcBef>
              <a:spcAft>
                <a:spcPts val="0"/>
              </a:spcAft>
              <a:buSzPts val="1740"/>
              <a:buNone/>
              <a:defRPr b="1" sz="1200"/>
            </a:lvl7pPr>
            <a:lvl8pPr indent="-228600" lvl="7" marL="3657600" algn="l">
              <a:spcBef>
                <a:spcPts val="450"/>
              </a:spcBef>
              <a:spcAft>
                <a:spcPts val="0"/>
              </a:spcAft>
              <a:buSzPts val="1740"/>
              <a:buNone/>
              <a:defRPr b="1" sz="1200"/>
            </a:lvl8pPr>
            <a:lvl9pPr indent="-228600" lvl="8" marL="4114800" algn="l">
              <a:spcBef>
                <a:spcPts val="450"/>
              </a:spcBef>
              <a:spcAft>
                <a:spcPts val="450"/>
              </a:spcAft>
              <a:buSzPts val="1740"/>
              <a:buNone/>
              <a:defRPr b="1" sz="1200"/>
            </a:lvl9pPr>
          </a:lstStyle>
          <a:p/>
        </p:txBody>
      </p:sp>
      <p:sp>
        <p:nvSpPr>
          <p:cNvPr id="62" name="Google Shape;62;p101"/>
          <p:cNvSpPr txBox="1"/>
          <p:nvPr>
            <p:ph idx="2" type="body"/>
          </p:nvPr>
        </p:nvSpPr>
        <p:spPr>
          <a:xfrm>
            <a:off x="1113233" y="3335337"/>
            <a:ext cx="3671292" cy="2455862"/>
          </a:xfrm>
          <a:prstGeom prst="rect">
            <a:avLst/>
          </a:prstGeom>
          <a:noFill/>
          <a:ln>
            <a:noFill/>
          </a:ln>
        </p:spPr>
        <p:txBody>
          <a:bodyPr anchorCtr="0" anchor="t" bIns="45700" lIns="91425" spcFirstLastPara="1" rIns="91425" wrap="square" tIns="45700">
            <a:normAutofit/>
          </a:bodyPr>
          <a:lstStyle>
            <a:lvl1pPr indent="-352901" lvl="0" marL="457200" algn="l">
              <a:spcBef>
                <a:spcPts val="270"/>
              </a:spcBef>
              <a:spcAft>
                <a:spcPts val="0"/>
              </a:spcAft>
              <a:buSzPts val="1958"/>
              <a:buChar char="•"/>
              <a:defRPr sz="1350"/>
            </a:lvl1pPr>
            <a:lvl2pPr indent="-339090" lvl="1" marL="914400" algn="l">
              <a:spcBef>
                <a:spcPts val="450"/>
              </a:spcBef>
              <a:spcAft>
                <a:spcPts val="0"/>
              </a:spcAft>
              <a:buSzPts val="1740"/>
              <a:buChar char="•"/>
              <a:defRPr sz="1200"/>
            </a:lvl2pPr>
            <a:lvl3pPr indent="-325278" lvl="2" marL="1371600" algn="l">
              <a:spcBef>
                <a:spcPts val="450"/>
              </a:spcBef>
              <a:spcAft>
                <a:spcPts val="0"/>
              </a:spcAft>
              <a:buSzPts val="1523"/>
              <a:buChar char="•"/>
              <a:defRPr sz="1050"/>
            </a:lvl3pPr>
            <a:lvl4pPr indent="-311467" lvl="3" marL="1828800" algn="l">
              <a:spcBef>
                <a:spcPts val="450"/>
              </a:spcBef>
              <a:spcAft>
                <a:spcPts val="0"/>
              </a:spcAft>
              <a:buSzPts val="1305"/>
              <a:buChar char="•"/>
              <a:defRPr sz="900"/>
            </a:lvl4pPr>
            <a:lvl5pPr indent="-311467" lvl="4" marL="2286000" algn="l">
              <a:spcBef>
                <a:spcPts val="450"/>
              </a:spcBef>
              <a:spcAft>
                <a:spcPts val="0"/>
              </a:spcAft>
              <a:buSzPts val="1305"/>
              <a:buChar char="•"/>
              <a:defRPr sz="900"/>
            </a:lvl5pPr>
            <a:lvl6pPr indent="-311467" lvl="5" marL="2743200" algn="l">
              <a:spcBef>
                <a:spcPts val="450"/>
              </a:spcBef>
              <a:spcAft>
                <a:spcPts val="0"/>
              </a:spcAft>
              <a:buSzPts val="1305"/>
              <a:buChar char="•"/>
              <a:defRPr sz="900"/>
            </a:lvl6pPr>
            <a:lvl7pPr indent="-311467" lvl="6" marL="3200400" algn="l">
              <a:spcBef>
                <a:spcPts val="450"/>
              </a:spcBef>
              <a:spcAft>
                <a:spcPts val="0"/>
              </a:spcAft>
              <a:buSzPts val="1305"/>
              <a:buChar char="•"/>
              <a:defRPr sz="900"/>
            </a:lvl7pPr>
            <a:lvl8pPr indent="-311467" lvl="7" marL="3657600" algn="l">
              <a:spcBef>
                <a:spcPts val="450"/>
              </a:spcBef>
              <a:spcAft>
                <a:spcPts val="0"/>
              </a:spcAft>
              <a:buSzPts val="1305"/>
              <a:buChar char="•"/>
              <a:defRPr sz="900"/>
            </a:lvl8pPr>
            <a:lvl9pPr indent="-311467" lvl="8" marL="4114800" algn="l">
              <a:spcBef>
                <a:spcPts val="450"/>
              </a:spcBef>
              <a:spcAft>
                <a:spcPts val="450"/>
              </a:spcAft>
              <a:buSzPts val="1305"/>
              <a:buChar char="•"/>
              <a:defRPr sz="900"/>
            </a:lvl9pPr>
          </a:lstStyle>
          <a:p/>
        </p:txBody>
      </p:sp>
      <p:sp>
        <p:nvSpPr>
          <p:cNvPr id="63" name="Google Shape;63;p101"/>
          <p:cNvSpPr txBox="1"/>
          <p:nvPr>
            <p:ph idx="3" type="body"/>
          </p:nvPr>
        </p:nvSpPr>
        <p:spPr>
          <a:xfrm>
            <a:off x="5160366" y="2667000"/>
            <a:ext cx="3466903" cy="576262"/>
          </a:xfrm>
          <a:prstGeom prst="rect">
            <a:avLst/>
          </a:prstGeom>
          <a:noFill/>
          <a:ln>
            <a:noFill/>
          </a:ln>
        </p:spPr>
        <p:txBody>
          <a:bodyPr anchorCtr="0" anchor="b" bIns="45700" lIns="91425" spcFirstLastPara="1" rIns="91425" wrap="square" tIns="45700">
            <a:noAutofit/>
          </a:bodyPr>
          <a:lstStyle>
            <a:lvl1pPr indent="-228600" lvl="0" marL="457200" algn="l">
              <a:spcBef>
                <a:spcPts val="420"/>
              </a:spcBef>
              <a:spcAft>
                <a:spcPts val="0"/>
              </a:spcAft>
              <a:buSzPts val="3045"/>
              <a:buNone/>
              <a:defRPr b="0" sz="2100">
                <a:solidFill>
                  <a:srgbClr val="E5A855"/>
                </a:solidFill>
              </a:defRPr>
            </a:lvl1pPr>
            <a:lvl2pPr indent="-228600" lvl="1" marL="914400" algn="l">
              <a:spcBef>
                <a:spcPts val="450"/>
              </a:spcBef>
              <a:spcAft>
                <a:spcPts val="0"/>
              </a:spcAft>
              <a:buSzPts val="2175"/>
              <a:buNone/>
              <a:defRPr b="1" sz="1500"/>
            </a:lvl2pPr>
            <a:lvl3pPr indent="-228600" lvl="2" marL="1371600" algn="l">
              <a:spcBef>
                <a:spcPts val="450"/>
              </a:spcBef>
              <a:spcAft>
                <a:spcPts val="0"/>
              </a:spcAft>
              <a:buSzPts val="1958"/>
              <a:buNone/>
              <a:defRPr b="1" sz="1350"/>
            </a:lvl3pPr>
            <a:lvl4pPr indent="-228600" lvl="3" marL="1828800" algn="l">
              <a:spcBef>
                <a:spcPts val="450"/>
              </a:spcBef>
              <a:spcAft>
                <a:spcPts val="0"/>
              </a:spcAft>
              <a:buSzPts val="1740"/>
              <a:buNone/>
              <a:defRPr b="1" sz="1200"/>
            </a:lvl4pPr>
            <a:lvl5pPr indent="-228600" lvl="4" marL="2286000" algn="l">
              <a:spcBef>
                <a:spcPts val="450"/>
              </a:spcBef>
              <a:spcAft>
                <a:spcPts val="0"/>
              </a:spcAft>
              <a:buSzPts val="1740"/>
              <a:buNone/>
              <a:defRPr b="1" sz="1200"/>
            </a:lvl5pPr>
            <a:lvl6pPr indent="-228600" lvl="5" marL="2743200" algn="l">
              <a:spcBef>
                <a:spcPts val="450"/>
              </a:spcBef>
              <a:spcAft>
                <a:spcPts val="0"/>
              </a:spcAft>
              <a:buSzPts val="1740"/>
              <a:buNone/>
              <a:defRPr b="1" sz="1200"/>
            </a:lvl6pPr>
            <a:lvl7pPr indent="-228600" lvl="6" marL="3200400" algn="l">
              <a:spcBef>
                <a:spcPts val="450"/>
              </a:spcBef>
              <a:spcAft>
                <a:spcPts val="0"/>
              </a:spcAft>
              <a:buSzPts val="1740"/>
              <a:buNone/>
              <a:defRPr b="1" sz="1200"/>
            </a:lvl7pPr>
            <a:lvl8pPr indent="-228600" lvl="7" marL="3657600" algn="l">
              <a:spcBef>
                <a:spcPts val="450"/>
              </a:spcBef>
              <a:spcAft>
                <a:spcPts val="0"/>
              </a:spcAft>
              <a:buSzPts val="1740"/>
              <a:buNone/>
              <a:defRPr b="1" sz="1200"/>
            </a:lvl8pPr>
            <a:lvl9pPr indent="-228600" lvl="8" marL="4114800" algn="l">
              <a:spcBef>
                <a:spcPts val="450"/>
              </a:spcBef>
              <a:spcAft>
                <a:spcPts val="450"/>
              </a:spcAft>
              <a:buSzPts val="1740"/>
              <a:buNone/>
              <a:defRPr b="1" sz="1200"/>
            </a:lvl9pPr>
          </a:lstStyle>
          <a:p/>
        </p:txBody>
      </p:sp>
      <p:sp>
        <p:nvSpPr>
          <p:cNvPr id="64" name="Google Shape;64;p101"/>
          <p:cNvSpPr txBox="1"/>
          <p:nvPr>
            <p:ph idx="4" type="body"/>
          </p:nvPr>
        </p:nvSpPr>
        <p:spPr>
          <a:xfrm>
            <a:off x="4955975" y="3335337"/>
            <a:ext cx="3671292" cy="2455862"/>
          </a:xfrm>
          <a:prstGeom prst="rect">
            <a:avLst/>
          </a:prstGeom>
          <a:noFill/>
          <a:ln>
            <a:noFill/>
          </a:ln>
        </p:spPr>
        <p:txBody>
          <a:bodyPr anchorCtr="0" anchor="t" bIns="45700" lIns="91425" spcFirstLastPara="1" rIns="91425" wrap="square" tIns="45700">
            <a:normAutofit/>
          </a:bodyPr>
          <a:lstStyle>
            <a:lvl1pPr indent="-352901" lvl="0" marL="457200" algn="l">
              <a:spcBef>
                <a:spcPts val="270"/>
              </a:spcBef>
              <a:spcAft>
                <a:spcPts val="0"/>
              </a:spcAft>
              <a:buSzPts val="1958"/>
              <a:buChar char="•"/>
              <a:defRPr sz="1350"/>
            </a:lvl1pPr>
            <a:lvl2pPr indent="-339090" lvl="1" marL="914400" algn="l">
              <a:spcBef>
                <a:spcPts val="450"/>
              </a:spcBef>
              <a:spcAft>
                <a:spcPts val="0"/>
              </a:spcAft>
              <a:buSzPts val="1740"/>
              <a:buChar char="•"/>
              <a:defRPr sz="1200"/>
            </a:lvl2pPr>
            <a:lvl3pPr indent="-325278" lvl="2" marL="1371600" algn="l">
              <a:spcBef>
                <a:spcPts val="450"/>
              </a:spcBef>
              <a:spcAft>
                <a:spcPts val="0"/>
              </a:spcAft>
              <a:buSzPts val="1523"/>
              <a:buChar char="•"/>
              <a:defRPr sz="1050"/>
            </a:lvl3pPr>
            <a:lvl4pPr indent="-311467" lvl="3" marL="1828800" algn="l">
              <a:spcBef>
                <a:spcPts val="450"/>
              </a:spcBef>
              <a:spcAft>
                <a:spcPts val="0"/>
              </a:spcAft>
              <a:buSzPts val="1305"/>
              <a:buChar char="•"/>
              <a:defRPr sz="900"/>
            </a:lvl4pPr>
            <a:lvl5pPr indent="-311467" lvl="4" marL="2286000" algn="l">
              <a:spcBef>
                <a:spcPts val="450"/>
              </a:spcBef>
              <a:spcAft>
                <a:spcPts val="0"/>
              </a:spcAft>
              <a:buSzPts val="1305"/>
              <a:buChar char="•"/>
              <a:defRPr sz="900"/>
            </a:lvl5pPr>
            <a:lvl6pPr indent="-311467" lvl="5" marL="2743200" algn="l">
              <a:spcBef>
                <a:spcPts val="450"/>
              </a:spcBef>
              <a:spcAft>
                <a:spcPts val="0"/>
              </a:spcAft>
              <a:buSzPts val="1305"/>
              <a:buChar char="•"/>
              <a:defRPr sz="900"/>
            </a:lvl6pPr>
            <a:lvl7pPr indent="-311467" lvl="6" marL="3200400" algn="l">
              <a:spcBef>
                <a:spcPts val="450"/>
              </a:spcBef>
              <a:spcAft>
                <a:spcPts val="0"/>
              </a:spcAft>
              <a:buSzPts val="1305"/>
              <a:buChar char="•"/>
              <a:defRPr sz="900"/>
            </a:lvl7pPr>
            <a:lvl8pPr indent="-311467" lvl="7" marL="3657600" algn="l">
              <a:spcBef>
                <a:spcPts val="450"/>
              </a:spcBef>
              <a:spcAft>
                <a:spcPts val="0"/>
              </a:spcAft>
              <a:buSzPts val="1305"/>
              <a:buChar char="•"/>
              <a:defRPr sz="900"/>
            </a:lvl8pPr>
            <a:lvl9pPr indent="-311467" lvl="8" marL="4114800" algn="l">
              <a:spcBef>
                <a:spcPts val="450"/>
              </a:spcBef>
              <a:spcAft>
                <a:spcPts val="450"/>
              </a:spcAft>
              <a:buSzPts val="1305"/>
              <a:buChar char="•"/>
              <a:defRPr sz="900"/>
            </a:lvl9pPr>
          </a:lstStyle>
          <a:p/>
        </p:txBody>
      </p:sp>
      <p:sp>
        <p:nvSpPr>
          <p:cNvPr id="65" name="Google Shape;65;p101"/>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1"/>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1"/>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02"/>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2"/>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2"/>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03"/>
          <p:cNvSpPr txBox="1"/>
          <p:nvPr>
            <p:ph type="title"/>
          </p:nvPr>
        </p:nvSpPr>
        <p:spPr>
          <a:xfrm>
            <a:off x="1113234" y="1600200"/>
            <a:ext cx="266184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1800"/>
              <a:buFont typeface="Times New Roman"/>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3"/>
          <p:cNvSpPr txBox="1"/>
          <p:nvPr>
            <p:ph idx="1" type="body"/>
          </p:nvPr>
        </p:nvSpPr>
        <p:spPr>
          <a:xfrm>
            <a:off x="3946525" y="685800"/>
            <a:ext cx="4680743" cy="5105401"/>
          </a:xfrm>
          <a:prstGeom prst="rect">
            <a:avLst/>
          </a:prstGeom>
          <a:noFill/>
          <a:ln>
            <a:noFill/>
          </a:ln>
        </p:spPr>
        <p:txBody>
          <a:bodyPr anchorCtr="0" anchor="ctr" bIns="45700" lIns="91425" spcFirstLastPara="1" rIns="91425" wrap="square" tIns="45700">
            <a:normAutofit/>
          </a:bodyPr>
          <a:lstStyle>
            <a:lvl1pPr indent="-366712" lvl="0" marL="457200" algn="l">
              <a:spcBef>
                <a:spcPts val="300"/>
              </a:spcBef>
              <a:spcAft>
                <a:spcPts val="0"/>
              </a:spcAft>
              <a:buSzPts val="2175"/>
              <a:buChar char="•"/>
              <a:defRPr sz="1500"/>
            </a:lvl1pPr>
            <a:lvl2pPr indent="-352901" lvl="1" marL="914400" algn="l">
              <a:spcBef>
                <a:spcPts val="450"/>
              </a:spcBef>
              <a:spcAft>
                <a:spcPts val="0"/>
              </a:spcAft>
              <a:buSzPts val="1958"/>
              <a:buChar char="•"/>
              <a:defRPr sz="1350"/>
            </a:lvl2pPr>
            <a:lvl3pPr indent="-339089" lvl="2" marL="1371600" algn="l">
              <a:spcBef>
                <a:spcPts val="450"/>
              </a:spcBef>
              <a:spcAft>
                <a:spcPts val="0"/>
              </a:spcAft>
              <a:buSzPts val="1740"/>
              <a:buChar char="•"/>
              <a:defRPr sz="1200"/>
            </a:lvl3pPr>
            <a:lvl4pPr indent="-325278" lvl="3" marL="1828800" algn="l">
              <a:spcBef>
                <a:spcPts val="450"/>
              </a:spcBef>
              <a:spcAft>
                <a:spcPts val="0"/>
              </a:spcAft>
              <a:buSzPts val="1523"/>
              <a:buChar char="•"/>
              <a:defRPr sz="1050"/>
            </a:lvl4pPr>
            <a:lvl5pPr indent="-325278" lvl="4" marL="2286000" algn="l">
              <a:spcBef>
                <a:spcPts val="450"/>
              </a:spcBef>
              <a:spcAft>
                <a:spcPts val="0"/>
              </a:spcAft>
              <a:buSzPts val="1523"/>
              <a:buChar char="•"/>
              <a:defRPr sz="1050"/>
            </a:lvl5pPr>
            <a:lvl6pPr indent="-325278" lvl="5" marL="2743200" algn="l">
              <a:spcBef>
                <a:spcPts val="450"/>
              </a:spcBef>
              <a:spcAft>
                <a:spcPts val="0"/>
              </a:spcAft>
              <a:buSzPts val="1523"/>
              <a:buChar char="•"/>
              <a:defRPr sz="1050"/>
            </a:lvl6pPr>
            <a:lvl7pPr indent="-325278" lvl="6" marL="3200400" algn="l">
              <a:spcBef>
                <a:spcPts val="450"/>
              </a:spcBef>
              <a:spcAft>
                <a:spcPts val="0"/>
              </a:spcAft>
              <a:buSzPts val="1523"/>
              <a:buChar char="•"/>
              <a:defRPr sz="1050"/>
            </a:lvl7pPr>
            <a:lvl8pPr indent="-325278" lvl="7" marL="3657600" algn="l">
              <a:spcBef>
                <a:spcPts val="450"/>
              </a:spcBef>
              <a:spcAft>
                <a:spcPts val="0"/>
              </a:spcAft>
              <a:buSzPts val="1523"/>
              <a:buChar char="•"/>
              <a:defRPr sz="1050"/>
            </a:lvl8pPr>
            <a:lvl9pPr indent="-325278" lvl="8" marL="4114800" algn="l">
              <a:spcBef>
                <a:spcPts val="450"/>
              </a:spcBef>
              <a:spcAft>
                <a:spcPts val="450"/>
              </a:spcAft>
              <a:buSzPts val="1523"/>
              <a:buChar char="•"/>
              <a:defRPr sz="1050"/>
            </a:lvl9pPr>
          </a:lstStyle>
          <a:p/>
        </p:txBody>
      </p:sp>
      <p:sp>
        <p:nvSpPr>
          <p:cNvPr id="75" name="Google Shape;75;p103"/>
          <p:cNvSpPr txBox="1"/>
          <p:nvPr>
            <p:ph idx="2" type="body"/>
          </p:nvPr>
        </p:nvSpPr>
        <p:spPr>
          <a:xfrm>
            <a:off x="1113234" y="2971800"/>
            <a:ext cx="266184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240"/>
              </a:spcBef>
              <a:spcAft>
                <a:spcPts val="0"/>
              </a:spcAft>
              <a:buSzPts val="1740"/>
              <a:buNone/>
              <a:defRPr sz="1200"/>
            </a:lvl1pPr>
            <a:lvl2pPr indent="-228600" lvl="1" marL="914400" algn="l">
              <a:spcBef>
                <a:spcPts val="450"/>
              </a:spcBef>
              <a:spcAft>
                <a:spcPts val="0"/>
              </a:spcAft>
              <a:buSzPts val="1305"/>
              <a:buNone/>
              <a:defRPr sz="900"/>
            </a:lvl2pPr>
            <a:lvl3pPr indent="-228600" lvl="2" marL="1371600" algn="l">
              <a:spcBef>
                <a:spcPts val="450"/>
              </a:spcBef>
              <a:spcAft>
                <a:spcPts val="0"/>
              </a:spcAft>
              <a:buSzPts val="1088"/>
              <a:buNone/>
              <a:defRPr sz="750"/>
            </a:lvl3pPr>
            <a:lvl4pPr indent="-228600" lvl="3" marL="1828800" algn="l">
              <a:spcBef>
                <a:spcPts val="450"/>
              </a:spcBef>
              <a:spcAft>
                <a:spcPts val="0"/>
              </a:spcAft>
              <a:buSzPts val="979"/>
              <a:buNone/>
              <a:defRPr sz="675"/>
            </a:lvl4pPr>
            <a:lvl5pPr indent="-228600" lvl="4" marL="2286000" algn="l">
              <a:spcBef>
                <a:spcPts val="450"/>
              </a:spcBef>
              <a:spcAft>
                <a:spcPts val="0"/>
              </a:spcAft>
              <a:buSzPts val="979"/>
              <a:buNone/>
              <a:defRPr sz="675"/>
            </a:lvl5pPr>
            <a:lvl6pPr indent="-228600" lvl="5" marL="2743200" algn="l">
              <a:spcBef>
                <a:spcPts val="450"/>
              </a:spcBef>
              <a:spcAft>
                <a:spcPts val="0"/>
              </a:spcAft>
              <a:buSzPts val="979"/>
              <a:buNone/>
              <a:defRPr sz="675"/>
            </a:lvl6pPr>
            <a:lvl7pPr indent="-228600" lvl="6" marL="3200400" algn="l">
              <a:spcBef>
                <a:spcPts val="450"/>
              </a:spcBef>
              <a:spcAft>
                <a:spcPts val="0"/>
              </a:spcAft>
              <a:buSzPts val="979"/>
              <a:buNone/>
              <a:defRPr sz="675"/>
            </a:lvl7pPr>
            <a:lvl8pPr indent="-228600" lvl="7" marL="3657600" algn="l">
              <a:spcBef>
                <a:spcPts val="450"/>
              </a:spcBef>
              <a:spcAft>
                <a:spcPts val="0"/>
              </a:spcAft>
              <a:buSzPts val="979"/>
              <a:buNone/>
              <a:defRPr sz="675"/>
            </a:lvl8pPr>
            <a:lvl9pPr indent="-228600" lvl="8" marL="4114800" algn="l">
              <a:spcBef>
                <a:spcPts val="450"/>
              </a:spcBef>
              <a:spcAft>
                <a:spcPts val="450"/>
              </a:spcAft>
              <a:buSzPts val="979"/>
              <a:buNone/>
              <a:defRPr sz="675"/>
            </a:lvl9pPr>
          </a:lstStyle>
          <a:p/>
        </p:txBody>
      </p:sp>
      <p:sp>
        <p:nvSpPr>
          <p:cNvPr id="76" name="Google Shape;76;p103"/>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3"/>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3"/>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4"/>
          <p:cNvSpPr txBox="1"/>
          <p:nvPr>
            <p:ph type="title"/>
          </p:nvPr>
        </p:nvSpPr>
        <p:spPr>
          <a:xfrm>
            <a:off x="1112043" y="1752599"/>
            <a:ext cx="4069619"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100"/>
              <a:buFont typeface="Times New Roman"/>
              <a:buNone/>
              <a:defRPr b="0" sz="2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4"/>
          <p:cNvSpPr/>
          <p:nvPr>
            <p:ph idx="2" type="pic"/>
          </p:nvPr>
        </p:nvSpPr>
        <p:spPr>
          <a:xfrm>
            <a:off x="5696011" y="914400"/>
            <a:ext cx="246073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2" name="Google Shape;82;p104"/>
          <p:cNvSpPr txBox="1"/>
          <p:nvPr>
            <p:ph idx="1" type="body"/>
          </p:nvPr>
        </p:nvSpPr>
        <p:spPr>
          <a:xfrm>
            <a:off x="1112043" y="3124199"/>
            <a:ext cx="4069619"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270"/>
              </a:spcBef>
              <a:spcAft>
                <a:spcPts val="0"/>
              </a:spcAft>
              <a:buSzPts val="1958"/>
              <a:buNone/>
              <a:defRPr sz="1350"/>
            </a:lvl1pPr>
            <a:lvl2pPr indent="-228600" lvl="1" marL="914400" algn="l">
              <a:spcBef>
                <a:spcPts val="450"/>
              </a:spcBef>
              <a:spcAft>
                <a:spcPts val="0"/>
              </a:spcAft>
              <a:buSzPts val="1305"/>
              <a:buNone/>
              <a:defRPr sz="900"/>
            </a:lvl2pPr>
            <a:lvl3pPr indent="-228600" lvl="2" marL="1371600" algn="l">
              <a:spcBef>
                <a:spcPts val="450"/>
              </a:spcBef>
              <a:spcAft>
                <a:spcPts val="0"/>
              </a:spcAft>
              <a:buSzPts val="1088"/>
              <a:buNone/>
              <a:defRPr sz="750"/>
            </a:lvl3pPr>
            <a:lvl4pPr indent="-228600" lvl="3" marL="1828800" algn="l">
              <a:spcBef>
                <a:spcPts val="450"/>
              </a:spcBef>
              <a:spcAft>
                <a:spcPts val="0"/>
              </a:spcAft>
              <a:buSzPts val="979"/>
              <a:buNone/>
              <a:defRPr sz="675"/>
            </a:lvl4pPr>
            <a:lvl5pPr indent="-228600" lvl="4" marL="2286000" algn="l">
              <a:spcBef>
                <a:spcPts val="450"/>
              </a:spcBef>
              <a:spcAft>
                <a:spcPts val="0"/>
              </a:spcAft>
              <a:buSzPts val="979"/>
              <a:buNone/>
              <a:defRPr sz="675"/>
            </a:lvl5pPr>
            <a:lvl6pPr indent="-228600" lvl="5" marL="2743200" algn="l">
              <a:spcBef>
                <a:spcPts val="450"/>
              </a:spcBef>
              <a:spcAft>
                <a:spcPts val="0"/>
              </a:spcAft>
              <a:buSzPts val="979"/>
              <a:buNone/>
              <a:defRPr sz="675"/>
            </a:lvl6pPr>
            <a:lvl7pPr indent="-228600" lvl="6" marL="3200400" algn="l">
              <a:spcBef>
                <a:spcPts val="450"/>
              </a:spcBef>
              <a:spcAft>
                <a:spcPts val="0"/>
              </a:spcAft>
              <a:buSzPts val="979"/>
              <a:buNone/>
              <a:defRPr sz="675"/>
            </a:lvl7pPr>
            <a:lvl8pPr indent="-228600" lvl="7" marL="3657600" algn="l">
              <a:spcBef>
                <a:spcPts val="450"/>
              </a:spcBef>
              <a:spcAft>
                <a:spcPts val="0"/>
              </a:spcAft>
              <a:buSzPts val="979"/>
              <a:buNone/>
              <a:defRPr sz="675"/>
            </a:lvl8pPr>
            <a:lvl9pPr indent="-228600" lvl="8" marL="4114800" algn="l">
              <a:spcBef>
                <a:spcPts val="450"/>
              </a:spcBef>
              <a:spcAft>
                <a:spcPts val="450"/>
              </a:spcAft>
              <a:buSzPts val="979"/>
              <a:buNone/>
              <a:defRPr sz="675"/>
            </a:lvl9pPr>
          </a:lstStyle>
          <a:p/>
        </p:txBody>
      </p:sp>
      <p:sp>
        <p:nvSpPr>
          <p:cNvPr id="83" name="Google Shape;83;p104"/>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4"/>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4"/>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95"/>
          <p:cNvGrpSpPr/>
          <p:nvPr/>
        </p:nvGrpSpPr>
        <p:grpSpPr>
          <a:xfrm>
            <a:off x="113109" y="1"/>
            <a:ext cx="1827610" cy="6858001"/>
            <a:chOff x="1320800" y="0"/>
            <a:chExt cx="2436813" cy="6858001"/>
          </a:xfrm>
        </p:grpSpPr>
        <p:sp>
          <p:nvSpPr>
            <p:cNvPr id="11" name="Google Shape;11;p95"/>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95"/>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95"/>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95"/>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B6741B"/>
            </a:solidFill>
            <a:ln>
              <a:noFill/>
            </a:ln>
          </p:spPr>
        </p:sp>
        <p:sp>
          <p:nvSpPr>
            <p:cNvPr id="15" name="Google Shape;15;p95"/>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E5A855"/>
            </a:solidFill>
            <a:ln>
              <a:noFill/>
            </a:ln>
          </p:spPr>
        </p:sp>
        <p:sp>
          <p:nvSpPr>
            <p:cNvPr id="16" name="Google Shape;16;p95"/>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95"/>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000"/>
              <a:buFont typeface="Times New Roman"/>
              <a:buNone/>
              <a:defRPr b="0" i="0" sz="3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95"/>
          <p:cNvSpPr txBox="1"/>
          <p:nvPr>
            <p:ph idx="1" type="body"/>
          </p:nvPr>
        </p:nvSpPr>
        <p:spPr>
          <a:xfrm>
            <a:off x="1113233" y="2667000"/>
            <a:ext cx="7514035" cy="3124201"/>
          </a:xfrm>
          <a:prstGeom prst="rect">
            <a:avLst/>
          </a:prstGeom>
          <a:noFill/>
          <a:ln>
            <a:noFill/>
          </a:ln>
        </p:spPr>
        <p:txBody>
          <a:bodyPr anchorCtr="0" anchor="ctr" bIns="45700" lIns="91425" spcFirstLastPara="1" rIns="91425" wrap="square" tIns="45700">
            <a:normAutofit/>
          </a:bodyPr>
          <a:lstStyle>
            <a:lvl1pPr indent="-394335" lvl="0" marL="457200" marR="0" rtl="0" algn="l">
              <a:spcBef>
                <a:spcPts val="360"/>
              </a:spcBef>
              <a:spcAft>
                <a:spcPts val="0"/>
              </a:spcAft>
              <a:buClr>
                <a:srgbClr val="E5A855"/>
              </a:buClr>
              <a:buSzPts val="2610"/>
              <a:buFont typeface="Arial"/>
              <a:buChar char="•"/>
              <a:defRPr b="0" i="0" sz="1800" u="none" cap="none" strike="noStrike">
                <a:solidFill>
                  <a:schemeClr val="dk1"/>
                </a:solidFill>
                <a:latin typeface="Times New Roman"/>
                <a:ea typeface="Times New Roman"/>
                <a:cs typeface="Times New Roman"/>
                <a:sym typeface="Times New Roman"/>
              </a:defRPr>
            </a:lvl1pPr>
            <a:lvl2pPr indent="-366712" lvl="1" marL="914400" marR="0" rtl="0" algn="l">
              <a:spcBef>
                <a:spcPts val="450"/>
              </a:spcBef>
              <a:spcAft>
                <a:spcPts val="0"/>
              </a:spcAft>
              <a:buClr>
                <a:srgbClr val="E5A855"/>
              </a:buClr>
              <a:buSzPts val="2175"/>
              <a:buFont typeface="Arial"/>
              <a:buChar char="•"/>
              <a:defRPr b="0" i="0" sz="1500" u="none" cap="none" strike="noStrike">
                <a:solidFill>
                  <a:schemeClr val="dk1"/>
                </a:solidFill>
                <a:latin typeface="Times New Roman"/>
                <a:ea typeface="Times New Roman"/>
                <a:cs typeface="Times New Roman"/>
                <a:sym typeface="Times New Roman"/>
              </a:defRPr>
            </a:lvl2pPr>
            <a:lvl3pPr indent="-352901" lvl="2" marL="1371600" marR="0" rtl="0" algn="l">
              <a:spcBef>
                <a:spcPts val="450"/>
              </a:spcBef>
              <a:spcAft>
                <a:spcPts val="0"/>
              </a:spcAft>
              <a:buClr>
                <a:srgbClr val="E5A855"/>
              </a:buClr>
              <a:buSzPts val="1958"/>
              <a:buFont typeface="Arial"/>
              <a:buChar char="•"/>
              <a:defRPr b="0" i="0" sz="1350" u="none" cap="none" strike="noStrike">
                <a:solidFill>
                  <a:schemeClr val="dk1"/>
                </a:solidFill>
                <a:latin typeface="Times New Roman"/>
                <a:ea typeface="Times New Roman"/>
                <a:cs typeface="Times New Roman"/>
                <a:sym typeface="Times New Roman"/>
              </a:defRPr>
            </a:lvl3pPr>
            <a:lvl4pPr indent="-339089" lvl="3" marL="1828800" marR="0" rtl="0" algn="l">
              <a:spcBef>
                <a:spcPts val="450"/>
              </a:spcBef>
              <a:spcAft>
                <a:spcPts val="0"/>
              </a:spcAft>
              <a:buClr>
                <a:srgbClr val="E5A855"/>
              </a:buClr>
              <a:buSzPts val="1740"/>
              <a:buFont typeface="Arial"/>
              <a:buChar char="•"/>
              <a:defRPr b="0" i="0" sz="1200" u="none" cap="none" strike="noStrike">
                <a:solidFill>
                  <a:schemeClr val="dk1"/>
                </a:solidFill>
                <a:latin typeface="Times New Roman"/>
                <a:ea typeface="Times New Roman"/>
                <a:cs typeface="Times New Roman"/>
                <a:sym typeface="Times New Roman"/>
              </a:defRPr>
            </a:lvl4pPr>
            <a:lvl5pPr indent="-325278" lvl="4" marL="2286000" marR="0" rtl="0" algn="l">
              <a:spcBef>
                <a:spcPts val="450"/>
              </a:spcBef>
              <a:spcAft>
                <a:spcPts val="0"/>
              </a:spcAft>
              <a:buClr>
                <a:srgbClr val="E5A855"/>
              </a:buClr>
              <a:buSzPts val="1523"/>
              <a:buFont typeface="Arial"/>
              <a:buChar char="•"/>
              <a:defRPr b="0" i="0" sz="1050" u="none" cap="none" strike="noStrike">
                <a:solidFill>
                  <a:schemeClr val="dk1"/>
                </a:solidFill>
                <a:latin typeface="Times New Roman"/>
                <a:ea typeface="Times New Roman"/>
                <a:cs typeface="Times New Roman"/>
                <a:sym typeface="Times New Roman"/>
              </a:defRPr>
            </a:lvl5pPr>
            <a:lvl6pPr indent="-325278" lvl="5" marL="2743200" marR="0" rtl="0" algn="l">
              <a:spcBef>
                <a:spcPts val="450"/>
              </a:spcBef>
              <a:spcAft>
                <a:spcPts val="0"/>
              </a:spcAft>
              <a:buClr>
                <a:srgbClr val="E5A855"/>
              </a:buClr>
              <a:buSzPts val="1523"/>
              <a:buFont typeface="Arial"/>
              <a:buChar char="•"/>
              <a:defRPr b="0" i="0" sz="1050" u="none" cap="none" strike="noStrike">
                <a:solidFill>
                  <a:schemeClr val="dk1"/>
                </a:solidFill>
                <a:latin typeface="Times New Roman"/>
                <a:ea typeface="Times New Roman"/>
                <a:cs typeface="Times New Roman"/>
                <a:sym typeface="Times New Roman"/>
              </a:defRPr>
            </a:lvl6pPr>
            <a:lvl7pPr indent="-325278" lvl="6" marL="3200400" marR="0" rtl="0" algn="l">
              <a:spcBef>
                <a:spcPts val="450"/>
              </a:spcBef>
              <a:spcAft>
                <a:spcPts val="0"/>
              </a:spcAft>
              <a:buClr>
                <a:srgbClr val="E5A855"/>
              </a:buClr>
              <a:buSzPts val="1523"/>
              <a:buFont typeface="Arial"/>
              <a:buChar char="•"/>
              <a:defRPr b="0" i="0" sz="1050" u="none" cap="none" strike="noStrike">
                <a:solidFill>
                  <a:schemeClr val="dk1"/>
                </a:solidFill>
                <a:latin typeface="Times New Roman"/>
                <a:ea typeface="Times New Roman"/>
                <a:cs typeface="Times New Roman"/>
                <a:sym typeface="Times New Roman"/>
              </a:defRPr>
            </a:lvl7pPr>
            <a:lvl8pPr indent="-325278" lvl="7" marL="3657600" marR="0" rtl="0" algn="l">
              <a:spcBef>
                <a:spcPts val="450"/>
              </a:spcBef>
              <a:spcAft>
                <a:spcPts val="0"/>
              </a:spcAft>
              <a:buClr>
                <a:srgbClr val="E5A855"/>
              </a:buClr>
              <a:buSzPts val="1523"/>
              <a:buFont typeface="Arial"/>
              <a:buChar char="•"/>
              <a:defRPr b="0" i="0" sz="1050" u="none" cap="none" strike="noStrike">
                <a:solidFill>
                  <a:schemeClr val="dk1"/>
                </a:solidFill>
                <a:latin typeface="Times New Roman"/>
                <a:ea typeface="Times New Roman"/>
                <a:cs typeface="Times New Roman"/>
                <a:sym typeface="Times New Roman"/>
              </a:defRPr>
            </a:lvl8pPr>
            <a:lvl9pPr indent="-325278" lvl="8" marL="4114800" marR="0" rtl="0" algn="l">
              <a:spcBef>
                <a:spcPts val="450"/>
              </a:spcBef>
              <a:spcAft>
                <a:spcPts val="450"/>
              </a:spcAft>
              <a:buClr>
                <a:srgbClr val="E5A855"/>
              </a:buClr>
              <a:buSzPts val="1523"/>
              <a:buFont typeface="Arial"/>
              <a:buChar char="•"/>
              <a:defRPr b="0" i="0" sz="1050" u="none" cap="none" strike="noStrike">
                <a:solidFill>
                  <a:schemeClr val="dk1"/>
                </a:solidFill>
                <a:latin typeface="Times New Roman"/>
                <a:ea typeface="Times New Roman"/>
                <a:cs typeface="Times New Roman"/>
                <a:sym typeface="Times New Roman"/>
              </a:defRPr>
            </a:lvl9pPr>
          </a:lstStyle>
          <a:p/>
        </p:txBody>
      </p:sp>
      <p:sp>
        <p:nvSpPr>
          <p:cNvPr id="19" name="Google Shape;19;p95"/>
          <p:cNvSpPr txBox="1"/>
          <p:nvPr>
            <p:ph idx="10" type="dt"/>
          </p:nvPr>
        </p:nvSpPr>
        <p:spPr>
          <a:xfrm>
            <a:off x="7299492" y="5883276"/>
            <a:ext cx="8572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0" name="Google Shape;20;p95"/>
          <p:cNvSpPr txBox="1"/>
          <p:nvPr>
            <p:ph idx="11" type="ftr"/>
          </p:nvPr>
        </p:nvSpPr>
        <p:spPr>
          <a:xfrm>
            <a:off x="1929210" y="5883276"/>
            <a:ext cx="531313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1" name="Google Shape;21;p95"/>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50" u="none" cap="none" strike="noStrike">
                <a:solidFill>
                  <a:schemeClr val="dk1"/>
                </a:solidFill>
                <a:latin typeface="Times New Roman"/>
                <a:ea typeface="Times New Roman"/>
                <a:cs typeface="Times New Roman"/>
                <a:sym typeface="Times New Roman"/>
              </a:defRPr>
            </a:lvl1pPr>
            <a:lvl2pPr indent="0" lvl="1" marL="0" marR="0" rtl="0" algn="r">
              <a:spcBef>
                <a:spcPts val="0"/>
              </a:spcBef>
              <a:buNone/>
              <a:defRPr b="0" i="0" sz="750" u="none" cap="none" strike="noStrike">
                <a:solidFill>
                  <a:schemeClr val="dk1"/>
                </a:solidFill>
                <a:latin typeface="Times New Roman"/>
                <a:ea typeface="Times New Roman"/>
                <a:cs typeface="Times New Roman"/>
                <a:sym typeface="Times New Roman"/>
              </a:defRPr>
            </a:lvl2pPr>
            <a:lvl3pPr indent="0" lvl="2" marL="0" marR="0" rtl="0" algn="r">
              <a:spcBef>
                <a:spcPts val="0"/>
              </a:spcBef>
              <a:buNone/>
              <a:defRPr b="0" i="0" sz="750" u="none" cap="none" strike="noStrike">
                <a:solidFill>
                  <a:schemeClr val="dk1"/>
                </a:solidFill>
                <a:latin typeface="Times New Roman"/>
                <a:ea typeface="Times New Roman"/>
                <a:cs typeface="Times New Roman"/>
                <a:sym typeface="Times New Roman"/>
              </a:defRPr>
            </a:lvl3pPr>
            <a:lvl4pPr indent="0" lvl="3" marL="0" marR="0" rtl="0" algn="r">
              <a:spcBef>
                <a:spcPts val="0"/>
              </a:spcBef>
              <a:buNone/>
              <a:defRPr b="0" i="0" sz="750" u="none" cap="none" strike="noStrike">
                <a:solidFill>
                  <a:schemeClr val="dk1"/>
                </a:solidFill>
                <a:latin typeface="Times New Roman"/>
                <a:ea typeface="Times New Roman"/>
                <a:cs typeface="Times New Roman"/>
                <a:sym typeface="Times New Roman"/>
              </a:defRPr>
            </a:lvl4pPr>
            <a:lvl5pPr indent="0" lvl="4" marL="0" marR="0" rtl="0" algn="r">
              <a:spcBef>
                <a:spcPts val="0"/>
              </a:spcBef>
              <a:buNone/>
              <a:defRPr b="0" i="0" sz="750" u="none" cap="none" strike="noStrike">
                <a:solidFill>
                  <a:schemeClr val="dk1"/>
                </a:solidFill>
                <a:latin typeface="Times New Roman"/>
                <a:ea typeface="Times New Roman"/>
                <a:cs typeface="Times New Roman"/>
                <a:sym typeface="Times New Roman"/>
              </a:defRPr>
            </a:lvl5pPr>
            <a:lvl6pPr indent="0" lvl="5" marL="0" marR="0" rtl="0" algn="r">
              <a:spcBef>
                <a:spcPts val="0"/>
              </a:spcBef>
              <a:buNone/>
              <a:defRPr b="0" i="0" sz="750" u="none" cap="none" strike="noStrike">
                <a:solidFill>
                  <a:schemeClr val="dk1"/>
                </a:solidFill>
                <a:latin typeface="Times New Roman"/>
                <a:ea typeface="Times New Roman"/>
                <a:cs typeface="Times New Roman"/>
                <a:sym typeface="Times New Roman"/>
              </a:defRPr>
            </a:lvl6pPr>
            <a:lvl7pPr indent="0" lvl="6" marL="0" marR="0" rtl="0" algn="r">
              <a:spcBef>
                <a:spcPts val="0"/>
              </a:spcBef>
              <a:buNone/>
              <a:defRPr b="0" i="0" sz="750" u="none" cap="none" strike="noStrike">
                <a:solidFill>
                  <a:schemeClr val="dk1"/>
                </a:solidFill>
                <a:latin typeface="Times New Roman"/>
                <a:ea typeface="Times New Roman"/>
                <a:cs typeface="Times New Roman"/>
                <a:sym typeface="Times New Roman"/>
              </a:defRPr>
            </a:lvl7pPr>
            <a:lvl8pPr indent="0" lvl="7" marL="0" marR="0" rtl="0" algn="r">
              <a:spcBef>
                <a:spcPts val="0"/>
              </a:spcBef>
              <a:buNone/>
              <a:defRPr b="0" i="0" sz="750" u="none" cap="none" strike="noStrike">
                <a:solidFill>
                  <a:schemeClr val="dk1"/>
                </a:solidFill>
                <a:latin typeface="Times New Roman"/>
                <a:ea typeface="Times New Roman"/>
                <a:cs typeface="Times New Roman"/>
                <a:sym typeface="Times New Roman"/>
              </a:defRPr>
            </a:lvl8pPr>
            <a:lvl9pPr indent="0" lvl="8" marL="0" marR="0" rtl="0" algn="r">
              <a:spcBef>
                <a:spcPts val="0"/>
              </a:spcBef>
              <a:buNone/>
              <a:defRPr b="0" i="0" sz="75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www.evalcommunity.com/career-center/theory-based-evaluation-approach" TargetMode="External"/><Relationship Id="rId4" Type="http://schemas.openxmlformats.org/officeDocument/2006/relationships/hyperlink" Target="https://www.canada.ca/en/treasury-board-secretariat/services/audit-evaluation/evaluation-government-canada/theory-based-approaches-evaluation-concepts-practices.html#toc5" TargetMode="External"/><Relationship Id="rId5" Type="http://schemas.openxmlformats.org/officeDocument/2006/relationships/hyperlink" Target="https://www.intrac.org/wpcms/wp-content/uploads/2017/01/Theory-based-evaluation.pd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null" TargetMode="External"/><Relationship Id="rId4" Type="http://schemas.openxmlformats.org/officeDocument/2006/relationships/hyperlink" Target="https://wikieducator.org/Rapid_appraisal_Methods#:~:text=Rapid%20appraisal%20methods%20are%20quick,%2Dmakers'%20needs%20for%20information" TargetMode="External"/><Relationship Id="rId5" Type="http://schemas.openxmlformats.org/officeDocument/2006/relationships/hyperlink" Target="https://www.betterevaluation.org/tools-resources/using-rapid-appraisal-methods" TargetMode="External"/><Relationship Id="rId6" Type="http://schemas.openxmlformats.org/officeDocument/2006/relationships/hyperlink" Target="https://www.fao.org/3/w2352e/W2352E03.htm#:~:text=RRA%20is%20a%20structured%20activity,local%20conditions%20and%20unexpected%20circumstances" TargetMode="External"/><Relationship Id="rId7" Type="http://schemas.openxmlformats.org/officeDocument/2006/relationships/hyperlink" Target="https://www.semanticscholar.org/paper/Participatory-rural-appraisal-%28PRA%29-in-community-a-Sherpa/b8c492a4e95c7a5e50306db227a1be58b480ebe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title"/>
          </p:nvPr>
        </p:nvSpPr>
        <p:spPr>
          <a:xfrm>
            <a:off x="1477108" y="1158701"/>
            <a:ext cx="7163573" cy="1582616"/>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Unit IV: Common Methods, Approaches and Dilemmas of Monitoring and Evaluation</a:t>
            </a:r>
            <a:br>
              <a:rPr lang="en-US" sz="2800">
                <a:latin typeface="Times New Roman"/>
                <a:ea typeface="Times New Roman"/>
                <a:cs typeface="Times New Roman"/>
                <a:sym typeface="Times New Roman"/>
              </a:rPr>
            </a:br>
            <a:endParaRPr sz="2800"/>
          </a:p>
        </p:txBody>
      </p:sp>
      <p:sp>
        <p:nvSpPr>
          <p:cNvPr id="147" name="Google Shape;147;p1"/>
          <p:cNvSpPr txBox="1"/>
          <p:nvPr>
            <p:ph idx="1" type="body"/>
          </p:nvPr>
        </p:nvSpPr>
        <p:spPr>
          <a:xfrm>
            <a:off x="864158" y="4411316"/>
            <a:ext cx="3640643" cy="1312545"/>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SzPts val="3480"/>
              <a:buNone/>
            </a:pPr>
            <a:r>
              <a:rPr lang="en-US" sz="2400">
                <a:latin typeface="Times New Roman"/>
                <a:ea typeface="Times New Roman"/>
                <a:cs typeface="Times New Roman"/>
                <a:sym typeface="Times New Roman"/>
              </a:rPr>
              <a:t>Presented By</a:t>
            </a:r>
            <a:endParaRPr/>
          </a:p>
          <a:p>
            <a:pPr indent="0" lvl="0" marL="0" rtl="0" algn="ctr">
              <a:spcBef>
                <a:spcPts val="930"/>
              </a:spcBef>
              <a:spcAft>
                <a:spcPts val="0"/>
              </a:spcAft>
              <a:buSzPts val="3480"/>
              <a:buNone/>
            </a:pPr>
            <a:r>
              <a:rPr lang="en-US" sz="2400">
                <a:latin typeface="Times New Roman"/>
                <a:ea typeface="Times New Roman"/>
                <a:cs typeface="Times New Roman"/>
                <a:sym typeface="Times New Roman"/>
              </a:rPr>
              <a:t>Arika K.C.</a:t>
            </a:r>
            <a:endParaRPr/>
          </a:p>
          <a:p>
            <a:pPr indent="0" lvl="0" marL="0" rtl="0" algn="ctr">
              <a:spcBef>
                <a:spcPts val="930"/>
              </a:spcBef>
              <a:spcAft>
                <a:spcPts val="0"/>
              </a:spcAft>
              <a:buSzPts val="3480"/>
              <a:buNone/>
            </a:pPr>
            <a:r>
              <a:rPr lang="en-US" sz="2400">
                <a:latin typeface="Times New Roman"/>
                <a:ea typeface="Times New Roman"/>
                <a:cs typeface="Times New Roman"/>
                <a:sym typeface="Times New Roman"/>
              </a:rPr>
              <a:t>Roll no: 7</a:t>
            </a:r>
            <a:endParaRPr/>
          </a:p>
        </p:txBody>
      </p:sp>
      <p:sp>
        <p:nvSpPr>
          <p:cNvPr id="148" name="Google Shape;148;p1"/>
          <p:cNvSpPr txBox="1"/>
          <p:nvPr>
            <p:ph idx="2" type="body"/>
          </p:nvPr>
        </p:nvSpPr>
        <p:spPr>
          <a:xfrm>
            <a:off x="5205345" y="4411226"/>
            <a:ext cx="3767832" cy="1296237"/>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lang="en-US" sz="2400"/>
              <a:t> </a:t>
            </a:r>
            <a:r>
              <a:rPr lang="en-US" sz="2400">
                <a:latin typeface="Times New Roman"/>
                <a:ea typeface="Times New Roman"/>
                <a:cs typeface="Times New Roman"/>
                <a:sym typeface="Times New Roman"/>
              </a:rPr>
              <a:t>Presented To</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Dr.Dipendra Kumar Yadav</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Subject Teacher</a:t>
            </a:r>
            <a:endParaRPr/>
          </a:p>
        </p:txBody>
      </p:sp>
      <p:sp>
        <p:nvSpPr>
          <p:cNvPr id="149" name="Google Shape;149;p1"/>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title"/>
          </p:nvPr>
        </p:nvSpPr>
        <p:spPr>
          <a:xfrm>
            <a:off x="2011204" y="2931795"/>
            <a:ext cx="5416391" cy="99441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2800"/>
              <a:buFont typeface="Times New Roman"/>
              <a:buNone/>
            </a:pPr>
            <a:r>
              <a:rPr b="1" lang="en-US" sz="2800">
                <a:solidFill>
                  <a:srgbClr val="0070C0"/>
                </a:solidFill>
                <a:latin typeface="Times New Roman"/>
                <a:ea typeface="Times New Roman"/>
                <a:cs typeface="Times New Roman"/>
                <a:sym typeface="Times New Roman"/>
              </a:rPr>
              <a:t>The logical framework analysis </a:t>
            </a:r>
            <a:br>
              <a:rPr b="1" lang="en-US" sz="2800">
                <a:solidFill>
                  <a:srgbClr val="0070C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223" name="Google Shape;223;p1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type="title"/>
          </p:nvPr>
        </p:nvSpPr>
        <p:spPr>
          <a:xfrm>
            <a:off x="558312" y="289749"/>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Introduction</a:t>
            </a:r>
            <a:endParaRPr/>
          </a:p>
        </p:txBody>
      </p:sp>
      <p:sp>
        <p:nvSpPr>
          <p:cNvPr id="229" name="Google Shape;229;p11"/>
          <p:cNvSpPr txBox="1"/>
          <p:nvPr>
            <p:ph idx="1" type="body"/>
          </p:nvPr>
        </p:nvSpPr>
        <p:spPr>
          <a:xfrm>
            <a:off x="628650" y="2125267"/>
            <a:ext cx="7886700" cy="3388205"/>
          </a:xfrm>
          <a:prstGeom prst="rect">
            <a:avLst/>
          </a:prstGeom>
          <a:noFill/>
          <a:ln>
            <a:noFill/>
          </a:ln>
        </p:spPr>
        <p:txBody>
          <a:bodyPr anchorCtr="0" anchor="ctr" bIns="45700" lIns="91425" spcFirstLastPara="1" rIns="91425" wrap="square" tIns="45700">
            <a:noAutofit/>
          </a:bodyPr>
          <a:lstStyle/>
          <a:p>
            <a:pPr indent="-220980" lvl="0" marL="214313" rtl="0" algn="just">
              <a:lnSpc>
                <a:spcPct val="100000"/>
              </a:lnSpc>
              <a:spcBef>
                <a:spcPts val="0"/>
              </a:spcBef>
              <a:spcAft>
                <a:spcPts val="0"/>
              </a:spcAft>
              <a:buSzPts val="3480"/>
              <a:buFont typeface="Noto Sans Symbols"/>
              <a:buChar char="❖"/>
            </a:pPr>
            <a:r>
              <a:rPr lang="en-US" sz="2400">
                <a:latin typeface="Times New Roman"/>
                <a:ea typeface="Times New Roman"/>
                <a:cs typeface="Times New Roman"/>
                <a:sym typeface="Times New Roman"/>
              </a:rPr>
              <a:t>LFA (log frame) approach is a set of designing tools that can be used for planning, designing, implementing and evaluating projects.</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It provides a clear, concise and systematic information about a project as it helps in connecting all the components (goals, objectives, activities, results and indicators) in one framework.</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The </a:t>
            </a:r>
            <a:r>
              <a:rPr lang="en-US" sz="2400">
                <a:solidFill>
                  <a:srgbClr val="FF0000"/>
                </a:solidFill>
                <a:latin typeface="Times New Roman"/>
                <a:ea typeface="Times New Roman"/>
                <a:cs typeface="Times New Roman"/>
                <a:sym typeface="Times New Roman"/>
              </a:rPr>
              <a:t>purpose of LFA is to undertake participatory, objectives-oriented planning that spans the life of projec</a:t>
            </a:r>
            <a:r>
              <a:rPr lang="en-US" sz="2400">
                <a:latin typeface="Times New Roman"/>
                <a:ea typeface="Times New Roman"/>
                <a:cs typeface="Times New Roman"/>
                <a:sym typeface="Times New Roman"/>
              </a:rPr>
              <a:t>t or policy to build stakeholder team commitment and capacity with a series of workshops.</a:t>
            </a:r>
            <a:endParaRPr/>
          </a:p>
        </p:txBody>
      </p:sp>
      <p:sp>
        <p:nvSpPr>
          <p:cNvPr id="230" name="Google Shape;230;p1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type="title"/>
          </p:nvPr>
        </p:nvSpPr>
        <p:spPr>
          <a:xfrm>
            <a:off x="1123282" y="324062"/>
            <a:ext cx="7514035" cy="65063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History</a:t>
            </a:r>
            <a:endParaRPr b="1" sz="2400"/>
          </a:p>
        </p:txBody>
      </p:sp>
      <p:sp>
        <p:nvSpPr>
          <p:cNvPr id="237" name="Google Shape;237;p12"/>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12"/>
          <p:cNvSpPr txBox="1"/>
          <p:nvPr>
            <p:ph idx="4294967295" type="body"/>
          </p:nvPr>
        </p:nvSpPr>
        <p:spPr>
          <a:xfrm>
            <a:off x="1465264" y="868068"/>
            <a:ext cx="7316996" cy="5609228"/>
          </a:xfrm>
          <a:prstGeom prst="rect">
            <a:avLst/>
          </a:prstGeom>
          <a:noFill/>
          <a:ln>
            <a:noFill/>
          </a:ln>
        </p:spPr>
        <p:txBody>
          <a:bodyPr anchorCtr="0" anchor="ctr" bIns="34275" lIns="68575" spcFirstLastPara="1" rIns="68575" wrap="square" tIns="34275">
            <a:spAutoFit/>
          </a:bodyPr>
          <a:lstStyle/>
          <a:p>
            <a:pPr indent="-152400" lvl="0" marL="0" rtl="0" algn="just">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Logical Framework Approach (LFA) was developed in 1969 for the U.S. Agency for International Development (USAID).</a:t>
            </a:r>
            <a:endParaRPr/>
          </a:p>
          <a:p>
            <a:pPr indent="-152400" lvl="0" marL="0" rtl="0" algn="just">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It was introduced due to poor planning, weak monitoring, and unclear objectives in development projects.</a:t>
            </a:r>
            <a:endParaRPr/>
          </a:p>
          <a:p>
            <a:pPr indent="-152400" lvl="0" marL="0" rtl="0" algn="just">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GTZ (German Technical Cooperation) further developed LFA into ZOPP (Zielorientierte Projektplanung), meaning Objectives-Oriented Project Planning.</a:t>
            </a:r>
            <a:endParaRPr/>
          </a:p>
          <a:p>
            <a:pPr indent="-152400" lvl="0" marL="0" rtl="0" algn="just">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NORAD (Norwegian Agency for Development Cooperation) made major contributions in 1999 by publishing the Handbook for Objectives-Oriented Planning.</a:t>
            </a:r>
            <a:endParaRPr/>
          </a:p>
          <a:p>
            <a:pPr indent="-152400" lvl="0" marL="0" rtl="0" algn="just">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Since then, LFA has been widely used by WHO, UNICEF, UNDP, NGOs, and governments for health projects.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ph type="title"/>
          </p:nvPr>
        </p:nvSpPr>
        <p:spPr>
          <a:xfrm>
            <a:off x="628650" y="1001880"/>
            <a:ext cx="7886700" cy="89015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Steps in LFA</a:t>
            </a:r>
            <a:endParaRPr/>
          </a:p>
        </p:txBody>
      </p:sp>
      <p:sp>
        <p:nvSpPr>
          <p:cNvPr id="244" name="Google Shape;244;p1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latin typeface="Times New Roman"/>
                <a:ea typeface="Times New Roman"/>
                <a:cs typeface="Times New Roman"/>
                <a:sym typeface="Times New Roman"/>
              </a:rPr>
              <a:t>‹#›</a:t>
            </a:fld>
            <a:endParaRPr sz="1400">
              <a:latin typeface="Times New Roman"/>
              <a:ea typeface="Times New Roman"/>
              <a:cs typeface="Times New Roman"/>
              <a:sym typeface="Times New Roman"/>
            </a:endParaRPr>
          </a:p>
        </p:txBody>
      </p:sp>
      <p:sp>
        <p:nvSpPr>
          <p:cNvPr id="245" name="Google Shape;245;p13"/>
          <p:cNvSpPr txBox="1"/>
          <p:nvPr/>
        </p:nvSpPr>
        <p:spPr>
          <a:xfrm>
            <a:off x="1900984" y="2042072"/>
            <a:ext cx="1714500" cy="307777"/>
          </a:xfrm>
          <a:prstGeom prst="rect">
            <a:avLst/>
          </a:prstGeom>
          <a:solidFill>
            <a:srgbClr val="FFFF99"/>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Situation Analysis</a:t>
            </a:r>
            <a:endParaRPr b="1" i="0" sz="1400" u="none" cap="none" strike="noStrike">
              <a:solidFill>
                <a:schemeClr val="dk1"/>
              </a:solidFill>
              <a:latin typeface="Times New Roman"/>
              <a:ea typeface="Times New Roman"/>
              <a:cs typeface="Times New Roman"/>
              <a:sym typeface="Times New Roman"/>
            </a:endParaRPr>
          </a:p>
        </p:txBody>
      </p:sp>
      <p:sp>
        <p:nvSpPr>
          <p:cNvPr id="246" name="Google Shape;246;p13"/>
          <p:cNvSpPr txBox="1"/>
          <p:nvPr/>
        </p:nvSpPr>
        <p:spPr>
          <a:xfrm>
            <a:off x="2285999" y="2438875"/>
            <a:ext cx="222885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1) Stakeholder Analysis</a:t>
            </a:r>
            <a:endParaRPr/>
          </a:p>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2) Problem Analysis</a:t>
            </a:r>
            <a:endParaRPr/>
          </a:p>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3) Objective Analysis</a:t>
            </a:r>
            <a:endParaRPr/>
          </a:p>
        </p:txBody>
      </p:sp>
      <p:sp>
        <p:nvSpPr>
          <p:cNvPr id="247" name="Google Shape;247;p13"/>
          <p:cNvSpPr txBox="1"/>
          <p:nvPr/>
        </p:nvSpPr>
        <p:spPr>
          <a:xfrm>
            <a:off x="2993896" y="3244447"/>
            <a:ext cx="1714500" cy="307777"/>
          </a:xfrm>
          <a:prstGeom prst="rect">
            <a:avLst/>
          </a:prstGeom>
          <a:solidFill>
            <a:srgbClr val="FF99CC">
              <a:alpha val="50196"/>
            </a:srgbClr>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Strategy Analysis</a:t>
            </a:r>
            <a:endParaRPr b="1" i="0" sz="1400" u="none" cap="none" strike="noStrike">
              <a:solidFill>
                <a:schemeClr val="dk1"/>
              </a:solidFill>
              <a:latin typeface="Times New Roman"/>
              <a:ea typeface="Times New Roman"/>
              <a:cs typeface="Times New Roman"/>
              <a:sym typeface="Times New Roman"/>
            </a:endParaRPr>
          </a:p>
        </p:txBody>
      </p:sp>
      <p:sp>
        <p:nvSpPr>
          <p:cNvPr id="248" name="Google Shape;248;p13"/>
          <p:cNvSpPr txBox="1"/>
          <p:nvPr/>
        </p:nvSpPr>
        <p:spPr>
          <a:xfrm>
            <a:off x="3722156" y="3765387"/>
            <a:ext cx="2286000" cy="307777"/>
          </a:xfrm>
          <a:prstGeom prst="rect">
            <a:avLst/>
          </a:prstGeom>
          <a:solidFill>
            <a:srgbClr val="00FF00">
              <a:alpha val="50196"/>
            </a:srgbClr>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Project Planning Matrix</a:t>
            </a:r>
            <a:endParaRPr b="1" i="0" sz="1400" u="none" cap="none" strike="noStrike">
              <a:solidFill>
                <a:schemeClr val="dk1"/>
              </a:solidFill>
              <a:latin typeface="Times New Roman"/>
              <a:ea typeface="Times New Roman"/>
              <a:cs typeface="Times New Roman"/>
              <a:sym typeface="Times New Roman"/>
            </a:endParaRPr>
          </a:p>
        </p:txBody>
      </p:sp>
      <p:sp>
        <p:nvSpPr>
          <p:cNvPr id="249" name="Google Shape;249;p13"/>
          <p:cNvSpPr txBox="1"/>
          <p:nvPr/>
        </p:nvSpPr>
        <p:spPr>
          <a:xfrm>
            <a:off x="4038794" y="4150039"/>
            <a:ext cx="2286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1) Matrix</a:t>
            </a:r>
            <a:endParaRPr/>
          </a:p>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2) Assumptions</a:t>
            </a:r>
            <a:endParaRPr/>
          </a:p>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3) Objective Indicators</a:t>
            </a:r>
            <a:endParaRPr/>
          </a:p>
          <a:p>
            <a:pPr indent="0" lvl="0" marL="0" marR="0" rtl="0" algn="l">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4) Verification</a:t>
            </a:r>
            <a:endParaRPr/>
          </a:p>
        </p:txBody>
      </p:sp>
      <p:sp>
        <p:nvSpPr>
          <p:cNvPr id="250" name="Google Shape;250;p13"/>
          <p:cNvSpPr txBox="1"/>
          <p:nvPr/>
        </p:nvSpPr>
        <p:spPr>
          <a:xfrm>
            <a:off x="5064516" y="5232950"/>
            <a:ext cx="1616648" cy="307777"/>
          </a:xfrm>
          <a:prstGeom prst="rect">
            <a:avLst/>
          </a:prstGeom>
          <a:solidFill>
            <a:srgbClr val="3366FF">
              <a:alpha val="50196"/>
            </a:srgbClr>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Implementation</a:t>
            </a:r>
            <a:endParaRPr b="1" i="0" sz="1400" u="none" cap="none" strike="noStrike">
              <a:solidFill>
                <a:schemeClr val="dk1"/>
              </a:solidFill>
              <a:latin typeface="Times New Roman"/>
              <a:ea typeface="Times New Roman"/>
              <a:cs typeface="Times New Roman"/>
              <a:sym typeface="Times New Roman"/>
            </a:endParaRPr>
          </a:p>
        </p:txBody>
      </p:sp>
      <p:cxnSp>
        <p:nvCxnSpPr>
          <p:cNvPr id="251" name="Google Shape;251;p13"/>
          <p:cNvCxnSpPr>
            <a:stCxn id="245" idx="1"/>
            <a:endCxn id="247" idx="1"/>
          </p:cNvCxnSpPr>
          <p:nvPr/>
        </p:nvCxnSpPr>
        <p:spPr>
          <a:xfrm>
            <a:off x="1900984" y="2195961"/>
            <a:ext cx="1092900" cy="1202400"/>
          </a:xfrm>
          <a:prstGeom prst="bentConnector3">
            <a:avLst>
              <a:gd fmla="val -20917" name="adj1"/>
            </a:avLst>
          </a:prstGeom>
          <a:noFill/>
          <a:ln cap="flat" cmpd="sng" w="38100">
            <a:solidFill>
              <a:srgbClr val="FF0000"/>
            </a:solidFill>
            <a:prstDash val="solid"/>
            <a:round/>
            <a:headEnd len="sm" w="sm" type="none"/>
            <a:tailEnd len="med" w="med" type="triangle"/>
          </a:ln>
        </p:spPr>
      </p:cxnSp>
      <p:cxnSp>
        <p:nvCxnSpPr>
          <p:cNvPr id="252" name="Google Shape;252;p13"/>
          <p:cNvCxnSpPr>
            <a:stCxn id="247" idx="1"/>
            <a:endCxn id="248" idx="1"/>
          </p:cNvCxnSpPr>
          <p:nvPr/>
        </p:nvCxnSpPr>
        <p:spPr>
          <a:xfrm>
            <a:off x="2993896" y="3398336"/>
            <a:ext cx="728400" cy="520800"/>
          </a:xfrm>
          <a:prstGeom prst="bentConnector3">
            <a:avLst>
              <a:gd fmla="val -31384" name="adj1"/>
            </a:avLst>
          </a:prstGeom>
          <a:noFill/>
          <a:ln cap="flat" cmpd="sng" w="38100">
            <a:solidFill>
              <a:srgbClr val="FF0000"/>
            </a:solidFill>
            <a:prstDash val="solid"/>
            <a:round/>
            <a:headEnd len="sm" w="sm" type="none"/>
            <a:tailEnd len="med" w="med" type="triangle"/>
          </a:ln>
        </p:spPr>
      </p:cxnSp>
      <p:cxnSp>
        <p:nvCxnSpPr>
          <p:cNvPr id="253" name="Google Shape;253;p13"/>
          <p:cNvCxnSpPr>
            <a:stCxn id="248" idx="1"/>
            <a:endCxn id="250" idx="1"/>
          </p:cNvCxnSpPr>
          <p:nvPr/>
        </p:nvCxnSpPr>
        <p:spPr>
          <a:xfrm>
            <a:off x="3722156" y="3919276"/>
            <a:ext cx="1342500" cy="1467600"/>
          </a:xfrm>
          <a:prstGeom prst="bentConnector3">
            <a:avLst>
              <a:gd fmla="val -17028" name="adj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txBox="1"/>
          <p:nvPr>
            <p:ph type="title"/>
          </p:nvPr>
        </p:nvSpPr>
        <p:spPr>
          <a:xfrm>
            <a:off x="1203669" y="72852"/>
            <a:ext cx="7514035" cy="6807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A.	Situation analysis</a:t>
            </a:r>
            <a:endParaRPr b="1" sz="2400"/>
          </a:p>
        </p:txBody>
      </p:sp>
      <p:sp>
        <p:nvSpPr>
          <p:cNvPr id="259" name="Google Shape;259;p14"/>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0" name="Google Shape;260;p14"/>
          <p:cNvSpPr txBox="1"/>
          <p:nvPr>
            <p:ph idx="4294967295" type="body"/>
          </p:nvPr>
        </p:nvSpPr>
        <p:spPr>
          <a:xfrm>
            <a:off x="1992575" y="2291024"/>
            <a:ext cx="6699250" cy="3617407"/>
          </a:xfrm>
          <a:prstGeom prst="rect">
            <a:avLst/>
          </a:prstGeom>
          <a:noFill/>
          <a:ln>
            <a:noFill/>
          </a:ln>
        </p:spPr>
        <p:txBody>
          <a:bodyPr anchorCtr="0" anchor="ctr" bIns="45700" lIns="91425" spcFirstLastPara="1" rIns="91425" wrap="square" tIns="45700">
            <a:noAutofit/>
          </a:bodyPr>
          <a:lstStyle/>
          <a:p>
            <a:pPr indent="-385763" lvl="0" marL="385763" rtl="0" algn="just">
              <a:spcBef>
                <a:spcPts val="0"/>
              </a:spcBef>
              <a:spcAft>
                <a:spcPts val="0"/>
              </a:spcAft>
              <a:buSzPts val="3480"/>
              <a:buFont typeface="Times New Roman"/>
              <a:buAutoNum type="arabicPeriod"/>
            </a:pPr>
            <a:r>
              <a:rPr b="1" lang="en-US" sz="2400">
                <a:latin typeface="Times New Roman"/>
                <a:ea typeface="Times New Roman"/>
                <a:cs typeface="Times New Roman"/>
                <a:sym typeface="Times New Roman"/>
              </a:rPr>
              <a:t>Stakeholder Analysis</a:t>
            </a:r>
            <a:endParaRPr/>
          </a:p>
          <a:p>
            <a:pPr indent="-220980" lvl="0" marL="214313" rtl="0" algn="just">
              <a:spcBef>
                <a:spcPts val="930"/>
              </a:spcBef>
              <a:spcAft>
                <a:spcPts val="0"/>
              </a:spcAft>
              <a:buSzPts val="3480"/>
              <a:buFont typeface="Noto Sans Symbols"/>
              <a:buChar char="❖"/>
            </a:pPr>
            <a:r>
              <a:rPr lang="en-US" sz="2400">
                <a:latin typeface="Times New Roman"/>
                <a:ea typeface="Times New Roman"/>
                <a:cs typeface="Times New Roman"/>
                <a:sym typeface="Times New Roman"/>
              </a:rPr>
              <a:t>It is the analysis of the problems, fears, interests, expectations, restrictions and potentials of all:</a:t>
            </a:r>
            <a:endParaRPr/>
          </a:p>
          <a:p>
            <a:pPr indent="-220980" lvl="1" marL="557213" rtl="0" algn="just">
              <a:spcBef>
                <a:spcPts val="930"/>
              </a:spcBef>
              <a:spcAft>
                <a:spcPts val="0"/>
              </a:spcAft>
              <a:buSzPts val="3480"/>
              <a:buChar char="•"/>
            </a:pPr>
            <a:r>
              <a:rPr lang="en-US" sz="2400">
                <a:latin typeface="Times New Roman"/>
                <a:ea typeface="Times New Roman"/>
                <a:cs typeface="Times New Roman"/>
                <a:sym typeface="Times New Roman"/>
              </a:rPr>
              <a:t>Important groups</a:t>
            </a:r>
            <a:endParaRPr/>
          </a:p>
          <a:p>
            <a:pPr indent="-220980" lvl="1" marL="557213" rtl="0" algn="just">
              <a:spcBef>
                <a:spcPts val="930"/>
              </a:spcBef>
              <a:spcAft>
                <a:spcPts val="0"/>
              </a:spcAft>
              <a:buSzPts val="3480"/>
              <a:buChar char="•"/>
            </a:pPr>
            <a:r>
              <a:rPr lang="en-US" sz="2400">
                <a:latin typeface="Times New Roman"/>
                <a:ea typeface="Times New Roman"/>
                <a:cs typeface="Times New Roman"/>
                <a:sym typeface="Times New Roman"/>
              </a:rPr>
              <a:t>Organizations and institutions</a:t>
            </a:r>
            <a:endParaRPr/>
          </a:p>
          <a:p>
            <a:pPr indent="-220980" lvl="1" marL="557213" rtl="0" algn="just">
              <a:spcBef>
                <a:spcPts val="930"/>
              </a:spcBef>
              <a:spcAft>
                <a:spcPts val="0"/>
              </a:spcAft>
              <a:buSzPts val="3480"/>
              <a:buChar char="•"/>
            </a:pPr>
            <a:r>
              <a:rPr lang="en-US" sz="2400">
                <a:latin typeface="Times New Roman"/>
                <a:ea typeface="Times New Roman"/>
                <a:cs typeface="Times New Roman"/>
                <a:sym typeface="Times New Roman"/>
              </a:rPr>
              <a:t>Implementing agencies</a:t>
            </a:r>
            <a:endParaRPr/>
          </a:p>
          <a:p>
            <a:pPr indent="-220980" lvl="1" marL="557213" rtl="0" algn="just">
              <a:spcBef>
                <a:spcPts val="930"/>
              </a:spcBef>
              <a:spcAft>
                <a:spcPts val="0"/>
              </a:spcAft>
              <a:buSzPts val="3480"/>
              <a:buChar char="•"/>
            </a:pPr>
            <a:r>
              <a:rPr lang="en-US" sz="2400">
                <a:latin typeface="Times New Roman"/>
                <a:ea typeface="Times New Roman"/>
                <a:cs typeface="Times New Roman"/>
                <a:sym typeface="Times New Roman"/>
              </a:rPr>
              <a:t>Other projects </a:t>
            </a:r>
            <a:endParaRPr/>
          </a:p>
          <a:p>
            <a:pPr indent="-220980" lvl="1" marL="557213" rtl="0" algn="just">
              <a:spcBef>
                <a:spcPts val="930"/>
              </a:spcBef>
              <a:spcAft>
                <a:spcPts val="0"/>
              </a:spcAft>
              <a:buSzPts val="3480"/>
              <a:buChar char="•"/>
            </a:pPr>
            <a:r>
              <a:rPr lang="en-US" sz="2400">
                <a:latin typeface="Times New Roman"/>
                <a:ea typeface="Times New Roman"/>
                <a:cs typeface="Times New Roman"/>
                <a:sym typeface="Times New Roman"/>
              </a:rPr>
              <a:t>Individuals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who may have influence on a situation or project.</a:t>
            </a:r>
            <a:endParaRPr/>
          </a:p>
          <a:p>
            <a:pPr indent="-220980" lvl="0" marL="214313" rtl="0" algn="just">
              <a:spcBef>
                <a:spcPts val="930"/>
              </a:spcBef>
              <a:spcAft>
                <a:spcPts val="0"/>
              </a:spcAft>
              <a:buSzPts val="3480"/>
              <a:buFont typeface="Noto Sans Symbols"/>
              <a:buChar char="❖"/>
            </a:pPr>
            <a:r>
              <a:rPr lang="en-US" sz="2400">
                <a:latin typeface="Times New Roman"/>
                <a:ea typeface="Times New Roman"/>
                <a:cs typeface="Times New Roman"/>
                <a:sym typeface="Times New Roman"/>
              </a:rPr>
              <a:t>They should be constantly referred to in developing the LFA.</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5"/>
          <p:cNvSpPr txBox="1"/>
          <p:nvPr>
            <p:ph idx="1" type="body"/>
          </p:nvPr>
        </p:nvSpPr>
        <p:spPr>
          <a:xfrm>
            <a:off x="1155560" y="1675786"/>
            <a:ext cx="7359790" cy="34290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Key questions to ask in preparation for developing the log frame are: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Who will be involved in log frame development?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Where will the development be conducted?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Who will facilitate the development of log frame?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What background materials, papers, and expertise may be needed?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What materials and logistics are required?</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266" name="Google Shape;266;p1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A.	Situation analysis</a:t>
            </a:r>
            <a:endParaRPr b="1" sz="2400"/>
          </a:p>
        </p:txBody>
      </p:sp>
      <p:sp>
        <p:nvSpPr>
          <p:cNvPr id="272" name="Google Shape;272;p16"/>
          <p:cNvSpPr txBox="1"/>
          <p:nvPr>
            <p:ph idx="1" type="body"/>
          </p:nvPr>
        </p:nvSpPr>
        <p:spPr>
          <a:xfrm>
            <a:off x="1153426" y="2144486"/>
            <a:ext cx="7514035" cy="3124201"/>
          </a:xfrm>
          <a:prstGeom prst="rect">
            <a:avLst/>
          </a:prstGeom>
          <a:noFill/>
          <a:ln>
            <a:noFill/>
          </a:ln>
        </p:spPr>
        <p:txBody>
          <a:bodyPr anchorCtr="0" anchor="ctr" bIns="45700" lIns="91425" spcFirstLastPara="1" rIns="91425" wrap="square" tIns="45700">
            <a:normAutofit/>
          </a:bodyPr>
          <a:lstStyle/>
          <a:p>
            <a:pPr indent="-385763" lvl="0" marL="385763" rtl="0" algn="just">
              <a:spcBef>
                <a:spcPts val="0"/>
              </a:spcBef>
              <a:spcAft>
                <a:spcPts val="0"/>
              </a:spcAft>
              <a:buSzPts val="3480"/>
              <a:buFont typeface="Times New Roman"/>
              <a:buAutoNum type="arabicPeriod" startAt="2"/>
            </a:pPr>
            <a:r>
              <a:rPr b="1" lang="en-US" sz="2400">
                <a:latin typeface="Times New Roman"/>
                <a:ea typeface="Times New Roman"/>
                <a:cs typeface="Times New Roman"/>
                <a:sym typeface="Times New Roman"/>
              </a:rPr>
              <a:t>Problem Analysis</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It consists of </a:t>
            </a:r>
            <a:r>
              <a:rPr b="1" lang="en-US" sz="2400">
                <a:latin typeface="Times New Roman"/>
                <a:ea typeface="Times New Roman"/>
                <a:cs typeface="Times New Roman"/>
                <a:sym typeface="Times New Roman"/>
              </a:rPr>
              <a:t>identifying key problems, constraints </a:t>
            </a:r>
            <a:r>
              <a:rPr lang="en-US" sz="2400">
                <a:latin typeface="Times New Roman"/>
                <a:ea typeface="Times New Roman"/>
                <a:cs typeface="Times New Roman"/>
                <a:sym typeface="Times New Roman"/>
              </a:rPr>
              <a:t>and </a:t>
            </a:r>
            <a:r>
              <a:rPr b="1" lang="en-US" sz="2400">
                <a:latin typeface="Times New Roman"/>
                <a:ea typeface="Times New Roman"/>
                <a:cs typeface="Times New Roman"/>
                <a:sym typeface="Times New Roman"/>
              </a:rPr>
              <a:t>opportunities; determining cause and effect relationship</a:t>
            </a:r>
            <a:r>
              <a:rPr lang="en-US" sz="2400">
                <a:latin typeface="Times New Roman"/>
                <a:ea typeface="Times New Roman"/>
                <a:cs typeface="Times New Roman"/>
                <a:sym typeface="Times New Roman"/>
              </a:rPr>
              <a:t>.</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The </a:t>
            </a:r>
            <a:r>
              <a:rPr b="1" lang="en-US" sz="2400">
                <a:latin typeface="Times New Roman"/>
                <a:ea typeface="Times New Roman"/>
                <a:cs typeface="Times New Roman"/>
                <a:sym typeface="Times New Roman"/>
              </a:rPr>
              <a:t>problems identified are arranged in a ‘problem tree</a:t>
            </a:r>
            <a:r>
              <a:rPr lang="en-US" sz="2400">
                <a:latin typeface="Times New Roman"/>
                <a:ea typeface="Times New Roman"/>
                <a:cs typeface="Times New Roman"/>
                <a:sym typeface="Times New Roman"/>
              </a:rPr>
              <a:t>’ by establishing cause-effect relationship between negative aspects of existing situation.</a:t>
            </a:r>
            <a:endParaRPr/>
          </a:p>
        </p:txBody>
      </p:sp>
      <p:sp>
        <p:nvSpPr>
          <p:cNvPr id="273" name="Google Shape;273;p1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54908" y="857250"/>
            <a:ext cx="7886700" cy="8425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Problem</a:t>
            </a:r>
            <a:r>
              <a:rPr b="1" lang="en-US" sz="2700"/>
              <a:t> </a:t>
            </a:r>
            <a:r>
              <a:rPr b="1" lang="en-US" sz="2700">
                <a:latin typeface="Times New Roman"/>
                <a:ea typeface="Times New Roman"/>
                <a:cs typeface="Times New Roman"/>
                <a:sym typeface="Times New Roman"/>
              </a:rPr>
              <a:t>Tree</a:t>
            </a:r>
            <a:endParaRPr/>
          </a:p>
        </p:txBody>
      </p:sp>
      <p:pic>
        <p:nvPicPr>
          <p:cNvPr id="279" name="Google Shape;279;p17"/>
          <p:cNvPicPr preferRelativeResize="0"/>
          <p:nvPr>
            <p:ph idx="1" type="body"/>
          </p:nvPr>
        </p:nvPicPr>
        <p:blipFill rotWithShape="1">
          <a:blip r:embed="rId3">
            <a:alphaModFix/>
          </a:blip>
          <a:srcRect b="0" l="0" r="0" t="0"/>
          <a:stretch/>
        </p:blipFill>
        <p:spPr>
          <a:xfrm>
            <a:off x="1412037" y="1754549"/>
            <a:ext cx="7270527" cy="4320425"/>
          </a:xfrm>
          <a:prstGeom prst="rect">
            <a:avLst/>
          </a:prstGeom>
          <a:noFill/>
          <a:ln>
            <a:noFill/>
          </a:ln>
        </p:spPr>
      </p:pic>
      <p:sp>
        <p:nvSpPr>
          <p:cNvPr id="280" name="Google Shape;280;p1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idx="1" type="body"/>
          </p:nvPr>
        </p:nvSpPr>
        <p:spPr>
          <a:xfrm>
            <a:off x="962219" y="970295"/>
            <a:ext cx="8181781" cy="4674637"/>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3480"/>
              <a:buNone/>
            </a:pPr>
            <a:r>
              <a:rPr b="1" lang="en-US" sz="2400">
                <a:latin typeface="Times New Roman"/>
                <a:ea typeface="Times New Roman"/>
                <a:cs typeface="Times New Roman"/>
                <a:sym typeface="Times New Roman"/>
              </a:rPr>
              <a:t>Steps in problem analysis:</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Identify major existing problem</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Select an individual starter, a focal problem for analysis.</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Begin to conduct problem tree by establishing a hierarchy</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All other problems are sorted in same way</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Connect problems with cause-effect showing the linkage</a:t>
            </a:r>
            <a:endParaRPr/>
          </a:p>
          <a:p>
            <a:pPr indent="-385763" lvl="0" marL="385763" rtl="0" algn="l">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Review diagram, verify its validity and completeness, and make necessary adjustments.</a:t>
            </a:r>
            <a:endParaRPr/>
          </a:p>
        </p:txBody>
      </p:sp>
      <p:sp>
        <p:nvSpPr>
          <p:cNvPr id="286" name="Google Shape;286;p1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ph idx="1" type="body"/>
          </p:nvPr>
        </p:nvSpPr>
        <p:spPr>
          <a:xfrm>
            <a:off x="1225899" y="1909186"/>
            <a:ext cx="7719737" cy="3557117"/>
          </a:xfrm>
          <a:prstGeom prst="rect">
            <a:avLst/>
          </a:prstGeom>
          <a:noFill/>
          <a:ln>
            <a:noFill/>
          </a:ln>
        </p:spPr>
        <p:txBody>
          <a:bodyPr anchorCtr="0" anchor="ctr" bIns="45700" lIns="91425" spcFirstLastPara="1" rIns="91425" wrap="square" tIns="45700">
            <a:noAutofit/>
          </a:bodyPr>
          <a:lstStyle/>
          <a:p>
            <a:pPr indent="-385763" lvl="0" marL="385763" rtl="0" algn="l">
              <a:spcBef>
                <a:spcPts val="0"/>
              </a:spcBef>
              <a:spcAft>
                <a:spcPts val="0"/>
              </a:spcAft>
              <a:buSzPts val="3480"/>
              <a:buFont typeface="Times New Roman"/>
              <a:buAutoNum type="arabicPeriod" startAt="3"/>
            </a:pPr>
            <a:r>
              <a:rPr b="1" lang="en-US" sz="2400">
                <a:latin typeface="Times New Roman"/>
                <a:ea typeface="Times New Roman"/>
                <a:cs typeface="Times New Roman"/>
                <a:sym typeface="Times New Roman"/>
              </a:rPr>
              <a:t>Objective Analysis: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consists of </a:t>
            </a:r>
            <a:r>
              <a:rPr b="1" lang="en-US" sz="2400">
                <a:latin typeface="Times New Roman"/>
                <a:ea typeface="Times New Roman"/>
                <a:cs typeface="Times New Roman"/>
                <a:sym typeface="Times New Roman"/>
              </a:rPr>
              <a:t>developing solutions from the identified problems</a:t>
            </a:r>
            <a:r>
              <a:rPr lang="en-US" sz="2400">
                <a:latin typeface="Times New Roman"/>
                <a:ea typeface="Times New Roman"/>
                <a:cs typeface="Times New Roman"/>
                <a:sym typeface="Times New Roman"/>
              </a:rPr>
              <a:t>; identifying means to end relationships.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Objective Analysis can be conducted by creating ‘</a:t>
            </a:r>
            <a:r>
              <a:rPr b="1" lang="en-US" sz="2400">
                <a:latin typeface="Times New Roman"/>
                <a:ea typeface="Times New Roman"/>
                <a:cs typeface="Times New Roman"/>
                <a:sym typeface="Times New Roman"/>
              </a:rPr>
              <a:t>objective tree</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Steps:</a:t>
            </a:r>
            <a:endParaRPr/>
          </a:p>
          <a:p>
            <a:pPr indent="-342900" lvl="0" marL="342900" rtl="0" algn="just">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Reformulate all the negative situations of problem analysis into positive situations that are desirable.</a:t>
            </a:r>
            <a:endParaRPr/>
          </a:p>
          <a:p>
            <a:pPr indent="-342900" lvl="0" marL="342900" rtl="0" algn="just">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Check the means-ends relationship to ensure validity and completeness of hierarchy.</a:t>
            </a:r>
            <a:endParaRPr/>
          </a:p>
          <a:p>
            <a:pPr indent="-342900" lvl="0" marL="342900" rtl="0" algn="just">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Work from the  bottom to ensure that cause-effect relationships have become means-ends relationship.</a:t>
            </a:r>
            <a:endParaRPr/>
          </a:p>
          <a:p>
            <a:pPr indent="-342900" lvl="0" marL="342900" rtl="0" algn="just">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Draw connecting lines to indicate the means-ends  relationship.</a:t>
            </a:r>
            <a:endParaRPr/>
          </a:p>
          <a:p>
            <a:pPr indent="0" lvl="0" marL="0"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292" name="Google Shape;292;p1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2205749" y="0"/>
            <a:ext cx="5672159"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Common methods and approaches</a:t>
            </a:r>
            <a:endParaRPr/>
          </a:p>
        </p:txBody>
      </p:sp>
      <p:sp>
        <p:nvSpPr>
          <p:cNvPr id="155" name="Google Shape;155;p2"/>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6" name="Google Shape;156;p2"/>
          <p:cNvSpPr txBox="1"/>
          <p:nvPr>
            <p:ph idx="4294967295" type="body"/>
          </p:nvPr>
        </p:nvSpPr>
        <p:spPr>
          <a:xfrm>
            <a:off x="1944356" y="2632668"/>
            <a:ext cx="10696469" cy="2250831"/>
          </a:xfrm>
          <a:prstGeom prst="rect">
            <a:avLst/>
          </a:prstGeom>
          <a:noFill/>
          <a:ln>
            <a:noFill/>
          </a:ln>
        </p:spPr>
        <p:txBody>
          <a:bodyPr anchorCtr="0" anchor="ctr" bIns="45700" lIns="91425" spcFirstLastPara="1" rIns="91425" wrap="square" tIns="45700">
            <a:noAutofit/>
          </a:bodyPr>
          <a:lstStyle/>
          <a:p>
            <a:pPr indent="-385763" lvl="0" marL="385763" rtl="0" algn="l">
              <a:spcBef>
                <a:spcPts val="0"/>
              </a:spcBef>
              <a:spcAft>
                <a:spcPts val="0"/>
              </a:spcAft>
              <a:buSzPts val="3480"/>
              <a:buFont typeface="Times New Roman"/>
              <a:buAutoNum type="arabicPeriod"/>
            </a:pPr>
            <a:r>
              <a:rPr lang="en-US" sz="2400">
                <a:latin typeface="Times New Roman"/>
                <a:ea typeface="Times New Roman"/>
                <a:cs typeface="Times New Roman"/>
                <a:sym typeface="Times New Roman"/>
              </a:rPr>
              <a:t>- System analysis (input process and outputs analysis)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The logical framework analysis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Theory-based evaluation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Formal surveys and census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Rapid appraisal methods (RRA)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Participatory methods (PLA and PRA)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Public expenditure tracking surveys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Effect and impact evaluation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Cost-benefit and cost-effectiveness analysis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Pluralistic evaluation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Formative/evaluating research </a:t>
            </a:r>
            <a:endParaRPr/>
          </a:p>
          <a:p>
            <a:pPr indent="-385763" lvl="0" marL="385763" rtl="0" algn="l">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 Spider web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ph type="title"/>
          </p:nvPr>
        </p:nvSpPr>
        <p:spPr>
          <a:xfrm>
            <a:off x="513686" y="924761"/>
            <a:ext cx="7886700" cy="65258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Objective Tree</a:t>
            </a:r>
            <a:endParaRPr b="1" sz="2400"/>
          </a:p>
        </p:txBody>
      </p:sp>
      <p:sp>
        <p:nvSpPr>
          <p:cNvPr id="298" name="Google Shape;298;p2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9" name="Google Shape;299;p20"/>
          <p:cNvSpPr txBox="1"/>
          <p:nvPr/>
        </p:nvSpPr>
        <p:spPr>
          <a:xfrm>
            <a:off x="1289602" y="1745832"/>
            <a:ext cx="7566163" cy="3647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100" u="none" cap="none" strike="noStrike">
                <a:solidFill>
                  <a:schemeClr val="dk1"/>
                </a:solidFill>
                <a:latin typeface="Times New Roman"/>
                <a:ea typeface="Times New Roman"/>
                <a:cs typeface="Times New Roman"/>
                <a:sym typeface="Times New Roman"/>
              </a:rPr>
              <a:t> Reduced Maternal Mortality</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(END)</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Increased Institutional Delivery</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(CORE OBJECTIVE)</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Improved Awareness        Availability of Skilled Birth Attendants</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(MEANS)                        (MEANS)</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Community Health Education     Training of SBA</a:t>
            </a:r>
            <a:endParaRPr/>
          </a:p>
          <a:p>
            <a:pPr indent="0" lvl="0" marL="0" marR="0" rtl="0" algn="l">
              <a:spcBef>
                <a:spcPts val="0"/>
              </a:spcBef>
              <a:spcAft>
                <a:spcPts val="0"/>
              </a:spcAft>
              <a:buNone/>
            </a:pPr>
            <a:r>
              <a:rPr lang="en-US" sz="2100">
                <a:solidFill>
                  <a:schemeClr val="dk1"/>
                </a:solidFill>
                <a:latin typeface="Times New Roman"/>
                <a:ea typeface="Times New Roman"/>
                <a:cs typeface="Times New Roman"/>
                <a:sym typeface="Times New Roman"/>
              </a:rPr>
              <a:t>            (ACTIVITIES / MEANS)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1"/>
          <p:cNvSpPr txBox="1"/>
          <p:nvPr>
            <p:ph type="title"/>
          </p:nvPr>
        </p:nvSpPr>
        <p:spPr>
          <a:xfrm>
            <a:off x="698989" y="86066"/>
            <a:ext cx="7886700" cy="71286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B.	 Strategy Analysis</a:t>
            </a:r>
            <a:endParaRPr sz="2700"/>
          </a:p>
        </p:txBody>
      </p:sp>
      <p:sp>
        <p:nvSpPr>
          <p:cNvPr id="305" name="Google Shape;305;p21"/>
          <p:cNvSpPr txBox="1"/>
          <p:nvPr>
            <p:ph idx="1" type="body"/>
          </p:nvPr>
        </p:nvSpPr>
        <p:spPr>
          <a:xfrm>
            <a:off x="921398" y="2381460"/>
            <a:ext cx="8222602" cy="2776844"/>
          </a:xfrm>
          <a:prstGeom prst="rect">
            <a:avLst/>
          </a:prstGeom>
          <a:noFill/>
          <a:ln>
            <a:noFill/>
          </a:ln>
        </p:spPr>
        <p:txBody>
          <a:bodyPr anchorCtr="0" anchor="ctr" bIns="45700" lIns="91425" spcFirstLastPara="1" rIns="91425" wrap="square" tIns="45700">
            <a:noAutofit/>
          </a:bodyPr>
          <a:lstStyle/>
          <a:p>
            <a:pPr indent="-220980" lvl="0" marL="214313" rtl="0" algn="just">
              <a:lnSpc>
                <a:spcPct val="150000"/>
              </a:lnSpc>
              <a:spcBef>
                <a:spcPts val="0"/>
              </a:spcBef>
              <a:spcAft>
                <a:spcPts val="0"/>
              </a:spcAft>
              <a:buSzPts val="3480"/>
              <a:buFont typeface="Noto Sans Symbols"/>
              <a:buChar char="❖"/>
            </a:pPr>
            <a:r>
              <a:rPr lang="en-US" sz="2400">
                <a:latin typeface="Times New Roman"/>
                <a:ea typeface="Times New Roman"/>
                <a:cs typeface="Times New Roman"/>
                <a:sym typeface="Times New Roman"/>
              </a:rPr>
              <a:t>A strategy analysis or ‘</a:t>
            </a:r>
            <a:r>
              <a:rPr b="1" lang="en-US" sz="2400">
                <a:latin typeface="Times New Roman"/>
                <a:ea typeface="Times New Roman"/>
                <a:cs typeface="Times New Roman"/>
                <a:sym typeface="Times New Roman"/>
              </a:rPr>
              <a:t>analysis of alternatives</a:t>
            </a:r>
            <a:r>
              <a:rPr lang="en-US" sz="2400">
                <a:latin typeface="Times New Roman"/>
                <a:ea typeface="Times New Roman"/>
                <a:cs typeface="Times New Roman"/>
                <a:sym typeface="Times New Roman"/>
              </a:rPr>
              <a:t>’ is a systematic way of </a:t>
            </a:r>
            <a:r>
              <a:rPr b="1" lang="en-US" sz="2400">
                <a:latin typeface="Times New Roman"/>
                <a:ea typeface="Times New Roman"/>
                <a:cs typeface="Times New Roman"/>
                <a:sym typeface="Times New Roman"/>
              </a:rPr>
              <a:t>searching for and deciding on solution of the problems</a:t>
            </a:r>
            <a:r>
              <a:rPr lang="en-US" sz="2400">
                <a:latin typeface="Times New Roman"/>
                <a:ea typeface="Times New Roman"/>
                <a:cs typeface="Times New Roman"/>
                <a:sym typeface="Times New Roman"/>
              </a:rPr>
              <a:t>. </a:t>
            </a:r>
            <a:endParaRPr/>
          </a:p>
          <a:p>
            <a:pPr indent="-220980" lvl="0" marL="214313" rtl="0" algn="just">
              <a:lnSpc>
                <a:spcPct val="15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Choices among different solutions to problems may concern:</a:t>
            </a:r>
            <a:endParaRPr/>
          </a:p>
          <a:p>
            <a:pPr indent="-220980" lvl="1" marL="5572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Overall concepts, strategic plans and objectives</a:t>
            </a:r>
            <a:endParaRPr/>
          </a:p>
          <a:p>
            <a:pPr indent="-220980" lvl="1" marL="5572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People, target groups, organizations, agencies</a:t>
            </a:r>
            <a:endParaRPr/>
          </a:p>
          <a:p>
            <a:pPr indent="-220980" lvl="1" marL="5572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Methods, procedures, processes</a:t>
            </a:r>
            <a:endParaRPr/>
          </a:p>
          <a:p>
            <a:pPr indent="-220980" lvl="1" marL="5572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Technologies, services, products, outputs</a:t>
            </a:r>
            <a:endParaRPr/>
          </a:p>
          <a:p>
            <a:pPr indent="-220980" lvl="1" marL="5572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Measures, actions, materials, inputs</a:t>
            </a:r>
            <a:endParaRPr/>
          </a:p>
        </p:txBody>
      </p:sp>
      <p:sp>
        <p:nvSpPr>
          <p:cNvPr id="306" name="Google Shape;306;p2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ph type="title"/>
          </p:nvPr>
        </p:nvSpPr>
        <p:spPr>
          <a:xfrm>
            <a:off x="628650" y="0"/>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	Project Planning Matrix</a:t>
            </a:r>
            <a:endParaRPr/>
          </a:p>
        </p:txBody>
      </p:sp>
      <p:sp>
        <p:nvSpPr>
          <p:cNvPr id="312" name="Google Shape;312;p22"/>
          <p:cNvSpPr txBox="1"/>
          <p:nvPr>
            <p:ph idx="1" type="body"/>
          </p:nvPr>
        </p:nvSpPr>
        <p:spPr>
          <a:xfrm>
            <a:off x="918205" y="1647351"/>
            <a:ext cx="8225795" cy="4065137"/>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lang="en-US" sz="2400">
                <a:latin typeface="Times New Roman"/>
                <a:ea typeface="Times New Roman"/>
                <a:cs typeface="Times New Roman"/>
                <a:sym typeface="Times New Roman"/>
              </a:rPr>
              <a:t>It </a:t>
            </a:r>
            <a:r>
              <a:rPr b="1" lang="en-US" sz="2400">
                <a:latin typeface="Times New Roman"/>
                <a:ea typeface="Times New Roman"/>
                <a:cs typeface="Times New Roman"/>
                <a:sym typeface="Times New Roman"/>
              </a:rPr>
              <a:t>provides a one page summary </a:t>
            </a:r>
            <a:r>
              <a:rPr lang="en-US" sz="2400">
                <a:latin typeface="Times New Roman"/>
                <a:ea typeface="Times New Roman"/>
                <a:cs typeface="Times New Roman"/>
                <a:sym typeface="Times New Roman"/>
              </a:rPr>
              <a:t>of:</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Why a project is carried out? (who/what will benefit?)</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What the project is expected to achieve? (utilization of services)</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How the project is going to achieve its output/results? (measures executed)</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Which external factors are crucial for the success of the project? (risk and frame conditions)</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How can we asses the success? (indicators)</a:t>
            </a:r>
            <a:endParaRPr/>
          </a:p>
          <a:p>
            <a:pPr indent="-220980" lvl="0" marL="214313" rtl="0" algn="just">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Where we will find the data required to assess the success? (means of verification)</a:t>
            </a:r>
            <a:endParaRPr sz="2400">
              <a:latin typeface="Times New Roman"/>
              <a:ea typeface="Times New Roman"/>
              <a:cs typeface="Times New Roman"/>
              <a:sym typeface="Times New Roman"/>
            </a:endParaRPr>
          </a:p>
          <a:p>
            <a:pPr indent="0" lvl="0" marL="0" rtl="0" algn="l">
              <a:spcBef>
                <a:spcPts val="930"/>
              </a:spcBef>
              <a:spcAft>
                <a:spcPts val="0"/>
              </a:spcAft>
              <a:buSzPts val="3480"/>
              <a:buNone/>
            </a:pPr>
            <a:r>
              <a:t/>
            </a:r>
            <a:endParaRPr sz="2400"/>
          </a:p>
        </p:txBody>
      </p:sp>
      <p:sp>
        <p:nvSpPr>
          <p:cNvPr id="313" name="Google Shape;313;p2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txBox="1"/>
          <p:nvPr>
            <p:ph type="title"/>
          </p:nvPr>
        </p:nvSpPr>
        <p:spPr>
          <a:xfrm>
            <a:off x="729134" y="116211"/>
            <a:ext cx="7886700" cy="7729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	Project Planning Matrix</a:t>
            </a:r>
            <a:endParaRPr/>
          </a:p>
        </p:txBody>
      </p:sp>
      <p:sp>
        <p:nvSpPr>
          <p:cNvPr id="319" name="Google Shape;319;p23"/>
          <p:cNvSpPr txBox="1"/>
          <p:nvPr>
            <p:ph idx="1" type="body"/>
          </p:nvPr>
        </p:nvSpPr>
        <p:spPr>
          <a:xfrm>
            <a:off x="960246" y="1783418"/>
            <a:ext cx="7886700" cy="3585974"/>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It is developed from strategy analysis by filling in columns of the matrix as shown below, starting with narrative summary.</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Narrative summary has 4 main components:</a:t>
            </a:r>
            <a:endParaRPr/>
          </a:p>
          <a:p>
            <a:pPr indent="-385763" lvl="0" marL="385763" rtl="0" algn="just">
              <a:spcBef>
                <a:spcPts val="930"/>
              </a:spcBef>
              <a:spcAft>
                <a:spcPts val="0"/>
              </a:spcAft>
              <a:buSzPts val="3480"/>
              <a:buFont typeface="Times New Roman"/>
              <a:buAutoNum type="arabicPeriod"/>
            </a:pPr>
            <a:r>
              <a:rPr b="1" lang="en-US" sz="2400">
                <a:latin typeface="Times New Roman"/>
                <a:ea typeface="Times New Roman"/>
                <a:cs typeface="Times New Roman"/>
                <a:sym typeface="Times New Roman"/>
              </a:rPr>
              <a:t>GOAL:</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describes the developmental benefits which the target groups can expect to gain from the project or program.</a:t>
            </a:r>
            <a:endParaRPr/>
          </a:p>
          <a:p>
            <a:pPr indent="-385763" lvl="0" marL="385763" rtl="0" algn="just">
              <a:spcBef>
                <a:spcPts val="930"/>
              </a:spcBef>
              <a:spcAft>
                <a:spcPts val="0"/>
              </a:spcAft>
              <a:buSzPts val="3480"/>
              <a:buFont typeface="Times New Roman"/>
              <a:buAutoNum type="arabicPeriod" startAt="2"/>
            </a:pPr>
            <a:r>
              <a:rPr b="1" lang="en-US" sz="2400">
                <a:latin typeface="Times New Roman"/>
                <a:ea typeface="Times New Roman"/>
                <a:cs typeface="Times New Roman"/>
                <a:sym typeface="Times New Roman"/>
              </a:rPr>
              <a:t>PROJECT PURPOSE:</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describes the changes in the behavior, structure or capacity of the target groups.</a:t>
            </a:r>
            <a:endParaRPr/>
          </a:p>
        </p:txBody>
      </p:sp>
      <p:sp>
        <p:nvSpPr>
          <p:cNvPr id="320" name="Google Shape;320;p2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txBox="1"/>
          <p:nvPr>
            <p:ph idx="1" type="body"/>
          </p:nvPr>
        </p:nvSpPr>
        <p:spPr>
          <a:xfrm>
            <a:off x="628650" y="1266324"/>
            <a:ext cx="7886700" cy="4471271"/>
          </a:xfrm>
          <a:prstGeom prst="rect">
            <a:avLst/>
          </a:prstGeom>
          <a:noFill/>
          <a:ln>
            <a:noFill/>
          </a:ln>
        </p:spPr>
        <p:txBody>
          <a:bodyPr anchorCtr="0" anchor="ctr" bIns="45700" lIns="91425" spcFirstLastPara="1" rIns="91425" wrap="square" tIns="45700">
            <a:noAutofit/>
          </a:bodyPr>
          <a:lstStyle/>
          <a:p>
            <a:pPr indent="-385763" lvl="0" marL="385763" rtl="0" algn="just">
              <a:spcBef>
                <a:spcPts val="0"/>
              </a:spcBef>
              <a:spcAft>
                <a:spcPts val="0"/>
              </a:spcAft>
              <a:buSzPts val="3480"/>
              <a:buFont typeface="Times New Roman"/>
              <a:buAutoNum type="arabicPeriod" startAt="3"/>
            </a:pPr>
            <a:r>
              <a:rPr b="1" lang="en-US" sz="2400">
                <a:latin typeface="Times New Roman"/>
                <a:ea typeface="Times New Roman"/>
                <a:cs typeface="Times New Roman"/>
                <a:sym typeface="Times New Roman"/>
              </a:rPr>
              <a:t>OUTPUTS/RESULTS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a:t>
            </a:r>
            <a:r>
              <a:rPr b="1" lang="en-US" sz="2400">
                <a:latin typeface="Times New Roman"/>
                <a:ea typeface="Times New Roman"/>
                <a:cs typeface="Times New Roman"/>
                <a:sym typeface="Times New Roman"/>
              </a:rPr>
              <a:t>describes the goods and services</a:t>
            </a:r>
            <a:r>
              <a:rPr lang="en-US" sz="2400">
                <a:latin typeface="Times New Roman"/>
                <a:ea typeface="Times New Roman"/>
                <a:cs typeface="Times New Roman"/>
                <a:sym typeface="Times New Roman"/>
              </a:rPr>
              <a:t>, the direct deliverables which are </a:t>
            </a:r>
            <a:r>
              <a:rPr b="1" lang="en-US" sz="2400">
                <a:latin typeface="Times New Roman"/>
                <a:ea typeface="Times New Roman"/>
                <a:cs typeface="Times New Roman"/>
                <a:sym typeface="Times New Roman"/>
              </a:rPr>
              <a:t>contributed from the project.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must express the nature, scope and intensity of support or of the solution being sought. </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This includes:</a:t>
            </a:r>
            <a:endParaRPr/>
          </a:p>
          <a:p>
            <a:pPr indent="-220980" lvl="1" marL="557213" rtl="0" algn="just">
              <a:lnSpc>
                <a:spcPct val="100000"/>
              </a:lnSpc>
              <a:spcBef>
                <a:spcPts val="930"/>
              </a:spcBef>
              <a:spcAft>
                <a:spcPts val="0"/>
              </a:spcAft>
              <a:buSzPts val="3480"/>
              <a:buChar char="•"/>
            </a:pPr>
            <a:r>
              <a:rPr lang="en-US" sz="2400">
                <a:latin typeface="Times New Roman"/>
                <a:ea typeface="Times New Roman"/>
                <a:cs typeface="Times New Roman"/>
                <a:sym typeface="Times New Roman"/>
              </a:rPr>
              <a:t>Provision of information on solution</a:t>
            </a:r>
            <a:endParaRPr/>
          </a:p>
          <a:p>
            <a:pPr indent="-220980" lvl="1" marL="557213" rtl="0" algn="just">
              <a:lnSpc>
                <a:spcPct val="100000"/>
              </a:lnSpc>
              <a:spcBef>
                <a:spcPts val="930"/>
              </a:spcBef>
              <a:spcAft>
                <a:spcPts val="0"/>
              </a:spcAft>
              <a:buSzPts val="3480"/>
              <a:buChar char="•"/>
            </a:pPr>
            <a:r>
              <a:rPr lang="en-US" sz="2400">
                <a:latin typeface="Times New Roman"/>
                <a:ea typeface="Times New Roman"/>
                <a:cs typeface="Times New Roman"/>
                <a:sym typeface="Times New Roman"/>
              </a:rPr>
              <a:t>Compatibility of support</a:t>
            </a:r>
            <a:endParaRPr/>
          </a:p>
          <a:p>
            <a:pPr indent="-220980" lvl="1" marL="557213" rtl="0" algn="just">
              <a:lnSpc>
                <a:spcPct val="100000"/>
              </a:lnSpc>
              <a:spcBef>
                <a:spcPts val="930"/>
              </a:spcBef>
              <a:spcAft>
                <a:spcPts val="0"/>
              </a:spcAft>
              <a:buSzPts val="3480"/>
              <a:buChar char="•"/>
            </a:pPr>
            <a:r>
              <a:rPr lang="en-US" sz="2400">
                <a:latin typeface="Times New Roman"/>
                <a:ea typeface="Times New Roman"/>
                <a:cs typeface="Times New Roman"/>
                <a:sym typeface="Times New Roman"/>
              </a:rPr>
              <a:t>Access to solution by specific target groups </a:t>
            </a:r>
            <a:endParaRPr/>
          </a:p>
          <a:p>
            <a:pPr indent="-220980" lvl="1" marL="557213" rtl="0" algn="just">
              <a:lnSpc>
                <a:spcPct val="100000"/>
              </a:lnSpc>
              <a:spcBef>
                <a:spcPts val="930"/>
              </a:spcBef>
              <a:spcAft>
                <a:spcPts val="0"/>
              </a:spcAft>
              <a:buSzPts val="3480"/>
              <a:buChar char="•"/>
            </a:pPr>
            <a:r>
              <a:rPr lang="en-US" sz="2400">
                <a:latin typeface="Times New Roman"/>
                <a:ea typeface="Times New Roman"/>
                <a:cs typeface="Times New Roman"/>
                <a:sym typeface="Times New Roman"/>
              </a:rPr>
              <a:t>Availability of solution.</a:t>
            </a:r>
            <a:endParaRPr/>
          </a:p>
          <a:p>
            <a:pPr indent="-385763" lvl="0" marL="385763" rtl="0" algn="just">
              <a:spcBef>
                <a:spcPts val="930"/>
              </a:spcBef>
              <a:spcAft>
                <a:spcPts val="0"/>
              </a:spcAft>
              <a:buSzPts val="3480"/>
              <a:buFont typeface="Times New Roman"/>
              <a:buAutoNum type="arabicPeriod" startAt="4"/>
            </a:pPr>
            <a:r>
              <a:rPr b="1" lang="en-US" sz="2400">
                <a:latin typeface="Times New Roman"/>
                <a:ea typeface="Times New Roman"/>
                <a:cs typeface="Times New Roman"/>
                <a:sym typeface="Times New Roman"/>
              </a:rPr>
              <a:t>INPUT/ACTIVITIES: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Measure carried out by the project in order to achieve the results.</a:t>
            </a:r>
            <a:endParaRPr/>
          </a:p>
        </p:txBody>
      </p:sp>
      <p:sp>
        <p:nvSpPr>
          <p:cNvPr id="326" name="Google Shape;326;p2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type="title"/>
          </p:nvPr>
        </p:nvSpPr>
        <p:spPr>
          <a:xfrm>
            <a:off x="668843" y="170815"/>
            <a:ext cx="7886700" cy="11218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Objectively Verifiable Indicators (OVI)</a:t>
            </a:r>
            <a:endParaRPr/>
          </a:p>
        </p:txBody>
      </p:sp>
      <p:sp>
        <p:nvSpPr>
          <p:cNvPr id="332" name="Google Shape;332;p25"/>
          <p:cNvSpPr txBox="1"/>
          <p:nvPr>
            <p:ph idx="1" type="body"/>
          </p:nvPr>
        </p:nvSpPr>
        <p:spPr>
          <a:xfrm>
            <a:off x="1100923" y="1715135"/>
            <a:ext cx="7886700" cy="3521117"/>
          </a:xfrm>
          <a:prstGeom prst="rect">
            <a:avLst/>
          </a:prstGeom>
          <a:noFill/>
          <a:ln>
            <a:noFill/>
          </a:ln>
        </p:spPr>
        <p:txBody>
          <a:bodyPr anchorCtr="0" anchor="ctr" bIns="45700" lIns="91425" spcFirstLastPara="1" rIns="91425" wrap="square" tIns="45700">
            <a:noAutofit/>
          </a:bodyPr>
          <a:lstStyle/>
          <a:p>
            <a:pPr indent="-220980" lvl="0" marL="214313" rtl="0" algn="l">
              <a:lnSpc>
                <a:spcPct val="100000"/>
              </a:lnSpc>
              <a:spcBef>
                <a:spcPts val="0"/>
              </a:spcBef>
              <a:spcAft>
                <a:spcPts val="0"/>
              </a:spcAft>
              <a:buSzPts val="3480"/>
              <a:buFont typeface="Noto Sans Symbols"/>
              <a:buChar char="❖"/>
            </a:pPr>
            <a:r>
              <a:rPr lang="en-US" sz="2400">
                <a:latin typeface="Times New Roman"/>
                <a:ea typeface="Times New Roman"/>
                <a:cs typeface="Times New Roman"/>
                <a:sym typeface="Times New Roman"/>
              </a:rPr>
              <a:t>For each cell of narrative summary, indicators need to be developed.</a:t>
            </a:r>
            <a:endParaRPr/>
          </a:p>
          <a:p>
            <a:pPr indent="-220980" lvl="0" marL="2143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OVI must meet the following criteria:</a:t>
            </a:r>
            <a:endParaRPr/>
          </a:p>
          <a:p>
            <a:pPr indent="-220980" lvl="1" marL="5572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Measurable</a:t>
            </a:r>
            <a:endParaRPr/>
          </a:p>
          <a:p>
            <a:pPr indent="-220980" lvl="1" marL="5572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Feasible</a:t>
            </a:r>
            <a:endParaRPr/>
          </a:p>
          <a:p>
            <a:pPr indent="-220980" lvl="1" marL="5572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Relevant and Accurate</a:t>
            </a:r>
            <a:endParaRPr/>
          </a:p>
          <a:p>
            <a:pPr indent="-220980" lvl="1" marL="5572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Sensitive</a:t>
            </a:r>
            <a:endParaRPr/>
          </a:p>
          <a:p>
            <a:pPr indent="-220980" lvl="1" marL="5572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Timely</a:t>
            </a:r>
            <a:endParaRPr/>
          </a:p>
          <a:p>
            <a:pPr indent="-220980" lvl="0" marL="214313" rtl="0" algn="l">
              <a:lnSpc>
                <a:spcPct val="10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It should show who is benefiting from the project.</a:t>
            </a:r>
            <a:endParaRPr/>
          </a:p>
        </p:txBody>
      </p:sp>
      <p:sp>
        <p:nvSpPr>
          <p:cNvPr id="333" name="Google Shape;333;p2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297055" y="216694"/>
            <a:ext cx="7886700" cy="84509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Means of Verification (MOV)</a:t>
            </a:r>
            <a:endParaRPr/>
          </a:p>
        </p:txBody>
      </p:sp>
      <p:sp>
        <p:nvSpPr>
          <p:cNvPr id="339" name="Google Shape;339;p26"/>
          <p:cNvSpPr txBox="1"/>
          <p:nvPr>
            <p:ph idx="1" type="body"/>
          </p:nvPr>
        </p:nvSpPr>
        <p:spPr>
          <a:xfrm>
            <a:off x="1304152" y="1175656"/>
            <a:ext cx="7514035" cy="4414577"/>
          </a:xfrm>
          <a:prstGeom prst="rect">
            <a:avLst/>
          </a:prstGeom>
          <a:noFill/>
          <a:ln>
            <a:noFill/>
          </a:ln>
        </p:spPr>
        <p:txBody>
          <a:bodyPr anchorCtr="0" anchor="ctr" bIns="45700" lIns="91425" spcFirstLastPara="1" rIns="91425" wrap="square" tIns="45700">
            <a:noAutofit/>
          </a:bodyPr>
          <a:lstStyle/>
          <a:p>
            <a:pPr indent="-220980" lvl="0" marL="214313" rtl="0" algn="l">
              <a:lnSpc>
                <a:spcPct val="150000"/>
              </a:lnSpc>
              <a:spcBef>
                <a:spcPts val="0"/>
              </a:spcBef>
              <a:spcAft>
                <a:spcPts val="0"/>
              </a:spcAft>
              <a:buSzPts val="3480"/>
              <a:buFont typeface="Noto Sans Symbols"/>
              <a:buChar char="❖"/>
            </a:pPr>
            <a:r>
              <a:rPr lang="en-US" sz="2400">
                <a:latin typeface="Times New Roman"/>
                <a:ea typeface="Times New Roman"/>
                <a:cs typeface="Times New Roman"/>
                <a:sym typeface="Times New Roman"/>
              </a:rPr>
              <a:t>MOV must be established for each indicator.</a:t>
            </a:r>
            <a:endParaRPr/>
          </a:p>
          <a:p>
            <a:pPr indent="-220980" lvl="0" marL="214313" rtl="0" algn="l">
              <a:lnSpc>
                <a:spcPct val="150000"/>
              </a:lnSpc>
              <a:spcBef>
                <a:spcPts val="930"/>
              </a:spcBef>
              <a:spcAft>
                <a:spcPts val="0"/>
              </a:spcAft>
              <a:buSzPts val="3480"/>
              <a:buFont typeface="Noto Sans Symbols"/>
              <a:buChar char="❖"/>
            </a:pPr>
            <a:r>
              <a:rPr lang="en-US" sz="2400">
                <a:latin typeface="Times New Roman"/>
                <a:ea typeface="Times New Roman"/>
                <a:cs typeface="Times New Roman"/>
                <a:sym typeface="Times New Roman"/>
              </a:rPr>
              <a:t>MOV must specify:</a:t>
            </a:r>
            <a:endParaRPr/>
          </a:p>
          <a:p>
            <a:pPr indent="-220980" lvl="1" marL="557213" rtl="0" algn="l">
              <a:lnSpc>
                <a:spcPct val="150000"/>
              </a:lnSpc>
              <a:spcBef>
                <a:spcPts val="930"/>
              </a:spcBef>
              <a:spcAft>
                <a:spcPts val="0"/>
              </a:spcAft>
              <a:buSzPts val="3480"/>
              <a:buChar char="•"/>
            </a:pPr>
            <a:r>
              <a:rPr lang="en-US" sz="2400">
                <a:latin typeface="Times New Roman"/>
                <a:ea typeface="Times New Roman"/>
                <a:cs typeface="Times New Roman"/>
                <a:sym typeface="Times New Roman"/>
              </a:rPr>
              <a:t>The format in which information should be made available (e.g. reports, records, research findings, publications)</a:t>
            </a:r>
            <a:endParaRPr/>
          </a:p>
          <a:p>
            <a:pPr indent="-220980" lvl="1" marL="557213" rtl="0" algn="l">
              <a:lnSpc>
                <a:spcPct val="150000"/>
              </a:lnSpc>
              <a:spcBef>
                <a:spcPts val="930"/>
              </a:spcBef>
              <a:spcAft>
                <a:spcPts val="0"/>
              </a:spcAft>
              <a:buSzPts val="3480"/>
              <a:buChar char="•"/>
            </a:pPr>
            <a:r>
              <a:rPr lang="en-US" sz="2400">
                <a:latin typeface="Times New Roman"/>
                <a:ea typeface="Times New Roman"/>
                <a:cs typeface="Times New Roman"/>
                <a:sym typeface="Times New Roman"/>
              </a:rPr>
              <a:t>Who should provide the information?</a:t>
            </a:r>
            <a:endParaRPr/>
          </a:p>
          <a:p>
            <a:pPr indent="-220980" lvl="1" marL="557213" rtl="0" algn="l">
              <a:lnSpc>
                <a:spcPct val="150000"/>
              </a:lnSpc>
              <a:spcBef>
                <a:spcPts val="930"/>
              </a:spcBef>
              <a:spcAft>
                <a:spcPts val="0"/>
              </a:spcAft>
              <a:buSzPts val="3480"/>
              <a:buChar char="•"/>
            </a:pPr>
            <a:r>
              <a:rPr lang="en-US" sz="2400">
                <a:latin typeface="Times New Roman"/>
                <a:ea typeface="Times New Roman"/>
                <a:cs typeface="Times New Roman"/>
                <a:sym typeface="Times New Roman"/>
              </a:rPr>
              <a:t>How regularly it should be provided?</a:t>
            </a:r>
            <a:endParaRPr/>
          </a:p>
        </p:txBody>
      </p:sp>
      <p:sp>
        <p:nvSpPr>
          <p:cNvPr id="340" name="Google Shape;340;p2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7"/>
          <p:cNvSpPr txBox="1"/>
          <p:nvPr>
            <p:ph type="title"/>
          </p:nvPr>
        </p:nvSpPr>
        <p:spPr>
          <a:xfrm>
            <a:off x="1050680" y="156405"/>
            <a:ext cx="7886700" cy="110978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Assumptions</a:t>
            </a:r>
            <a:endParaRPr/>
          </a:p>
        </p:txBody>
      </p:sp>
      <p:sp>
        <p:nvSpPr>
          <p:cNvPr id="346" name="Google Shape;346;p27"/>
          <p:cNvSpPr txBox="1"/>
          <p:nvPr>
            <p:ph idx="1" type="body"/>
          </p:nvPr>
        </p:nvSpPr>
        <p:spPr>
          <a:xfrm>
            <a:off x="970294" y="1390711"/>
            <a:ext cx="7886700" cy="3436071"/>
          </a:xfrm>
          <a:prstGeom prst="rect">
            <a:avLst/>
          </a:prstGeom>
          <a:noFill/>
          <a:ln>
            <a:noFill/>
          </a:ln>
        </p:spPr>
        <p:txBody>
          <a:bodyPr anchorCtr="0" anchor="ctr" bIns="45700" lIns="91425" spcFirstLastPara="1" rIns="91425" wrap="square" tIns="45700">
            <a:noAutofit/>
          </a:bodyPr>
          <a:lstStyle/>
          <a:p>
            <a:pPr indent="0" lvl="0" marL="0" rtl="0" algn="just">
              <a:lnSpc>
                <a:spcPct val="150000"/>
              </a:lnSpc>
              <a:spcBef>
                <a:spcPts val="0"/>
              </a:spcBef>
              <a:spcAft>
                <a:spcPts val="0"/>
              </a:spcAft>
              <a:buSzPts val="3480"/>
              <a:buNone/>
            </a:pPr>
            <a:r>
              <a:rPr lang="en-US" sz="2400">
                <a:latin typeface="Times New Roman"/>
                <a:ea typeface="Times New Roman"/>
                <a:cs typeface="Times New Roman"/>
                <a:sym typeface="Times New Roman"/>
              </a:rPr>
              <a:t>The aim of specifying assumptions are:</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To </a:t>
            </a:r>
            <a:r>
              <a:rPr b="1" lang="en-US" sz="2400">
                <a:latin typeface="Times New Roman"/>
                <a:ea typeface="Times New Roman"/>
                <a:cs typeface="Times New Roman"/>
                <a:sym typeface="Times New Roman"/>
              </a:rPr>
              <a:t>assess the potential risks</a:t>
            </a:r>
            <a:r>
              <a:rPr lang="en-US" sz="2400">
                <a:latin typeface="Times New Roman"/>
                <a:ea typeface="Times New Roman"/>
                <a:cs typeface="Times New Roman"/>
                <a:sym typeface="Times New Roman"/>
              </a:rPr>
              <a:t> to the project right </a:t>
            </a:r>
            <a:r>
              <a:rPr b="1" lang="en-US" sz="2400">
                <a:latin typeface="Times New Roman"/>
                <a:ea typeface="Times New Roman"/>
                <a:cs typeface="Times New Roman"/>
                <a:sym typeface="Times New Roman"/>
              </a:rPr>
              <a:t>from the initial stage of planning</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To </a:t>
            </a:r>
            <a:r>
              <a:rPr b="1" lang="en-US" sz="2400">
                <a:latin typeface="Times New Roman"/>
                <a:ea typeface="Times New Roman"/>
                <a:cs typeface="Times New Roman"/>
                <a:sym typeface="Times New Roman"/>
              </a:rPr>
              <a:t>support monitoring of the risk during implementation</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To </a:t>
            </a:r>
            <a:r>
              <a:rPr b="1" lang="en-US" sz="2400">
                <a:latin typeface="Times New Roman"/>
                <a:ea typeface="Times New Roman"/>
                <a:cs typeface="Times New Roman"/>
                <a:sym typeface="Times New Roman"/>
              </a:rPr>
              <a:t>provide a firm basis for necessary adjustments</a:t>
            </a:r>
            <a:r>
              <a:rPr lang="en-US" sz="2400">
                <a:latin typeface="Times New Roman"/>
                <a:ea typeface="Times New Roman"/>
                <a:cs typeface="Times New Roman"/>
                <a:sym typeface="Times New Roman"/>
              </a:rPr>
              <a:t> within the project whenever it should be required.</a:t>
            </a:r>
            <a:endParaRPr/>
          </a:p>
        </p:txBody>
      </p:sp>
      <p:sp>
        <p:nvSpPr>
          <p:cNvPr id="347" name="Google Shape;347;p2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8"/>
          <p:cNvSpPr txBox="1"/>
          <p:nvPr>
            <p:ph type="title"/>
          </p:nvPr>
        </p:nvSpPr>
        <p:spPr>
          <a:xfrm>
            <a:off x="792018" y="72740"/>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D.	IMPLEMENTATION</a:t>
            </a:r>
            <a:endParaRPr/>
          </a:p>
        </p:txBody>
      </p:sp>
      <p:sp>
        <p:nvSpPr>
          <p:cNvPr id="353" name="Google Shape;353;p28"/>
          <p:cNvSpPr txBox="1"/>
          <p:nvPr>
            <p:ph idx="1" type="body"/>
          </p:nvPr>
        </p:nvSpPr>
        <p:spPr>
          <a:xfrm>
            <a:off x="1808703" y="1609914"/>
            <a:ext cx="6445390" cy="3263504"/>
          </a:xfrm>
          <a:prstGeom prst="rect">
            <a:avLst/>
          </a:prstGeom>
          <a:noFill/>
          <a:ln>
            <a:noFill/>
          </a:ln>
        </p:spPr>
        <p:txBody>
          <a:bodyPr anchorCtr="0" anchor="ctr" bIns="45700" lIns="91425" spcFirstLastPara="1" rIns="91425" wrap="square" tIns="45700">
            <a:normAutofit/>
          </a:bodyPr>
          <a:lstStyle/>
          <a:p>
            <a:pPr indent="0" lvl="0" marL="0" rtl="0" algn="just">
              <a:lnSpc>
                <a:spcPct val="150000"/>
              </a:lnSpc>
              <a:spcBef>
                <a:spcPts val="0"/>
              </a:spcBef>
              <a:spcAft>
                <a:spcPts val="0"/>
              </a:spcAft>
              <a:buSzPts val="3480"/>
              <a:buNone/>
            </a:pPr>
            <a:r>
              <a:rPr lang="en-US" sz="2400">
                <a:latin typeface="Times New Roman"/>
                <a:ea typeface="Times New Roman"/>
                <a:cs typeface="Times New Roman"/>
                <a:sym typeface="Times New Roman"/>
              </a:rPr>
              <a:t>After planning for the Project using the Planning Matrix, finally a project is designed and implemented.</a:t>
            </a:r>
            <a:endParaRPr/>
          </a:p>
          <a:p>
            <a:pPr indent="0" lvl="0" marL="0" rtl="0" algn="just">
              <a:lnSpc>
                <a:spcPct val="150000"/>
              </a:lnSpc>
              <a:spcBef>
                <a:spcPts val="930"/>
              </a:spcBef>
              <a:spcAft>
                <a:spcPts val="0"/>
              </a:spcAft>
              <a:buSzPts val="3480"/>
              <a:buNone/>
            </a:pPr>
            <a:r>
              <a:t/>
            </a:r>
            <a:endParaRPr sz="2400"/>
          </a:p>
        </p:txBody>
      </p:sp>
      <p:sp>
        <p:nvSpPr>
          <p:cNvPr id="354" name="Google Shape;354;p2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9"/>
          <p:cNvSpPr txBox="1"/>
          <p:nvPr>
            <p:ph type="title"/>
          </p:nvPr>
        </p:nvSpPr>
        <p:spPr>
          <a:xfrm>
            <a:off x="1173524" y="545124"/>
            <a:ext cx="7514035" cy="73101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What can we use it for?</a:t>
            </a:r>
            <a:endParaRPr/>
          </a:p>
        </p:txBody>
      </p:sp>
      <p:sp>
        <p:nvSpPr>
          <p:cNvPr id="360" name="Google Shape;360;p29"/>
          <p:cNvSpPr txBox="1"/>
          <p:nvPr>
            <p:ph idx="1" type="body"/>
          </p:nvPr>
        </p:nvSpPr>
        <p:spPr>
          <a:xfrm>
            <a:off x="628650" y="2323375"/>
            <a:ext cx="7886700" cy="3155571"/>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Improving quality of project and program designs—by requiring the specification of clear objectives, the use of performance indicators, and assessment of risks.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Summarizing design of complex activities.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Assisting the preparation of detailed operational plans.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Providing objective basis for activity review, monitoring, and evaluation.</a:t>
            </a:r>
            <a:endParaRPr/>
          </a:p>
        </p:txBody>
      </p:sp>
      <p:sp>
        <p:nvSpPr>
          <p:cNvPr id="361" name="Google Shape;361;p2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502418" y="364255"/>
            <a:ext cx="8345915" cy="47980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2400"/>
              <a:buFont typeface="Times New Roman"/>
              <a:buNone/>
            </a:pPr>
            <a:r>
              <a:rPr b="1" lang="en-US" sz="2400">
                <a:solidFill>
                  <a:srgbClr val="0070C0"/>
                </a:solidFill>
                <a:latin typeface="Times New Roman"/>
                <a:ea typeface="Times New Roman"/>
                <a:cs typeface="Times New Roman"/>
                <a:sym typeface="Times New Roman"/>
              </a:rPr>
              <a:t>System analysis (input process and outputs analysis)</a:t>
            </a:r>
            <a:endParaRPr sz="2400">
              <a:latin typeface="Times New Roman"/>
              <a:ea typeface="Times New Roman"/>
              <a:cs typeface="Times New Roman"/>
              <a:sym typeface="Times New Roman"/>
            </a:endParaRPr>
          </a:p>
        </p:txBody>
      </p:sp>
      <p:sp>
        <p:nvSpPr>
          <p:cNvPr id="162" name="Google Shape;162;p3"/>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3"/>
          <p:cNvSpPr txBox="1"/>
          <p:nvPr>
            <p:ph idx="4294967295" type="body"/>
          </p:nvPr>
        </p:nvSpPr>
        <p:spPr>
          <a:xfrm>
            <a:off x="944546" y="2667000"/>
            <a:ext cx="7606602" cy="3124200"/>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Input and output monitoring—</a:t>
            </a:r>
            <a:r>
              <a:rPr b="1" lang="en-US" sz="2400">
                <a:latin typeface="Times New Roman"/>
                <a:ea typeface="Times New Roman"/>
                <a:cs typeface="Times New Roman"/>
                <a:sym typeface="Times New Roman"/>
              </a:rPr>
              <a:t>tracking of information about program/intervention inputs</a:t>
            </a:r>
            <a:r>
              <a:rPr lang="en-US" sz="2400">
                <a:latin typeface="Times New Roman"/>
                <a:ea typeface="Times New Roman"/>
                <a:cs typeface="Times New Roman"/>
                <a:sym typeface="Times New Roman"/>
              </a:rPr>
              <a:t> (i.e., resources used in the program/intervention) and program/intervention outputs (i.e., results of the program/intervention activities)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thus facilitates planning, execution, and monitoring and evaluation of an intervention.</a:t>
            </a:r>
            <a:r>
              <a:rPr b="1" lang="en-US" sz="2400">
                <a:latin typeface="Times New Roman"/>
                <a:ea typeface="Times New Roman"/>
                <a:cs typeface="Times New Roman"/>
                <a:sym typeface="Times New Roman"/>
              </a:rPr>
              <a:t> </a:t>
            </a:r>
            <a:endParaRPr/>
          </a:p>
          <a:p>
            <a:pPr indent="-220980" lvl="0" marL="214313" rtl="0" algn="just">
              <a:spcBef>
                <a:spcPts val="930"/>
              </a:spcBef>
              <a:spcAft>
                <a:spcPts val="0"/>
              </a:spcAft>
              <a:buSzPts val="3480"/>
              <a:buChar char="•"/>
            </a:pPr>
            <a:r>
              <a:rPr lang="en-US" sz="2400">
                <a:solidFill>
                  <a:srgbClr val="FF0000"/>
                </a:solidFill>
                <a:latin typeface="Times New Roman"/>
                <a:ea typeface="Times New Roman"/>
                <a:cs typeface="Times New Roman"/>
                <a:sym typeface="Times New Roman"/>
              </a:rPr>
              <a:t>In health sector,  systems analysis seeks to understand the determinants of health system performance and to develop better policies and strategies that improve that performance.</a:t>
            </a:r>
            <a:endParaRPr/>
          </a:p>
          <a:p>
            <a:pPr indent="-220980" lvl="0" marL="214313" rtl="0" algn="just">
              <a:spcBef>
                <a:spcPts val="930"/>
              </a:spcBef>
              <a:spcAft>
                <a:spcPts val="0"/>
              </a:spcAft>
              <a:buSzPts val="3480"/>
              <a:buChar char="•"/>
            </a:pPr>
            <a:r>
              <a:rPr lang="en-US" sz="2400" u="sng"/>
              <a:t>Systems analysis involves gathering data related to inputs, processes, and outputs level indicators; and analyzing how these combine to produce the outcomes. </a:t>
            </a:r>
            <a:endParaRPr b="1" sz="2400" u="sng">
              <a:solidFill>
                <a:srgbClr val="0070C0"/>
              </a:solidFill>
            </a:endParaRPr>
          </a:p>
          <a:p>
            <a:pPr indent="0" lvl="0" marL="214313" rtl="0" algn="just">
              <a:spcBef>
                <a:spcPts val="930"/>
              </a:spcBef>
              <a:spcAft>
                <a:spcPts val="0"/>
              </a:spcAft>
              <a:buSzPts val="3480"/>
              <a:buNone/>
            </a:pPr>
            <a:r>
              <a:t/>
            </a:r>
            <a:endParaRPr sz="2400">
              <a:solidFill>
                <a:srgbClr val="FF0000"/>
              </a:solidFill>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0"/>
          <p:cNvSpPr txBox="1"/>
          <p:nvPr>
            <p:ph type="title"/>
          </p:nvPr>
        </p:nvSpPr>
        <p:spPr>
          <a:xfrm>
            <a:off x="629712" y="585944"/>
            <a:ext cx="8383657" cy="79404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Components of Logical framework</a:t>
            </a:r>
            <a:endParaRPr sz="2400">
              <a:latin typeface="Times New Roman"/>
              <a:ea typeface="Times New Roman"/>
              <a:cs typeface="Times New Roman"/>
              <a:sym typeface="Times New Roman"/>
            </a:endParaRPr>
          </a:p>
        </p:txBody>
      </p:sp>
      <p:pic>
        <p:nvPicPr>
          <p:cNvPr descr="https://gyazo.com/b2a30fb53090b33de739d75880d5153c.png" id="367" name="Google Shape;367;p30"/>
          <p:cNvPicPr preferRelativeResize="0"/>
          <p:nvPr>
            <p:ph idx="1" type="body"/>
          </p:nvPr>
        </p:nvPicPr>
        <p:blipFill rotWithShape="1">
          <a:blip r:embed="rId3">
            <a:alphaModFix/>
          </a:blip>
          <a:srcRect b="0" l="0" r="0" t="0"/>
          <a:stretch/>
        </p:blipFill>
        <p:spPr>
          <a:xfrm>
            <a:off x="1808704" y="1416818"/>
            <a:ext cx="6189783" cy="3979147"/>
          </a:xfrm>
          <a:prstGeom prst="rect">
            <a:avLst/>
          </a:prstGeom>
          <a:noFill/>
          <a:ln>
            <a:noFill/>
          </a:ln>
        </p:spPr>
      </p:pic>
      <p:sp>
        <p:nvSpPr>
          <p:cNvPr id="368" name="Google Shape;368;p3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1"/>
          <p:cNvSpPr txBox="1"/>
          <p:nvPr>
            <p:ph type="title"/>
          </p:nvPr>
        </p:nvSpPr>
        <p:spPr>
          <a:xfrm>
            <a:off x="684471" y="857250"/>
            <a:ext cx="7886700" cy="75757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Times New Roman"/>
              <a:buNone/>
            </a:pPr>
            <a:r>
              <a:rPr b="1" lang="en-US">
                <a:latin typeface="Times New Roman"/>
                <a:ea typeface="Times New Roman"/>
                <a:cs typeface="Times New Roman"/>
                <a:sym typeface="Times New Roman"/>
              </a:rPr>
              <a:t>Logical Framework Matrix</a:t>
            </a:r>
            <a:endParaRPr/>
          </a:p>
        </p:txBody>
      </p:sp>
      <p:graphicFrame>
        <p:nvGraphicFramePr>
          <p:cNvPr id="374" name="Google Shape;374;p31"/>
          <p:cNvGraphicFramePr/>
          <p:nvPr/>
        </p:nvGraphicFramePr>
        <p:xfrm>
          <a:off x="513159" y="1503178"/>
          <a:ext cx="3000000" cy="3000000"/>
        </p:xfrm>
        <a:graphic>
          <a:graphicData uri="http://schemas.openxmlformats.org/drawingml/2006/table">
            <a:tbl>
              <a:tblPr bandRow="1" firstRow="1">
                <a:noFill/>
                <a:tableStyleId>{012AD0C8-40F3-49E9-AD20-E398C0749FA7}</a:tableStyleId>
              </a:tblPr>
              <a:tblGrid>
                <a:gridCol w="2057750"/>
                <a:gridCol w="1886800"/>
                <a:gridCol w="2288650"/>
                <a:gridCol w="1937775"/>
              </a:tblGrid>
              <a:tr h="9838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Narrative summary</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A855"/>
                    </a:solidFill>
                  </a:tcPr>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Objectively Verifiable</a:t>
                      </a:r>
                      <a:r>
                        <a:rPr lang="en-US" sz="1800">
                          <a:latin typeface="Times New Roman"/>
                          <a:ea typeface="Times New Roman"/>
                          <a:cs typeface="Times New Roman"/>
                          <a:sym typeface="Times New Roman"/>
                        </a:rPr>
                        <a:t> Indicators (OVI)</a:t>
                      </a:r>
                      <a:endParaRPr sz="1800">
                        <a:latin typeface="Times New Roman"/>
                        <a:ea typeface="Times New Roman"/>
                        <a:cs typeface="Times New Roman"/>
                        <a:sym typeface="Times New Roman"/>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A855"/>
                    </a:solidFill>
                  </a:tcPr>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Means of Verification</a:t>
                      </a:r>
                      <a:endParaRPr/>
                    </a:p>
                    <a:p>
                      <a:pPr indent="0" lvl="0" marL="0" marR="0" rtl="0" algn="l">
                        <a:spcBef>
                          <a:spcPts val="0"/>
                        </a:spcBef>
                        <a:spcAft>
                          <a:spcPts val="0"/>
                        </a:spcAft>
                        <a:buNone/>
                      </a:pPr>
                      <a:r>
                        <a:rPr lang="en-US" sz="1800">
                          <a:latin typeface="Times New Roman"/>
                          <a:ea typeface="Times New Roman"/>
                          <a:cs typeface="Times New Roman"/>
                          <a:sym typeface="Times New Roman"/>
                        </a:rPr>
                        <a:t>(MOV)</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A855"/>
                    </a:solidFill>
                  </a:tcPr>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Risk Assumptions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A855"/>
                    </a:solidFill>
                  </a:tcPr>
                </a:tc>
              </a:tr>
              <a:tr h="785400">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Goal</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Measures of goal</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achievement</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Various sources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information;</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methods used</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Goal-purpose</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linkages</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5400">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Purpose/objectives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End-of-project status</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Various sources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information;</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methods used</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Output-purpose</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linkages</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5400">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Outputs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Magnitudes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outputs; planned</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dates of completion</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Various sources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information;</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methods used</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500"/>
                        <a:buFont typeface="Times New Roman"/>
                        <a:buNone/>
                      </a:pPr>
                      <a:r>
                        <a:rPr b="0" i="0" lang="en-US" sz="1500" u="none" cap="none" strike="noStrike">
                          <a:solidFill>
                            <a:srgbClr val="0000FF"/>
                          </a:solidFill>
                          <a:latin typeface="Times New Roman"/>
                          <a:ea typeface="Times New Roman"/>
                          <a:cs typeface="Times New Roman"/>
                          <a:sym typeface="Times New Roman"/>
                        </a:rPr>
                        <a:t>Input-output</a:t>
                      </a:r>
                      <a:endParaRPr/>
                    </a:p>
                    <a:p>
                      <a:pPr indent="0" lvl="0" marL="0" marR="0" rtl="0" algn="l">
                        <a:lnSpc>
                          <a:spcPct val="100000"/>
                        </a:lnSpc>
                        <a:spcBef>
                          <a:spcPts val="300"/>
                        </a:spcBef>
                        <a:spcAft>
                          <a:spcPts val="0"/>
                        </a:spcAft>
                        <a:buClr>
                          <a:srgbClr val="0000FF"/>
                        </a:buClr>
                        <a:buSzPts val="1500"/>
                        <a:buFont typeface="Times New Roman"/>
                        <a:buNone/>
                      </a:pPr>
                      <a:r>
                        <a:rPr b="0" i="0" lang="en-US" sz="1500" u="none" cap="none" strike="noStrike">
                          <a:solidFill>
                            <a:srgbClr val="0000FF"/>
                          </a:solidFill>
                          <a:latin typeface="Times New Roman"/>
                          <a:ea typeface="Times New Roman"/>
                          <a:cs typeface="Times New Roman"/>
                          <a:sym typeface="Times New Roman"/>
                        </a:rPr>
                        <a:t>linkages</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37875">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Activities/Inputs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Types/levels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resources; starting</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date</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Project data, other</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sources of</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Information, minutes, training provided</a:t>
                      </a:r>
                      <a:endParaRPr b="0" i="0" sz="1400" u="none" cap="none" strike="noStrike">
                        <a:solidFill>
                          <a:srgbClr val="0000FF"/>
                        </a:solidFill>
                        <a:latin typeface="Times New Roman"/>
                        <a:ea typeface="Times New Roman"/>
                        <a:cs typeface="Times New Roman"/>
                        <a:sym typeface="Times New Roman"/>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Initial assumptions</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regarding the</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causality of the</a:t>
                      </a:r>
                      <a:endParaRPr/>
                    </a:p>
                    <a:p>
                      <a:pPr indent="0" lvl="0" marL="0" marR="0" rtl="0" algn="l">
                        <a:lnSpc>
                          <a:spcPct val="100000"/>
                        </a:lnSpc>
                        <a:spcBef>
                          <a:spcPts val="280"/>
                        </a:spcBef>
                        <a:spcAft>
                          <a:spcPts val="0"/>
                        </a:spcAft>
                        <a:buClr>
                          <a:srgbClr val="0000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programme</a:t>
                      </a:r>
                      <a:endParaRPr/>
                    </a:p>
                  </a:txBody>
                  <a:tcPr marT="34275" marB="34275" marR="61550" marL="615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75" name="Google Shape;375;p3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2"/>
          <p:cNvSpPr txBox="1"/>
          <p:nvPr>
            <p:ph type="title"/>
          </p:nvPr>
        </p:nvSpPr>
        <p:spPr>
          <a:xfrm>
            <a:off x="889415" y="364881"/>
            <a:ext cx="7618016" cy="5143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Times New Roman"/>
              <a:buNone/>
            </a:pPr>
            <a:r>
              <a:rPr lang="en-US">
                <a:latin typeface="Times New Roman"/>
                <a:ea typeface="Times New Roman"/>
                <a:cs typeface="Times New Roman"/>
                <a:sym typeface="Times New Roman"/>
              </a:rPr>
              <a:t>Example of LFA Model</a:t>
            </a:r>
            <a:endParaRPr/>
          </a:p>
        </p:txBody>
      </p:sp>
      <p:pic>
        <p:nvPicPr>
          <p:cNvPr id="381" name="Google Shape;381;p32"/>
          <p:cNvPicPr preferRelativeResize="0"/>
          <p:nvPr>
            <p:ph idx="1" type="body"/>
          </p:nvPr>
        </p:nvPicPr>
        <p:blipFill rotWithShape="1">
          <a:blip r:embed="rId3">
            <a:alphaModFix/>
          </a:blip>
          <a:srcRect b="0" l="0" r="0" t="0"/>
          <a:stretch/>
        </p:blipFill>
        <p:spPr>
          <a:xfrm>
            <a:off x="223631" y="1234650"/>
            <a:ext cx="8505411" cy="4745773"/>
          </a:xfrm>
          <a:prstGeom prst="rect">
            <a:avLst/>
          </a:prstGeom>
          <a:noFill/>
          <a:ln>
            <a:noFill/>
          </a:ln>
        </p:spPr>
      </p:pic>
      <p:sp>
        <p:nvSpPr>
          <p:cNvPr id="382" name="Google Shape;382;p3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3"/>
          <p:cNvSpPr txBox="1"/>
          <p:nvPr>
            <p:ph idx="1" type="body"/>
          </p:nvPr>
        </p:nvSpPr>
        <p:spPr>
          <a:xfrm>
            <a:off x="1195754" y="1258933"/>
            <a:ext cx="7319596" cy="4231040"/>
          </a:xfrm>
          <a:prstGeom prst="rect">
            <a:avLst/>
          </a:prstGeom>
          <a:noFill/>
          <a:ln>
            <a:noFill/>
          </a:ln>
        </p:spPr>
        <p:txBody>
          <a:bodyPr anchorCtr="0" anchor="ctr" bIns="45700" lIns="91425" spcFirstLastPara="1" rIns="91425" wrap="square" tIns="45700">
            <a:noAutofit/>
          </a:bodyPr>
          <a:lstStyle/>
          <a:p>
            <a:pPr indent="0" lvl="0" marL="0" rtl="0" algn="l">
              <a:spcBef>
                <a:spcPts val="930"/>
              </a:spcBef>
              <a:spcAft>
                <a:spcPts val="0"/>
              </a:spcAft>
              <a:buSzPts val="3480"/>
              <a:buNone/>
            </a:pPr>
            <a:r>
              <a:rPr b="1" lang="en-US" sz="2400"/>
              <a:t> </a:t>
            </a:r>
            <a:endParaRPr sz="2400">
              <a:latin typeface="Times New Roman"/>
              <a:ea typeface="Times New Roman"/>
              <a:cs typeface="Times New Roman"/>
              <a:sym typeface="Times New Roman"/>
            </a:endParaRPr>
          </a:p>
        </p:txBody>
      </p:sp>
      <p:sp>
        <p:nvSpPr>
          <p:cNvPr id="388" name="Google Shape;388;p3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4"/>
          <p:cNvSpPr txBox="1"/>
          <p:nvPr>
            <p:ph type="title"/>
          </p:nvPr>
        </p:nvSpPr>
        <p:spPr>
          <a:xfrm>
            <a:off x="1143379" y="163287"/>
            <a:ext cx="7514035" cy="7109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F0"/>
              </a:buClr>
              <a:buSzPts val="2400"/>
              <a:buFont typeface="Times New Roman"/>
              <a:buNone/>
            </a:pPr>
            <a:r>
              <a:rPr b="1" lang="en-US" sz="2400">
                <a:solidFill>
                  <a:srgbClr val="00B0F0"/>
                </a:solidFill>
                <a:latin typeface="Times New Roman"/>
                <a:ea typeface="Times New Roman"/>
                <a:cs typeface="Times New Roman"/>
                <a:sym typeface="Times New Roman"/>
              </a:rPr>
              <a:t>Theory-Based Evaluation</a:t>
            </a:r>
            <a:endParaRPr/>
          </a:p>
        </p:txBody>
      </p:sp>
      <p:sp>
        <p:nvSpPr>
          <p:cNvPr id="394" name="Google Shape;394;p34"/>
          <p:cNvSpPr txBox="1"/>
          <p:nvPr>
            <p:ph idx="1" type="body"/>
          </p:nvPr>
        </p:nvSpPr>
        <p:spPr>
          <a:xfrm>
            <a:off x="647245" y="2914022"/>
            <a:ext cx="8415959" cy="1939933"/>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Theory-based evaluation has similarities to the Log Frame approach but allows a much more in-depth understanding of the workings of a program or activity—the “program theory” or “program logic.”</a:t>
            </a:r>
            <a:endParaRPr/>
          </a:p>
          <a:p>
            <a:pPr indent="-220980" lvl="0" marL="214313" rtl="0" algn="just">
              <a:spcBef>
                <a:spcPts val="930"/>
              </a:spcBef>
              <a:spcAft>
                <a:spcPts val="0"/>
              </a:spcAft>
              <a:buSzPts val="3480"/>
              <a:buChar char="•"/>
            </a:pPr>
            <a:r>
              <a:rPr lang="en-US" sz="2400">
                <a:solidFill>
                  <a:srgbClr val="FF0000"/>
                </a:solidFill>
                <a:latin typeface="Times New Roman"/>
                <a:ea typeface="Times New Roman"/>
                <a:cs typeface="Times New Roman"/>
                <a:sym typeface="Times New Roman"/>
              </a:rPr>
              <a:t>A theory-based evaluation normally </a:t>
            </a:r>
            <a:r>
              <a:rPr b="1" lang="en-US" sz="2400">
                <a:solidFill>
                  <a:srgbClr val="FF0000"/>
                </a:solidFill>
                <a:latin typeface="Times New Roman"/>
                <a:ea typeface="Times New Roman"/>
                <a:cs typeface="Times New Roman"/>
                <a:sym typeface="Times New Roman"/>
              </a:rPr>
              <a:t>attempts to assess change at each stage of the theory to test</a:t>
            </a:r>
            <a:r>
              <a:rPr lang="en-US" sz="2400">
                <a:solidFill>
                  <a:srgbClr val="FF0000"/>
                </a:solidFill>
                <a:latin typeface="Times New Roman"/>
                <a:ea typeface="Times New Roman"/>
                <a:cs typeface="Times New Roman"/>
                <a:sym typeface="Times New Roman"/>
              </a:rPr>
              <a:t> the linkages (assumptions) between different levels of change.</a:t>
            </a:r>
            <a:endParaRPr sz="2400">
              <a:latin typeface="Times New Roman"/>
              <a:ea typeface="Times New Roman"/>
              <a:cs typeface="Times New Roman"/>
              <a:sym typeface="Times New Roman"/>
            </a:endParaRPr>
          </a:p>
          <a:p>
            <a:pPr indent="-220980" lvl="0" marL="214313" rtl="0" algn="just">
              <a:spcBef>
                <a:spcPts val="930"/>
              </a:spcBef>
              <a:spcAft>
                <a:spcPts val="0"/>
              </a:spcAft>
              <a:buSzPts val="3480"/>
              <a:buChar char="•"/>
            </a:pPr>
            <a:r>
              <a:rPr lang="en-US" sz="2400">
                <a:solidFill>
                  <a:srgbClr val="FF0000"/>
                </a:solidFill>
                <a:latin typeface="Times New Roman"/>
                <a:ea typeface="Times New Roman"/>
                <a:cs typeface="Times New Roman"/>
                <a:sym typeface="Times New Roman"/>
              </a:rPr>
              <a:t>The evaluation is designed to test the theory to see if it holds true</a:t>
            </a:r>
            <a:r>
              <a:rPr lang="en-US" sz="2400">
                <a:latin typeface="Times New Roman"/>
                <a:ea typeface="Times New Roman"/>
                <a:cs typeface="Times New Roman"/>
                <a:sym typeface="Times New Roman"/>
              </a:rPr>
              <a:t>. If it does, the task of the evaluator is to produce a plausible case, with evidence, that shows what has changed at each level of the theory, and explores the linkages between those changes.</a:t>
            </a:r>
            <a:endParaRPr/>
          </a:p>
        </p:txBody>
      </p:sp>
      <p:sp>
        <p:nvSpPr>
          <p:cNvPr id="395" name="Google Shape;395;p3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5"/>
          <p:cNvSpPr txBox="1"/>
          <p:nvPr>
            <p:ph idx="1" type="body"/>
          </p:nvPr>
        </p:nvSpPr>
        <p:spPr>
          <a:xfrm>
            <a:off x="1211594" y="2961207"/>
            <a:ext cx="7671150" cy="1237421"/>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Example of theory based evaluation</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Nutrition Education Program:</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Program Theory: The program aims to improve nutrition knowledge and behaviors among low-income families.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Evaluation Questions: How do specific components of the nutrition education program contribute to changes in dietary habits?</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 Are the assumed causal pathways supported by the data?</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401" name="Google Shape;401;p3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txBox="1"/>
          <p:nvPr>
            <p:ph idx="1" type="body"/>
          </p:nvPr>
        </p:nvSpPr>
        <p:spPr>
          <a:xfrm>
            <a:off x="1416817" y="1929284"/>
            <a:ext cx="7003701" cy="2886225"/>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lang="en-US" sz="2400">
                <a:latin typeface="Times New Roman"/>
                <a:ea typeface="Times New Roman"/>
                <a:cs typeface="Times New Roman"/>
                <a:sym typeface="Times New Roman"/>
              </a:rPr>
              <a:t>Data Collection: Surveys, interviews, and focus groups to assess participants’ knowledge and behaviors.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Analysis: Examining the relationship between program activities (e.g.,workshops) and desired outcomes based on the underlying nutrition education theory.</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Findings: If the program's theory holds, recommendations could include optimizing certain educational components for better effectiveness.</a:t>
            </a:r>
            <a:endParaRPr/>
          </a:p>
        </p:txBody>
      </p:sp>
      <p:sp>
        <p:nvSpPr>
          <p:cNvPr id="407" name="Google Shape;407;p3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7"/>
          <p:cNvSpPr txBox="1"/>
          <p:nvPr>
            <p:ph type="title"/>
          </p:nvPr>
        </p:nvSpPr>
        <p:spPr>
          <a:xfrm>
            <a:off x="1042896" y="193433"/>
            <a:ext cx="7514035" cy="93198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Key elements</a:t>
            </a:r>
            <a:endParaRPr/>
          </a:p>
        </p:txBody>
      </p:sp>
      <p:sp>
        <p:nvSpPr>
          <p:cNvPr id="413" name="Google Shape;413;p37"/>
          <p:cNvSpPr txBox="1"/>
          <p:nvPr>
            <p:ph idx="1" type="body"/>
          </p:nvPr>
        </p:nvSpPr>
        <p:spPr>
          <a:xfrm>
            <a:off x="1103185" y="1973664"/>
            <a:ext cx="7514035" cy="3124201"/>
          </a:xfrm>
          <a:prstGeom prst="rect">
            <a:avLst/>
          </a:prstGeom>
          <a:noFill/>
          <a:ln>
            <a:noFill/>
          </a:ln>
        </p:spPr>
        <p:txBody>
          <a:bodyPr anchorCtr="0" anchor="ctr" bIns="45700" lIns="91425" spcFirstLastPara="1" rIns="91425" wrap="square" tIns="45700">
            <a:noAutofit/>
          </a:bodyPr>
          <a:lstStyle/>
          <a:p>
            <a:pPr indent="-220980" lvl="0" marL="214313" rtl="0" algn="l">
              <a:spcBef>
                <a:spcPts val="0"/>
              </a:spcBef>
              <a:spcAft>
                <a:spcPts val="0"/>
              </a:spcAft>
              <a:buSzPts val="3480"/>
              <a:buChar char="•"/>
            </a:pPr>
            <a:r>
              <a:rPr b="0" i="0" lang="en-US" sz="2400">
                <a:latin typeface="Times New Roman"/>
                <a:ea typeface="Times New Roman"/>
                <a:cs typeface="Times New Roman"/>
                <a:sym typeface="Times New Roman"/>
              </a:rPr>
              <a:t>Theory-Based Evaluation  involves several key elements that contribute to its effectiveness in understanding and assessing programs. Here are the key elements:</a:t>
            </a:r>
            <a:endParaRPr/>
          </a:p>
          <a:p>
            <a:pPr indent="-385763" lvl="0" marL="385763" rtl="0" algn="l">
              <a:spcBef>
                <a:spcPts val="930"/>
              </a:spcBef>
              <a:spcAft>
                <a:spcPts val="0"/>
              </a:spcAft>
              <a:buSzPts val="3480"/>
              <a:buFont typeface="Times New Roman"/>
              <a:buAutoNum type="arabicPeriod"/>
            </a:pPr>
            <a:r>
              <a:rPr b="1" i="0" lang="en-US" sz="2400">
                <a:latin typeface="Times New Roman"/>
                <a:ea typeface="Times New Roman"/>
                <a:cs typeface="Times New Roman"/>
                <a:sym typeface="Times New Roman"/>
              </a:rPr>
              <a:t>Program Theory</a:t>
            </a:r>
            <a:r>
              <a:rPr i="0" lang="en-US" sz="2400">
                <a:latin typeface="Times New Roman"/>
                <a:ea typeface="Times New Roman"/>
                <a:cs typeface="Times New Roman"/>
                <a:sym typeface="Times New Roman"/>
              </a:rPr>
              <a:t>:</a:t>
            </a:r>
            <a:endParaRPr/>
          </a:p>
          <a:p>
            <a:pPr indent="-220980" lvl="0" marL="214313" rtl="0" algn="l">
              <a:spcBef>
                <a:spcPts val="930"/>
              </a:spcBef>
              <a:spcAft>
                <a:spcPts val="0"/>
              </a:spcAft>
              <a:buSzPts val="3480"/>
              <a:buChar char="•"/>
            </a:pPr>
            <a:r>
              <a:rPr i="0" lang="en-US" sz="2400">
                <a:latin typeface="Times New Roman"/>
                <a:ea typeface="Times New Roman"/>
                <a:cs typeface="Times New Roman"/>
                <a:sym typeface="Times New Roman"/>
              </a:rPr>
              <a:t>The explicit or implicit model that explains how the program is expected to work and bring about change.</a:t>
            </a:r>
            <a:endParaRPr/>
          </a:p>
          <a:p>
            <a:pPr indent="-220980" lvl="0" marL="214313" rtl="0" algn="l">
              <a:spcBef>
                <a:spcPts val="930"/>
              </a:spcBef>
              <a:spcAft>
                <a:spcPts val="0"/>
              </a:spcAft>
              <a:buSzPts val="3480"/>
              <a:buChar char="•"/>
            </a:pPr>
            <a:r>
              <a:rPr i="0" lang="en-US" sz="2400">
                <a:latin typeface="Times New Roman"/>
                <a:ea typeface="Times New Roman"/>
                <a:cs typeface="Times New Roman"/>
                <a:sym typeface="Times New Roman"/>
              </a:rPr>
              <a:t>Central to TBE, the program theory outlines the logic, assumptions, and pathways through which the program activities lead to desired outcomes.</a:t>
            </a:r>
            <a:endParaRPr/>
          </a:p>
          <a:p>
            <a:pPr indent="0" lvl="0" marL="0"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414" name="Google Shape;414;p3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8"/>
          <p:cNvSpPr txBox="1"/>
          <p:nvPr>
            <p:ph idx="1" type="body"/>
          </p:nvPr>
        </p:nvSpPr>
        <p:spPr>
          <a:xfrm>
            <a:off x="1647930" y="1255575"/>
            <a:ext cx="6822367" cy="4128594"/>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2.Contextual Factors</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The external conditions and factors that may influence the program's success or failure.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TBE recognizes the importance of understanding the context in which a program operates, including cultural, social, economic, and political factors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3. Logic Model:</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A visual representation that illustrates the relationships between program inputs, activities, outputs, and outcomes. </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Provides a clear and concise overview of the program's components and the expected causal connections</a:t>
            </a:r>
            <a:endParaRPr/>
          </a:p>
        </p:txBody>
      </p:sp>
      <p:sp>
        <p:nvSpPr>
          <p:cNvPr id="420" name="Google Shape;420;p3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9"/>
          <p:cNvSpPr txBox="1"/>
          <p:nvPr>
            <p:ph idx="1" type="body"/>
          </p:nvPr>
        </p:nvSpPr>
        <p:spPr>
          <a:xfrm>
            <a:off x="1436914" y="1508060"/>
            <a:ext cx="7056074" cy="4324812"/>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4. Stakeholder Involvement</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Engaging relevant stakeholders, including program developers, implementers, and beneficiaries, in the evaluation process.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ensures diverse perspectives are considered and increases the relevance and validity of the evaluation.</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5. Evaluation Questions: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Questions formulated to assess the program's effectiveness, often derived from the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guides the evaluation process by focusing on critical aspects of the program's design, implementation, and impact.</a:t>
            </a:r>
            <a:endParaRPr/>
          </a:p>
        </p:txBody>
      </p:sp>
      <p:sp>
        <p:nvSpPr>
          <p:cNvPr id="426" name="Google Shape;426;p3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idx="1" type="body"/>
          </p:nvPr>
        </p:nvSpPr>
        <p:spPr>
          <a:xfrm>
            <a:off x="919424" y="2064855"/>
            <a:ext cx="7603380" cy="2586659"/>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t/>
            </a:r>
            <a:endParaRPr b="1" sz="2400" u="sng">
              <a:solidFill>
                <a:srgbClr val="0070C0"/>
              </a:solidFill>
              <a:latin typeface="Times New Roman"/>
              <a:ea typeface="Times New Roman"/>
              <a:cs typeface="Times New Roman"/>
              <a:sym typeface="Times New Roman"/>
            </a:endParaRPr>
          </a:p>
          <a:p>
            <a:pPr indent="-220980" lvl="0" marL="214313" rtl="0" algn="just">
              <a:spcBef>
                <a:spcPts val="930"/>
              </a:spcBef>
              <a:spcAft>
                <a:spcPts val="0"/>
              </a:spcAft>
              <a:buSzPts val="3480"/>
              <a:buChar char="•"/>
            </a:pPr>
            <a:r>
              <a:rPr lang="en-US" sz="2400">
                <a:solidFill>
                  <a:srgbClr val="FF0000"/>
                </a:solidFill>
                <a:latin typeface="Times New Roman"/>
                <a:ea typeface="Times New Roman"/>
                <a:cs typeface="Times New Roman"/>
                <a:sym typeface="Times New Roman"/>
              </a:rPr>
              <a:t>It also examines other important dimensions other system environment such as politics, history, and institutional arrangements. </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Systems analysis can be conceived in a coherent and logical fashion and can be practiced and improved.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So, systems analysis </a:t>
            </a:r>
            <a:r>
              <a:rPr lang="en-US" sz="2400">
                <a:solidFill>
                  <a:srgbClr val="FF0000"/>
                </a:solidFill>
                <a:latin typeface="Times New Roman"/>
                <a:ea typeface="Times New Roman"/>
                <a:cs typeface="Times New Roman"/>
                <a:sym typeface="Times New Roman"/>
              </a:rPr>
              <a:t>seeks to form hypotheses about the causes of poor system performance and about how reform(changes in) policies and strategies can improve performance.</a:t>
            </a:r>
            <a:endParaRPr b="1" sz="2400">
              <a:solidFill>
                <a:srgbClr val="FF0000"/>
              </a:solidFill>
              <a:latin typeface="Times New Roman"/>
              <a:ea typeface="Times New Roman"/>
              <a:cs typeface="Times New Roman"/>
              <a:sym typeface="Times New Roman"/>
            </a:endParaRPr>
          </a:p>
        </p:txBody>
      </p:sp>
      <p:sp>
        <p:nvSpPr>
          <p:cNvPr id="169" name="Google Shape;169;p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0"/>
          <p:cNvSpPr txBox="1"/>
          <p:nvPr>
            <p:ph idx="1" type="body"/>
          </p:nvPr>
        </p:nvSpPr>
        <p:spPr>
          <a:xfrm>
            <a:off x="954430" y="1191463"/>
            <a:ext cx="7927522" cy="4296821"/>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6. Mixed Methods Approach</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use of both qualitative and quantitative data collection methods.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provides a comprehensive understanding of the program's dynamics, combining the depth of qualitative insights with the breadth of quantitative data.</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7. Continuous Refinement: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An repetitive process of refining the program theory based on emerging findings during the evaluation.</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allows for adjustments in the evaluation design and the program itself, leading to a more accurate understanding of the program's functioning.</a:t>
            </a:r>
            <a:endParaRPr/>
          </a:p>
        </p:txBody>
      </p:sp>
      <p:sp>
        <p:nvSpPr>
          <p:cNvPr id="432" name="Google Shape;432;p4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1"/>
          <p:cNvSpPr txBox="1"/>
          <p:nvPr>
            <p:ph type="title"/>
          </p:nvPr>
        </p:nvSpPr>
        <p:spPr>
          <a:xfrm>
            <a:off x="1233814" y="193432"/>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Steps of theory based evaluation</a:t>
            </a:r>
            <a:endParaRPr/>
          </a:p>
        </p:txBody>
      </p:sp>
      <p:sp>
        <p:nvSpPr>
          <p:cNvPr id="438" name="Google Shape;438;p41"/>
          <p:cNvSpPr txBox="1"/>
          <p:nvPr>
            <p:ph idx="1" type="body"/>
          </p:nvPr>
        </p:nvSpPr>
        <p:spPr>
          <a:xfrm>
            <a:off x="1294104" y="2244970"/>
            <a:ext cx="7514035" cy="3124201"/>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1. Define the Program and Its Context</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Clearly articulate the goals, objectives, and activities of the program.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Identify the contextual factors that may influence the program's implementation and outcomes.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2. Develop a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Explicitly articulate the theory or model that explains how the program is expected to bring about change.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Identify the underlying assumptions, causal pathways, and relationships between program components.</a:t>
            </a:r>
            <a:endParaRPr/>
          </a:p>
        </p:txBody>
      </p:sp>
      <p:sp>
        <p:nvSpPr>
          <p:cNvPr id="439" name="Google Shape;439;p4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2"/>
          <p:cNvSpPr txBox="1"/>
          <p:nvPr>
            <p:ph idx="1" type="body"/>
          </p:nvPr>
        </p:nvSpPr>
        <p:spPr>
          <a:xfrm>
            <a:off x="1597688" y="1466072"/>
            <a:ext cx="6917662" cy="40239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3. Engage Stakeholders</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Involve relevant stakeholders, including program developers, implementers, and beneficiaries, in the development of the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Ensure that diverse perspectives are considered to enhance the validity of the evaluation.</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4.Formulate Evaluation Questions: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Develop specific evaluation questions that align with the key components of the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Ensure that the questions address the logic, assumptions, and causal pathways identified in the program theory.</a:t>
            </a:r>
            <a:endParaRPr/>
          </a:p>
        </p:txBody>
      </p:sp>
      <p:sp>
        <p:nvSpPr>
          <p:cNvPr id="445" name="Google Shape;445;p4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3"/>
          <p:cNvSpPr txBox="1"/>
          <p:nvPr>
            <p:ph idx="1" type="body"/>
          </p:nvPr>
        </p:nvSpPr>
        <p:spPr>
          <a:xfrm>
            <a:off x="1055076" y="1431083"/>
            <a:ext cx="7460273" cy="405889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5. Design Data Collection Methods: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Select and design appropriate data collection methods, both qualitative and quantitative, based on the evaluation questions.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Consider using a mix of methods to capture the depth and breadth of program dynamics.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6. Collect Data:</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Implement the data collection plan, gathering information from relevant sources, including program documents, interviews, surveys, and observations.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Ensure that data collection is aligned with the program theory and evaluation questions.</a:t>
            </a:r>
            <a:endParaRPr/>
          </a:p>
        </p:txBody>
      </p:sp>
      <p:sp>
        <p:nvSpPr>
          <p:cNvPr id="451" name="Google Shape;451;p4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4"/>
          <p:cNvSpPr txBox="1"/>
          <p:nvPr>
            <p:ph idx="1" type="body"/>
          </p:nvPr>
        </p:nvSpPr>
        <p:spPr>
          <a:xfrm>
            <a:off x="1024932" y="1033148"/>
            <a:ext cx="7583121" cy="4219843"/>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7. Link Data to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Analyze the collected data in relation to the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Explore how well the observed outcomes align with the expected outcomes outlined in the program theory.</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8.Repetitive Refinement of the Program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Continuously refine the program theory based on emerging findings from the data analysis.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Adjust the program theory to better reflect the observed realities and patterns.</a:t>
            </a:r>
            <a:endParaRPr/>
          </a:p>
        </p:txBody>
      </p:sp>
      <p:sp>
        <p:nvSpPr>
          <p:cNvPr id="457" name="Google Shape;457;p4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5"/>
          <p:cNvSpPr txBox="1"/>
          <p:nvPr>
            <p:ph idx="1" type="body"/>
          </p:nvPr>
        </p:nvSpPr>
        <p:spPr>
          <a:xfrm>
            <a:off x="1266092" y="1291124"/>
            <a:ext cx="7249259" cy="4198849"/>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9. Draw Conclusions and Make Recommendations</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Summarize the key findings of the evaluation, emphasizing how well the program aligns with its theory.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Provide recommendations for program improvement based on the evaluation results.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10.Disseminate Findings</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Share the evaluation findings with relevant stakeholders, including program developers, funders, and policymakers.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Communicate the lessons learned and insights gained from the evaluation process.</a:t>
            </a:r>
            <a:endParaRPr/>
          </a:p>
        </p:txBody>
      </p:sp>
      <p:sp>
        <p:nvSpPr>
          <p:cNvPr id="463" name="Google Shape;463;p4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6"/>
          <p:cNvSpPr txBox="1"/>
          <p:nvPr>
            <p:ph idx="1" type="body"/>
          </p:nvPr>
        </p:nvSpPr>
        <p:spPr>
          <a:xfrm>
            <a:off x="974690" y="1354105"/>
            <a:ext cx="7540660" cy="4135868"/>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11. Utilize Findings for Decision-Making:</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Encourage the application of evaluation findings in decision-making processes.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Use the insights to inform program adjustments, refinements, or scaling.</a:t>
            </a:r>
            <a:endParaRPr/>
          </a:p>
        </p:txBody>
      </p:sp>
      <p:sp>
        <p:nvSpPr>
          <p:cNvPr id="469" name="Google Shape;469;p4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7"/>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What can we use it for?</a:t>
            </a:r>
            <a:endParaRPr/>
          </a:p>
        </p:txBody>
      </p:sp>
      <p:sp>
        <p:nvSpPr>
          <p:cNvPr id="475" name="Google Shape;475;p47"/>
          <p:cNvSpPr txBox="1"/>
          <p:nvPr>
            <p:ph idx="1" type="body"/>
          </p:nvPr>
        </p:nvSpPr>
        <p:spPr>
          <a:xfrm>
            <a:off x="1113233" y="2667000"/>
            <a:ext cx="7514035" cy="3124201"/>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Mapping design of complex activities.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Improving planning and management.</a:t>
            </a:r>
            <a:endParaRPr/>
          </a:p>
        </p:txBody>
      </p:sp>
      <p:sp>
        <p:nvSpPr>
          <p:cNvPr id="476" name="Google Shape;476;p4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8"/>
          <p:cNvSpPr txBox="1"/>
          <p:nvPr>
            <p:ph idx="1" type="body"/>
          </p:nvPr>
        </p:nvSpPr>
        <p:spPr>
          <a:xfrm>
            <a:off x="1366576" y="1347107"/>
            <a:ext cx="7148774" cy="4142865"/>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ADVANTAGES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Provides early feedback about what is or is not working, and why.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Allows early correction of problems as soon as they emerge.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Assists identification of unintended side-effects of the program.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Helps in prioritizing which issues to investigate in greater depth, perhaps using more focused data collection or more sophisticated M&amp;E techniques.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Provides basis to assess the likely impacts of programs.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482" name="Google Shape;482;p4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9"/>
          <p:cNvSpPr txBox="1"/>
          <p:nvPr>
            <p:ph idx="1" type="body"/>
          </p:nvPr>
        </p:nvSpPr>
        <p:spPr>
          <a:xfrm>
            <a:off x="1235946" y="1347107"/>
            <a:ext cx="7279403" cy="414286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DISADVANTAGES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Can easily become overly complex if the scale of activities is large or if an exhaustive list of factors and assumptions is assembled.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Stakeholders might disagree about which determining factors they judge important, which can be time-consuming to address.</a:t>
            </a:r>
            <a:endParaRPr/>
          </a:p>
        </p:txBody>
      </p:sp>
      <p:sp>
        <p:nvSpPr>
          <p:cNvPr id="488" name="Google Shape;488;p4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nvSpPr>
        <p:spPr>
          <a:xfrm>
            <a:off x="1428750" y="971550"/>
            <a:ext cx="6172200" cy="74295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SYSTEM THEORY</a:t>
            </a:r>
            <a:endParaRPr/>
          </a:p>
        </p:txBody>
      </p:sp>
      <p:sp>
        <p:nvSpPr>
          <p:cNvPr id="175" name="Google Shape;175;p5"/>
          <p:cNvSpPr/>
          <p:nvPr/>
        </p:nvSpPr>
        <p:spPr>
          <a:xfrm>
            <a:off x="2114550" y="1943100"/>
            <a:ext cx="5086350" cy="57150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chemeClr val="dk1"/>
                </a:solidFill>
                <a:latin typeface="Times New Roman"/>
                <a:ea typeface="Times New Roman"/>
                <a:cs typeface="Times New Roman"/>
                <a:sym typeface="Times New Roman"/>
              </a:rPr>
              <a:t>EXTERNAL ENVIRONMENT</a:t>
            </a:r>
            <a:endParaRPr/>
          </a:p>
        </p:txBody>
      </p:sp>
      <p:sp>
        <p:nvSpPr>
          <p:cNvPr id="176" name="Google Shape;176;p5"/>
          <p:cNvSpPr/>
          <p:nvPr/>
        </p:nvSpPr>
        <p:spPr>
          <a:xfrm>
            <a:off x="1257300" y="2914650"/>
            <a:ext cx="1485900" cy="34290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chemeClr val="dk1"/>
                </a:solidFill>
                <a:latin typeface="Times New Roman"/>
                <a:ea typeface="Times New Roman"/>
                <a:cs typeface="Times New Roman"/>
                <a:sym typeface="Times New Roman"/>
              </a:rPr>
              <a:t>INPUTS</a:t>
            </a:r>
            <a:endParaRPr/>
          </a:p>
        </p:txBody>
      </p:sp>
      <p:sp>
        <p:nvSpPr>
          <p:cNvPr id="177" name="Google Shape;177;p5"/>
          <p:cNvSpPr/>
          <p:nvPr/>
        </p:nvSpPr>
        <p:spPr>
          <a:xfrm>
            <a:off x="3257550" y="2800350"/>
            <a:ext cx="2400300" cy="40005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chemeClr val="dk1"/>
                </a:solidFill>
                <a:latin typeface="Times New Roman"/>
                <a:ea typeface="Times New Roman"/>
                <a:cs typeface="Times New Roman"/>
                <a:sym typeface="Times New Roman"/>
              </a:rPr>
              <a:t>PROCESSING</a:t>
            </a:r>
            <a:endParaRPr/>
          </a:p>
        </p:txBody>
      </p:sp>
      <p:sp>
        <p:nvSpPr>
          <p:cNvPr id="178" name="Google Shape;178;p5"/>
          <p:cNvSpPr/>
          <p:nvPr/>
        </p:nvSpPr>
        <p:spPr>
          <a:xfrm>
            <a:off x="6172200" y="2857500"/>
            <a:ext cx="1543050" cy="40005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chemeClr val="dk1"/>
                </a:solidFill>
                <a:latin typeface="Times New Roman"/>
                <a:ea typeface="Times New Roman"/>
                <a:cs typeface="Times New Roman"/>
                <a:sym typeface="Times New Roman"/>
              </a:rPr>
              <a:t>OUTPUT</a:t>
            </a:r>
            <a:endParaRPr/>
          </a:p>
        </p:txBody>
      </p:sp>
      <p:sp>
        <p:nvSpPr>
          <p:cNvPr id="179" name="Google Shape;179;p5"/>
          <p:cNvSpPr/>
          <p:nvPr/>
        </p:nvSpPr>
        <p:spPr>
          <a:xfrm>
            <a:off x="2743200" y="2971800"/>
            <a:ext cx="514350" cy="171450"/>
          </a:xfrm>
          <a:prstGeom prst="right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0" name="Google Shape;180;p5"/>
          <p:cNvSpPr/>
          <p:nvPr/>
        </p:nvSpPr>
        <p:spPr>
          <a:xfrm>
            <a:off x="5657850" y="2971800"/>
            <a:ext cx="514350" cy="171450"/>
          </a:xfrm>
          <a:prstGeom prst="right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1" name="Google Shape;181;p5"/>
          <p:cNvSpPr/>
          <p:nvPr/>
        </p:nvSpPr>
        <p:spPr>
          <a:xfrm>
            <a:off x="1257300" y="3771900"/>
            <a:ext cx="1885950" cy="125730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Human </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Financial</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Physical and information</a:t>
            </a:r>
            <a:endParaRPr/>
          </a:p>
        </p:txBody>
      </p:sp>
      <p:sp>
        <p:nvSpPr>
          <p:cNvPr id="182" name="Google Shape;182;p5"/>
          <p:cNvSpPr/>
          <p:nvPr/>
        </p:nvSpPr>
        <p:spPr>
          <a:xfrm>
            <a:off x="3543300" y="3714750"/>
            <a:ext cx="1828800" cy="125730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Planning </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Decision Making</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Leadership</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Control</a:t>
            </a:r>
            <a:endParaRPr/>
          </a:p>
        </p:txBody>
      </p:sp>
      <p:sp>
        <p:nvSpPr>
          <p:cNvPr id="183" name="Google Shape;183;p5"/>
          <p:cNvSpPr/>
          <p:nvPr/>
        </p:nvSpPr>
        <p:spPr>
          <a:xfrm>
            <a:off x="5829300" y="3771900"/>
            <a:ext cx="1885950" cy="120015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Goods and services</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Profit and loss</a:t>
            </a:r>
            <a:endParaRPr/>
          </a:p>
          <a:p>
            <a:pPr indent="-104775" lvl="0" marL="0" marR="0" rtl="0" algn="l">
              <a:spcBef>
                <a:spcPts val="0"/>
              </a:spcBef>
              <a:spcAft>
                <a:spcPts val="0"/>
              </a:spcAft>
              <a:buClr>
                <a:schemeClr val="dk1"/>
              </a:buClr>
              <a:buSzPts val="1650"/>
              <a:buFont typeface="Arial"/>
              <a:buChar char="•"/>
            </a:pPr>
            <a:r>
              <a:rPr b="0" i="0" lang="en-US" sz="1650" u="none" cap="none" strike="noStrike">
                <a:solidFill>
                  <a:schemeClr val="dk1"/>
                </a:solidFill>
                <a:latin typeface="Times New Roman"/>
                <a:ea typeface="Times New Roman"/>
                <a:cs typeface="Times New Roman"/>
                <a:sym typeface="Times New Roman"/>
              </a:rPr>
              <a:t>Employees’ behavior</a:t>
            </a:r>
            <a:endParaRPr/>
          </a:p>
        </p:txBody>
      </p:sp>
      <p:sp>
        <p:nvSpPr>
          <p:cNvPr id="184" name="Google Shape;184;p5"/>
          <p:cNvSpPr/>
          <p:nvPr/>
        </p:nvSpPr>
        <p:spPr>
          <a:xfrm>
            <a:off x="3143250" y="5429250"/>
            <a:ext cx="2400300" cy="400050"/>
          </a:xfrm>
          <a:prstGeom prst="rect">
            <a:avLst/>
          </a:prstGeom>
          <a:solidFill>
            <a:schemeClr val="l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Feedback of System </a:t>
            </a:r>
            <a:endParaRPr/>
          </a:p>
        </p:txBody>
      </p:sp>
      <p:sp>
        <p:nvSpPr>
          <p:cNvPr id="185" name="Google Shape;185;p5"/>
          <p:cNvSpPr/>
          <p:nvPr/>
        </p:nvSpPr>
        <p:spPr>
          <a:xfrm>
            <a:off x="6800850" y="4972050"/>
            <a:ext cx="171450" cy="628650"/>
          </a:xfrm>
          <a:prstGeom prst="down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6" name="Google Shape;186;p5"/>
          <p:cNvSpPr/>
          <p:nvPr/>
        </p:nvSpPr>
        <p:spPr>
          <a:xfrm>
            <a:off x="5543550" y="5543550"/>
            <a:ext cx="1371600" cy="228600"/>
          </a:xfrm>
          <a:prstGeom prst="left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7" name="Google Shape;187;p5"/>
          <p:cNvSpPr/>
          <p:nvPr/>
        </p:nvSpPr>
        <p:spPr>
          <a:xfrm>
            <a:off x="2114550" y="5600700"/>
            <a:ext cx="1028700" cy="228600"/>
          </a:xfrm>
          <a:prstGeom prst="left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8" name="Google Shape;188;p5"/>
          <p:cNvSpPr/>
          <p:nvPr/>
        </p:nvSpPr>
        <p:spPr>
          <a:xfrm>
            <a:off x="2000250" y="5029200"/>
            <a:ext cx="228600" cy="628650"/>
          </a:xfrm>
          <a:prstGeom prst="up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89" name="Google Shape;189;p5"/>
          <p:cNvSpPr/>
          <p:nvPr/>
        </p:nvSpPr>
        <p:spPr>
          <a:xfrm flipH="1">
            <a:off x="2057400" y="3257550"/>
            <a:ext cx="228600" cy="514350"/>
          </a:xfrm>
          <a:prstGeom prst="down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90" name="Google Shape;190;p5"/>
          <p:cNvSpPr/>
          <p:nvPr/>
        </p:nvSpPr>
        <p:spPr>
          <a:xfrm>
            <a:off x="4286250" y="3200400"/>
            <a:ext cx="228600" cy="514350"/>
          </a:xfrm>
          <a:prstGeom prst="down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91" name="Google Shape;191;p5"/>
          <p:cNvSpPr/>
          <p:nvPr/>
        </p:nvSpPr>
        <p:spPr>
          <a:xfrm>
            <a:off x="6629400" y="3257550"/>
            <a:ext cx="228600" cy="514350"/>
          </a:xfrm>
          <a:prstGeom prst="downArrow">
            <a:avLst>
              <a:gd fmla="val 50000" name="adj1"/>
              <a:gd fmla="val 50000" name="adj2"/>
            </a:avLst>
          </a:prstGeom>
          <a:solidFill>
            <a:schemeClr val="accent1"/>
          </a:solidFill>
          <a:ln cap="rnd" cmpd="sng" w="15875">
            <a:solidFill>
              <a:srgbClr val="B19C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192" name="Google Shape;192;p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0"/>
          <p:cNvSpPr txBox="1"/>
          <p:nvPr>
            <p:ph type="ctrTitle"/>
          </p:nvPr>
        </p:nvSpPr>
        <p:spPr>
          <a:xfrm>
            <a:off x="2132580" y="1991659"/>
            <a:ext cx="4370039" cy="1234727"/>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Formal survey and census</a:t>
            </a:r>
            <a:endParaRPr b="1" sz="2700">
              <a:latin typeface="Times New Roman"/>
              <a:ea typeface="Times New Roman"/>
              <a:cs typeface="Times New Roman"/>
              <a:sym typeface="Times New Roman"/>
            </a:endParaRPr>
          </a:p>
        </p:txBody>
      </p:sp>
      <p:sp>
        <p:nvSpPr>
          <p:cNvPr id="494" name="Google Shape;494;p50"/>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1"/>
          <p:cNvSpPr txBox="1"/>
          <p:nvPr>
            <p:ph type="title"/>
          </p:nvPr>
        </p:nvSpPr>
        <p:spPr>
          <a:xfrm>
            <a:off x="1655677" y="1265258"/>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Introduction of Survey</a:t>
            </a:r>
            <a:br>
              <a:rPr lang="en-US" sz="2400"/>
            </a:br>
            <a:endParaRPr sz="2400"/>
          </a:p>
        </p:txBody>
      </p:sp>
      <p:sp>
        <p:nvSpPr>
          <p:cNvPr id="501" name="Google Shape;501;p51"/>
          <p:cNvSpPr txBox="1"/>
          <p:nvPr>
            <p:ph idx="1" type="body"/>
          </p:nvPr>
        </p:nvSpPr>
        <p:spPr>
          <a:xfrm>
            <a:off x="1135464" y="2186863"/>
            <a:ext cx="7168679" cy="3024335"/>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A survey is defined as a research method used for collecting data from a pre-defined group of respondents to gain information &amp; insights on various topic of interest.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Surveys have a variety of purposes and can be carried out in many ways depending on the methodology chosen and the objectives to be achieved.</a:t>
            </a:r>
            <a:endParaRPr sz="2400">
              <a:latin typeface="Times New Roman"/>
              <a:ea typeface="Times New Roman"/>
              <a:cs typeface="Times New Roman"/>
              <a:sym typeface="Times New Roman"/>
            </a:endParaRPr>
          </a:p>
        </p:txBody>
      </p:sp>
      <p:sp>
        <p:nvSpPr>
          <p:cNvPr id="502" name="Google Shape;502;p5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2"/>
          <p:cNvSpPr txBox="1"/>
          <p:nvPr>
            <p:ph type="title"/>
          </p:nvPr>
        </p:nvSpPr>
        <p:spPr>
          <a:xfrm>
            <a:off x="1763690" y="1272476"/>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Examples of Surveys</a:t>
            </a:r>
            <a:endParaRPr/>
          </a:p>
        </p:txBody>
      </p:sp>
      <p:sp>
        <p:nvSpPr>
          <p:cNvPr id="509" name="Google Shape;509;p52"/>
          <p:cNvSpPr txBox="1"/>
          <p:nvPr>
            <p:ph idx="1" type="body"/>
          </p:nvPr>
        </p:nvSpPr>
        <p:spPr>
          <a:xfrm>
            <a:off x="737574" y="2263076"/>
            <a:ext cx="5786900" cy="2888373"/>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National Demographic Health Survey (NDHS)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World Fertility Surveys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Multiple Indicators Cluster Survey (MICS)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Fertility and Reproductive Health Surveys</a:t>
            </a:r>
            <a:endParaRPr/>
          </a:p>
        </p:txBody>
      </p:sp>
      <p:sp>
        <p:nvSpPr>
          <p:cNvPr id="510" name="Google Shape;510;p5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3"/>
          <p:cNvSpPr txBox="1"/>
          <p:nvPr>
            <p:ph type="title"/>
          </p:nvPr>
        </p:nvSpPr>
        <p:spPr>
          <a:xfrm>
            <a:off x="575556" y="1214754"/>
            <a:ext cx="6372585"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How survey created and designed</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
        <p:nvSpPr>
          <p:cNvPr id="517" name="Google Shape;517;p53"/>
          <p:cNvSpPr txBox="1"/>
          <p:nvPr>
            <p:ph idx="1" type="body"/>
          </p:nvPr>
        </p:nvSpPr>
        <p:spPr>
          <a:xfrm>
            <a:off x="826764" y="2380302"/>
            <a:ext cx="7750951" cy="3583265"/>
          </a:xfrm>
          <a:prstGeom prst="rect">
            <a:avLst/>
          </a:prstGeom>
          <a:noFill/>
          <a:ln>
            <a:noFill/>
          </a:ln>
        </p:spPr>
        <p:txBody>
          <a:bodyPr anchorCtr="0" anchor="ctr" bIns="45700" lIns="91425" spcFirstLastPara="1" rIns="91425" wrap="square" tIns="45700">
            <a:noAutofit/>
          </a:bodyPr>
          <a:lstStyle/>
          <a:p>
            <a:pPr indent="-220980" lvl="0" marL="214313" rtl="0" algn="l">
              <a:spcBef>
                <a:spcPts val="0"/>
              </a:spcBef>
              <a:spcAft>
                <a:spcPts val="0"/>
              </a:spcAft>
              <a:buSzPts val="3480"/>
              <a:buChar char="•"/>
            </a:pPr>
            <a:r>
              <a:rPr lang="en-US" sz="2400">
                <a:latin typeface="Times New Roman"/>
                <a:ea typeface="Times New Roman"/>
                <a:cs typeface="Times New Roman"/>
                <a:sym typeface="Times New Roman"/>
              </a:rPr>
              <a:t>STEP 1: Establish the purpose of the survey and the questions that need answering</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STEP 2: Design a methodology for collecting information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STEP 3: Develop a format for the survey (the questionnaire) </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STEP 4: Define a sample of the population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STEP 5: Collect the information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STEP 6: Analyze the data </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518" name="Google Shape;518;p5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4"/>
          <p:cNvSpPr txBox="1"/>
          <p:nvPr>
            <p:ph type="title"/>
          </p:nvPr>
        </p:nvSpPr>
        <p:spPr>
          <a:xfrm>
            <a:off x="197514" y="1319206"/>
            <a:ext cx="6966774" cy="66429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Characteristics of effective surveys </a:t>
            </a:r>
            <a:endParaRPr sz="2400"/>
          </a:p>
        </p:txBody>
      </p:sp>
      <p:sp>
        <p:nvSpPr>
          <p:cNvPr id="525" name="Google Shape;525;p54"/>
          <p:cNvSpPr txBox="1"/>
          <p:nvPr>
            <p:ph idx="1" type="body"/>
          </p:nvPr>
        </p:nvSpPr>
        <p:spPr>
          <a:xfrm>
            <a:off x="899592" y="2186863"/>
            <a:ext cx="5786900" cy="2665898"/>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solidFill>
                  <a:schemeClr val="dk1"/>
                </a:solidFill>
                <a:latin typeface="Times New Roman"/>
                <a:ea typeface="Times New Roman"/>
                <a:cs typeface="Times New Roman"/>
                <a:sym typeface="Times New Roman"/>
              </a:rPr>
              <a:t>Specific objectives</a:t>
            </a:r>
            <a:endParaRPr/>
          </a:p>
          <a:p>
            <a:pPr indent="-220980" lvl="0" marL="214313" rtl="0" algn="just">
              <a:spcBef>
                <a:spcPts val="930"/>
              </a:spcBef>
              <a:spcAft>
                <a:spcPts val="0"/>
              </a:spcAft>
              <a:buSzPts val="3480"/>
              <a:buChar char="•"/>
            </a:pPr>
            <a:r>
              <a:rPr lang="en-US" sz="2400">
                <a:solidFill>
                  <a:schemeClr val="dk1"/>
                </a:solidFill>
                <a:latin typeface="Times New Roman"/>
                <a:ea typeface="Times New Roman"/>
                <a:cs typeface="Times New Roman"/>
                <a:sym typeface="Times New Roman"/>
              </a:rPr>
              <a:t>Straightforward questions</a:t>
            </a:r>
            <a:endParaRPr/>
          </a:p>
          <a:p>
            <a:pPr indent="-220980" lvl="0" marL="214313" rtl="0" algn="just">
              <a:spcBef>
                <a:spcPts val="930"/>
              </a:spcBef>
              <a:spcAft>
                <a:spcPts val="0"/>
              </a:spcAft>
              <a:buSzPts val="3480"/>
              <a:buChar char="•"/>
            </a:pPr>
            <a:r>
              <a:rPr lang="en-US" sz="2400">
                <a:solidFill>
                  <a:schemeClr val="dk1"/>
                </a:solidFill>
                <a:latin typeface="Times New Roman"/>
                <a:ea typeface="Times New Roman"/>
                <a:cs typeface="Times New Roman"/>
                <a:sym typeface="Times New Roman"/>
              </a:rPr>
              <a:t>Proper sample</a:t>
            </a:r>
            <a:endParaRPr/>
          </a:p>
          <a:p>
            <a:pPr indent="-220980" lvl="0" marL="214313" rtl="0" algn="just">
              <a:spcBef>
                <a:spcPts val="930"/>
              </a:spcBef>
              <a:spcAft>
                <a:spcPts val="0"/>
              </a:spcAft>
              <a:buSzPts val="3480"/>
              <a:buChar char="•"/>
            </a:pPr>
            <a:r>
              <a:rPr lang="en-US" sz="2400">
                <a:solidFill>
                  <a:schemeClr val="dk1"/>
                </a:solidFill>
                <a:latin typeface="Times New Roman"/>
                <a:ea typeface="Times New Roman"/>
                <a:cs typeface="Times New Roman"/>
                <a:sym typeface="Times New Roman"/>
              </a:rPr>
              <a:t>Reliable and valid</a:t>
            </a:r>
            <a:endParaRPr/>
          </a:p>
          <a:p>
            <a:pPr indent="-220980" lvl="0" marL="214313" rtl="0" algn="just">
              <a:spcBef>
                <a:spcPts val="930"/>
              </a:spcBef>
              <a:spcAft>
                <a:spcPts val="0"/>
              </a:spcAft>
              <a:buSzPts val="3480"/>
              <a:buChar char="•"/>
            </a:pPr>
            <a:r>
              <a:rPr lang="en-US" sz="2400">
                <a:solidFill>
                  <a:schemeClr val="dk1"/>
                </a:solidFill>
                <a:latin typeface="Times New Roman"/>
                <a:ea typeface="Times New Roman"/>
                <a:cs typeface="Times New Roman"/>
                <a:sym typeface="Times New Roman"/>
              </a:rPr>
              <a:t>Accurate reporting of results</a:t>
            </a:r>
            <a:endParaRPr/>
          </a:p>
          <a:p>
            <a:pPr indent="0" lvl="0" marL="0" rtl="0" algn="just">
              <a:spcBef>
                <a:spcPts val="930"/>
              </a:spcBef>
              <a:spcAft>
                <a:spcPts val="0"/>
              </a:spcAft>
              <a:buSzPts val="3480"/>
              <a:buNone/>
            </a:pPr>
            <a:r>
              <a:t/>
            </a:r>
            <a:endParaRPr sz="2400">
              <a:solidFill>
                <a:schemeClr val="dk1"/>
              </a:solidFill>
              <a:latin typeface="Times New Roman"/>
              <a:ea typeface="Times New Roman"/>
              <a:cs typeface="Times New Roman"/>
              <a:sym typeface="Times New Roman"/>
            </a:endParaRPr>
          </a:p>
        </p:txBody>
      </p:sp>
      <p:sp>
        <p:nvSpPr>
          <p:cNvPr id="526" name="Google Shape;526;p5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5"/>
          <p:cNvSpPr txBox="1"/>
          <p:nvPr>
            <p:ph type="title"/>
          </p:nvPr>
        </p:nvSpPr>
        <p:spPr>
          <a:xfrm>
            <a:off x="980134" y="1007696"/>
            <a:ext cx="5462864" cy="70207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Survey method </a:t>
            </a:r>
            <a:endParaRPr b="1" sz="2400">
              <a:latin typeface="Times New Roman"/>
              <a:ea typeface="Times New Roman"/>
              <a:cs typeface="Times New Roman"/>
              <a:sym typeface="Times New Roman"/>
            </a:endParaRPr>
          </a:p>
        </p:txBody>
      </p:sp>
      <p:sp>
        <p:nvSpPr>
          <p:cNvPr id="532" name="Google Shape;532;p55"/>
          <p:cNvSpPr txBox="1"/>
          <p:nvPr>
            <p:ph idx="1" type="body"/>
          </p:nvPr>
        </p:nvSpPr>
        <p:spPr>
          <a:xfrm>
            <a:off x="1125414" y="1970839"/>
            <a:ext cx="7260727" cy="3417434"/>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SzPts val="3480"/>
              <a:buNone/>
            </a:pPr>
            <a:r>
              <a:rPr lang="en-US" sz="2400">
                <a:latin typeface="Times New Roman"/>
                <a:ea typeface="Times New Roman"/>
                <a:cs typeface="Times New Roman"/>
                <a:sym typeface="Times New Roman"/>
              </a:rPr>
              <a:t>Survey methods based on design;</a:t>
            </a:r>
            <a:endParaRPr/>
          </a:p>
          <a:p>
            <a:pPr indent="-220980" lvl="0" marL="214313" rtl="0" algn="just">
              <a:spcBef>
                <a:spcPts val="930"/>
              </a:spcBef>
              <a:spcAft>
                <a:spcPts val="0"/>
              </a:spcAft>
              <a:buSzPts val="3480"/>
              <a:buChar char="•"/>
            </a:pPr>
            <a:r>
              <a:rPr b="1" lang="en-US" sz="2400">
                <a:latin typeface="Times New Roman"/>
                <a:ea typeface="Times New Roman"/>
                <a:cs typeface="Times New Roman"/>
                <a:sym typeface="Times New Roman"/>
              </a:rPr>
              <a:t>Cross-sectional studies</a:t>
            </a:r>
            <a:r>
              <a:rPr lang="en-US" sz="2400">
                <a:latin typeface="Times New Roman"/>
                <a:ea typeface="Times New Roman"/>
                <a:cs typeface="Times New Roman"/>
                <a:sym typeface="Times New Roman"/>
              </a:rPr>
              <a:t>: In this type of study design that </a:t>
            </a:r>
            <a:r>
              <a:rPr lang="en-US" sz="2400">
                <a:solidFill>
                  <a:srgbClr val="FF0000"/>
                </a:solidFill>
                <a:latin typeface="Times New Roman"/>
                <a:ea typeface="Times New Roman"/>
                <a:cs typeface="Times New Roman"/>
                <a:sym typeface="Times New Roman"/>
              </a:rPr>
              <a:t>analyzes  data of variables collected at one given point of  time across a sample population</a:t>
            </a:r>
            <a:r>
              <a:rPr lang="en-US" sz="2400">
                <a:latin typeface="Times New Roman"/>
                <a:ea typeface="Times New Roman"/>
                <a:cs typeface="Times New Roman"/>
                <a:sym typeface="Times New Roman"/>
              </a:rPr>
              <a:t>.</a:t>
            </a:r>
            <a:endParaRPr/>
          </a:p>
          <a:p>
            <a:pPr indent="-220980" lvl="0" marL="214313" rtl="0" algn="just">
              <a:spcBef>
                <a:spcPts val="930"/>
              </a:spcBef>
              <a:spcAft>
                <a:spcPts val="0"/>
              </a:spcAft>
              <a:buSzPts val="3480"/>
              <a:buChar char="•"/>
            </a:pPr>
            <a:r>
              <a:rPr b="1" lang="en-US" sz="2400">
                <a:latin typeface="Times New Roman"/>
                <a:ea typeface="Times New Roman"/>
                <a:cs typeface="Times New Roman"/>
                <a:sym typeface="Times New Roman"/>
              </a:rPr>
              <a:t>Longitudinal studies</a:t>
            </a:r>
            <a:r>
              <a:rPr lang="en-US" sz="2400">
                <a:latin typeface="Times New Roman"/>
                <a:ea typeface="Times New Roman"/>
                <a:cs typeface="Times New Roman"/>
                <a:sym typeface="Times New Roman"/>
              </a:rPr>
              <a:t>: It is an observational study that employs continuous or repeated measures to follow particular individuals over a prolonged period of time often a years or decades. </a:t>
            </a:r>
            <a:endParaRPr/>
          </a:p>
          <a:p>
            <a:pPr indent="-164783" lvl="0" marL="385763" rtl="0" algn="just">
              <a:spcBef>
                <a:spcPts val="930"/>
              </a:spcBef>
              <a:spcAft>
                <a:spcPts val="0"/>
              </a:spcAft>
              <a:buSzPts val="3480"/>
              <a:buFont typeface="Noto Sans Symbols"/>
              <a:buNone/>
            </a:pPr>
            <a:r>
              <a:t/>
            </a:r>
            <a:endParaRPr sz="2400"/>
          </a:p>
        </p:txBody>
      </p:sp>
      <p:sp>
        <p:nvSpPr>
          <p:cNvPr id="533" name="Google Shape;533;p5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6"/>
          <p:cNvSpPr txBox="1"/>
          <p:nvPr>
            <p:ph idx="1" type="body"/>
          </p:nvPr>
        </p:nvSpPr>
        <p:spPr>
          <a:xfrm>
            <a:off x="467544" y="1808821"/>
            <a:ext cx="7873871" cy="3288623"/>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b="1" lang="en-US" sz="2400">
                <a:latin typeface="Times New Roman"/>
                <a:ea typeface="Times New Roman"/>
                <a:cs typeface="Times New Roman"/>
                <a:sym typeface="Times New Roman"/>
              </a:rPr>
              <a:t>Co relational studies</a:t>
            </a:r>
            <a:r>
              <a:rPr lang="en-US" sz="2400">
                <a:latin typeface="Times New Roman"/>
                <a:ea typeface="Times New Roman"/>
                <a:cs typeface="Times New Roman"/>
                <a:sym typeface="Times New Roman"/>
              </a:rPr>
              <a:t>: It is a non-experimental type of research design where two distinct variables are studied &amp; statistical analysis is  run to study the relationship between them without the inference of external variables</a:t>
            </a:r>
            <a:r>
              <a:rPr lang="en-US" sz="2400"/>
              <a:t>.</a:t>
            </a:r>
            <a:endParaRPr sz="2400"/>
          </a:p>
        </p:txBody>
      </p:sp>
      <p:sp>
        <p:nvSpPr>
          <p:cNvPr id="539" name="Google Shape;539;p5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7"/>
          <p:cNvSpPr txBox="1"/>
          <p:nvPr>
            <p:ph type="title"/>
          </p:nvPr>
        </p:nvSpPr>
        <p:spPr>
          <a:xfrm>
            <a:off x="791581" y="1265258"/>
            <a:ext cx="5840906"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Other type of surveys </a:t>
            </a:r>
            <a:endParaRPr b="1" sz="2400">
              <a:latin typeface="Times New Roman"/>
              <a:ea typeface="Times New Roman"/>
              <a:cs typeface="Times New Roman"/>
              <a:sym typeface="Times New Roman"/>
            </a:endParaRPr>
          </a:p>
        </p:txBody>
      </p:sp>
      <p:sp>
        <p:nvSpPr>
          <p:cNvPr id="545" name="Google Shape;545;p57"/>
          <p:cNvSpPr txBox="1"/>
          <p:nvPr>
            <p:ph idx="1" type="body"/>
          </p:nvPr>
        </p:nvSpPr>
        <p:spPr>
          <a:xfrm>
            <a:off x="1871700" y="2186863"/>
            <a:ext cx="4760786" cy="2910580"/>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Online survey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Telephone survey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Face to face survey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Paper based survey </a:t>
            </a:r>
            <a:endParaRPr sz="2400">
              <a:latin typeface="Times New Roman"/>
              <a:ea typeface="Times New Roman"/>
              <a:cs typeface="Times New Roman"/>
              <a:sym typeface="Times New Roman"/>
            </a:endParaRPr>
          </a:p>
        </p:txBody>
      </p:sp>
      <p:sp>
        <p:nvSpPr>
          <p:cNvPr id="546" name="Google Shape;546;p5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8"/>
          <p:cNvSpPr txBox="1"/>
          <p:nvPr>
            <p:ph type="title"/>
          </p:nvPr>
        </p:nvSpPr>
        <p:spPr>
          <a:xfrm>
            <a:off x="1604221" y="521680"/>
            <a:ext cx="5567932"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Strengths of Survey </a:t>
            </a:r>
            <a:endParaRPr b="1" sz="2400">
              <a:latin typeface="Times New Roman"/>
              <a:ea typeface="Times New Roman"/>
              <a:cs typeface="Times New Roman"/>
              <a:sym typeface="Times New Roman"/>
            </a:endParaRPr>
          </a:p>
        </p:txBody>
      </p:sp>
      <p:sp>
        <p:nvSpPr>
          <p:cNvPr id="552" name="Google Shape;552;p58"/>
          <p:cNvSpPr txBox="1"/>
          <p:nvPr>
            <p:ph idx="1" type="body"/>
          </p:nvPr>
        </p:nvSpPr>
        <p:spPr>
          <a:xfrm>
            <a:off x="413538" y="2078851"/>
            <a:ext cx="7495525" cy="3309422"/>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Surveys allow researchers to collect a large amount of data in a relatively short period.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Surveys are less expensive than many other data collection techniques.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Surveys can be created quickly and administered easily.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Surveys can be used to collect information on a broad range of things, including personal facts, attitudes, past behaviors, and opinions</a:t>
            </a:r>
            <a:r>
              <a:rPr lang="en-US" sz="2400"/>
              <a:t>.</a:t>
            </a:r>
            <a:endParaRPr/>
          </a:p>
        </p:txBody>
      </p:sp>
      <p:sp>
        <p:nvSpPr>
          <p:cNvPr id="553" name="Google Shape;553;p58"/>
          <p:cNvSpPr txBox="1"/>
          <p:nvPr>
            <p:ph idx="12" type="sldNum"/>
          </p:nvPr>
        </p:nvSpPr>
        <p:spPr>
          <a:xfrm>
            <a:off x="7467743" y="5595472"/>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9"/>
          <p:cNvSpPr txBox="1"/>
          <p:nvPr>
            <p:ph type="title"/>
          </p:nvPr>
        </p:nvSpPr>
        <p:spPr>
          <a:xfrm>
            <a:off x="1729568" y="940324"/>
            <a:ext cx="4760785" cy="75608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Limitations of Survey</a:t>
            </a:r>
            <a:endParaRPr/>
          </a:p>
        </p:txBody>
      </p:sp>
      <p:sp>
        <p:nvSpPr>
          <p:cNvPr id="559" name="Google Shape;559;p59"/>
          <p:cNvSpPr txBox="1"/>
          <p:nvPr>
            <p:ph idx="1" type="body"/>
          </p:nvPr>
        </p:nvSpPr>
        <p:spPr>
          <a:xfrm>
            <a:off x="305526" y="2586658"/>
            <a:ext cx="7976255" cy="3164600"/>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Respondents may not feel comfortable to provide accurate and honest answers.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Respondents may not be fully aware of their reasons for any given answer because of lack of memory on the subject, or even boredom. </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Surveys with closed-ended questions may have a lower validity rate than other question types.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Data errors due to question non-responses may exist, thus creating bias.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560" name="Google Shape;560;p59"/>
          <p:cNvSpPr txBox="1"/>
          <p:nvPr>
            <p:ph idx="12" type="sldNum"/>
          </p:nvPr>
        </p:nvSpPr>
        <p:spPr>
          <a:xfrm>
            <a:off x="7919917" y="5499941"/>
            <a:ext cx="449267"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 type="body"/>
          </p:nvPr>
        </p:nvSpPr>
        <p:spPr>
          <a:xfrm>
            <a:off x="1228411" y="2220686"/>
            <a:ext cx="7257122" cy="3194742"/>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Inputs and Outputs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Inputs are the information that enters into the system for processing.</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main aim of a system is to produce an output which is useful for its user.</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Output is the outcome of processing.</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Process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processor is the element of a system that involves the actual transformation of input into output.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is the operational component of a system. Processors may modify the input either totally or partially, depending on the output specification.</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As the output specifications change, so does the processing. In some cases, input is also modified to enable the processor for handling the transformation.</a:t>
            </a:r>
            <a:endParaRPr/>
          </a:p>
          <a:p>
            <a:pPr indent="0" lvl="0" marL="0" rtl="0" algn="just">
              <a:spcBef>
                <a:spcPts val="930"/>
              </a:spcBef>
              <a:spcAft>
                <a:spcPts val="0"/>
              </a:spcAft>
              <a:buSzPts val="3480"/>
              <a:buNone/>
            </a:pPr>
            <a:br>
              <a:rPr lang="en-US"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198" name="Google Shape;198;p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0"/>
          <p:cNvSpPr txBox="1"/>
          <p:nvPr>
            <p:ph type="title"/>
          </p:nvPr>
        </p:nvSpPr>
        <p:spPr>
          <a:xfrm>
            <a:off x="1601670" y="1063228"/>
            <a:ext cx="6172200" cy="6375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Census</a:t>
            </a:r>
            <a:endParaRPr/>
          </a:p>
        </p:txBody>
      </p:sp>
      <p:sp>
        <p:nvSpPr>
          <p:cNvPr id="566" name="Google Shape;566;p60"/>
          <p:cNvSpPr txBox="1"/>
          <p:nvPr>
            <p:ph idx="1" type="body"/>
          </p:nvPr>
        </p:nvSpPr>
        <p:spPr>
          <a:xfrm>
            <a:off x="467544" y="1821244"/>
            <a:ext cx="7858964" cy="3481034"/>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lang="en-US" sz="2400">
                <a:solidFill>
                  <a:srgbClr val="FF0000"/>
                </a:solidFill>
                <a:latin typeface="Times New Roman"/>
                <a:ea typeface="Times New Roman"/>
                <a:cs typeface="Times New Roman"/>
                <a:sym typeface="Times New Roman"/>
              </a:rPr>
              <a:t>A census of population is the total process of collecting, compiling, evaluating, analyzing and publishing demographic, economic and social data at a specific time, to all persons in a country.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enumeration of the entire population of a country or a region at a particular time is known as a census.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Example; National Housing and Population Census(NHPC)</a:t>
            </a:r>
            <a:endParaRPr/>
          </a:p>
          <a:p>
            <a:pPr indent="0" lvl="0" marL="0" rtl="0" algn="l">
              <a:spcBef>
                <a:spcPts val="930"/>
              </a:spcBef>
              <a:spcAft>
                <a:spcPts val="0"/>
              </a:spcAft>
              <a:buSzPts val="3480"/>
              <a:buNone/>
            </a:pPr>
            <a:r>
              <a:t/>
            </a:r>
            <a:endParaRPr sz="2400"/>
          </a:p>
        </p:txBody>
      </p:sp>
      <p:sp>
        <p:nvSpPr>
          <p:cNvPr id="567" name="Google Shape;567;p60"/>
          <p:cNvSpPr txBox="1"/>
          <p:nvPr>
            <p:ph idx="12" type="sldNum"/>
          </p:nvPr>
        </p:nvSpPr>
        <p:spPr>
          <a:xfrm>
            <a:off x="8001913" y="5522451"/>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1"/>
          <p:cNvSpPr txBox="1"/>
          <p:nvPr>
            <p:ph type="title"/>
          </p:nvPr>
        </p:nvSpPr>
        <p:spPr>
          <a:xfrm>
            <a:off x="2018662" y="709817"/>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100"/>
              <a:buFont typeface="Times New Roman"/>
              <a:buNone/>
            </a:pPr>
            <a:r>
              <a:rPr b="1" lang="en-US" sz="2100">
                <a:latin typeface="Times New Roman"/>
                <a:ea typeface="Times New Roman"/>
                <a:cs typeface="Times New Roman"/>
                <a:sym typeface="Times New Roman"/>
              </a:rPr>
              <a:t>National census </a:t>
            </a:r>
            <a:endParaRPr/>
          </a:p>
        </p:txBody>
      </p:sp>
      <p:sp>
        <p:nvSpPr>
          <p:cNvPr id="573" name="Google Shape;573;p61"/>
          <p:cNvSpPr txBox="1"/>
          <p:nvPr>
            <p:ph idx="1" type="body"/>
          </p:nvPr>
        </p:nvSpPr>
        <p:spPr>
          <a:xfrm>
            <a:off x="467544" y="2240869"/>
            <a:ext cx="8142228" cy="3348371"/>
          </a:xfrm>
          <a:prstGeom prst="rect">
            <a:avLst/>
          </a:prstGeom>
          <a:noFill/>
          <a:ln>
            <a:noFill/>
          </a:ln>
        </p:spPr>
        <p:txBody>
          <a:bodyPr anchorCtr="0" anchor="ctr" bIns="45700" lIns="91425" spcFirstLastPara="1" rIns="91425" wrap="square" tIns="45700">
            <a:normAutofit/>
          </a:bodyPr>
          <a:lstStyle/>
          <a:p>
            <a:pPr indent="-220980" lvl="0" marL="214313" rtl="0" algn="just">
              <a:lnSpc>
                <a:spcPct val="150000"/>
              </a:lnSpc>
              <a:spcBef>
                <a:spcPts val="0"/>
              </a:spcBef>
              <a:spcAft>
                <a:spcPts val="0"/>
              </a:spcAft>
              <a:buSzPts val="3480"/>
              <a:buChar char="•"/>
            </a:pPr>
            <a:r>
              <a:rPr lang="en-US" sz="2400">
                <a:latin typeface="Times New Roman"/>
                <a:ea typeface="Times New Roman"/>
                <a:cs typeface="Times New Roman"/>
                <a:sym typeface="Times New Roman"/>
              </a:rPr>
              <a:t>The national census in Nepal is undertaken at the interval of every 10 years.</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The last census have been undertaken in the year 2021 which was 12</a:t>
            </a:r>
            <a:r>
              <a:rPr baseline="30000" lang="en-US" sz="24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census of Nepal.</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Nepal first conducted census in 1911.</a:t>
            </a:r>
            <a:endParaRPr/>
          </a:p>
          <a:p>
            <a:pPr indent="0" lvl="0" marL="0" rtl="0" algn="just">
              <a:lnSpc>
                <a:spcPct val="150000"/>
              </a:lnSpc>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lnSpc>
                <a:spcPct val="150000"/>
              </a:lnSpc>
              <a:spcBef>
                <a:spcPts val="930"/>
              </a:spcBef>
              <a:spcAft>
                <a:spcPts val="0"/>
              </a:spcAft>
              <a:buSzPts val="3480"/>
              <a:buNone/>
            </a:pPr>
            <a:r>
              <a:t/>
            </a:r>
            <a:endParaRPr sz="2400"/>
          </a:p>
        </p:txBody>
      </p:sp>
      <p:sp>
        <p:nvSpPr>
          <p:cNvPr id="574" name="Google Shape;574;p61"/>
          <p:cNvSpPr txBox="1"/>
          <p:nvPr>
            <p:ph idx="12" type="sldNum"/>
          </p:nvPr>
        </p:nvSpPr>
        <p:spPr>
          <a:xfrm>
            <a:off x="8044813" y="5582087"/>
            <a:ext cx="492842"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2"/>
          <p:cNvSpPr txBox="1"/>
          <p:nvPr>
            <p:ph type="title"/>
          </p:nvPr>
        </p:nvSpPr>
        <p:spPr>
          <a:xfrm>
            <a:off x="1653156" y="506360"/>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Features of census</a:t>
            </a:r>
            <a:endParaRPr/>
          </a:p>
        </p:txBody>
      </p:sp>
      <p:sp>
        <p:nvSpPr>
          <p:cNvPr id="580" name="Google Shape;580;p62"/>
          <p:cNvSpPr txBox="1"/>
          <p:nvPr>
            <p:ph idx="1" type="body"/>
          </p:nvPr>
        </p:nvSpPr>
        <p:spPr>
          <a:xfrm>
            <a:off x="787847" y="2318767"/>
            <a:ext cx="8080616" cy="3688838"/>
          </a:xfrm>
          <a:prstGeom prst="rect">
            <a:avLst/>
          </a:prstGeom>
          <a:noFill/>
          <a:ln>
            <a:noFill/>
          </a:ln>
        </p:spPr>
        <p:txBody>
          <a:bodyPr anchorCtr="0" anchor="ctr" bIns="45700" lIns="91425" spcFirstLastPara="1" rIns="91425" wrap="square" tIns="45700">
            <a:noAutofit/>
          </a:bodyPr>
          <a:lstStyle/>
          <a:p>
            <a:pPr indent="-220980" lvl="0" marL="214313" rtl="0" algn="just">
              <a:lnSpc>
                <a:spcPct val="150000"/>
              </a:lnSpc>
              <a:spcBef>
                <a:spcPts val="0"/>
              </a:spcBef>
              <a:spcAft>
                <a:spcPts val="0"/>
              </a:spcAft>
              <a:buSzPts val="3480"/>
              <a:buChar char="•"/>
            </a:pPr>
            <a:r>
              <a:rPr lang="en-US" sz="2400">
                <a:latin typeface="Times New Roman"/>
                <a:ea typeface="Times New Roman"/>
                <a:cs typeface="Times New Roman"/>
                <a:sym typeface="Times New Roman"/>
              </a:rPr>
              <a:t>National data bank for age, sex, occupation, religion, caste and other data</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It is conducted by government body only within fixed time interval</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Conducted in a fixed period(up to two weeks for de jure and modified de jure)</a:t>
            </a:r>
            <a:endParaRPr/>
          </a:p>
          <a:p>
            <a:pPr indent="-220980" lvl="0" marL="214313" rtl="0" algn="just">
              <a:lnSpc>
                <a:spcPct val="150000"/>
              </a:lnSpc>
              <a:spcBef>
                <a:spcPts val="930"/>
              </a:spcBef>
              <a:spcAft>
                <a:spcPts val="0"/>
              </a:spcAft>
              <a:buSzPts val="3480"/>
              <a:buChar char="•"/>
            </a:pPr>
            <a:r>
              <a:rPr lang="en-US" sz="2400">
                <a:latin typeface="Times New Roman"/>
                <a:ea typeface="Times New Roman"/>
                <a:cs typeface="Times New Roman"/>
                <a:sym typeface="Times New Roman"/>
              </a:rPr>
              <a:t>Data are based on individual counting.</a:t>
            </a:r>
            <a:endParaRPr/>
          </a:p>
          <a:p>
            <a:pPr indent="0" lvl="0" marL="0" rtl="0" algn="just">
              <a:lnSpc>
                <a:spcPct val="150000"/>
              </a:lnSpc>
              <a:spcBef>
                <a:spcPts val="930"/>
              </a:spcBef>
              <a:spcAft>
                <a:spcPts val="0"/>
              </a:spcAft>
              <a:buSzPts val="3480"/>
              <a:buNone/>
            </a:pPr>
            <a:r>
              <a:t/>
            </a:r>
            <a:endParaRPr sz="2400"/>
          </a:p>
        </p:txBody>
      </p:sp>
      <p:sp>
        <p:nvSpPr>
          <p:cNvPr id="581" name="Google Shape;581;p62"/>
          <p:cNvSpPr txBox="1"/>
          <p:nvPr>
            <p:ph idx="12" type="sldNum"/>
          </p:nvPr>
        </p:nvSpPr>
        <p:spPr>
          <a:xfrm>
            <a:off x="8091365" y="5507543"/>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3"/>
          <p:cNvSpPr txBox="1"/>
          <p:nvPr>
            <p:ph type="title"/>
          </p:nvPr>
        </p:nvSpPr>
        <p:spPr>
          <a:xfrm>
            <a:off x="1876133" y="1319264"/>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Types of census </a:t>
            </a:r>
            <a:endParaRPr/>
          </a:p>
        </p:txBody>
      </p:sp>
      <p:sp>
        <p:nvSpPr>
          <p:cNvPr id="587" name="Google Shape;587;p63"/>
          <p:cNvSpPr txBox="1"/>
          <p:nvPr>
            <p:ph idx="1" type="body"/>
          </p:nvPr>
        </p:nvSpPr>
        <p:spPr>
          <a:xfrm>
            <a:off x="1429666" y="2363969"/>
            <a:ext cx="6056930" cy="2910580"/>
          </a:xfrm>
          <a:prstGeom prst="rect">
            <a:avLst/>
          </a:prstGeom>
          <a:noFill/>
          <a:ln>
            <a:noFill/>
          </a:ln>
        </p:spPr>
        <p:txBody>
          <a:bodyPr anchorCtr="0" anchor="ctr" bIns="45700" lIns="91425" spcFirstLastPara="1" rIns="91425" wrap="square" tIns="45700">
            <a:noAutofit/>
          </a:bodyPr>
          <a:lstStyle/>
          <a:p>
            <a:pPr indent="0" lvl="0" marL="0" rtl="0" algn="just">
              <a:lnSpc>
                <a:spcPct val="150000"/>
              </a:lnSpc>
              <a:spcBef>
                <a:spcPts val="0"/>
              </a:spcBef>
              <a:spcAft>
                <a:spcPts val="0"/>
              </a:spcAft>
              <a:buSzPts val="3480"/>
              <a:buNone/>
            </a:pPr>
            <a:r>
              <a:rPr lang="en-US" sz="2400">
                <a:latin typeface="Times New Roman"/>
                <a:ea typeface="Times New Roman"/>
                <a:cs typeface="Times New Roman"/>
                <a:sym typeface="Times New Roman"/>
              </a:rPr>
              <a:t>Census can be conducted on the following basis:</a:t>
            </a:r>
            <a:endParaRPr/>
          </a:p>
          <a:p>
            <a:pPr indent="-385763" lvl="0" marL="385763" rtl="0" algn="just">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De facto method</a:t>
            </a:r>
            <a:endParaRPr/>
          </a:p>
          <a:p>
            <a:pPr indent="-385763" lvl="0" marL="385763" rtl="0" algn="just">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De jure Method</a:t>
            </a:r>
            <a:endParaRPr/>
          </a:p>
          <a:p>
            <a:pPr indent="-385763" lvl="0" marL="385763" rtl="0" algn="just">
              <a:lnSpc>
                <a:spcPct val="150000"/>
              </a:lnSpc>
              <a:spcBef>
                <a:spcPts val="930"/>
              </a:spcBef>
              <a:spcAft>
                <a:spcPts val="0"/>
              </a:spcAft>
              <a:buSzPts val="3480"/>
              <a:buFont typeface="Times New Roman"/>
              <a:buAutoNum type="arabicPeriod"/>
            </a:pPr>
            <a:r>
              <a:rPr lang="en-US" sz="2400">
                <a:latin typeface="Times New Roman"/>
                <a:ea typeface="Times New Roman"/>
                <a:cs typeface="Times New Roman"/>
                <a:sym typeface="Times New Roman"/>
              </a:rPr>
              <a:t>Modified de jure method</a:t>
            </a:r>
            <a:endParaRPr/>
          </a:p>
        </p:txBody>
      </p:sp>
      <p:sp>
        <p:nvSpPr>
          <p:cNvPr id="588" name="Google Shape;588;p63"/>
          <p:cNvSpPr txBox="1"/>
          <p:nvPr>
            <p:ph idx="12" type="sldNum"/>
          </p:nvPr>
        </p:nvSpPr>
        <p:spPr>
          <a:xfrm>
            <a:off x="8046639" y="5559723"/>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4"/>
          <p:cNvSpPr txBox="1"/>
          <p:nvPr>
            <p:ph type="title"/>
          </p:nvPr>
        </p:nvSpPr>
        <p:spPr>
          <a:xfrm>
            <a:off x="1708712" y="1210190"/>
            <a:ext cx="4652274" cy="6375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1.Defacto method </a:t>
            </a:r>
            <a:endParaRPr/>
          </a:p>
        </p:txBody>
      </p:sp>
      <p:sp>
        <p:nvSpPr>
          <p:cNvPr id="594" name="Google Shape;594;p64"/>
          <p:cNvSpPr txBox="1"/>
          <p:nvPr>
            <p:ph idx="1" type="body"/>
          </p:nvPr>
        </p:nvSpPr>
        <p:spPr>
          <a:xfrm>
            <a:off x="575556" y="2132856"/>
            <a:ext cx="7862766" cy="2970330"/>
          </a:xfrm>
          <a:prstGeom prst="rect">
            <a:avLst/>
          </a:prstGeom>
          <a:noFill/>
          <a:ln>
            <a:noFill/>
          </a:ln>
        </p:spPr>
        <p:txBody>
          <a:bodyPr anchorCtr="0" anchor="ctr" bIns="45700" lIns="91425" spcFirstLastPara="1" rIns="91425" wrap="square" tIns="45700">
            <a:normAutofit/>
          </a:bodyPr>
          <a:lstStyle/>
          <a:p>
            <a:pPr indent="-220980" lvl="0" marL="214313" rtl="0" algn="l">
              <a:spcBef>
                <a:spcPts val="0"/>
              </a:spcBef>
              <a:spcAft>
                <a:spcPts val="0"/>
              </a:spcAft>
              <a:buSzPts val="3480"/>
              <a:buChar char="•"/>
            </a:pPr>
            <a:r>
              <a:rPr lang="en-US" sz="2400">
                <a:latin typeface="Times New Roman"/>
                <a:ea typeface="Times New Roman"/>
                <a:cs typeface="Times New Roman"/>
                <a:sym typeface="Times New Roman"/>
              </a:rPr>
              <a:t>In this method, people are counted in place where they are found.</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This types of census is conducted at night because it is presumed that all household are present on their residences during that time.</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 </a:t>
            </a:r>
            <a:endParaRPr sz="2400"/>
          </a:p>
        </p:txBody>
      </p:sp>
      <p:sp>
        <p:nvSpPr>
          <p:cNvPr id="595" name="Google Shape;595;p64"/>
          <p:cNvSpPr txBox="1"/>
          <p:nvPr>
            <p:ph idx="12" type="sldNum"/>
          </p:nvPr>
        </p:nvSpPr>
        <p:spPr>
          <a:xfrm>
            <a:off x="8016822" y="5477725"/>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5"/>
          <p:cNvSpPr txBox="1"/>
          <p:nvPr>
            <p:ph type="title"/>
          </p:nvPr>
        </p:nvSpPr>
        <p:spPr>
          <a:xfrm>
            <a:off x="1709683" y="1268760"/>
            <a:ext cx="4760785"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2.De jure method</a:t>
            </a:r>
            <a:br>
              <a:rPr b="1" lang="en-US" sz="2400">
                <a:latin typeface="Times New Roman"/>
                <a:ea typeface="Times New Roman"/>
                <a:cs typeface="Times New Roman"/>
                <a:sym typeface="Times New Roman"/>
              </a:rPr>
            </a:br>
            <a:endParaRPr sz="2400"/>
          </a:p>
        </p:txBody>
      </p:sp>
      <p:sp>
        <p:nvSpPr>
          <p:cNvPr id="601" name="Google Shape;601;p65"/>
          <p:cNvSpPr txBox="1"/>
          <p:nvPr>
            <p:ph idx="1" type="body"/>
          </p:nvPr>
        </p:nvSpPr>
        <p:spPr>
          <a:xfrm>
            <a:off x="683568" y="2186863"/>
            <a:ext cx="8075291" cy="2910580"/>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The census method which can be conducted on the basis of permanent place of residence is called de jure method.</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This method is considered </a:t>
            </a:r>
            <a:r>
              <a:rPr lang="en-US" sz="2400">
                <a:solidFill>
                  <a:srgbClr val="FF0000"/>
                </a:solidFill>
                <a:latin typeface="Times New Roman"/>
                <a:ea typeface="Times New Roman"/>
                <a:cs typeface="Times New Roman"/>
                <a:sym typeface="Times New Roman"/>
              </a:rPr>
              <a:t>more practicable and scientific than de facto method.</a:t>
            </a:r>
            <a:endParaRPr/>
          </a:p>
          <a:p>
            <a:pPr indent="0" lvl="0" marL="214313" rtl="0" algn="just">
              <a:spcBef>
                <a:spcPts val="930"/>
              </a:spcBef>
              <a:spcAft>
                <a:spcPts val="0"/>
              </a:spcAft>
              <a:buSzPts val="3480"/>
              <a:buNone/>
            </a:pPr>
            <a:r>
              <a:t/>
            </a:r>
            <a:endParaRPr sz="2400"/>
          </a:p>
        </p:txBody>
      </p:sp>
      <p:sp>
        <p:nvSpPr>
          <p:cNvPr id="602" name="Google Shape;602;p65"/>
          <p:cNvSpPr txBox="1"/>
          <p:nvPr>
            <p:ph idx="12" type="sldNum"/>
          </p:nvPr>
        </p:nvSpPr>
        <p:spPr>
          <a:xfrm>
            <a:off x="8000088" y="5447908"/>
            <a:ext cx="492842"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6"/>
          <p:cNvSpPr txBox="1"/>
          <p:nvPr>
            <p:ph type="title"/>
          </p:nvPr>
        </p:nvSpPr>
        <p:spPr>
          <a:xfrm>
            <a:off x="1655677" y="1322766"/>
            <a:ext cx="4868798"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 3.Modified de jure method</a:t>
            </a:r>
            <a:endParaRPr/>
          </a:p>
        </p:txBody>
      </p:sp>
      <p:sp>
        <p:nvSpPr>
          <p:cNvPr id="608" name="Google Shape;608;p66"/>
          <p:cNvSpPr txBox="1"/>
          <p:nvPr>
            <p:ph idx="1" type="body"/>
          </p:nvPr>
        </p:nvSpPr>
        <p:spPr>
          <a:xfrm>
            <a:off x="953599" y="1997841"/>
            <a:ext cx="7387817" cy="2862318"/>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SzPts val="3480"/>
              <a:buNone/>
            </a:pPr>
            <a:r>
              <a:t/>
            </a:r>
            <a:endParaRPr sz="2400">
              <a:latin typeface="Times New Roman"/>
              <a:ea typeface="Times New Roman"/>
              <a:cs typeface="Times New Roman"/>
              <a:sym typeface="Times New Roman"/>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In this method census is performed on the basis of usual place of residence.</a:t>
            </a:r>
            <a:endParaRPr/>
          </a:p>
          <a:p>
            <a:pPr indent="0" lvl="0" marL="0" rtl="0" algn="just">
              <a:spcBef>
                <a:spcPts val="930"/>
              </a:spcBef>
              <a:spcAft>
                <a:spcPts val="0"/>
              </a:spcAft>
              <a:buSzPts val="3480"/>
              <a:buNone/>
            </a:pPr>
            <a:r>
              <a:t/>
            </a:r>
            <a:endParaRPr sz="2400"/>
          </a:p>
        </p:txBody>
      </p:sp>
      <p:sp>
        <p:nvSpPr>
          <p:cNvPr id="609" name="Google Shape;609;p66"/>
          <p:cNvSpPr txBox="1"/>
          <p:nvPr>
            <p:ph idx="12" type="sldNum"/>
          </p:nvPr>
        </p:nvSpPr>
        <p:spPr>
          <a:xfrm>
            <a:off x="8232997" y="5552269"/>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7"/>
          <p:cNvSpPr txBox="1"/>
          <p:nvPr>
            <p:ph type="title"/>
          </p:nvPr>
        </p:nvSpPr>
        <p:spPr>
          <a:xfrm>
            <a:off x="1979425" y="307723"/>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Strengths of Census </a:t>
            </a:r>
            <a:endParaRPr/>
          </a:p>
        </p:txBody>
      </p:sp>
      <p:sp>
        <p:nvSpPr>
          <p:cNvPr id="615" name="Google Shape;615;p67"/>
          <p:cNvSpPr txBox="1"/>
          <p:nvPr>
            <p:ph idx="1" type="body"/>
          </p:nvPr>
        </p:nvSpPr>
        <p:spPr>
          <a:xfrm>
            <a:off x="732565" y="2949292"/>
            <a:ext cx="8118039" cy="3186354"/>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b="1" lang="en-US" sz="2400">
                <a:latin typeface="Times New Roman"/>
                <a:ea typeface="Times New Roman"/>
                <a:cs typeface="Times New Roman"/>
                <a:sym typeface="Times New Roman"/>
              </a:rPr>
              <a:t>Accuracy And Reliability:</a:t>
            </a:r>
            <a:r>
              <a:rPr lang="en-US" sz="2400">
                <a:latin typeface="Times New Roman"/>
                <a:ea typeface="Times New Roman"/>
                <a:cs typeface="Times New Roman"/>
                <a:sym typeface="Times New Roman"/>
              </a:rPr>
              <a:t> Census method confirms a higher degree of accuracy than other techniques.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Suitability:</a:t>
            </a:r>
            <a:r>
              <a:rPr lang="en-US" sz="2400">
                <a:latin typeface="Times New Roman"/>
                <a:ea typeface="Times New Roman"/>
                <a:cs typeface="Times New Roman"/>
                <a:sym typeface="Times New Roman"/>
              </a:rPr>
              <a:t> Census method is effective if the universe is small.</a:t>
            </a:r>
            <a:endParaRPr/>
          </a:p>
          <a:p>
            <a:pPr indent="-220980" lvl="0" marL="214313" rtl="0" algn="just">
              <a:spcBef>
                <a:spcPts val="930"/>
              </a:spcBef>
              <a:spcAft>
                <a:spcPts val="0"/>
              </a:spcAft>
              <a:buSzPts val="3480"/>
              <a:buChar char="•"/>
            </a:pPr>
            <a:r>
              <a:rPr b="1" lang="en-US" sz="2400">
                <a:latin typeface="Times New Roman"/>
                <a:ea typeface="Times New Roman"/>
                <a:cs typeface="Times New Roman"/>
                <a:sym typeface="Times New Roman"/>
              </a:rPr>
              <a:t>Intensive Study:</a:t>
            </a:r>
            <a:r>
              <a:rPr lang="en-US" sz="2400">
                <a:latin typeface="Times New Roman"/>
                <a:ea typeface="Times New Roman"/>
                <a:cs typeface="Times New Roman"/>
                <a:sym typeface="Times New Roman"/>
              </a:rPr>
              <a:t> Census method examines each unit completely and gathers important data for intensive study.</a:t>
            </a:r>
            <a:endParaRPr/>
          </a:p>
          <a:p>
            <a:pPr indent="-220980" lvl="0" marL="214313" rtl="0" algn="just">
              <a:spcBef>
                <a:spcPts val="930"/>
              </a:spcBef>
              <a:spcAft>
                <a:spcPts val="0"/>
              </a:spcAft>
              <a:buSzPts val="3480"/>
              <a:buChar char="•"/>
            </a:pPr>
            <a:r>
              <a:rPr b="1" lang="en-US" sz="2400">
                <a:latin typeface="Times New Roman"/>
                <a:ea typeface="Times New Roman"/>
                <a:cs typeface="Times New Roman"/>
                <a:sym typeface="Times New Roman"/>
              </a:rPr>
              <a:t> Heterogeneous Units</a:t>
            </a:r>
            <a:r>
              <a:rPr lang="en-US" sz="2400">
                <a:latin typeface="Times New Roman"/>
                <a:ea typeface="Times New Roman"/>
                <a:cs typeface="Times New Roman"/>
                <a:sym typeface="Times New Roman"/>
              </a:rPr>
              <a:t>: This method is also applicable to examine heterogeneous units.</a:t>
            </a:r>
            <a:endParaRPr/>
          </a:p>
          <a:p>
            <a:pPr indent="-220980" lvl="0" marL="214313" rtl="0" algn="just">
              <a:spcBef>
                <a:spcPts val="930"/>
              </a:spcBef>
              <a:spcAft>
                <a:spcPts val="0"/>
              </a:spcAft>
              <a:buSzPts val="3480"/>
              <a:buChar char="•"/>
            </a:pPr>
            <a:r>
              <a:rPr b="1" lang="en-US" sz="2400">
                <a:latin typeface="Times New Roman"/>
                <a:ea typeface="Times New Roman"/>
                <a:cs typeface="Times New Roman"/>
                <a:sym typeface="Times New Roman"/>
              </a:rPr>
              <a:t>Avoid Errors: </a:t>
            </a:r>
            <a:r>
              <a:rPr lang="en-US" sz="2400">
                <a:latin typeface="Times New Roman"/>
                <a:ea typeface="Times New Roman"/>
                <a:cs typeface="Times New Roman"/>
                <a:sym typeface="Times New Roman"/>
              </a:rPr>
              <a:t>Census data avoids the sampling errors that can occur with sample data.</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214313"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16" name="Google Shape;616;p67"/>
          <p:cNvSpPr txBox="1"/>
          <p:nvPr>
            <p:ph idx="12" type="sldNum"/>
          </p:nvPr>
        </p:nvSpPr>
        <p:spPr>
          <a:xfrm>
            <a:off x="8247906" y="5500089"/>
            <a:ext cx="438836" cy="273844"/>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fld id="{00000000-1234-1234-1234-123412341234}" type="slidenum">
              <a:rPr lang="en-US" sz="1050">
                <a:latin typeface="Times New Roman"/>
                <a:ea typeface="Times New Roman"/>
                <a:cs typeface="Times New Roman"/>
                <a:sym typeface="Times New Roman"/>
              </a:rPr>
              <a:t>‹#›</a:t>
            </a:fld>
            <a:endParaRPr sz="1050">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8"/>
          <p:cNvSpPr txBox="1"/>
          <p:nvPr>
            <p:ph type="title"/>
          </p:nvPr>
        </p:nvSpPr>
        <p:spPr>
          <a:xfrm>
            <a:off x="1817696" y="1097496"/>
            <a:ext cx="4760785"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Limitations of Census </a:t>
            </a:r>
            <a:endParaRPr/>
          </a:p>
        </p:txBody>
      </p:sp>
      <p:sp>
        <p:nvSpPr>
          <p:cNvPr id="622" name="Google Shape;622;p68"/>
          <p:cNvSpPr txBox="1"/>
          <p:nvPr>
            <p:ph idx="1" type="body"/>
          </p:nvPr>
        </p:nvSpPr>
        <p:spPr>
          <a:xfrm>
            <a:off x="683568" y="2078850"/>
            <a:ext cx="7501306" cy="3186354"/>
          </a:xfrm>
          <a:prstGeom prst="rect">
            <a:avLst/>
          </a:prstGeom>
          <a:noFill/>
          <a:ln>
            <a:noFill/>
          </a:ln>
        </p:spPr>
        <p:txBody>
          <a:bodyPr anchorCtr="0" anchor="ctr" bIns="45700" lIns="91425" spcFirstLastPara="1" rIns="91425" wrap="square" tIns="45700">
            <a:noAutofit/>
          </a:bodyPr>
          <a:lstStyle/>
          <a:p>
            <a:pPr indent="-220980" lvl="0" marL="214313" rtl="0" algn="just">
              <a:spcBef>
                <a:spcPts val="0"/>
              </a:spcBef>
              <a:spcAft>
                <a:spcPts val="0"/>
              </a:spcAft>
              <a:buSzPts val="3480"/>
              <a:buChar char="•"/>
            </a:pPr>
            <a:r>
              <a:rPr b="1" lang="en-US" sz="2400">
                <a:solidFill>
                  <a:srgbClr val="000000"/>
                </a:solidFill>
                <a:latin typeface="Times New Roman"/>
                <a:ea typeface="Times New Roman"/>
                <a:cs typeface="Times New Roman"/>
                <a:sym typeface="Times New Roman"/>
              </a:rPr>
              <a:t>Costly Method: </a:t>
            </a:r>
            <a:r>
              <a:rPr lang="en-US" sz="2400">
                <a:solidFill>
                  <a:srgbClr val="000000"/>
                </a:solidFill>
                <a:latin typeface="Times New Roman"/>
                <a:ea typeface="Times New Roman"/>
                <a:cs typeface="Times New Roman"/>
                <a:sym typeface="Times New Roman"/>
              </a:rPr>
              <a:t>Census method is a very costly method of data collection.</a:t>
            </a:r>
            <a:endParaRPr/>
          </a:p>
          <a:p>
            <a:pPr indent="-220980" lvl="0" marL="214313" rtl="0" algn="just">
              <a:spcBef>
                <a:spcPts val="450"/>
              </a:spcBef>
              <a:spcAft>
                <a:spcPts val="0"/>
              </a:spcAft>
              <a:buSzPts val="3480"/>
              <a:buChar char="•"/>
            </a:pPr>
            <a:r>
              <a:rPr b="1" lang="en-US" sz="2400">
                <a:solidFill>
                  <a:srgbClr val="000000"/>
                </a:solidFill>
                <a:latin typeface="Times New Roman"/>
                <a:ea typeface="Times New Roman"/>
                <a:cs typeface="Times New Roman"/>
                <a:sym typeface="Times New Roman"/>
              </a:rPr>
              <a:t>Time Consuming:</a:t>
            </a:r>
            <a:r>
              <a:rPr lang="en-US" sz="2400">
                <a:solidFill>
                  <a:srgbClr val="000000"/>
                </a:solidFill>
                <a:latin typeface="Times New Roman"/>
                <a:ea typeface="Times New Roman"/>
                <a:cs typeface="Times New Roman"/>
                <a:sym typeface="Times New Roman"/>
              </a:rPr>
              <a:t> Census method consumes more time and labor to complete data collecting tasks.</a:t>
            </a:r>
            <a:endParaRPr/>
          </a:p>
          <a:p>
            <a:pPr indent="-220980" lvl="0" marL="214313" rtl="0" algn="just">
              <a:spcBef>
                <a:spcPts val="450"/>
              </a:spcBef>
              <a:spcAft>
                <a:spcPts val="0"/>
              </a:spcAft>
              <a:buSzPts val="3480"/>
              <a:buChar char="•"/>
            </a:pPr>
            <a:r>
              <a:rPr b="1" lang="en-US" sz="2400">
                <a:solidFill>
                  <a:srgbClr val="000000"/>
                </a:solidFill>
                <a:latin typeface="Times New Roman"/>
                <a:ea typeface="Times New Roman"/>
                <a:cs typeface="Times New Roman"/>
                <a:sym typeface="Times New Roman"/>
              </a:rPr>
              <a:t>Unsuitability: </a:t>
            </a:r>
            <a:r>
              <a:rPr lang="en-US" sz="2400">
                <a:solidFill>
                  <a:srgbClr val="000000"/>
                </a:solidFill>
                <a:latin typeface="Times New Roman"/>
                <a:ea typeface="Times New Roman"/>
                <a:cs typeface="Times New Roman"/>
                <a:sym typeface="Times New Roman"/>
              </a:rPr>
              <a:t>Census method is not applicable or suitable if the universe is large. This method is suitable only for a small universe.</a:t>
            </a:r>
            <a:endParaRPr/>
          </a:p>
          <a:p>
            <a:pPr indent="0" lvl="0" marL="0"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23" name="Google Shape;623;p68"/>
          <p:cNvSpPr txBox="1"/>
          <p:nvPr>
            <p:ph idx="12" type="sldNum"/>
          </p:nvPr>
        </p:nvSpPr>
        <p:spPr>
          <a:xfrm>
            <a:off x="8188272" y="5522452"/>
            <a:ext cx="43883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9"/>
          <p:cNvSpPr txBox="1"/>
          <p:nvPr>
            <p:ph type="title"/>
          </p:nvPr>
        </p:nvSpPr>
        <p:spPr>
          <a:xfrm>
            <a:off x="972610" y="1064295"/>
            <a:ext cx="7290811" cy="59406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Differences between Census and Survey</a:t>
            </a:r>
            <a:endParaRPr/>
          </a:p>
        </p:txBody>
      </p:sp>
      <p:graphicFrame>
        <p:nvGraphicFramePr>
          <p:cNvPr id="629" name="Google Shape;629;p69"/>
          <p:cNvGraphicFramePr/>
          <p:nvPr/>
        </p:nvGraphicFramePr>
        <p:xfrm>
          <a:off x="963704" y="2029767"/>
          <a:ext cx="3000000" cy="3000000"/>
        </p:xfrm>
        <a:graphic>
          <a:graphicData uri="http://schemas.openxmlformats.org/drawingml/2006/table">
            <a:tbl>
              <a:tblPr bandRow="1" firstRow="1">
                <a:noFill/>
                <a:tableStyleId>{667A1F23-5E6B-439C-9740-767F7E567BF9}</a:tableStyleId>
              </a:tblPr>
              <a:tblGrid>
                <a:gridCol w="3942450"/>
                <a:gridCol w="3942450"/>
              </a:tblGrid>
              <a:tr h="353025">
                <a:tc>
                  <a:txBody>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Census</a:t>
                      </a:r>
                      <a:endParaRPr/>
                    </a:p>
                  </a:txBody>
                  <a:tcPr marT="34300" marB="34300" marR="68575" marL="68575"/>
                </a:tc>
                <a:tc>
                  <a:txBody>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Survey</a:t>
                      </a:r>
                      <a:endParaRPr/>
                    </a:p>
                  </a:txBody>
                  <a:tcPr marT="34300" marB="34300" marR="68575" marL="68575"/>
                </a:tc>
              </a:tr>
              <a:tr h="617225">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Census collects information about every member of the population.</a:t>
                      </a:r>
                      <a:endParaRPr/>
                    </a:p>
                  </a:txBody>
                  <a:tcPr marT="34300" marB="34300" marR="68575" marL="68575"/>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Survey collects information from sample of population.</a:t>
                      </a:r>
                      <a:endParaRPr/>
                    </a:p>
                  </a:txBody>
                  <a:tcPr marT="34300" marB="34300" marR="68575" marL="68575"/>
                </a:tc>
              </a:tr>
              <a:tr h="554975">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is more detailed and accurate.</a:t>
                      </a:r>
                      <a:endParaRPr/>
                    </a:p>
                  </a:txBody>
                  <a:tcPr marT="34300" marB="34300" marR="68575" marL="68575"/>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is not accurate and reliable as census.</a:t>
                      </a:r>
                      <a:endParaRPr/>
                    </a:p>
                  </a:txBody>
                  <a:tcPr marT="34300" marB="34300" marR="68575" marL="68575"/>
                </a:tc>
              </a:tr>
              <a:tr h="793575">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takes long time to complete.</a:t>
                      </a:r>
                      <a:endParaRPr/>
                    </a:p>
                  </a:txBody>
                  <a:tcPr marT="34300" marB="34300" marR="68575" marL="68575"/>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can be done in a shorter period of time compared to a census.</a:t>
                      </a:r>
                      <a:endParaRPr/>
                    </a:p>
                  </a:txBody>
                  <a:tcPr marT="34300" marB="34300" marR="68575" marL="68575"/>
                </a:tc>
              </a:tr>
            </a:tbl>
          </a:graphicData>
        </a:graphic>
      </p:graphicFrame>
      <p:sp>
        <p:nvSpPr>
          <p:cNvPr id="630" name="Google Shape;630;p6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graphicFrame>
        <p:nvGraphicFramePr>
          <p:cNvPr id="631" name="Google Shape;631;p69"/>
          <p:cNvGraphicFramePr/>
          <p:nvPr/>
        </p:nvGraphicFramePr>
        <p:xfrm>
          <a:off x="983803" y="4312077"/>
          <a:ext cx="3000000" cy="3000000"/>
        </p:xfrm>
        <a:graphic>
          <a:graphicData uri="http://schemas.openxmlformats.org/drawingml/2006/table">
            <a:tbl>
              <a:tblPr bandRow="1" firstRow="1">
                <a:noFill/>
                <a:tableStyleId>{667A1F23-5E6B-439C-9740-767F7E567BF9}</a:tableStyleId>
              </a:tblPr>
              <a:tblGrid>
                <a:gridCol w="3942450"/>
                <a:gridCol w="3942450"/>
              </a:tblGrid>
              <a:tr h="431350">
                <a:tc>
                  <a:txBody>
                    <a:bodyPr/>
                    <a:lstStyle/>
                    <a:p>
                      <a:pPr indent="0" lvl="0" marL="0" marR="0" rtl="0" algn="l">
                        <a:spcBef>
                          <a:spcPts val="0"/>
                        </a:spcBef>
                        <a:spcAft>
                          <a:spcPts val="0"/>
                        </a:spcAft>
                        <a:buNone/>
                      </a:pPr>
                      <a:r>
                        <a:rPr b="0" lang="en-US" sz="1800">
                          <a:solidFill>
                            <a:schemeClr val="dk1"/>
                          </a:solidFill>
                          <a:latin typeface="Times New Roman"/>
                          <a:ea typeface="Times New Roman"/>
                          <a:cs typeface="Times New Roman"/>
                          <a:sym typeface="Times New Roman"/>
                        </a:rPr>
                        <a:t>Census is generally conducted by government.</a:t>
                      </a:r>
                      <a:endParaRPr/>
                    </a:p>
                  </a:txBody>
                  <a:tcPr marT="34300" marB="34300" marR="68575" marL="68575"/>
                </a:tc>
                <a:tc>
                  <a:txBody>
                    <a:bodyPr/>
                    <a:lstStyle/>
                    <a:p>
                      <a:pPr indent="0" lvl="0" marL="0" marR="0" rtl="0" algn="l">
                        <a:spcBef>
                          <a:spcPts val="0"/>
                        </a:spcBef>
                        <a:spcAft>
                          <a:spcPts val="0"/>
                        </a:spcAft>
                        <a:buNone/>
                      </a:pPr>
                      <a:r>
                        <a:rPr b="0" lang="en-US" sz="1800">
                          <a:solidFill>
                            <a:schemeClr val="dk1"/>
                          </a:solidFill>
                          <a:latin typeface="Times New Roman"/>
                          <a:ea typeface="Times New Roman"/>
                          <a:cs typeface="Times New Roman"/>
                          <a:sym typeface="Times New Roman"/>
                        </a:rPr>
                        <a:t>Survey can be conducted by anyone.</a:t>
                      </a:r>
                      <a:endParaRPr/>
                    </a:p>
                  </a:txBody>
                  <a:tcPr marT="34300" marB="34300" marR="68575" marL="68575"/>
                </a:tc>
              </a:tr>
              <a:tr h="390100">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is not conducted frequently .</a:t>
                      </a:r>
                      <a:endParaRPr/>
                    </a:p>
                  </a:txBody>
                  <a:tcPr marT="34300" marB="34300" marR="68575" marL="68575"/>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can be conducted more frequently.</a:t>
                      </a:r>
                      <a:endParaRPr/>
                    </a:p>
                  </a:txBody>
                  <a:tcPr marT="34300" marB="34300" marR="68575" marL="68575"/>
                </a:tc>
              </a:tr>
              <a:tr h="566300">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is best suited for a population of heterogenous group.</a:t>
                      </a:r>
                      <a:endParaRPr/>
                    </a:p>
                  </a:txBody>
                  <a:tcPr marT="34300" marB="34300" marR="68575" marL="68575"/>
                </a:tc>
                <a:tc>
                  <a:txBody>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It is better suited for homogeneous social groups.</a:t>
                      </a:r>
                      <a:endParaRPr/>
                    </a:p>
                  </a:txBody>
                  <a:tcPr marT="34300" marB="34300" marR="68575" marL="6857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idx="1" type="body"/>
          </p:nvPr>
        </p:nvSpPr>
        <p:spPr>
          <a:xfrm>
            <a:off x="1286189" y="1628931"/>
            <a:ext cx="7221706" cy="437182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Feedback</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Feedback provides the control in a dynamic system.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Positive feedback is routine in nature that encourages the performance of the system.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Negative feedback is informational in nature that provides the controller with information for action.</a:t>
            </a:r>
            <a:r>
              <a:rPr b="1" lang="en-US" sz="2400">
                <a:latin typeface="Times New Roman"/>
                <a:ea typeface="Times New Roman"/>
                <a:cs typeface="Times New Roman"/>
                <a:sym typeface="Times New Roman"/>
              </a:rPr>
              <a:t> </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Environment</a:t>
            </a:r>
            <a:endParaRPr sz="2400">
              <a:latin typeface="Times New Roman"/>
              <a:ea typeface="Times New Roman"/>
              <a:cs typeface="Times New Roman"/>
              <a:sym typeface="Times New Roman"/>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environment is the “supersystem” within which an organization operates.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is the source of external elements that strike on the system.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determines how a system must function. </a:t>
            </a:r>
            <a:endParaRPr/>
          </a:p>
          <a:p>
            <a:pPr indent="0" lvl="0" marL="214313"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214313"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204" name="Google Shape;204;p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0"/>
          <p:cNvSpPr txBox="1"/>
          <p:nvPr>
            <p:ph type="ctrTitle"/>
          </p:nvPr>
        </p:nvSpPr>
        <p:spPr>
          <a:xfrm>
            <a:off x="2196301" y="1380069"/>
            <a:ext cx="6430967"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Rapid appraisal method</a:t>
            </a:r>
            <a:endParaRPr/>
          </a:p>
        </p:txBody>
      </p:sp>
      <p:sp>
        <p:nvSpPr>
          <p:cNvPr id="637" name="Google Shape;637;p70"/>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1"/>
          <p:cNvSpPr txBox="1"/>
          <p:nvPr>
            <p:ph type="title"/>
          </p:nvPr>
        </p:nvSpPr>
        <p:spPr>
          <a:xfrm>
            <a:off x="638698" y="0"/>
            <a:ext cx="7886700" cy="80599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INTRODUCTION</a:t>
            </a:r>
            <a:endParaRPr/>
          </a:p>
        </p:txBody>
      </p:sp>
      <p:sp>
        <p:nvSpPr>
          <p:cNvPr id="643" name="Google Shape;643;p71"/>
          <p:cNvSpPr txBox="1"/>
          <p:nvPr>
            <p:ph idx="1" type="body"/>
          </p:nvPr>
        </p:nvSpPr>
        <p:spPr>
          <a:xfrm>
            <a:off x="1161212" y="2361362"/>
            <a:ext cx="7886700" cy="2557002"/>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What are they?</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Rapid appraisal methods are a set of research technique used to quickly gather information and insights about a specific topic, often in situations where time, resources or detailed data are limited.</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What can we use them for?</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Providing rapid information for management decision-making, especially at the project or program level.</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Providing qualitative understanding of complex socioeconomic changes, highly interactive social situations or peoples values, motivations and reactions.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Providing context and interpretation for quantitative data collected by more formal methods.</a:t>
            </a:r>
            <a:endParaRPr/>
          </a:p>
        </p:txBody>
      </p:sp>
      <p:sp>
        <p:nvSpPr>
          <p:cNvPr id="644" name="Google Shape;644;p7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2"/>
          <p:cNvSpPr txBox="1"/>
          <p:nvPr>
            <p:ph type="title"/>
          </p:nvPr>
        </p:nvSpPr>
        <p:spPr>
          <a:xfrm>
            <a:off x="628650" y="857250"/>
            <a:ext cx="7886700" cy="80081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METHODS</a:t>
            </a:r>
            <a:endParaRPr/>
          </a:p>
        </p:txBody>
      </p:sp>
      <p:sp>
        <p:nvSpPr>
          <p:cNvPr id="650" name="Google Shape;650;p72"/>
          <p:cNvSpPr txBox="1"/>
          <p:nvPr>
            <p:ph idx="1" type="body"/>
          </p:nvPr>
        </p:nvSpPr>
        <p:spPr>
          <a:xfrm>
            <a:off x="1257300" y="2591239"/>
            <a:ext cx="7886700" cy="3263504"/>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Key Informant Interview</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This method includes taking interview with individuals who have expertise or experience related to the topic of interest. These experts can provide valuable insights and information. </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Focus Group Discussion</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It includes bringing together a small group of participants with diverse perspectives to discuss on a particular topic or issues. This can help in understanding different viewpoints and consensus on specific issues.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51" name="Google Shape;651;p7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3"/>
          <p:cNvSpPr txBox="1"/>
          <p:nvPr>
            <p:ph idx="1" type="body"/>
          </p:nvPr>
        </p:nvSpPr>
        <p:spPr>
          <a:xfrm>
            <a:off x="1306286" y="1938131"/>
            <a:ext cx="7209064" cy="355184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b="1" lang="en-US" sz="2400">
                <a:latin typeface="Times New Roman"/>
                <a:ea typeface="Times New Roman"/>
                <a:cs typeface="Times New Roman"/>
                <a:sym typeface="Times New Roman"/>
              </a:rPr>
              <a:t>Direct observation</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Direct observation of the people, places or events to gather information. This may involve participant observation, where the research becomes part of the group being studied.</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 </a:t>
            </a:r>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Secondary data review</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This approach involves gathering and analyzing existing data, documents and reports to quickly gain insights into a specific topic. This can provide background information and context.</a:t>
            </a:r>
            <a:endParaRPr/>
          </a:p>
        </p:txBody>
      </p:sp>
      <p:sp>
        <p:nvSpPr>
          <p:cNvPr id="657" name="Google Shape;657;p7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74"/>
          <p:cNvSpPr txBox="1"/>
          <p:nvPr>
            <p:ph idx="1" type="body"/>
          </p:nvPr>
        </p:nvSpPr>
        <p:spPr>
          <a:xfrm>
            <a:off x="1065125" y="1116175"/>
            <a:ext cx="7471219" cy="4503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b="1" lang="en-US" sz="2400">
                <a:latin typeface="Times New Roman"/>
                <a:ea typeface="Times New Roman"/>
                <a:cs typeface="Times New Roman"/>
                <a:sym typeface="Times New Roman"/>
              </a:rPr>
              <a:t>Mini survey</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A mini survey  consists of interviews with between five to fifty individuals, usually selected using non-probability sampling. Structured questionnaires are used with a limited number of close-ended questionnaires. Mini survey generate quantitative data that can often be collected and analyzed quickly.</a:t>
            </a:r>
            <a:endParaRPr/>
          </a:p>
          <a:p>
            <a:pPr indent="0" lvl="0" marL="0" rtl="0" algn="l">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Community discussion</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This method takes place at a public meeting that is open to all community members, it can be successfully moderated with as many as 100 or more people. The primary interaction is between the participants while the moderator leads the discussion and questions following a carefully prepared interview guide.</a:t>
            </a:r>
            <a:endParaRPr/>
          </a:p>
        </p:txBody>
      </p:sp>
      <p:sp>
        <p:nvSpPr>
          <p:cNvPr id="663" name="Google Shape;663;p7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5"/>
          <p:cNvSpPr txBox="1"/>
          <p:nvPr>
            <p:ph type="title"/>
          </p:nvPr>
        </p:nvSpPr>
        <p:spPr>
          <a:xfrm>
            <a:off x="628650" y="533425"/>
            <a:ext cx="7886700" cy="65941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ADVANTAGES</a:t>
            </a:r>
            <a:endParaRPr/>
          </a:p>
        </p:txBody>
      </p:sp>
      <p:sp>
        <p:nvSpPr>
          <p:cNvPr id="669" name="Google Shape;669;p75"/>
          <p:cNvSpPr txBox="1"/>
          <p:nvPr>
            <p:ph idx="1" type="body"/>
          </p:nvPr>
        </p:nvSpPr>
        <p:spPr>
          <a:xfrm>
            <a:off x="1296236" y="1811714"/>
            <a:ext cx="7219113" cy="3678258"/>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Efficiency</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They are designed for speed, allowing for quick data collection and assessment which is essential in time sensitive situations.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Cost effective</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Rapid appraisal methods often require fewer resources, making them more budget friendly.</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Real-time data</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They provide up to date and current information which is crucial in dynamic environments and to address emerging issues. </a:t>
            </a:r>
            <a:endParaRPr/>
          </a:p>
        </p:txBody>
      </p:sp>
      <p:sp>
        <p:nvSpPr>
          <p:cNvPr id="670" name="Google Shape;670;p7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6"/>
          <p:cNvSpPr txBox="1"/>
          <p:nvPr>
            <p:ph idx="1" type="body"/>
          </p:nvPr>
        </p:nvSpPr>
        <p:spPr>
          <a:xfrm>
            <a:off x="1376624" y="1354105"/>
            <a:ext cx="7138727" cy="4065815"/>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Flexibility</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These methods can be adapted to suit different contexts and objectives, making them versatile for various fields and applications.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Participatory</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Many rapid appraisal methods involve local communities or stakeholders, fostering participation, collaboration and sense of ownership in the assessment process.</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Improved decision making</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The quick data generated through these methods can inform immediate decision making and actions in response to specific challenges or opportunities.</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76" name="Google Shape;676;p7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7"/>
          <p:cNvSpPr txBox="1"/>
          <p:nvPr>
            <p:ph type="title"/>
          </p:nvPr>
        </p:nvSpPr>
        <p:spPr>
          <a:xfrm>
            <a:off x="678892" y="481317"/>
            <a:ext cx="7886700" cy="62749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DISADVANTAGES</a:t>
            </a:r>
            <a:endParaRPr sz="2400"/>
          </a:p>
        </p:txBody>
      </p:sp>
      <p:sp>
        <p:nvSpPr>
          <p:cNvPr id="682" name="Google Shape;682;p77"/>
          <p:cNvSpPr txBox="1"/>
          <p:nvPr>
            <p:ph idx="1" type="body"/>
          </p:nvPr>
        </p:nvSpPr>
        <p:spPr>
          <a:xfrm>
            <a:off x="1235946" y="2803489"/>
            <a:ext cx="7279403" cy="2584631"/>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Limited depth</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Rapid appraisal methods typically provide a broad but shallow overview of a situation. They may not capture the depth of information.</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Potential bias</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Quick assessments may introduce bias or errors, especially if the data collection process is rushed or not rigorously conducted.</a:t>
            </a:r>
            <a:endParaRPr/>
          </a:p>
          <a:p>
            <a:pPr indent="0" lvl="0" marL="0" rtl="0" algn="just">
              <a:spcBef>
                <a:spcPts val="930"/>
              </a:spcBef>
              <a:spcAft>
                <a:spcPts val="0"/>
              </a:spcAft>
              <a:buSzPts val="3480"/>
              <a:buNone/>
            </a:pPr>
            <a:r>
              <a:rPr b="1" lang="en-US" sz="2400">
                <a:latin typeface="Times New Roman"/>
                <a:ea typeface="Times New Roman"/>
                <a:cs typeface="Times New Roman"/>
                <a:sym typeface="Times New Roman"/>
              </a:rPr>
              <a:t>Limited quantitative data</a:t>
            </a:r>
            <a:r>
              <a:rPr lang="en-US" sz="2400">
                <a:latin typeface="Times New Roman"/>
                <a:ea typeface="Times New Roman"/>
                <a:cs typeface="Times New Roman"/>
                <a:sym typeface="Times New Roman"/>
              </a:rPr>
              <a:t>:</a:t>
            </a:r>
            <a:endParaRPr/>
          </a:p>
          <a:p>
            <a:pPr indent="0" lvl="0" marL="0" rtl="0" algn="just">
              <a:spcBef>
                <a:spcPts val="930"/>
              </a:spcBef>
              <a:spcAft>
                <a:spcPts val="0"/>
              </a:spcAft>
              <a:buSzPts val="3480"/>
              <a:buNone/>
            </a:pPr>
            <a:r>
              <a:rPr lang="en-US" sz="2400">
                <a:latin typeface="Times New Roman"/>
                <a:ea typeface="Times New Roman"/>
                <a:cs typeface="Times New Roman"/>
                <a:sym typeface="Times New Roman"/>
              </a:rPr>
              <a:t>These methods often prioritize qualitative data, which can make it challenging to gather precise quantitative information.</a:t>
            </a:r>
            <a:endParaRPr/>
          </a:p>
          <a:p>
            <a:pPr indent="0" lvl="0" marL="0"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83" name="Google Shape;683;p7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8"/>
          <p:cNvSpPr txBox="1"/>
          <p:nvPr>
            <p:ph idx="1" type="body"/>
          </p:nvPr>
        </p:nvSpPr>
        <p:spPr>
          <a:xfrm>
            <a:off x="914399" y="1466073"/>
            <a:ext cx="7882035" cy="421976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b="1" lang="en-US" sz="2400">
                <a:latin typeface="Times New Roman"/>
                <a:ea typeface="Times New Roman"/>
                <a:cs typeface="Times New Roman"/>
                <a:sym typeface="Times New Roman"/>
              </a:rPr>
              <a:t>Lack of validation</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Data collected in a hurry may not be as rigorously validated or cross-checked which leads to inaccuracies.</a:t>
            </a:r>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Generalization</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Rapid assessments may lead to generalizations that oversimplify complex issues and fail to consider variations within a community.</a:t>
            </a:r>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Short-term focus</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They may not capture long-term trends as they are typically geared towards immediate or short-term assessments. </a:t>
            </a:r>
            <a:endParaRPr/>
          </a:p>
        </p:txBody>
      </p:sp>
      <p:sp>
        <p:nvSpPr>
          <p:cNvPr id="689" name="Google Shape;689;p7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9"/>
          <p:cNvSpPr txBox="1"/>
          <p:nvPr>
            <p:ph idx="1" type="body"/>
          </p:nvPr>
        </p:nvSpPr>
        <p:spPr>
          <a:xfrm>
            <a:off x="1477108" y="1536052"/>
            <a:ext cx="7038242" cy="381839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480"/>
              <a:buNone/>
            </a:pPr>
            <a:r>
              <a:rPr b="1" lang="en-US" sz="2400">
                <a:latin typeface="Times New Roman"/>
                <a:ea typeface="Times New Roman"/>
                <a:cs typeface="Times New Roman"/>
                <a:sym typeface="Times New Roman"/>
              </a:rPr>
              <a:t>Resource constraints</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Despite being cost-effective, rapid appraisal methods still require resources for data collection, analysis and interpretation.</a:t>
            </a:r>
            <a:endParaRPr/>
          </a:p>
          <a:p>
            <a:pPr indent="0" lvl="0" marL="0" rtl="0" algn="l">
              <a:spcBef>
                <a:spcPts val="930"/>
              </a:spcBef>
              <a:spcAft>
                <a:spcPts val="0"/>
              </a:spcAft>
              <a:buSzPts val="3480"/>
              <a:buNone/>
            </a:pPr>
            <a:r>
              <a:rPr b="1" lang="en-US" sz="2400">
                <a:latin typeface="Times New Roman"/>
                <a:ea typeface="Times New Roman"/>
                <a:cs typeface="Times New Roman"/>
                <a:sym typeface="Times New Roman"/>
              </a:rPr>
              <a:t>Risk of missing key data</a:t>
            </a:r>
            <a:r>
              <a:rPr lang="en-US" sz="2400">
                <a:latin typeface="Times New Roman"/>
                <a:ea typeface="Times New Roman"/>
                <a:cs typeface="Times New Roman"/>
                <a:sym typeface="Times New Roman"/>
              </a:rPr>
              <a:t>:</a:t>
            </a:r>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In the rush to gather information quickly, important data points or perspectives may be overlooked.</a:t>
            </a:r>
            <a:endParaRPr/>
          </a:p>
          <a:p>
            <a:pPr indent="0" lvl="0" marL="0"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695" name="Google Shape;695;p7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idx="1" type="body"/>
          </p:nvPr>
        </p:nvSpPr>
        <p:spPr>
          <a:xfrm>
            <a:off x="1235946" y="1759226"/>
            <a:ext cx="7271949" cy="431964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3480"/>
              <a:buNone/>
            </a:pPr>
            <a:r>
              <a:rPr b="1" lang="en-US" sz="2400">
                <a:latin typeface="Times New Roman"/>
                <a:ea typeface="Times New Roman"/>
                <a:cs typeface="Times New Roman"/>
                <a:sym typeface="Times New Roman"/>
              </a:rPr>
              <a:t> Boundaries and Interface</a:t>
            </a:r>
            <a:endParaRPr sz="2400">
              <a:latin typeface="Times New Roman"/>
              <a:ea typeface="Times New Roman"/>
              <a:cs typeface="Times New Roman"/>
              <a:sym typeface="Times New Roman"/>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A system should be defined by its boundaries. Boundaries are the limits that identify its components, processes, and interrelationship when it interfaces with another system.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Each system has boundaries that determine its sphere of influence and control.</a:t>
            </a:r>
            <a:endParaRPr/>
          </a:p>
          <a:p>
            <a:pPr indent="0" lvl="0" marL="0" rtl="0" algn="just">
              <a:spcBef>
                <a:spcPts val="930"/>
              </a:spcBef>
              <a:spcAft>
                <a:spcPts val="0"/>
              </a:spcAft>
              <a:buSzPts val="3480"/>
              <a:buNone/>
            </a:pPr>
            <a:br>
              <a:rPr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Control</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The control element guides the system.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It is the decision–making subsystem that controls the pattern of activities governing input, processing, and output.</a:t>
            </a:r>
            <a:endParaRPr/>
          </a:p>
          <a:p>
            <a:pPr indent="0" lvl="0" marL="0" rtl="0" algn="just">
              <a:spcBef>
                <a:spcPts val="930"/>
              </a:spcBef>
              <a:spcAft>
                <a:spcPts val="0"/>
              </a:spcAft>
              <a:buSzPts val="3480"/>
              <a:buNone/>
            </a:pPr>
            <a:br>
              <a:rPr lang="en-US"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a:p>
            <a:pPr indent="0" lvl="0" marL="214313"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210" name="Google Shape;210;p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80"/>
          <p:cNvSpPr txBox="1"/>
          <p:nvPr>
            <p:ph type="title"/>
          </p:nvPr>
        </p:nvSpPr>
        <p:spPr>
          <a:xfrm>
            <a:off x="628650" y="981712"/>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cap="none">
                <a:latin typeface="Times New Roman"/>
                <a:ea typeface="Times New Roman"/>
                <a:cs typeface="Times New Roman"/>
                <a:sym typeface="Times New Roman"/>
              </a:rPr>
              <a:t>RAPID RURAL APPRAISAL </a:t>
            </a:r>
            <a:r>
              <a:rPr b="1" lang="en-US" sz="2400">
                <a:latin typeface="Times New Roman"/>
                <a:ea typeface="Times New Roman"/>
                <a:cs typeface="Times New Roman"/>
                <a:sym typeface="Times New Roman"/>
              </a:rPr>
              <a:t>(RRA)</a:t>
            </a:r>
            <a:endParaRPr/>
          </a:p>
        </p:txBody>
      </p:sp>
      <p:sp>
        <p:nvSpPr>
          <p:cNvPr id="701" name="Google Shape;701;p80"/>
          <p:cNvSpPr txBox="1"/>
          <p:nvPr>
            <p:ph idx="1" type="body"/>
          </p:nvPr>
        </p:nvSpPr>
        <p:spPr>
          <a:xfrm>
            <a:off x="1014884" y="2029555"/>
            <a:ext cx="7500466" cy="3263504"/>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SzPts val="3480"/>
              <a:buNone/>
            </a:pPr>
            <a:r>
              <a:rPr lang="en-US" sz="2400">
                <a:latin typeface="Times New Roman"/>
                <a:ea typeface="Times New Roman"/>
                <a:cs typeface="Times New Roman"/>
                <a:sym typeface="Times New Roman"/>
              </a:rPr>
              <a:t>Rapid rural appraisal is indeed a type of rapid appraisal method. It is </a:t>
            </a:r>
            <a:r>
              <a:rPr lang="en-US" sz="2400">
                <a:solidFill>
                  <a:srgbClr val="FF0000"/>
                </a:solidFill>
                <a:latin typeface="Times New Roman"/>
                <a:ea typeface="Times New Roman"/>
                <a:cs typeface="Times New Roman"/>
                <a:sym typeface="Times New Roman"/>
              </a:rPr>
              <a:t>an approach used to quickly and cost-effectively gather information about rural communities</a:t>
            </a:r>
            <a:r>
              <a:rPr lang="en-US" sz="2400">
                <a:latin typeface="Times New Roman"/>
                <a:ea typeface="Times New Roman"/>
                <a:cs typeface="Times New Roman"/>
                <a:sym typeface="Times New Roman"/>
              </a:rPr>
              <a:t>. RRA involves engaging with the local communities, using participatory methods and obtaining insights from various stakeholders to understand the social, economic and environmental aspects of the area.</a:t>
            </a:r>
            <a:endParaRPr/>
          </a:p>
        </p:txBody>
      </p:sp>
      <p:sp>
        <p:nvSpPr>
          <p:cNvPr id="702" name="Google Shape;702;p8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3" name="Google Shape;703;p80"/>
          <p:cNvSpPr txBox="1"/>
          <p:nvPr/>
        </p:nvSpPr>
        <p:spPr>
          <a:xfrm>
            <a:off x="2286621" y="3290500"/>
            <a:ext cx="4573242"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1"/>
          <p:cNvSpPr txBox="1"/>
          <p:nvPr>
            <p:ph type="title"/>
          </p:nvPr>
        </p:nvSpPr>
        <p:spPr>
          <a:xfrm>
            <a:off x="440810" y="857250"/>
            <a:ext cx="7886700" cy="80806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Times New Roman"/>
              <a:buNone/>
            </a:pPr>
            <a:r>
              <a:rPr b="1" lang="en-US">
                <a:latin typeface="Times New Roman"/>
                <a:ea typeface="Times New Roman"/>
                <a:cs typeface="Times New Roman"/>
                <a:sym typeface="Times New Roman"/>
              </a:rPr>
              <a:t>Difference between RRA and PRA</a:t>
            </a:r>
            <a:endParaRPr/>
          </a:p>
        </p:txBody>
      </p:sp>
      <p:graphicFrame>
        <p:nvGraphicFramePr>
          <p:cNvPr id="709" name="Google Shape;709;p81"/>
          <p:cNvGraphicFramePr/>
          <p:nvPr/>
        </p:nvGraphicFramePr>
        <p:xfrm>
          <a:off x="1225899" y="1665315"/>
          <a:ext cx="3000000" cy="3000000"/>
        </p:xfrm>
        <a:graphic>
          <a:graphicData uri="http://schemas.openxmlformats.org/drawingml/2006/table">
            <a:tbl>
              <a:tblPr bandRow="1" firstRow="1">
                <a:noFill/>
                <a:tableStyleId>{667A1F23-5E6B-439C-9740-767F7E567BF9}</a:tableStyleId>
              </a:tblPr>
              <a:tblGrid>
                <a:gridCol w="3600975"/>
                <a:gridCol w="3653925"/>
              </a:tblGrid>
              <a:tr h="449475">
                <a:tc>
                  <a:txBody>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Rapid</a:t>
                      </a:r>
                      <a:r>
                        <a:rPr lang="en-US" sz="1500">
                          <a:solidFill>
                            <a:schemeClr val="dk1"/>
                          </a:solidFill>
                          <a:latin typeface="Times New Roman"/>
                          <a:ea typeface="Times New Roman"/>
                          <a:cs typeface="Times New Roman"/>
                          <a:sym typeface="Times New Roman"/>
                        </a:rPr>
                        <a:t> Rural Appraisal (RrrRA)</a:t>
                      </a:r>
                      <a:endParaRPr sz="1500">
                        <a:solidFill>
                          <a:schemeClr val="dk1"/>
                        </a:solidFill>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Participatory Rural Appraisal</a:t>
                      </a:r>
                      <a:r>
                        <a:rPr lang="en-US" sz="1500">
                          <a:solidFill>
                            <a:schemeClr val="dk1"/>
                          </a:solidFill>
                          <a:latin typeface="Times New Roman"/>
                          <a:ea typeface="Times New Roman"/>
                          <a:cs typeface="Times New Roman"/>
                          <a:sym typeface="Times New Roman"/>
                        </a:rPr>
                        <a:t> (PRA)</a:t>
                      </a:r>
                      <a:endParaRPr sz="1500">
                        <a:solidFill>
                          <a:schemeClr val="dk1"/>
                        </a:solidFill>
                        <a:latin typeface="Times New Roman"/>
                        <a:ea typeface="Times New Roman"/>
                        <a:cs typeface="Times New Roman"/>
                        <a:sym typeface="Times New Roman"/>
                      </a:endParaRPr>
                    </a:p>
                  </a:txBody>
                  <a:tcPr marT="34300" marB="34300" marR="68575" marL="68575"/>
                </a:tc>
              </a:tr>
              <a:tr h="504300">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Major development :</a:t>
                      </a:r>
                      <a:r>
                        <a:rPr lang="en-US" sz="1500">
                          <a:latin typeface="Times New Roman"/>
                          <a:ea typeface="Times New Roman"/>
                          <a:cs typeface="Times New Roman"/>
                          <a:sym typeface="Times New Roman"/>
                        </a:rPr>
                        <a:t> late 1980s</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Major development : late 1990s</a:t>
                      </a:r>
                      <a:endParaRPr/>
                    </a:p>
                  </a:txBody>
                  <a:tcPr marT="34300" marB="34300" marR="68575" marL="68575"/>
                </a:tc>
              </a:tr>
              <a:tr h="5257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Responding to needs of</a:t>
                      </a:r>
                      <a:r>
                        <a:rPr lang="en-US" sz="1500">
                          <a:latin typeface="Times New Roman"/>
                          <a:ea typeface="Times New Roman"/>
                          <a:cs typeface="Times New Roman"/>
                          <a:sym typeface="Times New Roman"/>
                        </a:rPr>
                        <a:t> development workers and agencies</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Responding to the needs of communities</a:t>
                      </a:r>
                      <a:r>
                        <a:rPr lang="en-US" sz="1500">
                          <a:latin typeface="Times New Roman"/>
                          <a:ea typeface="Times New Roman"/>
                          <a:cs typeface="Times New Roman"/>
                          <a:sym typeface="Times New Roman"/>
                        </a:rPr>
                        <a:t> and target groups</a:t>
                      </a:r>
                      <a:endParaRPr/>
                    </a:p>
                  </a:txBody>
                  <a:tcPr marT="34300" marB="34300" marR="68575" marL="68575"/>
                </a:tc>
              </a:tr>
              <a:tr h="5257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More emphasis on the efficient</a:t>
                      </a:r>
                      <a:r>
                        <a:rPr lang="en-US" sz="1500">
                          <a:latin typeface="Times New Roman"/>
                          <a:ea typeface="Times New Roman"/>
                          <a:cs typeface="Times New Roman"/>
                          <a:sym typeface="Times New Roman"/>
                        </a:rPr>
                        <a:t> use of time and achievement of objectives.</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More emphasis on the flexibility to adapt to time frame</a:t>
                      </a:r>
                      <a:r>
                        <a:rPr lang="en-US" sz="1500">
                          <a:latin typeface="Times New Roman"/>
                          <a:ea typeface="Times New Roman"/>
                          <a:cs typeface="Times New Roman"/>
                          <a:sym typeface="Times New Roman"/>
                        </a:rPr>
                        <a:t> of community.</a:t>
                      </a:r>
                      <a:endParaRPr/>
                    </a:p>
                  </a:txBody>
                  <a:tcPr marT="34300" marB="34300" marR="68575" marL="68575"/>
                </a:tc>
              </a:tr>
              <a:tr h="3356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Focus of RRA is decided by the outsiders</a:t>
                      </a:r>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Focus of PRA is decided by the communities.</a:t>
                      </a:r>
                      <a:endParaRPr/>
                    </a:p>
                  </a:txBody>
                  <a:tcPr marT="34300" marB="34300" marR="68575" marL="68575"/>
                </a:tc>
              </a:tr>
              <a:tr h="7543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Communication and</a:t>
                      </a:r>
                      <a:r>
                        <a:rPr lang="en-US" sz="1500">
                          <a:latin typeface="Times New Roman"/>
                          <a:ea typeface="Times New Roman"/>
                          <a:cs typeface="Times New Roman"/>
                          <a:sym typeface="Times New Roman"/>
                        </a:rPr>
                        <a:t> learning tools used to help outsiders analyze conditions and understand local people.</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Communication</a:t>
                      </a:r>
                      <a:r>
                        <a:rPr lang="en-US" sz="1500">
                          <a:latin typeface="Times New Roman"/>
                          <a:ea typeface="Times New Roman"/>
                          <a:cs typeface="Times New Roman"/>
                          <a:sym typeface="Times New Roman"/>
                        </a:rPr>
                        <a:t> and learning tools used to help local people analyze their own conditions and communicate with outsiders.</a:t>
                      </a:r>
                      <a:endParaRPr/>
                    </a:p>
                  </a:txBody>
                  <a:tcPr marT="34300" marB="34300" marR="68575" marL="68575"/>
                </a:tc>
              </a:tr>
              <a:tr h="5257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End product is</a:t>
                      </a:r>
                      <a:r>
                        <a:rPr lang="en-US" sz="1500">
                          <a:latin typeface="Times New Roman"/>
                          <a:ea typeface="Times New Roman"/>
                          <a:cs typeface="Times New Roman"/>
                          <a:sym typeface="Times New Roman"/>
                        </a:rPr>
                        <a:t> mainly used by the development agencies and outsiders</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End product is mainly used</a:t>
                      </a:r>
                      <a:r>
                        <a:rPr lang="en-US" sz="1500">
                          <a:latin typeface="Times New Roman"/>
                          <a:ea typeface="Times New Roman"/>
                          <a:cs typeface="Times New Roman"/>
                          <a:sym typeface="Times New Roman"/>
                        </a:rPr>
                        <a:t> by the community.</a:t>
                      </a:r>
                      <a:endParaRPr/>
                    </a:p>
                  </a:txBody>
                  <a:tcPr marT="34300" marB="34300" marR="68575" marL="68575"/>
                </a:tc>
              </a:tr>
              <a:tr h="525775">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Enables development agencies and institutions</a:t>
                      </a:r>
                      <a:r>
                        <a:rPr lang="en-US" sz="1500">
                          <a:latin typeface="Times New Roman"/>
                          <a:ea typeface="Times New Roman"/>
                          <a:cs typeface="Times New Roman"/>
                          <a:sym typeface="Times New Roman"/>
                        </a:rPr>
                        <a:t> to be more participatory.</a:t>
                      </a:r>
                      <a:endParaRPr sz="1500">
                        <a:latin typeface="Times New Roman"/>
                        <a:ea typeface="Times New Roman"/>
                        <a:cs typeface="Times New Roman"/>
                        <a:sym typeface="Times New Roman"/>
                      </a:endParaRPr>
                    </a:p>
                  </a:txBody>
                  <a:tcPr marT="34300" marB="34300" marR="68575" marL="68575"/>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Enables communities to make demands</a:t>
                      </a:r>
                      <a:r>
                        <a:rPr lang="en-US" sz="1500">
                          <a:latin typeface="Times New Roman"/>
                          <a:ea typeface="Times New Roman"/>
                          <a:cs typeface="Times New Roman"/>
                          <a:sym typeface="Times New Roman"/>
                        </a:rPr>
                        <a:t> on development agencies and institutions.</a:t>
                      </a:r>
                      <a:endParaRPr sz="1500">
                        <a:latin typeface="Times New Roman"/>
                        <a:ea typeface="Times New Roman"/>
                        <a:cs typeface="Times New Roman"/>
                        <a:sym typeface="Times New Roman"/>
                      </a:endParaRPr>
                    </a:p>
                  </a:txBody>
                  <a:tcPr marT="34300" marB="34300" marR="68575" marL="68575"/>
                </a:tc>
              </a:tr>
            </a:tbl>
          </a:graphicData>
        </a:graphic>
      </p:graphicFrame>
      <p:sp>
        <p:nvSpPr>
          <p:cNvPr id="710" name="Google Shape;710;p8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2"/>
          <p:cNvSpPr txBox="1"/>
          <p:nvPr>
            <p:ph type="ctrTitle"/>
          </p:nvPr>
        </p:nvSpPr>
        <p:spPr>
          <a:xfrm>
            <a:off x="2196301" y="1380069"/>
            <a:ext cx="6430967"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PARTICIPATORY METHODS (PRA AND PLA)</a:t>
            </a:r>
            <a:endParaRPr/>
          </a:p>
        </p:txBody>
      </p:sp>
      <p:sp>
        <p:nvSpPr>
          <p:cNvPr id="716" name="Google Shape;716;p82"/>
          <p:cNvSpPr txBox="1"/>
          <p:nvPr>
            <p:ph idx="12" type="sldNum"/>
          </p:nvPr>
        </p:nvSpPr>
        <p:spPr>
          <a:xfrm>
            <a:off x="8213893" y="5883276"/>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3"/>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Introduction</a:t>
            </a:r>
            <a:endParaRPr/>
          </a:p>
        </p:txBody>
      </p:sp>
      <p:sp>
        <p:nvSpPr>
          <p:cNvPr id="722" name="Google Shape;722;p83"/>
          <p:cNvSpPr txBox="1"/>
          <p:nvPr>
            <p:ph idx="1" type="body"/>
          </p:nvPr>
        </p:nvSpPr>
        <p:spPr>
          <a:xfrm>
            <a:off x="628650" y="1734100"/>
            <a:ext cx="8515350" cy="377428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480"/>
              <a:buNone/>
            </a:pPr>
            <a:r>
              <a:rPr lang="en-US" sz="2400">
                <a:latin typeface="Times New Roman"/>
                <a:ea typeface="Times New Roman"/>
                <a:cs typeface="Times New Roman"/>
                <a:sym typeface="Times New Roman"/>
              </a:rPr>
              <a:t>Participatory techniques emphasize on the importance of involving people i.e. people participation for betterment of society through their involvement in implementation, execution, monitoring and evaluation of various development programs set by the government.</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23" name="Google Shape;723;p8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84"/>
          <p:cNvSpPr txBox="1"/>
          <p:nvPr>
            <p:ph idx="1" type="body"/>
          </p:nvPr>
        </p:nvSpPr>
        <p:spPr>
          <a:xfrm>
            <a:off x="749230" y="1754196"/>
            <a:ext cx="8515350" cy="37742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lang="en-US" sz="2400">
                <a:latin typeface="Times New Roman"/>
                <a:ea typeface="Times New Roman"/>
                <a:cs typeface="Times New Roman"/>
                <a:sym typeface="Times New Roman"/>
              </a:rPr>
              <a:t>                            </a:t>
            </a:r>
            <a:r>
              <a:rPr lang="en-US" sz="2400">
                <a:solidFill>
                  <a:srgbClr val="C00000"/>
                </a:solidFill>
                <a:latin typeface="Times New Roman"/>
                <a:ea typeface="Times New Roman"/>
                <a:cs typeface="Times New Roman"/>
                <a:sym typeface="Times New Roman"/>
              </a:rPr>
              <a:t>PRA (Participatory Rural Appraisal)</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It is a methodology to involve rural community by interacting with them and understanding them along with their locality.</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                             </a:t>
            </a:r>
            <a:r>
              <a:rPr lang="en-US" sz="2400">
                <a:solidFill>
                  <a:srgbClr val="C00000"/>
                </a:solidFill>
                <a:latin typeface="Times New Roman"/>
                <a:ea typeface="Times New Roman"/>
                <a:cs typeface="Times New Roman"/>
                <a:sym typeface="Times New Roman"/>
              </a:rPr>
              <a:t>PLA (Participatory Learning and Action)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PLA is a one of the recent terminology in the field of participatory technique.</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It is a learning from community , collection of data and carrying actions.</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29" name="Google Shape;729;p8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85"/>
          <p:cNvSpPr txBox="1"/>
          <p:nvPr>
            <p:ph type="title"/>
          </p:nvPr>
        </p:nvSpPr>
        <p:spPr>
          <a:xfrm>
            <a:off x="1173524" y="123093"/>
            <a:ext cx="7514035" cy="107266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CONCEPT OF PRA/PLA</a:t>
            </a:r>
            <a:endParaRPr/>
          </a:p>
        </p:txBody>
      </p:sp>
      <p:sp>
        <p:nvSpPr>
          <p:cNvPr id="735" name="Google Shape;735;p85"/>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Autofit/>
          </a:bodyPr>
          <a:lstStyle/>
          <a:p>
            <a:pPr indent="-220980" lvl="0" marL="214313" rtl="0" algn="l">
              <a:spcBef>
                <a:spcPts val="0"/>
              </a:spcBef>
              <a:spcAft>
                <a:spcPts val="0"/>
              </a:spcAft>
              <a:buSzPts val="3480"/>
              <a:buChar char="•"/>
            </a:pPr>
            <a:r>
              <a:rPr lang="en-US" sz="2400">
                <a:latin typeface="Times New Roman"/>
                <a:ea typeface="Times New Roman"/>
                <a:cs typeface="Times New Roman"/>
                <a:sym typeface="Times New Roman"/>
              </a:rPr>
              <a:t>A PRA/PLA field exercise is not only for information and idea generation, but it is about analysis and learning by local people.</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It is about building a process of participation, discussion, communication and conflict resolution.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The outsider’s role is that of a catalyst, a facilitator and convener of that process within a community.</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RRA/PRA/PLA therefore basically aims at a process that empowers local people to change their own conditions and situations.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It is intended to enable them to conduct their own analysis to plan and to take action.</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36" name="Google Shape;736;p85"/>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86"/>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PRA/PLA CAN BE USED FOR</a:t>
            </a:r>
            <a:endParaRPr/>
          </a:p>
        </p:txBody>
      </p:sp>
      <p:sp>
        <p:nvSpPr>
          <p:cNvPr id="742" name="Google Shape;742;p86"/>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General analysis of a specific topic, question or problem.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Needs assessment</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Identification and establishment of priorities for development or research activities.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Monitoring and evaluation of development or research activities.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Identification of conflicting interests between groups</a:t>
            </a:r>
            <a:endParaRPr/>
          </a:p>
        </p:txBody>
      </p:sp>
      <p:sp>
        <p:nvSpPr>
          <p:cNvPr id="743" name="Google Shape;743;p86"/>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7"/>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BENEFITS OF PRA/PLA METHODS</a:t>
            </a:r>
            <a:endParaRPr/>
          </a:p>
        </p:txBody>
      </p:sp>
      <p:sp>
        <p:nvSpPr>
          <p:cNvPr id="749" name="Google Shape;749;p87"/>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rmAutofit/>
          </a:bodyPr>
          <a:lstStyle/>
          <a:p>
            <a:pPr indent="-220980" lvl="0" marL="214313" rtl="0" algn="just">
              <a:spcBef>
                <a:spcPts val="0"/>
              </a:spcBef>
              <a:spcAft>
                <a:spcPts val="0"/>
              </a:spcAft>
              <a:buSzPts val="3480"/>
              <a:buChar char="•"/>
            </a:pPr>
            <a:r>
              <a:rPr lang="en-US" sz="2400">
                <a:latin typeface="Times New Roman"/>
                <a:ea typeface="Times New Roman"/>
                <a:cs typeface="Times New Roman"/>
                <a:sym typeface="Times New Roman"/>
              </a:rPr>
              <a:t>Empowerment of the local people</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Securing active involvement of the community</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Creating a culture of open learning with each other and with community members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Setting research priorities</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Setting participatory extension program</a:t>
            </a:r>
            <a:endParaRPr/>
          </a:p>
          <a:p>
            <a:pPr indent="-220980" lvl="0" marL="214313" rtl="0" algn="just">
              <a:spcBef>
                <a:spcPts val="930"/>
              </a:spcBef>
              <a:spcAft>
                <a:spcPts val="0"/>
              </a:spcAft>
              <a:buSzPts val="3480"/>
              <a:buChar char="•"/>
            </a:pPr>
            <a:r>
              <a:rPr lang="en-US" sz="2400">
                <a:latin typeface="Times New Roman"/>
                <a:ea typeface="Times New Roman"/>
                <a:cs typeface="Times New Roman"/>
                <a:sym typeface="Times New Roman"/>
              </a:rPr>
              <a:t>Policy review</a:t>
            </a:r>
            <a:endParaRPr/>
          </a:p>
          <a:p>
            <a:pPr indent="0" lvl="0" marL="214313" rtl="0" algn="just">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50" name="Google Shape;750;p87"/>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8"/>
          <p:cNvSpPr txBox="1"/>
          <p:nvPr>
            <p:ph type="title"/>
          </p:nvPr>
        </p:nvSpPr>
        <p:spPr>
          <a:xfrm>
            <a:off x="1213718" y="-128116"/>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LIMITATIONS OF PRA/PLA</a:t>
            </a:r>
            <a:endParaRPr/>
          </a:p>
        </p:txBody>
      </p:sp>
      <p:sp>
        <p:nvSpPr>
          <p:cNvPr id="756" name="Google Shape;756;p88"/>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Autofit/>
          </a:bodyPr>
          <a:lstStyle/>
          <a:p>
            <a:pPr indent="-220980" lvl="0" marL="214313" rtl="0" algn="l">
              <a:spcBef>
                <a:spcPts val="0"/>
              </a:spcBef>
              <a:spcAft>
                <a:spcPts val="0"/>
              </a:spcAft>
              <a:buSzPts val="3480"/>
              <a:buChar char="•"/>
            </a:pPr>
            <a:r>
              <a:rPr lang="en-US" sz="2400">
                <a:latin typeface="Times New Roman"/>
                <a:ea typeface="Times New Roman"/>
                <a:cs typeface="Times New Roman"/>
                <a:sym typeface="Times New Roman"/>
              </a:rPr>
              <a:t>Difficulty in getting exact information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Difficulty in finding the right questions to ask</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Lack of experience of team members, particularly lack of skills in the field of communication, facilitation and conflict negotiation</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Team members do not show the right attitude, fail to listen and lack of respect</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Lack of institutional support and an open learning environment within organizations (centers, departments)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Villagers are occupied with farm work</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Villagers give unrealistic answers to receive more support </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57" name="Google Shape;757;p88"/>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89"/>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Common tools</a:t>
            </a:r>
            <a:endParaRPr/>
          </a:p>
        </p:txBody>
      </p:sp>
      <p:sp>
        <p:nvSpPr>
          <p:cNvPr id="763" name="Google Shape;763;p89"/>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480"/>
              <a:buNone/>
            </a:pPr>
            <a:r>
              <a:rPr lang="en-US" sz="2400">
                <a:latin typeface="Times New Roman"/>
                <a:ea typeface="Times New Roman"/>
                <a:cs typeface="Times New Roman"/>
                <a:sym typeface="Times New Roman"/>
              </a:rPr>
              <a:t>1. Mapping tools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Social map</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Resource map</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Mobility map</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Transect walk/map</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Body map</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64" name="Google Shape;764;p8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1185242" y="1302544"/>
            <a:ext cx="6306377"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Example :</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Immunization program</a:t>
            </a:r>
            <a:endParaRPr/>
          </a:p>
        </p:txBody>
      </p:sp>
      <p:graphicFrame>
        <p:nvGraphicFramePr>
          <p:cNvPr id="216" name="Google Shape;216;p9"/>
          <p:cNvGraphicFramePr/>
          <p:nvPr/>
        </p:nvGraphicFramePr>
        <p:xfrm>
          <a:off x="1195180" y="2564146"/>
          <a:ext cx="3000000" cy="3000000"/>
        </p:xfrm>
        <a:graphic>
          <a:graphicData uri="http://schemas.openxmlformats.org/drawingml/2006/table">
            <a:tbl>
              <a:tblPr>
                <a:noFill/>
                <a:tableStyleId>{85E6E7B2-F876-4FBE-A567-67C10AF8E3E7}</a:tableStyleId>
              </a:tblPr>
              <a:tblGrid>
                <a:gridCol w="3573125"/>
                <a:gridCol w="3573125"/>
              </a:tblGrid>
              <a:tr h="388625">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Component</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Example</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r>
              <a:tr h="708650">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Input</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Vaccines, cold chain, health workers</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r>
              <a:tr h="388625">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Process</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Vaccination sessions</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r>
              <a:tr h="388625">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Output</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c>
                  <a:txBody>
                    <a:bodyPr/>
                    <a:lstStyle/>
                    <a:p>
                      <a:pPr indent="0" lvl="0" marL="0" marR="0" rtl="0" algn="l">
                        <a:spcBef>
                          <a:spcPts val="0"/>
                        </a:spcBef>
                        <a:spcAft>
                          <a:spcPts val="0"/>
                        </a:spcAft>
                        <a:buClr>
                          <a:schemeClr val="dk1"/>
                        </a:buClr>
                        <a:buSzPts val="2100"/>
                        <a:buFont typeface="Times New Roman"/>
                        <a:buNone/>
                      </a:pPr>
                      <a:r>
                        <a:rPr lang="en-US" sz="2100" u="none" cap="none" strike="noStrike">
                          <a:latin typeface="Times New Roman"/>
                          <a:ea typeface="Times New Roman"/>
                          <a:cs typeface="Times New Roman"/>
                          <a:sym typeface="Times New Roman"/>
                        </a:rPr>
                        <a:t>Number of children immunized</a:t>
                      </a:r>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0CD9E"/>
                    </a:solidFill>
                  </a:tcPr>
                </a:tc>
              </a:tr>
            </a:tbl>
          </a:graphicData>
        </a:graphic>
      </p:graphicFrame>
      <p:sp>
        <p:nvSpPr>
          <p:cNvPr id="217" name="Google Shape;217;p9"/>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90"/>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Times New Roman"/>
              <a:buNone/>
            </a:pPr>
            <a:r>
              <a:t/>
            </a:r>
            <a:endParaRPr/>
          </a:p>
        </p:txBody>
      </p:sp>
      <p:sp>
        <p:nvSpPr>
          <p:cNvPr id="770" name="Google Shape;770;p90"/>
          <p:cNvSpPr txBox="1"/>
          <p:nvPr>
            <p:ph idx="1" type="body"/>
          </p:nvPr>
        </p:nvSpPr>
        <p:spPr>
          <a:xfrm>
            <a:off x="628650" y="2226469"/>
            <a:ext cx="8515350" cy="37742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lang="en-US" sz="2400">
                <a:latin typeface="Times New Roman"/>
                <a:ea typeface="Times New Roman"/>
                <a:cs typeface="Times New Roman"/>
                <a:sym typeface="Times New Roman"/>
              </a:rPr>
              <a:t>2. Diagrams and pictures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Seasonal calendar</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Time line </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Trend diagram</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Flow chart</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Daily routine diagram</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Venn diagram</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Institutional diagram</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Cause and effect diagram</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71" name="Google Shape;771;p90"/>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1"/>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Times New Roman"/>
              <a:buNone/>
            </a:pPr>
            <a:r>
              <a:t/>
            </a:r>
            <a:endParaRPr/>
          </a:p>
        </p:txBody>
      </p:sp>
      <p:sp>
        <p:nvSpPr>
          <p:cNvPr id="777" name="Google Shape;777;p91"/>
          <p:cNvSpPr txBox="1"/>
          <p:nvPr>
            <p:ph idx="1" type="body"/>
          </p:nvPr>
        </p:nvSpPr>
        <p:spPr>
          <a:xfrm>
            <a:off x="1113233" y="2667000"/>
            <a:ext cx="7514035" cy="312420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480"/>
              <a:buNone/>
            </a:pPr>
            <a:r>
              <a:rPr lang="en-US" sz="2400">
                <a:latin typeface="Times New Roman"/>
                <a:ea typeface="Times New Roman"/>
                <a:cs typeface="Times New Roman"/>
                <a:sym typeface="Times New Roman"/>
              </a:rPr>
              <a:t>3. Ranking tools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Well-being ranking</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Pair-wise ranking</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Weightage ranking</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a:p>
            <a:pPr indent="0" lvl="0" marL="0" rtl="0" algn="l">
              <a:spcBef>
                <a:spcPts val="930"/>
              </a:spcBef>
              <a:spcAft>
                <a:spcPts val="0"/>
              </a:spcAft>
              <a:buSzPts val="3480"/>
              <a:buNone/>
            </a:pPr>
            <a:r>
              <a:rPr lang="en-US" sz="2400">
                <a:latin typeface="Times New Roman"/>
                <a:ea typeface="Times New Roman"/>
                <a:cs typeface="Times New Roman"/>
                <a:sym typeface="Times New Roman"/>
              </a:rPr>
              <a:t>4. Discussion tools</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FGD</a:t>
            </a:r>
            <a:endParaRPr/>
          </a:p>
          <a:p>
            <a:pPr indent="-220980" lvl="0" marL="214313" rtl="0" algn="l">
              <a:spcBef>
                <a:spcPts val="930"/>
              </a:spcBef>
              <a:spcAft>
                <a:spcPts val="0"/>
              </a:spcAft>
              <a:buSzPts val="3480"/>
              <a:buChar char="•"/>
            </a:pPr>
            <a:r>
              <a:rPr lang="en-US" sz="2400">
                <a:latin typeface="Times New Roman"/>
                <a:ea typeface="Times New Roman"/>
                <a:cs typeface="Times New Roman"/>
                <a:sym typeface="Times New Roman"/>
              </a:rPr>
              <a:t>Semi-structured interview</a:t>
            </a:r>
            <a:endParaRPr/>
          </a:p>
          <a:p>
            <a:pPr indent="0" lvl="0" marL="214313" rtl="0" algn="l">
              <a:spcBef>
                <a:spcPts val="930"/>
              </a:spcBef>
              <a:spcAft>
                <a:spcPts val="0"/>
              </a:spcAft>
              <a:buSzPts val="3480"/>
              <a:buNone/>
            </a:pPr>
            <a:r>
              <a:t/>
            </a:r>
            <a:endParaRPr sz="2400">
              <a:latin typeface="Times New Roman"/>
              <a:ea typeface="Times New Roman"/>
              <a:cs typeface="Times New Roman"/>
              <a:sym typeface="Times New Roman"/>
            </a:endParaRPr>
          </a:p>
        </p:txBody>
      </p:sp>
      <p:sp>
        <p:nvSpPr>
          <p:cNvPr id="778" name="Google Shape;778;p91"/>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92"/>
          <p:cNvSpPr txBox="1"/>
          <p:nvPr>
            <p:ph type="title"/>
          </p:nvPr>
        </p:nvSpPr>
        <p:spPr>
          <a:xfrm>
            <a:off x="1113234" y="685801"/>
            <a:ext cx="751403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References</a:t>
            </a:r>
            <a:endParaRPr/>
          </a:p>
        </p:txBody>
      </p:sp>
      <p:sp>
        <p:nvSpPr>
          <p:cNvPr id="784" name="Google Shape;784;p92"/>
          <p:cNvSpPr txBox="1"/>
          <p:nvPr>
            <p:ph idx="1" type="body"/>
          </p:nvPr>
        </p:nvSpPr>
        <p:spPr>
          <a:xfrm>
            <a:off x="1113233" y="2667000"/>
            <a:ext cx="7514035" cy="3124201"/>
          </a:xfrm>
          <a:prstGeom prst="rect">
            <a:avLst/>
          </a:prstGeom>
          <a:noFill/>
          <a:ln>
            <a:noFill/>
          </a:ln>
        </p:spPr>
        <p:txBody>
          <a:bodyPr anchorCtr="0" anchor="ctr" bIns="45700" lIns="91425" spcFirstLastPara="1" rIns="91425" wrap="square" tIns="45700">
            <a:normAutofit/>
          </a:bodyPr>
          <a:lstStyle/>
          <a:p>
            <a:pPr indent="-214313" lvl="0" marL="214313" rtl="0" algn="l">
              <a:spcBef>
                <a:spcPts val="0"/>
              </a:spcBef>
              <a:spcAft>
                <a:spcPts val="0"/>
              </a:spcAft>
              <a:buSzPts val="2610"/>
              <a:buChar char="•"/>
            </a:pPr>
            <a:r>
              <a:rPr lang="en-US" u="sng">
                <a:solidFill>
                  <a:schemeClr val="hlink"/>
                </a:solidFill>
                <a:hlinkClick r:id="rId3"/>
              </a:rPr>
              <a:t>https://www.evalcommunity.com/career-center/theory-based-evaluation-approach</a:t>
            </a:r>
            <a:endParaRPr/>
          </a:p>
          <a:p>
            <a:pPr indent="-214313" lvl="0" marL="214313" rtl="0" algn="l">
              <a:spcBef>
                <a:spcPts val="810"/>
              </a:spcBef>
              <a:spcAft>
                <a:spcPts val="0"/>
              </a:spcAft>
              <a:buSzPts val="2610"/>
              <a:buChar char="•"/>
            </a:pPr>
            <a:r>
              <a:rPr lang="en-US" u="sng">
                <a:solidFill>
                  <a:schemeClr val="hlink"/>
                </a:solidFill>
                <a:hlinkClick r:id="rId4"/>
              </a:rPr>
              <a:t>https://www.canada.ca/en/treasury-board-secretariat/services/audit-evaluation/evaluation-government-canada/theory-based-approaches-evaluation-concepts-practices.html#toc5</a:t>
            </a:r>
            <a:endParaRPr/>
          </a:p>
          <a:p>
            <a:pPr indent="-214313" lvl="0" marL="214313" rtl="0" algn="l">
              <a:spcBef>
                <a:spcPts val="810"/>
              </a:spcBef>
              <a:spcAft>
                <a:spcPts val="0"/>
              </a:spcAft>
              <a:buSzPts val="2610"/>
              <a:buChar char="•"/>
            </a:pPr>
            <a:r>
              <a:rPr lang="en-US" u="sng">
                <a:solidFill>
                  <a:schemeClr val="hlink"/>
                </a:solidFill>
                <a:hlinkClick r:id="rId5"/>
              </a:rPr>
              <a:t>https://www.intrac.org/wpcms/wp-content/uploads/2017/01/Theory-based-evaluation.pdf</a:t>
            </a:r>
            <a:endParaRPr b="1"/>
          </a:p>
          <a:p>
            <a:pPr indent="0" lvl="0" marL="0" rtl="0" algn="l">
              <a:spcBef>
                <a:spcPts val="810"/>
              </a:spcBef>
              <a:spcAft>
                <a:spcPts val="0"/>
              </a:spcAft>
              <a:buSzPts val="2610"/>
              <a:buNone/>
            </a:pPr>
            <a:r>
              <a:t/>
            </a:r>
            <a:endParaRPr/>
          </a:p>
        </p:txBody>
      </p:sp>
      <p:sp>
        <p:nvSpPr>
          <p:cNvPr id="785" name="Google Shape;785;p92"/>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93"/>
          <p:cNvSpPr txBox="1"/>
          <p:nvPr>
            <p:ph type="title"/>
          </p:nvPr>
        </p:nvSpPr>
        <p:spPr>
          <a:xfrm>
            <a:off x="628650" y="857251"/>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00"/>
              <a:buFont typeface="Times New Roman"/>
              <a:buNone/>
            </a:pPr>
            <a:r>
              <a:rPr b="1" lang="en-US" sz="2700">
                <a:latin typeface="Times New Roman"/>
                <a:ea typeface="Times New Roman"/>
                <a:cs typeface="Times New Roman"/>
                <a:sym typeface="Times New Roman"/>
              </a:rPr>
              <a:t>REFERENCES</a:t>
            </a:r>
            <a:endParaRPr/>
          </a:p>
        </p:txBody>
      </p:sp>
      <p:sp>
        <p:nvSpPr>
          <p:cNvPr id="791" name="Google Shape;791;p93"/>
          <p:cNvSpPr txBox="1"/>
          <p:nvPr>
            <p:ph idx="1" type="body"/>
          </p:nvPr>
        </p:nvSpPr>
        <p:spPr>
          <a:xfrm>
            <a:off x="628650" y="1851422"/>
            <a:ext cx="7886700" cy="374730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610"/>
              <a:buNone/>
            </a:pPr>
            <a:r>
              <a:rPr lang="en-US" u="sng">
                <a:solidFill>
                  <a:schemeClr val="hlink"/>
                </a:solidFill>
                <a:latin typeface="Times New Roman"/>
                <a:ea typeface="Times New Roman"/>
                <a:cs typeface="Times New Roman"/>
                <a:sym typeface="Times New Roman"/>
                <a:hlinkClick r:id="rId3"/>
              </a:rPr>
              <a:t>https://#:~:text=Rapid%20appraisal%20m</a:t>
            </a:r>
            <a:r>
              <a:rPr lang="en-US" u="sng">
                <a:solidFill>
                  <a:schemeClr val="hlink"/>
                </a:solidFill>
                <a:latin typeface="Times New Roman"/>
                <a:ea typeface="Times New Roman"/>
                <a:cs typeface="Times New Roman"/>
                <a:sym typeface="Times New Roman"/>
                <a:hlinkClick r:id="rId4"/>
              </a:rPr>
              <a:t>wikieducator.org/Rapid_appraisal_Methodsethods%20are%20quick,%2Dmakers'%20needs%20for%20information</a:t>
            </a:r>
            <a:r>
              <a:rPr lang="en-US"/>
              <a:t>.</a:t>
            </a:r>
            <a:endParaRPr/>
          </a:p>
          <a:p>
            <a:pPr indent="0" lvl="0" marL="0" rtl="0" algn="l">
              <a:spcBef>
                <a:spcPts val="810"/>
              </a:spcBef>
              <a:spcAft>
                <a:spcPts val="0"/>
              </a:spcAft>
              <a:buSzPts val="2610"/>
              <a:buNone/>
            </a:pPr>
            <a:r>
              <a:rPr lang="en-US" u="sng">
                <a:solidFill>
                  <a:schemeClr val="hlink"/>
                </a:solidFill>
                <a:latin typeface="Times New Roman"/>
                <a:ea typeface="Times New Roman"/>
                <a:cs typeface="Times New Roman"/>
                <a:sym typeface="Times New Roman"/>
                <a:hlinkClick r:id="rId5"/>
              </a:rPr>
              <a:t>https://www.betterevaluation.org/tools-resources/using-rapid-appraisal-methods</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rPr lang="en-US" u="sng">
                <a:solidFill>
                  <a:schemeClr val="hlink"/>
                </a:solidFill>
                <a:latin typeface="Times New Roman"/>
                <a:ea typeface="Times New Roman"/>
                <a:cs typeface="Times New Roman"/>
                <a:sym typeface="Times New Roman"/>
                <a:hlinkClick r:id="rId6"/>
              </a:rPr>
              <a:t>https://www.fao.org/3/w2352e/W2352E03.htm#:~:text=RRA%20is%20a%20structured%20activity,local%20conditions%20and%20unexpected%20circumstances</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rPr lang="en-US" u="sng">
                <a:solidFill>
                  <a:schemeClr val="hlink"/>
                </a:solidFill>
                <a:latin typeface="Times New Roman"/>
                <a:ea typeface="Times New Roman"/>
                <a:cs typeface="Times New Roman"/>
                <a:sym typeface="Times New Roman"/>
                <a:hlinkClick r:id="rId7"/>
              </a:rPr>
              <a:t>https://www.semanticscholar.org/paper/Participatory-rural-appraisal-%28PRA%29-in-community-a-Sherpa/b8c492a4e95c7a5e50306db227a1be58b480ebef</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t/>
            </a:r>
            <a:endParaRPr>
              <a:latin typeface="Times New Roman"/>
              <a:ea typeface="Times New Roman"/>
              <a:cs typeface="Times New Roman"/>
              <a:sym typeface="Times New Roman"/>
            </a:endParaRPr>
          </a:p>
          <a:p>
            <a:pPr indent="0" lvl="0" marL="0" rtl="0" algn="l">
              <a:spcBef>
                <a:spcPts val="810"/>
              </a:spcBef>
              <a:spcAft>
                <a:spcPts val="0"/>
              </a:spcAft>
              <a:buSzPts val="2610"/>
              <a:buNone/>
            </a:pPr>
            <a:r>
              <a:t/>
            </a:r>
            <a:endParaRPr>
              <a:latin typeface="Times New Roman"/>
              <a:ea typeface="Times New Roman"/>
              <a:cs typeface="Times New Roman"/>
              <a:sym typeface="Times New Roman"/>
            </a:endParaRPr>
          </a:p>
        </p:txBody>
      </p:sp>
      <p:sp>
        <p:nvSpPr>
          <p:cNvPr id="792" name="Google Shape;792;p93"/>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descr="A close up of a card&#10;&#10;Description generated with very high confidence" id="797" name="Google Shape;797;p94"/>
          <p:cNvPicPr preferRelativeResize="0"/>
          <p:nvPr>
            <p:ph idx="1" type="body"/>
          </p:nvPr>
        </p:nvPicPr>
        <p:blipFill rotWithShape="1">
          <a:blip r:embed="rId3">
            <a:alphaModFix/>
          </a:blip>
          <a:srcRect b="-2" l="537" r="-2" t="0"/>
          <a:stretch/>
        </p:blipFill>
        <p:spPr>
          <a:xfrm>
            <a:off x="1504951" y="1339850"/>
            <a:ext cx="6134099" cy="4178300"/>
          </a:xfrm>
          <a:prstGeom prst="rect">
            <a:avLst/>
          </a:prstGeom>
          <a:noFill/>
          <a:ln>
            <a:noFill/>
          </a:ln>
        </p:spPr>
      </p:pic>
      <p:sp>
        <p:nvSpPr>
          <p:cNvPr id="798" name="Google Shape;798;p94"/>
          <p:cNvSpPr txBox="1"/>
          <p:nvPr>
            <p:ph idx="12" type="sldNum"/>
          </p:nvPr>
        </p:nvSpPr>
        <p:spPr>
          <a:xfrm>
            <a:off x="8213893" y="5867132"/>
            <a:ext cx="4133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Custom 1">
      <a:dk1>
        <a:srgbClr val="000000"/>
      </a:dk1>
      <a:lt1>
        <a:srgbClr val="F3D7B1"/>
      </a:lt1>
      <a:dk2>
        <a:srgbClr val="F3D7B1"/>
      </a:dk2>
      <a:lt2>
        <a:srgbClr val="F3D7B1"/>
      </a:lt2>
      <a:accent1>
        <a:srgbClr val="F3D7B1"/>
      </a:accent1>
      <a:accent2>
        <a:srgbClr val="F3D7B1"/>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2022-02-09T17:01:00Z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B3D936CB73CB43FDB432E8ABAB77BA39_13</vt:lpwstr>
  </property>
  <property fmtid="{D5CDD505-2E9C-101B-9397-08002B2CF9AE}" pid="3" name="KSOProductBuildVer">
    <vt:lpwstr>1033-12.2.0.23155</vt:lpwstr>
  </property>
</Properties>
</file>