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36" r:id="rId3"/>
    <p:sldId id="337" r:id="rId4"/>
    <p:sldId id="257" r:id="rId5"/>
    <p:sldId id="258" r:id="rId6"/>
    <p:sldId id="259" r:id="rId7"/>
    <p:sldId id="302" r:id="rId8"/>
    <p:sldId id="317" r:id="rId9"/>
    <p:sldId id="303" r:id="rId10"/>
    <p:sldId id="260" r:id="rId11"/>
    <p:sldId id="266" r:id="rId12"/>
    <p:sldId id="267" r:id="rId13"/>
    <p:sldId id="318" r:id="rId14"/>
    <p:sldId id="320" r:id="rId15"/>
    <p:sldId id="268" r:id="rId16"/>
    <p:sldId id="319" r:id="rId17"/>
    <p:sldId id="269" r:id="rId18"/>
    <p:sldId id="321" r:id="rId19"/>
    <p:sldId id="270" r:id="rId20"/>
    <p:sldId id="271" r:id="rId21"/>
    <p:sldId id="322" r:id="rId22"/>
    <p:sldId id="283" r:id="rId23"/>
    <p:sldId id="330" r:id="rId24"/>
    <p:sldId id="331" r:id="rId25"/>
    <p:sldId id="332" r:id="rId26"/>
    <p:sldId id="285" r:id="rId27"/>
    <p:sldId id="286" r:id="rId28"/>
    <p:sldId id="333" r:id="rId29"/>
    <p:sldId id="287" r:id="rId30"/>
    <p:sldId id="323" r:id="rId31"/>
    <p:sldId id="288" r:id="rId32"/>
    <p:sldId id="334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306" r:id="rId42"/>
    <p:sldId id="307" r:id="rId43"/>
    <p:sldId id="311" r:id="rId44"/>
    <p:sldId id="312" r:id="rId45"/>
    <p:sldId id="324" r:id="rId46"/>
    <p:sldId id="309" r:id="rId47"/>
    <p:sldId id="325" r:id="rId48"/>
    <p:sldId id="310" r:id="rId49"/>
    <p:sldId id="313" r:id="rId50"/>
    <p:sldId id="314" r:id="rId51"/>
    <p:sldId id="326" r:id="rId52"/>
    <p:sldId id="327" r:id="rId53"/>
    <p:sldId id="328" r:id="rId54"/>
    <p:sldId id="335" r:id="rId55"/>
    <p:sldId id="316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1C766B"/>
    <a:srgbClr val="CC0000"/>
    <a:srgbClr val="85D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B0D1F6-C5BC-8B5C-A458-01D486B2083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C213A-EDD7-5EC4-0CB6-F9C2FC01BAC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F6BC0C4E-181F-4D55-8058-66212C798AB0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61099C-FFD7-21E5-3718-01CFC6C7B9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B71BD8-F814-32D7-9DEE-9BBEFC8DB86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390AD-A2AE-B2AF-3FEF-742800494A7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05A46-23D1-20E9-B264-05454F6AFF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562719AE-AA5D-42AA-82C1-7E2F6AECE6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62719AE-AA5D-42AA-82C1-7E2F6AECE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AA9B-F46A-328E-3432-49B97B075A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E52DD-CF32-5419-8647-55920220D7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F517-4E5E-70E8-A862-37AE9B05CE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26F435-1E70-4BE9-A56C-1BF274EDFD7A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A5A35-DCE6-6462-F73E-7D8D5878B2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64308-BF2B-BEEC-853A-A936533501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958DC-E486-4E3C-B3C8-083F8954C2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97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676-EBD1-63F1-C0E4-C8AB5B83B7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F87C3-956F-60E1-0B3C-11542707EDD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3D3C3-D051-3D5C-8209-E4CAEC4613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C36271-C25A-4008-A67C-F0405764F0D1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76B7-8302-1387-3DFE-DD8AED136B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56B6-210A-3E0B-17C6-2A89FBB322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3EE02D-4660-4363-9A82-8B0EF630D9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38B96-DAF2-3D24-4AEA-9C82041AD71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3A063-86AD-A639-2371-7DEB5E5746E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762621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C29F-A4B1-D1D2-F606-FCDD5128E9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74D399-2190-40AB-B9E4-E7336D2CE56F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1C36E-C1C2-2C08-8BAC-23BD4227F6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2D19-C1DB-D755-CDCD-F9A4B64965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544EA-6ED2-4269-A53E-1810C93667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5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4CC5-E037-0D9D-1661-4B56838301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96902-4B7A-C7EE-1033-393AB43C27C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/>
                <a:cs typeface="Times New Roman" pitchFamily="18"/>
              </a:defRPr>
            </a:lvl1pPr>
            <a:lvl2pPr>
              <a:defRPr>
                <a:latin typeface="Times New Roman" pitchFamily="18"/>
                <a:cs typeface="Times New Roman" pitchFamily="18"/>
              </a:defRPr>
            </a:lvl2pPr>
            <a:lvl3pPr>
              <a:defRPr>
                <a:latin typeface="Times New Roman" pitchFamily="18"/>
                <a:cs typeface="Times New Roman" pitchFamily="18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B695-713D-188E-D02A-2C25D13B1B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AEE879-416F-4F92-A4B9-82305D2C3302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26658-9C7C-0BDB-2006-23C0750598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547F-75F2-F51C-B043-99E6B225BE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4E1C97-3BCF-432B-8776-B4B9557149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67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37B1-9A6B-53D2-1D49-819B09607E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D3F3F-5A63-4369-9FA2-6979B16E3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5636-626F-0D75-C248-7F4547FF32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DF9BF4-036F-4272-B07D-1E4C032F71AF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79101-BDE8-BD1E-8BAB-A591A0047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17EC-2C08-84B9-4310-BB67B0A527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5EE6E-0A8D-48D7-B03A-95AF2AF13F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1876-1FAF-FD2F-D04D-73AFC6379A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90F4-F0C8-1300-D118-9572693C87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671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C6ADF-F98E-C5F0-D260-193A968618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825627"/>
            <a:ext cx="386715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A2937-0D0A-FF83-2CE1-E1F78FCC7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DAE6F1-ED8B-4150-88AD-846EB30C2744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9760F-997A-3C7B-7451-CCA61D63DF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435D1-6920-E8E5-1857-CC66DF59D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5EFA17-10CF-4B16-B3F0-3A18D75431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7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A8CD-723D-29A2-7432-CB0AEDEAC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C9E3B-22B2-616D-37B7-02D5BBDA18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7F850-1618-2A8A-73A8-3BB1803EBC0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23C5F-DAD4-DDB2-A9C6-58BD843A3D4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389C4-6255-6B4A-FDE7-87C5CA0B658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D8859-C8D5-BAF4-A5E6-1B7638A208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F49D62-83CA-4DCE-995E-DFF9AC0C1980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2786B-C29B-347A-949D-18C3255D32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1ACF7-ECA0-79A2-7E9D-006449C7A7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DC241D-12B2-4EB5-81E0-8D39EE37DE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EF4A-33D7-AF82-2670-993511DFD1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959BF-15BF-3B54-62D6-4EFCA9F5C8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8694CC-54A7-42E2-B806-A15AE2127EE7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ECCA1-49DD-C4CD-305E-9E04A9AF89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1E418-4646-D662-080F-9E8CB4B5E9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36808-2C8E-4717-AA54-563BEEF871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B1DF0-10C2-D4B3-4BA0-C343E318B3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413DDC-FB7C-4FF9-AF94-E5456E777FA2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09E64-F2DC-614B-F7EE-362F0F2B10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83257-4FAD-C1C7-8211-8123B3A51A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ECB70C-90EE-46DD-8101-FDD3437169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22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BA44-C880-4703-0558-971594D57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198B-81A7-F09E-E3AC-3004DEE7F1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2EEF1-A10F-5B44-2452-B834DF45AF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DF0B-FA13-2F04-F2C9-BA49416EE6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C55938-A6BD-4C33-A4DF-903B7E986017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C045-A471-0F87-4441-8AA54C0554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283E-514D-9DB9-1D3E-38FD990161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0798D7-9418-4459-8139-14FA78DFC1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0543-9959-1ABE-8DE8-7E8790814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356E5A-833B-ADD9-1E93-A4F7033049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255-61D6-98CB-017A-B80B891BEFD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909A2-D6F1-E823-5A5A-939AB84D10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9D4288-8FAD-416D-B778-B9990343A419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B8B2C-FD3A-C282-8E12-F3EE82DBED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CD9A3-54C4-A784-6724-44C82D3459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B69029-5173-4FA0-B19E-066C30DC0A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2CEBF-AFF2-D2E5-540B-82C2618A1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7892-00BA-C6D0-5BDE-6C74A9983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6E0E-FBC7-DAFF-2420-88B24DA2FAC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61B68EB7-028D-4D25-A4AB-2D9E96C81B23}" type="datetime1">
              <a:rPr lang="en-US"/>
              <a:pPr lvl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871EF-C5CD-5599-D36F-0D89D8FD37C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Planning and Process of Monitoring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596F-CE21-D5C0-393F-D1AA4C2F3D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A137C39C-DE1D-4393-B212-872D7FEA1CD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ealth+Management+Information+System+%28HMIS%29&amp;sca_esv=a660b44055a2f0e3&amp;sxsrf=AE3TifPU5iqmccnO1uW7lsbarH2dsUMVyw%3A1763652772127&amp;ei=pDQfaYC7B4eWnesP7au1yQk&amp;ved=2ahUKEwju8vb5hoGRAxVHUWwGHVM4AdMQgK4QegQIARAC&amp;uact=5&amp;oq=planning+of+monitoring+in+health+in+context+of+Nepal&amp;gs_lp=Egxnd3Mtd2l6LXNlcnAiNHBsYW5uaW5nIG9mIG1vbml0b3JpbmcgaW4gaGVhbHRoIGluIGNvbnRleHQgb2YgTmVwYWwyBxAhGKABGAoyBxAhGKABGAoyBxAhGKABGAoyBRAhGJ8FMgUQIRifBUim0QFQmktYws0BcAN4AJABAJgBpQSgAZU1qgEMMC4yNC41LjAuMS4yuAEDyAEA-AEBmAIioALGNcICChAAGLADGNYEGEfCAgYQABgWGB7CAgsQABiABBiGAxiKBcICBRAAGO8FwgIIEAAYgAQYogTCAgUQIRigAcICBBAhGBWYAwCIBgGQBgiSBwozLjIyLjYuMC4zoAeq4QGyBwowLjIyLjYuMC4zuAevNcIHCDAuNy4yNi4xyAeJAQ&amp;sclient=gws-wiz-serp&amp;mstk=AUtExfDrqvaEMRlMDE-2uO1q7GhLRnAZI9V0V41XTGoY2d5UQDTv55bJqCl2iyN3zc_UsIAHWAaq78qpIiQlXNoZtdQTrtYf7FREVOvMYLrz2TG4fB-nOjxBrakeGDKTEgdcEU7n91Z_7ZeREK4FaNoATP1ROtB2S7bDm7rXOzLupubdKFld5Md3UsxqIYLtU-EKEAvJ9Pr0_CpGyPrAHhxAqc2Lip9vloTGzvitJv78MPldzanu99LiGYAUam0FRJOvA3X0ndYljUYtu3NORBht7bIN&amp;csui=3" TargetMode="External"/><Relationship Id="rId2" Type="http://schemas.openxmlformats.org/officeDocument/2006/relationships/hyperlink" Target="https://giwmscdnone.gov.np/media/pdf_upload/Progress%20of%20Health%20and%20Population%20Sector-final_yrga5tq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nma.com.np/jnma/index.php/jnma/article/download/8984/5266/40176" TargetMode="External"/><Relationship Id="rId4" Type="http://schemas.openxmlformats.org/officeDocument/2006/relationships/hyperlink" Target="https://www.google.com/search?q=M%26E+frameworks&amp;sca_esv=a660b44055a2f0e3&amp;sxsrf=AE3TifPU5iqmccnO1uW7lsbarH2dsUMVyw%3A1763652772127&amp;ei=pDQfaYC7B4eWnesP7au1yQk&amp;ved=2ahUKEwju8vb5hoGRAxVHUWwGHVM4AdMQgK4QegQIARAD&amp;uact=5&amp;oq=planning+of+monitoring+in+health+in+context+of+Nepal&amp;gs_lp=Egxnd3Mtd2l6LXNlcnAiNHBsYW5uaW5nIG9mIG1vbml0b3JpbmcgaW4gaGVhbHRoIGluIGNvbnRleHQgb2YgTmVwYWwyBxAhGKABGAoyBxAhGKABGAoyBxAhGKABGAoyBRAhGJ8FMgUQIRifBUim0QFQmktYws0BcAN4AJABAJgBpQSgAZU1qgEMMC4yNC41LjAuMS4yuAEDyAEA-AEBmAIioALGNcICChAAGLADGNYEGEfCAgYQABgWGB7CAgsQABiABBiGAxiKBcICBRAAGO8FwgIIEAAYgAQYogTCAgUQIRigAcICBBAhGBWYAwCIBgGQBgiSBwozLjIyLjYuMC4zoAeq4QGyBwowLjIyLjYuMC4zuAevNcIHCDAuNy4yNi4xyAeJAQ&amp;sclient=gws-wiz-serp&amp;mstk=AUtExfDrqvaEMRlMDE-2uO1q7GhLRnAZI9V0V41XTGoY2d5UQDTv55bJqCl2iyN3zc_UsIAHWAaq78qpIiQlXNoZtdQTrtYf7FREVOvMYLrz2TG4fB-nOjxBrakeGDKTEgdcEU7n91Z_7ZeREK4FaNoATP1ROtB2S7bDm7rXOzLupubdKFld5Md3UsxqIYLtU-EKEAvJ9Pr0_CpGyPrAHhxAqc2Lip9vloTGzvitJv78MPldzanu99LiGYAUam0FRJOvA3X0ndYljUYtu3NORBht7bIN&amp;csui=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lobalfund.org/media/5195/me_indicatorguidancesheets-annexa-malaria_sheet_en.xls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34B5-7ABF-1219-5398-D28BAF3341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8650" y="1653992"/>
            <a:ext cx="7977138" cy="1652473"/>
          </a:xfrm>
        </p:spPr>
        <p:txBody>
          <a:bodyPr>
            <a:normAutofit fontScale="90000"/>
          </a:bodyPr>
          <a:lstStyle/>
          <a:p>
            <a:pPr lvl="0"/>
            <a:br>
              <a:rPr lang="en-US" sz="6600" b="1" dirty="0">
                <a:ln w="12700" cmpd="sng">
                  <a:noFill/>
                  <a:prstDash val="solid"/>
                </a:ln>
                <a:solidFill>
                  <a:srgbClr val="156082"/>
                </a:solidFill>
                <a:latin typeface="Baskerville Old Face" pitchFamily="18"/>
              </a:rPr>
            </a:br>
            <a:r>
              <a:rPr lang="en-US" sz="5400" b="1" dirty="0">
                <a:ln w="12700" cmpd="sng">
                  <a:noFill/>
                  <a:prstDash val="solid"/>
                </a:ln>
                <a:solidFill>
                  <a:srgbClr val="156082"/>
                </a:solidFill>
                <a:latin typeface="Baskerville Old Face" pitchFamily="18"/>
              </a:rPr>
              <a:t>PLANNING AND PROCESS OF MONITORING</a:t>
            </a:r>
            <a:endParaRPr lang="en-US" sz="6600" b="1" dirty="0">
              <a:ln w="12700" cmpd="sng">
                <a:noFill/>
                <a:prstDash val="solid"/>
              </a:ln>
              <a:solidFill>
                <a:srgbClr val="156082"/>
              </a:solidFill>
              <a:latin typeface="Baskerville Old Face" pitchFamily="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BE28-722F-9076-5DA3-25FB5CB7B3A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817A5A-6537-4878-AA7E-B3C083463748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CD43D-9C31-E3C3-FB29-5C035C845B9D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37E15C-8D22-46FB-8CB3-8D92EB2F8F10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C0D3F-E139-656C-AE03-63D759956A54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1F214-9B7A-44B4-5E40-8CC7EA5AD501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E86CDF-4CD6-4058-8983-E9682DFBC765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3E8C8E-2E54-AB00-F721-E9B10C4FB580}"/>
              </a:ext>
            </a:extLst>
          </p:cNvPr>
          <p:cNvSpPr/>
          <p:nvPr/>
        </p:nvSpPr>
        <p:spPr>
          <a:xfrm>
            <a:off x="704849" y="4478155"/>
            <a:ext cx="2200276" cy="5500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lumMod val="8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787EC-B521-F3AB-3130-34EE5E61F2BB}"/>
              </a:ext>
            </a:extLst>
          </p:cNvPr>
          <p:cNvSpPr/>
          <p:nvPr/>
        </p:nvSpPr>
        <p:spPr>
          <a:xfrm>
            <a:off x="1239155" y="4566703"/>
            <a:ext cx="3169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Anuska Rai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Roll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No:06,BPH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7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th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Sem Pou,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SHAS,PU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</a:t>
            </a:r>
            <a:endParaRPr lang="en-IN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A8FD5C-3C87-80C8-0055-E4868E7025E5}"/>
              </a:ext>
            </a:extLst>
          </p:cNvPr>
          <p:cNvSpPr/>
          <p:nvPr/>
        </p:nvSpPr>
        <p:spPr>
          <a:xfrm>
            <a:off x="1239156" y="5065348"/>
            <a:ext cx="333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Bishmark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Sapkota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Roll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No:11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, BPH 7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th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Sem Pou,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SHAS,PU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</a:t>
            </a:r>
            <a:endParaRPr lang="en-IN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E245C7-6C05-D030-CEA4-53F9DD38F723}"/>
              </a:ext>
            </a:extLst>
          </p:cNvPr>
          <p:cNvSpPr/>
          <p:nvPr/>
        </p:nvSpPr>
        <p:spPr>
          <a:xfrm>
            <a:off x="1239155" y="5557679"/>
            <a:ext cx="3169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Resham Karki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Roll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No:25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, BPH 7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th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Sem Pou,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SHAS,PU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</a:t>
            </a:r>
            <a:endParaRPr lang="en-IN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9293B6-E800-F894-B66A-770E473180EC}"/>
              </a:ext>
            </a:extLst>
          </p:cNvPr>
          <p:cNvSpPr/>
          <p:nvPr/>
        </p:nvSpPr>
        <p:spPr>
          <a:xfrm>
            <a:off x="4408370" y="4559063"/>
            <a:ext cx="476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Associate Prof. Dr. Dipendra Kumar Yadav</a:t>
            </a:r>
          </a:p>
          <a:p>
            <a:pPr algn="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Pou,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SHAS,PU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rdo" panose="02020600000000000000" pitchFamily="18" charset="-79"/>
              </a:rPr>
              <a:t> </a:t>
            </a:r>
            <a:endParaRPr lang="en-IN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C04FD5-BA60-72BB-580F-948B64113280}"/>
              </a:ext>
            </a:extLst>
          </p:cNvPr>
          <p:cNvSpPr txBox="1"/>
          <p:nvPr/>
        </p:nvSpPr>
        <p:spPr>
          <a:xfrm>
            <a:off x="308914" y="4271754"/>
            <a:ext cx="4605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Presented By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1B5F43-E1FE-F98F-BDBE-FA8F6EA06C75}"/>
              </a:ext>
            </a:extLst>
          </p:cNvPr>
          <p:cNvSpPr txBox="1"/>
          <p:nvPr/>
        </p:nvSpPr>
        <p:spPr>
          <a:xfrm>
            <a:off x="6334224" y="4263520"/>
            <a:ext cx="272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Presented 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9F43B9-87DF-7CEC-12B0-F760069A02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8" y="1253332"/>
            <a:ext cx="7886700" cy="4351336"/>
          </a:xfrm>
        </p:spPr>
        <p:txBody>
          <a:bodyPr/>
          <a:lstStyle/>
          <a:p>
            <a:pPr marL="0" lvl="0" indent="0">
              <a:buNone/>
            </a:pPr>
            <a:br>
              <a:rPr lang="en-US" dirty="0"/>
            </a:br>
            <a:endParaRPr lang="en-US" dirty="0"/>
          </a:p>
          <a:p>
            <a:pPr lvl="0" algn="just">
              <a:buFont typeface="Wingdings" pitchFamily="2"/>
              <a:buChar char="Ø"/>
            </a:pPr>
            <a:r>
              <a:rPr lang="en-US" dirty="0"/>
              <a:t>In short, </a:t>
            </a:r>
            <a:r>
              <a:rPr lang="en-US" b="1" dirty="0"/>
              <a:t>planning of monitoring</a:t>
            </a:r>
            <a:r>
              <a:rPr lang="en-US" dirty="0"/>
              <a:t> is about creating a clear roadmap for </a:t>
            </a:r>
            <a:r>
              <a:rPr lang="en-US" i="1" dirty="0"/>
              <a:t>what, who, how, when, and why</a:t>
            </a:r>
            <a:r>
              <a:rPr lang="en-US" dirty="0"/>
              <a:t> monitoring will occur so that health programs remain effective and accountable.</a:t>
            </a:r>
          </a:p>
          <a:p>
            <a:pPr lvl="0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AD519EE-C888-3EBC-0104-6EB081C1409C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B58D7B-70E9-4F26-9BD4-2C126548C472}" type="slidenum">
              <a:rPr/>
              <a:t>10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BEFAB-81EE-BD2D-ACA4-F883A3216F80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CD912B-0EDC-4B5A-8AEA-A844C4600D77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112D-4361-7270-A750-53AA501EEEC6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EF02-24C8-3C62-9921-E0696572B05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A8A425-0761-4B50-A97B-B91F4FEAE5B7}" type="slidenum">
              <a:rPr/>
              <a:t>10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6795FD-461F-57BF-4B1F-CC5903A2637C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Planning for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A23759-5C58-1E15-0C13-E099095038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181099"/>
            <a:ext cx="7886700" cy="5000625"/>
          </a:xfrm>
          <a:ln w="38100">
            <a:solidFill>
              <a:srgbClr val="156082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en-US" dirty="0"/>
              <a:t>Planning for health monitoring in Nepal involves using a national strategy like the 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Nepal Health Sector Strategy (NHSSP) 2023-2030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defining indicators to track progress towards universal health coverage and Sustainable Development Goals, and utilizing systems like the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Management Information System (HMIS)</a:t>
            </a:r>
            <a:r>
              <a:rPr lang="en-US" dirty="0"/>
              <a:t> for data collection, analysis, and reporting. Key activities include setting up 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M&amp;E frameworks</a:t>
            </a:r>
            <a:r>
              <a:rPr lang="en-US" dirty="0"/>
              <a:t>, conducting regular surveys such as the 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Demographic Health Survey (NDHS)</a:t>
            </a:r>
            <a:r>
              <a:rPr lang="en-US" dirty="0"/>
              <a:t>, and building capacity for data management and reporting across all levels of government. 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D9CA0C8-FB88-D8F7-BC02-B4F0C943A272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F021CB-29B1-4C28-8504-A0600BCFE531}" type="slidenum">
              <a:rPr/>
              <a:t>11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58DC-D36B-80CA-868C-FB9EFD3B63A4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950F0E-90AB-4FF9-844B-4D6C38036419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BA40-215D-2C86-46CC-8A2422B33222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68A8-EF0A-A7AC-237C-58BA8427F90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40E118-DFB6-4781-AF56-AF4649E1A7C7}" type="slidenum">
              <a:rPr/>
              <a:t>11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A75537-3B77-39AD-8D16-DE135E586A6B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Planning for Monitoring in Nepal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85ECBD2-ACD2-0F35-AD9F-6462C3F9D9EB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CEE1E4-4070-4919-8A6C-484A7F072A54}" type="slidenum">
              <a:rPr/>
              <a:t>12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EAA6A6F-1001-6D0D-E6F6-F5350BB5CB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290" y="904874"/>
            <a:ext cx="8504904" cy="5322517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</a:endParaRP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dirty="0"/>
              <a:t>Monitoring must be conducted across all levels of Nepal's federal health system to ensure comprehensive coverage and address disparities.</a:t>
            </a:r>
          </a:p>
          <a:p>
            <a:pPr lvl="0" algn="just">
              <a:lnSpc>
                <a:spcPct val="70000"/>
              </a:lnSpc>
            </a:pPr>
            <a:endParaRPr lang="en-US" b="1" dirty="0"/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Local Level (Program Implementation Site):</a:t>
            </a:r>
            <a:r>
              <a:rPr lang="en-US" dirty="0"/>
              <a:t> This is the </a:t>
            </a:r>
            <a:r>
              <a:rPr lang="en-US" b="1" dirty="0"/>
              <a:t>frontline</a:t>
            </a:r>
            <a:r>
              <a:rPr lang="en-US" dirty="0"/>
              <a:t> of monitoring.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Health Facilities: Health Posts, Primary Health Care </a:t>
            </a:r>
            <a:r>
              <a:rPr lang="en-US" sz="2800" dirty="0" err="1"/>
              <a:t>Centres</a:t>
            </a:r>
            <a:r>
              <a:rPr lang="en-US" sz="2800" dirty="0"/>
              <a:t> (PHCCs), Birthing </a:t>
            </a:r>
            <a:r>
              <a:rPr lang="en-US" sz="2800" dirty="0" err="1"/>
              <a:t>Centres</a:t>
            </a:r>
            <a:r>
              <a:rPr lang="en-US" sz="2800" dirty="0"/>
              <a:t>, and hospitals where services are delivered.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Community</a:t>
            </a:r>
            <a:r>
              <a:rPr lang="en-US" sz="2800" b="1" dirty="0"/>
              <a:t>:</a:t>
            </a:r>
            <a:r>
              <a:rPr lang="en-US" sz="2800" dirty="0"/>
              <a:t> Wards, settlements, and households, often reached by </a:t>
            </a:r>
            <a:r>
              <a:rPr lang="en-US" sz="2800" b="1" dirty="0"/>
              <a:t>Female Community Health Volunteers (FCHVs)</a:t>
            </a:r>
            <a:r>
              <a:rPr lang="en-US" sz="2800" dirty="0"/>
              <a:t> and Outreach Clinics.</a:t>
            </a:r>
          </a:p>
          <a:p>
            <a:pPr lvl="0">
              <a:lnSpc>
                <a:spcPct val="70000"/>
              </a:lnSpc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C1806-2651-BF93-DD69-629B9C0CA8D8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29FFB2-2459-44AF-8C26-8C2886CB76E8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BC34-37FD-FE3A-7293-AC0ED9472C2A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3C1F-7898-0EFB-8D91-CF1BE7093EA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D8CC38-2ED7-4D2C-ADF0-57884F32C4C8}" type="slidenum">
              <a:rPr/>
              <a:t>12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F93C20-1799-7DDD-F19D-04ED6FD02241}"/>
              </a:ext>
            </a:extLst>
          </p:cNvPr>
          <p:cNvSpPr/>
          <p:nvPr/>
        </p:nvSpPr>
        <p:spPr>
          <a:xfrm>
            <a:off x="393290" y="219020"/>
            <a:ext cx="8504904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70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Where: Geographical and Institutional Scope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F48C-86D6-4991-0B25-D4EBE578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678426"/>
            <a:ext cx="8672051" cy="5832834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Province Level:</a:t>
            </a:r>
            <a:endParaRPr lang="en-US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Provincial Health Directorates/Ministries</a:t>
            </a:r>
            <a:r>
              <a:rPr lang="en-US" sz="2800" b="1" dirty="0"/>
              <a:t>:</a:t>
            </a:r>
            <a:r>
              <a:rPr lang="en-US" sz="2800" dirty="0"/>
              <a:t> For oversight, aggregation of data from local units, and monitoring of province-specific programs.</a:t>
            </a:r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b="1" dirty="0"/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Federal Level:</a:t>
            </a:r>
            <a:endParaRPr lang="en-US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Ministry of Health and Population (</a:t>
            </a:r>
            <a:r>
              <a:rPr lang="en-US" sz="2800" dirty="0" err="1"/>
              <a:t>MoHP</a:t>
            </a:r>
            <a:r>
              <a:rPr lang="en-US" sz="2800" dirty="0"/>
              <a:t>): The apex body for policy compliance, national indicator tracking, and sectoral performance review.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Integrated Health Information Management Section (IHIMS)/Department of Health Services (</a:t>
            </a:r>
            <a:r>
              <a:rPr lang="en-US" sz="2800" dirty="0" err="1"/>
              <a:t>DoHS</a:t>
            </a:r>
            <a:r>
              <a:rPr lang="en-US" sz="2800" dirty="0"/>
              <a:t>): For national data compilation, analysis, and reporting through the Health Management Information System (HMIS).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C456F8-84C4-4082-4AE3-03F7EBBEC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9792"/>
              </p:ext>
            </p:extLst>
          </p:nvPr>
        </p:nvGraphicFramePr>
        <p:xfrm>
          <a:off x="294967" y="1301027"/>
          <a:ext cx="8554066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5540">
                  <a:extLst>
                    <a:ext uri="{9D8B030D-6E8A-4147-A177-3AD203B41FA5}">
                      <a16:colId xmlns:a16="http://schemas.microsoft.com/office/drawing/2014/main" val="4144006691"/>
                    </a:ext>
                  </a:extLst>
                </a:gridCol>
                <a:gridCol w="5648526">
                  <a:extLst>
                    <a:ext uri="{9D8B030D-6E8A-4147-A177-3AD203B41FA5}">
                      <a16:colId xmlns:a16="http://schemas.microsoft.com/office/drawing/2014/main" val="1178102503"/>
                    </a:ext>
                  </a:extLst>
                </a:gridCol>
              </a:tblGrid>
              <a:tr h="752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Method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Example/Tools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631751"/>
                  </a:ext>
                </a:extLst>
              </a:tr>
              <a:tr h="209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Routine Data Collection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HMIS/DHIS2: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Electronic platform for aggregating service statistics (e.g., number of ANC visits, immunization coverage).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EWARS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(Early Warning and Response System) for disease surveillance.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15702"/>
                  </a:ext>
                </a:extLst>
              </a:tr>
              <a:tr h="1421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Supervisory/Supportive Visits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Checklists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facility readiness,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on-site coaching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health workers, 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Quality Assurance (DQA)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tools.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27482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3B9EE7-8F13-7306-D15E-CC6569FCD5B2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How: Tools and Methods for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2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6E8ABE77-F97E-1B88-8F50-7D63596BC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388752"/>
              </p:ext>
            </p:extLst>
          </p:nvPr>
        </p:nvGraphicFramePr>
        <p:xfrm>
          <a:off x="476862" y="789746"/>
          <a:ext cx="8190276" cy="508011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62869">
                  <a:extLst>
                    <a:ext uri="{9D8B030D-6E8A-4147-A177-3AD203B41FA5}">
                      <a16:colId xmlns:a16="http://schemas.microsoft.com/office/drawing/2014/main" val="2290247967"/>
                    </a:ext>
                  </a:extLst>
                </a:gridCol>
                <a:gridCol w="5427407">
                  <a:extLst>
                    <a:ext uri="{9D8B030D-6E8A-4147-A177-3AD203B41FA5}">
                      <a16:colId xmlns:a16="http://schemas.microsoft.com/office/drawing/2014/main" val="3645735382"/>
                    </a:ext>
                  </a:extLst>
                </a:gridCol>
              </a:tblGrid>
              <a:tr h="5013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Method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Example/Tools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03729"/>
                  </a:ext>
                </a:extLst>
              </a:tr>
              <a:tr h="171809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 Surveys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Nepal Demographic and Health Survey (NDHS), Nepal Multiple Indicator Cluster Survey (NMICS), or specific project baseline/endline surveys.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07070"/>
                  </a:ext>
                </a:extLst>
              </a:tr>
              <a:tr h="1430356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Feedback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Mothers' Group Meetings, focus group discussions (FGDs), suggestion boxes, and citizen report cards.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617247"/>
                  </a:ext>
                </a:extLst>
              </a:tr>
              <a:tr h="1430356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Review Meetings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Review meetings at the facility, local, and provincial levels.</a:t>
                      </a:r>
                    </a:p>
                  </a:txBody>
                  <a:tcPr marL="45326" marR="45326" marT="22658" marB="22658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558926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81427AE-74BD-93AB-5F16-6B2817DA6D0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F1AFB6-C380-4AD6-B8BD-DE727A0F3D39}" type="slidenum">
              <a:rPr/>
              <a:t>15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BF8E5-CF68-2DE3-925D-1FC3D05C9BB0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73D539-8C1B-4116-ABBB-2BEB8A94E8DF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BD60-9B4A-1BB8-9A71-08CB9F787F1B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1ED6D-2F7F-DD7B-A46B-23DF8D2EA71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9D1FB2-0C46-4686-A857-D69806FBB38C}" type="slidenum">
              <a:rPr/>
              <a:t>15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0360-BCF7-9EE4-E4E4-404BDEAE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971549"/>
            <a:ext cx="8096250" cy="5205413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dirty="0"/>
              <a:t>Effective monitoring relies on clear accountability across all tiers of the health system.</a:t>
            </a:r>
          </a:p>
          <a:p>
            <a:pPr lvl="0">
              <a:lnSpc>
                <a:spcPct val="70000"/>
              </a:lnSpc>
            </a:pPr>
            <a:endParaRPr lang="en-US" dirty="0"/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Local Level:</a:t>
            </a:r>
            <a:endParaRPr lang="en-US" dirty="0"/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Health Facility In-Charge:</a:t>
            </a:r>
            <a:r>
              <a:rPr lang="en-US" sz="2800" dirty="0"/>
              <a:t> Responsible for </a:t>
            </a:r>
            <a:r>
              <a:rPr lang="en-US" sz="2800" b="1" dirty="0"/>
              <a:t>daily monitoring</a:t>
            </a:r>
            <a:r>
              <a:rPr lang="en-US" sz="2800" dirty="0"/>
              <a:t> of service delivery, ensuring accurate recording, and timely reporting into HMIS.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FCHVs:</a:t>
            </a:r>
            <a:r>
              <a:rPr lang="en-US" sz="2800" dirty="0"/>
              <a:t> Monitor </a:t>
            </a:r>
            <a:r>
              <a:rPr lang="en-US" sz="2800" b="1" dirty="0"/>
              <a:t>community-level</a:t>
            </a:r>
            <a:r>
              <a:rPr lang="en-US" sz="2800" dirty="0"/>
              <a:t> activities, track eligible beneficiaries (e.g., pregnant women, children), and report to the local health facility.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Local Government (Ward/Palika):</a:t>
            </a:r>
            <a:r>
              <a:rPr lang="en-US" sz="2800" dirty="0"/>
              <a:t> Oversight, resource allocation, and conducting local review meetings.</a:t>
            </a: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C98196-B43F-4613-D085-4C975BF7A9E6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7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Who: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2238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1FB262-45BE-8A2A-BF40-3A76D587C5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4465" y="462116"/>
            <a:ext cx="8190885" cy="5714847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Province Level:</a:t>
            </a:r>
            <a:endParaRPr lang="en-US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Provincial Health Ministry/Directorate:</a:t>
            </a:r>
            <a:r>
              <a:rPr lang="en-US" sz="2800" dirty="0"/>
              <a:t> Responsible for </a:t>
            </a:r>
            <a:r>
              <a:rPr lang="en-US" sz="2800" b="1" dirty="0"/>
              <a:t>supportive supervision</a:t>
            </a:r>
            <a:r>
              <a:rPr lang="en-US" sz="2800" dirty="0"/>
              <a:t>, aggregating district data, and annual/semi-annual provincial performance reviews.</a:t>
            </a:r>
          </a:p>
          <a:p>
            <a:pPr lvl="1" algn="just">
              <a:lnSpc>
                <a:spcPct val="70000"/>
              </a:lnSpc>
            </a:pPr>
            <a:endParaRPr lang="en-US" sz="2800" dirty="0"/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Federal Level:</a:t>
            </a:r>
            <a:endParaRPr lang="en-US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 err="1"/>
              <a:t>MoHP</a:t>
            </a:r>
            <a:r>
              <a:rPr lang="en-US" sz="2800" b="1" dirty="0"/>
              <a:t>/</a:t>
            </a:r>
            <a:r>
              <a:rPr lang="en-US" sz="2800" b="1" dirty="0" err="1"/>
              <a:t>DoHS</a:t>
            </a:r>
            <a:r>
              <a:rPr lang="en-US" sz="2800" b="1" dirty="0"/>
              <a:t>:</a:t>
            </a:r>
            <a:r>
              <a:rPr lang="en-US" sz="2800" dirty="0"/>
              <a:t> Responsible for </a:t>
            </a:r>
            <a:r>
              <a:rPr lang="en-US" sz="2800" b="1" dirty="0"/>
              <a:t>designing the M&amp;E framework</a:t>
            </a:r>
            <a:r>
              <a:rPr lang="en-US" sz="2800" dirty="0"/>
              <a:t>, establishing </a:t>
            </a:r>
            <a:r>
              <a:rPr lang="en-US" sz="2800" b="1" dirty="0"/>
              <a:t>national indicators</a:t>
            </a:r>
            <a:r>
              <a:rPr lang="en-US" sz="2800" dirty="0"/>
              <a:t>, conducting central-level reviews, and commissioning large-scale surveys (like NDHS).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External Partners (NGOs/INGOs):</a:t>
            </a:r>
            <a:r>
              <a:rPr lang="en-US" sz="2800" dirty="0"/>
              <a:t> Often conduct their own </a:t>
            </a:r>
            <a:r>
              <a:rPr lang="en-US" sz="2800" b="1" dirty="0"/>
              <a:t>project monitoring</a:t>
            </a:r>
            <a:r>
              <a:rPr lang="en-US" sz="2800" dirty="0"/>
              <a:t> and capacity building for local government staff, aligning with national guidelines.</a:t>
            </a:r>
          </a:p>
          <a:p>
            <a:pPr lvl="0" algn="just">
              <a:lnSpc>
                <a:spcPct val="70000"/>
              </a:lnSpc>
            </a:pPr>
            <a:endParaRPr lang="en-US" sz="20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E892A4A-5B60-EE6F-4D49-82AA5B3AA18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B87379-5A17-4B53-9CF4-568713FF54EE}" type="slidenum">
              <a:rPr/>
              <a:t>17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1316-F65A-02C5-284A-5A463D0AFA74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F7058E-7A15-4FD9-A59B-2BE125697C1C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53F3-48AD-AD24-95A2-F49E2DFC898B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95641-451B-8F81-9E1C-B63FDFC7DD74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F65F51-AED2-4296-923C-CBFC9F786334}" type="slidenum">
              <a:rPr/>
              <a:t>17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6A5B-76FE-895A-4DA6-851E99D1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066800"/>
            <a:ext cx="8347587" cy="5110163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dirty="0">
              <a:solidFill>
                <a:srgbClr val="00B0F0"/>
              </a:solidFill>
            </a:endParaRPr>
          </a:p>
          <a:p>
            <a:pPr marL="0" lvl="0" indent="0" algn="just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/>
              <a:t>Monitoring focuses on tracking program </a:t>
            </a:r>
            <a:r>
              <a:rPr lang="en-US" sz="3200" b="1" dirty="0"/>
              <a:t>inputs, processes, and outputs</a:t>
            </a:r>
            <a:r>
              <a:rPr lang="en-US" sz="3200" dirty="0"/>
              <a:t> using a logical framework approach. The indicators should align with the national priorities and the </a:t>
            </a:r>
            <a:r>
              <a:rPr lang="en-US" sz="3200" b="1" dirty="0"/>
              <a:t>Sustainable Development Goals (SDGs)</a:t>
            </a:r>
            <a:r>
              <a:rPr lang="en-US" sz="3200" dirty="0"/>
              <a:t>.</a:t>
            </a:r>
          </a:p>
          <a:p>
            <a:endParaRPr lang="en-US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2063E2-BCBE-41C3-A9FA-8B3323DA866F}"/>
              </a:ext>
            </a:extLst>
          </p:cNvPr>
          <p:cNvSpPr/>
          <p:nvPr/>
        </p:nvSpPr>
        <p:spPr>
          <a:xfrm>
            <a:off x="344129" y="219020"/>
            <a:ext cx="8304571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What: Key Areas and Indicators to Monitor</a:t>
            </a:r>
          </a:p>
        </p:txBody>
      </p:sp>
    </p:spTree>
    <p:extLst>
      <p:ext uri="{BB962C8B-B14F-4D97-AF65-F5344CB8AC3E}">
        <p14:creationId xmlns:p14="http://schemas.microsoft.com/office/powerpoint/2010/main" val="233504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6630CA6-AFB5-C8E0-1B35-37D9CBF6A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018404"/>
              </p:ext>
            </p:extLst>
          </p:nvPr>
        </p:nvGraphicFramePr>
        <p:xfrm>
          <a:off x="275303" y="226143"/>
          <a:ext cx="8750710" cy="607136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61420">
                  <a:extLst>
                    <a:ext uri="{9D8B030D-6E8A-4147-A177-3AD203B41FA5}">
                      <a16:colId xmlns:a16="http://schemas.microsoft.com/office/drawing/2014/main" val="1159547790"/>
                    </a:ext>
                  </a:extLst>
                </a:gridCol>
                <a:gridCol w="6489290">
                  <a:extLst>
                    <a:ext uri="{9D8B030D-6E8A-4147-A177-3AD203B41FA5}">
                      <a16:colId xmlns:a16="http://schemas.microsoft.com/office/drawing/2014/main" val="58412640"/>
                    </a:ext>
                  </a:extLst>
                </a:gridCol>
              </a:tblGrid>
              <a:tr h="549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 Area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5" marR="58805" marT="29397" marB="29397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 of Program Indicators (What to Monitor)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5" marR="58805" marT="29397" marB="29397" anchor="ctr"/>
                </a:tc>
                <a:extLst>
                  <a:ext uri="{0D108BD9-81ED-4DB2-BD59-A6C34878D82A}">
                    <a16:rowId xmlns:a16="http://schemas.microsoft.com/office/drawing/2014/main" val="3813289302"/>
                  </a:ext>
                </a:extLst>
              </a:tr>
              <a:tr h="1256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Inputs/Resources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5" marR="58805" marT="29397" marB="29397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 of </a:t>
                      </a: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tracer drugs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commodities (e.g., contraceptives, vaccines). Percentage of health facilities with </a:t>
                      </a: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equipment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(e.g., thermometer, weighing scale).</a:t>
                      </a:r>
                    </a:p>
                  </a:txBody>
                  <a:tcPr marL="58805" marR="58805" marT="29397" marB="29397" anchor="ctr"/>
                </a:tc>
                <a:extLst>
                  <a:ext uri="{0D108BD9-81ED-4DB2-BD59-A6C34878D82A}">
                    <a16:rowId xmlns:a16="http://schemas.microsoft.com/office/drawing/2014/main" val="1527958955"/>
                  </a:ext>
                </a:extLst>
              </a:tr>
              <a:tr h="15438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Process/Activity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5" marR="58805" marT="29397" marB="29397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planned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Health Care Outreach (PHC/ORC) sessions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held. Percentage of reported data that is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and timely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(data quality). Number of supportive supervision visits conducted.</a:t>
                      </a:r>
                    </a:p>
                  </a:txBody>
                  <a:tcPr marL="58805" marR="58805" marT="29397" marB="29397" anchor="ctr"/>
                </a:tc>
                <a:extLst>
                  <a:ext uri="{0D108BD9-81ED-4DB2-BD59-A6C34878D82A}">
                    <a16:rowId xmlns:a16="http://schemas.microsoft.com/office/drawing/2014/main" val="3703004230"/>
                  </a:ext>
                </a:extLst>
              </a:tr>
              <a:tr h="15438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Outputs/Services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5" marR="58805" marT="29397" marB="29397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Immunization Coverage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(e.g., DPT3/Measles). </a:t>
                      </a: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Contraceptive Prevalence Rate (CPR)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(modern methods). Percentage of </a:t>
                      </a: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deliveries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Out-Patient Department (OPD) utilization rate.</a:t>
                      </a:r>
                    </a:p>
                  </a:txBody>
                  <a:tcPr marL="58805" marR="58805" marT="29397" marB="29397" anchor="ctr"/>
                </a:tc>
                <a:extLst>
                  <a:ext uri="{0D108BD9-81ED-4DB2-BD59-A6C34878D82A}">
                    <a16:rowId xmlns:a16="http://schemas.microsoft.com/office/drawing/2014/main" val="2292931305"/>
                  </a:ext>
                </a:extLst>
              </a:tr>
              <a:tr h="11775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(Longer-term)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05" marR="58805" marT="29397" marB="29397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Infant Mortality Rate (IMR)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Maternal Mortality Ratio (MMR)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(measured through surveys/census), or changes in knowledge/behavior</a:t>
                      </a:r>
                    </a:p>
                  </a:txBody>
                  <a:tcPr marL="58805" marR="58805" marT="29397" marB="29397" anchor="ctr"/>
                </a:tc>
                <a:extLst>
                  <a:ext uri="{0D108BD9-81ED-4DB2-BD59-A6C34878D82A}">
                    <a16:rowId xmlns:a16="http://schemas.microsoft.com/office/drawing/2014/main" val="2688042696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A93A507-17B1-9714-146D-52640D715BD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453DAA-24E4-41D4-BEA6-39CC46348B01}" type="slidenum">
              <a:rPr/>
              <a:t>19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CA960-82B4-DD64-8E2A-0BD3708875A7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459677-ECFD-4E18-8E26-96042ABAE313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4D3D7-AB67-A5F3-D22D-9317824D1BA4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F7C5C-97A3-81F8-0CFC-E429DDB5C9D0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B0C972-6217-4EF9-AC66-D9694AF06E81}" type="slidenum">
              <a:rPr/>
              <a:t>19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0A330A-38FD-C06F-47DE-ACDF7F624DA4}"/>
              </a:ext>
            </a:extLst>
          </p:cNvPr>
          <p:cNvGrpSpPr/>
          <p:nvPr/>
        </p:nvGrpSpPr>
        <p:grpSpPr>
          <a:xfrm>
            <a:off x="916493" y="1904925"/>
            <a:ext cx="7311016" cy="3485730"/>
            <a:chOff x="1221990" y="1396900"/>
            <a:chExt cx="9748021" cy="46476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110374-399A-C718-6C45-DF88D96DDFE1}"/>
                </a:ext>
              </a:extLst>
            </p:cNvPr>
            <p:cNvGrpSpPr/>
            <p:nvPr/>
          </p:nvGrpSpPr>
          <p:grpSpPr>
            <a:xfrm>
              <a:off x="1221990" y="1396900"/>
              <a:ext cx="9748021" cy="4647640"/>
              <a:chOff x="1241356" y="1396900"/>
              <a:chExt cx="6661300" cy="3175960"/>
            </a:xfrm>
          </p:grpSpPr>
          <p:sp>
            <p:nvSpPr>
              <p:cNvPr id="22" name="Google Shape;1305;p33">
                <a:extLst>
                  <a:ext uri="{FF2B5EF4-FFF2-40B4-BE49-F238E27FC236}">
                    <a16:creationId xmlns:a16="http://schemas.microsoft.com/office/drawing/2014/main" id="{0AC4E14D-54F3-0CE3-9760-57D89E493259}"/>
                  </a:ext>
                </a:extLst>
              </p:cNvPr>
              <p:cNvSpPr/>
              <p:nvPr/>
            </p:nvSpPr>
            <p:spPr>
              <a:xfrm>
                <a:off x="1241356" y="3090902"/>
                <a:ext cx="6563457" cy="658430"/>
              </a:xfrm>
              <a:custGeom>
                <a:avLst/>
                <a:gdLst/>
                <a:ahLst/>
                <a:cxnLst/>
                <a:rect l="l" t="t" r="r" b="b"/>
                <a:pathLst>
                  <a:path w="206074" h="22218" extrusionOk="0">
                    <a:moveTo>
                      <a:pt x="1584" y="0"/>
                    </a:moveTo>
                    <a:cubicBezTo>
                      <a:pt x="703" y="0"/>
                      <a:pt x="0" y="667"/>
                      <a:pt x="0" y="1500"/>
                    </a:cubicBezTo>
                    <a:lnTo>
                      <a:pt x="0" y="20717"/>
                    </a:lnTo>
                    <a:cubicBezTo>
                      <a:pt x="0" y="21551"/>
                      <a:pt x="703" y="22217"/>
                      <a:pt x="1584" y="22217"/>
                    </a:cubicBezTo>
                    <a:lnTo>
                      <a:pt x="206074" y="22217"/>
                    </a:lnTo>
                    <a:lnTo>
                      <a:pt x="20607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Google Shape;1306;p33">
                <a:extLst>
                  <a:ext uri="{FF2B5EF4-FFF2-40B4-BE49-F238E27FC236}">
                    <a16:creationId xmlns:a16="http://schemas.microsoft.com/office/drawing/2014/main" id="{C5299603-FC83-AA41-10A1-54218B5C6038}"/>
                  </a:ext>
                </a:extLst>
              </p:cNvPr>
              <p:cNvSpPr/>
              <p:nvPr/>
            </p:nvSpPr>
            <p:spPr>
              <a:xfrm>
                <a:off x="1542841" y="3509375"/>
                <a:ext cx="677934" cy="182196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6148" extrusionOk="0">
                    <a:moveTo>
                      <a:pt x="1" y="0"/>
                    </a:moveTo>
                    <a:lnTo>
                      <a:pt x="1" y="5894"/>
                    </a:lnTo>
                    <a:cubicBezTo>
                      <a:pt x="1" y="6041"/>
                      <a:pt x="121" y="6147"/>
                      <a:pt x="264" y="6147"/>
                    </a:cubicBezTo>
                    <a:cubicBezTo>
                      <a:pt x="294" y="6147"/>
                      <a:pt x="326" y="6142"/>
                      <a:pt x="358" y="6132"/>
                    </a:cubicBezTo>
                    <a:cubicBezTo>
                      <a:pt x="1096" y="5882"/>
                      <a:pt x="3203" y="5417"/>
                      <a:pt x="8466" y="5417"/>
                    </a:cubicBezTo>
                    <a:cubicBezTo>
                      <a:pt x="13740" y="5417"/>
                      <a:pt x="15836" y="5894"/>
                      <a:pt x="16574" y="6132"/>
                    </a:cubicBezTo>
                    <a:cubicBezTo>
                      <a:pt x="16606" y="6142"/>
                      <a:pt x="16637" y="6147"/>
                      <a:pt x="16668" y="6147"/>
                    </a:cubicBezTo>
                    <a:cubicBezTo>
                      <a:pt x="16810" y="6147"/>
                      <a:pt x="16931" y="6041"/>
                      <a:pt x="16931" y="5894"/>
                    </a:cubicBezTo>
                    <a:lnTo>
                      <a:pt x="16931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Google Shape;1307;p33">
                <a:extLst>
                  <a:ext uri="{FF2B5EF4-FFF2-40B4-BE49-F238E27FC236}">
                    <a16:creationId xmlns:a16="http://schemas.microsoft.com/office/drawing/2014/main" id="{1671F544-8912-35A3-1586-4BA0239179C2}"/>
                  </a:ext>
                </a:extLst>
              </p:cNvPr>
              <p:cNvSpPr/>
              <p:nvPr/>
            </p:nvSpPr>
            <p:spPr>
              <a:xfrm>
                <a:off x="1458482" y="3043246"/>
                <a:ext cx="779913" cy="601976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20313" extrusionOk="0">
                    <a:moveTo>
                      <a:pt x="17800" y="1"/>
                    </a:moveTo>
                    <a:lnTo>
                      <a:pt x="1679" y="1"/>
                    </a:lnTo>
                    <a:lnTo>
                      <a:pt x="0" y="1"/>
                    </a:lnTo>
                    <a:cubicBezTo>
                      <a:pt x="929" y="1"/>
                      <a:pt x="1679" y="715"/>
                      <a:pt x="1679" y="1608"/>
                    </a:cubicBezTo>
                    <a:lnTo>
                      <a:pt x="1679" y="19360"/>
                    </a:lnTo>
                    <a:cubicBezTo>
                      <a:pt x="1679" y="19884"/>
                      <a:pt x="2119" y="20313"/>
                      <a:pt x="2679" y="20313"/>
                    </a:cubicBezTo>
                    <a:lnTo>
                      <a:pt x="18479" y="20313"/>
                    </a:lnTo>
                    <a:cubicBezTo>
                      <a:pt x="19026" y="20313"/>
                      <a:pt x="19479" y="19884"/>
                      <a:pt x="19479" y="19360"/>
                    </a:cubicBezTo>
                    <a:lnTo>
                      <a:pt x="19479" y="1608"/>
                    </a:lnTo>
                    <a:cubicBezTo>
                      <a:pt x="19479" y="727"/>
                      <a:pt x="18717" y="1"/>
                      <a:pt x="178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Google Shape;1308;p33">
                <a:extLst>
                  <a:ext uri="{FF2B5EF4-FFF2-40B4-BE49-F238E27FC236}">
                    <a16:creationId xmlns:a16="http://schemas.microsoft.com/office/drawing/2014/main" id="{83429967-79FE-A68A-45ED-5088F6546DC4}"/>
                  </a:ext>
                </a:extLst>
              </p:cNvPr>
              <p:cNvSpPr/>
              <p:nvPr/>
            </p:nvSpPr>
            <p:spPr>
              <a:xfrm>
                <a:off x="1390764" y="3043249"/>
                <a:ext cx="107334" cy="47683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609" extrusionOk="0">
                    <a:moveTo>
                      <a:pt x="1691" y="1"/>
                    </a:moveTo>
                    <a:cubicBezTo>
                      <a:pt x="751" y="1"/>
                      <a:pt x="0" y="715"/>
                      <a:pt x="0" y="1608"/>
                    </a:cubicBezTo>
                    <a:lnTo>
                      <a:pt x="3370" y="1608"/>
                    </a:lnTo>
                    <a:cubicBezTo>
                      <a:pt x="3370" y="727"/>
                      <a:pt x="2608" y="1"/>
                      <a:pt x="1691" y="1"/>
                    </a:cubicBezTo>
                    <a:close/>
                  </a:path>
                </a:pathLst>
              </a:custGeom>
              <a:solidFill>
                <a:srgbClr val="B8343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Google Shape;1309;p33">
                <a:extLst>
                  <a:ext uri="{FF2B5EF4-FFF2-40B4-BE49-F238E27FC236}">
                    <a16:creationId xmlns:a16="http://schemas.microsoft.com/office/drawing/2014/main" id="{B4D824BA-C097-7249-DE44-49C2534DB941}"/>
                  </a:ext>
                </a:extLst>
              </p:cNvPr>
              <p:cNvSpPr/>
              <p:nvPr/>
            </p:nvSpPr>
            <p:spPr>
              <a:xfrm>
                <a:off x="1390778" y="3043246"/>
                <a:ext cx="134930" cy="47683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609" extrusionOk="0">
                    <a:moveTo>
                      <a:pt x="1691" y="1"/>
                    </a:moveTo>
                    <a:cubicBezTo>
                      <a:pt x="751" y="1"/>
                      <a:pt x="0" y="715"/>
                      <a:pt x="0" y="1608"/>
                    </a:cubicBezTo>
                    <a:lnTo>
                      <a:pt x="3370" y="1608"/>
                    </a:lnTo>
                    <a:cubicBezTo>
                      <a:pt x="3370" y="727"/>
                      <a:pt x="2608" y="1"/>
                      <a:pt x="1691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Google Shape;1310;p33">
                <a:extLst>
                  <a:ext uri="{FF2B5EF4-FFF2-40B4-BE49-F238E27FC236}">
                    <a16:creationId xmlns:a16="http://schemas.microsoft.com/office/drawing/2014/main" id="{DA873182-FC17-7A5F-218E-22029EAC65D7}"/>
                  </a:ext>
                </a:extLst>
              </p:cNvPr>
              <p:cNvSpPr/>
              <p:nvPr/>
            </p:nvSpPr>
            <p:spPr>
              <a:xfrm>
                <a:off x="7804781" y="3090902"/>
                <a:ext cx="97875" cy="65843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2218" extrusionOk="0">
                    <a:moveTo>
                      <a:pt x="1489" y="0"/>
                    </a:moveTo>
                    <a:lnTo>
                      <a:pt x="1" y="0"/>
                    </a:lnTo>
                    <a:lnTo>
                      <a:pt x="1" y="22217"/>
                    </a:lnTo>
                    <a:lnTo>
                      <a:pt x="1489" y="22217"/>
                    </a:lnTo>
                    <a:cubicBezTo>
                      <a:pt x="2370" y="22217"/>
                      <a:pt x="3073" y="21551"/>
                      <a:pt x="3073" y="20717"/>
                    </a:cubicBezTo>
                    <a:lnTo>
                      <a:pt x="3073" y="1500"/>
                    </a:lnTo>
                    <a:cubicBezTo>
                      <a:pt x="3073" y="667"/>
                      <a:pt x="2370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8" name="Google Shape;1315;p33">
                <a:extLst>
                  <a:ext uri="{FF2B5EF4-FFF2-40B4-BE49-F238E27FC236}">
                    <a16:creationId xmlns:a16="http://schemas.microsoft.com/office/drawing/2014/main" id="{B57831BA-C397-10E9-C743-BC1BB30CF93D}"/>
                  </a:ext>
                </a:extLst>
              </p:cNvPr>
              <p:cNvGrpSpPr/>
              <p:nvPr/>
            </p:nvGrpSpPr>
            <p:grpSpPr>
              <a:xfrm>
                <a:off x="1241356" y="2220428"/>
                <a:ext cx="6661300" cy="706059"/>
                <a:chOff x="1241356" y="2220428"/>
                <a:chExt cx="6661300" cy="706059"/>
              </a:xfrm>
            </p:grpSpPr>
            <p:sp>
              <p:nvSpPr>
                <p:cNvPr id="43" name="Google Shape;1316;p33">
                  <a:extLst>
                    <a:ext uri="{FF2B5EF4-FFF2-40B4-BE49-F238E27FC236}">
                      <a16:creationId xmlns:a16="http://schemas.microsoft.com/office/drawing/2014/main" id="{32B333AE-A51D-87D4-AB2F-B32BA8CAA246}"/>
                    </a:ext>
                  </a:extLst>
                </p:cNvPr>
                <p:cNvSpPr/>
                <p:nvPr/>
              </p:nvSpPr>
              <p:spPr>
                <a:xfrm>
                  <a:off x="1241356" y="2267375"/>
                  <a:ext cx="6563457" cy="658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74" h="22230" extrusionOk="0">
                      <a:moveTo>
                        <a:pt x="1584" y="0"/>
                      </a:moveTo>
                      <a:cubicBezTo>
                        <a:pt x="703" y="0"/>
                        <a:pt x="0" y="679"/>
                        <a:pt x="0" y="1512"/>
                      </a:cubicBezTo>
                      <a:lnTo>
                        <a:pt x="0" y="20717"/>
                      </a:lnTo>
                      <a:cubicBezTo>
                        <a:pt x="0" y="21550"/>
                        <a:pt x="703" y="22229"/>
                        <a:pt x="1584" y="22229"/>
                      </a:cubicBezTo>
                      <a:lnTo>
                        <a:pt x="206074" y="22229"/>
                      </a:lnTo>
                      <a:lnTo>
                        <a:pt x="20607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Google Shape;1317;p33">
                  <a:extLst>
                    <a:ext uri="{FF2B5EF4-FFF2-40B4-BE49-F238E27FC236}">
                      <a16:creationId xmlns:a16="http://schemas.microsoft.com/office/drawing/2014/main" id="{851BDC59-2606-0805-6948-CC8F8D06BEB6}"/>
                    </a:ext>
                  </a:extLst>
                </p:cNvPr>
                <p:cNvSpPr/>
                <p:nvPr/>
              </p:nvSpPr>
              <p:spPr>
                <a:xfrm>
                  <a:off x="1542841" y="2686528"/>
                  <a:ext cx="677934" cy="18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2" h="6148" extrusionOk="0">
                      <a:moveTo>
                        <a:pt x="1" y="1"/>
                      </a:moveTo>
                      <a:lnTo>
                        <a:pt x="1" y="5894"/>
                      </a:lnTo>
                      <a:cubicBezTo>
                        <a:pt x="1" y="6041"/>
                        <a:pt x="121" y="6148"/>
                        <a:pt x="264" y="6148"/>
                      </a:cubicBezTo>
                      <a:cubicBezTo>
                        <a:pt x="294" y="6148"/>
                        <a:pt x="326" y="6143"/>
                        <a:pt x="358" y="6132"/>
                      </a:cubicBezTo>
                      <a:cubicBezTo>
                        <a:pt x="1096" y="5882"/>
                        <a:pt x="3203" y="5418"/>
                        <a:pt x="8466" y="5418"/>
                      </a:cubicBezTo>
                      <a:cubicBezTo>
                        <a:pt x="13740" y="5418"/>
                        <a:pt x="15836" y="5894"/>
                        <a:pt x="16574" y="6132"/>
                      </a:cubicBezTo>
                      <a:cubicBezTo>
                        <a:pt x="16606" y="6143"/>
                        <a:pt x="16637" y="6148"/>
                        <a:pt x="16668" y="6148"/>
                      </a:cubicBezTo>
                      <a:cubicBezTo>
                        <a:pt x="16810" y="6148"/>
                        <a:pt x="16931" y="6041"/>
                        <a:pt x="16931" y="5894"/>
                      </a:cubicBezTo>
                      <a:lnTo>
                        <a:pt x="16931" y="1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" name="Google Shape;1318;p33">
                  <a:extLst>
                    <a:ext uri="{FF2B5EF4-FFF2-40B4-BE49-F238E27FC236}">
                      <a16:creationId xmlns:a16="http://schemas.microsoft.com/office/drawing/2014/main" id="{0246DE5C-6641-BF5F-E899-D0558B5FCDE2}"/>
                    </a:ext>
                  </a:extLst>
                </p:cNvPr>
                <p:cNvSpPr/>
                <p:nvPr/>
              </p:nvSpPr>
              <p:spPr>
                <a:xfrm>
                  <a:off x="1458482" y="2220428"/>
                  <a:ext cx="779913" cy="60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9" h="20313" extrusionOk="0">
                      <a:moveTo>
                        <a:pt x="17800" y="1"/>
                      </a:moveTo>
                      <a:lnTo>
                        <a:pt x="1679" y="1"/>
                      </a:lnTo>
                      <a:lnTo>
                        <a:pt x="0" y="1"/>
                      </a:lnTo>
                      <a:cubicBezTo>
                        <a:pt x="929" y="1"/>
                        <a:pt x="1679" y="715"/>
                        <a:pt x="1679" y="1608"/>
                      </a:cubicBezTo>
                      <a:lnTo>
                        <a:pt x="1679" y="19360"/>
                      </a:lnTo>
                      <a:cubicBezTo>
                        <a:pt x="1679" y="19872"/>
                        <a:pt x="2119" y="20313"/>
                        <a:pt x="2679" y="20313"/>
                      </a:cubicBezTo>
                      <a:lnTo>
                        <a:pt x="18479" y="20313"/>
                      </a:lnTo>
                      <a:cubicBezTo>
                        <a:pt x="19026" y="20313"/>
                        <a:pt x="19479" y="19872"/>
                        <a:pt x="19479" y="19360"/>
                      </a:cubicBezTo>
                      <a:lnTo>
                        <a:pt x="19479" y="1608"/>
                      </a:lnTo>
                      <a:cubicBezTo>
                        <a:pt x="19479" y="715"/>
                        <a:pt x="18717" y="1"/>
                        <a:pt x="178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Google Shape;1319;p33">
                  <a:extLst>
                    <a:ext uri="{FF2B5EF4-FFF2-40B4-BE49-F238E27FC236}">
                      <a16:creationId xmlns:a16="http://schemas.microsoft.com/office/drawing/2014/main" id="{089F9A1F-EE14-BA87-634F-C8D5F1C6FBF8}"/>
                    </a:ext>
                  </a:extLst>
                </p:cNvPr>
                <p:cNvSpPr/>
                <p:nvPr/>
              </p:nvSpPr>
              <p:spPr>
                <a:xfrm>
                  <a:off x="1390764" y="2220433"/>
                  <a:ext cx="107334" cy="4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608" extrusionOk="0">
                      <a:moveTo>
                        <a:pt x="1691" y="1"/>
                      </a:moveTo>
                      <a:cubicBezTo>
                        <a:pt x="751" y="1"/>
                        <a:pt x="0" y="715"/>
                        <a:pt x="0" y="1608"/>
                      </a:cubicBezTo>
                      <a:lnTo>
                        <a:pt x="3370" y="1608"/>
                      </a:lnTo>
                      <a:cubicBezTo>
                        <a:pt x="3370" y="715"/>
                        <a:pt x="2608" y="1"/>
                        <a:pt x="1691" y="1"/>
                      </a:cubicBezTo>
                      <a:close/>
                    </a:path>
                  </a:pathLst>
                </a:custGeom>
                <a:solidFill>
                  <a:srgbClr val="8839AE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" name="Google Shape;1320;p33">
                  <a:extLst>
                    <a:ext uri="{FF2B5EF4-FFF2-40B4-BE49-F238E27FC236}">
                      <a16:creationId xmlns:a16="http://schemas.microsoft.com/office/drawing/2014/main" id="{A7F2ACB6-0787-2E69-E02B-16B87FEE9D66}"/>
                    </a:ext>
                  </a:extLst>
                </p:cNvPr>
                <p:cNvSpPr/>
                <p:nvPr/>
              </p:nvSpPr>
              <p:spPr>
                <a:xfrm>
                  <a:off x="1390778" y="2220428"/>
                  <a:ext cx="134930" cy="4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608" extrusionOk="0">
                      <a:moveTo>
                        <a:pt x="1691" y="1"/>
                      </a:moveTo>
                      <a:cubicBezTo>
                        <a:pt x="751" y="1"/>
                        <a:pt x="0" y="715"/>
                        <a:pt x="0" y="1608"/>
                      </a:cubicBezTo>
                      <a:lnTo>
                        <a:pt x="3370" y="1608"/>
                      </a:lnTo>
                      <a:cubicBezTo>
                        <a:pt x="3370" y="715"/>
                        <a:pt x="2608" y="1"/>
                        <a:pt x="1691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Google Shape;1321;p33">
                  <a:extLst>
                    <a:ext uri="{FF2B5EF4-FFF2-40B4-BE49-F238E27FC236}">
                      <a16:creationId xmlns:a16="http://schemas.microsoft.com/office/drawing/2014/main" id="{B7328CA1-1A9A-D07E-E9E0-724059840E9E}"/>
                    </a:ext>
                  </a:extLst>
                </p:cNvPr>
                <p:cNvSpPr/>
                <p:nvPr/>
              </p:nvSpPr>
              <p:spPr>
                <a:xfrm>
                  <a:off x="7804781" y="2268057"/>
                  <a:ext cx="97875" cy="65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2218" extrusionOk="0">
                      <a:moveTo>
                        <a:pt x="1489" y="1"/>
                      </a:moveTo>
                      <a:lnTo>
                        <a:pt x="1" y="1"/>
                      </a:lnTo>
                      <a:lnTo>
                        <a:pt x="1" y="22218"/>
                      </a:lnTo>
                      <a:lnTo>
                        <a:pt x="1489" y="22218"/>
                      </a:lnTo>
                      <a:cubicBezTo>
                        <a:pt x="2370" y="22218"/>
                        <a:pt x="3073" y="21539"/>
                        <a:pt x="3073" y="20706"/>
                      </a:cubicBezTo>
                      <a:lnTo>
                        <a:pt x="3073" y="1501"/>
                      </a:lnTo>
                      <a:cubicBezTo>
                        <a:pt x="3073" y="668"/>
                        <a:pt x="2370" y="1"/>
                        <a:pt x="14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9" name="Google Shape;1328;p33">
                <a:extLst>
                  <a:ext uri="{FF2B5EF4-FFF2-40B4-BE49-F238E27FC236}">
                    <a16:creationId xmlns:a16="http://schemas.microsoft.com/office/drawing/2014/main" id="{D3CB4A7A-D4D3-8C7B-D8F9-8F1791E58592}"/>
                  </a:ext>
                </a:extLst>
              </p:cNvPr>
              <p:cNvGrpSpPr/>
              <p:nvPr/>
            </p:nvGrpSpPr>
            <p:grpSpPr>
              <a:xfrm>
                <a:off x="1241356" y="1396900"/>
                <a:ext cx="6661300" cy="706060"/>
                <a:chOff x="1241356" y="1396900"/>
                <a:chExt cx="6661300" cy="706060"/>
              </a:xfrm>
            </p:grpSpPr>
            <p:sp>
              <p:nvSpPr>
                <p:cNvPr id="37" name="Google Shape;1329;p33">
                  <a:extLst>
                    <a:ext uri="{FF2B5EF4-FFF2-40B4-BE49-F238E27FC236}">
                      <a16:creationId xmlns:a16="http://schemas.microsoft.com/office/drawing/2014/main" id="{B9499BF4-6AC7-29D0-98B4-C31DC31D4FC5}"/>
                    </a:ext>
                  </a:extLst>
                </p:cNvPr>
                <p:cNvSpPr/>
                <p:nvPr/>
              </p:nvSpPr>
              <p:spPr>
                <a:xfrm>
                  <a:off x="1241356" y="1444530"/>
                  <a:ext cx="6563457" cy="65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74" h="22218" extrusionOk="0">
                      <a:moveTo>
                        <a:pt x="1584" y="1"/>
                      </a:moveTo>
                      <a:cubicBezTo>
                        <a:pt x="703" y="1"/>
                        <a:pt x="0" y="668"/>
                        <a:pt x="0" y="1501"/>
                      </a:cubicBezTo>
                      <a:lnTo>
                        <a:pt x="0" y="20718"/>
                      </a:lnTo>
                      <a:cubicBezTo>
                        <a:pt x="0" y="21551"/>
                        <a:pt x="703" y="22218"/>
                        <a:pt x="1584" y="22218"/>
                      </a:cubicBezTo>
                      <a:lnTo>
                        <a:pt x="206074" y="22218"/>
                      </a:lnTo>
                      <a:lnTo>
                        <a:pt x="206074" y="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" name="Google Shape;1330;p33">
                  <a:extLst>
                    <a:ext uri="{FF2B5EF4-FFF2-40B4-BE49-F238E27FC236}">
                      <a16:creationId xmlns:a16="http://schemas.microsoft.com/office/drawing/2014/main" id="{EBD76A66-8EA4-E540-AE35-58899B810BB8}"/>
                    </a:ext>
                  </a:extLst>
                </p:cNvPr>
                <p:cNvSpPr/>
                <p:nvPr/>
              </p:nvSpPr>
              <p:spPr>
                <a:xfrm>
                  <a:off x="1542841" y="1863000"/>
                  <a:ext cx="677934" cy="18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2" h="6148" extrusionOk="0">
                      <a:moveTo>
                        <a:pt x="1" y="1"/>
                      </a:moveTo>
                      <a:lnTo>
                        <a:pt x="1" y="5894"/>
                      </a:lnTo>
                      <a:cubicBezTo>
                        <a:pt x="1" y="6041"/>
                        <a:pt x="121" y="6148"/>
                        <a:pt x="264" y="6148"/>
                      </a:cubicBezTo>
                      <a:cubicBezTo>
                        <a:pt x="294" y="6148"/>
                        <a:pt x="326" y="6143"/>
                        <a:pt x="358" y="6132"/>
                      </a:cubicBezTo>
                      <a:cubicBezTo>
                        <a:pt x="1096" y="5882"/>
                        <a:pt x="3203" y="5418"/>
                        <a:pt x="8466" y="5418"/>
                      </a:cubicBezTo>
                      <a:cubicBezTo>
                        <a:pt x="13740" y="5418"/>
                        <a:pt x="15836" y="5894"/>
                        <a:pt x="16574" y="6132"/>
                      </a:cubicBezTo>
                      <a:cubicBezTo>
                        <a:pt x="16606" y="6143"/>
                        <a:pt x="16637" y="6148"/>
                        <a:pt x="16668" y="6148"/>
                      </a:cubicBezTo>
                      <a:cubicBezTo>
                        <a:pt x="16810" y="6148"/>
                        <a:pt x="16931" y="6041"/>
                        <a:pt x="16931" y="5894"/>
                      </a:cubicBezTo>
                      <a:lnTo>
                        <a:pt x="16931" y="1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Google Shape;1331;p33">
                  <a:extLst>
                    <a:ext uri="{FF2B5EF4-FFF2-40B4-BE49-F238E27FC236}">
                      <a16:creationId xmlns:a16="http://schemas.microsoft.com/office/drawing/2014/main" id="{2484DB50-4328-FFDD-5889-C7BD000ADAFC}"/>
                    </a:ext>
                  </a:extLst>
                </p:cNvPr>
                <p:cNvSpPr/>
                <p:nvPr/>
              </p:nvSpPr>
              <p:spPr>
                <a:xfrm>
                  <a:off x="1458482" y="1396900"/>
                  <a:ext cx="779913" cy="60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9" h="20313" extrusionOk="0">
                      <a:moveTo>
                        <a:pt x="17800" y="0"/>
                      </a:moveTo>
                      <a:lnTo>
                        <a:pt x="1679" y="0"/>
                      </a:lnTo>
                      <a:lnTo>
                        <a:pt x="0" y="0"/>
                      </a:lnTo>
                      <a:cubicBezTo>
                        <a:pt x="929" y="0"/>
                        <a:pt x="1679" y="715"/>
                        <a:pt x="1679" y="1608"/>
                      </a:cubicBezTo>
                      <a:lnTo>
                        <a:pt x="1679" y="19360"/>
                      </a:lnTo>
                      <a:cubicBezTo>
                        <a:pt x="1679" y="19884"/>
                        <a:pt x="2119" y="20312"/>
                        <a:pt x="2679" y="20312"/>
                      </a:cubicBezTo>
                      <a:lnTo>
                        <a:pt x="18479" y="20312"/>
                      </a:lnTo>
                      <a:cubicBezTo>
                        <a:pt x="19026" y="20312"/>
                        <a:pt x="19479" y="19884"/>
                        <a:pt x="19479" y="19360"/>
                      </a:cubicBezTo>
                      <a:lnTo>
                        <a:pt x="19479" y="1608"/>
                      </a:lnTo>
                      <a:cubicBezTo>
                        <a:pt x="19479" y="727"/>
                        <a:pt x="18717" y="0"/>
                        <a:pt x="178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Google Shape;1332;p33">
                  <a:extLst>
                    <a:ext uri="{FF2B5EF4-FFF2-40B4-BE49-F238E27FC236}">
                      <a16:creationId xmlns:a16="http://schemas.microsoft.com/office/drawing/2014/main" id="{D12A77AA-AC3B-2BD0-8CF9-7FC4B0139A55}"/>
                    </a:ext>
                  </a:extLst>
                </p:cNvPr>
                <p:cNvSpPr/>
                <p:nvPr/>
              </p:nvSpPr>
              <p:spPr>
                <a:xfrm>
                  <a:off x="1390764" y="1396906"/>
                  <a:ext cx="107334" cy="4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608" extrusionOk="0">
                      <a:moveTo>
                        <a:pt x="1691" y="0"/>
                      </a:moveTo>
                      <a:cubicBezTo>
                        <a:pt x="751" y="0"/>
                        <a:pt x="0" y="715"/>
                        <a:pt x="0" y="1608"/>
                      </a:cubicBezTo>
                      <a:lnTo>
                        <a:pt x="3370" y="1608"/>
                      </a:lnTo>
                      <a:cubicBezTo>
                        <a:pt x="3370" y="727"/>
                        <a:pt x="2608" y="0"/>
                        <a:pt x="1691" y="0"/>
                      </a:cubicBezTo>
                      <a:close/>
                    </a:path>
                  </a:pathLst>
                </a:custGeom>
                <a:solidFill>
                  <a:srgbClr val="5190D7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Google Shape;1333;p33">
                  <a:extLst>
                    <a:ext uri="{FF2B5EF4-FFF2-40B4-BE49-F238E27FC236}">
                      <a16:creationId xmlns:a16="http://schemas.microsoft.com/office/drawing/2014/main" id="{1964AC41-F4FA-5D18-4C02-BF36206FA9DF}"/>
                    </a:ext>
                  </a:extLst>
                </p:cNvPr>
                <p:cNvSpPr/>
                <p:nvPr/>
              </p:nvSpPr>
              <p:spPr>
                <a:xfrm>
                  <a:off x="1390778" y="1396900"/>
                  <a:ext cx="134930" cy="4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608" extrusionOk="0">
                      <a:moveTo>
                        <a:pt x="1691" y="0"/>
                      </a:moveTo>
                      <a:cubicBezTo>
                        <a:pt x="751" y="0"/>
                        <a:pt x="0" y="715"/>
                        <a:pt x="0" y="1608"/>
                      </a:cubicBezTo>
                      <a:lnTo>
                        <a:pt x="3370" y="1608"/>
                      </a:lnTo>
                      <a:cubicBezTo>
                        <a:pt x="3370" y="727"/>
                        <a:pt x="2608" y="0"/>
                        <a:pt x="1691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Google Shape;1334;p33">
                  <a:extLst>
                    <a:ext uri="{FF2B5EF4-FFF2-40B4-BE49-F238E27FC236}">
                      <a16:creationId xmlns:a16="http://schemas.microsoft.com/office/drawing/2014/main" id="{C32CD051-3EE3-239D-2020-2B9A2933197B}"/>
                    </a:ext>
                  </a:extLst>
                </p:cNvPr>
                <p:cNvSpPr/>
                <p:nvPr/>
              </p:nvSpPr>
              <p:spPr>
                <a:xfrm>
                  <a:off x="7804781" y="1444530"/>
                  <a:ext cx="97875" cy="65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2218" extrusionOk="0">
                      <a:moveTo>
                        <a:pt x="1489" y="1"/>
                      </a:moveTo>
                      <a:lnTo>
                        <a:pt x="1" y="1"/>
                      </a:lnTo>
                      <a:lnTo>
                        <a:pt x="1" y="22218"/>
                      </a:lnTo>
                      <a:lnTo>
                        <a:pt x="1489" y="22218"/>
                      </a:lnTo>
                      <a:cubicBezTo>
                        <a:pt x="2370" y="22218"/>
                        <a:pt x="3073" y="21551"/>
                        <a:pt x="3073" y="20718"/>
                      </a:cubicBezTo>
                      <a:lnTo>
                        <a:pt x="3073" y="1501"/>
                      </a:lnTo>
                      <a:cubicBezTo>
                        <a:pt x="3073" y="668"/>
                        <a:pt x="2370" y="1"/>
                        <a:pt x="14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0" name="Google Shape;1340;p33">
                <a:extLst>
                  <a:ext uri="{FF2B5EF4-FFF2-40B4-BE49-F238E27FC236}">
                    <a16:creationId xmlns:a16="http://schemas.microsoft.com/office/drawing/2014/main" id="{54B6ED54-0052-550D-10F0-49CFD4ED33AF}"/>
                  </a:ext>
                </a:extLst>
              </p:cNvPr>
              <p:cNvGrpSpPr/>
              <p:nvPr/>
            </p:nvGrpSpPr>
            <p:grpSpPr>
              <a:xfrm>
                <a:off x="1241356" y="3866804"/>
                <a:ext cx="6661300" cy="706056"/>
                <a:chOff x="1241356" y="3866804"/>
                <a:chExt cx="6661300" cy="706056"/>
              </a:xfrm>
            </p:grpSpPr>
            <p:sp>
              <p:nvSpPr>
                <p:cNvPr id="31" name="Google Shape;1341;p33">
                  <a:extLst>
                    <a:ext uri="{FF2B5EF4-FFF2-40B4-BE49-F238E27FC236}">
                      <a16:creationId xmlns:a16="http://schemas.microsoft.com/office/drawing/2014/main" id="{97C8D06F-CADF-E906-268D-C4100D5E0B04}"/>
                    </a:ext>
                  </a:extLst>
                </p:cNvPr>
                <p:cNvSpPr/>
                <p:nvPr/>
              </p:nvSpPr>
              <p:spPr>
                <a:xfrm>
                  <a:off x="1241356" y="3914074"/>
                  <a:ext cx="6563457" cy="65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74" h="22218" extrusionOk="0">
                      <a:moveTo>
                        <a:pt x="1584" y="0"/>
                      </a:moveTo>
                      <a:cubicBezTo>
                        <a:pt x="703" y="0"/>
                        <a:pt x="0" y="667"/>
                        <a:pt x="0" y="1501"/>
                      </a:cubicBezTo>
                      <a:lnTo>
                        <a:pt x="0" y="20717"/>
                      </a:lnTo>
                      <a:cubicBezTo>
                        <a:pt x="0" y="21551"/>
                        <a:pt x="703" y="22217"/>
                        <a:pt x="1584" y="22217"/>
                      </a:cubicBezTo>
                      <a:lnTo>
                        <a:pt x="206074" y="22217"/>
                      </a:lnTo>
                      <a:lnTo>
                        <a:pt x="20607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Google Shape;1342;p33">
                  <a:extLst>
                    <a:ext uri="{FF2B5EF4-FFF2-40B4-BE49-F238E27FC236}">
                      <a16:creationId xmlns:a16="http://schemas.microsoft.com/office/drawing/2014/main" id="{5A6F2A41-802B-D23A-33C5-163C16A8F988}"/>
                    </a:ext>
                  </a:extLst>
                </p:cNvPr>
                <p:cNvSpPr/>
                <p:nvPr/>
              </p:nvSpPr>
              <p:spPr>
                <a:xfrm>
                  <a:off x="1542841" y="4332904"/>
                  <a:ext cx="677934" cy="18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2" h="6148" extrusionOk="0">
                      <a:moveTo>
                        <a:pt x="1" y="0"/>
                      </a:moveTo>
                      <a:lnTo>
                        <a:pt x="1" y="5894"/>
                      </a:lnTo>
                      <a:cubicBezTo>
                        <a:pt x="1" y="6041"/>
                        <a:pt x="121" y="6147"/>
                        <a:pt x="264" y="6147"/>
                      </a:cubicBezTo>
                      <a:cubicBezTo>
                        <a:pt x="294" y="6147"/>
                        <a:pt x="326" y="6142"/>
                        <a:pt x="358" y="6132"/>
                      </a:cubicBezTo>
                      <a:cubicBezTo>
                        <a:pt x="1096" y="5882"/>
                        <a:pt x="3203" y="5417"/>
                        <a:pt x="8466" y="5417"/>
                      </a:cubicBezTo>
                      <a:cubicBezTo>
                        <a:pt x="13740" y="5417"/>
                        <a:pt x="15836" y="5894"/>
                        <a:pt x="16574" y="6132"/>
                      </a:cubicBezTo>
                      <a:cubicBezTo>
                        <a:pt x="16606" y="6142"/>
                        <a:pt x="16637" y="6147"/>
                        <a:pt x="16668" y="6147"/>
                      </a:cubicBezTo>
                      <a:cubicBezTo>
                        <a:pt x="16810" y="6147"/>
                        <a:pt x="16931" y="6041"/>
                        <a:pt x="16931" y="5894"/>
                      </a:cubicBezTo>
                      <a:lnTo>
                        <a:pt x="16931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Google Shape;1343;p33">
                  <a:extLst>
                    <a:ext uri="{FF2B5EF4-FFF2-40B4-BE49-F238E27FC236}">
                      <a16:creationId xmlns:a16="http://schemas.microsoft.com/office/drawing/2014/main" id="{20AB36FB-BAE2-074B-BEB0-9BF0FAF74798}"/>
                    </a:ext>
                  </a:extLst>
                </p:cNvPr>
                <p:cNvSpPr/>
                <p:nvPr/>
              </p:nvSpPr>
              <p:spPr>
                <a:xfrm>
                  <a:off x="1458482" y="3866804"/>
                  <a:ext cx="779913" cy="60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9" h="20313" extrusionOk="0">
                      <a:moveTo>
                        <a:pt x="17800" y="0"/>
                      </a:moveTo>
                      <a:lnTo>
                        <a:pt x="1679" y="0"/>
                      </a:lnTo>
                      <a:lnTo>
                        <a:pt x="0" y="0"/>
                      </a:lnTo>
                      <a:cubicBezTo>
                        <a:pt x="929" y="0"/>
                        <a:pt x="1679" y="714"/>
                        <a:pt x="1679" y="1607"/>
                      </a:cubicBezTo>
                      <a:lnTo>
                        <a:pt x="1679" y="19360"/>
                      </a:lnTo>
                      <a:cubicBezTo>
                        <a:pt x="1679" y="19883"/>
                        <a:pt x="2119" y="20312"/>
                        <a:pt x="2679" y="20312"/>
                      </a:cubicBezTo>
                      <a:lnTo>
                        <a:pt x="18479" y="20312"/>
                      </a:lnTo>
                      <a:cubicBezTo>
                        <a:pt x="19026" y="20312"/>
                        <a:pt x="19479" y="19883"/>
                        <a:pt x="19479" y="19360"/>
                      </a:cubicBezTo>
                      <a:lnTo>
                        <a:pt x="19479" y="1607"/>
                      </a:lnTo>
                      <a:cubicBezTo>
                        <a:pt x="19479" y="714"/>
                        <a:pt x="18717" y="0"/>
                        <a:pt x="178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Google Shape;1344;p33">
                  <a:extLst>
                    <a:ext uri="{FF2B5EF4-FFF2-40B4-BE49-F238E27FC236}">
                      <a16:creationId xmlns:a16="http://schemas.microsoft.com/office/drawing/2014/main" id="{C20F1C40-C82A-B694-C068-FA2D75204ACD}"/>
                    </a:ext>
                  </a:extLst>
                </p:cNvPr>
                <p:cNvSpPr/>
                <p:nvPr/>
              </p:nvSpPr>
              <p:spPr>
                <a:xfrm>
                  <a:off x="1390764" y="3866806"/>
                  <a:ext cx="107334" cy="4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608" extrusionOk="0">
                      <a:moveTo>
                        <a:pt x="1691" y="0"/>
                      </a:moveTo>
                      <a:cubicBezTo>
                        <a:pt x="751" y="0"/>
                        <a:pt x="0" y="714"/>
                        <a:pt x="0" y="1607"/>
                      </a:cubicBezTo>
                      <a:lnTo>
                        <a:pt x="3370" y="1607"/>
                      </a:lnTo>
                      <a:cubicBezTo>
                        <a:pt x="3370" y="714"/>
                        <a:pt x="2608" y="0"/>
                        <a:pt x="1691" y="0"/>
                      </a:cubicBezTo>
                      <a:close/>
                    </a:path>
                  </a:pathLst>
                </a:custGeom>
                <a:solidFill>
                  <a:srgbClr val="B8343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Google Shape;1345;p33">
                  <a:extLst>
                    <a:ext uri="{FF2B5EF4-FFF2-40B4-BE49-F238E27FC236}">
                      <a16:creationId xmlns:a16="http://schemas.microsoft.com/office/drawing/2014/main" id="{12856FFA-0AF3-1C6B-1522-E208AD2B53A9}"/>
                    </a:ext>
                  </a:extLst>
                </p:cNvPr>
                <p:cNvSpPr/>
                <p:nvPr/>
              </p:nvSpPr>
              <p:spPr>
                <a:xfrm>
                  <a:off x="1390778" y="3866804"/>
                  <a:ext cx="134930" cy="4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608" extrusionOk="0">
                      <a:moveTo>
                        <a:pt x="1691" y="0"/>
                      </a:moveTo>
                      <a:cubicBezTo>
                        <a:pt x="751" y="0"/>
                        <a:pt x="0" y="714"/>
                        <a:pt x="0" y="1607"/>
                      </a:cubicBezTo>
                      <a:lnTo>
                        <a:pt x="3370" y="1607"/>
                      </a:lnTo>
                      <a:cubicBezTo>
                        <a:pt x="3370" y="714"/>
                        <a:pt x="2608" y="0"/>
                        <a:pt x="169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Google Shape;1346;p33">
                  <a:extLst>
                    <a:ext uri="{FF2B5EF4-FFF2-40B4-BE49-F238E27FC236}">
                      <a16:creationId xmlns:a16="http://schemas.microsoft.com/office/drawing/2014/main" id="{98FADC13-B3E0-3AB0-678B-09EFF11E84BE}"/>
                    </a:ext>
                  </a:extLst>
                </p:cNvPr>
                <p:cNvSpPr/>
                <p:nvPr/>
              </p:nvSpPr>
              <p:spPr>
                <a:xfrm>
                  <a:off x="7804781" y="3914429"/>
                  <a:ext cx="97875" cy="65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2218" extrusionOk="0">
                      <a:moveTo>
                        <a:pt x="1489" y="0"/>
                      </a:moveTo>
                      <a:lnTo>
                        <a:pt x="1" y="0"/>
                      </a:lnTo>
                      <a:lnTo>
                        <a:pt x="1" y="22217"/>
                      </a:lnTo>
                      <a:lnTo>
                        <a:pt x="1489" y="22217"/>
                      </a:lnTo>
                      <a:cubicBezTo>
                        <a:pt x="2370" y="22217"/>
                        <a:pt x="3073" y="21551"/>
                        <a:pt x="3073" y="20717"/>
                      </a:cubicBezTo>
                      <a:lnTo>
                        <a:pt x="3073" y="1501"/>
                      </a:lnTo>
                      <a:cubicBezTo>
                        <a:pt x="3073" y="667"/>
                        <a:pt x="2370" y="0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/>
                  <a:endParaRPr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7EB3F6-2CBA-362A-6444-5E76AE1962F6}"/>
                </a:ext>
              </a:extLst>
            </p:cNvPr>
            <p:cNvSpPr txBox="1"/>
            <p:nvPr/>
          </p:nvSpPr>
          <p:spPr>
            <a:xfrm>
              <a:off x="3465982" y="1606585"/>
              <a:ext cx="614115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Planning Of Monitoring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123055-3CAF-21AE-382A-970B449F16F3}"/>
                </a:ext>
              </a:extLst>
            </p:cNvPr>
            <p:cNvSpPr txBox="1"/>
            <p:nvPr/>
          </p:nvSpPr>
          <p:spPr>
            <a:xfrm>
              <a:off x="3465982" y="2825340"/>
              <a:ext cx="614115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Process of Developing Monitoring Indicator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DB7354-99DA-97C7-3C32-976C902DA554}"/>
                </a:ext>
              </a:extLst>
            </p:cNvPr>
            <p:cNvSpPr txBox="1"/>
            <p:nvPr/>
          </p:nvSpPr>
          <p:spPr>
            <a:xfrm>
              <a:off x="3465982" y="4021836"/>
              <a:ext cx="614115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Implementation of Monitoring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53E475-C3F1-8860-3B89-33C2D4680BBF}"/>
                </a:ext>
              </a:extLst>
            </p:cNvPr>
            <p:cNvSpPr txBox="1"/>
            <p:nvPr/>
          </p:nvSpPr>
          <p:spPr>
            <a:xfrm>
              <a:off x="3465982" y="5215120"/>
              <a:ext cx="614115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Reporting Of Monitoring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DB59C6B-9DAC-3944-24E1-87D7014B36F8}"/>
              </a:ext>
            </a:extLst>
          </p:cNvPr>
          <p:cNvSpPr/>
          <p:nvPr/>
        </p:nvSpPr>
        <p:spPr>
          <a:xfrm>
            <a:off x="361948" y="566889"/>
            <a:ext cx="845820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List of Content</a:t>
            </a:r>
            <a:endParaRPr lang="en-IN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ACE469-5F28-A5AB-F8F4-A5F7B43828CB}"/>
              </a:ext>
            </a:extLst>
          </p:cNvPr>
          <p:cNvSpPr txBox="1"/>
          <p:nvPr/>
        </p:nvSpPr>
        <p:spPr>
          <a:xfrm>
            <a:off x="1399619" y="2075870"/>
            <a:ext cx="41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388DA-F649-F09C-6F9D-2231173C1C75}"/>
              </a:ext>
            </a:extLst>
          </p:cNvPr>
          <p:cNvSpPr txBox="1"/>
          <p:nvPr/>
        </p:nvSpPr>
        <p:spPr>
          <a:xfrm>
            <a:off x="1351493" y="2922893"/>
            <a:ext cx="41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FE7A2F-AAE4-C268-B0BE-2A187181C1AC}"/>
              </a:ext>
            </a:extLst>
          </p:cNvPr>
          <p:cNvSpPr txBox="1"/>
          <p:nvPr/>
        </p:nvSpPr>
        <p:spPr>
          <a:xfrm>
            <a:off x="1370744" y="3827668"/>
            <a:ext cx="41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5BF001-68F9-E015-B791-A9E06767F308}"/>
              </a:ext>
            </a:extLst>
          </p:cNvPr>
          <p:cNvSpPr txBox="1"/>
          <p:nvPr/>
        </p:nvSpPr>
        <p:spPr>
          <a:xfrm>
            <a:off x="1389994" y="4684317"/>
            <a:ext cx="41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362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AFAAD8-85E1-7087-7964-C2AD1820CD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5469" y="1038225"/>
            <a:ext cx="8613058" cy="5318126"/>
          </a:xfrm>
          <a:ln w="38100">
            <a:solidFill>
              <a:srgbClr val="156082"/>
            </a:solidFill>
          </a:ln>
        </p:spPr>
        <p:txBody>
          <a:bodyPr>
            <a:normAutofit lnSpcReduction="10000"/>
          </a:bodyPr>
          <a:lstStyle/>
          <a:p>
            <a:pPr lvl="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dirty="0"/>
              <a:t>The frequency is determined by the need for timely corrective action and the reporting requirements of the health system.</a:t>
            </a:r>
          </a:p>
          <a:p>
            <a:pPr lvl="0">
              <a:lnSpc>
                <a:spcPct val="70000"/>
              </a:lnSpc>
            </a:pPr>
            <a:endParaRPr lang="en-US" dirty="0"/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Daily/Weekly:</a:t>
            </a:r>
            <a:endParaRPr lang="en-US" dirty="0"/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Daily:</a:t>
            </a:r>
            <a:r>
              <a:rPr lang="en-US" sz="2800" dirty="0"/>
              <a:t> Service registration at the facility level, tracking stockouts.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Weekly:</a:t>
            </a:r>
            <a:r>
              <a:rPr lang="en-US" sz="2800" dirty="0"/>
              <a:t> Reporting for the </a:t>
            </a:r>
            <a:r>
              <a:rPr lang="en-US" sz="2800" b="1" dirty="0"/>
              <a:t>EWARS</a:t>
            </a:r>
            <a:r>
              <a:rPr lang="en-US" sz="2800" dirty="0"/>
              <a:t> surveillance system (for outbreak-prone diseases).</a:t>
            </a:r>
          </a:p>
          <a:p>
            <a:pPr lvl="1">
              <a:lnSpc>
                <a:spcPct val="70000"/>
              </a:lnSpc>
            </a:pPr>
            <a:endParaRPr lang="en-US" sz="2800" dirty="0"/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Monthly:</a:t>
            </a:r>
            <a:endParaRPr lang="en-US" dirty="0"/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Submission of routine service data from health facilities to the Palika (Local Unit) via </a:t>
            </a:r>
            <a:r>
              <a:rPr lang="en-US" sz="2800" b="1" dirty="0"/>
              <a:t>HMIS</a:t>
            </a:r>
            <a:r>
              <a:rPr lang="en-US" sz="2800" dirty="0"/>
              <a:t>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Monthly review of service statistics by the Health Facility In-Charge.</a:t>
            </a:r>
          </a:p>
          <a:p>
            <a:pPr lvl="0">
              <a:lnSpc>
                <a:spcPct val="70000"/>
              </a:lnSpc>
            </a:pPr>
            <a:endParaRPr lang="en-US" sz="20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EF1DF54-5156-3079-1EEF-E7CD64975EBF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8B6C08-6498-425A-B05C-A07F154DCB39}" type="slidenum">
              <a:rPr/>
              <a:t>20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2118-9F1A-EF29-A5B3-DC8E1F4A368F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0CB728-E4B1-42B7-B8F2-481A0B30EF63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A63C5-6B58-442A-FDEE-0765913BC2C6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B1A1-9070-AFE7-F34F-8E0D1DCF64F9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EF5C68-0092-4AAE-A75A-096FEC1F48BD}" type="slidenum">
              <a:rPr/>
              <a:t>20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64FA9E-6FE2-F3DD-1F3F-EEB32A652366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When: Frequency of Monitoring Activities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445BE-B751-0080-13EF-4B017B53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521110"/>
            <a:ext cx="8672051" cy="5999983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Quarterly:</a:t>
            </a:r>
            <a:endParaRPr lang="en-US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Local Level Review:</a:t>
            </a:r>
            <a:r>
              <a:rPr lang="en-US" sz="2800" dirty="0"/>
              <a:t> Review meetings at the Palika/Local Government level to analyze monthly data trends and plan resource mobilization.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Supportive Supervision</a:t>
            </a:r>
            <a:r>
              <a:rPr lang="en-US" sz="2800" dirty="0"/>
              <a:t> by Provincial/District teams.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Semi-Annual/Annual:</a:t>
            </a:r>
            <a:endParaRPr lang="en-US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Joint Annual Review (JAR):</a:t>
            </a:r>
            <a:r>
              <a:rPr lang="en-US" sz="2800" dirty="0"/>
              <a:t> Sector-wide national review led by </a:t>
            </a:r>
            <a:r>
              <a:rPr lang="en-US" sz="2800" dirty="0" err="1"/>
              <a:t>MoHP</a:t>
            </a:r>
            <a:r>
              <a:rPr lang="en-US" sz="2800" dirty="0"/>
              <a:t> with development partners.</a:t>
            </a:r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Annual Planning and Budgeting:</a:t>
            </a:r>
            <a:r>
              <a:rPr lang="en-US" sz="2800" dirty="0"/>
              <a:t> Use of annual HMIS data for evidence-based planning for the next fiscal year.</a:t>
            </a:r>
          </a:p>
        </p:txBody>
      </p:sp>
    </p:spTree>
    <p:extLst>
      <p:ext uri="{BB962C8B-B14F-4D97-AF65-F5344CB8AC3E}">
        <p14:creationId xmlns:p14="http://schemas.microsoft.com/office/powerpoint/2010/main" val="194827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1252D-DA93-C833-AC3B-9FE6CDC284E4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3D091A-1FEB-4504-8A93-54BC97C0E336}" type="slidenum">
              <a:rPr/>
              <a:t>22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3F25-7CBF-FC62-94FE-0B7735C9D683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367143-1FA4-4184-BE94-3F3FC855D38C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30972-D8B2-E526-09BE-3648D7F06CD9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BC75-BC80-923C-4EA4-CF97ABC0D916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5F65B-CEA5-4EEE-BF5F-80EBD961975A}" type="slidenum">
              <a:rPr/>
              <a:t>22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6E905F-6058-348C-F36D-64A81EECE5F9}"/>
              </a:ext>
            </a:extLst>
          </p:cNvPr>
          <p:cNvSpPr/>
          <p:nvPr/>
        </p:nvSpPr>
        <p:spPr>
          <a:xfrm>
            <a:off x="628650" y="2666945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Monitoring Matter ?</a:t>
            </a:r>
            <a:endParaRPr lang="en-I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ll building with a triangular design&#10;&#10;AI-generated content may be incorrect.">
            <a:extLst>
              <a:ext uri="{FF2B5EF4-FFF2-40B4-BE49-F238E27FC236}">
                <a16:creationId xmlns:a16="http://schemas.microsoft.com/office/drawing/2014/main" id="{2A5DCCD1-80F1-9B89-7EC2-20670D5E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352549"/>
            <a:ext cx="2457450" cy="3686175"/>
          </a:xfrm>
          <a:prstGeom prst="rect">
            <a:avLst/>
          </a:prstGeom>
        </p:spPr>
      </p:pic>
      <p:pic>
        <p:nvPicPr>
          <p:cNvPr id="7" name="Picture 6" descr="An aerial view of a factory&#10;&#10;AI-generated content may be incorrect.">
            <a:extLst>
              <a:ext uri="{FF2B5EF4-FFF2-40B4-BE49-F238E27FC236}">
                <a16:creationId xmlns:a16="http://schemas.microsoft.com/office/drawing/2014/main" id="{BE2C93CB-4AF6-9860-3180-19CD15004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9" y="1352549"/>
            <a:ext cx="5016501" cy="37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6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E87DD-4B8A-252F-CB01-E13B8935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20E4-802F-1213-31F7-2FB4AE7B5C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482727"/>
            <a:ext cx="7886700" cy="4351336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lvl="0" algn="just"/>
            <a:r>
              <a:rPr lang="en-US" b="1" dirty="0"/>
              <a:t>Definition:</a:t>
            </a:r>
            <a:r>
              <a:rPr lang="en-US" dirty="0"/>
              <a:t> Health indicators are variables that reflect the health status of a community and the performance of health services.</a:t>
            </a:r>
          </a:p>
          <a:p>
            <a:pPr marL="0" lvl="0" indent="0" algn="just">
              <a:buNone/>
            </a:pPr>
            <a:endParaRPr lang="en-US" sz="3200" dirty="0"/>
          </a:p>
          <a:p>
            <a:pPr lvl="1" algn="just"/>
            <a:r>
              <a:rPr lang="en-US" sz="2800" dirty="0"/>
              <a:t>Measure progress towards health goals.</a:t>
            </a:r>
          </a:p>
          <a:p>
            <a:pPr lvl="1" algn="just"/>
            <a:r>
              <a:rPr lang="en-US" sz="2800" dirty="0"/>
              <a:t>Guide evidence-based decision-making and policy.</a:t>
            </a:r>
          </a:p>
          <a:p>
            <a:pPr lvl="1" algn="just"/>
            <a:r>
              <a:rPr lang="en-US" sz="2800" dirty="0"/>
              <a:t>Identify inequalities and areas for improvement.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C1FB-1F38-5C98-16C5-947CC4B348A0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3D091A-1FEB-4504-8A93-54BC97C0E336}" type="slidenum">
              <a:rPr/>
              <a:t>24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0741C-D9CE-FDCF-E013-025A9676B357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367143-1FA4-4184-BE94-3F3FC855D38C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6D595-0593-34AE-D00F-7C4122F63C09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6C93B-2EA4-76AF-FD1F-C93282DA4253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5F65B-CEA5-4EEE-BF5F-80EBD961975A}" type="slidenum">
              <a:rPr/>
              <a:t>24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02E2C-1940-5CF5-F3A5-C215772FD508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Indicators Matter ?</a:t>
            </a:r>
            <a:endParaRPr lang="en-I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DB560-D8EE-066C-8452-0A9C25E2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605F5-0D37-5097-AFD7-F2BFF19582A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AF166-D9D2-445D-A2B3-378197348FF2}" type="slidenum">
              <a:rPr/>
              <a:t>25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1BF25-10EE-9C51-B309-3674D1EDD958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3E176A-3EBF-4ED3-A209-003E5A185378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40DE-9F25-1623-6BF5-9B383F6905C7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4A7CD-D46A-AF6F-4901-6F5EF6ED76E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374FD2-1616-4DFF-8535-C547520409D0}" type="slidenum">
              <a:rPr/>
              <a:t>25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E368A0-3EE4-4525-8864-A24B6465ADE8}"/>
              </a:ext>
            </a:extLst>
          </p:cNvPr>
          <p:cNvSpPr/>
          <p:nvPr/>
        </p:nvSpPr>
        <p:spPr>
          <a:xfrm>
            <a:off x="647707" y="449202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Developing Monitoring Indicator</a:t>
            </a:r>
            <a:endParaRPr lang="en-IN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8EFE16-0B48-2AE6-DFE4-8C577565734A}"/>
              </a:ext>
            </a:extLst>
          </p:cNvPr>
          <p:cNvGrpSpPr/>
          <p:nvPr/>
        </p:nvGrpSpPr>
        <p:grpSpPr>
          <a:xfrm>
            <a:off x="725743" y="1496016"/>
            <a:ext cx="7829569" cy="4731769"/>
            <a:chOff x="805508" y="1729990"/>
            <a:chExt cx="10439425" cy="41480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0AA3CA-58E7-1265-9FB5-36C3B0882C98}"/>
                </a:ext>
              </a:extLst>
            </p:cNvPr>
            <p:cNvGrpSpPr/>
            <p:nvPr/>
          </p:nvGrpSpPr>
          <p:grpSpPr>
            <a:xfrm>
              <a:off x="805508" y="1729990"/>
              <a:ext cx="3234092" cy="1144359"/>
              <a:chOff x="805474" y="1729990"/>
              <a:chExt cx="3234092" cy="1144359"/>
            </a:xfrm>
          </p:grpSpPr>
          <p:sp>
            <p:nvSpPr>
              <p:cNvPr id="36" name="Google Shape;1347;p39">
                <a:extLst>
                  <a:ext uri="{FF2B5EF4-FFF2-40B4-BE49-F238E27FC236}">
                    <a16:creationId xmlns:a16="http://schemas.microsoft.com/office/drawing/2014/main" id="{409B9E75-40D2-F202-9A26-E06962B1195E}"/>
                  </a:ext>
                </a:extLst>
              </p:cNvPr>
              <p:cNvSpPr/>
              <p:nvPr/>
            </p:nvSpPr>
            <p:spPr>
              <a:xfrm>
                <a:off x="1474701" y="1730068"/>
                <a:ext cx="2564865" cy="114428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78" extrusionOk="0">
                    <a:moveTo>
                      <a:pt x="1" y="0"/>
                    </a:moveTo>
                    <a:lnTo>
                      <a:pt x="1" y="29277"/>
                    </a:lnTo>
                    <a:lnTo>
                      <a:pt x="60616" y="29277"/>
                    </a:lnTo>
                    <a:lnTo>
                      <a:pt x="606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Google Shape;1348;p39">
                <a:extLst>
                  <a:ext uri="{FF2B5EF4-FFF2-40B4-BE49-F238E27FC236}">
                    <a16:creationId xmlns:a16="http://schemas.microsoft.com/office/drawing/2014/main" id="{943A82DF-C748-5B67-685D-64F8A516E563}"/>
                  </a:ext>
                </a:extLst>
              </p:cNvPr>
              <p:cNvSpPr/>
              <p:nvPr/>
            </p:nvSpPr>
            <p:spPr>
              <a:xfrm>
                <a:off x="805474" y="1729990"/>
                <a:ext cx="909860" cy="1035932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29279" extrusionOk="0">
                    <a:moveTo>
                      <a:pt x="0" y="1"/>
                    </a:moveTo>
                    <a:lnTo>
                      <a:pt x="0" y="29278"/>
                    </a:lnTo>
                    <a:lnTo>
                      <a:pt x="19657" y="29278"/>
                    </a:lnTo>
                    <a:lnTo>
                      <a:pt x="196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7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01</a:t>
                </a:r>
                <a:endParaRPr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349;p39">
                <a:extLst>
                  <a:ext uri="{FF2B5EF4-FFF2-40B4-BE49-F238E27FC236}">
                    <a16:creationId xmlns:a16="http://schemas.microsoft.com/office/drawing/2014/main" id="{57E4F759-67C6-FBED-26B6-021B0870888C}"/>
                  </a:ext>
                </a:extLst>
              </p:cNvPr>
              <p:cNvSpPr/>
              <p:nvPr/>
            </p:nvSpPr>
            <p:spPr>
              <a:xfrm>
                <a:off x="1474685" y="2765854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0"/>
                    </a:moveTo>
                    <a:lnTo>
                      <a:pt x="1" y="2774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2A3CAA6-E19B-BEC7-537A-9BB8313D263F}"/>
                  </a:ext>
                </a:extLst>
              </p:cNvPr>
              <p:cNvSpPr/>
              <p:nvPr/>
            </p:nvSpPr>
            <p:spPr>
              <a:xfrm>
                <a:off x="1843275" y="1998674"/>
                <a:ext cx="2069301" cy="64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b="1" dirty="0"/>
                  <a:t>Define Program Goals and Objectives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1548CD-B2F4-CA97-D770-E763E14D7054}"/>
                </a:ext>
              </a:extLst>
            </p:cNvPr>
            <p:cNvGrpSpPr/>
            <p:nvPr/>
          </p:nvGrpSpPr>
          <p:grpSpPr>
            <a:xfrm>
              <a:off x="805508" y="3255800"/>
              <a:ext cx="3234092" cy="1144790"/>
              <a:chOff x="805474" y="3255800"/>
              <a:chExt cx="3234092" cy="1144790"/>
            </a:xfrm>
          </p:grpSpPr>
          <p:sp>
            <p:nvSpPr>
              <p:cNvPr id="32" name="Google Shape;1340;p39">
                <a:extLst>
                  <a:ext uri="{FF2B5EF4-FFF2-40B4-BE49-F238E27FC236}">
                    <a16:creationId xmlns:a16="http://schemas.microsoft.com/office/drawing/2014/main" id="{643D92C3-179D-90D5-D2E0-CB902C8C319B}"/>
                  </a:ext>
                </a:extLst>
              </p:cNvPr>
              <p:cNvSpPr/>
              <p:nvPr/>
            </p:nvSpPr>
            <p:spPr>
              <a:xfrm>
                <a:off x="1474701" y="3255839"/>
                <a:ext cx="2564865" cy="114475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90" extrusionOk="0">
                    <a:moveTo>
                      <a:pt x="1" y="1"/>
                    </a:moveTo>
                    <a:lnTo>
                      <a:pt x="1" y="29290"/>
                    </a:lnTo>
                    <a:lnTo>
                      <a:pt x="60616" y="29290"/>
                    </a:lnTo>
                    <a:lnTo>
                      <a:pt x="6061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Google Shape;1341;p39">
                <a:extLst>
                  <a:ext uri="{FF2B5EF4-FFF2-40B4-BE49-F238E27FC236}">
                    <a16:creationId xmlns:a16="http://schemas.microsoft.com/office/drawing/2014/main" id="{12E4C004-9AE5-72AF-DB35-7C0B20DC3990}"/>
                  </a:ext>
                </a:extLst>
              </p:cNvPr>
              <p:cNvSpPr/>
              <p:nvPr/>
            </p:nvSpPr>
            <p:spPr>
              <a:xfrm>
                <a:off x="805474" y="3255800"/>
                <a:ext cx="909860" cy="1035897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29278" extrusionOk="0">
                    <a:moveTo>
                      <a:pt x="0" y="0"/>
                    </a:moveTo>
                    <a:lnTo>
                      <a:pt x="0" y="29278"/>
                    </a:lnTo>
                    <a:lnTo>
                      <a:pt x="19657" y="29278"/>
                    </a:lnTo>
                    <a:lnTo>
                      <a:pt x="196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" sz="2700" b="1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04</a:t>
                </a:r>
                <a:endParaRPr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342;p39">
                <a:extLst>
                  <a:ext uri="{FF2B5EF4-FFF2-40B4-BE49-F238E27FC236}">
                    <a16:creationId xmlns:a16="http://schemas.microsoft.com/office/drawing/2014/main" id="{7BF79C00-3A93-C752-56C6-27DE1EBB21F0}"/>
                  </a:ext>
                </a:extLst>
              </p:cNvPr>
              <p:cNvSpPr/>
              <p:nvPr/>
            </p:nvSpPr>
            <p:spPr>
              <a:xfrm>
                <a:off x="1474685" y="4291630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1"/>
                    </a:moveTo>
                    <a:lnTo>
                      <a:pt x="1" y="2775"/>
                    </a:lnTo>
                    <a:lnTo>
                      <a:pt x="6156" y="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8330E29-10DF-2A97-E6F4-B692223B26DF}"/>
                  </a:ext>
                </a:extLst>
              </p:cNvPr>
              <p:cNvSpPr/>
              <p:nvPr/>
            </p:nvSpPr>
            <p:spPr>
              <a:xfrm>
                <a:off x="1843275" y="3524680"/>
                <a:ext cx="2069301" cy="640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Define Each Indicator Clearly</a:t>
                </a:r>
              </a:p>
              <a:p>
                <a:r>
                  <a:rPr lang="en-US" sz="13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731FE5-11DC-7D12-5E18-E535FC9047DF}"/>
                </a:ext>
              </a:extLst>
            </p:cNvPr>
            <p:cNvGrpSpPr/>
            <p:nvPr/>
          </p:nvGrpSpPr>
          <p:grpSpPr>
            <a:xfrm>
              <a:off x="4408175" y="1729990"/>
              <a:ext cx="3234092" cy="1144359"/>
              <a:chOff x="4408107" y="1729990"/>
              <a:chExt cx="3234092" cy="1144359"/>
            </a:xfrm>
          </p:grpSpPr>
          <p:sp>
            <p:nvSpPr>
              <p:cNvPr id="28" name="Google Shape;1389;p39">
                <a:extLst>
                  <a:ext uri="{FF2B5EF4-FFF2-40B4-BE49-F238E27FC236}">
                    <a16:creationId xmlns:a16="http://schemas.microsoft.com/office/drawing/2014/main" id="{4DDBBACF-B107-15C6-CE77-5FFCA46D0FFC}"/>
                  </a:ext>
                </a:extLst>
              </p:cNvPr>
              <p:cNvSpPr/>
              <p:nvPr/>
            </p:nvSpPr>
            <p:spPr>
              <a:xfrm>
                <a:off x="5077334" y="1730068"/>
                <a:ext cx="2564865" cy="114428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78" extrusionOk="0">
                    <a:moveTo>
                      <a:pt x="1" y="0"/>
                    </a:moveTo>
                    <a:lnTo>
                      <a:pt x="1" y="29277"/>
                    </a:lnTo>
                    <a:lnTo>
                      <a:pt x="60616" y="29277"/>
                    </a:lnTo>
                    <a:lnTo>
                      <a:pt x="606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1390;p39">
                <a:extLst>
                  <a:ext uri="{FF2B5EF4-FFF2-40B4-BE49-F238E27FC236}">
                    <a16:creationId xmlns:a16="http://schemas.microsoft.com/office/drawing/2014/main" id="{DE964D94-8700-AE47-A596-CF4CA80D93FA}"/>
                  </a:ext>
                </a:extLst>
              </p:cNvPr>
              <p:cNvSpPr/>
              <p:nvPr/>
            </p:nvSpPr>
            <p:spPr>
              <a:xfrm>
                <a:off x="4408107" y="1729990"/>
                <a:ext cx="909860" cy="1035932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29279" extrusionOk="0">
                    <a:moveTo>
                      <a:pt x="0" y="1"/>
                    </a:moveTo>
                    <a:lnTo>
                      <a:pt x="0" y="29278"/>
                    </a:lnTo>
                    <a:lnTo>
                      <a:pt x="19657" y="29278"/>
                    </a:lnTo>
                    <a:lnTo>
                      <a:pt x="196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7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02</a:t>
                </a:r>
                <a:endParaRPr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391;p39">
                <a:extLst>
                  <a:ext uri="{FF2B5EF4-FFF2-40B4-BE49-F238E27FC236}">
                    <a16:creationId xmlns:a16="http://schemas.microsoft.com/office/drawing/2014/main" id="{38F5816A-292A-5C8C-5D20-2628E84C70AC}"/>
                  </a:ext>
                </a:extLst>
              </p:cNvPr>
              <p:cNvSpPr/>
              <p:nvPr/>
            </p:nvSpPr>
            <p:spPr>
              <a:xfrm>
                <a:off x="5077318" y="2765854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0"/>
                    </a:moveTo>
                    <a:lnTo>
                      <a:pt x="1" y="2774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96C322C-B04B-278B-08D6-99342C6E82E6}"/>
                  </a:ext>
                </a:extLst>
              </p:cNvPr>
              <p:cNvSpPr/>
              <p:nvPr/>
            </p:nvSpPr>
            <p:spPr>
              <a:xfrm>
                <a:off x="5445908" y="1998674"/>
                <a:ext cx="2069301" cy="836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b="1" dirty="0"/>
                  <a:t>Identify Program Activities, Outputs, and Outcomes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FE8913-A99A-EEF7-17B2-7F1DA86C86F2}"/>
                </a:ext>
              </a:extLst>
            </p:cNvPr>
            <p:cNvGrpSpPr/>
            <p:nvPr/>
          </p:nvGrpSpPr>
          <p:grpSpPr>
            <a:xfrm>
              <a:off x="4408175" y="3255800"/>
              <a:ext cx="3234092" cy="2622227"/>
              <a:chOff x="4408107" y="3255800"/>
              <a:chExt cx="3234092" cy="2622227"/>
            </a:xfrm>
          </p:grpSpPr>
          <p:sp>
            <p:nvSpPr>
              <p:cNvPr id="24" name="Google Shape;1382;p39">
                <a:extLst>
                  <a:ext uri="{FF2B5EF4-FFF2-40B4-BE49-F238E27FC236}">
                    <a16:creationId xmlns:a16="http://schemas.microsoft.com/office/drawing/2014/main" id="{A2A3C336-1DC7-C70B-7CED-F85B3C607807}"/>
                  </a:ext>
                </a:extLst>
              </p:cNvPr>
              <p:cNvSpPr/>
              <p:nvPr/>
            </p:nvSpPr>
            <p:spPr>
              <a:xfrm>
                <a:off x="5077334" y="3255839"/>
                <a:ext cx="2564865" cy="114475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90" extrusionOk="0">
                    <a:moveTo>
                      <a:pt x="1" y="1"/>
                    </a:moveTo>
                    <a:lnTo>
                      <a:pt x="1" y="29290"/>
                    </a:lnTo>
                    <a:lnTo>
                      <a:pt x="60616" y="29290"/>
                    </a:lnTo>
                    <a:lnTo>
                      <a:pt x="6061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Google Shape;1383;p39">
                <a:extLst>
                  <a:ext uri="{FF2B5EF4-FFF2-40B4-BE49-F238E27FC236}">
                    <a16:creationId xmlns:a16="http://schemas.microsoft.com/office/drawing/2014/main" id="{4650F912-C2A4-11AA-2A64-C32153A9EEFE}"/>
                  </a:ext>
                </a:extLst>
              </p:cNvPr>
              <p:cNvSpPr/>
              <p:nvPr/>
            </p:nvSpPr>
            <p:spPr>
              <a:xfrm>
                <a:off x="4408107" y="3255800"/>
                <a:ext cx="909860" cy="1035897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29278" extrusionOk="0">
                    <a:moveTo>
                      <a:pt x="0" y="0"/>
                    </a:moveTo>
                    <a:lnTo>
                      <a:pt x="0" y="29278"/>
                    </a:lnTo>
                    <a:lnTo>
                      <a:pt x="19657" y="29278"/>
                    </a:lnTo>
                    <a:lnTo>
                      <a:pt x="1965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700" b="1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05</a:t>
                </a:r>
                <a:endParaRPr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384;p39">
                <a:extLst>
                  <a:ext uri="{FF2B5EF4-FFF2-40B4-BE49-F238E27FC236}">
                    <a16:creationId xmlns:a16="http://schemas.microsoft.com/office/drawing/2014/main" id="{56FA28FB-F81D-CF4E-620F-83455A692892}"/>
                  </a:ext>
                </a:extLst>
              </p:cNvPr>
              <p:cNvSpPr/>
              <p:nvPr/>
            </p:nvSpPr>
            <p:spPr>
              <a:xfrm>
                <a:off x="5077318" y="4291630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1"/>
                    </a:moveTo>
                    <a:lnTo>
                      <a:pt x="1" y="2775"/>
                    </a:lnTo>
                    <a:lnTo>
                      <a:pt x="615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4C417A-F6DF-0739-E17C-2F4430D31234}"/>
                  </a:ext>
                </a:extLst>
              </p:cNvPr>
              <p:cNvSpPr/>
              <p:nvPr/>
            </p:nvSpPr>
            <p:spPr>
              <a:xfrm>
                <a:off x="5445908" y="3524680"/>
                <a:ext cx="2069301" cy="64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b="1" dirty="0"/>
                  <a:t>Establish Baselines and Set Targets</a:t>
                </a:r>
              </a:p>
            </p:txBody>
          </p:sp>
          <p:sp>
            <p:nvSpPr>
              <p:cNvPr id="76" name="Google Shape;1384;p39">
                <a:extLst>
                  <a:ext uri="{FF2B5EF4-FFF2-40B4-BE49-F238E27FC236}">
                    <a16:creationId xmlns:a16="http://schemas.microsoft.com/office/drawing/2014/main" id="{B08FCA56-CAAE-F6A4-F83B-C2A97FE8DA4A}"/>
                  </a:ext>
                </a:extLst>
              </p:cNvPr>
              <p:cNvSpPr/>
              <p:nvPr/>
            </p:nvSpPr>
            <p:spPr>
              <a:xfrm>
                <a:off x="5128118" y="5769571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1"/>
                    </a:moveTo>
                    <a:lnTo>
                      <a:pt x="1" y="2775"/>
                    </a:lnTo>
                    <a:lnTo>
                      <a:pt x="615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Google Shape;1382;p39">
                <a:extLst>
                  <a:ext uri="{FF2B5EF4-FFF2-40B4-BE49-F238E27FC236}">
                    <a16:creationId xmlns:a16="http://schemas.microsoft.com/office/drawing/2014/main" id="{B0016F6E-1A37-1BBA-2706-CC5E205ACE30}"/>
                  </a:ext>
                </a:extLst>
              </p:cNvPr>
              <p:cNvSpPr/>
              <p:nvPr/>
            </p:nvSpPr>
            <p:spPr>
              <a:xfrm>
                <a:off x="4989656" y="4721462"/>
                <a:ext cx="2564866" cy="114475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90" extrusionOk="0">
                    <a:moveTo>
                      <a:pt x="1" y="1"/>
                    </a:moveTo>
                    <a:lnTo>
                      <a:pt x="1" y="29290"/>
                    </a:lnTo>
                    <a:lnTo>
                      <a:pt x="60616" y="29290"/>
                    </a:lnTo>
                    <a:lnTo>
                      <a:pt x="6061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Google Shape;1384;p39">
                <a:extLst>
                  <a:ext uri="{FF2B5EF4-FFF2-40B4-BE49-F238E27FC236}">
                    <a16:creationId xmlns:a16="http://schemas.microsoft.com/office/drawing/2014/main" id="{D1CF5EC2-5DEE-3E89-4240-7955A054AF32}"/>
                  </a:ext>
                </a:extLst>
              </p:cNvPr>
              <p:cNvSpPr/>
              <p:nvPr/>
            </p:nvSpPr>
            <p:spPr>
              <a:xfrm>
                <a:off x="4989642" y="5757252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1"/>
                    </a:moveTo>
                    <a:lnTo>
                      <a:pt x="1" y="2775"/>
                    </a:lnTo>
                    <a:lnTo>
                      <a:pt x="615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464053-22D6-E2DD-DB59-F1BA97C001B0}"/>
                </a:ext>
              </a:extLst>
            </p:cNvPr>
            <p:cNvGrpSpPr/>
            <p:nvPr/>
          </p:nvGrpSpPr>
          <p:grpSpPr>
            <a:xfrm>
              <a:off x="8010841" y="1729990"/>
              <a:ext cx="3234092" cy="1144359"/>
              <a:chOff x="8010807" y="1729990"/>
              <a:chExt cx="3234092" cy="1144359"/>
            </a:xfrm>
          </p:grpSpPr>
          <p:sp>
            <p:nvSpPr>
              <p:cNvPr id="20" name="Google Shape;1368;p39">
                <a:extLst>
                  <a:ext uri="{FF2B5EF4-FFF2-40B4-BE49-F238E27FC236}">
                    <a16:creationId xmlns:a16="http://schemas.microsoft.com/office/drawing/2014/main" id="{629F468B-060D-6D3D-35E7-90377FD789E0}"/>
                  </a:ext>
                </a:extLst>
              </p:cNvPr>
              <p:cNvSpPr/>
              <p:nvPr/>
            </p:nvSpPr>
            <p:spPr>
              <a:xfrm>
                <a:off x="8680034" y="1730068"/>
                <a:ext cx="2564865" cy="114428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78" extrusionOk="0">
                    <a:moveTo>
                      <a:pt x="1" y="0"/>
                    </a:moveTo>
                    <a:lnTo>
                      <a:pt x="1" y="29277"/>
                    </a:lnTo>
                    <a:lnTo>
                      <a:pt x="60616" y="29277"/>
                    </a:lnTo>
                    <a:lnTo>
                      <a:pt x="606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Google Shape;1369;p39">
                <a:extLst>
                  <a:ext uri="{FF2B5EF4-FFF2-40B4-BE49-F238E27FC236}">
                    <a16:creationId xmlns:a16="http://schemas.microsoft.com/office/drawing/2014/main" id="{F295BC2C-82D2-F354-F4CA-8EACDCA3D981}"/>
                  </a:ext>
                </a:extLst>
              </p:cNvPr>
              <p:cNvSpPr/>
              <p:nvPr/>
            </p:nvSpPr>
            <p:spPr>
              <a:xfrm>
                <a:off x="8010807" y="1729990"/>
                <a:ext cx="909860" cy="1035932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29279" extrusionOk="0">
                    <a:moveTo>
                      <a:pt x="0" y="1"/>
                    </a:moveTo>
                    <a:lnTo>
                      <a:pt x="0" y="29278"/>
                    </a:lnTo>
                    <a:lnTo>
                      <a:pt x="19657" y="29278"/>
                    </a:lnTo>
                    <a:lnTo>
                      <a:pt x="196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700" b="1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03</a:t>
                </a:r>
                <a:endParaRPr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370;p39">
                <a:extLst>
                  <a:ext uri="{FF2B5EF4-FFF2-40B4-BE49-F238E27FC236}">
                    <a16:creationId xmlns:a16="http://schemas.microsoft.com/office/drawing/2014/main" id="{3036B230-8071-EC96-6613-21623B46CE57}"/>
                  </a:ext>
                </a:extLst>
              </p:cNvPr>
              <p:cNvSpPr/>
              <p:nvPr/>
            </p:nvSpPr>
            <p:spPr>
              <a:xfrm>
                <a:off x="8680018" y="2765854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0"/>
                    </a:moveTo>
                    <a:lnTo>
                      <a:pt x="1" y="2774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0A21DAB-94F9-9F87-541C-B4DCECAAD1E4}"/>
                  </a:ext>
                </a:extLst>
              </p:cNvPr>
              <p:cNvSpPr/>
              <p:nvPr/>
            </p:nvSpPr>
            <p:spPr>
              <a:xfrm>
                <a:off x="9048608" y="1998674"/>
                <a:ext cx="2069301" cy="64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Select Key Performance Indicators (</a:t>
                </a:r>
                <a:r>
                  <a:rPr lang="en-US" sz="1400" b="1" dirty="0" err="1"/>
                  <a:t>KPIs</a:t>
                </a:r>
                <a:endParaRPr lang="en-U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A50ABF-3456-9071-2C27-2F5BC9F9EE9E}"/>
                </a:ext>
              </a:extLst>
            </p:cNvPr>
            <p:cNvGrpSpPr/>
            <p:nvPr/>
          </p:nvGrpSpPr>
          <p:grpSpPr>
            <a:xfrm>
              <a:off x="8010841" y="3255800"/>
              <a:ext cx="3234092" cy="1144790"/>
              <a:chOff x="8010807" y="3255800"/>
              <a:chExt cx="3234092" cy="1144790"/>
            </a:xfrm>
          </p:grpSpPr>
          <p:sp>
            <p:nvSpPr>
              <p:cNvPr id="16" name="Google Shape;1361;p39">
                <a:extLst>
                  <a:ext uri="{FF2B5EF4-FFF2-40B4-BE49-F238E27FC236}">
                    <a16:creationId xmlns:a16="http://schemas.microsoft.com/office/drawing/2014/main" id="{4CC438D8-04E9-811E-3392-F6592D996C37}"/>
                  </a:ext>
                </a:extLst>
              </p:cNvPr>
              <p:cNvSpPr/>
              <p:nvPr/>
            </p:nvSpPr>
            <p:spPr>
              <a:xfrm>
                <a:off x="8680034" y="3255839"/>
                <a:ext cx="2564865" cy="1144751"/>
              </a:xfrm>
              <a:custGeom>
                <a:avLst/>
                <a:gdLst/>
                <a:ahLst/>
                <a:cxnLst/>
                <a:rect l="l" t="t" r="r" b="b"/>
                <a:pathLst>
                  <a:path w="60616" h="29290" extrusionOk="0">
                    <a:moveTo>
                      <a:pt x="1" y="1"/>
                    </a:moveTo>
                    <a:lnTo>
                      <a:pt x="1" y="29290"/>
                    </a:lnTo>
                    <a:lnTo>
                      <a:pt x="60616" y="29290"/>
                    </a:lnTo>
                    <a:lnTo>
                      <a:pt x="6061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Google Shape;1362;p39">
                <a:extLst>
                  <a:ext uri="{FF2B5EF4-FFF2-40B4-BE49-F238E27FC236}">
                    <a16:creationId xmlns:a16="http://schemas.microsoft.com/office/drawing/2014/main" id="{6819364E-7997-1809-078B-D1146654F91F}"/>
                  </a:ext>
                </a:extLst>
              </p:cNvPr>
              <p:cNvSpPr/>
              <p:nvPr/>
            </p:nvSpPr>
            <p:spPr>
              <a:xfrm>
                <a:off x="8010807" y="3255800"/>
                <a:ext cx="909860" cy="1035897"/>
              </a:xfrm>
              <a:custGeom>
                <a:avLst/>
                <a:gdLst/>
                <a:ahLst/>
                <a:cxnLst/>
                <a:rect l="l" t="t" r="r" b="b"/>
                <a:pathLst>
                  <a:path w="19658" h="29278" extrusionOk="0">
                    <a:moveTo>
                      <a:pt x="0" y="0"/>
                    </a:moveTo>
                    <a:lnTo>
                      <a:pt x="0" y="29278"/>
                    </a:lnTo>
                    <a:lnTo>
                      <a:pt x="19657" y="29278"/>
                    </a:lnTo>
                    <a:lnTo>
                      <a:pt x="196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27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06</a:t>
                </a:r>
                <a:endParaRPr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363;p39">
                <a:extLst>
                  <a:ext uri="{FF2B5EF4-FFF2-40B4-BE49-F238E27FC236}">
                    <a16:creationId xmlns:a16="http://schemas.microsoft.com/office/drawing/2014/main" id="{6244BB0E-6095-E1D1-5433-C7B8A31364E5}"/>
                  </a:ext>
                </a:extLst>
              </p:cNvPr>
              <p:cNvSpPr/>
              <p:nvPr/>
            </p:nvSpPr>
            <p:spPr>
              <a:xfrm>
                <a:off x="8680018" y="4291630"/>
                <a:ext cx="240636" cy="108456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2775" extrusionOk="0">
                    <a:moveTo>
                      <a:pt x="1" y="1"/>
                    </a:moveTo>
                    <a:lnTo>
                      <a:pt x="1" y="2775"/>
                    </a:lnTo>
                    <a:lnTo>
                      <a:pt x="6156" y="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0754151-49EE-6DF4-16D0-B2537CBFF03D}"/>
                  </a:ext>
                </a:extLst>
              </p:cNvPr>
              <p:cNvSpPr/>
              <p:nvPr/>
            </p:nvSpPr>
            <p:spPr>
              <a:xfrm>
                <a:off x="9048608" y="3524680"/>
                <a:ext cx="2069301" cy="64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b="1" dirty="0"/>
                  <a:t>Plan Data Collection and Analysis</a:t>
                </a:r>
                <a:endParaRPr lang="en-US" sz="1400" dirty="0"/>
              </a:p>
            </p:txBody>
          </p:sp>
        </p:grpSp>
      </p:grpSp>
      <p:sp>
        <p:nvSpPr>
          <p:cNvPr id="73" name="Google Shape;1341;p39">
            <a:extLst>
              <a:ext uri="{FF2B5EF4-FFF2-40B4-BE49-F238E27FC236}">
                <a16:creationId xmlns:a16="http://schemas.microsoft.com/office/drawing/2014/main" id="{2B6379D5-BA73-DD7F-71C0-F719E21AD5DA}"/>
              </a:ext>
            </a:extLst>
          </p:cNvPr>
          <p:cNvSpPr/>
          <p:nvPr/>
        </p:nvSpPr>
        <p:spPr>
          <a:xfrm>
            <a:off x="3381355" y="4918698"/>
            <a:ext cx="682395" cy="1181673"/>
          </a:xfrm>
          <a:custGeom>
            <a:avLst/>
            <a:gdLst/>
            <a:ahLst/>
            <a:cxnLst/>
            <a:rect l="l" t="t" r="r" b="b"/>
            <a:pathLst>
              <a:path w="19658" h="29278" extrusionOk="0">
                <a:moveTo>
                  <a:pt x="0" y="0"/>
                </a:moveTo>
                <a:lnTo>
                  <a:pt x="0" y="29278"/>
                </a:lnTo>
                <a:lnTo>
                  <a:pt x="19657" y="29278"/>
                </a:lnTo>
                <a:lnTo>
                  <a:pt x="196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700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07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0471572-CFF6-A3CC-089C-89166E74B4A4}"/>
              </a:ext>
            </a:extLst>
          </p:cNvPr>
          <p:cNvSpPr/>
          <p:nvPr/>
        </p:nvSpPr>
        <p:spPr>
          <a:xfrm>
            <a:off x="4159706" y="5225416"/>
            <a:ext cx="1551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Use Data for Improvement and Reporting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021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A3AD-23BD-4D4C-53D0-B35ECA02D3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1228725"/>
            <a:ext cx="7886700" cy="4786313"/>
          </a:xfrm>
          <a:ln w="38100">
            <a:solidFill>
              <a:srgbClr val="156082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Clarify objective:</a:t>
            </a:r>
            <a:r>
              <a:rPr lang="en-US" dirty="0"/>
              <a:t> What exactly should change, for whom, by when?</a:t>
            </a:r>
          </a:p>
          <a:p>
            <a:pPr marL="0" lvl="0" indent="0">
              <a:buNone/>
            </a:pPr>
            <a:r>
              <a:rPr lang="en-GB" dirty="0"/>
              <a:t>Clearly establish what the program aims to achieve. Goals describe the overall purpose, while objectives define specific, measurable results that the program intends to accomplish.</a:t>
            </a:r>
            <a:endParaRPr lang="en-US" dirty="0"/>
          </a:p>
          <a:p>
            <a:pPr lvl="0"/>
            <a:r>
              <a:rPr lang="en-US" b="1" dirty="0"/>
              <a:t>Example (Malaria Prevention Program):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Goal:</a:t>
            </a:r>
            <a:r>
              <a:rPr lang="en-US" dirty="0"/>
              <a:t> To reduce the burden of malaria in a specific district.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Objective:</a:t>
            </a:r>
            <a:r>
              <a:rPr lang="en-US" dirty="0"/>
              <a:t> To reduce confirmed malaria cases by 40% among children under 5 within two years.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Target Population:</a:t>
            </a:r>
            <a:r>
              <a:rPr lang="en-US" dirty="0"/>
              <a:t> Children under 5 and the general population in the target district.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332BE-751A-EBFB-B472-189AA0F378AA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3F6E03-BE99-416A-A581-6DB90C101017}" type="slidenum">
              <a:rPr/>
              <a:t>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B115-5EE9-2DA8-C504-BE5218D1B4F4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7FF3DC-29B8-4A82-9B63-CC9A5AE9519F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F6760-A8AF-F2E8-098A-2EF256F3D100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D137-3FEA-71D8-7CB2-68AAE7F49C1A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D73571-9200-41AF-8AB5-24F4D32E6FBB}" type="slidenum">
              <a:rPr/>
              <a:t>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A53B2D-32B8-D9A4-65EF-16BEC7CA54AC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1 - Define Program Goals and Objectives</a:t>
            </a:r>
            <a:endParaRPr lang="en-IN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8B916-5323-3989-69F5-E5CA43BF7B2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Action:</a:t>
            </a:r>
            <a:r>
              <a:rPr lang="en-US" dirty="0"/>
              <a:t> Map the program's logic to understand what needs to be measured.</a:t>
            </a:r>
          </a:p>
          <a:p>
            <a:pPr marL="0" indent="0">
              <a:buNone/>
            </a:pPr>
            <a:r>
              <a:rPr lang="en-GB" dirty="0"/>
              <a:t>Break down the program into:</a:t>
            </a:r>
          </a:p>
          <a:p>
            <a:r>
              <a:rPr lang="en-GB" b="1" dirty="0"/>
              <a:t>Activities</a:t>
            </a:r>
            <a:r>
              <a:rPr lang="en-GB" dirty="0"/>
              <a:t> – What actions will be carried out?</a:t>
            </a:r>
          </a:p>
          <a:p>
            <a:r>
              <a:rPr lang="en-GB" b="1" dirty="0"/>
              <a:t>Outputs</a:t>
            </a:r>
            <a:r>
              <a:rPr lang="en-GB" dirty="0"/>
              <a:t> – What immediate products or services will be delivered?</a:t>
            </a:r>
          </a:p>
          <a:p>
            <a:r>
              <a:rPr lang="en-GB" b="1" dirty="0"/>
              <a:t>Outcomes</a:t>
            </a:r>
            <a:r>
              <a:rPr lang="en-GB" dirty="0"/>
              <a:t> – What short-term and long-term changes are expected?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Example (Malaria Prevention Program):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Activities:</a:t>
            </a:r>
            <a:r>
              <a:rPr lang="en-US" dirty="0"/>
              <a:t> Distribute insecticide-treated nets (ITNs) and provide health education workshops.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Outputs:</a:t>
            </a:r>
            <a:r>
              <a:rPr lang="en-US" dirty="0"/>
              <a:t> Number of ITNs distributed; Number of people attending workshops.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Outcomes:</a:t>
            </a:r>
            <a:r>
              <a:rPr lang="en-US" dirty="0"/>
              <a:t> Increased use of ITNs among children; Improved knowledge of malaria prevention.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Impact:</a:t>
            </a:r>
            <a:r>
              <a:rPr lang="en-US" dirty="0"/>
              <a:t> Reduced malaria incidence and mortality rates.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9E84E-09DF-ED48-6AB9-C8099EF9B6B5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472CEB-0249-40E2-8A65-24BF39598BF4}" type="slidenum">
              <a:rPr/>
              <a:t>27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F5AAB-CD5E-14A7-BDA7-0DE36A8692C2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264A59-8A45-4DF0-8430-902FCC658714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B5AF4-A531-EBA8-A4EA-F01A05DB552C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F74D-C395-FD9A-B6C1-3EFCFE4008B9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EE3436-AEBF-4632-98E8-A0894261E1F2}" type="slidenum">
              <a:rPr/>
              <a:t>27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514ADC-C397-DE24-6675-CF5FA40CEE19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2 - Identify Program Activities, Outputs, and Outcomes</a:t>
            </a:r>
            <a:endParaRPr lang="en-IN" sz="2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C0C0-FBFD-62A3-3A93-9528F17E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93EF4-D7B2-07B2-AB19-EACCF31E0753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472CEB-0249-40E2-8A65-24BF39598BF4}" type="slidenum">
              <a:rPr/>
              <a:t>28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4E038-2DF8-EB72-182D-E3AAA49C0B97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264A59-8A45-4DF0-8430-902FCC658714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1DAF6-2CA6-1CEA-CEFB-D74BD5BF857F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A2C7-B3B1-04B7-C480-ACC8A13EDFD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EE3436-AEBF-4632-98E8-A0894261E1F2}" type="slidenum">
              <a:rPr/>
              <a:t>28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87A4CE-8A6F-A71F-CABA-4C23ADB3389E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2 - Identify Program Activities, Outputs, and Outcomes</a:t>
            </a:r>
            <a:endParaRPr lang="en-IN" sz="2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D78332-D24F-AA51-C098-BBCDC0D98FBB}"/>
              </a:ext>
            </a:extLst>
          </p:cNvPr>
          <p:cNvGrpSpPr/>
          <p:nvPr/>
        </p:nvGrpSpPr>
        <p:grpSpPr>
          <a:xfrm>
            <a:off x="663058" y="1459298"/>
            <a:ext cx="3661292" cy="4387603"/>
            <a:chOff x="7754291" y="1514938"/>
            <a:chExt cx="4229479" cy="51276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F385B8-C674-65C8-D6A1-DBEAABBF283F}"/>
                </a:ext>
              </a:extLst>
            </p:cNvPr>
            <p:cNvGrpSpPr/>
            <p:nvPr/>
          </p:nvGrpSpPr>
          <p:grpSpPr>
            <a:xfrm>
              <a:off x="7754291" y="1514938"/>
              <a:ext cx="4229479" cy="1880470"/>
              <a:chOff x="7550589" y="1569258"/>
              <a:chExt cx="4229479" cy="188047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FFE104-E9E7-28A0-6652-119D6C4B21F4}"/>
                  </a:ext>
                </a:extLst>
              </p:cNvPr>
              <p:cNvSpPr txBox="1"/>
              <p:nvPr/>
            </p:nvSpPr>
            <p:spPr>
              <a:xfrm>
                <a:off x="8393542" y="1596230"/>
                <a:ext cx="3386526" cy="1853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spcBef>
                    <a:spcPts val="450"/>
                  </a:spcBef>
                </a:pPr>
                <a:r>
                  <a:rPr lang="en-US" sz="1600" b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Action 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US" sz="1600" dirty="0"/>
                  <a:t>Map the program's logic to understand what needs to be measured.</a:t>
                </a:r>
              </a:p>
              <a:p>
                <a:pPr defTabSz="685800">
                  <a:spcBef>
                    <a:spcPts val="450"/>
                  </a:spcBef>
                </a:pPr>
                <a:endPara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Freeform: Shape 26">
                <a:extLst>
                  <a:ext uri="{FF2B5EF4-FFF2-40B4-BE49-F238E27FC236}">
                    <a16:creationId xmlns:a16="http://schemas.microsoft.com/office/drawing/2014/main" id="{91E1E49A-7668-FD4D-CB8E-B3379AA645F5}"/>
                  </a:ext>
                </a:extLst>
              </p:cNvPr>
              <p:cNvSpPr/>
              <p:nvPr/>
            </p:nvSpPr>
            <p:spPr>
              <a:xfrm flipH="1">
                <a:off x="7550589" y="1569258"/>
                <a:ext cx="684887" cy="684887"/>
              </a:xfrm>
              <a:custGeom>
                <a:avLst/>
                <a:gdLst>
                  <a:gd name="connsiteX0" fmla="*/ 518199 w 684887"/>
                  <a:gd name="connsiteY0" fmla="*/ 0 h 684887"/>
                  <a:gd name="connsiteX1" fmla="*/ 166688 w 684887"/>
                  <a:gd name="connsiteY1" fmla="*/ 0 h 684887"/>
                  <a:gd name="connsiteX2" fmla="*/ 0 w 684887"/>
                  <a:gd name="connsiteY2" fmla="*/ 166688 h 684887"/>
                  <a:gd name="connsiteX3" fmla="*/ 0 w 684887"/>
                  <a:gd name="connsiteY3" fmla="*/ 518199 h 684887"/>
                  <a:gd name="connsiteX4" fmla="*/ 166688 w 684887"/>
                  <a:gd name="connsiteY4" fmla="*/ 684887 h 684887"/>
                  <a:gd name="connsiteX5" fmla="*/ 423978 w 684887"/>
                  <a:gd name="connsiteY5" fmla="*/ 684887 h 684887"/>
                  <a:gd name="connsiteX6" fmla="*/ 518199 w 684887"/>
                  <a:gd name="connsiteY6" fmla="*/ 684887 h 684887"/>
                  <a:gd name="connsiteX7" fmla="*/ 684887 w 684887"/>
                  <a:gd name="connsiteY7" fmla="*/ 684887 h 684887"/>
                  <a:gd name="connsiteX8" fmla="*/ 684887 w 684887"/>
                  <a:gd name="connsiteY8" fmla="*/ 518199 h 684887"/>
                  <a:gd name="connsiteX9" fmla="*/ 684887 w 684887"/>
                  <a:gd name="connsiteY9" fmla="*/ 423978 h 684887"/>
                  <a:gd name="connsiteX10" fmla="*/ 684887 w 684887"/>
                  <a:gd name="connsiteY10" fmla="*/ 166688 h 684887"/>
                  <a:gd name="connsiteX11" fmla="*/ 518199 w 684887"/>
                  <a:gd name="connsiteY11" fmla="*/ 0 h 68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887" h="684887">
                    <a:moveTo>
                      <a:pt x="518199" y="0"/>
                    </a:moveTo>
                    <a:lnTo>
                      <a:pt x="166688" y="0"/>
                    </a:lnTo>
                    <a:cubicBezTo>
                      <a:pt x="74629" y="0"/>
                      <a:pt x="0" y="74629"/>
                      <a:pt x="0" y="166688"/>
                    </a:cubicBezTo>
                    <a:lnTo>
                      <a:pt x="0" y="518199"/>
                    </a:lnTo>
                    <a:cubicBezTo>
                      <a:pt x="0" y="610258"/>
                      <a:pt x="74629" y="684887"/>
                      <a:pt x="166688" y="684887"/>
                    </a:cubicBezTo>
                    <a:lnTo>
                      <a:pt x="423978" y="684887"/>
                    </a:lnTo>
                    <a:lnTo>
                      <a:pt x="518199" y="684887"/>
                    </a:lnTo>
                    <a:lnTo>
                      <a:pt x="684887" y="684887"/>
                    </a:lnTo>
                    <a:lnTo>
                      <a:pt x="684887" y="518199"/>
                    </a:lnTo>
                    <a:lnTo>
                      <a:pt x="684887" y="423978"/>
                    </a:lnTo>
                    <a:lnTo>
                      <a:pt x="684887" y="166688"/>
                    </a:lnTo>
                    <a:cubicBezTo>
                      <a:pt x="684887" y="74629"/>
                      <a:pt x="610258" y="0"/>
                      <a:pt x="518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0"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ID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45259F-420D-71A2-35A3-7DFADAA37994}"/>
                </a:ext>
              </a:extLst>
            </p:cNvPr>
            <p:cNvGrpSpPr/>
            <p:nvPr/>
          </p:nvGrpSpPr>
          <p:grpSpPr>
            <a:xfrm>
              <a:off x="7754291" y="2820652"/>
              <a:ext cx="4229479" cy="684887"/>
              <a:chOff x="7550589" y="1569258"/>
              <a:chExt cx="4229479" cy="68488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622366-B468-22B7-7066-F949335682E2}"/>
                  </a:ext>
                </a:extLst>
              </p:cNvPr>
              <p:cNvSpPr txBox="1"/>
              <p:nvPr/>
            </p:nvSpPr>
            <p:spPr>
              <a:xfrm>
                <a:off x="8393542" y="1596230"/>
                <a:ext cx="3386526" cy="656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spcBef>
                    <a:spcPts val="450"/>
                  </a:spcBef>
                </a:pPr>
                <a:r>
                  <a:rPr lang="en-US" sz="1600" b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Activities</a:t>
                </a:r>
              </a:p>
              <a:p>
                <a:r>
                  <a:rPr lang="en-GB" sz="1600" dirty="0"/>
                  <a:t>What actions will be carried out?</a:t>
                </a:r>
              </a:p>
            </p:txBody>
          </p:sp>
          <p:sp>
            <p:nvSpPr>
              <p:cNvPr id="19" name="Freeform: Shape 26">
                <a:extLst>
                  <a:ext uri="{FF2B5EF4-FFF2-40B4-BE49-F238E27FC236}">
                    <a16:creationId xmlns:a16="http://schemas.microsoft.com/office/drawing/2014/main" id="{5C598CB3-F4B1-5621-AA01-E73E1A3E147A}"/>
                  </a:ext>
                </a:extLst>
              </p:cNvPr>
              <p:cNvSpPr/>
              <p:nvPr/>
            </p:nvSpPr>
            <p:spPr>
              <a:xfrm flipH="1">
                <a:off x="7550589" y="1569258"/>
                <a:ext cx="684887" cy="684887"/>
              </a:xfrm>
              <a:custGeom>
                <a:avLst/>
                <a:gdLst>
                  <a:gd name="connsiteX0" fmla="*/ 518199 w 684887"/>
                  <a:gd name="connsiteY0" fmla="*/ 0 h 684887"/>
                  <a:gd name="connsiteX1" fmla="*/ 166688 w 684887"/>
                  <a:gd name="connsiteY1" fmla="*/ 0 h 684887"/>
                  <a:gd name="connsiteX2" fmla="*/ 0 w 684887"/>
                  <a:gd name="connsiteY2" fmla="*/ 166688 h 684887"/>
                  <a:gd name="connsiteX3" fmla="*/ 0 w 684887"/>
                  <a:gd name="connsiteY3" fmla="*/ 518199 h 684887"/>
                  <a:gd name="connsiteX4" fmla="*/ 166688 w 684887"/>
                  <a:gd name="connsiteY4" fmla="*/ 684887 h 684887"/>
                  <a:gd name="connsiteX5" fmla="*/ 423978 w 684887"/>
                  <a:gd name="connsiteY5" fmla="*/ 684887 h 684887"/>
                  <a:gd name="connsiteX6" fmla="*/ 518199 w 684887"/>
                  <a:gd name="connsiteY6" fmla="*/ 684887 h 684887"/>
                  <a:gd name="connsiteX7" fmla="*/ 684887 w 684887"/>
                  <a:gd name="connsiteY7" fmla="*/ 684887 h 684887"/>
                  <a:gd name="connsiteX8" fmla="*/ 684887 w 684887"/>
                  <a:gd name="connsiteY8" fmla="*/ 518199 h 684887"/>
                  <a:gd name="connsiteX9" fmla="*/ 684887 w 684887"/>
                  <a:gd name="connsiteY9" fmla="*/ 423978 h 684887"/>
                  <a:gd name="connsiteX10" fmla="*/ 684887 w 684887"/>
                  <a:gd name="connsiteY10" fmla="*/ 166688 h 684887"/>
                  <a:gd name="connsiteX11" fmla="*/ 518199 w 684887"/>
                  <a:gd name="connsiteY11" fmla="*/ 0 h 68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887" h="684887">
                    <a:moveTo>
                      <a:pt x="518199" y="0"/>
                    </a:moveTo>
                    <a:lnTo>
                      <a:pt x="166688" y="0"/>
                    </a:lnTo>
                    <a:cubicBezTo>
                      <a:pt x="74629" y="0"/>
                      <a:pt x="0" y="74629"/>
                      <a:pt x="0" y="166688"/>
                    </a:cubicBezTo>
                    <a:lnTo>
                      <a:pt x="0" y="518199"/>
                    </a:lnTo>
                    <a:cubicBezTo>
                      <a:pt x="0" y="610258"/>
                      <a:pt x="74629" y="684887"/>
                      <a:pt x="166688" y="684887"/>
                    </a:cubicBezTo>
                    <a:lnTo>
                      <a:pt x="423978" y="684887"/>
                    </a:lnTo>
                    <a:lnTo>
                      <a:pt x="518199" y="684887"/>
                    </a:lnTo>
                    <a:lnTo>
                      <a:pt x="684887" y="684887"/>
                    </a:lnTo>
                    <a:lnTo>
                      <a:pt x="684887" y="518199"/>
                    </a:lnTo>
                    <a:lnTo>
                      <a:pt x="684887" y="423978"/>
                    </a:lnTo>
                    <a:lnTo>
                      <a:pt x="684887" y="166688"/>
                    </a:lnTo>
                    <a:cubicBezTo>
                      <a:pt x="684887" y="74629"/>
                      <a:pt x="610258" y="0"/>
                      <a:pt x="518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0"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ID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43CF12-298C-3634-B01C-B5DF3595073D}"/>
                </a:ext>
              </a:extLst>
            </p:cNvPr>
            <p:cNvGrpSpPr/>
            <p:nvPr/>
          </p:nvGrpSpPr>
          <p:grpSpPr>
            <a:xfrm>
              <a:off x="7754291" y="4027683"/>
              <a:ext cx="4229479" cy="938191"/>
              <a:chOff x="7550589" y="1470575"/>
              <a:chExt cx="4229479" cy="93819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6BD8D7-B75E-E6DB-4DDA-B1C26AE165B3}"/>
                  </a:ext>
                </a:extLst>
              </p:cNvPr>
              <p:cNvSpPr txBox="1"/>
              <p:nvPr/>
            </p:nvSpPr>
            <p:spPr>
              <a:xfrm>
                <a:off x="8393542" y="1470575"/>
                <a:ext cx="3386526" cy="938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spcBef>
                    <a:spcPts val="450"/>
                  </a:spcBef>
                </a:pPr>
                <a:r>
                  <a:rPr lang="en-US" sz="1600" b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Output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GB" sz="1600" dirty="0"/>
                  <a:t>What immediate products or services will be delivered?</a:t>
                </a:r>
                <a:r>
                  <a:rPr lang="en-US" sz="16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</p:txBody>
          </p:sp>
          <p:sp>
            <p:nvSpPr>
              <p:cNvPr id="17" name="Freeform: Shape 26">
                <a:extLst>
                  <a:ext uri="{FF2B5EF4-FFF2-40B4-BE49-F238E27FC236}">
                    <a16:creationId xmlns:a16="http://schemas.microsoft.com/office/drawing/2014/main" id="{5707F17D-233C-001D-97B6-107924B11030}"/>
                  </a:ext>
                </a:extLst>
              </p:cNvPr>
              <p:cNvSpPr/>
              <p:nvPr/>
            </p:nvSpPr>
            <p:spPr>
              <a:xfrm flipH="1">
                <a:off x="7550589" y="1569258"/>
                <a:ext cx="684887" cy="684887"/>
              </a:xfrm>
              <a:custGeom>
                <a:avLst/>
                <a:gdLst>
                  <a:gd name="connsiteX0" fmla="*/ 518199 w 684887"/>
                  <a:gd name="connsiteY0" fmla="*/ 0 h 684887"/>
                  <a:gd name="connsiteX1" fmla="*/ 166688 w 684887"/>
                  <a:gd name="connsiteY1" fmla="*/ 0 h 684887"/>
                  <a:gd name="connsiteX2" fmla="*/ 0 w 684887"/>
                  <a:gd name="connsiteY2" fmla="*/ 166688 h 684887"/>
                  <a:gd name="connsiteX3" fmla="*/ 0 w 684887"/>
                  <a:gd name="connsiteY3" fmla="*/ 518199 h 684887"/>
                  <a:gd name="connsiteX4" fmla="*/ 166688 w 684887"/>
                  <a:gd name="connsiteY4" fmla="*/ 684887 h 684887"/>
                  <a:gd name="connsiteX5" fmla="*/ 423978 w 684887"/>
                  <a:gd name="connsiteY5" fmla="*/ 684887 h 684887"/>
                  <a:gd name="connsiteX6" fmla="*/ 518199 w 684887"/>
                  <a:gd name="connsiteY6" fmla="*/ 684887 h 684887"/>
                  <a:gd name="connsiteX7" fmla="*/ 684887 w 684887"/>
                  <a:gd name="connsiteY7" fmla="*/ 684887 h 684887"/>
                  <a:gd name="connsiteX8" fmla="*/ 684887 w 684887"/>
                  <a:gd name="connsiteY8" fmla="*/ 518199 h 684887"/>
                  <a:gd name="connsiteX9" fmla="*/ 684887 w 684887"/>
                  <a:gd name="connsiteY9" fmla="*/ 423978 h 684887"/>
                  <a:gd name="connsiteX10" fmla="*/ 684887 w 684887"/>
                  <a:gd name="connsiteY10" fmla="*/ 166688 h 684887"/>
                  <a:gd name="connsiteX11" fmla="*/ 518199 w 684887"/>
                  <a:gd name="connsiteY11" fmla="*/ 0 h 68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887" h="684887">
                    <a:moveTo>
                      <a:pt x="518199" y="0"/>
                    </a:moveTo>
                    <a:lnTo>
                      <a:pt x="166688" y="0"/>
                    </a:lnTo>
                    <a:cubicBezTo>
                      <a:pt x="74629" y="0"/>
                      <a:pt x="0" y="74629"/>
                      <a:pt x="0" y="166688"/>
                    </a:cubicBezTo>
                    <a:lnTo>
                      <a:pt x="0" y="518199"/>
                    </a:lnTo>
                    <a:cubicBezTo>
                      <a:pt x="0" y="610258"/>
                      <a:pt x="74629" y="684887"/>
                      <a:pt x="166688" y="684887"/>
                    </a:cubicBezTo>
                    <a:lnTo>
                      <a:pt x="423978" y="684887"/>
                    </a:lnTo>
                    <a:lnTo>
                      <a:pt x="518199" y="684887"/>
                    </a:lnTo>
                    <a:lnTo>
                      <a:pt x="684887" y="684887"/>
                    </a:lnTo>
                    <a:lnTo>
                      <a:pt x="684887" y="518199"/>
                    </a:lnTo>
                    <a:lnTo>
                      <a:pt x="684887" y="423978"/>
                    </a:lnTo>
                    <a:lnTo>
                      <a:pt x="684887" y="166688"/>
                    </a:lnTo>
                    <a:cubicBezTo>
                      <a:pt x="684887" y="74629"/>
                      <a:pt x="610258" y="0"/>
                      <a:pt x="518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0"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ID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55B9EE-3A50-9AA9-627C-861384CE99C2}"/>
                </a:ext>
              </a:extLst>
            </p:cNvPr>
            <p:cNvGrpSpPr/>
            <p:nvPr/>
          </p:nvGrpSpPr>
          <p:grpSpPr>
            <a:xfrm>
              <a:off x="7754291" y="5341728"/>
              <a:ext cx="4229479" cy="1300878"/>
              <a:chOff x="7550589" y="1478907"/>
              <a:chExt cx="4229479" cy="130087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A6F4FB-6857-D325-DFEF-41CF76D9F3E4}"/>
                  </a:ext>
                </a:extLst>
              </p:cNvPr>
              <p:cNvSpPr txBox="1"/>
              <p:nvPr/>
            </p:nvSpPr>
            <p:spPr>
              <a:xfrm>
                <a:off x="8393542" y="1478907"/>
                <a:ext cx="3386526" cy="1300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>
                  <a:spcBef>
                    <a:spcPts val="450"/>
                  </a:spcBef>
                </a:pPr>
                <a:r>
                  <a:rPr lang="en-US" sz="1600" b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Outcome</a:t>
                </a:r>
              </a:p>
              <a:p>
                <a:pPr defTabSz="685800">
                  <a:spcBef>
                    <a:spcPts val="450"/>
                  </a:spcBef>
                </a:pPr>
                <a:r>
                  <a:rPr lang="en-GB" sz="1600" dirty="0"/>
                  <a:t>What short-term and long-term changes are expected?</a:t>
                </a:r>
              </a:p>
              <a:p>
                <a:pPr defTabSz="685800">
                  <a:spcBef>
                    <a:spcPts val="450"/>
                  </a:spcBef>
                </a:pPr>
                <a:endPara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Freeform: Shape 26">
                <a:extLst>
                  <a:ext uri="{FF2B5EF4-FFF2-40B4-BE49-F238E27FC236}">
                    <a16:creationId xmlns:a16="http://schemas.microsoft.com/office/drawing/2014/main" id="{AB610FDE-61E2-9616-6987-DD4A8F603009}"/>
                  </a:ext>
                </a:extLst>
              </p:cNvPr>
              <p:cNvSpPr/>
              <p:nvPr/>
            </p:nvSpPr>
            <p:spPr>
              <a:xfrm flipH="1">
                <a:off x="7550589" y="1569258"/>
                <a:ext cx="684887" cy="684887"/>
              </a:xfrm>
              <a:custGeom>
                <a:avLst/>
                <a:gdLst>
                  <a:gd name="connsiteX0" fmla="*/ 518199 w 684887"/>
                  <a:gd name="connsiteY0" fmla="*/ 0 h 684887"/>
                  <a:gd name="connsiteX1" fmla="*/ 166688 w 684887"/>
                  <a:gd name="connsiteY1" fmla="*/ 0 h 684887"/>
                  <a:gd name="connsiteX2" fmla="*/ 0 w 684887"/>
                  <a:gd name="connsiteY2" fmla="*/ 166688 h 684887"/>
                  <a:gd name="connsiteX3" fmla="*/ 0 w 684887"/>
                  <a:gd name="connsiteY3" fmla="*/ 518199 h 684887"/>
                  <a:gd name="connsiteX4" fmla="*/ 166688 w 684887"/>
                  <a:gd name="connsiteY4" fmla="*/ 684887 h 684887"/>
                  <a:gd name="connsiteX5" fmla="*/ 423978 w 684887"/>
                  <a:gd name="connsiteY5" fmla="*/ 684887 h 684887"/>
                  <a:gd name="connsiteX6" fmla="*/ 518199 w 684887"/>
                  <a:gd name="connsiteY6" fmla="*/ 684887 h 684887"/>
                  <a:gd name="connsiteX7" fmla="*/ 684887 w 684887"/>
                  <a:gd name="connsiteY7" fmla="*/ 684887 h 684887"/>
                  <a:gd name="connsiteX8" fmla="*/ 684887 w 684887"/>
                  <a:gd name="connsiteY8" fmla="*/ 518199 h 684887"/>
                  <a:gd name="connsiteX9" fmla="*/ 684887 w 684887"/>
                  <a:gd name="connsiteY9" fmla="*/ 423978 h 684887"/>
                  <a:gd name="connsiteX10" fmla="*/ 684887 w 684887"/>
                  <a:gd name="connsiteY10" fmla="*/ 166688 h 684887"/>
                  <a:gd name="connsiteX11" fmla="*/ 518199 w 684887"/>
                  <a:gd name="connsiteY11" fmla="*/ 0 h 68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887" h="684887">
                    <a:moveTo>
                      <a:pt x="518199" y="0"/>
                    </a:moveTo>
                    <a:lnTo>
                      <a:pt x="166688" y="0"/>
                    </a:lnTo>
                    <a:cubicBezTo>
                      <a:pt x="74629" y="0"/>
                      <a:pt x="0" y="74629"/>
                      <a:pt x="0" y="166688"/>
                    </a:cubicBezTo>
                    <a:lnTo>
                      <a:pt x="0" y="518199"/>
                    </a:lnTo>
                    <a:cubicBezTo>
                      <a:pt x="0" y="610258"/>
                      <a:pt x="74629" y="684887"/>
                      <a:pt x="166688" y="684887"/>
                    </a:cubicBezTo>
                    <a:lnTo>
                      <a:pt x="423978" y="684887"/>
                    </a:lnTo>
                    <a:lnTo>
                      <a:pt x="518199" y="684887"/>
                    </a:lnTo>
                    <a:lnTo>
                      <a:pt x="684887" y="684887"/>
                    </a:lnTo>
                    <a:lnTo>
                      <a:pt x="684887" y="518199"/>
                    </a:lnTo>
                    <a:lnTo>
                      <a:pt x="684887" y="423978"/>
                    </a:lnTo>
                    <a:lnTo>
                      <a:pt x="684887" y="166688"/>
                    </a:lnTo>
                    <a:cubicBezTo>
                      <a:pt x="684887" y="74629"/>
                      <a:pt x="610258" y="0"/>
                      <a:pt x="518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0"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ID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AB5D5A1-3434-096C-314C-F3A83FFCB144}"/>
              </a:ext>
            </a:extLst>
          </p:cNvPr>
          <p:cNvSpPr txBox="1"/>
          <p:nvPr/>
        </p:nvSpPr>
        <p:spPr>
          <a:xfrm>
            <a:off x="4461182" y="1459298"/>
            <a:ext cx="4054166" cy="4801314"/>
          </a:xfrm>
          <a:prstGeom prst="rect">
            <a:avLst/>
          </a:prstGeom>
          <a:noFill/>
          <a:ln w="381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Example (Malaria Prevention Program):</a:t>
            </a:r>
          </a:p>
          <a:p>
            <a:pPr lvl="0"/>
            <a:endParaRPr lang="en-US" b="1" dirty="0"/>
          </a:p>
          <a:p>
            <a:pPr lvl="0"/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Activities:</a:t>
            </a:r>
            <a:r>
              <a:rPr lang="en-US" dirty="0"/>
              <a:t> Distribute insecticide-treated nets (</a:t>
            </a:r>
            <a:r>
              <a:rPr lang="en-US" dirty="0" err="1"/>
              <a:t>ITNs</a:t>
            </a:r>
            <a:r>
              <a:rPr lang="en-US" dirty="0"/>
              <a:t>) and provide health education workshops.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Outputs:</a:t>
            </a:r>
            <a:r>
              <a:rPr lang="en-US" dirty="0"/>
              <a:t> Number of </a:t>
            </a:r>
            <a:r>
              <a:rPr lang="en-US" dirty="0" err="1"/>
              <a:t>ITNs</a:t>
            </a:r>
            <a:r>
              <a:rPr lang="en-US" dirty="0"/>
              <a:t> distributed; Number of people attending workshops.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Outcomes:</a:t>
            </a:r>
            <a:r>
              <a:rPr lang="en-US" dirty="0"/>
              <a:t> Increased use of </a:t>
            </a:r>
            <a:r>
              <a:rPr lang="en-US" dirty="0" err="1"/>
              <a:t>ITNs</a:t>
            </a:r>
            <a:r>
              <a:rPr lang="en-US" dirty="0"/>
              <a:t> among children; Improved knowledge of malaria prevention.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Impact:</a:t>
            </a:r>
            <a:r>
              <a:rPr lang="en-US" dirty="0"/>
              <a:t> Reduced malaria incidence and mortality rates.</a:t>
            </a:r>
          </a:p>
        </p:txBody>
      </p:sp>
    </p:spTree>
    <p:extLst>
      <p:ext uri="{BB962C8B-B14F-4D97-AF65-F5344CB8AC3E}">
        <p14:creationId xmlns:p14="http://schemas.microsoft.com/office/powerpoint/2010/main" val="3075102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2B5B7FF1-63A9-54ED-64DA-84BDEFF2D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082675"/>
              </p:ext>
            </p:extLst>
          </p:nvPr>
        </p:nvGraphicFramePr>
        <p:xfrm>
          <a:off x="278377" y="2871018"/>
          <a:ext cx="8668977" cy="37824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43507">
                  <a:extLst>
                    <a:ext uri="{9D8B030D-6E8A-4147-A177-3AD203B41FA5}">
                      <a16:colId xmlns:a16="http://schemas.microsoft.com/office/drawing/2014/main" val="306750984"/>
                    </a:ext>
                  </a:extLst>
                </a:gridCol>
                <a:gridCol w="4005192">
                  <a:extLst>
                    <a:ext uri="{9D8B030D-6E8A-4147-A177-3AD203B41FA5}">
                      <a16:colId xmlns:a16="http://schemas.microsoft.com/office/drawing/2014/main" val="3252412484"/>
                    </a:ext>
                  </a:extLst>
                </a:gridCol>
                <a:gridCol w="3020278">
                  <a:extLst>
                    <a:ext uri="{9D8B030D-6E8A-4147-A177-3AD203B41FA5}">
                      <a16:colId xmlns:a16="http://schemas.microsoft.com/office/drawing/2014/main" val="3003176077"/>
                    </a:ext>
                  </a:extLst>
                </a:gridCol>
              </a:tblGrid>
              <a:tr h="454012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/>
                        <a:t>Level</a:t>
                      </a:r>
                      <a:endParaRPr lang="en-US" sz="2000" kern="12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76196" marB="76196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/>
                        <a:t>Indicator Description</a:t>
                      </a:r>
                      <a:endParaRPr lang="en-US" sz="2000" kern="12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76196" marB="76196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/>
                        <a:t>SMART Check</a:t>
                      </a:r>
                      <a:endParaRPr lang="en-US" sz="2000" kern="12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0" marT="76196" marB="76196"/>
                </a:tc>
                <a:extLst>
                  <a:ext uri="{0D108BD9-81ED-4DB2-BD59-A6C34878D82A}">
                    <a16:rowId xmlns:a16="http://schemas.microsoft.com/office/drawing/2014/main" val="695954766"/>
                  </a:ext>
                </a:extLst>
              </a:tr>
              <a:tr h="898964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Output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114300" marB="11430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Number of ITNs distributed in the target district by the end of Year 1.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114300" marB="11430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Specific, Measurable, Time-bound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1235207467"/>
                  </a:ext>
                </a:extLst>
              </a:tr>
              <a:tr h="1178532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/>
                        <a:t>Outcome</a:t>
                      </a:r>
                      <a:endParaRPr lang="en-US" sz="2000" kern="12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114300" marB="11430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Proportion of children under 5 who slept under an ITN the previous night (measured annually by survey).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114300" marB="11430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/>
                        <a:t>Relevant, Measurable</a:t>
                      </a:r>
                      <a:endParaRPr lang="en-US" sz="2000" kern="12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3165042797"/>
                  </a:ext>
                </a:extLst>
              </a:tr>
              <a:tr h="898964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Impact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114300" marB="11430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Confirmed malaria case incidence rate per 1000 persons per year.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152403" marT="114300" marB="11430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200" dirty="0"/>
                        <a:t>Specific, Time-bound, Relevant</a:t>
                      </a:r>
                      <a:endParaRPr lang="en-US" sz="2000" kern="12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114300"/>
                </a:tc>
                <a:extLst>
                  <a:ext uri="{0D108BD9-81ED-4DB2-BD59-A6C34878D82A}">
                    <a16:rowId xmlns:a16="http://schemas.microsoft.com/office/drawing/2014/main" val="28650937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830C-71B3-F57F-813F-A704657BA5EF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0C58A1-0D63-410C-BA5F-A7238B4CB9D5}" type="slidenum">
              <a:rPr/>
              <a:t>29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2315299-D4F3-DB8A-2378-9C76B4ADAA13}"/>
              </a:ext>
            </a:extLst>
          </p:cNvPr>
          <p:cNvSpPr/>
          <p:nvPr/>
        </p:nvSpPr>
        <p:spPr>
          <a:xfrm>
            <a:off x="504827" y="882347"/>
            <a:ext cx="8302104" cy="2123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0" rIns="91440" bIns="0" anchor="ctr" anchorCtr="0" compatLnSpc="1">
            <a:spAutoFit/>
          </a:bodyPr>
          <a:lstStyle/>
          <a:p>
            <a:r>
              <a:rPr lang="en-GB" sz="2000" dirty="0"/>
              <a:t>Choose the most important indicators that effectively measure progress at different levels:</a:t>
            </a:r>
          </a:p>
          <a:p>
            <a:r>
              <a:rPr lang="en-GB" sz="2000" b="1" dirty="0"/>
              <a:t>Process indicators</a:t>
            </a:r>
            <a:r>
              <a:rPr lang="en-GB" sz="2000" dirty="0"/>
              <a:t> (activities)</a:t>
            </a:r>
          </a:p>
          <a:p>
            <a:r>
              <a:rPr lang="en-GB" sz="2000" b="1" dirty="0"/>
              <a:t>Output indicators</a:t>
            </a:r>
            <a:r>
              <a:rPr lang="en-GB" sz="2000" dirty="0"/>
              <a:t> (deliverables)</a:t>
            </a:r>
          </a:p>
          <a:p>
            <a:r>
              <a:rPr lang="en-GB" sz="2000" b="1" dirty="0"/>
              <a:t>Outcome indicators</a:t>
            </a:r>
            <a:r>
              <a:rPr lang="en-GB" sz="2000" dirty="0"/>
              <a:t> (changes and results)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Indicators must be 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SMART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  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(Malaria Prevention Program):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5086CA-9AF6-30A6-DEC0-3D87425AEA4E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BA1DAA-0C9A-4EB9-9C5E-82C2B9FF2DC4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F84A2F-6776-7CA7-E6C9-F7DEEE4ED84F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14DAFE-6D2D-FB07-414A-8A151F3FF659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6299B0-96FE-4C9B-8859-2D82440EF0A1}" type="slidenum">
              <a:rPr/>
              <a:t>29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DA471A-A112-7F0A-1493-FD186FE51FDE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3 - Select Key Performance Indicators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KPIs</a:t>
            </a:r>
            <a:endParaRPr lang="en-IN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04D722EA-5FBF-2DF1-3A59-6C1533BE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"/>
            <a:ext cx="9144000" cy="5915025"/>
          </a:xfrm>
          <a:prstGeom prst="rect">
            <a:avLst/>
          </a:prstGeom>
        </p:spPr>
      </p:pic>
      <p:pic>
        <p:nvPicPr>
          <p:cNvPr id="28" name="Picture 27" descr="A person in a suit holding a magnifying glass&#10;&#10;AI-generated content may be incorrect.">
            <a:extLst>
              <a:ext uri="{FF2B5EF4-FFF2-40B4-BE49-F238E27FC236}">
                <a16:creationId xmlns:a16="http://schemas.microsoft.com/office/drawing/2014/main" id="{01E82AF1-8193-C246-8E3D-3EBBAB69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9187" y="-693338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0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31A725-412F-153C-2D7F-910EC4E17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51787"/>
              </p:ext>
            </p:extLst>
          </p:nvPr>
        </p:nvGraphicFramePr>
        <p:xfrm>
          <a:off x="353962" y="363795"/>
          <a:ext cx="8445909" cy="594317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71483">
                  <a:extLst>
                    <a:ext uri="{9D8B030D-6E8A-4147-A177-3AD203B41FA5}">
                      <a16:colId xmlns:a16="http://schemas.microsoft.com/office/drawing/2014/main" val="3309761878"/>
                    </a:ext>
                  </a:extLst>
                </a:gridCol>
                <a:gridCol w="3959123">
                  <a:extLst>
                    <a:ext uri="{9D8B030D-6E8A-4147-A177-3AD203B41FA5}">
                      <a16:colId xmlns:a16="http://schemas.microsoft.com/office/drawing/2014/main" val="1964847353"/>
                    </a:ext>
                  </a:extLst>
                </a:gridCol>
                <a:gridCol w="2815303">
                  <a:extLst>
                    <a:ext uri="{9D8B030D-6E8A-4147-A177-3AD203B41FA5}">
                      <a16:colId xmlns:a16="http://schemas.microsoft.com/office/drawing/2014/main" val="850730849"/>
                    </a:ext>
                  </a:extLst>
                </a:gridCol>
              </a:tblGrid>
              <a:tr h="40710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US" sz="20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20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Check-point Question</a:t>
                      </a:r>
                      <a:endParaRPr lang="en-US" sz="20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83" marR="70183" marT="46789" marB="46789" anchor="ctr"/>
                </a:tc>
                <a:extLst>
                  <a:ext uri="{0D108BD9-81ED-4DB2-BD59-A6C34878D82A}">
                    <a16:rowId xmlns:a16="http://schemas.microsoft.com/office/drawing/2014/main" val="546304926"/>
                  </a:ext>
                </a:extLst>
              </a:tr>
              <a:tr h="97307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pecific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Measures a single, well-defined item, target group, and location.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it clearly define the target population and intervention?</a:t>
                      </a:r>
                    </a:p>
                  </a:txBody>
                  <a:tcPr marL="70183" marR="70183" marT="46789" marB="46789" anchor="ctr"/>
                </a:tc>
                <a:extLst>
                  <a:ext uri="{0D108BD9-81ED-4DB2-BD59-A6C34878D82A}">
                    <a16:rowId xmlns:a16="http://schemas.microsoft.com/office/drawing/2014/main" val="1016095973"/>
                  </a:ext>
                </a:extLst>
              </a:tr>
              <a:tr h="97307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easurable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be quantified (e.g., count, rate, percentage) consistently.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there a reliable source of data for the numerator and denominator?</a:t>
                      </a:r>
                    </a:p>
                  </a:txBody>
                  <a:tcPr marL="70183" marR="70183" marT="46789" marB="46789" anchor="ctr"/>
                </a:tc>
                <a:extLst>
                  <a:ext uri="{0D108BD9-81ED-4DB2-BD59-A6C34878D82A}">
                    <a16:rowId xmlns:a16="http://schemas.microsoft.com/office/drawing/2014/main" val="1559573470"/>
                  </a:ext>
                </a:extLst>
              </a:tr>
              <a:tr h="153905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chievable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data collection is realistic, affordable, and possible within the program's resources and context.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we realistically collect this data with existing HMIS/survey tools?</a:t>
                      </a:r>
                    </a:p>
                  </a:txBody>
                  <a:tcPr marL="70183" marR="70183" marT="46789" marB="46789" anchor="ctr"/>
                </a:tc>
                <a:extLst>
                  <a:ext uri="{0D108BD9-81ED-4DB2-BD59-A6C34878D82A}">
                    <a16:rowId xmlns:a16="http://schemas.microsoft.com/office/drawing/2014/main" val="2652234499"/>
                  </a:ext>
                </a:extLst>
              </a:tr>
              <a:tr h="97307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elevant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Directly related to the program objective and decision-making needs.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the indicator matter to the program's success?</a:t>
                      </a:r>
                    </a:p>
                  </a:txBody>
                  <a:tcPr marL="70183" marR="70183" marT="46789" marB="46789" anchor="ctr"/>
                </a:tc>
                <a:extLst>
                  <a:ext uri="{0D108BD9-81ED-4DB2-BD59-A6C34878D82A}">
                    <a16:rowId xmlns:a16="http://schemas.microsoft.com/office/drawing/2014/main" val="1681749403"/>
                  </a:ext>
                </a:extLst>
              </a:tr>
              <a:tr h="973079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b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ime-bound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Specifies the frequency of measurement and reporting period.</a:t>
                      </a:r>
                    </a:p>
                  </a:txBody>
                  <a:tcPr marL="70183" marR="70183" marT="46789" marB="46789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 measurement period (e.g., monthly, annual) clearly defined?</a:t>
                      </a:r>
                    </a:p>
                  </a:txBody>
                  <a:tcPr marL="70183" marR="70183" marT="46789" marB="46789" anchor="ctr"/>
                </a:tc>
                <a:extLst>
                  <a:ext uri="{0D108BD9-81ED-4DB2-BD59-A6C34878D82A}">
                    <a16:rowId xmlns:a16="http://schemas.microsoft.com/office/drawing/2014/main" val="199558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15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D053-71F8-D71F-F022-6ACC3FA08D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406013"/>
            <a:ext cx="7886700" cy="4561396"/>
          </a:xfrm>
          <a:ln w="38100">
            <a:solidFill>
              <a:srgbClr val="156082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dirty="0"/>
              <a:t>Write a precise definition for consistency in data collection and interpretation.</a:t>
            </a:r>
          </a:p>
          <a:p>
            <a:pPr algn="just">
              <a:lnSpc>
                <a:spcPct val="80000"/>
              </a:lnSpc>
            </a:pPr>
            <a:endParaRPr lang="en-US" dirty="0"/>
          </a:p>
          <a:p>
            <a:pPr lvl="0" algn="just">
              <a:lnSpc>
                <a:spcPct val="80000"/>
              </a:lnSpc>
            </a:pPr>
            <a:r>
              <a:rPr lang="en-US" b="1" dirty="0"/>
              <a:t>Example (Malaria Prevention Program - Outcome Indicator):</a:t>
            </a:r>
            <a:endParaRPr lang="en-US" dirty="0"/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Indicator Name:</a:t>
            </a:r>
            <a:r>
              <a:rPr lang="en-US" dirty="0"/>
              <a:t> ITN Use Among Children Under 5.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Definition:</a:t>
            </a:r>
            <a:r>
              <a:rPr lang="en-US" dirty="0"/>
              <a:t> "The percentage of children aged 6-59 months in the target district who slept under an insecticide-treated net the night prior to the survey".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Numerator:</a:t>
            </a:r>
            <a:r>
              <a:rPr lang="en-US" dirty="0"/>
              <a:t> Number of children aged 6-59 months who slept under an ITN.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Denominator:</a:t>
            </a:r>
            <a:r>
              <a:rPr lang="en-US" dirty="0"/>
              <a:t> Total number of children aged 6-59 months surveyed.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772F8-D0F5-2C0B-A7EA-31D946B823D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7EDB10-81BC-4353-9851-62DE8BFE9DC2}" type="slidenum">
              <a:rPr/>
              <a:t>31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DC90-D1DB-BCDC-7F3C-20D96E74FECF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F4DB9F-D225-4A13-8FB2-7C86DBF06AF9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B2870-2057-8984-D2AB-4E3AC3876B63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A36B-C5DC-CFBB-A1D0-2CA2DDDCBF79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3DF211-CB02-46C3-9C3E-26285ECC59BD}" type="slidenum">
              <a:rPr/>
              <a:t>31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670466-ADA3-012A-1970-5C9217CB0682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4- Define Each Indicator Clearly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3985-AE8E-1BED-2989-8E6D9610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B4232-3413-7093-2DD9-9F5A9B135465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5FA3B3-7DC6-4D94-8230-D590E7B994D2}" type="slidenum">
              <a:rPr/>
              <a:t>32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AE329-5FC5-5247-D40E-1E83B88EA176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7A1F62-A45C-4A73-8605-46AEC06305B7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EC0A-6FA5-B72D-3DF2-9405B6E0F2C3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59399-CCB7-1010-6841-2B32F83D5BF5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E90169-EABA-4052-B841-4EB8085E52D1}" type="slidenum">
              <a:rPr/>
              <a:t>32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EE6D8D-BBF0-49EE-E00E-3AC7CF866239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5 - Establish Baselines and Set Targets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CE885E-E7A8-B6C4-7B41-105AE7A4D071}"/>
              </a:ext>
            </a:extLst>
          </p:cNvPr>
          <p:cNvGrpSpPr/>
          <p:nvPr/>
        </p:nvGrpSpPr>
        <p:grpSpPr>
          <a:xfrm>
            <a:off x="312474" y="1232003"/>
            <a:ext cx="3162261" cy="4393994"/>
            <a:chOff x="4267482" y="1717311"/>
            <a:chExt cx="3377679" cy="4693319"/>
          </a:xfrm>
        </p:grpSpPr>
        <p:grpSp>
          <p:nvGrpSpPr>
            <p:cNvPr id="17" name="Group 154">
              <a:extLst>
                <a:ext uri="{FF2B5EF4-FFF2-40B4-BE49-F238E27FC236}">
                  <a16:creationId xmlns:a16="http://schemas.microsoft.com/office/drawing/2014/main" id="{929CD6CB-EB87-431D-5349-9572777C6977}"/>
                </a:ext>
              </a:extLst>
            </p:cNvPr>
            <p:cNvGrpSpPr/>
            <p:nvPr/>
          </p:nvGrpSpPr>
          <p:grpSpPr>
            <a:xfrm>
              <a:off x="5508410" y="5353350"/>
              <a:ext cx="1135198" cy="1053682"/>
              <a:chOff x="5555752" y="5054943"/>
              <a:chExt cx="1218128" cy="1130657"/>
            </a:xfrm>
            <a:solidFill>
              <a:schemeClr val="bg2">
                <a:lumMod val="95000"/>
              </a:schemeClr>
            </a:solidFill>
          </p:grpSpPr>
          <p:sp>
            <p:nvSpPr>
              <p:cNvPr id="31" name="Freeform 250">
                <a:extLst>
                  <a:ext uri="{FF2B5EF4-FFF2-40B4-BE49-F238E27FC236}">
                    <a16:creationId xmlns:a16="http://schemas.microsoft.com/office/drawing/2014/main" id="{25D77A08-8113-4064-0C7A-8D27DD218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899" y="5633777"/>
                <a:ext cx="1187256" cy="551823"/>
              </a:xfrm>
              <a:custGeom>
                <a:avLst/>
                <a:gdLst>
                  <a:gd name="T0" fmla="*/ 701 w 923"/>
                  <a:gd name="T1" fmla="*/ 1 h 429"/>
                  <a:gd name="T2" fmla="*/ 790 w 923"/>
                  <a:gd name="T3" fmla="*/ 4 h 429"/>
                  <a:gd name="T4" fmla="*/ 860 w 923"/>
                  <a:gd name="T5" fmla="*/ 12 h 429"/>
                  <a:gd name="T6" fmla="*/ 906 w 923"/>
                  <a:gd name="T7" fmla="*/ 25 h 429"/>
                  <a:gd name="T8" fmla="*/ 923 w 923"/>
                  <a:gd name="T9" fmla="*/ 42 h 429"/>
                  <a:gd name="T10" fmla="*/ 907 w 923"/>
                  <a:gd name="T11" fmla="*/ 94 h 429"/>
                  <a:gd name="T12" fmla="*/ 867 w 923"/>
                  <a:gd name="T13" fmla="*/ 148 h 429"/>
                  <a:gd name="T14" fmla="*/ 809 w 923"/>
                  <a:gd name="T15" fmla="*/ 200 h 429"/>
                  <a:gd name="T16" fmla="*/ 746 w 923"/>
                  <a:gd name="T17" fmla="*/ 247 h 429"/>
                  <a:gd name="T18" fmla="*/ 687 w 923"/>
                  <a:gd name="T19" fmla="*/ 288 h 429"/>
                  <a:gd name="T20" fmla="*/ 619 w 923"/>
                  <a:gd name="T21" fmla="*/ 335 h 429"/>
                  <a:gd name="T22" fmla="*/ 573 w 923"/>
                  <a:gd name="T23" fmla="*/ 373 h 429"/>
                  <a:gd name="T24" fmla="*/ 546 w 923"/>
                  <a:gd name="T25" fmla="*/ 398 h 429"/>
                  <a:gd name="T26" fmla="*/ 532 w 923"/>
                  <a:gd name="T27" fmla="*/ 411 h 429"/>
                  <a:gd name="T28" fmla="*/ 508 w 923"/>
                  <a:gd name="T29" fmla="*/ 424 h 429"/>
                  <a:gd name="T30" fmla="*/ 474 w 923"/>
                  <a:gd name="T31" fmla="*/ 429 h 429"/>
                  <a:gd name="T32" fmla="*/ 429 w 923"/>
                  <a:gd name="T33" fmla="*/ 420 h 429"/>
                  <a:gd name="T34" fmla="*/ 380 w 923"/>
                  <a:gd name="T35" fmla="*/ 387 h 429"/>
                  <a:gd name="T36" fmla="*/ 319 w 923"/>
                  <a:gd name="T37" fmla="*/ 343 h 429"/>
                  <a:gd name="T38" fmla="*/ 251 w 923"/>
                  <a:gd name="T39" fmla="*/ 291 h 429"/>
                  <a:gd name="T40" fmla="*/ 179 w 923"/>
                  <a:gd name="T41" fmla="*/ 238 h 429"/>
                  <a:gd name="T42" fmla="*/ 113 w 923"/>
                  <a:gd name="T43" fmla="*/ 190 h 429"/>
                  <a:gd name="T44" fmla="*/ 55 w 923"/>
                  <a:gd name="T45" fmla="*/ 137 h 429"/>
                  <a:gd name="T46" fmla="*/ 21 w 923"/>
                  <a:gd name="T47" fmla="*/ 88 h 429"/>
                  <a:gd name="T48" fmla="*/ 5 w 923"/>
                  <a:gd name="T49" fmla="*/ 48 h 429"/>
                  <a:gd name="T50" fmla="*/ 0 w 923"/>
                  <a:gd name="T51" fmla="*/ 30 h 429"/>
                  <a:gd name="T52" fmla="*/ 17 w 923"/>
                  <a:gd name="T53" fmla="*/ 29 h 429"/>
                  <a:gd name="T54" fmla="*/ 63 w 923"/>
                  <a:gd name="T55" fmla="*/ 26 h 429"/>
                  <a:gd name="T56" fmla="*/ 133 w 923"/>
                  <a:gd name="T57" fmla="*/ 21 h 429"/>
                  <a:gd name="T58" fmla="*/ 223 w 923"/>
                  <a:gd name="T59" fmla="*/ 16 h 429"/>
                  <a:gd name="T60" fmla="*/ 325 w 923"/>
                  <a:gd name="T61" fmla="*/ 9 h 429"/>
                  <a:gd name="T62" fmla="*/ 433 w 923"/>
                  <a:gd name="T63" fmla="*/ 5 h 429"/>
                  <a:gd name="T64" fmla="*/ 545 w 923"/>
                  <a:gd name="T65" fmla="*/ 1 h 429"/>
                  <a:gd name="T66" fmla="*/ 651 w 923"/>
                  <a:gd name="T6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3" h="429">
                    <a:moveTo>
                      <a:pt x="651" y="0"/>
                    </a:moveTo>
                    <a:lnTo>
                      <a:pt x="701" y="1"/>
                    </a:lnTo>
                    <a:lnTo>
                      <a:pt x="746" y="3"/>
                    </a:lnTo>
                    <a:lnTo>
                      <a:pt x="790" y="4"/>
                    </a:lnTo>
                    <a:lnTo>
                      <a:pt x="828" y="8"/>
                    </a:lnTo>
                    <a:lnTo>
                      <a:pt x="860" y="12"/>
                    </a:lnTo>
                    <a:lnTo>
                      <a:pt x="886" y="17"/>
                    </a:lnTo>
                    <a:lnTo>
                      <a:pt x="906" y="25"/>
                    </a:lnTo>
                    <a:lnTo>
                      <a:pt x="919" y="33"/>
                    </a:lnTo>
                    <a:lnTo>
                      <a:pt x="923" y="42"/>
                    </a:lnTo>
                    <a:lnTo>
                      <a:pt x="919" y="68"/>
                    </a:lnTo>
                    <a:lnTo>
                      <a:pt x="907" y="94"/>
                    </a:lnTo>
                    <a:lnTo>
                      <a:pt x="889" y="122"/>
                    </a:lnTo>
                    <a:lnTo>
                      <a:pt x="867" y="148"/>
                    </a:lnTo>
                    <a:lnTo>
                      <a:pt x="839" y="175"/>
                    </a:lnTo>
                    <a:lnTo>
                      <a:pt x="809" y="200"/>
                    </a:lnTo>
                    <a:lnTo>
                      <a:pt x="778" y="225"/>
                    </a:lnTo>
                    <a:lnTo>
                      <a:pt x="746" y="247"/>
                    </a:lnTo>
                    <a:lnTo>
                      <a:pt x="716" y="270"/>
                    </a:lnTo>
                    <a:lnTo>
                      <a:pt x="687" y="288"/>
                    </a:lnTo>
                    <a:lnTo>
                      <a:pt x="651" y="313"/>
                    </a:lnTo>
                    <a:lnTo>
                      <a:pt x="619" y="335"/>
                    </a:lnTo>
                    <a:lnTo>
                      <a:pt x="594" y="356"/>
                    </a:lnTo>
                    <a:lnTo>
                      <a:pt x="573" y="373"/>
                    </a:lnTo>
                    <a:lnTo>
                      <a:pt x="558" y="386"/>
                    </a:lnTo>
                    <a:lnTo>
                      <a:pt x="546" y="398"/>
                    </a:lnTo>
                    <a:lnTo>
                      <a:pt x="538" y="405"/>
                    </a:lnTo>
                    <a:lnTo>
                      <a:pt x="532" y="411"/>
                    </a:lnTo>
                    <a:lnTo>
                      <a:pt x="521" y="418"/>
                    </a:lnTo>
                    <a:lnTo>
                      <a:pt x="508" y="424"/>
                    </a:lnTo>
                    <a:lnTo>
                      <a:pt x="492" y="428"/>
                    </a:lnTo>
                    <a:lnTo>
                      <a:pt x="474" y="429"/>
                    </a:lnTo>
                    <a:lnTo>
                      <a:pt x="453" y="428"/>
                    </a:lnTo>
                    <a:lnTo>
                      <a:pt x="429" y="420"/>
                    </a:lnTo>
                    <a:lnTo>
                      <a:pt x="405" y="405"/>
                    </a:lnTo>
                    <a:lnTo>
                      <a:pt x="380" y="387"/>
                    </a:lnTo>
                    <a:lnTo>
                      <a:pt x="351" y="367"/>
                    </a:lnTo>
                    <a:lnTo>
                      <a:pt x="319" y="343"/>
                    </a:lnTo>
                    <a:lnTo>
                      <a:pt x="285" y="317"/>
                    </a:lnTo>
                    <a:lnTo>
                      <a:pt x="251" y="291"/>
                    </a:lnTo>
                    <a:lnTo>
                      <a:pt x="215" y="264"/>
                    </a:lnTo>
                    <a:lnTo>
                      <a:pt x="179" y="238"/>
                    </a:lnTo>
                    <a:lnTo>
                      <a:pt x="145" y="213"/>
                    </a:lnTo>
                    <a:lnTo>
                      <a:pt x="113" y="190"/>
                    </a:lnTo>
                    <a:lnTo>
                      <a:pt x="80" y="164"/>
                    </a:lnTo>
                    <a:lnTo>
                      <a:pt x="55" y="137"/>
                    </a:lnTo>
                    <a:lnTo>
                      <a:pt x="35" y="111"/>
                    </a:lnTo>
                    <a:lnTo>
                      <a:pt x="21" y="88"/>
                    </a:lnTo>
                    <a:lnTo>
                      <a:pt x="10" y="67"/>
                    </a:lnTo>
                    <a:lnTo>
                      <a:pt x="5" y="48"/>
                    </a:lnTo>
                    <a:lnTo>
                      <a:pt x="1" y="37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17" y="29"/>
                    </a:lnTo>
                    <a:lnTo>
                      <a:pt x="37" y="27"/>
                    </a:lnTo>
                    <a:lnTo>
                      <a:pt x="63" y="26"/>
                    </a:lnTo>
                    <a:lnTo>
                      <a:pt x="96" y="24"/>
                    </a:lnTo>
                    <a:lnTo>
                      <a:pt x="133" y="21"/>
                    </a:lnTo>
                    <a:lnTo>
                      <a:pt x="177" y="18"/>
                    </a:lnTo>
                    <a:lnTo>
                      <a:pt x="223" y="16"/>
                    </a:lnTo>
                    <a:lnTo>
                      <a:pt x="272" y="13"/>
                    </a:lnTo>
                    <a:lnTo>
                      <a:pt x="325" y="9"/>
                    </a:lnTo>
                    <a:lnTo>
                      <a:pt x="378" y="8"/>
                    </a:lnTo>
                    <a:lnTo>
                      <a:pt x="433" y="5"/>
                    </a:lnTo>
                    <a:lnTo>
                      <a:pt x="488" y="3"/>
                    </a:lnTo>
                    <a:lnTo>
                      <a:pt x="545" y="1"/>
                    </a:lnTo>
                    <a:lnTo>
                      <a:pt x="598" y="1"/>
                    </a:lnTo>
                    <a:lnTo>
                      <a:pt x="6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Freeform 251">
                <a:extLst>
                  <a:ext uri="{FF2B5EF4-FFF2-40B4-BE49-F238E27FC236}">
                    <a16:creationId xmlns:a16="http://schemas.microsoft.com/office/drawing/2014/main" id="{9D0444C8-D566-BF46-B021-3CE2A01B6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752" y="5054943"/>
                <a:ext cx="1218128" cy="713897"/>
              </a:xfrm>
              <a:custGeom>
                <a:avLst/>
                <a:gdLst>
                  <a:gd name="T0" fmla="*/ 107 w 947"/>
                  <a:gd name="T1" fmla="*/ 0 h 555"/>
                  <a:gd name="T2" fmla="*/ 833 w 947"/>
                  <a:gd name="T3" fmla="*/ 0 h 555"/>
                  <a:gd name="T4" fmla="*/ 862 w 947"/>
                  <a:gd name="T5" fmla="*/ 4 h 555"/>
                  <a:gd name="T6" fmla="*/ 889 w 947"/>
                  <a:gd name="T7" fmla="*/ 13 h 555"/>
                  <a:gd name="T8" fmla="*/ 911 w 947"/>
                  <a:gd name="T9" fmla="*/ 27 h 555"/>
                  <a:gd name="T10" fmla="*/ 930 w 947"/>
                  <a:gd name="T11" fmla="*/ 45 h 555"/>
                  <a:gd name="T12" fmla="*/ 943 w 947"/>
                  <a:gd name="T13" fmla="*/ 68 h 555"/>
                  <a:gd name="T14" fmla="*/ 947 w 947"/>
                  <a:gd name="T15" fmla="*/ 93 h 555"/>
                  <a:gd name="T16" fmla="*/ 947 w 947"/>
                  <a:gd name="T17" fmla="*/ 466 h 555"/>
                  <a:gd name="T18" fmla="*/ 943 w 947"/>
                  <a:gd name="T19" fmla="*/ 487 h 555"/>
                  <a:gd name="T20" fmla="*/ 935 w 947"/>
                  <a:gd name="T21" fmla="*/ 506 h 555"/>
                  <a:gd name="T22" fmla="*/ 921 w 947"/>
                  <a:gd name="T23" fmla="*/ 522 h 555"/>
                  <a:gd name="T24" fmla="*/ 902 w 947"/>
                  <a:gd name="T25" fmla="*/ 536 h 555"/>
                  <a:gd name="T26" fmla="*/ 881 w 947"/>
                  <a:gd name="T27" fmla="*/ 547 h 555"/>
                  <a:gd name="T28" fmla="*/ 858 w 947"/>
                  <a:gd name="T29" fmla="*/ 553 h 555"/>
                  <a:gd name="T30" fmla="*/ 833 w 947"/>
                  <a:gd name="T31" fmla="*/ 555 h 555"/>
                  <a:gd name="T32" fmla="*/ 107 w 947"/>
                  <a:gd name="T33" fmla="*/ 555 h 555"/>
                  <a:gd name="T34" fmla="*/ 79 w 947"/>
                  <a:gd name="T35" fmla="*/ 552 h 555"/>
                  <a:gd name="T36" fmla="*/ 54 w 947"/>
                  <a:gd name="T37" fmla="*/ 543 h 555"/>
                  <a:gd name="T38" fmla="*/ 31 w 947"/>
                  <a:gd name="T39" fmla="*/ 530 h 555"/>
                  <a:gd name="T40" fmla="*/ 14 w 947"/>
                  <a:gd name="T41" fmla="*/ 512 h 555"/>
                  <a:gd name="T42" fmla="*/ 4 w 947"/>
                  <a:gd name="T43" fmla="*/ 491 h 555"/>
                  <a:gd name="T44" fmla="*/ 0 w 947"/>
                  <a:gd name="T45" fmla="*/ 466 h 555"/>
                  <a:gd name="T46" fmla="*/ 0 w 947"/>
                  <a:gd name="T47" fmla="*/ 93 h 555"/>
                  <a:gd name="T48" fmla="*/ 4 w 947"/>
                  <a:gd name="T49" fmla="*/ 68 h 555"/>
                  <a:gd name="T50" fmla="*/ 14 w 947"/>
                  <a:gd name="T51" fmla="*/ 45 h 555"/>
                  <a:gd name="T52" fmla="*/ 31 w 947"/>
                  <a:gd name="T53" fmla="*/ 27 h 555"/>
                  <a:gd name="T54" fmla="*/ 54 w 947"/>
                  <a:gd name="T55" fmla="*/ 13 h 555"/>
                  <a:gd name="T56" fmla="*/ 79 w 947"/>
                  <a:gd name="T57" fmla="*/ 4 h 555"/>
                  <a:gd name="T58" fmla="*/ 107 w 947"/>
                  <a:gd name="T59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7" h="555">
                    <a:moveTo>
                      <a:pt x="107" y="0"/>
                    </a:moveTo>
                    <a:lnTo>
                      <a:pt x="833" y="0"/>
                    </a:lnTo>
                    <a:lnTo>
                      <a:pt x="862" y="4"/>
                    </a:lnTo>
                    <a:lnTo>
                      <a:pt x="889" y="13"/>
                    </a:lnTo>
                    <a:lnTo>
                      <a:pt x="911" y="27"/>
                    </a:lnTo>
                    <a:lnTo>
                      <a:pt x="930" y="45"/>
                    </a:lnTo>
                    <a:lnTo>
                      <a:pt x="943" y="68"/>
                    </a:lnTo>
                    <a:lnTo>
                      <a:pt x="947" y="93"/>
                    </a:lnTo>
                    <a:lnTo>
                      <a:pt x="947" y="466"/>
                    </a:lnTo>
                    <a:lnTo>
                      <a:pt x="943" y="487"/>
                    </a:lnTo>
                    <a:lnTo>
                      <a:pt x="935" y="506"/>
                    </a:lnTo>
                    <a:lnTo>
                      <a:pt x="921" y="522"/>
                    </a:lnTo>
                    <a:lnTo>
                      <a:pt x="902" y="536"/>
                    </a:lnTo>
                    <a:lnTo>
                      <a:pt x="881" y="547"/>
                    </a:lnTo>
                    <a:lnTo>
                      <a:pt x="858" y="553"/>
                    </a:lnTo>
                    <a:lnTo>
                      <a:pt x="833" y="555"/>
                    </a:lnTo>
                    <a:lnTo>
                      <a:pt x="107" y="555"/>
                    </a:lnTo>
                    <a:lnTo>
                      <a:pt x="79" y="552"/>
                    </a:lnTo>
                    <a:lnTo>
                      <a:pt x="54" y="543"/>
                    </a:lnTo>
                    <a:lnTo>
                      <a:pt x="31" y="530"/>
                    </a:lnTo>
                    <a:lnTo>
                      <a:pt x="14" y="512"/>
                    </a:lnTo>
                    <a:lnTo>
                      <a:pt x="4" y="491"/>
                    </a:lnTo>
                    <a:lnTo>
                      <a:pt x="0" y="466"/>
                    </a:lnTo>
                    <a:lnTo>
                      <a:pt x="0" y="93"/>
                    </a:lnTo>
                    <a:lnTo>
                      <a:pt x="4" y="68"/>
                    </a:lnTo>
                    <a:lnTo>
                      <a:pt x="14" y="45"/>
                    </a:lnTo>
                    <a:lnTo>
                      <a:pt x="31" y="27"/>
                    </a:lnTo>
                    <a:lnTo>
                      <a:pt x="54" y="13"/>
                    </a:lnTo>
                    <a:lnTo>
                      <a:pt x="79" y="4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55">
              <a:extLst>
                <a:ext uri="{FF2B5EF4-FFF2-40B4-BE49-F238E27FC236}">
                  <a16:creationId xmlns:a16="http://schemas.microsoft.com/office/drawing/2014/main" id="{8E6ACAD3-C68C-2A94-5452-AC309F8E9074}"/>
                </a:ext>
              </a:extLst>
            </p:cNvPr>
            <p:cNvGrpSpPr/>
            <p:nvPr/>
          </p:nvGrpSpPr>
          <p:grpSpPr>
            <a:xfrm>
              <a:off x="5437687" y="5171142"/>
              <a:ext cx="1293430" cy="872676"/>
              <a:chOff x="5334001" y="5216525"/>
              <a:chExt cx="1712913" cy="1155700"/>
            </a:xfrm>
            <a:solidFill>
              <a:srgbClr val="D9D9D9"/>
            </a:solidFill>
          </p:grpSpPr>
          <p:sp>
            <p:nvSpPr>
              <p:cNvPr id="26" name="Freeform 252">
                <a:extLst>
                  <a:ext uri="{FF2B5EF4-FFF2-40B4-BE49-F238E27FC236}">
                    <a16:creationId xmlns:a16="http://schemas.microsoft.com/office/drawing/2014/main" id="{4BCC14BE-74F7-B5B8-5EBC-1F1EF2392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001" y="5216525"/>
                <a:ext cx="1712913" cy="388938"/>
              </a:xfrm>
              <a:custGeom>
                <a:avLst/>
                <a:gdLst>
                  <a:gd name="T0" fmla="*/ 46 w 1079"/>
                  <a:gd name="T1" fmla="*/ 5 h 245"/>
                  <a:gd name="T2" fmla="*/ 126 w 1079"/>
                  <a:gd name="T3" fmla="*/ 16 h 245"/>
                  <a:gd name="T4" fmla="*/ 224 w 1079"/>
                  <a:gd name="T5" fmla="*/ 23 h 245"/>
                  <a:gd name="T6" fmla="*/ 329 w 1079"/>
                  <a:gd name="T7" fmla="*/ 30 h 245"/>
                  <a:gd name="T8" fmla="*/ 428 w 1079"/>
                  <a:gd name="T9" fmla="*/ 34 h 245"/>
                  <a:gd name="T10" fmla="*/ 508 w 1079"/>
                  <a:gd name="T11" fmla="*/ 36 h 245"/>
                  <a:gd name="T12" fmla="*/ 568 w 1079"/>
                  <a:gd name="T13" fmla="*/ 36 h 245"/>
                  <a:gd name="T14" fmla="*/ 648 w 1079"/>
                  <a:gd name="T15" fmla="*/ 34 h 245"/>
                  <a:gd name="T16" fmla="*/ 748 w 1079"/>
                  <a:gd name="T17" fmla="*/ 30 h 245"/>
                  <a:gd name="T18" fmla="*/ 853 w 1079"/>
                  <a:gd name="T19" fmla="*/ 23 h 245"/>
                  <a:gd name="T20" fmla="*/ 952 w 1079"/>
                  <a:gd name="T21" fmla="*/ 16 h 245"/>
                  <a:gd name="T22" fmla="*/ 1033 w 1079"/>
                  <a:gd name="T23" fmla="*/ 5 h 245"/>
                  <a:gd name="T24" fmla="*/ 1063 w 1079"/>
                  <a:gd name="T25" fmla="*/ 0 h 245"/>
                  <a:gd name="T26" fmla="*/ 1073 w 1079"/>
                  <a:gd name="T27" fmla="*/ 4 h 245"/>
                  <a:gd name="T28" fmla="*/ 1079 w 1079"/>
                  <a:gd name="T29" fmla="*/ 17 h 245"/>
                  <a:gd name="T30" fmla="*/ 1071 w 1079"/>
                  <a:gd name="T31" fmla="*/ 42 h 245"/>
                  <a:gd name="T32" fmla="*/ 1069 w 1079"/>
                  <a:gd name="T33" fmla="*/ 44 h 245"/>
                  <a:gd name="T34" fmla="*/ 1061 w 1079"/>
                  <a:gd name="T35" fmla="*/ 56 h 245"/>
                  <a:gd name="T36" fmla="*/ 1053 w 1079"/>
                  <a:gd name="T37" fmla="*/ 86 h 245"/>
                  <a:gd name="T38" fmla="*/ 1050 w 1079"/>
                  <a:gd name="T39" fmla="*/ 140 h 245"/>
                  <a:gd name="T40" fmla="*/ 1053 w 1079"/>
                  <a:gd name="T41" fmla="*/ 188 h 245"/>
                  <a:gd name="T42" fmla="*/ 1049 w 1079"/>
                  <a:gd name="T43" fmla="*/ 228 h 245"/>
                  <a:gd name="T44" fmla="*/ 39 w 1079"/>
                  <a:gd name="T45" fmla="*/ 245 h 245"/>
                  <a:gd name="T46" fmla="*/ 28 w 1079"/>
                  <a:gd name="T47" fmla="*/ 209 h 245"/>
                  <a:gd name="T48" fmla="*/ 29 w 1079"/>
                  <a:gd name="T49" fmla="*/ 166 h 245"/>
                  <a:gd name="T50" fmla="*/ 29 w 1079"/>
                  <a:gd name="T51" fmla="*/ 110 h 245"/>
                  <a:gd name="T52" fmla="*/ 24 w 1079"/>
                  <a:gd name="T53" fmla="*/ 69 h 245"/>
                  <a:gd name="T54" fmla="*/ 16 w 1079"/>
                  <a:gd name="T55" fmla="*/ 47 h 245"/>
                  <a:gd name="T56" fmla="*/ 9 w 1079"/>
                  <a:gd name="T57" fmla="*/ 40 h 245"/>
                  <a:gd name="T58" fmla="*/ 1 w 1079"/>
                  <a:gd name="T59" fmla="*/ 26 h 245"/>
                  <a:gd name="T60" fmla="*/ 1 w 1079"/>
                  <a:gd name="T61" fmla="*/ 9 h 245"/>
                  <a:gd name="T62" fmla="*/ 11 w 1079"/>
                  <a:gd name="T63" fmla="*/ 1 h 245"/>
                  <a:gd name="T64" fmla="*/ 16 w 1079"/>
                  <a:gd name="T6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9" h="245">
                    <a:moveTo>
                      <a:pt x="16" y="0"/>
                    </a:moveTo>
                    <a:lnTo>
                      <a:pt x="46" y="5"/>
                    </a:lnTo>
                    <a:lnTo>
                      <a:pt x="83" y="10"/>
                    </a:lnTo>
                    <a:lnTo>
                      <a:pt x="126" y="16"/>
                    </a:lnTo>
                    <a:lnTo>
                      <a:pt x="174" y="19"/>
                    </a:lnTo>
                    <a:lnTo>
                      <a:pt x="224" y="23"/>
                    </a:lnTo>
                    <a:lnTo>
                      <a:pt x="276" y="27"/>
                    </a:lnTo>
                    <a:lnTo>
                      <a:pt x="329" y="30"/>
                    </a:lnTo>
                    <a:lnTo>
                      <a:pt x="380" y="33"/>
                    </a:lnTo>
                    <a:lnTo>
                      <a:pt x="428" y="34"/>
                    </a:lnTo>
                    <a:lnTo>
                      <a:pt x="471" y="36"/>
                    </a:lnTo>
                    <a:lnTo>
                      <a:pt x="508" y="36"/>
                    </a:lnTo>
                    <a:lnTo>
                      <a:pt x="538" y="38"/>
                    </a:lnTo>
                    <a:lnTo>
                      <a:pt x="568" y="36"/>
                    </a:lnTo>
                    <a:lnTo>
                      <a:pt x="605" y="36"/>
                    </a:lnTo>
                    <a:lnTo>
                      <a:pt x="648" y="34"/>
                    </a:lnTo>
                    <a:lnTo>
                      <a:pt x="697" y="33"/>
                    </a:lnTo>
                    <a:lnTo>
                      <a:pt x="748" y="30"/>
                    </a:lnTo>
                    <a:lnTo>
                      <a:pt x="800" y="27"/>
                    </a:lnTo>
                    <a:lnTo>
                      <a:pt x="853" y="23"/>
                    </a:lnTo>
                    <a:lnTo>
                      <a:pt x="904" y="19"/>
                    </a:lnTo>
                    <a:lnTo>
                      <a:pt x="952" y="16"/>
                    </a:lnTo>
                    <a:lnTo>
                      <a:pt x="995" y="10"/>
                    </a:lnTo>
                    <a:lnTo>
                      <a:pt x="1033" y="5"/>
                    </a:lnTo>
                    <a:lnTo>
                      <a:pt x="1062" y="0"/>
                    </a:lnTo>
                    <a:lnTo>
                      <a:pt x="1063" y="0"/>
                    </a:lnTo>
                    <a:lnTo>
                      <a:pt x="1069" y="1"/>
                    </a:lnTo>
                    <a:lnTo>
                      <a:pt x="1073" y="4"/>
                    </a:lnTo>
                    <a:lnTo>
                      <a:pt x="1078" y="9"/>
                    </a:lnTo>
                    <a:lnTo>
                      <a:pt x="1079" y="17"/>
                    </a:lnTo>
                    <a:lnTo>
                      <a:pt x="1078" y="27"/>
                    </a:lnTo>
                    <a:lnTo>
                      <a:pt x="1071" y="42"/>
                    </a:lnTo>
                    <a:lnTo>
                      <a:pt x="1071" y="42"/>
                    </a:lnTo>
                    <a:lnTo>
                      <a:pt x="1069" y="44"/>
                    </a:lnTo>
                    <a:lnTo>
                      <a:pt x="1065" y="48"/>
                    </a:lnTo>
                    <a:lnTo>
                      <a:pt x="1061" y="56"/>
                    </a:lnTo>
                    <a:lnTo>
                      <a:pt x="1057" y="69"/>
                    </a:lnTo>
                    <a:lnTo>
                      <a:pt x="1053" y="86"/>
                    </a:lnTo>
                    <a:lnTo>
                      <a:pt x="1050" y="110"/>
                    </a:lnTo>
                    <a:lnTo>
                      <a:pt x="1050" y="140"/>
                    </a:lnTo>
                    <a:lnTo>
                      <a:pt x="1052" y="166"/>
                    </a:lnTo>
                    <a:lnTo>
                      <a:pt x="1053" y="188"/>
                    </a:lnTo>
                    <a:lnTo>
                      <a:pt x="1053" y="209"/>
                    </a:lnTo>
                    <a:lnTo>
                      <a:pt x="1049" y="228"/>
                    </a:lnTo>
                    <a:lnTo>
                      <a:pt x="1040" y="245"/>
                    </a:lnTo>
                    <a:lnTo>
                      <a:pt x="39" y="245"/>
                    </a:lnTo>
                    <a:lnTo>
                      <a:pt x="31" y="228"/>
                    </a:lnTo>
                    <a:lnTo>
                      <a:pt x="28" y="209"/>
                    </a:lnTo>
                    <a:lnTo>
                      <a:pt x="28" y="188"/>
                    </a:lnTo>
                    <a:lnTo>
                      <a:pt x="29" y="166"/>
                    </a:lnTo>
                    <a:lnTo>
                      <a:pt x="30" y="140"/>
                    </a:lnTo>
                    <a:lnTo>
                      <a:pt x="29" y="110"/>
                    </a:lnTo>
                    <a:lnTo>
                      <a:pt x="26" y="86"/>
                    </a:lnTo>
                    <a:lnTo>
                      <a:pt x="24" y="69"/>
                    </a:lnTo>
                    <a:lnTo>
                      <a:pt x="20" y="56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1" y="26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Freeform 253">
                <a:extLst>
                  <a:ext uri="{FF2B5EF4-FFF2-40B4-BE49-F238E27FC236}">
                    <a16:creationId xmlns:a16="http://schemas.microsoft.com/office/drawing/2014/main" id="{B2E26E1E-CAA2-016C-4A56-AB8B3638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1" y="5686425"/>
                <a:ext cx="1624013" cy="96838"/>
              </a:xfrm>
              <a:custGeom>
                <a:avLst/>
                <a:gdLst>
                  <a:gd name="T0" fmla="*/ 40 w 1023"/>
                  <a:gd name="T1" fmla="*/ 0 h 61"/>
                  <a:gd name="T2" fmla="*/ 982 w 1023"/>
                  <a:gd name="T3" fmla="*/ 0 h 61"/>
                  <a:gd name="T4" fmla="*/ 998 w 1023"/>
                  <a:gd name="T5" fmla="*/ 2 h 61"/>
                  <a:gd name="T6" fmla="*/ 1011 w 1023"/>
                  <a:gd name="T7" fmla="*/ 8 h 61"/>
                  <a:gd name="T8" fmla="*/ 1020 w 1023"/>
                  <a:gd name="T9" fmla="*/ 18 h 61"/>
                  <a:gd name="T10" fmla="*/ 1023 w 1023"/>
                  <a:gd name="T11" fmla="*/ 31 h 61"/>
                  <a:gd name="T12" fmla="*/ 1020 w 1023"/>
                  <a:gd name="T13" fmla="*/ 43 h 61"/>
                  <a:gd name="T14" fmla="*/ 1011 w 1023"/>
                  <a:gd name="T15" fmla="*/ 53 h 61"/>
                  <a:gd name="T16" fmla="*/ 998 w 1023"/>
                  <a:gd name="T17" fmla="*/ 59 h 61"/>
                  <a:gd name="T18" fmla="*/ 982 w 1023"/>
                  <a:gd name="T19" fmla="*/ 61 h 61"/>
                  <a:gd name="T20" fmla="*/ 40 w 1023"/>
                  <a:gd name="T21" fmla="*/ 61 h 61"/>
                  <a:gd name="T22" fmla="*/ 25 w 1023"/>
                  <a:gd name="T23" fmla="*/ 59 h 61"/>
                  <a:gd name="T24" fmla="*/ 12 w 1023"/>
                  <a:gd name="T25" fmla="*/ 53 h 61"/>
                  <a:gd name="T26" fmla="*/ 4 w 1023"/>
                  <a:gd name="T27" fmla="*/ 43 h 61"/>
                  <a:gd name="T28" fmla="*/ 0 w 1023"/>
                  <a:gd name="T29" fmla="*/ 31 h 61"/>
                  <a:gd name="T30" fmla="*/ 4 w 1023"/>
                  <a:gd name="T31" fmla="*/ 18 h 61"/>
                  <a:gd name="T32" fmla="*/ 12 w 1023"/>
                  <a:gd name="T33" fmla="*/ 8 h 61"/>
                  <a:gd name="T34" fmla="*/ 25 w 1023"/>
                  <a:gd name="T35" fmla="*/ 2 h 61"/>
                  <a:gd name="T36" fmla="*/ 40 w 1023"/>
                  <a:gd name="T3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3" h="61">
                    <a:moveTo>
                      <a:pt x="40" y="0"/>
                    </a:moveTo>
                    <a:lnTo>
                      <a:pt x="982" y="0"/>
                    </a:lnTo>
                    <a:lnTo>
                      <a:pt x="998" y="2"/>
                    </a:lnTo>
                    <a:lnTo>
                      <a:pt x="1011" y="8"/>
                    </a:lnTo>
                    <a:lnTo>
                      <a:pt x="1020" y="18"/>
                    </a:lnTo>
                    <a:lnTo>
                      <a:pt x="1023" y="31"/>
                    </a:lnTo>
                    <a:lnTo>
                      <a:pt x="1020" y="43"/>
                    </a:lnTo>
                    <a:lnTo>
                      <a:pt x="1011" y="53"/>
                    </a:lnTo>
                    <a:lnTo>
                      <a:pt x="998" y="59"/>
                    </a:lnTo>
                    <a:lnTo>
                      <a:pt x="982" y="61"/>
                    </a:lnTo>
                    <a:lnTo>
                      <a:pt x="40" y="61"/>
                    </a:lnTo>
                    <a:lnTo>
                      <a:pt x="25" y="59"/>
                    </a:lnTo>
                    <a:lnTo>
                      <a:pt x="12" y="53"/>
                    </a:lnTo>
                    <a:lnTo>
                      <a:pt x="4" y="43"/>
                    </a:lnTo>
                    <a:lnTo>
                      <a:pt x="0" y="31"/>
                    </a:lnTo>
                    <a:lnTo>
                      <a:pt x="4" y="18"/>
                    </a:lnTo>
                    <a:lnTo>
                      <a:pt x="12" y="8"/>
                    </a:lnTo>
                    <a:lnTo>
                      <a:pt x="25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Freeform 254">
                <a:extLst>
                  <a:ext uri="{FF2B5EF4-FFF2-40B4-BE49-F238E27FC236}">
                    <a16:creationId xmlns:a16="http://schemas.microsoft.com/office/drawing/2014/main" id="{CAE27A3C-920F-6330-1B05-B1C27DE3F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51" y="5864225"/>
                <a:ext cx="1624013" cy="114300"/>
              </a:xfrm>
              <a:custGeom>
                <a:avLst/>
                <a:gdLst>
                  <a:gd name="T0" fmla="*/ 40 w 1023"/>
                  <a:gd name="T1" fmla="*/ 0 h 72"/>
                  <a:gd name="T2" fmla="*/ 982 w 1023"/>
                  <a:gd name="T3" fmla="*/ 0 h 72"/>
                  <a:gd name="T4" fmla="*/ 998 w 1023"/>
                  <a:gd name="T5" fmla="*/ 4 h 72"/>
                  <a:gd name="T6" fmla="*/ 1011 w 1023"/>
                  <a:gd name="T7" fmla="*/ 12 h 72"/>
                  <a:gd name="T8" fmla="*/ 1020 w 1023"/>
                  <a:gd name="T9" fmla="*/ 24 h 72"/>
                  <a:gd name="T10" fmla="*/ 1023 w 1023"/>
                  <a:gd name="T11" fmla="*/ 37 h 72"/>
                  <a:gd name="T12" fmla="*/ 1020 w 1023"/>
                  <a:gd name="T13" fmla="*/ 50 h 72"/>
                  <a:gd name="T14" fmla="*/ 1011 w 1023"/>
                  <a:gd name="T15" fmla="*/ 62 h 72"/>
                  <a:gd name="T16" fmla="*/ 998 w 1023"/>
                  <a:gd name="T17" fmla="*/ 70 h 72"/>
                  <a:gd name="T18" fmla="*/ 982 w 1023"/>
                  <a:gd name="T19" fmla="*/ 72 h 72"/>
                  <a:gd name="T20" fmla="*/ 40 w 1023"/>
                  <a:gd name="T21" fmla="*/ 72 h 72"/>
                  <a:gd name="T22" fmla="*/ 25 w 1023"/>
                  <a:gd name="T23" fmla="*/ 70 h 72"/>
                  <a:gd name="T24" fmla="*/ 12 w 1023"/>
                  <a:gd name="T25" fmla="*/ 62 h 72"/>
                  <a:gd name="T26" fmla="*/ 4 w 1023"/>
                  <a:gd name="T27" fmla="*/ 50 h 72"/>
                  <a:gd name="T28" fmla="*/ 0 w 1023"/>
                  <a:gd name="T29" fmla="*/ 37 h 72"/>
                  <a:gd name="T30" fmla="*/ 4 w 1023"/>
                  <a:gd name="T31" fmla="*/ 24 h 72"/>
                  <a:gd name="T32" fmla="*/ 12 w 1023"/>
                  <a:gd name="T33" fmla="*/ 12 h 72"/>
                  <a:gd name="T34" fmla="*/ 25 w 1023"/>
                  <a:gd name="T35" fmla="*/ 4 h 72"/>
                  <a:gd name="T36" fmla="*/ 40 w 1023"/>
                  <a:gd name="T3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3" h="72">
                    <a:moveTo>
                      <a:pt x="40" y="0"/>
                    </a:moveTo>
                    <a:lnTo>
                      <a:pt x="982" y="0"/>
                    </a:lnTo>
                    <a:lnTo>
                      <a:pt x="998" y="4"/>
                    </a:lnTo>
                    <a:lnTo>
                      <a:pt x="1011" y="12"/>
                    </a:lnTo>
                    <a:lnTo>
                      <a:pt x="1020" y="24"/>
                    </a:lnTo>
                    <a:lnTo>
                      <a:pt x="1023" y="37"/>
                    </a:lnTo>
                    <a:lnTo>
                      <a:pt x="1020" y="50"/>
                    </a:lnTo>
                    <a:lnTo>
                      <a:pt x="1011" y="62"/>
                    </a:lnTo>
                    <a:lnTo>
                      <a:pt x="998" y="70"/>
                    </a:lnTo>
                    <a:lnTo>
                      <a:pt x="982" y="72"/>
                    </a:lnTo>
                    <a:lnTo>
                      <a:pt x="40" y="72"/>
                    </a:lnTo>
                    <a:lnTo>
                      <a:pt x="25" y="70"/>
                    </a:lnTo>
                    <a:lnTo>
                      <a:pt x="12" y="62"/>
                    </a:lnTo>
                    <a:lnTo>
                      <a:pt x="4" y="50"/>
                    </a:lnTo>
                    <a:lnTo>
                      <a:pt x="0" y="37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Freeform 255">
                <a:extLst>
                  <a:ext uri="{FF2B5EF4-FFF2-40B4-BE49-F238E27FC236}">
                    <a16:creationId xmlns:a16="http://schemas.microsoft.com/office/drawing/2014/main" id="{52582AB0-1464-FB42-B730-B400CF1F7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6078538"/>
                <a:ext cx="1620838" cy="98425"/>
              </a:xfrm>
              <a:custGeom>
                <a:avLst/>
                <a:gdLst>
                  <a:gd name="T0" fmla="*/ 41 w 1021"/>
                  <a:gd name="T1" fmla="*/ 0 h 62"/>
                  <a:gd name="T2" fmla="*/ 981 w 1021"/>
                  <a:gd name="T3" fmla="*/ 0 h 62"/>
                  <a:gd name="T4" fmla="*/ 997 w 1021"/>
                  <a:gd name="T5" fmla="*/ 1 h 62"/>
                  <a:gd name="T6" fmla="*/ 1009 w 1021"/>
                  <a:gd name="T7" fmla="*/ 8 h 62"/>
                  <a:gd name="T8" fmla="*/ 1018 w 1021"/>
                  <a:gd name="T9" fmla="*/ 17 h 62"/>
                  <a:gd name="T10" fmla="*/ 1021 w 1021"/>
                  <a:gd name="T11" fmla="*/ 30 h 62"/>
                  <a:gd name="T12" fmla="*/ 1018 w 1021"/>
                  <a:gd name="T13" fmla="*/ 43 h 62"/>
                  <a:gd name="T14" fmla="*/ 1009 w 1021"/>
                  <a:gd name="T15" fmla="*/ 52 h 62"/>
                  <a:gd name="T16" fmla="*/ 997 w 1021"/>
                  <a:gd name="T17" fmla="*/ 59 h 62"/>
                  <a:gd name="T18" fmla="*/ 981 w 1021"/>
                  <a:gd name="T19" fmla="*/ 62 h 62"/>
                  <a:gd name="T20" fmla="*/ 41 w 1021"/>
                  <a:gd name="T21" fmla="*/ 62 h 62"/>
                  <a:gd name="T22" fmla="*/ 25 w 1021"/>
                  <a:gd name="T23" fmla="*/ 59 h 62"/>
                  <a:gd name="T24" fmla="*/ 12 w 1021"/>
                  <a:gd name="T25" fmla="*/ 52 h 62"/>
                  <a:gd name="T26" fmla="*/ 3 w 1021"/>
                  <a:gd name="T27" fmla="*/ 43 h 62"/>
                  <a:gd name="T28" fmla="*/ 0 w 1021"/>
                  <a:gd name="T29" fmla="*/ 30 h 62"/>
                  <a:gd name="T30" fmla="*/ 3 w 1021"/>
                  <a:gd name="T31" fmla="*/ 17 h 62"/>
                  <a:gd name="T32" fmla="*/ 12 w 1021"/>
                  <a:gd name="T33" fmla="*/ 8 h 62"/>
                  <a:gd name="T34" fmla="*/ 25 w 1021"/>
                  <a:gd name="T35" fmla="*/ 1 h 62"/>
                  <a:gd name="T36" fmla="*/ 41 w 1021"/>
                  <a:gd name="T3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1" h="62">
                    <a:moveTo>
                      <a:pt x="41" y="0"/>
                    </a:moveTo>
                    <a:lnTo>
                      <a:pt x="981" y="0"/>
                    </a:lnTo>
                    <a:lnTo>
                      <a:pt x="997" y="1"/>
                    </a:lnTo>
                    <a:lnTo>
                      <a:pt x="1009" y="8"/>
                    </a:lnTo>
                    <a:lnTo>
                      <a:pt x="1018" y="17"/>
                    </a:lnTo>
                    <a:lnTo>
                      <a:pt x="1021" y="30"/>
                    </a:lnTo>
                    <a:lnTo>
                      <a:pt x="1018" y="43"/>
                    </a:lnTo>
                    <a:lnTo>
                      <a:pt x="1009" y="52"/>
                    </a:lnTo>
                    <a:lnTo>
                      <a:pt x="997" y="59"/>
                    </a:lnTo>
                    <a:lnTo>
                      <a:pt x="981" y="62"/>
                    </a:lnTo>
                    <a:lnTo>
                      <a:pt x="41" y="62"/>
                    </a:lnTo>
                    <a:lnTo>
                      <a:pt x="25" y="59"/>
                    </a:lnTo>
                    <a:lnTo>
                      <a:pt x="12" y="52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3" y="17"/>
                    </a:lnTo>
                    <a:lnTo>
                      <a:pt x="12" y="8"/>
                    </a:lnTo>
                    <a:lnTo>
                      <a:pt x="25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Freeform 256">
                <a:extLst>
                  <a:ext uri="{FF2B5EF4-FFF2-40B4-BE49-F238E27FC236}">
                    <a16:creationId xmlns:a16="http://schemas.microsoft.com/office/drawing/2014/main" id="{B70BD905-9843-BFF4-7DCA-2DEE4AC3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6257925"/>
                <a:ext cx="1620838" cy="114300"/>
              </a:xfrm>
              <a:custGeom>
                <a:avLst/>
                <a:gdLst>
                  <a:gd name="T0" fmla="*/ 41 w 1021"/>
                  <a:gd name="T1" fmla="*/ 0 h 72"/>
                  <a:gd name="T2" fmla="*/ 981 w 1021"/>
                  <a:gd name="T3" fmla="*/ 0 h 72"/>
                  <a:gd name="T4" fmla="*/ 997 w 1021"/>
                  <a:gd name="T5" fmla="*/ 2 h 72"/>
                  <a:gd name="T6" fmla="*/ 1009 w 1021"/>
                  <a:gd name="T7" fmla="*/ 10 h 72"/>
                  <a:gd name="T8" fmla="*/ 1018 w 1021"/>
                  <a:gd name="T9" fmla="*/ 22 h 72"/>
                  <a:gd name="T10" fmla="*/ 1021 w 1021"/>
                  <a:gd name="T11" fmla="*/ 36 h 72"/>
                  <a:gd name="T12" fmla="*/ 1018 w 1021"/>
                  <a:gd name="T13" fmla="*/ 49 h 72"/>
                  <a:gd name="T14" fmla="*/ 1009 w 1021"/>
                  <a:gd name="T15" fmla="*/ 61 h 72"/>
                  <a:gd name="T16" fmla="*/ 997 w 1021"/>
                  <a:gd name="T17" fmla="*/ 69 h 72"/>
                  <a:gd name="T18" fmla="*/ 981 w 1021"/>
                  <a:gd name="T19" fmla="*/ 72 h 72"/>
                  <a:gd name="T20" fmla="*/ 41 w 1021"/>
                  <a:gd name="T21" fmla="*/ 72 h 72"/>
                  <a:gd name="T22" fmla="*/ 25 w 1021"/>
                  <a:gd name="T23" fmla="*/ 69 h 72"/>
                  <a:gd name="T24" fmla="*/ 12 w 1021"/>
                  <a:gd name="T25" fmla="*/ 61 h 72"/>
                  <a:gd name="T26" fmla="*/ 3 w 1021"/>
                  <a:gd name="T27" fmla="*/ 49 h 72"/>
                  <a:gd name="T28" fmla="*/ 0 w 1021"/>
                  <a:gd name="T29" fmla="*/ 36 h 72"/>
                  <a:gd name="T30" fmla="*/ 3 w 1021"/>
                  <a:gd name="T31" fmla="*/ 22 h 72"/>
                  <a:gd name="T32" fmla="*/ 12 w 1021"/>
                  <a:gd name="T33" fmla="*/ 10 h 72"/>
                  <a:gd name="T34" fmla="*/ 25 w 1021"/>
                  <a:gd name="T35" fmla="*/ 2 h 72"/>
                  <a:gd name="T36" fmla="*/ 41 w 1021"/>
                  <a:gd name="T3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1" h="72">
                    <a:moveTo>
                      <a:pt x="41" y="0"/>
                    </a:moveTo>
                    <a:lnTo>
                      <a:pt x="981" y="0"/>
                    </a:lnTo>
                    <a:lnTo>
                      <a:pt x="997" y="2"/>
                    </a:lnTo>
                    <a:lnTo>
                      <a:pt x="1009" y="10"/>
                    </a:lnTo>
                    <a:lnTo>
                      <a:pt x="1018" y="22"/>
                    </a:lnTo>
                    <a:lnTo>
                      <a:pt x="1021" y="36"/>
                    </a:lnTo>
                    <a:lnTo>
                      <a:pt x="1018" y="49"/>
                    </a:lnTo>
                    <a:lnTo>
                      <a:pt x="1009" y="61"/>
                    </a:lnTo>
                    <a:lnTo>
                      <a:pt x="997" y="69"/>
                    </a:lnTo>
                    <a:lnTo>
                      <a:pt x="981" y="72"/>
                    </a:lnTo>
                    <a:lnTo>
                      <a:pt x="41" y="72"/>
                    </a:lnTo>
                    <a:lnTo>
                      <a:pt x="25" y="69"/>
                    </a:lnTo>
                    <a:lnTo>
                      <a:pt x="12" y="61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5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0943" tIns="30471" rIns="60943" bIns="3047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Freeform 257">
              <a:extLst>
                <a:ext uri="{FF2B5EF4-FFF2-40B4-BE49-F238E27FC236}">
                  <a16:creationId xmlns:a16="http://schemas.microsoft.com/office/drawing/2014/main" id="{E18AAE31-37BC-8C99-80A7-D0D095208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27" y="6212839"/>
              <a:ext cx="599366" cy="197791"/>
            </a:xfrm>
            <a:custGeom>
              <a:avLst/>
              <a:gdLst>
                <a:gd name="T0" fmla="*/ 500 w 500"/>
                <a:gd name="T1" fmla="*/ 0 h 165"/>
                <a:gd name="T2" fmla="*/ 498 w 500"/>
                <a:gd name="T3" fmla="*/ 3 h 165"/>
                <a:gd name="T4" fmla="*/ 491 w 500"/>
                <a:gd name="T5" fmla="*/ 9 h 165"/>
                <a:gd name="T6" fmla="*/ 479 w 500"/>
                <a:gd name="T7" fmla="*/ 20 h 165"/>
                <a:gd name="T8" fmla="*/ 465 w 500"/>
                <a:gd name="T9" fmla="*/ 33 h 165"/>
                <a:gd name="T10" fmla="*/ 448 w 500"/>
                <a:gd name="T11" fmla="*/ 47 h 165"/>
                <a:gd name="T12" fmla="*/ 428 w 500"/>
                <a:gd name="T13" fmla="*/ 64 h 165"/>
                <a:gd name="T14" fmla="*/ 406 w 500"/>
                <a:gd name="T15" fmla="*/ 81 h 165"/>
                <a:gd name="T16" fmla="*/ 384 w 500"/>
                <a:gd name="T17" fmla="*/ 98 h 165"/>
                <a:gd name="T18" fmla="*/ 361 w 500"/>
                <a:gd name="T19" fmla="*/ 115 h 165"/>
                <a:gd name="T20" fmla="*/ 338 w 500"/>
                <a:gd name="T21" fmla="*/ 130 h 165"/>
                <a:gd name="T22" fmla="*/ 317 w 500"/>
                <a:gd name="T23" fmla="*/ 144 h 165"/>
                <a:gd name="T24" fmla="*/ 296 w 500"/>
                <a:gd name="T25" fmla="*/ 155 h 165"/>
                <a:gd name="T26" fmla="*/ 278 w 500"/>
                <a:gd name="T27" fmla="*/ 161 h 165"/>
                <a:gd name="T28" fmla="*/ 262 w 500"/>
                <a:gd name="T29" fmla="*/ 165 h 165"/>
                <a:gd name="T30" fmla="*/ 242 w 500"/>
                <a:gd name="T31" fmla="*/ 164 h 165"/>
                <a:gd name="T32" fmla="*/ 219 w 500"/>
                <a:gd name="T33" fmla="*/ 156 h 165"/>
                <a:gd name="T34" fmla="*/ 194 w 500"/>
                <a:gd name="T35" fmla="*/ 144 h 165"/>
                <a:gd name="T36" fmla="*/ 168 w 500"/>
                <a:gd name="T37" fmla="*/ 128 h 165"/>
                <a:gd name="T38" fmla="*/ 140 w 500"/>
                <a:gd name="T39" fmla="*/ 111 h 165"/>
                <a:gd name="T40" fmla="*/ 113 w 500"/>
                <a:gd name="T41" fmla="*/ 92 h 165"/>
                <a:gd name="T42" fmla="*/ 86 w 500"/>
                <a:gd name="T43" fmla="*/ 71 h 165"/>
                <a:gd name="T44" fmla="*/ 60 w 500"/>
                <a:gd name="T45" fmla="*/ 51 h 165"/>
                <a:gd name="T46" fmla="*/ 38 w 500"/>
                <a:gd name="T47" fmla="*/ 33 h 165"/>
                <a:gd name="T48" fmla="*/ 17 w 500"/>
                <a:gd name="T49" fmla="*/ 16 h 165"/>
                <a:gd name="T50" fmla="*/ 0 w 500"/>
                <a:gd name="T51" fmla="*/ 3 h 165"/>
                <a:gd name="T52" fmla="*/ 4 w 500"/>
                <a:gd name="T53" fmla="*/ 3 h 165"/>
                <a:gd name="T54" fmla="*/ 16 w 500"/>
                <a:gd name="T55" fmla="*/ 4 h 165"/>
                <a:gd name="T56" fmla="*/ 34 w 500"/>
                <a:gd name="T57" fmla="*/ 7 h 165"/>
                <a:gd name="T58" fmla="*/ 60 w 500"/>
                <a:gd name="T59" fmla="*/ 9 h 165"/>
                <a:gd name="T60" fmla="*/ 92 w 500"/>
                <a:gd name="T61" fmla="*/ 12 h 165"/>
                <a:gd name="T62" fmla="*/ 128 w 500"/>
                <a:gd name="T63" fmla="*/ 14 h 165"/>
                <a:gd name="T64" fmla="*/ 168 w 500"/>
                <a:gd name="T65" fmla="*/ 17 h 165"/>
                <a:gd name="T66" fmla="*/ 212 w 500"/>
                <a:gd name="T67" fmla="*/ 20 h 165"/>
                <a:gd name="T68" fmla="*/ 258 w 500"/>
                <a:gd name="T69" fmla="*/ 21 h 165"/>
                <a:gd name="T70" fmla="*/ 306 w 500"/>
                <a:gd name="T71" fmla="*/ 20 h 165"/>
                <a:gd name="T72" fmla="*/ 355 w 500"/>
                <a:gd name="T73" fmla="*/ 18 h 165"/>
                <a:gd name="T74" fmla="*/ 405 w 500"/>
                <a:gd name="T75" fmla="*/ 14 h 165"/>
                <a:gd name="T76" fmla="*/ 453 w 500"/>
                <a:gd name="T77" fmla="*/ 9 h 165"/>
                <a:gd name="T78" fmla="*/ 500 w 500"/>
                <a:gd name="T7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0" h="165">
                  <a:moveTo>
                    <a:pt x="500" y="0"/>
                  </a:moveTo>
                  <a:lnTo>
                    <a:pt x="498" y="3"/>
                  </a:lnTo>
                  <a:lnTo>
                    <a:pt x="491" y="9"/>
                  </a:lnTo>
                  <a:lnTo>
                    <a:pt x="479" y="20"/>
                  </a:lnTo>
                  <a:lnTo>
                    <a:pt x="465" y="33"/>
                  </a:lnTo>
                  <a:lnTo>
                    <a:pt x="448" y="47"/>
                  </a:lnTo>
                  <a:lnTo>
                    <a:pt x="428" y="64"/>
                  </a:lnTo>
                  <a:lnTo>
                    <a:pt x="406" y="81"/>
                  </a:lnTo>
                  <a:lnTo>
                    <a:pt x="384" y="98"/>
                  </a:lnTo>
                  <a:lnTo>
                    <a:pt x="361" y="115"/>
                  </a:lnTo>
                  <a:lnTo>
                    <a:pt x="338" y="130"/>
                  </a:lnTo>
                  <a:lnTo>
                    <a:pt x="317" y="144"/>
                  </a:lnTo>
                  <a:lnTo>
                    <a:pt x="296" y="155"/>
                  </a:lnTo>
                  <a:lnTo>
                    <a:pt x="278" y="161"/>
                  </a:lnTo>
                  <a:lnTo>
                    <a:pt x="262" y="165"/>
                  </a:lnTo>
                  <a:lnTo>
                    <a:pt x="242" y="164"/>
                  </a:lnTo>
                  <a:lnTo>
                    <a:pt x="219" y="156"/>
                  </a:lnTo>
                  <a:lnTo>
                    <a:pt x="194" y="144"/>
                  </a:lnTo>
                  <a:lnTo>
                    <a:pt x="168" y="128"/>
                  </a:lnTo>
                  <a:lnTo>
                    <a:pt x="140" y="111"/>
                  </a:lnTo>
                  <a:lnTo>
                    <a:pt x="113" y="92"/>
                  </a:lnTo>
                  <a:lnTo>
                    <a:pt x="86" y="71"/>
                  </a:lnTo>
                  <a:lnTo>
                    <a:pt x="60" y="51"/>
                  </a:lnTo>
                  <a:lnTo>
                    <a:pt x="38" y="33"/>
                  </a:lnTo>
                  <a:lnTo>
                    <a:pt x="17" y="16"/>
                  </a:lnTo>
                  <a:lnTo>
                    <a:pt x="0" y="3"/>
                  </a:lnTo>
                  <a:lnTo>
                    <a:pt x="4" y="3"/>
                  </a:lnTo>
                  <a:lnTo>
                    <a:pt x="16" y="4"/>
                  </a:lnTo>
                  <a:lnTo>
                    <a:pt x="34" y="7"/>
                  </a:lnTo>
                  <a:lnTo>
                    <a:pt x="60" y="9"/>
                  </a:lnTo>
                  <a:lnTo>
                    <a:pt x="92" y="12"/>
                  </a:lnTo>
                  <a:lnTo>
                    <a:pt x="128" y="14"/>
                  </a:lnTo>
                  <a:lnTo>
                    <a:pt x="168" y="17"/>
                  </a:lnTo>
                  <a:lnTo>
                    <a:pt x="212" y="20"/>
                  </a:lnTo>
                  <a:lnTo>
                    <a:pt x="258" y="21"/>
                  </a:lnTo>
                  <a:lnTo>
                    <a:pt x="306" y="20"/>
                  </a:lnTo>
                  <a:lnTo>
                    <a:pt x="355" y="18"/>
                  </a:lnTo>
                  <a:lnTo>
                    <a:pt x="405" y="14"/>
                  </a:lnTo>
                  <a:lnTo>
                    <a:pt x="453" y="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id="{E6DC43D0-EDC2-90F8-F32F-5188FB62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104" y="3450984"/>
              <a:ext cx="194291" cy="194291"/>
            </a:xfrm>
            <a:custGeom>
              <a:avLst/>
              <a:gdLst>
                <a:gd name="T0" fmla="*/ 152 w 186"/>
                <a:gd name="T1" fmla="*/ 0 h 184"/>
                <a:gd name="T2" fmla="*/ 166 w 186"/>
                <a:gd name="T3" fmla="*/ 16 h 184"/>
                <a:gd name="T4" fmla="*/ 177 w 186"/>
                <a:gd name="T5" fmla="*/ 34 h 184"/>
                <a:gd name="T6" fmla="*/ 183 w 186"/>
                <a:gd name="T7" fmla="*/ 55 h 184"/>
                <a:gd name="T8" fmla="*/ 186 w 186"/>
                <a:gd name="T9" fmla="*/ 78 h 184"/>
                <a:gd name="T10" fmla="*/ 183 w 186"/>
                <a:gd name="T11" fmla="*/ 101 h 184"/>
                <a:gd name="T12" fmla="*/ 175 w 186"/>
                <a:gd name="T13" fmla="*/ 124 h 184"/>
                <a:gd name="T14" fmla="*/ 162 w 186"/>
                <a:gd name="T15" fmla="*/ 144 h 184"/>
                <a:gd name="T16" fmla="*/ 145 w 186"/>
                <a:gd name="T17" fmla="*/ 161 h 184"/>
                <a:gd name="T18" fmla="*/ 126 w 186"/>
                <a:gd name="T19" fmla="*/ 174 h 184"/>
                <a:gd name="T20" fmla="*/ 103 w 186"/>
                <a:gd name="T21" fmla="*/ 182 h 184"/>
                <a:gd name="T22" fmla="*/ 78 w 186"/>
                <a:gd name="T23" fmla="*/ 184 h 184"/>
                <a:gd name="T24" fmla="*/ 55 w 186"/>
                <a:gd name="T25" fmla="*/ 182 h 184"/>
                <a:gd name="T26" fmla="*/ 35 w 186"/>
                <a:gd name="T27" fmla="*/ 176 h 184"/>
                <a:gd name="T28" fmla="*/ 16 w 186"/>
                <a:gd name="T29" fmla="*/ 164 h 184"/>
                <a:gd name="T30" fmla="*/ 0 w 186"/>
                <a:gd name="T31" fmla="*/ 151 h 184"/>
                <a:gd name="T32" fmla="*/ 26 w 186"/>
                <a:gd name="T33" fmla="*/ 141 h 184"/>
                <a:gd name="T34" fmla="*/ 50 w 186"/>
                <a:gd name="T35" fmla="*/ 127 h 184"/>
                <a:gd name="T36" fmla="*/ 73 w 186"/>
                <a:gd name="T37" fmla="*/ 112 h 184"/>
                <a:gd name="T38" fmla="*/ 95 w 186"/>
                <a:gd name="T39" fmla="*/ 93 h 184"/>
                <a:gd name="T40" fmla="*/ 113 w 186"/>
                <a:gd name="T41" fmla="*/ 71 h 184"/>
                <a:gd name="T42" fmla="*/ 129 w 186"/>
                <a:gd name="T43" fmla="*/ 49 h 184"/>
                <a:gd name="T44" fmla="*/ 142 w 186"/>
                <a:gd name="T45" fmla="*/ 25 h 184"/>
                <a:gd name="T46" fmla="*/ 152 w 186"/>
                <a:gd name="T4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" h="184">
                  <a:moveTo>
                    <a:pt x="152" y="0"/>
                  </a:moveTo>
                  <a:lnTo>
                    <a:pt x="166" y="16"/>
                  </a:lnTo>
                  <a:lnTo>
                    <a:pt x="177" y="34"/>
                  </a:lnTo>
                  <a:lnTo>
                    <a:pt x="183" y="55"/>
                  </a:lnTo>
                  <a:lnTo>
                    <a:pt x="186" y="78"/>
                  </a:lnTo>
                  <a:lnTo>
                    <a:pt x="183" y="101"/>
                  </a:lnTo>
                  <a:lnTo>
                    <a:pt x="175" y="124"/>
                  </a:lnTo>
                  <a:lnTo>
                    <a:pt x="162" y="144"/>
                  </a:lnTo>
                  <a:lnTo>
                    <a:pt x="145" y="161"/>
                  </a:lnTo>
                  <a:lnTo>
                    <a:pt x="126" y="174"/>
                  </a:lnTo>
                  <a:lnTo>
                    <a:pt x="103" y="182"/>
                  </a:lnTo>
                  <a:lnTo>
                    <a:pt x="78" y="184"/>
                  </a:lnTo>
                  <a:lnTo>
                    <a:pt x="55" y="182"/>
                  </a:lnTo>
                  <a:lnTo>
                    <a:pt x="35" y="176"/>
                  </a:lnTo>
                  <a:lnTo>
                    <a:pt x="16" y="164"/>
                  </a:lnTo>
                  <a:lnTo>
                    <a:pt x="0" y="151"/>
                  </a:lnTo>
                  <a:lnTo>
                    <a:pt x="26" y="141"/>
                  </a:lnTo>
                  <a:lnTo>
                    <a:pt x="50" y="127"/>
                  </a:lnTo>
                  <a:lnTo>
                    <a:pt x="73" y="112"/>
                  </a:lnTo>
                  <a:lnTo>
                    <a:pt x="95" y="93"/>
                  </a:lnTo>
                  <a:lnTo>
                    <a:pt x="113" y="71"/>
                  </a:lnTo>
                  <a:lnTo>
                    <a:pt x="129" y="49"/>
                  </a:lnTo>
                  <a:lnTo>
                    <a:pt x="142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DB712C1-0F61-FEFB-BF71-21AE92F7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739" y="3017566"/>
              <a:ext cx="1046183" cy="1031236"/>
            </a:xfrm>
            <a:custGeom>
              <a:avLst/>
              <a:gdLst>
                <a:gd name="T0" fmla="*/ 581 w 1048"/>
                <a:gd name="T1" fmla="*/ 3 h 1045"/>
                <a:gd name="T2" fmla="*/ 690 w 1048"/>
                <a:gd name="T3" fmla="*/ 26 h 1045"/>
                <a:gd name="T4" fmla="*/ 788 w 1048"/>
                <a:gd name="T5" fmla="*/ 71 h 1045"/>
                <a:gd name="T6" fmla="*/ 875 w 1048"/>
                <a:gd name="T7" fmla="*/ 135 h 1045"/>
                <a:gd name="T8" fmla="*/ 947 w 1048"/>
                <a:gd name="T9" fmla="*/ 214 h 1045"/>
                <a:gd name="T10" fmla="*/ 1002 w 1048"/>
                <a:gd name="T11" fmla="*/ 307 h 1045"/>
                <a:gd name="T12" fmla="*/ 1037 w 1048"/>
                <a:gd name="T13" fmla="*/ 410 h 1045"/>
                <a:gd name="T14" fmla="*/ 1048 w 1048"/>
                <a:gd name="T15" fmla="*/ 523 h 1045"/>
                <a:gd name="T16" fmla="*/ 1037 w 1048"/>
                <a:gd name="T17" fmla="*/ 634 h 1045"/>
                <a:gd name="T18" fmla="*/ 1002 w 1048"/>
                <a:gd name="T19" fmla="*/ 738 h 1045"/>
                <a:gd name="T20" fmla="*/ 947 w 1048"/>
                <a:gd name="T21" fmla="*/ 830 h 1045"/>
                <a:gd name="T22" fmla="*/ 875 w 1048"/>
                <a:gd name="T23" fmla="*/ 910 h 1045"/>
                <a:gd name="T24" fmla="*/ 788 w 1048"/>
                <a:gd name="T25" fmla="*/ 974 h 1045"/>
                <a:gd name="T26" fmla="*/ 690 w 1048"/>
                <a:gd name="T27" fmla="*/ 1018 h 1045"/>
                <a:gd name="T28" fmla="*/ 581 w 1048"/>
                <a:gd name="T29" fmla="*/ 1042 h 1045"/>
                <a:gd name="T30" fmla="*/ 467 w 1048"/>
                <a:gd name="T31" fmla="*/ 1042 h 1045"/>
                <a:gd name="T32" fmla="*/ 358 w 1048"/>
                <a:gd name="T33" fmla="*/ 1018 h 1045"/>
                <a:gd name="T34" fmla="*/ 260 w 1048"/>
                <a:gd name="T35" fmla="*/ 974 h 1045"/>
                <a:gd name="T36" fmla="*/ 173 w 1048"/>
                <a:gd name="T37" fmla="*/ 910 h 1045"/>
                <a:gd name="T38" fmla="*/ 100 w 1048"/>
                <a:gd name="T39" fmla="*/ 830 h 1045"/>
                <a:gd name="T40" fmla="*/ 46 w 1048"/>
                <a:gd name="T41" fmla="*/ 738 h 1045"/>
                <a:gd name="T42" fmla="*/ 11 w 1048"/>
                <a:gd name="T43" fmla="*/ 634 h 1045"/>
                <a:gd name="T44" fmla="*/ 0 w 1048"/>
                <a:gd name="T45" fmla="*/ 523 h 1045"/>
                <a:gd name="T46" fmla="*/ 10 w 1048"/>
                <a:gd name="T47" fmla="*/ 416 h 1045"/>
                <a:gd name="T48" fmla="*/ 26 w 1048"/>
                <a:gd name="T49" fmla="*/ 368 h 1045"/>
                <a:gd name="T50" fmla="*/ 39 w 1048"/>
                <a:gd name="T51" fmla="*/ 381 h 1045"/>
                <a:gd name="T52" fmla="*/ 62 w 1048"/>
                <a:gd name="T53" fmla="*/ 405 h 1045"/>
                <a:gd name="T54" fmla="*/ 92 w 1048"/>
                <a:gd name="T55" fmla="*/ 435 h 1045"/>
                <a:gd name="T56" fmla="*/ 125 w 1048"/>
                <a:gd name="T57" fmla="*/ 467 h 1045"/>
                <a:gd name="T58" fmla="*/ 158 w 1048"/>
                <a:gd name="T59" fmla="*/ 499 h 1045"/>
                <a:gd name="T60" fmla="*/ 186 w 1048"/>
                <a:gd name="T61" fmla="*/ 527 h 1045"/>
                <a:gd name="T62" fmla="*/ 207 w 1048"/>
                <a:gd name="T63" fmla="*/ 547 h 1045"/>
                <a:gd name="T64" fmla="*/ 216 w 1048"/>
                <a:gd name="T65" fmla="*/ 556 h 1045"/>
                <a:gd name="T66" fmla="*/ 236 w 1048"/>
                <a:gd name="T67" fmla="*/ 636 h 1045"/>
                <a:gd name="T68" fmla="*/ 276 w 1048"/>
                <a:gd name="T69" fmla="*/ 706 h 1045"/>
                <a:gd name="T70" fmla="*/ 332 w 1048"/>
                <a:gd name="T71" fmla="*/ 764 h 1045"/>
                <a:gd name="T72" fmla="*/ 402 w 1048"/>
                <a:gd name="T73" fmla="*/ 805 h 1045"/>
                <a:gd name="T74" fmla="*/ 482 w 1048"/>
                <a:gd name="T75" fmla="*/ 828 h 1045"/>
                <a:gd name="T76" fmla="*/ 566 w 1048"/>
                <a:gd name="T77" fmla="*/ 828 h 1045"/>
                <a:gd name="T78" fmla="*/ 644 w 1048"/>
                <a:gd name="T79" fmla="*/ 806 h 1045"/>
                <a:gd name="T80" fmla="*/ 713 w 1048"/>
                <a:gd name="T81" fmla="*/ 766 h 1045"/>
                <a:gd name="T82" fmla="*/ 769 w 1048"/>
                <a:gd name="T83" fmla="*/ 710 h 1045"/>
                <a:gd name="T84" fmla="*/ 809 w 1048"/>
                <a:gd name="T85" fmla="*/ 642 h 1045"/>
                <a:gd name="T86" fmla="*/ 831 w 1048"/>
                <a:gd name="T87" fmla="*/ 564 h 1045"/>
                <a:gd name="T88" fmla="*/ 831 w 1048"/>
                <a:gd name="T89" fmla="*/ 480 h 1045"/>
                <a:gd name="T90" fmla="*/ 809 w 1048"/>
                <a:gd name="T91" fmla="*/ 401 h 1045"/>
                <a:gd name="T92" fmla="*/ 768 w 1048"/>
                <a:gd name="T93" fmla="*/ 332 h 1045"/>
                <a:gd name="T94" fmla="*/ 710 w 1048"/>
                <a:gd name="T95" fmla="*/ 276 h 1045"/>
                <a:gd name="T96" fmla="*/ 639 w 1048"/>
                <a:gd name="T97" fmla="*/ 236 h 1045"/>
                <a:gd name="T98" fmla="*/ 559 w 1048"/>
                <a:gd name="T99" fmla="*/ 216 h 1045"/>
                <a:gd name="T100" fmla="*/ 550 w 1048"/>
                <a:gd name="T101" fmla="*/ 207 h 1045"/>
                <a:gd name="T102" fmla="*/ 530 w 1048"/>
                <a:gd name="T103" fmla="*/ 186 h 1045"/>
                <a:gd name="T104" fmla="*/ 502 w 1048"/>
                <a:gd name="T105" fmla="*/ 157 h 1045"/>
                <a:gd name="T106" fmla="*/ 470 w 1048"/>
                <a:gd name="T107" fmla="*/ 125 h 1045"/>
                <a:gd name="T108" fmla="*/ 437 w 1048"/>
                <a:gd name="T109" fmla="*/ 92 h 1045"/>
                <a:gd name="T110" fmla="*/ 407 w 1048"/>
                <a:gd name="T111" fmla="*/ 62 h 1045"/>
                <a:gd name="T112" fmla="*/ 384 w 1048"/>
                <a:gd name="T113" fmla="*/ 39 h 1045"/>
                <a:gd name="T114" fmla="*/ 371 w 1048"/>
                <a:gd name="T115" fmla="*/ 25 h 1045"/>
                <a:gd name="T116" fmla="*/ 418 w 1048"/>
                <a:gd name="T117" fmla="*/ 11 h 1045"/>
                <a:gd name="T118" fmla="*/ 524 w 1048"/>
                <a:gd name="T119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8" h="1045">
                  <a:moveTo>
                    <a:pt x="524" y="0"/>
                  </a:moveTo>
                  <a:lnTo>
                    <a:pt x="581" y="3"/>
                  </a:lnTo>
                  <a:lnTo>
                    <a:pt x="636" y="12"/>
                  </a:lnTo>
                  <a:lnTo>
                    <a:pt x="690" y="26"/>
                  </a:lnTo>
                  <a:lnTo>
                    <a:pt x="741" y="46"/>
                  </a:lnTo>
                  <a:lnTo>
                    <a:pt x="788" y="71"/>
                  </a:lnTo>
                  <a:lnTo>
                    <a:pt x="834" y="101"/>
                  </a:lnTo>
                  <a:lnTo>
                    <a:pt x="875" y="135"/>
                  </a:lnTo>
                  <a:lnTo>
                    <a:pt x="914" y="173"/>
                  </a:lnTo>
                  <a:lnTo>
                    <a:pt x="947" y="214"/>
                  </a:lnTo>
                  <a:lnTo>
                    <a:pt x="977" y="258"/>
                  </a:lnTo>
                  <a:lnTo>
                    <a:pt x="1002" y="307"/>
                  </a:lnTo>
                  <a:lnTo>
                    <a:pt x="1022" y="358"/>
                  </a:lnTo>
                  <a:lnTo>
                    <a:pt x="1037" y="410"/>
                  </a:lnTo>
                  <a:lnTo>
                    <a:pt x="1045" y="466"/>
                  </a:lnTo>
                  <a:lnTo>
                    <a:pt x="1048" y="523"/>
                  </a:lnTo>
                  <a:lnTo>
                    <a:pt x="1045" y="579"/>
                  </a:lnTo>
                  <a:lnTo>
                    <a:pt x="1037" y="634"/>
                  </a:lnTo>
                  <a:lnTo>
                    <a:pt x="1022" y="687"/>
                  </a:lnTo>
                  <a:lnTo>
                    <a:pt x="1002" y="738"/>
                  </a:lnTo>
                  <a:lnTo>
                    <a:pt x="977" y="786"/>
                  </a:lnTo>
                  <a:lnTo>
                    <a:pt x="947" y="830"/>
                  </a:lnTo>
                  <a:lnTo>
                    <a:pt x="914" y="872"/>
                  </a:lnTo>
                  <a:lnTo>
                    <a:pt x="875" y="910"/>
                  </a:lnTo>
                  <a:lnTo>
                    <a:pt x="834" y="944"/>
                  </a:lnTo>
                  <a:lnTo>
                    <a:pt x="788" y="974"/>
                  </a:lnTo>
                  <a:lnTo>
                    <a:pt x="741" y="998"/>
                  </a:lnTo>
                  <a:lnTo>
                    <a:pt x="690" y="1018"/>
                  </a:lnTo>
                  <a:lnTo>
                    <a:pt x="636" y="1032"/>
                  </a:lnTo>
                  <a:lnTo>
                    <a:pt x="581" y="1042"/>
                  </a:lnTo>
                  <a:lnTo>
                    <a:pt x="524" y="1045"/>
                  </a:lnTo>
                  <a:lnTo>
                    <a:pt x="467" y="1042"/>
                  </a:lnTo>
                  <a:lnTo>
                    <a:pt x="411" y="1032"/>
                  </a:lnTo>
                  <a:lnTo>
                    <a:pt x="358" y="1018"/>
                  </a:lnTo>
                  <a:lnTo>
                    <a:pt x="308" y="998"/>
                  </a:lnTo>
                  <a:lnTo>
                    <a:pt x="260" y="974"/>
                  </a:lnTo>
                  <a:lnTo>
                    <a:pt x="214" y="944"/>
                  </a:lnTo>
                  <a:lnTo>
                    <a:pt x="173" y="910"/>
                  </a:lnTo>
                  <a:lnTo>
                    <a:pt x="135" y="872"/>
                  </a:lnTo>
                  <a:lnTo>
                    <a:pt x="100" y="830"/>
                  </a:lnTo>
                  <a:lnTo>
                    <a:pt x="71" y="786"/>
                  </a:lnTo>
                  <a:lnTo>
                    <a:pt x="46" y="738"/>
                  </a:lnTo>
                  <a:lnTo>
                    <a:pt x="27" y="687"/>
                  </a:lnTo>
                  <a:lnTo>
                    <a:pt x="11" y="634"/>
                  </a:lnTo>
                  <a:lnTo>
                    <a:pt x="3" y="579"/>
                  </a:lnTo>
                  <a:lnTo>
                    <a:pt x="0" y="523"/>
                  </a:lnTo>
                  <a:lnTo>
                    <a:pt x="2" y="469"/>
                  </a:lnTo>
                  <a:lnTo>
                    <a:pt x="10" y="416"/>
                  </a:lnTo>
                  <a:lnTo>
                    <a:pt x="24" y="367"/>
                  </a:lnTo>
                  <a:lnTo>
                    <a:pt x="26" y="368"/>
                  </a:lnTo>
                  <a:lnTo>
                    <a:pt x="31" y="373"/>
                  </a:lnTo>
                  <a:lnTo>
                    <a:pt x="39" y="381"/>
                  </a:lnTo>
                  <a:lnTo>
                    <a:pt x="50" y="393"/>
                  </a:lnTo>
                  <a:lnTo>
                    <a:pt x="62" y="405"/>
                  </a:lnTo>
                  <a:lnTo>
                    <a:pt x="76" y="419"/>
                  </a:lnTo>
                  <a:lnTo>
                    <a:pt x="92" y="435"/>
                  </a:lnTo>
                  <a:lnTo>
                    <a:pt x="109" y="450"/>
                  </a:lnTo>
                  <a:lnTo>
                    <a:pt x="125" y="467"/>
                  </a:lnTo>
                  <a:lnTo>
                    <a:pt x="142" y="483"/>
                  </a:lnTo>
                  <a:lnTo>
                    <a:pt x="158" y="499"/>
                  </a:lnTo>
                  <a:lnTo>
                    <a:pt x="173" y="513"/>
                  </a:lnTo>
                  <a:lnTo>
                    <a:pt x="186" y="527"/>
                  </a:lnTo>
                  <a:lnTo>
                    <a:pt x="198" y="538"/>
                  </a:lnTo>
                  <a:lnTo>
                    <a:pt x="207" y="547"/>
                  </a:lnTo>
                  <a:lnTo>
                    <a:pt x="213" y="554"/>
                  </a:lnTo>
                  <a:lnTo>
                    <a:pt x="216" y="556"/>
                  </a:lnTo>
                  <a:lnTo>
                    <a:pt x="224" y="597"/>
                  </a:lnTo>
                  <a:lnTo>
                    <a:pt x="236" y="636"/>
                  </a:lnTo>
                  <a:lnTo>
                    <a:pt x="254" y="673"/>
                  </a:lnTo>
                  <a:lnTo>
                    <a:pt x="276" y="706"/>
                  </a:lnTo>
                  <a:lnTo>
                    <a:pt x="302" y="737"/>
                  </a:lnTo>
                  <a:lnTo>
                    <a:pt x="332" y="764"/>
                  </a:lnTo>
                  <a:lnTo>
                    <a:pt x="366" y="787"/>
                  </a:lnTo>
                  <a:lnTo>
                    <a:pt x="402" y="805"/>
                  </a:lnTo>
                  <a:lnTo>
                    <a:pt x="440" y="819"/>
                  </a:lnTo>
                  <a:lnTo>
                    <a:pt x="482" y="828"/>
                  </a:lnTo>
                  <a:lnTo>
                    <a:pt x="524" y="830"/>
                  </a:lnTo>
                  <a:lnTo>
                    <a:pt x="566" y="828"/>
                  </a:lnTo>
                  <a:lnTo>
                    <a:pt x="606" y="820"/>
                  </a:lnTo>
                  <a:lnTo>
                    <a:pt x="644" y="806"/>
                  </a:lnTo>
                  <a:lnTo>
                    <a:pt x="681" y="789"/>
                  </a:lnTo>
                  <a:lnTo>
                    <a:pt x="713" y="766"/>
                  </a:lnTo>
                  <a:lnTo>
                    <a:pt x="743" y="740"/>
                  </a:lnTo>
                  <a:lnTo>
                    <a:pt x="769" y="710"/>
                  </a:lnTo>
                  <a:lnTo>
                    <a:pt x="791" y="677"/>
                  </a:lnTo>
                  <a:lnTo>
                    <a:pt x="809" y="642"/>
                  </a:lnTo>
                  <a:lnTo>
                    <a:pt x="823" y="604"/>
                  </a:lnTo>
                  <a:lnTo>
                    <a:pt x="831" y="564"/>
                  </a:lnTo>
                  <a:lnTo>
                    <a:pt x="834" y="523"/>
                  </a:lnTo>
                  <a:lnTo>
                    <a:pt x="831" y="480"/>
                  </a:lnTo>
                  <a:lnTo>
                    <a:pt x="823" y="439"/>
                  </a:lnTo>
                  <a:lnTo>
                    <a:pt x="809" y="401"/>
                  </a:lnTo>
                  <a:lnTo>
                    <a:pt x="790" y="365"/>
                  </a:lnTo>
                  <a:lnTo>
                    <a:pt x="768" y="332"/>
                  </a:lnTo>
                  <a:lnTo>
                    <a:pt x="741" y="302"/>
                  </a:lnTo>
                  <a:lnTo>
                    <a:pt x="710" y="276"/>
                  </a:lnTo>
                  <a:lnTo>
                    <a:pt x="676" y="253"/>
                  </a:lnTo>
                  <a:lnTo>
                    <a:pt x="639" y="236"/>
                  </a:lnTo>
                  <a:lnTo>
                    <a:pt x="601" y="223"/>
                  </a:lnTo>
                  <a:lnTo>
                    <a:pt x="559" y="216"/>
                  </a:lnTo>
                  <a:lnTo>
                    <a:pt x="556" y="213"/>
                  </a:lnTo>
                  <a:lnTo>
                    <a:pt x="550" y="207"/>
                  </a:lnTo>
                  <a:lnTo>
                    <a:pt x="542" y="198"/>
                  </a:lnTo>
                  <a:lnTo>
                    <a:pt x="530" y="186"/>
                  </a:lnTo>
                  <a:lnTo>
                    <a:pt x="517" y="173"/>
                  </a:lnTo>
                  <a:lnTo>
                    <a:pt x="502" y="157"/>
                  </a:lnTo>
                  <a:lnTo>
                    <a:pt x="487" y="142"/>
                  </a:lnTo>
                  <a:lnTo>
                    <a:pt x="470" y="125"/>
                  </a:lnTo>
                  <a:lnTo>
                    <a:pt x="454" y="109"/>
                  </a:lnTo>
                  <a:lnTo>
                    <a:pt x="437" y="92"/>
                  </a:lnTo>
                  <a:lnTo>
                    <a:pt x="422" y="77"/>
                  </a:lnTo>
                  <a:lnTo>
                    <a:pt x="407" y="62"/>
                  </a:lnTo>
                  <a:lnTo>
                    <a:pt x="395" y="49"/>
                  </a:lnTo>
                  <a:lnTo>
                    <a:pt x="384" y="39"/>
                  </a:lnTo>
                  <a:lnTo>
                    <a:pt x="376" y="30"/>
                  </a:lnTo>
                  <a:lnTo>
                    <a:pt x="371" y="25"/>
                  </a:lnTo>
                  <a:lnTo>
                    <a:pt x="369" y="23"/>
                  </a:lnTo>
                  <a:lnTo>
                    <a:pt x="418" y="11"/>
                  </a:lnTo>
                  <a:lnTo>
                    <a:pt x="470" y="3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reeform 113">
              <a:extLst>
                <a:ext uri="{FF2B5EF4-FFF2-40B4-BE49-F238E27FC236}">
                  <a16:creationId xmlns:a16="http://schemas.microsoft.com/office/drawing/2014/main" id="{644E32AC-2B26-366E-EF6F-3359996DC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211" y="2599092"/>
              <a:ext cx="1868185" cy="1868182"/>
            </a:xfrm>
            <a:custGeom>
              <a:avLst/>
              <a:gdLst>
                <a:gd name="T0" fmla="*/ 1094 w 1884"/>
                <a:gd name="T1" fmla="*/ 12 h 1875"/>
                <a:gd name="T2" fmla="*/ 1308 w 1884"/>
                <a:gd name="T3" fmla="*/ 73 h 1875"/>
                <a:gd name="T4" fmla="*/ 1498 w 1884"/>
                <a:gd name="T5" fmla="*/ 180 h 1875"/>
                <a:gd name="T6" fmla="*/ 1657 w 1884"/>
                <a:gd name="T7" fmla="*/ 327 h 1875"/>
                <a:gd name="T8" fmla="*/ 1778 w 1884"/>
                <a:gd name="T9" fmla="*/ 506 h 1875"/>
                <a:gd name="T10" fmla="*/ 1856 w 1884"/>
                <a:gd name="T11" fmla="*/ 712 h 1875"/>
                <a:gd name="T12" fmla="*/ 1884 w 1884"/>
                <a:gd name="T13" fmla="*/ 938 h 1875"/>
                <a:gd name="T14" fmla="*/ 1856 w 1884"/>
                <a:gd name="T15" fmla="*/ 1163 h 1875"/>
                <a:gd name="T16" fmla="*/ 1778 w 1884"/>
                <a:gd name="T17" fmla="*/ 1368 h 1875"/>
                <a:gd name="T18" fmla="*/ 1657 w 1884"/>
                <a:gd name="T19" fmla="*/ 1547 h 1875"/>
                <a:gd name="T20" fmla="*/ 1498 w 1884"/>
                <a:gd name="T21" fmla="*/ 1694 h 1875"/>
                <a:gd name="T22" fmla="*/ 1308 w 1884"/>
                <a:gd name="T23" fmla="*/ 1801 h 1875"/>
                <a:gd name="T24" fmla="*/ 1094 w 1884"/>
                <a:gd name="T25" fmla="*/ 1863 h 1875"/>
                <a:gd name="T26" fmla="*/ 865 w 1884"/>
                <a:gd name="T27" fmla="*/ 1871 h 1875"/>
                <a:gd name="T28" fmla="*/ 645 w 1884"/>
                <a:gd name="T29" fmla="*/ 1827 h 1875"/>
                <a:gd name="T30" fmla="*/ 447 w 1884"/>
                <a:gd name="T31" fmla="*/ 1734 h 1875"/>
                <a:gd name="T32" fmla="*/ 277 w 1884"/>
                <a:gd name="T33" fmla="*/ 1600 h 1875"/>
                <a:gd name="T34" fmla="*/ 141 w 1884"/>
                <a:gd name="T35" fmla="*/ 1431 h 1875"/>
                <a:gd name="T36" fmla="*/ 48 w 1884"/>
                <a:gd name="T37" fmla="*/ 1234 h 1875"/>
                <a:gd name="T38" fmla="*/ 3 w 1884"/>
                <a:gd name="T39" fmla="*/ 1014 h 1875"/>
                <a:gd name="T40" fmla="*/ 12 w 1884"/>
                <a:gd name="T41" fmla="*/ 794 h 1875"/>
                <a:gd name="T42" fmla="*/ 67 w 1884"/>
                <a:gd name="T43" fmla="*/ 592 h 1875"/>
                <a:gd name="T44" fmla="*/ 286 w 1884"/>
                <a:gd name="T45" fmla="*/ 626 h 1875"/>
                <a:gd name="T46" fmla="*/ 227 w 1884"/>
                <a:gd name="T47" fmla="*/ 807 h 1875"/>
                <a:gd name="T48" fmla="*/ 218 w 1884"/>
                <a:gd name="T49" fmla="*/ 1003 h 1875"/>
                <a:gd name="T50" fmla="*/ 261 w 1884"/>
                <a:gd name="T51" fmla="*/ 1189 h 1875"/>
                <a:gd name="T52" fmla="*/ 348 w 1884"/>
                <a:gd name="T53" fmla="*/ 1354 h 1875"/>
                <a:gd name="T54" fmla="*/ 474 w 1884"/>
                <a:gd name="T55" fmla="*/ 1491 h 1875"/>
                <a:gd name="T56" fmla="*/ 631 w 1884"/>
                <a:gd name="T57" fmla="*/ 1591 h 1875"/>
                <a:gd name="T58" fmla="*/ 812 w 1884"/>
                <a:gd name="T59" fmla="*/ 1650 h 1875"/>
                <a:gd name="T60" fmla="*/ 1008 w 1884"/>
                <a:gd name="T61" fmla="*/ 1658 h 1875"/>
                <a:gd name="T62" fmla="*/ 1195 w 1884"/>
                <a:gd name="T63" fmla="*/ 1616 h 1875"/>
                <a:gd name="T64" fmla="*/ 1361 w 1884"/>
                <a:gd name="T65" fmla="*/ 1528 h 1875"/>
                <a:gd name="T66" fmla="*/ 1498 w 1884"/>
                <a:gd name="T67" fmla="*/ 1403 h 1875"/>
                <a:gd name="T68" fmla="*/ 1599 w 1884"/>
                <a:gd name="T69" fmla="*/ 1247 h 1875"/>
                <a:gd name="T70" fmla="*/ 1657 w 1884"/>
                <a:gd name="T71" fmla="*/ 1067 h 1875"/>
                <a:gd name="T72" fmla="*/ 1665 w 1884"/>
                <a:gd name="T73" fmla="*/ 872 h 1875"/>
                <a:gd name="T74" fmla="*/ 1623 w 1884"/>
                <a:gd name="T75" fmla="*/ 685 h 1875"/>
                <a:gd name="T76" fmla="*/ 1536 w 1884"/>
                <a:gd name="T77" fmla="*/ 520 h 1875"/>
                <a:gd name="T78" fmla="*/ 1411 w 1884"/>
                <a:gd name="T79" fmla="*/ 384 h 1875"/>
                <a:gd name="T80" fmla="*/ 1253 w 1884"/>
                <a:gd name="T81" fmla="*/ 283 h 1875"/>
                <a:gd name="T82" fmla="*/ 1073 w 1884"/>
                <a:gd name="T83" fmla="*/ 226 h 1875"/>
                <a:gd name="T84" fmla="*/ 876 w 1884"/>
                <a:gd name="T85" fmla="*/ 216 h 1875"/>
                <a:gd name="T86" fmla="*/ 688 w 1884"/>
                <a:gd name="T87" fmla="*/ 259 h 1875"/>
                <a:gd name="T88" fmla="*/ 533 w 1884"/>
                <a:gd name="T89" fmla="*/ 93 h 1875"/>
                <a:gd name="T90" fmla="*/ 729 w 1884"/>
                <a:gd name="T91" fmla="*/ 23 h 1875"/>
                <a:gd name="T92" fmla="*/ 942 w 1884"/>
                <a:gd name="T93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4" h="1875">
                  <a:moveTo>
                    <a:pt x="942" y="0"/>
                  </a:moveTo>
                  <a:lnTo>
                    <a:pt x="1019" y="3"/>
                  </a:lnTo>
                  <a:lnTo>
                    <a:pt x="1094" y="12"/>
                  </a:lnTo>
                  <a:lnTo>
                    <a:pt x="1168" y="27"/>
                  </a:lnTo>
                  <a:lnTo>
                    <a:pt x="1240" y="47"/>
                  </a:lnTo>
                  <a:lnTo>
                    <a:pt x="1308" y="73"/>
                  </a:lnTo>
                  <a:lnTo>
                    <a:pt x="1374" y="104"/>
                  </a:lnTo>
                  <a:lnTo>
                    <a:pt x="1437" y="140"/>
                  </a:lnTo>
                  <a:lnTo>
                    <a:pt x="1498" y="180"/>
                  </a:lnTo>
                  <a:lnTo>
                    <a:pt x="1555" y="226"/>
                  </a:lnTo>
                  <a:lnTo>
                    <a:pt x="1607" y="274"/>
                  </a:lnTo>
                  <a:lnTo>
                    <a:pt x="1657" y="327"/>
                  </a:lnTo>
                  <a:lnTo>
                    <a:pt x="1702" y="384"/>
                  </a:lnTo>
                  <a:lnTo>
                    <a:pt x="1742" y="443"/>
                  </a:lnTo>
                  <a:lnTo>
                    <a:pt x="1778" y="506"/>
                  </a:lnTo>
                  <a:lnTo>
                    <a:pt x="1809" y="572"/>
                  </a:lnTo>
                  <a:lnTo>
                    <a:pt x="1835" y="642"/>
                  </a:lnTo>
                  <a:lnTo>
                    <a:pt x="1856" y="712"/>
                  </a:lnTo>
                  <a:lnTo>
                    <a:pt x="1872" y="785"/>
                  </a:lnTo>
                  <a:lnTo>
                    <a:pt x="1881" y="860"/>
                  </a:lnTo>
                  <a:lnTo>
                    <a:pt x="1884" y="938"/>
                  </a:lnTo>
                  <a:lnTo>
                    <a:pt x="1881" y="1014"/>
                  </a:lnTo>
                  <a:lnTo>
                    <a:pt x="1872" y="1089"/>
                  </a:lnTo>
                  <a:lnTo>
                    <a:pt x="1856" y="1163"/>
                  </a:lnTo>
                  <a:lnTo>
                    <a:pt x="1835" y="1234"/>
                  </a:lnTo>
                  <a:lnTo>
                    <a:pt x="1809" y="1302"/>
                  </a:lnTo>
                  <a:lnTo>
                    <a:pt x="1778" y="1368"/>
                  </a:lnTo>
                  <a:lnTo>
                    <a:pt x="1742" y="1431"/>
                  </a:lnTo>
                  <a:lnTo>
                    <a:pt x="1702" y="1491"/>
                  </a:lnTo>
                  <a:lnTo>
                    <a:pt x="1657" y="1547"/>
                  </a:lnTo>
                  <a:lnTo>
                    <a:pt x="1607" y="1600"/>
                  </a:lnTo>
                  <a:lnTo>
                    <a:pt x="1555" y="1649"/>
                  </a:lnTo>
                  <a:lnTo>
                    <a:pt x="1498" y="1694"/>
                  </a:lnTo>
                  <a:lnTo>
                    <a:pt x="1437" y="1734"/>
                  </a:lnTo>
                  <a:lnTo>
                    <a:pt x="1374" y="1770"/>
                  </a:lnTo>
                  <a:lnTo>
                    <a:pt x="1308" y="1801"/>
                  </a:lnTo>
                  <a:lnTo>
                    <a:pt x="1240" y="1827"/>
                  </a:lnTo>
                  <a:lnTo>
                    <a:pt x="1168" y="1848"/>
                  </a:lnTo>
                  <a:lnTo>
                    <a:pt x="1094" y="1863"/>
                  </a:lnTo>
                  <a:lnTo>
                    <a:pt x="1019" y="1871"/>
                  </a:lnTo>
                  <a:lnTo>
                    <a:pt x="942" y="1875"/>
                  </a:lnTo>
                  <a:lnTo>
                    <a:pt x="865" y="1871"/>
                  </a:lnTo>
                  <a:lnTo>
                    <a:pt x="790" y="1863"/>
                  </a:lnTo>
                  <a:lnTo>
                    <a:pt x="716" y="1848"/>
                  </a:lnTo>
                  <a:lnTo>
                    <a:pt x="645" y="1827"/>
                  </a:lnTo>
                  <a:lnTo>
                    <a:pt x="576" y="1801"/>
                  </a:lnTo>
                  <a:lnTo>
                    <a:pt x="510" y="1770"/>
                  </a:lnTo>
                  <a:lnTo>
                    <a:pt x="447" y="1734"/>
                  </a:lnTo>
                  <a:lnTo>
                    <a:pt x="387" y="1694"/>
                  </a:lnTo>
                  <a:lnTo>
                    <a:pt x="330" y="1649"/>
                  </a:lnTo>
                  <a:lnTo>
                    <a:pt x="277" y="1600"/>
                  </a:lnTo>
                  <a:lnTo>
                    <a:pt x="227" y="1547"/>
                  </a:lnTo>
                  <a:lnTo>
                    <a:pt x="183" y="1491"/>
                  </a:lnTo>
                  <a:lnTo>
                    <a:pt x="141" y="1431"/>
                  </a:lnTo>
                  <a:lnTo>
                    <a:pt x="106" y="1368"/>
                  </a:lnTo>
                  <a:lnTo>
                    <a:pt x="75" y="1302"/>
                  </a:lnTo>
                  <a:lnTo>
                    <a:pt x="48" y="1234"/>
                  </a:lnTo>
                  <a:lnTo>
                    <a:pt x="28" y="1163"/>
                  </a:lnTo>
                  <a:lnTo>
                    <a:pt x="13" y="1089"/>
                  </a:lnTo>
                  <a:lnTo>
                    <a:pt x="3" y="1014"/>
                  </a:lnTo>
                  <a:lnTo>
                    <a:pt x="0" y="938"/>
                  </a:lnTo>
                  <a:lnTo>
                    <a:pt x="3" y="864"/>
                  </a:lnTo>
                  <a:lnTo>
                    <a:pt x="12" y="794"/>
                  </a:lnTo>
                  <a:lnTo>
                    <a:pt x="25" y="724"/>
                  </a:lnTo>
                  <a:lnTo>
                    <a:pt x="44" y="657"/>
                  </a:lnTo>
                  <a:lnTo>
                    <a:pt x="67" y="592"/>
                  </a:lnTo>
                  <a:lnTo>
                    <a:pt x="95" y="529"/>
                  </a:lnTo>
                  <a:lnTo>
                    <a:pt x="127" y="468"/>
                  </a:lnTo>
                  <a:lnTo>
                    <a:pt x="286" y="626"/>
                  </a:lnTo>
                  <a:lnTo>
                    <a:pt x="261" y="684"/>
                  </a:lnTo>
                  <a:lnTo>
                    <a:pt x="242" y="745"/>
                  </a:lnTo>
                  <a:lnTo>
                    <a:pt x="227" y="807"/>
                  </a:lnTo>
                  <a:lnTo>
                    <a:pt x="219" y="872"/>
                  </a:lnTo>
                  <a:lnTo>
                    <a:pt x="216" y="938"/>
                  </a:lnTo>
                  <a:lnTo>
                    <a:pt x="218" y="1003"/>
                  </a:lnTo>
                  <a:lnTo>
                    <a:pt x="227" y="1067"/>
                  </a:lnTo>
                  <a:lnTo>
                    <a:pt x="242" y="1130"/>
                  </a:lnTo>
                  <a:lnTo>
                    <a:pt x="261" y="1189"/>
                  </a:lnTo>
                  <a:lnTo>
                    <a:pt x="285" y="1247"/>
                  </a:lnTo>
                  <a:lnTo>
                    <a:pt x="315" y="1302"/>
                  </a:lnTo>
                  <a:lnTo>
                    <a:pt x="348" y="1354"/>
                  </a:lnTo>
                  <a:lnTo>
                    <a:pt x="387" y="1403"/>
                  </a:lnTo>
                  <a:lnTo>
                    <a:pt x="428" y="1448"/>
                  </a:lnTo>
                  <a:lnTo>
                    <a:pt x="474" y="1491"/>
                  </a:lnTo>
                  <a:lnTo>
                    <a:pt x="524" y="1528"/>
                  </a:lnTo>
                  <a:lnTo>
                    <a:pt x="575" y="1562"/>
                  </a:lnTo>
                  <a:lnTo>
                    <a:pt x="631" y="1591"/>
                  </a:lnTo>
                  <a:lnTo>
                    <a:pt x="689" y="1616"/>
                  </a:lnTo>
                  <a:lnTo>
                    <a:pt x="749" y="1635"/>
                  </a:lnTo>
                  <a:lnTo>
                    <a:pt x="812" y="1650"/>
                  </a:lnTo>
                  <a:lnTo>
                    <a:pt x="876" y="1658"/>
                  </a:lnTo>
                  <a:lnTo>
                    <a:pt x="942" y="1661"/>
                  </a:lnTo>
                  <a:lnTo>
                    <a:pt x="1008" y="1658"/>
                  </a:lnTo>
                  <a:lnTo>
                    <a:pt x="1073" y="1650"/>
                  </a:lnTo>
                  <a:lnTo>
                    <a:pt x="1135" y="1635"/>
                  </a:lnTo>
                  <a:lnTo>
                    <a:pt x="1195" y="1616"/>
                  </a:lnTo>
                  <a:lnTo>
                    <a:pt x="1253" y="1591"/>
                  </a:lnTo>
                  <a:lnTo>
                    <a:pt x="1309" y="1562"/>
                  </a:lnTo>
                  <a:lnTo>
                    <a:pt x="1361" y="1528"/>
                  </a:lnTo>
                  <a:lnTo>
                    <a:pt x="1411" y="1491"/>
                  </a:lnTo>
                  <a:lnTo>
                    <a:pt x="1456" y="1448"/>
                  </a:lnTo>
                  <a:lnTo>
                    <a:pt x="1498" y="1403"/>
                  </a:lnTo>
                  <a:lnTo>
                    <a:pt x="1536" y="1354"/>
                  </a:lnTo>
                  <a:lnTo>
                    <a:pt x="1569" y="1302"/>
                  </a:lnTo>
                  <a:lnTo>
                    <a:pt x="1599" y="1247"/>
                  </a:lnTo>
                  <a:lnTo>
                    <a:pt x="1623" y="1189"/>
                  </a:lnTo>
                  <a:lnTo>
                    <a:pt x="1643" y="1130"/>
                  </a:lnTo>
                  <a:lnTo>
                    <a:pt x="1657" y="1067"/>
                  </a:lnTo>
                  <a:lnTo>
                    <a:pt x="1665" y="1003"/>
                  </a:lnTo>
                  <a:lnTo>
                    <a:pt x="1669" y="938"/>
                  </a:lnTo>
                  <a:lnTo>
                    <a:pt x="1665" y="872"/>
                  </a:lnTo>
                  <a:lnTo>
                    <a:pt x="1657" y="808"/>
                  </a:lnTo>
                  <a:lnTo>
                    <a:pt x="1643" y="745"/>
                  </a:lnTo>
                  <a:lnTo>
                    <a:pt x="1623" y="685"/>
                  </a:lnTo>
                  <a:lnTo>
                    <a:pt x="1599" y="627"/>
                  </a:lnTo>
                  <a:lnTo>
                    <a:pt x="1569" y="572"/>
                  </a:lnTo>
                  <a:lnTo>
                    <a:pt x="1536" y="520"/>
                  </a:lnTo>
                  <a:lnTo>
                    <a:pt x="1498" y="471"/>
                  </a:lnTo>
                  <a:lnTo>
                    <a:pt x="1456" y="426"/>
                  </a:lnTo>
                  <a:lnTo>
                    <a:pt x="1411" y="384"/>
                  </a:lnTo>
                  <a:lnTo>
                    <a:pt x="1361" y="346"/>
                  </a:lnTo>
                  <a:lnTo>
                    <a:pt x="1309" y="312"/>
                  </a:lnTo>
                  <a:lnTo>
                    <a:pt x="1253" y="283"/>
                  </a:lnTo>
                  <a:lnTo>
                    <a:pt x="1195" y="259"/>
                  </a:lnTo>
                  <a:lnTo>
                    <a:pt x="1135" y="239"/>
                  </a:lnTo>
                  <a:lnTo>
                    <a:pt x="1073" y="226"/>
                  </a:lnTo>
                  <a:lnTo>
                    <a:pt x="1008" y="216"/>
                  </a:lnTo>
                  <a:lnTo>
                    <a:pt x="942" y="213"/>
                  </a:lnTo>
                  <a:lnTo>
                    <a:pt x="876" y="216"/>
                  </a:lnTo>
                  <a:lnTo>
                    <a:pt x="812" y="226"/>
                  </a:lnTo>
                  <a:lnTo>
                    <a:pt x="749" y="239"/>
                  </a:lnTo>
                  <a:lnTo>
                    <a:pt x="688" y="259"/>
                  </a:lnTo>
                  <a:lnTo>
                    <a:pt x="630" y="283"/>
                  </a:lnTo>
                  <a:lnTo>
                    <a:pt x="472" y="126"/>
                  </a:lnTo>
                  <a:lnTo>
                    <a:pt x="533" y="93"/>
                  </a:lnTo>
                  <a:lnTo>
                    <a:pt x="596" y="66"/>
                  </a:lnTo>
                  <a:lnTo>
                    <a:pt x="661" y="42"/>
                  </a:lnTo>
                  <a:lnTo>
                    <a:pt x="729" y="23"/>
                  </a:lnTo>
                  <a:lnTo>
                    <a:pt x="798" y="10"/>
                  </a:lnTo>
                  <a:lnTo>
                    <a:pt x="870" y="2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Freeform 114">
              <a:extLst>
                <a:ext uri="{FF2B5EF4-FFF2-40B4-BE49-F238E27FC236}">
                  <a16:creationId xmlns:a16="http://schemas.microsoft.com/office/drawing/2014/main" id="{27238EC0-CE92-9A19-A52D-7DEACE38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738" y="2195566"/>
              <a:ext cx="1300257" cy="1285310"/>
            </a:xfrm>
            <a:custGeom>
              <a:avLst/>
              <a:gdLst>
                <a:gd name="T0" fmla="*/ 144 w 1296"/>
                <a:gd name="T1" fmla="*/ 0 h 1290"/>
                <a:gd name="T2" fmla="*/ 1267 w 1296"/>
                <a:gd name="T3" fmla="*/ 1118 h 1290"/>
                <a:gd name="T4" fmla="*/ 1282 w 1296"/>
                <a:gd name="T5" fmla="*/ 1136 h 1290"/>
                <a:gd name="T6" fmla="*/ 1292 w 1296"/>
                <a:gd name="T7" fmla="*/ 1157 h 1290"/>
                <a:gd name="T8" fmla="*/ 1296 w 1296"/>
                <a:gd name="T9" fmla="*/ 1178 h 1290"/>
                <a:gd name="T10" fmla="*/ 1296 w 1296"/>
                <a:gd name="T11" fmla="*/ 1200 h 1290"/>
                <a:gd name="T12" fmla="*/ 1292 w 1296"/>
                <a:gd name="T13" fmla="*/ 1222 h 1290"/>
                <a:gd name="T14" fmla="*/ 1282 w 1296"/>
                <a:gd name="T15" fmla="*/ 1242 h 1290"/>
                <a:gd name="T16" fmla="*/ 1267 w 1296"/>
                <a:gd name="T17" fmla="*/ 1260 h 1290"/>
                <a:gd name="T18" fmla="*/ 1252 w 1296"/>
                <a:gd name="T19" fmla="*/ 1273 h 1290"/>
                <a:gd name="T20" fmla="*/ 1234 w 1296"/>
                <a:gd name="T21" fmla="*/ 1283 h 1290"/>
                <a:gd name="T22" fmla="*/ 1215 w 1296"/>
                <a:gd name="T23" fmla="*/ 1288 h 1290"/>
                <a:gd name="T24" fmla="*/ 1196 w 1296"/>
                <a:gd name="T25" fmla="*/ 1290 h 1290"/>
                <a:gd name="T26" fmla="*/ 1177 w 1296"/>
                <a:gd name="T27" fmla="*/ 1288 h 1290"/>
                <a:gd name="T28" fmla="*/ 1158 w 1296"/>
                <a:gd name="T29" fmla="*/ 1283 h 1290"/>
                <a:gd name="T30" fmla="*/ 1141 w 1296"/>
                <a:gd name="T31" fmla="*/ 1273 h 1290"/>
                <a:gd name="T32" fmla="*/ 1124 w 1296"/>
                <a:gd name="T33" fmla="*/ 1260 h 1290"/>
                <a:gd name="T34" fmla="*/ 0 w 1296"/>
                <a:gd name="T35" fmla="*/ 142 h 1290"/>
                <a:gd name="T36" fmla="*/ 26 w 1296"/>
                <a:gd name="T37" fmla="*/ 142 h 1290"/>
                <a:gd name="T38" fmla="*/ 53 w 1296"/>
                <a:gd name="T39" fmla="*/ 138 h 1290"/>
                <a:gd name="T40" fmla="*/ 78 w 1296"/>
                <a:gd name="T41" fmla="*/ 129 h 1290"/>
                <a:gd name="T42" fmla="*/ 99 w 1296"/>
                <a:gd name="T43" fmla="*/ 116 h 1290"/>
                <a:gd name="T44" fmla="*/ 118 w 1296"/>
                <a:gd name="T45" fmla="*/ 97 h 1290"/>
                <a:gd name="T46" fmla="*/ 131 w 1296"/>
                <a:gd name="T47" fmla="*/ 75 h 1290"/>
                <a:gd name="T48" fmla="*/ 141 w 1296"/>
                <a:gd name="T49" fmla="*/ 51 h 1290"/>
                <a:gd name="T50" fmla="*/ 144 w 1296"/>
                <a:gd name="T51" fmla="*/ 24 h 1290"/>
                <a:gd name="T52" fmla="*/ 144 w 1296"/>
                <a:gd name="T53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6" h="1290">
                  <a:moveTo>
                    <a:pt x="144" y="0"/>
                  </a:moveTo>
                  <a:lnTo>
                    <a:pt x="1267" y="1118"/>
                  </a:lnTo>
                  <a:lnTo>
                    <a:pt x="1282" y="1136"/>
                  </a:lnTo>
                  <a:lnTo>
                    <a:pt x="1292" y="1157"/>
                  </a:lnTo>
                  <a:lnTo>
                    <a:pt x="1296" y="1178"/>
                  </a:lnTo>
                  <a:lnTo>
                    <a:pt x="1296" y="1200"/>
                  </a:lnTo>
                  <a:lnTo>
                    <a:pt x="1292" y="1222"/>
                  </a:lnTo>
                  <a:lnTo>
                    <a:pt x="1282" y="1242"/>
                  </a:lnTo>
                  <a:lnTo>
                    <a:pt x="1267" y="1260"/>
                  </a:lnTo>
                  <a:lnTo>
                    <a:pt x="1252" y="1273"/>
                  </a:lnTo>
                  <a:lnTo>
                    <a:pt x="1234" y="1283"/>
                  </a:lnTo>
                  <a:lnTo>
                    <a:pt x="1215" y="1288"/>
                  </a:lnTo>
                  <a:lnTo>
                    <a:pt x="1196" y="1290"/>
                  </a:lnTo>
                  <a:lnTo>
                    <a:pt x="1177" y="1288"/>
                  </a:lnTo>
                  <a:lnTo>
                    <a:pt x="1158" y="1283"/>
                  </a:lnTo>
                  <a:lnTo>
                    <a:pt x="1141" y="1273"/>
                  </a:lnTo>
                  <a:lnTo>
                    <a:pt x="1124" y="1260"/>
                  </a:lnTo>
                  <a:lnTo>
                    <a:pt x="0" y="142"/>
                  </a:lnTo>
                  <a:lnTo>
                    <a:pt x="26" y="142"/>
                  </a:lnTo>
                  <a:lnTo>
                    <a:pt x="53" y="138"/>
                  </a:lnTo>
                  <a:lnTo>
                    <a:pt x="78" y="129"/>
                  </a:lnTo>
                  <a:lnTo>
                    <a:pt x="99" y="116"/>
                  </a:lnTo>
                  <a:lnTo>
                    <a:pt x="118" y="97"/>
                  </a:lnTo>
                  <a:lnTo>
                    <a:pt x="131" y="75"/>
                  </a:lnTo>
                  <a:lnTo>
                    <a:pt x="141" y="51"/>
                  </a:lnTo>
                  <a:lnTo>
                    <a:pt x="144" y="2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Freeform 115">
              <a:extLst>
                <a:ext uri="{FF2B5EF4-FFF2-40B4-BE49-F238E27FC236}">
                  <a16:creationId xmlns:a16="http://schemas.microsoft.com/office/drawing/2014/main" id="{A355B888-8CC5-1B21-E8CE-2CA31551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500" y="1986328"/>
              <a:ext cx="3108661" cy="3093710"/>
            </a:xfrm>
            <a:custGeom>
              <a:avLst/>
              <a:gdLst>
                <a:gd name="T0" fmla="*/ 1764 w 3122"/>
                <a:gd name="T1" fmla="*/ 13 h 3109"/>
                <a:gd name="T2" fmla="*/ 2054 w 3122"/>
                <a:gd name="T3" fmla="*/ 79 h 3109"/>
                <a:gd name="T4" fmla="*/ 2321 w 3122"/>
                <a:gd name="T5" fmla="*/ 197 h 3109"/>
                <a:gd name="T6" fmla="*/ 2558 w 3122"/>
                <a:gd name="T7" fmla="*/ 359 h 3109"/>
                <a:gd name="T8" fmla="*/ 2761 w 3122"/>
                <a:gd name="T9" fmla="*/ 561 h 3109"/>
                <a:gd name="T10" fmla="*/ 2925 w 3122"/>
                <a:gd name="T11" fmla="*/ 798 h 3109"/>
                <a:gd name="T12" fmla="*/ 3043 w 3122"/>
                <a:gd name="T13" fmla="*/ 1063 h 3109"/>
                <a:gd name="T14" fmla="*/ 3109 w 3122"/>
                <a:gd name="T15" fmla="*/ 1351 h 3109"/>
                <a:gd name="T16" fmla="*/ 3119 w 3122"/>
                <a:gd name="T17" fmla="*/ 1656 h 3109"/>
                <a:gd name="T18" fmla="*/ 3071 w 3122"/>
                <a:gd name="T19" fmla="*/ 1951 h 3109"/>
                <a:gd name="T20" fmla="*/ 2969 w 3122"/>
                <a:gd name="T21" fmla="*/ 2224 h 3109"/>
                <a:gd name="T22" fmla="*/ 2820 w 3122"/>
                <a:gd name="T23" fmla="*/ 2472 h 3109"/>
                <a:gd name="T24" fmla="*/ 2629 w 3122"/>
                <a:gd name="T25" fmla="*/ 2687 h 3109"/>
                <a:gd name="T26" fmla="*/ 2404 w 3122"/>
                <a:gd name="T27" fmla="*/ 2863 h 3109"/>
                <a:gd name="T28" fmla="*/ 2146 w 3122"/>
                <a:gd name="T29" fmla="*/ 2995 h 3109"/>
                <a:gd name="T30" fmla="*/ 1863 w 3122"/>
                <a:gd name="T31" fmla="*/ 3080 h 3109"/>
                <a:gd name="T32" fmla="*/ 1561 w 3122"/>
                <a:gd name="T33" fmla="*/ 3109 h 3109"/>
                <a:gd name="T34" fmla="*/ 1259 w 3122"/>
                <a:gd name="T35" fmla="*/ 3080 h 3109"/>
                <a:gd name="T36" fmla="*/ 977 w 3122"/>
                <a:gd name="T37" fmla="*/ 2995 h 3109"/>
                <a:gd name="T38" fmla="*/ 719 w 3122"/>
                <a:gd name="T39" fmla="*/ 2863 h 3109"/>
                <a:gd name="T40" fmla="*/ 492 w 3122"/>
                <a:gd name="T41" fmla="*/ 2687 h 3109"/>
                <a:gd name="T42" fmla="*/ 302 w 3122"/>
                <a:gd name="T43" fmla="*/ 2472 h 3109"/>
                <a:gd name="T44" fmla="*/ 153 w 3122"/>
                <a:gd name="T45" fmla="*/ 2224 h 3109"/>
                <a:gd name="T46" fmla="*/ 51 w 3122"/>
                <a:gd name="T47" fmla="*/ 1951 h 3109"/>
                <a:gd name="T48" fmla="*/ 4 w 3122"/>
                <a:gd name="T49" fmla="*/ 1656 h 3109"/>
                <a:gd name="T50" fmla="*/ 13 w 3122"/>
                <a:gd name="T51" fmla="*/ 1352 h 3109"/>
                <a:gd name="T52" fmla="*/ 79 w 3122"/>
                <a:gd name="T53" fmla="*/ 1066 h 3109"/>
                <a:gd name="T54" fmla="*/ 195 w 3122"/>
                <a:gd name="T55" fmla="*/ 801 h 3109"/>
                <a:gd name="T56" fmla="*/ 598 w 3122"/>
                <a:gd name="T57" fmla="*/ 939 h 3109"/>
                <a:gd name="T58" fmla="*/ 491 w 3122"/>
                <a:gd name="T59" fmla="*/ 1152 h 3109"/>
                <a:gd name="T60" fmla="*/ 430 w 3122"/>
                <a:gd name="T61" fmla="*/ 1387 h 3109"/>
                <a:gd name="T62" fmla="*/ 420 w 3122"/>
                <a:gd name="T63" fmla="*/ 1639 h 3109"/>
                <a:gd name="T64" fmla="*/ 466 w 3122"/>
                <a:gd name="T65" fmla="*/ 1883 h 3109"/>
                <a:gd name="T66" fmla="*/ 560 w 3122"/>
                <a:gd name="T67" fmla="*/ 2106 h 3109"/>
                <a:gd name="T68" fmla="*/ 698 w 3122"/>
                <a:gd name="T69" fmla="*/ 2301 h 3109"/>
                <a:gd name="T70" fmla="*/ 873 w 3122"/>
                <a:gd name="T71" fmla="*/ 2464 h 3109"/>
                <a:gd name="T72" fmla="*/ 1079 w 3122"/>
                <a:gd name="T73" fmla="*/ 2587 h 3109"/>
                <a:gd name="T74" fmla="*/ 1310 w 3122"/>
                <a:gd name="T75" fmla="*/ 2666 h 3109"/>
                <a:gd name="T76" fmla="*/ 1561 w 3122"/>
                <a:gd name="T77" fmla="*/ 2694 h 3109"/>
                <a:gd name="T78" fmla="*/ 1812 w 3122"/>
                <a:gd name="T79" fmla="*/ 2666 h 3109"/>
                <a:gd name="T80" fmla="*/ 2043 w 3122"/>
                <a:gd name="T81" fmla="*/ 2587 h 3109"/>
                <a:gd name="T82" fmla="*/ 2249 w 3122"/>
                <a:gd name="T83" fmla="*/ 2464 h 3109"/>
                <a:gd name="T84" fmla="*/ 2424 w 3122"/>
                <a:gd name="T85" fmla="*/ 2301 h 3109"/>
                <a:gd name="T86" fmla="*/ 2562 w 3122"/>
                <a:gd name="T87" fmla="*/ 2106 h 3109"/>
                <a:gd name="T88" fmla="*/ 2656 w 3122"/>
                <a:gd name="T89" fmla="*/ 1883 h 3109"/>
                <a:gd name="T90" fmla="*/ 2702 w 3122"/>
                <a:gd name="T91" fmla="*/ 1639 h 3109"/>
                <a:gd name="T92" fmla="*/ 2693 w 3122"/>
                <a:gd name="T93" fmla="*/ 1386 h 3109"/>
                <a:gd name="T94" fmla="*/ 2631 w 3122"/>
                <a:gd name="T95" fmla="*/ 1149 h 3109"/>
                <a:gd name="T96" fmla="*/ 2521 w 3122"/>
                <a:gd name="T97" fmla="*/ 935 h 3109"/>
                <a:gd name="T98" fmla="*/ 2369 w 3122"/>
                <a:gd name="T99" fmla="*/ 749 h 3109"/>
                <a:gd name="T100" fmla="*/ 2184 w 3122"/>
                <a:gd name="T101" fmla="*/ 599 h 3109"/>
                <a:gd name="T102" fmla="*/ 1968 w 3122"/>
                <a:gd name="T103" fmla="*/ 490 h 3109"/>
                <a:gd name="T104" fmla="*/ 1730 w 3122"/>
                <a:gd name="T105" fmla="*/ 428 h 3109"/>
                <a:gd name="T106" fmla="*/ 1476 w 3122"/>
                <a:gd name="T107" fmla="*/ 419 h 3109"/>
                <a:gd name="T108" fmla="*/ 1234 w 3122"/>
                <a:gd name="T109" fmla="*/ 463 h 3109"/>
                <a:gd name="T110" fmla="*/ 1012 w 3122"/>
                <a:gd name="T111" fmla="*/ 556 h 3109"/>
                <a:gd name="T112" fmla="*/ 723 w 3122"/>
                <a:gd name="T113" fmla="*/ 243 h 3109"/>
                <a:gd name="T114" fmla="*/ 979 w 3122"/>
                <a:gd name="T115" fmla="*/ 112 h 3109"/>
                <a:gd name="T116" fmla="*/ 1261 w 3122"/>
                <a:gd name="T117" fmla="*/ 29 h 3109"/>
                <a:gd name="T118" fmla="*/ 1561 w 3122"/>
                <a:gd name="T119" fmla="*/ 0 h 3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2" h="3109">
                  <a:moveTo>
                    <a:pt x="1561" y="0"/>
                  </a:moveTo>
                  <a:lnTo>
                    <a:pt x="1664" y="3"/>
                  </a:lnTo>
                  <a:lnTo>
                    <a:pt x="1764" y="13"/>
                  </a:lnTo>
                  <a:lnTo>
                    <a:pt x="1863" y="29"/>
                  </a:lnTo>
                  <a:lnTo>
                    <a:pt x="1960" y="51"/>
                  </a:lnTo>
                  <a:lnTo>
                    <a:pt x="2054" y="79"/>
                  </a:lnTo>
                  <a:lnTo>
                    <a:pt x="2146" y="113"/>
                  </a:lnTo>
                  <a:lnTo>
                    <a:pt x="2235" y="152"/>
                  </a:lnTo>
                  <a:lnTo>
                    <a:pt x="2321" y="197"/>
                  </a:lnTo>
                  <a:lnTo>
                    <a:pt x="2404" y="246"/>
                  </a:lnTo>
                  <a:lnTo>
                    <a:pt x="2482" y="300"/>
                  </a:lnTo>
                  <a:lnTo>
                    <a:pt x="2558" y="359"/>
                  </a:lnTo>
                  <a:lnTo>
                    <a:pt x="2629" y="423"/>
                  </a:lnTo>
                  <a:lnTo>
                    <a:pt x="2698" y="490"/>
                  </a:lnTo>
                  <a:lnTo>
                    <a:pt x="2761" y="561"/>
                  </a:lnTo>
                  <a:lnTo>
                    <a:pt x="2820" y="636"/>
                  </a:lnTo>
                  <a:lnTo>
                    <a:pt x="2875" y="716"/>
                  </a:lnTo>
                  <a:lnTo>
                    <a:pt x="2925" y="798"/>
                  </a:lnTo>
                  <a:lnTo>
                    <a:pt x="2969" y="884"/>
                  </a:lnTo>
                  <a:lnTo>
                    <a:pt x="3009" y="972"/>
                  </a:lnTo>
                  <a:lnTo>
                    <a:pt x="3043" y="1063"/>
                  </a:lnTo>
                  <a:lnTo>
                    <a:pt x="3071" y="1157"/>
                  </a:lnTo>
                  <a:lnTo>
                    <a:pt x="3093" y="1253"/>
                  </a:lnTo>
                  <a:lnTo>
                    <a:pt x="3109" y="1351"/>
                  </a:lnTo>
                  <a:lnTo>
                    <a:pt x="3119" y="1452"/>
                  </a:lnTo>
                  <a:lnTo>
                    <a:pt x="3122" y="1555"/>
                  </a:lnTo>
                  <a:lnTo>
                    <a:pt x="3119" y="1656"/>
                  </a:lnTo>
                  <a:lnTo>
                    <a:pt x="3109" y="1757"/>
                  </a:lnTo>
                  <a:lnTo>
                    <a:pt x="3093" y="1855"/>
                  </a:lnTo>
                  <a:lnTo>
                    <a:pt x="3071" y="1951"/>
                  </a:lnTo>
                  <a:lnTo>
                    <a:pt x="3043" y="2045"/>
                  </a:lnTo>
                  <a:lnTo>
                    <a:pt x="3009" y="2137"/>
                  </a:lnTo>
                  <a:lnTo>
                    <a:pt x="2969" y="2224"/>
                  </a:lnTo>
                  <a:lnTo>
                    <a:pt x="2925" y="2310"/>
                  </a:lnTo>
                  <a:lnTo>
                    <a:pt x="2875" y="2392"/>
                  </a:lnTo>
                  <a:lnTo>
                    <a:pt x="2820" y="2472"/>
                  </a:lnTo>
                  <a:lnTo>
                    <a:pt x="2761" y="2547"/>
                  </a:lnTo>
                  <a:lnTo>
                    <a:pt x="2698" y="2618"/>
                  </a:lnTo>
                  <a:lnTo>
                    <a:pt x="2629" y="2687"/>
                  </a:lnTo>
                  <a:lnTo>
                    <a:pt x="2558" y="2749"/>
                  </a:lnTo>
                  <a:lnTo>
                    <a:pt x="2482" y="2808"/>
                  </a:lnTo>
                  <a:lnTo>
                    <a:pt x="2404" y="2863"/>
                  </a:lnTo>
                  <a:lnTo>
                    <a:pt x="2321" y="2913"/>
                  </a:lnTo>
                  <a:lnTo>
                    <a:pt x="2235" y="2957"/>
                  </a:lnTo>
                  <a:lnTo>
                    <a:pt x="2146" y="2995"/>
                  </a:lnTo>
                  <a:lnTo>
                    <a:pt x="2054" y="3029"/>
                  </a:lnTo>
                  <a:lnTo>
                    <a:pt x="1960" y="3057"/>
                  </a:lnTo>
                  <a:lnTo>
                    <a:pt x="1863" y="3080"/>
                  </a:lnTo>
                  <a:lnTo>
                    <a:pt x="1764" y="3095"/>
                  </a:lnTo>
                  <a:lnTo>
                    <a:pt x="1664" y="3105"/>
                  </a:lnTo>
                  <a:lnTo>
                    <a:pt x="1561" y="3109"/>
                  </a:lnTo>
                  <a:lnTo>
                    <a:pt x="1459" y="3105"/>
                  </a:lnTo>
                  <a:lnTo>
                    <a:pt x="1358" y="3095"/>
                  </a:lnTo>
                  <a:lnTo>
                    <a:pt x="1259" y="3080"/>
                  </a:lnTo>
                  <a:lnTo>
                    <a:pt x="1162" y="3057"/>
                  </a:lnTo>
                  <a:lnTo>
                    <a:pt x="1068" y="3029"/>
                  </a:lnTo>
                  <a:lnTo>
                    <a:pt x="977" y="2995"/>
                  </a:lnTo>
                  <a:lnTo>
                    <a:pt x="888" y="2957"/>
                  </a:lnTo>
                  <a:lnTo>
                    <a:pt x="802" y="2913"/>
                  </a:lnTo>
                  <a:lnTo>
                    <a:pt x="719" y="2863"/>
                  </a:lnTo>
                  <a:lnTo>
                    <a:pt x="640" y="2808"/>
                  </a:lnTo>
                  <a:lnTo>
                    <a:pt x="564" y="2749"/>
                  </a:lnTo>
                  <a:lnTo>
                    <a:pt x="492" y="2687"/>
                  </a:lnTo>
                  <a:lnTo>
                    <a:pt x="424" y="2618"/>
                  </a:lnTo>
                  <a:lnTo>
                    <a:pt x="361" y="2547"/>
                  </a:lnTo>
                  <a:lnTo>
                    <a:pt x="302" y="2472"/>
                  </a:lnTo>
                  <a:lnTo>
                    <a:pt x="247" y="2392"/>
                  </a:lnTo>
                  <a:lnTo>
                    <a:pt x="197" y="2310"/>
                  </a:lnTo>
                  <a:lnTo>
                    <a:pt x="153" y="2224"/>
                  </a:lnTo>
                  <a:lnTo>
                    <a:pt x="114" y="2137"/>
                  </a:lnTo>
                  <a:lnTo>
                    <a:pt x="79" y="2045"/>
                  </a:lnTo>
                  <a:lnTo>
                    <a:pt x="51" y="1951"/>
                  </a:lnTo>
                  <a:lnTo>
                    <a:pt x="30" y="1855"/>
                  </a:lnTo>
                  <a:lnTo>
                    <a:pt x="13" y="1757"/>
                  </a:lnTo>
                  <a:lnTo>
                    <a:pt x="4" y="1656"/>
                  </a:lnTo>
                  <a:lnTo>
                    <a:pt x="0" y="1555"/>
                  </a:lnTo>
                  <a:lnTo>
                    <a:pt x="4" y="1452"/>
                  </a:lnTo>
                  <a:lnTo>
                    <a:pt x="13" y="1352"/>
                  </a:lnTo>
                  <a:lnTo>
                    <a:pt x="30" y="1255"/>
                  </a:lnTo>
                  <a:lnTo>
                    <a:pt x="51" y="1159"/>
                  </a:lnTo>
                  <a:lnTo>
                    <a:pt x="79" y="1066"/>
                  </a:lnTo>
                  <a:lnTo>
                    <a:pt x="113" y="975"/>
                  </a:lnTo>
                  <a:lnTo>
                    <a:pt x="152" y="887"/>
                  </a:lnTo>
                  <a:lnTo>
                    <a:pt x="195" y="801"/>
                  </a:lnTo>
                  <a:lnTo>
                    <a:pt x="245" y="719"/>
                  </a:lnTo>
                  <a:lnTo>
                    <a:pt x="299" y="640"/>
                  </a:lnTo>
                  <a:lnTo>
                    <a:pt x="598" y="939"/>
                  </a:lnTo>
                  <a:lnTo>
                    <a:pt x="558" y="1007"/>
                  </a:lnTo>
                  <a:lnTo>
                    <a:pt x="522" y="1078"/>
                  </a:lnTo>
                  <a:lnTo>
                    <a:pt x="491" y="1152"/>
                  </a:lnTo>
                  <a:lnTo>
                    <a:pt x="465" y="1229"/>
                  </a:lnTo>
                  <a:lnTo>
                    <a:pt x="444" y="1307"/>
                  </a:lnTo>
                  <a:lnTo>
                    <a:pt x="430" y="1387"/>
                  </a:lnTo>
                  <a:lnTo>
                    <a:pt x="420" y="1470"/>
                  </a:lnTo>
                  <a:lnTo>
                    <a:pt x="417" y="1555"/>
                  </a:lnTo>
                  <a:lnTo>
                    <a:pt x="420" y="1639"/>
                  </a:lnTo>
                  <a:lnTo>
                    <a:pt x="430" y="1722"/>
                  </a:lnTo>
                  <a:lnTo>
                    <a:pt x="445" y="1803"/>
                  </a:lnTo>
                  <a:lnTo>
                    <a:pt x="466" y="1883"/>
                  </a:lnTo>
                  <a:lnTo>
                    <a:pt x="492" y="1960"/>
                  </a:lnTo>
                  <a:lnTo>
                    <a:pt x="524" y="2034"/>
                  </a:lnTo>
                  <a:lnTo>
                    <a:pt x="560" y="2106"/>
                  </a:lnTo>
                  <a:lnTo>
                    <a:pt x="602" y="2174"/>
                  </a:lnTo>
                  <a:lnTo>
                    <a:pt x="648" y="2240"/>
                  </a:lnTo>
                  <a:lnTo>
                    <a:pt x="698" y="2301"/>
                  </a:lnTo>
                  <a:lnTo>
                    <a:pt x="753" y="2359"/>
                  </a:lnTo>
                  <a:lnTo>
                    <a:pt x="811" y="2413"/>
                  </a:lnTo>
                  <a:lnTo>
                    <a:pt x="873" y="2464"/>
                  </a:lnTo>
                  <a:lnTo>
                    <a:pt x="938" y="2509"/>
                  </a:lnTo>
                  <a:lnTo>
                    <a:pt x="1008" y="2550"/>
                  </a:lnTo>
                  <a:lnTo>
                    <a:pt x="1079" y="2587"/>
                  </a:lnTo>
                  <a:lnTo>
                    <a:pt x="1154" y="2618"/>
                  </a:lnTo>
                  <a:lnTo>
                    <a:pt x="1231" y="2645"/>
                  </a:lnTo>
                  <a:lnTo>
                    <a:pt x="1310" y="2666"/>
                  </a:lnTo>
                  <a:lnTo>
                    <a:pt x="1392" y="2681"/>
                  </a:lnTo>
                  <a:lnTo>
                    <a:pt x="1476" y="2690"/>
                  </a:lnTo>
                  <a:lnTo>
                    <a:pt x="1561" y="2694"/>
                  </a:lnTo>
                  <a:lnTo>
                    <a:pt x="1646" y="2690"/>
                  </a:lnTo>
                  <a:lnTo>
                    <a:pt x="1730" y="2681"/>
                  </a:lnTo>
                  <a:lnTo>
                    <a:pt x="1812" y="2666"/>
                  </a:lnTo>
                  <a:lnTo>
                    <a:pt x="1891" y="2645"/>
                  </a:lnTo>
                  <a:lnTo>
                    <a:pt x="1968" y="2618"/>
                  </a:lnTo>
                  <a:lnTo>
                    <a:pt x="2043" y="2587"/>
                  </a:lnTo>
                  <a:lnTo>
                    <a:pt x="2114" y="2550"/>
                  </a:lnTo>
                  <a:lnTo>
                    <a:pt x="2184" y="2509"/>
                  </a:lnTo>
                  <a:lnTo>
                    <a:pt x="2249" y="2464"/>
                  </a:lnTo>
                  <a:lnTo>
                    <a:pt x="2311" y="2413"/>
                  </a:lnTo>
                  <a:lnTo>
                    <a:pt x="2369" y="2359"/>
                  </a:lnTo>
                  <a:lnTo>
                    <a:pt x="2424" y="2301"/>
                  </a:lnTo>
                  <a:lnTo>
                    <a:pt x="2474" y="2240"/>
                  </a:lnTo>
                  <a:lnTo>
                    <a:pt x="2521" y="2174"/>
                  </a:lnTo>
                  <a:lnTo>
                    <a:pt x="2562" y="2106"/>
                  </a:lnTo>
                  <a:lnTo>
                    <a:pt x="2598" y="2034"/>
                  </a:lnTo>
                  <a:lnTo>
                    <a:pt x="2631" y="1960"/>
                  </a:lnTo>
                  <a:lnTo>
                    <a:pt x="2656" y="1883"/>
                  </a:lnTo>
                  <a:lnTo>
                    <a:pt x="2677" y="1803"/>
                  </a:lnTo>
                  <a:lnTo>
                    <a:pt x="2693" y="1722"/>
                  </a:lnTo>
                  <a:lnTo>
                    <a:pt x="2702" y="1639"/>
                  </a:lnTo>
                  <a:lnTo>
                    <a:pt x="2705" y="1555"/>
                  </a:lnTo>
                  <a:lnTo>
                    <a:pt x="2702" y="1469"/>
                  </a:lnTo>
                  <a:lnTo>
                    <a:pt x="2693" y="1386"/>
                  </a:lnTo>
                  <a:lnTo>
                    <a:pt x="2677" y="1305"/>
                  </a:lnTo>
                  <a:lnTo>
                    <a:pt x="2656" y="1225"/>
                  </a:lnTo>
                  <a:lnTo>
                    <a:pt x="2631" y="1149"/>
                  </a:lnTo>
                  <a:lnTo>
                    <a:pt x="2598" y="1075"/>
                  </a:lnTo>
                  <a:lnTo>
                    <a:pt x="2562" y="1003"/>
                  </a:lnTo>
                  <a:lnTo>
                    <a:pt x="2521" y="935"/>
                  </a:lnTo>
                  <a:lnTo>
                    <a:pt x="2474" y="870"/>
                  </a:lnTo>
                  <a:lnTo>
                    <a:pt x="2424" y="808"/>
                  </a:lnTo>
                  <a:lnTo>
                    <a:pt x="2369" y="749"/>
                  </a:lnTo>
                  <a:lnTo>
                    <a:pt x="2311" y="695"/>
                  </a:lnTo>
                  <a:lnTo>
                    <a:pt x="2249" y="645"/>
                  </a:lnTo>
                  <a:lnTo>
                    <a:pt x="2184" y="599"/>
                  </a:lnTo>
                  <a:lnTo>
                    <a:pt x="2114" y="558"/>
                  </a:lnTo>
                  <a:lnTo>
                    <a:pt x="2043" y="521"/>
                  </a:lnTo>
                  <a:lnTo>
                    <a:pt x="1968" y="490"/>
                  </a:lnTo>
                  <a:lnTo>
                    <a:pt x="1891" y="463"/>
                  </a:lnTo>
                  <a:lnTo>
                    <a:pt x="1812" y="442"/>
                  </a:lnTo>
                  <a:lnTo>
                    <a:pt x="1730" y="428"/>
                  </a:lnTo>
                  <a:lnTo>
                    <a:pt x="1646" y="419"/>
                  </a:lnTo>
                  <a:lnTo>
                    <a:pt x="1561" y="416"/>
                  </a:lnTo>
                  <a:lnTo>
                    <a:pt x="1476" y="419"/>
                  </a:lnTo>
                  <a:lnTo>
                    <a:pt x="1394" y="427"/>
                  </a:lnTo>
                  <a:lnTo>
                    <a:pt x="1312" y="442"/>
                  </a:lnTo>
                  <a:lnTo>
                    <a:pt x="1234" y="463"/>
                  </a:lnTo>
                  <a:lnTo>
                    <a:pt x="1157" y="489"/>
                  </a:lnTo>
                  <a:lnTo>
                    <a:pt x="1083" y="520"/>
                  </a:lnTo>
                  <a:lnTo>
                    <a:pt x="1012" y="556"/>
                  </a:lnTo>
                  <a:lnTo>
                    <a:pt x="944" y="596"/>
                  </a:lnTo>
                  <a:lnTo>
                    <a:pt x="644" y="298"/>
                  </a:lnTo>
                  <a:lnTo>
                    <a:pt x="723" y="243"/>
                  </a:lnTo>
                  <a:lnTo>
                    <a:pt x="805" y="195"/>
                  </a:lnTo>
                  <a:lnTo>
                    <a:pt x="891" y="150"/>
                  </a:lnTo>
                  <a:lnTo>
                    <a:pt x="979" y="112"/>
                  </a:lnTo>
                  <a:lnTo>
                    <a:pt x="1071" y="78"/>
                  </a:lnTo>
                  <a:lnTo>
                    <a:pt x="1164" y="50"/>
                  </a:lnTo>
                  <a:lnTo>
                    <a:pt x="1261" y="29"/>
                  </a:lnTo>
                  <a:lnTo>
                    <a:pt x="1359" y="13"/>
                  </a:lnTo>
                  <a:lnTo>
                    <a:pt x="1460" y="3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Freeform 116">
              <a:extLst>
                <a:ext uri="{FF2B5EF4-FFF2-40B4-BE49-F238E27FC236}">
                  <a16:creationId xmlns:a16="http://schemas.microsoft.com/office/drawing/2014/main" id="{358BE7F3-464D-FE2F-1D30-F5EFAC74F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482" y="1717311"/>
              <a:ext cx="478256" cy="463309"/>
            </a:xfrm>
            <a:custGeom>
              <a:avLst/>
              <a:gdLst>
                <a:gd name="T0" fmla="*/ 249 w 473"/>
                <a:gd name="T1" fmla="*/ 0 h 467"/>
                <a:gd name="T2" fmla="*/ 259 w 473"/>
                <a:gd name="T3" fmla="*/ 0 h 467"/>
                <a:gd name="T4" fmla="*/ 268 w 473"/>
                <a:gd name="T5" fmla="*/ 7 h 467"/>
                <a:gd name="T6" fmla="*/ 465 w 473"/>
                <a:gd name="T7" fmla="*/ 201 h 467"/>
                <a:gd name="T8" fmla="*/ 468 w 473"/>
                <a:gd name="T9" fmla="*/ 204 h 467"/>
                <a:gd name="T10" fmla="*/ 470 w 473"/>
                <a:gd name="T11" fmla="*/ 208 h 467"/>
                <a:gd name="T12" fmla="*/ 471 w 473"/>
                <a:gd name="T13" fmla="*/ 212 h 467"/>
                <a:gd name="T14" fmla="*/ 473 w 473"/>
                <a:gd name="T15" fmla="*/ 216 h 467"/>
                <a:gd name="T16" fmla="*/ 473 w 473"/>
                <a:gd name="T17" fmla="*/ 444 h 467"/>
                <a:gd name="T18" fmla="*/ 469 w 473"/>
                <a:gd name="T19" fmla="*/ 455 h 467"/>
                <a:gd name="T20" fmla="*/ 461 w 473"/>
                <a:gd name="T21" fmla="*/ 464 h 467"/>
                <a:gd name="T22" fmla="*/ 450 w 473"/>
                <a:gd name="T23" fmla="*/ 467 h 467"/>
                <a:gd name="T24" fmla="*/ 222 w 473"/>
                <a:gd name="T25" fmla="*/ 467 h 467"/>
                <a:gd name="T26" fmla="*/ 218 w 473"/>
                <a:gd name="T27" fmla="*/ 466 h 467"/>
                <a:gd name="T28" fmla="*/ 213 w 473"/>
                <a:gd name="T29" fmla="*/ 465 h 467"/>
                <a:gd name="T30" fmla="*/ 209 w 473"/>
                <a:gd name="T31" fmla="*/ 463 h 467"/>
                <a:gd name="T32" fmla="*/ 206 w 473"/>
                <a:gd name="T33" fmla="*/ 461 h 467"/>
                <a:gd name="T34" fmla="*/ 6 w 473"/>
                <a:gd name="T35" fmla="*/ 263 h 467"/>
                <a:gd name="T36" fmla="*/ 1 w 473"/>
                <a:gd name="T37" fmla="*/ 254 h 467"/>
                <a:gd name="T38" fmla="*/ 0 w 473"/>
                <a:gd name="T39" fmla="*/ 245 h 467"/>
                <a:gd name="T40" fmla="*/ 4 w 473"/>
                <a:gd name="T41" fmla="*/ 236 h 467"/>
                <a:gd name="T42" fmla="*/ 11 w 473"/>
                <a:gd name="T43" fmla="*/ 228 h 467"/>
                <a:gd name="T44" fmla="*/ 23 w 473"/>
                <a:gd name="T45" fmla="*/ 226 h 467"/>
                <a:gd name="T46" fmla="*/ 90 w 473"/>
                <a:gd name="T47" fmla="*/ 226 h 467"/>
                <a:gd name="T48" fmla="*/ 118 w 473"/>
                <a:gd name="T49" fmla="*/ 223 h 467"/>
                <a:gd name="T50" fmla="*/ 145 w 473"/>
                <a:gd name="T51" fmla="*/ 215 h 467"/>
                <a:gd name="T52" fmla="*/ 169 w 473"/>
                <a:gd name="T53" fmla="*/ 202 h 467"/>
                <a:gd name="T54" fmla="*/ 190 w 473"/>
                <a:gd name="T55" fmla="*/ 185 h 467"/>
                <a:gd name="T56" fmla="*/ 206 w 473"/>
                <a:gd name="T57" fmla="*/ 164 h 467"/>
                <a:gd name="T58" fmla="*/ 220 w 473"/>
                <a:gd name="T59" fmla="*/ 141 h 467"/>
                <a:gd name="T60" fmla="*/ 228 w 473"/>
                <a:gd name="T61" fmla="*/ 114 h 467"/>
                <a:gd name="T62" fmla="*/ 230 w 473"/>
                <a:gd name="T63" fmla="*/ 86 h 467"/>
                <a:gd name="T64" fmla="*/ 230 w 473"/>
                <a:gd name="T65" fmla="*/ 22 h 467"/>
                <a:gd name="T66" fmla="*/ 233 w 473"/>
                <a:gd name="T67" fmla="*/ 12 h 467"/>
                <a:gd name="T68" fmla="*/ 239 w 473"/>
                <a:gd name="T69" fmla="*/ 5 h 467"/>
                <a:gd name="T70" fmla="*/ 249 w 473"/>
                <a:gd name="T7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3" h="467">
                  <a:moveTo>
                    <a:pt x="249" y="0"/>
                  </a:moveTo>
                  <a:lnTo>
                    <a:pt x="259" y="0"/>
                  </a:lnTo>
                  <a:lnTo>
                    <a:pt x="268" y="7"/>
                  </a:lnTo>
                  <a:lnTo>
                    <a:pt x="465" y="201"/>
                  </a:lnTo>
                  <a:lnTo>
                    <a:pt x="468" y="204"/>
                  </a:lnTo>
                  <a:lnTo>
                    <a:pt x="470" y="208"/>
                  </a:lnTo>
                  <a:lnTo>
                    <a:pt x="471" y="212"/>
                  </a:lnTo>
                  <a:lnTo>
                    <a:pt x="473" y="216"/>
                  </a:lnTo>
                  <a:lnTo>
                    <a:pt x="473" y="444"/>
                  </a:lnTo>
                  <a:lnTo>
                    <a:pt x="469" y="455"/>
                  </a:lnTo>
                  <a:lnTo>
                    <a:pt x="461" y="464"/>
                  </a:lnTo>
                  <a:lnTo>
                    <a:pt x="450" y="467"/>
                  </a:lnTo>
                  <a:lnTo>
                    <a:pt x="222" y="467"/>
                  </a:lnTo>
                  <a:lnTo>
                    <a:pt x="218" y="466"/>
                  </a:lnTo>
                  <a:lnTo>
                    <a:pt x="213" y="465"/>
                  </a:lnTo>
                  <a:lnTo>
                    <a:pt x="209" y="463"/>
                  </a:lnTo>
                  <a:lnTo>
                    <a:pt x="206" y="461"/>
                  </a:lnTo>
                  <a:lnTo>
                    <a:pt x="6" y="263"/>
                  </a:lnTo>
                  <a:lnTo>
                    <a:pt x="1" y="254"/>
                  </a:lnTo>
                  <a:lnTo>
                    <a:pt x="0" y="245"/>
                  </a:lnTo>
                  <a:lnTo>
                    <a:pt x="4" y="236"/>
                  </a:lnTo>
                  <a:lnTo>
                    <a:pt x="11" y="228"/>
                  </a:lnTo>
                  <a:lnTo>
                    <a:pt x="23" y="226"/>
                  </a:lnTo>
                  <a:lnTo>
                    <a:pt x="90" y="226"/>
                  </a:lnTo>
                  <a:lnTo>
                    <a:pt x="118" y="223"/>
                  </a:lnTo>
                  <a:lnTo>
                    <a:pt x="145" y="215"/>
                  </a:lnTo>
                  <a:lnTo>
                    <a:pt x="169" y="202"/>
                  </a:lnTo>
                  <a:lnTo>
                    <a:pt x="190" y="185"/>
                  </a:lnTo>
                  <a:lnTo>
                    <a:pt x="206" y="164"/>
                  </a:lnTo>
                  <a:lnTo>
                    <a:pt x="220" y="141"/>
                  </a:lnTo>
                  <a:lnTo>
                    <a:pt x="228" y="114"/>
                  </a:lnTo>
                  <a:lnTo>
                    <a:pt x="230" y="86"/>
                  </a:lnTo>
                  <a:lnTo>
                    <a:pt x="230" y="22"/>
                  </a:lnTo>
                  <a:lnTo>
                    <a:pt x="233" y="12"/>
                  </a:lnTo>
                  <a:lnTo>
                    <a:pt x="239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3" tIns="30471" rIns="60943" bIns="30471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2C2F5-3CA6-A527-12A6-36DE99BB7EBC}"/>
              </a:ext>
            </a:extLst>
          </p:cNvPr>
          <p:cNvSpPr/>
          <p:nvPr/>
        </p:nvSpPr>
        <p:spPr>
          <a:xfrm>
            <a:off x="4829465" y="2057547"/>
            <a:ext cx="40954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The starting value of the indicator before program implementation.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877C88-2FD9-7F64-65C0-E618BD62690C}"/>
              </a:ext>
            </a:extLst>
          </p:cNvPr>
          <p:cNvSpPr/>
          <p:nvPr/>
        </p:nvSpPr>
        <p:spPr>
          <a:xfrm>
            <a:off x="4829465" y="3455749"/>
            <a:ext cx="40954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The expected level of achievement within a specific timeframe.</a:t>
            </a: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DF32FE-F68A-D215-F0C6-88D58C601FA2}"/>
              </a:ext>
            </a:extLst>
          </p:cNvPr>
          <p:cNvGrpSpPr/>
          <p:nvPr/>
        </p:nvGrpSpPr>
        <p:grpSpPr>
          <a:xfrm>
            <a:off x="3980615" y="2242320"/>
            <a:ext cx="747726" cy="689744"/>
            <a:chOff x="842537" y="2676997"/>
            <a:chExt cx="3001979" cy="3001974"/>
          </a:xfrm>
        </p:grpSpPr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ECF27A3B-116B-CFC4-59D6-857871B4BBD0}"/>
                </a:ext>
              </a:extLst>
            </p:cNvPr>
            <p:cNvSpPr/>
            <p:nvPr/>
          </p:nvSpPr>
          <p:spPr>
            <a:xfrm>
              <a:off x="842537" y="2676997"/>
              <a:ext cx="3001979" cy="3001974"/>
            </a:xfrm>
            <a:custGeom>
              <a:avLst/>
              <a:gdLst>
                <a:gd name="connsiteX0" fmla="*/ 1572839 w 2204488"/>
                <a:gd name="connsiteY0" fmla="*/ 1131118 h 2204488"/>
                <a:gd name="connsiteX1" fmla="*/ 1655938 w 2204488"/>
                <a:gd name="connsiteY1" fmla="*/ 1131118 h 2204488"/>
                <a:gd name="connsiteX2" fmla="*/ 1654530 w 2204488"/>
                <a:gd name="connsiteY2" fmla="*/ 1159007 h 2204488"/>
                <a:gd name="connsiteX3" fmla="*/ 1159007 w 2204488"/>
                <a:gd name="connsiteY3" fmla="*/ 1654529 h 2204488"/>
                <a:gd name="connsiteX4" fmla="*/ 1131116 w 2204488"/>
                <a:gd name="connsiteY4" fmla="*/ 1655937 h 2204488"/>
                <a:gd name="connsiteX5" fmla="*/ 1131116 w 2204488"/>
                <a:gd name="connsiteY5" fmla="*/ 1572838 h 2204488"/>
                <a:gd name="connsiteX6" fmla="*/ 1197674 w 2204488"/>
                <a:gd name="connsiteY6" fmla="*/ 1566128 h 2204488"/>
                <a:gd name="connsiteX7" fmla="*/ 1566129 w 2204488"/>
                <a:gd name="connsiteY7" fmla="*/ 1197674 h 2204488"/>
                <a:gd name="connsiteX8" fmla="*/ 1827204 w 2204488"/>
                <a:gd name="connsiteY8" fmla="*/ 1131117 h 2204488"/>
                <a:gd name="connsiteX9" fmla="*/ 1914684 w 2204488"/>
                <a:gd name="connsiteY9" fmla="*/ 1131117 h 2204488"/>
                <a:gd name="connsiteX10" fmla="*/ 1911939 w 2204488"/>
                <a:gd name="connsiteY10" fmla="*/ 1185461 h 2204488"/>
                <a:gd name="connsiteX11" fmla="*/ 1185461 w 2204488"/>
                <a:gd name="connsiteY11" fmla="*/ 1911939 h 2204488"/>
                <a:gd name="connsiteX12" fmla="*/ 1131117 w 2204488"/>
                <a:gd name="connsiteY12" fmla="*/ 1914683 h 2204488"/>
                <a:gd name="connsiteX13" fmla="*/ 1131117 w 2204488"/>
                <a:gd name="connsiteY13" fmla="*/ 1827203 h 2204488"/>
                <a:gd name="connsiteX14" fmla="*/ 1176517 w 2204488"/>
                <a:gd name="connsiteY14" fmla="*/ 1824910 h 2204488"/>
                <a:gd name="connsiteX15" fmla="*/ 1824911 w 2204488"/>
                <a:gd name="connsiteY15" fmla="*/ 1176517 h 2204488"/>
                <a:gd name="connsiteX16" fmla="*/ 289807 w 2204488"/>
                <a:gd name="connsiteY16" fmla="*/ 1131117 h 2204488"/>
                <a:gd name="connsiteX17" fmla="*/ 377287 w 2204488"/>
                <a:gd name="connsiteY17" fmla="*/ 1131117 h 2204488"/>
                <a:gd name="connsiteX18" fmla="*/ 379579 w 2204488"/>
                <a:gd name="connsiteY18" fmla="*/ 1176517 h 2204488"/>
                <a:gd name="connsiteX19" fmla="*/ 1027973 w 2204488"/>
                <a:gd name="connsiteY19" fmla="*/ 1824910 h 2204488"/>
                <a:gd name="connsiteX20" fmla="*/ 1073373 w 2204488"/>
                <a:gd name="connsiteY20" fmla="*/ 1827203 h 2204488"/>
                <a:gd name="connsiteX21" fmla="*/ 1073373 w 2204488"/>
                <a:gd name="connsiteY21" fmla="*/ 1655937 h 2204488"/>
                <a:gd name="connsiteX22" fmla="*/ 1045484 w 2204488"/>
                <a:gd name="connsiteY22" fmla="*/ 1654529 h 2204488"/>
                <a:gd name="connsiteX23" fmla="*/ 549961 w 2204488"/>
                <a:gd name="connsiteY23" fmla="*/ 1159006 h 2204488"/>
                <a:gd name="connsiteX24" fmla="*/ 548552 w 2204488"/>
                <a:gd name="connsiteY24" fmla="*/ 1131117 h 2204488"/>
                <a:gd name="connsiteX25" fmla="*/ 631653 w 2204488"/>
                <a:gd name="connsiteY25" fmla="*/ 1131117 h 2204488"/>
                <a:gd name="connsiteX26" fmla="*/ 638363 w 2204488"/>
                <a:gd name="connsiteY26" fmla="*/ 1197673 h 2204488"/>
                <a:gd name="connsiteX27" fmla="*/ 1006818 w 2204488"/>
                <a:gd name="connsiteY27" fmla="*/ 1566128 h 2204488"/>
                <a:gd name="connsiteX28" fmla="*/ 1073373 w 2204488"/>
                <a:gd name="connsiteY28" fmla="*/ 1572838 h 2204488"/>
                <a:gd name="connsiteX29" fmla="*/ 1073373 w 2204488"/>
                <a:gd name="connsiteY29" fmla="*/ 1452163 h 2204488"/>
                <a:gd name="connsiteX30" fmla="*/ 1131116 w 2204488"/>
                <a:gd name="connsiteY30" fmla="*/ 1452163 h 2204488"/>
                <a:gd name="connsiteX31" fmla="*/ 1131116 w 2204488"/>
                <a:gd name="connsiteY31" fmla="*/ 2204488 h 2204488"/>
                <a:gd name="connsiteX32" fmla="*/ 1073373 w 2204488"/>
                <a:gd name="connsiteY32" fmla="*/ 2204488 h 2204488"/>
                <a:gd name="connsiteX33" fmla="*/ 1073373 w 2204488"/>
                <a:gd name="connsiteY33" fmla="*/ 1914683 h 2204488"/>
                <a:gd name="connsiteX34" fmla="*/ 1019029 w 2204488"/>
                <a:gd name="connsiteY34" fmla="*/ 1911939 h 2204488"/>
                <a:gd name="connsiteX35" fmla="*/ 292551 w 2204488"/>
                <a:gd name="connsiteY35" fmla="*/ 1185461 h 2204488"/>
                <a:gd name="connsiteX36" fmla="*/ 1102244 w 2204488"/>
                <a:gd name="connsiteY36" fmla="*/ 784742 h 2204488"/>
                <a:gd name="connsiteX37" fmla="*/ 1419747 w 2204488"/>
                <a:gd name="connsiteY37" fmla="*/ 1102244 h 2204488"/>
                <a:gd name="connsiteX38" fmla="*/ 1102244 w 2204488"/>
                <a:gd name="connsiteY38" fmla="*/ 1419746 h 2204488"/>
                <a:gd name="connsiteX39" fmla="*/ 784741 w 2204488"/>
                <a:gd name="connsiteY39" fmla="*/ 1102244 h 2204488"/>
                <a:gd name="connsiteX40" fmla="*/ 1102244 w 2204488"/>
                <a:gd name="connsiteY40" fmla="*/ 784742 h 2204488"/>
                <a:gd name="connsiteX41" fmla="*/ 1073373 w 2204488"/>
                <a:gd name="connsiteY41" fmla="*/ 377286 h 2204488"/>
                <a:gd name="connsiteX42" fmla="*/ 1027973 w 2204488"/>
                <a:gd name="connsiteY42" fmla="*/ 379579 h 2204488"/>
                <a:gd name="connsiteX43" fmla="*/ 379579 w 2204488"/>
                <a:gd name="connsiteY43" fmla="*/ 1027973 h 2204488"/>
                <a:gd name="connsiteX44" fmla="*/ 377287 w 2204488"/>
                <a:gd name="connsiteY44" fmla="*/ 1073373 h 2204488"/>
                <a:gd name="connsiteX45" fmla="*/ 548552 w 2204488"/>
                <a:gd name="connsiteY45" fmla="*/ 1073373 h 2204488"/>
                <a:gd name="connsiteX46" fmla="*/ 549961 w 2204488"/>
                <a:gd name="connsiteY46" fmla="*/ 1045484 h 2204488"/>
                <a:gd name="connsiteX47" fmla="*/ 1045484 w 2204488"/>
                <a:gd name="connsiteY47" fmla="*/ 549961 h 2204488"/>
                <a:gd name="connsiteX48" fmla="*/ 1073373 w 2204488"/>
                <a:gd name="connsiteY48" fmla="*/ 548552 h 2204488"/>
                <a:gd name="connsiteX49" fmla="*/ 1131117 w 2204488"/>
                <a:gd name="connsiteY49" fmla="*/ 289807 h 2204488"/>
                <a:gd name="connsiteX50" fmla="*/ 1185461 w 2204488"/>
                <a:gd name="connsiteY50" fmla="*/ 292551 h 2204488"/>
                <a:gd name="connsiteX51" fmla="*/ 1911939 w 2204488"/>
                <a:gd name="connsiteY51" fmla="*/ 1019029 h 2204488"/>
                <a:gd name="connsiteX52" fmla="*/ 1914684 w 2204488"/>
                <a:gd name="connsiteY52" fmla="*/ 1073374 h 2204488"/>
                <a:gd name="connsiteX53" fmla="*/ 2204488 w 2204488"/>
                <a:gd name="connsiteY53" fmla="*/ 1073374 h 2204488"/>
                <a:gd name="connsiteX54" fmla="*/ 2204488 w 2204488"/>
                <a:gd name="connsiteY54" fmla="*/ 1131117 h 2204488"/>
                <a:gd name="connsiteX55" fmla="*/ 1452163 w 2204488"/>
                <a:gd name="connsiteY55" fmla="*/ 1131117 h 2204488"/>
                <a:gd name="connsiteX56" fmla="*/ 1452163 w 2204488"/>
                <a:gd name="connsiteY56" fmla="*/ 1073374 h 2204488"/>
                <a:gd name="connsiteX57" fmla="*/ 1572839 w 2204488"/>
                <a:gd name="connsiteY57" fmla="*/ 1073374 h 2204488"/>
                <a:gd name="connsiteX58" fmla="*/ 1566129 w 2204488"/>
                <a:gd name="connsiteY58" fmla="*/ 1006819 h 2204488"/>
                <a:gd name="connsiteX59" fmla="*/ 1197674 w 2204488"/>
                <a:gd name="connsiteY59" fmla="*/ 638363 h 2204488"/>
                <a:gd name="connsiteX60" fmla="*/ 1131117 w 2204488"/>
                <a:gd name="connsiteY60" fmla="*/ 631654 h 2204488"/>
                <a:gd name="connsiteX61" fmla="*/ 1131117 w 2204488"/>
                <a:gd name="connsiteY61" fmla="*/ 548553 h 2204488"/>
                <a:gd name="connsiteX62" fmla="*/ 1159007 w 2204488"/>
                <a:gd name="connsiteY62" fmla="*/ 549961 h 2204488"/>
                <a:gd name="connsiteX63" fmla="*/ 1654530 w 2204488"/>
                <a:gd name="connsiteY63" fmla="*/ 1045484 h 2204488"/>
                <a:gd name="connsiteX64" fmla="*/ 1655938 w 2204488"/>
                <a:gd name="connsiteY64" fmla="*/ 1073374 h 2204488"/>
                <a:gd name="connsiteX65" fmla="*/ 1827204 w 2204488"/>
                <a:gd name="connsiteY65" fmla="*/ 1073374 h 2204488"/>
                <a:gd name="connsiteX66" fmla="*/ 1824911 w 2204488"/>
                <a:gd name="connsiteY66" fmla="*/ 1027973 h 2204488"/>
                <a:gd name="connsiteX67" fmla="*/ 1176517 w 2204488"/>
                <a:gd name="connsiteY67" fmla="*/ 379579 h 2204488"/>
                <a:gd name="connsiteX68" fmla="*/ 1131117 w 2204488"/>
                <a:gd name="connsiteY68" fmla="*/ 377286 h 2204488"/>
                <a:gd name="connsiteX69" fmla="*/ 1073373 w 2204488"/>
                <a:gd name="connsiteY69" fmla="*/ 0 h 2204488"/>
                <a:gd name="connsiteX70" fmla="*/ 1131116 w 2204488"/>
                <a:gd name="connsiteY70" fmla="*/ 0 h 2204488"/>
                <a:gd name="connsiteX71" fmla="*/ 1131116 w 2204488"/>
                <a:gd name="connsiteY71" fmla="*/ 752325 h 2204488"/>
                <a:gd name="connsiteX72" fmla="*/ 1073373 w 2204488"/>
                <a:gd name="connsiteY72" fmla="*/ 752325 h 2204488"/>
                <a:gd name="connsiteX73" fmla="*/ 1073373 w 2204488"/>
                <a:gd name="connsiteY73" fmla="*/ 631653 h 2204488"/>
                <a:gd name="connsiteX74" fmla="*/ 1006818 w 2204488"/>
                <a:gd name="connsiteY74" fmla="*/ 638363 h 2204488"/>
                <a:gd name="connsiteX75" fmla="*/ 638363 w 2204488"/>
                <a:gd name="connsiteY75" fmla="*/ 1006818 h 2204488"/>
                <a:gd name="connsiteX76" fmla="*/ 631653 w 2204488"/>
                <a:gd name="connsiteY76" fmla="*/ 1073373 h 2204488"/>
                <a:gd name="connsiteX77" fmla="*/ 752325 w 2204488"/>
                <a:gd name="connsiteY77" fmla="*/ 1073373 h 2204488"/>
                <a:gd name="connsiteX78" fmla="*/ 752325 w 2204488"/>
                <a:gd name="connsiteY78" fmla="*/ 1131116 h 2204488"/>
                <a:gd name="connsiteX79" fmla="*/ 0 w 2204488"/>
                <a:gd name="connsiteY79" fmla="*/ 1131116 h 2204488"/>
                <a:gd name="connsiteX80" fmla="*/ 0 w 2204488"/>
                <a:gd name="connsiteY80" fmla="*/ 1073373 h 2204488"/>
                <a:gd name="connsiteX81" fmla="*/ 289807 w 2204488"/>
                <a:gd name="connsiteY81" fmla="*/ 1073373 h 2204488"/>
                <a:gd name="connsiteX82" fmla="*/ 292551 w 2204488"/>
                <a:gd name="connsiteY82" fmla="*/ 1019029 h 2204488"/>
                <a:gd name="connsiteX83" fmla="*/ 1019029 w 2204488"/>
                <a:gd name="connsiteY83" fmla="*/ 292551 h 2204488"/>
                <a:gd name="connsiteX84" fmla="*/ 1073373 w 2204488"/>
                <a:gd name="connsiteY84" fmla="*/ 289807 h 220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204488" h="2204488">
                  <a:moveTo>
                    <a:pt x="1572839" y="1131118"/>
                  </a:moveTo>
                  <a:lnTo>
                    <a:pt x="1655938" y="1131118"/>
                  </a:lnTo>
                  <a:lnTo>
                    <a:pt x="1654530" y="1159007"/>
                  </a:lnTo>
                  <a:cubicBezTo>
                    <a:pt x="1627996" y="1420281"/>
                    <a:pt x="1420282" y="1627995"/>
                    <a:pt x="1159007" y="1654529"/>
                  </a:cubicBezTo>
                  <a:lnTo>
                    <a:pt x="1131116" y="1655937"/>
                  </a:lnTo>
                  <a:lnTo>
                    <a:pt x="1131116" y="1572838"/>
                  </a:lnTo>
                  <a:lnTo>
                    <a:pt x="1197674" y="1566128"/>
                  </a:lnTo>
                  <a:cubicBezTo>
                    <a:pt x="1382617" y="1528283"/>
                    <a:pt x="1528284" y="1382617"/>
                    <a:pt x="1566129" y="1197674"/>
                  </a:cubicBezTo>
                  <a:close/>
                  <a:moveTo>
                    <a:pt x="1827204" y="1131117"/>
                  </a:moveTo>
                  <a:lnTo>
                    <a:pt x="1914684" y="1131117"/>
                  </a:lnTo>
                  <a:lnTo>
                    <a:pt x="1911939" y="1185461"/>
                  </a:lnTo>
                  <a:cubicBezTo>
                    <a:pt x="1873039" y="1568512"/>
                    <a:pt x="1568513" y="1873038"/>
                    <a:pt x="1185461" y="1911939"/>
                  </a:cubicBezTo>
                  <a:lnTo>
                    <a:pt x="1131117" y="1914683"/>
                  </a:lnTo>
                  <a:lnTo>
                    <a:pt x="1131117" y="1827203"/>
                  </a:lnTo>
                  <a:lnTo>
                    <a:pt x="1176517" y="1824910"/>
                  </a:lnTo>
                  <a:cubicBezTo>
                    <a:pt x="1518397" y="1790191"/>
                    <a:pt x="1790191" y="1518396"/>
                    <a:pt x="1824911" y="1176517"/>
                  </a:cubicBezTo>
                  <a:close/>
                  <a:moveTo>
                    <a:pt x="289807" y="1131117"/>
                  </a:moveTo>
                  <a:lnTo>
                    <a:pt x="377287" y="1131117"/>
                  </a:lnTo>
                  <a:lnTo>
                    <a:pt x="379579" y="1176517"/>
                  </a:lnTo>
                  <a:cubicBezTo>
                    <a:pt x="414298" y="1518396"/>
                    <a:pt x="686093" y="1790191"/>
                    <a:pt x="1027973" y="1824910"/>
                  </a:cubicBezTo>
                  <a:lnTo>
                    <a:pt x="1073373" y="1827203"/>
                  </a:lnTo>
                  <a:lnTo>
                    <a:pt x="1073373" y="1655937"/>
                  </a:lnTo>
                  <a:lnTo>
                    <a:pt x="1045484" y="1654529"/>
                  </a:lnTo>
                  <a:cubicBezTo>
                    <a:pt x="784209" y="1627995"/>
                    <a:pt x="576494" y="1420281"/>
                    <a:pt x="549961" y="1159006"/>
                  </a:cubicBezTo>
                  <a:lnTo>
                    <a:pt x="548552" y="1131117"/>
                  </a:lnTo>
                  <a:lnTo>
                    <a:pt x="631653" y="1131117"/>
                  </a:lnTo>
                  <a:lnTo>
                    <a:pt x="638363" y="1197673"/>
                  </a:lnTo>
                  <a:cubicBezTo>
                    <a:pt x="676207" y="1382617"/>
                    <a:pt x="821875" y="1528283"/>
                    <a:pt x="1006818" y="1566128"/>
                  </a:cubicBezTo>
                  <a:lnTo>
                    <a:pt x="1073373" y="1572838"/>
                  </a:lnTo>
                  <a:lnTo>
                    <a:pt x="1073373" y="1452163"/>
                  </a:lnTo>
                  <a:lnTo>
                    <a:pt x="1131116" y="1452163"/>
                  </a:lnTo>
                  <a:lnTo>
                    <a:pt x="1131116" y="2204488"/>
                  </a:lnTo>
                  <a:lnTo>
                    <a:pt x="1073373" y="2204488"/>
                  </a:lnTo>
                  <a:lnTo>
                    <a:pt x="1073373" y="1914683"/>
                  </a:lnTo>
                  <a:lnTo>
                    <a:pt x="1019029" y="1911939"/>
                  </a:lnTo>
                  <a:cubicBezTo>
                    <a:pt x="635978" y="1873038"/>
                    <a:pt x="331452" y="1568512"/>
                    <a:pt x="292551" y="1185461"/>
                  </a:cubicBezTo>
                  <a:close/>
                  <a:moveTo>
                    <a:pt x="1102244" y="784742"/>
                  </a:moveTo>
                  <a:cubicBezTo>
                    <a:pt x="1277596" y="784742"/>
                    <a:pt x="1419747" y="926892"/>
                    <a:pt x="1419747" y="1102244"/>
                  </a:cubicBezTo>
                  <a:cubicBezTo>
                    <a:pt x="1419747" y="1277596"/>
                    <a:pt x="1277596" y="1419746"/>
                    <a:pt x="1102244" y="1419746"/>
                  </a:cubicBezTo>
                  <a:cubicBezTo>
                    <a:pt x="926892" y="1419746"/>
                    <a:pt x="784741" y="1277596"/>
                    <a:pt x="784741" y="1102244"/>
                  </a:cubicBezTo>
                  <a:cubicBezTo>
                    <a:pt x="784741" y="926892"/>
                    <a:pt x="926892" y="784742"/>
                    <a:pt x="1102244" y="784742"/>
                  </a:cubicBezTo>
                  <a:close/>
                  <a:moveTo>
                    <a:pt x="1073373" y="377286"/>
                  </a:moveTo>
                  <a:lnTo>
                    <a:pt x="1027973" y="379579"/>
                  </a:lnTo>
                  <a:cubicBezTo>
                    <a:pt x="686093" y="414298"/>
                    <a:pt x="414298" y="686093"/>
                    <a:pt x="379579" y="1027973"/>
                  </a:cubicBezTo>
                  <a:lnTo>
                    <a:pt x="377287" y="1073373"/>
                  </a:lnTo>
                  <a:lnTo>
                    <a:pt x="548552" y="1073373"/>
                  </a:lnTo>
                  <a:lnTo>
                    <a:pt x="549961" y="1045484"/>
                  </a:lnTo>
                  <a:cubicBezTo>
                    <a:pt x="576494" y="784209"/>
                    <a:pt x="784209" y="576494"/>
                    <a:pt x="1045484" y="549961"/>
                  </a:cubicBezTo>
                  <a:lnTo>
                    <a:pt x="1073373" y="548552"/>
                  </a:lnTo>
                  <a:close/>
                  <a:moveTo>
                    <a:pt x="1131117" y="289807"/>
                  </a:moveTo>
                  <a:lnTo>
                    <a:pt x="1185461" y="292551"/>
                  </a:lnTo>
                  <a:cubicBezTo>
                    <a:pt x="1568513" y="331452"/>
                    <a:pt x="1873039" y="635978"/>
                    <a:pt x="1911939" y="1019029"/>
                  </a:cubicBezTo>
                  <a:lnTo>
                    <a:pt x="1914684" y="1073374"/>
                  </a:lnTo>
                  <a:lnTo>
                    <a:pt x="2204488" y="1073374"/>
                  </a:lnTo>
                  <a:lnTo>
                    <a:pt x="2204488" y="1131117"/>
                  </a:lnTo>
                  <a:lnTo>
                    <a:pt x="1452163" y="1131117"/>
                  </a:lnTo>
                  <a:lnTo>
                    <a:pt x="1452163" y="1073374"/>
                  </a:lnTo>
                  <a:lnTo>
                    <a:pt x="1572839" y="1073374"/>
                  </a:lnTo>
                  <a:lnTo>
                    <a:pt x="1566129" y="1006819"/>
                  </a:lnTo>
                  <a:cubicBezTo>
                    <a:pt x="1528284" y="821875"/>
                    <a:pt x="1382617" y="676208"/>
                    <a:pt x="1197674" y="638363"/>
                  </a:cubicBezTo>
                  <a:lnTo>
                    <a:pt x="1131117" y="631654"/>
                  </a:lnTo>
                  <a:lnTo>
                    <a:pt x="1131117" y="548553"/>
                  </a:lnTo>
                  <a:lnTo>
                    <a:pt x="1159007" y="549961"/>
                  </a:lnTo>
                  <a:cubicBezTo>
                    <a:pt x="1420282" y="576496"/>
                    <a:pt x="1627996" y="784209"/>
                    <a:pt x="1654530" y="1045484"/>
                  </a:cubicBezTo>
                  <a:lnTo>
                    <a:pt x="1655938" y="1073374"/>
                  </a:lnTo>
                  <a:lnTo>
                    <a:pt x="1827204" y="1073374"/>
                  </a:lnTo>
                  <a:lnTo>
                    <a:pt x="1824911" y="1027973"/>
                  </a:lnTo>
                  <a:cubicBezTo>
                    <a:pt x="1790191" y="686093"/>
                    <a:pt x="1518397" y="414298"/>
                    <a:pt x="1176517" y="379579"/>
                  </a:cubicBezTo>
                  <a:lnTo>
                    <a:pt x="1131117" y="377286"/>
                  </a:lnTo>
                  <a:close/>
                  <a:moveTo>
                    <a:pt x="1073373" y="0"/>
                  </a:moveTo>
                  <a:lnTo>
                    <a:pt x="1131116" y="0"/>
                  </a:lnTo>
                  <a:lnTo>
                    <a:pt x="1131116" y="752325"/>
                  </a:lnTo>
                  <a:lnTo>
                    <a:pt x="1073373" y="752325"/>
                  </a:lnTo>
                  <a:lnTo>
                    <a:pt x="1073373" y="631653"/>
                  </a:lnTo>
                  <a:lnTo>
                    <a:pt x="1006818" y="638363"/>
                  </a:lnTo>
                  <a:cubicBezTo>
                    <a:pt x="821875" y="676207"/>
                    <a:pt x="676207" y="821875"/>
                    <a:pt x="638363" y="1006818"/>
                  </a:cubicBezTo>
                  <a:lnTo>
                    <a:pt x="631653" y="1073373"/>
                  </a:lnTo>
                  <a:lnTo>
                    <a:pt x="752325" y="1073373"/>
                  </a:lnTo>
                  <a:lnTo>
                    <a:pt x="752325" y="1131116"/>
                  </a:lnTo>
                  <a:lnTo>
                    <a:pt x="0" y="1131116"/>
                  </a:lnTo>
                  <a:lnTo>
                    <a:pt x="0" y="1073373"/>
                  </a:lnTo>
                  <a:lnTo>
                    <a:pt x="289807" y="1073373"/>
                  </a:lnTo>
                  <a:lnTo>
                    <a:pt x="292551" y="1019029"/>
                  </a:lnTo>
                  <a:cubicBezTo>
                    <a:pt x="331452" y="635978"/>
                    <a:pt x="635978" y="331452"/>
                    <a:pt x="1019029" y="292551"/>
                  </a:cubicBezTo>
                  <a:lnTo>
                    <a:pt x="1073373" y="289807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41" name="Picture 2" descr="business, man, user icon">
              <a:extLst>
                <a:ext uri="{FF2B5EF4-FFF2-40B4-BE49-F238E27FC236}">
                  <a16:creationId xmlns:a16="http://schemas.microsoft.com/office/drawing/2014/main" id="{B688C6B5-DEE6-EEDA-DC14-E5F4364F5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194" y="3808652"/>
              <a:ext cx="738664" cy="73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0317F2-774A-BECF-DB43-3B0D939B68C4}"/>
              </a:ext>
            </a:extLst>
          </p:cNvPr>
          <p:cNvGrpSpPr/>
          <p:nvPr/>
        </p:nvGrpSpPr>
        <p:grpSpPr>
          <a:xfrm>
            <a:off x="3977824" y="3629969"/>
            <a:ext cx="747726" cy="689744"/>
            <a:chOff x="8347484" y="2676997"/>
            <a:chExt cx="3001979" cy="3001974"/>
          </a:xfrm>
        </p:grpSpPr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897FCB07-17D7-53AA-36D9-7BC863886122}"/>
                </a:ext>
              </a:extLst>
            </p:cNvPr>
            <p:cNvSpPr/>
            <p:nvPr/>
          </p:nvSpPr>
          <p:spPr>
            <a:xfrm>
              <a:off x="8347484" y="2676997"/>
              <a:ext cx="3001979" cy="3001974"/>
            </a:xfrm>
            <a:custGeom>
              <a:avLst/>
              <a:gdLst>
                <a:gd name="connsiteX0" fmla="*/ 1572839 w 2204488"/>
                <a:gd name="connsiteY0" fmla="*/ 1131118 h 2204488"/>
                <a:gd name="connsiteX1" fmla="*/ 1655938 w 2204488"/>
                <a:gd name="connsiteY1" fmla="*/ 1131118 h 2204488"/>
                <a:gd name="connsiteX2" fmla="*/ 1654530 w 2204488"/>
                <a:gd name="connsiteY2" fmla="*/ 1159007 h 2204488"/>
                <a:gd name="connsiteX3" fmla="*/ 1159007 w 2204488"/>
                <a:gd name="connsiteY3" fmla="*/ 1654529 h 2204488"/>
                <a:gd name="connsiteX4" fmla="*/ 1131117 w 2204488"/>
                <a:gd name="connsiteY4" fmla="*/ 1655937 h 2204488"/>
                <a:gd name="connsiteX5" fmla="*/ 1131117 w 2204488"/>
                <a:gd name="connsiteY5" fmla="*/ 1572838 h 2204488"/>
                <a:gd name="connsiteX6" fmla="*/ 1197674 w 2204488"/>
                <a:gd name="connsiteY6" fmla="*/ 1566128 h 2204488"/>
                <a:gd name="connsiteX7" fmla="*/ 1566129 w 2204488"/>
                <a:gd name="connsiteY7" fmla="*/ 1197674 h 2204488"/>
                <a:gd name="connsiteX8" fmla="*/ 1827204 w 2204488"/>
                <a:gd name="connsiteY8" fmla="*/ 1131117 h 2204488"/>
                <a:gd name="connsiteX9" fmla="*/ 1914684 w 2204488"/>
                <a:gd name="connsiteY9" fmla="*/ 1131117 h 2204488"/>
                <a:gd name="connsiteX10" fmla="*/ 1911939 w 2204488"/>
                <a:gd name="connsiteY10" fmla="*/ 1185461 h 2204488"/>
                <a:gd name="connsiteX11" fmla="*/ 1185462 w 2204488"/>
                <a:gd name="connsiteY11" fmla="*/ 1911939 h 2204488"/>
                <a:gd name="connsiteX12" fmla="*/ 1131117 w 2204488"/>
                <a:gd name="connsiteY12" fmla="*/ 1914683 h 2204488"/>
                <a:gd name="connsiteX13" fmla="*/ 1131117 w 2204488"/>
                <a:gd name="connsiteY13" fmla="*/ 1827203 h 2204488"/>
                <a:gd name="connsiteX14" fmla="*/ 1176517 w 2204488"/>
                <a:gd name="connsiteY14" fmla="*/ 1824910 h 2204488"/>
                <a:gd name="connsiteX15" fmla="*/ 1824911 w 2204488"/>
                <a:gd name="connsiteY15" fmla="*/ 1176517 h 2204488"/>
                <a:gd name="connsiteX16" fmla="*/ 289806 w 2204488"/>
                <a:gd name="connsiteY16" fmla="*/ 1131117 h 2204488"/>
                <a:gd name="connsiteX17" fmla="*/ 377286 w 2204488"/>
                <a:gd name="connsiteY17" fmla="*/ 1131117 h 2204488"/>
                <a:gd name="connsiteX18" fmla="*/ 379579 w 2204488"/>
                <a:gd name="connsiteY18" fmla="*/ 1176517 h 2204488"/>
                <a:gd name="connsiteX19" fmla="*/ 1027973 w 2204488"/>
                <a:gd name="connsiteY19" fmla="*/ 1824910 h 2204488"/>
                <a:gd name="connsiteX20" fmla="*/ 1073373 w 2204488"/>
                <a:gd name="connsiteY20" fmla="*/ 1827203 h 2204488"/>
                <a:gd name="connsiteX21" fmla="*/ 1073373 w 2204488"/>
                <a:gd name="connsiteY21" fmla="*/ 1655937 h 2204488"/>
                <a:gd name="connsiteX22" fmla="*/ 1045484 w 2204488"/>
                <a:gd name="connsiteY22" fmla="*/ 1654529 h 2204488"/>
                <a:gd name="connsiteX23" fmla="*/ 549961 w 2204488"/>
                <a:gd name="connsiteY23" fmla="*/ 1159006 h 2204488"/>
                <a:gd name="connsiteX24" fmla="*/ 548552 w 2204488"/>
                <a:gd name="connsiteY24" fmla="*/ 1131117 h 2204488"/>
                <a:gd name="connsiteX25" fmla="*/ 631653 w 2204488"/>
                <a:gd name="connsiteY25" fmla="*/ 1131117 h 2204488"/>
                <a:gd name="connsiteX26" fmla="*/ 638363 w 2204488"/>
                <a:gd name="connsiteY26" fmla="*/ 1197673 h 2204488"/>
                <a:gd name="connsiteX27" fmla="*/ 1006818 w 2204488"/>
                <a:gd name="connsiteY27" fmla="*/ 1566128 h 2204488"/>
                <a:gd name="connsiteX28" fmla="*/ 1073373 w 2204488"/>
                <a:gd name="connsiteY28" fmla="*/ 1572838 h 2204488"/>
                <a:gd name="connsiteX29" fmla="*/ 1073373 w 2204488"/>
                <a:gd name="connsiteY29" fmla="*/ 1452163 h 2204488"/>
                <a:gd name="connsiteX30" fmla="*/ 1131116 w 2204488"/>
                <a:gd name="connsiteY30" fmla="*/ 1452163 h 2204488"/>
                <a:gd name="connsiteX31" fmla="*/ 1131116 w 2204488"/>
                <a:gd name="connsiteY31" fmla="*/ 2204488 h 2204488"/>
                <a:gd name="connsiteX32" fmla="*/ 1073373 w 2204488"/>
                <a:gd name="connsiteY32" fmla="*/ 2204488 h 2204488"/>
                <a:gd name="connsiteX33" fmla="*/ 1073373 w 2204488"/>
                <a:gd name="connsiteY33" fmla="*/ 1914683 h 2204488"/>
                <a:gd name="connsiteX34" fmla="*/ 1019029 w 2204488"/>
                <a:gd name="connsiteY34" fmla="*/ 1911939 h 2204488"/>
                <a:gd name="connsiteX35" fmla="*/ 292551 w 2204488"/>
                <a:gd name="connsiteY35" fmla="*/ 1185461 h 2204488"/>
                <a:gd name="connsiteX36" fmla="*/ 1102244 w 2204488"/>
                <a:gd name="connsiteY36" fmla="*/ 784742 h 2204488"/>
                <a:gd name="connsiteX37" fmla="*/ 1419747 w 2204488"/>
                <a:gd name="connsiteY37" fmla="*/ 1102244 h 2204488"/>
                <a:gd name="connsiteX38" fmla="*/ 1102244 w 2204488"/>
                <a:gd name="connsiteY38" fmla="*/ 1419746 h 2204488"/>
                <a:gd name="connsiteX39" fmla="*/ 784741 w 2204488"/>
                <a:gd name="connsiteY39" fmla="*/ 1102244 h 2204488"/>
                <a:gd name="connsiteX40" fmla="*/ 1102244 w 2204488"/>
                <a:gd name="connsiteY40" fmla="*/ 784742 h 2204488"/>
                <a:gd name="connsiteX41" fmla="*/ 1073373 w 2204488"/>
                <a:gd name="connsiteY41" fmla="*/ 377286 h 2204488"/>
                <a:gd name="connsiteX42" fmla="*/ 1027973 w 2204488"/>
                <a:gd name="connsiteY42" fmla="*/ 379579 h 2204488"/>
                <a:gd name="connsiteX43" fmla="*/ 379579 w 2204488"/>
                <a:gd name="connsiteY43" fmla="*/ 1027973 h 2204488"/>
                <a:gd name="connsiteX44" fmla="*/ 377286 w 2204488"/>
                <a:gd name="connsiteY44" fmla="*/ 1073373 h 2204488"/>
                <a:gd name="connsiteX45" fmla="*/ 548552 w 2204488"/>
                <a:gd name="connsiteY45" fmla="*/ 1073373 h 2204488"/>
                <a:gd name="connsiteX46" fmla="*/ 549961 w 2204488"/>
                <a:gd name="connsiteY46" fmla="*/ 1045484 h 2204488"/>
                <a:gd name="connsiteX47" fmla="*/ 1045484 w 2204488"/>
                <a:gd name="connsiteY47" fmla="*/ 549961 h 2204488"/>
                <a:gd name="connsiteX48" fmla="*/ 1073373 w 2204488"/>
                <a:gd name="connsiteY48" fmla="*/ 548552 h 2204488"/>
                <a:gd name="connsiteX49" fmla="*/ 1131117 w 2204488"/>
                <a:gd name="connsiteY49" fmla="*/ 289807 h 2204488"/>
                <a:gd name="connsiteX50" fmla="*/ 1185462 w 2204488"/>
                <a:gd name="connsiteY50" fmla="*/ 292551 h 2204488"/>
                <a:gd name="connsiteX51" fmla="*/ 1911939 w 2204488"/>
                <a:gd name="connsiteY51" fmla="*/ 1019029 h 2204488"/>
                <a:gd name="connsiteX52" fmla="*/ 1914684 w 2204488"/>
                <a:gd name="connsiteY52" fmla="*/ 1073374 h 2204488"/>
                <a:gd name="connsiteX53" fmla="*/ 2204488 w 2204488"/>
                <a:gd name="connsiteY53" fmla="*/ 1073374 h 2204488"/>
                <a:gd name="connsiteX54" fmla="*/ 2204488 w 2204488"/>
                <a:gd name="connsiteY54" fmla="*/ 1131117 h 2204488"/>
                <a:gd name="connsiteX55" fmla="*/ 1452163 w 2204488"/>
                <a:gd name="connsiteY55" fmla="*/ 1131117 h 2204488"/>
                <a:gd name="connsiteX56" fmla="*/ 1452163 w 2204488"/>
                <a:gd name="connsiteY56" fmla="*/ 1073374 h 2204488"/>
                <a:gd name="connsiteX57" fmla="*/ 1572839 w 2204488"/>
                <a:gd name="connsiteY57" fmla="*/ 1073374 h 2204488"/>
                <a:gd name="connsiteX58" fmla="*/ 1566129 w 2204488"/>
                <a:gd name="connsiteY58" fmla="*/ 1006819 h 2204488"/>
                <a:gd name="connsiteX59" fmla="*/ 1197674 w 2204488"/>
                <a:gd name="connsiteY59" fmla="*/ 638363 h 2204488"/>
                <a:gd name="connsiteX60" fmla="*/ 1131117 w 2204488"/>
                <a:gd name="connsiteY60" fmla="*/ 631654 h 2204488"/>
                <a:gd name="connsiteX61" fmla="*/ 1131117 w 2204488"/>
                <a:gd name="connsiteY61" fmla="*/ 548553 h 2204488"/>
                <a:gd name="connsiteX62" fmla="*/ 1159007 w 2204488"/>
                <a:gd name="connsiteY62" fmla="*/ 549961 h 2204488"/>
                <a:gd name="connsiteX63" fmla="*/ 1654530 w 2204488"/>
                <a:gd name="connsiteY63" fmla="*/ 1045484 h 2204488"/>
                <a:gd name="connsiteX64" fmla="*/ 1655938 w 2204488"/>
                <a:gd name="connsiteY64" fmla="*/ 1073374 h 2204488"/>
                <a:gd name="connsiteX65" fmla="*/ 1827204 w 2204488"/>
                <a:gd name="connsiteY65" fmla="*/ 1073374 h 2204488"/>
                <a:gd name="connsiteX66" fmla="*/ 1824911 w 2204488"/>
                <a:gd name="connsiteY66" fmla="*/ 1027973 h 2204488"/>
                <a:gd name="connsiteX67" fmla="*/ 1176517 w 2204488"/>
                <a:gd name="connsiteY67" fmla="*/ 379579 h 2204488"/>
                <a:gd name="connsiteX68" fmla="*/ 1131117 w 2204488"/>
                <a:gd name="connsiteY68" fmla="*/ 377286 h 2204488"/>
                <a:gd name="connsiteX69" fmla="*/ 1073373 w 2204488"/>
                <a:gd name="connsiteY69" fmla="*/ 0 h 2204488"/>
                <a:gd name="connsiteX70" fmla="*/ 1131116 w 2204488"/>
                <a:gd name="connsiteY70" fmla="*/ 0 h 2204488"/>
                <a:gd name="connsiteX71" fmla="*/ 1131116 w 2204488"/>
                <a:gd name="connsiteY71" fmla="*/ 752325 h 2204488"/>
                <a:gd name="connsiteX72" fmla="*/ 1073373 w 2204488"/>
                <a:gd name="connsiteY72" fmla="*/ 752325 h 2204488"/>
                <a:gd name="connsiteX73" fmla="*/ 1073373 w 2204488"/>
                <a:gd name="connsiteY73" fmla="*/ 631653 h 2204488"/>
                <a:gd name="connsiteX74" fmla="*/ 1006818 w 2204488"/>
                <a:gd name="connsiteY74" fmla="*/ 638363 h 2204488"/>
                <a:gd name="connsiteX75" fmla="*/ 638363 w 2204488"/>
                <a:gd name="connsiteY75" fmla="*/ 1006818 h 2204488"/>
                <a:gd name="connsiteX76" fmla="*/ 631653 w 2204488"/>
                <a:gd name="connsiteY76" fmla="*/ 1073373 h 2204488"/>
                <a:gd name="connsiteX77" fmla="*/ 752325 w 2204488"/>
                <a:gd name="connsiteY77" fmla="*/ 1073373 h 2204488"/>
                <a:gd name="connsiteX78" fmla="*/ 752325 w 2204488"/>
                <a:gd name="connsiteY78" fmla="*/ 1131116 h 2204488"/>
                <a:gd name="connsiteX79" fmla="*/ 0 w 2204488"/>
                <a:gd name="connsiteY79" fmla="*/ 1131116 h 2204488"/>
                <a:gd name="connsiteX80" fmla="*/ 0 w 2204488"/>
                <a:gd name="connsiteY80" fmla="*/ 1073373 h 2204488"/>
                <a:gd name="connsiteX81" fmla="*/ 289806 w 2204488"/>
                <a:gd name="connsiteY81" fmla="*/ 1073373 h 2204488"/>
                <a:gd name="connsiteX82" fmla="*/ 292551 w 2204488"/>
                <a:gd name="connsiteY82" fmla="*/ 1019029 h 2204488"/>
                <a:gd name="connsiteX83" fmla="*/ 1019029 w 2204488"/>
                <a:gd name="connsiteY83" fmla="*/ 292551 h 2204488"/>
                <a:gd name="connsiteX84" fmla="*/ 1073373 w 2204488"/>
                <a:gd name="connsiteY84" fmla="*/ 289807 h 220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204488" h="2204488">
                  <a:moveTo>
                    <a:pt x="1572839" y="1131118"/>
                  </a:moveTo>
                  <a:lnTo>
                    <a:pt x="1655938" y="1131118"/>
                  </a:lnTo>
                  <a:lnTo>
                    <a:pt x="1654530" y="1159007"/>
                  </a:lnTo>
                  <a:cubicBezTo>
                    <a:pt x="1627996" y="1420281"/>
                    <a:pt x="1420282" y="1627995"/>
                    <a:pt x="1159007" y="1654529"/>
                  </a:cubicBezTo>
                  <a:lnTo>
                    <a:pt x="1131117" y="1655937"/>
                  </a:lnTo>
                  <a:lnTo>
                    <a:pt x="1131117" y="1572838"/>
                  </a:lnTo>
                  <a:lnTo>
                    <a:pt x="1197674" y="1566128"/>
                  </a:lnTo>
                  <a:cubicBezTo>
                    <a:pt x="1382617" y="1528283"/>
                    <a:pt x="1528284" y="1382617"/>
                    <a:pt x="1566129" y="1197674"/>
                  </a:cubicBezTo>
                  <a:close/>
                  <a:moveTo>
                    <a:pt x="1827204" y="1131117"/>
                  </a:moveTo>
                  <a:lnTo>
                    <a:pt x="1914684" y="1131117"/>
                  </a:lnTo>
                  <a:lnTo>
                    <a:pt x="1911939" y="1185461"/>
                  </a:lnTo>
                  <a:cubicBezTo>
                    <a:pt x="1873039" y="1568512"/>
                    <a:pt x="1568513" y="1873038"/>
                    <a:pt x="1185462" y="1911939"/>
                  </a:cubicBezTo>
                  <a:lnTo>
                    <a:pt x="1131117" y="1914683"/>
                  </a:lnTo>
                  <a:lnTo>
                    <a:pt x="1131117" y="1827203"/>
                  </a:lnTo>
                  <a:lnTo>
                    <a:pt x="1176517" y="1824910"/>
                  </a:lnTo>
                  <a:cubicBezTo>
                    <a:pt x="1518397" y="1790191"/>
                    <a:pt x="1790191" y="1518396"/>
                    <a:pt x="1824911" y="1176517"/>
                  </a:cubicBezTo>
                  <a:close/>
                  <a:moveTo>
                    <a:pt x="289806" y="1131117"/>
                  </a:moveTo>
                  <a:lnTo>
                    <a:pt x="377286" y="1131117"/>
                  </a:lnTo>
                  <a:lnTo>
                    <a:pt x="379579" y="1176517"/>
                  </a:lnTo>
                  <a:cubicBezTo>
                    <a:pt x="414298" y="1518396"/>
                    <a:pt x="686092" y="1790191"/>
                    <a:pt x="1027973" y="1824910"/>
                  </a:cubicBezTo>
                  <a:lnTo>
                    <a:pt x="1073373" y="1827203"/>
                  </a:lnTo>
                  <a:lnTo>
                    <a:pt x="1073373" y="1655937"/>
                  </a:lnTo>
                  <a:lnTo>
                    <a:pt x="1045484" y="1654529"/>
                  </a:lnTo>
                  <a:cubicBezTo>
                    <a:pt x="784209" y="1627995"/>
                    <a:pt x="576494" y="1420281"/>
                    <a:pt x="549961" y="1159006"/>
                  </a:cubicBezTo>
                  <a:lnTo>
                    <a:pt x="548552" y="1131117"/>
                  </a:lnTo>
                  <a:lnTo>
                    <a:pt x="631653" y="1131117"/>
                  </a:lnTo>
                  <a:lnTo>
                    <a:pt x="638363" y="1197673"/>
                  </a:lnTo>
                  <a:cubicBezTo>
                    <a:pt x="676207" y="1382617"/>
                    <a:pt x="821875" y="1528283"/>
                    <a:pt x="1006818" y="1566128"/>
                  </a:cubicBezTo>
                  <a:lnTo>
                    <a:pt x="1073373" y="1572838"/>
                  </a:lnTo>
                  <a:lnTo>
                    <a:pt x="1073373" y="1452163"/>
                  </a:lnTo>
                  <a:lnTo>
                    <a:pt x="1131116" y="1452163"/>
                  </a:lnTo>
                  <a:lnTo>
                    <a:pt x="1131116" y="2204488"/>
                  </a:lnTo>
                  <a:lnTo>
                    <a:pt x="1073373" y="2204488"/>
                  </a:lnTo>
                  <a:lnTo>
                    <a:pt x="1073373" y="1914683"/>
                  </a:lnTo>
                  <a:lnTo>
                    <a:pt x="1019029" y="1911939"/>
                  </a:lnTo>
                  <a:cubicBezTo>
                    <a:pt x="635978" y="1873038"/>
                    <a:pt x="331452" y="1568512"/>
                    <a:pt x="292551" y="1185461"/>
                  </a:cubicBezTo>
                  <a:close/>
                  <a:moveTo>
                    <a:pt x="1102244" y="784742"/>
                  </a:moveTo>
                  <a:cubicBezTo>
                    <a:pt x="1277596" y="784742"/>
                    <a:pt x="1419747" y="926892"/>
                    <a:pt x="1419747" y="1102244"/>
                  </a:cubicBezTo>
                  <a:cubicBezTo>
                    <a:pt x="1419747" y="1277596"/>
                    <a:pt x="1277596" y="1419746"/>
                    <a:pt x="1102244" y="1419746"/>
                  </a:cubicBezTo>
                  <a:cubicBezTo>
                    <a:pt x="926892" y="1419746"/>
                    <a:pt x="784741" y="1277596"/>
                    <a:pt x="784741" y="1102244"/>
                  </a:cubicBezTo>
                  <a:cubicBezTo>
                    <a:pt x="784741" y="926892"/>
                    <a:pt x="926892" y="784742"/>
                    <a:pt x="1102244" y="784742"/>
                  </a:cubicBezTo>
                  <a:close/>
                  <a:moveTo>
                    <a:pt x="1073373" y="377286"/>
                  </a:moveTo>
                  <a:lnTo>
                    <a:pt x="1027973" y="379579"/>
                  </a:lnTo>
                  <a:cubicBezTo>
                    <a:pt x="686092" y="414298"/>
                    <a:pt x="414298" y="686093"/>
                    <a:pt x="379579" y="1027973"/>
                  </a:cubicBezTo>
                  <a:lnTo>
                    <a:pt x="377286" y="1073373"/>
                  </a:lnTo>
                  <a:lnTo>
                    <a:pt x="548552" y="1073373"/>
                  </a:lnTo>
                  <a:lnTo>
                    <a:pt x="549961" y="1045484"/>
                  </a:lnTo>
                  <a:cubicBezTo>
                    <a:pt x="576494" y="784209"/>
                    <a:pt x="784209" y="576494"/>
                    <a:pt x="1045484" y="549961"/>
                  </a:cubicBezTo>
                  <a:lnTo>
                    <a:pt x="1073373" y="548552"/>
                  </a:lnTo>
                  <a:close/>
                  <a:moveTo>
                    <a:pt x="1131117" y="289807"/>
                  </a:moveTo>
                  <a:lnTo>
                    <a:pt x="1185462" y="292551"/>
                  </a:lnTo>
                  <a:cubicBezTo>
                    <a:pt x="1568513" y="331452"/>
                    <a:pt x="1873039" y="635978"/>
                    <a:pt x="1911939" y="1019029"/>
                  </a:cubicBezTo>
                  <a:lnTo>
                    <a:pt x="1914684" y="1073374"/>
                  </a:lnTo>
                  <a:lnTo>
                    <a:pt x="2204488" y="1073374"/>
                  </a:lnTo>
                  <a:lnTo>
                    <a:pt x="2204488" y="1131117"/>
                  </a:lnTo>
                  <a:lnTo>
                    <a:pt x="1452163" y="1131117"/>
                  </a:lnTo>
                  <a:lnTo>
                    <a:pt x="1452163" y="1073374"/>
                  </a:lnTo>
                  <a:lnTo>
                    <a:pt x="1572839" y="1073374"/>
                  </a:lnTo>
                  <a:lnTo>
                    <a:pt x="1566129" y="1006819"/>
                  </a:lnTo>
                  <a:cubicBezTo>
                    <a:pt x="1528284" y="821875"/>
                    <a:pt x="1382617" y="676208"/>
                    <a:pt x="1197674" y="638363"/>
                  </a:cubicBezTo>
                  <a:lnTo>
                    <a:pt x="1131117" y="631654"/>
                  </a:lnTo>
                  <a:lnTo>
                    <a:pt x="1131117" y="548553"/>
                  </a:lnTo>
                  <a:lnTo>
                    <a:pt x="1159007" y="549961"/>
                  </a:lnTo>
                  <a:cubicBezTo>
                    <a:pt x="1420282" y="576496"/>
                    <a:pt x="1627996" y="784209"/>
                    <a:pt x="1654530" y="1045484"/>
                  </a:cubicBezTo>
                  <a:lnTo>
                    <a:pt x="1655938" y="1073374"/>
                  </a:lnTo>
                  <a:lnTo>
                    <a:pt x="1827204" y="1073374"/>
                  </a:lnTo>
                  <a:lnTo>
                    <a:pt x="1824911" y="1027973"/>
                  </a:lnTo>
                  <a:cubicBezTo>
                    <a:pt x="1790191" y="686093"/>
                    <a:pt x="1518397" y="414298"/>
                    <a:pt x="1176517" y="379579"/>
                  </a:cubicBezTo>
                  <a:lnTo>
                    <a:pt x="1131117" y="377286"/>
                  </a:lnTo>
                  <a:close/>
                  <a:moveTo>
                    <a:pt x="1073373" y="0"/>
                  </a:moveTo>
                  <a:lnTo>
                    <a:pt x="1131116" y="0"/>
                  </a:lnTo>
                  <a:lnTo>
                    <a:pt x="1131116" y="752325"/>
                  </a:lnTo>
                  <a:lnTo>
                    <a:pt x="1073373" y="752325"/>
                  </a:lnTo>
                  <a:lnTo>
                    <a:pt x="1073373" y="631653"/>
                  </a:lnTo>
                  <a:lnTo>
                    <a:pt x="1006818" y="638363"/>
                  </a:lnTo>
                  <a:cubicBezTo>
                    <a:pt x="821875" y="676207"/>
                    <a:pt x="676207" y="821875"/>
                    <a:pt x="638363" y="1006818"/>
                  </a:cubicBezTo>
                  <a:lnTo>
                    <a:pt x="631653" y="1073373"/>
                  </a:lnTo>
                  <a:lnTo>
                    <a:pt x="752325" y="1073373"/>
                  </a:lnTo>
                  <a:lnTo>
                    <a:pt x="752325" y="1131116"/>
                  </a:lnTo>
                  <a:lnTo>
                    <a:pt x="0" y="1131116"/>
                  </a:lnTo>
                  <a:lnTo>
                    <a:pt x="0" y="1073373"/>
                  </a:lnTo>
                  <a:lnTo>
                    <a:pt x="289806" y="1073373"/>
                  </a:lnTo>
                  <a:lnTo>
                    <a:pt x="292551" y="1019029"/>
                  </a:lnTo>
                  <a:cubicBezTo>
                    <a:pt x="331452" y="635978"/>
                    <a:pt x="635978" y="331452"/>
                    <a:pt x="1019029" y="292551"/>
                  </a:cubicBezTo>
                  <a:lnTo>
                    <a:pt x="1073373" y="289807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200" ker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44" name="Picture 6" descr="business, management, target icon">
              <a:extLst>
                <a:ext uri="{FF2B5EF4-FFF2-40B4-BE49-F238E27FC236}">
                  <a16:creationId xmlns:a16="http://schemas.microsoft.com/office/drawing/2014/main" id="{C5429DE0-52B2-96CA-FD94-3DD80BD6B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141" y="3808652"/>
              <a:ext cx="738664" cy="73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7FBB3AD-EAAD-65EA-3040-258683877E39}"/>
              </a:ext>
            </a:extLst>
          </p:cNvPr>
          <p:cNvSpPr txBox="1"/>
          <p:nvPr/>
        </p:nvSpPr>
        <p:spPr>
          <a:xfrm>
            <a:off x="2901050" y="5052087"/>
            <a:ext cx="5314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n-US" dirty="0"/>
              <a:t>Measure the starting point and set realistic goals.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Setting baselines and targets helps compare progress over time.</a:t>
            </a:r>
          </a:p>
        </p:txBody>
      </p:sp>
    </p:spTree>
    <p:extLst>
      <p:ext uri="{BB962C8B-B14F-4D97-AF65-F5344CB8AC3E}">
        <p14:creationId xmlns:p14="http://schemas.microsoft.com/office/powerpoint/2010/main" val="273666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C982-447C-DACF-E7B9-86CD7F4702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3058" y="1255150"/>
            <a:ext cx="7886700" cy="4682460"/>
          </a:xfrm>
          <a:ln w="38100">
            <a:solidFill>
              <a:srgbClr val="156082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Determine data sources, methods, and frequency.</a:t>
            </a:r>
          </a:p>
          <a:p>
            <a:pPr lvl="1"/>
            <a:r>
              <a:rPr lang="en-GB" dirty="0"/>
              <a:t>Specify the operational plan for monitoring:</a:t>
            </a:r>
          </a:p>
          <a:p>
            <a:pPr lvl="1"/>
            <a:r>
              <a:rPr lang="en-GB" dirty="0"/>
              <a:t>What data will be collected</a:t>
            </a:r>
          </a:p>
          <a:p>
            <a:pPr lvl="1"/>
            <a:r>
              <a:rPr lang="en-GB" dirty="0"/>
              <a:t>How often</a:t>
            </a:r>
          </a:p>
          <a:p>
            <a:pPr lvl="1"/>
            <a:r>
              <a:rPr lang="en-GB" dirty="0"/>
              <a:t>Who is responsible</a:t>
            </a:r>
          </a:p>
          <a:p>
            <a:pPr lvl="1"/>
            <a:r>
              <a:rPr lang="en-GB" dirty="0"/>
              <a:t>Tools and methods (surveys, registers, checklists, MIS, etc.)</a:t>
            </a:r>
          </a:p>
          <a:p>
            <a:pPr lvl="1"/>
            <a:r>
              <a:rPr lang="en-GB" dirty="0"/>
              <a:t>Processes for data verification, analysis</a:t>
            </a:r>
            <a:endParaRPr lang="en-US" dirty="0"/>
          </a:p>
          <a:p>
            <a:pPr marL="0" lvl="0" indent="0" algn="just">
              <a:buNone/>
            </a:pPr>
            <a:r>
              <a:rPr lang="en-US" b="1" dirty="0"/>
              <a:t>Example (Malaria Prevention Program):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/>
              <a:t>Sources:</a:t>
            </a:r>
            <a:r>
              <a:rPr lang="en-US" dirty="0"/>
              <a:t> Health Management Information System (HMIS), routine facility surveillance, population-based surveys (e.g., DHS/MIS).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b="1" dirty="0"/>
              <a:t>Methods:</a:t>
            </a:r>
            <a:r>
              <a:rPr lang="en-US" dirty="0"/>
              <a:t> Facility records review, household questionnaires.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25277-4567-8451-EBDA-6919D315255B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B475CA-E685-4EB5-83AA-5712429BE781}" type="slidenum">
              <a:rPr/>
              <a:t>33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D7C22-898C-9237-5F99-699CFFD0A6BA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8C6F8A-8CFC-4A57-8D3F-70B6E161E1A1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AD06-1DFE-9893-FAC7-D1F81CC5EC5D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78BBD-6FC7-132D-23C9-59AE7176AC5F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27E528-ED12-4B20-AAC5-6215D03DBFB5}" type="slidenum">
              <a:rPr/>
              <a:t>33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B1CC65-C842-C862-5871-0B0D530DF1AD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6 - Plan Data Collection and Analysis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EC2B-CA0F-70A7-2F6F-AA17D05B22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1253331"/>
            <a:ext cx="7886700" cy="4775993"/>
          </a:xfrm>
          <a:ln w="38100">
            <a:solidFill>
              <a:srgbClr val="156082"/>
            </a:solidFill>
          </a:ln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n-US" dirty="0"/>
              <a:t>Regularly review data to inform decisions and adapt the program (adaptive management).</a:t>
            </a:r>
          </a:p>
          <a:p>
            <a:pPr marL="0" indent="0">
              <a:buNone/>
            </a:pPr>
            <a:r>
              <a:rPr lang="en-GB" dirty="0"/>
              <a:t>Use monitoring findings to:</a:t>
            </a:r>
          </a:p>
          <a:p>
            <a:r>
              <a:rPr lang="en-GB" dirty="0"/>
              <a:t>Identify gaps and make program adjustments</a:t>
            </a:r>
          </a:p>
          <a:p>
            <a:r>
              <a:rPr lang="en-GB" dirty="0"/>
              <a:t>Strengthen implementation strategies</a:t>
            </a:r>
          </a:p>
          <a:p>
            <a:r>
              <a:rPr lang="en-GB" dirty="0"/>
              <a:t>Inform stakeholders through reports</a:t>
            </a:r>
          </a:p>
          <a:p>
            <a:pPr marL="0" lvl="0" indent="0" algn="just">
              <a:buNone/>
            </a:pPr>
            <a:endParaRPr lang="en-US" dirty="0"/>
          </a:p>
          <a:p>
            <a:pPr lvl="0" algn="just"/>
            <a:r>
              <a:rPr lang="en-US" b="1" dirty="0"/>
              <a:t>Example (Malaria Prevention Program):</a:t>
            </a:r>
            <a:endParaRPr lang="en-US" dirty="0"/>
          </a:p>
          <a:p>
            <a:pPr lvl="1" algn="just"/>
            <a:r>
              <a:rPr lang="en-US" b="1" dirty="0"/>
              <a:t>Review:</a:t>
            </a:r>
            <a:r>
              <a:rPr lang="en-US" dirty="0"/>
              <a:t> Quarterly meetings to review ITN distribution figures and test positivity rates.</a:t>
            </a:r>
          </a:p>
          <a:p>
            <a:pPr lvl="1" algn="just"/>
            <a:r>
              <a:rPr lang="en-US" b="1" dirty="0"/>
              <a:t>Action:</a:t>
            </a:r>
            <a:r>
              <a:rPr lang="en-US" dirty="0"/>
              <a:t> If coverage targets are missed, adjust distribution strategies (e.g., add more distribution points, run awareness campaigns).</a:t>
            </a:r>
          </a:p>
          <a:p>
            <a:pPr lvl="1" algn="just"/>
            <a:r>
              <a:rPr lang="en-US" b="1" dirty="0"/>
              <a:t>Reporting:</a:t>
            </a:r>
            <a:r>
              <a:rPr lang="en-US" dirty="0"/>
              <a:t> Submit annual reports to the Ministry of Health and funding partners (e.g.,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Global Fund</a:t>
            </a:r>
            <a:r>
              <a:rPr lang="en-US" dirty="0"/>
              <a:t>).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713D1-D07E-AAAC-280C-C4635BA9894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AADE-94EC-493C-A301-6E6918C9F86C}" type="slidenum">
              <a:rPr/>
              <a:t>34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263F7-8C44-3014-A058-D805EC5E88B9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982CA6-C538-4307-A576-04E923DA2088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1D371-3A90-0ED8-2F69-169B4C7418DC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E219-5ED0-BED4-AFF8-9736A6692F6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0AFC22-DAEE-470A-B5B7-6D98D32519C7}" type="slidenum">
              <a:rPr/>
              <a:t>34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641FF6-ED64-74DA-ABE5-A906CE41D2F9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7 - Use Data for Improvement and Reporting</a:t>
            </a:r>
            <a:endParaRPr lang="en-IN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F3C2-B9E9-978B-E7B3-2D6D82907E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278" y="1009651"/>
            <a:ext cx="8715374" cy="5346700"/>
          </a:xfrm>
          <a:ln w="38100">
            <a:solidFill>
              <a:srgbClr val="156082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en-GB" sz="2200" dirty="0"/>
              <a:t>"Health promotion is the process of enabling people to increase control over, and improve, their health"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en-GB" sz="2200" b="1" dirty="0"/>
              <a:t>								</a:t>
            </a:r>
            <a:r>
              <a:rPr lang="en-GB" sz="1900" b="1" dirty="0"/>
              <a:t>-WHO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en-GB" sz="2200" dirty="0"/>
              <a:t>A promotive monitoring indicator is a measurable variable used to track the progress, quality, and effectiveness of health promotion activities aimed at improving healthy </a:t>
            </a:r>
            <a:r>
              <a:rPr lang="en-GB" sz="2200" dirty="0" err="1"/>
              <a:t>behaviors</a:t>
            </a:r>
            <a:r>
              <a:rPr lang="en-GB" sz="2200" dirty="0"/>
              <a:t>, empowering communities, and creating supportive environments for better health.</a:t>
            </a:r>
            <a:endParaRPr lang="en-GB" sz="2200" b="1" dirty="0"/>
          </a:p>
          <a:p>
            <a:pPr marL="0" lvl="0" indent="0" algn="just">
              <a:lnSpc>
                <a:spcPct val="60000"/>
              </a:lnSpc>
              <a:buNone/>
            </a:pPr>
            <a:r>
              <a:rPr lang="en-GB" sz="2200" b="1" dirty="0"/>
              <a:t>1. Health Education &amp; Awareness</a:t>
            </a:r>
          </a:p>
          <a:p>
            <a:pPr lvl="0" algn="just">
              <a:lnSpc>
                <a:spcPct val="110000"/>
              </a:lnSpc>
            </a:pPr>
            <a:r>
              <a:rPr lang="en-GB" sz="2200" dirty="0"/>
              <a:t>Number of health education sessions conducted (schools, communities, workplaces)</a:t>
            </a:r>
          </a:p>
          <a:p>
            <a:pPr lvl="0" algn="just">
              <a:lnSpc>
                <a:spcPct val="110000"/>
              </a:lnSpc>
            </a:pPr>
            <a:r>
              <a:rPr lang="en-GB" sz="2200" dirty="0"/>
              <a:t>Proportion of population reached with IEC/BCC materials (Information, Education, Communication / </a:t>
            </a:r>
            <a:r>
              <a:rPr lang="en-GB" sz="2200" dirty="0" err="1"/>
              <a:t>Behavior</a:t>
            </a:r>
            <a:r>
              <a:rPr lang="en-GB" sz="2200" dirty="0"/>
              <a:t> Change Communication)</a:t>
            </a:r>
          </a:p>
          <a:p>
            <a:pPr lvl="0" algn="just">
              <a:lnSpc>
                <a:spcPct val="60000"/>
              </a:lnSpc>
            </a:pPr>
            <a:endParaRPr lang="en-GB" sz="2200" dirty="0"/>
          </a:p>
          <a:p>
            <a:pPr marL="0" lvl="0" indent="0" algn="just">
              <a:lnSpc>
                <a:spcPct val="60000"/>
              </a:lnSpc>
              <a:buNone/>
            </a:pPr>
            <a:r>
              <a:rPr lang="en-GB" sz="2200" b="1" dirty="0"/>
              <a:t>2. Nutrition Promotion</a:t>
            </a:r>
          </a:p>
          <a:p>
            <a:pPr lvl="0" algn="just">
              <a:lnSpc>
                <a:spcPct val="60000"/>
              </a:lnSpc>
            </a:pPr>
            <a:r>
              <a:rPr lang="en-GB" sz="2200" dirty="0"/>
              <a:t>Proportion of households consuming diversified diets</a:t>
            </a:r>
          </a:p>
          <a:p>
            <a:pPr lvl="0" algn="just">
              <a:lnSpc>
                <a:spcPct val="60000"/>
              </a:lnSpc>
            </a:pPr>
            <a:r>
              <a:rPr lang="en-GB" sz="2200" dirty="0"/>
              <a:t>% of adolescents and women aware of balanced diet practices</a:t>
            </a:r>
          </a:p>
          <a:p>
            <a:pPr lvl="0" algn="just">
              <a:lnSpc>
                <a:spcPct val="60000"/>
              </a:lnSpc>
            </a:pPr>
            <a:r>
              <a:rPr lang="en-GB" sz="2200" dirty="0"/>
              <a:t>School meal program coverage</a:t>
            </a:r>
          </a:p>
          <a:p>
            <a:pPr marL="0" lvl="0" indent="0">
              <a:lnSpc>
                <a:spcPct val="60000"/>
              </a:lnSpc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5C347-AB16-9F1A-949E-A079C1D6D962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811174-8BFE-48C8-9F98-6751F5502B5B}" type="slidenum">
              <a:rPr/>
              <a:t>35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11908-A7FD-87ED-032E-13025501DBFE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7C10CE-B0E2-4D09-9E90-F8AC2579C509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958-55F6-5008-CCE8-FC42CDEF7422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7D15-F9CA-506C-E23E-2FE0BA28C9A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83C77B-F96C-4923-90BD-495FC16FFA68}" type="slidenum">
              <a:rPr/>
              <a:t>35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27AFCA-A3E7-2A44-A049-3D814A5921E4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Promotive Monitoring Indicator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005101C-8F9D-2F78-6696-DD8A12D460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1559" y="1133475"/>
            <a:ext cx="8740878" cy="5148032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GB" sz="2600" b="1" dirty="0"/>
              <a:t>3. </a:t>
            </a:r>
            <a:r>
              <a:rPr lang="en-GB" b="1" dirty="0"/>
              <a:t>Physical Activity &amp; Lifestyle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% of adolescents/adults engaging in ≥30 minutes of physical activity daily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Number of schools/communities with regular sports or exercise programs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Workplace wellness program coverage</a:t>
            </a:r>
          </a:p>
          <a:p>
            <a:pPr lvl="0">
              <a:lnSpc>
                <a:spcPct val="70000"/>
              </a:lnSpc>
            </a:pPr>
            <a:endParaRPr lang="en-GB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b="1" dirty="0"/>
              <a:t>4. Tobacco, Alcohol &amp; Substance Use Prevention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Prevalence of tobacco use among adolescents/adults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Prevalence of harmful alcohol consumption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Number of awareness campaigns against tobacco/alcohol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6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97B22D7-1CC4-D672-EEBD-12325AE14BAD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DD7A0-9A86-4148-8799-286588543C8F}" type="slidenum">
              <a:rPr/>
              <a:t>36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85D25AE-5623-774D-3B7C-31201DB1CDE0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5BA43F-1E5B-42A3-871C-EFB52AD5D9CB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4B2C169-8054-FA70-DD84-20997CE42DEC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BD0EA65-86B7-80F9-BE8E-397F2BA505A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6D9818-C77E-499A-B901-3192A2C17A2B}" type="slidenum">
              <a:rPr/>
              <a:t>36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D79337-516D-5F6B-73FF-2FC51788B65D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cont....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E8C-C0A2-4470-6732-495E0F2728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3058" y="1390650"/>
            <a:ext cx="7985642" cy="4786313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en-GB" dirty="0"/>
              <a:t>Preventive health refers to actions taken to </a:t>
            </a:r>
            <a:r>
              <a:rPr lang="en-GB" i="1" dirty="0"/>
              <a:t>avoid disease occurrence or progression</a:t>
            </a:r>
            <a:r>
              <a:rPr lang="en-GB" dirty="0"/>
              <a:t> before it happens. It includes </a:t>
            </a:r>
          </a:p>
          <a:p>
            <a:pPr lvl="1" algn="just"/>
            <a:r>
              <a:rPr lang="en-GB" dirty="0"/>
              <a:t>immunization, </a:t>
            </a:r>
          </a:p>
          <a:p>
            <a:pPr lvl="1" algn="just"/>
            <a:r>
              <a:rPr lang="en-GB" dirty="0"/>
              <a:t>screening, </a:t>
            </a:r>
          </a:p>
          <a:p>
            <a:pPr lvl="1" algn="just"/>
            <a:r>
              <a:rPr lang="en-GB" dirty="0"/>
              <a:t>maternal and child health services, communicable disease control, and environmental health measures.</a:t>
            </a:r>
          </a:p>
          <a:p>
            <a:pPr marL="0" lvl="0" indent="0" algn="just">
              <a:buNone/>
            </a:pPr>
            <a:br>
              <a:rPr lang="en-GB" i="1" dirty="0"/>
            </a:br>
            <a:r>
              <a:rPr lang="en-GB" i="1" dirty="0"/>
              <a:t> “Preventive health = stopping disease before it starts."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55C1B-6A91-E60E-2A0E-3894674973D0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A06955-B54E-4FE5-A568-64FF57CD2C22}" type="slidenum">
              <a:rPr/>
              <a:t>37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40D6-DFBC-C3BA-EE70-78009F957D0D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EBDEF9-A0C9-4624-BEEC-FDA9F55B3621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30EFF-9B06-EFE9-8EF1-299DA5514A2C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87529-D3DB-D451-5C46-600F8D8CBA7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1666FD-64E9-4D39-B078-2A08E3A91F78}" type="slidenum">
              <a:rPr/>
              <a:t>37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3C36F7-A945-5CD2-4716-935557432AAC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Preventive health Monitoring Indicator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0497-9CAC-116A-3737-2D2DFF9327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009649"/>
            <a:ext cx="8020050" cy="5167313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1</a:t>
            </a:r>
            <a:r>
              <a:rPr lang="en-GB" dirty="0"/>
              <a:t>. </a:t>
            </a:r>
            <a:r>
              <a:rPr lang="en-GB" b="1" dirty="0"/>
              <a:t>Immunization &amp; Child Health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Full immunization coverage (12–23 months)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Dropout rate (DPT1–DPT3, BCG–Measles)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Zero‑dose children proportion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Vitamin A supplementation coverage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De‑worming tablet distribution coverage</a:t>
            </a:r>
          </a:p>
          <a:p>
            <a:pPr lvl="0">
              <a:lnSpc>
                <a:spcPct val="70000"/>
              </a:lnSpc>
            </a:pPr>
            <a:endParaRPr lang="en-GB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dirty="0"/>
              <a:t>2</a:t>
            </a:r>
            <a:r>
              <a:rPr lang="en-GB" b="1" dirty="0"/>
              <a:t>. Maternal &amp; Reproductive Health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Antenatal care (ANC) 1st visit and 4th visit coverage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Postnatal care (PNC) coverage within 48 hours and 7 days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Institutional delivery rate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Skilled birth attendance rate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Contraceptive prevalence rate (CPR)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BB63B-DB5C-36A0-9DDB-958FEC9FED59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DB62BE-7D91-4935-81CD-18A8D8E0F87D}" type="slidenum">
              <a:rPr/>
              <a:t>38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68B67-5894-4FC9-9DD5-D0ED8DEF1931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D8F394-BF3F-4676-99F1-9DBE4942DA4A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E824E-F081-B2CF-05A8-5F9230168C85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41818-B60F-F31D-635D-D0EF0A517FF5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4C9604-E1CE-4517-9C8F-83AFCF9A6EB8}" type="slidenum">
              <a:rPr/>
              <a:t>38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062763-06A1-B6AE-47CC-D10D67715AC5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cont.....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77DDD-99D6-974D-285D-07AB52CEF0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ln w="38100">
            <a:solidFill>
              <a:srgbClr val="156082"/>
            </a:solidFill>
          </a:ln>
        </p:spPr>
        <p:txBody>
          <a:bodyPr/>
          <a:lstStyle/>
          <a:p>
            <a:pPr lvl="0"/>
            <a:r>
              <a:rPr lang="en-GB" dirty="0"/>
              <a:t>Protective health refers to measures that safeguard individuals and communities from health risks and hazards. It emphasizes safety, regulation, and enforcement to protect people from environmental, occupational, and social threats.</a:t>
            </a:r>
          </a:p>
          <a:p>
            <a:pPr marL="0" lvl="0" indent="0">
              <a:buNone/>
            </a:pPr>
            <a:br>
              <a:rPr lang="en-GB" dirty="0"/>
            </a:br>
            <a:r>
              <a:rPr lang="en-GB" dirty="0"/>
              <a:t> </a:t>
            </a:r>
            <a:r>
              <a:rPr lang="en-GB" i="1" dirty="0"/>
              <a:t>“Protective health = shielding people from harm.”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447D8-091A-7C31-B0AC-E62067D27D24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625118-41D0-4EB2-A2E5-12785D7CF4F3}" type="slidenum">
              <a:rPr/>
              <a:t>39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BB30A-3377-85C7-3696-BF5001BEA0EB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3D180B-FF85-4BFB-9280-335AC1B94838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BAD4E-CCBC-AC42-B9C6-945EECCEE111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7C0EC-6D25-658E-DF56-16AF9826C33A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D9BCC7-EB4F-4956-8BA4-6D3E2D56133E}" type="slidenum">
              <a:rPr/>
              <a:t>39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466B15-D762-EFE3-9C93-BA9A1BA1CB76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health Indicator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1751-69EE-15B7-DBEA-0F058E0B3C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150" y="1400175"/>
            <a:ext cx="8305799" cy="4667249"/>
          </a:xfrm>
          <a:ln w="38100">
            <a:solidFill>
              <a:srgbClr val="156082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en-US" dirty="0"/>
              <a:t>A </a:t>
            </a:r>
            <a:r>
              <a:rPr lang="en-US" b="1" dirty="0"/>
              <a:t>plan</a:t>
            </a:r>
            <a:r>
              <a:rPr lang="en-US" dirty="0"/>
              <a:t> is a structured outline or roadmap that describes </a:t>
            </a:r>
            <a:r>
              <a:rPr lang="en-US" b="1" dirty="0"/>
              <a:t>what needs to be done, how it will be done, who will do it, and when it will happen</a:t>
            </a:r>
            <a:r>
              <a:rPr lang="en-US" dirty="0"/>
              <a:t> to achieve a specific goal.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CC0000"/>
                </a:solidFill>
              </a:rPr>
              <a:t>A </a:t>
            </a:r>
            <a:r>
              <a:rPr lang="en-US" b="1" dirty="0">
                <a:solidFill>
                  <a:srgbClr val="CC0000"/>
                </a:solidFill>
              </a:rPr>
              <a:t>plan = Goal + Actions + Resources + Timeline + Responsibilities + Monitoring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4FB36-925A-C3F5-87C3-B10E8B2EB34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790B04-07AF-43E4-9E2F-8F2508D5CB2A}" type="slidenum">
              <a:rPr/>
              <a:t>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45E37-3067-31D8-92EA-BC5B4D22A40A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E4EF49-08D6-45CC-9E24-B37F722F18CA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41FA-2713-8B72-A49B-93C9836D8C35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953F6-47FC-6658-88CA-B51221356A7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w="12700"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8387F5-2A6B-47B7-97BA-9F1E771527EF}" type="slidenum">
              <a:rPr/>
              <a:t>4</a:t>
            </a:fld>
            <a:endParaRPr lang="en-US" sz="1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E68C23-26FC-3BF3-2982-2402E68A07DF}"/>
              </a:ext>
            </a:extLst>
          </p:cNvPr>
          <p:cNvSpPr/>
          <p:nvPr/>
        </p:nvSpPr>
        <p:spPr>
          <a:xfrm>
            <a:off x="361948" y="566889"/>
            <a:ext cx="845820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Plan</a:t>
            </a:r>
            <a:endParaRPr lang="en-IN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844D-59A6-ED74-EA40-54DFFDD5C1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2310" y="1619250"/>
            <a:ext cx="8279376" cy="4832351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GB" dirty="0"/>
              <a:t>1. </a:t>
            </a:r>
            <a:r>
              <a:rPr lang="en-GB" b="1" dirty="0"/>
              <a:t>Environmental &amp; Occupational Safety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% of industries complying with occupational health and safety standards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Number of workplaces with protective equipment available (helmets, masks, gloves)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Incidence of workplace injuries and accidents</a:t>
            </a:r>
            <a:endParaRPr lang="en-GB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dirty="0"/>
              <a:t>2</a:t>
            </a:r>
            <a:r>
              <a:rPr lang="en-GB" b="1" dirty="0"/>
              <a:t>.Road &amp; Transport Safety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Road traffic accident incidence rate per 100,000 population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% of drivers using seatbelts/helmets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Number of road safety awareness campaigns conducted</a:t>
            </a:r>
            <a:endParaRPr lang="en-GB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b="1" dirty="0"/>
              <a:t>3. Disaster &amp; Emergency Preparedness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% of health facilities with disaster preparedness plans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Number of simulation drills conducted annually</a:t>
            </a:r>
          </a:p>
          <a:p>
            <a:pPr lvl="1">
              <a:lnSpc>
                <a:spcPct val="70000"/>
              </a:lnSpc>
            </a:pPr>
            <a:r>
              <a:rPr lang="en-GB" sz="2200" dirty="0"/>
              <a:t>Availability of emergency stockpiles (medicines, blood, equipment)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24AB6-351B-2A24-D6A2-1E6EF87E61BD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ACDC50-B11B-45FB-BFE8-5CBFF036AD78}" type="slidenum">
              <a:rPr/>
              <a:t>40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69FFA-0E09-6991-83D9-07EA68CFE3C5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ABA9DC-AC41-4A51-9C9A-8BB667DE367E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308D8-B963-4D69-0364-11ABBE7627CB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FB73D-C060-1375-E4C9-9A98E0319466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619E95-C965-460C-A209-52632C093FF1}" type="slidenum">
              <a:rPr/>
              <a:t>40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7E0323-5324-C62D-3A14-9852A8542AF4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cont....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ED12B-CE8D-73F4-8AF2-AE72CB7B87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5806" y="668594"/>
            <a:ext cx="8534400" cy="5508369"/>
          </a:xfrm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GB" sz="3200" b="1" dirty="0">
                <a:solidFill>
                  <a:schemeClr val="tx1"/>
                </a:solidFill>
              </a:rPr>
              <a:t>Example: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3200" b="1" dirty="0">
                <a:solidFill>
                  <a:schemeClr val="tx1"/>
                </a:solidFill>
              </a:rPr>
              <a:t>Road Safety Indicator</a:t>
            </a:r>
            <a:endParaRPr lang="en-GB" sz="2000" dirty="0"/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Indicator Name:</a:t>
            </a:r>
            <a:r>
              <a:rPr lang="en-GB" sz="2400" dirty="0"/>
              <a:t> Road Traffic Accident Incidence Rate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Definition:</a:t>
            </a:r>
            <a:r>
              <a:rPr lang="en-GB" sz="2400" dirty="0"/>
              <a:t> “Number of reported road traffic accidents per 100,000 population in a given year.”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Numerator:</a:t>
            </a:r>
            <a:r>
              <a:rPr lang="en-GB" sz="2400" dirty="0"/>
              <a:t> Total number of reported road traffic accidents in the district.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Denominator:</a:t>
            </a:r>
            <a:r>
              <a:rPr lang="en-GB" sz="2400" dirty="0"/>
              <a:t> Total population of the district × 100,000.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Baseline (Year 0):</a:t>
            </a:r>
            <a:r>
              <a:rPr lang="en-GB" sz="2400" dirty="0"/>
              <a:t> 25 accidents per 100,000 population.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Target (Year 2):</a:t>
            </a:r>
            <a:r>
              <a:rPr lang="en-GB" sz="2400" dirty="0"/>
              <a:t> Reduce to 15 accidents per 100,000 population.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Data Source:</a:t>
            </a:r>
            <a:r>
              <a:rPr lang="en-GB" sz="2400" dirty="0"/>
              <a:t> Police records, hospital emergency registers, HMIS.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Frequency:</a:t>
            </a:r>
            <a:r>
              <a:rPr lang="en-GB" sz="2400" dirty="0"/>
              <a:t> Quarterly reporting, annual review.</a:t>
            </a:r>
          </a:p>
          <a:p>
            <a:pPr lvl="0" algn="just">
              <a:lnSpc>
                <a:spcPct val="70000"/>
              </a:lnSpc>
            </a:pPr>
            <a:r>
              <a:rPr lang="en-GB" sz="2400" b="1" dirty="0"/>
              <a:t>Impact Goal:</a:t>
            </a:r>
            <a:r>
              <a:rPr lang="en-GB" sz="2400" dirty="0"/>
              <a:t> Reduced mortality and disability due to road traffic accidents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3D16A-0F10-E99F-C35E-3BC37F301DE8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E25FB2-D434-439B-9E40-416BABD6184D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3E2D-7737-4582-30D1-F4284FE5F72A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8D675-D6EB-8061-AE8B-F95305E856B1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869539-97BF-47B2-BFF1-301717245B9B}" type="slidenum">
              <a:rPr/>
              <a:t>41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451FE48-F15D-A96D-9A4D-458189B50C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7198" y="1239730"/>
            <a:ext cx="8449600" cy="5202450"/>
          </a:xfrm>
        </p:spPr>
        <p:txBody>
          <a:bodyPr wrap="square" anchor="ctr">
            <a:sp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An </a:t>
            </a:r>
            <a:r>
              <a:rPr lang="en-GB" sz="2400" b="1" dirty="0"/>
              <a:t>epidemic</a:t>
            </a:r>
            <a:r>
              <a:rPr lang="en-GB" sz="2400" dirty="0"/>
              <a:t> is the </a:t>
            </a:r>
            <a:r>
              <a:rPr lang="en-GB" sz="2400" b="1" dirty="0"/>
              <a:t>sudden increase in the number of cases of a disease above what is normally expected in a specific population or area</a:t>
            </a:r>
            <a:r>
              <a:rPr lang="en-GB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"Control outbreaks quickly“</a:t>
            </a:r>
          </a:p>
          <a:p>
            <a:pPr marL="0" lv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&amp; Early Detection</a:t>
            </a: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Timeliness of reporting (proportion of health facilities submitting weekly surveillance reports on time)</a:t>
            </a: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of reporting (proportion of expected reports actually received)</a:t>
            </a: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suspected cases detected through community/event-based surveillance</a:t>
            </a:r>
          </a:p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confirmation rate (proportion of suspected cases tested and confirmed)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BB030-56A3-F6AE-9767-D8F87B506A3E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E9C0E8-A839-4358-B74E-4A6132246BC6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08F70-D0A7-A637-CE89-8D6DD9A883BC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5A0E0-AA8B-31F0-57EE-8417850340AD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D02372-4678-4138-B6C1-8B3E6A3E1DD4}" type="slidenum">
              <a:rPr/>
              <a:t>42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9C1C3B-0A69-886D-88BF-35A24757F566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Epidemic Control Service Indicator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3D3AB-78D5-81FD-F41D-7B112BB0BC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3766" y="544286"/>
            <a:ext cx="8551305" cy="5554341"/>
          </a:xfrm>
        </p:spPr>
        <p:txBody>
          <a:bodyPr wrap="square" anchor="ctr">
            <a:spAutoFit/>
          </a:bodyPr>
          <a:lstStyle/>
          <a:p>
            <a:pPr marL="0" lvl="0" indent="0">
              <a:buNone/>
            </a:pPr>
            <a:r>
              <a:rPr lang="en-GB" sz="2000" b="1" dirty="0"/>
              <a:t>2. </a:t>
            </a:r>
            <a:r>
              <a:rPr lang="en-GB" sz="2400" b="1" dirty="0"/>
              <a:t>Outbreak Response</a:t>
            </a:r>
          </a:p>
          <a:p>
            <a:pPr lvl="0"/>
            <a:r>
              <a:rPr lang="en-GB" sz="2400" dirty="0"/>
              <a:t>Average time from case detection to response initiation</a:t>
            </a:r>
          </a:p>
          <a:p>
            <a:pPr lvl="0"/>
            <a:r>
              <a:rPr lang="en-GB" sz="2400" dirty="0"/>
              <a:t>Proportion of outbreaks investigated within 48 hours of notification</a:t>
            </a:r>
          </a:p>
          <a:p>
            <a:pPr lvl="0"/>
            <a:r>
              <a:rPr lang="en-GB" sz="2400" dirty="0"/>
              <a:t>Number of rapid response teams deployed per outbreak</a:t>
            </a:r>
          </a:p>
          <a:p>
            <a:pPr lvl="0"/>
            <a:r>
              <a:rPr lang="en-GB" sz="2400" dirty="0"/>
              <a:t>Availability of emergency stockpiles (PPE, medicines, test kits)</a:t>
            </a:r>
          </a:p>
          <a:p>
            <a:pPr lvl="0"/>
            <a:endParaRPr lang="en-GB" sz="2400" dirty="0"/>
          </a:p>
          <a:p>
            <a:pPr marL="0" lvl="0" indent="0">
              <a:buNone/>
            </a:pPr>
            <a:r>
              <a:rPr lang="en-GB" sz="2400" b="1" dirty="0"/>
              <a:t>3. Case Management &amp; Containment</a:t>
            </a:r>
          </a:p>
          <a:p>
            <a:pPr lvl="0"/>
            <a:r>
              <a:rPr lang="en-GB" sz="2400" dirty="0"/>
              <a:t>Case fatality rate (CFR) for epidemic-prone diseases</a:t>
            </a:r>
          </a:p>
          <a:p>
            <a:pPr lvl="0"/>
            <a:r>
              <a:rPr lang="en-GB" sz="2400" dirty="0"/>
              <a:t>Isolation/quarantine compliance rate</a:t>
            </a:r>
          </a:p>
          <a:p>
            <a:pPr lvl="0"/>
            <a:r>
              <a:rPr lang="en-GB" sz="2400" dirty="0"/>
              <a:t>Proportion of contacts traced and monitored during outbreaks</a:t>
            </a:r>
          </a:p>
          <a:p>
            <a:pPr lvl="0"/>
            <a:endParaRPr lang="en-GB" sz="2000" dirty="0"/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6F2A8-7704-91F7-DE14-31AEA39C12CE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6E0A3F-0CC8-4282-96BC-5CECA13310CB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C7480-12DF-320E-4CD4-0974C5A44A7D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71601-E5CD-C61A-E1BF-1726302716AC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09AF9F-87DF-445B-B9B3-CA7CE9A49843}" type="slidenum">
              <a:rPr/>
              <a:t>43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28C2B-E9A0-93E5-216F-E4E47649BC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5807" y="-103878"/>
            <a:ext cx="8976851" cy="6706451"/>
          </a:xfrm>
        </p:spPr>
        <p:txBody>
          <a:bodyPr wrap="square" anchor="ctr">
            <a:sp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tx1"/>
                </a:solidFill>
              </a:rPr>
              <a:t>Example: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tx1"/>
                </a:solidFill>
              </a:rPr>
              <a:t>Measles Outbreak Control Indicator</a:t>
            </a:r>
          </a:p>
          <a:p>
            <a:pPr lvl="0"/>
            <a:r>
              <a:rPr lang="en-GB" sz="2400" b="1" dirty="0"/>
              <a:t>Indicator Name:</a:t>
            </a:r>
            <a:r>
              <a:rPr lang="en-GB" sz="2400" dirty="0"/>
              <a:t> Outbreak Investigation Timeliness</a:t>
            </a:r>
          </a:p>
          <a:p>
            <a:pPr lvl="0"/>
            <a:r>
              <a:rPr lang="en-GB" sz="2400" b="1" dirty="0"/>
              <a:t>Definition:</a:t>
            </a:r>
            <a:r>
              <a:rPr lang="en-GB" sz="2400" dirty="0"/>
              <a:t> “Percentage of measles outbreaks investigated within 48 hours of notification.”</a:t>
            </a:r>
          </a:p>
          <a:p>
            <a:pPr lvl="0"/>
            <a:r>
              <a:rPr lang="en-GB" sz="2400" b="1" dirty="0"/>
              <a:t>Numerator:</a:t>
            </a:r>
            <a:r>
              <a:rPr lang="en-GB" sz="2400" dirty="0"/>
              <a:t> Number of measles outbreaks investigated within 48 hours.</a:t>
            </a:r>
          </a:p>
          <a:p>
            <a:pPr lvl="0"/>
            <a:r>
              <a:rPr lang="en-GB" sz="2400" b="1" dirty="0"/>
              <a:t>Denominator:</a:t>
            </a:r>
            <a:r>
              <a:rPr lang="en-GB" sz="2400" dirty="0"/>
              <a:t> Total number of measles outbreaks notified.</a:t>
            </a:r>
          </a:p>
          <a:p>
            <a:pPr lvl="0"/>
            <a:r>
              <a:rPr lang="en-GB" sz="2400" b="1" dirty="0"/>
              <a:t>Baseline (Year 0):</a:t>
            </a:r>
            <a:r>
              <a:rPr lang="en-GB" sz="2400" dirty="0"/>
              <a:t> 60% of outbreaks investigated within 48 hours.</a:t>
            </a:r>
          </a:p>
          <a:p>
            <a:pPr lvl="0"/>
            <a:r>
              <a:rPr lang="en-GB" sz="2400" b="1" dirty="0"/>
              <a:t>Target (Year 2):</a:t>
            </a:r>
            <a:r>
              <a:rPr lang="en-GB" sz="2400" dirty="0"/>
              <a:t> Achieve ≥90% timely investigation.</a:t>
            </a:r>
          </a:p>
          <a:p>
            <a:pPr lvl="0"/>
            <a:r>
              <a:rPr lang="en-GB" sz="2400" b="1" dirty="0"/>
              <a:t>Data Source:</a:t>
            </a:r>
            <a:r>
              <a:rPr lang="en-GB" sz="2400" dirty="0"/>
              <a:t> HMIS, District Health Office outbreak reports, rapid response team logs.</a:t>
            </a:r>
          </a:p>
          <a:p>
            <a:pPr lvl="0"/>
            <a:r>
              <a:rPr lang="en-GB" sz="2400" b="1" dirty="0"/>
              <a:t>Frequency:</a:t>
            </a:r>
            <a:r>
              <a:rPr lang="en-GB" sz="2400" dirty="0"/>
              <a:t> Quarterly reporting, annual review.</a:t>
            </a:r>
          </a:p>
          <a:p>
            <a:pPr lvl="0"/>
            <a:r>
              <a:rPr lang="en-GB" sz="2400" b="1" dirty="0"/>
              <a:t>Impact Goal:</a:t>
            </a:r>
            <a:r>
              <a:rPr lang="en-GB" sz="2400" dirty="0"/>
              <a:t> Faster containment of measles outbreaks, reduced spread, and lower case fatality.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itchFamily="34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399E5-0A49-8088-F95A-32BC4B140633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56CB0E-321C-4BCD-A88C-534D6358C756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0C23B-0E5C-C351-EA10-A23B91DAA230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4FAE5-CDFC-C726-9DBF-ACDDD57E584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1C306F-0928-41CF-AA0F-9F997B2501BF}" type="slidenum">
              <a:rPr/>
              <a:t>44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5B3A-4FE3-4FEB-7AF8-B3A51CC63ACC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Implementation monitoring answers the question, ``Did we do what we said we would do?‘’</a:t>
            </a:r>
          </a:p>
          <a:p>
            <a:r>
              <a:rPr lang="en-US" dirty="0"/>
              <a:t>It is the </a:t>
            </a:r>
            <a:r>
              <a:rPr lang="en-US" b="1" dirty="0"/>
              <a:t>operational phase</a:t>
            </a:r>
            <a:r>
              <a:rPr lang="en-US" dirty="0"/>
              <a:t> where the monitoring plan is executed to continuously track the program's progress, efficiency, and fidelity.</a:t>
            </a:r>
          </a:p>
          <a:p>
            <a:r>
              <a:rPr lang="en-US" dirty="0"/>
              <a:t> It is a real-time process designed to provide immediate feedback for mid-course corrections, ensuring the program is </a:t>
            </a:r>
            <a:r>
              <a:rPr lang="en-US" b="1" dirty="0"/>
              <a:t>"doing things right."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5C5B05-8079-B956-E405-1B284EA36A55}"/>
              </a:ext>
            </a:extLst>
          </p:cNvPr>
          <p:cNvSpPr/>
          <p:nvPr/>
        </p:nvSpPr>
        <p:spPr>
          <a:xfrm>
            <a:off x="628650" y="990545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0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8E41-807F-1AB2-4270-881AB483A9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47019"/>
            <a:ext cx="7886700" cy="4829944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Step 1: </a:t>
            </a:r>
            <a:r>
              <a:rPr lang="en-US" b="1" dirty="0"/>
              <a:t>Setup and Capacity Building</a:t>
            </a:r>
          </a:p>
          <a:p>
            <a:r>
              <a:rPr lang="en-US" dirty="0"/>
              <a:t>Successful monitoring implementation starts with a well-resourced and trained team.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Finalize and Disseminate Tools:</a:t>
            </a:r>
            <a:r>
              <a:rPr lang="en-US" dirty="0"/>
              <a:t> Ensure all data collection tools (registers, reporting forms, digital questionnaires like DHIS2/HMIS modules, supervisory checklists) are finalized, printed, and distributed to the point of service delivery (e.g., the health post, clinic, or community health worker).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0C15E-BC32-3216-5082-7444EF0B574A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2EBC19-D5B9-4660-B434-C3A066F211B5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85D4-9E86-3408-3549-739AF9A2438C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DECE1-3D66-29E8-280E-A41EF20105EF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1D5D28-FB0E-4ADA-9935-7FC4B6596A00}" type="slidenum">
              <a:rPr/>
              <a:t>46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F2810C-0C86-2673-7A35-6CA0EA6ECFA2}"/>
              </a:ext>
            </a:extLst>
          </p:cNvPr>
          <p:cNvSpPr/>
          <p:nvPr/>
        </p:nvSpPr>
        <p:spPr>
          <a:xfrm>
            <a:off x="663058" y="228545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involved in implementing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01BC4E4-F3A9-282D-C1C6-579C90E99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6142" y="180443"/>
            <a:ext cx="8299040" cy="6075509"/>
          </a:xfrm>
          <a:prstGeom prst="rect">
            <a:avLst/>
          </a:prstGeom>
          <a:noFill/>
          <a:ln w="38100">
            <a:solidFill>
              <a:srgbClr val="1560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ü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Establish Data Flow and Reporting Schedule: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Clearly define the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flow path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Eg: FCHV &gt; health post &gt; Palika/local unit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District &gt; Province &gt; Federal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MoHP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reporting frequency for each indicator must be strictly enforced.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 the personnel responsible for each step: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Collectors (e.g., Health Workers, FCHVs):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on indicator definitions, filling out registers correctly, and digital data entry (e.g., in Nepal's HMIS).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 (e.g., District Health Officers):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on data quality assurance (DQA), conducting supportive supervision, and leading performance review meetings.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58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FB4D-06A9-C686-6781-5B1DE9C23B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4967" y="245806"/>
            <a:ext cx="8642555" cy="6110545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70000"/>
              </a:lnSpc>
              <a:buNone/>
            </a:pPr>
            <a:r>
              <a:rPr lang="en-GB" sz="3200" b="1" dirty="0"/>
              <a:t>Step 2: </a:t>
            </a:r>
            <a:r>
              <a:rPr lang="en-US" b="1" dirty="0"/>
              <a:t>Data Collection and Quality Assurance (DQA)</a:t>
            </a:r>
          </a:p>
          <a:p>
            <a:pPr algn="just"/>
            <a:r>
              <a:rPr lang="en-US" dirty="0"/>
              <a:t>This phase focuses on the rigorous and consistent capture of reliable data. The principle here is: </a:t>
            </a:r>
            <a:r>
              <a:rPr lang="en-US" b="1" dirty="0"/>
              <a:t>"Garbage In, Garbage Out."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/>
              <a:t>Routine Data Collection:</a:t>
            </a:r>
            <a:r>
              <a:rPr lang="en-US" dirty="0"/>
              <a:t> Data is collected continuously, usually as a byproduct of service delivery (e.g., recording the number of institutional deliveries in the birthing register). This generates </a:t>
            </a:r>
            <a:r>
              <a:rPr lang="en-US" b="1" dirty="0"/>
              <a:t>real-time service statistics</a:t>
            </a:r>
            <a:r>
              <a:rPr lang="en-US" dirty="0"/>
              <a:t> for output and process indicators.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/>
              <a:t>Periodic Data Collection:</a:t>
            </a:r>
            <a:r>
              <a:rPr lang="en-US" dirty="0"/>
              <a:t> Conduct occasional data collection activities like </a:t>
            </a:r>
            <a:r>
              <a:rPr lang="en-US" b="1" dirty="0"/>
              <a:t>surveys</a:t>
            </a:r>
            <a:r>
              <a:rPr lang="en-US" dirty="0"/>
              <a:t> (e.g., patient satisfaction, facility readiness) or </a:t>
            </a:r>
            <a:r>
              <a:rPr lang="en-US" b="1" dirty="0"/>
              <a:t>observation</a:t>
            </a:r>
            <a:r>
              <a:rPr lang="en-US" dirty="0"/>
              <a:t> (e.g., adherence to clinical protocols).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9E7BB-D8DA-E144-93B0-3E0946EA48A9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76A633-8D19-4D24-A1F7-8E826015C995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AE1F-C63A-74BF-0DA8-6A16BA8DEA0A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D3CE-484F-FA4F-4456-1BAF1CA5F69B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204A05-9DA5-4690-9C4E-5FDDBD333033}" type="slidenum">
              <a:rPr/>
              <a:t>48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2917DC-03E3-2C5A-DED9-4998DE8C3E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5717" y="598636"/>
            <a:ext cx="8092562" cy="5630714"/>
          </a:xfrm>
          <a:ln w="38100">
            <a:solidFill>
              <a:srgbClr val="15608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Data Quality Assurance (DQA):</a:t>
            </a:r>
            <a:r>
              <a:rPr lang="en-US" dirty="0"/>
              <a:t> Implement checks to verify accuracy: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b="1" dirty="0"/>
              <a:t>Internal Checks:</a:t>
            </a:r>
            <a:r>
              <a:rPr lang="en-US" dirty="0"/>
              <a:t> Cross-check data consistency (e.g., the number of children vaccinated in the register must match the number reported in the monthly summary).</a:t>
            </a:r>
          </a:p>
          <a:p>
            <a:r>
              <a:rPr lang="en-US" b="1" dirty="0"/>
              <a:t>Verification Visits:</a:t>
            </a:r>
            <a:r>
              <a:rPr lang="en-US" dirty="0"/>
              <a:t> Supervisors conduct site visits to </a:t>
            </a:r>
            <a:r>
              <a:rPr lang="en-US" b="1" dirty="0"/>
              <a:t>triangulate</a:t>
            </a:r>
            <a:r>
              <a:rPr lang="en-US" dirty="0"/>
              <a:t> data—verifying reported figures against source documents (registers) and even physical counts (e.g., drug stock levels)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1B6D14-E4FE-59EF-885D-46C8426AEC67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D3D182-4CC9-45F5-9AC6-E74EACFB4D08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BFE75F-FE59-BE99-B92C-9B2A28F51F45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DDFBED-F745-0BA2-0461-DD9712AFACD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1B2FD4-F734-44A3-A7FE-788175DC0722}" type="slidenum">
              <a:rPr/>
              <a:t>49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0E48A-6B6B-CE7B-D158-62910AF8CB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33500"/>
            <a:ext cx="7886700" cy="4843463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en-US" dirty="0"/>
              <a:t>Refers to the process of designing </a:t>
            </a:r>
            <a:r>
              <a:rPr lang="en-US" i="1" dirty="0"/>
              <a:t>how</a:t>
            </a:r>
            <a:r>
              <a:rPr lang="en-US" dirty="0"/>
              <a:t> monitoring will be carried out for a program or project. It ensures that data collection, analysis, and reporting are systematic and aligned with program goals.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A7BB-3A95-4AB4-BEFD-A6265F3E8233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25CCAE-AC1C-4207-9E85-12141BA392BA}" type="slidenum">
              <a:rPr/>
              <a:t>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44307-F2EC-83BE-B33C-FB1F86B94F39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A26660-058C-44C2-A375-6F3FC6BD2FCA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92583-1620-3636-8AD5-2AA514948F9B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F3757-DF9D-135D-3D4B-8A7F8094D000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D5291C-1368-4BA6-9DA8-E0FE9DF3B1A8}" type="slidenum">
              <a:rPr/>
              <a:t>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93A6DA-203F-6072-98DA-8ED09F868713}"/>
              </a:ext>
            </a:extLst>
          </p:cNvPr>
          <p:cNvSpPr/>
          <p:nvPr/>
        </p:nvSpPr>
        <p:spPr>
          <a:xfrm>
            <a:off x="628649" y="452589"/>
            <a:ext cx="7886700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Planning of monitoring</a:t>
            </a:r>
            <a:endParaRPr lang="en-IN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4667C0-EC5F-6377-EB2D-997201B210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5639" y="235974"/>
            <a:ext cx="8780206" cy="6243483"/>
          </a:xfrm>
          <a:ln w="38100">
            <a:solidFill>
              <a:srgbClr val="15608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Step 3:</a:t>
            </a:r>
            <a:r>
              <a:rPr lang="en-US" sz="3200" b="1" dirty="0"/>
              <a:t> Analysis, Review, and Learning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Data Analysis:</a:t>
            </a:r>
            <a:r>
              <a:rPr lang="en-US" dirty="0"/>
              <a:t> Aggregate the data based on the reporting schedule and analyze it against the set targets and baselines. Analysis should include </a:t>
            </a:r>
            <a:r>
              <a:rPr lang="en-US" b="1" dirty="0"/>
              <a:t>disaggregation</a:t>
            </a:r>
            <a:r>
              <a:rPr lang="en-US" dirty="0"/>
              <a:t> (by age, sex, geography) to identify equity gaps.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Key Question: Is the actual performance (e.g., DPT3 coverage rate) higher or lower than the planned target?</a:t>
            </a:r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850C0B-8D73-12AC-7A85-6457C5C4CB05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7F65DA-6C8F-414F-A4E9-522AB1A082E6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E59A65-EC9F-AB7D-5DBE-FA5D5A343269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1059ED-1846-3448-E5E2-DAEE6365400E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696CFD-3654-4A9E-8D1B-4829AE0DBDE1}" type="slidenum">
              <a:rPr/>
              <a:t>50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489F1-4946-C4F0-2E7F-DF7D2BF0B1CA}"/>
              </a:ext>
            </a:extLst>
          </p:cNvPr>
          <p:cNvSpPr txBox="1"/>
          <p:nvPr/>
        </p:nvSpPr>
        <p:spPr>
          <a:xfrm>
            <a:off x="383458" y="443079"/>
            <a:ext cx="8377084" cy="5632311"/>
          </a:xfrm>
          <a:prstGeom prst="rect">
            <a:avLst/>
          </a:prstGeom>
          <a:noFill/>
          <a:ln w="381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Review Meetings: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Hold regular meetings at all administrative levels (e.g., monthly at the Local Unit/Palika level, quarterly at the Provincial level). These are forums to: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 Findings: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Discuss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is lagging or exceeding expectations (e.g., "Why did immunization coverage drop in Ward 5 last month?").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Bottlenecks: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Pinpoint specific challenges (e.g., staff turnover, drug stock-outs, poor road access).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and Utilization: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the most important step. Monitoring data must be used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decision-making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Insights should lead to corrective actions, resource reallocation, or program adjustments. Good performance should be rewarded, and underperformance should trigger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supervision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technical assistance, not just punishment.</a:t>
            </a:r>
          </a:p>
        </p:txBody>
      </p:sp>
    </p:spTree>
    <p:extLst>
      <p:ext uri="{BB962C8B-B14F-4D97-AF65-F5344CB8AC3E}">
        <p14:creationId xmlns:p14="http://schemas.microsoft.com/office/powerpoint/2010/main" val="2405003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1FD5-D260-2C68-B2BE-90236404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3" y="275303"/>
            <a:ext cx="8200718" cy="6164826"/>
          </a:xfrm>
          <a:ln w="38100">
            <a:solidFill>
              <a:srgbClr val="15608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800" b="1" dirty="0"/>
              <a:t>Step 4: Reporting and Accountability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Standardized Reporting:</a:t>
            </a:r>
            <a:r>
              <a:rPr lang="en-US" sz="3100" dirty="0"/>
              <a:t> Prepare periodic reports (monthly dashboards, quarterly performance reports) using standardized templates that clearly show performance against indicators and targets.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Stakeholder Dissemination:</a:t>
            </a:r>
            <a:r>
              <a:rPr lang="en-US" sz="3100" dirty="0"/>
              <a:t> Share reports with all key stakeholders, including the Ministry of Health, local government officials, community representatives (e.g., Mothers' Group leaders), and development partners.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Accountability Mechanisms:</a:t>
            </a:r>
            <a:r>
              <a:rPr lang="en-US" sz="3100" dirty="0"/>
              <a:t> Integrate monitoring results into the overall accountability structure. For example, using the data during the </a:t>
            </a:r>
            <a:r>
              <a:rPr lang="en-US" sz="3100" b="1" dirty="0"/>
              <a:t>Joint Annual Review (JAR)</a:t>
            </a:r>
            <a:r>
              <a:rPr lang="en-US" sz="3100" dirty="0"/>
              <a:t> process for the national health sector </a:t>
            </a:r>
            <a:r>
              <a:rPr lang="en-US" dirty="0"/>
              <a:t>to inform future policy and budget allocations.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72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5681-2426-77FD-339D-2C9D2A42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474839"/>
            <a:ext cx="8122060" cy="4702124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Process of documenting and communicating the results of ongoing surveillance, observation, or data collection activities.</a:t>
            </a:r>
          </a:p>
          <a:p>
            <a:pPr marL="0" indent="0" algn="just">
              <a:buNone/>
            </a:pPr>
            <a:r>
              <a:rPr lang="en-US" b="1" dirty="0"/>
              <a:t>Purpose :</a:t>
            </a:r>
          </a:p>
          <a:p>
            <a:pPr algn="just"/>
            <a:r>
              <a:rPr lang="en-US" dirty="0"/>
              <a:t>The primary purpose of reporting in monitoring is to provide stakeholders with information about the status, performance, or changes in a particular system, process, or situation . This information can be used for decision making , problem-solving ,and accountability.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FF8A10-5454-D7AE-8A69-26C2AE93856B}"/>
              </a:ext>
            </a:extLst>
          </p:cNvPr>
          <p:cNvSpPr/>
          <p:nvPr/>
        </p:nvSpPr>
        <p:spPr>
          <a:xfrm>
            <a:off x="663058" y="228545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of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73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58DC7-07D3-9B87-B7DF-599E8D8AF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DD6A-4517-BA33-97E9-63D95BB6EFD5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2D4C57-98D2-47DF-B4D4-3FE257462BAD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5932-486F-353E-7DA1-9E154C8A2E52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7C7E5-EC7C-CA45-6CAE-7CA304A529DA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21ADAE-1D0C-43E1-9883-7762D5C208DB}" type="slidenum">
              <a:rPr/>
              <a:t>54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336075-A7A2-BEAB-9D4F-D9078549D2C2}"/>
              </a:ext>
            </a:extLst>
          </p:cNvPr>
          <p:cNvSpPr/>
          <p:nvPr/>
        </p:nvSpPr>
        <p:spPr>
          <a:xfrm>
            <a:off x="663058" y="228545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of monitoring includes: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1627D2-FD0C-4C8F-0878-EDBDBC99184B}"/>
              </a:ext>
            </a:extLst>
          </p:cNvPr>
          <p:cNvSpPr/>
          <p:nvPr/>
        </p:nvSpPr>
        <p:spPr>
          <a:xfrm>
            <a:off x="879771" y="1270680"/>
            <a:ext cx="691393" cy="6913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98DD7-291E-9552-D8ED-AB6039E1ABCC}"/>
              </a:ext>
            </a:extLst>
          </p:cNvPr>
          <p:cNvSpPr/>
          <p:nvPr/>
        </p:nvSpPr>
        <p:spPr>
          <a:xfrm>
            <a:off x="1646824" y="1222845"/>
            <a:ext cx="739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Data Compilation </a:t>
            </a:r>
          </a:p>
          <a:p>
            <a:r>
              <a:rPr lang="en-GB" sz="2400" dirty="0"/>
              <a:t>collect from registers, tally sheets, digital tools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5CDA0B-E0DB-0DD9-FE93-6F6B5B93FF52}"/>
              </a:ext>
            </a:extLst>
          </p:cNvPr>
          <p:cNvSpPr/>
          <p:nvPr/>
        </p:nvSpPr>
        <p:spPr>
          <a:xfrm>
            <a:off x="879771" y="2297407"/>
            <a:ext cx="691393" cy="6913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5FC51-239E-59EF-D48C-08AF6D27AC93}"/>
              </a:ext>
            </a:extLst>
          </p:cNvPr>
          <p:cNvSpPr/>
          <p:nvPr/>
        </p:nvSpPr>
        <p:spPr>
          <a:xfrm>
            <a:off x="1646824" y="2249728"/>
            <a:ext cx="7097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Verification </a:t>
            </a:r>
          </a:p>
          <a:p>
            <a:r>
              <a:rPr lang="en-GB" sz="2400" dirty="0"/>
              <a:t>check accuracy and completeness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46ACE8-D5B1-A311-9896-7C1081591EB7}"/>
              </a:ext>
            </a:extLst>
          </p:cNvPr>
          <p:cNvSpPr/>
          <p:nvPr/>
        </p:nvSpPr>
        <p:spPr>
          <a:xfrm>
            <a:off x="879771" y="3343185"/>
            <a:ext cx="691393" cy="6913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71F05-10ED-7F48-3610-C9CDD9E52A3E}"/>
              </a:ext>
            </a:extLst>
          </p:cNvPr>
          <p:cNvSpPr/>
          <p:nvPr/>
        </p:nvSpPr>
        <p:spPr>
          <a:xfrm>
            <a:off x="1646824" y="3339964"/>
            <a:ext cx="7001876" cy="69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en-GB" sz="2400" b="1" dirty="0"/>
              <a:t>Analysis </a:t>
            </a:r>
          </a:p>
          <a:p>
            <a:pPr lvl="0" algn="just">
              <a:lnSpc>
                <a:spcPct val="80000"/>
              </a:lnSpc>
            </a:pPr>
            <a:r>
              <a:rPr lang="en-GB" sz="2400" dirty="0"/>
              <a:t>compare with targets, identify trends.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1DFD60-B834-3ED0-A0C9-B3F7431C2FDE}"/>
              </a:ext>
            </a:extLst>
          </p:cNvPr>
          <p:cNvSpPr/>
          <p:nvPr/>
        </p:nvSpPr>
        <p:spPr>
          <a:xfrm>
            <a:off x="963216" y="1385544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7C0437-772D-2DB8-06FD-159BB158EAFA}"/>
              </a:ext>
            </a:extLst>
          </p:cNvPr>
          <p:cNvSpPr/>
          <p:nvPr/>
        </p:nvSpPr>
        <p:spPr>
          <a:xfrm>
            <a:off x="963216" y="241227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2D20-617E-81D3-E40B-B5B9EA2564AC}"/>
              </a:ext>
            </a:extLst>
          </p:cNvPr>
          <p:cNvSpPr/>
          <p:nvPr/>
        </p:nvSpPr>
        <p:spPr>
          <a:xfrm>
            <a:off x="963216" y="3458049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1C0323-FF4D-7D00-BA5B-24C7B4A705AE}"/>
              </a:ext>
            </a:extLst>
          </p:cNvPr>
          <p:cNvSpPr/>
          <p:nvPr/>
        </p:nvSpPr>
        <p:spPr>
          <a:xfrm>
            <a:off x="879771" y="4384377"/>
            <a:ext cx="691393" cy="69139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693039-17A6-07B7-8244-043DDC4DE2E1}"/>
              </a:ext>
            </a:extLst>
          </p:cNvPr>
          <p:cNvSpPr/>
          <p:nvPr/>
        </p:nvSpPr>
        <p:spPr>
          <a:xfrm>
            <a:off x="879771" y="5430155"/>
            <a:ext cx="691393" cy="6913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2F7AB5-8E28-8B78-80CB-48B0BEAA2FDD}"/>
              </a:ext>
            </a:extLst>
          </p:cNvPr>
          <p:cNvSpPr/>
          <p:nvPr/>
        </p:nvSpPr>
        <p:spPr>
          <a:xfrm>
            <a:off x="963216" y="449924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D41D1-F2C8-CFB8-DBC9-6AA2D7FBD76C}"/>
              </a:ext>
            </a:extLst>
          </p:cNvPr>
          <p:cNvSpPr/>
          <p:nvPr/>
        </p:nvSpPr>
        <p:spPr>
          <a:xfrm>
            <a:off x="963216" y="5545019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3D210-56D3-ADEC-F7F6-EECC416EF170}"/>
              </a:ext>
            </a:extLst>
          </p:cNvPr>
          <p:cNvSpPr/>
          <p:nvPr/>
        </p:nvSpPr>
        <p:spPr>
          <a:xfrm>
            <a:off x="1646824" y="4416955"/>
            <a:ext cx="7001876" cy="69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en-GB" sz="2400" b="1" dirty="0"/>
              <a:t>Documentation</a:t>
            </a:r>
          </a:p>
          <a:p>
            <a:pPr lvl="0" algn="just">
              <a:lnSpc>
                <a:spcPct val="80000"/>
              </a:lnSpc>
            </a:pPr>
            <a:r>
              <a:rPr lang="en-GB" sz="2400" dirty="0"/>
              <a:t>prepare reports (monthly, quarterly, annual).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BCB407-142C-86F6-7F40-6706F7A8D2EE}"/>
              </a:ext>
            </a:extLst>
          </p:cNvPr>
          <p:cNvSpPr/>
          <p:nvPr/>
        </p:nvSpPr>
        <p:spPr>
          <a:xfrm>
            <a:off x="1646824" y="5476365"/>
            <a:ext cx="7001876" cy="69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en-GB" sz="2400" b="1" dirty="0"/>
              <a:t>Dissemination</a:t>
            </a:r>
          </a:p>
          <a:p>
            <a:pPr lvl="0" algn="just">
              <a:lnSpc>
                <a:spcPct val="80000"/>
              </a:lnSpc>
            </a:pPr>
            <a:r>
              <a:rPr lang="en-GB" sz="2400" dirty="0"/>
              <a:t>Share with health facilities, district offices, </a:t>
            </a:r>
            <a:r>
              <a:rPr lang="en-GB" sz="2400" dirty="0" err="1"/>
              <a:t>MoHP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7782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050364-52FD-2C8A-5027-9D57CD3670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3058" y="1425475"/>
            <a:ext cx="7886700" cy="4351336"/>
          </a:xfrm>
          <a:ln w="38100">
            <a:solidFill>
              <a:srgbClr val="156082"/>
            </a:solidFill>
          </a:ln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endParaRPr lang="en-GB" sz="3200" b="1" dirty="0">
              <a:solidFill>
                <a:srgbClr val="00B0F0"/>
              </a:solidFill>
            </a:endParaRPr>
          </a:p>
          <a:p>
            <a:pPr lvl="0"/>
            <a:r>
              <a:rPr lang="en-GB" dirty="0"/>
              <a:t>DHIS2 (District Health Information System 2): Digital platform for routine health data entry and reporting.</a:t>
            </a:r>
          </a:p>
          <a:p>
            <a:pPr lvl="0"/>
            <a:r>
              <a:rPr lang="en-GB" dirty="0"/>
              <a:t>EWARS (Early Warning and Reporting System): Hospital-based sentinel surveillance for communicable diseases, covering 134 hospitals nationwide.</a:t>
            </a:r>
          </a:p>
          <a:p>
            <a:pPr lvl="0"/>
            <a:r>
              <a:rPr lang="en-GB" dirty="0"/>
              <a:t>Manual Registers &amp; Tally Sheets: Still used in rural health posts for daily reporting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6B5EC9-D66D-2B9B-C701-91A03155FF83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479451-27DC-47D2-A16E-CD4AA757E8C2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1B2C88-D15C-DCDC-07E1-2EAE7BB38612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CBC5F4-3D02-8904-84B6-62F2445896C6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02D282-9DCD-4F6D-9AB4-07783027C85F}" type="slidenum">
              <a:rPr/>
              <a:t>55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A1D5A7-46F0-2985-00BB-A58B10EA5C3F}"/>
              </a:ext>
            </a:extLst>
          </p:cNvPr>
          <p:cNvSpPr/>
          <p:nvPr/>
        </p:nvSpPr>
        <p:spPr>
          <a:xfrm>
            <a:off x="663058" y="31427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used in Nepal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7358-F347-FC54-E3AE-3B2F39B6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0" y="1415845"/>
            <a:ext cx="5850194" cy="3234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THANK YOU</a:t>
            </a:r>
          </a:p>
        </p:txBody>
      </p:sp>
      <p:pic>
        <p:nvPicPr>
          <p:cNvPr id="5" name="Picture 4" descr="Well Done Max The Husky">
            <a:extLst>
              <a:ext uri="{FF2B5EF4-FFF2-40B4-BE49-F238E27FC236}">
                <a16:creationId xmlns:a16="http://schemas.microsoft.com/office/drawing/2014/main" id="{82C4646C-AB4D-0AB1-7246-3C7F45FAD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80" y="105205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C92C-D6D3-35EB-CA71-B704487130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13" y="365129"/>
            <a:ext cx="8898190" cy="942563"/>
          </a:xfrm>
        </p:spPr>
        <p:txBody>
          <a:bodyPr anchorCtr="1">
            <a:normAutofit fontScale="90000"/>
          </a:bodyPr>
          <a:lstStyle/>
          <a:p>
            <a:pPr lvl="0" algn="ctr"/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5A3A-4B7F-BE15-CE53-439B809B8D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3058" y="976973"/>
            <a:ext cx="7985642" cy="5379378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Purpose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why are we monitoring? (e.g., track progress, improve service delivery, ensure accountability)</a:t>
            </a:r>
          </a:p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Indicators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What will we measure? (e.g., number of immunizations, maternal mortality rate)</a:t>
            </a:r>
          </a:p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Methods &amp; Tools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How will data be collected? (e.g., surveys, HMIS reports, checklists)</a:t>
            </a:r>
          </a:p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Roles &amp; Responsibilities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Who will collect, analyze, and report data? (e.g., health workers, local governments, </a:t>
            </a:r>
            <a:r>
              <a:rPr lang="en-US" sz="2000" dirty="0" err="1"/>
              <a:t>MoHP</a:t>
            </a:r>
            <a:r>
              <a:rPr lang="en-US" sz="2000" dirty="0"/>
              <a:t>)</a:t>
            </a:r>
          </a:p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Frequency &amp; Timing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When will monitoring happen? (e.g., monthly, quarterly, annually)</a:t>
            </a:r>
          </a:p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Resources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What is needed? (budget, staff, technology)</a:t>
            </a:r>
          </a:p>
          <a:p>
            <a:pPr lvl="0">
              <a:lnSpc>
                <a:spcPct val="70000"/>
              </a:lnSpc>
              <a:buFont typeface="Wingdings" pitchFamily="2"/>
              <a:buChar char="Ø"/>
            </a:pPr>
            <a:r>
              <a:rPr lang="en-US" sz="2400" b="1" dirty="0"/>
              <a:t>Data Use</a:t>
            </a:r>
            <a:endParaRPr lang="en-US" sz="24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000" dirty="0"/>
              <a:t>How will findings be used for decision-making and improvement?</a:t>
            </a:r>
          </a:p>
          <a:p>
            <a:pPr lvl="0">
              <a:lnSpc>
                <a:spcPct val="7000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7B47E-7EB6-F23B-76E4-91CCB41C7C28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3DE2C0-D477-46A9-8D4E-08404EDF1ABB}" type="slidenum">
              <a:rPr/>
              <a:t>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63389-AC29-CC74-1989-EDA7D8F92894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6013E6-F443-4FC6-8A2A-C45087483BAC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B228-FC0A-0043-2C07-15548D4EC732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DC2FD-1FD2-3D46-3204-297CB4C1FEFF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0AFD72-8963-4CD3-8FDC-6708F6518FAC}" type="slidenum">
              <a:rPr/>
              <a:t>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18434F-6C0F-963E-8F76-825B35D8AB31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Key Elements of Planning for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6DE1-B588-CD08-90B6-EEBFBFA217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6220" y="1343810"/>
            <a:ext cx="8151555" cy="5012541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endParaRPr lang="en-US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US" sz="2600" b="1" dirty="0"/>
              <a:t>1. Define Purpose and Objectives</a:t>
            </a:r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Why do we need monitoring?</a:t>
            </a:r>
            <a:br>
              <a:rPr lang="en-US" sz="2600" dirty="0"/>
            </a:br>
            <a:r>
              <a:rPr lang="en-US" sz="2600" dirty="0"/>
              <a:t>(e.g., track progress of maternal health program, ensure accountability)</a:t>
            </a:r>
            <a:br>
              <a:rPr lang="en-US" sz="2600" dirty="0"/>
            </a:br>
            <a:endParaRPr lang="en-US" sz="26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US" sz="2600" b="1" dirty="0"/>
              <a:t>2. Identify Indicators</a:t>
            </a:r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Select </a:t>
            </a:r>
            <a:r>
              <a:rPr lang="en-US" sz="2600" b="1" dirty="0"/>
              <a:t>SMART indicators</a:t>
            </a:r>
            <a:r>
              <a:rPr lang="en-US" sz="2600" dirty="0"/>
              <a:t> for inputs, outputs, outcomes, and impact.</a:t>
            </a:r>
            <a:br>
              <a:rPr lang="en-US" sz="2600" dirty="0"/>
            </a:br>
            <a:r>
              <a:rPr lang="en-US" sz="2600" dirty="0"/>
              <a:t>(e.g., % of pregnant women receiving 4 ANC visits)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50286-7FB4-9360-F8FC-99F1FA1DB8E7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D75D44-1727-47EA-B236-C518D384C509}" type="slidenum">
              <a:rPr/>
              <a:t>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AF232-EF35-913F-0887-0DF529D782A4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6BFA3-1A4C-43B4-9B11-98015284EC2C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EBA40-4BBD-F83B-6977-4EF0943D6E08}"/>
              </a:ext>
            </a:extLst>
          </p:cNvPr>
          <p:cNvSpPr txBox="1"/>
          <p:nvPr/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923A7-5C67-A035-C6D7-329F9D2B4821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69B09D-1C21-4B6D-92B2-F33B547CF279}" type="slidenum">
              <a:rPr/>
              <a:t>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52E449-D05B-7E48-F7C1-8C870AE93BA7}"/>
              </a:ext>
            </a:extLst>
          </p:cNvPr>
          <p:cNvSpPr/>
          <p:nvPr/>
        </p:nvSpPr>
        <p:spPr>
          <a:xfrm>
            <a:off x="496220" y="559188"/>
            <a:ext cx="8151554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Process of planning for monitoring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2836-DF71-C1FF-CC4A-4C50808A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4452"/>
            <a:ext cx="7886700" cy="4351336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 algn="just">
              <a:lnSpc>
                <a:spcPct val="70000"/>
              </a:lnSpc>
              <a:buNone/>
            </a:pPr>
            <a:r>
              <a:rPr lang="en-US" b="1" dirty="0"/>
              <a:t>3. Determine Data Sources and Methods</a:t>
            </a:r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Decide where data will come from: HMIS, surveys, facility records.</a:t>
            </a:r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Choose collection methods: routine reporting, field visits, interviews.</a:t>
            </a:r>
          </a:p>
          <a:p>
            <a:pPr marL="0" lvl="0" indent="0" algn="just">
              <a:lnSpc>
                <a:spcPct val="70000"/>
              </a:lnSpc>
              <a:buNone/>
            </a:pPr>
            <a:endParaRPr lang="en-US" dirty="0"/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b="1" dirty="0"/>
              <a:t>4. Assign Roles and Responsibilities</a:t>
            </a:r>
          </a:p>
          <a:p>
            <a:pPr lvl="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dirty="0"/>
              <a:t>Who will collect, analyze, and report data?</a:t>
            </a:r>
            <a:br>
              <a:rPr lang="en-US" dirty="0"/>
            </a:br>
            <a:r>
              <a:rPr lang="en-US" dirty="0"/>
              <a:t>(Local health workers, municipality, provincial health office, </a:t>
            </a:r>
            <a:r>
              <a:rPr lang="en-US" dirty="0" err="1"/>
              <a:t>MoHP</a:t>
            </a:r>
            <a:r>
              <a:rPr lang="en-US" dirty="0"/>
              <a:t>)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E2087B-E6BC-7B27-A222-F7711600D04D}"/>
              </a:ext>
            </a:extLst>
          </p:cNvPr>
          <p:cNvSpPr/>
          <p:nvPr/>
        </p:nvSpPr>
        <p:spPr>
          <a:xfrm>
            <a:off x="579179" y="590495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cont..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8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5C5E49-ECDC-55CA-BBAA-2097493FB7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5907" y="1123950"/>
            <a:ext cx="8112226" cy="5335846"/>
          </a:xfrm>
          <a:ln w="38100">
            <a:solidFill>
              <a:srgbClr val="156082"/>
            </a:solidFill>
          </a:ln>
        </p:spPr>
        <p:txBody>
          <a:bodyPr/>
          <a:lstStyle/>
          <a:p>
            <a:pPr marL="0" lvl="0" indent="0" algn="just">
              <a:lnSpc>
                <a:spcPct val="70000"/>
              </a:lnSpc>
              <a:buNone/>
            </a:pPr>
            <a:r>
              <a:rPr lang="en-US" b="1" dirty="0"/>
              <a:t>5. Set Frequency and Timeline</a:t>
            </a:r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dirty="0"/>
              <a:t>When will monitoring occur?</a:t>
            </a:r>
            <a:br>
              <a:rPr lang="en-US" dirty="0"/>
            </a:br>
            <a:r>
              <a:rPr lang="en-US" dirty="0"/>
              <a:t>(Monthly reporting, quarterly reviews, annual evaluations)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dirty="0"/>
          </a:p>
          <a:p>
            <a:pPr marL="0" lvl="0" indent="0">
              <a:lnSpc>
                <a:spcPct val="70000"/>
              </a:lnSpc>
              <a:buNone/>
            </a:pPr>
            <a:r>
              <a:rPr lang="en-US" b="1" dirty="0"/>
              <a:t>6. Allocate Resources</a:t>
            </a:r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Budget, staff, technology, training needed for monitoring.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dirty="0"/>
          </a:p>
          <a:p>
            <a:pPr marL="0" lvl="0" indent="0">
              <a:lnSpc>
                <a:spcPct val="70000"/>
              </a:lnSpc>
              <a:buNone/>
            </a:pPr>
            <a:r>
              <a:rPr lang="en-US" b="1" dirty="0"/>
              <a:t>7. Develop Reporting and Feedback Mechanism</a:t>
            </a:r>
          </a:p>
          <a:p>
            <a:pPr lvl="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dirty="0"/>
              <a:t>How will data be shared and used for decision-making?</a:t>
            </a:r>
            <a:br>
              <a:rPr lang="en-US" dirty="0"/>
            </a:br>
            <a:r>
              <a:rPr lang="en-US" dirty="0"/>
              <a:t>(Reports, dashboards, review meetings)</a:t>
            </a:r>
          </a:p>
          <a:p>
            <a:pPr lvl="0">
              <a:lnSpc>
                <a:spcPct val="70000"/>
              </a:lnSpc>
            </a:pPr>
            <a:endParaRPr lang="en-US" sz="15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438ACE-C7ED-D6F9-1507-09537F0349C6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D6C5C3-B078-43E6-A531-FD89849FB020}" type="slidenum">
              <a:rPr/>
              <a:t>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DBFB-B6F4-6A33-D998-BDC6397C772C}"/>
              </a:ext>
            </a:extLst>
          </p:cNvPr>
          <p:cNvSpPr txBox="1"/>
          <p:nvPr/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DE4804-33CD-4C84-8328-CBAC60FE9D89}" type="datetime1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3/23/2026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EFD4D-7E9A-DEE2-DC55-789FC575B205}"/>
              </a:ext>
            </a:extLst>
          </p:cNvPr>
          <p:cNvSpPr txBox="1"/>
          <p:nvPr/>
        </p:nvSpPr>
        <p:spPr>
          <a:xfrm>
            <a:off x="3371850" y="6538915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Planning and Process of Monitoring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B850-C39C-EC4B-4B6C-05A42B8DF98F}"/>
              </a:ext>
            </a:extLst>
          </p:cNvPr>
          <p:cNvSpPr txBox="1"/>
          <p:nvPr/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407F29-5E6B-4C67-8091-12675DD94874}" type="slidenum">
              <a:rPr/>
              <a:t>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18633-96A4-6E5C-268F-70ECF57BB3B2}"/>
              </a:ext>
            </a:extLst>
          </p:cNvPr>
          <p:cNvSpPr/>
          <p:nvPr/>
        </p:nvSpPr>
        <p:spPr>
          <a:xfrm>
            <a:off x="663058" y="219020"/>
            <a:ext cx="7985642" cy="6173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Cont.......</a:t>
            </a:r>
            <a:endParaRPr lang="en-IN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748</TotalTime>
  <Words>4634</Words>
  <Application>Microsoft Office PowerPoint</Application>
  <PresentationFormat>On-screen Show (4:3)</PresentationFormat>
  <Paragraphs>594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Aptos</vt:lpstr>
      <vt:lpstr>Aptos Display</vt:lpstr>
      <vt:lpstr>Arial</vt:lpstr>
      <vt:lpstr>Baskerville Old Face</vt:lpstr>
      <vt:lpstr>Calibri</vt:lpstr>
      <vt:lpstr>Cambria</vt:lpstr>
      <vt:lpstr>Georgia</vt:lpstr>
      <vt:lpstr>Segoe UI</vt:lpstr>
      <vt:lpstr>Times New Roman</vt:lpstr>
      <vt:lpstr>Wingdings</vt:lpstr>
      <vt:lpstr>Custom Design</vt:lpstr>
      <vt:lpstr> PLANNING AND PROCESS OF MONITORING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Anuska Rai</dc:creator>
  <cp:lastModifiedBy>resham karki</cp:lastModifiedBy>
  <cp:revision>55</cp:revision>
  <dcterms:created xsi:type="dcterms:W3CDTF">2025-11-20T15:26:17Z</dcterms:created>
  <dcterms:modified xsi:type="dcterms:W3CDTF">2026-03-23T10:41:32Z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0x01010001A90CDB2F93C14889CF49460A7F9E6B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2025-11-20T17:20:18Z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22e5cd21-4d91-48a5-9c13-7ecce42b1202</vt:lpwstr>
  </property>
  <property fmtid="{D5CDD505-2E9C-101B-9397-08002B2CF9AE}" pid="8" name="MSIP_Label_defa4170-0d19-0005-0004-bc88714345d2_ActionId">
    <vt:lpwstr>fb45b893-14c8-4fac-bba8-39c606062368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