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70" r:id="rId4"/>
    <p:sldId id="279" r:id="rId5"/>
    <p:sldId id="272" r:id="rId6"/>
    <p:sldId id="273" r:id="rId7"/>
    <p:sldId id="278" r:id="rId8"/>
    <p:sldId id="259" r:id="rId9"/>
    <p:sldId id="261" r:id="rId10"/>
    <p:sldId id="263" r:id="rId11"/>
    <p:sldId id="264" r:id="rId12"/>
    <p:sldId id="266" r:id="rId13"/>
    <p:sldId id="258" r:id="rId14"/>
    <p:sldId id="265" r:id="rId15"/>
    <p:sldId id="277" r:id="rId16"/>
    <p:sldId id="275" r:id="rId17"/>
    <p:sldId id="280" r:id="rId18"/>
    <p:sldId id="281" r:id="rId19"/>
    <p:sldId id="267" r:id="rId20"/>
    <p:sldId id="262" r:id="rId21"/>
    <p:sldId id="268" r:id="rId22"/>
    <p:sldId id="283" r:id="rId23"/>
    <p:sldId id="284" r:id="rId24"/>
    <p:sldId id="269" r:id="rId25"/>
    <p:sldId id="285" r:id="rId26"/>
    <p:sldId id="286" r:id="rId27"/>
    <p:sldId id="287" r:id="rId28"/>
    <p:sldId id="289" r:id="rId29"/>
    <p:sldId id="290" r:id="rId30"/>
    <p:sldId id="291" r:id="rId31"/>
    <p:sldId id="292" r:id="rId32"/>
    <p:sldId id="293" r:id="rId33"/>
    <p:sldId id="294" r:id="rId34"/>
    <p:sldId id="320" r:id="rId35"/>
    <p:sldId id="295" r:id="rId36"/>
    <p:sldId id="296" r:id="rId37"/>
    <p:sldId id="297" r:id="rId38"/>
    <p:sldId id="298" r:id="rId39"/>
    <p:sldId id="299" r:id="rId40"/>
    <p:sldId id="300" r:id="rId41"/>
    <p:sldId id="301" r:id="rId42"/>
    <p:sldId id="302" r:id="rId43"/>
    <p:sldId id="303" r:id="rId44"/>
    <p:sldId id="304" r:id="rId45"/>
    <p:sldId id="305" r:id="rId46"/>
    <p:sldId id="306" r:id="rId47"/>
    <p:sldId id="307" r:id="rId48"/>
    <p:sldId id="308" r:id="rId49"/>
    <p:sldId id="309" r:id="rId50"/>
    <p:sldId id="310" r:id="rId51"/>
    <p:sldId id="311" r:id="rId52"/>
    <p:sldId id="312" r:id="rId53"/>
    <p:sldId id="313" r:id="rId54"/>
    <p:sldId id="314" r:id="rId55"/>
    <p:sldId id="315" r:id="rId56"/>
    <p:sldId id="316" r:id="rId57"/>
    <p:sldId id="317" r:id="rId58"/>
    <p:sldId id="318" r:id="rId59"/>
    <p:sldId id="322" r:id="rId60"/>
    <p:sldId id="324"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2453F51-9F7F-4939-A8E2-EA32EFD678DF}" type="datetimeFigureOut">
              <a:rPr lang="en-US" smtClean="0"/>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32E204-73EC-4D07-A139-59FE6C48040F}" type="slidenum">
              <a:rPr lang="en-US" smtClean="0"/>
              <a:t>‹#›</a:t>
            </a:fld>
            <a:endParaRPr lang="en-US"/>
          </a:p>
        </p:txBody>
      </p:sp>
    </p:spTree>
    <p:extLst>
      <p:ext uri="{BB962C8B-B14F-4D97-AF65-F5344CB8AC3E}">
        <p14:creationId xmlns:p14="http://schemas.microsoft.com/office/powerpoint/2010/main" val="3285078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453F51-9F7F-4939-A8E2-EA32EFD678DF}" type="datetimeFigureOut">
              <a:rPr lang="en-US" smtClean="0"/>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32E204-73EC-4D07-A139-59FE6C48040F}" type="slidenum">
              <a:rPr lang="en-US" smtClean="0"/>
              <a:t>‹#›</a:t>
            </a:fld>
            <a:endParaRPr lang="en-US"/>
          </a:p>
        </p:txBody>
      </p:sp>
    </p:spTree>
    <p:extLst>
      <p:ext uri="{BB962C8B-B14F-4D97-AF65-F5344CB8AC3E}">
        <p14:creationId xmlns:p14="http://schemas.microsoft.com/office/powerpoint/2010/main" val="365226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453F51-9F7F-4939-A8E2-EA32EFD678DF}" type="datetimeFigureOut">
              <a:rPr lang="en-US" smtClean="0"/>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32E204-73EC-4D07-A139-59FE6C48040F}" type="slidenum">
              <a:rPr lang="en-US" smtClean="0"/>
              <a:t>‹#›</a:t>
            </a:fld>
            <a:endParaRPr lang="en-US"/>
          </a:p>
        </p:txBody>
      </p:sp>
    </p:spTree>
    <p:extLst>
      <p:ext uri="{BB962C8B-B14F-4D97-AF65-F5344CB8AC3E}">
        <p14:creationId xmlns:p14="http://schemas.microsoft.com/office/powerpoint/2010/main" val="488417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453F51-9F7F-4939-A8E2-EA32EFD678DF}" type="datetimeFigureOut">
              <a:rPr lang="en-US" smtClean="0"/>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32E204-73EC-4D07-A139-59FE6C48040F}" type="slidenum">
              <a:rPr lang="en-US" smtClean="0"/>
              <a:t>‹#›</a:t>
            </a:fld>
            <a:endParaRPr lang="en-US"/>
          </a:p>
        </p:txBody>
      </p:sp>
    </p:spTree>
    <p:extLst>
      <p:ext uri="{BB962C8B-B14F-4D97-AF65-F5344CB8AC3E}">
        <p14:creationId xmlns:p14="http://schemas.microsoft.com/office/powerpoint/2010/main" val="1843761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2453F51-9F7F-4939-A8E2-EA32EFD678DF}" type="datetimeFigureOut">
              <a:rPr lang="en-US" smtClean="0"/>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32E204-73EC-4D07-A139-59FE6C48040F}" type="slidenum">
              <a:rPr lang="en-US" smtClean="0"/>
              <a:t>‹#›</a:t>
            </a:fld>
            <a:endParaRPr lang="en-US"/>
          </a:p>
        </p:txBody>
      </p:sp>
    </p:spTree>
    <p:extLst>
      <p:ext uri="{BB962C8B-B14F-4D97-AF65-F5344CB8AC3E}">
        <p14:creationId xmlns:p14="http://schemas.microsoft.com/office/powerpoint/2010/main" val="36440222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2453F51-9F7F-4939-A8E2-EA32EFD678DF}" type="datetimeFigureOut">
              <a:rPr lang="en-US" smtClean="0"/>
              <a:t>1/26/2018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32E204-73EC-4D07-A139-59FE6C48040F}" type="slidenum">
              <a:rPr lang="en-US" smtClean="0"/>
              <a:t>‹#›</a:t>
            </a:fld>
            <a:endParaRPr lang="en-US"/>
          </a:p>
        </p:txBody>
      </p:sp>
    </p:spTree>
    <p:extLst>
      <p:ext uri="{BB962C8B-B14F-4D97-AF65-F5344CB8AC3E}">
        <p14:creationId xmlns:p14="http://schemas.microsoft.com/office/powerpoint/2010/main" val="26056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2453F51-9F7F-4939-A8E2-EA32EFD678DF}" type="datetimeFigureOut">
              <a:rPr lang="en-US" smtClean="0"/>
              <a:t>1/26/2018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C32E204-73EC-4D07-A139-59FE6C48040F}" type="slidenum">
              <a:rPr lang="en-US" smtClean="0"/>
              <a:t>‹#›</a:t>
            </a:fld>
            <a:endParaRPr lang="en-US"/>
          </a:p>
        </p:txBody>
      </p:sp>
    </p:spTree>
    <p:extLst>
      <p:ext uri="{BB962C8B-B14F-4D97-AF65-F5344CB8AC3E}">
        <p14:creationId xmlns:p14="http://schemas.microsoft.com/office/powerpoint/2010/main" val="2233479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2453F51-9F7F-4939-A8E2-EA32EFD678DF}" type="datetimeFigureOut">
              <a:rPr lang="en-US" smtClean="0"/>
              <a:t>1/26/2018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C32E204-73EC-4D07-A139-59FE6C48040F}" type="slidenum">
              <a:rPr lang="en-US" smtClean="0"/>
              <a:t>‹#›</a:t>
            </a:fld>
            <a:endParaRPr lang="en-US"/>
          </a:p>
        </p:txBody>
      </p:sp>
    </p:spTree>
    <p:extLst>
      <p:ext uri="{BB962C8B-B14F-4D97-AF65-F5344CB8AC3E}">
        <p14:creationId xmlns:p14="http://schemas.microsoft.com/office/powerpoint/2010/main" val="3759480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453F51-9F7F-4939-A8E2-EA32EFD678DF}" type="datetimeFigureOut">
              <a:rPr lang="en-US" smtClean="0"/>
              <a:t>1/26/2018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C32E204-73EC-4D07-A139-59FE6C48040F}" type="slidenum">
              <a:rPr lang="en-US" smtClean="0"/>
              <a:t>‹#›</a:t>
            </a:fld>
            <a:endParaRPr lang="en-US"/>
          </a:p>
        </p:txBody>
      </p:sp>
    </p:spTree>
    <p:extLst>
      <p:ext uri="{BB962C8B-B14F-4D97-AF65-F5344CB8AC3E}">
        <p14:creationId xmlns:p14="http://schemas.microsoft.com/office/powerpoint/2010/main" val="507391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453F51-9F7F-4939-A8E2-EA32EFD678DF}" type="datetimeFigureOut">
              <a:rPr lang="en-US" smtClean="0"/>
              <a:t>1/26/2018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32E204-73EC-4D07-A139-59FE6C48040F}" type="slidenum">
              <a:rPr lang="en-US" smtClean="0"/>
              <a:t>‹#›</a:t>
            </a:fld>
            <a:endParaRPr lang="en-US"/>
          </a:p>
        </p:txBody>
      </p:sp>
    </p:spTree>
    <p:extLst>
      <p:ext uri="{BB962C8B-B14F-4D97-AF65-F5344CB8AC3E}">
        <p14:creationId xmlns:p14="http://schemas.microsoft.com/office/powerpoint/2010/main" val="3273681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453F51-9F7F-4939-A8E2-EA32EFD678DF}" type="datetimeFigureOut">
              <a:rPr lang="en-US" smtClean="0"/>
              <a:t>1/26/2018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32E204-73EC-4D07-A139-59FE6C48040F}" type="slidenum">
              <a:rPr lang="en-US" smtClean="0"/>
              <a:t>‹#›</a:t>
            </a:fld>
            <a:endParaRPr lang="en-US"/>
          </a:p>
        </p:txBody>
      </p:sp>
    </p:spTree>
    <p:extLst>
      <p:ext uri="{BB962C8B-B14F-4D97-AF65-F5344CB8AC3E}">
        <p14:creationId xmlns:p14="http://schemas.microsoft.com/office/powerpoint/2010/main" val="3054364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453F51-9F7F-4939-A8E2-EA32EFD678DF}" type="datetimeFigureOut">
              <a:rPr lang="en-US" smtClean="0"/>
              <a:t>1/26/2018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32E204-73EC-4D07-A139-59FE6C48040F}" type="slidenum">
              <a:rPr lang="en-US" smtClean="0"/>
              <a:t>‹#›</a:t>
            </a:fld>
            <a:endParaRPr lang="en-US"/>
          </a:p>
        </p:txBody>
      </p:sp>
    </p:spTree>
    <p:extLst>
      <p:ext uri="{BB962C8B-B14F-4D97-AF65-F5344CB8AC3E}">
        <p14:creationId xmlns:p14="http://schemas.microsoft.com/office/powerpoint/2010/main" val="2182930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1470025"/>
          </a:xfrm>
        </p:spPr>
        <p:txBody>
          <a:bodyPr/>
          <a:lstStyle/>
          <a:p>
            <a:r>
              <a:rPr lang="en-US" b="1" dirty="0" smtClean="0">
                <a:solidFill>
                  <a:srgbClr val="FF0000"/>
                </a:solidFill>
              </a:rPr>
              <a:t>UNIT III: Musculoskeletal System</a:t>
            </a:r>
            <a:endParaRPr lang="en-US" b="1" dirty="0">
              <a:solidFill>
                <a:srgbClr val="FF0000"/>
              </a:solidFill>
            </a:endParaRPr>
          </a:p>
        </p:txBody>
      </p:sp>
      <p:sp>
        <p:nvSpPr>
          <p:cNvPr id="3" name="Subtitle 2"/>
          <p:cNvSpPr>
            <a:spLocks noGrp="1"/>
          </p:cNvSpPr>
          <p:nvPr>
            <p:ph type="subTitle" idx="1"/>
          </p:nvPr>
        </p:nvSpPr>
        <p:spPr>
          <a:xfrm>
            <a:off x="3633787" y="2514600"/>
            <a:ext cx="5105400" cy="1219200"/>
          </a:xfrm>
        </p:spPr>
        <p:txBody>
          <a:bodyPr/>
          <a:lstStyle/>
          <a:p>
            <a:r>
              <a:rPr lang="en-US" b="1" dirty="0" smtClean="0">
                <a:solidFill>
                  <a:srgbClr val="7030A0"/>
                </a:solidFill>
              </a:rPr>
              <a:t>BIJAY SUBEDI, APL</a:t>
            </a:r>
          </a:p>
          <a:p>
            <a:r>
              <a:rPr lang="en-US" b="1" dirty="0" smtClean="0">
                <a:solidFill>
                  <a:srgbClr val="7030A0"/>
                </a:solidFill>
              </a:rPr>
              <a:t>SHAS, BPH 1</a:t>
            </a:r>
            <a:r>
              <a:rPr lang="en-US" b="1" baseline="30000" dirty="0" smtClean="0">
                <a:solidFill>
                  <a:srgbClr val="7030A0"/>
                </a:solidFill>
              </a:rPr>
              <a:t>st</a:t>
            </a:r>
            <a:r>
              <a:rPr lang="en-US" b="1" dirty="0" smtClean="0">
                <a:solidFill>
                  <a:srgbClr val="7030A0"/>
                </a:solidFill>
              </a:rPr>
              <a:t> semester</a:t>
            </a:r>
            <a:endParaRPr lang="en-US" b="1" dirty="0">
              <a:solidFill>
                <a:srgbClr val="7030A0"/>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1671" y="3962399"/>
            <a:ext cx="4203129" cy="2460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56097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477000"/>
          </a:xfrm>
        </p:spPr>
        <p:txBody>
          <a:bodyPr>
            <a:normAutofit/>
          </a:bodyPr>
          <a:lstStyle/>
          <a:p>
            <a:pPr marL="0" indent="0">
              <a:lnSpc>
                <a:spcPct val="110000"/>
              </a:lnSpc>
              <a:buNone/>
            </a:pPr>
            <a:r>
              <a:rPr lang="en-US" b="1" u="sng" dirty="0">
                <a:solidFill>
                  <a:srgbClr val="FF0000"/>
                </a:solidFill>
                <a:latin typeface="Times New Roman" pitchFamily="18" charset="0"/>
                <a:cs typeface="Times New Roman" pitchFamily="18" charset="0"/>
              </a:rPr>
              <a:t>T</a:t>
            </a:r>
            <a:r>
              <a:rPr lang="en-US" b="1" u="sng" dirty="0" smtClean="0">
                <a:solidFill>
                  <a:srgbClr val="FF0000"/>
                </a:solidFill>
                <a:effectLst/>
                <a:latin typeface="Times New Roman" pitchFamily="18" charset="0"/>
                <a:cs typeface="Times New Roman" pitchFamily="18" charset="0"/>
              </a:rPr>
              <a:t>ypes of bone being based on microscopic study</a:t>
            </a:r>
            <a:endParaRPr lang="en-US" b="1" u="sng" dirty="0">
              <a:solidFill>
                <a:srgbClr val="FF0000"/>
              </a:solidFill>
              <a:latin typeface="Times New Roman" pitchFamily="18" charset="0"/>
              <a:cs typeface="Times New Roman" pitchFamily="18" charset="0"/>
            </a:endParaRPr>
          </a:p>
          <a:p>
            <a:pPr>
              <a:lnSpc>
                <a:spcPct val="110000"/>
              </a:lnSpc>
              <a:buFont typeface="Wingdings" pitchFamily="2" charset="2"/>
              <a:buChar char="Ø"/>
            </a:pPr>
            <a:r>
              <a:rPr lang="en-US" sz="2400" dirty="0" smtClean="0">
                <a:effectLst/>
                <a:latin typeface="Times New Roman" pitchFamily="18" charset="0"/>
                <a:cs typeface="Times New Roman" pitchFamily="18" charset="0"/>
              </a:rPr>
              <a:t>Bone in children and adults is of two types: </a:t>
            </a:r>
          </a:p>
          <a:p>
            <a:pPr marL="914400" lvl="1" indent="-457200">
              <a:lnSpc>
                <a:spcPct val="110000"/>
              </a:lnSpc>
              <a:buFont typeface="+mj-lt"/>
              <a:buAutoNum type="arabicPeriod"/>
            </a:pPr>
            <a:r>
              <a:rPr lang="en-US" sz="2400" b="1" dirty="0" smtClean="0">
                <a:effectLst/>
                <a:latin typeface="Times New Roman" pitchFamily="18" charset="0"/>
                <a:cs typeface="Times New Roman" pitchFamily="18" charset="0"/>
              </a:rPr>
              <a:t>compact or cortical bone, </a:t>
            </a:r>
          </a:p>
          <a:p>
            <a:pPr marL="1200150" lvl="2" indent="-342900">
              <a:lnSpc>
                <a:spcPct val="110000"/>
              </a:lnSpc>
              <a:buFont typeface="Wingdings" pitchFamily="2" charset="2"/>
              <a:buChar char="Ø"/>
            </a:pPr>
            <a:r>
              <a:rPr lang="en-US" dirty="0">
                <a:latin typeface="Times New Roman" pitchFamily="18" charset="0"/>
                <a:cs typeface="Times New Roman" pitchFamily="18" charset="0"/>
              </a:rPr>
              <a:t>M</a:t>
            </a:r>
            <a:r>
              <a:rPr lang="en-US" dirty="0" smtClean="0">
                <a:effectLst/>
                <a:latin typeface="Times New Roman" pitchFamily="18" charset="0"/>
                <a:cs typeface="Times New Roman" pitchFamily="18" charset="0"/>
              </a:rPr>
              <a:t>akes up the </a:t>
            </a:r>
            <a:r>
              <a:rPr lang="en-US" b="1" dirty="0" smtClean="0">
                <a:effectLst/>
                <a:latin typeface="Times New Roman" pitchFamily="18" charset="0"/>
                <a:cs typeface="Times New Roman" pitchFamily="18" charset="0"/>
              </a:rPr>
              <a:t>outer layer </a:t>
            </a:r>
            <a:r>
              <a:rPr lang="en-US" dirty="0" smtClean="0">
                <a:effectLst/>
                <a:latin typeface="Times New Roman" pitchFamily="18" charset="0"/>
                <a:cs typeface="Times New Roman" pitchFamily="18" charset="0"/>
              </a:rPr>
              <a:t>of most bones and accounts for </a:t>
            </a:r>
            <a:r>
              <a:rPr lang="en-US" b="1" dirty="0" smtClean="0">
                <a:effectLst/>
                <a:latin typeface="Times New Roman" pitchFamily="18" charset="0"/>
                <a:cs typeface="Times New Roman" pitchFamily="18" charset="0"/>
              </a:rPr>
              <a:t>80% of the bone</a:t>
            </a:r>
            <a:r>
              <a:rPr lang="en-US" dirty="0" smtClean="0">
                <a:effectLst/>
                <a:latin typeface="Times New Roman" pitchFamily="18" charset="0"/>
                <a:cs typeface="Times New Roman" pitchFamily="18" charset="0"/>
              </a:rPr>
              <a:t> in the body. It is </a:t>
            </a:r>
            <a:r>
              <a:rPr lang="en-US" b="1" dirty="0" smtClean="0">
                <a:latin typeface="Times New Roman" pitchFamily="18" charset="0"/>
                <a:cs typeface="Times New Roman" pitchFamily="18" charset="0"/>
              </a:rPr>
              <a:t>dense </a:t>
            </a:r>
            <a:r>
              <a:rPr lang="en-US" b="1" dirty="0">
                <a:latin typeface="Times New Roman" pitchFamily="18" charset="0"/>
                <a:cs typeface="Times New Roman" pitchFamily="18" charset="0"/>
              </a:rPr>
              <a:t>rigid </a:t>
            </a:r>
            <a:r>
              <a:rPr lang="en-US" dirty="0">
                <a:latin typeface="Times New Roman" pitchFamily="18" charset="0"/>
                <a:cs typeface="Times New Roman" pitchFamily="18" charset="0"/>
              </a:rPr>
              <a:t>outer </a:t>
            </a:r>
            <a:r>
              <a:rPr lang="en-US" dirty="0" smtClean="0">
                <a:latin typeface="Times New Roman" pitchFamily="18" charset="0"/>
                <a:cs typeface="Times New Roman" pitchFamily="18" charset="0"/>
              </a:rPr>
              <a:t>shell.</a:t>
            </a:r>
            <a:endParaRPr lang="en-US" dirty="0" smtClean="0">
              <a:effectLst/>
              <a:latin typeface="Times New Roman" pitchFamily="18" charset="0"/>
              <a:cs typeface="Times New Roman" pitchFamily="18" charset="0"/>
            </a:endParaRPr>
          </a:p>
          <a:p>
            <a:pPr marL="1200150" lvl="2" indent="-342900">
              <a:lnSpc>
                <a:spcPct val="110000"/>
              </a:lnSpc>
              <a:buFont typeface="Wingdings" pitchFamily="2" charset="2"/>
              <a:buChar char="Ø"/>
            </a:pPr>
            <a:r>
              <a:rPr lang="en-US" dirty="0" smtClean="0">
                <a:effectLst/>
                <a:latin typeface="Times New Roman" pitchFamily="18" charset="0"/>
                <a:cs typeface="Times New Roman" pitchFamily="18" charset="0"/>
              </a:rPr>
              <a:t>In compact bone, bone </a:t>
            </a:r>
            <a:r>
              <a:rPr lang="en-US" b="1" dirty="0" smtClean="0">
                <a:effectLst/>
                <a:latin typeface="Times New Roman" pitchFamily="18" charset="0"/>
                <a:cs typeface="Times New Roman" pitchFamily="18" charset="0"/>
              </a:rPr>
              <a:t>cells lie in lacunae</a:t>
            </a:r>
            <a:r>
              <a:rPr lang="en-US" dirty="0" smtClean="0">
                <a:effectLst/>
                <a:latin typeface="Times New Roman" pitchFamily="18" charset="0"/>
                <a:cs typeface="Times New Roman" pitchFamily="18" charset="0"/>
              </a:rPr>
              <a:t>. </a:t>
            </a:r>
          </a:p>
          <a:p>
            <a:pPr marL="1200150" lvl="2" indent="-342900">
              <a:lnSpc>
                <a:spcPct val="110000"/>
              </a:lnSpc>
              <a:buFont typeface="Wingdings" pitchFamily="2" charset="2"/>
              <a:buChar char="Ø"/>
            </a:pPr>
            <a:r>
              <a:rPr lang="en-US" dirty="0" smtClean="0">
                <a:effectLst/>
                <a:latin typeface="Times New Roman" pitchFamily="18" charset="0"/>
                <a:cs typeface="Times New Roman" pitchFamily="18" charset="0"/>
              </a:rPr>
              <a:t>They </a:t>
            </a:r>
            <a:r>
              <a:rPr lang="en-US" b="1" dirty="0" smtClean="0">
                <a:effectLst/>
                <a:latin typeface="Times New Roman" pitchFamily="18" charset="0"/>
                <a:cs typeface="Times New Roman" pitchFamily="18" charset="0"/>
              </a:rPr>
              <a:t>receive nutrients </a:t>
            </a:r>
            <a:r>
              <a:rPr lang="en-US" dirty="0" smtClean="0">
                <a:effectLst/>
                <a:latin typeface="Times New Roman" pitchFamily="18" charset="0"/>
                <a:cs typeface="Times New Roman" pitchFamily="18" charset="0"/>
              </a:rPr>
              <a:t>by way of </a:t>
            </a:r>
            <a:r>
              <a:rPr lang="en-US" b="1" dirty="0" err="1" smtClean="0">
                <a:effectLst/>
                <a:latin typeface="Times New Roman" pitchFamily="18" charset="0"/>
                <a:cs typeface="Times New Roman" pitchFamily="18" charset="0"/>
              </a:rPr>
              <a:t>canaliculi</a:t>
            </a:r>
            <a:r>
              <a:rPr lang="en-US" b="1" dirty="0" smtClean="0">
                <a:effectLst/>
                <a:latin typeface="Times New Roman" pitchFamily="18" charset="0"/>
                <a:cs typeface="Times New Roman" pitchFamily="18" charset="0"/>
              </a:rPr>
              <a:t> that branch throughout the compact bone.</a:t>
            </a:r>
          </a:p>
          <a:p>
            <a:pPr marL="1200150" lvl="2" indent="-342900">
              <a:lnSpc>
                <a:spcPct val="110000"/>
              </a:lnSpc>
              <a:buFont typeface="Wingdings" pitchFamily="2" charset="2"/>
              <a:buChar char="Ø"/>
            </a:pPr>
            <a:r>
              <a:rPr lang="en-US" dirty="0" smtClean="0">
                <a:effectLst/>
                <a:latin typeface="Times New Roman" pitchFamily="18" charset="0"/>
                <a:cs typeface="Times New Roman" pitchFamily="18" charset="0"/>
              </a:rPr>
              <a:t> In compact bone, nutrients are provided via </a:t>
            </a:r>
            <a:r>
              <a:rPr lang="en-US" b="1" dirty="0" err="1" smtClean="0">
                <a:effectLst/>
                <a:latin typeface="Times New Roman" pitchFamily="18" charset="0"/>
                <a:cs typeface="Times New Roman" pitchFamily="18" charset="0"/>
              </a:rPr>
              <a:t>haversian</a:t>
            </a:r>
            <a:r>
              <a:rPr lang="en-US" b="1" dirty="0" smtClean="0">
                <a:effectLst/>
                <a:latin typeface="Times New Roman" pitchFamily="18" charset="0"/>
                <a:cs typeface="Times New Roman" pitchFamily="18" charset="0"/>
              </a:rPr>
              <a:t> canals</a:t>
            </a:r>
            <a:r>
              <a:rPr lang="en-US" dirty="0" smtClean="0">
                <a:effectLst/>
                <a:latin typeface="Times New Roman" pitchFamily="18" charset="0"/>
                <a:cs typeface="Times New Roman" pitchFamily="18" charset="0"/>
              </a:rPr>
              <a:t>, which contain </a:t>
            </a:r>
            <a:r>
              <a:rPr lang="en-US" b="1" dirty="0" smtClean="0">
                <a:effectLst/>
                <a:latin typeface="Times New Roman" pitchFamily="18" charset="0"/>
                <a:cs typeface="Times New Roman" pitchFamily="18" charset="0"/>
              </a:rPr>
              <a:t>blood vessels</a:t>
            </a:r>
            <a:r>
              <a:rPr lang="en-US" dirty="0" smtClean="0">
                <a:effectLst/>
                <a:latin typeface="Times New Roman" pitchFamily="18" charset="0"/>
                <a:cs typeface="Times New Roman" pitchFamily="18" charset="0"/>
              </a:rPr>
              <a:t>. </a:t>
            </a:r>
          </a:p>
          <a:p>
            <a:pPr marL="1200150" lvl="2" indent="-342900">
              <a:lnSpc>
                <a:spcPct val="110000"/>
              </a:lnSpc>
              <a:buFont typeface="Wingdings" pitchFamily="2" charset="2"/>
              <a:buChar char="Ø"/>
            </a:pPr>
            <a:r>
              <a:rPr lang="en-US" dirty="0" smtClean="0">
                <a:effectLst/>
                <a:latin typeface="Times New Roman" pitchFamily="18" charset="0"/>
                <a:cs typeface="Times New Roman" pitchFamily="18" charset="0"/>
              </a:rPr>
              <a:t>Around each </a:t>
            </a:r>
            <a:r>
              <a:rPr lang="en-US" dirty="0" err="1" smtClean="0">
                <a:effectLst/>
                <a:latin typeface="Times New Roman" pitchFamily="18" charset="0"/>
                <a:cs typeface="Times New Roman" pitchFamily="18" charset="0"/>
              </a:rPr>
              <a:t>Haversian</a:t>
            </a:r>
            <a:r>
              <a:rPr lang="en-US" dirty="0" smtClean="0">
                <a:effectLst/>
                <a:latin typeface="Times New Roman" pitchFamily="18" charset="0"/>
                <a:cs typeface="Times New Roman" pitchFamily="18" charset="0"/>
              </a:rPr>
              <a:t> canal, </a:t>
            </a:r>
            <a:r>
              <a:rPr lang="en-US" b="1" dirty="0" smtClean="0">
                <a:effectLst/>
                <a:latin typeface="Times New Roman" pitchFamily="18" charset="0"/>
                <a:cs typeface="Times New Roman" pitchFamily="18" charset="0"/>
              </a:rPr>
              <a:t>collagen is arranged in concentric layers</a:t>
            </a:r>
            <a:r>
              <a:rPr lang="en-US" dirty="0" smtClean="0">
                <a:effectLst/>
                <a:latin typeface="Times New Roman" pitchFamily="18" charset="0"/>
                <a:cs typeface="Times New Roman" pitchFamily="18" charset="0"/>
              </a:rPr>
              <a:t>, forming cylinders called </a:t>
            </a:r>
            <a:r>
              <a:rPr lang="en-US" b="1" dirty="0" smtClean="0">
                <a:effectLst/>
                <a:latin typeface="Times New Roman" pitchFamily="18" charset="0"/>
                <a:cs typeface="Times New Roman" pitchFamily="18" charset="0"/>
              </a:rPr>
              <a:t>osteons</a:t>
            </a:r>
            <a:r>
              <a:rPr lang="en-US" dirty="0" smtClean="0">
                <a:effectLst/>
                <a:latin typeface="Times New Roman" pitchFamily="18" charset="0"/>
                <a:cs typeface="Times New Roman" pitchFamily="18" charset="0"/>
              </a:rPr>
              <a:t> or </a:t>
            </a:r>
            <a:r>
              <a:rPr lang="en-US" b="1" dirty="0" err="1" smtClean="0">
                <a:effectLst/>
                <a:latin typeface="Times New Roman" pitchFamily="18" charset="0"/>
                <a:cs typeface="Times New Roman" pitchFamily="18" charset="0"/>
              </a:rPr>
              <a:t>haversian</a:t>
            </a:r>
            <a:r>
              <a:rPr lang="en-US" b="1" dirty="0" smtClean="0">
                <a:effectLst/>
                <a:latin typeface="Times New Roman" pitchFamily="18" charset="0"/>
                <a:cs typeface="Times New Roman" pitchFamily="18" charset="0"/>
              </a:rPr>
              <a:t> systems.</a:t>
            </a:r>
            <a:endParaRPr lang="en-US" dirty="0" smtClean="0">
              <a:effectLst/>
              <a:latin typeface="Times New Roman" pitchFamily="18" charset="0"/>
              <a:cs typeface="Times New Roman" pitchFamily="18" charset="0"/>
            </a:endParaRPr>
          </a:p>
          <a:p>
            <a:pPr marL="457200" lvl="1" indent="0">
              <a:lnSpc>
                <a:spcPct val="110000"/>
              </a:lnSpc>
              <a:buNone/>
            </a:pPr>
            <a:endParaRPr lang="en-US" sz="2400" dirty="0" smtClean="0">
              <a:effectLst/>
              <a:latin typeface="Times New Roman" pitchFamily="18" charset="0"/>
              <a:cs typeface="Times New Roman" pitchFamily="18" charset="0"/>
            </a:endParaRPr>
          </a:p>
          <a:p>
            <a:pPr marL="914400" lvl="1" indent="-457200">
              <a:lnSpc>
                <a:spcPct val="110000"/>
              </a:lnSpc>
              <a:buAutoNum type="arabicPeriod" startAt="2"/>
            </a:pP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3055994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304801"/>
            <a:ext cx="5562600" cy="6417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9301" y="304801"/>
            <a:ext cx="3314699" cy="5714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71160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7036" y="76200"/>
            <a:ext cx="8880764" cy="4924425"/>
          </a:xfrm>
          <a:prstGeom prst="rect">
            <a:avLst/>
          </a:prstGeom>
          <a:noFill/>
        </p:spPr>
        <p:txBody>
          <a:bodyPr wrap="square" rtlCol="0">
            <a:spAutoFit/>
          </a:bodyPr>
          <a:lstStyle/>
          <a:p>
            <a:pPr marL="914400" lvl="1" indent="-457200">
              <a:buAutoNum type="arabicPeriod" startAt="2"/>
            </a:pPr>
            <a:r>
              <a:rPr lang="en-US" sz="2600" b="1" dirty="0">
                <a:latin typeface="Times New Roman" pitchFamily="18" charset="0"/>
                <a:cs typeface="Times New Roman" pitchFamily="18" charset="0"/>
              </a:rPr>
              <a:t>T</a:t>
            </a:r>
            <a:r>
              <a:rPr lang="en-US" sz="2600" b="1" dirty="0" smtClean="0">
                <a:effectLst/>
                <a:latin typeface="Times New Roman" pitchFamily="18" charset="0"/>
                <a:cs typeface="Times New Roman" pitchFamily="18" charset="0"/>
              </a:rPr>
              <a:t>rabecular or spongy bones or </a:t>
            </a:r>
            <a:r>
              <a:rPr lang="en-US" sz="2600" b="1" dirty="0" err="1" smtClean="0">
                <a:effectLst/>
                <a:latin typeface="Times New Roman" pitchFamily="18" charset="0"/>
                <a:cs typeface="Times New Roman" pitchFamily="18" charset="0"/>
              </a:rPr>
              <a:t>cancellous</a:t>
            </a:r>
            <a:endParaRPr lang="en-US" sz="2600" b="1" dirty="0" smtClean="0">
              <a:effectLst/>
              <a:latin typeface="Times New Roman" pitchFamily="18" charset="0"/>
              <a:cs typeface="Times New Roman" pitchFamily="18" charset="0"/>
            </a:endParaRPr>
          </a:p>
          <a:p>
            <a:pPr marL="1200150" lvl="2" indent="-342900" algn="just">
              <a:buFont typeface="Wingdings" pitchFamily="2" charset="2"/>
              <a:buChar char="Ø"/>
            </a:pPr>
            <a:r>
              <a:rPr lang="en-US" sz="2400" b="1" dirty="0" smtClean="0">
                <a:effectLst/>
                <a:latin typeface="Times New Roman" pitchFamily="18" charset="0"/>
                <a:cs typeface="Times New Roman" pitchFamily="18" charset="0"/>
              </a:rPr>
              <a:t> </a:t>
            </a:r>
            <a:r>
              <a:rPr lang="en-US" sz="2400" dirty="0">
                <a:latin typeface="Times New Roman" pitchFamily="18" charset="0"/>
                <a:cs typeface="Times New Roman" pitchFamily="18" charset="0"/>
              </a:rPr>
              <a:t>L</a:t>
            </a:r>
            <a:r>
              <a:rPr lang="en-US" sz="2400" dirty="0" smtClean="0">
                <a:effectLst/>
                <a:latin typeface="Times New Roman" pitchFamily="18" charset="0"/>
                <a:cs typeface="Times New Roman" pitchFamily="18" charset="0"/>
              </a:rPr>
              <a:t>ie </a:t>
            </a:r>
            <a:r>
              <a:rPr lang="en-US" sz="2400" b="1" dirty="0" smtClean="0">
                <a:effectLst/>
                <a:latin typeface="Times New Roman" pitchFamily="18" charset="0"/>
                <a:cs typeface="Times New Roman" pitchFamily="18" charset="0"/>
              </a:rPr>
              <a:t>inside</a:t>
            </a:r>
            <a:r>
              <a:rPr lang="en-US" sz="2400" dirty="0" smtClean="0">
                <a:effectLst/>
                <a:latin typeface="Times New Roman" pitchFamily="18" charset="0"/>
                <a:cs typeface="Times New Roman" pitchFamily="18" charset="0"/>
              </a:rPr>
              <a:t> the cortical bone, which makes up the remaining </a:t>
            </a:r>
            <a:r>
              <a:rPr lang="en-US" sz="2400" b="1" dirty="0" smtClean="0">
                <a:effectLst/>
                <a:latin typeface="Times New Roman" pitchFamily="18" charset="0"/>
                <a:cs typeface="Times New Roman" pitchFamily="18" charset="0"/>
              </a:rPr>
              <a:t>20%    </a:t>
            </a:r>
            <a:r>
              <a:rPr lang="en-US" sz="2400" dirty="0" smtClean="0">
                <a:effectLst/>
                <a:latin typeface="Times New Roman" pitchFamily="18" charset="0"/>
                <a:cs typeface="Times New Roman" pitchFamily="18" charset="0"/>
              </a:rPr>
              <a:t>of bone in the body.</a:t>
            </a:r>
          </a:p>
          <a:p>
            <a:pPr marL="1200150" lvl="2" indent="-342900" algn="just">
              <a:buFont typeface="Wingdings" pitchFamily="2" charset="2"/>
              <a:buChar char="Ø"/>
            </a:pPr>
            <a:r>
              <a:rPr lang="en-US" sz="2400" dirty="0" smtClean="0">
                <a:effectLst/>
                <a:latin typeface="Times New Roman" pitchFamily="18" charset="0"/>
                <a:cs typeface="Times New Roman" pitchFamily="18" charset="0"/>
              </a:rPr>
              <a:t>Trabecular bone is made up of </a:t>
            </a:r>
            <a:r>
              <a:rPr lang="en-US" sz="2400" b="1" dirty="0" smtClean="0">
                <a:effectLst/>
                <a:latin typeface="Times New Roman" pitchFamily="18" charset="0"/>
                <a:cs typeface="Times New Roman" pitchFamily="18" charset="0"/>
              </a:rPr>
              <a:t>spicules or plates</a:t>
            </a:r>
            <a:r>
              <a:rPr lang="en-US" sz="2400" dirty="0" smtClean="0">
                <a:effectLst/>
                <a:latin typeface="Times New Roman" pitchFamily="18" charset="0"/>
                <a:cs typeface="Times New Roman" pitchFamily="18" charset="0"/>
              </a:rPr>
              <a:t>, and many cells sit on the surface of the plates. </a:t>
            </a:r>
          </a:p>
          <a:p>
            <a:pPr marL="1200150" lvl="2" indent="-342900" algn="just">
              <a:buFont typeface="Wingdings" pitchFamily="2" charset="2"/>
              <a:buChar char="Ø"/>
            </a:pPr>
            <a:r>
              <a:rPr lang="en-US" sz="2400" dirty="0">
                <a:latin typeface="Times New Roman" pitchFamily="18" charset="0"/>
                <a:cs typeface="Times New Roman" pitchFamily="18" charset="0"/>
              </a:rPr>
              <a:t>central </a:t>
            </a:r>
            <a:r>
              <a:rPr lang="en-US" sz="2400" b="1" i="1" dirty="0">
                <a:latin typeface="Times New Roman" pitchFamily="18" charset="0"/>
                <a:cs typeface="Times New Roman" pitchFamily="18" charset="0"/>
              </a:rPr>
              <a:t>medullary</a:t>
            </a:r>
            <a:r>
              <a:rPr lang="en-US" sz="2400" dirty="0">
                <a:latin typeface="Times New Roman" pitchFamily="18" charset="0"/>
                <a:cs typeface="Times New Roman" pitchFamily="18" charset="0"/>
              </a:rPr>
              <a:t> or </a:t>
            </a:r>
            <a:r>
              <a:rPr lang="en-US" sz="2400" b="1" i="1" dirty="0" err="1">
                <a:latin typeface="Times New Roman" pitchFamily="18" charset="0"/>
                <a:cs typeface="Times New Roman" pitchFamily="18" charset="0"/>
              </a:rPr>
              <a:t>cancellous</a:t>
            </a:r>
            <a:r>
              <a:rPr lang="en-US" sz="2400" dirty="0">
                <a:latin typeface="Times New Roman" pitchFamily="18" charset="0"/>
                <a:cs typeface="Times New Roman" pitchFamily="18" charset="0"/>
              </a:rPr>
              <a:t> zone of thin interconnecting narrow bone </a:t>
            </a:r>
            <a:r>
              <a:rPr lang="en-US" sz="2400" dirty="0" err="1">
                <a:latin typeface="Times New Roman" pitchFamily="18" charset="0"/>
                <a:cs typeface="Times New Roman" pitchFamily="18" charset="0"/>
              </a:rPr>
              <a:t>trabeculae</a:t>
            </a:r>
            <a:r>
              <a:rPr lang="en-US" sz="2400" dirty="0">
                <a:latin typeface="Times New Roman" pitchFamily="18" charset="0"/>
                <a:cs typeface="Times New Roman" pitchFamily="18" charset="0"/>
              </a:rPr>
              <a:t>. The number, thickness and orientation of these bone </a:t>
            </a:r>
            <a:r>
              <a:rPr lang="en-US" sz="2400" dirty="0" err="1">
                <a:latin typeface="Times New Roman" pitchFamily="18" charset="0"/>
                <a:cs typeface="Times New Roman" pitchFamily="18" charset="0"/>
              </a:rPr>
              <a:t>trabeculae</a:t>
            </a:r>
            <a:r>
              <a:rPr lang="en-US" sz="2400" dirty="0">
                <a:latin typeface="Times New Roman" pitchFamily="18" charset="0"/>
                <a:cs typeface="Times New Roman" pitchFamily="18" charset="0"/>
              </a:rPr>
              <a:t> are dependent upon the stresses to which the particular bone is </a:t>
            </a:r>
            <a:r>
              <a:rPr lang="en-US" sz="2400" dirty="0" smtClean="0">
                <a:latin typeface="Times New Roman" pitchFamily="18" charset="0"/>
                <a:cs typeface="Times New Roman" pitchFamily="18" charset="0"/>
              </a:rPr>
              <a:t>exposed.</a:t>
            </a:r>
          </a:p>
          <a:p>
            <a:pPr marL="1200150" lvl="2" indent="-342900" algn="just">
              <a:buFont typeface="Wingdings" pitchFamily="2" charset="2"/>
              <a:buChar char="Ø"/>
            </a:pPr>
            <a:r>
              <a:rPr lang="en-US" sz="2400" b="1" dirty="0" smtClean="0">
                <a:latin typeface="Times New Roman" pitchFamily="18" charset="0"/>
                <a:cs typeface="Times New Roman" pitchFamily="18" charset="0"/>
              </a:rPr>
              <a:t>The spaces </a:t>
            </a:r>
            <a:r>
              <a:rPr lang="en-US" sz="2400" dirty="0">
                <a:latin typeface="Times New Roman" pitchFamily="18" charset="0"/>
                <a:cs typeface="Times New Roman" pitchFamily="18" charset="0"/>
              </a:rPr>
              <a:t>in </a:t>
            </a:r>
            <a:r>
              <a:rPr lang="en-US" sz="2400" dirty="0" smtClean="0">
                <a:latin typeface="Times New Roman" pitchFamily="18" charset="0"/>
                <a:cs typeface="Times New Roman" pitchFamily="18" charset="0"/>
              </a:rPr>
              <a:t>the </a:t>
            </a:r>
            <a:r>
              <a:rPr lang="en-US" sz="2400" dirty="0">
                <a:latin typeface="Times New Roman" pitchFamily="18" charset="0"/>
                <a:cs typeface="Times New Roman" pitchFamily="18" charset="0"/>
              </a:rPr>
              <a:t>medullary bone between </a:t>
            </a:r>
            <a:r>
              <a:rPr lang="en-US" sz="2400" dirty="0" err="1">
                <a:latin typeface="Times New Roman" pitchFamily="18" charset="0"/>
                <a:cs typeface="Times New Roman" pitchFamily="18" charset="0"/>
              </a:rPr>
              <a:t>trabeculae</a:t>
            </a:r>
            <a:r>
              <a:rPr lang="en-US" sz="2400" dirty="0">
                <a:latin typeface="Times New Roman" pitchFamily="18" charset="0"/>
                <a:cs typeface="Times New Roman" pitchFamily="18" charset="0"/>
              </a:rPr>
              <a:t> is occupied by </a:t>
            </a:r>
            <a:r>
              <a:rPr lang="en-US" sz="2400" b="1" dirty="0" err="1">
                <a:latin typeface="Times New Roman" pitchFamily="18" charset="0"/>
                <a:cs typeface="Times New Roman" pitchFamily="18" charset="0"/>
              </a:rPr>
              <a:t>haemopoietic</a:t>
            </a:r>
            <a:r>
              <a:rPr lang="en-US" sz="2400" b="1" dirty="0">
                <a:latin typeface="Times New Roman" pitchFamily="18" charset="0"/>
                <a:cs typeface="Times New Roman" pitchFamily="18" charset="0"/>
              </a:rPr>
              <a:t> bone marrow </a:t>
            </a:r>
            <a:endParaRPr lang="en-US" sz="2400" b="1" dirty="0" smtClean="0">
              <a:effectLst/>
              <a:latin typeface="Times New Roman" pitchFamily="18" charset="0"/>
              <a:cs typeface="Times New Roman" pitchFamily="18" charset="0"/>
            </a:endParaRPr>
          </a:p>
          <a:p>
            <a:pPr marL="1200150" lvl="2" indent="-342900" algn="just">
              <a:buFont typeface="Wingdings" pitchFamily="2" charset="2"/>
              <a:buChar char="Ø"/>
            </a:pPr>
            <a:r>
              <a:rPr lang="en-US" sz="2400" b="1" dirty="0" smtClean="0">
                <a:effectLst/>
                <a:latin typeface="Times New Roman" pitchFamily="18" charset="0"/>
                <a:cs typeface="Times New Roman" pitchFamily="18" charset="0"/>
              </a:rPr>
              <a:t>Nutrients diffuse </a:t>
            </a:r>
            <a:r>
              <a:rPr lang="en-US" sz="2400" dirty="0" smtClean="0">
                <a:effectLst/>
                <a:latin typeface="Times New Roman" pitchFamily="18" charset="0"/>
                <a:cs typeface="Times New Roman" pitchFamily="18" charset="0"/>
              </a:rPr>
              <a:t>from bone extracellular fluid (</a:t>
            </a:r>
            <a:r>
              <a:rPr lang="en-US" sz="2400" b="1" dirty="0" smtClean="0">
                <a:effectLst/>
                <a:latin typeface="Times New Roman" pitchFamily="18" charset="0"/>
                <a:cs typeface="Times New Roman" pitchFamily="18" charset="0"/>
              </a:rPr>
              <a:t>ECF) into the </a:t>
            </a:r>
            <a:r>
              <a:rPr lang="en-US" sz="2400" b="1" dirty="0" err="1" smtClean="0">
                <a:effectLst/>
                <a:latin typeface="Times New Roman" pitchFamily="18" charset="0"/>
                <a:cs typeface="Times New Roman" pitchFamily="18" charset="0"/>
              </a:rPr>
              <a:t>trabeculae</a:t>
            </a:r>
            <a:r>
              <a:rPr lang="en-US" sz="2400" b="1" dirty="0">
                <a:latin typeface="Times New Roman" pitchFamily="18" charset="0"/>
                <a:cs typeface="Times New Roman" pitchFamily="18" charset="0"/>
              </a:rPr>
              <a:t>.</a:t>
            </a:r>
            <a:endParaRPr lang="en-US" sz="2400" b="1" dirty="0" smtClean="0"/>
          </a:p>
        </p:txBody>
      </p:sp>
      <p:sp>
        <p:nvSpPr>
          <p:cNvPr id="6" name="TextBox 5"/>
          <p:cNvSpPr txBox="1"/>
          <p:nvPr/>
        </p:nvSpPr>
        <p:spPr>
          <a:xfrm>
            <a:off x="200891" y="5288340"/>
            <a:ext cx="8991600" cy="1569660"/>
          </a:xfrm>
          <a:prstGeom prst="rect">
            <a:avLst/>
          </a:prstGeom>
          <a:noFill/>
        </p:spPr>
        <p:txBody>
          <a:bodyPr wrap="square" rtlCol="0">
            <a:spAutoFit/>
          </a:bodyPr>
          <a:lstStyle/>
          <a:p>
            <a:r>
              <a:rPr lang="en-US" sz="2400" dirty="0" smtClean="0">
                <a:effectLst/>
                <a:latin typeface="Times New Roman" pitchFamily="18" charset="0"/>
                <a:cs typeface="Times New Roman" pitchFamily="18" charset="0"/>
              </a:rPr>
              <a:t>Note: The protein in bone matrix is over </a:t>
            </a:r>
            <a:r>
              <a:rPr lang="en-US" sz="2400" b="1" dirty="0" smtClean="0">
                <a:effectLst/>
                <a:latin typeface="Times New Roman" pitchFamily="18" charset="0"/>
                <a:cs typeface="Times New Roman" pitchFamily="18" charset="0"/>
              </a:rPr>
              <a:t>90% type I collagen</a:t>
            </a:r>
            <a:r>
              <a:rPr lang="en-US" sz="2400" dirty="0" smtClean="0">
                <a:effectLst/>
                <a:latin typeface="Times New Roman" pitchFamily="18" charset="0"/>
                <a:cs typeface="Times New Roman" pitchFamily="18" charset="0"/>
              </a:rPr>
              <a:t>, which is also the major structural protein in tendons and skin. This collagen, which weight for weight is </a:t>
            </a:r>
            <a:r>
              <a:rPr lang="en-US" sz="2400" b="1" dirty="0" smtClean="0">
                <a:effectLst/>
                <a:latin typeface="Times New Roman" pitchFamily="18" charset="0"/>
                <a:cs typeface="Times New Roman" pitchFamily="18" charset="0"/>
              </a:rPr>
              <a:t>as strong as steel</a:t>
            </a:r>
            <a:r>
              <a:rPr lang="en-US" sz="2400" dirty="0" smtClean="0">
                <a:effectLst/>
                <a:latin typeface="Times New Roman" pitchFamily="18" charset="0"/>
                <a:cs typeface="Times New Roman" pitchFamily="18" charset="0"/>
              </a:rPr>
              <a:t>, is made up of a </a:t>
            </a:r>
            <a:r>
              <a:rPr lang="en-US" sz="2400" b="1" dirty="0" smtClean="0">
                <a:effectLst/>
                <a:latin typeface="Times New Roman" pitchFamily="18" charset="0"/>
                <a:cs typeface="Times New Roman" pitchFamily="18" charset="0"/>
              </a:rPr>
              <a:t>triple helix of three polypeptides</a:t>
            </a:r>
            <a:r>
              <a:rPr lang="en-US" sz="2400" dirty="0" smtClean="0">
                <a:effectLst/>
                <a:latin typeface="Times New Roman" pitchFamily="18" charset="0"/>
                <a:cs typeface="Times New Roman" pitchFamily="18" charset="0"/>
              </a:rPr>
              <a:t> bound tightly together.</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2613005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737"/>
            <a:ext cx="7405600" cy="6552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40515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0602" y="314412"/>
            <a:ext cx="8292398" cy="6162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28245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33251"/>
            <a:ext cx="6477000" cy="6712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0" y="6019800"/>
            <a:ext cx="5388591" cy="523220"/>
          </a:xfrm>
          <a:prstGeom prst="rect">
            <a:avLst/>
          </a:prstGeom>
          <a:noFill/>
        </p:spPr>
        <p:txBody>
          <a:bodyPr wrap="none" rtlCol="0">
            <a:spAutoFit/>
          </a:bodyPr>
          <a:lstStyle/>
          <a:p>
            <a:r>
              <a:rPr lang="en-US" sz="2800" b="1" u="sng" dirty="0">
                <a:solidFill>
                  <a:srgbClr val="FF0000"/>
                </a:solidFill>
                <a:latin typeface="Times New Roman" pitchFamily="18" charset="0"/>
                <a:cs typeface="Times New Roman" pitchFamily="18" charset="0"/>
              </a:rPr>
              <a:t>Types of bone based on the shape</a:t>
            </a:r>
            <a:r>
              <a:rPr lang="en-US" sz="2800" b="1" u="sng" dirty="0" smtClean="0">
                <a:solidFill>
                  <a:srgbClr val="FF0000"/>
                </a:solidFill>
                <a:latin typeface="Times New Roman" pitchFamily="18" charset="0"/>
                <a:cs typeface="Times New Roman" pitchFamily="18" charset="0"/>
              </a:rPr>
              <a:t>:</a:t>
            </a:r>
            <a:endParaRPr lang="en-US" sz="2800" b="1" u="sng"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408626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circle(in)">
                                      <p:cBhvr>
                                        <p:cTn id="12"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763000" cy="6553200"/>
          </a:xfrm>
        </p:spPr>
        <p:txBody>
          <a:bodyPr>
            <a:normAutofit/>
          </a:bodyPr>
          <a:lstStyle/>
          <a:p>
            <a:pPr marL="0" indent="0">
              <a:buNone/>
            </a:pPr>
            <a:r>
              <a:rPr lang="en-US" b="1" u="sng" dirty="0" smtClean="0">
                <a:solidFill>
                  <a:srgbClr val="FF0000"/>
                </a:solidFill>
                <a:latin typeface="Times New Roman" pitchFamily="18" charset="0"/>
                <a:cs typeface="Times New Roman" pitchFamily="18" charset="0"/>
              </a:rPr>
              <a:t>Types of bone based on the shape:</a:t>
            </a:r>
          </a:p>
          <a:p>
            <a:pPr marL="0" indent="0">
              <a:buNone/>
            </a:pPr>
            <a:r>
              <a:rPr lang="en-US" sz="2400" dirty="0">
                <a:latin typeface="Times New Roman" pitchFamily="18" charset="0"/>
                <a:cs typeface="Times New Roman" pitchFamily="18" charset="0"/>
              </a:rPr>
              <a:t>Bones are classified as </a:t>
            </a:r>
            <a:r>
              <a:rPr lang="en-US" sz="2400" b="1" u="sng" dirty="0">
                <a:solidFill>
                  <a:srgbClr val="FF0000"/>
                </a:solidFill>
                <a:latin typeface="Times New Roman" pitchFamily="18" charset="0"/>
                <a:cs typeface="Times New Roman" pitchFamily="18" charset="0"/>
              </a:rPr>
              <a:t>long, short, irregular, flat and </a:t>
            </a:r>
            <a:r>
              <a:rPr lang="en-US" sz="2400" b="1" u="sng" dirty="0" err="1" smtClean="0">
                <a:solidFill>
                  <a:srgbClr val="FF0000"/>
                </a:solidFill>
                <a:latin typeface="Times New Roman" pitchFamily="18" charset="0"/>
                <a:cs typeface="Times New Roman" pitchFamily="18" charset="0"/>
              </a:rPr>
              <a:t>sesamoid</a:t>
            </a:r>
            <a:r>
              <a:rPr lang="en-US" sz="2400" dirty="0" smtClean="0">
                <a:latin typeface="Times New Roman" pitchFamily="18" charset="0"/>
                <a:cs typeface="Times New Roman" pitchFamily="18" charset="0"/>
              </a:rPr>
              <a:t>.</a:t>
            </a:r>
          </a:p>
          <a:p>
            <a:pPr marL="0" indent="0">
              <a:buNone/>
            </a:pPr>
            <a:r>
              <a:rPr lang="en-US" sz="2400" b="1" u="sng" dirty="0" smtClean="0">
                <a:solidFill>
                  <a:srgbClr val="FF0000"/>
                </a:solidFill>
                <a:latin typeface="Times New Roman" pitchFamily="18" charset="0"/>
                <a:cs typeface="Times New Roman" pitchFamily="18" charset="0"/>
              </a:rPr>
              <a:t>1. Long </a:t>
            </a:r>
            <a:r>
              <a:rPr lang="en-US" sz="2400" b="1" u="sng" dirty="0">
                <a:solidFill>
                  <a:srgbClr val="FF0000"/>
                </a:solidFill>
                <a:latin typeface="Times New Roman" pitchFamily="18" charset="0"/>
                <a:cs typeface="Times New Roman" pitchFamily="18" charset="0"/>
              </a:rPr>
              <a:t>bones</a:t>
            </a:r>
            <a:r>
              <a:rPr lang="en-US" sz="2800" b="1" u="sng" dirty="0">
                <a:solidFill>
                  <a:srgbClr val="FF0000"/>
                </a:solidFill>
                <a:latin typeface="Times New Roman" pitchFamily="18" charset="0"/>
                <a:cs typeface="Times New Roman" pitchFamily="18" charset="0"/>
              </a:rPr>
              <a:t>. </a:t>
            </a:r>
            <a:endParaRPr lang="en-US" sz="2800" b="1" u="sng" dirty="0" smtClean="0">
              <a:solidFill>
                <a:srgbClr val="FF0000"/>
              </a:solidFill>
              <a:latin typeface="Times New Roman" pitchFamily="18" charset="0"/>
              <a:cs typeface="Times New Roman" pitchFamily="18" charset="0"/>
            </a:endParaRPr>
          </a:p>
        </p:txBody>
      </p:sp>
      <p:sp>
        <p:nvSpPr>
          <p:cNvPr id="4" name="TextBox 3"/>
          <p:cNvSpPr txBox="1"/>
          <p:nvPr/>
        </p:nvSpPr>
        <p:spPr>
          <a:xfrm>
            <a:off x="152400" y="1676400"/>
            <a:ext cx="5867400" cy="5078313"/>
          </a:xfrm>
          <a:prstGeom prst="rect">
            <a:avLst/>
          </a:prstGeom>
          <a:noFill/>
        </p:spPr>
        <p:txBody>
          <a:bodyPr wrap="square" rtlCol="0">
            <a:spAutoFit/>
          </a:bodyPr>
          <a:lstStyle/>
          <a:p>
            <a:pPr marL="342900" indent="-342900">
              <a:buFont typeface="Wingdings" pitchFamily="2" charset="2"/>
              <a:buChar char="Ø"/>
            </a:pPr>
            <a:r>
              <a:rPr lang="en-US" sz="2400" dirty="0">
                <a:latin typeface="Times New Roman" pitchFamily="18" charset="0"/>
                <a:cs typeface="Times New Roman" pitchFamily="18" charset="0"/>
              </a:rPr>
              <a:t>The length is much greater than the width</a:t>
            </a:r>
            <a:r>
              <a:rPr lang="en-US" sz="2400" dirty="0" smtClean="0">
                <a:latin typeface="Times New Roman" pitchFamily="18" charset="0"/>
                <a:cs typeface="Times New Roman" pitchFamily="18" charset="0"/>
              </a:rPr>
              <a:t>.</a:t>
            </a:r>
          </a:p>
          <a:p>
            <a:pPr marL="342900" indent="-342900">
              <a:buFont typeface="Wingdings" pitchFamily="2" charset="2"/>
              <a:buChar char="Ø"/>
            </a:pPr>
            <a:r>
              <a:rPr lang="en-US" sz="2400" dirty="0" smtClean="0">
                <a:latin typeface="Times New Roman" pitchFamily="18" charset="0"/>
                <a:cs typeface="Times New Roman" pitchFamily="18" charset="0"/>
              </a:rPr>
              <a:t>These </a:t>
            </a:r>
            <a:r>
              <a:rPr lang="en-US" sz="2400" dirty="0">
                <a:latin typeface="Times New Roman" pitchFamily="18" charset="0"/>
                <a:cs typeface="Times New Roman" pitchFamily="18" charset="0"/>
              </a:rPr>
              <a:t>consist of a shaft and two </a:t>
            </a:r>
            <a:r>
              <a:rPr lang="en-US" sz="2400" dirty="0" smtClean="0">
                <a:latin typeface="Times New Roman" pitchFamily="18" charset="0"/>
                <a:cs typeface="Times New Roman" pitchFamily="18" charset="0"/>
              </a:rPr>
              <a:t>extremities with slight </a:t>
            </a:r>
            <a:r>
              <a:rPr lang="en-US" sz="2400" dirty="0">
                <a:latin typeface="Times New Roman" pitchFamily="18" charset="0"/>
                <a:cs typeface="Times New Roman" pitchFamily="18" charset="0"/>
              </a:rPr>
              <a:t>curved </a:t>
            </a:r>
            <a:r>
              <a:rPr lang="en-US" sz="2400" dirty="0" smtClean="0">
                <a:latin typeface="Times New Roman" pitchFamily="18" charset="0"/>
                <a:cs typeface="Times New Roman" pitchFamily="18" charset="0"/>
              </a:rPr>
              <a:t>for Strength.</a:t>
            </a:r>
          </a:p>
          <a:p>
            <a:pPr marL="342900" indent="-342900">
              <a:buFont typeface="Wingdings" pitchFamily="2" charset="2"/>
              <a:buChar char="Ø"/>
            </a:pPr>
            <a:r>
              <a:rPr lang="en-US" sz="2400" dirty="0">
                <a:latin typeface="Times New Roman" pitchFamily="18" charset="0"/>
                <a:cs typeface="Times New Roman" pitchFamily="18" charset="0"/>
              </a:rPr>
              <a:t>Supportive </a:t>
            </a:r>
            <a:r>
              <a:rPr lang="en-US" sz="2400" dirty="0" smtClean="0">
                <a:latin typeface="Times New Roman" pitchFamily="18" charset="0"/>
                <a:cs typeface="Times New Roman" pitchFamily="18" charset="0"/>
              </a:rPr>
              <a:t>functions</a:t>
            </a:r>
          </a:p>
          <a:p>
            <a:pPr marL="342900" indent="-342900">
              <a:buFont typeface="Wingdings" pitchFamily="2" charset="2"/>
              <a:buChar char="Ø"/>
            </a:pPr>
            <a:r>
              <a:rPr lang="en-US" sz="2400" dirty="0">
                <a:latin typeface="Times New Roman" pitchFamily="18" charset="0"/>
                <a:cs typeface="Times New Roman" pitchFamily="18" charset="0"/>
              </a:rPr>
              <a:t>If </a:t>
            </a:r>
            <a:r>
              <a:rPr lang="en-US" sz="2400" dirty="0" smtClean="0">
                <a:latin typeface="Times New Roman" pitchFamily="18" charset="0"/>
                <a:cs typeface="Times New Roman" pitchFamily="18" charset="0"/>
              </a:rPr>
              <a:t>bones were </a:t>
            </a:r>
            <a:r>
              <a:rPr lang="en-US" sz="2400" dirty="0">
                <a:latin typeface="Times New Roman" pitchFamily="18" charset="0"/>
                <a:cs typeface="Times New Roman" pitchFamily="18" charset="0"/>
              </a:rPr>
              <a:t>straight, the weight of the body would be </a:t>
            </a:r>
            <a:r>
              <a:rPr lang="en-US" sz="2400" dirty="0" smtClean="0">
                <a:latin typeface="Times New Roman" pitchFamily="18" charset="0"/>
                <a:cs typeface="Times New Roman" pitchFamily="18" charset="0"/>
              </a:rPr>
              <a:t>unevenly distributed, and </a:t>
            </a:r>
            <a:r>
              <a:rPr lang="en-US" sz="2400" dirty="0">
                <a:latin typeface="Times New Roman" pitchFamily="18" charset="0"/>
                <a:cs typeface="Times New Roman" pitchFamily="18" charset="0"/>
              </a:rPr>
              <a:t>the bone would fracture more easily.</a:t>
            </a:r>
            <a:r>
              <a:rPr lang="en-US" sz="2400" dirty="0" smtClean="0">
                <a:latin typeface="Times New Roman" pitchFamily="18" charset="0"/>
                <a:cs typeface="Times New Roman" pitchFamily="18" charset="0"/>
              </a:rPr>
              <a:t>  </a:t>
            </a:r>
          </a:p>
          <a:p>
            <a:pPr marL="342900" indent="-342900">
              <a:buFont typeface="Wingdings" pitchFamily="2" charset="2"/>
              <a:buChar char="Ø"/>
            </a:pPr>
            <a:r>
              <a:rPr lang="en-US" sz="2400" dirty="0">
                <a:latin typeface="Times New Roman" pitchFamily="18" charset="0"/>
                <a:cs typeface="Times New Roman" pitchFamily="18" charset="0"/>
              </a:rPr>
              <a:t>Long bones </a:t>
            </a:r>
            <a:r>
              <a:rPr lang="en-US" sz="2400" dirty="0" smtClean="0">
                <a:latin typeface="Times New Roman" pitchFamily="18" charset="0"/>
                <a:cs typeface="Times New Roman" pitchFamily="18" charset="0"/>
              </a:rPr>
              <a:t>consist mostly </a:t>
            </a:r>
            <a:r>
              <a:rPr lang="en-US" sz="2400" dirty="0">
                <a:latin typeface="Times New Roman" pitchFamily="18" charset="0"/>
                <a:cs typeface="Times New Roman" pitchFamily="18" charset="0"/>
              </a:rPr>
              <a:t>of compact bone tissue in their </a:t>
            </a:r>
            <a:r>
              <a:rPr lang="en-US" sz="2400" dirty="0" err="1">
                <a:latin typeface="Times New Roman" pitchFamily="18" charset="0"/>
                <a:cs typeface="Times New Roman" pitchFamily="18" charset="0"/>
              </a:rPr>
              <a:t>diaphyses</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but have</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considerable </a:t>
            </a:r>
            <a:r>
              <a:rPr lang="en-US" sz="2400" dirty="0">
                <a:latin typeface="Times New Roman" pitchFamily="18" charset="0"/>
                <a:cs typeface="Times New Roman" pitchFamily="18" charset="0"/>
              </a:rPr>
              <a:t>amounts of spongy bone tissue in their epiphyses</a:t>
            </a:r>
          </a:p>
          <a:p>
            <a:r>
              <a:rPr lang="en-US" sz="2000" dirty="0" smtClean="0">
                <a:latin typeface="Times New Roman" pitchFamily="18" charset="0"/>
                <a:cs typeface="Times New Roman" pitchFamily="18" charset="0"/>
              </a:rPr>
              <a:t>Examples </a:t>
            </a:r>
            <a:r>
              <a:rPr lang="en-US" sz="2000" dirty="0">
                <a:latin typeface="Times New Roman" pitchFamily="18" charset="0"/>
                <a:cs typeface="Times New Roman" pitchFamily="18" charset="0"/>
              </a:rPr>
              <a:t>: </a:t>
            </a:r>
            <a:r>
              <a:rPr lang="en-US" sz="2000" dirty="0"/>
              <a:t>femur (thigh bone), tibia and fibula (leg bones), </a:t>
            </a:r>
            <a:r>
              <a:rPr lang="en-US" sz="2000" dirty="0" err="1"/>
              <a:t>humerus</a:t>
            </a:r>
            <a:r>
              <a:rPr lang="en-US" sz="2000" dirty="0"/>
              <a:t> (</a:t>
            </a:r>
            <a:r>
              <a:rPr lang="en-US" sz="2000" dirty="0" smtClean="0"/>
              <a:t>arm bone</a:t>
            </a:r>
            <a:r>
              <a:rPr lang="en-US" sz="2000" dirty="0"/>
              <a:t>), ulna and radius (forearm bones), and phalanges (</a:t>
            </a:r>
            <a:r>
              <a:rPr lang="en-US" sz="2000" dirty="0" smtClean="0"/>
              <a:t>finger and </a:t>
            </a:r>
            <a:r>
              <a:rPr lang="en-US" sz="2000" dirty="0"/>
              <a:t>toe bones).</a:t>
            </a:r>
            <a:endParaRPr lang="en-US" sz="2000" dirty="0">
              <a:latin typeface="Times New Roman" pitchFamily="18" charset="0"/>
              <a:cs typeface="Times New Roman"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0667" y="2805545"/>
            <a:ext cx="3493333"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4754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6553200"/>
          </a:xfrm>
        </p:spPr>
        <p:txBody>
          <a:bodyPr>
            <a:normAutofit/>
          </a:bodyPr>
          <a:lstStyle/>
          <a:p>
            <a:pPr marL="0" indent="0">
              <a:buNone/>
            </a:pPr>
            <a:r>
              <a:rPr lang="en-US" sz="2800" b="1" u="sng" dirty="0" smtClean="0">
                <a:solidFill>
                  <a:srgbClr val="FF0000"/>
                </a:solidFill>
              </a:rPr>
              <a:t>2. Short </a:t>
            </a:r>
            <a:r>
              <a:rPr lang="en-US" sz="2800" b="1" u="sng" dirty="0">
                <a:solidFill>
                  <a:srgbClr val="FF0000"/>
                </a:solidFill>
              </a:rPr>
              <a:t>bones </a:t>
            </a:r>
            <a:endParaRPr lang="en-US" sz="2800" b="1" u="sng" dirty="0" smtClean="0">
              <a:solidFill>
                <a:srgbClr val="FF0000"/>
              </a:solidFill>
            </a:endParaRPr>
          </a:p>
          <a:p>
            <a:pPr>
              <a:buFont typeface="Wingdings" pitchFamily="2" charset="2"/>
              <a:buChar char="Ø"/>
            </a:pPr>
            <a:r>
              <a:rPr lang="en-US" sz="2400" dirty="0" smtClean="0"/>
              <a:t>somewhat </a:t>
            </a:r>
            <a:r>
              <a:rPr lang="en-US" sz="2400" dirty="0"/>
              <a:t>cube-shaped and are nearly </a:t>
            </a:r>
            <a:r>
              <a:rPr lang="en-US" sz="2400" dirty="0" smtClean="0"/>
              <a:t>equal in </a:t>
            </a:r>
            <a:r>
              <a:rPr lang="en-US" sz="2400" dirty="0"/>
              <a:t>length and width. </a:t>
            </a:r>
            <a:endParaRPr lang="en-US" sz="2400" dirty="0" smtClean="0"/>
          </a:p>
          <a:p>
            <a:pPr>
              <a:buFont typeface="Wingdings" pitchFamily="2" charset="2"/>
              <a:buChar char="Ø"/>
            </a:pPr>
            <a:r>
              <a:rPr lang="en-US" sz="2400" dirty="0" smtClean="0"/>
              <a:t>They </a:t>
            </a:r>
            <a:r>
              <a:rPr lang="en-US" sz="2400" dirty="0"/>
              <a:t>consist of spongy bone tissue </a:t>
            </a:r>
            <a:r>
              <a:rPr lang="en-US" sz="2400" dirty="0" smtClean="0"/>
              <a:t>except at </a:t>
            </a:r>
            <a:r>
              <a:rPr lang="en-US" sz="2400" dirty="0"/>
              <a:t>the surface, which has a thin layer of compact bone </a:t>
            </a:r>
            <a:r>
              <a:rPr lang="en-US" sz="2400" dirty="0" smtClean="0"/>
              <a:t>tissue.</a:t>
            </a:r>
          </a:p>
          <a:p>
            <a:pPr>
              <a:buFont typeface="Wingdings" pitchFamily="2" charset="2"/>
              <a:buChar char="Ø"/>
            </a:pPr>
            <a:r>
              <a:rPr lang="en-US" sz="2400" dirty="0" smtClean="0"/>
              <a:t>Examples: most </a:t>
            </a:r>
            <a:r>
              <a:rPr lang="en-US" sz="2400" dirty="0"/>
              <a:t>carpal (wrist) bones and </a:t>
            </a:r>
            <a:r>
              <a:rPr lang="en-US" sz="2400" dirty="0" smtClean="0"/>
              <a:t>most tarsal </a:t>
            </a:r>
            <a:r>
              <a:rPr lang="en-US" sz="2400" dirty="0"/>
              <a:t>(ankle) bones</a:t>
            </a:r>
            <a:r>
              <a:rPr lang="en-US" sz="2400" dirty="0" smtClean="0"/>
              <a:t>.</a:t>
            </a:r>
          </a:p>
          <a:p>
            <a:pPr marL="0" indent="0">
              <a:buNone/>
            </a:pPr>
            <a:r>
              <a:rPr lang="en-US" sz="2800" b="1" u="sng" dirty="0" smtClean="0">
                <a:solidFill>
                  <a:srgbClr val="FF0000"/>
                </a:solidFill>
              </a:rPr>
              <a:t>3. </a:t>
            </a:r>
            <a:r>
              <a:rPr lang="en-US" sz="2800" b="1" u="sng" dirty="0">
                <a:solidFill>
                  <a:srgbClr val="FF0000"/>
                </a:solidFill>
              </a:rPr>
              <a:t>Flat bones </a:t>
            </a:r>
            <a:endParaRPr lang="en-US" sz="2800" b="1" u="sng" dirty="0" smtClean="0">
              <a:solidFill>
                <a:srgbClr val="FF0000"/>
              </a:solidFill>
            </a:endParaRPr>
          </a:p>
          <a:p>
            <a:pPr>
              <a:buFont typeface="Wingdings" pitchFamily="2" charset="2"/>
              <a:buChar char="Ø"/>
            </a:pPr>
            <a:r>
              <a:rPr lang="en-US" sz="2400" dirty="0" smtClean="0"/>
              <a:t>generally </a:t>
            </a:r>
            <a:r>
              <a:rPr lang="en-US" sz="2400" dirty="0"/>
              <a:t>thin and composed of two nearly </a:t>
            </a:r>
            <a:r>
              <a:rPr lang="en-US" sz="2400" dirty="0" smtClean="0"/>
              <a:t>parallel plates </a:t>
            </a:r>
            <a:r>
              <a:rPr lang="en-US" sz="2400" dirty="0"/>
              <a:t>of compact bone tissue enclosing a layer of </a:t>
            </a:r>
            <a:r>
              <a:rPr lang="en-US" sz="2400" dirty="0" smtClean="0"/>
              <a:t>spongy bone </a:t>
            </a:r>
            <a:r>
              <a:rPr lang="en-US" sz="2400" dirty="0"/>
              <a:t>tissue. </a:t>
            </a:r>
            <a:endParaRPr lang="en-US" sz="2400" dirty="0" smtClean="0"/>
          </a:p>
          <a:p>
            <a:pPr>
              <a:buFont typeface="Wingdings" pitchFamily="2" charset="2"/>
              <a:buChar char="Ø"/>
            </a:pPr>
            <a:r>
              <a:rPr lang="en-US" sz="2400" dirty="0" smtClean="0"/>
              <a:t>Flat </a:t>
            </a:r>
            <a:r>
              <a:rPr lang="en-US" sz="2400" dirty="0"/>
              <a:t>bones afford considerable protection and </a:t>
            </a:r>
            <a:r>
              <a:rPr lang="en-US" sz="2400" dirty="0" smtClean="0"/>
              <a:t>provide extensive </a:t>
            </a:r>
            <a:r>
              <a:rPr lang="en-US" sz="2400" dirty="0"/>
              <a:t>areas for muscle attachment. </a:t>
            </a:r>
            <a:endParaRPr lang="en-US" sz="2400" dirty="0" smtClean="0"/>
          </a:p>
          <a:p>
            <a:pPr>
              <a:buFont typeface="Wingdings" pitchFamily="2" charset="2"/>
              <a:buChar char="Ø"/>
            </a:pPr>
            <a:r>
              <a:rPr lang="en-US" sz="2400" dirty="0" smtClean="0"/>
              <a:t>Flat </a:t>
            </a:r>
            <a:r>
              <a:rPr lang="en-US" sz="2400" dirty="0"/>
              <a:t>bones include </a:t>
            </a:r>
            <a:r>
              <a:rPr lang="en-US" sz="2400" dirty="0" smtClean="0"/>
              <a:t>the cranial </a:t>
            </a:r>
            <a:r>
              <a:rPr lang="en-US" sz="2400" dirty="0"/>
              <a:t>bones, which protect the brain; the sternum (</a:t>
            </a:r>
            <a:r>
              <a:rPr lang="en-US" sz="2400" dirty="0" smtClean="0"/>
              <a:t>breastbone) and </a:t>
            </a:r>
            <a:r>
              <a:rPr lang="en-US" sz="2400" dirty="0"/>
              <a:t>ribs, which protect organs in the thorax; and the </a:t>
            </a:r>
            <a:r>
              <a:rPr lang="en-US" sz="2400" dirty="0" smtClean="0"/>
              <a:t>scapulae(shoulder </a:t>
            </a:r>
            <a:r>
              <a:rPr lang="en-US" sz="2400" dirty="0"/>
              <a:t>blades).</a:t>
            </a:r>
          </a:p>
        </p:txBody>
      </p:sp>
    </p:spTree>
    <p:extLst>
      <p:ext uri="{BB962C8B-B14F-4D97-AF65-F5344CB8AC3E}">
        <p14:creationId xmlns:p14="http://schemas.microsoft.com/office/powerpoint/2010/main" val="1127472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6200"/>
            <a:ext cx="8915400" cy="6629400"/>
          </a:xfrm>
        </p:spPr>
        <p:txBody>
          <a:bodyPr>
            <a:normAutofit fontScale="92500" lnSpcReduction="10000"/>
          </a:bodyPr>
          <a:lstStyle/>
          <a:p>
            <a:pPr marL="0" indent="0">
              <a:buNone/>
            </a:pPr>
            <a:r>
              <a:rPr lang="en-US" sz="3300" b="1" u="sng" dirty="0" smtClean="0">
                <a:solidFill>
                  <a:srgbClr val="FF0000"/>
                </a:solidFill>
              </a:rPr>
              <a:t>4. Irregular </a:t>
            </a:r>
            <a:r>
              <a:rPr lang="en-US" sz="3300" b="1" u="sng" dirty="0">
                <a:solidFill>
                  <a:srgbClr val="FF0000"/>
                </a:solidFill>
              </a:rPr>
              <a:t>bones </a:t>
            </a:r>
            <a:endParaRPr lang="en-US" sz="3300" b="1" u="sng" dirty="0" smtClean="0">
              <a:solidFill>
                <a:srgbClr val="FF0000"/>
              </a:solidFill>
            </a:endParaRPr>
          </a:p>
          <a:p>
            <a:pPr>
              <a:buFont typeface="Wingdings" pitchFamily="2" charset="2"/>
              <a:buChar char="Ø"/>
            </a:pPr>
            <a:r>
              <a:rPr lang="en-US" sz="2600" dirty="0" smtClean="0"/>
              <a:t>have </a:t>
            </a:r>
            <a:r>
              <a:rPr lang="en-US" sz="2600" dirty="0"/>
              <a:t>complex shapes and cannot be </a:t>
            </a:r>
            <a:r>
              <a:rPr lang="en-US" sz="2600" dirty="0" smtClean="0"/>
              <a:t>grouped into </a:t>
            </a:r>
            <a:r>
              <a:rPr lang="en-US" sz="2600" dirty="0"/>
              <a:t>any of the previous categories</a:t>
            </a:r>
            <a:r>
              <a:rPr lang="en-US" sz="2600" dirty="0" smtClean="0"/>
              <a:t>.</a:t>
            </a:r>
          </a:p>
          <a:p>
            <a:pPr>
              <a:buFont typeface="Wingdings" pitchFamily="2" charset="2"/>
              <a:buChar char="Ø"/>
            </a:pPr>
            <a:r>
              <a:rPr lang="en-US" sz="2600" dirty="0" smtClean="0"/>
              <a:t> </a:t>
            </a:r>
            <a:r>
              <a:rPr lang="en-US" sz="2600" dirty="0"/>
              <a:t>They vary in the amount </a:t>
            </a:r>
            <a:r>
              <a:rPr lang="en-US" sz="2600" dirty="0" smtClean="0"/>
              <a:t>of spongy </a:t>
            </a:r>
            <a:r>
              <a:rPr lang="en-US" sz="2600" dirty="0"/>
              <a:t>and compact bone present</a:t>
            </a:r>
            <a:r>
              <a:rPr lang="en-US" sz="2600" dirty="0" smtClean="0"/>
              <a:t>.</a:t>
            </a:r>
          </a:p>
          <a:p>
            <a:pPr>
              <a:buFont typeface="Wingdings" pitchFamily="2" charset="2"/>
              <a:buChar char="Ø"/>
            </a:pPr>
            <a:r>
              <a:rPr lang="en-US" sz="2600" dirty="0" smtClean="0"/>
              <a:t> </a:t>
            </a:r>
            <a:r>
              <a:rPr lang="en-US" sz="2600" dirty="0"/>
              <a:t>Such bones include </a:t>
            </a:r>
            <a:r>
              <a:rPr lang="en-US" sz="2600" dirty="0" smtClean="0"/>
              <a:t>the vertebrae </a:t>
            </a:r>
            <a:r>
              <a:rPr lang="en-US" sz="2600" dirty="0"/>
              <a:t>(backbones), hip bones, certain facial </a:t>
            </a:r>
            <a:r>
              <a:rPr lang="en-US" sz="2600" dirty="0" smtClean="0"/>
              <a:t>bones.</a:t>
            </a:r>
          </a:p>
          <a:p>
            <a:pPr marL="0" indent="0">
              <a:buNone/>
            </a:pPr>
            <a:r>
              <a:rPr lang="en-US" sz="3300" b="1" u="sng" dirty="0" smtClean="0">
                <a:solidFill>
                  <a:srgbClr val="FF0000"/>
                </a:solidFill>
              </a:rPr>
              <a:t>5. </a:t>
            </a:r>
            <a:r>
              <a:rPr lang="en-US" sz="3300" b="1" u="sng" dirty="0" err="1" smtClean="0">
                <a:solidFill>
                  <a:srgbClr val="FF0000"/>
                </a:solidFill>
              </a:rPr>
              <a:t>Sesamoid</a:t>
            </a:r>
            <a:r>
              <a:rPr lang="en-US" sz="3300" b="1" u="sng" dirty="0" smtClean="0">
                <a:solidFill>
                  <a:srgbClr val="FF0000"/>
                </a:solidFill>
              </a:rPr>
              <a:t> </a:t>
            </a:r>
            <a:r>
              <a:rPr lang="en-US" sz="3300" b="1" u="sng" dirty="0">
                <a:solidFill>
                  <a:srgbClr val="FF0000"/>
                </a:solidFill>
              </a:rPr>
              <a:t>bones </a:t>
            </a:r>
          </a:p>
          <a:p>
            <a:pPr>
              <a:buFont typeface="Wingdings" pitchFamily="2" charset="2"/>
              <a:buChar char="Ø"/>
            </a:pPr>
            <a:r>
              <a:rPr lang="en-US" sz="2600" dirty="0" smtClean="0"/>
              <a:t>shaped </a:t>
            </a:r>
            <a:r>
              <a:rPr lang="en-US" sz="2600" dirty="0"/>
              <a:t>like a sesame </a:t>
            </a:r>
            <a:r>
              <a:rPr lang="en-US" sz="2600" dirty="0" smtClean="0"/>
              <a:t>seed, </a:t>
            </a:r>
            <a:r>
              <a:rPr lang="en-US" sz="2600" dirty="0"/>
              <a:t>few millimeters </a:t>
            </a:r>
            <a:r>
              <a:rPr lang="en-US" sz="2600" dirty="0" smtClean="0"/>
              <a:t>in diameter</a:t>
            </a:r>
            <a:r>
              <a:rPr lang="en-US" sz="2600" dirty="0"/>
              <a:t>.</a:t>
            </a:r>
          </a:p>
          <a:p>
            <a:pPr>
              <a:buFont typeface="Wingdings" pitchFamily="2" charset="2"/>
              <a:buChar char="Ø"/>
            </a:pPr>
            <a:r>
              <a:rPr lang="en-US" sz="2600" dirty="0" smtClean="0"/>
              <a:t>develop </a:t>
            </a:r>
            <a:r>
              <a:rPr lang="en-US" sz="2600" dirty="0"/>
              <a:t>in certain tendons where there is considerable </a:t>
            </a:r>
            <a:r>
              <a:rPr lang="en-US" sz="2600" dirty="0" smtClean="0"/>
              <a:t>friction, tension</a:t>
            </a:r>
            <a:r>
              <a:rPr lang="en-US" sz="2600" dirty="0"/>
              <a:t>, and physical stress, such as the palms and soles. </a:t>
            </a:r>
            <a:endParaRPr lang="en-US" sz="2600" dirty="0" smtClean="0"/>
          </a:p>
          <a:p>
            <a:pPr>
              <a:buFont typeface="Wingdings" pitchFamily="2" charset="2"/>
              <a:buChar char="Ø"/>
            </a:pPr>
            <a:r>
              <a:rPr lang="en-US" sz="2600" dirty="0" smtClean="0"/>
              <a:t>two </a:t>
            </a:r>
            <a:r>
              <a:rPr lang="en-US" sz="2600" dirty="0"/>
              <a:t>patellae (kneecaps</a:t>
            </a:r>
            <a:r>
              <a:rPr lang="en-US" sz="2600" dirty="0" smtClean="0"/>
              <a:t>), large </a:t>
            </a:r>
            <a:r>
              <a:rPr lang="en-US" sz="2600" dirty="0" err="1"/>
              <a:t>sesamoid</a:t>
            </a:r>
            <a:r>
              <a:rPr lang="en-US" sz="2600" dirty="0"/>
              <a:t> bones located in the quadriceps </a:t>
            </a:r>
            <a:r>
              <a:rPr lang="en-US" sz="2600" dirty="0" err="1"/>
              <a:t>femoris</a:t>
            </a:r>
            <a:r>
              <a:rPr lang="en-US" sz="2600" dirty="0"/>
              <a:t> </a:t>
            </a:r>
            <a:r>
              <a:rPr lang="en-US" sz="2600" dirty="0" smtClean="0"/>
              <a:t>tendon.</a:t>
            </a:r>
          </a:p>
          <a:p>
            <a:pPr>
              <a:buFont typeface="Wingdings" pitchFamily="2" charset="2"/>
              <a:buChar char="Ø"/>
            </a:pPr>
            <a:r>
              <a:rPr lang="en-US" sz="2600" dirty="0" smtClean="0"/>
              <a:t>Functionally, </a:t>
            </a:r>
            <a:r>
              <a:rPr lang="en-US" sz="2600" dirty="0" err="1" smtClean="0"/>
              <a:t>sesamoid</a:t>
            </a:r>
            <a:r>
              <a:rPr lang="en-US" sz="2600" dirty="0" smtClean="0"/>
              <a:t> </a:t>
            </a:r>
            <a:r>
              <a:rPr lang="en-US" sz="2600" dirty="0"/>
              <a:t>bones protect tendons from excessive wear </a:t>
            </a:r>
            <a:r>
              <a:rPr lang="en-US" sz="2600" dirty="0" smtClean="0"/>
              <a:t>and tear, which improves </a:t>
            </a:r>
            <a:r>
              <a:rPr lang="en-US" sz="2600" dirty="0"/>
              <a:t>the mechanical advantage at a joint</a:t>
            </a:r>
            <a:r>
              <a:rPr lang="en-US" sz="2600" dirty="0" smtClean="0"/>
              <a:t>.</a:t>
            </a:r>
          </a:p>
          <a:p>
            <a:pPr marL="0" indent="0">
              <a:buNone/>
            </a:pPr>
            <a:r>
              <a:rPr lang="en-US" sz="2800" b="1" dirty="0" smtClean="0"/>
              <a:t>NOTE : </a:t>
            </a:r>
            <a:r>
              <a:rPr lang="en-US" sz="2800" b="1" dirty="0" err="1" smtClean="0">
                <a:solidFill>
                  <a:srgbClr val="FF0000"/>
                </a:solidFill>
              </a:rPr>
              <a:t>Sutural</a:t>
            </a:r>
            <a:r>
              <a:rPr lang="en-US" sz="2800" b="1" dirty="0" smtClean="0">
                <a:solidFill>
                  <a:srgbClr val="FF0000"/>
                </a:solidFill>
              </a:rPr>
              <a:t> </a:t>
            </a:r>
            <a:r>
              <a:rPr lang="en-US" sz="2800" b="1" dirty="0">
                <a:solidFill>
                  <a:srgbClr val="FF0000"/>
                </a:solidFill>
              </a:rPr>
              <a:t>bones </a:t>
            </a:r>
            <a:r>
              <a:rPr lang="en-US" sz="2800" dirty="0" smtClean="0"/>
              <a:t>are small bones </a:t>
            </a:r>
            <a:r>
              <a:rPr lang="en-US" sz="2800" dirty="0"/>
              <a:t>located in sutures (joints) between certain cranial bones</a:t>
            </a:r>
            <a:endParaRPr lang="en-US" sz="2600" dirty="0"/>
          </a:p>
        </p:txBody>
      </p:sp>
    </p:spTree>
    <p:extLst>
      <p:ext uri="{BB962C8B-B14F-4D97-AF65-F5344CB8AC3E}">
        <p14:creationId xmlns:p14="http://schemas.microsoft.com/office/powerpoint/2010/main" val="1753630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arn(inVertic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arn(inVertical)">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880764" cy="6629400"/>
          </a:xfrm>
        </p:spPr>
        <p:txBody>
          <a:bodyPr>
            <a:normAutofit lnSpcReduction="10000"/>
          </a:bodyPr>
          <a:lstStyle/>
          <a:p>
            <a:pPr marL="0" indent="0">
              <a:buNone/>
            </a:pPr>
            <a:r>
              <a:rPr lang="en-US" sz="2800" b="1" u="sng" dirty="0" smtClean="0">
                <a:solidFill>
                  <a:srgbClr val="FF0000"/>
                </a:solidFill>
                <a:latin typeface="Times New Roman" pitchFamily="18" charset="0"/>
                <a:cs typeface="Times New Roman" pitchFamily="18" charset="0"/>
              </a:rPr>
              <a:t>Bone formation &amp; growth</a:t>
            </a:r>
          </a:p>
          <a:p>
            <a:pPr>
              <a:buFont typeface="Wingdings" pitchFamily="2" charset="2"/>
              <a:buChar char="Ø"/>
            </a:pPr>
            <a:r>
              <a:rPr lang="en-US" sz="2200" dirty="0" smtClean="0">
                <a:effectLst/>
                <a:latin typeface="Times New Roman" pitchFamily="18" charset="0"/>
                <a:cs typeface="Times New Roman" pitchFamily="18" charset="0"/>
              </a:rPr>
              <a:t>During f</a:t>
            </a:r>
            <a:r>
              <a:rPr lang="en-US" sz="2200" b="1" dirty="0" smtClean="0">
                <a:effectLst/>
                <a:latin typeface="Times New Roman" pitchFamily="18" charset="0"/>
                <a:cs typeface="Times New Roman" pitchFamily="18" charset="0"/>
              </a:rPr>
              <a:t>etal </a:t>
            </a:r>
            <a:r>
              <a:rPr lang="en-US" sz="2200" dirty="0" smtClean="0">
                <a:effectLst/>
                <a:latin typeface="Times New Roman" pitchFamily="18" charset="0"/>
                <a:cs typeface="Times New Roman" pitchFamily="18" charset="0"/>
              </a:rPr>
              <a:t>development, most bones are modeled in </a:t>
            </a:r>
            <a:r>
              <a:rPr lang="en-US" sz="2200" b="1" dirty="0" smtClean="0">
                <a:effectLst/>
                <a:latin typeface="Times New Roman" pitchFamily="18" charset="0"/>
                <a:cs typeface="Times New Roman" pitchFamily="18" charset="0"/>
              </a:rPr>
              <a:t>cartilage </a:t>
            </a:r>
            <a:r>
              <a:rPr lang="en-US" sz="2200" dirty="0" smtClean="0">
                <a:effectLst/>
                <a:latin typeface="Times New Roman" pitchFamily="18" charset="0"/>
                <a:cs typeface="Times New Roman" pitchFamily="18" charset="0"/>
              </a:rPr>
              <a:t>and then transformed into bone by ossification.</a:t>
            </a:r>
          </a:p>
          <a:p>
            <a:pPr>
              <a:buFont typeface="Wingdings" pitchFamily="2" charset="2"/>
              <a:buChar char="Ø"/>
            </a:pPr>
            <a:r>
              <a:rPr lang="en-US" sz="2200" dirty="0" smtClean="0">
                <a:effectLst/>
                <a:latin typeface="Times New Roman" pitchFamily="18" charset="0"/>
                <a:cs typeface="Times New Roman" pitchFamily="18" charset="0"/>
              </a:rPr>
              <a:t>During growth, specialized areas at the ends of each long bone </a:t>
            </a:r>
            <a:r>
              <a:rPr lang="en-US" sz="2200" b="1" dirty="0" smtClean="0">
                <a:effectLst/>
                <a:latin typeface="Times New Roman" pitchFamily="18" charset="0"/>
                <a:cs typeface="Times New Roman" pitchFamily="18" charset="0"/>
              </a:rPr>
              <a:t>(epiphyses)</a:t>
            </a:r>
            <a:r>
              <a:rPr lang="en-US" sz="2200" dirty="0" smtClean="0">
                <a:effectLst/>
                <a:latin typeface="Times New Roman" pitchFamily="18" charset="0"/>
                <a:cs typeface="Times New Roman" pitchFamily="18" charset="0"/>
              </a:rPr>
              <a:t> are separated from</a:t>
            </a:r>
          </a:p>
          <a:p>
            <a:pPr marL="0" indent="0">
              <a:buNone/>
            </a:pPr>
            <a:r>
              <a:rPr lang="en-US" sz="2200" dirty="0" smtClean="0">
                <a:effectLst/>
                <a:latin typeface="Times New Roman" pitchFamily="18" charset="0"/>
                <a:cs typeface="Times New Roman" pitchFamily="18" charset="0"/>
              </a:rPr>
              <a:t>the shaft of the bone by a plate</a:t>
            </a:r>
          </a:p>
          <a:p>
            <a:pPr marL="0" indent="0">
              <a:buNone/>
            </a:pPr>
            <a:r>
              <a:rPr lang="en-US" sz="2200" dirty="0" smtClean="0">
                <a:effectLst/>
                <a:latin typeface="Times New Roman" pitchFamily="18" charset="0"/>
                <a:cs typeface="Times New Roman" pitchFamily="18" charset="0"/>
              </a:rPr>
              <a:t>of actively </a:t>
            </a:r>
            <a:r>
              <a:rPr lang="en-US" sz="2200" b="1" dirty="0" smtClean="0">
                <a:effectLst/>
                <a:latin typeface="Times New Roman" pitchFamily="18" charset="0"/>
                <a:cs typeface="Times New Roman" pitchFamily="18" charset="0"/>
              </a:rPr>
              <a:t>proliferating cartilage</a:t>
            </a:r>
            <a:r>
              <a:rPr lang="en-US" sz="2200" dirty="0" smtClean="0">
                <a:effectLst/>
                <a:latin typeface="Times New Roman" pitchFamily="18" charset="0"/>
                <a:cs typeface="Times New Roman" pitchFamily="18" charset="0"/>
              </a:rPr>
              <a:t>, </a:t>
            </a:r>
          </a:p>
          <a:p>
            <a:pPr marL="0" indent="0">
              <a:buNone/>
            </a:pPr>
            <a:r>
              <a:rPr lang="en-US" sz="2200" dirty="0" smtClean="0">
                <a:effectLst/>
                <a:latin typeface="Times New Roman" pitchFamily="18" charset="0"/>
                <a:cs typeface="Times New Roman" pitchFamily="18" charset="0"/>
              </a:rPr>
              <a:t>the </a:t>
            </a:r>
            <a:r>
              <a:rPr lang="en-US" sz="2200" b="1" dirty="0" smtClean="0">
                <a:effectLst/>
                <a:latin typeface="Times New Roman" pitchFamily="18" charset="0"/>
                <a:cs typeface="Times New Roman" pitchFamily="18" charset="0"/>
              </a:rPr>
              <a:t>epiphyseal plate</a:t>
            </a:r>
            <a:r>
              <a:rPr lang="en-US" sz="2200" dirty="0">
                <a:latin typeface="Times New Roman" pitchFamily="18" charset="0"/>
                <a:cs typeface="Times New Roman" pitchFamily="18" charset="0"/>
              </a:rPr>
              <a:t>.</a:t>
            </a:r>
            <a:endParaRPr lang="en-US" sz="2200" dirty="0" smtClean="0">
              <a:effectLst/>
              <a:latin typeface="Times New Roman" pitchFamily="18" charset="0"/>
              <a:cs typeface="Times New Roman" pitchFamily="18" charset="0"/>
            </a:endParaRPr>
          </a:p>
          <a:p>
            <a:pPr>
              <a:buFont typeface="Wingdings" pitchFamily="2" charset="2"/>
              <a:buChar char="Ø"/>
            </a:pPr>
            <a:r>
              <a:rPr lang="en-US" sz="2200" dirty="0" smtClean="0">
                <a:effectLst/>
                <a:latin typeface="Times New Roman" pitchFamily="18" charset="0"/>
                <a:cs typeface="Times New Roman" pitchFamily="18" charset="0"/>
              </a:rPr>
              <a:t>The bone increases in length </a:t>
            </a:r>
          </a:p>
          <a:p>
            <a:pPr marL="0" indent="0">
              <a:buNone/>
            </a:pPr>
            <a:r>
              <a:rPr lang="en-US" sz="2200" dirty="0" smtClean="0">
                <a:effectLst/>
                <a:latin typeface="Times New Roman" pitchFamily="18" charset="0"/>
                <a:cs typeface="Times New Roman" pitchFamily="18" charset="0"/>
              </a:rPr>
              <a:t>as this plate lays down new</a:t>
            </a:r>
            <a:br>
              <a:rPr lang="en-US" sz="2200" dirty="0" smtClean="0">
                <a:effectLst/>
                <a:latin typeface="Times New Roman" pitchFamily="18" charset="0"/>
                <a:cs typeface="Times New Roman" pitchFamily="18" charset="0"/>
              </a:rPr>
            </a:br>
            <a:r>
              <a:rPr lang="en-US" sz="2200" dirty="0" smtClean="0">
                <a:effectLst/>
                <a:latin typeface="Times New Roman" pitchFamily="18" charset="0"/>
                <a:cs typeface="Times New Roman" pitchFamily="18" charset="0"/>
              </a:rPr>
              <a:t> bone on the end of the shaft</a:t>
            </a:r>
            <a:r>
              <a:rPr lang="en-US" sz="2200" dirty="0" smtClean="0">
                <a:effectLst/>
              </a:rPr>
              <a:t>.</a:t>
            </a:r>
          </a:p>
          <a:p>
            <a:pPr>
              <a:buFont typeface="Wingdings" pitchFamily="2" charset="2"/>
              <a:buChar char="Ø"/>
            </a:pPr>
            <a:r>
              <a:rPr lang="en-US" sz="2200" b="1" dirty="0" smtClean="0">
                <a:effectLst/>
                <a:latin typeface="Times New Roman" pitchFamily="18" charset="0"/>
                <a:cs typeface="Times New Roman" pitchFamily="18" charset="0"/>
              </a:rPr>
              <a:t>growth ceases </a:t>
            </a:r>
            <a:r>
              <a:rPr lang="en-US" sz="2200" dirty="0" smtClean="0">
                <a:effectLst/>
                <a:latin typeface="Times New Roman" pitchFamily="18" charset="0"/>
                <a:cs typeface="Times New Roman" pitchFamily="18" charset="0"/>
              </a:rPr>
              <a:t>after the</a:t>
            </a:r>
          </a:p>
          <a:p>
            <a:pPr marL="0" indent="0">
              <a:buNone/>
            </a:pPr>
            <a:r>
              <a:rPr lang="en-US" sz="2200" dirty="0" smtClean="0">
                <a:effectLst/>
                <a:latin typeface="Times New Roman" pitchFamily="18" charset="0"/>
                <a:cs typeface="Times New Roman" pitchFamily="18" charset="0"/>
              </a:rPr>
              <a:t> epiphyses unite with</a:t>
            </a:r>
          </a:p>
          <a:p>
            <a:pPr marL="0" indent="0">
              <a:buNone/>
            </a:pPr>
            <a:r>
              <a:rPr lang="en-US" sz="2200" dirty="0" smtClean="0">
                <a:effectLst/>
                <a:latin typeface="Times New Roman" pitchFamily="18" charset="0"/>
                <a:cs typeface="Times New Roman" pitchFamily="18" charset="0"/>
              </a:rPr>
              <a:t> the shaft </a:t>
            </a:r>
            <a:r>
              <a:rPr lang="en-US" sz="2200" b="1" dirty="0" smtClean="0">
                <a:effectLst/>
                <a:latin typeface="Times New Roman" pitchFamily="18" charset="0"/>
                <a:cs typeface="Times New Roman" pitchFamily="18" charset="0"/>
              </a:rPr>
              <a:t>(</a:t>
            </a:r>
            <a:r>
              <a:rPr lang="en-US" sz="2200" b="1" dirty="0" err="1" smtClean="0">
                <a:effectLst/>
                <a:latin typeface="Times New Roman" pitchFamily="18" charset="0"/>
                <a:cs typeface="Times New Roman" pitchFamily="18" charset="0"/>
              </a:rPr>
              <a:t>epiphysial</a:t>
            </a:r>
            <a:r>
              <a:rPr lang="en-US" sz="2200" b="1" dirty="0" smtClean="0">
                <a:effectLst/>
                <a:latin typeface="Times New Roman" pitchFamily="18" charset="0"/>
                <a:cs typeface="Times New Roman" pitchFamily="18" charset="0"/>
              </a:rPr>
              <a:t> closure).</a:t>
            </a:r>
          </a:p>
          <a:p>
            <a:pPr>
              <a:buFont typeface="Wingdings" pitchFamily="2" charset="2"/>
              <a:buChar char="Ø"/>
            </a:pPr>
            <a:r>
              <a:rPr lang="en-US" sz="2200" dirty="0" smtClean="0">
                <a:effectLst/>
                <a:latin typeface="Times New Roman" pitchFamily="18" charset="0"/>
                <a:cs typeface="Times New Roman" pitchFamily="18" charset="0"/>
              </a:rPr>
              <a:t>The cartilage cells </a:t>
            </a:r>
            <a:r>
              <a:rPr lang="en-US" sz="2200" b="1" dirty="0" smtClean="0">
                <a:effectLst/>
                <a:latin typeface="Times New Roman" pitchFamily="18" charset="0"/>
                <a:cs typeface="Times New Roman" pitchFamily="18" charset="0"/>
              </a:rPr>
              <a:t>stop proliferating</a:t>
            </a:r>
          </a:p>
          <a:p>
            <a:pPr marL="0" indent="0">
              <a:buNone/>
            </a:pPr>
            <a:r>
              <a:rPr lang="en-US" sz="2200" dirty="0" smtClean="0">
                <a:effectLst/>
                <a:latin typeface="Times New Roman" pitchFamily="18" charset="0"/>
                <a:cs typeface="Times New Roman" pitchFamily="18" charset="0"/>
              </a:rPr>
              <a:t>become hypertrophic, and </a:t>
            </a:r>
            <a:r>
              <a:rPr lang="en-US" sz="2200" b="1" dirty="0" smtClean="0">
                <a:effectLst/>
                <a:latin typeface="Times New Roman" pitchFamily="18" charset="0"/>
                <a:cs typeface="Times New Roman" pitchFamily="18" charset="0"/>
              </a:rPr>
              <a:t>secrete </a:t>
            </a:r>
          </a:p>
          <a:p>
            <a:pPr marL="0" indent="0">
              <a:buNone/>
            </a:pPr>
            <a:r>
              <a:rPr lang="en-US" sz="2200" b="1" dirty="0" smtClean="0">
                <a:effectLst/>
                <a:latin typeface="Times New Roman" pitchFamily="18" charset="0"/>
                <a:cs typeface="Times New Roman" pitchFamily="18" charset="0"/>
              </a:rPr>
              <a:t>vascular endothelial growth factor</a:t>
            </a:r>
          </a:p>
          <a:p>
            <a:pPr marL="0" indent="0">
              <a:buNone/>
            </a:pPr>
            <a:r>
              <a:rPr lang="en-US" sz="2200" dirty="0" smtClean="0">
                <a:effectLst/>
                <a:latin typeface="Times New Roman" pitchFamily="18" charset="0"/>
                <a:cs typeface="Times New Roman" pitchFamily="18" charset="0"/>
              </a:rPr>
              <a:t> (VEGF), leading to </a:t>
            </a:r>
            <a:r>
              <a:rPr lang="en-US" sz="2200" b="1" dirty="0" smtClean="0">
                <a:effectLst/>
                <a:latin typeface="Times New Roman" pitchFamily="18" charset="0"/>
                <a:cs typeface="Times New Roman" pitchFamily="18" charset="0"/>
              </a:rPr>
              <a:t>vascularization and ossification</a:t>
            </a:r>
            <a:r>
              <a:rPr lang="en-US" sz="2400" dirty="0" smtClean="0">
                <a:effectLst/>
              </a:rPr>
              <a:t>. </a:t>
            </a:r>
            <a:endParaRPr lang="en-US" sz="2200" dirty="0">
              <a:latin typeface="Times New Roman" pitchFamily="18" charset="0"/>
              <a:cs typeface="Times New Roman" pitchFamily="18"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1752600"/>
            <a:ext cx="434340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3997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barn(inVertical)">
                                      <p:cBhvr>
                                        <p:cTn id="7" dur="5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fade">
                                      <p:cBhvr>
                                        <p:cTn id="40" dur="1000"/>
                                        <p:tgtEl>
                                          <p:spTgt spid="3">
                                            <p:txEl>
                                              <p:pRg st="4" end="4"/>
                                            </p:txEl>
                                          </p:spTgt>
                                        </p:tgtEl>
                                      </p:cBhvr>
                                    </p:animEffect>
                                    <p:anim calcmode="lin" valueType="num">
                                      <p:cBhvr>
                                        <p:cTn id="4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Effect transition="in" filter="fade">
                                      <p:cBhvr>
                                        <p:cTn id="47" dur="1000"/>
                                        <p:tgtEl>
                                          <p:spTgt spid="3">
                                            <p:txEl>
                                              <p:pRg st="5" end="5"/>
                                            </p:txEl>
                                          </p:spTgt>
                                        </p:tgtEl>
                                      </p:cBhvr>
                                    </p:animEffect>
                                    <p:anim calcmode="lin" valueType="num">
                                      <p:cBhvr>
                                        <p:cTn id="4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Effect transition="in" filter="fade">
                                      <p:cBhvr>
                                        <p:cTn id="54" dur="1000"/>
                                        <p:tgtEl>
                                          <p:spTgt spid="3">
                                            <p:txEl>
                                              <p:pRg st="6" end="6"/>
                                            </p:txEl>
                                          </p:spTgt>
                                        </p:tgtEl>
                                      </p:cBhvr>
                                    </p:animEffect>
                                    <p:anim calcmode="lin" valueType="num">
                                      <p:cBhvr>
                                        <p:cTn id="5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3">
                                            <p:txEl>
                                              <p:pRg st="7" end="7"/>
                                            </p:txEl>
                                          </p:spTgt>
                                        </p:tgtEl>
                                        <p:attrNameLst>
                                          <p:attrName>style.visibility</p:attrName>
                                        </p:attrNameLst>
                                      </p:cBhvr>
                                      <p:to>
                                        <p:strVal val="visible"/>
                                      </p:to>
                                    </p:set>
                                    <p:animEffect transition="in" filter="fade">
                                      <p:cBhvr>
                                        <p:cTn id="61" dur="1000"/>
                                        <p:tgtEl>
                                          <p:spTgt spid="3">
                                            <p:txEl>
                                              <p:pRg st="7" end="7"/>
                                            </p:txEl>
                                          </p:spTgt>
                                        </p:tgtEl>
                                      </p:cBhvr>
                                    </p:animEffect>
                                    <p:anim calcmode="lin" valueType="num">
                                      <p:cBhvr>
                                        <p:cTn id="62"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3">
                                            <p:txEl>
                                              <p:pRg st="8" end="8"/>
                                            </p:txEl>
                                          </p:spTgt>
                                        </p:tgtEl>
                                        <p:attrNameLst>
                                          <p:attrName>style.visibility</p:attrName>
                                        </p:attrNameLst>
                                      </p:cBhvr>
                                      <p:to>
                                        <p:strVal val="visible"/>
                                      </p:to>
                                    </p:set>
                                    <p:animEffect transition="in" filter="fade">
                                      <p:cBhvr>
                                        <p:cTn id="68" dur="1000"/>
                                        <p:tgtEl>
                                          <p:spTgt spid="3">
                                            <p:txEl>
                                              <p:pRg st="8" end="8"/>
                                            </p:txEl>
                                          </p:spTgt>
                                        </p:tgtEl>
                                      </p:cBhvr>
                                    </p:animEffect>
                                    <p:anim calcmode="lin" valueType="num">
                                      <p:cBhvr>
                                        <p:cTn id="69"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70"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3">
                                            <p:txEl>
                                              <p:pRg st="9" end="9"/>
                                            </p:txEl>
                                          </p:spTgt>
                                        </p:tgtEl>
                                        <p:attrNameLst>
                                          <p:attrName>style.visibility</p:attrName>
                                        </p:attrNameLst>
                                      </p:cBhvr>
                                      <p:to>
                                        <p:strVal val="visible"/>
                                      </p:to>
                                    </p:set>
                                    <p:animEffect transition="in" filter="fade">
                                      <p:cBhvr>
                                        <p:cTn id="75" dur="1000"/>
                                        <p:tgtEl>
                                          <p:spTgt spid="3">
                                            <p:txEl>
                                              <p:pRg st="9" end="9"/>
                                            </p:txEl>
                                          </p:spTgt>
                                        </p:tgtEl>
                                      </p:cBhvr>
                                    </p:animEffect>
                                    <p:anim calcmode="lin" valueType="num">
                                      <p:cBhvr>
                                        <p:cTn id="76"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7"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3">
                                            <p:txEl>
                                              <p:pRg st="10" end="10"/>
                                            </p:txEl>
                                          </p:spTgt>
                                        </p:tgtEl>
                                        <p:attrNameLst>
                                          <p:attrName>style.visibility</p:attrName>
                                        </p:attrNameLst>
                                      </p:cBhvr>
                                      <p:to>
                                        <p:strVal val="visible"/>
                                      </p:to>
                                    </p:set>
                                    <p:animEffect transition="in" filter="fade">
                                      <p:cBhvr>
                                        <p:cTn id="82" dur="1000"/>
                                        <p:tgtEl>
                                          <p:spTgt spid="3">
                                            <p:txEl>
                                              <p:pRg st="10" end="10"/>
                                            </p:txEl>
                                          </p:spTgt>
                                        </p:tgtEl>
                                      </p:cBhvr>
                                    </p:animEffect>
                                    <p:anim calcmode="lin" valueType="num">
                                      <p:cBhvr>
                                        <p:cTn id="83"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84"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grpId="0" nodeType="clickEffect">
                                  <p:stCondLst>
                                    <p:cond delay="0"/>
                                  </p:stCondLst>
                                  <p:childTnLst>
                                    <p:set>
                                      <p:cBhvr>
                                        <p:cTn id="88" dur="1" fill="hold">
                                          <p:stCondLst>
                                            <p:cond delay="0"/>
                                          </p:stCondLst>
                                        </p:cTn>
                                        <p:tgtEl>
                                          <p:spTgt spid="3">
                                            <p:txEl>
                                              <p:pRg st="11" end="11"/>
                                            </p:txEl>
                                          </p:spTgt>
                                        </p:tgtEl>
                                        <p:attrNameLst>
                                          <p:attrName>style.visibility</p:attrName>
                                        </p:attrNameLst>
                                      </p:cBhvr>
                                      <p:to>
                                        <p:strVal val="visible"/>
                                      </p:to>
                                    </p:set>
                                    <p:animEffect transition="in" filter="fade">
                                      <p:cBhvr>
                                        <p:cTn id="89" dur="1000"/>
                                        <p:tgtEl>
                                          <p:spTgt spid="3">
                                            <p:txEl>
                                              <p:pRg st="11" end="11"/>
                                            </p:txEl>
                                          </p:spTgt>
                                        </p:tgtEl>
                                      </p:cBhvr>
                                    </p:animEffect>
                                    <p:anim calcmode="lin" valueType="num">
                                      <p:cBhvr>
                                        <p:cTn id="90"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91"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grpId="0" nodeType="clickEffect">
                                  <p:stCondLst>
                                    <p:cond delay="0"/>
                                  </p:stCondLst>
                                  <p:childTnLst>
                                    <p:set>
                                      <p:cBhvr>
                                        <p:cTn id="95" dur="1" fill="hold">
                                          <p:stCondLst>
                                            <p:cond delay="0"/>
                                          </p:stCondLst>
                                        </p:cTn>
                                        <p:tgtEl>
                                          <p:spTgt spid="3">
                                            <p:txEl>
                                              <p:pRg st="12" end="12"/>
                                            </p:txEl>
                                          </p:spTgt>
                                        </p:tgtEl>
                                        <p:attrNameLst>
                                          <p:attrName>style.visibility</p:attrName>
                                        </p:attrNameLst>
                                      </p:cBhvr>
                                      <p:to>
                                        <p:strVal val="visible"/>
                                      </p:to>
                                    </p:set>
                                    <p:animEffect transition="in" filter="fade">
                                      <p:cBhvr>
                                        <p:cTn id="96" dur="1000"/>
                                        <p:tgtEl>
                                          <p:spTgt spid="3">
                                            <p:txEl>
                                              <p:pRg st="12" end="12"/>
                                            </p:txEl>
                                          </p:spTgt>
                                        </p:tgtEl>
                                      </p:cBhvr>
                                    </p:animEffect>
                                    <p:anim calcmode="lin" valueType="num">
                                      <p:cBhvr>
                                        <p:cTn id="97"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98"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42" presetClass="entr" presetSubtype="0" fill="hold" grpId="0" nodeType="clickEffect">
                                  <p:stCondLst>
                                    <p:cond delay="0"/>
                                  </p:stCondLst>
                                  <p:childTnLst>
                                    <p:set>
                                      <p:cBhvr>
                                        <p:cTn id="102" dur="1" fill="hold">
                                          <p:stCondLst>
                                            <p:cond delay="0"/>
                                          </p:stCondLst>
                                        </p:cTn>
                                        <p:tgtEl>
                                          <p:spTgt spid="3">
                                            <p:txEl>
                                              <p:pRg st="13" end="13"/>
                                            </p:txEl>
                                          </p:spTgt>
                                        </p:tgtEl>
                                        <p:attrNameLst>
                                          <p:attrName>style.visibility</p:attrName>
                                        </p:attrNameLst>
                                      </p:cBhvr>
                                      <p:to>
                                        <p:strVal val="visible"/>
                                      </p:to>
                                    </p:set>
                                    <p:animEffect transition="in" filter="fade">
                                      <p:cBhvr>
                                        <p:cTn id="103" dur="1000"/>
                                        <p:tgtEl>
                                          <p:spTgt spid="3">
                                            <p:txEl>
                                              <p:pRg st="13" end="13"/>
                                            </p:txEl>
                                          </p:spTgt>
                                        </p:tgtEl>
                                      </p:cBhvr>
                                    </p:animEffect>
                                    <p:anim calcmode="lin" valueType="num">
                                      <p:cBhvr>
                                        <p:cTn id="104"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105" dur="1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2" presetClass="entr" presetSubtype="0" fill="hold" grpId="0" nodeType="clickEffect">
                                  <p:stCondLst>
                                    <p:cond delay="0"/>
                                  </p:stCondLst>
                                  <p:childTnLst>
                                    <p:set>
                                      <p:cBhvr>
                                        <p:cTn id="109" dur="1" fill="hold">
                                          <p:stCondLst>
                                            <p:cond delay="0"/>
                                          </p:stCondLst>
                                        </p:cTn>
                                        <p:tgtEl>
                                          <p:spTgt spid="3">
                                            <p:txEl>
                                              <p:pRg st="14" end="14"/>
                                            </p:txEl>
                                          </p:spTgt>
                                        </p:tgtEl>
                                        <p:attrNameLst>
                                          <p:attrName>style.visibility</p:attrName>
                                        </p:attrNameLst>
                                      </p:cBhvr>
                                      <p:to>
                                        <p:strVal val="visible"/>
                                      </p:to>
                                    </p:set>
                                    <p:animEffect transition="in" filter="fade">
                                      <p:cBhvr>
                                        <p:cTn id="110" dur="1000"/>
                                        <p:tgtEl>
                                          <p:spTgt spid="3">
                                            <p:txEl>
                                              <p:pRg st="14" end="14"/>
                                            </p:txEl>
                                          </p:spTgt>
                                        </p:tgtEl>
                                      </p:cBhvr>
                                    </p:animEffect>
                                    <p:anim calcmode="lin" valueType="num">
                                      <p:cBhvr>
                                        <p:cTn id="111" dur="1000" fill="hold"/>
                                        <p:tgtEl>
                                          <p:spTgt spid="3">
                                            <p:txEl>
                                              <p:pRg st="14" end="14"/>
                                            </p:txEl>
                                          </p:spTgt>
                                        </p:tgtEl>
                                        <p:attrNameLst>
                                          <p:attrName>ppt_x</p:attrName>
                                        </p:attrNameLst>
                                      </p:cBhvr>
                                      <p:tavLst>
                                        <p:tav tm="0">
                                          <p:val>
                                            <p:strVal val="#ppt_x"/>
                                          </p:val>
                                        </p:tav>
                                        <p:tav tm="100000">
                                          <p:val>
                                            <p:strVal val="#ppt_x"/>
                                          </p:val>
                                        </p:tav>
                                      </p:tavLst>
                                    </p:anim>
                                    <p:anim calcmode="lin" valueType="num">
                                      <p:cBhvr>
                                        <p:cTn id="112" dur="1000" fill="hold"/>
                                        <p:tgtEl>
                                          <p:spTgt spid="3">
                                            <p:txEl>
                                              <p:pRg st="14" end="1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228600"/>
            <a:ext cx="8839200" cy="6400800"/>
          </a:xfrm>
        </p:spPr>
        <p:txBody>
          <a:bodyPr>
            <a:normAutofit fontScale="92500" lnSpcReduction="20000"/>
          </a:bodyPr>
          <a:lstStyle/>
          <a:p>
            <a:pPr marL="0" indent="0">
              <a:buNone/>
            </a:pPr>
            <a:r>
              <a:rPr lang="en-US" sz="3500" b="1" u="sng" dirty="0" smtClean="0">
                <a:solidFill>
                  <a:srgbClr val="FF0000"/>
                </a:solidFill>
                <a:latin typeface="Times New Roman" pitchFamily="18" charset="0"/>
                <a:cs typeface="Times New Roman" pitchFamily="18" charset="0"/>
              </a:rPr>
              <a:t>Introduction: BONE</a:t>
            </a:r>
            <a:endParaRPr lang="en-US" sz="3500" b="1" u="sng" dirty="0" smtClean="0">
              <a:solidFill>
                <a:srgbClr val="FF0000"/>
              </a:solidFill>
              <a:effectLst/>
              <a:latin typeface="Times New Roman" pitchFamily="18" charset="0"/>
              <a:cs typeface="Times New Roman" pitchFamily="18" charset="0"/>
            </a:endParaRPr>
          </a:p>
          <a:p>
            <a:pPr>
              <a:lnSpc>
                <a:spcPct val="150000"/>
              </a:lnSpc>
            </a:pPr>
            <a:r>
              <a:rPr lang="en-US" sz="2600" dirty="0" smtClean="0">
                <a:effectLst/>
                <a:latin typeface="Times New Roman" pitchFamily="18" charset="0"/>
                <a:cs typeface="Times New Roman" pitchFamily="18" charset="0"/>
              </a:rPr>
              <a:t>Bone is a special form of connective tissue with a </a:t>
            </a:r>
            <a:r>
              <a:rPr lang="en-US" sz="2600" b="1" dirty="0" smtClean="0">
                <a:effectLst/>
                <a:latin typeface="Times New Roman" pitchFamily="18" charset="0"/>
                <a:cs typeface="Times New Roman" pitchFamily="18" charset="0"/>
              </a:rPr>
              <a:t>collagen framework impregnated with Ca</a:t>
            </a:r>
            <a:r>
              <a:rPr lang="en-US" sz="2600" b="1" baseline="30000" dirty="0" smtClean="0">
                <a:effectLst/>
                <a:latin typeface="Times New Roman" pitchFamily="18" charset="0"/>
                <a:cs typeface="Times New Roman" pitchFamily="18" charset="0"/>
              </a:rPr>
              <a:t>2+</a:t>
            </a:r>
            <a:r>
              <a:rPr lang="en-US" sz="2600" b="1" dirty="0" smtClean="0">
                <a:effectLst/>
                <a:latin typeface="Times New Roman" pitchFamily="18" charset="0"/>
                <a:cs typeface="Times New Roman" pitchFamily="18" charset="0"/>
              </a:rPr>
              <a:t> and PO</a:t>
            </a:r>
            <a:r>
              <a:rPr lang="en-US" sz="2600" b="1" baseline="-25000" dirty="0" smtClean="0">
                <a:effectLst/>
                <a:latin typeface="Times New Roman" pitchFamily="18" charset="0"/>
                <a:cs typeface="Times New Roman" pitchFamily="18" charset="0"/>
              </a:rPr>
              <a:t>4</a:t>
            </a:r>
            <a:r>
              <a:rPr lang="en-US" sz="2600" b="1" baseline="30000" dirty="0" smtClean="0">
                <a:effectLst/>
                <a:latin typeface="Times New Roman" pitchFamily="18" charset="0"/>
                <a:cs typeface="Times New Roman" pitchFamily="18" charset="0"/>
              </a:rPr>
              <a:t>3–</a:t>
            </a:r>
            <a:r>
              <a:rPr lang="en-US" sz="2600" b="1" dirty="0" smtClean="0">
                <a:effectLst/>
                <a:latin typeface="Times New Roman" pitchFamily="18" charset="0"/>
                <a:cs typeface="Times New Roman" pitchFamily="18" charset="0"/>
              </a:rPr>
              <a:t> salts</a:t>
            </a:r>
            <a:r>
              <a:rPr lang="en-US" sz="2600" dirty="0" smtClean="0">
                <a:effectLst/>
                <a:latin typeface="Times New Roman" pitchFamily="18" charset="0"/>
                <a:cs typeface="Times New Roman" pitchFamily="18" charset="0"/>
              </a:rPr>
              <a:t>, particularly </a:t>
            </a:r>
            <a:r>
              <a:rPr lang="en-US" sz="2600" b="1" dirty="0" smtClean="0">
                <a:effectLst/>
                <a:latin typeface="Times New Roman" pitchFamily="18" charset="0"/>
                <a:cs typeface="Times New Roman" pitchFamily="18" charset="0"/>
              </a:rPr>
              <a:t>hydroxyapatites.</a:t>
            </a:r>
          </a:p>
          <a:p>
            <a:pPr>
              <a:lnSpc>
                <a:spcPct val="150000"/>
              </a:lnSpc>
            </a:pPr>
            <a:r>
              <a:rPr lang="en-US" sz="2600" dirty="0" smtClean="0">
                <a:effectLst/>
                <a:latin typeface="Times New Roman" pitchFamily="18" charset="0"/>
                <a:cs typeface="Times New Roman" pitchFamily="18" charset="0"/>
              </a:rPr>
              <a:t>Bone is also involved in overall </a:t>
            </a:r>
            <a:r>
              <a:rPr lang="en-US" sz="2600" b="1" dirty="0" smtClean="0">
                <a:effectLst/>
                <a:latin typeface="Times New Roman" pitchFamily="18" charset="0"/>
                <a:cs typeface="Times New Roman" pitchFamily="18" charset="0"/>
              </a:rPr>
              <a:t>Ca</a:t>
            </a:r>
            <a:r>
              <a:rPr lang="en-US" sz="2600" b="1" baseline="30000" dirty="0" smtClean="0">
                <a:effectLst/>
                <a:latin typeface="Times New Roman" pitchFamily="18" charset="0"/>
                <a:cs typeface="Times New Roman" pitchFamily="18" charset="0"/>
              </a:rPr>
              <a:t>2+</a:t>
            </a:r>
            <a:r>
              <a:rPr lang="en-US" sz="2600" b="1" dirty="0" smtClean="0">
                <a:effectLst/>
                <a:latin typeface="Times New Roman" pitchFamily="18" charset="0"/>
                <a:cs typeface="Times New Roman" pitchFamily="18" charset="0"/>
              </a:rPr>
              <a:t> and PO</a:t>
            </a:r>
            <a:r>
              <a:rPr lang="en-US" sz="2600" b="1" baseline="-25000" dirty="0" smtClean="0">
                <a:effectLst/>
                <a:latin typeface="Times New Roman" pitchFamily="18" charset="0"/>
                <a:cs typeface="Times New Roman" pitchFamily="18" charset="0"/>
              </a:rPr>
              <a:t>4</a:t>
            </a:r>
            <a:r>
              <a:rPr lang="en-US" sz="2600" b="1" baseline="30000" dirty="0" smtClean="0">
                <a:effectLst/>
                <a:latin typeface="Times New Roman" pitchFamily="18" charset="0"/>
                <a:cs typeface="Times New Roman" pitchFamily="18" charset="0"/>
              </a:rPr>
              <a:t>3–</a:t>
            </a:r>
            <a:r>
              <a:rPr lang="en-US" sz="2600" b="1" dirty="0" smtClean="0">
                <a:effectLst/>
                <a:latin typeface="Times New Roman" pitchFamily="18" charset="0"/>
                <a:cs typeface="Times New Roman" pitchFamily="18" charset="0"/>
              </a:rPr>
              <a:t> homeostasis</a:t>
            </a:r>
            <a:r>
              <a:rPr lang="en-US" sz="2600" dirty="0" smtClean="0">
                <a:effectLst/>
                <a:latin typeface="Times New Roman" pitchFamily="18" charset="0"/>
                <a:cs typeface="Times New Roman" pitchFamily="18" charset="0"/>
              </a:rPr>
              <a:t>. </a:t>
            </a:r>
          </a:p>
          <a:p>
            <a:pPr>
              <a:lnSpc>
                <a:spcPct val="150000"/>
              </a:lnSpc>
            </a:pPr>
            <a:r>
              <a:rPr lang="en-US" sz="2600" dirty="0" smtClean="0">
                <a:effectLst/>
                <a:latin typeface="Times New Roman" pitchFamily="18" charset="0"/>
                <a:cs typeface="Times New Roman" pitchFamily="18" charset="0"/>
              </a:rPr>
              <a:t>It protects </a:t>
            </a:r>
            <a:r>
              <a:rPr lang="en-US" sz="2600" b="1" dirty="0" smtClean="0">
                <a:effectLst/>
                <a:latin typeface="Times New Roman" pitchFamily="18" charset="0"/>
                <a:cs typeface="Times New Roman" pitchFamily="18" charset="0"/>
              </a:rPr>
              <a:t>vital organs</a:t>
            </a:r>
            <a:r>
              <a:rPr lang="en-US" sz="2600" dirty="0" smtClean="0">
                <a:effectLst/>
                <a:latin typeface="Times New Roman" pitchFamily="18" charset="0"/>
                <a:cs typeface="Times New Roman" pitchFamily="18" charset="0"/>
              </a:rPr>
              <a:t>, and the </a:t>
            </a:r>
            <a:r>
              <a:rPr lang="en-US" sz="2600" b="1" dirty="0" smtClean="0">
                <a:effectLst/>
                <a:latin typeface="Times New Roman" pitchFamily="18" charset="0"/>
                <a:cs typeface="Times New Roman" pitchFamily="18" charset="0"/>
              </a:rPr>
              <a:t>rigidity</a:t>
            </a:r>
            <a:r>
              <a:rPr lang="en-US" sz="2600" dirty="0" smtClean="0">
                <a:effectLst/>
                <a:latin typeface="Times New Roman" pitchFamily="18" charset="0"/>
                <a:cs typeface="Times New Roman" pitchFamily="18" charset="0"/>
              </a:rPr>
              <a:t> it provides permits </a:t>
            </a:r>
            <a:r>
              <a:rPr lang="en-US" sz="2600" b="1" dirty="0" smtClean="0">
                <a:effectLst/>
                <a:latin typeface="Times New Roman" pitchFamily="18" charset="0"/>
                <a:cs typeface="Times New Roman" pitchFamily="18" charset="0"/>
              </a:rPr>
              <a:t>locomotion and the support</a:t>
            </a:r>
            <a:r>
              <a:rPr lang="en-US" sz="2600" dirty="0" smtClean="0">
                <a:effectLst/>
                <a:latin typeface="Times New Roman" pitchFamily="18" charset="0"/>
                <a:cs typeface="Times New Roman" pitchFamily="18" charset="0"/>
              </a:rPr>
              <a:t> of loads against gravity. </a:t>
            </a:r>
          </a:p>
          <a:p>
            <a:pPr>
              <a:lnSpc>
                <a:spcPct val="150000"/>
              </a:lnSpc>
            </a:pPr>
            <a:r>
              <a:rPr lang="en-US" sz="2600" dirty="0" smtClean="0">
                <a:effectLst/>
                <a:latin typeface="Times New Roman" pitchFamily="18" charset="0"/>
                <a:cs typeface="Times New Roman" pitchFamily="18" charset="0"/>
              </a:rPr>
              <a:t>Old bone is constantly being </a:t>
            </a:r>
            <a:r>
              <a:rPr lang="en-US" sz="2600" b="1" dirty="0" smtClean="0">
                <a:effectLst/>
                <a:latin typeface="Times New Roman" pitchFamily="18" charset="0"/>
                <a:cs typeface="Times New Roman" pitchFamily="18" charset="0"/>
              </a:rPr>
              <a:t>resorbed and new bone formed</a:t>
            </a:r>
            <a:r>
              <a:rPr lang="en-US" sz="2600" dirty="0" smtClean="0">
                <a:effectLst/>
                <a:latin typeface="Times New Roman" pitchFamily="18" charset="0"/>
                <a:cs typeface="Times New Roman" pitchFamily="18" charset="0"/>
              </a:rPr>
              <a:t>, permitting remodeling that allows it to respond to the stresses and strains that are put upon it. </a:t>
            </a:r>
          </a:p>
          <a:p>
            <a:pPr>
              <a:lnSpc>
                <a:spcPct val="150000"/>
              </a:lnSpc>
            </a:pPr>
            <a:r>
              <a:rPr lang="en-US" sz="2600" dirty="0" smtClean="0">
                <a:effectLst/>
                <a:latin typeface="Times New Roman" pitchFamily="18" charset="0"/>
                <a:cs typeface="Times New Roman" pitchFamily="18" charset="0"/>
              </a:rPr>
              <a:t>It is a living tissue that is </a:t>
            </a:r>
            <a:r>
              <a:rPr lang="en-US" sz="2600" b="1" dirty="0" smtClean="0">
                <a:effectLst/>
                <a:latin typeface="Times New Roman" pitchFamily="18" charset="0"/>
                <a:cs typeface="Times New Roman" pitchFamily="18" charset="0"/>
              </a:rPr>
              <a:t>well vascularized</a:t>
            </a:r>
            <a:r>
              <a:rPr lang="en-US" sz="2600" dirty="0" smtClean="0">
                <a:effectLst/>
                <a:latin typeface="Times New Roman" pitchFamily="18" charset="0"/>
                <a:cs typeface="Times New Roman" pitchFamily="18" charset="0"/>
              </a:rPr>
              <a:t> and has a total blood flow of </a:t>
            </a:r>
            <a:r>
              <a:rPr lang="en-US" sz="2600" b="1" dirty="0" smtClean="0">
                <a:effectLst/>
                <a:latin typeface="Times New Roman" pitchFamily="18" charset="0"/>
                <a:cs typeface="Times New Roman" pitchFamily="18" charset="0"/>
              </a:rPr>
              <a:t>200 to 400 mL/min </a:t>
            </a:r>
            <a:r>
              <a:rPr lang="en-US" sz="2600" dirty="0" smtClean="0">
                <a:effectLst/>
                <a:latin typeface="Times New Roman" pitchFamily="18" charset="0"/>
                <a:cs typeface="Times New Roman" pitchFamily="18" charset="0"/>
              </a:rPr>
              <a:t>in adult humans.</a:t>
            </a:r>
          </a:p>
          <a:p>
            <a:pPr>
              <a:lnSpc>
                <a:spcPct val="150000"/>
              </a:lnSpc>
            </a:pP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345960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1237" y="152400"/>
            <a:ext cx="7587809" cy="670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0" y="3657600"/>
            <a:ext cx="2930610" cy="584775"/>
          </a:xfrm>
          <a:prstGeom prst="rect">
            <a:avLst/>
          </a:prstGeom>
          <a:noFill/>
        </p:spPr>
        <p:txBody>
          <a:bodyPr wrap="none" rtlCol="0">
            <a:spAutoFit/>
          </a:bodyPr>
          <a:lstStyle/>
          <a:p>
            <a:r>
              <a:rPr lang="en-US" sz="3200" b="1" u="sng" dirty="0" smtClean="0">
                <a:solidFill>
                  <a:srgbClr val="FF0000"/>
                </a:solidFill>
                <a:latin typeface="Times New Roman" pitchFamily="18" charset="0"/>
                <a:cs typeface="Times New Roman" pitchFamily="18" charset="0"/>
              </a:rPr>
              <a:t>Bone formation</a:t>
            </a:r>
            <a:endParaRPr lang="en-US" sz="3200" dirty="0"/>
          </a:p>
        </p:txBody>
      </p:sp>
    </p:spTree>
    <p:extLst>
      <p:ext uri="{BB962C8B-B14F-4D97-AF65-F5344CB8AC3E}">
        <p14:creationId xmlns:p14="http://schemas.microsoft.com/office/powerpoint/2010/main" val="62364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circle(in)">
                                      <p:cBhvr>
                                        <p:cTn id="12"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839200" cy="6705600"/>
          </a:xfrm>
        </p:spPr>
        <p:txBody>
          <a:bodyPr>
            <a:normAutofit/>
          </a:bodyPr>
          <a:lstStyle/>
          <a:p>
            <a:pPr marL="0" indent="0" algn="just">
              <a:buNone/>
            </a:pPr>
            <a:r>
              <a:rPr lang="en-US" b="1" u="sng" dirty="0" smtClean="0">
                <a:solidFill>
                  <a:srgbClr val="FF0000"/>
                </a:solidFill>
                <a:latin typeface="Times New Roman" pitchFamily="18" charset="0"/>
                <a:cs typeface="Times New Roman" pitchFamily="18" charset="0"/>
              </a:rPr>
              <a:t>Joints</a:t>
            </a:r>
          </a:p>
          <a:p>
            <a:r>
              <a:rPr lang="en-US" sz="2400" dirty="0" smtClean="0"/>
              <a:t>A </a:t>
            </a:r>
            <a:r>
              <a:rPr lang="en-US" sz="2400" b="1" dirty="0"/>
              <a:t>joint</a:t>
            </a:r>
            <a:r>
              <a:rPr lang="en-US" sz="2400" dirty="0"/>
              <a:t>, also called an </a:t>
            </a:r>
            <a:r>
              <a:rPr lang="en-US" sz="2400" b="1" dirty="0"/>
              <a:t>articulation </a:t>
            </a:r>
            <a:r>
              <a:rPr lang="en-US" sz="2400" dirty="0" smtClean="0"/>
              <a:t>or </a:t>
            </a:r>
            <a:r>
              <a:rPr lang="en-US" sz="2400" b="1" dirty="0" err="1" smtClean="0"/>
              <a:t>arthrosis</a:t>
            </a:r>
            <a:r>
              <a:rPr lang="en-US" sz="2400" dirty="0" smtClean="0"/>
              <a:t>, </a:t>
            </a:r>
            <a:r>
              <a:rPr lang="en-US" sz="2400" dirty="0"/>
              <a:t>is a point </a:t>
            </a:r>
            <a:r>
              <a:rPr lang="en-US" sz="2400" dirty="0" smtClean="0"/>
              <a:t>of contact </a:t>
            </a:r>
            <a:r>
              <a:rPr lang="en-US" sz="2400" dirty="0"/>
              <a:t>between two bones, between bone and cartilage, or between bone and teeth</a:t>
            </a:r>
            <a:r>
              <a:rPr lang="en-US" sz="2400" dirty="0" smtClean="0"/>
              <a:t>.</a:t>
            </a:r>
          </a:p>
          <a:p>
            <a:r>
              <a:rPr lang="en-US" sz="2400" dirty="0">
                <a:latin typeface="Times New Roman" pitchFamily="18" charset="0"/>
                <a:cs typeface="Times New Roman" pitchFamily="18" charset="0"/>
              </a:rPr>
              <a:t>Joints are regions in which </a:t>
            </a:r>
            <a:r>
              <a:rPr lang="en-US" sz="2400" b="1" dirty="0">
                <a:latin typeface="Times New Roman" pitchFamily="18" charset="0"/>
                <a:cs typeface="Times New Roman" pitchFamily="18" charset="0"/>
              </a:rPr>
              <a:t>bones are capped </a:t>
            </a:r>
            <a:r>
              <a:rPr lang="en-US" sz="2400" dirty="0">
                <a:latin typeface="Times New Roman" pitchFamily="18" charset="0"/>
                <a:cs typeface="Times New Roman" pitchFamily="18" charset="0"/>
              </a:rPr>
              <a:t>and </a:t>
            </a:r>
            <a:r>
              <a:rPr lang="en-US" sz="2400" b="1" dirty="0">
                <a:latin typeface="Times New Roman" pitchFamily="18" charset="0"/>
                <a:cs typeface="Times New Roman" pitchFamily="18" charset="0"/>
              </a:rPr>
              <a:t>surrounded by connective tissues </a:t>
            </a:r>
            <a:r>
              <a:rPr lang="en-US" sz="2400" dirty="0">
                <a:latin typeface="Times New Roman" pitchFamily="18" charset="0"/>
                <a:cs typeface="Times New Roman" pitchFamily="18" charset="0"/>
              </a:rPr>
              <a:t>that hold the bones together and </a:t>
            </a:r>
            <a:r>
              <a:rPr lang="en-US" sz="2400" b="1" dirty="0">
                <a:latin typeface="Times New Roman" pitchFamily="18" charset="0"/>
                <a:cs typeface="Times New Roman" pitchFamily="18" charset="0"/>
              </a:rPr>
              <a:t>determine the type and degree of movement</a:t>
            </a:r>
            <a:r>
              <a:rPr lang="en-US" sz="2400" dirty="0">
                <a:latin typeface="Times New Roman" pitchFamily="18" charset="0"/>
                <a:cs typeface="Times New Roman" pitchFamily="18" charset="0"/>
              </a:rPr>
              <a:t> between them</a:t>
            </a:r>
            <a:r>
              <a:rPr lang="en-US" sz="2400" dirty="0" smtClean="0">
                <a:latin typeface="Times New Roman" pitchFamily="18" charset="0"/>
                <a:cs typeface="Times New Roman" pitchFamily="18" charset="0"/>
              </a:rPr>
              <a:t>.</a:t>
            </a:r>
            <a:endParaRPr lang="en-US" sz="2400" dirty="0" smtClean="0"/>
          </a:p>
          <a:p>
            <a:r>
              <a:rPr lang="en-US" sz="2400" dirty="0" smtClean="0"/>
              <a:t> </a:t>
            </a:r>
            <a:r>
              <a:rPr lang="en-US" sz="2400" dirty="0"/>
              <a:t>When we </a:t>
            </a:r>
            <a:r>
              <a:rPr lang="en-US" sz="2400" dirty="0" smtClean="0"/>
              <a:t>say one </a:t>
            </a:r>
            <a:r>
              <a:rPr lang="en-US" sz="2400" dirty="0"/>
              <a:t>bone articulates with another bone, we mean that the bones form a joint</a:t>
            </a:r>
            <a:r>
              <a:rPr lang="en-US" sz="2400" dirty="0" smtClean="0"/>
              <a:t>.</a:t>
            </a:r>
          </a:p>
          <a:p>
            <a:r>
              <a:rPr lang="en-US" sz="2400" dirty="0"/>
              <a:t>Joints are classified structurally, based on their anatomical </a:t>
            </a:r>
            <a:r>
              <a:rPr lang="en-US" sz="2400" dirty="0" smtClean="0"/>
              <a:t>characteristics, and </a:t>
            </a:r>
            <a:r>
              <a:rPr lang="en-US" sz="2400" dirty="0"/>
              <a:t>functionally, based on the type of movement </a:t>
            </a:r>
            <a:r>
              <a:rPr lang="en-US" sz="2400" dirty="0" smtClean="0"/>
              <a:t>they permit.</a:t>
            </a:r>
          </a:p>
          <a:p>
            <a:r>
              <a:rPr lang="en-US" sz="2400" dirty="0"/>
              <a:t>The </a:t>
            </a:r>
            <a:r>
              <a:rPr lang="en-US" sz="2400" b="1" u="sng" dirty="0"/>
              <a:t>structural classification of joints </a:t>
            </a:r>
            <a:r>
              <a:rPr lang="en-US" sz="2400" dirty="0"/>
              <a:t>is based on two criteria</a:t>
            </a:r>
            <a:r>
              <a:rPr lang="en-US" sz="2400" dirty="0" smtClean="0"/>
              <a:t>:</a:t>
            </a:r>
          </a:p>
          <a:p>
            <a:pPr marL="914400" lvl="1" indent="-457200">
              <a:buAutoNum type="arabicParenBoth"/>
            </a:pPr>
            <a:r>
              <a:rPr lang="en-US" sz="2400" dirty="0" smtClean="0"/>
              <a:t>the </a:t>
            </a:r>
            <a:r>
              <a:rPr lang="en-US" sz="2400" dirty="0"/>
              <a:t>presence or absence of a space between the </a:t>
            </a:r>
            <a:r>
              <a:rPr lang="en-US" sz="2400" dirty="0" smtClean="0"/>
              <a:t>articulating bones</a:t>
            </a:r>
            <a:r>
              <a:rPr lang="en-US" sz="2400" dirty="0"/>
              <a:t>, called a synovial cavity, and </a:t>
            </a:r>
            <a:endParaRPr lang="en-US" sz="2400" dirty="0" smtClean="0"/>
          </a:p>
          <a:p>
            <a:pPr marL="457200" lvl="1" indent="0">
              <a:buNone/>
            </a:pPr>
            <a:r>
              <a:rPr lang="en-US" sz="2400" dirty="0" smtClean="0"/>
              <a:t>(</a:t>
            </a:r>
            <a:r>
              <a:rPr lang="en-US" sz="2400" dirty="0"/>
              <a:t>2) the type of connective </a:t>
            </a:r>
            <a:r>
              <a:rPr lang="en-US" sz="2400" dirty="0" smtClean="0"/>
              <a:t>tissue that </a:t>
            </a:r>
            <a:r>
              <a:rPr lang="en-US" sz="2400" dirty="0"/>
              <a:t>binds the bones together.</a:t>
            </a:r>
            <a:endParaRPr lang="en-US" sz="2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21146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barn(inVertical)">
                                      <p:cBhvr>
                                        <p:cTn id="35" dur="500"/>
                                        <p:tgtEl>
                                          <p:spTgt spid="3">
                                            <p:txEl>
                                              <p:pRg st="6" end="6"/>
                                            </p:txEl>
                                          </p:spTgt>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Effect transition="in" filter="barn(inVertical)">
                                      <p:cBhvr>
                                        <p:cTn id="3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991600" cy="6553200"/>
          </a:xfrm>
        </p:spPr>
        <p:txBody>
          <a:bodyPr>
            <a:normAutofit/>
          </a:bodyPr>
          <a:lstStyle/>
          <a:p>
            <a:pPr marL="0" indent="0">
              <a:buNone/>
            </a:pPr>
            <a:r>
              <a:rPr lang="en-US" sz="2800" b="1" u="sng" dirty="0" smtClean="0">
                <a:solidFill>
                  <a:srgbClr val="FF0000"/>
                </a:solidFill>
              </a:rPr>
              <a:t>Structural classification of joint</a:t>
            </a:r>
          </a:p>
          <a:p>
            <a:pPr marL="514350" indent="-514350">
              <a:buFont typeface="+mj-lt"/>
              <a:buAutoNum type="arabicPeriod"/>
            </a:pPr>
            <a:r>
              <a:rPr lang="en-US" sz="2400" b="1" dirty="0" smtClean="0"/>
              <a:t>Fibrous joints: </a:t>
            </a:r>
            <a:r>
              <a:rPr lang="en-US" sz="2400" dirty="0" smtClean="0"/>
              <a:t>There </a:t>
            </a:r>
            <a:r>
              <a:rPr lang="en-US" sz="2400" dirty="0"/>
              <a:t>is no synovial cavity, and </a:t>
            </a:r>
            <a:r>
              <a:rPr lang="en-US" sz="2400" dirty="0" smtClean="0"/>
              <a:t>the bones </a:t>
            </a:r>
            <a:r>
              <a:rPr lang="en-US" sz="2400" dirty="0"/>
              <a:t>are held together by dense irregular connective </a:t>
            </a:r>
            <a:r>
              <a:rPr lang="en-US" sz="2400" dirty="0" smtClean="0"/>
              <a:t>tissue that </a:t>
            </a:r>
            <a:r>
              <a:rPr lang="en-US" sz="2400" dirty="0"/>
              <a:t>is rich in collagen fibers.</a:t>
            </a:r>
          </a:p>
          <a:p>
            <a:pPr marL="514350" indent="-514350">
              <a:buFont typeface="+mj-lt"/>
              <a:buAutoNum type="arabicPeriod"/>
            </a:pPr>
            <a:r>
              <a:rPr lang="en-US" sz="2400" b="1" dirty="0" smtClean="0"/>
              <a:t>Cartilaginous joints</a:t>
            </a:r>
            <a:r>
              <a:rPr lang="en-US" sz="2400" dirty="0" smtClean="0"/>
              <a:t>: </a:t>
            </a:r>
            <a:r>
              <a:rPr lang="en-US" sz="2400" dirty="0"/>
              <a:t>There is no </a:t>
            </a:r>
            <a:r>
              <a:rPr lang="en-US" sz="2400" dirty="0" smtClean="0"/>
              <a:t>synovial cavity</a:t>
            </a:r>
            <a:r>
              <a:rPr lang="en-US" sz="2400" dirty="0"/>
              <a:t>, and the bones are held together by cartilage</a:t>
            </a:r>
            <a:r>
              <a:rPr lang="en-US" sz="2400" dirty="0" smtClean="0"/>
              <a:t>.</a:t>
            </a:r>
          </a:p>
          <a:p>
            <a:pPr marL="514350" indent="-514350">
              <a:buFont typeface="+mj-lt"/>
              <a:buAutoNum type="arabicPeriod"/>
            </a:pPr>
            <a:r>
              <a:rPr lang="en-US" sz="2400" b="1" dirty="0" smtClean="0"/>
              <a:t> </a:t>
            </a:r>
            <a:r>
              <a:rPr lang="en-US" sz="2400" b="1" dirty="0"/>
              <a:t>Synovial </a:t>
            </a:r>
            <a:r>
              <a:rPr lang="en-US" sz="2400" b="1" dirty="0" smtClean="0"/>
              <a:t>joints: </a:t>
            </a:r>
            <a:r>
              <a:rPr lang="en-US" sz="2400" dirty="0" smtClean="0"/>
              <a:t>The </a:t>
            </a:r>
            <a:r>
              <a:rPr lang="en-US" sz="2400" dirty="0"/>
              <a:t>bones forming the </a:t>
            </a:r>
            <a:r>
              <a:rPr lang="en-US" sz="2400" dirty="0" smtClean="0"/>
              <a:t>joint have </a:t>
            </a:r>
            <a:r>
              <a:rPr lang="en-US" sz="2400" dirty="0"/>
              <a:t>a synovial cavity and are united by </a:t>
            </a:r>
            <a:r>
              <a:rPr lang="en-US" sz="2400" dirty="0" smtClean="0"/>
              <a:t>the dense irregular connective </a:t>
            </a:r>
            <a:r>
              <a:rPr lang="en-US" sz="2400" dirty="0"/>
              <a:t>tissue of an articular capsule, and often by </a:t>
            </a:r>
            <a:r>
              <a:rPr lang="en-US" sz="2400" dirty="0" smtClean="0"/>
              <a:t>accessory ligaments.</a:t>
            </a:r>
          </a:p>
          <a:p>
            <a:pPr marL="0" indent="0">
              <a:buNone/>
            </a:pPr>
            <a:r>
              <a:rPr lang="en-US" sz="2800" b="1" u="sng" dirty="0" smtClean="0">
                <a:solidFill>
                  <a:srgbClr val="FF0000"/>
                </a:solidFill>
              </a:rPr>
              <a:t>Functional classifications of joints</a:t>
            </a:r>
          </a:p>
          <a:p>
            <a:pPr marL="514350" indent="-514350">
              <a:buFont typeface="+mj-lt"/>
              <a:buAutoNum type="arabicPeriod"/>
            </a:pPr>
            <a:r>
              <a:rPr lang="en-US" sz="2400" b="1" dirty="0" err="1"/>
              <a:t>Synarthrosis</a:t>
            </a:r>
            <a:r>
              <a:rPr lang="en-US" sz="2400" b="1" dirty="0"/>
              <a:t> </a:t>
            </a:r>
            <a:r>
              <a:rPr lang="en-US" sz="2400" b="1" dirty="0" smtClean="0"/>
              <a:t>(</a:t>
            </a:r>
            <a:r>
              <a:rPr lang="en-US" sz="2400" i="1" dirty="0" err="1" smtClean="0"/>
              <a:t>syn</a:t>
            </a:r>
            <a:r>
              <a:rPr lang="en-US" sz="2400" i="1" dirty="0" smtClean="0"/>
              <a:t>- </a:t>
            </a:r>
            <a:r>
              <a:rPr lang="en-US" sz="2400" dirty="0" smtClean="0"/>
              <a:t> </a:t>
            </a:r>
            <a:r>
              <a:rPr lang="en-US" sz="2400" dirty="0"/>
              <a:t>together): An </a:t>
            </a:r>
            <a:r>
              <a:rPr lang="en-US" sz="2400" dirty="0" smtClean="0"/>
              <a:t>immovable joint.</a:t>
            </a:r>
          </a:p>
          <a:p>
            <a:pPr marL="514350" indent="-514350">
              <a:buFont typeface="+mj-lt"/>
              <a:buAutoNum type="arabicPeriod"/>
            </a:pPr>
            <a:r>
              <a:rPr lang="en-US" sz="2400" b="1" dirty="0" err="1"/>
              <a:t>Amphiarthrosis</a:t>
            </a:r>
            <a:r>
              <a:rPr lang="en-US" sz="2400" b="1" dirty="0"/>
              <a:t> </a:t>
            </a:r>
            <a:r>
              <a:rPr lang="en-US" sz="2400" dirty="0" smtClean="0"/>
              <a:t>(</a:t>
            </a:r>
            <a:r>
              <a:rPr lang="en-US" sz="2400" i="1" dirty="0" err="1" smtClean="0"/>
              <a:t>amphi</a:t>
            </a:r>
            <a:r>
              <a:rPr lang="en-US" sz="2400" i="1" dirty="0" smtClean="0"/>
              <a:t>- </a:t>
            </a:r>
            <a:r>
              <a:rPr lang="en-US" sz="2400" dirty="0" smtClean="0"/>
              <a:t> </a:t>
            </a:r>
            <a:r>
              <a:rPr lang="en-US" sz="2400" dirty="0"/>
              <a:t>on </a:t>
            </a:r>
            <a:r>
              <a:rPr lang="en-US" sz="2400" dirty="0" smtClean="0"/>
              <a:t>both sides</a:t>
            </a:r>
            <a:r>
              <a:rPr lang="en-US" sz="2400" dirty="0"/>
              <a:t>): A slightly movable joint</a:t>
            </a:r>
            <a:r>
              <a:rPr lang="en-US" sz="2400" dirty="0" smtClean="0"/>
              <a:t>.</a:t>
            </a:r>
            <a:endParaRPr lang="en-US" sz="2400" i="1" dirty="0"/>
          </a:p>
          <a:p>
            <a:pPr marL="514350" indent="-514350">
              <a:buFont typeface="+mj-lt"/>
              <a:buAutoNum type="arabicPeriod"/>
            </a:pPr>
            <a:r>
              <a:rPr lang="en-US" sz="2400" b="1" dirty="0" smtClean="0"/>
              <a:t> </a:t>
            </a:r>
            <a:r>
              <a:rPr lang="en-US" sz="2400" b="1" dirty="0" err="1"/>
              <a:t>Diarthrosis</a:t>
            </a:r>
            <a:r>
              <a:rPr lang="en-US" sz="2400" b="1" dirty="0"/>
              <a:t> </a:t>
            </a:r>
            <a:r>
              <a:rPr lang="en-US" sz="2400" dirty="0" smtClean="0"/>
              <a:t>: </a:t>
            </a:r>
            <a:r>
              <a:rPr lang="en-US" sz="2400" dirty="0"/>
              <a:t>A freely </a:t>
            </a:r>
            <a:r>
              <a:rPr lang="en-US" sz="2400" dirty="0" smtClean="0"/>
              <a:t>movable joint.</a:t>
            </a:r>
            <a:r>
              <a:rPr lang="en-US" sz="2400" i="1" dirty="0" smtClean="0"/>
              <a:t> </a:t>
            </a:r>
            <a:r>
              <a:rPr lang="en-US" sz="2400" dirty="0"/>
              <a:t>All </a:t>
            </a:r>
            <a:r>
              <a:rPr lang="en-US" sz="2400" dirty="0" err="1"/>
              <a:t>diarthroses</a:t>
            </a:r>
            <a:r>
              <a:rPr lang="en-US" sz="2400" dirty="0"/>
              <a:t> are </a:t>
            </a:r>
            <a:r>
              <a:rPr lang="en-US" sz="2400" dirty="0" smtClean="0"/>
              <a:t>synovial joints</a:t>
            </a:r>
            <a:r>
              <a:rPr lang="en-US" sz="2400" dirty="0"/>
              <a:t>. They have a variety of shapes and permit </a:t>
            </a:r>
            <a:r>
              <a:rPr lang="en-US" sz="2400" dirty="0" smtClean="0"/>
              <a:t>several different </a:t>
            </a:r>
            <a:r>
              <a:rPr lang="en-US" sz="2400" dirty="0"/>
              <a:t>types of movements</a:t>
            </a:r>
            <a:endParaRPr lang="en-US" sz="2400" b="1" u="sng" dirty="0">
              <a:solidFill>
                <a:srgbClr val="FF0000"/>
              </a:solidFill>
            </a:endParaRPr>
          </a:p>
        </p:txBody>
      </p:sp>
    </p:spTree>
    <p:extLst>
      <p:ext uri="{BB962C8B-B14F-4D97-AF65-F5344CB8AC3E}">
        <p14:creationId xmlns:p14="http://schemas.microsoft.com/office/powerpoint/2010/main" val="2895455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215" y="2895600"/>
            <a:ext cx="8955571"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886200" y="6278571"/>
            <a:ext cx="2286332" cy="461665"/>
          </a:xfrm>
          <a:prstGeom prst="rect">
            <a:avLst/>
          </a:prstGeom>
          <a:noFill/>
        </p:spPr>
        <p:txBody>
          <a:bodyPr wrap="none" rtlCol="0">
            <a:spAutoFit/>
          </a:bodyPr>
          <a:lstStyle/>
          <a:p>
            <a:r>
              <a:rPr lang="en-US" sz="2400" b="1" dirty="0" smtClean="0">
                <a:solidFill>
                  <a:srgbClr val="FF0000"/>
                </a:solidFill>
              </a:rPr>
              <a:t>SYNOVIAL JOINT</a:t>
            </a:r>
            <a:endParaRPr lang="en-US" sz="2400" b="1" dirty="0">
              <a:solidFill>
                <a:srgbClr val="FF0000"/>
              </a:solidFill>
            </a:endParaRP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293" y="228600"/>
            <a:ext cx="2653779"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01142" y="1905000"/>
            <a:ext cx="1471750" cy="369332"/>
          </a:xfrm>
          <a:prstGeom prst="rect">
            <a:avLst/>
          </a:prstGeom>
          <a:noFill/>
        </p:spPr>
        <p:txBody>
          <a:bodyPr wrap="none" rtlCol="0">
            <a:spAutoFit/>
          </a:bodyPr>
          <a:lstStyle/>
          <a:p>
            <a:r>
              <a:rPr lang="en-US" b="1" dirty="0">
                <a:solidFill>
                  <a:srgbClr val="FF0000"/>
                </a:solidFill>
              </a:rPr>
              <a:t>Fibrous </a:t>
            </a:r>
            <a:r>
              <a:rPr lang="en-US" b="1" dirty="0" smtClean="0">
                <a:solidFill>
                  <a:srgbClr val="FF0000"/>
                </a:solidFill>
              </a:rPr>
              <a:t>joints</a:t>
            </a:r>
            <a:endParaRPr lang="en-US" dirty="0">
              <a:solidFill>
                <a:srgbClr val="FF0000"/>
              </a:solidFill>
            </a:endParaRPr>
          </a:p>
        </p:txBody>
      </p:sp>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5495" y="93023"/>
            <a:ext cx="4572000" cy="2802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4191000" y="2266890"/>
            <a:ext cx="2229328" cy="400110"/>
          </a:xfrm>
          <a:prstGeom prst="rect">
            <a:avLst/>
          </a:prstGeom>
          <a:noFill/>
        </p:spPr>
        <p:txBody>
          <a:bodyPr wrap="none" rtlCol="0">
            <a:spAutoFit/>
          </a:bodyPr>
          <a:lstStyle/>
          <a:p>
            <a:r>
              <a:rPr lang="en-US" sz="2000" b="1" dirty="0">
                <a:solidFill>
                  <a:srgbClr val="FF0000"/>
                </a:solidFill>
              </a:rPr>
              <a:t>Cartilaginous joints</a:t>
            </a:r>
            <a:endParaRPr lang="en-US" sz="2000" dirty="0">
              <a:solidFill>
                <a:srgbClr val="FF0000"/>
              </a:solidFill>
            </a:endParaRPr>
          </a:p>
        </p:txBody>
      </p:sp>
    </p:spTree>
    <p:extLst>
      <p:ext uri="{BB962C8B-B14F-4D97-AF65-F5344CB8AC3E}">
        <p14:creationId xmlns:p14="http://schemas.microsoft.com/office/powerpoint/2010/main" val="3328789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animEffect transition="in" filter="wipe(down)">
                                      <p:cBhvr>
                                        <p:cTn id="7" dur="500"/>
                                        <p:tgtEl>
                                          <p:spTgt spid="409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100"/>
                                        </p:tgtEl>
                                        <p:attrNameLst>
                                          <p:attrName>style.visibility</p:attrName>
                                        </p:attrNameLst>
                                      </p:cBhvr>
                                      <p:to>
                                        <p:strVal val="visible"/>
                                      </p:to>
                                    </p:set>
                                    <p:animEffect transition="in" filter="circle(in)">
                                      <p:cBhvr>
                                        <p:cTn id="17" dur="2000"/>
                                        <p:tgtEl>
                                          <p:spTgt spid="4100"/>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2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4098"/>
                                        </p:tgtEl>
                                        <p:attrNameLst>
                                          <p:attrName>style.visibility</p:attrName>
                                        </p:attrNameLst>
                                      </p:cBhvr>
                                      <p:to>
                                        <p:strVal val="visible"/>
                                      </p:to>
                                    </p:set>
                                    <p:animEffect transition="in" filter="fade">
                                      <p:cBhvr>
                                        <p:cTn id="27" dur="1000"/>
                                        <p:tgtEl>
                                          <p:spTgt spid="4098"/>
                                        </p:tgtEl>
                                      </p:cBhvr>
                                    </p:animEffect>
                                    <p:anim calcmode="lin" valueType="num">
                                      <p:cBhvr>
                                        <p:cTn id="28" dur="1000" fill="hold"/>
                                        <p:tgtEl>
                                          <p:spTgt spid="4098"/>
                                        </p:tgtEl>
                                        <p:attrNameLst>
                                          <p:attrName>ppt_x</p:attrName>
                                        </p:attrNameLst>
                                      </p:cBhvr>
                                      <p:tavLst>
                                        <p:tav tm="0">
                                          <p:val>
                                            <p:strVal val="#ppt_x"/>
                                          </p:val>
                                        </p:tav>
                                        <p:tav tm="100000">
                                          <p:val>
                                            <p:strVal val="#ppt_x"/>
                                          </p:val>
                                        </p:tav>
                                      </p:tavLst>
                                    </p:anim>
                                    <p:anim calcmode="lin" valueType="num">
                                      <p:cBhvr>
                                        <p:cTn id="29"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circle(in)">
                                      <p:cBhvr>
                                        <p:cTn id="3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4400" y="355066"/>
            <a:ext cx="7467600" cy="6353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0" y="5297269"/>
            <a:ext cx="2590800" cy="400110"/>
          </a:xfrm>
          <a:prstGeom prst="rect">
            <a:avLst/>
          </a:prstGeom>
          <a:noFill/>
        </p:spPr>
        <p:txBody>
          <a:bodyPr wrap="square" rtlCol="0">
            <a:spAutoFit/>
          </a:bodyPr>
          <a:lstStyle/>
          <a:p>
            <a:r>
              <a:rPr lang="en-US" sz="2000" b="1" u="sng" dirty="0" smtClean="0">
                <a:solidFill>
                  <a:srgbClr val="FF0000"/>
                </a:solidFill>
                <a:latin typeface="Times New Roman" pitchFamily="18" charset="0"/>
                <a:cs typeface="Times New Roman" pitchFamily="18" charset="0"/>
              </a:rPr>
              <a:t>Fig: Synovial </a:t>
            </a:r>
            <a:r>
              <a:rPr lang="en-US" sz="2000" b="1" u="sng" dirty="0">
                <a:solidFill>
                  <a:srgbClr val="FF0000"/>
                </a:solidFill>
                <a:latin typeface="Times New Roman" pitchFamily="18" charset="0"/>
                <a:cs typeface="Times New Roman" pitchFamily="18" charset="0"/>
              </a:rPr>
              <a:t>joint</a:t>
            </a:r>
            <a:endParaRPr lang="en-US" sz="2000" dirty="0">
              <a:solidFill>
                <a:srgbClr val="FF0000"/>
              </a:solidFill>
            </a:endParaRPr>
          </a:p>
        </p:txBody>
      </p:sp>
    </p:spTree>
    <p:extLst>
      <p:ext uri="{BB962C8B-B14F-4D97-AF65-F5344CB8AC3E}">
        <p14:creationId xmlns:p14="http://schemas.microsoft.com/office/powerpoint/2010/main" val="27532848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6629400"/>
          </a:xfrm>
        </p:spPr>
        <p:txBody>
          <a:bodyPr>
            <a:normAutofit/>
          </a:bodyPr>
          <a:lstStyle/>
          <a:p>
            <a:pPr marL="0" indent="0">
              <a:buNone/>
            </a:pPr>
            <a:r>
              <a:rPr lang="en-US" sz="2800" b="1" u="sng" dirty="0">
                <a:solidFill>
                  <a:srgbClr val="FF0000"/>
                </a:solidFill>
              </a:rPr>
              <a:t>Types of </a:t>
            </a:r>
            <a:r>
              <a:rPr lang="en-US" sz="2800" b="1" u="sng" dirty="0" smtClean="0">
                <a:solidFill>
                  <a:srgbClr val="FF0000"/>
                </a:solidFill>
              </a:rPr>
              <a:t>Movements at </a:t>
            </a:r>
            <a:r>
              <a:rPr lang="en-US" sz="2800" b="1" u="sng" dirty="0">
                <a:solidFill>
                  <a:srgbClr val="FF0000"/>
                </a:solidFill>
              </a:rPr>
              <a:t>Synovial </a:t>
            </a:r>
            <a:r>
              <a:rPr lang="en-US" sz="2800" b="1" u="sng" dirty="0" smtClean="0">
                <a:solidFill>
                  <a:srgbClr val="FF0000"/>
                </a:solidFill>
              </a:rPr>
              <a:t>Joints</a:t>
            </a:r>
          </a:p>
          <a:p>
            <a:pPr marL="514350" indent="-514350">
              <a:buAutoNum type="arabicParenBoth"/>
            </a:pPr>
            <a:r>
              <a:rPr lang="en-US" sz="2400" dirty="0" smtClean="0"/>
              <a:t>gliding,</a:t>
            </a:r>
          </a:p>
          <a:p>
            <a:pPr marL="0" indent="0">
              <a:buNone/>
            </a:pPr>
            <a:r>
              <a:rPr lang="en-US" sz="2400" dirty="0" smtClean="0"/>
              <a:t>(</a:t>
            </a:r>
            <a:r>
              <a:rPr lang="en-US" sz="2400" dirty="0"/>
              <a:t>2) angular </a:t>
            </a:r>
            <a:r>
              <a:rPr lang="en-US" sz="2400" dirty="0" smtClean="0"/>
              <a:t>movements</a:t>
            </a:r>
            <a:endParaRPr lang="en-US" sz="2400" dirty="0"/>
          </a:p>
          <a:p>
            <a:pPr marL="0" indent="0">
              <a:buNone/>
            </a:pPr>
            <a:r>
              <a:rPr lang="en-US" sz="2400" dirty="0" smtClean="0"/>
              <a:t>(3</a:t>
            </a:r>
            <a:r>
              <a:rPr lang="en-US" sz="2400" dirty="0"/>
              <a:t>) </a:t>
            </a:r>
            <a:r>
              <a:rPr lang="en-US" sz="2400" dirty="0" smtClean="0"/>
              <a:t>rotation</a:t>
            </a:r>
            <a:endParaRPr lang="en-US" sz="2400" dirty="0"/>
          </a:p>
          <a:p>
            <a:pPr marL="0" indent="0">
              <a:buNone/>
            </a:pPr>
            <a:r>
              <a:rPr lang="en-US" sz="2400" dirty="0" smtClean="0"/>
              <a:t>(4</a:t>
            </a:r>
            <a:r>
              <a:rPr lang="en-US" sz="2400" dirty="0"/>
              <a:t>) special movements, which occur only at certain joints.</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36" y="3276600"/>
            <a:ext cx="3335894"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1558" y="3810000"/>
            <a:ext cx="6197772" cy="2514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58191" y="5067299"/>
            <a:ext cx="891591" cy="400110"/>
          </a:xfrm>
          <a:prstGeom prst="rect">
            <a:avLst/>
          </a:prstGeom>
          <a:noFill/>
        </p:spPr>
        <p:txBody>
          <a:bodyPr wrap="none" rtlCol="0">
            <a:spAutoFit/>
          </a:bodyPr>
          <a:lstStyle/>
          <a:p>
            <a:r>
              <a:rPr lang="en-US" sz="2000" b="1" dirty="0">
                <a:solidFill>
                  <a:srgbClr val="FF0000"/>
                </a:solidFill>
              </a:rPr>
              <a:t>gliding</a:t>
            </a:r>
          </a:p>
        </p:txBody>
      </p:sp>
      <p:sp>
        <p:nvSpPr>
          <p:cNvPr id="5" name="TextBox 4"/>
          <p:cNvSpPr txBox="1"/>
          <p:nvPr/>
        </p:nvSpPr>
        <p:spPr>
          <a:xfrm>
            <a:off x="4724400" y="6324599"/>
            <a:ext cx="1047082" cy="400110"/>
          </a:xfrm>
          <a:prstGeom prst="rect">
            <a:avLst/>
          </a:prstGeom>
          <a:noFill/>
        </p:spPr>
        <p:txBody>
          <a:bodyPr wrap="none" rtlCol="0">
            <a:spAutoFit/>
          </a:bodyPr>
          <a:lstStyle/>
          <a:p>
            <a:r>
              <a:rPr lang="en-US" sz="2000" b="1" dirty="0" smtClean="0">
                <a:solidFill>
                  <a:srgbClr val="FF0000"/>
                </a:solidFill>
              </a:rPr>
              <a:t>rotation</a:t>
            </a:r>
            <a:endParaRPr lang="en-US" sz="2000" b="1" dirty="0">
              <a:solidFill>
                <a:srgbClr val="FF0000"/>
              </a:solidFill>
            </a:endParaRPr>
          </a:p>
        </p:txBody>
      </p:sp>
    </p:spTree>
    <p:extLst>
      <p:ext uri="{BB962C8B-B14F-4D97-AF65-F5344CB8AC3E}">
        <p14:creationId xmlns:p14="http://schemas.microsoft.com/office/powerpoint/2010/main" val="4270252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5122"/>
                                        </p:tgtEl>
                                        <p:attrNameLst>
                                          <p:attrName>style.visibility</p:attrName>
                                        </p:attrNameLst>
                                      </p:cBhvr>
                                      <p:to>
                                        <p:strVal val="visible"/>
                                      </p:to>
                                    </p:set>
                                    <p:animEffect transition="in" filter="barn(inVertical)">
                                      <p:cBhvr>
                                        <p:cTn id="32" dur="500"/>
                                        <p:tgtEl>
                                          <p:spTgt spid="512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wipe(down)">
                                      <p:cBhvr>
                                        <p:cTn id="37" dur="500"/>
                                        <p:tgtEl>
                                          <p:spTgt spid="4"/>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5123"/>
                                        </p:tgtEl>
                                        <p:attrNameLst>
                                          <p:attrName>style.visibility</p:attrName>
                                        </p:attrNameLst>
                                      </p:cBhvr>
                                      <p:to>
                                        <p:strVal val="visible"/>
                                      </p:to>
                                    </p:set>
                                    <p:animEffect transition="in" filter="circle(in)">
                                      <p:cBhvr>
                                        <p:cTn id="42" dur="2000"/>
                                        <p:tgtEl>
                                          <p:spTgt spid="5123"/>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wheel(1)">
                                      <p:cBhvr>
                                        <p:cTn id="4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108" y="152400"/>
            <a:ext cx="4441768" cy="4815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3440" y="3124200"/>
            <a:ext cx="4480560"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621876" y="304800"/>
            <a:ext cx="4414478" cy="707886"/>
          </a:xfrm>
          <a:prstGeom prst="rect">
            <a:avLst/>
          </a:prstGeom>
          <a:noFill/>
        </p:spPr>
        <p:txBody>
          <a:bodyPr wrap="none" rtlCol="0">
            <a:spAutoFit/>
          </a:bodyPr>
          <a:lstStyle/>
          <a:p>
            <a:r>
              <a:rPr lang="en-US" sz="2000" b="1" u="sng" dirty="0">
                <a:solidFill>
                  <a:srgbClr val="FF0000"/>
                </a:solidFill>
              </a:rPr>
              <a:t>Angular movements at synovial joints—</a:t>
            </a:r>
          </a:p>
          <a:p>
            <a:r>
              <a:rPr lang="en-US" sz="2000" b="1" u="sng" dirty="0">
                <a:solidFill>
                  <a:srgbClr val="FF0000"/>
                </a:solidFill>
              </a:rPr>
              <a:t>abduction and adduction.</a:t>
            </a:r>
            <a:endParaRPr lang="en-US" sz="2000" u="sng" dirty="0">
              <a:solidFill>
                <a:srgbClr val="FF0000"/>
              </a:solidFill>
            </a:endParaRPr>
          </a:p>
        </p:txBody>
      </p:sp>
      <p:sp>
        <p:nvSpPr>
          <p:cNvPr id="5" name="TextBox 4"/>
          <p:cNvSpPr txBox="1"/>
          <p:nvPr/>
        </p:nvSpPr>
        <p:spPr>
          <a:xfrm>
            <a:off x="533400" y="5562600"/>
            <a:ext cx="4362667" cy="707886"/>
          </a:xfrm>
          <a:prstGeom prst="rect">
            <a:avLst/>
          </a:prstGeom>
          <a:noFill/>
        </p:spPr>
        <p:txBody>
          <a:bodyPr wrap="square" rtlCol="0">
            <a:spAutoFit/>
          </a:bodyPr>
          <a:lstStyle/>
          <a:p>
            <a:r>
              <a:rPr lang="en-US" sz="2000" b="1" u="sng" dirty="0">
                <a:solidFill>
                  <a:srgbClr val="FF0000"/>
                </a:solidFill>
              </a:rPr>
              <a:t>Angular movements at synovial </a:t>
            </a:r>
            <a:r>
              <a:rPr lang="en-US" sz="2000" b="1" u="sng" dirty="0" smtClean="0">
                <a:solidFill>
                  <a:srgbClr val="FF0000"/>
                </a:solidFill>
              </a:rPr>
              <a:t>joints— circumduction</a:t>
            </a:r>
            <a:r>
              <a:rPr lang="en-US" sz="2000" b="1" u="sng" dirty="0">
                <a:solidFill>
                  <a:srgbClr val="FF0000"/>
                </a:solidFill>
              </a:rPr>
              <a:t>.</a:t>
            </a:r>
            <a:endParaRPr lang="en-US" sz="2000" u="sng" dirty="0">
              <a:solidFill>
                <a:srgbClr val="FF0000"/>
              </a:solidFill>
            </a:endParaRPr>
          </a:p>
        </p:txBody>
      </p:sp>
    </p:spTree>
    <p:extLst>
      <p:ext uri="{BB962C8B-B14F-4D97-AF65-F5344CB8AC3E}">
        <p14:creationId xmlns:p14="http://schemas.microsoft.com/office/powerpoint/2010/main" val="2665742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146"/>
                                        </p:tgtEl>
                                        <p:attrNameLst>
                                          <p:attrName>style.visibility</p:attrName>
                                        </p:attrNameLst>
                                      </p:cBhvr>
                                      <p:to>
                                        <p:strVal val="visible"/>
                                      </p:to>
                                    </p:set>
                                    <p:animEffect transition="in" filter="circle(in)">
                                      <p:cBhvr>
                                        <p:cTn id="12" dur="2000"/>
                                        <p:tgtEl>
                                          <p:spTgt spid="614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6147"/>
                                        </p:tgtEl>
                                        <p:attrNameLst>
                                          <p:attrName>style.visibility</p:attrName>
                                        </p:attrNameLst>
                                      </p:cBhvr>
                                      <p:to>
                                        <p:strVal val="visible"/>
                                      </p:to>
                                    </p:set>
                                    <p:animEffect transition="in" filter="wheel(1)">
                                      <p:cBhvr>
                                        <p:cTn id="22" dur="20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70" y="990600"/>
            <a:ext cx="905979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257800" y="228600"/>
            <a:ext cx="2640210" cy="461665"/>
          </a:xfrm>
          <a:prstGeom prst="rect">
            <a:avLst/>
          </a:prstGeom>
          <a:noFill/>
        </p:spPr>
        <p:txBody>
          <a:bodyPr wrap="none" rtlCol="0">
            <a:spAutoFit/>
          </a:bodyPr>
          <a:lstStyle/>
          <a:p>
            <a:r>
              <a:rPr lang="en-US" sz="2400" b="1" u="sng" dirty="0">
                <a:solidFill>
                  <a:srgbClr val="FF0000"/>
                </a:solidFill>
              </a:rPr>
              <a:t>special movements</a:t>
            </a:r>
          </a:p>
        </p:txBody>
      </p:sp>
    </p:spTree>
    <p:extLst>
      <p:ext uri="{BB962C8B-B14F-4D97-AF65-F5344CB8AC3E}">
        <p14:creationId xmlns:p14="http://schemas.microsoft.com/office/powerpoint/2010/main" val="3234537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8610600" cy="868362"/>
          </a:xfrm>
        </p:spPr>
        <p:txBody>
          <a:bodyPr>
            <a:normAutofit/>
          </a:bodyPr>
          <a:lstStyle/>
          <a:p>
            <a:pPr algn="l"/>
            <a:r>
              <a:rPr lang="en-US" sz="2800" b="1" u="sng" dirty="0" smtClean="0">
                <a:solidFill>
                  <a:srgbClr val="FF0000"/>
                </a:solidFill>
                <a:latin typeface="Times New Roman" pitchFamily="18" charset="0"/>
                <a:cs typeface="Times New Roman" pitchFamily="18" charset="0"/>
              </a:rPr>
              <a:t>Muscular Tissue Generates  Force for Movement </a:t>
            </a:r>
            <a:endParaRPr lang="en-US" sz="2800" b="1" u="sng"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600200"/>
            <a:ext cx="8534400" cy="5105400"/>
          </a:xfrm>
        </p:spPr>
        <p:txBody>
          <a:bodyPr>
            <a:noAutofit/>
          </a:bodyPr>
          <a:lstStyle/>
          <a:p>
            <a:pPr algn="just">
              <a:buFont typeface="Wingdings" pitchFamily="2" charset="2"/>
              <a:buChar char="Ø"/>
            </a:pPr>
            <a:r>
              <a:rPr lang="en-US" sz="2800" dirty="0" smtClean="0">
                <a:latin typeface="Times New Roman" pitchFamily="18" charset="0"/>
                <a:cs typeface="Times New Roman" pitchFamily="18" charset="0"/>
              </a:rPr>
              <a:t>Muscular tissue is composed of </a:t>
            </a:r>
            <a:r>
              <a:rPr lang="en-US" sz="2800" b="1" u="sng" dirty="0" smtClean="0">
                <a:latin typeface="Times New Roman" pitchFamily="18" charset="0"/>
                <a:cs typeface="Times New Roman" pitchFamily="18" charset="0"/>
              </a:rPr>
              <a:t>elongated muscle cells called muscle fibers</a:t>
            </a:r>
            <a:r>
              <a:rPr lang="en-US" sz="2800" b="1" dirty="0" smtClean="0">
                <a:latin typeface="Times New Roman" pitchFamily="18" charset="0"/>
                <a:cs typeface="Times New Roman" pitchFamily="18" charset="0"/>
              </a:rPr>
              <a:t>. </a:t>
            </a:r>
          </a:p>
          <a:p>
            <a:pPr algn="just">
              <a:buFont typeface="Wingdings" pitchFamily="2" charset="2"/>
              <a:buChar char="Ø"/>
            </a:pPr>
            <a:r>
              <a:rPr lang="en-US" sz="2800" dirty="0" smtClean="0">
                <a:latin typeface="Times New Roman" pitchFamily="18" charset="0"/>
                <a:cs typeface="Times New Roman" pitchFamily="18" charset="0"/>
              </a:rPr>
              <a:t>The job of muscular tissue is to </a:t>
            </a:r>
            <a:r>
              <a:rPr lang="en-US" sz="2800" b="1" dirty="0" smtClean="0">
                <a:latin typeface="Times New Roman" pitchFamily="18" charset="0"/>
                <a:cs typeface="Times New Roman" pitchFamily="18" charset="0"/>
              </a:rPr>
              <a:t>generate force, which produces motion, maintains posture, change the caliber of different ducts, secretion of various enzymes, hormones  and generates heat</a:t>
            </a:r>
            <a:r>
              <a:rPr lang="en-US" sz="2800" dirty="0" smtClean="0">
                <a:latin typeface="Times New Roman" pitchFamily="18" charset="0"/>
                <a:cs typeface="Times New Roman" pitchFamily="18" charset="0"/>
              </a:rPr>
              <a:t>.</a:t>
            </a:r>
          </a:p>
          <a:p>
            <a:pPr algn="just">
              <a:buFont typeface="Wingdings" pitchFamily="2" charset="2"/>
              <a:buChar char="Ø"/>
            </a:pPr>
            <a:r>
              <a:rPr lang="en-US" sz="2800" dirty="0" smtClean="0">
                <a:latin typeface="Times New Roman" pitchFamily="18" charset="0"/>
                <a:cs typeface="Times New Roman" pitchFamily="18" charset="0"/>
              </a:rPr>
              <a:t> There are </a:t>
            </a:r>
            <a:r>
              <a:rPr lang="en-US" sz="2800" b="1" dirty="0" smtClean="0">
                <a:latin typeface="Times New Roman" pitchFamily="18" charset="0"/>
                <a:cs typeface="Times New Roman" pitchFamily="18" charset="0"/>
              </a:rPr>
              <a:t>three types of muscular tissue: </a:t>
            </a:r>
          </a:p>
          <a:p>
            <a:pPr marL="1257300" lvl="2" indent="-457200" algn="just">
              <a:buFont typeface="+mj-lt"/>
              <a:buAutoNum type="arabicPeriod"/>
            </a:pPr>
            <a:r>
              <a:rPr lang="en-US" sz="2800" b="1" dirty="0">
                <a:solidFill>
                  <a:srgbClr val="FF0000"/>
                </a:solidFill>
                <a:latin typeface="Times New Roman" pitchFamily="18" charset="0"/>
                <a:cs typeface="Times New Roman" pitchFamily="18" charset="0"/>
              </a:rPr>
              <a:t>S</a:t>
            </a:r>
            <a:r>
              <a:rPr lang="en-US" sz="2800" b="1" dirty="0" smtClean="0">
                <a:solidFill>
                  <a:srgbClr val="FF0000"/>
                </a:solidFill>
                <a:latin typeface="Times New Roman" pitchFamily="18" charset="0"/>
                <a:cs typeface="Times New Roman" pitchFamily="18" charset="0"/>
              </a:rPr>
              <a:t>keletal, </a:t>
            </a:r>
          </a:p>
          <a:p>
            <a:pPr marL="1257300" lvl="2" indent="-457200" algn="just">
              <a:buFont typeface="+mj-lt"/>
              <a:buAutoNum type="arabicPeriod"/>
            </a:pPr>
            <a:r>
              <a:rPr lang="en-US" sz="2800" b="1" dirty="0">
                <a:solidFill>
                  <a:srgbClr val="FF0000"/>
                </a:solidFill>
                <a:latin typeface="Times New Roman" pitchFamily="18" charset="0"/>
                <a:cs typeface="Times New Roman" pitchFamily="18" charset="0"/>
              </a:rPr>
              <a:t>S</a:t>
            </a:r>
            <a:r>
              <a:rPr lang="en-US" sz="2800" b="1" dirty="0" smtClean="0">
                <a:solidFill>
                  <a:srgbClr val="FF0000"/>
                </a:solidFill>
                <a:latin typeface="Times New Roman" pitchFamily="18" charset="0"/>
                <a:cs typeface="Times New Roman" pitchFamily="18" charset="0"/>
              </a:rPr>
              <a:t>mooth &amp;</a:t>
            </a:r>
          </a:p>
          <a:p>
            <a:pPr marL="1257300" lvl="2" indent="-457200" algn="just">
              <a:buFont typeface="+mj-lt"/>
              <a:buAutoNum type="arabicPeriod"/>
            </a:pPr>
            <a:r>
              <a:rPr lang="en-US" sz="2800" b="1" dirty="0">
                <a:solidFill>
                  <a:srgbClr val="FF0000"/>
                </a:solidFill>
                <a:latin typeface="Times New Roman" pitchFamily="18" charset="0"/>
                <a:cs typeface="Times New Roman" pitchFamily="18" charset="0"/>
              </a:rPr>
              <a:t>C</a:t>
            </a:r>
            <a:r>
              <a:rPr lang="en-US" sz="2800" b="1" dirty="0" smtClean="0">
                <a:solidFill>
                  <a:srgbClr val="FF0000"/>
                </a:solidFill>
                <a:latin typeface="Times New Roman" pitchFamily="18" charset="0"/>
                <a:cs typeface="Times New Roman" pitchFamily="18" charset="0"/>
              </a:rPr>
              <a:t>ardiac.</a:t>
            </a:r>
          </a:p>
        </p:txBody>
      </p:sp>
      <p:sp>
        <p:nvSpPr>
          <p:cNvPr id="4" name="TextBox 3"/>
          <p:cNvSpPr txBox="1"/>
          <p:nvPr/>
        </p:nvSpPr>
        <p:spPr>
          <a:xfrm>
            <a:off x="2743200" y="152400"/>
            <a:ext cx="1786836" cy="584775"/>
          </a:xfrm>
          <a:prstGeom prst="rect">
            <a:avLst/>
          </a:prstGeom>
          <a:noFill/>
        </p:spPr>
        <p:txBody>
          <a:bodyPr wrap="none" rtlCol="0">
            <a:spAutoFit/>
          </a:bodyPr>
          <a:lstStyle/>
          <a:p>
            <a:r>
              <a:rPr lang="en-US" sz="3200" b="1" dirty="0" smtClean="0">
                <a:solidFill>
                  <a:srgbClr val="FF0000"/>
                </a:solidFill>
              </a:rPr>
              <a:t>MUSCLES</a:t>
            </a:r>
            <a:endParaRPr lang="en-US" sz="3200" b="1" dirty="0">
              <a:solidFill>
                <a:srgbClr val="FF0000"/>
              </a:solidFill>
            </a:endParaRPr>
          </a:p>
        </p:txBody>
      </p:sp>
    </p:spTree>
    <p:extLst>
      <p:ext uri="{BB962C8B-B14F-4D97-AF65-F5344CB8AC3E}">
        <p14:creationId xmlns:p14="http://schemas.microsoft.com/office/powerpoint/2010/main" val="1614463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6553200"/>
          </a:xfrm>
        </p:spPr>
        <p:txBody>
          <a:bodyPr>
            <a:noAutofit/>
          </a:bodyPr>
          <a:lstStyle/>
          <a:p>
            <a:pPr marL="457200" indent="-457200" algn="just">
              <a:buAutoNum type="arabicPeriod"/>
            </a:pPr>
            <a:r>
              <a:rPr lang="en-US" sz="2800" b="1" u="sng" dirty="0" smtClean="0">
                <a:solidFill>
                  <a:srgbClr val="FF0000"/>
                </a:solidFill>
                <a:latin typeface="Times New Roman" pitchFamily="18" charset="0"/>
                <a:cs typeface="Times New Roman" pitchFamily="18" charset="0"/>
              </a:rPr>
              <a:t>Skeletal muscle</a:t>
            </a:r>
            <a:r>
              <a:rPr lang="en-US" sz="2800" dirty="0" smtClean="0">
                <a:solidFill>
                  <a:srgbClr val="FF0000"/>
                </a:solidFill>
                <a:latin typeface="Times New Roman" pitchFamily="18" charset="0"/>
                <a:cs typeface="Times New Roman" pitchFamily="18" charset="0"/>
              </a:rPr>
              <a:t>. </a:t>
            </a:r>
          </a:p>
          <a:p>
            <a:pPr algn="just">
              <a:buFont typeface="Wingdings" pitchFamily="2" charset="2"/>
              <a:buChar char="Ø"/>
            </a:pPr>
            <a:r>
              <a:rPr lang="en-US" sz="2400" dirty="0" smtClean="0">
                <a:latin typeface="Times New Roman" pitchFamily="18" charset="0"/>
                <a:cs typeface="Times New Roman" pitchFamily="18" charset="0"/>
              </a:rPr>
              <a:t>These groups of long (</a:t>
            </a:r>
            <a:r>
              <a:rPr lang="en-US" sz="2400" b="1" dirty="0" smtClean="0">
                <a:latin typeface="Times New Roman" pitchFamily="18" charset="0"/>
                <a:cs typeface="Times New Roman" pitchFamily="18" charset="0"/>
              </a:rPr>
              <a:t>up to 35 cm</a:t>
            </a:r>
            <a:r>
              <a:rPr lang="en-US" sz="2400" dirty="0" smtClean="0">
                <a:latin typeface="Times New Roman" pitchFamily="18" charset="0"/>
                <a:cs typeface="Times New Roman" pitchFamily="18" charset="0"/>
              </a:rPr>
              <a:t>), </a:t>
            </a:r>
          </a:p>
          <a:p>
            <a:pPr algn="just">
              <a:buFont typeface="Wingdings" pitchFamily="2" charset="2"/>
              <a:buChar char="Ø"/>
            </a:pPr>
            <a:r>
              <a:rPr lang="en-US" sz="2400" b="1" dirty="0" smtClean="0">
                <a:latin typeface="Times New Roman" pitchFamily="18" charset="0"/>
                <a:cs typeface="Times New Roman" pitchFamily="18" charset="0"/>
              </a:rPr>
              <a:t>multi- nucleated </a:t>
            </a:r>
            <a:r>
              <a:rPr lang="en-US" sz="2400" dirty="0" smtClean="0">
                <a:latin typeface="Times New Roman" pitchFamily="18" charset="0"/>
                <a:cs typeface="Times New Roman" pitchFamily="18" charset="0"/>
              </a:rPr>
              <a:t>cells with </a:t>
            </a:r>
          </a:p>
          <a:p>
            <a:pPr marL="0" indent="0" algn="just">
              <a:buNone/>
            </a:pPr>
            <a:r>
              <a:rPr lang="en-US" sz="2400" dirty="0" smtClean="0">
                <a:latin typeface="Times New Roman" pitchFamily="18" charset="0"/>
                <a:cs typeface="Times New Roman" pitchFamily="18" charset="0"/>
              </a:rPr>
              <a:t>regular bands or striations.</a:t>
            </a:r>
          </a:p>
          <a:p>
            <a:pPr algn="just">
              <a:buFont typeface="Wingdings" pitchFamily="2" charset="2"/>
              <a:buChar char="Ø"/>
            </a:pPr>
            <a:r>
              <a:rPr lang="en-US" sz="2400" dirty="0" smtClean="0">
                <a:latin typeface="Times New Roman" pitchFamily="18" charset="0"/>
                <a:cs typeface="Times New Roman" pitchFamily="18" charset="0"/>
              </a:rPr>
              <a:t>generate force upon </a:t>
            </a:r>
            <a:r>
              <a:rPr lang="en-US" sz="2400" b="1" dirty="0" smtClean="0">
                <a:latin typeface="Times New Roman" pitchFamily="18" charset="0"/>
                <a:cs typeface="Times New Roman" pitchFamily="18" charset="0"/>
              </a:rPr>
              <a:t>voluntary</a:t>
            </a:r>
          </a:p>
          <a:p>
            <a:pPr marL="0" indent="0" algn="just">
              <a:buNone/>
            </a:pPr>
            <a:r>
              <a:rPr lang="en-US" sz="2400" b="1" dirty="0" smtClean="0">
                <a:latin typeface="Times New Roman" pitchFamily="18" charset="0"/>
                <a:cs typeface="Times New Roman" pitchFamily="18" charset="0"/>
              </a:rPr>
              <a:t> commands, under our control</a:t>
            </a:r>
            <a:r>
              <a:rPr lang="en-US" sz="2400" dirty="0" smtClean="0">
                <a:latin typeface="Times New Roman" pitchFamily="18" charset="0"/>
                <a:cs typeface="Times New Roman" pitchFamily="18" charset="0"/>
              </a:rPr>
              <a:t>.</a:t>
            </a:r>
          </a:p>
          <a:p>
            <a:pPr algn="just">
              <a:buFont typeface="Wingdings" pitchFamily="2" charset="2"/>
              <a:buChar char="Ø"/>
            </a:pPr>
            <a:r>
              <a:rPr lang="en-US" sz="2400" dirty="0" smtClean="0">
                <a:latin typeface="Times New Roman" pitchFamily="18" charset="0"/>
                <a:cs typeface="Times New Roman" pitchFamily="18" charset="0"/>
              </a:rPr>
              <a:t>This muscle is usually </a:t>
            </a:r>
            <a:r>
              <a:rPr lang="en-US" sz="2400" b="1" dirty="0" smtClean="0">
                <a:latin typeface="Times New Roman" pitchFamily="18" charset="0"/>
                <a:cs typeface="Times New Roman" pitchFamily="18" charset="0"/>
              </a:rPr>
              <a:t>attached to </a:t>
            </a:r>
          </a:p>
          <a:p>
            <a:pPr marL="0" indent="0" algn="just">
              <a:buNone/>
            </a:pPr>
            <a:r>
              <a:rPr lang="en-US" sz="2400" b="1" dirty="0" smtClean="0">
                <a:latin typeface="Times New Roman" pitchFamily="18" charset="0"/>
                <a:cs typeface="Times New Roman" pitchFamily="18" charset="0"/>
              </a:rPr>
              <a:t>the skeleton </a:t>
            </a:r>
            <a:r>
              <a:rPr lang="en-US" sz="2400" dirty="0" smtClean="0">
                <a:latin typeface="Times New Roman" pitchFamily="18" charset="0"/>
                <a:cs typeface="Times New Roman" pitchFamily="18" charset="0"/>
              </a:rPr>
              <a:t>and contracts voluntarily. </a:t>
            </a:r>
          </a:p>
          <a:p>
            <a:pPr marL="0" indent="0" algn="just">
              <a:buNone/>
            </a:pPr>
            <a:r>
              <a:rPr lang="en-US" sz="2400" b="1" dirty="0" smtClean="0">
                <a:solidFill>
                  <a:srgbClr val="FF0000"/>
                </a:solidFill>
                <a:latin typeface="Times New Roman" pitchFamily="18" charset="0"/>
                <a:cs typeface="Times New Roman" pitchFamily="18" charset="0"/>
              </a:rPr>
              <a:t>Note</a:t>
            </a:r>
            <a:r>
              <a:rPr lang="en-US" sz="2400" dirty="0" smtClean="0">
                <a:latin typeface="Times New Roman" pitchFamily="18" charset="0"/>
                <a:cs typeface="Times New Roman" pitchFamily="18" charset="0"/>
              </a:rPr>
              <a:t>:  Skeletal muscle contraction is </a:t>
            </a:r>
          </a:p>
          <a:p>
            <a:pPr marL="0" indent="0" algn="just">
              <a:buNone/>
            </a:pPr>
            <a:r>
              <a:rPr lang="en-US" sz="2400" b="1" dirty="0" smtClean="0">
                <a:latin typeface="Times New Roman" pitchFamily="18" charset="0"/>
                <a:cs typeface="Times New Roman" pitchFamily="18" charset="0"/>
              </a:rPr>
              <a:t>stimulated by motor nerve impulses</a:t>
            </a:r>
          </a:p>
          <a:p>
            <a:pPr marL="0" indent="0" algn="just">
              <a:buNone/>
            </a:pPr>
            <a:r>
              <a:rPr lang="en-US" sz="2400" b="1" dirty="0" smtClean="0">
                <a:latin typeface="Times New Roman" pitchFamily="18" charset="0"/>
                <a:cs typeface="Times New Roman" pitchFamily="18" charset="0"/>
              </a:rPr>
              <a:t> from brain.</a:t>
            </a:r>
          </a:p>
          <a:p>
            <a:pPr marL="0" indent="0" algn="just">
              <a:buNone/>
            </a:pPr>
            <a:r>
              <a:rPr lang="en-US" sz="2400" b="1" dirty="0" smtClean="0">
                <a:solidFill>
                  <a:srgbClr val="FF0000"/>
                </a:solidFill>
                <a:latin typeface="Times New Roman" pitchFamily="18" charset="0"/>
                <a:cs typeface="Times New Roman" pitchFamily="18" charset="0"/>
              </a:rPr>
              <a:t>Note</a:t>
            </a:r>
            <a:r>
              <a:rPr lang="en-US" sz="24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Striations are apparent in </a:t>
            </a:r>
          </a:p>
          <a:p>
            <a:pPr marL="0" indent="0" algn="just">
              <a:buNone/>
            </a:pPr>
            <a:r>
              <a:rPr lang="en-US" sz="2400" b="1" dirty="0" smtClean="0">
                <a:latin typeface="Times New Roman" pitchFamily="18" charset="0"/>
                <a:cs typeface="Times New Roman" pitchFamily="18" charset="0"/>
              </a:rPr>
              <a:t>skeletal muscle and are due to </a:t>
            </a:r>
          </a:p>
          <a:p>
            <a:pPr marL="0" indent="0" algn="just">
              <a:buNone/>
            </a:pPr>
            <a:r>
              <a:rPr lang="en-US" sz="2400" b="1" dirty="0" smtClean="0">
                <a:latin typeface="Times New Roman" pitchFamily="18" charset="0"/>
                <a:cs typeface="Times New Roman" pitchFamily="18" charset="0"/>
              </a:rPr>
              <a:t>the highly organized arrangement of thick and thin filaments in the myofibrils of the skeletal muscle fibers.</a:t>
            </a:r>
          </a:p>
          <a:p>
            <a:endParaRPr lang="en-US" sz="2400"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9246" y="685799"/>
            <a:ext cx="4002354" cy="4648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4367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04" y="1371600"/>
            <a:ext cx="9009732" cy="533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69214" y="152400"/>
            <a:ext cx="8752312" cy="830997"/>
          </a:xfrm>
          <a:prstGeom prst="rect">
            <a:avLst/>
          </a:prstGeom>
          <a:noFill/>
        </p:spPr>
        <p:txBody>
          <a:bodyPr wrap="square" rtlCol="0">
            <a:spAutoFit/>
          </a:bodyPr>
          <a:lstStyle/>
          <a:p>
            <a:r>
              <a:rPr lang="en-US" sz="2400" dirty="0"/>
              <a:t>The skeletons of infants and children </a:t>
            </a:r>
            <a:r>
              <a:rPr lang="en-US" sz="2400" dirty="0" smtClean="0"/>
              <a:t>have more </a:t>
            </a:r>
            <a:r>
              <a:rPr lang="en-US" sz="2400" dirty="0"/>
              <a:t>than </a:t>
            </a:r>
            <a:r>
              <a:rPr lang="en-US" sz="2400" u="sng" dirty="0">
                <a:solidFill>
                  <a:srgbClr val="FF0000"/>
                </a:solidFill>
              </a:rPr>
              <a:t>206 bones </a:t>
            </a:r>
            <a:r>
              <a:rPr lang="en-US" sz="2400" dirty="0"/>
              <a:t>because some of </a:t>
            </a:r>
            <a:r>
              <a:rPr lang="en-US" sz="2400" dirty="0" smtClean="0"/>
              <a:t>their bones </a:t>
            </a:r>
            <a:r>
              <a:rPr lang="en-US" sz="2400" dirty="0"/>
              <a:t>fuse later </a:t>
            </a:r>
            <a:r>
              <a:rPr lang="en-US" sz="2400" dirty="0" smtClean="0"/>
              <a:t>in life</a:t>
            </a:r>
            <a:r>
              <a:rPr lang="en-US" sz="2400" dirty="0"/>
              <a:t>.</a:t>
            </a:r>
          </a:p>
        </p:txBody>
      </p:sp>
    </p:spTree>
    <p:extLst>
      <p:ext uri="{BB962C8B-B14F-4D97-AF65-F5344CB8AC3E}">
        <p14:creationId xmlns:p14="http://schemas.microsoft.com/office/powerpoint/2010/main" val="2209486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534400" cy="6400800"/>
          </a:xfrm>
        </p:spPr>
        <p:txBody>
          <a:bodyPr>
            <a:normAutofit/>
          </a:bodyPr>
          <a:lstStyle/>
          <a:p>
            <a:pPr marL="0" indent="0">
              <a:buNone/>
            </a:pPr>
            <a:r>
              <a:rPr lang="en-US" sz="2800" b="1" dirty="0" smtClean="0">
                <a:solidFill>
                  <a:srgbClr val="FF0000"/>
                </a:solidFill>
                <a:latin typeface="Times New Roman" pitchFamily="18" charset="0"/>
                <a:cs typeface="Times New Roman" pitchFamily="18" charset="0"/>
              </a:rPr>
              <a:t>2. </a:t>
            </a:r>
            <a:r>
              <a:rPr lang="en-US" sz="2800" b="1" u="sng" dirty="0" smtClean="0">
                <a:solidFill>
                  <a:srgbClr val="FF0000"/>
                </a:solidFill>
                <a:latin typeface="Times New Roman" pitchFamily="18" charset="0"/>
                <a:cs typeface="Times New Roman" pitchFamily="18" charset="0"/>
              </a:rPr>
              <a:t>Smooth muscle</a:t>
            </a:r>
            <a:r>
              <a:rPr lang="en-US" sz="2800" b="1" dirty="0" smtClean="0">
                <a:solidFill>
                  <a:srgbClr val="FF0000"/>
                </a:solidFill>
              </a:rPr>
              <a:t>. </a:t>
            </a:r>
          </a:p>
          <a:p>
            <a:pPr>
              <a:buFont typeface="Wingdings" pitchFamily="2" charset="2"/>
              <a:buChar char="Ø"/>
            </a:pPr>
            <a:r>
              <a:rPr lang="en-US" sz="24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Small cells </a:t>
            </a:r>
            <a:r>
              <a:rPr lang="en-US" sz="2400" dirty="0">
                <a:latin typeface="Times New Roman" pitchFamily="18" charset="0"/>
                <a:cs typeface="Times New Roman" pitchFamily="18" charset="0"/>
              </a:rPr>
              <a:t>with </a:t>
            </a:r>
            <a:r>
              <a:rPr lang="en-US" sz="2400" b="1" dirty="0" smtClean="0">
                <a:latin typeface="Times New Roman" pitchFamily="18" charset="0"/>
                <a:cs typeface="Times New Roman" pitchFamily="18" charset="0"/>
              </a:rPr>
              <a:t>one nucleus</a:t>
            </a:r>
            <a:r>
              <a:rPr lang="en-US" sz="2400" dirty="0" smtClean="0">
                <a:latin typeface="Times New Roman" pitchFamily="18" charset="0"/>
                <a:cs typeface="Times New Roman" pitchFamily="18" charset="0"/>
              </a:rPr>
              <a:t>.</a:t>
            </a:r>
          </a:p>
          <a:p>
            <a:pPr>
              <a:buFont typeface="Wingdings" pitchFamily="2" charset="2"/>
              <a:buChar char="Ø"/>
            </a:pPr>
            <a:r>
              <a:rPr lang="en-US" sz="2400" dirty="0" smtClean="0">
                <a:latin typeface="Times New Roman" pitchFamily="18" charset="0"/>
                <a:cs typeface="Times New Roman" pitchFamily="18" charset="0"/>
              </a:rPr>
              <a:t>capable </a:t>
            </a:r>
            <a:r>
              <a:rPr lang="en-US" sz="2400" dirty="0">
                <a:latin typeface="Times New Roman" pitchFamily="18" charset="0"/>
                <a:cs typeface="Times New Roman" pitchFamily="18" charset="0"/>
              </a:rPr>
              <a:t>of </a:t>
            </a:r>
            <a:r>
              <a:rPr lang="en-US" sz="2400" b="1" dirty="0" smtClean="0">
                <a:latin typeface="Times New Roman" pitchFamily="18" charset="0"/>
                <a:cs typeface="Times New Roman" pitchFamily="18" charset="0"/>
              </a:rPr>
              <a:t>stretching</a:t>
            </a:r>
          </a:p>
          <a:p>
            <a:pPr>
              <a:buFont typeface="Wingdings" pitchFamily="2" charset="2"/>
              <a:buChar char="Ø"/>
            </a:pPr>
            <a:r>
              <a:rPr lang="en-US" sz="2400" dirty="0" smtClean="0">
                <a:latin typeface="Times New Roman" pitchFamily="18" charset="0"/>
                <a:cs typeface="Times New Roman" pitchFamily="18" charset="0"/>
              </a:rPr>
              <a:t>part </a:t>
            </a:r>
            <a:r>
              <a:rPr lang="en-US" sz="2400" dirty="0">
                <a:latin typeface="Times New Roman" pitchFamily="18" charset="0"/>
                <a:cs typeface="Times New Roman" pitchFamily="18" charset="0"/>
              </a:rPr>
              <a:t>of </a:t>
            </a:r>
            <a:r>
              <a:rPr lang="en-US" sz="2400" b="1" dirty="0">
                <a:latin typeface="Times New Roman" pitchFamily="18" charset="0"/>
                <a:cs typeface="Times New Roman" pitchFamily="18" charset="0"/>
              </a:rPr>
              <a:t>blood vessels, </a:t>
            </a:r>
            <a:endParaRPr lang="en-US" sz="2400" b="1" dirty="0" smtClean="0">
              <a:latin typeface="Times New Roman" pitchFamily="18" charset="0"/>
              <a:cs typeface="Times New Roman" pitchFamily="18" charset="0"/>
            </a:endParaRPr>
          </a:p>
          <a:p>
            <a:pPr marL="0" indent="0">
              <a:buNone/>
            </a:pPr>
            <a:r>
              <a:rPr lang="en-US" sz="2400" b="1" dirty="0" smtClean="0">
                <a:latin typeface="Times New Roman" pitchFamily="18" charset="0"/>
                <a:cs typeface="Times New Roman" pitchFamily="18" charset="0"/>
              </a:rPr>
              <a:t>the </a:t>
            </a:r>
            <a:r>
              <a:rPr lang="en-US" sz="2400" b="1" dirty="0">
                <a:latin typeface="Times New Roman" pitchFamily="18" charset="0"/>
                <a:cs typeface="Times New Roman" pitchFamily="18" charset="0"/>
              </a:rPr>
              <a:t>stomach, </a:t>
            </a:r>
            <a:r>
              <a:rPr lang="en-US" sz="2400" b="1" dirty="0" smtClean="0">
                <a:latin typeface="Times New Roman" pitchFamily="18" charset="0"/>
                <a:cs typeface="Times New Roman" pitchFamily="18" charset="0"/>
              </a:rPr>
              <a:t>intestines</a:t>
            </a:r>
          </a:p>
          <a:p>
            <a:pPr marL="0" indent="0">
              <a:buNone/>
            </a:pPr>
            <a:r>
              <a:rPr lang="en-US" sz="2400" b="1" dirty="0" smtClean="0">
                <a:latin typeface="Times New Roman" pitchFamily="18" charset="0"/>
                <a:cs typeface="Times New Roman" pitchFamily="18" charset="0"/>
              </a:rPr>
              <a:t>uterus</a:t>
            </a:r>
            <a:r>
              <a:rPr lang="en-US" sz="2400" b="1" dirty="0">
                <a:latin typeface="Times New Roman" pitchFamily="18" charset="0"/>
                <a:cs typeface="Times New Roman" pitchFamily="18" charset="0"/>
              </a:rPr>
              <a:t>, and bladder. </a:t>
            </a:r>
            <a:endParaRPr lang="en-US" sz="2400" b="1" dirty="0" smtClean="0">
              <a:latin typeface="Times New Roman" pitchFamily="18" charset="0"/>
              <a:cs typeface="Times New Roman" pitchFamily="18" charset="0"/>
            </a:endParaRPr>
          </a:p>
          <a:p>
            <a:pPr>
              <a:buFont typeface="Wingdings" pitchFamily="2" charset="2"/>
              <a:buChar char="Ø"/>
            </a:pPr>
            <a:r>
              <a:rPr lang="en-US" sz="2400" dirty="0">
                <a:latin typeface="Times New Roman" pitchFamily="18" charset="0"/>
                <a:cs typeface="Times New Roman" pitchFamily="18" charset="0"/>
              </a:rPr>
              <a:t>Individual smooth </a:t>
            </a:r>
            <a:r>
              <a:rPr lang="en-US" sz="2400" dirty="0" smtClean="0">
                <a:latin typeface="Times New Roman" pitchFamily="18" charset="0"/>
                <a:cs typeface="Times New Roman" pitchFamily="18" charset="0"/>
              </a:rPr>
              <a:t>muscle</a:t>
            </a:r>
          </a:p>
          <a:p>
            <a:pPr marL="0" indent="0">
              <a:buNone/>
            </a:pP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cells are </a:t>
            </a:r>
            <a:r>
              <a:rPr lang="en-US" sz="2400" b="1" u="sng" dirty="0">
                <a:latin typeface="Times New Roman" pitchFamily="18" charset="0"/>
                <a:cs typeface="Times New Roman" pitchFamily="18" charset="0"/>
              </a:rPr>
              <a:t>spindle sha</a:t>
            </a:r>
            <a:r>
              <a:rPr lang="en-US" sz="2400" b="1" u="sng" dirty="0"/>
              <a:t>ped </a:t>
            </a:r>
            <a:endParaRPr lang="en-US" sz="2400" b="1" u="sng" dirty="0" smtClean="0">
              <a:latin typeface="Times New Roman" pitchFamily="18" charset="0"/>
              <a:cs typeface="Times New Roman" pitchFamily="18" charset="0"/>
            </a:endParaRPr>
          </a:p>
          <a:p>
            <a:pPr>
              <a:buFont typeface="Wingdings" pitchFamily="2" charset="2"/>
              <a:buChar char="Ø"/>
            </a:pPr>
            <a:r>
              <a:rPr lang="en-US" sz="2400" dirty="0" smtClean="0">
                <a:latin typeface="Times New Roman" pitchFamily="18" charset="0"/>
                <a:cs typeface="Times New Roman" pitchFamily="18" charset="0"/>
              </a:rPr>
              <a:t> </a:t>
            </a:r>
            <a:r>
              <a:rPr lang="en-US" sz="2400" b="1" u="sng" dirty="0">
                <a:latin typeface="Times New Roman" pitchFamily="18" charset="0"/>
                <a:cs typeface="Times New Roman" pitchFamily="18" charset="0"/>
              </a:rPr>
              <a:t>no striations</a:t>
            </a:r>
            <a:r>
              <a:rPr lang="en-US" sz="2400" dirty="0">
                <a:latin typeface="Times New Roman" pitchFamily="18" charset="0"/>
                <a:cs typeface="Times New Roman" pitchFamily="18" charset="0"/>
              </a:rPr>
              <a:t> and </a:t>
            </a:r>
            <a:endParaRPr lang="en-US" sz="2400" dirty="0" smtClean="0">
              <a:latin typeface="Times New Roman" pitchFamily="18" charset="0"/>
              <a:cs typeface="Times New Roman" pitchFamily="18" charset="0"/>
            </a:endParaRPr>
          </a:p>
          <a:p>
            <a:pPr>
              <a:buFont typeface="Wingdings" pitchFamily="2" charset="2"/>
              <a:buChar char="Ø"/>
            </a:pPr>
            <a:r>
              <a:rPr lang="en-US" sz="2400" dirty="0" smtClean="0">
                <a:latin typeface="Times New Roman" pitchFamily="18" charset="0"/>
                <a:cs typeface="Times New Roman" pitchFamily="18" charset="0"/>
              </a:rPr>
              <a:t>contracts </a:t>
            </a:r>
            <a:r>
              <a:rPr lang="en-US" sz="2400" b="1" u="sng" dirty="0" smtClean="0">
                <a:latin typeface="Times New Roman" pitchFamily="18" charset="0"/>
                <a:cs typeface="Times New Roman" pitchFamily="18" charset="0"/>
              </a:rPr>
              <a:t>involuntarily</a:t>
            </a:r>
            <a:r>
              <a:rPr lang="en-US" sz="2400" dirty="0" smtClean="0">
                <a:latin typeface="Times New Roman" pitchFamily="18" charset="0"/>
                <a:cs typeface="Times New Roman" pitchFamily="18" charset="0"/>
              </a:rPr>
              <a:t>, not under our conscious control</a:t>
            </a:r>
          </a:p>
          <a:p>
            <a:pPr>
              <a:buFont typeface="Wingdings" pitchFamily="2" charset="2"/>
              <a:buChar char="Ø"/>
            </a:pPr>
            <a:r>
              <a:rPr lang="en-US" sz="2400" dirty="0">
                <a:latin typeface="Times New Roman" pitchFamily="18" charset="0"/>
                <a:cs typeface="Times New Roman" pitchFamily="18" charset="0"/>
              </a:rPr>
              <a:t>Smooth muscle activity is </a:t>
            </a:r>
            <a:r>
              <a:rPr lang="en-US" sz="2400" b="1" dirty="0">
                <a:latin typeface="Times New Roman" pitchFamily="18" charset="0"/>
                <a:cs typeface="Times New Roman" pitchFamily="18" charset="0"/>
              </a:rPr>
              <a:t>controlled by nerves </a:t>
            </a:r>
            <a:r>
              <a:rPr lang="en-US" sz="2400" dirty="0">
                <a:latin typeface="Times New Roman" pitchFamily="18" charset="0"/>
                <a:cs typeface="Times New Roman" pitchFamily="18" charset="0"/>
              </a:rPr>
              <a:t>(principally </a:t>
            </a:r>
            <a:r>
              <a:rPr lang="en-US" sz="2400" b="1" u="sng" dirty="0">
                <a:latin typeface="Times New Roman" pitchFamily="18" charset="0"/>
                <a:cs typeface="Times New Roman" pitchFamily="18" charset="0"/>
              </a:rPr>
              <a:t>autonomic</a:t>
            </a:r>
            <a:r>
              <a:rPr lang="en-US" sz="2400" dirty="0">
                <a:latin typeface="Times New Roman" pitchFamily="18" charset="0"/>
                <a:cs typeface="Times New Roman" pitchFamily="18" charset="0"/>
              </a:rPr>
              <a:t>), circulating hormones, locally generated signaling substances, junctions with other smooth muscle cells, and even junctions with other non-smooth muscle cells.</a:t>
            </a:r>
          </a:p>
        </p:txBody>
      </p:sp>
      <p:pic>
        <p:nvPicPr>
          <p:cNvPr id="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2133600"/>
            <a:ext cx="2590799" cy="1936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5513" y="157715"/>
            <a:ext cx="2093687" cy="204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0586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fade">
                                      <p:cBhvr>
                                        <p:cTn id="41" dur="1000"/>
                                        <p:tgtEl>
                                          <p:spTgt spid="3">
                                            <p:txEl>
                                              <p:pRg st="6" end="6"/>
                                            </p:txEl>
                                          </p:spTgt>
                                        </p:tgtEl>
                                      </p:cBhvr>
                                    </p:animEffect>
                                    <p:anim calcmode="lin" valueType="num">
                                      <p:cBhvr>
                                        <p:cTn id="4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animEffect transition="in" filter="fade">
                                      <p:cBhvr>
                                        <p:cTn id="61" dur="1000"/>
                                        <p:tgtEl>
                                          <p:spTgt spid="3">
                                            <p:txEl>
                                              <p:pRg st="10" end="10"/>
                                            </p:txEl>
                                          </p:spTgt>
                                        </p:tgtEl>
                                      </p:cBhvr>
                                    </p:animEffect>
                                    <p:anim calcmode="lin" valueType="num">
                                      <p:cBhvr>
                                        <p:cTn id="62"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6"/>
                                        </p:tgtEl>
                                        <p:attrNameLst>
                                          <p:attrName>style.visibility</p:attrName>
                                        </p:attrNameLst>
                                      </p:cBhvr>
                                      <p:to>
                                        <p:strVal val="visible"/>
                                      </p:to>
                                    </p:set>
                                    <p:animEffect transition="in" filter="fade">
                                      <p:cBhvr>
                                        <p:cTn id="68" dur="1000"/>
                                        <p:tgtEl>
                                          <p:spTgt spid="6"/>
                                        </p:tgtEl>
                                      </p:cBhvr>
                                    </p:animEffect>
                                    <p:anim calcmode="lin" valueType="num">
                                      <p:cBhvr>
                                        <p:cTn id="69" dur="1000" fill="hold"/>
                                        <p:tgtEl>
                                          <p:spTgt spid="6"/>
                                        </p:tgtEl>
                                        <p:attrNameLst>
                                          <p:attrName>ppt_x</p:attrName>
                                        </p:attrNameLst>
                                      </p:cBhvr>
                                      <p:tavLst>
                                        <p:tav tm="0">
                                          <p:val>
                                            <p:strVal val="#ppt_x"/>
                                          </p:val>
                                        </p:tav>
                                        <p:tav tm="100000">
                                          <p:val>
                                            <p:strVal val="#ppt_x"/>
                                          </p:val>
                                        </p:tav>
                                      </p:tavLst>
                                    </p:anim>
                                    <p:anim calcmode="lin" valueType="num">
                                      <p:cBhvr>
                                        <p:cTn id="7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nodeType="clickEffect">
                                  <p:stCondLst>
                                    <p:cond delay="0"/>
                                  </p:stCondLst>
                                  <p:childTnLst>
                                    <p:set>
                                      <p:cBhvr>
                                        <p:cTn id="74" dur="1" fill="hold">
                                          <p:stCondLst>
                                            <p:cond delay="0"/>
                                          </p:stCondLst>
                                        </p:cTn>
                                        <p:tgtEl>
                                          <p:spTgt spid="7"/>
                                        </p:tgtEl>
                                        <p:attrNameLst>
                                          <p:attrName>style.visibility</p:attrName>
                                        </p:attrNameLst>
                                      </p:cBhvr>
                                      <p:to>
                                        <p:strVal val="visible"/>
                                      </p:to>
                                    </p:set>
                                    <p:animEffect transition="in" filter="fade">
                                      <p:cBhvr>
                                        <p:cTn id="75" dur="1000"/>
                                        <p:tgtEl>
                                          <p:spTgt spid="7"/>
                                        </p:tgtEl>
                                      </p:cBhvr>
                                    </p:animEffect>
                                    <p:anim calcmode="lin" valueType="num">
                                      <p:cBhvr>
                                        <p:cTn id="76" dur="1000" fill="hold"/>
                                        <p:tgtEl>
                                          <p:spTgt spid="7"/>
                                        </p:tgtEl>
                                        <p:attrNameLst>
                                          <p:attrName>ppt_x</p:attrName>
                                        </p:attrNameLst>
                                      </p:cBhvr>
                                      <p:tavLst>
                                        <p:tav tm="0">
                                          <p:val>
                                            <p:strVal val="#ppt_x"/>
                                          </p:val>
                                        </p:tav>
                                        <p:tav tm="100000">
                                          <p:val>
                                            <p:strVal val="#ppt_x"/>
                                          </p:val>
                                        </p:tav>
                                      </p:tavLst>
                                    </p:anim>
                                    <p:anim calcmode="lin" valueType="num">
                                      <p:cBhvr>
                                        <p:cTn id="7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0185" y="379182"/>
            <a:ext cx="8576035" cy="510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0164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228600"/>
            <a:ext cx="8839200" cy="6400800"/>
          </a:xfrm>
        </p:spPr>
        <p:txBody>
          <a:bodyPr>
            <a:normAutofit/>
          </a:bodyPr>
          <a:lstStyle/>
          <a:p>
            <a:pPr marL="0" indent="0">
              <a:buNone/>
            </a:pPr>
            <a:r>
              <a:rPr lang="en-US" sz="2800" b="1" u="sng" dirty="0" smtClean="0">
                <a:solidFill>
                  <a:srgbClr val="FF0000"/>
                </a:solidFill>
                <a:latin typeface="Times New Roman" pitchFamily="18" charset="0"/>
                <a:cs typeface="Times New Roman" pitchFamily="18" charset="0"/>
              </a:rPr>
              <a:t>3. Cardiac muscle</a:t>
            </a:r>
            <a:endParaRPr lang="en-US" sz="2800" dirty="0" smtClean="0">
              <a:solidFill>
                <a:srgbClr val="FF0000"/>
              </a:solidFill>
              <a:latin typeface="Times New Roman" pitchFamily="18" charset="0"/>
              <a:cs typeface="Times New Roman" pitchFamily="18" charset="0"/>
            </a:endParaRPr>
          </a:p>
          <a:p>
            <a:pPr>
              <a:buFont typeface="Wingdings" pitchFamily="2" charset="2"/>
              <a:buChar char="Ø"/>
            </a:pPr>
            <a:r>
              <a:rPr lang="en-US" sz="2400" dirty="0">
                <a:latin typeface="Times New Roman" pitchFamily="18" charset="0"/>
                <a:cs typeface="Times New Roman" pitchFamily="18" charset="0"/>
              </a:rPr>
              <a:t>found </a:t>
            </a:r>
            <a:r>
              <a:rPr lang="en-US" sz="2400" b="1" dirty="0">
                <a:latin typeface="Times New Roman" pitchFamily="18" charset="0"/>
                <a:cs typeface="Times New Roman" pitchFamily="18" charset="0"/>
              </a:rPr>
              <a:t>only in the wall </a:t>
            </a:r>
            <a:endParaRPr lang="en-US" sz="2400" b="1" dirty="0" smtClean="0">
              <a:latin typeface="Times New Roman" pitchFamily="18" charset="0"/>
              <a:cs typeface="Times New Roman" pitchFamily="18" charset="0"/>
            </a:endParaRPr>
          </a:p>
          <a:p>
            <a:pPr marL="0" indent="0">
              <a:buNone/>
            </a:pPr>
            <a:r>
              <a:rPr lang="en-US" sz="2400" b="1" dirty="0" smtClean="0">
                <a:latin typeface="Times New Roman" pitchFamily="18" charset="0"/>
                <a:cs typeface="Times New Roman" pitchFamily="18" charset="0"/>
              </a:rPr>
              <a:t>of </a:t>
            </a:r>
            <a:r>
              <a:rPr lang="en-US" sz="2400" b="1" dirty="0">
                <a:latin typeface="Times New Roman" pitchFamily="18" charset="0"/>
                <a:cs typeface="Times New Roman" pitchFamily="18" charset="0"/>
              </a:rPr>
              <a:t>the heart</a:t>
            </a:r>
            <a:r>
              <a:rPr lang="en-US" sz="2400" dirty="0">
                <a:latin typeface="Times New Roman" pitchFamily="18" charset="0"/>
                <a:cs typeface="Times New Roman" pitchFamily="18" charset="0"/>
              </a:rPr>
              <a:t>. Its </a:t>
            </a:r>
            <a:r>
              <a:rPr lang="en-US" sz="2400" dirty="0" smtClean="0">
                <a:latin typeface="Times New Roman" pitchFamily="18" charset="0"/>
                <a:cs typeface="Times New Roman" pitchFamily="18" charset="0"/>
              </a:rPr>
              <a:t>contractions</a:t>
            </a:r>
          </a:p>
          <a:p>
            <a:pPr marL="0" indent="0">
              <a:buNone/>
            </a:pP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help </a:t>
            </a:r>
            <a:r>
              <a:rPr lang="en-US" sz="2400" b="1" dirty="0">
                <a:latin typeface="Times New Roman" pitchFamily="18" charset="0"/>
                <a:cs typeface="Times New Roman" pitchFamily="18" charset="0"/>
              </a:rPr>
              <a:t>propel blood </a:t>
            </a:r>
            <a:r>
              <a:rPr lang="en-US" sz="2400" b="1" dirty="0" smtClean="0">
                <a:latin typeface="Times New Roman" pitchFamily="18" charset="0"/>
                <a:cs typeface="Times New Roman" pitchFamily="18" charset="0"/>
              </a:rPr>
              <a:t>through</a:t>
            </a:r>
          </a:p>
          <a:p>
            <a:pPr marL="0" indent="0">
              <a:buNone/>
            </a:pPr>
            <a:r>
              <a:rPr lang="en-US" sz="2400" b="1" dirty="0" smtClean="0">
                <a:latin typeface="Times New Roman" pitchFamily="18" charset="0"/>
                <a:cs typeface="Times New Roman" pitchFamily="18" charset="0"/>
              </a:rPr>
              <a:t> </a:t>
            </a:r>
            <a:r>
              <a:rPr lang="en-US" sz="2400" b="1" dirty="0">
                <a:latin typeface="Times New Roman" pitchFamily="18" charset="0"/>
                <a:cs typeface="Times New Roman" pitchFamily="18" charset="0"/>
              </a:rPr>
              <a:t>the blood vessels</a:t>
            </a:r>
            <a:r>
              <a:rPr lang="en-US" sz="2400" dirty="0">
                <a:latin typeface="Times New Roman" pitchFamily="18" charset="0"/>
                <a:cs typeface="Times New Roman" pitchFamily="18" charset="0"/>
              </a:rPr>
              <a:t> to all </a:t>
            </a:r>
            <a:r>
              <a:rPr lang="en-US" sz="2400" dirty="0" smtClean="0">
                <a:latin typeface="Times New Roman" pitchFamily="18" charset="0"/>
                <a:cs typeface="Times New Roman" pitchFamily="18" charset="0"/>
              </a:rPr>
              <a:t>parts</a:t>
            </a:r>
          </a:p>
          <a:p>
            <a:pPr marL="0" indent="0">
              <a:buNone/>
            </a:pP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of the body</a:t>
            </a:r>
          </a:p>
          <a:p>
            <a:pPr>
              <a:buFont typeface="Wingdings" pitchFamily="2" charset="2"/>
              <a:buChar char="Ø"/>
            </a:pPr>
            <a:r>
              <a:rPr lang="en-US" sz="2400" dirty="0" smtClean="0">
                <a:latin typeface="Times New Roman" pitchFamily="18" charset="0"/>
                <a:cs typeface="Times New Roman" pitchFamily="18" charset="0"/>
              </a:rPr>
              <a:t>The </a:t>
            </a:r>
            <a:r>
              <a:rPr lang="en-US" sz="2400" b="1" dirty="0" smtClean="0">
                <a:latin typeface="Times New Roman" pitchFamily="18" charset="0"/>
                <a:cs typeface="Times New Roman" pitchFamily="18" charset="0"/>
              </a:rPr>
              <a:t>intermediate-sized cells</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that make up </a:t>
            </a:r>
            <a:r>
              <a:rPr lang="en-US" sz="2400" dirty="0" smtClean="0">
                <a:latin typeface="Times New Roman" pitchFamily="18" charset="0"/>
                <a:cs typeface="Times New Roman" pitchFamily="18" charset="0"/>
              </a:rPr>
              <a:t>this tissue </a:t>
            </a:r>
            <a:r>
              <a:rPr lang="en-US" sz="2400" dirty="0">
                <a:latin typeface="Times New Roman" pitchFamily="18" charset="0"/>
                <a:cs typeface="Times New Roman" pitchFamily="18" charset="0"/>
              </a:rPr>
              <a:t>are connected to </a:t>
            </a:r>
            <a:r>
              <a:rPr lang="en-US" sz="2400" dirty="0" smtClean="0">
                <a:latin typeface="Times New Roman" pitchFamily="18" charset="0"/>
                <a:cs typeface="Times New Roman" pitchFamily="18" charset="0"/>
              </a:rPr>
              <a:t>one </a:t>
            </a:r>
            <a:r>
              <a:rPr lang="en-US" sz="2400" dirty="0">
                <a:latin typeface="Times New Roman" pitchFamily="18" charset="0"/>
                <a:cs typeface="Times New Roman" pitchFamily="18" charset="0"/>
              </a:rPr>
              <a:t>another by cell </a:t>
            </a:r>
            <a:r>
              <a:rPr lang="en-US" sz="2400" dirty="0" smtClean="0">
                <a:latin typeface="Times New Roman" pitchFamily="18" charset="0"/>
                <a:cs typeface="Times New Roman" pitchFamily="18" charset="0"/>
              </a:rPr>
              <a:t>junctions called </a:t>
            </a:r>
            <a:r>
              <a:rPr lang="en-US" sz="2400" b="1" u="sng" dirty="0">
                <a:latin typeface="Times New Roman" pitchFamily="18" charset="0"/>
                <a:cs typeface="Times New Roman" pitchFamily="18" charset="0"/>
              </a:rPr>
              <a:t>intercalated discs</a:t>
            </a:r>
            <a:r>
              <a:rPr lang="en-US" sz="2400" b="1" dirty="0" smtClean="0">
                <a:latin typeface="Times New Roman" pitchFamily="18" charset="0"/>
                <a:cs typeface="Times New Roman" pitchFamily="18" charset="0"/>
              </a:rPr>
              <a:t>.</a:t>
            </a:r>
          </a:p>
          <a:p>
            <a:pPr>
              <a:buFont typeface="Wingdings" pitchFamily="2" charset="2"/>
              <a:buChar char="Ø"/>
            </a:pP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Cardiac muscle has </a:t>
            </a:r>
            <a:r>
              <a:rPr lang="en-US" sz="2400" b="1" u="sng" dirty="0" smtClean="0">
                <a:latin typeface="Times New Roman" pitchFamily="18" charset="0"/>
                <a:cs typeface="Times New Roman" pitchFamily="18" charset="0"/>
              </a:rPr>
              <a:t>striations like that of skeletal muscle </a:t>
            </a:r>
            <a:r>
              <a:rPr lang="en-US" sz="2400" dirty="0" smtClean="0">
                <a:latin typeface="Times New Roman" pitchFamily="18" charset="0"/>
                <a:cs typeface="Times New Roman" pitchFamily="18" charset="0"/>
              </a:rPr>
              <a:t>however they </a:t>
            </a:r>
            <a:r>
              <a:rPr lang="en-US" sz="2400" b="1" dirty="0">
                <a:latin typeface="Times New Roman" pitchFamily="18" charset="0"/>
                <a:cs typeface="Times New Roman" pitchFamily="18" charset="0"/>
              </a:rPr>
              <a:t>differ</a:t>
            </a:r>
            <a:r>
              <a:rPr lang="en-US" sz="2400" dirty="0">
                <a:latin typeface="Times New Roman" pitchFamily="18" charset="0"/>
                <a:cs typeface="Times New Roman" pitchFamily="18" charset="0"/>
              </a:rPr>
              <a:t> structurally in that cardiac </a:t>
            </a:r>
            <a:r>
              <a:rPr lang="en-US" sz="2400" dirty="0" smtClean="0">
                <a:latin typeface="Times New Roman" pitchFamily="18" charset="0"/>
                <a:cs typeface="Times New Roman" pitchFamily="18" charset="0"/>
              </a:rPr>
              <a:t>cells</a:t>
            </a:r>
          </a:p>
          <a:p>
            <a:pPr marL="0" indent="0">
              <a:buNone/>
            </a:pPr>
            <a:r>
              <a:rPr lang="en-US" sz="2400" dirty="0" smtClean="0">
                <a:latin typeface="Times New Roman" pitchFamily="18" charset="0"/>
                <a:cs typeface="Times New Roman" pitchFamily="18" charset="0"/>
              </a:rPr>
              <a:t> </a:t>
            </a:r>
            <a:r>
              <a:rPr lang="en-US" sz="2400" b="1" dirty="0">
                <a:latin typeface="Times New Roman" pitchFamily="18" charset="0"/>
                <a:cs typeface="Times New Roman" pitchFamily="18" charset="0"/>
              </a:rPr>
              <a:t>(1)</a:t>
            </a:r>
            <a:r>
              <a:rPr lang="en-US" sz="2400" dirty="0">
                <a:latin typeface="Times New Roman" pitchFamily="18" charset="0"/>
                <a:cs typeface="Times New Roman" pitchFamily="18" charset="0"/>
              </a:rPr>
              <a:t> are </a:t>
            </a:r>
            <a:r>
              <a:rPr lang="en-US" sz="2400" b="1" dirty="0" err="1">
                <a:latin typeface="Times New Roman" pitchFamily="18" charset="0"/>
                <a:cs typeface="Times New Roman" pitchFamily="18" charset="0"/>
              </a:rPr>
              <a:t>uninucleate</a:t>
            </a:r>
            <a:r>
              <a:rPr lang="en-US" sz="2400" b="1" dirty="0">
                <a:latin typeface="Times New Roman" pitchFamily="18" charset="0"/>
                <a:cs typeface="Times New Roman" pitchFamily="18" charset="0"/>
              </a:rPr>
              <a:t> </a:t>
            </a:r>
          </a:p>
          <a:p>
            <a:pPr marL="0" indent="0">
              <a:buNone/>
            </a:pPr>
            <a:r>
              <a:rPr lang="en-US" sz="2400" dirty="0" smtClean="0">
                <a:latin typeface="Times New Roman" pitchFamily="18" charset="0"/>
                <a:cs typeface="Times New Roman" pitchFamily="18" charset="0"/>
              </a:rPr>
              <a:t> </a:t>
            </a:r>
            <a:r>
              <a:rPr lang="en-US" sz="2400" b="1" dirty="0">
                <a:latin typeface="Times New Roman" pitchFamily="18" charset="0"/>
                <a:cs typeface="Times New Roman" pitchFamily="18" charset="0"/>
              </a:rPr>
              <a:t>(2)</a:t>
            </a:r>
            <a:r>
              <a:rPr lang="en-US" sz="2400" dirty="0">
                <a:latin typeface="Times New Roman" pitchFamily="18" charset="0"/>
                <a:cs typeface="Times New Roman" pitchFamily="18" charset="0"/>
              </a:rPr>
              <a:t> are branching cells that fit together tightly at </a:t>
            </a:r>
            <a:r>
              <a:rPr lang="en-US" sz="2400" b="1" dirty="0">
                <a:latin typeface="Times New Roman" pitchFamily="18" charset="0"/>
                <a:cs typeface="Times New Roman" pitchFamily="18" charset="0"/>
              </a:rPr>
              <a:t>unique junctions </a:t>
            </a:r>
            <a:r>
              <a:rPr lang="en-US" sz="2400" dirty="0">
                <a:latin typeface="Times New Roman" pitchFamily="18" charset="0"/>
                <a:cs typeface="Times New Roman" pitchFamily="18" charset="0"/>
              </a:rPr>
              <a:t>called </a:t>
            </a:r>
            <a:r>
              <a:rPr lang="en-US" sz="2400" b="1" dirty="0">
                <a:latin typeface="Times New Roman" pitchFamily="18" charset="0"/>
                <a:cs typeface="Times New Roman" pitchFamily="18" charset="0"/>
              </a:rPr>
              <a:t>intercalated </a:t>
            </a:r>
            <a:r>
              <a:rPr lang="en-US" sz="2400" b="1" dirty="0" smtClean="0">
                <a:latin typeface="Times New Roman" pitchFamily="18" charset="0"/>
                <a:cs typeface="Times New Roman" pitchFamily="18" charset="0"/>
              </a:rPr>
              <a:t>disc</a:t>
            </a:r>
            <a:r>
              <a:rPr lang="en-US" sz="2400" dirty="0" smtClean="0">
                <a:latin typeface="Times New Roman" pitchFamily="18" charset="0"/>
                <a:cs typeface="Times New Roman" pitchFamily="18" charset="0"/>
              </a:rPr>
              <a:t> and</a:t>
            </a:r>
          </a:p>
          <a:p>
            <a:pPr marL="0" indent="0">
              <a:buNone/>
            </a:pPr>
            <a:r>
              <a:rPr lang="en-US" sz="24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(3)</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contracts </a:t>
            </a:r>
            <a:r>
              <a:rPr lang="en-US" sz="2400" b="1" dirty="0">
                <a:latin typeface="Times New Roman" pitchFamily="18" charset="0"/>
                <a:cs typeface="Times New Roman" pitchFamily="18" charset="0"/>
              </a:rPr>
              <a:t>involuntarily</a:t>
            </a:r>
            <a:endParaRPr lang="en-US" sz="2400" b="1" dirty="0" smtClean="0">
              <a:latin typeface="Times New Roman" pitchFamily="18" charset="0"/>
              <a:cs typeface="Times New Roman" pitchFamily="18" charset="0"/>
            </a:endParaRPr>
          </a:p>
          <a:p>
            <a:pPr marL="0" indent="0">
              <a:buNone/>
            </a:pPr>
            <a:endParaRPr lang="en-US" sz="2400" dirty="0">
              <a:latin typeface="Times New Roman" pitchFamily="18" charset="0"/>
              <a:cs typeface="Times New Roman" pitchFamily="18" charset="0"/>
            </a:endParaRPr>
          </a:p>
          <a:p>
            <a:pPr>
              <a:buFont typeface="Wingdings" pitchFamily="2" charset="2"/>
              <a:buChar char="Ø"/>
            </a:pP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827714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animEffect transition="in" filter="fade">
                                      <p:cBhvr>
                                        <p:cTn id="61" dur="1000"/>
                                        <p:tgtEl>
                                          <p:spTgt spid="3">
                                            <p:txEl>
                                              <p:pRg st="10" end="10"/>
                                            </p:txEl>
                                          </p:spTgt>
                                        </p:tgtEl>
                                      </p:cBhvr>
                                    </p:animEffect>
                                    <p:anim calcmode="lin" valueType="num">
                                      <p:cBhvr>
                                        <p:cTn id="62"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037" y="304800"/>
            <a:ext cx="8995644" cy="6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5505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72282"/>
            <a:ext cx="8686800" cy="6648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68427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32509" y="1676400"/>
            <a:ext cx="2057400" cy="4832092"/>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Skeletal muscle tissue (striated)</a:t>
            </a:r>
          </a:p>
          <a:p>
            <a:endParaRPr lang="en-US" sz="2400" b="1" dirty="0">
              <a:latin typeface="Times New Roman" pitchFamily="18" charset="0"/>
              <a:cs typeface="Times New Roman" pitchFamily="18" charset="0"/>
            </a:endParaRPr>
          </a:p>
          <a:p>
            <a:r>
              <a:rPr lang="en-US" sz="2400" b="1" dirty="0" smtClean="0">
                <a:latin typeface="Times New Roman" pitchFamily="18" charset="0"/>
                <a:cs typeface="Times New Roman" pitchFamily="18" charset="0"/>
              </a:rPr>
              <a:t>Smooth muscle </a:t>
            </a:r>
          </a:p>
          <a:p>
            <a:r>
              <a:rPr lang="en-US" sz="2400" b="1" dirty="0" smtClean="0">
                <a:latin typeface="Times New Roman" pitchFamily="18" charset="0"/>
                <a:cs typeface="Times New Roman" pitchFamily="18" charset="0"/>
              </a:rPr>
              <a:t>Tissue (lack striated)</a:t>
            </a:r>
          </a:p>
          <a:p>
            <a:endParaRPr lang="en-US" sz="2400" b="1" dirty="0">
              <a:latin typeface="Times New Roman" pitchFamily="18" charset="0"/>
              <a:cs typeface="Times New Roman" pitchFamily="18" charset="0"/>
            </a:endParaRPr>
          </a:p>
          <a:p>
            <a:r>
              <a:rPr lang="en-US" sz="2400" b="1" dirty="0" smtClean="0">
                <a:latin typeface="Times New Roman" pitchFamily="18" charset="0"/>
                <a:cs typeface="Times New Roman" pitchFamily="18" charset="0"/>
              </a:rPr>
              <a:t>Cardiac muscle tissue (striated)</a:t>
            </a:r>
          </a:p>
          <a:p>
            <a:endParaRPr lang="en-US" sz="2000" b="1" dirty="0">
              <a:latin typeface="Times New Roman" pitchFamily="18" charset="0"/>
              <a:cs typeface="Times New Roman" pitchFamily="18" charset="0"/>
            </a:endParaRPr>
          </a:p>
        </p:txBody>
      </p:sp>
      <p:sp>
        <p:nvSpPr>
          <p:cNvPr id="6" name="TextBox 5"/>
          <p:cNvSpPr txBox="1"/>
          <p:nvPr/>
        </p:nvSpPr>
        <p:spPr>
          <a:xfrm>
            <a:off x="2389909" y="1676990"/>
            <a:ext cx="2867891" cy="4401205"/>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Voluntary movements of skeletal parts</a:t>
            </a:r>
          </a:p>
          <a:p>
            <a:endParaRPr lang="en-US" sz="2400" b="1" dirty="0">
              <a:latin typeface="Times New Roman" pitchFamily="18" charset="0"/>
              <a:cs typeface="Times New Roman" pitchFamily="18" charset="0"/>
            </a:endParaRPr>
          </a:p>
          <a:p>
            <a:r>
              <a:rPr lang="en-US" sz="2400" b="1" dirty="0" smtClean="0">
                <a:latin typeface="Times New Roman" pitchFamily="18" charset="0"/>
                <a:cs typeface="Times New Roman" pitchFamily="18" charset="0"/>
              </a:rPr>
              <a:t>Involuntary movements of internal organs</a:t>
            </a:r>
          </a:p>
          <a:p>
            <a:endParaRPr lang="en-US" sz="2400" b="1" dirty="0">
              <a:latin typeface="Times New Roman" pitchFamily="18" charset="0"/>
              <a:cs typeface="Times New Roman" pitchFamily="18" charset="0"/>
            </a:endParaRPr>
          </a:p>
          <a:p>
            <a:endParaRPr lang="en-US" sz="2400" b="1" dirty="0" smtClean="0">
              <a:latin typeface="Times New Roman" pitchFamily="18" charset="0"/>
              <a:cs typeface="Times New Roman" pitchFamily="18" charset="0"/>
            </a:endParaRPr>
          </a:p>
          <a:p>
            <a:r>
              <a:rPr lang="en-US" sz="2400" b="1" dirty="0" smtClean="0">
                <a:latin typeface="Times New Roman" pitchFamily="18" charset="0"/>
                <a:cs typeface="Times New Roman" pitchFamily="18" charset="0"/>
              </a:rPr>
              <a:t>Heart movements</a:t>
            </a:r>
          </a:p>
          <a:p>
            <a:endParaRPr lang="en-US" sz="2000" b="1" dirty="0">
              <a:latin typeface="Times New Roman" pitchFamily="18" charset="0"/>
              <a:cs typeface="Times New Roman" pitchFamily="18" charset="0"/>
            </a:endParaRPr>
          </a:p>
          <a:p>
            <a:endParaRPr lang="en-US" sz="2000" b="1" dirty="0" smtClean="0">
              <a:latin typeface="Times New Roman" pitchFamily="18" charset="0"/>
              <a:cs typeface="Times New Roman" pitchFamily="18" charset="0"/>
            </a:endParaRPr>
          </a:p>
        </p:txBody>
      </p:sp>
      <p:sp>
        <p:nvSpPr>
          <p:cNvPr id="8" name="TextBox 7"/>
          <p:cNvSpPr txBox="1"/>
          <p:nvPr/>
        </p:nvSpPr>
        <p:spPr>
          <a:xfrm>
            <a:off x="5780809" y="1720012"/>
            <a:ext cx="2448791" cy="4524315"/>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Muscles usually attached to bones</a:t>
            </a:r>
          </a:p>
          <a:p>
            <a:endParaRPr lang="en-US" sz="2400" b="1" dirty="0">
              <a:latin typeface="Times New Roman" pitchFamily="18" charset="0"/>
              <a:cs typeface="Times New Roman" pitchFamily="18" charset="0"/>
            </a:endParaRPr>
          </a:p>
          <a:p>
            <a:endParaRPr lang="en-US" sz="2400" b="1" dirty="0" smtClean="0">
              <a:latin typeface="Times New Roman" pitchFamily="18" charset="0"/>
              <a:cs typeface="Times New Roman" pitchFamily="18" charset="0"/>
            </a:endParaRPr>
          </a:p>
          <a:p>
            <a:r>
              <a:rPr lang="en-US" sz="2400" b="1" dirty="0" smtClean="0">
                <a:latin typeface="Times New Roman" pitchFamily="18" charset="0"/>
                <a:cs typeface="Times New Roman" pitchFamily="18" charset="0"/>
              </a:rPr>
              <a:t>Walls of hollow organs</a:t>
            </a:r>
          </a:p>
          <a:p>
            <a:endParaRPr lang="en-US" sz="2400" b="1" dirty="0">
              <a:latin typeface="Times New Roman" pitchFamily="18" charset="0"/>
              <a:cs typeface="Times New Roman" pitchFamily="18" charset="0"/>
            </a:endParaRPr>
          </a:p>
          <a:p>
            <a:endParaRPr lang="en-US" sz="2400" b="1" dirty="0" smtClean="0">
              <a:latin typeface="Times New Roman" pitchFamily="18" charset="0"/>
              <a:cs typeface="Times New Roman" pitchFamily="18" charset="0"/>
            </a:endParaRPr>
          </a:p>
          <a:p>
            <a:r>
              <a:rPr lang="en-US" sz="2400" b="1" dirty="0" smtClean="0">
                <a:latin typeface="Times New Roman" pitchFamily="18" charset="0"/>
                <a:cs typeface="Times New Roman" pitchFamily="18" charset="0"/>
              </a:rPr>
              <a:t>Heart muscles</a:t>
            </a:r>
          </a:p>
          <a:p>
            <a:endParaRPr lang="en-US" sz="2400" b="1" dirty="0">
              <a:latin typeface="Times New Roman" pitchFamily="18" charset="0"/>
              <a:cs typeface="Times New Roman" pitchFamily="18" charset="0"/>
            </a:endParaRPr>
          </a:p>
          <a:p>
            <a:endParaRPr lang="en-US" sz="2400" b="1" dirty="0" smtClean="0">
              <a:latin typeface="Times New Roman" pitchFamily="18" charset="0"/>
              <a:cs typeface="Times New Roman" pitchFamily="18" charset="0"/>
            </a:endParaRPr>
          </a:p>
        </p:txBody>
      </p:sp>
      <p:sp>
        <p:nvSpPr>
          <p:cNvPr id="9" name="TextBox 8"/>
          <p:cNvSpPr txBox="1"/>
          <p:nvPr/>
        </p:nvSpPr>
        <p:spPr>
          <a:xfrm>
            <a:off x="762000" y="1131332"/>
            <a:ext cx="905633" cy="461665"/>
          </a:xfrm>
          <a:prstGeom prst="rect">
            <a:avLst/>
          </a:prstGeom>
          <a:noFill/>
        </p:spPr>
        <p:txBody>
          <a:bodyPr wrap="none" rtlCol="0">
            <a:spAutoFit/>
          </a:bodyPr>
          <a:lstStyle/>
          <a:p>
            <a:r>
              <a:rPr lang="en-US" sz="2400" b="1" u="sng" dirty="0" smtClean="0">
                <a:solidFill>
                  <a:srgbClr val="FF0000"/>
                </a:solidFill>
                <a:latin typeface="Times New Roman" pitchFamily="18" charset="0"/>
                <a:cs typeface="Times New Roman" pitchFamily="18" charset="0"/>
              </a:rPr>
              <a:t>Type </a:t>
            </a:r>
            <a:endParaRPr lang="en-US" sz="2400" b="1" u="sng" dirty="0">
              <a:solidFill>
                <a:srgbClr val="FF0000"/>
              </a:solidFill>
              <a:latin typeface="Times New Roman" pitchFamily="18" charset="0"/>
              <a:cs typeface="Times New Roman" pitchFamily="18" charset="0"/>
            </a:endParaRPr>
          </a:p>
        </p:txBody>
      </p:sp>
      <p:sp>
        <p:nvSpPr>
          <p:cNvPr id="10" name="TextBox 9"/>
          <p:cNvSpPr txBox="1"/>
          <p:nvPr/>
        </p:nvSpPr>
        <p:spPr>
          <a:xfrm>
            <a:off x="2819400" y="1131332"/>
            <a:ext cx="1564618" cy="461665"/>
          </a:xfrm>
          <a:prstGeom prst="rect">
            <a:avLst/>
          </a:prstGeom>
          <a:noFill/>
        </p:spPr>
        <p:txBody>
          <a:bodyPr wrap="square" rtlCol="0">
            <a:spAutoFit/>
          </a:bodyPr>
          <a:lstStyle/>
          <a:p>
            <a:r>
              <a:rPr lang="en-US" sz="2400" b="1" u="sng" dirty="0" smtClean="0">
                <a:solidFill>
                  <a:srgbClr val="FF0000"/>
                </a:solidFill>
                <a:latin typeface="Times New Roman" pitchFamily="18" charset="0"/>
                <a:cs typeface="Times New Roman" pitchFamily="18" charset="0"/>
              </a:rPr>
              <a:t>functions</a:t>
            </a:r>
            <a:endParaRPr lang="en-US" sz="2400" b="1" u="sng" dirty="0">
              <a:solidFill>
                <a:srgbClr val="FF0000"/>
              </a:solidFill>
              <a:latin typeface="Times New Roman" pitchFamily="18" charset="0"/>
              <a:cs typeface="Times New Roman" pitchFamily="18" charset="0"/>
            </a:endParaRPr>
          </a:p>
        </p:txBody>
      </p:sp>
      <p:sp>
        <p:nvSpPr>
          <p:cNvPr id="11" name="TextBox 10"/>
          <p:cNvSpPr txBox="1"/>
          <p:nvPr/>
        </p:nvSpPr>
        <p:spPr>
          <a:xfrm>
            <a:off x="6210278" y="1162110"/>
            <a:ext cx="1226618" cy="461665"/>
          </a:xfrm>
          <a:prstGeom prst="rect">
            <a:avLst/>
          </a:prstGeom>
          <a:noFill/>
        </p:spPr>
        <p:txBody>
          <a:bodyPr wrap="none" rtlCol="0">
            <a:spAutoFit/>
          </a:bodyPr>
          <a:lstStyle/>
          <a:p>
            <a:r>
              <a:rPr lang="en-US" sz="2400" b="1" u="sng" dirty="0" smtClean="0">
                <a:solidFill>
                  <a:srgbClr val="FF0000"/>
                </a:solidFill>
                <a:latin typeface="Times New Roman" pitchFamily="18" charset="0"/>
                <a:cs typeface="Times New Roman" pitchFamily="18" charset="0"/>
              </a:rPr>
              <a:t>location</a:t>
            </a:r>
            <a:endParaRPr lang="en-US" sz="2400" b="1" u="sng" dirty="0">
              <a:solidFill>
                <a:srgbClr val="FF0000"/>
              </a:solidFill>
              <a:latin typeface="Times New Roman" pitchFamily="18" charset="0"/>
              <a:cs typeface="Times New Roman" pitchFamily="18" charset="0"/>
            </a:endParaRPr>
          </a:p>
        </p:txBody>
      </p:sp>
      <p:sp>
        <p:nvSpPr>
          <p:cNvPr id="12" name="TextBox 11"/>
          <p:cNvSpPr txBox="1"/>
          <p:nvPr/>
        </p:nvSpPr>
        <p:spPr>
          <a:xfrm>
            <a:off x="755073" y="304800"/>
            <a:ext cx="1608133" cy="523220"/>
          </a:xfrm>
          <a:prstGeom prst="rect">
            <a:avLst/>
          </a:prstGeom>
          <a:noFill/>
        </p:spPr>
        <p:txBody>
          <a:bodyPr wrap="none" rtlCol="0">
            <a:spAutoFit/>
          </a:bodyPr>
          <a:lstStyle/>
          <a:p>
            <a:r>
              <a:rPr lang="en-US" sz="2800" b="1" u="sng" dirty="0" smtClean="0">
                <a:solidFill>
                  <a:srgbClr val="0070C0"/>
                </a:solidFill>
              </a:rPr>
              <a:t>Summary</a:t>
            </a:r>
            <a:endParaRPr lang="en-US" sz="2800" b="1" u="sng" dirty="0">
              <a:solidFill>
                <a:srgbClr val="0070C0"/>
              </a:solidFill>
            </a:endParaRPr>
          </a:p>
        </p:txBody>
      </p:sp>
    </p:spTree>
    <p:extLst>
      <p:ext uri="{BB962C8B-B14F-4D97-AF65-F5344CB8AC3E}">
        <p14:creationId xmlns:p14="http://schemas.microsoft.com/office/powerpoint/2010/main" val="217950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 calcmode="lin" valueType="num">
                                      <p:cBhvr additive="base">
                                        <p:cTn id="35" dur="500" fill="hold"/>
                                        <p:tgtEl>
                                          <p:spTgt spid="4"/>
                                        </p:tgtEl>
                                        <p:attrNameLst>
                                          <p:attrName>ppt_x</p:attrName>
                                        </p:attrNameLst>
                                      </p:cBhvr>
                                      <p:tavLst>
                                        <p:tav tm="0">
                                          <p:val>
                                            <p:strVal val="#ppt_x"/>
                                          </p:val>
                                        </p:tav>
                                        <p:tav tm="100000">
                                          <p:val>
                                            <p:strVal val="#ppt_x"/>
                                          </p:val>
                                        </p:tav>
                                      </p:tavLst>
                                    </p:anim>
                                    <p:anim calcmode="lin" valueType="num">
                                      <p:cBhvr additive="base">
                                        <p:cTn id="3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barn(inVertical)">
                                      <p:cBhvr>
                                        <p:cTn id="41" dur="500"/>
                                        <p:tgtEl>
                                          <p:spTgt spid="6"/>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barn(inVertical)">
                                      <p:cBhvr>
                                        <p:cTn id="4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9" grpId="0"/>
      <p:bldP spid="10" grpId="0"/>
      <p:bldP spid="1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76200"/>
            <a:ext cx="8810625" cy="6758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45264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39616"/>
            <a:ext cx="8634413" cy="62897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590800" y="42797"/>
            <a:ext cx="1143000" cy="369332"/>
          </a:xfrm>
          <a:prstGeom prst="rect">
            <a:avLst/>
          </a:prstGeom>
          <a:noFill/>
        </p:spPr>
        <p:txBody>
          <a:bodyPr wrap="square" rtlCol="0">
            <a:spAutoFit/>
          </a:bodyPr>
          <a:lstStyle/>
          <a:p>
            <a:r>
              <a:rPr lang="en-US" b="1" dirty="0" smtClean="0">
                <a:solidFill>
                  <a:srgbClr val="FF0000"/>
                </a:solidFill>
              </a:rPr>
              <a:t>skeletal</a:t>
            </a:r>
            <a:endParaRPr lang="en-US" b="1" dirty="0">
              <a:solidFill>
                <a:srgbClr val="FF0000"/>
              </a:solidFill>
            </a:endParaRPr>
          </a:p>
        </p:txBody>
      </p:sp>
      <p:sp>
        <p:nvSpPr>
          <p:cNvPr id="5" name="TextBox 4"/>
          <p:cNvSpPr txBox="1"/>
          <p:nvPr/>
        </p:nvSpPr>
        <p:spPr>
          <a:xfrm>
            <a:off x="6781800" y="50758"/>
            <a:ext cx="1295400" cy="369332"/>
          </a:xfrm>
          <a:prstGeom prst="rect">
            <a:avLst/>
          </a:prstGeom>
          <a:noFill/>
        </p:spPr>
        <p:txBody>
          <a:bodyPr wrap="square" rtlCol="0">
            <a:spAutoFit/>
          </a:bodyPr>
          <a:lstStyle/>
          <a:p>
            <a:r>
              <a:rPr lang="en-US" b="1" dirty="0" smtClean="0">
                <a:solidFill>
                  <a:srgbClr val="FF0000"/>
                </a:solidFill>
              </a:rPr>
              <a:t>smooth</a:t>
            </a:r>
            <a:endParaRPr lang="en-US" b="1" dirty="0">
              <a:solidFill>
                <a:srgbClr val="FF0000"/>
              </a:solidFill>
            </a:endParaRPr>
          </a:p>
        </p:txBody>
      </p:sp>
      <p:sp>
        <p:nvSpPr>
          <p:cNvPr id="6" name="TextBox 5"/>
          <p:cNvSpPr txBox="1"/>
          <p:nvPr/>
        </p:nvSpPr>
        <p:spPr>
          <a:xfrm>
            <a:off x="4876800" y="43934"/>
            <a:ext cx="1295400" cy="369332"/>
          </a:xfrm>
          <a:prstGeom prst="rect">
            <a:avLst/>
          </a:prstGeom>
          <a:noFill/>
        </p:spPr>
        <p:txBody>
          <a:bodyPr wrap="square" rtlCol="0">
            <a:spAutoFit/>
          </a:bodyPr>
          <a:lstStyle/>
          <a:p>
            <a:r>
              <a:rPr lang="en-US" b="1" dirty="0" smtClean="0">
                <a:solidFill>
                  <a:srgbClr val="FF0000"/>
                </a:solidFill>
              </a:rPr>
              <a:t>cardiac</a:t>
            </a:r>
            <a:endParaRPr lang="en-US" b="1" dirty="0">
              <a:solidFill>
                <a:srgbClr val="FF0000"/>
              </a:solidFill>
            </a:endParaRPr>
          </a:p>
        </p:txBody>
      </p:sp>
    </p:spTree>
    <p:extLst>
      <p:ext uri="{BB962C8B-B14F-4D97-AF65-F5344CB8AC3E}">
        <p14:creationId xmlns:p14="http://schemas.microsoft.com/office/powerpoint/2010/main" val="14882444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1" y="148436"/>
            <a:ext cx="8881618" cy="6328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4854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8" y="558790"/>
            <a:ext cx="8924922" cy="6043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590800" y="42797"/>
            <a:ext cx="1143000" cy="369332"/>
          </a:xfrm>
          <a:prstGeom prst="rect">
            <a:avLst/>
          </a:prstGeom>
          <a:noFill/>
        </p:spPr>
        <p:txBody>
          <a:bodyPr wrap="square" rtlCol="0">
            <a:spAutoFit/>
          </a:bodyPr>
          <a:lstStyle/>
          <a:p>
            <a:r>
              <a:rPr lang="en-US" b="1" dirty="0" smtClean="0">
                <a:solidFill>
                  <a:srgbClr val="FF0000"/>
                </a:solidFill>
              </a:rPr>
              <a:t>skeletal</a:t>
            </a:r>
            <a:endParaRPr lang="en-US" b="1" dirty="0">
              <a:solidFill>
                <a:srgbClr val="FF0000"/>
              </a:solidFill>
            </a:endParaRPr>
          </a:p>
        </p:txBody>
      </p:sp>
      <p:sp>
        <p:nvSpPr>
          <p:cNvPr id="6" name="TextBox 5"/>
          <p:cNvSpPr txBox="1"/>
          <p:nvPr/>
        </p:nvSpPr>
        <p:spPr>
          <a:xfrm>
            <a:off x="4876800" y="51896"/>
            <a:ext cx="1295400" cy="369332"/>
          </a:xfrm>
          <a:prstGeom prst="rect">
            <a:avLst/>
          </a:prstGeom>
          <a:noFill/>
        </p:spPr>
        <p:txBody>
          <a:bodyPr wrap="square" rtlCol="0">
            <a:spAutoFit/>
          </a:bodyPr>
          <a:lstStyle/>
          <a:p>
            <a:r>
              <a:rPr lang="en-US" b="1" dirty="0" smtClean="0">
                <a:solidFill>
                  <a:srgbClr val="FF0000"/>
                </a:solidFill>
              </a:rPr>
              <a:t>cardiac</a:t>
            </a:r>
            <a:endParaRPr lang="en-US" b="1" dirty="0">
              <a:solidFill>
                <a:srgbClr val="FF0000"/>
              </a:solidFill>
            </a:endParaRPr>
          </a:p>
        </p:txBody>
      </p:sp>
      <p:sp>
        <p:nvSpPr>
          <p:cNvPr id="7" name="TextBox 6"/>
          <p:cNvSpPr txBox="1"/>
          <p:nvPr/>
        </p:nvSpPr>
        <p:spPr>
          <a:xfrm>
            <a:off x="7010400" y="51896"/>
            <a:ext cx="1295400" cy="369332"/>
          </a:xfrm>
          <a:prstGeom prst="rect">
            <a:avLst/>
          </a:prstGeom>
          <a:noFill/>
        </p:spPr>
        <p:txBody>
          <a:bodyPr wrap="square" rtlCol="0">
            <a:spAutoFit/>
          </a:bodyPr>
          <a:lstStyle/>
          <a:p>
            <a:r>
              <a:rPr lang="en-US" b="1" dirty="0" smtClean="0">
                <a:solidFill>
                  <a:srgbClr val="FF0000"/>
                </a:solidFill>
              </a:rPr>
              <a:t>smooth</a:t>
            </a:r>
            <a:endParaRPr lang="en-US" b="1" dirty="0">
              <a:solidFill>
                <a:srgbClr val="FF0000"/>
              </a:solidFill>
            </a:endParaRPr>
          </a:p>
        </p:txBody>
      </p:sp>
    </p:spTree>
    <p:extLst>
      <p:ext uri="{BB962C8B-B14F-4D97-AF65-F5344CB8AC3E}">
        <p14:creationId xmlns:p14="http://schemas.microsoft.com/office/powerpoint/2010/main" val="3541305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894"/>
            <a:ext cx="7315200" cy="6785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546006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52400"/>
            <a:ext cx="8763000" cy="6553200"/>
          </a:xfrm>
        </p:spPr>
        <p:txBody>
          <a:bodyPr>
            <a:normAutofit fontScale="85000" lnSpcReduction="20000"/>
          </a:bodyPr>
          <a:lstStyle/>
          <a:p>
            <a:endParaRPr lang="en-US" sz="2400" dirty="0" smtClean="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pPr marL="0" indent="0">
              <a:buNone/>
            </a:pPr>
            <a:endParaRPr lang="en-US" sz="2400" dirty="0">
              <a:latin typeface="Times New Roman" pitchFamily="18" charset="0"/>
              <a:cs typeface="Times New Roman" pitchFamily="18" charset="0"/>
            </a:endParaRPr>
          </a:p>
          <a:p>
            <a:r>
              <a:rPr lang="en-US" sz="2800" dirty="0" smtClean="0">
                <a:latin typeface="Times New Roman" pitchFamily="18" charset="0"/>
                <a:cs typeface="Times New Roman" pitchFamily="18" charset="0"/>
              </a:rPr>
              <a:t>It is composed primarily of skeletal muscle tissue, nervous tissue, blood and other connective tissues.</a:t>
            </a:r>
          </a:p>
          <a:p>
            <a:r>
              <a:rPr lang="en-US" sz="2800" dirty="0" smtClean="0">
                <a:latin typeface="Times New Roman" pitchFamily="18" charset="0"/>
                <a:cs typeface="Times New Roman" pitchFamily="18" charset="0"/>
              </a:rPr>
              <a:t>In an intact muscle, the </a:t>
            </a:r>
            <a:r>
              <a:rPr lang="en-US" sz="2800" b="1" dirty="0" smtClean="0">
                <a:latin typeface="Times New Roman" pitchFamily="18" charset="0"/>
                <a:cs typeface="Times New Roman" pitchFamily="18" charset="0"/>
              </a:rPr>
              <a:t>individual muscle fibers are wrapped and held together by several different connective tissue sheaths</a:t>
            </a:r>
            <a:r>
              <a:rPr lang="en-US" sz="2800" dirty="0" smtClean="0">
                <a:latin typeface="Times New Roman" pitchFamily="18" charset="0"/>
                <a:cs typeface="Times New Roman" pitchFamily="18" charset="0"/>
              </a:rPr>
              <a:t>.</a:t>
            </a:r>
          </a:p>
          <a:p>
            <a:endParaRPr lang="en-US" sz="2400" dirty="0" smtClean="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673" y="0"/>
            <a:ext cx="8617527" cy="4452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066800" y="0"/>
            <a:ext cx="7086600" cy="830997"/>
          </a:xfrm>
          <a:prstGeom prst="rect">
            <a:avLst/>
          </a:prstGeom>
          <a:noFill/>
        </p:spPr>
        <p:txBody>
          <a:bodyPr wrap="square" rtlCol="0">
            <a:spAutoFit/>
          </a:bodyPr>
          <a:lstStyle/>
          <a:p>
            <a:r>
              <a:rPr lang="en-US" sz="2400" b="1" u="sng" dirty="0" smtClean="0">
                <a:solidFill>
                  <a:srgbClr val="FF0000"/>
                </a:solidFill>
                <a:effectLst/>
                <a:latin typeface="Times New Roman" pitchFamily="18" charset="0"/>
                <a:cs typeface="Times New Roman" pitchFamily="18" charset="0"/>
              </a:rPr>
              <a:t>ORGANIZATION OF SKELETAL MUSCLE </a:t>
            </a:r>
            <a:endParaRPr lang="en-US" sz="2400" b="1" u="sng" dirty="0" smtClean="0">
              <a:solidFill>
                <a:srgbClr val="FF0000"/>
              </a:solidFill>
              <a:latin typeface="Times New Roman" pitchFamily="18" charset="0"/>
              <a:cs typeface="Times New Roman" pitchFamily="18" charset="0"/>
            </a:endParaRPr>
          </a:p>
          <a:p>
            <a:endParaRPr lang="en-US" sz="2400" b="1" dirty="0"/>
          </a:p>
        </p:txBody>
      </p:sp>
    </p:spTree>
    <p:extLst>
      <p:ext uri="{BB962C8B-B14F-4D97-AF65-F5344CB8AC3E}">
        <p14:creationId xmlns:p14="http://schemas.microsoft.com/office/powerpoint/2010/main" val="25078575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458200" cy="5973763"/>
          </a:xfrm>
        </p:spPr>
        <p:txBody>
          <a:bodyPr>
            <a:normAutofit/>
          </a:bodyPr>
          <a:lstStyle/>
          <a:p>
            <a:pPr marL="0" indent="0">
              <a:buNone/>
            </a:pPr>
            <a:r>
              <a:rPr lang="en-US" sz="2800" b="1" u="sng" dirty="0" smtClean="0">
                <a:solidFill>
                  <a:srgbClr val="FF0000"/>
                </a:solidFill>
                <a:effectLst/>
                <a:latin typeface="Times New Roman" pitchFamily="18" charset="0"/>
                <a:cs typeface="Times New Roman" pitchFamily="18" charset="0"/>
              </a:rPr>
              <a:t>ORGANIZATION OF SKELETAL MUSCLE </a:t>
            </a:r>
            <a:endParaRPr lang="en-US" sz="2800" b="1" u="sng" dirty="0">
              <a:solidFill>
                <a:srgbClr val="FF0000"/>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999" y="914400"/>
            <a:ext cx="8534401"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563" y="3733800"/>
            <a:ext cx="8834437"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70464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1450" y="152400"/>
            <a:ext cx="8801100" cy="6553200"/>
          </a:xfrm>
        </p:spPr>
        <p:txBody>
          <a:bodyPr/>
          <a:lstStyle/>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599" y="228600"/>
            <a:ext cx="8534401"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450" y="3276600"/>
            <a:ext cx="880110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49015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400800"/>
          </a:xfrm>
        </p:spPr>
        <p:txBody>
          <a:bodyPr/>
          <a:lstStyle/>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28600"/>
            <a:ext cx="861060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727" y="3124200"/>
            <a:ext cx="8458200"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14301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609600"/>
            <a:ext cx="4800600" cy="5177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132475"/>
            <a:ext cx="3238325" cy="6697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447557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839200" cy="6477000"/>
          </a:xfrm>
        </p:spPr>
        <p:txBody>
          <a:bodyPr>
            <a:normAutofit/>
          </a:bodyPr>
          <a:lstStyle/>
          <a:p>
            <a:pPr marL="0" indent="0">
              <a:buNone/>
            </a:pPr>
            <a:r>
              <a:rPr lang="en-US" sz="2800" b="1" u="sng" dirty="0" smtClean="0">
                <a:solidFill>
                  <a:srgbClr val="FF0000"/>
                </a:solidFill>
                <a:latin typeface="Times New Roman" pitchFamily="18" charset="0"/>
                <a:cs typeface="Times New Roman" pitchFamily="18" charset="0"/>
              </a:rPr>
              <a:t>Skeletal muscle fiber types (types of skeletal muscle)</a:t>
            </a:r>
            <a:endParaRPr lang="en-US" sz="2800" b="1" u="sng" dirty="0">
              <a:solidFill>
                <a:srgbClr val="FF0000"/>
              </a:solidFill>
              <a:latin typeface="Times New Roman" pitchFamily="18" charset="0"/>
              <a:cs typeface="Times New Roman" pitchFamily="18" charset="0"/>
            </a:endParaRP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727" y="762000"/>
            <a:ext cx="8465127" cy="375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57200" y="4419600"/>
            <a:ext cx="8458200" cy="2246769"/>
          </a:xfrm>
          <a:prstGeom prst="rect">
            <a:avLst/>
          </a:prstGeom>
          <a:noFill/>
        </p:spPr>
        <p:txBody>
          <a:bodyPr wrap="square" rtlCol="0">
            <a:spAutoFit/>
          </a:bodyPr>
          <a:lstStyle/>
          <a:p>
            <a:r>
              <a:rPr lang="en-US" sz="2000" dirty="0">
                <a:latin typeface="Times New Roman" pitchFamily="18" charset="0"/>
                <a:cs typeface="Times New Roman" pitchFamily="18" charset="0"/>
              </a:rPr>
              <a:t>Skeletal muscle can be classified as either </a:t>
            </a:r>
            <a:r>
              <a:rPr lang="en-US" sz="2000" b="1" dirty="0">
                <a:solidFill>
                  <a:srgbClr val="FF0000"/>
                </a:solidFill>
                <a:latin typeface="Times New Roman" pitchFamily="18" charset="0"/>
                <a:cs typeface="Times New Roman" pitchFamily="18" charset="0"/>
              </a:rPr>
              <a:t>fast twitch</a:t>
            </a:r>
            <a:r>
              <a:rPr lang="en-US" sz="2000" dirty="0">
                <a:solidFill>
                  <a:srgbClr val="FF0000"/>
                </a:solidFill>
                <a:latin typeface="Times New Roman" pitchFamily="18" charset="0"/>
                <a:cs typeface="Times New Roman" pitchFamily="18" charset="0"/>
              </a:rPr>
              <a:t> </a:t>
            </a:r>
            <a:r>
              <a:rPr lang="en-US" sz="2000" dirty="0">
                <a:latin typeface="Times New Roman" pitchFamily="18" charset="0"/>
                <a:cs typeface="Times New Roman" pitchFamily="18" charset="0"/>
              </a:rPr>
              <a:t>or </a:t>
            </a:r>
            <a:r>
              <a:rPr lang="en-US" sz="2000" b="1" dirty="0">
                <a:solidFill>
                  <a:srgbClr val="FF0000"/>
                </a:solidFill>
                <a:latin typeface="Times New Roman" pitchFamily="18" charset="0"/>
                <a:cs typeface="Times New Roman" pitchFamily="18" charset="0"/>
              </a:rPr>
              <a:t>slow twitch</a:t>
            </a:r>
            <a:r>
              <a:rPr lang="en-US" sz="2000" dirty="0">
                <a:solidFill>
                  <a:srgbClr val="FF0000"/>
                </a:solidFill>
                <a:latin typeface="Times New Roman" pitchFamily="18" charset="0"/>
                <a:cs typeface="Times New Roman" pitchFamily="18" charset="0"/>
              </a:rPr>
              <a:t> </a:t>
            </a:r>
            <a:r>
              <a:rPr lang="en-US" sz="2000" dirty="0" smtClean="0">
                <a:solidFill>
                  <a:srgbClr val="FF0000"/>
                </a:solidFill>
                <a:latin typeface="Times New Roman" pitchFamily="18" charset="0"/>
                <a:cs typeface="Times New Roman" pitchFamily="18" charset="0"/>
              </a:rPr>
              <a:t>muscle.</a:t>
            </a:r>
          </a:p>
          <a:p>
            <a:r>
              <a:rPr lang="en-US" sz="2000" b="1" u="sng" dirty="0" smtClean="0">
                <a:solidFill>
                  <a:srgbClr val="FF0000"/>
                </a:solidFill>
                <a:latin typeface="Times New Roman" pitchFamily="18" charset="0"/>
                <a:cs typeface="Times New Roman" pitchFamily="18" charset="0"/>
              </a:rPr>
              <a:t>Fast </a:t>
            </a:r>
            <a:r>
              <a:rPr lang="en-US" sz="2000" b="1" u="sng" dirty="0">
                <a:solidFill>
                  <a:srgbClr val="FF0000"/>
                </a:solidFill>
                <a:latin typeface="Times New Roman" pitchFamily="18" charset="0"/>
                <a:cs typeface="Times New Roman" pitchFamily="18" charset="0"/>
              </a:rPr>
              <a:t>fibers</a:t>
            </a:r>
            <a:r>
              <a:rPr lang="en-US" sz="2000" u="sng" dirty="0">
                <a:solidFill>
                  <a:srgbClr val="FF0000"/>
                </a:solidFill>
                <a:latin typeface="Times New Roman" pitchFamily="18" charset="0"/>
                <a:cs typeface="Times New Roman" pitchFamily="18" charset="0"/>
              </a:rPr>
              <a:t> </a:t>
            </a:r>
            <a:r>
              <a:rPr lang="en-US" sz="2000" b="1" u="sng" dirty="0">
                <a:solidFill>
                  <a:srgbClr val="FF0000"/>
                </a:solidFill>
                <a:latin typeface="Times New Roman" pitchFamily="18" charset="0"/>
                <a:cs typeface="Times New Roman" pitchFamily="18" charset="0"/>
              </a:rPr>
              <a:t>(types IIA and IIB</a:t>
            </a:r>
            <a:r>
              <a:rPr lang="en-US" sz="2000" dirty="0" smtClean="0">
                <a:latin typeface="Times New Roman" pitchFamily="18" charset="0"/>
                <a:cs typeface="Times New Roman" pitchFamily="18" charset="0"/>
              </a:rPr>
              <a:t>): few mitochondria, extensive Sarcoplasmic Reticulum, </a:t>
            </a:r>
            <a:r>
              <a:rPr lang="en-US" sz="2000" dirty="0">
                <a:latin typeface="Times New Roman" pitchFamily="18" charset="0"/>
                <a:cs typeface="Times New Roman" pitchFamily="18" charset="0"/>
              </a:rPr>
              <a:t>fatigue rapidly. Consequently, </a:t>
            </a:r>
            <a:r>
              <a:rPr lang="en-US" sz="2000" b="1" dirty="0">
                <a:latin typeface="Times New Roman" pitchFamily="18" charset="0"/>
                <a:cs typeface="Times New Roman" pitchFamily="18" charset="0"/>
              </a:rPr>
              <a:t>they are used</a:t>
            </a:r>
            <a:r>
              <a:rPr lang="en-US" sz="2000" dirty="0">
                <a:latin typeface="Times New Roman" pitchFamily="18" charset="0"/>
                <a:cs typeface="Times New Roman" pitchFamily="18" charset="0"/>
              </a:rPr>
              <a:t> only occasionally and </a:t>
            </a:r>
            <a:r>
              <a:rPr lang="en-US" sz="2000" b="1" dirty="0">
                <a:latin typeface="Times New Roman" pitchFamily="18" charset="0"/>
                <a:cs typeface="Times New Roman" pitchFamily="18" charset="0"/>
              </a:rPr>
              <a:t>for brief periods </a:t>
            </a:r>
            <a:r>
              <a:rPr lang="en-US" sz="2000" dirty="0">
                <a:latin typeface="Times New Roman" pitchFamily="18" charset="0"/>
                <a:cs typeface="Times New Roman" pitchFamily="18" charset="0"/>
              </a:rPr>
              <a:t>of time.</a:t>
            </a:r>
            <a:endParaRPr lang="en-US" sz="2000" dirty="0" smtClean="0">
              <a:latin typeface="Times New Roman" pitchFamily="18" charset="0"/>
              <a:cs typeface="Times New Roman" pitchFamily="18" charset="0"/>
            </a:endParaRPr>
          </a:p>
          <a:p>
            <a:r>
              <a:rPr lang="en-US" sz="2000" b="1" u="sng" dirty="0" smtClean="0">
                <a:solidFill>
                  <a:srgbClr val="FF0000"/>
                </a:solidFill>
                <a:latin typeface="Times New Roman" pitchFamily="18" charset="0"/>
                <a:cs typeface="Times New Roman" pitchFamily="18" charset="0"/>
              </a:rPr>
              <a:t>Slow </a:t>
            </a:r>
            <a:r>
              <a:rPr lang="en-US" sz="2000" b="1" u="sng" dirty="0">
                <a:solidFill>
                  <a:srgbClr val="FF0000"/>
                </a:solidFill>
                <a:latin typeface="Times New Roman" pitchFamily="18" charset="0"/>
                <a:cs typeface="Times New Roman" pitchFamily="18" charset="0"/>
              </a:rPr>
              <a:t>fibers (type I</a:t>
            </a:r>
            <a:r>
              <a:rPr lang="en-US" sz="2000" dirty="0" smtClean="0">
                <a:latin typeface="Times New Roman" pitchFamily="18" charset="0"/>
                <a:cs typeface="Times New Roman" pitchFamily="18" charset="0"/>
              </a:rPr>
              <a:t>): large number of mitochondria, few SR, </a:t>
            </a:r>
            <a:r>
              <a:rPr lang="en-US" sz="2000" b="1" dirty="0">
                <a:latin typeface="Times New Roman" pitchFamily="18" charset="0"/>
                <a:cs typeface="Times New Roman" pitchFamily="18" charset="0"/>
              </a:rPr>
              <a:t>fatigue more slowly </a:t>
            </a:r>
            <a:r>
              <a:rPr lang="en-US" sz="2000" dirty="0">
                <a:latin typeface="Times New Roman" pitchFamily="18" charset="0"/>
                <a:cs typeface="Times New Roman" pitchFamily="18" charset="0"/>
              </a:rPr>
              <a:t>and therefore are used for </a:t>
            </a:r>
            <a:r>
              <a:rPr lang="en-US" sz="2000" b="1" dirty="0">
                <a:latin typeface="Times New Roman" pitchFamily="18" charset="0"/>
                <a:cs typeface="Times New Roman" pitchFamily="18" charset="0"/>
              </a:rPr>
              <a:t>more sustained activities (e.g., maintenance of posture). </a:t>
            </a:r>
          </a:p>
        </p:txBody>
      </p:sp>
    </p:spTree>
    <p:extLst>
      <p:ext uri="{BB962C8B-B14F-4D97-AF65-F5344CB8AC3E}">
        <p14:creationId xmlns:p14="http://schemas.microsoft.com/office/powerpoint/2010/main" val="216655929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855"/>
            <a:ext cx="8229600" cy="748145"/>
          </a:xfrm>
        </p:spPr>
        <p:txBody>
          <a:bodyPr>
            <a:normAutofit/>
          </a:bodyPr>
          <a:lstStyle/>
          <a:p>
            <a:r>
              <a:rPr lang="en-US" sz="2800" dirty="0" smtClean="0">
                <a:solidFill>
                  <a:srgbClr val="FF0000"/>
                </a:solidFill>
                <a:latin typeface="Arial" pitchFamily="34" charset="0"/>
                <a:cs typeface="Arial" pitchFamily="34" charset="0"/>
              </a:rPr>
              <a:t>Contraction of skeletal muscle</a:t>
            </a:r>
            <a:endParaRPr lang="en-US" sz="2800" dirty="0">
              <a:solidFill>
                <a:srgbClr val="FF0000"/>
              </a:solidFill>
              <a:latin typeface="Arial" pitchFamily="34" charset="0"/>
              <a:cs typeface="Arial" pitchFamily="34" charset="0"/>
            </a:endParaRPr>
          </a:p>
        </p:txBody>
      </p:sp>
      <p:pic>
        <p:nvPicPr>
          <p:cNvPr id="92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663033"/>
            <a:ext cx="6934200" cy="43024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6194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220"/>
                                        </p:tgtEl>
                                        <p:attrNameLst>
                                          <p:attrName>style.visibility</p:attrName>
                                        </p:attrNameLst>
                                      </p:cBhvr>
                                      <p:to>
                                        <p:strVal val="visible"/>
                                      </p:to>
                                    </p:set>
                                    <p:animEffect transition="in" filter="fade">
                                      <p:cBhvr>
                                        <p:cTn id="14" dur="1000"/>
                                        <p:tgtEl>
                                          <p:spTgt spid="9220"/>
                                        </p:tgtEl>
                                      </p:cBhvr>
                                    </p:animEffect>
                                    <p:anim calcmode="lin" valueType="num">
                                      <p:cBhvr>
                                        <p:cTn id="15" dur="1000" fill="hold"/>
                                        <p:tgtEl>
                                          <p:spTgt spid="9220"/>
                                        </p:tgtEl>
                                        <p:attrNameLst>
                                          <p:attrName>ppt_x</p:attrName>
                                        </p:attrNameLst>
                                      </p:cBhvr>
                                      <p:tavLst>
                                        <p:tav tm="0">
                                          <p:val>
                                            <p:strVal val="#ppt_x"/>
                                          </p:val>
                                        </p:tav>
                                        <p:tav tm="100000">
                                          <p:val>
                                            <p:strVal val="#ppt_x"/>
                                          </p:val>
                                        </p:tav>
                                      </p:tavLst>
                                    </p:anim>
                                    <p:anim calcmode="lin" valueType="num">
                                      <p:cBhvr>
                                        <p:cTn id="16" dur="1000" fill="hold"/>
                                        <p:tgtEl>
                                          <p:spTgt spid="92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52401"/>
            <a:ext cx="6674573" cy="640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341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animEffect transition="in" filter="barn(inVertical)">
                                      <p:cBhvr>
                                        <p:cTn id="7" dur="5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74638"/>
            <a:ext cx="8153400" cy="563562"/>
          </a:xfrm>
        </p:spPr>
        <p:txBody>
          <a:bodyPr>
            <a:normAutofit/>
          </a:bodyPr>
          <a:lstStyle/>
          <a:p>
            <a:r>
              <a:rPr lang="en-US" sz="2000" dirty="0" smtClean="0">
                <a:solidFill>
                  <a:srgbClr val="FF0000"/>
                </a:solidFill>
                <a:latin typeface="Arial" pitchFamily="34" charset="0"/>
                <a:cs typeface="Arial" pitchFamily="34" charset="0"/>
              </a:rPr>
              <a:t>……..Cont. functional anatomy of skeletal muscles</a:t>
            </a:r>
            <a:endParaRPr lang="en-US" sz="2000" dirty="0"/>
          </a:p>
        </p:txBody>
      </p:sp>
      <p:sp>
        <p:nvSpPr>
          <p:cNvPr id="3" name="Content Placeholder 2"/>
          <p:cNvSpPr>
            <a:spLocks noGrp="1"/>
          </p:cNvSpPr>
          <p:nvPr>
            <p:ph idx="1"/>
          </p:nvPr>
        </p:nvSpPr>
        <p:spPr>
          <a:xfrm>
            <a:off x="228600" y="838200"/>
            <a:ext cx="8458200" cy="5867400"/>
          </a:xfrm>
        </p:spPr>
        <p:txBody>
          <a:bodyPr>
            <a:normAutofit/>
          </a:bodyPr>
          <a:lstStyle/>
          <a:p>
            <a:r>
              <a:rPr lang="en-US" sz="2000" dirty="0" smtClean="0">
                <a:latin typeface="Arial" pitchFamily="34" charset="0"/>
                <a:cs typeface="Arial" pitchFamily="34" charset="0"/>
              </a:rPr>
              <a:t>A band is darkly stained &amp; I band lightly stained, both bands of all myofibrils are in same level – stripped or </a:t>
            </a:r>
            <a:r>
              <a:rPr lang="en-US" sz="2000" dirty="0" smtClean="0">
                <a:solidFill>
                  <a:schemeClr val="tx2"/>
                </a:solidFill>
                <a:latin typeface="Arial" pitchFamily="34" charset="0"/>
                <a:cs typeface="Arial" pitchFamily="34" charset="0"/>
              </a:rPr>
              <a:t>striated appearance </a:t>
            </a:r>
            <a:r>
              <a:rPr lang="en-US" sz="2000" dirty="0" smtClean="0">
                <a:latin typeface="Arial" pitchFamily="34" charset="0"/>
                <a:cs typeface="Arial" pitchFamily="34" charset="0"/>
              </a:rPr>
              <a:t>– striated muscle.</a:t>
            </a:r>
          </a:p>
          <a:p>
            <a:endParaRPr lang="en-US" sz="2000" dirty="0" smtClean="0">
              <a:latin typeface="Arial" pitchFamily="34" charset="0"/>
              <a:cs typeface="Arial" pitchFamily="34" charset="0"/>
            </a:endParaRPr>
          </a:p>
          <a:p>
            <a:r>
              <a:rPr lang="en-US" sz="2000" dirty="0" smtClean="0">
                <a:latin typeface="Arial" pitchFamily="34" charset="0"/>
                <a:cs typeface="Arial" pitchFamily="34" charset="0"/>
              </a:rPr>
              <a:t>Actin filaments slide</a:t>
            </a:r>
          </a:p>
          <a:p>
            <a:pPr marL="0" indent="0">
              <a:buNone/>
            </a:pPr>
            <a:r>
              <a:rPr lang="en-US" sz="2000" dirty="0">
                <a:latin typeface="Arial" pitchFamily="34" charset="0"/>
                <a:cs typeface="Arial" pitchFamily="34" charset="0"/>
              </a:rPr>
              <a:t>b</a:t>
            </a:r>
            <a:r>
              <a:rPr lang="en-US" sz="2000" dirty="0" smtClean="0">
                <a:latin typeface="Arial" pitchFamily="34" charset="0"/>
                <a:cs typeface="Arial" pitchFamily="34" charset="0"/>
              </a:rPr>
              <a:t>etween myosin filaments</a:t>
            </a:r>
          </a:p>
          <a:p>
            <a:pPr marL="0" indent="0">
              <a:buNone/>
            </a:pPr>
            <a:r>
              <a:rPr lang="en-US" sz="2000" dirty="0" smtClean="0">
                <a:latin typeface="Arial" pitchFamily="34" charset="0"/>
                <a:cs typeface="Arial" pitchFamily="34" charset="0"/>
              </a:rPr>
              <a:t>Towards the center of </a:t>
            </a:r>
          </a:p>
          <a:p>
            <a:pPr marL="0" indent="0">
              <a:buNone/>
            </a:pPr>
            <a:r>
              <a:rPr lang="en-US" sz="2000" dirty="0" smtClean="0">
                <a:latin typeface="Arial" pitchFamily="34" charset="0"/>
                <a:cs typeface="Arial" pitchFamily="34" charset="0"/>
              </a:rPr>
              <a:t>sarcomere</a:t>
            </a:r>
            <a:r>
              <a:rPr lang="en-US" sz="2000" dirty="0">
                <a:latin typeface="Arial" pitchFamily="34" charset="0"/>
                <a:cs typeface="Arial" pitchFamily="34" charset="0"/>
              </a:rPr>
              <a:t> </a:t>
            </a:r>
            <a:r>
              <a:rPr lang="en-US" sz="2000" dirty="0" smtClean="0">
                <a:latin typeface="Arial" pitchFamily="34" charset="0"/>
                <a:cs typeface="Arial" pitchFamily="34" charset="0"/>
              </a:rPr>
              <a:t>during contraction.</a:t>
            </a:r>
          </a:p>
          <a:p>
            <a:pPr marL="0" indent="0">
              <a:buNone/>
            </a:pPr>
            <a:endParaRPr lang="en-US" sz="2000" dirty="0">
              <a:latin typeface="Arial" pitchFamily="34" charset="0"/>
              <a:cs typeface="Arial" pitchFamily="34" charset="0"/>
            </a:endParaRPr>
          </a:p>
          <a:p>
            <a:pPr marL="0" indent="0">
              <a:buNone/>
            </a:pPr>
            <a:endParaRPr lang="en-US" sz="2000" dirty="0" smtClean="0">
              <a:latin typeface="Arial" pitchFamily="34" charset="0"/>
              <a:cs typeface="Arial" pitchFamily="34" charset="0"/>
            </a:endParaRPr>
          </a:p>
          <a:p>
            <a:r>
              <a:rPr lang="en-US" sz="2000" dirty="0" smtClean="0">
                <a:solidFill>
                  <a:schemeClr val="tx2"/>
                </a:solidFill>
                <a:latin typeface="Arial" pitchFamily="34" charset="0"/>
                <a:cs typeface="Arial" pitchFamily="34" charset="0"/>
              </a:rPr>
              <a:t>Sarcoplasm</a:t>
            </a:r>
            <a:r>
              <a:rPr lang="en-US" sz="2000" dirty="0" smtClean="0">
                <a:latin typeface="Arial" pitchFamily="34" charset="0"/>
                <a:cs typeface="Arial" pitchFamily="34" charset="0"/>
              </a:rPr>
              <a:t> is the intracellular fluid between myofibrils which contains ions, mitochondria, sarcoplasmic reticulum (specialized ER with high calcium concentration)- important in muscle contraction.</a:t>
            </a:r>
          </a:p>
          <a:p>
            <a:pPr marL="0" indent="0">
              <a:buNone/>
            </a:pPr>
            <a:endParaRPr lang="en-US" sz="2000" dirty="0" smtClean="0">
              <a:latin typeface="Arial" pitchFamily="34" charset="0"/>
              <a:cs typeface="Arial" pitchFamily="34" charset="0"/>
            </a:endParaRPr>
          </a:p>
          <a:p>
            <a:r>
              <a:rPr lang="en-US" sz="2000" dirty="0" smtClean="0">
                <a:latin typeface="Arial" pitchFamily="34" charset="0"/>
                <a:cs typeface="Arial" pitchFamily="34" charset="0"/>
              </a:rPr>
              <a:t>Myosin head function as ATPase enzyme.</a:t>
            </a:r>
            <a:endParaRPr lang="en-US" sz="2000" dirty="0">
              <a:latin typeface="Arial" pitchFamily="34" charset="0"/>
              <a:cs typeface="Arial"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1828800"/>
            <a:ext cx="5070764"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9995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10" end="10"/>
                                            </p:txEl>
                                          </p:spTgt>
                                        </p:tgtEl>
                                        <p:attrNameLst>
                                          <p:attrName>style.visibility</p:attrName>
                                        </p:attrNameLst>
                                      </p:cBhvr>
                                      <p:to>
                                        <p:strVal val="visible"/>
                                      </p:to>
                                    </p:set>
                                    <p:animEffect transition="in" filter="fade">
                                      <p:cBhvr>
                                        <p:cTn id="56" dur="1000"/>
                                        <p:tgtEl>
                                          <p:spTgt spid="3">
                                            <p:txEl>
                                              <p:pRg st="10" end="10"/>
                                            </p:txEl>
                                          </p:spTgt>
                                        </p:tgtEl>
                                      </p:cBhvr>
                                    </p:animEffect>
                                    <p:anim calcmode="lin" valueType="num">
                                      <p:cBhvr>
                                        <p:cTn id="57"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7162800" cy="792162"/>
          </a:xfrm>
        </p:spPr>
        <p:txBody>
          <a:bodyPr>
            <a:normAutofit fontScale="90000"/>
          </a:bodyPr>
          <a:lstStyle/>
          <a:p>
            <a:r>
              <a:rPr lang="en-US" sz="2400" dirty="0" smtClean="0">
                <a:solidFill>
                  <a:srgbClr val="FF0000"/>
                </a:solidFill>
                <a:latin typeface="Arial" pitchFamily="34" charset="0"/>
                <a:cs typeface="Arial" pitchFamily="34" charset="0"/>
              </a:rPr>
              <a:t>Transmission of impulses in skeletal muscles: Neuromuscular transmission</a:t>
            </a:r>
            <a:endParaRPr lang="en-US" sz="2400" dirty="0">
              <a:solidFill>
                <a:srgbClr val="FF0000"/>
              </a:solidFill>
              <a:latin typeface="Arial" pitchFamily="34" charset="0"/>
              <a:cs typeface="Arial" pitchFamily="34" charset="0"/>
            </a:endParaRPr>
          </a:p>
        </p:txBody>
      </p:sp>
      <p:sp>
        <p:nvSpPr>
          <p:cNvPr id="3" name="Content Placeholder 2"/>
          <p:cNvSpPr>
            <a:spLocks noGrp="1"/>
          </p:cNvSpPr>
          <p:nvPr>
            <p:ph idx="1"/>
          </p:nvPr>
        </p:nvSpPr>
        <p:spPr>
          <a:xfrm>
            <a:off x="228600" y="990600"/>
            <a:ext cx="8458200" cy="5638800"/>
          </a:xfrm>
        </p:spPr>
        <p:txBody>
          <a:bodyPr>
            <a:normAutofit/>
          </a:bodyPr>
          <a:lstStyle/>
          <a:p>
            <a:endParaRPr lang="en-US" sz="2000" dirty="0" smtClean="0">
              <a:latin typeface="Arial" pitchFamily="34" charset="0"/>
              <a:cs typeface="Arial" pitchFamily="34" charset="0"/>
            </a:endParaRPr>
          </a:p>
          <a:p>
            <a:r>
              <a:rPr lang="en-US" sz="2000" dirty="0" smtClean="0">
                <a:latin typeface="Arial" pitchFamily="34" charset="0"/>
                <a:cs typeface="Arial" pitchFamily="34" charset="0"/>
              </a:rPr>
              <a:t>Each branch of motor nerve fiber innervates one muscle fiber.</a:t>
            </a:r>
            <a:endParaRPr lang="en-US" sz="2000" dirty="0">
              <a:latin typeface="Arial" pitchFamily="34" charset="0"/>
              <a:cs typeface="Arial"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253" y="2133600"/>
            <a:ext cx="4176347"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5359" y="2133600"/>
            <a:ext cx="4594005"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5401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074"/>
                                        </p:tgtEl>
                                        <p:attrNameLst>
                                          <p:attrName>style.visibility</p:attrName>
                                        </p:attrNameLst>
                                      </p:cBhvr>
                                      <p:to>
                                        <p:strVal val="visible"/>
                                      </p:to>
                                    </p:set>
                                    <p:animEffect transition="in" filter="fade">
                                      <p:cBhvr>
                                        <p:cTn id="19" dur="1000"/>
                                        <p:tgtEl>
                                          <p:spTgt spid="3074"/>
                                        </p:tgtEl>
                                      </p:cBhvr>
                                    </p:animEffect>
                                    <p:anim calcmode="lin" valueType="num">
                                      <p:cBhvr>
                                        <p:cTn id="20" dur="1000" fill="hold"/>
                                        <p:tgtEl>
                                          <p:spTgt spid="3074"/>
                                        </p:tgtEl>
                                        <p:attrNameLst>
                                          <p:attrName>ppt_x</p:attrName>
                                        </p:attrNameLst>
                                      </p:cBhvr>
                                      <p:tavLst>
                                        <p:tav tm="0">
                                          <p:val>
                                            <p:strVal val="#ppt_x"/>
                                          </p:val>
                                        </p:tav>
                                        <p:tav tm="100000">
                                          <p:val>
                                            <p:strVal val="#ppt_x"/>
                                          </p:val>
                                        </p:tav>
                                      </p:tavLst>
                                    </p:anim>
                                    <p:anim calcmode="lin" valueType="num">
                                      <p:cBhvr>
                                        <p:cTn id="21"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075"/>
                                        </p:tgtEl>
                                        <p:attrNameLst>
                                          <p:attrName>style.visibility</p:attrName>
                                        </p:attrNameLst>
                                      </p:cBhvr>
                                      <p:to>
                                        <p:strVal val="visible"/>
                                      </p:to>
                                    </p:set>
                                    <p:animEffect transition="in" filter="fade">
                                      <p:cBhvr>
                                        <p:cTn id="26" dur="1000"/>
                                        <p:tgtEl>
                                          <p:spTgt spid="3075"/>
                                        </p:tgtEl>
                                      </p:cBhvr>
                                    </p:animEffect>
                                    <p:anim calcmode="lin" valueType="num">
                                      <p:cBhvr>
                                        <p:cTn id="27" dur="1000" fill="hold"/>
                                        <p:tgtEl>
                                          <p:spTgt spid="3075"/>
                                        </p:tgtEl>
                                        <p:attrNameLst>
                                          <p:attrName>ppt_x</p:attrName>
                                        </p:attrNameLst>
                                      </p:cBhvr>
                                      <p:tavLst>
                                        <p:tav tm="0">
                                          <p:val>
                                            <p:strVal val="#ppt_x"/>
                                          </p:val>
                                        </p:tav>
                                        <p:tav tm="100000">
                                          <p:val>
                                            <p:strVal val="#ppt_x"/>
                                          </p:val>
                                        </p:tav>
                                      </p:tavLst>
                                    </p:anim>
                                    <p:anim calcmode="lin" valueType="num">
                                      <p:cBhvr>
                                        <p:cTn id="28"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6200"/>
            <a:ext cx="8839200" cy="6629400"/>
          </a:xfrm>
        </p:spPr>
        <p:txBody>
          <a:bodyPr>
            <a:normAutofit/>
          </a:bodyPr>
          <a:lstStyle/>
          <a:p>
            <a:pPr marL="0" indent="0">
              <a:buNone/>
            </a:pPr>
            <a:r>
              <a:rPr lang="en-US" b="1" u="sng" dirty="0" smtClean="0">
                <a:solidFill>
                  <a:srgbClr val="FF0000"/>
                </a:solidFill>
                <a:latin typeface="Times New Roman" pitchFamily="18" charset="0"/>
                <a:cs typeface="Times New Roman" pitchFamily="18" charset="0"/>
              </a:rPr>
              <a:t>Functions of bone</a:t>
            </a:r>
          </a:p>
          <a:p>
            <a:pPr marL="0" indent="0">
              <a:buNone/>
            </a:pPr>
            <a:r>
              <a:rPr lang="en-US" sz="2400" dirty="0" smtClean="0">
                <a:latin typeface="Times New Roman" pitchFamily="18" charset="0"/>
                <a:cs typeface="Times New Roman" pitchFamily="18" charset="0"/>
              </a:rPr>
              <a:t>Besides </a:t>
            </a:r>
            <a:r>
              <a:rPr lang="en-US" sz="2400" dirty="0">
                <a:latin typeface="Times New Roman" pitchFamily="18" charset="0"/>
                <a:cs typeface="Times New Roman" pitchFamily="18" charset="0"/>
              </a:rPr>
              <a:t>contributing to body </a:t>
            </a:r>
            <a:r>
              <a:rPr lang="en-US" sz="2400" b="1" dirty="0">
                <a:latin typeface="Times New Roman" pitchFamily="18" charset="0"/>
                <a:cs typeface="Times New Roman" pitchFamily="18" charset="0"/>
              </a:rPr>
              <a:t>shape and form</a:t>
            </a:r>
            <a:r>
              <a:rPr lang="en-US" sz="2400" dirty="0">
                <a:latin typeface="Times New Roman" pitchFamily="18" charset="0"/>
                <a:cs typeface="Times New Roman" pitchFamily="18" charset="0"/>
              </a:rPr>
              <a:t>, our bones perform several important functions: </a:t>
            </a:r>
            <a:endParaRPr lang="en-US" sz="2400" dirty="0" smtClean="0">
              <a:latin typeface="Times New Roman" pitchFamily="18" charset="0"/>
              <a:cs typeface="Times New Roman" pitchFamily="18" charset="0"/>
            </a:endParaRPr>
          </a:p>
          <a:p>
            <a:pPr marL="0" indent="0">
              <a:buNone/>
            </a:pPr>
            <a:r>
              <a:rPr lang="en-US" sz="2400" b="1" u="sng" dirty="0">
                <a:latin typeface="Times New Roman" pitchFamily="18" charset="0"/>
                <a:cs typeface="Times New Roman" pitchFamily="18" charset="0"/>
              </a:rPr>
              <a:t>1.  Support</a:t>
            </a:r>
            <a:r>
              <a:rPr lang="en-US" sz="2400" b="1" dirty="0">
                <a:latin typeface="Times New Roman" pitchFamily="18" charset="0"/>
                <a:cs typeface="Times New Roman" pitchFamily="18" charset="0"/>
              </a:rPr>
              <a:t>. </a:t>
            </a:r>
            <a:r>
              <a:rPr lang="en-US" sz="2400" dirty="0">
                <a:latin typeface="Times New Roman" pitchFamily="18" charset="0"/>
                <a:cs typeface="Times New Roman" pitchFamily="18" charset="0"/>
              </a:rPr>
              <a:t>   Bones provide a framework that supports the body and </a:t>
            </a:r>
            <a:r>
              <a:rPr lang="en-US" sz="2400" dirty="0" smtClean="0">
                <a:latin typeface="Times New Roman" pitchFamily="18" charset="0"/>
                <a:cs typeface="Times New Roman" pitchFamily="18" charset="0"/>
              </a:rPr>
              <a:t>supports </a:t>
            </a:r>
            <a:r>
              <a:rPr lang="en-US" sz="2400" dirty="0">
                <a:latin typeface="Times New Roman" pitchFamily="18" charset="0"/>
                <a:cs typeface="Times New Roman" pitchFamily="18" charset="0"/>
              </a:rPr>
              <a:t>its soft organs. For example, bones of </a:t>
            </a:r>
            <a:r>
              <a:rPr lang="en-US" sz="2400" b="1" dirty="0">
                <a:latin typeface="Times New Roman" pitchFamily="18" charset="0"/>
                <a:cs typeface="Times New Roman" pitchFamily="18" charset="0"/>
              </a:rPr>
              <a:t>lower limbs act as pillars</a:t>
            </a:r>
            <a:r>
              <a:rPr lang="en-US" sz="2400" dirty="0">
                <a:latin typeface="Times New Roman" pitchFamily="18" charset="0"/>
                <a:cs typeface="Times New Roman" pitchFamily="18" charset="0"/>
              </a:rPr>
              <a:t> to support the body trunk when we stand, and the </a:t>
            </a:r>
            <a:r>
              <a:rPr lang="en-US" sz="2400" b="1" dirty="0">
                <a:latin typeface="Times New Roman" pitchFamily="18" charset="0"/>
                <a:cs typeface="Times New Roman" pitchFamily="18" charset="0"/>
              </a:rPr>
              <a:t>rib cage supports the thoracic wall</a:t>
            </a:r>
            <a:r>
              <a:rPr lang="en-US" sz="2400" b="1" dirty="0" smtClean="0">
                <a:latin typeface="Times New Roman" pitchFamily="18" charset="0"/>
                <a:cs typeface="Times New Roman" pitchFamily="18" charset="0"/>
              </a:rPr>
              <a:t>.</a:t>
            </a:r>
          </a:p>
          <a:p>
            <a:pPr marL="0" indent="0">
              <a:buNone/>
            </a:pPr>
            <a:r>
              <a:rPr lang="en-US" sz="2400" b="1" u="sng" dirty="0">
                <a:latin typeface="Times New Roman" pitchFamily="18" charset="0"/>
                <a:cs typeface="Times New Roman" pitchFamily="18" charset="0"/>
              </a:rPr>
              <a:t>2.  Protection</a:t>
            </a:r>
            <a:r>
              <a:rPr lang="en-US" sz="2400" b="1" dirty="0">
                <a:latin typeface="Times New Roman" pitchFamily="18" charset="0"/>
                <a:cs typeface="Times New Roman" pitchFamily="18" charset="0"/>
              </a:rPr>
              <a:t>. </a:t>
            </a:r>
            <a:r>
              <a:rPr lang="en-US" sz="2400" dirty="0">
                <a:latin typeface="Times New Roman" pitchFamily="18" charset="0"/>
                <a:cs typeface="Times New Roman" pitchFamily="18" charset="0"/>
              </a:rPr>
              <a:t>   The fused bones of the </a:t>
            </a:r>
            <a:r>
              <a:rPr lang="en-US" sz="2400" b="1" dirty="0">
                <a:latin typeface="Times New Roman" pitchFamily="18" charset="0"/>
                <a:cs typeface="Times New Roman" pitchFamily="18" charset="0"/>
              </a:rPr>
              <a:t>skull</a:t>
            </a:r>
            <a:r>
              <a:rPr lang="en-US" sz="2400" dirty="0">
                <a:latin typeface="Times New Roman" pitchFamily="18" charset="0"/>
                <a:cs typeface="Times New Roman" pitchFamily="18" charset="0"/>
              </a:rPr>
              <a:t> protect the </a:t>
            </a:r>
            <a:r>
              <a:rPr lang="en-US" sz="2400" b="1" dirty="0">
                <a:latin typeface="Times New Roman" pitchFamily="18" charset="0"/>
                <a:cs typeface="Times New Roman" pitchFamily="18" charset="0"/>
              </a:rPr>
              <a:t>brain</a:t>
            </a:r>
            <a:r>
              <a:rPr lang="en-US" sz="2400" dirty="0">
                <a:latin typeface="Times New Roman" pitchFamily="18" charset="0"/>
                <a:cs typeface="Times New Roman" pitchFamily="18" charset="0"/>
              </a:rPr>
              <a:t>. The </a:t>
            </a:r>
            <a:r>
              <a:rPr lang="en-US" sz="2400" b="1" dirty="0">
                <a:latin typeface="Times New Roman" pitchFamily="18" charset="0"/>
                <a:cs typeface="Times New Roman" pitchFamily="18" charset="0"/>
              </a:rPr>
              <a:t>vertebrae surround the spinal cord</a:t>
            </a:r>
            <a:r>
              <a:rPr lang="en-US" sz="2400" dirty="0">
                <a:latin typeface="Times New Roman" pitchFamily="18" charset="0"/>
                <a:cs typeface="Times New Roman" pitchFamily="18" charset="0"/>
              </a:rPr>
              <a:t>, and the </a:t>
            </a:r>
            <a:r>
              <a:rPr lang="en-US" sz="2400" b="1" dirty="0">
                <a:latin typeface="Times New Roman" pitchFamily="18" charset="0"/>
                <a:cs typeface="Times New Roman" pitchFamily="18" charset="0"/>
              </a:rPr>
              <a:t>rib cage</a:t>
            </a:r>
            <a:r>
              <a:rPr lang="en-US" sz="2400" dirty="0">
                <a:latin typeface="Times New Roman" pitchFamily="18" charset="0"/>
                <a:cs typeface="Times New Roman" pitchFamily="18" charset="0"/>
              </a:rPr>
              <a:t> helps protect the </a:t>
            </a:r>
            <a:r>
              <a:rPr lang="en-US" sz="2400" b="1" dirty="0">
                <a:latin typeface="Times New Roman" pitchFamily="18" charset="0"/>
                <a:cs typeface="Times New Roman" pitchFamily="18" charset="0"/>
              </a:rPr>
              <a:t>vital organs of the thorax</a:t>
            </a:r>
            <a:r>
              <a:rPr lang="en-US" sz="2400" dirty="0" smtClean="0">
                <a:latin typeface="Times New Roman" pitchFamily="18" charset="0"/>
                <a:cs typeface="Times New Roman" pitchFamily="18" charset="0"/>
              </a:rPr>
              <a:t>.</a:t>
            </a:r>
          </a:p>
          <a:p>
            <a:pPr marL="0" indent="0">
              <a:buNone/>
            </a:pPr>
            <a:r>
              <a:rPr lang="en-US" sz="2400" b="1" u="sng" dirty="0" smtClean="0">
                <a:latin typeface="Times New Roman" pitchFamily="18" charset="0"/>
                <a:cs typeface="Times New Roman" pitchFamily="18" charset="0"/>
              </a:rPr>
              <a:t>3</a:t>
            </a:r>
            <a:r>
              <a:rPr lang="en-US" sz="2400" b="1" u="sng" dirty="0">
                <a:latin typeface="Times New Roman" pitchFamily="18" charset="0"/>
                <a:cs typeface="Times New Roman" pitchFamily="18" charset="0"/>
              </a:rPr>
              <a:t>.  Movement</a:t>
            </a:r>
            <a:r>
              <a:rPr lang="en-US" sz="2400" b="1" dirty="0">
                <a:latin typeface="Times New Roman" pitchFamily="18" charset="0"/>
                <a:cs typeface="Times New Roman" pitchFamily="18" charset="0"/>
              </a:rPr>
              <a:t>. </a:t>
            </a:r>
            <a:r>
              <a:rPr lang="en-US" sz="2400" dirty="0">
                <a:latin typeface="Times New Roman" pitchFamily="18" charset="0"/>
                <a:cs typeface="Times New Roman" pitchFamily="18" charset="0"/>
              </a:rPr>
              <a:t>   Skeletal muscles, which attach to bones by tendons, use </a:t>
            </a:r>
            <a:r>
              <a:rPr lang="en-US" sz="2400" b="1" dirty="0">
                <a:latin typeface="Times New Roman" pitchFamily="18" charset="0"/>
                <a:cs typeface="Times New Roman" pitchFamily="18" charset="0"/>
              </a:rPr>
              <a:t>bones as levers to move the body </a:t>
            </a:r>
            <a:r>
              <a:rPr lang="en-US" sz="2400" dirty="0">
                <a:latin typeface="Times New Roman" pitchFamily="18" charset="0"/>
                <a:cs typeface="Times New Roman" pitchFamily="18" charset="0"/>
              </a:rPr>
              <a:t>and its parts. As a result, we can walk, grasp objects, and breathe. The design of joints determine the types of movement possible</a:t>
            </a:r>
          </a:p>
        </p:txBody>
      </p:sp>
    </p:spTree>
    <p:extLst>
      <p:ext uri="{BB962C8B-B14F-4D97-AF65-F5344CB8AC3E}">
        <p14:creationId xmlns:p14="http://schemas.microsoft.com/office/powerpoint/2010/main" val="314423975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52400"/>
            <a:ext cx="8915400" cy="6477000"/>
          </a:xfrm>
        </p:spPr>
        <p:txBody>
          <a:bodyPr>
            <a:noAutofit/>
          </a:bodyPr>
          <a:lstStyle/>
          <a:p>
            <a:pPr marL="0" indent="0">
              <a:buNone/>
            </a:pPr>
            <a:r>
              <a:rPr lang="en-US" sz="2400" b="1" dirty="0" smtClean="0">
                <a:solidFill>
                  <a:srgbClr val="FF0000"/>
                </a:solidFill>
                <a:latin typeface="Times New Roman" pitchFamily="18" charset="0"/>
                <a:cs typeface="Times New Roman" pitchFamily="18" charset="0"/>
              </a:rPr>
              <a:t>Mechanism of transmission of impulses at Neuromuscular junction:</a:t>
            </a:r>
          </a:p>
          <a:p>
            <a:pPr marL="457200" indent="-457200">
              <a:buFont typeface="+mj-lt"/>
              <a:buAutoNum type="arabicPeriod"/>
            </a:pPr>
            <a:r>
              <a:rPr lang="en-US" sz="2400" dirty="0" smtClean="0">
                <a:latin typeface="Times New Roman" pitchFamily="18" charset="0"/>
                <a:cs typeface="Times New Roman" pitchFamily="18" charset="0"/>
              </a:rPr>
              <a:t>An </a:t>
            </a:r>
            <a:r>
              <a:rPr lang="en-US" sz="2400" dirty="0">
                <a:latin typeface="Times New Roman" pitchFamily="18" charset="0"/>
                <a:cs typeface="Times New Roman" pitchFamily="18" charset="0"/>
              </a:rPr>
              <a:t>action potential travels along a motor nerve to its endings on muscle fibers. </a:t>
            </a:r>
          </a:p>
          <a:p>
            <a:pPr marL="457200" indent="-457200">
              <a:buFont typeface="+mj-lt"/>
              <a:buAutoNum type="arabicPeriod"/>
            </a:pPr>
            <a:r>
              <a:rPr lang="en-US" sz="2400" dirty="0">
                <a:latin typeface="Times New Roman" pitchFamily="18" charset="0"/>
                <a:cs typeface="Times New Roman" pitchFamily="18" charset="0"/>
              </a:rPr>
              <a:t>At each ending, the nerve secretes a small amount of the neurotransmitter substance </a:t>
            </a:r>
            <a:r>
              <a:rPr lang="en-US" sz="2400" i="1" dirty="0">
                <a:latin typeface="Times New Roman" pitchFamily="18" charset="0"/>
                <a:cs typeface="Times New Roman" pitchFamily="18" charset="0"/>
              </a:rPr>
              <a:t>acetylcholine.</a:t>
            </a:r>
            <a:r>
              <a:rPr lang="en-US" sz="2400" dirty="0">
                <a:latin typeface="Times New Roman" pitchFamily="18" charset="0"/>
                <a:cs typeface="Times New Roman" pitchFamily="18" charset="0"/>
              </a:rPr>
              <a:t> </a:t>
            </a:r>
          </a:p>
          <a:p>
            <a:pPr marL="457200" indent="-457200">
              <a:buFont typeface="+mj-lt"/>
              <a:buAutoNum type="arabicPeriod"/>
            </a:pPr>
            <a:r>
              <a:rPr lang="en-US" sz="2400" dirty="0">
                <a:latin typeface="Times New Roman" pitchFamily="18" charset="0"/>
                <a:cs typeface="Times New Roman" pitchFamily="18" charset="0"/>
              </a:rPr>
              <a:t>The acetylcholine acts on a local area of the muscle fiber membrane to open multiple "acetylcholine-gated" </a:t>
            </a:r>
            <a:r>
              <a:rPr lang="en-US" sz="2400" dirty="0" err="1">
                <a:latin typeface="Times New Roman" pitchFamily="18" charset="0"/>
                <a:cs typeface="Times New Roman" pitchFamily="18" charset="0"/>
              </a:rPr>
              <a:t>cation</a:t>
            </a:r>
            <a:r>
              <a:rPr lang="en-US" sz="2400" dirty="0">
                <a:latin typeface="Times New Roman" pitchFamily="18" charset="0"/>
                <a:cs typeface="Times New Roman" pitchFamily="18" charset="0"/>
              </a:rPr>
              <a:t> channels through protein molecules floating in the membrane. </a:t>
            </a:r>
          </a:p>
          <a:p>
            <a:pPr marL="457200" indent="-457200">
              <a:buFont typeface="+mj-lt"/>
              <a:buAutoNum type="arabicPeriod"/>
            </a:pPr>
            <a:r>
              <a:rPr lang="en-US" sz="2400" dirty="0">
                <a:latin typeface="Times New Roman" pitchFamily="18" charset="0"/>
                <a:cs typeface="Times New Roman" pitchFamily="18" charset="0"/>
              </a:rPr>
              <a:t>Opening of the acetylcholine-gated channels allows large quantities of sodium ions to diffuse to the interior of the muscle fiber membrane. This causes a local depolarization that in turn leads to opening of voltage-gated sodium channels. This initiates an action potential at the membrane. </a:t>
            </a:r>
          </a:p>
          <a:p>
            <a:pPr marL="457200" indent="-457200">
              <a:buFont typeface="+mj-lt"/>
              <a:buAutoNum type="arabicPeriod"/>
            </a:pPr>
            <a:r>
              <a:rPr lang="en-US" sz="2400" dirty="0">
                <a:latin typeface="Times New Roman" pitchFamily="18" charset="0"/>
                <a:cs typeface="Times New Roman" pitchFamily="18" charset="0"/>
              </a:rPr>
              <a:t>The action potential travels along the muscle fiber membrane in the same way that action potentials travel along nerve fiber membranes. </a:t>
            </a:r>
          </a:p>
          <a:p>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7289886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00800"/>
          </a:xfrm>
        </p:spPr>
        <p:txBody>
          <a:bodyPr>
            <a:normAutofit/>
          </a:bodyPr>
          <a:lstStyle/>
          <a:p>
            <a:pPr marL="0" indent="0">
              <a:buNone/>
            </a:pPr>
            <a:r>
              <a:rPr lang="en-US" sz="2400" b="1" dirty="0" smtClean="0">
                <a:latin typeface="Times New Roman" pitchFamily="18" charset="0"/>
                <a:cs typeface="Times New Roman" pitchFamily="18" charset="0"/>
              </a:rPr>
              <a:t>6</a:t>
            </a:r>
            <a:r>
              <a:rPr lang="en-US" sz="2400" dirty="0" smtClean="0">
                <a:latin typeface="Times New Roman" pitchFamily="18" charset="0"/>
                <a:cs typeface="Times New Roman" pitchFamily="18" charset="0"/>
              </a:rPr>
              <a:t>. The </a:t>
            </a:r>
            <a:r>
              <a:rPr lang="en-US" sz="2400" dirty="0">
                <a:latin typeface="Times New Roman" pitchFamily="18" charset="0"/>
                <a:cs typeface="Times New Roman" pitchFamily="18" charset="0"/>
              </a:rPr>
              <a:t>action potential depolarizes the muscle membrane, and much of the action potential electricity flows through the center of the muscle fiber. Here it causes the sarcoplasmic reticulum to release large quantities of calcium ions that have been stored within this reticulum. </a:t>
            </a:r>
          </a:p>
          <a:p>
            <a:pPr marL="0" indent="0">
              <a:buNone/>
            </a:pPr>
            <a:r>
              <a:rPr lang="en-US" sz="2400" b="1" dirty="0" smtClean="0">
                <a:latin typeface="Times New Roman" pitchFamily="18" charset="0"/>
                <a:cs typeface="Times New Roman" pitchFamily="18" charset="0"/>
              </a:rPr>
              <a:t>7.</a:t>
            </a:r>
            <a:r>
              <a:rPr lang="en-US" sz="2400" dirty="0" smtClean="0">
                <a:latin typeface="Times New Roman" pitchFamily="18" charset="0"/>
                <a:cs typeface="Times New Roman" pitchFamily="18" charset="0"/>
              </a:rPr>
              <a:t> The </a:t>
            </a:r>
            <a:r>
              <a:rPr lang="en-US" sz="2400" dirty="0">
                <a:latin typeface="Times New Roman" pitchFamily="18" charset="0"/>
                <a:cs typeface="Times New Roman" pitchFamily="18" charset="0"/>
              </a:rPr>
              <a:t>calcium ions initiate attractive forces between the actin and myosin filaments, causing them to slide alongside each other, which is the contractile process. </a:t>
            </a:r>
          </a:p>
          <a:p>
            <a:pPr marL="0" indent="0">
              <a:buNone/>
            </a:pPr>
            <a:r>
              <a:rPr lang="en-US" sz="2400" b="1" dirty="0" smtClean="0">
                <a:latin typeface="Times New Roman" pitchFamily="18" charset="0"/>
                <a:cs typeface="Times New Roman" pitchFamily="18" charset="0"/>
              </a:rPr>
              <a:t>8.</a:t>
            </a:r>
            <a:r>
              <a:rPr lang="en-US" sz="2400" dirty="0" smtClean="0">
                <a:latin typeface="Times New Roman" pitchFamily="18" charset="0"/>
                <a:cs typeface="Times New Roman" pitchFamily="18" charset="0"/>
              </a:rPr>
              <a:t> After </a:t>
            </a:r>
            <a:r>
              <a:rPr lang="en-US" sz="2400" dirty="0">
                <a:latin typeface="Times New Roman" pitchFamily="18" charset="0"/>
                <a:cs typeface="Times New Roman" pitchFamily="18" charset="0"/>
              </a:rPr>
              <a:t>a fraction of a second, the calcium ions are pumped back into the sarcoplasmic reticulum by a </a:t>
            </a:r>
            <a:r>
              <a:rPr lang="en-US" sz="2400" dirty="0" err="1">
                <a:latin typeface="Times New Roman" pitchFamily="18" charset="0"/>
                <a:cs typeface="Times New Roman" pitchFamily="18" charset="0"/>
              </a:rPr>
              <a:t>Ca</a:t>
            </a:r>
            <a:r>
              <a:rPr lang="en-US" sz="2400" baseline="30000" dirty="0">
                <a:latin typeface="Times New Roman" pitchFamily="18" charset="0"/>
                <a:cs typeface="Times New Roman" pitchFamily="18" charset="0"/>
              </a:rPr>
              <a:t>++</a:t>
            </a:r>
            <a:r>
              <a:rPr lang="en-US" sz="2400" dirty="0">
                <a:latin typeface="Times New Roman" pitchFamily="18" charset="0"/>
                <a:cs typeface="Times New Roman" pitchFamily="18" charset="0"/>
              </a:rPr>
              <a:t> membrane pump and remain stored in the reticulum until a new muscle action potential comes along; this removal of calcium ions from the myofibrils causes the muscle contraction to cease. </a:t>
            </a:r>
          </a:p>
        </p:txBody>
      </p:sp>
    </p:spTree>
    <p:extLst>
      <p:ext uri="{BB962C8B-B14F-4D97-AF65-F5344CB8AC3E}">
        <p14:creationId xmlns:p14="http://schemas.microsoft.com/office/powerpoint/2010/main" val="19429474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2400" dirty="0" smtClean="0">
                <a:solidFill>
                  <a:srgbClr val="FF0000"/>
                </a:solidFill>
                <a:latin typeface="Arial" pitchFamily="34" charset="0"/>
                <a:cs typeface="Arial" pitchFamily="34" charset="0"/>
              </a:rPr>
              <a:t>Excitation- contraction coupling</a:t>
            </a:r>
            <a:endParaRPr lang="en-US" sz="2400" dirty="0">
              <a:solidFill>
                <a:srgbClr val="FF0000"/>
              </a:solidFill>
              <a:latin typeface="Arial" pitchFamily="34" charset="0"/>
              <a:cs typeface="Arial" pitchFamily="34"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066800"/>
            <a:ext cx="7315200" cy="5470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4877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fade">
                                      <p:cBhvr>
                                        <p:cTn id="12" dur="1000"/>
                                        <p:tgtEl>
                                          <p:spTgt spid="4098"/>
                                        </p:tgtEl>
                                      </p:cBhvr>
                                    </p:animEffect>
                                    <p:anim calcmode="lin" valueType="num">
                                      <p:cBhvr>
                                        <p:cTn id="13" dur="1000" fill="hold"/>
                                        <p:tgtEl>
                                          <p:spTgt spid="4098"/>
                                        </p:tgtEl>
                                        <p:attrNameLst>
                                          <p:attrName>ppt_x</p:attrName>
                                        </p:attrNameLst>
                                      </p:cBhvr>
                                      <p:tavLst>
                                        <p:tav tm="0">
                                          <p:val>
                                            <p:strVal val="#ppt_x"/>
                                          </p:val>
                                        </p:tav>
                                        <p:tav tm="100000">
                                          <p:val>
                                            <p:strVal val="#ppt_x"/>
                                          </p:val>
                                        </p:tav>
                                      </p:tavLst>
                                    </p:anim>
                                    <p:anim calcmode="lin" valueType="num">
                                      <p:cBhvr>
                                        <p:cTn id="14"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Autofit/>
          </a:bodyPr>
          <a:lstStyle/>
          <a:p>
            <a:pPr marL="0" indent="0" algn="just">
              <a:buNone/>
            </a:pPr>
            <a:r>
              <a:rPr lang="en-US" sz="2800" b="1" dirty="0" smtClean="0">
                <a:solidFill>
                  <a:srgbClr val="FF0000"/>
                </a:solidFill>
                <a:latin typeface="Times New Roman" pitchFamily="18" charset="0"/>
                <a:cs typeface="Times New Roman" pitchFamily="18" charset="0"/>
              </a:rPr>
              <a:t>Excitation-contraction coupling</a:t>
            </a:r>
            <a:endParaRPr lang="en-US" sz="2800" b="1" dirty="0">
              <a:solidFill>
                <a:srgbClr val="FF0000"/>
              </a:solidFill>
              <a:latin typeface="Times New Roman" pitchFamily="18" charset="0"/>
              <a:cs typeface="Times New Roman" pitchFamily="18" charset="0"/>
            </a:endParaRPr>
          </a:p>
          <a:p>
            <a:pPr algn="just">
              <a:buFont typeface="Wingdings" pitchFamily="2" charset="2"/>
              <a:buChar char="Ø"/>
            </a:pPr>
            <a:r>
              <a:rPr lang="en-US" sz="2100" dirty="0" smtClean="0">
                <a:latin typeface="Times New Roman" pitchFamily="18" charset="0"/>
                <a:cs typeface="Times New Roman" pitchFamily="18" charset="0"/>
              </a:rPr>
              <a:t>The </a:t>
            </a:r>
            <a:r>
              <a:rPr lang="en-US" sz="2100" dirty="0">
                <a:latin typeface="Times New Roman" pitchFamily="18" charset="0"/>
                <a:cs typeface="Times New Roman" pitchFamily="18" charset="0"/>
              </a:rPr>
              <a:t>process by which </a:t>
            </a:r>
            <a:r>
              <a:rPr lang="en-US" sz="2100" dirty="0" smtClean="0">
                <a:latin typeface="Times New Roman" pitchFamily="18" charset="0"/>
                <a:cs typeface="Times New Roman" pitchFamily="18" charset="0"/>
              </a:rPr>
              <a:t>the </a:t>
            </a:r>
            <a:r>
              <a:rPr lang="en-US" sz="2100" dirty="0">
                <a:latin typeface="Times New Roman" pitchFamily="18" charset="0"/>
                <a:cs typeface="Times New Roman" pitchFamily="18" charset="0"/>
              </a:rPr>
              <a:t>muscle fiber initiates contraction is called </a:t>
            </a:r>
            <a:r>
              <a:rPr lang="en-US" sz="2100" b="1" dirty="0">
                <a:latin typeface="Times New Roman" pitchFamily="18" charset="0"/>
                <a:cs typeface="Times New Roman" pitchFamily="18" charset="0"/>
              </a:rPr>
              <a:t>excitation–contraction coupling.</a:t>
            </a:r>
            <a:r>
              <a:rPr lang="en-US" sz="2100" dirty="0">
                <a:latin typeface="Times New Roman" pitchFamily="18" charset="0"/>
                <a:cs typeface="Times New Roman" pitchFamily="18" charset="0"/>
              </a:rPr>
              <a:t>  </a:t>
            </a:r>
            <a:endParaRPr lang="en-US" sz="2100" dirty="0" smtClean="0">
              <a:latin typeface="Times New Roman" pitchFamily="18" charset="0"/>
              <a:cs typeface="Times New Roman" pitchFamily="18" charset="0"/>
            </a:endParaRPr>
          </a:p>
          <a:p>
            <a:pPr algn="just">
              <a:buFont typeface="Wingdings" pitchFamily="2" charset="2"/>
              <a:buChar char="Ø"/>
            </a:pPr>
            <a:r>
              <a:rPr lang="en-US" sz="2100" dirty="0" smtClean="0">
                <a:latin typeface="Times New Roman" pitchFamily="18" charset="0"/>
                <a:cs typeface="Times New Roman" pitchFamily="18" charset="0"/>
              </a:rPr>
              <a:t>The </a:t>
            </a:r>
            <a:r>
              <a:rPr lang="en-US" sz="2100" b="1" dirty="0">
                <a:latin typeface="Times New Roman" pitchFamily="18" charset="0"/>
                <a:cs typeface="Times New Roman" pitchFamily="18" charset="0"/>
              </a:rPr>
              <a:t>action potential </a:t>
            </a:r>
            <a:r>
              <a:rPr lang="en-US" sz="2100" dirty="0">
                <a:latin typeface="Times New Roman" pitchFamily="18" charset="0"/>
                <a:cs typeface="Times New Roman" pitchFamily="18" charset="0"/>
              </a:rPr>
              <a:t>is transmitted to all the fibrils in the fiber via the </a:t>
            </a:r>
            <a:r>
              <a:rPr lang="en-US" sz="2100" b="1" dirty="0" smtClean="0">
                <a:latin typeface="Times New Roman" pitchFamily="18" charset="0"/>
                <a:cs typeface="Times New Roman" pitchFamily="18" charset="0"/>
              </a:rPr>
              <a:t>T tubule system </a:t>
            </a:r>
          </a:p>
          <a:p>
            <a:pPr algn="just">
              <a:buFont typeface="Wingdings" pitchFamily="2" charset="2"/>
              <a:buChar char="Ø"/>
            </a:pPr>
            <a:r>
              <a:rPr lang="en-US" sz="2100" dirty="0" smtClean="0">
                <a:latin typeface="Times New Roman" pitchFamily="18" charset="0"/>
                <a:cs typeface="Times New Roman" pitchFamily="18" charset="0"/>
              </a:rPr>
              <a:t>It </a:t>
            </a:r>
            <a:r>
              <a:rPr lang="en-US" sz="2100" dirty="0">
                <a:latin typeface="Times New Roman" pitchFamily="18" charset="0"/>
                <a:cs typeface="Times New Roman" pitchFamily="18" charset="0"/>
              </a:rPr>
              <a:t>triggers the release of Ca</a:t>
            </a:r>
            <a:r>
              <a:rPr lang="en-US" sz="2100" baseline="30000" dirty="0">
                <a:latin typeface="Times New Roman" pitchFamily="18" charset="0"/>
                <a:cs typeface="Times New Roman" pitchFamily="18" charset="0"/>
              </a:rPr>
              <a:t>2+</a:t>
            </a:r>
            <a:r>
              <a:rPr lang="en-US" sz="2100" dirty="0">
                <a:latin typeface="Times New Roman" pitchFamily="18" charset="0"/>
                <a:cs typeface="Times New Roman" pitchFamily="18" charset="0"/>
              </a:rPr>
              <a:t> from the </a:t>
            </a:r>
            <a:r>
              <a:rPr lang="en-US" sz="2100" b="1" dirty="0">
                <a:latin typeface="Times New Roman" pitchFamily="18" charset="0"/>
                <a:cs typeface="Times New Roman" pitchFamily="18" charset="0"/>
              </a:rPr>
              <a:t>terminal </a:t>
            </a:r>
            <a:r>
              <a:rPr lang="en-US" sz="2100" b="1" dirty="0" smtClean="0">
                <a:latin typeface="Times New Roman" pitchFamily="18" charset="0"/>
                <a:cs typeface="Times New Roman" pitchFamily="18" charset="0"/>
              </a:rPr>
              <a:t>cisterns</a:t>
            </a:r>
            <a:r>
              <a:rPr lang="en-US" sz="2100" dirty="0">
                <a:latin typeface="Times New Roman" pitchFamily="18" charset="0"/>
                <a:cs typeface="Times New Roman" pitchFamily="18" charset="0"/>
              </a:rPr>
              <a:t> </a:t>
            </a:r>
            <a:r>
              <a:rPr lang="en-US" sz="2100" b="1" dirty="0" smtClean="0">
                <a:latin typeface="Times New Roman" pitchFamily="18" charset="0"/>
                <a:cs typeface="Times New Roman" pitchFamily="18" charset="0"/>
              </a:rPr>
              <a:t>of sarcoplasmic reticulum.</a:t>
            </a:r>
          </a:p>
          <a:p>
            <a:pPr algn="just">
              <a:buFont typeface="Wingdings" pitchFamily="2" charset="2"/>
              <a:buChar char="Ø"/>
            </a:pPr>
            <a:r>
              <a:rPr lang="en-US" sz="2100" dirty="0" smtClean="0">
                <a:latin typeface="Times New Roman" pitchFamily="18" charset="0"/>
                <a:cs typeface="Times New Roman" pitchFamily="18" charset="0"/>
              </a:rPr>
              <a:t>Depolarization (positive potential developed due to action potential)of </a:t>
            </a:r>
            <a:r>
              <a:rPr lang="en-US" sz="2100" dirty="0">
                <a:latin typeface="Times New Roman" pitchFamily="18" charset="0"/>
                <a:cs typeface="Times New Roman" pitchFamily="18" charset="0"/>
              </a:rPr>
              <a:t>the T tubule membrane </a:t>
            </a:r>
            <a:r>
              <a:rPr lang="en-US" sz="2100" b="1" dirty="0">
                <a:latin typeface="Times New Roman" pitchFamily="18" charset="0"/>
                <a:cs typeface="Times New Roman" pitchFamily="18" charset="0"/>
              </a:rPr>
              <a:t>activates the sarcoplasmic reticulum </a:t>
            </a:r>
            <a:r>
              <a:rPr lang="en-US" sz="2100" dirty="0" smtClean="0">
                <a:latin typeface="Times New Roman" pitchFamily="18" charset="0"/>
                <a:cs typeface="Times New Roman" pitchFamily="18" charset="0"/>
              </a:rPr>
              <a:t>via special receptor called </a:t>
            </a:r>
            <a:r>
              <a:rPr lang="en-US" sz="2100" dirty="0" err="1" smtClean="0">
                <a:latin typeface="Times New Roman" pitchFamily="18" charset="0"/>
                <a:cs typeface="Times New Roman" pitchFamily="18" charset="0"/>
              </a:rPr>
              <a:t>Rynodine</a:t>
            </a:r>
            <a:r>
              <a:rPr lang="en-US" sz="2100" dirty="0" smtClean="0">
                <a:latin typeface="Times New Roman" pitchFamily="18" charset="0"/>
                <a:cs typeface="Times New Roman" pitchFamily="18" charset="0"/>
              </a:rPr>
              <a:t> receptor (</a:t>
            </a:r>
            <a:r>
              <a:rPr lang="en-US" sz="2100" b="1" dirty="0" smtClean="0">
                <a:latin typeface="Times New Roman" pitchFamily="18" charset="0"/>
                <a:cs typeface="Times New Roman" pitchFamily="18" charset="0"/>
              </a:rPr>
              <a:t>RYR)</a:t>
            </a:r>
            <a:r>
              <a:rPr lang="en-US" sz="2100" dirty="0" smtClean="0">
                <a:latin typeface="Times New Roman" pitchFamily="18" charset="0"/>
                <a:cs typeface="Times New Roman" pitchFamily="18" charset="0"/>
              </a:rPr>
              <a:t> and thus there is outflow of stored calcium from Sarcoplasmic Reticulum to cytosol of muscle cell/fiber called sarcoplasm.</a:t>
            </a:r>
          </a:p>
          <a:p>
            <a:pPr algn="just">
              <a:buFont typeface="Wingdings" pitchFamily="2" charset="2"/>
              <a:buChar char="Ø"/>
            </a:pPr>
            <a:r>
              <a:rPr lang="en-US" sz="2100" dirty="0" smtClean="0">
                <a:latin typeface="Times New Roman" pitchFamily="18" charset="0"/>
                <a:cs typeface="Times New Roman" pitchFamily="18" charset="0"/>
              </a:rPr>
              <a:t>Increased sarcoplasmic calcium now induce the interaction of actin and myosin filaments of </a:t>
            </a:r>
            <a:r>
              <a:rPr lang="en-US" sz="2100" dirty="0" err="1" smtClean="0">
                <a:latin typeface="Times New Roman" pitchFamily="18" charset="0"/>
                <a:cs typeface="Times New Roman" pitchFamily="18" charset="0"/>
              </a:rPr>
              <a:t>myofrils</a:t>
            </a:r>
            <a:r>
              <a:rPr lang="en-US" sz="2100" dirty="0" smtClean="0">
                <a:latin typeface="Times New Roman" pitchFamily="18" charset="0"/>
                <a:cs typeface="Times New Roman" pitchFamily="18" charset="0"/>
              </a:rPr>
              <a:t> in muscle </a:t>
            </a:r>
            <a:r>
              <a:rPr lang="en-US" sz="2100" dirty="0" err="1" smtClean="0">
                <a:latin typeface="Times New Roman" pitchFamily="18" charset="0"/>
                <a:cs typeface="Times New Roman" pitchFamily="18" charset="0"/>
              </a:rPr>
              <a:t>fibres</a:t>
            </a:r>
            <a:r>
              <a:rPr lang="en-US" sz="2100" dirty="0" smtClean="0">
                <a:latin typeface="Times New Roman" pitchFamily="18" charset="0"/>
                <a:cs typeface="Times New Roman" pitchFamily="18" charset="0"/>
              </a:rPr>
              <a:t>. </a:t>
            </a:r>
          </a:p>
          <a:p>
            <a:pPr algn="just">
              <a:buFont typeface="Wingdings" pitchFamily="2" charset="2"/>
              <a:buChar char="Ø"/>
            </a:pPr>
            <a:r>
              <a:rPr lang="en-US" sz="2100" dirty="0" smtClean="0">
                <a:latin typeface="Times New Roman" pitchFamily="18" charset="0"/>
                <a:cs typeface="Times New Roman" pitchFamily="18" charset="0"/>
              </a:rPr>
              <a:t>One pump system in Sarcoplasmic Reticulum uses </a:t>
            </a:r>
            <a:r>
              <a:rPr lang="en-US" sz="2100" dirty="0">
                <a:latin typeface="Times New Roman" pitchFamily="18" charset="0"/>
                <a:cs typeface="Times New Roman" pitchFamily="18" charset="0"/>
              </a:rPr>
              <a:t>energy </a:t>
            </a:r>
            <a:r>
              <a:rPr lang="en-US" sz="2100" b="1" dirty="0" smtClean="0">
                <a:latin typeface="Times New Roman" pitchFamily="18" charset="0"/>
                <a:cs typeface="Times New Roman" pitchFamily="18" charset="0"/>
              </a:rPr>
              <a:t>(ATP) </a:t>
            </a:r>
            <a:r>
              <a:rPr lang="en-US" sz="2100" dirty="0" smtClean="0">
                <a:latin typeface="Times New Roman" pitchFamily="18" charset="0"/>
                <a:cs typeface="Times New Roman" pitchFamily="18" charset="0"/>
              </a:rPr>
              <a:t>to </a:t>
            </a:r>
            <a:r>
              <a:rPr lang="en-US" sz="2100" dirty="0">
                <a:latin typeface="Times New Roman" pitchFamily="18" charset="0"/>
                <a:cs typeface="Times New Roman" pitchFamily="18" charset="0"/>
              </a:rPr>
              <a:t>remove </a:t>
            </a:r>
            <a:r>
              <a:rPr lang="en-US" sz="2100" b="1" dirty="0">
                <a:latin typeface="Times New Roman" pitchFamily="18" charset="0"/>
                <a:cs typeface="Times New Roman" pitchFamily="18" charset="0"/>
              </a:rPr>
              <a:t>Ca</a:t>
            </a:r>
            <a:r>
              <a:rPr lang="en-US" sz="2100" b="1" baseline="30000" dirty="0">
                <a:latin typeface="Times New Roman" pitchFamily="18" charset="0"/>
                <a:cs typeface="Times New Roman" pitchFamily="18" charset="0"/>
              </a:rPr>
              <a:t>2+</a:t>
            </a:r>
            <a:r>
              <a:rPr lang="en-US" sz="2100" b="1" dirty="0">
                <a:latin typeface="Times New Roman" pitchFamily="18" charset="0"/>
                <a:cs typeface="Times New Roman" pitchFamily="18" charset="0"/>
              </a:rPr>
              <a:t> from the cytosol back into the terminal cisterns</a:t>
            </a:r>
            <a:r>
              <a:rPr lang="en-US" sz="2100" dirty="0">
                <a:latin typeface="Times New Roman" pitchFamily="18" charset="0"/>
                <a:cs typeface="Times New Roman" pitchFamily="18" charset="0"/>
              </a:rPr>
              <a:t>, where it is stored until released by the next action potential</a:t>
            </a:r>
            <a:r>
              <a:rPr lang="en-US" sz="2100" dirty="0" smtClean="0">
                <a:latin typeface="Times New Roman" pitchFamily="18" charset="0"/>
                <a:cs typeface="Times New Roman" pitchFamily="18" charset="0"/>
              </a:rPr>
              <a:t>.</a:t>
            </a:r>
          </a:p>
          <a:p>
            <a:pPr algn="just">
              <a:buFont typeface="Wingdings" pitchFamily="2" charset="2"/>
              <a:buChar char="Ø"/>
            </a:pPr>
            <a:r>
              <a:rPr lang="en-US" sz="2100" dirty="0" smtClean="0">
                <a:latin typeface="Times New Roman" pitchFamily="18" charset="0"/>
                <a:cs typeface="Times New Roman" pitchFamily="18" charset="0"/>
              </a:rPr>
              <a:t> </a:t>
            </a:r>
            <a:r>
              <a:rPr lang="en-US" sz="2100" dirty="0">
                <a:latin typeface="Times New Roman" pitchFamily="18" charset="0"/>
                <a:cs typeface="Times New Roman" pitchFamily="18" charset="0"/>
              </a:rPr>
              <a:t>Once the Ca</a:t>
            </a:r>
            <a:r>
              <a:rPr lang="en-US" sz="2100" baseline="30000" dirty="0">
                <a:latin typeface="Times New Roman" pitchFamily="18" charset="0"/>
                <a:cs typeface="Times New Roman" pitchFamily="18" charset="0"/>
              </a:rPr>
              <a:t>2+</a:t>
            </a:r>
            <a:r>
              <a:rPr lang="en-US" sz="2100" dirty="0">
                <a:latin typeface="Times New Roman" pitchFamily="18" charset="0"/>
                <a:cs typeface="Times New Roman" pitchFamily="18" charset="0"/>
              </a:rPr>
              <a:t> concentration outside the reticulum has been lowered sufficiently, chemical interaction between myosin and actin ceases and the </a:t>
            </a:r>
            <a:r>
              <a:rPr lang="en-US" sz="2100" b="1" dirty="0">
                <a:latin typeface="Times New Roman" pitchFamily="18" charset="0"/>
                <a:cs typeface="Times New Roman" pitchFamily="18" charset="0"/>
              </a:rPr>
              <a:t>muscle relaxes</a:t>
            </a:r>
            <a:r>
              <a:rPr lang="en-US" sz="2100" dirty="0">
                <a:latin typeface="Times New Roman" pitchFamily="18" charset="0"/>
                <a:cs typeface="Times New Roman" pitchFamily="18" charset="0"/>
              </a:rPr>
              <a:t>.</a:t>
            </a:r>
          </a:p>
        </p:txBody>
      </p:sp>
    </p:spTree>
    <p:extLst>
      <p:ext uri="{BB962C8B-B14F-4D97-AF65-F5344CB8AC3E}">
        <p14:creationId xmlns:p14="http://schemas.microsoft.com/office/powerpoint/2010/main" val="417214685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763000" cy="6553200"/>
          </a:xfrm>
        </p:spPr>
        <p:txBody>
          <a:bodyPr>
            <a:normAutofit/>
          </a:bodyPr>
          <a:lstStyle/>
          <a:p>
            <a:pPr marL="0" indent="0">
              <a:buNone/>
            </a:pPr>
            <a:r>
              <a:rPr lang="en-US" sz="2800" b="1" dirty="0">
                <a:solidFill>
                  <a:srgbClr val="FF0000"/>
                </a:solidFill>
                <a:latin typeface="Times New Roman" pitchFamily="18" charset="0"/>
                <a:cs typeface="Times New Roman" pitchFamily="18" charset="0"/>
              </a:rPr>
              <a:t>S</a:t>
            </a:r>
            <a:r>
              <a:rPr lang="en-US" sz="2800" b="1" dirty="0" smtClean="0">
                <a:solidFill>
                  <a:srgbClr val="FF0000"/>
                </a:solidFill>
                <a:latin typeface="Times New Roman" pitchFamily="18" charset="0"/>
                <a:cs typeface="Times New Roman" pitchFamily="18" charset="0"/>
              </a:rPr>
              <a:t>liding filaments theory/ role of calcium</a:t>
            </a:r>
          </a:p>
          <a:p>
            <a:pPr>
              <a:buFont typeface="Wingdings" pitchFamily="2" charset="2"/>
              <a:buChar char="Ø"/>
            </a:pPr>
            <a:r>
              <a:rPr lang="en-US" sz="2400" dirty="0">
                <a:latin typeface="Times New Roman" pitchFamily="18" charset="0"/>
                <a:cs typeface="Times New Roman" pitchFamily="18" charset="0"/>
              </a:rPr>
              <a:t>The process by which the </a:t>
            </a:r>
            <a:r>
              <a:rPr lang="en-US" sz="2400" b="1" dirty="0">
                <a:latin typeface="Times New Roman" pitchFamily="18" charset="0"/>
                <a:cs typeface="Times New Roman" pitchFamily="18" charset="0"/>
              </a:rPr>
              <a:t>sliding of the thin </a:t>
            </a:r>
            <a:r>
              <a:rPr lang="en-US" sz="2400" b="1" dirty="0" smtClean="0">
                <a:latin typeface="Times New Roman" pitchFamily="18" charset="0"/>
                <a:cs typeface="Times New Roman" pitchFamily="18" charset="0"/>
              </a:rPr>
              <a:t>filaments </a:t>
            </a:r>
            <a:r>
              <a:rPr lang="en-US" sz="2400" dirty="0" smtClean="0">
                <a:latin typeface="Times New Roman" pitchFamily="18" charset="0"/>
                <a:cs typeface="Times New Roman" pitchFamily="18" charset="0"/>
              </a:rPr>
              <a:t>(actins) </a:t>
            </a:r>
            <a:r>
              <a:rPr lang="en-US" sz="2400" dirty="0">
                <a:latin typeface="Times New Roman" pitchFamily="18" charset="0"/>
                <a:cs typeface="Times New Roman" pitchFamily="18" charset="0"/>
              </a:rPr>
              <a:t>over the thick </a:t>
            </a:r>
            <a:r>
              <a:rPr lang="en-US" sz="2400" dirty="0" smtClean="0">
                <a:latin typeface="Times New Roman" pitchFamily="18" charset="0"/>
                <a:cs typeface="Times New Roman" pitchFamily="18" charset="0"/>
              </a:rPr>
              <a:t>filaments (</a:t>
            </a:r>
            <a:r>
              <a:rPr lang="en-US" sz="2400" dirty="0" err="1" smtClean="0">
                <a:latin typeface="Times New Roman" pitchFamily="18" charset="0"/>
                <a:cs typeface="Times New Roman" pitchFamily="18" charset="0"/>
              </a:rPr>
              <a:t>myosins</a:t>
            </a:r>
            <a:r>
              <a:rPr lang="en-US" sz="2400" dirty="0" smtClean="0">
                <a:latin typeface="Times New Roman" pitchFamily="18" charset="0"/>
                <a:cs typeface="Times New Roman" pitchFamily="18" charset="0"/>
              </a:rPr>
              <a:t>) will bring the contraction </a:t>
            </a:r>
            <a:r>
              <a:rPr lang="en-US" sz="2400" dirty="0">
                <a:latin typeface="Times New Roman" pitchFamily="18" charset="0"/>
                <a:cs typeface="Times New Roman" pitchFamily="18" charset="0"/>
              </a:rPr>
              <a:t>of </a:t>
            </a:r>
            <a:r>
              <a:rPr lang="en-US" sz="2400" dirty="0" smtClean="0">
                <a:latin typeface="Times New Roman" pitchFamily="18" charset="0"/>
                <a:cs typeface="Times New Roman" pitchFamily="18" charset="0"/>
              </a:rPr>
              <a:t>muscle.</a:t>
            </a:r>
          </a:p>
          <a:p>
            <a:pPr>
              <a:buFont typeface="Wingdings" pitchFamily="2" charset="2"/>
              <a:buChar char="Ø"/>
            </a:pPr>
            <a:r>
              <a:rPr lang="en-US" sz="2400" dirty="0">
                <a:latin typeface="Times New Roman" pitchFamily="18" charset="0"/>
                <a:cs typeface="Times New Roman" pitchFamily="18" charset="0"/>
              </a:rPr>
              <a:t>Note that this shortening is </a:t>
            </a:r>
            <a:r>
              <a:rPr lang="en-US" sz="2400" b="1" dirty="0">
                <a:latin typeface="Times New Roman" pitchFamily="18" charset="0"/>
                <a:cs typeface="Times New Roman" pitchFamily="18" charset="0"/>
              </a:rPr>
              <a:t>not due to changes in the actual lengths of the thick and thin filaments</a:t>
            </a:r>
            <a:r>
              <a:rPr lang="en-US" sz="2400" dirty="0">
                <a:latin typeface="Times New Roman" pitchFamily="18" charset="0"/>
                <a:cs typeface="Times New Roman" pitchFamily="18" charset="0"/>
              </a:rPr>
              <a:t>, rather, by their </a:t>
            </a:r>
            <a:r>
              <a:rPr lang="en-US" sz="2400" b="1" dirty="0">
                <a:latin typeface="Times New Roman" pitchFamily="18" charset="0"/>
                <a:cs typeface="Times New Roman" pitchFamily="18" charset="0"/>
              </a:rPr>
              <a:t>increased overlap within the muscle cell</a:t>
            </a:r>
            <a:r>
              <a:rPr lang="en-US" sz="2400" dirty="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a:p>
            <a:pPr>
              <a:buFont typeface="Wingdings" pitchFamily="2" charset="2"/>
              <a:buChar char="Ø"/>
            </a:pPr>
            <a:r>
              <a:rPr lang="en-US" sz="2400" dirty="0" smtClean="0">
                <a:latin typeface="Times New Roman" pitchFamily="18" charset="0"/>
                <a:cs typeface="Times New Roman" pitchFamily="18" charset="0"/>
              </a:rPr>
              <a:t>The </a:t>
            </a:r>
            <a:r>
              <a:rPr lang="en-US" sz="2400" b="1" dirty="0">
                <a:latin typeface="Times New Roman" pitchFamily="18" charset="0"/>
                <a:cs typeface="Times New Roman" pitchFamily="18" charset="0"/>
              </a:rPr>
              <a:t>width</a:t>
            </a:r>
            <a:r>
              <a:rPr lang="en-US" sz="2400" dirty="0">
                <a:latin typeface="Times New Roman" pitchFamily="18" charset="0"/>
                <a:cs typeface="Times New Roman" pitchFamily="18" charset="0"/>
              </a:rPr>
              <a:t> of the </a:t>
            </a:r>
            <a:r>
              <a:rPr lang="en-US" sz="2400" b="1" dirty="0">
                <a:latin typeface="Times New Roman" pitchFamily="18" charset="0"/>
                <a:cs typeface="Times New Roman" pitchFamily="18" charset="0"/>
              </a:rPr>
              <a:t>A bands is constant</a:t>
            </a:r>
            <a:r>
              <a:rPr lang="en-US" sz="2400" dirty="0">
                <a:latin typeface="Times New Roman" pitchFamily="18" charset="0"/>
                <a:cs typeface="Times New Roman" pitchFamily="18" charset="0"/>
              </a:rPr>
              <a:t>, whereas the </a:t>
            </a:r>
            <a:r>
              <a:rPr lang="en-US" sz="2400" b="1" dirty="0">
                <a:latin typeface="Times New Roman" pitchFamily="18" charset="0"/>
                <a:cs typeface="Times New Roman" pitchFamily="18" charset="0"/>
              </a:rPr>
              <a:t>Z lines move closer together</a:t>
            </a:r>
            <a:r>
              <a:rPr lang="en-US" sz="2400" dirty="0">
                <a:latin typeface="Times New Roman" pitchFamily="18" charset="0"/>
                <a:cs typeface="Times New Roman" pitchFamily="18" charset="0"/>
              </a:rPr>
              <a:t> when the muscle contracts and farther apart when it relaxes </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3733800"/>
            <a:ext cx="8305800" cy="2893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838593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
            <a:ext cx="7848600" cy="6916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2311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1000"/>
                                        <p:tgtEl>
                                          <p:spTgt spid="7170"/>
                                        </p:tgtEl>
                                      </p:cBhvr>
                                    </p:animEffect>
                                    <p:anim calcmode="lin" valueType="num">
                                      <p:cBhvr>
                                        <p:cTn id="8" dur="1000" fill="hold"/>
                                        <p:tgtEl>
                                          <p:spTgt spid="7170"/>
                                        </p:tgtEl>
                                        <p:attrNameLst>
                                          <p:attrName>ppt_x</p:attrName>
                                        </p:attrNameLst>
                                      </p:cBhvr>
                                      <p:tavLst>
                                        <p:tav tm="0">
                                          <p:val>
                                            <p:strVal val="#ppt_x"/>
                                          </p:val>
                                        </p:tav>
                                        <p:tav tm="100000">
                                          <p:val>
                                            <p:strVal val="#ppt_x"/>
                                          </p:val>
                                        </p:tav>
                                      </p:tavLst>
                                    </p:anim>
                                    <p:anim calcmode="lin" valueType="num">
                                      <p:cBhvr>
                                        <p:cTn id="9"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7" y="145473"/>
            <a:ext cx="4707944" cy="61791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4714871" y="138546"/>
            <a:ext cx="4419600" cy="6247864"/>
          </a:xfrm>
          <a:prstGeom prst="rect">
            <a:avLst/>
          </a:prstGeom>
          <a:noFill/>
        </p:spPr>
        <p:txBody>
          <a:bodyPr wrap="square" rtlCol="0">
            <a:spAutoFit/>
          </a:bodyPr>
          <a:lstStyle/>
          <a:p>
            <a:r>
              <a:rPr lang="en-US" sz="2000" b="1" dirty="0" smtClean="0">
                <a:solidFill>
                  <a:srgbClr val="FF0000"/>
                </a:solidFill>
                <a:latin typeface="Times New Roman" pitchFamily="18" charset="0"/>
                <a:cs typeface="Times New Roman" pitchFamily="18" charset="0"/>
              </a:rPr>
              <a:t>Fig: Cross-bridge </a:t>
            </a:r>
            <a:r>
              <a:rPr lang="en-US" sz="2000" b="1" dirty="0">
                <a:solidFill>
                  <a:srgbClr val="FF0000"/>
                </a:solidFill>
                <a:latin typeface="Times New Roman" pitchFamily="18" charset="0"/>
                <a:cs typeface="Times New Roman" pitchFamily="18" charset="0"/>
              </a:rPr>
              <a:t>cycle</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r>
              <a:rPr lang="en-US" sz="2000" b="1" i="1" dirty="0" smtClean="0">
                <a:latin typeface="Times New Roman" pitchFamily="18" charset="0"/>
                <a:cs typeface="Times New Roman" pitchFamily="18" charset="0"/>
              </a:rPr>
              <a:t>State </a:t>
            </a:r>
            <a:r>
              <a:rPr lang="en-US" sz="2000" b="1" i="1" dirty="0">
                <a:latin typeface="Times New Roman" pitchFamily="18" charset="0"/>
                <a:cs typeface="Times New Roman" pitchFamily="18" charset="0"/>
              </a:rPr>
              <a:t>a:</a:t>
            </a:r>
            <a:r>
              <a:rPr lang="en-US" sz="2000" dirty="0">
                <a:latin typeface="Times New Roman" pitchFamily="18" charset="0"/>
                <a:cs typeface="Times New Roman" pitchFamily="18" charset="0"/>
              </a:rPr>
              <a:t> In the relaxed state, ATP is partially hydrolyzed (M ADP P</a:t>
            </a:r>
            <a:r>
              <a:rPr lang="en-US" sz="2000" baseline="-25000" dirty="0">
                <a:latin typeface="Times New Roman" pitchFamily="18" charset="0"/>
                <a:cs typeface="Times New Roman" pitchFamily="18" charset="0"/>
              </a:rPr>
              <a:t>i</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r>
              <a:rPr lang="en-US" sz="2000" b="1" i="1" dirty="0" smtClean="0">
                <a:latin typeface="Times New Roman" pitchFamily="18" charset="0"/>
                <a:cs typeface="Times New Roman" pitchFamily="18" charset="0"/>
              </a:rPr>
              <a:t>State </a:t>
            </a:r>
            <a:r>
              <a:rPr lang="en-US" sz="2000" b="1" i="1" dirty="0">
                <a:latin typeface="Times New Roman" pitchFamily="18" charset="0"/>
                <a:cs typeface="Times New Roman" pitchFamily="18" charset="0"/>
              </a:rPr>
              <a:t>b</a:t>
            </a:r>
            <a:r>
              <a:rPr lang="en-US" sz="2000" i="1" dirty="0">
                <a:latin typeface="Times New Roman" pitchFamily="18" charset="0"/>
                <a:cs typeface="Times New Roman" pitchFamily="18" charset="0"/>
              </a:rPr>
              <a:t>:</a:t>
            </a:r>
            <a:r>
              <a:rPr lang="en-US" sz="2000" dirty="0">
                <a:latin typeface="Times New Roman" pitchFamily="18" charset="0"/>
                <a:cs typeface="Times New Roman" pitchFamily="18" charset="0"/>
              </a:rPr>
              <a:t> In the presence of elevated </a:t>
            </a:r>
            <a:r>
              <a:rPr lang="en-US" sz="2000" dirty="0" err="1">
                <a:latin typeface="Times New Roman" pitchFamily="18" charset="0"/>
                <a:cs typeface="Times New Roman" pitchFamily="18" charset="0"/>
              </a:rPr>
              <a:t>myoplasmic</a:t>
            </a:r>
            <a:r>
              <a:rPr lang="en-US" sz="2000" dirty="0">
                <a:latin typeface="Times New Roman" pitchFamily="18" charset="0"/>
                <a:cs typeface="Times New Roman" pitchFamily="18" charset="0"/>
              </a:rPr>
              <a:t> Ca</a:t>
            </a:r>
            <a:r>
              <a:rPr lang="en-US" sz="2000" baseline="30000" dirty="0">
                <a:latin typeface="Times New Roman" pitchFamily="18" charset="0"/>
                <a:cs typeface="Times New Roman" pitchFamily="18" charset="0"/>
              </a:rPr>
              <a:t>2+</a:t>
            </a:r>
            <a:r>
              <a:rPr lang="en-US" sz="2000" dirty="0">
                <a:latin typeface="Times New Roman" pitchFamily="18" charset="0"/>
                <a:cs typeface="Times New Roman" pitchFamily="18" charset="0"/>
              </a:rPr>
              <a:t>, myosin binds to actin. </a:t>
            </a:r>
            <a:r>
              <a:rPr lang="en-US" sz="2000" b="1" i="1" dirty="0">
                <a:latin typeface="Times New Roman" pitchFamily="18" charset="0"/>
                <a:cs typeface="Times New Roman" pitchFamily="18" charset="0"/>
              </a:rPr>
              <a:t>State c</a:t>
            </a:r>
            <a:r>
              <a:rPr lang="en-US" sz="2000" i="1" dirty="0">
                <a:latin typeface="Times New Roman" pitchFamily="18" charset="0"/>
                <a:cs typeface="Times New Roman" pitchFamily="18" charset="0"/>
              </a:rPr>
              <a:t>:</a:t>
            </a:r>
            <a:r>
              <a:rPr lang="en-US" sz="2000" dirty="0">
                <a:latin typeface="Times New Roman" pitchFamily="18" charset="0"/>
                <a:cs typeface="Times New Roman" pitchFamily="18" charset="0"/>
              </a:rPr>
              <a:t> Hydrolysis of ATP is completed causing a conformational change in the myosin molecule, which pulls the actin filament toward the center of the sarcomere. </a:t>
            </a:r>
            <a:endParaRPr lang="en-US" sz="2000" dirty="0" smtClean="0">
              <a:latin typeface="Times New Roman" pitchFamily="18" charset="0"/>
              <a:cs typeface="Times New Roman" pitchFamily="18" charset="0"/>
            </a:endParaRPr>
          </a:p>
          <a:p>
            <a:r>
              <a:rPr lang="en-US" sz="2000" b="1" i="1" dirty="0" smtClean="0">
                <a:latin typeface="Times New Roman" pitchFamily="18" charset="0"/>
                <a:cs typeface="Times New Roman" pitchFamily="18" charset="0"/>
              </a:rPr>
              <a:t>State </a:t>
            </a:r>
            <a:r>
              <a:rPr lang="en-US" sz="2000" b="1" i="1" dirty="0">
                <a:latin typeface="Times New Roman" pitchFamily="18" charset="0"/>
                <a:cs typeface="Times New Roman" pitchFamily="18" charset="0"/>
              </a:rPr>
              <a:t>d</a:t>
            </a:r>
            <a:r>
              <a:rPr lang="en-US" sz="2000" i="1" dirty="0">
                <a:latin typeface="Times New Roman" pitchFamily="18" charset="0"/>
                <a:cs typeface="Times New Roman" pitchFamily="18" charset="0"/>
              </a:rPr>
              <a:t>:</a:t>
            </a:r>
            <a:r>
              <a:rPr lang="en-US" sz="2000" dirty="0">
                <a:latin typeface="Times New Roman" pitchFamily="18" charset="0"/>
                <a:cs typeface="Times New Roman" pitchFamily="18" charset="0"/>
              </a:rPr>
              <a:t> A new ATP binds to myosin causing release of the cross-bridge</a:t>
            </a:r>
            <a:r>
              <a:rPr lang="en-US" sz="2000" dirty="0" smtClean="0">
                <a:latin typeface="Times New Roman" pitchFamily="18" charset="0"/>
                <a:cs typeface="Times New Roman" pitchFamily="18" charset="0"/>
              </a:rPr>
              <a:t>.</a:t>
            </a:r>
          </a:p>
          <a:p>
            <a:endParaRPr lang="en-US" sz="2000" dirty="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Partial hydrolysis of the newly bound ATP </a:t>
            </a:r>
            <a:r>
              <a:rPr lang="en-US" sz="2000" dirty="0" err="1">
                <a:latin typeface="Times New Roman" pitchFamily="18" charset="0"/>
                <a:cs typeface="Times New Roman" pitchFamily="18" charset="0"/>
              </a:rPr>
              <a:t>recocks</a:t>
            </a:r>
            <a:r>
              <a:rPr lang="en-US" sz="2000" dirty="0">
                <a:latin typeface="Times New Roman" pitchFamily="18" charset="0"/>
                <a:cs typeface="Times New Roman" pitchFamily="18" charset="0"/>
              </a:rPr>
              <a:t> the myosin head, which is now ready to bind again and again. If </a:t>
            </a:r>
            <a:r>
              <a:rPr lang="en-US" sz="2000" dirty="0" err="1">
                <a:latin typeface="Times New Roman" pitchFamily="18" charset="0"/>
                <a:cs typeface="Times New Roman" pitchFamily="18" charset="0"/>
              </a:rPr>
              <a:t>myoplasmic</a:t>
            </a:r>
            <a:r>
              <a:rPr lang="en-US" sz="2000" dirty="0">
                <a:latin typeface="Times New Roman" pitchFamily="18" charset="0"/>
                <a:cs typeface="Times New Roman" pitchFamily="18" charset="0"/>
              </a:rPr>
              <a:t> Ca</a:t>
            </a:r>
            <a:r>
              <a:rPr lang="en-US" sz="2000" baseline="30000" dirty="0">
                <a:latin typeface="Times New Roman" pitchFamily="18" charset="0"/>
                <a:cs typeface="Times New Roman" pitchFamily="18" charset="0"/>
              </a:rPr>
              <a:t>2+</a:t>
            </a:r>
            <a:r>
              <a:rPr lang="en-US" sz="2000" dirty="0">
                <a:latin typeface="Times New Roman" pitchFamily="18" charset="0"/>
                <a:cs typeface="Times New Roman" pitchFamily="18" charset="0"/>
              </a:rPr>
              <a:t> levels are still elevated the cycle repeats. If </a:t>
            </a:r>
            <a:r>
              <a:rPr lang="en-US" sz="2000" dirty="0" err="1">
                <a:latin typeface="Times New Roman" pitchFamily="18" charset="0"/>
                <a:cs typeface="Times New Roman" pitchFamily="18" charset="0"/>
              </a:rPr>
              <a:t>myoplasmic</a:t>
            </a:r>
            <a:r>
              <a:rPr lang="en-US" sz="2000" dirty="0">
                <a:latin typeface="Times New Roman" pitchFamily="18" charset="0"/>
                <a:cs typeface="Times New Roman" pitchFamily="18" charset="0"/>
              </a:rPr>
              <a:t> Ca</a:t>
            </a:r>
            <a:r>
              <a:rPr lang="en-US" sz="2000" baseline="30000" dirty="0">
                <a:latin typeface="Times New Roman" pitchFamily="18" charset="0"/>
                <a:cs typeface="Times New Roman" pitchFamily="18" charset="0"/>
              </a:rPr>
              <a:t>2+</a:t>
            </a:r>
            <a:r>
              <a:rPr lang="en-US" sz="2000" dirty="0">
                <a:latin typeface="Times New Roman" pitchFamily="18" charset="0"/>
                <a:cs typeface="Times New Roman" pitchFamily="18" charset="0"/>
              </a:rPr>
              <a:t> levels are low, relaxation results.</a:t>
            </a:r>
          </a:p>
        </p:txBody>
      </p:sp>
    </p:spTree>
    <p:extLst>
      <p:ext uri="{BB962C8B-B14F-4D97-AF65-F5344CB8AC3E}">
        <p14:creationId xmlns:p14="http://schemas.microsoft.com/office/powerpoint/2010/main" val="236609009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6038"/>
            <a:ext cx="8077200" cy="639762"/>
          </a:xfrm>
        </p:spPr>
        <p:txBody>
          <a:bodyPr>
            <a:normAutofit/>
          </a:bodyPr>
          <a:lstStyle/>
          <a:p>
            <a:r>
              <a:rPr lang="en-US" sz="2400" dirty="0" smtClean="0">
                <a:solidFill>
                  <a:srgbClr val="FF0000"/>
                </a:solidFill>
                <a:latin typeface="Arial" pitchFamily="34" charset="0"/>
                <a:cs typeface="Arial" pitchFamily="34" charset="0"/>
              </a:rPr>
              <a:t>Summary of skeletal muscle contraction</a:t>
            </a:r>
            <a:endParaRPr lang="en-US" sz="2400" dirty="0">
              <a:solidFill>
                <a:srgbClr val="FF0000"/>
              </a:solidFill>
              <a:latin typeface="Arial" pitchFamily="34" charset="0"/>
              <a:cs typeface="Arial" pitchFamily="34" charset="0"/>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925656"/>
            <a:ext cx="3505200" cy="5564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1568" y="1600200"/>
            <a:ext cx="3308592"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2155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194"/>
                                        </p:tgtEl>
                                        <p:attrNameLst>
                                          <p:attrName>style.visibility</p:attrName>
                                        </p:attrNameLst>
                                      </p:cBhvr>
                                      <p:to>
                                        <p:strVal val="visible"/>
                                      </p:to>
                                    </p:set>
                                    <p:animEffect transition="in" filter="fade">
                                      <p:cBhvr>
                                        <p:cTn id="14" dur="1000"/>
                                        <p:tgtEl>
                                          <p:spTgt spid="8194"/>
                                        </p:tgtEl>
                                      </p:cBhvr>
                                    </p:animEffect>
                                    <p:anim calcmode="lin" valueType="num">
                                      <p:cBhvr>
                                        <p:cTn id="15" dur="1000" fill="hold"/>
                                        <p:tgtEl>
                                          <p:spTgt spid="8194"/>
                                        </p:tgtEl>
                                        <p:attrNameLst>
                                          <p:attrName>ppt_x</p:attrName>
                                        </p:attrNameLst>
                                      </p:cBhvr>
                                      <p:tavLst>
                                        <p:tav tm="0">
                                          <p:val>
                                            <p:strVal val="#ppt_x"/>
                                          </p:val>
                                        </p:tav>
                                        <p:tav tm="100000">
                                          <p:val>
                                            <p:strVal val="#ppt_x"/>
                                          </p:val>
                                        </p:tav>
                                      </p:tavLst>
                                    </p:anim>
                                    <p:anim calcmode="lin" valueType="num">
                                      <p:cBhvr>
                                        <p:cTn id="16" dur="1000" fill="hold"/>
                                        <p:tgtEl>
                                          <p:spTgt spid="819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8195"/>
                                        </p:tgtEl>
                                        <p:attrNameLst>
                                          <p:attrName>style.visibility</p:attrName>
                                        </p:attrNameLst>
                                      </p:cBhvr>
                                      <p:to>
                                        <p:strVal val="visible"/>
                                      </p:to>
                                    </p:set>
                                    <p:animEffect transition="in" filter="barn(inVertical)">
                                      <p:cBhvr>
                                        <p:cTn id="21" dur="5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24141"/>
            <a:ext cx="7467600" cy="6699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2598227"/>
            <a:ext cx="3889375"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1964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553200"/>
          </a:xfrm>
        </p:spPr>
        <p:txBody>
          <a:bodyPr>
            <a:normAutofit/>
          </a:bodyPr>
          <a:lstStyle/>
          <a:p>
            <a:pPr marL="0" indent="0">
              <a:buNone/>
            </a:pPr>
            <a:r>
              <a:rPr lang="en-US" sz="2800" b="1" u="sng" dirty="0">
                <a:solidFill>
                  <a:srgbClr val="FF0000"/>
                </a:solidFill>
                <a:latin typeface="Times New Roman" pitchFamily="18" charset="0"/>
                <a:cs typeface="Times New Roman" pitchFamily="18" charset="0"/>
              </a:rPr>
              <a:t>Myasthenia gravis (</a:t>
            </a:r>
            <a:r>
              <a:rPr lang="en-US" sz="2800" b="1" u="sng" dirty="0" err="1">
                <a:solidFill>
                  <a:srgbClr val="FF0000"/>
                </a:solidFill>
                <a:latin typeface="Times New Roman" pitchFamily="18" charset="0"/>
                <a:cs typeface="Times New Roman" pitchFamily="18" charset="0"/>
              </a:rPr>
              <a:t>mys</a:t>
            </a:r>
            <a:r>
              <a:rPr lang="en-US" sz="2800" b="1" u="sng" dirty="0">
                <a:solidFill>
                  <a:srgbClr val="FF0000"/>
                </a:solidFill>
                <a:latin typeface="Times New Roman" pitchFamily="18" charset="0"/>
                <a:cs typeface="Times New Roman" pitchFamily="18" charset="0"/>
              </a:rPr>
              <a:t>, muscle; </a:t>
            </a:r>
            <a:r>
              <a:rPr lang="en-US" sz="2800" b="1" u="sng" dirty="0" err="1">
                <a:solidFill>
                  <a:srgbClr val="FF0000"/>
                </a:solidFill>
                <a:latin typeface="Times New Roman" pitchFamily="18" charset="0"/>
                <a:cs typeface="Times New Roman" pitchFamily="18" charset="0"/>
              </a:rPr>
              <a:t>astheneia</a:t>
            </a:r>
            <a:r>
              <a:rPr lang="en-US" sz="2800" b="1" u="sng" dirty="0">
                <a:solidFill>
                  <a:srgbClr val="FF0000"/>
                </a:solidFill>
                <a:latin typeface="Times New Roman" pitchFamily="18" charset="0"/>
                <a:cs typeface="Times New Roman" pitchFamily="18" charset="0"/>
              </a:rPr>
              <a:t>, weakness)</a:t>
            </a:r>
            <a:endParaRPr lang="en-US" sz="2800" b="1" u="sng" dirty="0" smtClean="0">
              <a:solidFill>
                <a:srgbClr val="FF0000"/>
              </a:solidFill>
              <a:latin typeface="Times New Roman" pitchFamily="18" charset="0"/>
              <a:cs typeface="Times New Roman" pitchFamily="18" charset="0"/>
            </a:endParaRPr>
          </a:p>
          <a:p>
            <a:pPr algn="just"/>
            <a:r>
              <a:rPr lang="en-US" sz="2200" dirty="0" smtClean="0">
                <a:latin typeface="Times New Roman" pitchFamily="18" charset="0"/>
                <a:cs typeface="Times New Roman" pitchFamily="18" charset="0"/>
              </a:rPr>
              <a:t>Myasthenia </a:t>
            </a:r>
            <a:r>
              <a:rPr lang="en-US" sz="2200" dirty="0">
                <a:latin typeface="Times New Roman" pitchFamily="18" charset="0"/>
                <a:cs typeface="Times New Roman" pitchFamily="18" charset="0"/>
              </a:rPr>
              <a:t>gravis (</a:t>
            </a:r>
            <a:r>
              <a:rPr lang="en-US" sz="2200" dirty="0" err="1">
                <a:latin typeface="Times New Roman" pitchFamily="18" charset="0"/>
                <a:cs typeface="Times New Roman" pitchFamily="18" charset="0"/>
              </a:rPr>
              <a:t>mys</a:t>
            </a:r>
            <a:r>
              <a:rPr lang="en-US" sz="2200" dirty="0">
                <a:latin typeface="Times New Roman" pitchFamily="18" charset="0"/>
                <a:cs typeface="Times New Roman" pitchFamily="18" charset="0"/>
              </a:rPr>
              <a:t>, </a:t>
            </a:r>
            <a:r>
              <a:rPr lang="en-US" sz="2200" b="1" dirty="0">
                <a:latin typeface="Times New Roman" pitchFamily="18" charset="0"/>
                <a:cs typeface="Times New Roman" pitchFamily="18" charset="0"/>
              </a:rPr>
              <a:t>muscle</a:t>
            </a:r>
            <a:r>
              <a:rPr lang="en-US" sz="2200" dirty="0">
                <a:latin typeface="Times New Roman" pitchFamily="18" charset="0"/>
                <a:cs typeface="Times New Roman" pitchFamily="18" charset="0"/>
              </a:rPr>
              <a:t>; </a:t>
            </a:r>
            <a:r>
              <a:rPr lang="en-US" sz="2200" b="1" dirty="0" err="1">
                <a:latin typeface="Times New Roman" pitchFamily="18" charset="0"/>
                <a:cs typeface="Times New Roman" pitchFamily="18" charset="0"/>
              </a:rPr>
              <a:t>astheneia</a:t>
            </a:r>
            <a:r>
              <a:rPr lang="en-US" sz="2200" b="1" dirty="0">
                <a:latin typeface="Times New Roman" pitchFamily="18" charset="0"/>
                <a:cs typeface="Times New Roman" pitchFamily="18" charset="0"/>
              </a:rPr>
              <a:t>, weakness</a:t>
            </a:r>
            <a:r>
              <a:rPr lang="en-US" sz="2200" dirty="0">
                <a:latin typeface="Times New Roman" pitchFamily="18" charset="0"/>
                <a:cs typeface="Times New Roman" pitchFamily="18" charset="0"/>
              </a:rPr>
              <a:t>) is a disease characterized by profound muscular weakness. </a:t>
            </a:r>
            <a:endParaRPr lang="en-US" sz="2200" dirty="0" smtClean="0">
              <a:latin typeface="Times New Roman" pitchFamily="18" charset="0"/>
              <a:cs typeface="Times New Roman" pitchFamily="18" charset="0"/>
            </a:endParaRPr>
          </a:p>
        </p:txBody>
      </p:sp>
      <p:sp>
        <p:nvSpPr>
          <p:cNvPr id="4" name="TextBox 3"/>
          <p:cNvSpPr txBox="1"/>
          <p:nvPr/>
        </p:nvSpPr>
        <p:spPr>
          <a:xfrm>
            <a:off x="-13856" y="1600200"/>
            <a:ext cx="2985656" cy="3970318"/>
          </a:xfrm>
          <a:prstGeom prst="rect">
            <a:avLst/>
          </a:prstGeom>
          <a:noFill/>
        </p:spPr>
        <p:txBody>
          <a:bodyPr wrap="square" rtlCol="0">
            <a:spAutoFit/>
          </a:bodyPr>
          <a:lstStyle/>
          <a:p>
            <a:pPr algn="just"/>
            <a:r>
              <a:rPr lang="en-US" dirty="0">
                <a:latin typeface="Times New Roman" pitchFamily="18" charset="0"/>
                <a:cs typeface="Times New Roman" pitchFamily="18" charset="0"/>
              </a:rPr>
              <a:t>It</a:t>
            </a:r>
            <a:r>
              <a:rPr lang="en-US" b="1" dirty="0">
                <a:latin typeface="Times New Roman" pitchFamily="18" charset="0"/>
                <a:cs typeface="Times New Roman" pitchFamily="18" charset="0"/>
              </a:rPr>
              <a:t> </a:t>
            </a:r>
            <a:r>
              <a:rPr lang="en-US" dirty="0">
                <a:latin typeface="Times New Roman" pitchFamily="18" charset="0"/>
                <a:cs typeface="Times New Roman" pitchFamily="18" charset="0"/>
              </a:rPr>
              <a:t>is an </a:t>
            </a:r>
            <a:r>
              <a:rPr lang="en-US" b="1" dirty="0">
                <a:latin typeface="Times New Roman" pitchFamily="18" charset="0"/>
                <a:cs typeface="Times New Roman" pitchFamily="18" charset="0"/>
              </a:rPr>
              <a:t>autoimmune disorder</a:t>
            </a:r>
          </a:p>
          <a:p>
            <a:pPr algn="just"/>
            <a:r>
              <a:rPr lang="en-US" dirty="0" smtClean="0">
                <a:latin typeface="Times New Roman" pitchFamily="18" charset="0"/>
                <a:cs typeface="Times New Roman" pitchFamily="18" charset="0"/>
              </a:rPr>
              <a:t>Characterized </a:t>
            </a:r>
          </a:p>
          <a:p>
            <a:pPr algn="just"/>
            <a:r>
              <a:rPr lang="en-US" dirty="0" smtClean="0">
                <a:latin typeface="Times New Roman" pitchFamily="18" charset="0"/>
                <a:cs typeface="Times New Roman" pitchFamily="18" charset="0"/>
              </a:rPr>
              <a:t>by </a:t>
            </a:r>
            <a:r>
              <a:rPr lang="en-US" dirty="0">
                <a:latin typeface="Times New Roman" pitchFamily="18" charset="0"/>
                <a:cs typeface="Times New Roman" pitchFamily="18" charset="0"/>
              </a:rPr>
              <a:t>progressive</a:t>
            </a:r>
          </a:p>
          <a:p>
            <a:pPr algn="just"/>
            <a:r>
              <a:rPr lang="en-US" dirty="0" smtClean="0">
                <a:latin typeface="Times New Roman" pitchFamily="18" charset="0"/>
                <a:cs typeface="Times New Roman" pitchFamily="18" charset="0"/>
              </a:rPr>
              <a:t>muscular </a:t>
            </a:r>
          </a:p>
          <a:p>
            <a:pPr algn="just"/>
            <a:r>
              <a:rPr lang="en-US" dirty="0" smtClean="0">
                <a:latin typeface="Times New Roman" pitchFamily="18" charset="0"/>
                <a:cs typeface="Times New Roman" pitchFamily="18" charset="0"/>
              </a:rPr>
              <a:t>weakness </a:t>
            </a:r>
            <a:r>
              <a:rPr lang="en-US" b="1" dirty="0">
                <a:latin typeface="Times New Roman" pitchFamily="18" charset="0"/>
                <a:cs typeface="Times New Roman" pitchFamily="18" charset="0"/>
              </a:rPr>
              <a:t>caused</a:t>
            </a:r>
          </a:p>
          <a:p>
            <a:pPr algn="just"/>
            <a:r>
              <a:rPr lang="en-US" b="1" dirty="0">
                <a:latin typeface="Times New Roman" pitchFamily="18" charset="0"/>
                <a:cs typeface="Times New Roman" pitchFamily="18" charset="0"/>
              </a:rPr>
              <a:t> by a reduction in the </a:t>
            </a:r>
          </a:p>
          <a:p>
            <a:pPr algn="just"/>
            <a:r>
              <a:rPr lang="en-US" b="1" dirty="0">
                <a:latin typeface="Times New Roman" pitchFamily="18" charset="0"/>
                <a:cs typeface="Times New Roman" pitchFamily="18" charset="0"/>
              </a:rPr>
              <a:t>number of functionally </a:t>
            </a:r>
          </a:p>
          <a:p>
            <a:pPr algn="just"/>
            <a:r>
              <a:rPr lang="en-US" b="1" dirty="0">
                <a:latin typeface="Times New Roman" pitchFamily="18" charset="0"/>
                <a:cs typeface="Times New Roman" pitchFamily="18" charset="0"/>
              </a:rPr>
              <a:t>a</a:t>
            </a:r>
            <a:r>
              <a:rPr lang="en-US" b="1" dirty="0" smtClean="0">
                <a:latin typeface="Times New Roman" pitchFamily="18" charset="0"/>
                <a:cs typeface="Times New Roman" pitchFamily="18" charset="0"/>
              </a:rPr>
              <a:t>ctive </a:t>
            </a:r>
          </a:p>
          <a:p>
            <a:pPr algn="just"/>
            <a:r>
              <a:rPr lang="en-US" b="1" dirty="0" smtClean="0">
                <a:latin typeface="Times New Roman" pitchFamily="18" charset="0"/>
                <a:cs typeface="Times New Roman" pitchFamily="18" charset="0"/>
              </a:rPr>
              <a:t>Nicotinic acetylcholine </a:t>
            </a:r>
            <a:r>
              <a:rPr lang="en-US" b="1" dirty="0">
                <a:latin typeface="Times New Roman" pitchFamily="18" charset="0"/>
                <a:cs typeface="Times New Roman" pitchFamily="18" charset="0"/>
              </a:rPr>
              <a:t>receptors</a:t>
            </a:r>
          </a:p>
          <a:p>
            <a:pPr algn="just"/>
            <a:r>
              <a:rPr lang="en-US" b="1" dirty="0">
                <a:latin typeface="Times New Roman" pitchFamily="18" charset="0"/>
                <a:cs typeface="Times New Roman" pitchFamily="18" charset="0"/>
              </a:rPr>
              <a:t> in the </a:t>
            </a:r>
            <a:r>
              <a:rPr lang="en-US" b="1" dirty="0" smtClean="0">
                <a:latin typeface="Times New Roman" pitchFamily="18" charset="0"/>
                <a:cs typeface="Times New Roman" pitchFamily="18" charset="0"/>
              </a:rPr>
              <a:t>sarcolemma</a:t>
            </a:r>
          </a:p>
          <a:p>
            <a:pPr algn="just"/>
            <a:r>
              <a:rPr lang="en-US" b="1" dirty="0" smtClean="0">
                <a:latin typeface="Times New Roman" pitchFamily="18" charset="0"/>
                <a:cs typeface="Times New Roman" pitchFamily="18" charset="0"/>
              </a:rPr>
              <a:t> </a:t>
            </a:r>
            <a:r>
              <a:rPr lang="en-US" b="1" dirty="0">
                <a:latin typeface="Times New Roman" pitchFamily="18" charset="0"/>
                <a:cs typeface="Times New Roman" pitchFamily="18" charset="0"/>
              </a:rPr>
              <a:t>of </a:t>
            </a:r>
            <a:r>
              <a:rPr lang="en-US" b="1" dirty="0" smtClean="0">
                <a:latin typeface="Times New Roman" pitchFamily="18" charset="0"/>
                <a:cs typeface="Times New Roman" pitchFamily="18" charset="0"/>
              </a:rPr>
              <a:t>the</a:t>
            </a:r>
          </a:p>
          <a:p>
            <a:pPr algn="just"/>
            <a:r>
              <a:rPr lang="en-US" b="1" dirty="0" smtClean="0">
                <a:latin typeface="Times New Roman" pitchFamily="18" charset="0"/>
                <a:cs typeface="Times New Roman" pitchFamily="18" charset="0"/>
              </a:rPr>
              <a:t> </a:t>
            </a:r>
            <a:r>
              <a:rPr lang="en-US" b="1" dirty="0" err="1">
                <a:latin typeface="Times New Roman" pitchFamily="18" charset="0"/>
                <a:cs typeface="Times New Roman" pitchFamily="18" charset="0"/>
              </a:rPr>
              <a:t>myoneural</a:t>
            </a:r>
            <a:r>
              <a:rPr lang="en-US" b="1" dirty="0">
                <a:latin typeface="Times New Roman" pitchFamily="18" charset="0"/>
                <a:cs typeface="Times New Roman" pitchFamily="18" charset="0"/>
              </a:rPr>
              <a:t> junction</a:t>
            </a:r>
            <a:r>
              <a:rPr lang="en-US" dirty="0">
                <a:latin typeface="Times New Roman" pitchFamily="18" charset="0"/>
                <a:cs typeface="Times New Roman" pitchFamily="18" charset="0"/>
              </a:rPr>
              <a:t>. </a:t>
            </a:r>
          </a:p>
          <a:p>
            <a:endParaRPr lang="en-US" dirty="0">
              <a:latin typeface="Times New Roman" pitchFamily="18" charset="0"/>
              <a:cs typeface="Times New Roman" pitchFamily="18" charset="0"/>
            </a:endParaRPr>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1347371"/>
            <a:ext cx="6096000" cy="5358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655737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839200" cy="6400800"/>
          </a:xfrm>
        </p:spPr>
        <p:txBody>
          <a:bodyPr>
            <a:noAutofit/>
          </a:bodyPr>
          <a:lstStyle/>
          <a:p>
            <a:pPr marL="0" indent="0">
              <a:buNone/>
            </a:pPr>
            <a:endParaRPr lang="en-US" sz="2400" b="1" u="sng" dirty="0" smtClean="0">
              <a:latin typeface="Times New Roman" pitchFamily="18" charset="0"/>
              <a:cs typeface="Times New Roman" pitchFamily="18" charset="0"/>
            </a:endParaRPr>
          </a:p>
          <a:p>
            <a:pPr marL="0" indent="0">
              <a:buNone/>
            </a:pPr>
            <a:endParaRPr lang="en-US" sz="2400" b="1" u="sng" dirty="0">
              <a:latin typeface="Times New Roman" pitchFamily="18" charset="0"/>
              <a:cs typeface="Times New Roman" pitchFamily="18" charset="0"/>
            </a:endParaRPr>
          </a:p>
          <a:p>
            <a:pPr marL="0" indent="0">
              <a:buNone/>
            </a:pPr>
            <a:r>
              <a:rPr lang="en-US" sz="2400" b="1" u="sng" dirty="0" smtClean="0">
                <a:latin typeface="Times New Roman" pitchFamily="18" charset="0"/>
                <a:cs typeface="Times New Roman" pitchFamily="18" charset="0"/>
              </a:rPr>
              <a:t>4</a:t>
            </a:r>
            <a:r>
              <a:rPr lang="en-US" sz="2400" b="1" u="sng" dirty="0">
                <a:latin typeface="Times New Roman" pitchFamily="18" charset="0"/>
                <a:cs typeface="Times New Roman" pitchFamily="18" charset="0"/>
              </a:rPr>
              <a:t>.  Mineral and growth factor storage</a:t>
            </a:r>
            <a:r>
              <a:rPr lang="en-US" sz="2400" b="1" dirty="0">
                <a:latin typeface="Times New Roman" pitchFamily="18" charset="0"/>
                <a:cs typeface="Times New Roman" pitchFamily="18" charset="0"/>
              </a:rPr>
              <a:t>. </a:t>
            </a:r>
            <a:r>
              <a:rPr lang="en-US" sz="2400" dirty="0">
                <a:latin typeface="Times New Roman" pitchFamily="18" charset="0"/>
                <a:cs typeface="Times New Roman" pitchFamily="18" charset="0"/>
              </a:rPr>
              <a:t>   Bone is a reservoir for minerals, most importantly </a:t>
            </a:r>
            <a:r>
              <a:rPr lang="en-US" sz="2400" b="1" dirty="0">
                <a:latin typeface="Times New Roman" pitchFamily="18" charset="0"/>
                <a:cs typeface="Times New Roman" pitchFamily="18" charset="0"/>
              </a:rPr>
              <a:t>calcium and phosphate</a:t>
            </a:r>
            <a:r>
              <a:rPr lang="en-US" sz="2400" dirty="0">
                <a:latin typeface="Times New Roman" pitchFamily="18" charset="0"/>
                <a:cs typeface="Times New Roman" pitchFamily="18" charset="0"/>
              </a:rPr>
              <a:t>. The stored minerals are released into the bloodstream as needed for distribution to all parts of the body. Indeed, </a:t>
            </a:r>
            <a:r>
              <a:rPr lang="en-US" sz="2400" b="1" dirty="0">
                <a:latin typeface="Times New Roman" pitchFamily="18" charset="0"/>
                <a:cs typeface="Times New Roman" pitchFamily="18" charset="0"/>
              </a:rPr>
              <a:t>“deposits” and “withdrawals</a:t>
            </a:r>
            <a:r>
              <a:rPr lang="en-US" sz="2400" dirty="0">
                <a:latin typeface="Times New Roman" pitchFamily="18" charset="0"/>
                <a:cs typeface="Times New Roman" pitchFamily="18" charset="0"/>
              </a:rPr>
              <a:t>” of minerals to and from the bones go on </a:t>
            </a:r>
            <a:r>
              <a:rPr lang="en-US" sz="2400" b="1" dirty="0">
                <a:latin typeface="Times New Roman" pitchFamily="18" charset="0"/>
                <a:cs typeface="Times New Roman" pitchFamily="18" charset="0"/>
              </a:rPr>
              <a:t>almost continuously. </a:t>
            </a:r>
            <a:r>
              <a:rPr lang="en-US" sz="2400" dirty="0">
                <a:latin typeface="Times New Roman" pitchFamily="18" charset="0"/>
                <a:cs typeface="Times New Roman" pitchFamily="18" charset="0"/>
              </a:rPr>
              <a:t>Additionally, mineralized bone matrix stores important </a:t>
            </a:r>
            <a:r>
              <a:rPr lang="en-US" sz="2400" b="1" dirty="0">
                <a:latin typeface="Times New Roman" pitchFamily="18" charset="0"/>
                <a:cs typeface="Times New Roman" pitchFamily="18" charset="0"/>
              </a:rPr>
              <a:t>growth factors such as insulin-like growth factors, transforming growth factor, </a:t>
            </a:r>
            <a:r>
              <a:rPr lang="en-US" sz="2400" dirty="0">
                <a:latin typeface="Times New Roman" pitchFamily="18" charset="0"/>
                <a:cs typeface="Times New Roman" pitchFamily="18" charset="0"/>
              </a:rPr>
              <a:t>bone </a:t>
            </a:r>
            <a:r>
              <a:rPr lang="en-US" sz="2400" dirty="0" err="1">
                <a:latin typeface="Times New Roman" pitchFamily="18" charset="0"/>
                <a:cs typeface="Times New Roman" pitchFamily="18" charset="0"/>
              </a:rPr>
              <a:t>morphogenic</a:t>
            </a:r>
            <a:r>
              <a:rPr lang="en-US" sz="2400" dirty="0">
                <a:latin typeface="Times New Roman" pitchFamily="18" charset="0"/>
                <a:cs typeface="Times New Roman" pitchFamily="18" charset="0"/>
              </a:rPr>
              <a:t> proteins, and </a:t>
            </a:r>
            <a:r>
              <a:rPr lang="en-US" sz="2400" dirty="0" smtClean="0">
                <a:latin typeface="Times New Roman" pitchFamily="18" charset="0"/>
                <a:cs typeface="Times New Roman" pitchFamily="18" charset="0"/>
              </a:rPr>
              <a:t>others</a:t>
            </a:r>
          </a:p>
          <a:p>
            <a:pPr marL="0" indent="0">
              <a:buNone/>
            </a:pPr>
            <a:endParaRPr lang="en-US" sz="2400" dirty="0" smtClean="0">
              <a:latin typeface="Times New Roman" pitchFamily="18" charset="0"/>
              <a:cs typeface="Times New Roman" pitchFamily="18" charset="0"/>
            </a:endParaRPr>
          </a:p>
          <a:p>
            <a:pPr marL="0" indent="0">
              <a:buNone/>
            </a:pPr>
            <a:r>
              <a:rPr lang="en-US" sz="2400" b="1" u="sng" dirty="0">
                <a:latin typeface="Times New Roman" pitchFamily="18" charset="0"/>
                <a:cs typeface="Times New Roman" pitchFamily="18" charset="0"/>
              </a:rPr>
              <a:t>5.  Blood cell formation. </a:t>
            </a:r>
            <a:r>
              <a:rPr lang="en-US" sz="2400" dirty="0">
                <a:latin typeface="Times New Roman" pitchFamily="18" charset="0"/>
                <a:cs typeface="Times New Roman" pitchFamily="18" charset="0"/>
              </a:rPr>
              <a:t>   Most blood cell formation, or </a:t>
            </a:r>
            <a:r>
              <a:rPr lang="en-US" sz="2400" dirty="0" smtClean="0">
                <a:latin typeface="Times New Roman" pitchFamily="18" charset="0"/>
                <a:cs typeface="Times New Roman" pitchFamily="18" charset="0"/>
              </a:rPr>
              <a:t>hematopoiesis, occurs </a:t>
            </a:r>
            <a:r>
              <a:rPr lang="en-US" sz="2400" dirty="0">
                <a:latin typeface="Times New Roman" pitchFamily="18" charset="0"/>
                <a:cs typeface="Times New Roman" pitchFamily="18" charset="0"/>
              </a:rPr>
              <a:t>in the marrow cavities of certain bones.</a:t>
            </a:r>
          </a:p>
        </p:txBody>
      </p:sp>
    </p:spTree>
    <p:extLst>
      <p:ext uri="{BB962C8B-B14F-4D97-AF65-F5344CB8AC3E}">
        <p14:creationId xmlns:p14="http://schemas.microsoft.com/office/powerpoint/2010/main" val="178443614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839200" cy="6477000"/>
          </a:xfrm>
        </p:spPr>
        <p:txBody>
          <a:bodyPr/>
          <a:lstStyle/>
          <a:p>
            <a:pPr marL="0" indent="0">
              <a:buNone/>
            </a:pPr>
            <a:r>
              <a:rPr lang="en-US" sz="2800" b="1" u="sng" dirty="0">
                <a:solidFill>
                  <a:srgbClr val="FF0000"/>
                </a:solidFill>
                <a:latin typeface="Times New Roman" pitchFamily="18" charset="0"/>
                <a:cs typeface="Times New Roman" pitchFamily="18" charset="0"/>
              </a:rPr>
              <a:t>Rheumatoid arthritis</a:t>
            </a:r>
            <a:r>
              <a:rPr lang="en-US" sz="2800" u="sng" dirty="0">
                <a:solidFill>
                  <a:srgbClr val="FF0000"/>
                </a:solidFill>
                <a:latin typeface="Times New Roman" pitchFamily="18" charset="0"/>
                <a:cs typeface="Times New Roman" pitchFamily="18" charset="0"/>
              </a:rPr>
              <a:t> </a:t>
            </a:r>
          </a:p>
          <a:p>
            <a:pPr marL="0" indent="0">
              <a:buNone/>
            </a:pPr>
            <a:r>
              <a:rPr lang="en-US" sz="2400" dirty="0">
                <a:latin typeface="Times New Roman" pitchFamily="18" charset="0"/>
                <a:cs typeface="Times New Roman" pitchFamily="18" charset="0"/>
              </a:rPr>
              <a:t>A</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destructive disease of synovial joints in which the </a:t>
            </a:r>
            <a:r>
              <a:rPr lang="en-US" sz="2400" b="1" dirty="0" err="1">
                <a:latin typeface="Times New Roman" pitchFamily="18" charset="0"/>
                <a:cs typeface="Times New Roman" pitchFamily="18" charset="0"/>
              </a:rPr>
              <a:t>synovium</a:t>
            </a:r>
            <a:r>
              <a:rPr lang="en-US" sz="2400" dirty="0">
                <a:latin typeface="Times New Roman" pitchFamily="18" charset="0"/>
                <a:cs typeface="Times New Roman" pitchFamily="18" charset="0"/>
              </a:rPr>
              <a:t> </a:t>
            </a:r>
            <a:r>
              <a:rPr lang="en-US" sz="2400" b="1" dirty="0">
                <a:latin typeface="Times New Roman" pitchFamily="18" charset="0"/>
                <a:cs typeface="Times New Roman" pitchFamily="18" charset="0"/>
              </a:rPr>
              <a:t>lining the joint capsule</a:t>
            </a:r>
            <a:r>
              <a:rPr lang="en-US" sz="2400" dirty="0">
                <a:latin typeface="Times New Roman" pitchFamily="18" charset="0"/>
                <a:cs typeface="Times New Roman" pitchFamily="18" charset="0"/>
              </a:rPr>
              <a:t> becomes </a:t>
            </a:r>
            <a:r>
              <a:rPr lang="en-US" sz="2400" b="1" dirty="0">
                <a:latin typeface="Times New Roman" pitchFamily="18" charset="0"/>
                <a:cs typeface="Times New Roman" pitchFamily="18" charset="0"/>
              </a:rPr>
              <a:t>thickened and heavily infiltrated with lymphocytes and plasma cells</a:t>
            </a:r>
            <a:r>
              <a:rPr lang="en-US" sz="2400" dirty="0">
                <a:latin typeface="Times New Roman" pitchFamily="18" charset="0"/>
                <a:cs typeface="Times New Roman" pitchFamily="18" charset="0"/>
              </a:rPr>
              <a:t>, and the </a:t>
            </a:r>
            <a:r>
              <a:rPr lang="en-US" sz="2400" b="1" dirty="0">
                <a:latin typeface="Times New Roman" pitchFamily="18" charset="0"/>
                <a:cs typeface="Times New Roman" pitchFamily="18" charset="0"/>
              </a:rPr>
              <a:t>articular </a:t>
            </a:r>
            <a:r>
              <a:rPr lang="en-US" sz="2400" b="1" dirty="0" smtClean="0">
                <a:latin typeface="Times New Roman" pitchFamily="18" charset="0"/>
                <a:cs typeface="Times New Roman" pitchFamily="18" charset="0"/>
              </a:rPr>
              <a:t>cartilage </a:t>
            </a:r>
            <a:r>
              <a:rPr lang="en-US" sz="2400" dirty="0" smtClean="0">
                <a:latin typeface="Times New Roman" pitchFamily="18" charset="0"/>
                <a:cs typeface="Times New Roman" pitchFamily="18" charset="0"/>
              </a:rPr>
              <a:t>(hyaline cartilage) </a:t>
            </a:r>
            <a:r>
              <a:rPr lang="en-US" sz="2400" dirty="0">
                <a:latin typeface="Times New Roman" pitchFamily="18" charset="0"/>
                <a:cs typeface="Times New Roman" pitchFamily="18" charset="0"/>
              </a:rPr>
              <a:t>is </a:t>
            </a:r>
            <a:r>
              <a:rPr lang="en-US" sz="2400" b="1" dirty="0">
                <a:latin typeface="Times New Roman" pitchFamily="18" charset="0"/>
                <a:cs typeface="Times New Roman" pitchFamily="18" charset="0"/>
              </a:rPr>
              <a:t>destroyed</a:t>
            </a:r>
            <a:r>
              <a:rPr lang="en-US" sz="2400" dirty="0">
                <a:latin typeface="Times New Roman" pitchFamily="18" charset="0"/>
                <a:cs typeface="Times New Roman" pitchFamily="18" charset="0"/>
              </a:rPr>
              <a:t> and replaced by </a:t>
            </a:r>
            <a:r>
              <a:rPr lang="en-US" sz="2400" dirty="0" err="1">
                <a:latin typeface="Times New Roman" pitchFamily="18" charset="0"/>
                <a:cs typeface="Times New Roman" pitchFamily="18" charset="0"/>
              </a:rPr>
              <a:t>fibrovascular</a:t>
            </a:r>
            <a:r>
              <a:rPr lang="en-US" sz="2400" dirty="0">
                <a:latin typeface="Times New Roman" pitchFamily="18" charset="0"/>
                <a:cs typeface="Times New Roman" pitchFamily="18" charset="0"/>
              </a:rPr>
              <a:t> tissue (</a:t>
            </a:r>
            <a:r>
              <a:rPr lang="en-US" sz="2400" dirty="0" err="1">
                <a:latin typeface="Times New Roman" pitchFamily="18" charset="0"/>
                <a:cs typeface="Times New Roman" pitchFamily="18" charset="0"/>
              </a:rPr>
              <a:t>pannus</a:t>
            </a:r>
            <a:r>
              <a:rPr lang="en-US" sz="2400" dirty="0" smtClean="0">
                <a:latin typeface="Times New Roman" pitchFamily="18" charset="0"/>
                <a:cs typeface="Times New Roman" pitchFamily="18" charset="0"/>
              </a:rPr>
              <a:t>).</a:t>
            </a:r>
          </a:p>
          <a:p>
            <a:pPr marL="0" indent="0">
              <a:buNone/>
            </a:pPr>
            <a:endParaRPr lang="en-US" sz="2400" dirty="0" smtClean="0">
              <a:latin typeface="Times New Roman" pitchFamily="18" charset="0"/>
              <a:cs typeface="Times New Roman" pitchFamily="18" charset="0"/>
            </a:endParaRPr>
          </a:p>
          <a:p>
            <a:pPr marL="0" indent="0">
              <a:buNone/>
            </a:pPr>
            <a:endParaRPr lang="en-US" sz="2400" dirty="0">
              <a:latin typeface="Times New Roman" pitchFamily="18" charset="0"/>
              <a:cs typeface="Times New Roman" pitchFamily="18" charset="0"/>
            </a:endParaRPr>
          </a:p>
          <a:p>
            <a:pPr marL="0" indent="0">
              <a:buNone/>
            </a:pPr>
            <a:r>
              <a:rPr lang="en-US" sz="2400" dirty="0" smtClean="0">
                <a:latin typeface="Times New Roman" pitchFamily="18" charset="0"/>
                <a:cs typeface="Times New Roman" pitchFamily="18" charset="0"/>
              </a:rPr>
              <a:t>There </a:t>
            </a:r>
            <a:r>
              <a:rPr lang="en-US" sz="2400" dirty="0">
                <a:latin typeface="Times New Roman" pitchFamily="18" charset="0"/>
                <a:cs typeface="Times New Roman" pitchFamily="18" charset="0"/>
              </a:rPr>
              <a:t>are many other </a:t>
            </a:r>
            <a:r>
              <a:rPr lang="en-US" sz="2400" dirty="0" smtClean="0">
                <a:latin typeface="Times New Roman" pitchFamily="18" charset="0"/>
                <a:cs typeface="Times New Roman" pitchFamily="18" charset="0"/>
              </a:rPr>
              <a:t>causes</a:t>
            </a:r>
          </a:p>
          <a:p>
            <a:pPr marL="0" indent="0">
              <a:buNone/>
            </a:pP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of arthritis, </a:t>
            </a:r>
            <a:r>
              <a:rPr lang="en-US" sz="2400" dirty="0" smtClean="0">
                <a:latin typeface="Times New Roman" pitchFamily="18" charset="0"/>
                <a:cs typeface="Times New Roman" pitchFamily="18" charset="0"/>
              </a:rPr>
              <a:t>including</a:t>
            </a:r>
          </a:p>
          <a:p>
            <a:pPr marL="0" indent="0">
              <a:buNone/>
            </a:pPr>
            <a:r>
              <a:rPr lang="en-US" sz="2400" dirty="0" smtClean="0">
                <a:latin typeface="Times New Roman" pitchFamily="18" charset="0"/>
                <a:cs typeface="Times New Roman" pitchFamily="18" charset="0"/>
              </a:rPr>
              <a:t> </a:t>
            </a:r>
            <a:r>
              <a:rPr lang="en-US" sz="2400" b="1" i="1" dirty="0">
                <a:latin typeface="Times New Roman" pitchFamily="18" charset="0"/>
                <a:cs typeface="Times New Roman" pitchFamily="18" charset="0"/>
              </a:rPr>
              <a:t>bacterial infection</a:t>
            </a:r>
            <a:r>
              <a:rPr lang="en-US" sz="2400" dirty="0">
                <a:latin typeface="Times New Roman" pitchFamily="18" charset="0"/>
                <a:cs typeface="Times New Roman" pitchFamily="18" charset="0"/>
              </a:rPr>
              <a:t> and </a:t>
            </a:r>
            <a:endParaRPr lang="en-US" sz="2400" dirty="0" smtClean="0">
              <a:latin typeface="Times New Roman" pitchFamily="18" charset="0"/>
              <a:cs typeface="Times New Roman" pitchFamily="18" charset="0"/>
            </a:endParaRPr>
          </a:p>
          <a:p>
            <a:pPr marL="0" indent="0">
              <a:buNone/>
            </a:pPr>
            <a:r>
              <a:rPr lang="en-US" sz="2400" b="1" dirty="0" smtClean="0">
                <a:latin typeface="Times New Roman" pitchFamily="18" charset="0"/>
                <a:cs typeface="Times New Roman" pitchFamily="18" charset="0"/>
              </a:rPr>
              <a:t>deposition </a:t>
            </a:r>
            <a:r>
              <a:rPr lang="en-US" sz="2400" b="1" dirty="0">
                <a:latin typeface="Times New Roman" pitchFamily="18" charset="0"/>
                <a:cs typeface="Times New Roman" pitchFamily="18" charset="0"/>
              </a:rPr>
              <a:t>of </a:t>
            </a:r>
            <a:r>
              <a:rPr lang="en-US" sz="2400" b="1" dirty="0" err="1">
                <a:latin typeface="Times New Roman" pitchFamily="18" charset="0"/>
                <a:cs typeface="Times New Roman" pitchFamily="18" charset="0"/>
              </a:rPr>
              <a:t>urate</a:t>
            </a:r>
            <a:r>
              <a:rPr lang="en-US" sz="2400" b="1" dirty="0">
                <a:latin typeface="Times New Roman" pitchFamily="18" charset="0"/>
                <a:cs typeface="Times New Roman" pitchFamily="18" charset="0"/>
              </a:rPr>
              <a:t> </a:t>
            </a:r>
            <a:r>
              <a:rPr lang="en-US" sz="2400" b="1" dirty="0" smtClean="0">
                <a:latin typeface="Times New Roman" pitchFamily="18" charset="0"/>
                <a:cs typeface="Times New Roman" pitchFamily="18" charset="0"/>
              </a:rPr>
              <a:t>crystals</a:t>
            </a:r>
          </a:p>
          <a:p>
            <a:pPr marL="0" indent="0">
              <a:buNone/>
            </a:pPr>
            <a:r>
              <a:rPr lang="en-US" sz="2400" b="1" dirty="0" smtClean="0">
                <a:latin typeface="Times New Roman" pitchFamily="18" charset="0"/>
                <a:cs typeface="Times New Roman" pitchFamily="18" charset="0"/>
              </a:rPr>
              <a:t> </a:t>
            </a:r>
            <a:r>
              <a:rPr lang="en-US" sz="2400" b="1" dirty="0">
                <a:latin typeface="Times New Roman" pitchFamily="18" charset="0"/>
                <a:cs typeface="Times New Roman" pitchFamily="18" charset="0"/>
              </a:rPr>
              <a:t>(</a:t>
            </a:r>
            <a:r>
              <a:rPr lang="en-US" sz="2400" b="1" i="1" dirty="0">
                <a:latin typeface="Times New Roman" pitchFamily="18" charset="0"/>
                <a:cs typeface="Times New Roman" pitchFamily="18" charset="0"/>
              </a:rPr>
              <a:t>gout</a:t>
            </a:r>
            <a:r>
              <a:rPr lang="en-US" sz="2400" b="1" dirty="0">
                <a:latin typeface="Times New Roman" pitchFamily="18" charset="0"/>
                <a:cs typeface="Times New Roman" pitchFamily="18" charset="0"/>
              </a:rPr>
              <a:t>).</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2279073"/>
            <a:ext cx="5257800" cy="44765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1483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34930"/>
            <a:ext cx="7848600" cy="6666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124201" y="5029200"/>
            <a:ext cx="3048000" cy="1077218"/>
          </a:xfrm>
          <a:prstGeom prst="rect">
            <a:avLst/>
          </a:prstGeom>
          <a:noFill/>
        </p:spPr>
        <p:txBody>
          <a:bodyPr wrap="square" rtlCol="0">
            <a:spAutoFit/>
          </a:bodyPr>
          <a:lstStyle/>
          <a:p>
            <a:r>
              <a:rPr lang="en-US" sz="3200" b="1" u="sng" dirty="0">
                <a:solidFill>
                  <a:srgbClr val="FF0000"/>
                </a:solidFill>
                <a:latin typeface="Times New Roman" pitchFamily="18" charset="0"/>
                <a:cs typeface="Times New Roman" pitchFamily="18" charset="0"/>
              </a:rPr>
              <a:t>Functions of </a:t>
            </a:r>
            <a:r>
              <a:rPr lang="en-US" sz="3200" b="1" u="sng" dirty="0" smtClean="0">
                <a:solidFill>
                  <a:srgbClr val="FF0000"/>
                </a:solidFill>
                <a:latin typeface="Times New Roman" pitchFamily="18" charset="0"/>
                <a:cs typeface="Times New Roman" pitchFamily="18" charset="0"/>
              </a:rPr>
              <a:t>bone</a:t>
            </a:r>
            <a:endParaRPr lang="en-US" sz="3200" b="1" u="sng"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214667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wheel(1)">
                                      <p:cBhvr>
                                        <p:cTn id="12"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 y="0"/>
            <a:ext cx="7315200" cy="6640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1"/>
          <p:cNvSpPr txBox="1">
            <a:spLocks/>
          </p:cNvSpPr>
          <p:nvPr/>
        </p:nvSpPr>
        <p:spPr>
          <a:xfrm>
            <a:off x="3373582" y="3505200"/>
            <a:ext cx="5791200" cy="105309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smtClean="0">
                <a:solidFill>
                  <a:srgbClr val="FF0000"/>
                </a:solidFill>
                <a:latin typeface="Times New Roman" pitchFamily="18" charset="0"/>
                <a:cs typeface="Times New Roman" pitchFamily="18" charset="0"/>
              </a:rPr>
              <a:t>Structure of bones</a:t>
            </a:r>
            <a:endParaRPr lang="en-US" sz="40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5070470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228600"/>
            <a:ext cx="8915400" cy="6400800"/>
          </a:xfrm>
        </p:spPr>
        <p:txBody>
          <a:bodyPr>
            <a:normAutofit/>
          </a:bodyPr>
          <a:lstStyle/>
          <a:p>
            <a:r>
              <a:rPr lang="en-US" sz="2400" dirty="0">
                <a:latin typeface="Times New Roman" pitchFamily="18" charset="0"/>
                <a:cs typeface="Times New Roman" pitchFamily="18" charset="0"/>
              </a:rPr>
              <a:t>Bone is </a:t>
            </a:r>
            <a:r>
              <a:rPr lang="en-US" sz="2400" b="1" dirty="0">
                <a:latin typeface="Times New Roman" pitchFamily="18" charset="0"/>
                <a:cs typeface="Times New Roman" pitchFamily="18" charset="0"/>
              </a:rPr>
              <a:t>composed of</a:t>
            </a:r>
            <a:r>
              <a:rPr lang="en-US" sz="2400" dirty="0">
                <a:latin typeface="Times New Roman" pitchFamily="18" charset="0"/>
                <a:cs typeface="Times New Roman" pitchFamily="18" charset="0"/>
              </a:rPr>
              <a:t> </a:t>
            </a:r>
            <a:r>
              <a:rPr lang="en-US" sz="2400" u="sng" dirty="0">
                <a:latin typeface="Times New Roman" pitchFamily="18" charset="0"/>
                <a:cs typeface="Times New Roman" pitchFamily="18" charset="0"/>
              </a:rPr>
              <a:t>cells and a predominantly collagenous extracellular matrix (type I collagen) </a:t>
            </a:r>
            <a:r>
              <a:rPr lang="en-US" sz="2400" dirty="0">
                <a:latin typeface="Times New Roman" pitchFamily="18" charset="0"/>
                <a:cs typeface="Times New Roman" pitchFamily="18" charset="0"/>
              </a:rPr>
              <a:t>called </a:t>
            </a:r>
            <a:r>
              <a:rPr lang="en-US" sz="2400" b="1" dirty="0">
                <a:latin typeface="Times New Roman" pitchFamily="18" charset="0"/>
                <a:cs typeface="Times New Roman" pitchFamily="18" charset="0"/>
              </a:rPr>
              <a:t>osteoid</a:t>
            </a:r>
            <a:r>
              <a:rPr lang="en-US" sz="2400" dirty="0">
                <a:latin typeface="Times New Roman" pitchFamily="18" charset="0"/>
                <a:cs typeface="Times New Roman" pitchFamily="18" charset="0"/>
              </a:rPr>
              <a:t> which becomes </a:t>
            </a:r>
            <a:r>
              <a:rPr lang="en-US" sz="2400" dirty="0" smtClean="0">
                <a:latin typeface="Times New Roman" pitchFamily="18" charset="0"/>
                <a:cs typeface="Times New Roman" pitchFamily="18" charset="0"/>
              </a:rPr>
              <a:t>mineralized </a:t>
            </a:r>
            <a:r>
              <a:rPr lang="en-US" sz="2400" dirty="0">
                <a:latin typeface="Times New Roman" pitchFamily="18" charset="0"/>
                <a:cs typeface="Times New Roman" pitchFamily="18" charset="0"/>
              </a:rPr>
              <a:t>by the deposition of </a:t>
            </a:r>
            <a:r>
              <a:rPr lang="en-US" sz="2400" b="1" i="1" dirty="0">
                <a:latin typeface="Times New Roman" pitchFamily="18" charset="0"/>
                <a:cs typeface="Times New Roman" pitchFamily="18" charset="0"/>
              </a:rPr>
              <a:t>calcium hydroxyapatite</a:t>
            </a:r>
            <a:r>
              <a:rPr lang="en-US" sz="2400" dirty="0">
                <a:latin typeface="Times New Roman" pitchFamily="18" charset="0"/>
                <a:cs typeface="Times New Roman" pitchFamily="18" charset="0"/>
              </a:rPr>
              <a:t>, thus giving the bone considerable rigidity and strength</a:t>
            </a:r>
            <a:r>
              <a:rPr lang="en-US" sz="2400" dirty="0" smtClean="0">
                <a:latin typeface="Times New Roman" pitchFamily="18" charset="0"/>
                <a:cs typeface="Times New Roman" pitchFamily="18" charset="0"/>
              </a:rPr>
              <a:t>.</a:t>
            </a:r>
          </a:p>
          <a:p>
            <a:r>
              <a:rPr lang="en-US" sz="2400" dirty="0" smtClean="0">
                <a:latin typeface="Times New Roman" pitchFamily="18" charset="0"/>
                <a:cs typeface="Times New Roman" pitchFamily="18" charset="0"/>
              </a:rPr>
              <a:t> </a:t>
            </a:r>
            <a:r>
              <a:rPr lang="en-US" sz="2400" b="1" u="sng" dirty="0">
                <a:latin typeface="Times New Roman" pitchFamily="18" charset="0"/>
                <a:cs typeface="Times New Roman" pitchFamily="18" charset="0"/>
              </a:rPr>
              <a:t>The cells of bone are: </a:t>
            </a:r>
            <a:endParaRPr lang="en-US" sz="2400" b="1" u="sng" dirty="0" smtClean="0">
              <a:latin typeface="Times New Roman" pitchFamily="18" charset="0"/>
              <a:cs typeface="Times New Roman" pitchFamily="18" charset="0"/>
            </a:endParaRPr>
          </a:p>
          <a:p>
            <a:pPr lvl="1"/>
            <a:r>
              <a:rPr lang="en-US" sz="2400" b="1" dirty="0" smtClean="0">
                <a:latin typeface="Times New Roman" pitchFamily="18" charset="0"/>
                <a:cs typeface="Times New Roman" pitchFamily="18" charset="0"/>
              </a:rPr>
              <a:t>Osteoblasts</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 which </a:t>
            </a:r>
            <a:r>
              <a:rPr lang="en-US" sz="2400" i="1" u="sng" dirty="0" smtClean="0">
                <a:latin typeface="Times New Roman" pitchFamily="18" charset="0"/>
                <a:cs typeface="Times New Roman" pitchFamily="18" charset="0"/>
              </a:rPr>
              <a:t>synthesize </a:t>
            </a:r>
            <a:r>
              <a:rPr lang="en-US" sz="2400" i="1" u="sng" dirty="0">
                <a:latin typeface="Times New Roman" pitchFamily="18" charset="0"/>
                <a:cs typeface="Times New Roman" pitchFamily="18" charset="0"/>
              </a:rPr>
              <a:t>osteoid </a:t>
            </a:r>
            <a:r>
              <a:rPr lang="en-US" sz="2400" dirty="0">
                <a:latin typeface="Times New Roman" pitchFamily="18" charset="0"/>
                <a:cs typeface="Times New Roman" pitchFamily="18" charset="0"/>
              </a:rPr>
              <a:t>and mediate its </a:t>
            </a:r>
            <a:r>
              <a:rPr lang="en-US" sz="2400" dirty="0" smtClean="0">
                <a:latin typeface="Times New Roman" pitchFamily="18" charset="0"/>
                <a:cs typeface="Times New Roman" pitchFamily="18" charset="0"/>
              </a:rPr>
              <a:t>mineralization; </a:t>
            </a:r>
            <a:r>
              <a:rPr lang="en-US" sz="2400" dirty="0">
                <a:latin typeface="Times New Roman" pitchFamily="18" charset="0"/>
                <a:cs typeface="Times New Roman" pitchFamily="18" charset="0"/>
              </a:rPr>
              <a:t>they are found lined up along bone surfaces. </a:t>
            </a:r>
          </a:p>
          <a:p>
            <a:pPr lvl="1"/>
            <a:r>
              <a:rPr lang="en-US" sz="2400" b="1" dirty="0">
                <a:latin typeface="Times New Roman" pitchFamily="18" charset="0"/>
                <a:cs typeface="Times New Roman" pitchFamily="18" charset="0"/>
              </a:rPr>
              <a:t>Osteocytes</a:t>
            </a:r>
            <a:r>
              <a:rPr lang="en-US" sz="2400" dirty="0">
                <a:latin typeface="Times New Roman" pitchFamily="18" charset="0"/>
                <a:cs typeface="Times New Roman" pitchFamily="18" charset="0"/>
              </a:rPr>
              <a:t> - which represent largely </a:t>
            </a:r>
            <a:r>
              <a:rPr lang="en-US" sz="2400" i="1" u="sng" dirty="0">
                <a:latin typeface="Times New Roman" pitchFamily="18" charset="0"/>
                <a:cs typeface="Times New Roman" pitchFamily="18" charset="0"/>
              </a:rPr>
              <a:t>inactive osteoblasts </a:t>
            </a:r>
            <a:r>
              <a:rPr lang="en-US" sz="2400" dirty="0">
                <a:latin typeface="Times New Roman" pitchFamily="18" charset="0"/>
                <a:cs typeface="Times New Roman" pitchFamily="18" charset="0"/>
              </a:rPr>
              <a:t>trapped within formed bone; they may assist in nutrition of bone. </a:t>
            </a:r>
          </a:p>
          <a:p>
            <a:pPr lvl="1"/>
            <a:r>
              <a:rPr lang="en-US" sz="2400" b="1" dirty="0">
                <a:latin typeface="Times New Roman" pitchFamily="18" charset="0"/>
                <a:cs typeface="Times New Roman" pitchFamily="18" charset="0"/>
              </a:rPr>
              <a:t>Osteoclasts</a:t>
            </a:r>
            <a:r>
              <a:rPr lang="en-US" sz="2400" dirty="0">
                <a:latin typeface="Times New Roman" pitchFamily="18" charset="0"/>
                <a:cs typeface="Times New Roman" pitchFamily="18" charset="0"/>
              </a:rPr>
              <a:t> - </a:t>
            </a:r>
            <a:r>
              <a:rPr lang="en-US" sz="2400" i="1" u="sng" dirty="0">
                <a:latin typeface="Times New Roman" pitchFamily="18" charset="0"/>
                <a:cs typeface="Times New Roman" pitchFamily="18" charset="0"/>
              </a:rPr>
              <a:t>phagocytic cells </a:t>
            </a:r>
            <a:r>
              <a:rPr lang="en-US" sz="2400" dirty="0">
                <a:latin typeface="Times New Roman" pitchFamily="18" charset="0"/>
                <a:cs typeface="Times New Roman" pitchFamily="18" charset="0"/>
              </a:rPr>
              <a:t>which are capable of eroding bone and which are important, along with osteoblasts, in the </a:t>
            </a:r>
            <a:r>
              <a:rPr lang="en-US" sz="2400" i="1" u="sng" dirty="0">
                <a:latin typeface="Times New Roman" pitchFamily="18" charset="0"/>
                <a:cs typeface="Times New Roman" pitchFamily="18" charset="0"/>
              </a:rPr>
              <a:t>constant turnover and refashioning of bone</a:t>
            </a:r>
            <a:r>
              <a:rPr lang="en-US" sz="2400" dirty="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a:p>
            <a:r>
              <a:rPr lang="en-US" sz="2400" dirty="0">
                <a:latin typeface="Times New Roman" pitchFamily="18" charset="0"/>
                <a:cs typeface="Times New Roman" pitchFamily="18" charset="0"/>
              </a:rPr>
              <a:t>Osteoblasts and osteocytes are derived from a primitive </a:t>
            </a:r>
            <a:r>
              <a:rPr lang="en-US" sz="2400" dirty="0" err="1" smtClean="0">
                <a:latin typeface="Times New Roman" pitchFamily="18" charset="0"/>
                <a:cs typeface="Times New Roman" pitchFamily="18" charset="0"/>
              </a:rPr>
              <a:t>mesenchymal</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a:t>
            </a:r>
            <a:r>
              <a:rPr lang="en-US" sz="2400" b="1" dirty="0">
                <a:latin typeface="Times New Roman" pitchFamily="18" charset="0"/>
                <a:cs typeface="Times New Roman" pitchFamily="18" charset="0"/>
              </a:rPr>
              <a:t>stem</a:t>
            </a:r>
            <a:r>
              <a:rPr lang="en-US" sz="2400" dirty="0">
                <a:latin typeface="Times New Roman" pitchFamily="18" charset="0"/>
                <a:cs typeface="Times New Roman" pitchFamily="18" charset="0"/>
              </a:rPr>
              <a:t>) cell called the </a:t>
            </a:r>
            <a:r>
              <a:rPr lang="en-US" sz="2400" b="1" dirty="0" err="1">
                <a:latin typeface="Times New Roman" pitchFamily="18" charset="0"/>
                <a:cs typeface="Times New Roman" pitchFamily="18" charset="0"/>
              </a:rPr>
              <a:t>osteoprogenitor</a:t>
            </a:r>
            <a:r>
              <a:rPr lang="en-US" sz="2400" b="1" dirty="0">
                <a:latin typeface="Times New Roman" pitchFamily="18" charset="0"/>
                <a:cs typeface="Times New Roman" pitchFamily="18" charset="0"/>
              </a:rPr>
              <a:t> cell</a:t>
            </a:r>
            <a:r>
              <a:rPr lang="en-US" sz="2400" dirty="0">
                <a:latin typeface="Times New Roman" pitchFamily="18" charset="0"/>
                <a:cs typeface="Times New Roman" pitchFamily="18" charset="0"/>
              </a:rPr>
              <a:t>. </a:t>
            </a:r>
            <a:r>
              <a:rPr lang="en-US" sz="2400" b="1" dirty="0">
                <a:latin typeface="Times New Roman" pitchFamily="18" charset="0"/>
                <a:cs typeface="Times New Roman" pitchFamily="18" charset="0"/>
              </a:rPr>
              <a:t>Osteoclasts are multinucleate phagocytic </a:t>
            </a:r>
            <a:r>
              <a:rPr lang="en-US" sz="2400" dirty="0">
                <a:latin typeface="Times New Roman" pitchFamily="18" charset="0"/>
                <a:cs typeface="Times New Roman" pitchFamily="18" charset="0"/>
              </a:rPr>
              <a:t>cells derived from the macrophage-monocyte cell line</a:t>
            </a:r>
          </a:p>
          <a:p>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84548210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243</TotalTime>
  <Words>2683</Words>
  <Application>Microsoft Office PowerPoint</Application>
  <PresentationFormat>On-screen Show (4:3)</PresentationFormat>
  <Paragraphs>284</Paragraphs>
  <Slides>60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60</vt:i4>
      </vt:variant>
    </vt:vector>
  </HeadingPairs>
  <TitlesOfParts>
    <vt:vector size="65" baseType="lpstr">
      <vt:lpstr>Arial</vt:lpstr>
      <vt:lpstr>Calibri</vt:lpstr>
      <vt:lpstr>Times New Roman</vt:lpstr>
      <vt:lpstr>Wingdings</vt:lpstr>
      <vt:lpstr>Office Theme</vt:lpstr>
      <vt:lpstr>UNIT III: Musculoskeletal System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Muscular Tissue Generates  Force for Movement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Contraction of skeletal muscle</vt:lpstr>
      <vt:lpstr>PowerPoint Presentation</vt:lpstr>
      <vt:lpstr>……..Cont. functional anatomy of skeletal muscles</vt:lpstr>
      <vt:lpstr>Transmission of impulses in skeletal muscles: Neuromuscular transmission</vt:lpstr>
      <vt:lpstr>PowerPoint Presentation</vt:lpstr>
      <vt:lpstr>PowerPoint Presentation</vt:lpstr>
      <vt:lpstr>Excitation- contraction coupling</vt:lpstr>
      <vt:lpstr>PowerPoint Presentation</vt:lpstr>
      <vt:lpstr>PowerPoint Presentation</vt:lpstr>
      <vt:lpstr>PowerPoint Presentation</vt:lpstr>
      <vt:lpstr>PowerPoint Presentation</vt:lpstr>
      <vt:lpstr>Summary of skeletal muscle contraction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Inspiron 3000</dc:creator>
  <cp:lastModifiedBy>Prabin Rana</cp:lastModifiedBy>
  <cp:revision>15</cp:revision>
  <dcterms:created xsi:type="dcterms:W3CDTF">2017-04-16T14:31:15Z</dcterms:created>
  <dcterms:modified xsi:type="dcterms:W3CDTF">2018-01-26T11:28:52Z</dcterms:modified>
</cp:coreProperties>
</file>