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76" r:id="rId9"/>
    <p:sldId id="280" r:id="rId10"/>
    <p:sldId id="264" r:id="rId11"/>
    <p:sldId id="265" r:id="rId12"/>
    <p:sldId id="266" r:id="rId13"/>
    <p:sldId id="279" r:id="rId14"/>
    <p:sldId id="281" r:id="rId15"/>
    <p:sldId id="267" r:id="rId16"/>
    <p:sldId id="268" r:id="rId17"/>
    <p:sldId id="312" r:id="rId18"/>
    <p:sldId id="313" r:id="rId19"/>
    <p:sldId id="277" r:id="rId20"/>
    <p:sldId id="269" r:id="rId21"/>
    <p:sldId id="270" r:id="rId22"/>
    <p:sldId id="271" r:id="rId23"/>
    <p:sldId id="272" r:id="rId24"/>
    <p:sldId id="282" r:id="rId25"/>
    <p:sldId id="273" r:id="rId26"/>
    <p:sldId id="274" r:id="rId27"/>
    <p:sldId id="297" r:id="rId28"/>
    <p:sldId id="283" r:id="rId29"/>
    <p:sldId id="287" r:id="rId30"/>
    <p:sldId id="284" r:id="rId31"/>
    <p:sldId id="285" r:id="rId32"/>
    <p:sldId id="286" r:id="rId33"/>
    <p:sldId id="288" r:id="rId34"/>
    <p:sldId id="289" r:id="rId35"/>
    <p:sldId id="292" r:id="rId36"/>
    <p:sldId id="293" r:id="rId37"/>
    <p:sldId id="307" r:id="rId38"/>
    <p:sldId id="308" r:id="rId39"/>
    <p:sldId id="309" r:id="rId40"/>
    <p:sldId id="310" r:id="rId41"/>
    <p:sldId id="299" r:id="rId42"/>
    <p:sldId id="300" r:id="rId43"/>
    <p:sldId id="290" r:id="rId44"/>
    <p:sldId id="301" r:id="rId45"/>
    <p:sldId id="302" r:id="rId46"/>
    <p:sldId id="303" r:id="rId47"/>
    <p:sldId id="304" r:id="rId48"/>
    <p:sldId id="305" r:id="rId49"/>
    <p:sldId id="291" r:id="rId50"/>
    <p:sldId id="311" r:id="rId51"/>
    <p:sldId id="314" r:id="rId52"/>
    <p:sldId id="315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62FA4-EE51-4ECC-9D31-D37F9F6494DD}" type="datetimeFigureOut">
              <a:rPr lang="en-US" smtClean="0"/>
              <a:t>4/11/2017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B9B24-AD48-4E8B-A7A9-0DE3065A2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359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62FA4-EE51-4ECC-9D31-D37F9F6494DD}" type="datetimeFigureOut">
              <a:rPr lang="en-US" smtClean="0"/>
              <a:t>4/11/2017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B9B24-AD48-4E8B-A7A9-0DE3065A2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253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62FA4-EE51-4ECC-9D31-D37F9F6494DD}" type="datetimeFigureOut">
              <a:rPr lang="en-US" smtClean="0"/>
              <a:t>4/11/2017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B9B24-AD48-4E8B-A7A9-0DE3065A2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65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62FA4-EE51-4ECC-9D31-D37F9F6494DD}" type="datetimeFigureOut">
              <a:rPr lang="en-US" smtClean="0"/>
              <a:t>4/11/2017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B9B24-AD48-4E8B-A7A9-0DE3065A2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953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62FA4-EE51-4ECC-9D31-D37F9F6494DD}" type="datetimeFigureOut">
              <a:rPr lang="en-US" smtClean="0"/>
              <a:t>4/11/2017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B9B24-AD48-4E8B-A7A9-0DE3065A2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65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62FA4-EE51-4ECC-9D31-D37F9F6494DD}" type="datetimeFigureOut">
              <a:rPr lang="en-US" smtClean="0"/>
              <a:t>4/11/2017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B9B24-AD48-4E8B-A7A9-0DE3065A2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234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62FA4-EE51-4ECC-9D31-D37F9F6494DD}" type="datetimeFigureOut">
              <a:rPr lang="en-US" smtClean="0"/>
              <a:t>4/11/2017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B9B24-AD48-4E8B-A7A9-0DE3065A2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192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62FA4-EE51-4ECC-9D31-D37F9F6494DD}" type="datetimeFigureOut">
              <a:rPr lang="en-US" smtClean="0"/>
              <a:t>4/11/2017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B9B24-AD48-4E8B-A7A9-0DE3065A2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935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62FA4-EE51-4ECC-9D31-D37F9F6494DD}" type="datetimeFigureOut">
              <a:rPr lang="en-US" smtClean="0"/>
              <a:t>4/11/2017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B9B24-AD48-4E8B-A7A9-0DE3065A2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662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62FA4-EE51-4ECC-9D31-D37F9F6494DD}" type="datetimeFigureOut">
              <a:rPr lang="en-US" smtClean="0"/>
              <a:t>4/11/2017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B9B24-AD48-4E8B-A7A9-0DE3065A2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363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62FA4-EE51-4ECC-9D31-D37F9F6494DD}" type="datetimeFigureOut">
              <a:rPr lang="en-US" smtClean="0"/>
              <a:t>4/11/2017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B9B24-AD48-4E8B-A7A9-0DE3065A2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63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62FA4-EE51-4ECC-9D31-D37F9F6494DD}" type="datetimeFigureOut">
              <a:rPr lang="en-US" smtClean="0"/>
              <a:t>4/11/2017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B9B24-AD48-4E8B-A7A9-0DE3065A2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03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Respiratory system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1400" y="5486400"/>
            <a:ext cx="5410200" cy="1219200"/>
          </a:xfrm>
        </p:spPr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SHAS, BPH 1</a:t>
            </a:r>
            <a:r>
              <a:rPr lang="en-US" b="1" baseline="30000" dirty="0" smtClean="0">
                <a:solidFill>
                  <a:srgbClr val="7030A0"/>
                </a:solidFill>
              </a:rPr>
              <a:t>st</a:t>
            </a:r>
            <a:r>
              <a:rPr lang="en-US" b="1" dirty="0" smtClean="0">
                <a:solidFill>
                  <a:srgbClr val="7030A0"/>
                </a:solidFill>
              </a:rPr>
              <a:t> semester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Anatomy &amp; Physiology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0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5486400" cy="6583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73436" y="12531"/>
            <a:ext cx="324196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Functionally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the respiratory system consists of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two zones. 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1.The respiratory zone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actual site of gas exchange, is composed of the respiratory bronchioles, alveolar ducts, and alveoli, all microscopic structures. 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2.The conducting zone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includes all other respiratory passageways, which provide fairly rigid conduits for air to reach the gas exchange sites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4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35" y="228600"/>
            <a:ext cx="5186307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15000" y="41564"/>
            <a:ext cx="28956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Total airway cross-sectional area as a function of airway generation.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Note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extremely rapid increase in total cross-sectional area in the respiratory zone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§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As a result, forward velocity of gas during inspiration falls to a very low level in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respiratory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zone</a:t>
            </a:r>
          </a:p>
        </p:txBody>
      </p:sp>
    </p:spTree>
    <p:extLst>
      <p:ext uri="{BB962C8B-B14F-4D97-AF65-F5344CB8AC3E}">
        <p14:creationId xmlns:p14="http://schemas.microsoft.com/office/powerpoint/2010/main" val="220317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3182"/>
            <a:ext cx="5452630" cy="3419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5" y="3886200"/>
            <a:ext cx="6649953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91201" y="457200"/>
            <a:ext cx="2590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200" b="1" dirty="0" smtClean="0"/>
              <a:t>Right main bronchus </a:t>
            </a:r>
            <a:r>
              <a:rPr lang="en-US" sz="2200" dirty="0" smtClean="0"/>
              <a:t>gives rise to three lobar bronchi called the superior, middle, and inferior lobar bronchi,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b="1" dirty="0" smtClean="0"/>
              <a:t>The left main bronchus </a:t>
            </a:r>
            <a:r>
              <a:rPr lang="en-US" sz="2200" dirty="0" smtClean="0"/>
              <a:t>gives rise to superior and inferior lobar bronchi.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72705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1618" y="187037"/>
            <a:ext cx="8610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/>
              <a:t>L</a:t>
            </a:r>
            <a:r>
              <a:rPr lang="en-US" sz="2800" dirty="0" smtClean="0"/>
              <a:t>obar </a:t>
            </a:r>
            <a:r>
              <a:rPr lang="en-US" sz="2800" dirty="0"/>
              <a:t>bronchi give rise to the segmental bronchi, </a:t>
            </a:r>
            <a:r>
              <a:rPr lang="en-US" sz="2800" dirty="0" smtClean="0"/>
              <a:t>which are </a:t>
            </a:r>
            <a:r>
              <a:rPr lang="en-US" sz="2800" dirty="0"/>
              <a:t>constant in both origin and distribution—there are </a:t>
            </a:r>
            <a:r>
              <a:rPr lang="en-US" sz="2800" b="1" dirty="0"/>
              <a:t>10 </a:t>
            </a:r>
            <a:r>
              <a:rPr lang="en-US" sz="2800" b="1" dirty="0" smtClean="0"/>
              <a:t>segmental bronchi </a:t>
            </a:r>
            <a:r>
              <a:rPr lang="en-US" sz="2800" dirty="0"/>
              <a:t>in each lung</a:t>
            </a:r>
            <a:r>
              <a:rPr lang="en-US" sz="2800" dirty="0" smtClean="0"/>
              <a:t>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The </a:t>
            </a:r>
            <a:r>
              <a:rPr lang="en-US" sz="2800" dirty="0"/>
              <a:t>segment of lung tissue that </a:t>
            </a:r>
            <a:r>
              <a:rPr lang="en-US" sz="2800" dirty="0" smtClean="0"/>
              <a:t>each segmental </a:t>
            </a:r>
            <a:r>
              <a:rPr lang="en-US" sz="2800" dirty="0"/>
              <a:t>bronchus supplies is called a </a:t>
            </a:r>
            <a:r>
              <a:rPr lang="en-US" sz="2800" b="1" dirty="0" err="1"/>
              <a:t>bronchopulmonary</a:t>
            </a:r>
            <a:r>
              <a:rPr lang="en-US" sz="2800" b="1" dirty="0"/>
              <a:t> </a:t>
            </a:r>
            <a:r>
              <a:rPr lang="en-US" sz="2800" b="1" dirty="0" smtClean="0"/>
              <a:t>segment.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/>
              <a:t>Each </a:t>
            </a:r>
            <a:r>
              <a:rPr lang="en-US" sz="2800" dirty="0" err="1"/>
              <a:t>bronchopulmonary</a:t>
            </a:r>
            <a:r>
              <a:rPr lang="en-US" sz="2800" dirty="0"/>
              <a:t> segment of the lungs has many </a:t>
            </a:r>
            <a:r>
              <a:rPr lang="en-US" sz="2800" dirty="0" smtClean="0"/>
              <a:t>small compartments </a:t>
            </a:r>
            <a:r>
              <a:rPr lang="en-US" sz="2800" dirty="0"/>
              <a:t>called </a:t>
            </a:r>
            <a:r>
              <a:rPr lang="en-US" sz="2800" b="1" dirty="0"/>
              <a:t>lobules</a:t>
            </a:r>
            <a:r>
              <a:rPr lang="en-US" sz="2800" dirty="0"/>
              <a:t>; each lobule is wrapped in </a:t>
            </a:r>
            <a:r>
              <a:rPr lang="en-US" sz="2800" dirty="0" smtClean="0"/>
              <a:t>elastic connective </a:t>
            </a:r>
            <a:r>
              <a:rPr lang="en-US" sz="2800" dirty="0"/>
              <a:t>tissue and contains a lymphatic vessel</a:t>
            </a:r>
          </a:p>
        </p:txBody>
      </p:sp>
    </p:spTree>
    <p:extLst>
      <p:ext uri="{BB962C8B-B14F-4D97-AF65-F5344CB8AC3E}">
        <p14:creationId xmlns:p14="http://schemas.microsoft.com/office/powerpoint/2010/main" val="340629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457200"/>
            <a:ext cx="5487279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372" y="1981200"/>
            <a:ext cx="2581867" cy="3525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356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03" y="381000"/>
            <a:ext cx="8760896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58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946454"/>
            <a:ext cx="8001001" cy="3897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673" y="0"/>
            <a:ext cx="5330470" cy="2946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170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629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u="sng" dirty="0" err="1" smtClean="0">
                <a:solidFill>
                  <a:srgbClr val="FF0000"/>
                </a:solidFill>
              </a:rPr>
              <a:t>Paranasal</a:t>
            </a:r>
            <a:r>
              <a:rPr lang="en-US" b="1" u="sng" dirty="0" smtClean="0">
                <a:solidFill>
                  <a:srgbClr val="FF0000"/>
                </a:solidFill>
              </a:rPr>
              <a:t> air sinuses</a:t>
            </a:r>
          </a:p>
          <a:p>
            <a:r>
              <a:rPr lang="en-US" sz="2400" dirty="0" smtClean="0"/>
              <a:t>Air-filled extensions of the respiratory part of the nasal cavity into the skull bones.</a:t>
            </a:r>
          </a:p>
          <a:p>
            <a:r>
              <a:rPr lang="en-US" sz="2400" dirty="0" smtClean="0"/>
              <a:t>Sinuses are absent or rudimentary at birth and they attain the full size after puberty.</a:t>
            </a:r>
          </a:p>
          <a:p>
            <a:r>
              <a:rPr lang="en-US" sz="2400" dirty="0" smtClean="0"/>
              <a:t>They are named according to the bones in which they are situated as follows: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b="1" u="sng" dirty="0" smtClean="0"/>
              <a:t>The frontal sinus.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b="1" u="sng" dirty="0" err="1" smtClean="0"/>
              <a:t>Ethmoidal</a:t>
            </a:r>
            <a:r>
              <a:rPr lang="en-US" sz="2400" b="1" u="sng" dirty="0" smtClean="0"/>
              <a:t> sinus.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b="1" u="sng" dirty="0" smtClean="0"/>
              <a:t>Maxillary sinus.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b="1" u="sng" dirty="0" smtClean="0"/>
              <a:t>Sphenoid sinus.</a:t>
            </a:r>
          </a:p>
          <a:p>
            <a:pPr marL="514350" indent="-457200"/>
            <a:r>
              <a:rPr lang="en-US" sz="2400" dirty="0" smtClean="0"/>
              <a:t>All of these cavities open into nasal cavity through its lateral wall.</a:t>
            </a:r>
          </a:p>
          <a:p>
            <a:pPr marL="514350" indent="-457200"/>
            <a:r>
              <a:rPr lang="en-US" sz="2400" dirty="0" smtClean="0"/>
              <a:t>All sinuses are lined with mucous membrane (</a:t>
            </a:r>
            <a:r>
              <a:rPr lang="en-US" sz="2400" dirty="0" err="1" smtClean="0"/>
              <a:t>psedostratified</a:t>
            </a:r>
            <a:r>
              <a:rPr lang="en-US" sz="2400" dirty="0" smtClean="0"/>
              <a:t> ciliated columnar)</a:t>
            </a:r>
          </a:p>
          <a:p>
            <a:pPr marL="514350" indent="-457200"/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95635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915400" cy="65532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Functions of </a:t>
            </a:r>
            <a:r>
              <a:rPr lang="en-US" sz="2800" b="1" u="sng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paranasal</a:t>
            </a:r>
            <a:r>
              <a:rPr lang="en-US" sz="28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sinuses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514350" indent="-514350">
              <a:buAutoNum type="arabi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Reduce the weight of the skull</a:t>
            </a:r>
          </a:p>
          <a:p>
            <a:pPr marL="514350" indent="-514350">
              <a:buAutoNum type="arabi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Warming &amp; humidification of inhaled air</a:t>
            </a:r>
          </a:p>
          <a:p>
            <a:pPr marL="514350" indent="-514350">
              <a:buAutoNum type="arabi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Add resonance to the voice</a:t>
            </a:r>
          </a:p>
          <a:p>
            <a:pPr marL="514350" indent="-514350">
              <a:buAutoNum type="arabi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The mucus secreted by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the mucous glands help to trap the dust particles in the inhaled air.</a:t>
            </a:r>
          </a:p>
          <a:p>
            <a:pPr marL="514350" indent="-514350">
              <a:buAutoNum type="arabi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The cilia help to remove the dust particles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Frontal sinus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Infection; frontal sinusitis- abscess formation.</a:t>
            </a:r>
          </a:p>
          <a:p>
            <a:pPr marL="0" indent="0">
              <a:buNone/>
            </a:pPr>
            <a:r>
              <a:rPr lang="en-US" sz="2400" b="1" u="sng" dirty="0" err="1" smtClean="0">
                <a:latin typeface="Arial" pitchFamily="34" charset="0"/>
                <a:cs typeface="Arial" pitchFamily="34" charset="0"/>
              </a:rPr>
              <a:t>Ethmoidal</a:t>
            </a:r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 sinus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Anterior, middle &amp; posterior, Infection may spread to the orbit &amp; can lead to optic neuritis.</a:t>
            </a:r>
          </a:p>
          <a:p>
            <a:pPr marL="0" indent="0">
              <a:buNone/>
            </a:pPr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Maxillary sinus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Largest sinus, most commonly infected.</a:t>
            </a:r>
          </a:p>
          <a:p>
            <a:pPr marL="0" indent="0">
              <a:buNone/>
            </a:pPr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Sphenoid sinus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two in numbers,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31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"/>
            <a:ext cx="8915400" cy="6476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Applied aspect</a:t>
            </a:r>
            <a:endParaRPr lang="en-US" dirty="0"/>
          </a:p>
          <a:p>
            <a:r>
              <a:rPr lang="en-US" sz="2400" dirty="0" smtClean="0"/>
              <a:t>In </a:t>
            </a:r>
            <a:r>
              <a:rPr lang="en-US" sz="2400" dirty="0"/>
              <a:t>certain conditions, the pleural cavities may fill with </a:t>
            </a:r>
            <a:r>
              <a:rPr lang="en-US" sz="2400" dirty="0" smtClean="0"/>
              <a:t>air (</a:t>
            </a:r>
            <a:r>
              <a:rPr lang="en-US" sz="2400" b="1" u="sng" dirty="0" smtClean="0"/>
              <a:t>pneumothorax</a:t>
            </a:r>
            <a:r>
              <a:rPr lang="en-US" sz="2400" u="sng" dirty="0" smtClean="0"/>
              <a:t>), </a:t>
            </a:r>
            <a:r>
              <a:rPr lang="en-US" sz="2400" dirty="0"/>
              <a:t>blood (</a:t>
            </a:r>
            <a:r>
              <a:rPr lang="en-US" sz="2400" b="1" u="sng" dirty="0" err="1"/>
              <a:t>hemothorax</a:t>
            </a:r>
            <a:r>
              <a:rPr lang="en-US" sz="2400" u="sng" dirty="0"/>
              <a:t>)</a:t>
            </a:r>
            <a:r>
              <a:rPr lang="en-US" sz="2400" dirty="0"/>
              <a:t>, or pus. </a:t>
            </a:r>
            <a:endParaRPr lang="en-US" sz="2400" dirty="0" smtClean="0"/>
          </a:p>
          <a:p>
            <a:r>
              <a:rPr lang="en-US" sz="2400" dirty="0" smtClean="0"/>
              <a:t>Air </a:t>
            </a:r>
            <a:r>
              <a:rPr lang="en-US" sz="2400" dirty="0"/>
              <a:t>in the pleural cavities, </a:t>
            </a:r>
            <a:r>
              <a:rPr lang="en-US" sz="2400" dirty="0" smtClean="0"/>
              <a:t>most commonly </a:t>
            </a:r>
            <a:r>
              <a:rPr lang="en-US" sz="2400" dirty="0"/>
              <a:t>introduced in a surgical opening of the chest or as a </a:t>
            </a:r>
            <a:r>
              <a:rPr lang="en-US" sz="2400" dirty="0" smtClean="0"/>
              <a:t>result of </a:t>
            </a:r>
            <a:r>
              <a:rPr lang="en-US" sz="2400" dirty="0"/>
              <a:t>a stab or gunshot wound, may cause the lungs to collapse. </a:t>
            </a:r>
            <a:endParaRPr lang="en-US" sz="2400" dirty="0" smtClean="0"/>
          </a:p>
          <a:p>
            <a:r>
              <a:rPr lang="en-US" sz="2400" dirty="0" smtClean="0"/>
              <a:t>This collapse </a:t>
            </a:r>
            <a:r>
              <a:rPr lang="en-US" sz="2400" dirty="0"/>
              <a:t>of a part of a lung, or rarely an entire lung, is called </a:t>
            </a:r>
            <a:r>
              <a:rPr lang="en-US" sz="2400" b="1" u="sng" dirty="0" smtClean="0"/>
              <a:t>atelectasis</a:t>
            </a:r>
            <a:r>
              <a:rPr lang="en-US" sz="2400" dirty="0" smtClean="0"/>
              <a:t>(</a:t>
            </a:r>
            <a:r>
              <a:rPr lang="en-US" sz="2400" dirty="0" err="1" smtClean="0"/>
              <a:t>ateles</a:t>
            </a:r>
            <a:r>
              <a:rPr lang="en-US" sz="2400" dirty="0" smtClean="0"/>
              <a:t>-  </a:t>
            </a:r>
            <a:r>
              <a:rPr lang="en-US" sz="2400" dirty="0"/>
              <a:t>incomplete; -</a:t>
            </a:r>
            <a:r>
              <a:rPr lang="en-US" sz="2400" dirty="0" err="1"/>
              <a:t>ectasis</a:t>
            </a:r>
            <a:r>
              <a:rPr lang="en-US" sz="2400" dirty="0"/>
              <a:t>  expansion</a:t>
            </a:r>
            <a:r>
              <a:rPr lang="en-US" sz="2400" dirty="0" smtClean="0"/>
              <a:t>).</a:t>
            </a:r>
          </a:p>
          <a:p>
            <a:r>
              <a:rPr lang="en-US" sz="2400" b="1" u="sng" dirty="0"/>
              <a:t>Respiratory distress syndrome (RDS) </a:t>
            </a:r>
            <a:r>
              <a:rPr lang="en-US" sz="2400" dirty="0"/>
              <a:t>is a breathing </a:t>
            </a:r>
            <a:r>
              <a:rPr lang="en-US" sz="2400" dirty="0" smtClean="0"/>
              <a:t>disorder of </a:t>
            </a:r>
            <a:r>
              <a:rPr lang="en-US" sz="2400" dirty="0"/>
              <a:t>premature newborns in which the alveoli do not </a:t>
            </a:r>
            <a:r>
              <a:rPr lang="en-US" sz="2400" dirty="0" smtClean="0"/>
              <a:t>remain open </a:t>
            </a:r>
            <a:r>
              <a:rPr lang="en-US" sz="2400" dirty="0"/>
              <a:t>due to a </a:t>
            </a:r>
            <a:r>
              <a:rPr lang="en-US" sz="2400" b="1" dirty="0" smtClean="0"/>
              <a:t>lack of surfactant</a:t>
            </a:r>
            <a:r>
              <a:rPr lang="en-US" sz="2400" dirty="0" smtClean="0"/>
              <a:t>. </a:t>
            </a:r>
            <a:r>
              <a:rPr lang="en-US" sz="2400" dirty="0"/>
              <a:t>Recall that surfactant </a:t>
            </a:r>
            <a:r>
              <a:rPr lang="en-US" sz="2400" dirty="0" smtClean="0"/>
              <a:t>reduces surface </a:t>
            </a:r>
            <a:r>
              <a:rPr lang="en-US" sz="2400" dirty="0"/>
              <a:t>tension and is necessary to prevent the collapse of </a:t>
            </a:r>
            <a:r>
              <a:rPr lang="en-US" sz="2400" dirty="0" smtClean="0"/>
              <a:t>alveoli during </a:t>
            </a:r>
            <a:r>
              <a:rPr lang="en-US" sz="2400" dirty="0"/>
              <a:t>exhalation. The more premature the newborn, the </a:t>
            </a:r>
            <a:r>
              <a:rPr lang="en-US" sz="2400" dirty="0" smtClean="0"/>
              <a:t>greater the </a:t>
            </a:r>
            <a:r>
              <a:rPr lang="en-US" sz="2400" dirty="0"/>
              <a:t>chance that RDS will develop. The condition is also more </a:t>
            </a:r>
            <a:r>
              <a:rPr lang="en-US" sz="2400" dirty="0" smtClean="0"/>
              <a:t>common in infants whose mothers have diabetes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1903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0362" y="110837"/>
            <a:ext cx="3921238" cy="4384963"/>
          </a:xfrm>
        </p:spPr>
        <p:txBody>
          <a:bodyPr>
            <a:no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respiratory system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consists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nose, pharynx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(throat), larynx (voice box), trachea (windpipe),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bronchi, and lungs.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Structurally two divisions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pper Respiratory System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includes the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nose, nasal cavity, pharynx, and associated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structures.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Lower Respiratory System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includes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larynx, trachea,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bronchi, and lungs.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691"/>
            <a:ext cx="5070362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4333010"/>
            <a:ext cx="914399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</a:rPr>
              <a:t>Functionally,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the respiratory system </a:t>
            </a:r>
            <a:r>
              <a:rPr lang="en-US" b="1" dirty="0" smtClean="0">
                <a:solidFill>
                  <a:srgbClr val="FF0000"/>
                </a:solidFill>
              </a:rPr>
              <a:t>consists of two </a:t>
            </a:r>
            <a:r>
              <a:rPr lang="en-US" b="1" dirty="0">
                <a:solidFill>
                  <a:srgbClr val="FF0000"/>
                </a:solidFill>
              </a:rPr>
              <a:t>parts. </a:t>
            </a:r>
            <a:endParaRPr lang="en-US" b="1" dirty="0" smtClean="0">
              <a:solidFill>
                <a:srgbClr val="FF0000"/>
              </a:solidFill>
            </a:endParaRPr>
          </a:p>
          <a:p>
            <a:pPr lvl="1"/>
            <a:r>
              <a:rPr lang="en-US" sz="2000" b="1" dirty="0" smtClean="0"/>
              <a:t>(1) </a:t>
            </a:r>
            <a:r>
              <a:rPr lang="en-US" sz="2000" b="1" dirty="0"/>
              <a:t>C</a:t>
            </a:r>
            <a:r>
              <a:rPr lang="en-US" sz="2000" b="1" dirty="0" smtClean="0"/>
              <a:t>onducting zone: </a:t>
            </a:r>
            <a:r>
              <a:rPr lang="en-US" sz="2000" dirty="0" smtClean="0"/>
              <a:t>nose</a:t>
            </a:r>
            <a:r>
              <a:rPr lang="en-US" sz="2000" dirty="0"/>
              <a:t>, nasal cavity, pharynx, larynx, </a:t>
            </a:r>
            <a:r>
              <a:rPr lang="en-US" sz="2000" dirty="0" smtClean="0"/>
              <a:t>trachea, bronchi</a:t>
            </a:r>
            <a:r>
              <a:rPr lang="en-US" sz="2000" dirty="0"/>
              <a:t>, bronchioles, and terminal bronchioles; their function </a:t>
            </a:r>
            <a:r>
              <a:rPr lang="en-US" sz="2000" dirty="0" smtClean="0"/>
              <a:t>is to </a:t>
            </a:r>
            <a:r>
              <a:rPr lang="en-US" sz="2000" dirty="0"/>
              <a:t>filter, warm, and moisten air and conduct it into the </a:t>
            </a:r>
            <a:r>
              <a:rPr lang="en-US" sz="2000" dirty="0" smtClean="0"/>
              <a:t>lungs.</a:t>
            </a:r>
          </a:p>
          <a:p>
            <a:pPr lvl="1"/>
            <a:r>
              <a:rPr lang="en-US" sz="2000" b="1" dirty="0" smtClean="0"/>
              <a:t>  (2</a:t>
            </a:r>
            <a:r>
              <a:rPr lang="en-US" sz="2000" b="1" smtClean="0"/>
              <a:t>) </a:t>
            </a:r>
            <a:r>
              <a:rPr lang="en-US" sz="2000" b="1" dirty="0" smtClean="0"/>
              <a:t>R</a:t>
            </a:r>
            <a:r>
              <a:rPr lang="en-US" sz="2000" b="1" smtClean="0"/>
              <a:t>espiratory </a:t>
            </a:r>
            <a:r>
              <a:rPr lang="en-US" sz="2000" b="1" dirty="0"/>
              <a:t>zone </a:t>
            </a:r>
            <a:r>
              <a:rPr lang="en-US" sz="2000" dirty="0"/>
              <a:t>consists of tubes and tissues within </a:t>
            </a:r>
            <a:r>
              <a:rPr lang="en-US" sz="2000" dirty="0" smtClean="0"/>
              <a:t>the lungs </a:t>
            </a:r>
            <a:r>
              <a:rPr lang="en-US" sz="2000" dirty="0"/>
              <a:t>where gas exchange occurs. These include the </a:t>
            </a:r>
            <a:r>
              <a:rPr lang="en-US" sz="2000" dirty="0" smtClean="0"/>
              <a:t>respiratory bronchioles</a:t>
            </a:r>
            <a:r>
              <a:rPr lang="en-US" sz="2000" dirty="0"/>
              <a:t>, alveolar ducts, alveolar sacs, and alveoli and are </a:t>
            </a:r>
            <a:r>
              <a:rPr lang="en-US" sz="2000" dirty="0" smtClean="0"/>
              <a:t>the main </a:t>
            </a:r>
            <a:r>
              <a:rPr lang="en-US" sz="2000" dirty="0"/>
              <a:t>sites of gas exchange between air and blood.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71771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915400" cy="6553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Functions of lungs?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Pulmonary functions (Gas exchange)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Gas exchange at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respiratory membrane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 together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the alveolar and capillary walls and their fused basement membranes form the respiratory membrane,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 5-µm-thick air-blood barrier that has gas on one side and blood flowing past on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other. 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Gas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exchanges occur readily by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simple diffusion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across the respiratory membrane— 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passes from the alveolus into the blood, and CO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leaves the blood to enter the gas-filled alveolus.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1" y="3874942"/>
            <a:ext cx="4114800" cy="2830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384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34313" cy="63976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itchFamily="2" charset="2"/>
              <a:buChar char="Ø"/>
            </a:pPr>
            <a:r>
              <a:rPr lang="en-US" sz="2800" b="1" dirty="0" smtClean="0"/>
              <a:t>Pulmonary function of lung</a:t>
            </a:r>
            <a:endParaRPr lang="en-US" sz="28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52" y="900544"/>
            <a:ext cx="8816169" cy="4966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0875" y="6096000"/>
            <a:ext cx="882203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Fig: Site of gas exchange in alveoli called 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respiratory membrane</a:t>
            </a:r>
            <a:endParaRPr lang="en-US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17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709"/>
            <a:ext cx="4572000" cy="3836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545" y="2971800"/>
            <a:ext cx="4800600" cy="3162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963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763000" cy="6400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Alveoli</a:t>
            </a: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alveoli are lined by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two types of epithelial cells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Type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cells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2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Flat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cells with large cytoplasmic extensions and are the </a:t>
            </a:r>
            <a:r>
              <a:rPr lang="en-US" sz="2600" u="sng" dirty="0">
                <a:latin typeface="Times New Roman" pitchFamily="18" charset="0"/>
                <a:cs typeface="Times New Roman" pitchFamily="18" charset="0"/>
              </a:rPr>
              <a:t>primary lining cells of the alveoli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covering approximately 95% of the alveolar epithelial surface area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Type II cells (granular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pneumocytes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Thicker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and contain numerous </a:t>
            </a:r>
            <a:r>
              <a:rPr lang="en-US" sz="2600" u="sng" dirty="0" smtClean="0">
                <a:latin typeface="Times New Roman" pitchFamily="18" charset="0"/>
                <a:cs typeface="Times New Roman" pitchFamily="18" charset="0"/>
              </a:rPr>
              <a:t>inclusion </a:t>
            </a:r>
            <a:r>
              <a:rPr lang="en-US" sz="2600" u="sng" dirty="0">
                <a:latin typeface="Times New Roman" pitchFamily="18" charset="0"/>
                <a:cs typeface="Times New Roman" pitchFamily="18" charset="0"/>
              </a:rPr>
              <a:t>bodies</a:t>
            </a:r>
            <a:r>
              <a:rPr lang="en-US" sz="2600" u="sng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2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primary function of these cells is </a:t>
            </a:r>
            <a:r>
              <a:rPr lang="en-US" sz="2600" u="sng" dirty="0">
                <a:latin typeface="Times New Roman" pitchFamily="18" charset="0"/>
                <a:cs typeface="Times New Roman" pitchFamily="18" charset="0"/>
              </a:rPr>
              <a:t>to secrete </a:t>
            </a:r>
            <a:r>
              <a:rPr lang="en-US" sz="2600" u="sng" dirty="0" smtClean="0">
                <a:latin typeface="Times New Roman" pitchFamily="18" charset="0"/>
                <a:cs typeface="Times New Roman" pitchFamily="18" charset="0"/>
              </a:rPr>
              <a:t>surfactant</a:t>
            </a:r>
            <a:r>
              <a:rPr lang="en-US" sz="26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(reduces surface tension)</a:t>
            </a:r>
          </a:p>
          <a:p>
            <a:pPr lvl="2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hey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are also important in </a:t>
            </a:r>
            <a:r>
              <a:rPr lang="en-US" sz="2600" u="sng" dirty="0">
                <a:latin typeface="Times New Roman" pitchFamily="18" charset="0"/>
                <a:cs typeface="Times New Roman" pitchFamily="18" charset="0"/>
              </a:rPr>
              <a:t>alveolar repair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as well as other cellular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physiology.</a:t>
            </a:r>
          </a:p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The alveoli also contain other specialized cells, including </a:t>
            </a:r>
            <a:r>
              <a:rPr lang="en-US" sz="2600" u="sng" dirty="0">
                <a:latin typeface="Times New Roman" pitchFamily="18" charset="0"/>
                <a:cs typeface="Times New Roman" pitchFamily="18" charset="0"/>
              </a:rPr>
              <a:t>pulmonary alveolar macrophages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(PAMs, or AMs), lymphocytes, plasma cells, neuroendocrine cells, and </a:t>
            </a:r>
            <a:r>
              <a:rPr lang="en-US" sz="2600" u="sng" dirty="0">
                <a:latin typeface="Times New Roman" pitchFamily="18" charset="0"/>
                <a:cs typeface="Times New Roman" pitchFamily="18" charset="0"/>
              </a:rPr>
              <a:t>mast cells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The mast cells contain heparin, various lipids, histamine, and various proteases that participate in allergic reactions</a:t>
            </a:r>
          </a:p>
        </p:txBody>
      </p:sp>
    </p:spTree>
    <p:extLst>
      <p:ext uri="{BB962C8B-B14F-4D97-AF65-F5344CB8AC3E}">
        <p14:creationId xmlns:p14="http://schemas.microsoft.com/office/powerpoint/2010/main" val="103668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29" y="304800"/>
            <a:ext cx="8898192" cy="64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072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763000" cy="6400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Non-respiratory functions of lungs (</a:t>
            </a:r>
            <a:r>
              <a:rPr lang="en-US" sz="2800" dirty="0">
                <a:solidFill>
                  <a:srgbClr val="FF0000"/>
                </a:solidFill>
              </a:rPr>
              <a:t>metabolic </a:t>
            </a:r>
            <a:r>
              <a:rPr lang="en-US" sz="2800" dirty="0" smtClean="0">
                <a:solidFill>
                  <a:srgbClr val="FF0000"/>
                </a:solidFill>
              </a:rPr>
              <a:t>functions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90800" y="762000"/>
            <a:ext cx="62484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b="1" u="sng" dirty="0" smtClean="0"/>
              <a:t>Synthesized </a:t>
            </a:r>
            <a:r>
              <a:rPr lang="en-US" sz="2400" b="1" u="sng" dirty="0"/>
              <a:t>and used in the lungs </a:t>
            </a:r>
            <a:r>
              <a:rPr lang="en-US" sz="2400" b="1" dirty="0"/>
              <a:t> </a:t>
            </a:r>
          </a:p>
          <a:p>
            <a:r>
              <a:rPr lang="en-US" sz="2400" dirty="0"/>
              <a:t>Surfactant </a:t>
            </a:r>
            <a:r>
              <a:rPr lang="en-US" sz="2400" dirty="0" smtClean="0"/>
              <a:t>: reduces surface tension in alveoli.</a:t>
            </a:r>
            <a:endParaRPr lang="en-US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u="sng" dirty="0"/>
              <a:t>Synthesized or stored and released into </a:t>
            </a:r>
            <a:r>
              <a:rPr lang="en-US" sz="2400" b="1" u="sng" dirty="0" smtClean="0"/>
              <a:t>the blood  </a:t>
            </a:r>
            <a:endParaRPr lang="en-US" sz="2400" b="1" u="sng" dirty="0"/>
          </a:p>
          <a:p>
            <a:r>
              <a:rPr lang="en-US" sz="2400" dirty="0"/>
              <a:t>Prostaglandins </a:t>
            </a:r>
          </a:p>
          <a:p>
            <a:r>
              <a:rPr lang="en-US" sz="2400" dirty="0"/>
              <a:t>Histamine </a:t>
            </a:r>
          </a:p>
          <a:p>
            <a:r>
              <a:rPr lang="en-US" sz="2400" dirty="0" err="1"/>
              <a:t>Kallikrein</a:t>
            </a:r>
            <a:r>
              <a:rPr lang="en-US" sz="2400" dirty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u="sng" dirty="0"/>
              <a:t>Partially removed from the blood </a:t>
            </a:r>
            <a:r>
              <a:rPr lang="en-US" sz="2400" u="sng" dirty="0"/>
              <a:t> </a:t>
            </a:r>
          </a:p>
          <a:p>
            <a:r>
              <a:rPr lang="en-US" sz="2400" dirty="0" smtClean="0"/>
              <a:t>Serotonin </a:t>
            </a:r>
            <a:endParaRPr lang="en-US" sz="2400" dirty="0"/>
          </a:p>
          <a:p>
            <a:r>
              <a:rPr lang="en-US" sz="2400" dirty="0"/>
              <a:t>Norepinephrine </a:t>
            </a:r>
          </a:p>
          <a:p>
            <a:r>
              <a:rPr lang="en-US" sz="2400" dirty="0"/>
              <a:t>Acetylcholine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u="sng" dirty="0" smtClean="0"/>
              <a:t>Angiotensin Converting enzymes (ACE) produced in the lungs activate angiotensin I</a:t>
            </a:r>
            <a:endParaRPr lang="en-US" sz="2400" b="1" dirty="0"/>
          </a:p>
          <a:p>
            <a:endParaRPr lang="en-US" sz="2400" dirty="0" smtClean="0"/>
          </a:p>
          <a:p>
            <a:r>
              <a:rPr lang="en-US" sz="2400" dirty="0" smtClean="0"/>
              <a:t>Angiotensinogen      </a:t>
            </a:r>
            <a:r>
              <a:rPr lang="en-US" sz="2400" b="1" dirty="0" smtClean="0"/>
              <a:t>ACE   </a:t>
            </a:r>
            <a:r>
              <a:rPr lang="en-US" sz="2400" dirty="0" smtClean="0"/>
              <a:t>   angiotensin I</a:t>
            </a:r>
            <a:endParaRPr lang="en-US" sz="2400" dirty="0"/>
          </a:p>
          <a:p>
            <a:r>
              <a:rPr lang="en-US" sz="24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131331"/>
            <a:ext cx="2209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Storage of Pulmonary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blood volume of about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500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This large blood volume allows the pulmonary circulation to act as 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reservoir for the left ventricle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5105400" y="6262255"/>
            <a:ext cx="71350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939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782"/>
            <a:ext cx="6781800" cy="5198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599" y="5178114"/>
            <a:ext cx="83820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8. Contains </a:t>
            </a:r>
            <a:r>
              <a:rPr lang="en-US" sz="2400" dirty="0"/>
              <a:t>receptors for sense of smell, filters inspired air, produces vocal sounds (phonation), and excretes small amounts of water and heat.</a:t>
            </a:r>
          </a:p>
          <a:p>
            <a:endParaRPr lang="en-US" sz="2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392" y="2362200"/>
            <a:ext cx="2418608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2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63"/>
            <a:ext cx="7162800" cy="6709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62800" y="3048000"/>
            <a:ext cx="1981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</a:rPr>
              <a:t>Functions of </a:t>
            </a:r>
            <a:r>
              <a:rPr lang="en-US" sz="2800" b="1" u="sng" dirty="0" err="1" smtClean="0">
                <a:solidFill>
                  <a:srgbClr val="FF0000"/>
                </a:solidFill>
              </a:rPr>
              <a:t>respiratoy</a:t>
            </a:r>
            <a:r>
              <a:rPr lang="en-US" sz="2800" b="1" u="sng" dirty="0" smtClean="0">
                <a:solidFill>
                  <a:srgbClr val="FF0000"/>
                </a:solidFill>
              </a:rPr>
              <a:t> system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7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915400" cy="609600"/>
          </a:xfrm>
        </p:spPr>
        <p:txBody>
          <a:bodyPr>
            <a:noAutofit/>
          </a:bodyPr>
          <a:lstStyle/>
          <a:p>
            <a:pPr algn="l"/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Mechanism of breathing/respiration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82" y="685800"/>
            <a:ext cx="8915400" cy="6172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Breathing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or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pulmonary ventilation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consists of two phases: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inspiration (2 sec)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period when air flows into the lungs, and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expiration (3 sec)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period when gases exit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lungs. 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phenomenon is </a:t>
            </a:r>
          </a:p>
          <a:p>
            <a:pPr marL="0" indent="0">
              <a:buNone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overened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by the changes</a:t>
            </a: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 the pressure differences</a:t>
            </a: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 different parts of the </a:t>
            </a: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espiratory system.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889721"/>
            <a:ext cx="5160818" cy="4815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839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6928607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4400" y="5334000"/>
            <a:ext cx="6318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Boyel’s</a:t>
            </a:r>
            <a:r>
              <a:rPr lang="en-US" sz="2400" b="1" dirty="0" smtClean="0">
                <a:solidFill>
                  <a:srgbClr val="FF0000"/>
                </a:solidFill>
              </a:rPr>
              <a:t> Law explain the mechanism of breathing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30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"/>
            <a:ext cx="7954703" cy="533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9327" y="5288340"/>
            <a:ext cx="8991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Pulmonary ventilation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movement of air into and out of the lungs so that the gases there are continuously changed and refreshed (commonly called breathing).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7182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839200" cy="6629400"/>
          </a:xfrm>
        </p:spPr>
        <p:txBody>
          <a:bodyPr>
            <a:norm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Breathing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a mechanical process that depends on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volume changes in the thoracic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cavity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which leads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pressure changes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and pressure changes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lead to the flow of gases to equalize the pressure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relationship between the pressure and volume of a gas is given by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Boyle’s law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At constant temperature, the pressure of a gas varies inversely with its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volume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1" y="3328698"/>
            <a:ext cx="5486400" cy="342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935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"/>
            <a:ext cx="8686800" cy="6553200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During inspiration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the chest cavity expands.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Expansion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of the thoracic cage </a:t>
            </a: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generates negative pressure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the lungs. As a result, air moves into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lungs.</a:t>
            </a:r>
          </a:p>
          <a:p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During expiration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the chest cavity becomes smaller, producing </a:t>
            </a: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positive pressure in the lungs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As a result, air moves out of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lungs.</a:t>
            </a: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Hence the 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key event</a:t>
            </a: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inspiration and expiration is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change in the size of the thoracic cage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change in size is brought about by the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action of the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diaphragm and intercostal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muscles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(major respiratory muscles).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Diaphragm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is controlled by the phrenic nerve originated in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C3-C5.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Intercostal muscles by thoracic nerve (T1-T12)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41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08" y="304800"/>
            <a:ext cx="8849032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42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6" y="0"/>
            <a:ext cx="8982154" cy="675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010" y="4876800"/>
            <a:ext cx="27683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Mechanism of respiration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1" y="5506161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Bucket handle phenomenon for inspiration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95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21" y="76199"/>
            <a:ext cx="9027979" cy="6792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3600" y="3810000"/>
            <a:ext cx="27683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smtClean="0">
                <a:solidFill>
                  <a:srgbClr val="FF0000"/>
                </a:solidFill>
              </a:rPr>
              <a:t>Mechanism of respiration</a:t>
            </a:r>
            <a:endParaRPr lang="en-US" sz="32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37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-19627"/>
            <a:ext cx="8229600" cy="675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00800" y="48491"/>
            <a:ext cx="2743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</a:rPr>
              <a:t>Exchange of Oxygen and Carbon Dioxide</a:t>
            </a:r>
          </a:p>
          <a:p>
            <a:endParaRPr lang="en-US" sz="28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03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4636"/>
            <a:ext cx="7239000" cy="6793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19801" y="4953000"/>
            <a:ext cx="32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</a:rPr>
              <a:t>Transport of Oxygen and</a:t>
            </a:r>
          </a:p>
          <a:p>
            <a:r>
              <a:rPr lang="en-US" sz="3200" b="1" u="sng" dirty="0">
                <a:solidFill>
                  <a:srgbClr val="FF0000"/>
                </a:solidFill>
              </a:rPr>
              <a:t>Carbon Dioxide</a:t>
            </a:r>
          </a:p>
        </p:txBody>
      </p:sp>
    </p:spTree>
    <p:extLst>
      <p:ext uri="{BB962C8B-B14F-4D97-AF65-F5344CB8AC3E}">
        <p14:creationId xmlns:p14="http://schemas.microsoft.com/office/powerpoint/2010/main" val="112253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Books by raju dai\Physiology\Boron - Medical Physiology\Images\V. The Respiratory System\S23283-028-f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45" y="93180"/>
            <a:ext cx="533185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00" y="3124200"/>
            <a:ext cx="4533900" cy="353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81599" y="120889"/>
            <a:ext cx="396240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Oxyhaemoglobin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Dissociation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Curve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relationship between PO2 and the percentage saturation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haemoglobin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with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oxygen is given by the curve.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curve is sigmoid in shape.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3549889"/>
            <a:ext cx="463088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Full, i.e. 100% saturation, refers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haemoglobin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carrying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maxi-mum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amount of oxygen that it can carry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This S-shaped curve has a steep slope for P</a:t>
            </a:r>
            <a:r>
              <a:rPr lang="en-US" sz="2200" baseline="-25000" dirty="0">
                <a:latin typeface="Times New Roman" pitchFamily="18" charset="0"/>
                <a:cs typeface="Times New Roman" pitchFamily="18" charset="0"/>
              </a:rPr>
              <a:t>O2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values between 10 and 50 mm Hg and then flattens out (plateaus) between 70 and 100 mm Hg.</a:t>
            </a:r>
            <a:br>
              <a:rPr lang="en-US" sz="2200" dirty="0">
                <a:latin typeface="Times New Roman" pitchFamily="18" charset="0"/>
                <a:cs typeface="Times New Roman" pitchFamily="18" charset="0"/>
              </a:rPr>
            </a:b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41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839200" cy="6705600"/>
          </a:xfrm>
        </p:spPr>
        <p:txBody>
          <a:bodyPr>
            <a:normAutofit/>
          </a:bodyPr>
          <a:lstStyle/>
          <a:p>
            <a:r>
              <a:rPr lang="en-US" sz="2400" dirty="0"/>
              <a:t>The </a:t>
            </a:r>
            <a:r>
              <a:rPr lang="en-US" sz="2400" b="1" dirty="0"/>
              <a:t>oxygen–hemoglobin dissociation curve </a:t>
            </a:r>
            <a:r>
              <a:rPr lang="en-US" sz="2400" dirty="0"/>
              <a:t> relates percentage saturation of the O</a:t>
            </a:r>
            <a:r>
              <a:rPr lang="en-US" sz="2400" baseline="-25000" dirty="0"/>
              <a:t>2</a:t>
            </a:r>
            <a:r>
              <a:rPr lang="en-US" sz="2400" dirty="0"/>
              <a:t> carrying power of hemoglobin to the </a:t>
            </a:r>
            <a:r>
              <a:rPr lang="en-US" sz="2400" dirty="0" smtClean="0"/>
              <a:t>PO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When </a:t>
            </a:r>
            <a:r>
              <a:rPr lang="en-US" sz="2400" b="1" dirty="0"/>
              <a:t>fully saturated</a:t>
            </a:r>
            <a:r>
              <a:rPr lang="en-US" sz="2400" dirty="0"/>
              <a:t>, </a:t>
            </a:r>
            <a:r>
              <a:rPr lang="en-US" sz="2400" b="1" dirty="0"/>
              <a:t>each gram of normal hemoglobin contains </a:t>
            </a:r>
            <a:r>
              <a:rPr lang="en-US" sz="2400" b="1" dirty="0" smtClean="0"/>
              <a:t>1.34 </a:t>
            </a:r>
            <a:r>
              <a:rPr lang="en-US" sz="2400" b="1" dirty="0"/>
              <a:t>mL of O</a:t>
            </a:r>
            <a:r>
              <a:rPr lang="en-US" sz="2400" b="1" baseline="-25000" dirty="0"/>
              <a:t>2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hemoglobin concentration in normal blood is about 15 </a:t>
            </a:r>
            <a:r>
              <a:rPr lang="en-US" sz="2400" dirty="0" smtClean="0"/>
              <a:t>g/</a:t>
            </a:r>
            <a:r>
              <a:rPr lang="en-US" sz="2400" dirty="0" err="1" smtClean="0"/>
              <a:t>dL</a:t>
            </a:r>
            <a:r>
              <a:rPr lang="en-US" sz="2400" dirty="0" smtClean="0"/>
              <a:t>. Therefore</a:t>
            </a:r>
            <a:r>
              <a:rPr lang="en-US" sz="2400" dirty="0"/>
              <a:t>, 1 </a:t>
            </a:r>
            <a:r>
              <a:rPr lang="en-US" sz="2400" dirty="0" err="1" smtClean="0"/>
              <a:t>dL</a:t>
            </a:r>
            <a:r>
              <a:rPr lang="en-US" sz="2400" dirty="0" smtClean="0"/>
              <a:t> (100ml) </a:t>
            </a:r>
            <a:r>
              <a:rPr lang="en-US" sz="2400" dirty="0"/>
              <a:t>of blood contains 20.1 mL (</a:t>
            </a:r>
            <a:r>
              <a:rPr lang="en-US" sz="2400" b="1" dirty="0"/>
              <a:t>1.34 mL x 15</a:t>
            </a:r>
            <a:r>
              <a:rPr lang="en-US" sz="2400" dirty="0"/>
              <a:t>) of O</a:t>
            </a:r>
            <a:r>
              <a:rPr lang="en-US" sz="2400" baseline="-25000" dirty="0"/>
              <a:t>2</a:t>
            </a:r>
            <a:r>
              <a:rPr lang="en-US" sz="2400" dirty="0"/>
              <a:t> bound to hemoglobin when the </a:t>
            </a:r>
            <a:r>
              <a:rPr lang="en-US" sz="2400" b="1" dirty="0"/>
              <a:t>hemoglobin is 100% saturated</a:t>
            </a:r>
          </a:p>
          <a:p>
            <a:endParaRPr lang="en-US" sz="2400" dirty="0" smtClean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894800"/>
            <a:ext cx="5981700" cy="389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506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3" y="228600"/>
            <a:ext cx="6633537" cy="620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91200" y="838200"/>
            <a:ext cx="32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Fig. Factors affecting the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oxyhemoglobin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dissociation curve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33309" y="2819400"/>
            <a:ext cx="241069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Bohr 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effect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ncrease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carbon dioxide in the blood causes oxygen to be displaced from the hemoglobin </a:t>
            </a:r>
          </a:p>
        </p:txBody>
      </p:sp>
    </p:spTree>
    <p:extLst>
      <p:ext uri="{BB962C8B-B14F-4D97-AF65-F5344CB8AC3E}">
        <p14:creationId xmlns:p14="http://schemas.microsoft.com/office/powerpoint/2010/main" val="160770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7100455" cy="520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609109"/>
            <a:ext cx="3505200" cy="312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256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5810"/>
            <a:ext cx="7074849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19800" y="135083"/>
            <a:ext cx="2590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Fig: Transport of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carbondioxide</a:t>
            </a:r>
            <a:endParaRPr lang="en-US" sz="2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771" y="5686467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Although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reaction of CO2 &amp; H2O also occurs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 plasma, it is thousands of times faster in RBCs because they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(RBCs) contain abundant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carbonic anhydrase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987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162800" cy="762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Pulmonary volumes &amp; capacities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839200" cy="59436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Pulmonary function is frequently measured in terms of volume of air moved by the lungs under clearly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deﬁned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conditions.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Volumes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are basic entities while capacities are derived from volumes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Each capacity is the sum of two or more volumes.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Understanding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volumes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capacities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a fundamental part of pulmonary physiology.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Recording Changes in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Pulmonary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Volume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called spirometry &amp; the instrument is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spirometer.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93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572000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Fig. Spirometer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It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consists of a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drum inverted over a chamber of water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with the drum counterbalanced by a weight. In the drum is a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breathing gas, usually air or oxygen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 a tube connects the mouth with the gas chamber. When one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breathes into and out of the chamber, the drum rises and falls,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and an appropriate recording is made on a moving sheet of paper. </a:t>
            </a:r>
          </a:p>
        </p:txBody>
      </p:sp>
      <p:pic>
        <p:nvPicPr>
          <p:cNvPr id="6146" name="Picture 2" descr="E:\Books by raju dai\Physiology\Boron - Medical Physiology\Images\V. The Respiratory System\S23283-026-f00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399"/>
            <a:ext cx="8153400" cy="428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48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" y="457200"/>
            <a:ext cx="9138354" cy="5179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143000" y="152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9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6" y="457200"/>
            <a:ext cx="8596529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445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2" y="914400"/>
            <a:ext cx="8879211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530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915400" cy="6629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espiratory 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dead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space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(Anatomical + alveolar) </a:t>
            </a:r>
          </a:p>
          <a:p>
            <a:pPr marL="0" indent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Anatomical dead space: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space in the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conducting zone of the airways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occupied by gas that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does not exchange with blood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 the pulmonary vessels such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as the nose, pharynx,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trachea.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This air is called dead space air because it is </a:t>
            </a: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not useful for gas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exchange.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Typically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amounts to about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ml.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This means that if TV is 500 ml, </a:t>
            </a:r>
            <a:r>
              <a:rPr lang="en-US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only 350 ml of it is involved in alveolar 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ventilation.</a:t>
            </a:r>
          </a:p>
          <a:p>
            <a:pPr marL="0" indent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Alveolar dead space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physiological dead space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some alveoli cease to act in gas exchange (due to </a:t>
            </a: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alveolar collapse or obstruction by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mucus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), this space is 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alveolar dead space </a:t>
            </a:r>
          </a:p>
        </p:txBody>
      </p:sp>
    </p:spTree>
    <p:extLst>
      <p:ext uri="{BB962C8B-B14F-4D97-AF65-F5344CB8AC3E}">
        <p14:creationId xmlns:p14="http://schemas.microsoft.com/office/powerpoint/2010/main" val="53572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7162800" cy="643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5527" y="118408"/>
            <a:ext cx="350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Such space, which contributes to ventilatory effort but does not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contribute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gas exchange is called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dead space</a:t>
            </a:r>
          </a:p>
        </p:txBody>
      </p:sp>
    </p:spTree>
    <p:extLst>
      <p:ext uri="{BB962C8B-B14F-4D97-AF65-F5344CB8AC3E}">
        <p14:creationId xmlns:p14="http://schemas.microsoft.com/office/powerpoint/2010/main" val="1709012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"/>
            <a:ext cx="5127995" cy="4614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9599" y="4919008"/>
            <a:ext cx="8229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Restrictive (TB, fibrosis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): Vital capacity &amp; residual volume are the minimum but </a:t>
            </a:r>
            <a:r>
              <a:rPr lang="en-US" sz="2400" i="1" u="sng" dirty="0" smtClean="0">
                <a:latin typeface="Times New Roman" pitchFamily="18" charset="0"/>
                <a:cs typeface="Times New Roman" pitchFamily="18" charset="0"/>
              </a:rPr>
              <a:t>FEV1 is  almost normal or higher</a:t>
            </a:r>
          </a:p>
          <a:p>
            <a:r>
              <a:rPr lang="en-US" sz="2400" b="1" u="sng" dirty="0" err="1" smtClean="0">
                <a:latin typeface="Times New Roman" pitchFamily="18" charset="0"/>
                <a:cs typeface="Times New Roman" pitchFamily="18" charset="0"/>
              </a:rPr>
              <a:t>Ostructive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emphysema and chronic bronchitis 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RV is increased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i.e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retention of air in lungs, but </a:t>
            </a:r>
            <a:r>
              <a:rPr lang="en-US" sz="2400" i="1" u="sng" dirty="0" smtClean="0">
                <a:latin typeface="Times New Roman" pitchFamily="18" charset="0"/>
                <a:cs typeface="Times New Roman" pitchFamily="18" charset="0"/>
              </a:rPr>
              <a:t>FEV1 is severely reduced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with moderate decrease in FVC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19800" y="533400"/>
            <a:ext cx="2819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NOTES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Obstructive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disorders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result in a marked decrease in both FVC and FEV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/FVC, whereas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restrictive disorders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result in a loss of FVC without loss in FEV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/FVC.</a:t>
            </a:r>
          </a:p>
        </p:txBody>
      </p:sp>
    </p:spTree>
    <p:extLst>
      <p:ext uri="{BB962C8B-B14F-4D97-AF65-F5344CB8AC3E}">
        <p14:creationId xmlns:p14="http://schemas.microsoft.com/office/powerpoint/2010/main" val="127803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667000"/>
            <a:ext cx="7924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</a:t>
            </a:r>
            <a:r>
              <a:rPr lang="en-US" sz="2400" b="1" dirty="0" smtClean="0"/>
              <a:t>forced expiratory </a:t>
            </a:r>
            <a:r>
              <a:rPr lang="en-US" sz="2400" b="1" dirty="0"/>
              <a:t>volume in 1 second</a:t>
            </a:r>
            <a:r>
              <a:rPr lang="en-US" sz="2400" dirty="0"/>
              <a:t>, (</a:t>
            </a:r>
            <a:r>
              <a:rPr lang="en-US" sz="2400" b="1" dirty="0"/>
              <a:t>FEV1.0</a:t>
            </a:r>
            <a:r>
              <a:rPr lang="en-US" sz="2400" dirty="0"/>
              <a:t>) is the volume of </a:t>
            </a:r>
            <a:r>
              <a:rPr lang="en-US" sz="2400" dirty="0" smtClean="0"/>
              <a:t>air that </a:t>
            </a:r>
            <a:r>
              <a:rPr lang="en-US" sz="2400" dirty="0"/>
              <a:t>can be exhaled from the lungs in 1 second with maximal </a:t>
            </a:r>
            <a:r>
              <a:rPr lang="en-US" sz="2400" dirty="0" smtClean="0"/>
              <a:t>effort following </a:t>
            </a:r>
            <a:r>
              <a:rPr lang="en-US" sz="2400" dirty="0"/>
              <a:t>a maximal inhalation. Typically, chronic </a:t>
            </a:r>
            <a:r>
              <a:rPr lang="en-US" sz="2400" dirty="0" smtClean="0"/>
              <a:t>obstructive pulmonary </a:t>
            </a:r>
            <a:r>
              <a:rPr lang="en-US" sz="2400" dirty="0"/>
              <a:t>disease (</a:t>
            </a:r>
            <a:r>
              <a:rPr lang="en-US" sz="2400" b="1" dirty="0"/>
              <a:t>COPD)</a:t>
            </a:r>
            <a:r>
              <a:rPr lang="en-US" sz="2400" dirty="0"/>
              <a:t> greatly reduces </a:t>
            </a:r>
            <a:r>
              <a:rPr lang="en-US" sz="2400" dirty="0" smtClean="0"/>
              <a:t>FEV1</a:t>
            </a:r>
            <a:r>
              <a:rPr lang="en-US" sz="2400" dirty="0"/>
              <a:t> </a:t>
            </a:r>
            <a:r>
              <a:rPr lang="en-US" sz="2400" dirty="0" smtClean="0"/>
              <a:t> because COPD </a:t>
            </a:r>
            <a:r>
              <a:rPr lang="en-US" sz="2400" dirty="0"/>
              <a:t>increases airway resistance.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268069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volume</a:t>
            </a:r>
            <a:r>
              <a:rPr lang="en-US" sz="2400" dirty="0"/>
              <a:t>, which cannot be </a:t>
            </a:r>
            <a:r>
              <a:rPr lang="en-US" sz="2400" dirty="0" smtClean="0"/>
              <a:t>measured by </a:t>
            </a:r>
            <a:r>
              <a:rPr lang="en-US" sz="2400" dirty="0" err="1"/>
              <a:t>spirometry</a:t>
            </a:r>
            <a:r>
              <a:rPr lang="en-US" sz="2400" dirty="0"/>
              <a:t>, is called the </a:t>
            </a:r>
            <a:r>
              <a:rPr lang="en-US" sz="2400" b="1" dirty="0"/>
              <a:t>residual volume </a:t>
            </a:r>
            <a:r>
              <a:rPr lang="en-US" sz="2400" dirty="0"/>
              <a:t> </a:t>
            </a:r>
            <a:r>
              <a:rPr lang="en-US" sz="2400" dirty="0" smtClean="0"/>
              <a:t>and</a:t>
            </a:r>
            <a:r>
              <a:rPr lang="en-US" sz="2400" dirty="0"/>
              <a:t> </a:t>
            </a:r>
            <a:r>
              <a:rPr lang="en-US" sz="2400" dirty="0" smtClean="0"/>
              <a:t>amounts </a:t>
            </a:r>
            <a:r>
              <a:rPr lang="en-US" sz="2400" dirty="0"/>
              <a:t>to about 1200 mL in males and 1100 mL in females</a:t>
            </a:r>
          </a:p>
        </p:txBody>
      </p:sp>
    </p:spTree>
    <p:extLst>
      <p:ext uri="{BB962C8B-B14F-4D97-AF65-F5344CB8AC3E}">
        <p14:creationId xmlns:p14="http://schemas.microsoft.com/office/powerpoint/2010/main" val="19583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02814"/>
            <a:ext cx="5945478" cy="628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29200" y="5562600"/>
            <a:ext cx="3419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RESPIRATORY PROCESSES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96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991600" cy="6781800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Factors Influencing Breathing Rate and Depth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53669"/>
            <a:ext cx="8229600" cy="6092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35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553200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Mechanism of coughing (Cough Reflex) </a:t>
            </a:r>
          </a:p>
          <a:p>
            <a:r>
              <a:rPr lang="en-US" sz="2800" dirty="0"/>
              <a:t>The </a:t>
            </a:r>
            <a:r>
              <a:rPr lang="en-US" sz="2800" b="1" dirty="0"/>
              <a:t>bronchi and trachea </a:t>
            </a:r>
            <a:r>
              <a:rPr lang="en-US" sz="2800" dirty="0"/>
              <a:t>are so sensitive to </a:t>
            </a:r>
            <a:r>
              <a:rPr lang="en-US" sz="2800" dirty="0" smtClean="0"/>
              <a:t>touch </a:t>
            </a:r>
            <a:r>
              <a:rPr lang="en-US" sz="2800" dirty="0"/>
              <a:t>that slight amounts of foreign matter or other causes of </a:t>
            </a:r>
            <a:r>
              <a:rPr lang="en-US" sz="2800" b="1" dirty="0"/>
              <a:t>irritation</a:t>
            </a:r>
            <a:r>
              <a:rPr lang="en-US" sz="2800" dirty="0"/>
              <a:t> </a:t>
            </a:r>
            <a:r>
              <a:rPr lang="en-US" sz="2800" b="1" dirty="0"/>
              <a:t>initiate the cough </a:t>
            </a:r>
            <a:r>
              <a:rPr lang="en-US" sz="2800" b="1" dirty="0" smtClean="0"/>
              <a:t>reflex.</a:t>
            </a:r>
          </a:p>
          <a:p>
            <a:r>
              <a:rPr lang="en-US" sz="2800" dirty="0"/>
              <a:t>The </a:t>
            </a:r>
            <a:r>
              <a:rPr lang="en-US" sz="2800" b="1" dirty="0"/>
              <a:t>larynx and carina </a:t>
            </a:r>
            <a:r>
              <a:rPr lang="en-US" sz="2800" dirty="0"/>
              <a:t>(the point where the trachea divides into the bronchi) are </a:t>
            </a:r>
            <a:r>
              <a:rPr lang="en-US" sz="2800" b="1" dirty="0"/>
              <a:t>especially sensitive</a:t>
            </a:r>
            <a:r>
              <a:rPr lang="en-US" sz="2800" dirty="0"/>
              <a:t>, and the terminal bronchioles and even the alveoli are sensitive to corrosive chemical stimuli such as </a:t>
            </a:r>
            <a:r>
              <a:rPr lang="en-US" sz="2800" b="1" dirty="0"/>
              <a:t>sulfur dioxide gas or chlorine </a:t>
            </a:r>
            <a:r>
              <a:rPr lang="en-US" sz="2800" b="1" dirty="0" smtClean="0"/>
              <a:t>gas.</a:t>
            </a:r>
          </a:p>
          <a:p>
            <a:r>
              <a:rPr lang="en-US" sz="2800" b="1" dirty="0"/>
              <a:t>Afferent nerve impulses </a:t>
            </a:r>
            <a:r>
              <a:rPr lang="en-US" sz="2800" dirty="0"/>
              <a:t>pass from the respiratory passages mainly through the </a:t>
            </a:r>
            <a:r>
              <a:rPr lang="en-US" sz="2800" b="1" dirty="0" err="1"/>
              <a:t>vagus</a:t>
            </a:r>
            <a:r>
              <a:rPr lang="en-US" sz="2800" b="1" dirty="0"/>
              <a:t> nerves to the medulla of the </a:t>
            </a:r>
            <a:r>
              <a:rPr lang="en-US" sz="2800" b="1" dirty="0" smtClean="0"/>
              <a:t>brain. Then following steps proceed.</a:t>
            </a:r>
          </a:p>
          <a:p>
            <a:pPr marL="457200" lvl="1" indent="0">
              <a:buNone/>
            </a:pPr>
            <a:endParaRPr lang="en-US" sz="2000" b="1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921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991600" cy="6629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Sequences of events for coughing after the irritation of the tracheobronchial tree</a:t>
            </a:r>
            <a:r>
              <a:rPr lang="en-US" u="sng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First</a:t>
            </a:r>
            <a:r>
              <a:rPr lang="en-US" sz="2800" dirty="0"/>
              <a:t>, up to 2.5 liters of air are rapidly inspired. 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Second</a:t>
            </a:r>
            <a:r>
              <a:rPr lang="en-US" sz="2800" dirty="0"/>
              <a:t>, the epiglottis closes, and the vocal cords shut tightly to entrap the air within the lungs. 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Third</a:t>
            </a:r>
            <a:r>
              <a:rPr lang="en-US" sz="2800" dirty="0"/>
              <a:t>, the abdominal muscles contract forcefully, pushing against the diaphragm while other expiratory muscles, such as the internal </a:t>
            </a:r>
            <a:r>
              <a:rPr lang="en-US" sz="2800" dirty="0" err="1"/>
              <a:t>intercostals</a:t>
            </a:r>
            <a:r>
              <a:rPr lang="en-US" sz="2800" dirty="0"/>
              <a:t>, also contract forcefully. 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Consequently</a:t>
            </a:r>
            <a:r>
              <a:rPr lang="en-US" sz="2800" dirty="0"/>
              <a:t>, the pressure in the lungs rises rapidly to as much as 100 mm Hg or more. 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Fourth</a:t>
            </a:r>
            <a:r>
              <a:rPr lang="en-US" sz="2800" dirty="0"/>
              <a:t>, the vocal cords and the epiglottis suddenly open widely, so that air under this high pressure in the lungs </a:t>
            </a:r>
            <a:r>
              <a:rPr lang="en-US" sz="2800" i="1" dirty="0"/>
              <a:t>explodes</a:t>
            </a:r>
            <a:r>
              <a:rPr lang="en-US" sz="2800" dirty="0"/>
              <a:t> outward.</a:t>
            </a:r>
          </a:p>
        </p:txBody>
      </p:sp>
    </p:spTree>
    <p:extLst>
      <p:ext uri="{BB962C8B-B14F-4D97-AF65-F5344CB8AC3E}">
        <p14:creationId xmlns:p14="http://schemas.microsoft.com/office/powerpoint/2010/main" val="198923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458200" cy="715962"/>
          </a:xfrm>
        </p:spPr>
        <p:txBody>
          <a:bodyPr>
            <a:no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Functional anatomy of respiratory system</a:t>
            </a:r>
            <a:b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u="sng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16973"/>
            <a:ext cx="7086600" cy="6120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827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73" y="457200"/>
            <a:ext cx="8997627" cy="5368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86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79" y="346364"/>
            <a:ext cx="8898021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3000" y="1311717"/>
            <a:ext cx="2388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BRONCHIAL TREE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64" y="228600"/>
            <a:ext cx="9019736" cy="6490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3018970"/>
            <a:ext cx="2869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ANATOMY OF LUNGS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0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2183</Words>
  <Application>Microsoft Office PowerPoint</Application>
  <PresentationFormat>On-screen Show (4:3)</PresentationFormat>
  <Paragraphs>153</Paragraphs>
  <Slides>52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Office Theme</vt:lpstr>
      <vt:lpstr>Respiratory system</vt:lpstr>
      <vt:lpstr>PowerPoint Presentation</vt:lpstr>
      <vt:lpstr>PowerPoint Presentation</vt:lpstr>
      <vt:lpstr>PowerPoint Presentation</vt:lpstr>
      <vt:lpstr>PowerPoint Presentation</vt:lpstr>
      <vt:lpstr>Functional anatomy of respiratory system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Pulmonary function of lung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Mechanism of breathing/respiration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Pulmonary volumes &amp; capacities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Inspiron 3000</dc:creator>
  <cp:lastModifiedBy>Inspiron 3000</cp:lastModifiedBy>
  <cp:revision>21</cp:revision>
  <dcterms:created xsi:type="dcterms:W3CDTF">2017-04-07T15:41:20Z</dcterms:created>
  <dcterms:modified xsi:type="dcterms:W3CDTF">2017-04-11T10:16:43Z</dcterms:modified>
</cp:coreProperties>
</file>