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7" r:id="rId3"/>
    <p:sldId id="258" r:id="rId4"/>
    <p:sldId id="263" r:id="rId5"/>
    <p:sldId id="264" r:id="rId6"/>
    <p:sldId id="259" r:id="rId7"/>
    <p:sldId id="268" r:id="rId8"/>
    <p:sldId id="266" r:id="rId9"/>
    <p:sldId id="269" r:id="rId10"/>
    <p:sldId id="275" r:id="rId11"/>
    <p:sldId id="276" r:id="rId12"/>
    <p:sldId id="277" r:id="rId13"/>
    <p:sldId id="271" r:id="rId14"/>
    <p:sldId id="273" r:id="rId15"/>
    <p:sldId id="278" r:id="rId16"/>
    <p:sldId id="279" r:id="rId17"/>
    <p:sldId id="280" r:id="rId18"/>
    <p:sldId id="281" r:id="rId19"/>
    <p:sldId id="295" r:id="rId20"/>
    <p:sldId id="282" r:id="rId21"/>
    <p:sldId id="283" r:id="rId22"/>
    <p:sldId id="284" r:id="rId23"/>
    <p:sldId id="285" r:id="rId24"/>
    <p:sldId id="296" r:id="rId25"/>
    <p:sldId id="297" r:id="rId26"/>
    <p:sldId id="287" r:id="rId27"/>
    <p:sldId id="288" r:id="rId28"/>
    <p:sldId id="290" r:id="rId29"/>
    <p:sldId id="291" r:id="rId30"/>
    <p:sldId id="292" r:id="rId31"/>
    <p:sldId id="311" r:id="rId32"/>
    <p:sldId id="312" r:id="rId33"/>
    <p:sldId id="313" r:id="rId34"/>
    <p:sldId id="293" r:id="rId35"/>
    <p:sldId id="294" r:id="rId36"/>
    <p:sldId id="300" r:id="rId37"/>
    <p:sldId id="302" r:id="rId38"/>
    <p:sldId id="303" r:id="rId39"/>
    <p:sldId id="306" r:id="rId40"/>
    <p:sldId id="307" r:id="rId41"/>
    <p:sldId id="308" r:id="rId42"/>
    <p:sldId id="309" r:id="rId43"/>
    <p:sldId id="315" r:id="rId44"/>
    <p:sldId id="316" r:id="rId45"/>
    <p:sldId id="317" r:id="rId46"/>
    <p:sldId id="318" r:id="rId47"/>
    <p:sldId id="319" r:id="rId48"/>
    <p:sldId id="320" r:id="rId49"/>
    <p:sldId id="321" r:id="rId50"/>
    <p:sldId id="322"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790" autoAdjust="0"/>
  </p:normalViewPr>
  <p:slideViewPr>
    <p:cSldViewPr>
      <p:cViewPr varScale="1">
        <p:scale>
          <a:sx n="65" d="100"/>
          <a:sy n="65" d="100"/>
        </p:scale>
        <p:origin x="-152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8594E7-B34C-4D06-A5C5-4BD0A3A81FC6}" type="datetimeFigureOut">
              <a:rPr lang="en-US" smtClean="0"/>
              <a:t>4/7/2017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4FF33B-F2A4-44B2-9939-8102483E0B2B}" type="slidenum">
              <a:rPr lang="en-US" smtClean="0"/>
              <a:t>‹#›</a:t>
            </a:fld>
            <a:endParaRPr lang="en-US"/>
          </a:p>
        </p:txBody>
      </p:sp>
    </p:spTree>
    <p:extLst>
      <p:ext uri="{BB962C8B-B14F-4D97-AF65-F5344CB8AC3E}">
        <p14:creationId xmlns:p14="http://schemas.microsoft.com/office/powerpoint/2010/main" val="1476007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Bone</a:t>
            </a:r>
            <a:r>
              <a:rPr lang="en-US" dirty="0" smtClean="0"/>
              <a:t>: bone formation, </a:t>
            </a:r>
            <a:r>
              <a:rPr lang="en-US" dirty="0" err="1" smtClean="0"/>
              <a:t>calcitropic</a:t>
            </a:r>
            <a:r>
              <a:rPr lang="en-US" dirty="0" smtClean="0"/>
              <a:t> effect on renal tubule,</a:t>
            </a:r>
            <a:r>
              <a:rPr lang="en-US" baseline="0" dirty="0" smtClean="0"/>
              <a:t> GI.</a:t>
            </a:r>
          </a:p>
          <a:p>
            <a:r>
              <a:rPr lang="en-US" b="1" u="sng" baseline="0" dirty="0" smtClean="0"/>
              <a:t>Liver</a:t>
            </a:r>
            <a:r>
              <a:rPr lang="en-US" baseline="0" dirty="0" smtClean="0"/>
              <a:t>: increase LDL receptors so clearance of LDL cholesterol, Increase HDL, promote binding protein.</a:t>
            </a:r>
          </a:p>
          <a:p>
            <a:r>
              <a:rPr lang="en-US" b="1" u="sng" baseline="0" dirty="0" smtClean="0"/>
              <a:t>CVS:</a:t>
            </a:r>
            <a:r>
              <a:rPr lang="en-US" baseline="0" dirty="0" smtClean="0"/>
              <a:t> vasodilation through NO, inhibits </a:t>
            </a:r>
            <a:r>
              <a:rPr lang="en-US" baseline="0" dirty="0" err="1" smtClean="0"/>
              <a:t>platelates</a:t>
            </a:r>
            <a:r>
              <a:rPr lang="en-US" baseline="0" dirty="0" smtClean="0"/>
              <a:t> activation, promote angiogenesis.</a:t>
            </a:r>
          </a:p>
          <a:p>
            <a:r>
              <a:rPr lang="en-US" baseline="0" dirty="0" smtClean="0"/>
              <a:t>Skin: healthy, smooth, collagen synthesis.</a:t>
            </a:r>
          </a:p>
          <a:p>
            <a:r>
              <a:rPr lang="en-US" b="1" u="sng" baseline="0" dirty="0" smtClean="0"/>
              <a:t>CNS</a:t>
            </a:r>
            <a:r>
              <a:rPr lang="en-US" b="1" u="none" baseline="0" dirty="0" smtClean="0"/>
              <a:t>: </a:t>
            </a:r>
            <a:r>
              <a:rPr lang="en-US" b="1" u="none" baseline="0" dirty="0" err="1" smtClean="0"/>
              <a:t>Neuroprotective</a:t>
            </a:r>
            <a:r>
              <a:rPr lang="en-US" b="1" u="none" baseline="0" dirty="0" smtClean="0"/>
              <a:t>, </a:t>
            </a:r>
            <a:endParaRPr lang="en-US" b="1" u="none" dirty="0"/>
          </a:p>
        </p:txBody>
      </p:sp>
      <p:sp>
        <p:nvSpPr>
          <p:cNvPr id="4" name="Slide Number Placeholder 3"/>
          <p:cNvSpPr>
            <a:spLocks noGrp="1"/>
          </p:cNvSpPr>
          <p:nvPr>
            <p:ph type="sldNum" sz="quarter" idx="10"/>
          </p:nvPr>
        </p:nvSpPr>
        <p:spPr/>
        <p:txBody>
          <a:bodyPr/>
          <a:lstStyle/>
          <a:p>
            <a:fld id="{E8E2F1EC-588D-43E0-BB6D-B597940B8252}" type="slidenum">
              <a:rPr lang="en-US" smtClean="0"/>
              <a:t>18</a:t>
            </a:fld>
            <a:endParaRPr lang="en-US"/>
          </a:p>
        </p:txBody>
      </p:sp>
    </p:spTree>
    <p:extLst>
      <p:ext uri="{BB962C8B-B14F-4D97-AF65-F5344CB8AC3E}">
        <p14:creationId xmlns:p14="http://schemas.microsoft.com/office/powerpoint/2010/main" val="1535218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1553AC-07B5-4AAB-BD91-5446FC6EAA67}" type="datetimeFigureOut">
              <a:rPr lang="en-US" smtClean="0"/>
              <a:t>4/7/2017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1402172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1553AC-07B5-4AAB-BD91-5446FC6EAA67}" type="datetimeFigureOut">
              <a:rPr lang="en-US" smtClean="0"/>
              <a:t>4/7/2017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4212607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1553AC-07B5-4AAB-BD91-5446FC6EAA67}" type="datetimeFigureOut">
              <a:rPr lang="en-US" smtClean="0"/>
              <a:t>4/7/2017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1763130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ltLang="zh-CN"/>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ltLang="zh-CN"/>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F67515AE-8E46-4D78-A1EB-30C6FB31CB9B}" type="slidenum">
              <a:rPr lang="en-US" altLang="zh-CN"/>
              <a:pPr/>
              <a:t>‹#›</a:t>
            </a:fld>
            <a:endParaRPr lang="en-US" altLang="zh-CN"/>
          </a:p>
        </p:txBody>
      </p:sp>
    </p:spTree>
    <p:extLst>
      <p:ext uri="{BB962C8B-B14F-4D97-AF65-F5344CB8AC3E}">
        <p14:creationId xmlns:p14="http://schemas.microsoft.com/office/powerpoint/2010/main" val="164943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1553AC-07B5-4AAB-BD91-5446FC6EAA67}" type="datetimeFigureOut">
              <a:rPr lang="en-US" smtClean="0"/>
              <a:t>4/7/2017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3361618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1553AC-07B5-4AAB-BD91-5446FC6EAA67}" type="datetimeFigureOut">
              <a:rPr lang="en-US" smtClean="0"/>
              <a:t>4/7/2017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2156333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1553AC-07B5-4AAB-BD91-5446FC6EAA67}" type="datetimeFigureOut">
              <a:rPr lang="en-US" smtClean="0"/>
              <a:t>4/7/2017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3191885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1553AC-07B5-4AAB-BD91-5446FC6EAA67}" type="datetimeFigureOut">
              <a:rPr lang="en-US" smtClean="0"/>
              <a:t>4/7/2017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3395669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1553AC-07B5-4AAB-BD91-5446FC6EAA67}" type="datetimeFigureOut">
              <a:rPr lang="en-US" smtClean="0"/>
              <a:t>4/7/2017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1491664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1553AC-07B5-4AAB-BD91-5446FC6EAA67}" type="datetimeFigureOut">
              <a:rPr lang="en-US" smtClean="0"/>
              <a:t>4/7/2017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2901597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1553AC-07B5-4AAB-BD91-5446FC6EAA67}" type="datetimeFigureOut">
              <a:rPr lang="en-US" smtClean="0"/>
              <a:t>4/7/2017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3126472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1553AC-07B5-4AAB-BD91-5446FC6EAA67}" type="datetimeFigureOut">
              <a:rPr lang="en-US" smtClean="0"/>
              <a:t>4/7/2017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722E3-9DD6-46B0-AB1A-EF50CF4EA855}" type="slidenum">
              <a:rPr lang="en-US" smtClean="0"/>
              <a:t>‹#›</a:t>
            </a:fld>
            <a:endParaRPr lang="en-US"/>
          </a:p>
        </p:txBody>
      </p:sp>
    </p:spTree>
    <p:extLst>
      <p:ext uri="{BB962C8B-B14F-4D97-AF65-F5344CB8AC3E}">
        <p14:creationId xmlns:p14="http://schemas.microsoft.com/office/powerpoint/2010/main" val="3653240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553AC-07B5-4AAB-BD91-5446FC6EAA67}" type="datetimeFigureOut">
              <a:rPr lang="en-US" smtClean="0"/>
              <a:t>4/7/2017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722E3-9DD6-46B0-AB1A-EF50CF4EA855}" type="slidenum">
              <a:rPr lang="en-US" smtClean="0"/>
              <a:t>‹#›</a:t>
            </a:fld>
            <a:endParaRPr lang="en-US"/>
          </a:p>
        </p:txBody>
      </p:sp>
    </p:spTree>
    <p:extLst>
      <p:ext uri="{BB962C8B-B14F-4D97-AF65-F5344CB8AC3E}">
        <p14:creationId xmlns:p14="http://schemas.microsoft.com/office/powerpoint/2010/main" val="624002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u="sng" dirty="0" smtClean="0">
                <a:solidFill>
                  <a:srgbClr val="FF0000"/>
                </a:solidFill>
              </a:rPr>
              <a:t>Reproductive system</a:t>
            </a:r>
            <a:endParaRPr lang="en-US" sz="3600" b="1" u="sng" dirty="0">
              <a:solidFill>
                <a:srgbClr val="FF0000"/>
              </a:solidFill>
            </a:endParaRPr>
          </a:p>
        </p:txBody>
      </p:sp>
      <p:sp>
        <p:nvSpPr>
          <p:cNvPr id="3" name="Subtitle 2"/>
          <p:cNvSpPr>
            <a:spLocks noGrp="1"/>
          </p:cNvSpPr>
          <p:nvPr>
            <p:ph type="subTitle" idx="1"/>
          </p:nvPr>
        </p:nvSpPr>
        <p:spPr/>
        <p:txBody>
          <a:bodyPr/>
          <a:lstStyle/>
          <a:p>
            <a:r>
              <a:rPr lang="en-US" b="1" dirty="0" smtClean="0">
                <a:solidFill>
                  <a:schemeClr val="tx1"/>
                </a:solidFill>
              </a:rPr>
              <a:t>BPH, 1</a:t>
            </a:r>
            <a:r>
              <a:rPr lang="en-US" b="1" baseline="30000" dirty="0" smtClean="0">
                <a:solidFill>
                  <a:schemeClr val="tx1"/>
                </a:solidFill>
              </a:rPr>
              <a:t>st</a:t>
            </a:r>
            <a:r>
              <a:rPr lang="en-US" b="1" dirty="0" smtClean="0">
                <a:solidFill>
                  <a:schemeClr val="tx1"/>
                </a:solidFill>
              </a:rPr>
              <a:t> semester, SHAS,PU</a:t>
            </a:r>
            <a:endParaRPr lang="en-US" b="1" dirty="0">
              <a:solidFill>
                <a:schemeClr val="tx1"/>
              </a:solidFill>
            </a:endParaRPr>
          </a:p>
        </p:txBody>
      </p:sp>
    </p:spTree>
    <p:extLst>
      <p:ext uri="{BB962C8B-B14F-4D97-AF65-F5344CB8AC3E}">
        <p14:creationId xmlns:p14="http://schemas.microsoft.com/office/powerpoint/2010/main" val="3104789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765175" y="533400"/>
            <a:ext cx="76136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US" altLang="zh-CN" sz="3200" b="1" i="1" dirty="0">
                <a:solidFill>
                  <a:srgbClr val="FF0000"/>
                </a:solidFill>
                <a:effectLst>
                  <a:outerShdw blurRad="38100" dist="38100" dir="2700000" algn="tl">
                    <a:srgbClr val="FFFFFF"/>
                  </a:outerShdw>
                </a:effectLst>
              </a:rPr>
              <a:t>The female reproductive system</a:t>
            </a:r>
          </a:p>
        </p:txBody>
      </p:sp>
      <p:sp>
        <p:nvSpPr>
          <p:cNvPr id="4099" name="Text Box 3"/>
          <p:cNvSpPr txBox="1">
            <a:spLocks noChangeArrowheads="1"/>
          </p:cNvSpPr>
          <p:nvPr/>
        </p:nvSpPr>
        <p:spPr bwMode="auto">
          <a:xfrm>
            <a:off x="4572000" y="1371600"/>
            <a:ext cx="434340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kumimoji="0" lang="en-GB" altLang="zh-CN" sz="2000" dirty="0">
                <a:latin typeface="Times New Roman" pitchFamily="18" charset="0"/>
                <a:cs typeface="Times New Roman" pitchFamily="18" charset="0"/>
              </a:rPr>
              <a:t>Two </a:t>
            </a:r>
            <a:r>
              <a:rPr kumimoji="0" lang="en-GB" altLang="zh-CN" sz="2000" b="1" dirty="0">
                <a:latin typeface="Times New Roman" pitchFamily="18" charset="0"/>
                <a:cs typeface="Times New Roman" pitchFamily="18" charset="0"/>
              </a:rPr>
              <a:t>ovaries</a:t>
            </a:r>
            <a:r>
              <a:rPr kumimoji="0" lang="en-GB" altLang="zh-CN" sz="2000" dirty="0">
                <a:latin typeface="Times New Roman" pitchFamily="18" charset="0"/>
                <a:cs typeface="Times New Roman" pitchFamily="18" charset="0"/>
              </a:rPr>
              <a:t>, for the development of female germ cell, ovum (egg) and production of female sex hormones</a:t>
            </a:r>
          </a:p>
          <a:p>
            <a:pPr algn="just"/>
            <a:endParaRPr kumimoji="0" lang="en-US" altLang="zh-CN" sz="2000" dirty="0">
              <a:latin typeface="Times New Roman" pitchFamily="18" charset="0"/>
              <a:cs typeface="Times New Roman" pitchFamily="18" charset="0"/>
            </a:endParaRPr>
          </a:p>
          <a:p>
            <a:pPr algn="just"/>
            <a:r>
              <a:rPr kumimoji="0" lang="en-GB" altLang="zh-CN" sz="2000" b="1" dirty="0">
                <a:latin typeface="Times New Roman" pitchFamily="18" charset="0"/>
                <a:cs typeface="Times New Roman" pitchFamily="18" charset="0"/>
              </a:rPr>
              <a:t>Fallopian tubes or oviducts</a:t>
            </a:r>
            <a:r>
              <a:rPr kumimoji="0" lang="en-GB" altLang="zh-CN" sz="2000" dirty="0">
                <a:latin typeface="Times New Roman" pitchFamily="18" charset="0"/>
                <a:cs typeface="Times New Roman" pitchFamily="18" charset="0"/>
              </a:rPr>
              <a:t>, receive ovum shed from ovary at </a:t>
            </a:r>
            <a:r>
              <a:rPr kumimoji="0" lang="en-GB" altLang="zh-CN" sz="2000" b="1" dirty="0">
                <a:latin typeface="Times New Roman" pitchFamily="18" charset="0"/>
                <a:cs typeface="Times New Roman" pitchFamily="18" charset="0"/>
              </a:rPr>
              <a:t>ovulation</a:t>
            </a:r>
            <a:r>
              <a:rPr kumimoji="0" lang="en-US" altLang="zh-CN" sz="2000" dirty="0">
                <a:latin typeface="Times New Roman" pitchFamily="18" charset="0"/>
                <a:cs typeface="Times New Roman" pitchFamily="18" charset="0"/>
              </a:rPr>
              <a:t>, where egg fertilization by sperm takes place</a:t>
            </a:r>
          </a:p>
          <a:p>
            <a:pPr algn="just"/>
            <a:endParaRPr kumimoji="0" lang="en-US" altLang="zh-CN" sz="2000" dirty="0">
              <a:latin typeface="Times New Roman" pitchFamily="18" charset="0"/>
              <a:cs typeface="Times New Roman" pitchFamily="18" charset="0"/>
            </a:endParaRPr>
          </a:p>
          <a:p>
            <a:pPr algn="just"/>
            <a:r>
              <a:rPr kumimoji="0" lang="en-GB" altLang="zh-CN" sz="2000" dirty="0">
                <a:latin typeface="Times New Roman" pitchFamily="18" charset="0"/>
                <a:cs typeface="Times New Roman" pitchFamily="18" charset="0"/>
              </a:rPr>
              <a:t>A </a:t>
            </a:r>
            <a:r>
              <a:rPr kumimoji="0" lang="en-GB" altLang="zh-CN" sz="2000" b="1" dirty="0">
                <a:latin typeface="Times New Roman" pitchFamily="18" charset="0"/>
                <a:cs typeface="Times New Roman" pitchFamily="18" charset="0"/>
              </a:rPr>
              <a:t>uterus</a:t>
            </a:r>
            <a:r>
              <a:rPr kumimoji="0" lang="en-GB" altLang="zh-CN" sz="2000" dirty="0">
                <a:latin typeface="Times New Roman" pitchFamily="18" charset="0"/>
                <a:cs typeface="Times New Roman" pitchFamily="18" charset="0"/>
              </a:rPr>
              <a:t>, where embryo implantation and development take place</a:t>
            </a:r>
            <a:r>
              <a:rPr kumimoji="0" lang="en-US" altLang="zh-CN" sz="2000" dirty="0">
                <a:latin typeface="Times New Roman" pitchFamily="18" charset="0"/>
                <a:cs typeface="Times New Roman" pitchFamily="18" charset="0"/>
              </a:rPr>
              <a:t> </a:t>
            </a:r>
          </a:p>
          <a:p>
            <a:pPr algn="just"/>
            <a:endParaRPr kumimoji="0" lang="en-US" altLang="zh-CN" sz="2000" dirty="0">
              <a:latin typeface="Times New Roman" pitchFamily="18" charset="0"/>
              <a:cs typeface="Times New Roman" pitchFamily="18" charset="0"/>
            </a:endParaRPr>
          </a:p>
          <a:p>
            <a:pPr algn="just"/>
            <a:r>
              <a:rPr kumimoji="0" lang="en-GB" altLang="zh-CN" sz="2000" dirty="0">
                <a:latin typeface="Times New Roman" pitchFamily="18" charset="0"/>
                <a:cs typeface="Times New Roman" pitchFamily="18" charset="0"/>
              </a:rPr>
              <a:t>A </a:t>
            </a:r>
            <a:r>
              <a:rPr kumimoji="0" lang="en-GB" altLang="zh-CN" sz="2000" b="1" dirty="0">
                <a:latin typeface="Times New Roman" pitchFamily="18" charset="0"/>
                <a:cs typeface="Times New Roman" pitchFamily="18" charset="0"/>
              </a:rPr>
              <a:t>vagina</a:t>
            </a:r>
            <a:r>
              <a:rPr kumimoji="0" lang="en-GB" altLang="zh-CN" sz="2000" dirty="0">
                <a:latin typeface="Times New Roman" pitchFamily="18" charset="0"/>
                <a:cs typeface="Times New Roman" pitchFamily="18" charset="0"/>
              </a:rPr>
              <a:t>, receives sperm </a:t>
            </a:r>
            <a:endParaRPr kumimoji="0" lang="en-US" altLang="zh-CN" sz="2000" dirty="0">
              <a:latin typeface="Times New Roman" pitchFamily="18" charset="0"/>
              <a:cs typeface="Times New Roman" pitchFamily="18" charset="0"/>
            </a:endParaRPr>
          </a:p>
        </p:txBody>
      </p:sp>
      <p:pic>
        <p:nvPicPr>
          <p:cNvPr id="4100" name="Picture 4" descr="fig_8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00" y="1631950"/>
            <a:ext cx="4176713" cy="362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1298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228600" y="238780"/>
            <a:ext cx="295875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dirty="0">
                <a:solidFill>
                  <a:srgbClr val="FF0000"/>
                </a:solidFill>
              </a:rPr>
              <a:t>Structure of ovary</a:t>
            </a:r>
            <a:r>
              <a:rPr lang="en-US" altLang="zh-CN" sz="2800" dirty="0">
                <a:solidFill>
                  <a:srgbClr val="FF0000"/>
                </a:solidFill>
              </a:rPr>
              <a:t> </a:t>
            </a:r>
          </a:p>
        </p:txBody>
      </p:sp>
      <p:sp>
        <p:nvSpPr>
          <p:cNvPr id="83971" name="Text Box 3"/>
          <p:cNvSpPr txBox="1">
            <a:spLocks noChangeArrowheads="1"/>
          </p:cNvSpPr>
          <p:nvPr/>
        </p:nvSpPr>
        <p:spPr bwMode="auto">
          <a:xfrm>
            <a:off x="152400" y="808826"/>
            <a:ext cx="281940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000" b="1" dirty="0" smtClean="0">
                <a:latin typeface="Times New Roman" pitchFamily="18" charset="0"/>
                <a:cs typeface="Times New Roman" pitchFamily="18" charset="0"/>
              </a:rPr>
              <a:t>Cortex:</a:t>
            </a:r>
            <a:r>
              <a:rPr lang="en-US" altLang="zh-CN" sz="2000" dirty="0" smtClean="0">
                <a:latin typeface="Times New Roman" pitchFamily="18" charset="0"/>
                <a:cs typeface="Times New Roman" pitchFamily="18" charset="0"/>
              </a:rPr>
              <a:t> contains </a:t>
            </a:r>
            <a:r>
              <a:rPr lang="en-US" altLang="zh-CN" sz="2000" dirty="0">
                <a:latin typeface="Times New Roman" pitchFamily="18" charset="0"/>
                <a:cs typeface="Times New Roman" pitchFamily="18" charset="0"/>
              </a:rPr>
              <a:t>germ cells (in </a:t>
            </a:r>
            <a:r>
              <a:rPr lang="en-US" altLang="zh-CN" sz="2000" dirty="0" smtClean="0">
                <a:latin typeface="Times New Roman" pitchFamily="18" charset="0"/>
                <a:cs typeface="Times New Roman" pitchFamily="18" charset="0"/>
              </a:rPr>
              <a:t>follicles), ovarian </a:t>
            </a:r>
            <a:r>
              <a:rPr lang="en-US" altLang="zh-CN" sz="2000" dirty="0" err="1">
                <a:latin typeface="Times New Roman" pitchFamily="18" charset="0"/>
                <a:cs typeface="Times New Roman" pitchFamily="18" charset="0"/>
              </a:rPr>
              <a:t>stroma</a:t>
            </a:r>
            <a:r>
              <a:rPr lang="en-US" altLang="zh-CN" sz="2000" dirty="0">
                <a:latin typeface="Times New Roman" pitchFamily="18" charset="0"/>
                <a:cs typeface="Times New Roman" pitchFamily="18" charset="0"/>
              </a:rPr>
              <a:t> contains connective tissue, blood vessels and interstitial cells</a:t>
            </a:r>
          </a:p>
          <a:p>
            <a:r>
              <a:rPr lang="en-US" altLang="zh-CN" sz="2000" b="1" dirty="0" smtClean="0">
                <a:latin typeface="Times New Roman" pitchFamily="18" charset="0"/>
                <a:cs typeface="Times New Roman" pitchFamily="18" charset="0"/>
              </a:rPr>
              <a:t>Medulla:</a:t>
            </a:r>
            <a:r>
              <a:rPr lang="en-US" altLang="zh-CN" sz="2000" dirty="0" smtClean="0">
                <a:latin typeface="Times New Roman" pitchFamily="18" charset="0"/>
                <a:cs typeface="Times New Roman" pitchFamily="18" charset="0"/>
              </a:rPr>
              <a:t> consists </a:t>
            </a:r>
            <a:r>
              <a:rPr lang="en-US" altLang="zh-CN" sz="2000" dirty="0">
                <a:latin typeface="Times New Roman" pitchFamily="18" charset="0"/>
                <a:cs typeface="Times New Roman" pitchFamily="18" charset="0"/>
              </a:rPr>
              <a:t>primarily of connective tissue and the blood vessels serving the cortex</a:t>
            </a:r>
          </a:p>
          <a:p>
            <a:r>
              <a:rPr lang="en-US" altLang="zh-CN" sz="2000" b="1" dirty="0" smtClean="0">
                <a:latin typeface="Times New Roman" pitchFamily="18" charset="0"/>
                <a:cs typeface="Times New Roman" pitchFamily="18" charset="0"/>
              </a:rPr>
              <a:t>Hilum</a:t>
            </a:r>
            <a:r>
              <a:rPr lang="en-US" altLang="zh-CN" sz="2000" dirty="0" smtClean="0">
                <a:latin typeface="Times New Roman" pitchFamily="18" charset="0"/>
                <a:cs typeface="Times New Roman" pitchFamily="18" charset="0"/>
              </a:rPr>
              <a:t>: the </a:t>
            </a:r>
            <a:r>
              <a:rPr lang="en-US" altLang="zh-CN" sz="2000" dirty="0">
                <a:latin typeface="Times New Roman" pitchFamily="18" charset="0"/>
                <a:cs typeface="Times New Roman" pitchFamily="18" charset="0"/>
              </a:rPr>
              <a:t>entry point for blood vessels and nerves.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0637" y="914400"/>
            <a:ext cx="6317999"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2138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0" y="4724400"/>
            <a:ext cx="9144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itchFamily="18" charset="0"/>
                <a:ea typeface="宋体" pitchFamily="2" charset="-122"/>
              </a:defRPr>
            </a:lvl1pPr>
            <a:lvl2pPr marL="914400" indent="-457200">
              <a:defRPr kumimoji="1" sz="2400">
                <a:solidFill>
                  <a:schemeClr val="tx1"/>
                </a:solidFill>
                <a:latin typeface="Times New Roman" pitchFamily="18" charset="0"/>
                <a:ea typeface="宋体" pitchFamily="2" charset="-122"/>
              </a:defRPr>
            </a:lvl2pPr>
            <a:lvl3pPr marL="1371600" indent="-457200">
              <a:defRPr kumimoji="1" sz="2400">
                <a:solidFill>
                  <a:schemeClr val="tx1"/>
                </a:solidFill>
                <a:latin typeface="Times New Roman" pitchFamily="18" charset="0"/>
                <a:ea typeface="宋体" pitchFamily="2" charset="-122"/>
              </a:defRPr>
            </a:lvl3pPr>
            <a:lvl4pPr marL="1828800" indent="-457200">
              <a:defRPr kumimoji="1" sz="2400">
                <a:solidFill>
                  <a:schemeClr val="tx1"/>
                </a:solidFill>
                <a:latin typeface="Times New Roman" pitchFamily="18" charset="0"/>
                <a:ea typeface="宋体" pitchFamily="2" charset="-122"/>
              </a:defRPr>
            </a:lvl4pPr>
            <a:lvl5pPr marL="2286000" indent="-457200">
              <a:defRPr kumimoji="1" sz="2400">
                <a:solidFill>
                  <a:schemeClr val="tx1"/>
                </a:solidFill>
                <a:latin typeface="Times New Roman" pitchFamily="18" charset="0"/>
                <a:ea typeface="宋体" pitchFamily="2" charset="-122"/>
              </a:defRPr>
            </a:lvl5pPr>
            <a:lvl6pPr marL="2743200" indent="-457200" fontAlgn="base">
              <a:spcBef>
                <a:spcPct val="0"/>
              </a:spcBef>
              <a:spcAft>
                <a:spcPct val="0"/>
              </a:spcAft>
              <a:defRPr kumimoji="1" sz="2400">
                <a:solidFill>
                  <a:schemeClr val="tx1"/>
                </a:solidFill>
                <a:latin typeface="Times New Roman" pitchFamily="18" charset="0"/>
                <a:ea typeface="宋体" pitchFamily="2" charset="-122"/>
              </a:defRPr>
            </a:lvl6pPr>
            <a:lvl7pPr marL="3200400" indent="-457200" fontAlgn="base">
              <a:spcBef>
                <a:spcPct val="0"/>
              </a:spcBef>
              <a:spcAft>
                <a:spcPct val="0"/>
              </a:spcAft>
              <a:defRPr kumimoji="1" sz="2400">
                <a:solidFill>
                  <a:schemeClr val="tx1"/>
                </a:solidFill>
                <a:latin typeface="Times New Roman" pitchFamily="18" charset="0"/>
                <a:ea typeface="宋体" pitchFamily="2" charset="-122"/>
              </a:defRPr>
            </a:lvl7pPr>
            <a:lvl8pPr marL="3657600" indent="-457200" fontAlgn="base">
              <a:spcBef>
                <a:spcPct val="0"/>
              </a:spcBef>
              <a:spcAft>
                <a:spcPct val="0"/>
              </a:spcAft>
              <a:defRPr kumimoji="1" sz="2400">
                <a:solidFill>
                  <a:schemeClr val="tx1"/>
                </a:solidFill>
                <a:latin typeface="Times New Roman" pitchFamily="18" charset="0"/>
                <a:ea typeface="宋体" pitchFamily="2" charset="-122"/>
              </a:defRPr>
            </a:lvl8pPr>
            <a:lvl9pPr marL="4114800" indent="-457200" fontAlgn="base">
              <a:spcBef>
                <a:spcPct val="0"/>
              </a:spcBef>
              <a:spcAft>
                <a:spcPct val="0"/>
              </a:spcAft>
              <a:defRPr kumimoji="1" sz="2400">
                <a:solidFill>
                  <a:schemeClr val="tx1"/>
                </a:solidFill>
                <a:latin typeface="Times New Roman" pitchFamily="18" charset="0"/>
                <a:ea typeface="宋体" pitchFamily="2" charset="-122"/>
              </a:defRPr>
            </a:lvl9pPr>
          </a:lstStyle>
          <a:p>
            <a:pPr>
              <a:spcBef>
                <a:spcPct val="50000"/>
              </a:spcBef>
            </a:pPr>
            <a:r>
              <a:rPr lang="en-US" altLang="zh-CN"/>
              <a:t>      </a:t>
            </a:r>
            <a:r>
              <a:rPr lang="en-US" altLang="zh-CN" b="1"/>
              <a:t>Diagrammatic section of the ovary</a:t>
            </a:r>
            <a:r>
              <a:rPr lang="en-US" altLang="zh-CN"/>
              <a:t>, showing various stages in the life of a Graafian follicle: a primary oocyte developing into a fully mature follicle about to ovulate, then turning into a corpus luteum and finally ending up as a corpus albicans.</a:t>
            </a:r>
          </a:p>
        </p:txBody>
      </p:sp>
      <p:pic>
        <p:nvPicPr>
          <p:cNvPr id="39939" name="Picture 3" descr="Image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9144000" cy="395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9975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Effect transition="in" filter="barn(outVertical)">
                                      <p:cBhvr>
                                        <p:cTn id="7" dur="500"/>
                                        <p:tgtEl>
                                          <p:spTgt spid="399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1524000" y="990600"/>
            <a:ext cx="533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US" altLang="zh-CN" sz="3200" b="1" i="1">
                <a:effectLst>
                  <a:outerShdw blurRad="38100" dist="38100" dir="2700000" algn="tl">
                    <a:srgbClr val="FFFFFF"/>
                  </a:outerShdw>
                </a:effectLst>
              </a:rPr>
              <a:t>Ovarian functions</a:t>
            </a:r>
          </a:p>
        </p:txBody>
      </p:sp>
      <p:sp>
        <p:nvSpPr>
          <p:cNvPr id="5123" name="Text Box 3"/>
          <p:cNvSpPr txBox="1">
            <a:spLocks noChangeArrowheads="1"/>
          </p:cNvSpPr>
          <p:nvPr/>
        </p:nvSpPr>
        <p:spPr bwMode="auto">
          <a:xfrm>
            <a:off x="914400" y="1828800"/>
            <a:ext cx="7620000" cy="418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60000"/>
              </a:lnSpc>
            </a:pPr>
            <a:r>
              <a:rPr kumimoji="0" lang="en-GB" altLang="zh-CN" sz="2800" b="1" i="1"/>
              <a:t>Oogenesis</a:t>
            </a:r>
            <a:r>
              <a:rPr kumimoji="0" lang="en-GB" altLang="zh-CN" sz="2800"/>
              <a:t>, </a:t>
            </a:r>
          </a:p>
          <a:p>
            <a:pPr algn="just">
              <a:lnSpc>
                <a:spcPct val="160000"/>
              </a:lnSpc>
            </a:pPr>
            <a:r>
              <a:rPr kumimoji="0" lang="en-GB" altLang="zh-CN" sz="2800"/>
              <a:t>       production of female gametes, the ova (eggs)</a:t>
            </a:r>
          </a:p>
          <a:p>
            <a:pPr algn="just">
              <a:lnSpc>
                <a:spcPct val="160000"/>
              </a:lnSpc>
            </a:pPr>
            <a:r>
              <a:rPr kumimoji="0" lang="en-GB" altLang="zh-CN" sz="2800" b="1" i="1"/>
              <a:t>Steroidogenesis</a:t>
            </a:r>
            <a:r>
              <a:rPr kumimoji="0" lang="en-GB" altLang="zh-CN" sz="2800"/>
              <a:t>, </a:t>
            </a:r>
          </a:p>
          <a:p>
            <a:pPr algn="just">
              <a:lnSpc>
                <a:spcPct val="160000"/>
              </a:lnSpc>
            </a:pPr>
            <a:r>
              <a:rPr kumimoji="0" lang="en-GB" altLang="zh-CN" sz="2800"/>
              <a:t>      production of the female sex hormones, </a:t>
            </a:r>
            <a:r>
              <a:rPr kumimoji="0" lang="en-GB" altLang="zh-CN" sz="2800" b="1" i="1">
                <a:solidFill>
                  <a:schemeClr val="accent2"/>
                </a:solidFill>
              </a:rPr>
              <a:t>estrogen</a:t>
            </a:r>
            <a:r>
              <a:rPr kumimoji="0" lang="en-GB" altLang="zh-CN" sz="2800" b="1"/>
              <a:t> </a:t>
            </a:r>
            <a:r>
              <a:rPr kumimoji="0" lang="en-GB" altLang="zh-CN" sz="2800"/>
              <a:t>and</a:t>
            </a:r>
            <a:r>
              <a:rPr kumimoji="0" lang="en-GB" altLang="zh-CN" sz="2800" b="1"/>
              <a:t> </a:t>
            </a:r>
            <a:r>
              <a:rPr kumimoji="0" lang="en-GB" altLang="zh-CN" sz="2800" b="1" i="1">
                <a:solidFill>
                  <a:schemeClr val="accent2"/>
                </a:solidFill>
              </a:rPr>
              <a:t>progesterone</a:t>
            </a:r>
            <a:r>
              <a:rPr kumimoji="0" lang="en-US" altLang="zh-CN" sz="2800"/>
              <a:t> </a:t>
            </a:r>
          </a:p>
          <a:p>
            <a:pPr algn="just">
              <a:lnSpc>
                <a:spcPct val="160000"/>
              </a:lnSpc>
            </a:pPr>
            <a:endParaRPr kumimoji="0" lang="en-US" altLang="zh-CN" sz="2800"/>
          </a:p>
        </p:txBody>
      </p:sp>
    </p:spTree>
    <p:extLst>
      <p:ext uri="{BB962C8B-B14F-4D97-AF65-F5344CB8AC3E}">
        <p14:creationId xmlns:p14="http://schemas.microsoft.com/office/powerpoint/2010/main" val="42146029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1524000" y="91440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b="1" i="1" u="sng" dirty="0">
                <a:solidFill>
                  <a:srgbClr val="FF0000"/>
                </a:solidFill>
              </a:rPr>
              <a:t>Endocrine Functions of Ovaries</a:t>
            </a:r>
          </a:p>
        </p:txBody>
      </p:sp>
      <p:sp>
        <p:nvSpPr>
          <p:cNvPr id="89091" name="Text Box 3"/>
          <p:cNvSpPr txBox="1">
            <a:spLocks noChangeArrowheads="1"/>
          </p:cNvSpPr>
          <p:nvPr/>
        </p:nvSpPr>
        <p:spPr bwMode="auto">
          <a:xfrm>
            <a:off x="2590800" y="2133600"/>
            <a:ext cx="5181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itchFamily="18" charset="0"/>
                <a:ea typeface="宋体" pitchFamily="2" charset="-122"/>
              </a:defRPr>
            </a:lvl1pPr>
            <a:lvl2pPr marL="914400" indent="-457200">
              <a:defRPr kumimoji="1" sz="2400">
                <a:solidFill>
                  <a:schemeClr val="tx1"/>
                </a:solidFill>
                <a:latin typeface="Times New Roman" pitchFamily="18" charset="0"/>
                <a:ea typeface="宋体" pitchFamily="2" charset="-122"/>
              </a:defRPr>
            </a:lvl2pPr>
            <a:lvl3pPr marL="1371600" indent="-457200">
              <a:defRPr kumimoji="1" sz="2400">
                <a:solidFill>
                  <a:schemeClr val="tx1"/>
                </a:solidFill>
                <a:latin typeface="Times New Roman" pitchFamily="18" charset="0"/>
                <a:ea typeface="宋体" pitchFamily="2" charset="-122"/>
              </a:defRPr>
            </a:lvl3pPr>
            <a:lvl4pPr marL="1828800" indent="-457200">
              <a:defRPr kumimoji="1" sz="2400">
                <a:solidFill>
                  <a:schemeClr val="tx1"/>
                </a:solidFill>
                <a:latin typeface="Times New Roman" pitchFamily="18" charset="0"/>
                <a:ea typeface="宋体" pitchFamily="2" charset="-122"/>
              </a:defRPr>
            </a:lvl4pPr>
            <a:lvl5pPr marL="2286000" indent="-457200">
              <a:defRPr kumimoji="1" sz="2400">
                <a:solidFill>
                  <a:schemeClr val="tx1"/>
                </a:solidFill>
                <a:latin typeface="Times New Roman" pitchFamily="18" charset="0"/>
                <a:ea typeface="宋体" pitchFamily="2" charset="-122"/>
              </a:defRPr>
            </a:lvl5pPr>
            <a:lvl6pPr marL="2743200" indent="-457200" fontAlgn="base">
              <a:spcBef>
                <a:spcPct val="0"/>
              </a:spcBef>
              <a:spcAft>
                <a:spcPct val="0"/>
              </a:spcAft>
              <a:defRPr kumimoji="1" sz="2400">
                <a:solidFill>
                  <a:schemeClr val="tx1"/>
                </a:solidFill>
                <a:latin typeface="Times New Roman" pitchFamily="18" charset="0"/>
                <a:ea typeface="宋体" pitchFamily="2" charset="-122"/>
              </a:defRPr>
            </a:lvl6pPr>
            <a:lvl7pPr marL="3200400" indent="-457200" fontAlgn="base">
              <a:spcBef>
                <a:spcPct val="0"/>
              </a:spcBef>
              <a:spcAft>
                <a:spcPct val="0"/>
              </a:spcAft>
              <a:defRPr kumimoji="1" sz="2400">
                <a:solidFill>
                  <a:schemeClr val="tx1"/>
                </a:solidFill>
                <a:latin typeface="Times New Roman" pitchFamily="18" charset="0"/>
                <a:ea typeface="宋体" pitchFamily="2" charset="-122"/>
              </a:defRPr>
            </a:lvl7pPr>
            <a:lvl8pPr marL="3657600" indent="-457200" fontAlgn="base">
              <a:spcBef>
                <a:spcPct val="0"/>
              </a:spcBef>
              <a:spcAft>
                <a:spcPct val="0"/>
              </a:spcAft>
              <a:defRPr kumimoji="1" sz="2400">
                <a:solidFill>
                  <a:schemeClr val="tx1"/>
                </a:solidFill>
                <a:latin typeface="Times New Roman" pitchFamily="18" charset="0"/>
                <a:ea typeface="宋体" pitchFamily="2" charset="-122"/>
              </a:defRPr>
            </a:lvl8pPr>
            <a:lvl9pPr marL="4114800" indent="-457200" fontAlgn="base">
              <a:spcBef>
                <a:spcPct val="0"/>
              </a:spcBef>
              <a:spcAft>
                <a:spcPct val="0"/>
              </a:spcAft>
              <a:defRPr kumimoji="1" sz="2400">
                <a:solidFill>
                  <a:schemeClr val="tx1"/>
                </a:solidFill>
                <a:latin typeface="Times New Roman" pitchFamily="18" charset="0"/>
                <a:ea typeface="宋体" pitchFamily="2" charset="-122"/>
              </a:defRPr>
            </a:lvl9pPr>
          </a:lstStyle>
          <a:p>
            <a:pPr>
              <a:buFont typeface="Arial" pitchFamily="34" charset="0"/>
              <a:buChar char="•"/>
            </a:pPr>
            <a:r>
              <a:rPr lang="en-US" altLang="zh-CN" i="1" dirty="0"/>
              <a:t>Estradiol</a:t>
            </a:r>
          </a:p>
          <a:p>
            <a:pPr>
              <a:buFont typeface="Arial" pitchFamily="34" charset="0"/>
              <a:buChar char="•"/>
            </a:pPr>
            <a:r>
              <a:rPr lang="en-US" altLang="zh-CN" dirty="0" err="1"/>
              <a:t>Estriol</a:t>
            </a:r>
            <a:endParaRPr lang="en-US" altLang="zh-CN" dirty="0"/>
          </a:p>
          <a:p>
            <a:pPr>
              <a:buFont typeface="Arial" pitchFamily="34" charset="0"/>
              <a:buChar char="•"/>
            </a:pPr>
            <a:r>
              <a:rPr lang="en-US" altLang="zh-CN" dirty="0" err="1"/>
              <a:t>Estrone</a:t>
            </a:r>
            <a:endParaRPr lang="en-US" altLang="zh-CN" i="1" dirty="0"/>
          </a:p>
        </p:txBody>
      </p:sp>
      <p:sp>
        <p:nvSpPr>
          <p:cNvPr id="89092" name="Rectangle 4"/>
          <p:cNvSpPr>
            <a:spLocks noChangeArrowheads="1"/>
          </p:cNvSpPr>
          <p:nvPr/>
        </p:nvSpPr>
        <p:spPr bwMode="auto">
          <a:xfrm>
            <a:off x="2057400" y="1676400"/>
            <a:ext cx="16215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u="sng" dirty="0">
                <a:solidFill>
                  <a:srgbClr val="FF0000"/>
                </a:solidFill>
              </a:rPr>
              <a:t>Estrogens</a:t>
            </a:r>
          </a:p>
        </p:txBody>
      </p:sp>
      <p:sp>
        <p:nvSpPr>
          <p:cNvPr id="89093" name="Rectangle 5"/>
          <p:cNvSpPr>
            <a:spLocks noChangeArrowheads="1"/>
          </p:cNvSpPr>
          <p:nvPr/>
        </p:nvSpPr>
        <p:spPr bwMode="auto">
          <a:xfrm>
            <a:off x="2667000" y="3886200"/>
            <a:ext cx="4572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buFont typeface="Arial" pitchFamily="34" charset="0"/>
              <a:buChar char="•"/>
            </a:pPr>
            <a:r>
              <a:rPr lang="en-US" altLang="zh-CN" sz="2400" dirty="0"/>
              <a:t>Progesterone</a:t>
            </a:r>
          </a:p>
          <a:p>
            <a:pPr marL="457200" indent="-457200">
              <a:buFont typeface="Arial" pitchFamily="34" charset="0"/>
              <a:buChar char="•"/>
            </a:pPr>
            <a:r>
              <a:rPr lang="en-US" altLang="zh-CN" sz="2400" dirty="0"/>
              <a:t>17α- </a:t>
            </a:r>
            <a:r>
              <a:rPr lang="en-US" altLang="zh-CN" sz="2400" dirty="0" err="1"/>
              <a:t>hydroxyprogesterone</a:t>
            </a:r>
            <a:endParaRPr lang="en-US" altLang="zh-CN" sz="2400" dirty="0"/>
          </a:p>
        </p:txBody>
      </p:sp>
      <p:sp>
        <p:nvSpPr>
          <p:cNvPr id="89094" name="Rectangle 6"/>
          <p:cNvSpPr>
            <a:spLocks noChangeArrowheads="1"/>
          </p:cNvSpPr>
          <p:nvPr/>
        </p:nvSpPr>
        <p:spPr bwMode="auto">
          <a:xfrm>
            <a:off x="2057400" y="4800600"/>
            <a:ext cx="4572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spcBef>
                <a:spcPct val="50000"/>
              </a:spcBef>
            </a:pPr>
            <a:r>
              <a:rPr lang="en-US" altLang="zh-CN" sz="2800" b="1" u="sng" dirty="0">
                <a:solidFill>
                  <a:srgbClr val="FF0000"/>
                </a:solidFill>
              </a:rPr>
              <a:t>Androgen</a:t>
            </a:r>
          </a:p>
        </p:txBody>
      </p:sp>
      <p:sp>
        <p:nvSpPr>
          <p:cNvPr id="89095" name="Text Box 7"/>
          <p:cNvSpPr txBox="1">
            <a:spLocks noChangeArrowheads="1"/>
          </p:cNvSpPr>
          <p:nvPr/>
        </p:nvSpPr>
        <p:spPr bwMode="auto">
          <a:xfrm>
            <a:off x="2041525" y="3317875"/>
            <a:ext cx="172572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b="1" u="sng" dirty="0" err="1">
                <a:solidFill>
                  <a:srgbClr val="FF0000"/>
                </a:solidFill>
              </a:rPr>
              <a:t>Progestins</a:t>
            </a:r>
            <a:endParaRPr lang="en-US" altLang="zh-CN" sz="2800" b="1" u="sng" dirty="0">
              <a:solidFill>
                <a:srgbClr val="FF0000"/>
              </a:solidFill>
            </a:endParaRPr>
          </a:p>
        </p:txBody>
      </p:sp>
      <p:sp>
        <p:nvSpPr>
          <p:cNvPr id="89096" name="Rectangle 8"/>
          <p:cNvSpPr>
            <a:spLocks noChangeArrowheads="1"/>
          </p:cNvSpPr>
          <p:nvPr/>
        </p:nvSpPr>
        <p:spPr bwMode="auto">
          <a:xfrm>
            <a:off x="2667000" y="5257800"/>
            <a:ext cx="4572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buFont typeface="Arial" pitchFamily="34" charset="0"/>
              <a:buChar char="•"/>
            </a:pPr>
            <a:r>
              <a:rPr lang="en-US" altLang="zh-CN" sz="2400" dirty="0" err="1"/>
              <a:t>Dehydroepiandrosterone</a:t>
            </a:r>
            <a:r>
              <a:rPr lang="en-US" altLang="zh-CN" sz="2400" dirty="0"/>
              <a:t> (DHEA)</a:t>
            </a:r>
          </a:p>
          <a:p>
            <a:pPr marL="457200" indent="-457200">
              <a:buFont typeface="Arial" pitchFamily="34" charset="0"/>
              <a:buChar char="•"/>
            </a:pPr>
            <a:r>
              <a:rPr lang="en-US" altLang="zh-CN" sz="2400" dirty="0" err="1"/>
              <a:t>A</a:t>
            </a:r>
            <a:r>
              <a:rPr lang="en-US" altLang="zh-CN" sz="2400" dirty="0" err="1" smtClean="0"/>
              <a:t>ndrostenedione</a:t>
            </a:r>
            <a:endParaRPr lang="en-US" altLang="zh-CN" sz="2400" dirty="0"/>
          </a:p>
        </p:txBody>
      </p:sp>
    </p:spTree>
    <p:extLst>
      <p:ext uri="{BB962C8B-B14F-4D97-AF65-F5344CB8AC3E}">
        <p14:creationId xmlns:p14="http://schemas.microsoft.com/office/powerpoint/2010/main" val="5603288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914400" y="1752600"/>
            <a:ext cx="7391400" cy="399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itchFamily="18" charset="0"/>
                <a:ea typeface="宋体" pitchFamily="2" charset="-122"/>
              </a:defRPr>
            </a:lvl1pPr>
            <a:lvl2pPr marL="914400" indent="-457200">
              <a:defRPr kumimoji="1" sz="2400">
                <a:solidFill>
                  <a:schemeClr val="tx1"/>
                </a:solidFill>
                <a:latin typeface="Times New Roman" pitchFamily="18" charset="0"/>
                <a:ea typeface="宋体" pitchFamily="2" charset="-122"/>
              </a:defRPr>
            </a:lvl2pPr>
            <a:lvl3pPr marL="1371600" indent="-457200">
              <a:defRPr kumimoji="1" sz="2400">
                <a:solidFill>
                  <a:schemeClr val="tx1"/>
                </a:solidFill>
                <a:latin typeface="Times New Roman" pitchFamily="18" charset="0"/>
                <a:ea typeface="宋体" pitchFamily="2" charset="-122"/>
              </a:defRPr>
            </a:lvl3pPr>
            <a:lvl4pPr marL="1828800" indent="-457200">
              <a:defRPr kumimoji="1" sz="2400">
                <a:solidFill>
                  <a:schemeClr val="tx1"/>
                </a:solidFill>
                <a:latin typeface="Times New Roman" pitchFamily="18" charset="0"/>
                <a:ea typeface="宋体" pitchFamily="2" charset="-122"/>
              </a:defRPr>
            </a:lvl4pPr>
            <a:lvl5pPr marL="2286000" indent="-457200">
              <a:defRPr kumimoji="1" sz="2400">
                <a:solidFill>
                  <a:schemeClr val="tx1"/>
                </a:solidFill>
                <a:latin typeface="Times New Roman" pitchFamily="18" charset="0"/>
                <a:ea typeface="宋体" pitchFamily="2" charset="-122"/>
              </a:defRPr>
            </a:lvl5pPr>
            <a:lvl6pPr marL="2743200" indent="-457200" fontAlgn="base">
              <a:spcBef>
                <a:spcPct val="0"/>
              </a:spcBef>
              <a:spcAft>
                <a:spcPct val="0"/>
              </a:spcAft>
              <a:defRPr kumimoji="1" sz="2400">
                <a:solidFill>
                  <a:schemeClr val="tx1"/>
                </a:solidFill>
                <a:latin typeface="Times New Roman" pitchFamily="18" charset="0"/>
                <a:ea typeface="宋体" pitchFamily="2" charset="-122"/>
              </a:defRPr>
            </a:lvl6pPr>
            <a:lvl7pPr marL="3200400" indent="-457200" fontAlgn="base">
              <a:spcBef>
                <a:spcPct val="0"/>
              </a:spcBef>
              <a:spcAft>
                <a:spcPct val="0"/>
              </a:spcAft>
              <a:defRPr kumimoji="1" sz="2400">
                <a:solidFill>
                  <a:schemeClr val="tx1"/>
                </a:solidFill>
                <a:latin typeface="Times New Roman" pitchFamily="18" charset="0"/>
                <a:ea typeface="宋体" pitchFamily="2" charset="-122"/>
              </a:defRPr>
            </a:lvl7pPr>
            <a:lvl8pPr marL="3657600" indent="-457200" fontAlgn="base">
              <a:spcBef>
                <a:spcPct val="0"/>
              </a:spcBef>
              <a:spcAft>
                <a:spcPct val="0"/>
              </a:spcAft>
              <a:defRPr kumimoji="1" sz="2400">
                <a:solidFill>
                  <a:schemeClr val="tx1"/>
                </a:solidFill>
                <a:latin typeface="Times New Roman" pitchFamily="18" charset="0"/>
                <a:ea typeface="宋体" pitchFamily="2" charset="-122"/>
              </a:defRPr>
            </a:lvl8pPr>
            <a:lvl9pPr marL="4114800" indent="-457200" fontAlgn="base">
              <a:spcBef>
                <a:spcPct val="0"/>
              </a:spcBef>
              <a:spcAft>
                <a:spcPct val="0"/>
              </a:spcAft>
              <a:defRPr kumimoji="1" sz="2400">
                <a:solidFill>
                  <a:schemeClr val="tx1"/>
                </a:solidFill>
                <a:latin typeface="Times New Roman" pitchFamily="18" charset="0"/>
                <a:ea typeface="宋体" pitchFamily="2" charset="-122"/>
              </a:defRPr>
            </a:lvl9pPr>
          </a:lstStyle>
          <a:p>
            <a:pPr>
              <a:spcBef>
                <a:spcPct val="50000"/>
              </a:spcBef>
              <a:buFontTx/>
              <a:buAutoNum type="arabicPeriod"/>
            </a:pPr>
            <a:r>
              <a:rPr lang="en-US" altLang="zh-CN" sz="2800" b="1" dirty="0"/>
              <a:t>On sexual organs  </a:t>
            </a:r>
          </a:p>
          <a:p>
            <a:pPr>
              <a:spcBef>
                <a:spcPct val="50000"/>
              </a:spcBef>
              <a:buFontTx/>
              <a:buBlip>
                <a:blip r:embed="rId2"/>
              </a:buBlip>
            </a:pPr>
            <a:r>
              <a:rPr lang="en-US" altLang="zh-CN" sz="2800" dirty="0"/>
              <a:t>The principle function of estrogen is to cause cellular proliferation and growth of the tissues of the sex organs and other tissues related to production. </a:t>
            </a:r>
          </a:p>
          <a:p>
            <a:pPr>
              <a:spcBef>
                <a:spcPct val="50000"/>
              </a:spcBef>
              <a:buFontTx/>
              <a:buBlip>
                <a:blip r:embed="rId2"/>
              </a:buBlip>
            </a:pPr>
            <a:r>
              <a:rPr lang="en-US" altLang="zh-CN" sz="2800" dirty="0"/>
              <a:t>Estrogen stimulates the development of sexual organs including ovaries, fallopian tubes, uterus, vagina and the external genitalia.</a:t>
            </a:r>
          </a:p>
        </p:txBody>
      </p:sp>
      <p:sp>
        <p:nvSpPr>
          <p:cNvPr id="44036" name="Rectangle 4"/>
          <p:cNvSpPr>
            <a:spLocks noChangeArrowheads="1"/>
          </p:cNvSpPr>
          <p:nvPr/>
        </p:nvSpPr>
        <p:spPr bwMode="auto">
          <a:xfrm>
            <a:off x="2438400" y="762000"/>
            <a:ext cx="39560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zh-CN" sz="3200" b="1" i="1" u="sng" dirty="0">
                <a:solidFill>
                  <a:srgbClr val="FF0000"/>
                </a:solidFill>
              </a:rPr>
              <a:t>Functions of Estrogen</a:t>
            </a:r>
          </a:p>
        </p:txBody>
      </p:sp>
    </p:spTree>
    <p:extLst>
      <p:ext uri="{BB962C8B-B14F-4D97-AF65-F5344CB8AC3E}">
        <p14:creationId xmlns:p14="http://schemas.microsoft.com/office/powerpoint/2010/main" val="27572321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Effect transition="in" filter="barn(outVertical)">
                                      <p:cBhvr>
                                        <p:cTn id="7" dur="500"/>
                                        <p:tgtEl>
                                          <p:spTgt spid="4403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4034">
                                            <p:txEl>
                                              <p:pRg st="1" end="1"/>
                                            </p:txEl>
                                          </p:spTgt>
                                        </p:tgtEl>
                                        <p:attrNameLst>
                                          <p:attrName>style.visibility</p:attrName>
                                        </p:attrNameLst>
                                      </p:cBhvr>
                                      <p:to>
                                        <p:strVal val="visible"/>
                                      </p:to>
                                    </p:set>
                                    <p:animEffect transition="in" filter="barn(outVertical)">
                                      <p:cBhvr>
                                        <p:cTn id="12" dur="500"/>
                                        <p:tgtEl>
                                          <p:spTgt spid="4403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44034">
                                            <p:txEl>
                                              <p:pRg st="2" end="2"/>
                                            </p:txEl>
                                          </p:spTgt>
                                        </p:tgtEl>
                                        <p:attrNameLst>
                                          <p:attrName>style.visibility</p:attrName>
                                        </p:attrNameLst>
                                      </p:cBhvr>
                                      <p:to>
                                        <p:strVal val="visible"/>
                                      </p:to>
                                    </p:set>
                                    <p:animEffect transition="in" filter="barn(outVertical)">
                                      <p:cBhvr>
                                        <p:cTn id="17" dur="500"/>
                                        <p:tgtEl>
                                          <p:spTgt spid="440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914400" y="1295400"/>
            <a:ext cx="7696200"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spcBef>
                <a:spcPct val="50000"/>
              </a:spcBef>
              <a:buFontTx/>
              <a:buAutoNum type="arabicPeriod" startAt="2"/>
            </a:pPr>
            <a:r>
              <a:rPr lang="en-US" altLang="zh-CN" sz="3200" b="1" dirty="0"/>
              <a:t>On secondary female sexual characteristics</a:t>
            </a:r>
            <a:endParaRPr lang="en-US" altLang="zh-CN" sz="2800" b="1" dirty="0"/>
          </a:p>
          <a:p>
            <a:pPr marL="457200" indent="-457200">
              <a:spcBef>
                <a:spcPct val="50000"/>
              </a:spcBef>
              <a:buFontTx/>
              <a:buBlip>
                <a:blip r:embed="rId2"/>
              </a:buBlip>
            </a:pPr>
            <a:r>
              <a:rPr lang="en-US" altLang="zh-CN" sz="2800" dirty="0"/>
              <a:t>Estrogen stimulates development of the secondary sexual characteristics of female, such as feminine figure, soft and smooth skin. </a:t>
            </a:r>
          </a:p>
          <a:p>
            <a:pPr marL="457200" indent="-457200">
              <a:spcBef>
                <a:spcPct val="50000"/>
              </a:spcBef>
              <a:buFontTx/>
              <a:buBlip>
                <a:blip r:embed="rId2"/>
              </a:buBlip>
            </a:pPr>
            <a:r>
              <a:rPr lang="en-US" altLang="zh-CN" sz="2800" dirty="0"/>
              <a:t>It causes the breast to grow and to show mature appearance.</a:t>
            </a:r>
          </a:p>
        </p:txBody>
      </p:sp>
    </p:spTree>
    <p:extLst>
      <p:ext uri="{BB962C8B-B14F-4D97-AF65-F5344CB8AC3E}">
        <p14:creationId xmlns:p14="http://schemas.microsoft.com/office/powerpoint/2010/main" val="14205343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Effect transition="in" filter="barn(outVertical)">
                                      <p:cBhvr>
                                        <p:cTn id="7" dur="500"/>
                                        <p:tgtEl>
                                          <p:spTgt spid="4505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5058">
                                            <p:txEl>
                                              <p:pRg st="1" end="1"/>
                                            </p:txEl>
                                          </p:spTgt>
                                        </p:tgtEl>
                                        <p:attrNameLst>
                                          <p:attrName>style.visibility</p:attrName>
                                        </p:attrNameLst>
                                      </p:cBhvr>
                                      <p:to>
                                        <p:strVal val="visible"/>
                                      </p:to>
                                    </p:set>
                                    <p:animEffect transition="in" filter="barn(outVertical)">
                                      <p:cBhvr>
                                        <p:cTn id="12" dur="500"/>
                                        <p:tgtEl>
                                          <p:spTgt spid="4505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45058">
                                            <p:txEl>
                                              <p:pRg st="2" end="2"/>
                                            </p:txEl>
                                          </p:spTgt>
                                        </p:tgtEl>
                                        <p:attrNameLst>
                                          <p:attrName>style.visibility</p:attrName>
                                        </p:attrNameLst>
                                      </p:cBhvr>
                                      <p:to>
                                        <p:strVal val="visible"/>
                                      </p:to>
                                    </p:set>
                                    <p:animEffect transition="in" filter="barn(outVertical)">
                                      <p:cBhvr>
                                        <p:cTn id="17" dur="500"/>
                                        <p:tgtEl>
                                          <p:spTgt spid="450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1447800" y="1295400"/>
            <a:ext cx="6400800" cy="442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spcBef>
                <a:spcPct val="50000"/>
              </a:spcBef>
              <a:buFontTx/>
              <a:buAutoNum type="arabicPeriod" startAt="3"/>
            </a:pPr>
            <a:r>
              <a:rPr lang="en-US" altLang="zh-CN" sz="3200" b="1" dirty="0"/>
              <a:t>On metabolism</a:t>
            </a:r>
            <a:r>
              <a:rPr lang="en-US" altLang="zh-CN" sz="2800" b="1" dirty="0"/>
              <a:t>. </a:t>
            </a:r>
          </a:p>
          <a:p>
            <a:pPr marL="457200" indent="-457200">
              <a:spcBef>
                <a:spcPct val="50000"/>
              </a:spcBef>
              <a:buFontTx/>
              <a:buBlip>
                <a:blip r:embed="rId2"/>
              </a:buBlip>
            </a:pPr>
            <a:r>
              <a:rPr lang="en-US" altLang="zh-CN" sz="2800" dirty="0"/>
              <a:t>Estrogen causes a slight increase in total body protein, which result in growth-promoting effect on the sexual organs, the bones, the breasts and a few other tissues. </a:t>
            </a:r>
          </a:p>
          <a:p>
            <a:pPr marL="457200" indent="-457200">
              <a:spcBef>
                <a:spcPct val="50000"/>
              </a:spcBef>
              <a:buFontTx/>
              <a:buBlip>
                <a:blip r:embed="rId2"/>
              </a:buBlip>
            </a:pPr>
            <a:r>
              <a:rPr lang="en-US" altLang="zh-CN" sz="2800" dirty="0"/>
              <a:t>Estrogen has a slight effect on retention of water and sodium by the kidney tubules. </a:t>
            </a:r>
          </a:p>
        </p:txBody>
      </p:sp>
    </p:spTree>
    <p:extLst>
      <p:ext uri="{BB962C8B-B14F-4D97-AF65-F5344CB8AC3E}">
        <p14:creationId xmlns:p14="http://schemas.microsoft.com/office/powerpoint/2010/main" val="10427645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11" y="1219200"/>
            <a:ext cx="9003846"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24000" y="381000"/>
            <a:ext cx="5237909" cy="523220"/>
          </a:xfrm>
          <a:prstGeom prst="rect">
            <a:avLst/>
          </a:prstGeom>
          <a:noFill/>
        </p:spPr>
        <p:txBody>
          <a:bodyPr wrap="none" rtlCol="0">
            <a:spAutoFit/>
          </a:bodyPr>
          <a:lstStyle/>
          <a:p>
            <a:r>
              <a:rPr lang="en-US" sz="2800" b="1" dirty="0" smtClean="0">
                <a:solidFill>
                  <a:srgbClr val="FF0000"/>
                </a:solidFill>
              </a:rPr>
              <a:t>Summary of functions of estrogen</a:t>
            </a:r>
            <a:endParaRPr lang="en-US" sz="2800" b="1" dirty="0">
              <a:solidFill>
                <a:srgbClr val="FF0000"/>
              </a:solidFill>
            </a:endParaRPr>
          </a:p>
        </p:txBody>
      </p:sp>
    </p:spTree>
    <p:extLst>
      <p:ext uri="{BB962C8B-B14F-4D97-AF65-F5344CB8AC3E}">
        <p14:creationId xmlns:p14="http://schemas.microsoft.com/office/powerpoint/2010/main" val="15811429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600200"/>
            <a:ext cx="8077200" cy="2677656"/>
          </a:xfrm>
          <a:prstGeom prst="rect">
            <a:avLst/>
          </a:prstGeom>
          <a:noFill/>
        </p:spPr>
        <p:txBody>
          <a:bodyPr wrap="square" rtlCol="0">
            <a:spAutoFit/>
          </a:bodyPr>
          <a:lstStyle/>
          <a:p>
            <a:r>
              <a:rPr lang="en-US" sz="2400" b="1" u="sng" dirty="0" smtClean="0"/>
              <a:t>Bone</a:t>
            </a:r>
            <a:r>
              <a:rPr lang="en-US" sz="2400" dirty="0" smtClean="0"/>
              <a:t>: bone formation, </a:t>
            </a:r>
            <a:r>
              <a:rPr lang="en-US" sz="2400" dirty="0" err="1" smtClean="0"/>
              <a:t>calcitropic</a:t>
            </a:r>
            <a:r>
              <a:rPr lang="en-US" sz="2400" dirty="0" smtClean="0"/>
              <a:t> effect on renal tubule,</a:t>
            </a:r>
            <a:r>
              <a:rPr lang="en-US" sz="2400" baseline="0" dirty="0" smtClean="0"/>
              <a:t> GI.</a:t>
            </a:r>
          </a:p>
          <a:p>
            <a:r>
              <a:rPr lang="en-US" sz="2400" b="1" u="sng" baseline="0" dirty="0" smtClean="0"/>
              <a:t>Liver</a:t>
            </a:r>
            <a:r>
              <a:rPr lang="en-US" sz="2400" baseline="0" dirty="0" smtClean="0"/>
              <a:t>: increase LDL receptors so clearance of LDL cholesterol, Increase HDL, promote binding protein.</a:t>
            </a:r>
          </a:p>
          <a:p>
            <a:r>
              <a:rPr lang="en-US" sz="2400" b="1" u="sng" baseline="0" dirty="0" smtClean="0"/>
              <a:t>CVS:</a:t>
            </a:r>
            <a:r>
              <a:rPr lang="en-US" sz="2400" baseline="0" dirty="0" smtClean="0"/>
              <a:t> vasodilation through NO, inhibits </a:t>
            </a:r>
            <a:r>
              <a:rPr lang="en-US" sz="2400" baseline="0" dirty="0" err="1" smtClean="0"/>
              <a:t>platelates</a:t>
            </a:r>
            <a:r>
              <a:rPr lang="en-US" sz="2400" baseline="0" dirty="0" smtClean="0"/>
              <a:t> activation, promote angiogenesis.</a:t>
            </a:r>
          </a:p>
          <a:p>
            <a:r>
              <a:rPr lang="en-US" sz="2400" baseline="0" dirty="0" smtClean="0"/>
              <a:t>Skin: healthy, smooth, collagen synthesis.</a:t>
            </a:r>
          </a:p>
          <a:p>
            <a:r>
              <a:rPr lang="en-US" sz="2400" b="1" u="sng" baseline="0" dirty="0" smtClean="0"/>
              <a:t>CNS</a:t>
            </a:r>
            <a:r>
              <a:rPr lang="en-US" sz="2400" b="1" u="none" baseline="0" dirty="0" smtClean="0"/>
              <a:t>: </a:t>
            </a:r>
            <a:r>
              <a:rPr lang="en-US" sz="2400" b="1" u="none" baseline="0" dirty="0" err="1" smtClean="0"/>
              <a:t>Neuroprotective</a:t>
            </a:r>
            <a:endParaRPr lang="en-US" sz="2400" dirty="0"/>
          </a:p>
        </p:txBody>
      </p:sp>
      <p:sp>
        <p:nvSpPr>
          <p:cNvPr id="3" name="TextBox 2"/>
          <p:cNvSpPr txBox="1"/>
          <p:nvPr/>
        </p:nvSpPr>
        <p:spPr>
          <a:xfrm>
            <a:off x="609600" y="609600"/>
            <a:ext cx="3396058" cy="523220"/>
          </a:xfrm>
          <a:prstGeom prst="rect">
            <a:avLst/>
          </a:prstGeom>
          <a:noFill/>
        </p:spPr>
        <p:txBody>
          <a:bodyPr wrap="none" rtlCol="0">
            <a:spAutoFit/>
          </a:bodyPr>
          <a:lstStyle/>
          <a:p>
            <a:r>
              <a:rPr lang="en-US" sz="2800" b="1" dirty="0" smtClean="0">
                <a:solidFill>
                  <a:srgbClr val="FF0000"/>
                </a:solidFill>
              </a:rPr>
              <a:t>Functions of estrogen</a:t>
            </a:r>
            <a:endParaRPr lang="en-US" sz="2800" b="1" dirty="0">
              <a:solidFill>
                <a:srgbClr val="FF0000"/>
              </a:solidFill>
            </a:endParaRPr>
          </a:p>
        </p:txBody>
      </p:sp>
    </p:spTree>
    <p:extLst>
      <p:ext uri="{BB962C8B-B14F-4D97-AF65-F5344CB8AC3E}">
        <p14:creationId xmlns:p14="http://schemas.microsoft.com/office/powerpoint/2010/main" val="1641232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089" y="0"/>
            <a:ext cx="8527915" cy="54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038600" y="152400"/>
            <a:ext cx="4953000" cy="954107"/>
          </a:xfrm>
          <a:prstGeom prst="rect">
            <a:avLst/>
          </a:prstGeom>
          <a:noFill/>
        </p:spPr>
        <p:txBody>
          <a:bodyPr wrap="square" rtlCol="0">
            <a:spAutoFit/>
          </a:bodyPr>
          <a:lstStyle/>
          <a:p>
            <a:r>
              <a:rPr lang="en-US" sz="2800" b="1" dirty="0" smtClean="0">
                <a:solidFill>
                  <a:srgbClr val="FF0000"/>
                </a:solidFill>
              </a:rPr>
              <a:t>PARTS OF MALE REPRODUCTIVE SYSTEM</a:t>
            </a:r>
            <a:endParaRPr lang="en-US" sz="2800" dirty="0">
              <a:solidFill>
                <a:srgbClr val="FF0000"/>
              </a:solidFill>
            </a:endParaRPr>
          </a:p>
        </p:txBody>
      </p:sp>
      <p:sp>
        <p:nvSpPr>
          <p:cNvPr id="5" name="TextBox 4"/>
          <p:cNvSpPr txBox="1"/>
          <p:nvPr/>
        </p:nvSpPr>
        <p:spPr>
          <a:xfrm>
            <a:off x="48046" y="5715000"/>
            <a:ext cx="9144000" cy="707886"/>
          </a:xfrm>
          <a:prstGeom prst="rect">
            <a:avLst/>
          </a:prstGeom>
          <a:noFill/>
        </p:spPr>
        <p:txBody>
          <a:bodyPr wrap="square" rtlCol="0">
            <a:spAutoFit/>
          </a:bodyPr>
          <a:lstStyle/>
          <a:p>
            <a:r>
              <a:rPr lang="en-US" sz="2000" dirty="0" smtClean="0"/>
              <a:t>Male gonads: </a:t>
            </a:r>
            <a:r>
              <a:rPr lang="en-US" sz="2000" b="1" dirty="0" smtClean="0">
                <a:solidFill>
                  <a:srgbClr val="FF0000"/>
                </a:solidFill>
              </a:rPr>
              <a:t>Testes</a:t>
            </a:r>
            <a:r>
              <a:rPr lang="en-US" sz="2000" dirty="0" smtClean="0"/>
              <a:t>; produce sperm &amp; male sex hormones, testosterone.</a:t>
            </a:r>
          </a:p>
          <a:p>
            <a:r>
              <a:rPr lang="en-US" sz="2000" dirty="0" smtClean="0"/>
              <a:t>Each testes mass </a:t>
            </a:r>
            <a:r>
              <a:rPr lang="en-US" sz="2000" dirty="0"/>
              <a:t>of 10–15 </a:t>
            </a:r>
            <a:r>
              <a:rPr lang="en-US" sz="2000" dirty="0" smtClean="0"/>
              <a:t>grams, 5*2.5 cm in dimension</a:t>
            </a:r>
            <a:endParaRPr lang="en-US" sz="2000" dirty="0"/>
          </a:p>
        </p:txBody>
      </p:sp>
    </p:spTree>
    <p:extLst>
      <p:ext uri="{BB962C8B-B14F-4D97-AF65-F5344CB8AC3E}">
        <p14:creationId xmlns:p14="http://schemas.microsoft.com/office/powerpoint/2010/main" val="141867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wipe(down)">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1905000" y="182562"/>
            <a:ext cx="5029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US" altLang="zh-CN" sz="3200" b="1" i="1" dirty="0">
                <a:solidFill>
                  <a:srgbClr val="FF0000"/>
                </a:solidFill>
                <a:effectLst>
                  <a:outerShdw blurRad="38100" dist="38100" dir="2700000" algn="tl">
                    <a:srgbClr val="FFFFFF"/>
                  </a:outerShdw>
                </a:effectLst>
              </a:rPr>
              <a:t>progesterone</a:t>
            </a:r>
          </a:p>
        </p:txBody>
      </p:sp>
      <p:sp>
        <p:nvSpPr>
          <p:cNvPr id="93187" name="Text Box 3"/>
          <p:cNvSpPr txBox="1">
            <a:spLocks noChangeArrowheads="1"/>
          </p:cNvSpPr>
          <p:nvPr/>
        </p:nvSpPr>
        <p:spPr bwMode="auto">
          <a:xfrm>
            <a:off x="649762" y="762000"/>
            <a:ext cx="7827962" cy="5454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6238" indent="-376238">
              <a:defRPr kumimoji="1" sz="2400">
                <a:solidFill>
                  <a:schemeClr val="tx1"/>
                </a:solidFill>
                <a:latin typeface="Times New Roman" pitchFamily="18" charset="0"/>
                <a:ea typeface="宋体" pitchFamily="2" charset="-122"/>
              </a:defRPr>
            </a:lvl1pPr>
            <a:lvl2pPr marL="952500" indent="-385763">
              <a:defRPr kumimoji="1" sz="2400">
                <a:solidFill>
                  <a:schemeClr val="tx1"/>
                </a:solidFill>
                <a:latin typeface="Times New Roman" pitchFamily="18" charset="0"/>
                <a:ea typeface="宋体" pitchFamily="2" charset="-122"/>
              </a:defRPr>
            </a:lvl2pPr>
            <a:lvl3pPr marL="1143000">
              <a:defRPr kumimoji="1" sz="2400">
                <a:solidFill>
                  <a:schemeClr val="tx1"/>
                </a:solidFill>
                <a:latin typeface="Times New Roman" pitchFamily="18" charset="0"/>
                <a:ea typeface="宋体" pitchFamily="2" charset="-122"/>
              </a:defRPr>
            </a:lvl3pPr>
            <a:lvl4pPr>
              <a:defRPr kumimoji="1" sz="2400">
                <a:solidFill>
                  <a:schemeClr val="tx1"/>
                </a:solidFill>
                <a:latin typeface="Times New Roman" pitchFamily="18" charset="0"/>
                <a:ea typeface="宋体" pitchFamily="2" charset="-122"/>
              </a:defRPr>
            </a:lvl4pPr>
            <a:lvl5pPr>
              <a:defRPr kumimoji="1" sz="2400">
                <a:solidFill>
                  <a:schemeClr val="tx1"/>
                </a:solidFill>
                <a:latin typeface="Times New Roman" pitchFamily="18" charset="0"/>
                <a:ea typeface="宋体" pitchFamily="2" charset="-122"/>
              </a:defRPr>
            </a:lvl5pPr>
            <a:lvl6pPr fontAlgn="base">
              <a:spcBef>
                <a:spcPct val="0"/>
              </a:spcBef>
              <a:spcAft>
                <a:spcPct val="0"/>
              </a:spcAft>
              <a:defRPr kumimoji="1" sz="2400">
                <a:solidFill>
                  <a:schemeClr val="tx1"/>
                </a:solidFill>
                <a:latin typeface="Times New Roman" pitchFamily="18" charset="0"/>
                <a:ea typeface="宋体" pitchFamily="2" charset="-122"/>
              </a:defRPr>
            </a:lvl6pPr>
            <a:lvl7pPr fontAlgn="base">
              <a:spcBef>
                <a:spcPct val="0"/>
              </a:spcBef>
              <a:spcAft>
                <a:spcPct val="0"/>
              </a:spcAft>
              <a:defRPr kumimoji="1" sz="2400">
                <a:solidFill>
                  <a:schemeClr val="tx1"/>
                </a:solidFill>
                <a:latin typeface="Times New Roman" pitchFamily="18" charset="0"/>
                <a:ea typeface="宋体" pitchFamily="2" charset="-122"/>
              </a:defRPr>
            </a:lvl7pPr>
            <a:lvl8pPr fontAlgn="base">
              <a:spcBef>
                <a:spcPct val="0"/>
              </a:spcBef>
              <a:spcAft>
                <a:spcPct val="0"/>
              </a:spcAft>
              <a:defRPr kumimoji="1" sz="2400">
                <a:solidFill>
                  <a:schemeClr val="tx1"/>
                </a:solidFill>
                <a:latin typeface="Times New Roman" pitchFamily="18" charset="0"/>
                <a:ea typeface="宋体" pitchFamily="2" charset="-122"/>
              </a:defRPr>
            </a:lvl8pPr>
            <a:lvl9pPr fontAlgn="base">
              <a:spcBef>
                <a:spcPct val="0"/>
              </a:spcBef>
              <a:spcAft>
                <a:spcPct val="0"/>
              </a:spcAft>
              <a:defRPr kumimoji="1" sz="2400">
                <a:solidFill>
                  <a:schemeClr val="tx1"/>
                </a:solidFill>
                <a:latin typeface="Times New Roman" pitchFamily="18" charset="0"/>
                <a:ea typeface="宋体" pitchFamily="2" charset="-122"/>
              </a:defRPr>
            </a:lvl9pPr>
          </a:lstStyle>
          <a:p>
            <a:pPr>
              <a:lnSpc>
                <a:spcPct val="140000"/>
              </a:lnSpc>
              <a:buSzPct val="65000"/>
              <a:buFont typeface="Wingdings" pitchFamily="2" charset="2"/>
              <a:buChar char="v"/>
            </a:pPr>
            <a:r>
              <a:rPr kumimoji="0" lang="en-US" altLang="zh-CN" sz="2800" dirty="0"/>
              <a:t>The most distinctive hormone between males and females</a:t>
            </a:r>
          </a:p>
          <a:p>
            <a:pPr>
              <a:lnSpc>
                <a:spcPct val="140000"/>
              </a:lnSpc>
              <a:buSzPct val="65000"/>
              <a:buFont typeface="Wingdings" pitchFamily="2" charset="2"/>
              <a:buChar char="v"/>
            </a:pPr>
            <a:r>
              <a:rPr kumimoji="0" lang="en-US" altLang="zh-CN" sz="2800" dirty="0"/>
              <a:t>It is the ovarian hormone of pregnancy: both preparing and maintenance pregnancy</a:t>
            </a:r>
          </a:p>
          <a:p>
            <a:pPr>
              <a:lnSpc>
                <a:spcPct val="140000"/>
              </a:lnSpc>
              <a:buSzPct val="65000"/>
              <a:buFont typeface="Wingdings" pitchFamily="2" charset="2"/>
              <a:buChar char="v"/>
            </a:pPr>
            <a:r>
              <a:rPr kumimoji="0" lang="en-US" altLang="zh-CN" sz="2800" dirty="0"/>
              <a:t>Source:</a:t>
            </a:r>
          </a:p>
          <a:p>
            <a:pPr lvl="1">
              <a:lnSpc>
                <a:spcPct val="140000"/>
              </a:lnSpc>
              <a:buSzPct val="70000"/>
              <a:buFontTx/>
              <a:buChar char="o"/>
            </a:pPr>
            <a:r>
              <a:rPr kumimoji="0" lang="en-US" altLang="zh-CN" sz="2800" dirty="0"/>
              <a:t>Corpus </a:t>
            </a:r>
            <a:r>
              <a:rPr kumimoji="0" lang="en-US" altLang="zh-CN" sz="2800" dirty="0" err="1"/>
              <a:t>luteum</a:t>
            </a:r>
            <a:endParaRPr kumimoji="0" lang="en-US" altLang="zh-CN" sz="2800" dirty="0"/>
          </a:p>
          <a:p>
            <a:pPr lvl="1">
              <a:lnSpc>
                <a:spcPct val="140000"/>
              </a:lnSpc>
              <a:buSzPct val="70000"/>
              <a:buFontTx/>
              <a:buChar char="o"/>
            </a:pPr>
            <a:r>
              <a:rPr kumimoji="0" lang="en-US" altLang="zh-CN" sz="2800" dirty="0"/>
              <a:t>Placenta</a:t>
            </a:r>
          </a:p>
          <a:p>
            <a:pPr lvl="1">
              <a:lnSpc>
                <a:spcPct val="140000"/>
              </a:lnSpc>
              <a:buSzPct val="70000"/>
              <a:buFontTx/>
              <a:buChar char="o"/>
            </a:pPr>
            <a:r>
              <a:rPr kumimoji="0" lang="en-US" altLang="zh-CN" sz="2800" dirty="0"/>
              <a:t>Follicles (small amount)</a:t>
            </a:r>
          </a:p>
          <a:p>
            <a:pPr lvl="1">
              <a:lnSpc>
                <a:spcPct val="140000"/>
              </a:lnSpc>
              <a:buSzPct val="70000"/>
              <a:buFontTx/>
              <a:buChar char="o"/>
            </a:pPr>
            <a:r>
              <a:rPr kumimoji="0" lang="en-US" altLang="zh-CN" sz="2800" dirty="0"/>
              <a:t>Adrenal cortex</a:t>
            </a:r>
          </a:p>
        </p:txBody>
      </p:sp>
    </p:spTree>
    <p:extLst>
      <p:ext uri="{BB962C8B-B14F-4D97-AF65-F5344CB8AC3E}">
        <p14:creationId xmlns:p14="http://schemas.microsoft.com/office/powerpoint/2010/main" val="1694032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611188" y="1484313"/>
            <a:ext cx="8064500" cy="4179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itchFamily="18" charset="0"/>
                <a:ea typeface="宋体" pitchFamily="2" charset="-122"/>
              </a:defRPr>
            </a:lvl1pPr>
            <a:lvl2pPr marL="914400" indent="-457200">
              <a:defRPr kumimoji="1" sz="2400">
                <a:solidFill>
                  <a:schemeClr val="tx1"/>
                </a:solidFill>
                <a:latin typeface="Times New Roman" pitchFamily="18" charset="0"/>
                <a:ea typeface="宋体" pitchFamily="2" charset="-122"/>
              </a:defRPr>
            </a:lvl2pPr>
            <a:lvl3pPr marL="1371600" indent="-457200">
              <a:defRPr kumimoji="1" sz="2400">
                <a:solidFill>
                  <a:schemeClr val="tx1"/>
                </a:solidFill>
                <a:latin typeface="Times New Roman" pitchFamily="18" charset="0"/>
                <a:ea typeface="宋体" pitchFamily="2" charset="-122"/>
              </a:defRPr>
            </a:lvl3pPr>
            <a:lvl4pPr marL="1828800" indent="-457200">
              <a:defRPr kumimoji="1" sz="2400">
                <a:solidFill>
                  <a:schemeClr val="tx1"/>
                </a:solidFill>
                <a:latin typeface="Times New Roman" pitchFamily="18" charset="0"/>
                <a:ea typeface="宋体" pitchFamily="2" charset="-122"/>
              </a:defRPr>
            </a:lvl4pPr>
            <a:lvl5pPr marL="2286000" indent="-457200">
              <a:defRPr kumimoji="1" sz="2400">
                <a:solidFill>
                  <a:schemeClr val="tx1"/>
                </a:solidFill>
                <a:latin typeface="Times New Roman" pitchFamily="18" charset="0"/>
                <a:ea typeface="宋体" pitchFamily="2" charset="-122"/>
              </a:defRPr>
            </a:lvl5pPr>
            <a:lvl6pPr marL="2743200" indent="-457200" fontAlgn="base">
              <a:spcBef>
                <a:spcPct val="0"/>
              </a:spcBef>
              <a:spcAft>
                <a:spcPct val="0"/>
              </a:spcAft>
              <a:defRPr kumimoji="1" sz="2400">
                <a:solidFill>
                  <a:schemeClr val="tx1"/>
                </a:solidFill>
                <a:latin typeface="Times New Roman" pitchFamily="18" charset="0"/>
                <a:ea typeface="宋体" pitchFamily="2" charset="-122"/>
              </a:defRPr>
            </a:lvl6pPr>
            <a:lvl7pPr marL="3200400" indent="-457200" fontAlgn="base">
              <a:spcBef>
                <a:spcPct val="0"/>
              </a:spcBef>
              <a:spcAft>
                <a:spcPct val="0"/>
              </a:spcAft>
              <a:defRPr kumimoji="1" sz="2400">
                <a:solidFill>
                  <a:schemeClr val="tx1"/>
                </a:solidFill>
                <a:latin typeface="Times New Roman" pitchFamily="18" charset="0"/>
                <a:ea typeface="宋体" pitchFamily="2" charset="-122"/>
              </a:defRPr>
            </a:lvl7pPr>
            <a:lvl8pPr marL="3657600" indent="-457200" fontAlgn="base">
              <a:spcBef>
                <a:spcPct val="0"/>
              </a:spcBef>
              <a:spcAft>
                <a:spcPct val="0"/>
              </a:spcAft>
              <a:defRPr kumimoji="1" sz="2400">
                <a:solidFill>
                  <a:schemeClr val="tx1"/>
                </a:solidFill>
                <a:latin typeface="Times New Roman" pitchFamily="18" charset="0"/>
                <a:ea typeface="宋体" pitchFamily="2" charset="-122"/>
              </a:defRPr>
            </a:lvl8pPr>
            <a:lvl9pPr marL="4114800" indent="-457200" fontAlgn="base">
              <a:spcBef>
                <a:spcPct val="0"/>
              </a:spcBef>
              <a:spcAft>
                <a:spcPct val="0"/>
              </a:spcAft>
              <a:defRPr kumimoji="1" sz="2400">
                <a:solidFill>
                  <a:schemeClr val="tx1"/>
                </a:solidFill>
                <a:latin typeface="Times New Roman" pitchFamily="18" charset="0"/>
                <a:ea typeface="宋体" pitchFamily="2" charset="-122"/>
              </a:defRPr>
            </a:lvl9pPr>
          </a:lstStyle>
          <a:p>
            <a:pPr>
              <a:spcBef>
                <a:spcPct val="30000"/>
              </a:spcBef>
              <a:buFontTx/>
              <a:buAutoNum type="arabicParenBoth"/>
            </a:pPr>
            <a:r>
              <a:rPr lang="en-US" altLang="zh-CN" sz="2800" b="1" dirty="0"/>
              <a:t>Effect on uterus. </a:t>
            </a:r>
          </a:p>
          <a:p>
            <a:pPr>
              <a:spcBef>
                <a:spcPct val="30000"/>
              </a:spcBef>
              <a:buClr>
                <a:srgbClr val="FFFF00"/>
              </a:buClr>
              <a:buFont typeface="Wingdings" pitchFamily="2" charset="2"/>
              <a:buBlip>
                <a:blip r:embed="rId2"/>
              </a:buBlip>
            </a:pPr>
            <a:r>
              <a:rPr lang="en-US" altLang="zh-CN" dirty="0"/>
              <a:t>By far the most important function of progesterone is to promote secretary changes in the uterine endometrium, thus preparing the uterus for implantation of the fertilized ovum and providing nutrition for the early dividing ovum. </a:t>
            </a:r>
          </a:p>
          <a:p>
            <a:pPr>
              <a:spcBef>
                <a:spcPct val="30000"/>
              </a:spcBef>
              <a:buClr>
                <a:srgbClr val="FFFF00"/>
              </a:buClr>
              <a:buFont typeface="Wingdings" pitchFamily="2" charset="2"/>
              <a:buBlip>
                <a:blip r:embed="rId2"/>
              </a:buBlip>
            </a:pPr>
            <a:r>
              <a:rPr lang="en-US" altLang="zh-CN" dirty="0"/>
              <a:t>Progesterone decreases excitability and sensitivity to oxytocin of myometrium.</a:t>
            </a:r>
          </a:p>
          <a:p>
            <a:pPr>
              <a:spcBef>
                <a:spcPct val="30000"/>
              </a:spcBef>
              <a:buClr>
                <a:srgbClr val="FFFF00"/>
              </a:buClr>
              <a:buFont typeface="Wingdings" pitchFamily="2" charset="2"/>
              <a:buBlip>
                <a:blip r:embed="rId2"/>
              </a:buBlip>
            </a:pPr>
            <a:r>
              <a:rPr lang="en-US" altLang="zh-CN" dirty="0"/>
              <a:t> It decreases the frequency and intensity of uterine contractions, thereby helping to prevent expulsion of the implanted ovum.</a:t>
            </a:r>
          </a:p>
        </p:txBody>
      </p:sp>
      <p:sp>
        <p:nvSpPr>
          <p:cNvPr id="46083" name="Rectangle 3"/>
          <p:cNvSpPr>
            <a:spLocks noChangeArrowheads="1"/>
          </p:cNvSpPr>
          <p:nvPr/>
        </p:nvSpPr>
        <p:spPr bwMode="auto">
          <a:xfrm>
            <a:off x="2484438" y="692150"/>
            <a:ext cx="461414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30000"/>
              </a:spcBef>
            </a:pPr>
            <a:r>
              <a:rPr lang="en-US" altLang="zh-CN" sz="3200" b="1" i="1" u="sng" dirty="0">
                <a:solidFill>
                  <a:srgbClr val="FF0000"/>
                </a:solidFill>
              </a:rPr>
              <a:t>Functions of progesterone</a:t>
            </a:r>
          </a:p>
        </p:txBody>
      </p:sp>
    </p:spTree>
    <p:extLst>
      <p:ext uri="{BB962C8B-B14F-4D97-AF65-F5344CB8AC3E}">
        <p14:creationId xmlns:p14="http://schemas.microsoft.com/office/powerpoint/2010/main" val="6725671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6082">
                                            <p:txEl>
                                              <p:pRg st="0" end="0"/>
                                            </p:txEl>
                                          </p:spTgt>
                                        </p:tgtEl>
                                        <p:attrNameLst>
                                          <p:attrName>style.visibility</p:attrName>
                                        </p:attrNameLst>
                                      </p:cBhvr>
                                      <p:to>
                                        <p:strVal val="visible"/>
                                      </p:to>
                                    </p:set>
                                    <p:animEffect transition="in" filter="barn(outVertical)">
                                      <p:cBhvr>
                                        <p:cTn id="7" dur="500"/>
                                        <p:tgtEl>
                                          <p:spTgt spid="460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6082">
                                            <p:txEl>
                                              <p:pRg st="1" end="1"/>
                                            </p:txEl>
                                          </p:spTgt>
                                        </p:tgtEl>
                                        <p:attrNameLst>
                                          <p:attrName>style.visibility</p:attrName>
                                        </p:attrNameLst>
                                      </p:cBhvr>
                                      <p:to>
                                        <p:strVal val="visible"/>
                                      </p:to>
                                    </p:set>
                                    <p:animEffect transition="in" filter="barn(outVertical)">
                                      <p:cBhvr>
                                        <p:cTn id="12" dur="500"/>
                                        <p:tgtEl>
                                          <p:spTgt spid="4608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46082">
                                            <p:txEl>
                                              <p:pRg st="2" end="2"/>
                                            </p:txEl>
                                          </p:spTgt>
                                        </p:tgtEl>
                                        <p:attrNameLst>
                                          <p:attrName>style.visibility</p:attrName>
                                        </p:attrNameLst>
                                      </p:cBhvr>
                                      <p:to>
                                        <p:strVal val="visible"/>
                                      </p:to>
                                    </p:set>
                                    <p:animEffect transition="in" filter="barn(outVertical)">
                                      <p:cBhvr>
                                        <p:cTn id="17" dur="500"/>
                                        <p:tgtEl>
                                          <p:spTgt spid="4608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46082">
                                            <p:txEl>
                                              <p:pRg st="3" end="3"/>
                                            </p:txEl>
                                          </p:spTgt>
                                        </p:tgtEl>
                                        <p:attrNameLst>
                                          <p:attrName>style.visibility</p:attrName>
                                        </p:attrNameLst>
                                      </p:cBhvr>
                                      <p:to>
                                        <p:strVal val="visible"/>
                                      </p:to>
                                    </p:set>
                                    <p:animEffect transition="in" filter="barn(outVertical)">
                                      <p:cBhvr>
                                        <p:cTn id="22" dur="500"/>
                                        <p:tgtEl>
                                          <p:spTgt spid="460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609600" y="914400"/>
            <a:ext cx="7921625" cy="3262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spcBef>
                <a:spcPct val="50000"/>
              </a:spcBef>
            </a:pPr>
            <a:r>
              <a:rPr lang="en-US" altLang="zh-CN" sz="2800" b="1" dirty="0"/>
              <a:t>(2)</a:t>
            </a:r>
            <a:r>
              <a:rPr lang="en-US" altLang="zh-CN" sz="2800" dirty="0"/>
              <a:t> </a:t>
            </a:r>
            <a:r>
              <a:rPr lang="en-US" altLang="zh-CN" sz="2800" b="1" dirty="0"/>
              <a:t>Effect on breasts. </a:t>
            </a:r>
          </a:p>
          <a:p>
            <a:pPr marL="457200" indent="-457200">
              <a:spcBef>
                <a:spcPct val="50000"/>
              </a:spcBef>
            </a:pPr>
            <a:r>
              <a:rPr lang="en-US" altLang="zh-CN" sz="1000" dirty="0"/>
              <a:t>             </a:t>
            </a:r>
            <a:r>
              <a:rPr lang="en-US" altLang="zh-CN" sz="2400" dirty="0"/>
              <a:t>Progesterone promotes development of the tubules and alveoli of the breasts, causing the alveolar cells to proliferate, enlarge and become secretary  nature but not to secrete milk.</a:t>
            </a:r>
          </a:p>
          <a:p>
            <a:pPr marL="457200" indent="-457200">
              <a:spcBef>
                <a:spcPct val="50000"/>
              </a:spcBef>
            </a:pPr>
            <a:r>
              <a:rPr lang="en-US" altLang="zh-CN" sz="2800" b="1" dirty="0"/>
              <a:t>(3) </a:t>
            </a:r>
            <a:r>
              <a:rPr lang="en-US" altLang="zh-CN" sz="2800" dirty="0"/>
              <a:t>Progesterone relaxes the smooth muscle of the blood vessels and digestive tracts.</a:t>
            </a:r>
          </a:p>
        </p:txBody>
      </p:sp>
      <p:sp>
        <p:nvSpPr>
          <p:cNvPr id="47107" name="Rectangle 3"/>
          <p:cNvSpPr>
            <a:spLocks noChangeArrowheads="1"/>
          </p:cNvSpPr>
          <p:nvPr/>
        </p:nvSpPr>
        <p:spPr bwMode="auto">
          <a:xfrm>
            <a:off x="685800" y="4343400"/>
            <a:ext cx="78486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800" b="1" dirty="0"/>
              <a:t>(4) </a:t>
            </a:r>
            <a:r>
              <a:rPr lang="en-US" altLang="zh-CN" sz="2800" b="1" dirty="0" err="1"/>
              <a:t>Thermogenic</a:t>
            </a:r>
            <a:r>
              <a:rPr lang="en-US" altLang="zh-CN" sz="2800" b="1" dirty="0"/>
              <a:t> effect.</a:t>
            </a:r>
          </a:p>
          <a:p>
            <a:r>
              <a:rPr lang="en-US" altLang="zh-CN" sz="800" dirty="0"/>
              <a:t>    </a:t>
            </a:r>
          </a:p>
          <a:p>
            <a:r>
              <a:rPr lang="en-US" altLang="zh-CN" dirty="0"/>
              <a:t>      </a:t>
            </a:r>
            <a:r>
              <a:rPr lang="en-US" altLang="zh-CN" sz="2400" dirty="0"/>
              <a:t>Progesterone causes </a:t>
            </a:r>
            <a:r>
              <a:rPr lang="en-US" altLang="zh-CN" sz="2400" dirty="0" err="1"/>
              <a:t>thermogenic</a:t>
            </a:r>
            <a:r>
              <a:rPr lang="en-US" altLang="zh-CN" sz="2400" dirty="0"/>
              <a:t> effect and is responsible for the rise in basal body temperature at the time of ovulation.</a:t>
            </a:r>
          </a:p>
        </p:txBody>
      </p:sp>
    </p:spTree>
    <p:extLst>
      <p:ext uri="{BB962C8B-B14F-4D97-AF65-F5344CB8AC3E}">
        <p14:creationId xmlns:p14="http://schemas.microsoft.com/office/powerpoint/2010/main" val="772435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Effect transition="in" filter="barn(outVertical)">
                                      <p:cBhvr>
                                        <p:cTn id="7" dur="500"/>
                                        <p:tgtEl>
                                          <p:spTgt spid="471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7106">
                                            <p:txEl>
                                              <p:pRg st="1" end="1"/>
                                            </p:txEl>
                                          </p:spTgt>
                                        </p:tgtEl>
                                        <p:attrNameLst>
                                          <p:attrName>style.visibility</p:attrName>
                                        </p:attrNameLst>
                                      </p:cBhvr>
                                      <p:to>
                                        <p:strVal val="visible"/>
                                      </p:to>
                                    </p:set>
                                    <p:animEffect transition="in" filter="barn(outVertical)">
                                      <p:cBhvr>
                                        <p:cTn id="12" dur="500"/>
                                        <p:tgtEl>
                                          <p:spTgt spid="4710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47106">
                                            <p:txEl>
                                              <p:pRg st="2" end="2"/>
                                            </p:txEl>
                                          </p:spTgt>
                                        </p:tgtEl>
                                        <p:attrNameLst>
                                          <p:attrName>style.visibility</p:attrName>
                                        </p:attrNameLst>
                                      </p:cBhvr>
                                      <p:to>
                                        <p:strVal val="visible"/>
                                      </p:to>
                                    </p:set>
                                    <p:animEffect transition="in" filter="barn(outVertical)">
                                      <p:cBhvr>
                                        <p:cTn id="17" dur="500"/>
                                        <p:tgtEl>
                                          <p:spTgt spid="4710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381000"/>
            <a:ext cx="5921686" cy="523220"/>
          </a:xfrm>
          <a:prstGeom prst="rect">
            <a:avLst/>
          </a:prstGeom>
          <a:noFill/>
        </p:spPr>
        <p:txBody>
          <a:bodyPr wrap="none" rtlCol="0">
            <a:spAutoFit/>
          </a:bodyPr>
          <a:lstStyle/>
          <a:p>
            <a:r>
              <a:rPr lang="en-US" sz="2800" b="1" dirty="0" smtClean="0">
                <a:solidFill>
                  <a:srgbClr val="FF0000"/>
                </a:solidFill>
              </a:rPr>
              <a:t>Summary of functions of Progesterone</a:t>
            </a:r>
            <a:endParaRPr lang="en-US" sz="2800" b="1" dirty="0">
              <a:solidFill>
                <a:srgbClr val="FF0000"/>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1143000"/>
            <a:ext cx="8815316"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84342" y="4724400"/>
            <a:ext cx="8001001" cy="1938992"/>
          </a:xfrm>
          <a:prstGeom prst="rect">
            <a:avLst/>
          </a:prstGeom>
          <a:noFill/>
        </p:spPr>
        <p:txBody>
          <a:bodyPr wrap="square" rtlCol="0">
            <a:spAutoFit/>
          </a:bodyPr>
          <a:lstStyle/>
          <a:p>
            <a:pPr marL="342900" indent="-342900">
              <a:buFont typeface="Arial" pitchFamily="34" charset="0"/>
              <a:buChar char="•"/>
            </a:pPr>
            <a:r>
              <a:rPr lang="en-US" sz="2400" dirty="0" smtClean="0"/>
              <a:t>Progesterone act on hypothalamus to increase the set point for thermoregulation: elevate by 0.5 F.</a:t>
            </a:r>
          </a:p>
          <a:p>
            <a:pPr marL="342900" indent="-342900">
              <a:buFont typeface="Arial" pitchFamily="34" charset="0"/>
              <a:buChar char="•"/>
            </a:pPr>
            <a:r>
              <a:rPr lang="en-US" sz="2400" dirty="0" smtClean="0"/>
              <a:t>P act as depressant on CNS so loss of it just before the menstruation: PMS or premenstrual </a:t>
            </a:r>
            <a:r>
              <a:rPr lang="en-US" sz="2400" dirty="0" err="1" smtClean="0"/>
              <a:t>dysphoria</a:t>
            </a:r>
            <a:r>
              <a:rPr lang="en-US" sz="2400" dirty="0" smtClean="0"/>
              <a:t> disorder </a:t>
            </a:r>
            <a:r>
              <a:rPr lang="en-US" sz="2400" b="1" dirty="0" smtClean="0"/>
              <a:t>(PMDD)</a:t>
            </a:r>
            <a:endParaRPr lang="en-US" sz="2400" b="1" dirty="0"/>
          </a:p>
        </p:txBody>
      </p:sp>
    </p:spTree>
    <p:extLst>
      <p:ext uri="{BB962C8B-B14F-4D97-AF65-F5344CB8AC3E}">
        <p14:creationId xmlns:p14="http://schemas.microsoft.com/office/powerpoint/2010/main" val="241510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circle(in)">
                                      <p:cBhvr>
                                        <p:cTn id="12" dur="2000"/>
                                        <p:tgtEl>
                                          <p:spTgt spid="9218"/>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80">
                                          <p:stCondLst>
                                            <p:cond delay="0"/>
                                          </p:stCondLst>
                                        </p:cTn>
                                        <p:tgtEl>
                                          <p:spTgt spid="3"/>
                                        </p:tgtEl>
                                      </p:cBhvr>
                                    </p:animEffect>
                                    <p:anim calcmode="lin" valueType="num">
                                      <p:cBhvr>
                                        <p:cTn id="1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gtEl>
                                      </p:cBhvr>
                                      <p:to x="100000" y="60000"/>
                                    </p:animScale>
                                    <p:animScale>
                                      <p:cBhvr>
                                        <p:cTn id="24" dur="166" decel="50000">
                                          <p:stCondLst>
                                            <p:cond delay="676"/>
                                          </p:stCondLst>
                                        </p:cTn>
                                        <p:tgtEl>
                                          <p:spTgt spid="3"/>
                                        </p:tgtEl>
                                      </p:cBhvr>
                                      <p:to x="100000" y="100000"/>
                                    </p:animScale>
                                    <p:animScale>
                                      <p:cBhvr>
                                        <p:cTn id="25" dur="26">
                                          <p:stCondLst>
                                            <p:cond delay="1312"/>
                                          </p:stCondLst>
                                        </p:cTn>
                                        <p:tgtEl>
                                          <p:spTgt spid="3"/>
                                        </p:tgtEl>
                                      </p:cBhvr>
                                      <p:to x="100000" y="80000"/>
                                    </p:animScale>
                                    <p:animScale>
                                      <p:cBhvr>
                                        <p:cTn id="26" dur="166" decel="50000">
                                          <p:stCondLst>
                                            <p:cond delay="1338"/>
                                          </p:stCondLst>
                                        </p:cTn>
                                        <p:tgtEl>
                                          <p:spTgt spid="3"/>
                                        </p:tgtEl>
                                      </p:cBhvr>
                                      <p:to x="100000" y="100000"/>
                                    </p:animScale>
                                    <p:animScale>
                                      <p:cBhvr>
                                        <p:cTn id="27" dur="26">
                                          <p:stCondLst>
                                            <p:cond delay="1642"/>
                                          </p:stCondLst>
                                        </p:cTn>
                                        <p:tgtEl>
                                          <p:spTgt spid="3"/>
                                        </p:tgtEl>
                                      </p:cBhvr>
                                      <p:to x="100000" y="90000"/>
                                    </p:animScale>
                                    <p:animScale>
                                      <p:cBhvr>
                                        <p:cTn id="28" dur="166" decel="50000">
                                          <p:stCondLst>
                                            <p:cond delay="1668"/>
                                          </p:stCondLst>
                                        </p:cTn>
                                        <p:tgtEl>
                                          <p:spTgt spid="3"/>
                                        </p:tgtEl>
                                      </p:cBhvr>
                                      <p:to x="100000" y="100000"/>
                                    </p:animScale>
                                    <p:animScale>
                                      <p:cBhvr>
                                        <p:cTn id="29" dur="26">
                                          <p:stCondLst>
                                            <p:cond delay="1808"/>
                                          </p:stCondLst>
                                        </p:cTn>
                                        <p:tgtEl>
                                          <p:spTgt spid="3"/>
                                        </p:tgtEl>
                                      </p:cBhvr>
                                      <p:to x="100000" y="95000"/>
                                    </p:animScale>
                                    <p:animScale>
                                      <p:cBhvr>
                                        <p:cTn id="3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839200" cy="6629400"/>
          </a:xfrm>
        </p:spPr>
        <p:txBody>
          <a:bodyPr>
            <a:normAutofit fontScale="85000" lnSpcReduction="10000"/>
          </a:bodyPr>
          <a:lstStyle/>
          <a:p>
            <a:pPr marL="0" indent="0">
              <a:buNone/>
            </a:pPr>
            <a:r>
              <a:rPr lang="en-US" sz="3300" b="1" u="sng" dirty="0" smtClean="0">
                <a:solidFill>
                  <a:srgbClr val="FF0000"/>
                </a:solidFill>
                <a:latin typeface="Arial" pitchFamily="34" charset="0"/>
                <a:cs typeface="Arial" pitchFamily="34" charset="0"/>
              </a:rPr>
              <a:t>Menstruation cycle/ Female monthly sexual cycle.</a:t>
            </a:r>
          </a:p>
          <a:p>
            <a:r>
              <a:rPr lang="en-US" sz="3100" dirty="0" smtClean="0">
                <a:latin typeface="Arial" pitchFamily="34" charset="0"/>
                <a:cs typeface="Arial" pitchFamily="34" charset="0"/>
              </a:rPr>
              <a:t> </a:t>
            </a:r>
            <a:r>
              <a:rPr lang="en-US" sz="3100" b="1" u="sng" dirty="0" smtClean="0">
                <a:solidFill>
                  <a:srgbClr val="002060"/>
                </a:solidFill>
                <a:latin typeface="Arial" pitchFamily="34" charset="0"/>
                <a:cs typeface="Arial" pitchFamily="34" charset="0"/>
              </a:rPr>
              <a:t>Definition</a:t>
            </a:r>
            <a:r>
              <a:rPr lang="en-US" sz="3100" dirty="0" smtClean="0">
                <a:latin typeface="Arial" pitchFamily="34" charset="0"/>
                <a:cs typeface="Arial" pitchFamily="34" charset="0"/>
              </a:rPr>
              <a:t>: Monthly </a:t>
            </a:r>
            <a:r>
              <a:rPr lang="en-US" sz="3100" dirty="0">
                <a:latin typeface="Arial" pitchFamily="34" charset="0"/>
                <a:cs typeface="Arial" pitchFamily="34" charset="0"/>
              </a:rPr>
              <a:t>rhythmical changes in the rates of secretion of the female </a:t>
            </a:r>
            <a:r>
              <a:rPr lang="en-US" sz="3100" dirty="0" smtClean="0">
                <a:latin typeface="Arial" pitchFamily="34" charset="0"/>
                <a:cs typeface="Arial" pitchFamily="34" charset="0"/>
              </a:rPr>
              <a:t>hormones (LH &amp; FSH) </a:t>
            </a:r>
            <a:r>
              <a:rPr lang="en-US" sz="3100" dirty="0">
                <a:latin typeface="Arial" pitchFamily="34" charset="0"/>
                <a:cs typeface="Arial" pitchFamily="34" charset="0"/>
              </a:rPr>
              <a:t>and corresponding physical changes in the ovaries and other sexual </a:t>
            </a:r>
            <a:r>
              <a:rPr lang="en-US" sz="3100" dirty="0" smtClean="0">
                <a:latin typeface="Arial" pitchFamily="34" charset="0"/>
                <a:cs typeface="Arial" pitchFamily="34" charset="0"/>
              </a:rPr>
              <a:t>organs (Uterus, vagina, breast) in the normal </a:t>
            </a:r>
            <a:r>
              <a:rPr lang="en-US" sz="3100" dirty="0">
                <a:latin typeface="Arial" pitchFamily="34" charset="0"/>
                <a:cs typeface="Arial" pitchFamily="34" charset="0"/>
              </a:rPr>
              <a:t>reproductive </a:t>
            </a:r>
            <a:r>
              <a:rPr lang="en-US" sz="3100" dirty="0" smtClean="0">
                <a:latin typeface="Arial" pitchFamily="34" charset="0"/>
                <a:cs typeface="Arial" pitchFamily="34" charset="0"/>
              </a:rPr>
              <a:t> aged female (14-45 years) is </a:t>
            </a:r>
            <a:r>
              <a:rPr lang="en-US" sz="3100" dirty="0">
                <a:latin typeface="Arial" pitchFamily="34" charset="0"/>
                <a:cs typeface="Arial" pitchFamily="34" charset="0"/>
              </a:rPr>
              <a:t>called the </a:t>
            </a:r>
            <a:r>
              <a:rPr lang="en-US" sz="3100" b="1" u="sng" dirty="0">
                <a:latin typeface="Arial" pitchFamily="34" charset="0"/>
                <a:cs typeface="Arial" pitchFamily="34" charset="0"/>
              </a:rPr>
              <a:t>female monthly sexual cycle (or, less accurately, the menstrual cycle</a:t>
            </a:r>
            <a:r>
              <a:rPr lang="en-US" sz="3100" dirty="0">
                <a:latin typeface="Arial" pitchFamily="34" charset="0"/>
                <a:cs typeface="Arial" pitchFamily="34" charset="0"/>
              </a:rPr>
              <a:t>). </a:t>
            </a:r>
            <a:endParaRPr lang="en-US" sz="3100" dirty="0" smtClean="0">
              <a:latin typeface="Arial" pitchFamily="34" charset="0"/>
              <a:cs typeface="Arial" pitchFamily="34" charset="0"/>
            </a:endParaRPr>
          </a:p>
          <a:p>
            <a:r>
              <a:rPr lang="en-US" sz="3100" dirty="0" smtClean="0">
                <a:latin typeface="Arial" pitchFamily="34" charset="0"/>
                <a:cs typeface="Arial" pitchFamily="34" charset="0"/>
              </a:rPr>
              <a:t>The </a:t>
            </a:r>
            <a:r>
              <a:rPr lang="en-US" sz="3100" dirty="0">
                <a:latin typeface="Arial" pitchFamily="34" charset="0"/>
                <a:cs typeface="Arial" pitchFamily="34" charset="0"/>
              </a:rPr>
              <a:t>duration of the cycle averages </a:t>
            </a:r>
            <a:r>
              <a:rPr lang="en-US" sz="3100" b="1" dirty="0">
                <a:latin typeface="Arial" pitchFamily="34" charset="0"/>
                <a:cs typeface="Arial" pitchFamily="34" charset="0"/>
              </a:rPr>
              <a:t>28 days</a:t>
            </a:r>
            <a:r>
              <a:rPr lang="en-US" sz="3100" dirty="0">
                <a:latin typeface="Arial" pitchFamily="34" charset="0"/>
                <a:cs typeface="Arial" pitchFamily="34" charset="0"/>
              </a:rPr>
              <a:t>. It may be as short as </a:t>
            </a:r>
            <a:r>
              <a:rPr lang="en-US" sz="3100" b="1" dirty="0">
                <a:latin typeface="Arial" pitchFamily="34" charset="0"/>
                <a:cs typeface="Arial" pitchFamily="34" charset="0"/>
              </a:rPr>
              <a:t>20 days or as long as 45 days </a:t>
            </a:r>
            <a:r>
              <a:rPr lang="en-US" sz="3100" dirty="0">
                <a:latin typeface="Arial" pitchFamily="34" charset="0"/>
                <a:cs typeface="Arial" pitchFamily="34" charset="0"/>
              </a:rPr>
              <a:t>in some women, although </a:t>
            </a:r>
            <a:r>
              <a:rPr lang="en-US" sz="3100" b="1" dirty="0">
                <a:latin typeface="Arial" pitchFamily="34" charset="0"/>
                <a:cs typeface="Arial" pitchFamily="34" charset="0"/>
              </a:rPr>
              <a:t>abnormal cycle length </a:t>
            </a:r>
            <a:r>
              <a:rPr lang="en-US" sz="3100" dirty="0">
                <a:latin typeface="Arial" pitchFamily="34" charset="0"/>
                <a:cs typeface="Arial" pitchFamily="34" charset="0"/>
              </a:rPr>
              <a:t>is frequently associated with </a:t>
            </a:r>
            <a:r>
              <a:rPr lang="en-US" sz="3100" b="1" dirty="0">
                <a:latin typeface="Arial" pitchFamily="34" charset="0"/>
                <a:cs typeface="Arial" pitchFamily="34" charset="0"/>
              </a:rPr>
              <a:t>decreased fertility. </a:t>
            </a:r>
            <a:endParaRPr lang="en-US" sz="3100" b="1" dirty="0" smtClean="0">
              <a:latin typeface="Arial" pitchFamily="34" charset="0"/>
              <a:cs typeface="Arial" pitchFamily="34" charset="0"/>
            </a:endParaRPr>
          </a:p>
          <a:p>
            <a:r>
              <a:rPr lang="en-US" sz="3100" dirty="0">
                <a:latin typeface="Arial" pitchFamily="34" charset="0"/>
                <a:cs typeface="Arial" pitchFamily="34" charset="0"/>
              </a:rPr>
              <a:t>There are </a:t>
            </a:r>
            <a:r>
              <a:rPr lang="en-US" sz="3100" b="1" dirty="0">
                <a:latin typeface="Arial" pitchFamily="34" charset="0"/>
                <a:cs typeface="Arial" pitchFamily="34" charset="0"/>
              </a:rPr>
              <a:t>two significant results of the female sexual cycle</a:t>
            </a:r>
            <a:r>
              <a:rPr lang="en-US" sz="3100" dirty="0">
                <a:latin typeface="Arial" pitchFamily="34" charset="0"/>
                <a:cs typeface="Arial" pitchFamily="34" charset="0"/>
              </a:rPr>
              <a:t>. First, </a:t>
            </a:r>
            <a:r>
              <a:rPr lang="en-US" sz="3100" u="sng" dirty="0">
                <a:solidFill>
                  <a:srgbClr val="7030A0"/>
                </a:solidFill>
                <a:latin typeface="Arial" pitchFamily="34" charset="0"/>
                <a:cs typeface="Arial" pitchFamily="34" charset="0"/>
              </a:rPr>
              <a:t>only a single ovum is normally released from the ovaries each </a:t>
            </a:r>
            <a:r>
              <a:rPr lang="en-US" sz="3100" u="sng" dirty="0" smtClean="0">
                <a:solidFill>
                  <a:srgbClr val="7030A0"/>
                </a:solidFill>
                <a:latin typeface="Arial" pitchFamily="34" charset="0"/>
                <a:cs typeface="Arial" pitchFamily="34" charset="0"/>
              </a:rPr>
              <a:t>month</a:t>
            </a:r>
            <a:r>
              <a:rPr lang="en-US" sz="3100" dirty="0" smtClean="0">
                <a:latin typeface="Arial" pitchFamily="34" charset="0"/>
                <a:cs typeface="Arial" pitchFamily="34" charset="0"/>
              </a:rPr>
              <a:t>. </a:t>
            </a:r>
            <a:r>
              <a:rPr lang="en-US" sz="3100" dirty="0">
                <a:latin typeface="Arial" pitchFamily="34" charset="0"/>
                <a:cs typeface="Arial" pitchFamily="34" charset="0"/>
              </a:rPr>
              <a:t>Second, the </a:t>
            </a:r>
            <a:r>
              <a:rPr lang="en-US" sz="3100" u="sng" dirty="0">
                <a:solidFill>
                  <a:srgbClr val="FF0000"/>
                </a:solidFill>
                <a:latin typeface="Arial" pitchFamily="34" charset="0"/>
                <a:cs typeface="Arial" pitchFamily="34" charset="0"/>
              </a:rPr>
              <a:t>uterine endometrium is prepared in advance for implantation of the fertilized ovum at the required time of the month</a:t>
            </a:r>
          </a:p>
        </p:txBody>
      </p:sp>
    </p:spTree>
    <p:extLst>
      <p:ext uri="{BB962C8B-B14F-4D97-AF65-F5344CB8AC3E}">
        <p14:creationId xmlns:p14="http://schemas.microsoft.com/office/powerpoint/2010/main" val="252363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553200"/>
          </a:xfrm>
        </p:spPr>
        <p:txBody>
          <a:bodyPr>
            <a:normAutofit/>
          </a:bodyPr>
          <a:lstStyle/>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r>
              <a:rPr lang="en-US" sz="2800" dirty="0" smtClean="0"/>
              <a:t>Menstrual cycle thus has major changes in:</a:t>
            </a:r>
          </a:p>
          <a:p>
            <a:pPr marL="971550" lvl="1" indent="-514350">
              <a:buFont typeface="+mj-lt"/>
              <a:buAutoNum type="arabicPeriod"/>
            </a:pPr>
            <a:r>
              <a:rPr lang="en-US" dirty="0" smtClean="0"/>
              <a:t>Ovaries for development/ maturation ova; </a:t>
            </a:r>
            <a:r>
              <a:rPr lang="en-US" b="1" dirty="0" smtClean="0">
                <a:solidFill>
                  <a:srgbClr val="FF0000"/>
                </a:solidFill>
              </a:rPr>
              <a:t>OVARIAN CYCLE.</a:t>
            </a:r>
          </a:p>
          <a:p>
            <a:pPr marL="971550" lvl="1" indent="-514350">
              <a:buFont typeface="+mj-lt"/>
              <a:buAutoNum type="arabicPeriod"/>
            </a:pPr>
            <a:r>
              <a:rPr lang="en-US" dirty="0" smtClean="0"/>
              <a:t>Uterine endometrial layer; </a:t>
            </a:r>
            <a:r>
              <a:rPr lang="en-US" b="1" dirty="0" smtClean="0">
                <a:solidFill>
                  <a:srgbClr val="FF0000"/>
                </a:solidFill>
              </a:rPr>
              <a:t>UTERINE CYCLE.</a:t>
            </a:r>
          </a:p>
        </p:txBody>
      </p:sp>
    </p:spTree>
    <p:extLst>
      <p:ext uri="{BB962C8B-B14F-4D97-AF65-F5344CB8AC3E}">
        <p14:creationId xmlns:p14="http://schemas.microsoft.com/office/powerpoint/2010/main" val="382753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arn(inVertical)">
                                      <p:cBhvr>
                                        <p:cTn id="7" dur="500"/>
                                        <p:tgtEl>
                                          <p:spTgt spid="3">
                                            <p:txEl>
                                              <p:pRg st="4" end="4"/>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barn(inVertical)">
                                      <p:cBhvr>
                                        <p:cTn id="10" dur="500"/>
                                        <p:tgtEl>
                                          <p:spTgt spid="3">
                                            <p:txEl>
                                              <p:pRg st="5" end="5"/>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barn(inVertical)">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2362200" y="838200"/>
            <a:ext cx="4800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kumimoji="0" lang="en-US" altLang="zh-CN" sz="2800" b="1" i="1" dirty="0" smtClean="0">
                <a:solidFill>
                  <a:srgbClr val="FF0000"/>
                </a:solidFill>
                <a:effectLst>
                  <a:outerShdw blurRad="38100" dist="38100" dir="2700000" algn="tl">
                    <a:srgbClr val="FFFFFF"/>
                  </a:outerShdw>
                </a:effectLst>
              </a:rPr>
              <a:t>1. Ovarian </a:t>
            </a:r>
            <a:r>
              <a:rPr kumimoji="0" lang="en-US" altLang="zh-CN" sz="2800" b="1" i="1" dirty="0">
                <a:solidFill>
                  <a:srgbClr val="FF0000"/>
                </a:solidFill>
                <a:effectLst>
                  <a:outerShdw blurRad="38100" dist="38100" dir="2700000" algn="tl">
                    <a:srgbClr val="FFFFFF"/>
                  </a:outerShdw>
                </a:effectLst>
              </a:rPr>
              <a:t>cycle</a:t>
            </a:r>
          </a:p>
        </p:txBody>
      </p:sp>
      <p:grpSp>
        <p:nvGrpSpPr>
          <p:cNvPr id="10243" name="Group 3"/>
          <p:cNvGrpSpPr>
            <a:grpSpLocks/>
          </p:cNvGrpSpPr>
          <p:nvPr/>
        </p:nvGrpSpPr>
        <p:grpSpPr bwMode="auto">
          <a:xfrm>
            <a:off x="627063" y="1993900"/>
            <a:ext cx="7881937" cy="3787775"/>
            <a:chOff x="395" y="1256"/>
            <a:chExt cx="4965" cy="2386"/>
          </a:xfrm>
        </p:grpSpPr>
        <p:grpSp>
          <p:nvGrpSpPr>
            <p:cNvPr id="10244" name="Group 4"/>
            <p:cNvGrpSpPr>
              <a:grpSpLocks/>
            </p:cNvGrpSpPr>
            <p:nvPr/>
          </p:nvGrpSpPr>
          <p:grpSpPr bwMode="auto">
            <a:xfrm>
              <a:off x="395" y="1256"/>
              <a:ext cx="4965" cy="2386"/>
              <a:chOff x="183" y="1248"/>
              <a:chExt cx="4965" cy="2386"/>
            </a:xfrm>
          </p:grpSpPr>
          <p:sp>
            <p:nvSpPr>
              <p:cNvPr id="10245" name="Rectangle 5"/>
              <p:cNvSpPr>
                <a:spLocks noChangeArrowheads="1"/>
              </p:cNvSpPr>
              <p:nvPr/>
            </p:nvSpPr>
            <p:spPr bwMode="auto">
              <a:xfrm>
                <a:off x="816" y="1248"/>
                <a:ext cx="2064" cy="912"/>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6" name="Rectangle 6"/>
              <p:cNvSpPr>
                <a:spLocks noChangeArrowheads="1"/>
              </p:cNvSpPr>
              <p:nvPr/>
            </p:nvSpPr>
            <p:spPr bwMode="auto">
              <a:xfrm>
                <a:off x="2880" y="1248"/>
                <a:ext cx="2064" cy="912"/>
              </a:xfrm>
              <a:prstGeom prst="rect">
                <a:avLst/>
              </a:prstGeom>
              <a:solidFill>
                <a:srgbClr val="33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0" lang="en-US"/>
              </a:p>
            </p:txBody>
          </p:sp>
          <p:sp>
            <p:nvSpPr>
              <p:cNvPr id="10247" name="Text Box 7"/>
              <p:cNvSpPr txBox="1">
                <a:spLocks noChangeArrowheads="1"/>
              </p:cNvSpPr>
              <p:nvPr/>
            </p:nvSpPr>
            <p:spPr bwMode="auto">
              <a:xfrm>
                <a:off x="576" y="1498"/>
                <a:ext cx="521"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400"/>
                  <a:t>Bleeding</a:t>
                </a:r>
              </a:p>
              <a:p>
                <a:pPr algn="ctr"/>
                <a:r>
                  <a:rPr kumimoji="0" lang="en-US" altLang="zh-CN" sz="1400"/>
                  <a:t>starts</a:t>
                </a:r>
              </a:p>
            </p:txBody>
          </p:sp>
          <p:sp>
            <p:nvSpPr>
              <p:cNvPr id="10248" name="Line 8"/>
              <p:cNvSpPr>
                <a:spLocks noChangeShapeType="1"/>
              </p:cNvSpPr>
              <p:nvPr/>
            </p:nvSpPr>
            <p:spPr bwMode="auto">
              <a:xfrm>
                <a:off x="816" y="2160"/>
                <a:ext cx="41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9" name="Line 9"/>
              <p:cNvSpPr>
                <a:spLocks noChangeShapeType="1"/>
              </p:cNvSpPr>
              <p:nvPr/>
            </p:nvSpPr>
            <p:spPr bwMode="auto">
              <a:xfrm>
                <a:off x="808" y="2016"/>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0" name="Line 10"/>
              <p:cNvSpPr>
                <a:spLocks noChangeShapeType="1"/>
              </p:cNvSpPr>
              <p:nvPr/>
            </p:nvSpPr>
            <p:spPr bwMode="auto">
              <a:xfrm>
                <a:off x="1845" y="2016"/>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1" name="Line 11"/>
              <p:cNvSpPr>
                <a:spLocks noChangeShapeType="1"/>
              </p:cNvSpPr>
              <p:nvPr/>
            </p:nvSpPr>
            <p:spPr bwMode="auto">
              <a:xfrm>
                <a:off x="2875" y="2016"/>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2" name="Line 12"/>
              <p:cNvSpPr>
                <a:spLocks noChangeShapeType="1"/>
              </p:cNvSpPr>
              <p:nvPr/>
            </p:nvSpPr>
            <p:spPr bwMode="auto">
              <a:xfrm>
                <a:off x="4947" y="2016"/>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3" name="Line 13"/>
              <p:cNvSpPr>
                <a:spLocks noChangeShapeType="1"/>
              </p:cNvSpPr>
              <p:nvPr/>
            </p:nvSpPr>
            <p:spPr bwMode="auto">
              <a:xfrm>
                <a:off x="4446" y="2016"/>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4" name="Text Box 14"/>
              <p:cNvSpPr txBox="1">
                <a:spLocks noChangeArrowheads="1"/>
              </p:cNvSpPr>
              <p:nvPr/>
            </p:nvSpPr>
            <p:spPr bwMode="auto">
              <a:xfrm>
                <a:off x="722" y="1860"/>
                <a:ext cx="1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en-US" altLang="zh-CN" sz="1400"/>
                  <a:t>1</a:t>
                </a:r>
              </a:p>
            </p:txBody>
          </p:sp>
          <p:sp>
            <p:nvSpPr>
              <p:cNvPr id="10255" name="Text Box 15"/>
              <p:cNvSpPr txBox="1">
                <a:spLocks noChangeArrowheads="1"/>
              </p:cNvSpPr>
              <p:nvPr/>
            </p:nvSpPr>
            <p:spPr bwMode="auto">
              <a:xfrm>
                <a:off x="1757" y="1854"/>
                <a:ext cx="1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en-US" altLang="zh-CN" sz="1400"/>
                  <a:t>7</a:t>
                </a:r>
              </a:p>
            </p:txBody>
          </p:sp>
          <p:sp>
            <p:nvSpPr>
              <p:cNvPr id="10256" name="Text Box 16"/>
              <p:cNvSpPr txBox="1">
                <a:spLocks noChangeArrowheads="1"/>
              </p:cNvSpPr>
              <p:nvPr/>
            </p:nvSpPr>
            <p:spPr bwMode="auto">
              <a:xfrm>
                <a:off x="2759" y="1858"/>
                <a:ext cx="22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400"/>
                  <a:t>14</a:t>
                </a:r>
              </a:p>
            </p:txBody>
          </p:sp>
          <p:sp>
            <p:nvSpPr>
              <p:cNvPr id="10257" name="Text Box 17"/>
              <p:cNvSpPr txBox="1">
                <a:spLocks noChangeArrowheads="1"/>
              </p:cNvSpPr>
              <p:nvPr/>
            </p:nvSpPr>
            <p:spPr bwMode="auto">
              <a:xfrm>
                <a:off x="4332" y="1866"/>
                <a:ext cx="22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400"/>
                  <a:t>25</a:t>
                </a:r>
              </a:p>
            </p:txBody>
          </p:sp>
          <p:sp>
            <p:nvSpPr>
              <p:cNvPr id="10258" name="Text Box 18"/>
              <p:cNvSpPr txBox="1">
                <a:spLocks noChangeArrowheads="1"/>
              </p:cNvSpPr>
              <p:nvPr/>
            </p:nvSpPr>
            <p:spPr bwMode="auto">
              <a:xfrm>
                <a:off x="4831" y="1858"/>
                <a:ext cx="22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400"/>
                  <a:t>28</a:t>
                </a:r>
              </a:p>
            </p:txBody>
          </p:sp>
          <p:sp>
            <p:nvSpPr>
              <p:cNvPr id="10259" name="Text Box 19"/>
              <p:cNvSpPr txBox="1">
                <a:spLocks noChangeArrowheads="1"/>
              </p:cNvSpPr>
              <p:nvPr/>
            </p:nvSpPr>
            <p:spPr bwMode="auto">
              <a:xfrm>
                <a:off x="360" y="1898"/>
                <a:ext cx="30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en-US" altLang="zh-CN" sz="1400"/>
                  <a:t>Day</a:t>
                </a:r>
              </a:p>
            </p:txBody>
          </p:sp>
          <p:sp>
            <p:nvSpPr>
              <p:cNvPr id="10260" name="Text Box 20"/>
              <p:cNvSpPr txBox="1">
                <a:spLocks noChangeArrowheads="1"/>
              </p:cNvSpPr>
              <p:nvPr/>
            </p:nvSpPr>
            <p:spPr bwMode="auto">
              <a:xfrm>
                <a:off x="183" y="2396"/>
                <a:ext cx="477"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400"/>
                  <a:t>Ovarian</a:t>
                </a:r>
              </a:p>
              <a:p>
                <a:pPr algn="ctr"/>
                <a:r>
                  <a:rPr kumimoji="0" lang="en-US" altLang="zh-CN" sz="1400"/>
                  <a:t>events</a:t>
                </a:r>
              </a:p>
            </p:txBody>
          </p:sp>
          <p:sp>
            <p:nvSpPr>
              <p:cNvPr id="10261" name="AutoShape 21"/>
              <p:cNvSpPr>
                <a:spLocks/>
              </p:cNvSpPr>
              <p:nvPr/>
            </p:nvSpPr>
            <p:spPr bwMode="auto">
              <a:xfrm rot="5400000">
                <a:off x="1297" y="1728"/>
                <a:ext cx="64" cy="978"/>
              </a:xfrm>
              <a:prstGeom prst="rightBrace">
                <a:avLst>
                  <a:gd name="adj1" fmla="val 127344"/>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2" name="AutoShape 22"/>
              <p:cNvSpPr>
                <a:spLocks/>
              </p:cNvSpPr>
              <p:nvPr/>
            </p:nvSpPr>
            <p:spPr bwMode="auto">
              <a:xfrm rot="5400000">
                <a:off x="2331" y="1730"/>
                <a:ext cx="64" cy="978"/>
              </a:xfrm>
              <a:prstGeom prst="rightBrace">
                <a:avLst>
                  <a:gd name="adj1" fmla="val 127344"/>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3" name="AutoShape 23"/>
              <p:cNvSpPr>
                <a:spLocks/>
              </p:cNvSpPr>
              <p:nvPr/>
            </p:nvSpPr>
            <p:spPr bwMode="auto">
              <a:xfrm rot="5400000">
                <a:off x="3610" y="1464"/>
                <a:ext cx="87" cy="1523"/>
              </a:xfrm>
              <a:prstGeom prst="rightBrace">
                <a:avLst>
                  <a:gd name="adj1" fmla="val 145881"/>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4" name="AutoShape 24"/>
              <p:cNvSpPr>
                <a:spLocks/>
              </p:cNvSpPr>
              <p:nvPr/>
            </p:nvSpPr>
            <p:spPr bwMode="auto">
              <a:xfrm rot="5400000">
                <a:off x="4665" y="1974"/>
                <a:ext cx="64" cy="481"/>
              </a:xfrm>
              <a:prstGeom prst="rightBrace">
                <a:avLst>
                  <a:gd name="adj1" fmla="val 6263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5" name="Line 25"/>
              <p:cNvSpPr>
                <a:spLocks noChangeShapeType="1"/>
              </p:cNvSpPr>
              <p:nvPr/>
            </p:nvSpPr>
            <p:spPr bwMode="auto">
              <a:xfrm flipV="1">
                <a:off x="1843" y="2265"/>
                <a:ext cx="0" cy="849"/>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6" name="Line 26"/>
              <p:cNvSpPr>
                <a:spLocks noChangeShapeType="1"/>
              </p:cNvSpPr>
              <p:nvPr/>
            </p:nvSpPr>
            <p:spPr bwMode="auto">
              <a:xfrm flipV="1">
                <a:off x="2878" y="2265"/>
                <a:ext cx="0" cy="849"/>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7" name="Text Box 27"/>
              <p:cNvSpPr txBox="1">
                <a:spLocks noChangeArrowheads="1"/>
              </p:cNvSpPr>
              <p:nvPr/>
            </p:nvSpPr>
            <p:spPr bwMode="auto">
              <a:xfrm>
                <a:off x="1520" y="3114"/>
                <a:ext cx="629"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600"/>
                  <a:t>Dominant</a:t>
                </a:r>
              </a:p>
              <a:p>
                <a:pPr algn="ctr"/>
                <a:r>
                  <a:rPr kumimoji="0" lang="en-US" altLang="zh-CN" sz="1600"/>
                  <a:t>follicle</a:t>
                </a:r>
              </a:p>
              <a:p>
                <a:pPr algn="ctr"/>
                <a:r>
                  <a:rPr kumimoji="0" lang="en-US" altLang="zh-CN" sz="1600"/>
                  <a:t>selected</a:t>
                </a:r>
              </a:p>
            </p:txBody>
          </p:sp>
          <p:sp>
            <p:nvSpPr>
              <p:cNvPr id="10268" name="Text Box 28"/>
              <p:cNvSpPr txBox="1">
                <a:spLocks noChangeArrowheads="1"/>
              </p:cNvSpPr>
              <p:nvPr/>
            </p:nvSpPr>
            <p:spPr bwMode="auto">
              <a:xfrm>
                <a:off x="2562" y="3114"/>
                <a:ext cx="629"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600"/>
                  <a:t>Ovulation</a:t>
                </a:r>
              </a:p>
              <a:p>
                <a:pPr algn="ctr"/>
                <a:r>
                  <a:rPr kumimoji="0" lang="en-US" altLang="zh-CN" sz="1600"/>
                  <a:t>occurs</a:t>
                </a:r>
              </a:p>
            </p:txBody>
          </p:sp>
          <p:sp>
            <p:nvSpPr>
              <p:cNvPr id="10269" name="Text Box 29"/>
              <p:cNvSpPr txBox="1">
                <a:spLocks noChangeArrowheads="1"/>
              </p:cNvSpPr>
              <p:nvPr/>
            </p:nvSpPr>
            <p:spPr bwMode="auto">
              <a:xfrm>
                <a:off x="1048" y="2254"/>
                <a:ext cx="559"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600"/>
                  <a:t>Multiple</a:t>
                </a:r>
              </a:p>
              <a:p>
                <a:pPr algn="ctr"/>
                <a:r>
                  <a:rPr kumimoji="0" lang="en-US" altLang="zh-CN" sz="1600"/>
                  <a:t>follicles</a:t>
                </a:r>
              </a:p>
              <a:p>
                <a:pPr algn="ctr"/>
                <a:r>
                  <a:rPr kumimoji="0" lang="en-US" altLang="zh-CN" sz="1600"/>
                  <a:t>develop</a:t>
                </a:r>
              </a:p>
            </p:txBody>
          </p:sp>
          <p:sp>
            <p:nvSpPr>
              <p:cNvPr id="10270" name="Text Box 30"/>
              <p:cNvSpPr txBox="1">
                <a:spLocks noChangeArrowheads="1"/>
              </p:cNvSpPr>
              <p:nvPr/>
            </p:nvSpPr>
            <p:spPr bwMode="auto">
              <a:xfrm>
                <a:off x="2049" y="2247"/>
                <a:ext cx="629"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600"/>
                  <a:t>Dominant</a:t>
                </a:r>
              </a:p>
              <a:p>
                <a:pPr algn="ctr"/>
                <a:r>
                  <a:rPr kumimoji="0" lang="en-US" altLang="zh-CN" sz="1600"/>
                  <a:t>follicle</a:t>
                </a:r>
              </a:p>
              <a:p>
                <a:pPr algn="ctr"/>
                <a:r>
                  <a:rPr kumimoji="0" lang="en-US" altLang="zh-CN" sz="1600"/>
                  <a:t>matures</a:t>
                </a:r>
              </a:p>
            </p:txBody>
          </p:sp>
          <p:sp>
            <p:nvSpPr>
              <p:cNvPr id="10271" name="Text Box 31"/>
              <p:cNvSpPr txBox="1">
                <a:spLocks noChangeArrowheads="1"/>
              </p:cNvSpPr>
              <p:nvPr/>
            </p:nvSpPr>
            <p:spPr bwMode="auto">
              <a:xfrm>
                <a:off x="3214" y="2247"/>
                <a:ext cx="875"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600"/>
                  <a:t>Corpus luteum</a:t>
                </a:r>
              </a:p>
              <a:p>
                <a:pPr algn="ctr"/>
                <a:r>
                  <a:rPr kumimoji="0" lang="en-US" altLang="zh-CN" sz="1600"/>
                  <a:t>is functioning</a:t>
                </a:r>
              </a:p>
            </p:txBody>
          </p:sp>
          <p:sp>
            <p:nvSpPr>
              <p:cNvPr id="10272" name="Text Box 32"/>
              <p:cNvSpPr txBox="1">
                <a:spLocks noChangeArrowheads="1"/>
              </p:cNvSpPr>
              <p:nvPr/>
            </p:nvSpPr>
            <p:spPr bwMode="auto">
              <a:xfrm>
                <a:off x="4273" y="2247"/>
                <a:ext cx="875"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600"/>
                  <a:t>Corpus luteum</a:t>
                </a:r>
              </a:p>
              <a:p>
                <a:pPr algn="ctr"/>
                <a:r>
                  <a:rPr kumimoji="0" lang="en-US" altLang="zh-CN" sz="1600"/>
                  <a:t>degenerates</a:t>
                </a:r>
              </a:p>
            </p:txBody>
          </p:sp>
          <p:sp>
            <p:nvSpPr>
              <p:cNvPr id="10273" name="Text Box 33"/>
              <p:cNvSpPr txBox="1">
                <a:spLocks noChangeArrowheads="1"/>
              </p:cNvSpPr>
              <p:nvPr/>
            </p:nvSpPr>
            <p:spPr bwMode="auto">
              <a:xfrm>
                <a:off x="1342" y="1306"/>
                <a:ext cx="100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en-US" altLang="zh-CN" sz="1600" b="1"/>
                  <a:t>Follicular Phase</a:t>
                </a:r>
              </a:p>
            </p:txBody>
          </p:sp>
          <p:sp>
            <p:nvSpPr>
              <p:cNvPr id="10274" name="Text Box 34"/>
              <p:cNvSpPr txBox="1">
                <a:spLocks noChangeArrowheads="1"/>
              </p:cNvSpPr>
              <p:nvPr/>
            </p:nvSpPr>
            <p:spPr bwMode="auto">
              <a:xfrm>
                <a:off x="3500" y="1306"/>
                <a:ext cx="82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kumimoji="0" lang="en-US" altLang="zh-CN" sz="1600" b="1"/>
                  <a:t>Luteal Phase</a:t>
                </a:r>
              </a:p>
            </p:txBody>
          </p:sp>
        </p:grpSp>
        <p:sp>
          <p:nvSpPr>
            <p:cNvPr id="10275" name="Text Box 35"/>
            <p:cNvSpPr txBox="1">
              <a:spLocks noChangeArrowheads="1"/>
            </p:cNvSpPr>
            <p:nvPr/>
          </p:nvSpPr>
          <p:spPr bwMode="auto">
            <a:xfrm>
              <a:off x="802" y="2190"/>
              <a:ext cx="486"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0" lang="en-US" altLang="zh-CN" sz="1600"/>
                <a:t>Antral follicle</a:t>
              </a:r>
            </a:p>
          </p:txBody>
        </p:sp>
      </p:grpSp>
    </p:spTree>
    <p:extLst>
      <p:ext uri="{BB962C8B-B14F-4D97-AF65-F5344CB8AC3E}">
        <p14:creationId xmlns:p14="http://schemas.microsoft.com/office/powerpoint/2010/main" val="146359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37"/>
            <a:ext cx="5410200" cy="6780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181600" y="1371600"/>
            <a:ext cx="3200400" cy="1938992"/>
          </a:xfrm>
          <a:prstGeom prst="rect">
            <a:avLst/>
          </a:prstGeom>
          <a:noFill/>
        </p:spPr>
        <p:txBody>
          <a:bodyPr wrap="square" rtlCol="0">
            <a:spAutoFit/>
          </a:bodyPr>
          <a:lstStyle/>
          <a:p>
            <a:r>
              <a:rPr lang="en-US" sz="2400" b="1" u="sng" dirty="0">
                <a:solidFill>
                  <a:srgbClr val="FF0000"/>
                </a:solidFill>
              </a:rPr>
              <a:t>Summary of systemic plasma hormone concentrations and ovarian events during the menstrual cycle</a:t>
            </a:r>
          </a:p>
        </p:txBody>
      </p:sp>
    </p:spTree>
    <p:extLst>
      <p:ext uri="{BB962C8B-B14F-4D97-AF65-F5344CB8AC3E}">
        <p14:creationId xmlns:p14="http://schemas.microsoft.com/office/powerpoint/2010/main" val="3365897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additive="base">
                                        <p:cTn id="12" dur="500" fill="hold"/>
                                        <p:tgtEl>
                                          <p:spTgt spid="6146"/>
                                        </p:tgtEl>
                                        <p:attrNameLst>
                                          <p:attrName>ppt_x</p:attrName>
                                        </p:attrNameLst>
                                      </p:cBhvr>
                                      <p:tavLst>
                                        <p:tav tm="0">
                                          <p:val>
                                            <p:strVal val="#ppt_x"/>
                                          </p:val>
                                        </p:tav>
                                        <p:tav tm="100000">
                                          <p:val>
                                            <p:strVal val="#ppt_x"/>
                                          </p:val>
                                        </p:tav>
                                      </p:tavLst>
                                    </p:anim>
                                    <p:anim calcmode="lin" valueType="num">
                                      <p:cBhvr additive="base">
                                        <p:cTn id="13"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p:nvPr>
        </p:nvSpPr>
        <p:spPr>
          <a:xfrm>
            <a:off x="1524000" y="2438400"/>
            <a:ext cx="6400800" cy="1905000"/>
          </a:xfrm>
        </p:spPr>
        <p:txBody>
          <a:bodyPr>
            <a:normAutofit lnSpcReduction="10000"/>
          </a:bodyPr>
          <a:lstStyle/>
          <a:p>
            <a:pPr marL="609600" indent="-609600">
              <a:spcBef>
                <a:spcPct val="30000"/>
              </a:spcBef>
              <a:buFontTx/>
              <a:buAutoNum type="arabicParenBoth"/>
            </a:pPr>
            <a:r>
              <a:rPr lang="en-US" altLang="zh-CN" sz="2800" dirty="0"/>
              <a:t>Proliferative phase (estrogen phase)</a:t>
            </a:r>
          </a:p>
          <a:p>
            <a:pPr marL="609600" indent="-609600">
              <a:spcBef>
                <a:spcPct val="30000"/>
              </a:spcBef>
              <a:buFontTx/>
              <a:buAutoNum type="arabicParenBoth"/>
            </a:pPr>
            <a:endParaRPr lang="en-US" altLang="zh-CN" sz="900" dirty="0"/>
          </a:p>
          <a:p>
            <a:pPr marL="609600" indent="-609600">
              <a:spcBef>
                <a:spcPct val="30000"/>
              </a:spcBef>
              <a:buFontTx/>
              <a:buAutoNum type="arabicParenBoth"/>
            </a:pPr>
            <a:r>
              <a:rPr lang="en-US" altLang="zh-CN" sz="2800" dirty="0"/>
              <a:t>Secretory phase (progesterone phase)</a:t>
            </a:r>
          </a:p>
          <a:p>
            <a:pPr marL="609600" indent="-609600">
              <a:spcBef>
                <a:spcPct val="30000"/>
              </a:spcBef>
              <a:buFontTx/>
              <a:buAutoNum type="arabicParenBoth"/>
            </a:pPr>
            <a:endParaRPr lang="en-US" altLang="zh-CN" sz="900" dirty="0"/>
          </a:p>
          <a:p>
            <a:pPr marL="609600" indent="-609600">
              <a:spcBef>
                <a:spcPct val="30000"/>
              </a:spcBef>
              <a:buFontTx/>
              <a:buAutoNum type="arabicParenBoth"/>
            </a:pPr>
            <a:r>
              <a:rPr lang="en-US" altLang="zh-CN" sz="2800" dirty="0"/>
              <a:t>Menstruation</a:t>
            </a:r>
          </a:p>
          <a:p>
            <a:pPr marL="609600" indent="-609600"/>
            <a:endParaRPr lang="en-US" altLang="zh-CN" sz="2800" dirty="0"/>
          </a:p>
        </p:txBody>
      </p:sp>
      <p:sp>
        <p:nvSpPr>
          <p:cNvPr id="88067" name="Rectangle 3"/>
          <p:cNvSpPr>
            <a:spLocks noChangeArrowheads="1"/>
          </p:cNvSpPr>
          <p:nvPr/>
        </p:nvSpPr>
        <p:spPr bwMode="auto">
          <a:xfrm>
            <a:off x="1981200" y="1295400"/>
            <a:ext cx="27923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30000"/>
              </a:spcBef>
            </a:pPr>
            <a:r>
              <a:rPr lang="en-US" altLang="zh-CN" sz="3200" b="1" i="1" u="sng" dirty="0" smtClean="0">
                <a:solidFill>
                  <a:srgbClr val="FF0000"/>
                </a:solidFill>
              </a:rPr>
              <a:t>2. Uterine cycle</a:t>
            </a:r>
            <a:endParaRPr lang="en-US" altLang="zh-CN" sz="3200" b="1" i="1" u="sng" dirty="0">
              <a:solidFill>
                <a:srgbClr val="FF0000"/>
              </a:solidFill>
            </a:endParaRPr>
          </a:p>
        </p:txBody>
      </p:sp>
    </p:spTree>
    <p:extLst>
      <p:ext uri="{BB962C8B-B14F-4D97-AF65-F5344CB8AC3E}">
        <p14:creationId xmlns:p14="http://schemas.microsoft.com/office/powerpoint/2010/main" val="22064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8067"/>
                                        </p:tgtEl>
                                        <p:attrNameLst>
                                          <p:attrName>style.visibility</p:attrName>
                                        </p:attrNameLst>
                                      </p:cBhvr>
                                      <p:to>
                                        <p:strVal val="visible"/>
                                      </p:to>
                                    </p:set>
                                    <p:animEffect transition="in" filter="barn(inVertical)">
                                      <p:cBhvr>
                                        <p:cTn id="7" dur="500"/>
                                        <p:tgtEl>
                                          <p:spTgt spid="880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8066">
                                            <p:txEl>
                                              <p:pRg st="0" end="0"/>
                                            </p:txEl>
                                          </p:spTgt>
                                        </p:tgtEl>
                                        <p:attrNameLst>
                                          <p:attrName>style.visibility</p:attrName>
                                        </p:attrNameLst>
                                      </p:cBhvr>
                                      <p:to>
                                        <p:strVal val="visible"/>
                                      </p:to>
                                    </p:set>
                                    <p:animEffect transition="in" filter="wipe(down)">
                                      <p:cBhvr>
                                        <p:cTn id="12" dur="500"/>
                                        <p:tgtEl>
                                          <p:spTgt spid="8806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8066">
                                            <p:txEl>
                                              <p:pRg st="2" end="2"/>
                                            </p:txEl>
                                          </p:spTgt>
                                        </p:tgtEl>
                                        <p:attrNameLst>
                                          <p:attrName>style.visibility</p:attrName>
                                        </p:attrNameLst>
                                      </p:cBhvr>
                                      <p:to>
                                        <p:strVal val="visible"/>
                                      </p:to>
                                    </p:set>
                                    <p:animEffect transition="in" filter="wipe(down)">
                                      <p:cBhvr>
                                        <p:cTn id="17" dur="500"/>
                                        <p:tgtEl>
                                          <p:spTgt spid="880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8066">
                                            <p:txEl>
                                              <p:pRg st="4" end="4"/>
                                            </p:txEl>
                                          </p:spTgt>
                                        </p:tgtEl>
                                        <p:attrNameLst>
                                          <p:attrName>style.visibility</p:attrName>
                                        </p:attrNameLst>
                                      </p:cBhvr>
                                      <p:to>
                                        <p:strVal val="visible"/>
                                      </p:to>
                                    </p:set>
                                    <p:animEffect transition="in" filter="wipe(down)">
                                      <p:cBhvr>
                                        <p:cTn id="22" dur="500"/>
                                        <p:tgtEl>
                                          <p:spTgt spid="880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build="p"/>
      <p:bldP spid="8806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5" name="Text Box 7"/>
          <p:cNvSpPr txBox="1">
            <a:spLocks noChangeArrowheads="1"/>
          </p:cNvSpPr>
          <p:nvPr/>
        </p:nvSpPr>
        <p:spPr bwMode="auto">
          <a:xfrm>
            <a:off x="609600" y="5344849"/>
            <a:ext cx="7543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itchFamily="18" charset="0"/>
                <a:ea typeface="宋体" pitchFamily="2" charset="-122"/>
              </a:defRPr>
            </a:lvl1pPr>
            <a:lvl2pPr marL="914400" indent="-457200">
              <a:defRPr kumimoji="1" sz="2400">
                <a:solidFill>
                  <a:schemeClr val="tx1"/>
                </a:solidFill>
                <a:latin typeface="Times New Roman" pitchFamily="18" charset="0"/>
                <a:ea typeface="宋体" pitchFamily="2" charset="-122"/>
              </a:defRPr>
            </a:lvl2pPr>
            <a:lvl3pPr marL="1371600" indent="-457200">
              <a:defRPr kumimoji="1" sz="2400">
                <a:solidFill>
                  <a:schemeClr val="tx1"/>
                </a:solidFill>
                <a:latin typeface="Times New Roman" pitchFamily="18" charset="0"/>
                <a:ea typeface="宋体" pitchFamily="2" charset="-122"/>
              </a:defRPr>
            </a:lvl3pPr>
            <a:lvl4pPr marL="1828800" indent="-457200">
              <a:defRPr kumimoji="1" sz="2400">
                <a:solidFill>
                  <a:schemeClr val="tx1"/>
                </a:solidFill>
                <a:latin typeface="Times New Roman" pitchFamily="18" charset="0"/>
                <a:ea typeface="宋体" pitchFamily="2" charset="-122"/>
              </a:defRPr>
            </a:lvl4pPr>
            <a:lvl5pPr marL="2286000" indent="-457200">
              <a:defRPr kumimoji="1" sz="2400">
                <a:solidFill>
                  <a:schemeClr val="tx1"/>
                </a:solidFill>
                <a:latin typeface="Times New Roman" pitchFamily="18" charset="0"/>
                <a:ea typeface="宋体" pitchFamily="2" charset="-122"/>
              </a:defRPr>
            </a:lvl5pPr>
            <a:lvl6pPr marL="2743200" indent="-457200" fontAlgn="base">
              <a:spcBef>
                <a:spcPct val="0"/>
              </a:spcBef>
              <a:spcAft>
                <a:spcPct val="0"/>
              </a:spcAft>
              <a:defRPr kumimoji="1" sz="2400">
                <a:solidFill>
                  <a:schemeClr val="tx1"/>
                </a:solidFill>
                <a:latin typeface="Times New Roman" pitchFamily="18" charset="0"/>
                <a:ea typeface="宋体" pitchFamily="2" charset="-122"/>
              </a:defRPr>
            </a:lvl6pPr>
            <a:lvl7pPr marL="3200400" indent="-457200" fontAlgn="base">
              <a:spcBef>
                <a:spcPct val="0"/>
              </a:spcBef>
              <a:spcAft>
                <a:spcPct val="0"/>
              </a:spcAft>
              <a:defRPr kumimoji="1" sz="2400">
                <a:solidFill>
                  <a:schemeClr val="tx1"/>
                </a:solidFill>
                <a:latin typeface="Times New Roman" pitchFamily="18" charset="0"/>
                <a:ea typeface="宋体" pitchFamily="2" charset="-122"/>
              </a:defRPr>
            </a:lvl7pPr>
            <a:lvl8pPr marL="3657600" indent="-457200" fontAlgn="base">
              <a:spcBef>
                <a:spcPct val="0"/>
              </a:spcBef>
              <a:spcAft>
                <a:spcPct val="0"/>
              </a:spcAft>
              <a:defRPr kumimoji="1" sz="2400">
                <a:solidFill>
                  <a:schemeClr val="tx1"/>
                </a:solidFill>
                <a:latin typeface="Times New Roman" pitchFamily="18" charset="0"/>
                <a:ea typeface="宋体" pitchFamily="2" charset="-122"/>
              </a:defRPr>
            </a:lvl8pPr>
            <a:lvl9pPr marL="4114800" indent="-457200" fontAlgn="base">
              <a:spcBef>
                <a:spcPct val="0"/>
              </a:spcBef>
              <a:spcAft>
                <a:spcPct val="0"/>
              </a:spcAft>
              <a:defRPr kumimoji="1" sz="2400">
                <a:solidFill>
                  <a:schemeClr val="tx1"/>
                </a:solidFill>
                <a:latin typeface="Times New Roman" pitchFamily="18" charset="0"/>
                <a:ea typeface="宋体" pitchFamily="2" charset="-122"/>
              </a:defRPr>
            </a:lvl9pPr>
          </a:lstStyle>
          <a:p>
            <a:pPr>
              <a:spcBef>
                <a:spcPct val="30000"/>
              </a:spcBef>
            </a:pPr>
            <a:r>
              <a:rPr lang="en-US" altLang="zh-CN" b="1" u="sng" dirty="0" smtClean="0"/>
              <a:t>Fig. Phases </a:t>
            </a:r>
            <a:r>
              <a:rPr lang="en-US" altLang="zh-CN" b="1" u="sng" dirty="0"/>
              <a:t>of endometrial growth and menstruation during each monthly menstrual cycle.</a:t>
            </a:r>
          </a:p>
        </p:txBody>
      </p:sp>
      <p:pic>
        <p:nvPicPr>
          <p:cNvPr id="3086"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2" y="228600"/>
            <a:ext cx="7815879" cy="5090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6167174"/>
            <a:ext cx="9144000" cy="461665"/>
          </a:xfrm>
          <a:prstGeom prst="rect">
            <a:avLst/>
          </a:prstGeom>
          <a:noFill/>
        </p:spPr>
        <p:txBody>
          <a:bodyPr wrap="square" rtlCol="0">
            <a:spAutoFit/>
          </a:bodyPr>
          <a:lstStyle/>
          <a:p>
            <a:r>
              <a:rPr lang="en-US" sz="2400" b="1" dirty="0">
                <a:solidFill>
                  <a:srgbClr val="FF0000"/>
                </a:solidFill>
              </a:rPr>
              <a:t>The length of the secretory phase is remarkably constant at about 14 </a:t>
            </a:r>
            <a:r>
              <a:rPr lang="en-US" sz="2400" b="1" dirty="0" smtClean="0">
                <a:solidFill>
                  <a:srgbClr val="FF0000"/>
                </a:solidFill>
              </a:rPr>
              <a:t>d</a:t>
            </a:r>
            <a:endParaRPr lang="en-US" sz="2400" b="1" dirty="0">
              <a:solidFill>
                <a:srgbClr val="FF0000"/>
              </a:solidFill>
            </a:endParaRPr>
          </a:p>
        </p:txBody>
      </p:sp>
    </p:spTree>
    <p:extLst>
      <p:ext uri="{BB962C8B-B14F-4D97-AF65-F5344CB8AC3E}">
        <p14:creationId xmlns:p14="http://schemas.microsoft.com/office/powerpoint/2010/main" val="310269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86"/>
                                        </p:tgtEl>
                                        <p:attrNameLst>
                                          <p:attrName>style.visibility</p:attrName>
                                        </p:attrNameLst>
                                      </p:cBhvr>
                                      <p:to>
                                        <p:strVal val="visible"/>
                                      </p:to>
                                    </p:set>
                                    <p:anim calcmode="lin" valueType="num">
                                      <p:cBhvr additive="base">
                                        <p:cTn id="7" dur="500" fill="hold"/>
                                        <p:tgtEl>
                                          <p:spTgt spid="3086"/>
                                        </p:tgtEl>
                                        <p:attrNameLst>
                                          <p:attrName>ppt_x</p:attrName>
                                        </p:attrNameLst>
                                      </p:cBhvr>
                                      <p:tavLst>
                                        <p:tav tm="0">
                                          <p:val>
                                            <p:strVal val="#ppt_x"/>
                                          </p:val>
                                        </p:tav>
                                        <p:tav tm="100000">
                                          <p:val>
                                            <p:strVal val="#ppt_x"/>
                                          </p:val>
                                        </p:tav>
                                      </p:tavLst>
                                    </p:anim>
                                    <p:anim calcmode="lin" valueType="num">
                                      <p:cBhvr additive="base">
                                        <p:cTn id="8" dur="500" fill="hold"/>
                                        <p:tgtEl>
                                          <p:spTgt spid="30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4215"/>
                                        </p:tgtEl>
                                        <p:attrNameLst>
                                          <p:attrName>style.visibility</p:attrName>
                                        </p:attrNameLst>
                                      </p:cBhvr>
                                      <p:to>
                                        <p:strVal val="visible"/>
                                      </p:to>
                                    </p:set>
                                    <p:animEffect transition="in" filter="barn(inVertical)">
                                      <p:cBhvr>
                                        <p:cTn id="13" dur="500"/>
                                        <p:tgtEl>
                                          <p:spTgt spid="942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5"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3200400" cy="6629400"/>
          </a:xfrm>
        </p:spPr>
        <p:txBody>
          <a:bodyPr>
            <a:normAutofit/>
          </a:bodyPr>
          <a:lstStyle/>
          <a:p>
            <a:pPr marL="0" indent="0">
              <a:buNone/>
            </a:pPr>
            <a:r>
              <a:rPr lang="en-US" sz="2400" b="1" u="sng" dirty="0">
                <a:solidFill>
                  <a:srgbClr val="FF0000"/>
                </a:solidFill>
                <a:latin typeface="Times New Roman" pitchFamily="18" charset="0"/>
                <a:cs typeface="Times New Roman" pitchFamily="18" charset="0"/>
              </a:rPr>
              <a:t>FUNCTIONS OF </a:t>
            </a:r>
            <a:r>
              <a:rPr lang="en-US" sz="2400" b="1" u="sng" dirty="0" smtClean="0">
                <a:solidFill>
                  <a:srgbClr val="FF0000"/>
                </a:solidFill>
                <a:latin typeface="Times New Roman" pitchFamily="18" charset="0"/>
                <a:cs typeface="Times New Roman" pitchFamily="18" charset="0"/>
              </a:rPr>
              <a:t>THE MALE REPRODUCTIVE SYSTEM</a:t>
            </a:r>
          </a:p>
          <a:p>
            <a:pPr marL="0" indent="0">
              <a:buNone/>
            </a:pPr>
            <a:r>
              <a:rPr lang="en-US" sz="2200" dirty="0" smtClean="0">
                <a:latin typeface="Times New Roman" pitchFamily="18" charset="0"/>
                <a:cs typeface="Times New Roman" pitchFamily="18" charset="0"/>
              </a:rPr>
              <a:t>1. </a:t>
            </a:r>
            <a:r>
              <a:rPr lang="en-US" sz="2200" dirty="0">
                <a:latin typeface="Times New Roman" pitchFamily="18" charset="0"/>
                <a:cs typeface="Times New Roman" pitchFamily="18" charset="0"/>
              </a:rPr>
              <a:t>The testes produce sperm and the male sex hormone testosterone.</a:t>
            </a:r>
          </a:p>
          <a:p>
            <a:pPr marL="0" indent="0">
              <a:buNone/>
            </a:pPr>
            <a:r>
              <a:rPr lang="en-US" sz="2200" dirty="0">
                <a:latin typeface="Times New Roman" pitchFamily="18" charset="0"/>
                <a:cs typeface="Times New Roman" pitchFamily="18" charset="0"/>
              </a:rPr>
              <a:t>2. The ducts transport, store, and assist in maturation of sperm.</a:t>
            </a:r>
          </a:p>
          <a:p>
            <a:pPr marL="0" indent="0">
              <a:buNone/>
            </a:pPr>
            <a:r>
              <a:rPr lang="en-US" sz="2200" dirty="0">
                <a:latin typeface="Times New Roman" pitchFamily="18" charset="0"/>
                <a:cs typeface="Times New Roman" pitchFamily="18" charset="0"/>
              </a:rPr>
              <a:t>3. The accessory sex glands secrete most of the liquid portion of semen.</a:t>
            </a:r>
          </a:p>
          <a:p>
            <a:pPr marL="0" indent="0">
              <a:buNone/>
            </a:pPr>
            <a:r>
              <a:rPr lang="en-US" sz="2200" dirty="0">
                <a:latin typeface="Times New Roman" pitchFamily="18" charset="0"/>
                <a:cs typeface="Times New Roman" pitchFamily="18" charset="0"/>
              </a:rPr>
              <a:t>4. The penis contains the urethra, a passageway for ejaculation </a:t>
            </a:r>
            <a:r>
              <a:rPr lang="en-US" sz="2200" dirty="0" smtClean="0">
                <a:latin typeface="Times New Roman" pitchFamily="18" charset="0"/>
                <a:cs typeface="Times New Roman" pitchFamily="18" charset="0"/>
              </a:rPr>
              <a:t>of semen </a:t>
            </a:r>
            <a:r>
              <a:rPr lang="en-US" sz="2200" dirty="0">
                <a:latin typeface="Times New Roman" pitchFamily="18" charset="0"/>
                <a:cs typeface="Times New Roman" pitchFamily="18" charset="0"/>
              </a:rPr>
              <a:t>and excretion of urine.</a:t>
            </a:r>
          </a:p>
        </p:txBody>
      </p:sp>
      <p:sp>
        <p:nvSpPr>
          <p:cNvPr id="4" name="TextBox 3"/>
          <p:cNvSpPr txBox="1"/>
          <p:nvPr/>
        </p:nvSpPr>
        <p:spPr>
          <a:xfrm>
            <a:off x="3394827" y="5532045"/>
            <a:ext cx="5749173" cy="1323439"/>
          </a:xfrm>
          <a:prstGeom prst="rect">
            <a:avLst/>
          </a:prstGeom>
          <a:noFill/>
        </p:spPr>
        <p:txBody>
          <a:bodyPr wrap="square" rtlCol="0">
            <a:spAutoFit/>
          </a:bodyPr>
          <a:lstStyle/>
          <a:p>
            <a:pPr marL="342900" indent="-342900">
              <a:buFont typeface="Arial" pitchFamily="34" charset="0"/>
              <a:buChar char="•"/>
            </a:pPr>
            <a:r>
              <a:rPr lang="en-US" sz="2000" dirty="0" smtClean="0"/>
              <a:t>Normal </a:t>
            </a:r>
            <a:r>
              <a:rPr lang="en-US" sz="2000" dirty="0"/>
              <a:t>sperm </a:t>
            </a:r>
            <a:r>
              <a:rPr lang="en-US" sz="2000" dirty="0" smtClean="0"/>
              <a:t>production requires </a:t>
            </a:r>
            <a:r>
              <a:rPr lang="en-US" sz="2000" dirty="0"/>
              <a:t>a temperature about 2–3C below core body temperature.</a:t>
            </a:r>
          </a:p>
          <a:p>
            <a:pPr marL="342900" indent="-342900">
              <a:buFont typeface="Arial" pitchFamily="34" charset="0"/>
              <a:buChar char="•"/>
            </a:pPr>
            <a:r>
              <a:rPr lang="en-US" sz="2000" dirty="0"/>
              <a:t>This lowered temperature is maintained within the </a:t>
            </a:r>
            <a:r>
              <a:rPr lang="en-US" sz="2000" dirty="0" smtClean="0"/>
              <a:t>scrotum because </a:t>
            </a:r>
            <a:r>
              <a:rPr lang="en-US" sz="2000" dirty="0"/>
              <a:t>it is outside the pelvic cavity.</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5554" y="200890"/>
            <a:ext cx="5818446" cy="482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038600" y="4885714"/>
            <a:ext cx="4876800" cy="646331"/>
          </a:xfrm>
          <a:prstGeom prst="rect">
            <a:avLst/>
          </a:prstGeom>
          <a:noFill/>
        </p:spPr>
        <p:txBody>
          <a:bodyPr wrap="square" rtlCol="0">
            <a:spAutoFit/>
          </a:bodyPr>
          <a:lstStyle/>
          <a:p>
            <a:r>
              <a:rPr lang="en-US" b="1" u="sng" dirty="0" smtClean="0">
                <a:solidFill>
                  <a:srgbClr val="FF0000"/>
                </a:solidFill>
              </a:rPr>
              <a:t>Fig: Testes showing seminiferous tubules, sperm factory</a:t>
            </a:r>
            <a:endParaRPr lang="en-US" b="1" u="sng" dirty="0">
              <a:solidFill>
                <a:srgbClr val="FF0000"/>
              </a:solidFill>
            </a:endParaRPr>
          </a:p>
        </p:txBody>
      </p:sp>
    </p:spTree>
    <p:extLst>
      <p:ext uri="{BB962C8B-B14F-4D97-AF65-F5344CB8AC3E}">
        <p14:creationId xmlns:p14="http://schemas.microsoft.com/office/powerpoint/2010/main" val="412964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050"/>
                                        </p:tgtEl>
                                        <p:attrNameLst>
                                          <p:attrName>style.visibility</p:attrName>
                                        </p:attrNameLst>
                                      </p:cBhvr>
                                      <p:to>
                                        <p:strVal val="visible"/>
                                      </p:to>
                                    </p:set>
                                    <p:animEffect transition="in" filter="circle(in)">
                                      <p:cBhvr>
                                        <p:cTn id="32" dur="2000"/>
                                        <p:tgtEl>
                                          <p:spTgt spid="2050"/>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heel(1)">
                                      <p:cBhvr>
                                        <p:cTn id="37" dur="2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arn(inVertical)">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111250" y="615950"/>
            <a:ext cx="6915150"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pPr>
            <a:r>
              <a:rPr kumimoji="0" lang="en-US" altLang="zh-CN" sz="1600" b="1" dirty="0"/>
              <a:t>Menstrual phase (day 1-5)</a:t>
            </a:r>
          </a:p>
          <a:p>
            <a:pPr>
              <a:lnSpc>
                <a:spcPct val="110000"/>
              </a:lnSpc>
            </a:pPr>
            <a:r>
              <a:rPr kumimoji="0" lang="en-US" altLang="zh-CN" sz="1600" b="1" dirty="0"/>
              <a:t>Proliferation phase (day 5-14) </a:t>
            </a:r>
          </a:p>
          <a:p>
            <a:pPr>
              <a:lnSpc>
                <a:spcPct val="110000"/>
              </a:lnSpc>
            </a:pPr>
            <a:r>
              <a:rPr kumimoji="0" lang="en-US" altLang="zh-CN" sz="1600" b="1" dirty="0"/>
              <a:t>Secretory phase (day 14-28)</a:t>
            </a:r>
          </a:p>
          <a:p>
            <a:pPr>
              <a:lnSpc>
                <a:spcPct val="110000"/>
              </a:lnSpc>
            </a:pPr>
            <a:r>
              <a:rPr kumimoji="0" lang="en-US" altLang="zh-CN" sz="1600" b="1" dirty="0"/>
              <a:t>Repeats monthly from </a:t>
            </a:r>
            <a:r>
              <a:rPr kumimoji="0" lang="en-US" altLang="zh-CN" sz="1600" b="1" i="1" dirty="0"/>
              <a:t>puberty </a:t>
            </a:r>
            <a:r>
              <a:rPr kumimoji="0" lang="en-US" altLang="zh-CN" sz="1600" b="1" dirty="0"/>
              <a:t>to </a:t>
            </a:r>
            <a:r>
              <a:rPr kumimoji="0" lang="en-US" altLang="zh-CN" sz="1600" b="1" i="1" dirty="0"/>
              <a:t>menopause</a:t>
            </a:r>
            <a:r>
              <a:rPr kumimoji="0" lang="en-US" altLang="zh-CN" sz="1600" b="1" dirty="0"/>
              <a:t> unless interrupted by </a:t>
            </a:r>
            <a:r>
              <a:rPr kumimoji="0" lang="en-US" altLang="zh-CN" sz="1600" b="1" i="1" dirty="0"/>
              <a:t>pregnancy </a:t>
            </a:r>
          </a:p>
        </p:txBody>
      </p:sp>
      <p:pic>
        <p:nvPicPr>
          <p:cNvPr id="19459" name="Picture 3" descr="fig_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1887538"/>
            <a:ext cx="6508750" cy="4632325"/>
          </a:xfrm>
          <a:prstGeom prst="rect">
            <a:avLst/>
          </a:prstGeom>
          <a:noFill/>
          <a:extLst>
            <a:ext uri="{909E8E84-426E-40DD-AFC4-6F175D3DCCD1}">
              <a14:hiddenFill xmlns:a14="http://schemas.microsoft.com/office/drawing/2010/main">
                <a:solidFill>
                  <a:srgbClr val="FFFFFF"/>
                </a:solidFill>
              </a14:hiddenFill>
            </a:ext>
          </a:extLst>
        </p:spPr>
      </p:pic>
      <p:sp>
        <p:nvSpPr>
          <p:cNvPr id="19460" name="Text Box 4"/>
          <p:cNvSpPr txBox="1">
            <a:spLocks noChangeArrowheads="1"/>
          </p:cNvSpPr>
          <p:nvPr/>
        </p:nvSpPr>
        <p:spPr bwMode="auto">
          <a:xfrm>
            <a:off x="1066800" y="228600"/>
            <a:ext cx="71056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en-US" altLang="zh-CN" sz="2200" b="1" i="1" dirty="0"/>
              <a:t>Endometrial cycle – effect of hormones on the endometrium</a:t>
            </a:r>
          </a:p>
        </p:txBody>
      </p:sp>
    </p:spTree>
    <p:extLst>
      <p:ext uri="{BB962C8B-B14F-4D97-AF65-F5344CB8AC3E}">
        <p14:creationId xmlns:p14="http://schemas.microsoft.com/office/powerpoint/2010/main" val="325985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barn(inVertical)">
                                      <p:cBhvr>
                                        <p:cTn id="7" dur="500"/>
                                        <p:tgtEl>
                                          <p:spTgt spid="1946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barn(inVertical)">
                                      <p:cBhvr>
                                        <p:cTn id="12" dur="500"/>
                                        <p:tgtEl>
                                          <p:spTgt spid="1945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9459"/>
                                        </p:tgtEl>
                                        <p:attrNameLst>
                                          <p:attrName>style.visibility</p:attrName>
                                        </p:attrNameLst>
                                      </p:cBhvr>
                                      <p:to>
                                        <p:strVal val="visible"/>
                                      </p:to>
                                    </p:set>
                                    <p:animEffect transition="in" filter="circle(in)">
                                      <p:cBhvr>
                                        <p:cTn id="17" dur="20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6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lstStyle/>
          <a:p>
            <a:pPr marL="0" indent="0">
              <a:buNone/>
            </a:pPr>
            <a:r>
              <a:rPr lang="en-US" sz="2800" b="1" dirty="0"/>
              <a:t>1.  Days 1–5: Menstrual </a:t>
            </a:r>
            <a:r>
              <a:rPr lang="en-US" sz="2800" b="1" dirty="0" smtClean="0"/>
              <a:t>phase</a:t>
            </a:r>
          </a:p>
          <a:p>
            <a:pPr lvl="1" indent="-342900">
              <a:buFont typeface="Arial" pitchFamily="34" charset="0"/>
              <a:buChar char="•"/>
            </a:pPr>
            <a:r>
              <a:rPr lang="en-US" sz="2400" dirty="0">
                <a:latin typeface="Arial" pitchFamily="34" charset="0"/>
                <a:cs typeface="Arial" pitchFamily="34" charset="0"/>
              </a:rPr>
              <a:t>The thick, hormone-dependent functional layer of the endometrium detaches from the uterine </a:t>
            </a:r>
            <a:r>
              <a:rPr lang="en-US" sz="2400" dirty="0" smtClean="0">
                <a:latin typeface="Arial" pitchFamily="34" charset="0"/>
                <a:cs typeface="Arial" pitchFamily="34" charset="0"/>
              </a:rPr>
              <a:t>wall (because of declining level of FSH &amp; LH from anterior pituitary), </a:t>
            </a:r>
            <a:r>
              <a:rPr lang="en-US" sz="2400" dirty="0">
                <a:latin typeface="Arial" pitchFamily="34" charset="0"/>
                <a:cs typeface="Arial" pitchFamily="34" charset="0"/>
              </a:rPr>
              <a:t>a process that is accompanied by bleeding for 3–5 days</a:t>
            </a:r>
            <a:r>
              <a:rPr lang="en-US" sz="2400" dirty="0" smtClean="0">
                <a:latin typeface="Arial" pitchFamily="34" charset="0"/>
                <a:cs typeface="Arial" pitchFamily="34" charset="0"/>
              </a:rPr>
              <a:t>.</a:t>
            </a:r>
          </a:p>
          <a:p>
            <a:pPr lvl="1" indent="-342900">
              <a:buFont typeface="Arial" pitchFamily="34" charset="0"/>
              <a:buChar char="•"/>
            </a:pPr>
            <a:r>
              <a:rPr lang="en-US" sz="2400" dirty="0" smtClean="0">
                <a:latin typeface="Arial" pitchFamily="34" charset="0"/>
                <a:cs typeface="Arial" pitchFamily="34" charset="0"/>
              </a:rPr>
              <a:t>The </a:t>
            </a:r>
            <a:r>
              <a:rPr lang="en-US" sz="2400" dirty="0">
                <a:latin typeface="Arial" pitchFamily="34" charset="0"/>
                <a:cs typeface="Arial" pitchFamily="34" charset="0"/>
              </a:rPr>
              <a:t>detached tissue and blood pass out through the vagina as the </a:t>
            </a:r>
            <a:r>
              <a:rPr lang="en-US" sz="2400" dirty="0" smtClean="0">
                <a:latin typeface="Arial" pitchFamily="34" charset="0"/>
                <a:cs typeface="Arial" pitchFamily="34" charset="0"/>
              </a:rPr>
              <a:t>menstrual </a:t>
            </a:r>
            <a:r>
              <a:rPr lang="en-US" sz="2400" dirty="0">
                <a:latin typeface="Arial" pitchFamily="34" charset="0"/>
                <a:cs typeface="Arial" pitchFamily="34" charset="0"/>
              </a:rPr>
              <a:t>flow</a:t>
            </a:r>
            <a:r>
              <a:rPr lang="en-US" sz="2400" dirty="0" smtClean="0">
                <a:latin typeface="Arial" pitchFamily="34" charset="0"/>
                <a:cs typeface="Arial" pitchFamily="34" charset="0"/>
              </a:rPr>
              <a:t>.</a:t>
            </a:r>
          </a:p>
          <a:p>
            <a:pPr marL="0" indent="0">
              <a:buNone/>
            </a:pPr>
            <a:r>
              <a:rPr lang="en-US" sz="2800" b="1" dirty="0"/>
              <a:t>2.  Days 6–14: Proliferative (</a:t>
            </a:r>
            <a:r>
              <a:rPr lang="en-US" sz="2800" b="1" dirty="0" err="1"/>
              <a:t>preovulatory</a:t>
            </a:r>
            <a:r>
              <a:rPr lang="en-US" sz="2800" b="1" dirty="0"/>
              <a:t>) </a:t>
            </a:r>
            <a:r>
              <a:rPr lang="en-US" sz="2800" b="1" dirty="0" smtClean="0"/>
              <a:t>phase</a:t>
            </a:r>
          </a:p>
          <a:p>
            <a:pPr lvl="1" indent="-342900">
              <a:buFont typeface="Arial" pitchFamily="34" charset="0"/>
              <a:buChar char="•"/>
            </a:pPr>
            <a:r>
              <a:rPr lang="en-US" sz="2400" dirty="0">
                <a:latin typeface="Arial" pitchFamily="34" charset="0"/>
                <a:cs typeface="Arial" pitchFamily="34" charset="0"/>
              </a:rPr>
              <a:t> In this phase, the endometrium rebuilds </a:t>
            </a:r>
            <a:r>
              <a:rPr lang="en-US" sz="2400" dirty="0" smtClean="0">
                <a:latin typeface="Arial" pitchFamily="34" charset="0"/>
                <a:cs typeface="Arial" pitchFamily="34" charset="0"/>
              </a:rPr>
              <a:t>itself.</a:t>
            </a:r>
          </a:p>
          <a:p>
            <a:pPr lvl="1" indent="-342900">
              <a:buFont typeface="Arial" pitchFamily="34" charset="0"/>
              <a:buChar char="•"/>
            </a:pPr>
            <a:r>
              <a:rPr lang="en-US" sz="2400" dirty="0" smtClean="0">
                <a:latin typeface="Arial" pitchFamily="34" charset="0"/>
                <a:cs typeface="Arial" pitchFamily="34" charset="0"/>
              </a:rPr>
              <a:t>Under </a:t>
            </a:r>
            <a:r>
              <a:rPr lang="en-US" sz="2400" dirty="0">
                <a:latin typeface="Arial" pitchFamily="34" charset="0"/>
                <a:cs typeface="Arial" pitchFamily="34" charset="0"/>
              </a:rPr>
              <a:t>the influence of rising blood levels of estrogens, the basal layer of the endometrium generates a new functional layer. </a:t>
            </a:r>
            <a:endParaRPr lang="en-US" sz="2400" dirty="0" smtClean="0">
              <a:latin typeface="Arial" pitchFamily="34" charset="0"/>
              <a:cs typeface="Arial" pitchFamily="34" charset="0"/>
            </a:endParaRPr>
          </a:p>
          <a:p>
            <a:pPr lvl="1" indent="-342900">
              <a:buFont typeface="Arial" pitchFamily="34" charset="0"/>
              <a:buChar char="•"/>
            </a:pPr>
            <a:r>
              <a:rPr lang="en-US" sz="2400" dirty="0" smtClean="0">
                <a:latin typeface="Arial" pitchFamily="34" charset="0"/>
                <a:cs typeface="Arial" pitchFamily="34" charset="0"/>
              </a:rPr>
              <a:t>As </a:t>
            </a:r>
            <a:r>
              <a:rPr lang="en-US" sz="2400" dirty="0">
                <a:latin typeface="Arial" pitchFamily="34" charset="0"/>
                <a:cs typeface="Arial" pitchFamily="34" charset="0"/>
              </a:rPr>
              <a:t>this new layer thickens, its glands enlarge and its spiral arteries increase in </a:t>
            </a:r>
            <a:r>
              <a:rPr lang="en-US" sz="2400" dirty="0" smtClean="0">
                <a:latin typeface="Arial" pitchFamily="34" charset="0"/>
                <a:cs typeface="Arial" pitchFamily="34" charset="0"/>
              </a:rPr>
              <a:t>number.</a:t>
            </a:r>
          </a:p>
          <a:p>
            <a:pPr lvl="1" indent="-342900">
              <a:buFont typeface="Arial" pitchFamily="34" charset="0"/>
              <a:buChar char="•"/>
            </a:pPr>
            <a:r>
              <a:rPr lang="en-US" sz="2400" dirty="0" smtClean="0">
                <a:latin typeface="Arial" pitchFamily="34" charset="0"/>
                <a:cs typeface="Arial" pitchFamily="34" charset="0"/>
              </a:rPr>
              <a:t>Consequently</a:t>
            </a:r>
            <a:r>
              <a:rPr lang="en-US" sz="2400" dirty="0">
                <a:latin typeface="Arial" pitchFamily="34" charset="0"/>
                <a:cs typeface="Arial" pitchFamily="34" charset="0"/>
              </a:rPr>
              <a:t>, the endometrium once again becomes </a:t>
            </a:r>
            <a:r>
              <a:rPr lang="en-US" sz="2400" dirty="0" smtClean="0">
                <a:latin typeface="Arial" pitchFamily="34" charset="0"/>
                <a:cs typeface="Arial" pitchFamily="34" charset="0"/>
              </a:rPr>
              <a:t>smooth, </a:t>
            </a:r>
            <a:r>
              <a:rPr lang="en-US" sz="2400" dirty="0">
                <a:latin typeface="Arial" pitchFamily="34" charset="0"/>
                <a:cs typeface="Arial" pitchFamily="34" charset="0"/>
              </a:rPr>
              <a:t>thick, and well vascularized</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99537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arn(inVertical)">
                                      <p:cBhvr>
                                        <p:cTn id="24" dur="500"/>
                                        <p:tgtEl>
                                          <p:spTgt spid="3">
                                            <p:txEl>
                                              <p:pRg st="5" end="5"/>
                                            </p:txEl>
                                          </p:spTgt>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839200" cy="6629400"/>
          </a:xfrm>
        </p:spPr>
        <p:txBody>
          <a:bodyPr>
            <a:normAutofit/>
          </a:bodyPr>
          <a:lstStyle/>
          <a:p>
            <a:pPr marL="0" indent="0">
              <a:buNone/>
            </a:pPr>
            <a:r>
              <a:rPr lang="en-US" sz="2800" b="1" u="sng" dirty="0">
                <a:latin typeface="Arial" pitchFamily="34" charset="0"/>
                <a:cs typeface="Arial" pitchFamily="34" charset="0"/>
              </a:rPr>
              <a:t>3.  Days 15–28: Secretory (postovulatory) </a:t>
            </a:r>
            <a:r>
              <a:rPr lang="en-US" sz="2800" b="1" u="sng" dirty="0" smtClean="0">
                <a:latin typeface="Arial" pitchFamily="34" charset="0"/>
                <a:cs typeface="Arial" pitchFamily="34" charset="0"/>
              </a:rPr>
              <a:t>phase</a:t>
            </a:r>
          </a:p>
          <a:p>
            <a:r>
              <a:rPr lang="en-US" sz="2800" dirty="0"/>
              <a:t>This 14-day phase is the </a:t>
            </a:r>
            <a:r>
              <a:rPr lang="en-US" sz="2800" b="1" dirty="0"/>
              <a:t>most constant </a:t>
            </a:r>
            <a:r>
              <a:rPr lang="en-US" sz="2800" dirty="0" smtClean="0"/>
              <a:t>time wise.</a:t>
            </a:r>
          </a:p>
          <a:p>
            <a:r>
              <a:rPr lang="en-US" sz="2800" b="1" dirty="0"/>
              <a:t>E</a:t>
            </a:r>
            <a:r>
              <a:rPr lang="en-US" sz="2800" b="1" dirty="0" smtClean="0"/>
              <a:t>ndometrium </a:t>
            </a:r>
            <a:r>
              <a:rPr lang="en-US" sz="2800" b="1" dirty="0"/>
              <a:t>prepares </a:t>
            </a:r>
            <a:r>
              <a:rPr lang="en-US" sz="2800" dirty="0"/>
              <a:t>for </a:t>
            </a:r>
            <a:r>
              <a:rPr lang="en-US" sz="2800" b="1" dirty="0"/>
              <a:t>implantation of an embryo</a:t>
            </a:r>
            <a:r>
              <a:rPr lang="en-US" sz="2800" dirty="0"/>
              <a:t>. </a:t>
            </a:r>
            <a:endParaRPr lang="en-US" sz="2800" dirty="0" smtClean="0"/>
          </a:p>
          <a:p>
            <a:r>
              <a:rPr lang="en-US" sz="2800" dirty="0" smtClean="0"/>
              <a:t>Rising </a:t>
            </a:r>
            <a:r>
              <a:rPr lang="en-US" sz="2800" dirty="0"/>
              <a:t>levels of </a:t>
            </a:r>
            <a:r>
              <a:rPr lang="en-US" sz="2800" b="1" dirty="0"/>
              <a:t>progesterone from the corpus </a:t>
            </a:r>
            <a:r>
              <a:rPr lang="en-US" sz="2800" b="1" dirty="0" err="1"/>
              <a:t>luteum</a:t>
            </a:r>
            <a:r>
              <a:rPr lang="en-US" sz="2800" b="1" dirty="0"/>
              <a:t> </a:t>
            </a:r>
            <a:r>
              <a:rPr lang="en-US" sz="2800" b="1" dirty="0" smtClean="0"/>
              <a:t>cause </a:t>
            </a:r>
            <a:r>
              <a:rPr lang="en-US" sz="2800" b="1" dirty="0"/>
              <a:t>the spiral arteries to elaborat</a:t>
            </a:r>
            <a:r>
              <a:rPr lang="en-US" sz="2800" dirty="0"/>
              <a:t>e and </a:t>
            </a:r>
            <a:r>
              <a:rPr lang="en-US" sz="2800" dirty="0" smtClean="0"/>
              <a:t>convert </a:t>
            </a:r>
            <a:r>
              <a:rPr lang="en-US" sz="2800" dirty="0"/>
              <a:t>the functional layer to a secretory mucosa</a:t>
            </a:r>
            <a:r>
              <a:rPr lang="en-US" sz="2800" dirty="0" smtClean="0"/>
              <a:t>.</a:t>
            </a:r>
          </a:p>
          <a:p>
            <a:r>
              <a:rPr lang="en-US" sz="2800" dirty="0" smtClean="0"/>
              <a:t>The </a:t>
            </a:r>
            <a:r>
              <a:rPr lang="en-US" sz="2800" b="1" dirty="0"/>
              <a:t>uterine glands enlarge, coil, and begin secreting nutritious glycogen</a:t>
            </a:r>
            <a:r>
              <a:rPr lang="en-US" sz="2800" dirty="0"/>
              <a:t> into the uterine </a:t>
            </a:r>
            <a:r>
              <a:rPr lang="en-US" sz="2800" dirty="0" smtClean="0"/>
              <a:t>cavity for embryo until implanted </a:t>
            </a:r>
            <a:r>
              <a:rPr lang="en-US" sz="2800" dirty="0"/>
              <a:t>in the blood-rich endometrial lining. </a:t>
            </a:r>
            <a:endParaRPr lang="en-US" sz="2800" dirty="0" smtClean="0"/>
          </a:p>
          <a:p>
            <a:r>
              <a:rPr lang="en-US" sz="2800" b="1" dirty="0" smtClean="0"/>
              <a:t>Increasing </a:t>
            </a:r>
            <a:r>
              <a:rPr lang="en-US" sz="2800" b="1" dirty="0"/>
              <a:t>progesterone levels also cause the cervical mucus to become viscous again</a:t>
            </a:r>
            <a:r>
              <a:rPr lang="en-US" sz="2800" dirty="0"/>
              <a:t>, forming the cervical plug, which </a:t>
            </a:r>
            <a:r>
              <a:rPr lang="en-US" sz="2800" b="1" dirty="0"/>
              <a:t>blocks sperm entry </a:t>
            </a:r>
            <a:r>
              <a:rPr lang="en-US" sz="2800" dirty="0"/>
              <a:t>and plays an important role in </a:t>
            </a:r>
            <a:r>
              <a:rPr lang="en-US" sz="2800" b="1" dirty="0"/>
              <a:t>keeping the uterus “private” </a:t>
            </a:r>
            <a:r>
              <a:rPr lang="en-US" sz="2800" dirty="0"/>
              <a:t>in the event an embryo has begun to implant.</a:t>
            </a:r>
            <a:endParaRPr lang="en-US" sz="2800" u="sng" dirty="0">
              <a:latin typeface="Arial" pitchFamily="34" charset="0"/>
              <a:cs typeface="Arial" pitchFamily="34" charset="0"/>
            </a:endParaRPr>
          </a:p>
        </p:txBody>
      </p:sp>
    </p:spTree>
    <p:extLst>
      <p:ext uri="{BB962C8B-B14F-4D97-AF65-F5344CB8AC3E}">
        <p14:creationId xmlns:p14="http://schemas.microsoft.com/office/powerpoint/2010/main" val="226627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553200"/>
          </a:xfrm>
        </p:spPr>
        <p:txBody>
          <a:bodyPr>
            <a:normAutofit/>
          </a:bodyPr>
          <a:lstStyle/>
          <a:p>
            <a:r>
              <a:rPr lang="en-US" sz="2800" dirty="0">
                <a:latin typeface="Arial" pitchFamily="34" charset="0"/>
                <a:cs typeface="Arial" pitchFamily="34" charset="0"/>
              </a:rPr>
              <a:t> </a:t>
            </a:r>
            <a:r>
              <a:rPr lang="en-US" sz="2800" b="1" u="sng" dirty="0">
                <a:solidFill>
                  <a:srgbClr val="FF0000"/>
                </a:solidFill>
                <a:latin typeface="Arial" pitchFamily="34" charset="0"/>
                <a:cs typeface="Arial" pitchFamily="34" charset="0"/>
              </a:rPr>
              <a:t>If fertilization has not occurred</a:t>
            </a:r>
            <a:r>
              <a:rPr lang="en-US" sz="2800" dirty="0">
                <a:latin typeface="Arial" pitchFamily="34" charset="0"/>
                <a:cs typeface="Arial" pitchFamily="34" charset="0"/>
              </a:rPr>
              <a:t>, the </a:t>
            </a:r>
            <a:r>
              <a:rPr lang="en-US" sz="2800" b="1" dirty="0">
                <a:latin typeface="Arial" pitchFamily="34" charset="0"/>
                <a:cs typeface="Arial" pitchFamily="34" charset="0"/>
              </a:rPr>
              <a:t>corpus </a:t>
            </a:r>
            <a:r>
              <a:rPr lang="en-US" sz="2800" b="1" dirty="0" err="1">
                <a:latin typeface="Arial" pitchFamily="34" charset="0"/>
                <a:cs typeface="Arial" pitchFamily="34" charset="0"/>
              </a:rPr>
              <a:t>luteum</a:t>
            </a:r>
            <a:r>
              <a:rPr lang="en-US" sz="2800" b="1" dirty="0">
                <a:latin typeface="Arial" pitchFamily="34" charset="0"/>
                <a:cs typeface="Arial" pitchFamily="34" charset="0"/>
              </a:rPr>
              <a:t> begins to degenerate</a:t>
            </a:r>
            <a:r>
              <a:rPr lang="en-US" sz="2800" dirty="0">
                <a:latin typeface="Arial" pitchFamily="34" charset="0"/>
                <a:cs typeface="Arial" pitchFamily="34" charset="0"/>
              </a:rPr>
              <a:t> toward the end of the secretory phase </a:t>
            </a:r>
            <a:r>
              <a:rPr lang="en-US" sz="2800" b="1" dirty="0">
                <a:latin typeface="Arial" pitchFamily="34" charset="0"/>
                <a:cs typeface="Arial" pitchFamily="34" charset="0"/>
              </a:rPr>
              <a:t>as LH blood levels decline.</a:t>
            </a:r>
            <a:r>
              <a:rPr lang="en-US" sz="2800" dirty="0">
                <a:latin typeface="Arial" pitchFamily="34" charset="0"/>
                <a:cs typeface="Arial" pitchFamily="34" charset="0"/>
              </a:rPr>
              <a:t> </a:t>
            </a:r>
            <a:endParaRPr lang="en-US" sz="2800" dirty="0" smtClean="0">
              <a:latin typeface="Arial" pitchFamily="34" charset="0"/>
              <a:cs typeface="Arial" pitchFamily="34" charset="0"/>
            </a:endParaRPr>
          </a:p>
          <a:p>
            <a:r>
              <a:rPr lang="en-US" sz="2800" b="1" dirty="0" smtClean="0">
                <a:latin typeface="Arial" pitchFamily="34" charset="0"/>
                <a:cs typeface="Arial" pitchFamily="34" charset="0"/>
              </a:rPr>
              <a:t>Progesterone </a:t>
            </a:r>
            <a:r>
              <a:rPr lang="en-US" sz="2800" b="1" dirty="0">
                <a:latin typeface="Arial" pitchFamily="34" charset="0"/>
                <a:cs typeface="Arial" pitchFamily="34" charset="0"/>
              </a:rPr>
              <a:t>levels fall</a:t>
            </a:r>
            <a:r>
              <a:rPr lang="en-US" sz="2800" dirty="0">
                <a:latin typeface="Arial" pitchFamily="34" charset="0"/>
                <a:cs typeface="Arial" pitchFamily="34" charset="0"/>
              </a:rPr>
              <a:t>, depriving the endometrium of hormonal support, and the </a:t>
            </a:r>
            <a:r>
              <a:rPr lang="en-US" sz="2800" b="1" dirty="0">
                <a:latin typeface="Arial" pitchFamily="34" charset="0"/>
                <a:cs typeface="Arial" pitchFamily="34" charset="0"/>
              </a:rPr>
              <a:t>spiral arteries kink and go into spasms</a:t>
            </a:r>
            <a:r>
              <a:rPr lang="en-US" sz="2800" b="1" dirty="0" smtClean="0">
                <a:latin typeface="Arial" pitchFamily="34" charset="0"/>
                <a:cs typeface="Arial" pitchFamily="34" charset="0"/>
              </a:rPr>
              <a:t>.</a:t>
            </a:r>
          </a:p>
          <a:p>
            <a:r>
              <a:rPr lang="en-US" sz="2800" dirty="0" smtClean="0">
                <a:latin typeface="Arial" pitchFamily="34" charset="0"/>
                <a:cs typeface="Arial" pitchFamily="34" charset="0"/>
              </a:rPr>
              <a:t>Deprived of </a:t>
            </a:r>
            <a:r>
              <a:rPr lang="en-US" sz="2800" dirty="0">
                <a:latin typeface="Arial" pitchFamily="34" charset="0"/>
                <a:cs typeface="Arial" pitchFamily="34" charset="0"/>
              </a:rPr>
              <a:t>oxygen and nutrients, the ischemic </a:t>
            </a:r>
            <a:r>
              <a:rPr lang="en-US" sz="2800" b="1" dirty="0">
                <a:latin typeface="Arial" pitchFamily="34" charset="0"/>
                <a:cs typeface="Arial" pitchFamily="34" charset="0"/>
              </a:rPr>
              <a:t>endometrial cells die</a:t>
            </a:r>
            <a:r>
              <a:rPr lang="en-US" sz="2800" dirty="0">
                <a:latin typeface="Arial" pitchFamily="34" charset="0"/>
                <a:cs typeface="Arial" pitchFamily="34" charset="0"/>
              </a:rPr>
              <a:t>, setting the stage for menstruation to begin on day 28. </a:t>
            </a:r>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The </a:t>
            </a:r>
            <a:r>
              <a:rPr lang="en-US" sz="2800" dirty="0">
                <a:latin typeface="Arial" pitchFamily="34" charset="0"/>
                <a:cs typeface="Arial" pitchFamily="34" charset="0"/>
              </a:rPr>
              <a:t>spiral arteries constrict </a:t>
            </a:r>
            <a:r>
              <a:rPr lang="en-US" sz="2800" dirty="0" smtClean="0">
                <a:latin typeface="Arial" pitchFamily="34" charset="0"/>
                <a:cs typeface="Arial" pitchFamily="34" charset="0"/>
              </a:rPr>
              <a:t>and then suddenly </a:t>
            </a:r>
            <a:r>
              <a:rPr lang="en-US" sz="2800" dirty="0">
                <a:latin typeface="Arial" pitchFamily="34" charset="0"/>
                <a:cs typeface="Arial" pitchFamily="34" charset="0"/>
              </a:rPr>
              <a:t>relax and open wide. </a:t>
            </a:r>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As </a:t>
            </a:r>
            <a:r>
              <a:rPr lang="en-US" sz="2800" dirty="0">
                <a:latin typeface="Arial" pitchFamily="34" charset="0"/>
                <a:cs typeface="Arial" pitchFamily="34" charset="0"/>
              </a:rPr>
              <a:t>blood </a:t>
            </a:r>
            <a:r>
              <a:rPr lang="en-US" sz="2800" dirty="0" smtClean="0">
                <a:latin typeface="Arial" pitchFamily="34" charset="0"/>
                <a:cs typeface="Arial" pitchFamily="34" charset="0"/>
              </a:rPr>
              <a:t>flows </a:t>
            </a:r>
            <a:r>
              <a:rPr lang="en-US" sz="2800" dirty="0">
                <a:latin typeface="Arial" pitchFamily="34" charset="0"/>
                <a:cs typeface="Arial" pitchFamily="34" charset="0"/>
              </a:rPr>
              <a:t>into the weakened capillary beds, they </a:t>
            </a:r>
            <a:r>
              <a:rPr lang="en-US" sz="2800" b="1" dirty="0">
                <a:latin typeface="Arial" pitchFamily="34" charset="0"/>
                <a:cs typeface="Arial" pitchFamily="34" charset="0"/>
              </a:rPr>
              <a:t>fragment, causing the functional layer to </a:t>
            </a:r>
            <a:r>
              <a:rPr lang="en-US" sz="2800" b="1" dirty="0" smtClean="0">
                <a:latin typeface="Arial" pitchFamily="34" charset="0"/>
                <a:cs typeface="Arial" pitchFamily="34" charset="0"/>
              </a:rPr>
              <a:t>degenerate</a:t>
            </a:r>
            <a:r>
              <a:rPr lang="en-US" sz="2800" dirty="0" smtClean="0">
                <a:latin typeface="Arial" pitchFamily="34" charset="0"/>
                <a:cs typeface="Arial" pitchFamily="34" charset="0"/>
              </a:rPr>
              <a:t>; menstrual flow.</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9068810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ChangeArrowheads="1"/>
          </p:cNvSpPr>
          <p:nvPr/>
        </p:nvSpPr>
        <p:spPr bwMode="auto">
          <a:xfrm>
            <a:off x="1943100" y="133350"/>
            <a:ext cx="5067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b="1" dirty="0">
                <a:solidFill>
                  <a:schemeClr val="tx2"/>
                </a:solidFill>
              </a:rPr>
              <a:t>Events of the Menstrual Cycle </a:t>
            </a:r>
          </a:p>
        </p:txBody>
      </p:sp>
      <p:sp>
        <p:nvSpPr>
          <p:cNvPr id="104451" name="Text Box 3"/>
          <p:cNvSpPr txBox="1">
            <a:spLocks noChangeArrowheads="1"/>
          </p:cNvSpPr>
          <p:nvPr/>
        </p:nvSpPr>
        <p:spPr bwMode="auto">
          <a:xfrm>
            <a:off x="2667000" y="1965325"/>
            <a:ext cx="518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kumimoji="0" lang="en-US" altLang="en-US" dirty="0" err="1"/>
              <a:t>Graafian</a:t>
            </a:r>
            <a:r>
              <a:rPr kumimoji="0" lang="en-US" altLang="en-US" dirty="0"/>
              <a:t> follicle stimulated</a:t>
            </a:r>
          </a:p>
        </p:txBody>
      </p:sp>
      <p:sp>
        <p:nvSpPr>
          <p:cNvPr id="104452" name="Text Box 4"/>
          <p:cNvSpPr txBox="1">
            <a:spLocks noChangeArrowheads="1"/>
          </p:cNvSpPr>
          <p:nvPr/>
        </p:nvSpPr>
        <p:spPr bwMode="auto">
          <a:xfrm>
            <a:off x="2438400" y="746125"/>
            <a:ext cx="480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kumimoji="0" lang="en-US" altLang="en-US" dirty="0"/>
              <a:t>Hypothalamus secretes </a:t>
            </a:r>
            <a:r>
              <a:rPr kumimoji="0" lang="en-US" altLang="en-US" dirty="0" err="1"/>
              <a:t>GnRH</a:t>
            </a:r>
            <a:endParaRPr kumimoji="0" lang="en-US" altLang="en-US" b="1" dirty="0"/>
          </a:p>
        </p:txBody>
      </p:sp>
      <p:sp>
        <p:nvSpPr>
          <p:cNvPr id="104453" name="Line 5"/>
          <p:cNvSpPr>
            <a:spLocks noChangeShapeType="1"/>
          </p:cNvSpPr>
          <p:nvPr/>
        </p:nvSpPr>
        <p:spPr bwMode="auto">
          <a:xfrm>
            <a:off x="4419600" y="1736725"/>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54" name="Text Box 6"/>
          <p:cNvSpPr txBox="1">
            <a:spLocks noChangeArrowheads="1"/>
          </p:cNvSpPr>
          <p:nvPr/>
        </p:nvSpPr>
        <p:spPr bwMode="auto">
          <a:xfrm>
            <a:off x="381000" y="3108325"/>
            <a:ext cx="8513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a:t>High estrogen levels inhibit FSH secretion, stimulate LH production</a:t>
            </a:r>
          </a:p>
        </p:txBody>
      </p:sp>
      <p:sp>
        <p:nvSpPr>
          <p:cNvPr id="104455" name="Text Box 7"/>
          <p:cNvSpPr txBox="1">
            <a:spLocks noChangeArrowheads="1"/>
          </p:cNvSpPr>
          <p:nvPr/>
        </p:nvSpPr>
        <p:spPr bwMode="auto">
          <a:xfrm>
            <a:off x="1905000" y="1355725"/>
            <a:ext cx="541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kumimoji="0" lang="en-US" altLang="en-US" dirty="0"/>
              <a:t>Anterior pituitary secretes LH and FSH</a:t>
            </a:r>
            <a:endParaRPr kumimoji="0" lang="en-US" altLang="en-US" b="1" dirty="0"/>
          </a:p>
        </p:txBody>
      </p:sp>
      <p:sp>
        <p:nvSpPr>
          <p:cNvPr id="104456" name="Text Box 8"/>
          <p:cNvSpPr txBox="1">
            <a:spLocks noChangeArrowheads="1"/>
          </p:cNvSpPr>
          <p:nvPr/>
        </p:nvSpPr>
        <p:spPr bwMode="auto">
          <a:xfrm>
            <a:off x="1981200" y="4251325"/>
            <a:ext cx="5824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dirty="0"/>
              <a:t>LH makes corpus </a:t>
            </a:r>
            <a:r>
              <a:rPr kumimoji="0" lang="en-US" altLang="en-US" dirty="0" err="1"/>
              <a:t>luteum</a:t>
            </a:r>
            <a:r>
              <a:rPr kumimoji="0" lang="en-US" altLang="en-US" dirty="0"/>
              <a:t> secrete progesterone</a:t>
            </a:r>
            <a:endParaRPr kumimoji="0" lang="en-US" altLang="en-US" b="1" dirty="0"/>
          </a:p>
        </p:txBody>
      </p:sp>
      <p:sp>
        <p:nvSpPr>
          <p:cNvPr id="104457" name="Line 9"/>
          <p:cNvSpPr>
            <a:spLocks noChangeShapeType="1"/>
          </p:cNvSpPr>
          <p:nvPr/>
        </p:nvSpPr>
        <p:spPr bwMode="auto">
          <a:xfrm flipH="1">
            <a:off x="4419600" y="5851525"/>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58" name="Text Box 10"/>
          <p:cNvSpPr txBox="1">
            <a:spLocks noChangeArrowheads="1"/>
          </p:cNvSpPr>
          <p:nvPr/>
        </p:nvSpPr>
        <p:spPr bwMode="auto">
          <a:xfrm>
            <a:off x="2895600" y="2498725"/>
            <a:ext cx="487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kumimoji="0" lang="en-US" altLang="en-US"/>
              <a:t>Ovaries release estrogen</a:t>
            </a:r>
            <a:endParaRPr kumimoji="0" lang="en-US" altLang="en-US" b="1"/>
          </a:p>
        </p:txBody>
      </p:sp>
      <p:sp>
        <p:nvSpPr>
          <p:cNvPr id="104459" name="Text Box 11"/>
          <p:cNvSpPr txBox="1">
            <a:spLocks noChangeArrowheads="1"/>
          </p:cNvSpPr>
          <p:nvPr/>
        </p:nvSpPr>
        <p:spPr bwMode="auto">
          <a:xfrm>
            <a:off x="2514600" y="5470525"/>
            <a:ext cx="3873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a:t>Decreased LH and FSH levels</a:t>
            </a:r>
            <a:endParaRPr kumimoji="0" lang="en-US" altLang="en-US" b="1"/>
          </a:p>
        </p:txBody>
      </p:sp>
      <p:sp>
        <p:nvSpPr>
          <p:cNvPr id="104460" name="Line 12"/>
          <p:cNvSpPr>
            <a:spLocks noChangeShapeType="1"/>
          </p:cNvSpPr>
          <p:nvPr/>
        </p:nvSpPr>
        <p:spPr bwMode="auto">
          <a:xfrm>
            <a:off x="4419600" y="4708525"/>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1" name="Line 13"/>
          <p:cNvSpPr>
            <a:spLocks noChangeShapeType="1"/>
          </p:cNvSpPr>
          <p:nvPr/>
        </p:nvSpPr>
        <p:spPr bwMode="auto">
          <a:xfrm>
            <a:off x="4419600" y="1127125"/>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2" name="Line 14"/>
          <p:cNvSpPr>
            <a:spLocks noChangeShapeType="1"/>
          </p:cNvSpPr>
          <p:nvPr/>
        </p:nvSpPr>
        <p:spPr bwMode="auto">
          <a:xfrm>
            <a:off x="4419600" y="2346325"/>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3" name="Text Box 15"/>
          <p:cNvSpPr txBox="1">
            <a:spLocks noChangeArrowheads="1"/>
          </p:cNvSpPr>
          <p:nvPr/>
        </p:nvSpPr>
        <p:spPr bwMode="auto">
          <a:xfrm>
            <a:off x="2209800" y="4937125"/>
            <a:ext cx="495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kumimoji="0" lang="en-US" altLang="en-US"/>
              <a:t>Progesterone inhibits LH secretion</a:t>
            </a:r>
          </a:p>
        </p:txBody>
      </p:sp>
      <p:sp>
        <p:nvSpPr>
          <p:cNvPr id="104464" name="Text Box 16"/>
          <p:cNvSpPr txBox="1">
            <a:spLocks noChangeArrowheads="1"/>
          </p:cNvSpPr>
          <p:nvPr/>
        </p:nvSpPr>
        <p:spPr bwMode="auto">
          <a:xfrm>
            <a:off x="0" y="6384925"/>
            <a:ext cx="944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kumimoji="0" lang="en-US" altLang="en-US"/>
              <a:t>Decreased estrogen and progesterone levels stimulate GnRH secretion</a:t>
            </a:r>
          </a:p>
        </p:txBody>
      </p:sp>
      <p:sp>
        <p:nvSpPr>
          <p:cNvPr id="104465" name="Text Box 17"/>
          <p:cNvSpPr txBox="1">
            <a:spLocks noChangeArrowheads="1"/>
          </p:cNvSpPr>
          <p:nvPr/>
        </p:nvSpPr>
        <p:spPr bwMode="auto">
          <a:xfrm>
            <a:off x="2209800" y="3717925"/>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kumimoji="0" lang="en-US" altLang="en-US"/>
              <a:t>LH makes mature follicle burst: ovulation</a:t>
            </a:r>
          </a:p>
        </p:txBody>
      </p:sp>
      <p:sp>
        <p:nvSpPr>
          <p:cNvPr id="104466" name="Line 18"/>
          <p:cNvSpPr>
            <a:spLocks noChangeShapeType="1"/>
          </p:cNvSpPr>
          <p:nvPr/>
        </p:nvSpPr>
        <p:spPr bwMode="auto">
          <a:xfrm>
            <a:off x="533400" y="1050925"/>
            <a:ext cx="1447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7" name="Line 19"/>
          <p:cNvSpPr>
            <a:spLocks noChangeShapeType="1"/>
          </p:cNvSpPr>
          <p:nvPr/>
        </p:nvSpPr>
        <p:spPr bwMode="auto">
          <a:xfrm>
            <a:off x="4419600" y="5318125"/>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8" name="Line 20"/>
          <p:cNvSpPr>
            <a:spLocks noChangeShapeType="1"/>
          </p:cNvSpPr>
          <p:nvPr/>
        </p:nvSpPr>
        <p:spPr bwMode="auto">
          <a:xfrm>
            <a:off x="4419600" y="3489325"/>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9" name="Line 21"/>
          <p:cNvSpPr>
            <a:spLocks noChangeShapeType="1"/>
          </p:cNvSpPr>
          <p:nvPr/>
        </p:nvSpPr>
        <p:spPr bwMode="auto">
          <a:xfrm flipH="1" flipV="1">
            <a:off x="457200" y="1050925"/>
            <a:ext cx="0" cy="5334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0" name="Line 22"/>
          <p:cNvSpPr>
            <a:spLocks noChangeShapeType="1"/>
          </p:cNvSpPr>
          <p:nvPr/>
        </p:nvSpPr>
        <p:spPr bwMode="auto">
          <a:xfrm>
            <a:off x="4419600" y="2879725"/>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1" name="Line 23"/>
          <p:cNvSpPr>
            <a:spLocks noChangeShapeType="1"/>
          </p:cNvSpPr>
          <p:nvPr/>
        </p:nvSpPr>
        <p:spPr bwMode="auto">
          <a:xfrm>
            <a:off x="4419600" y="4098925"/>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2" name="Text Box 24"/>
          <p:cNvSpPr txBox="1">
            <a:spLocks noChangeArrowheads="1"/>
          </p:cNvSpPr>
          <p:nvPr/>
        </p:nvSpPr>
        <p:spPr bwMode="auto">
          <a:xfrm>
            <a:off x="1295400" y="5927725"/>
            <a:ext cx="6596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a:t>Corpus luteum atrophies, stops making progesterone</a:t>
            </a:r>
          </a:p>
        </p:txBody>
      </p:sp>
      <p:sp>
        <p:nvSpPr>
          <p:cNvPr id="104473" name="Line 25"/>
          <p:cNvSpPr>
            <a:spLocks noChangeShapeType="1"/>
          </p:cNvSpPr>
          <p:nvPr/>
        </p:nvSpPr>
        <p:spPr bwMode="auto">
          <a:xfrm flipH="1">
            <a:off x="4419600" y="6384925"/>
            <a:ext cx="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4" name="Line 26"/>
          <p:cNvSpPr>
            <a:spLocks noChangeShapeType="1"/>
          </p:cNvSpPr>
          <p:nvPr/>
        </p:nvSpPr>
        <p:spPr bwMode="auto">
          <a:xfrm>
            <a:off x="0" y="3870325"/>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5" name="Text Box 27"/>
          <p:cNvSpPr txBox="1">
            <a:spLocks noChangeArrowheads="1"/>
          </p:cNvSpPr>
          <p:nvPr/>
        </p:nvSpPr>
        <p:spPr bwMode="auto">
          <a:xfrm rot="-5400000">
            <a:off x="-606425" y="2349500"/>
            <a:ext cx="1670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sz="1800" i="1"/>
              <a:t>Follicular</a:t>
            </a:r>
            <a:r>
              <a:rPr kumimoji="0" lang="en-US" altLang="en-US" i="1"/>
              <a:t> </a:t>
            </a:r>
            <a:r>
              <a:rPr kumimoji="0" lang="en-US" altLang="en-US" sz="1800" i="1"/>
              <a:t>stage</a:t>
            </a:r>
            <a:endParaRPr kumimoji="0" lang="en-US" altLang="en-US" i="1"/>
          </a:p>
        </p:txBody>
      </p:sp>
      <p:sp>
        <p:nvSpPr>
          <p:cNvPr id="104476" name="Text Box 28"/>
          <p:cNvSpPr txBox="1">
            <a:spLocks noChangeArrowheads="1"/>
          </p:cNvSpPr>
          <p:nvPr/>
        </p:nvSpPr>
        <p:spPr bwMode="auto">
          <a:xfrm rot="-5400000">
            <a:off x="-397668" y="5015706"/>
            <a:ext cx="13081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sz="1800" i="1" dirty="0"/>
              <a:t>Luteal stage</a:t>
            </a:r>
          </a:p>
        </p:txBody>
      </p:sp>
      <p:sp>
        <p:nvSpPr>
          <p:cNvPr id="104477" name="Line 29"/>
          <p:cNvSpPr>
            <a:spLocks noChangeShapeType="1"/>
          </p:cNvSpPr>
          <p:nvPr/>
        </p:nvSpPr>
        <p:spPr bwMode="auto">
          <a:xfrm>
            <a:off x="8534400" y="3946525"/>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8" name="Line 30"/>
          <p:cNvSpPr>
            <a:spLocks noChangeShapeType="1"/>
          </p:cNvSpPr>
          <p:nvPr/>
        </p:nvSpPr>
        <p:spPr bwMode="auto">
          <a:xfrm>
            <a:off x="8534400" y="5775325"/>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9" name="Text Box 31"/>
          <p:cNvSpPr txBox="1">
            <a:spLocks noChangeArrowheads="1"/>
          </p:cNvSpPr>
          <p:nvPr/>
        </p:nvSpPr>
        <p:spPr bwMode="auto">
          <a:xfrm rot="5400000">
            <a:off x="7914482" y="2067718"/>
            <a:ext cx="19431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sz="1800" i="1" dirty="0"/>
              <a:t>Proliferative phase</a:t>
            </a:r>
            <a:endParaRPr kumimoji="0" lang="en-US" altLang="en-US" i="1" dirty="0"/>
          </a:p>
        </p:txBody>
      </p:sp>
      <p:sp>
        <p:nvSpPr>
          <p:cNvPr id="104480" name="Text Box 32"/>
          <p:cNvSpPr txBox="1">
            <a:spLocks noChangeArrowheads="1"/>
          </p:cNvSpPr>
          <p:nvPr/>
        </p:nvSpPr>
        <p:spPr bwMode="auto">
          <a:xfrm rot="5400000">
            <a:off x="8135144" y="4664869"/>
            <a:ext cx="1651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sz="1800" i="1" dirty="0"/>
              <a:t>Secretory phase</a:t>
            </a:r>
            <a:endParaRPr kumimoji="0" lang="en-US" altLang="en-US" i="1" dirty="0"/>
          </a:p>
        </p:txBody>
      </p:sp>
      <p:sp>
        <p:nvSpPr>
          <p:cNvPr id="104481" name="Text Box 33"/>
          <p:cNvSpPr txBox="1">
            <a:spLocks noChangeArrowheads="1"/>
          </p:cNvSpPr>
          <p:nvPr/>
        </p:nvSpPr>
        <p:spPr bwMode="auto">
          <a:xfrm rot="5400000">
            <a:off x="8259763" y="5983288"/>
            <a:ext cx="1123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kumimoji="0" lang="en-US" altLang="en-US" sz="1800" i="1" dirty="0"/>
              <a:t>Menstrual</a:t>
            </a:r>
          </a:p>
          <a:p>
            <a:pPr eaLnBrk="0" hangingPunct="0"/>
            <a:r>
              <a:rPr kumimoji="0" lang="en-US" altLang="en-US" sz="1800" i="1" dirty="0"/>
              <a:t> phase</a:t>
            </a:r>
          </a:p>
        </p:txBody>
      </p:sp>
    </p:spTree>
    <p:extLst>
      <p:ext uri="{BB962C8B-B14F-4D97-AF65-F5344CB8AC3E}">
        <p14:creationId xmlns:p14="http://schemas.microsoft.com/office/powerpoint/2010/main" val="140355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475"/>
                                        </p:tgtEl>
                                        <p:attrNameLst>
                                          <p:attrName>style.visibility</p:attrName>
                                        </p:attrNameLst>
                                      </p:cBhvr>
                                      <p:to>
                                        <p:strVal val="visible"/>
                                      </p:to>
                                    </p:set>
                                    <p:anim calcmode="lin" valueType="num">
                                      <p:cBhvr additive="base">
                                        <p:cTn id="7" dur="500" fill="hold"/>
                                        <p:tgtEl>
                                          <p:spTgt spid="104475"/>
                                        </p:tgtEl>
                                        <p:attrNameLst>
                                          <p:attrName>ppt_x</p:attrName>
                                        </p:attrNameLst>
                                      </p:cBhvr>
                                      <p:tavLst>
                                        <p:tav tm="0">
                                          <p:val>
                                            <p:strVal val="#ppt_x"/>
                                          </p:val>
                                        </p:tav>
                                        <p:tav tm="100000">
                                          <p:val>
                                            <p:strVal val="#ppt_x"/>
                                          </p:val>
                                        </p:tav>
                                      </p:tavLst>
                                    </p:anim>
                                    <p:anim calcmode="lin" valueType="num">
                                      <p:cBhvr additive="base">
                                        <p:cTn id="8" dur="500" fill="hold"/>
                                        <p:tgtEl>
                                          <p:spTgt spid="10447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4476"/>
                                        </p:tgtEl>
                                        <p:attrNameLst>
                                          <p:attrName>style.visibility</p:attrName>
                                        </p:attrNameLst>
                                      </p:cBhvr>
                                      <p:to>
                                        <p:strVal val="visible"/>
                                      </p:to>
                                    </p:set>
                                    <p:animEffect transition="in" filter="fade">
                                      <p:cBhvr>
                                        <p:cTn id="13" dur="1000"/>
                                        <p:tgtEl>
                                          <p:spTgt spid="104476"/>
                                        </p:tgtEl>
                                      </p:cBhvr>
                                    </p:animEffect>
                                    <p:anim calcmode="lin" valueType="num">
                                      <p:cBhvr>
                                        <p:cTn id="14" dur="1000" fill="hold"/>
                                        <p:tgtEl>
                                          <p:spTgt spid="104476"/>
                                        </p:tgtEl>
                                        <p:attrNameLst>
                                          <p:attrName>ppt_x</p:attrName>
                                        </p:attrNameLst>
                                      </p:cBhvr>
                                      <p:tavLst>
                                        <p:tav tm="0">
                                          <p:val>
                                            <p:strVal val="#ppt_x"/>
                                          </p:val>
                                        </p:tav>
                                        <p:tav tm="100000">
                                          <p:val>
                                            <p:strVal val="#ppt_x"/>
                                          </p:val>
                                        </p:tav>
                                      </p:tavLst>
                                    </p:anim>
                                    <p:anim calcmode="lin" valueType="num">
                                      <p:cBhvr>
                                        <p:cTn id="15" dur="1000" fill="hold"/>
                                        <p:tgtEl>
                                          <p:spTgt spid="10447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4479"/>
                                        </p:tgtEl>
                                        <p:attrNameLst>
                                          <p:attrName>style.visibility</p:attrName>
                                        </p:attrNameLst>
                                      </p:cBhvr>
                                      <p:to>
                                        <p:strVal val="visible"/>
                                      </p:to>
                                    </p:set>
                                    <p:animEffect transition="in" filter="fade">
                                      <p:cBhvr>
                                        <p:cTn id="20" dur="1000"/>
                                        <p:tgtEl>
                                          <p:spTgt spid="104479"/>
                                        </p:tgtEl>
                                      </p:cBhvr>
                                    </p:animEffect>
                                    <p:anim calcmode="lin" valueType="num">
                                      <p:cBhvr>
                                        <p:cTn id="21" dur="1000" fill="hold"/>
                                        <p:tgtEl>
                                          <p:spTgt spid="104479"/>
                                        </p:tgtEl>
                                        <p:attrNameLst>
                                          <p:attrName>ppt_x</p:attrName>
                                        </p:attrNameLst>
                                      </p:cBhvr>
                                      <p:tavLst>
                                        <p:tav tm="0">
                                          <p:val>
                                            <p:strVal val="#ppt_x"/>
                                          </p:val>
                                        </p:tav>
                                        <p:tav tm="100000">
                                          <p:val>
                                            <p:strVal val="#ppt_x"/>
                                          </p:val>
                                        </p:tav>
                                      </p:tavLst>
                                    </p:anim>
                                    <p:anim calcmode="lin" valueType="num">
                                      <p:cBhvr>
                                        <p:cTn id="22" dur="1000" fill="hold"/>
                                        <p:tgtEl>
                                          <p:spTgt spid="10447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4480"/>
                                        </p:tgtEl>
                                        <p:attrNameLst>
                                          <p:attrName>style.visibility</p:attrName>
                                        </p:attrNameLst>
                                      </p:cBhvr>
                                      <p:to>
                                        <p:strVal val="visible"/>
                                      </p:to>
                                    </p:set>
                                    <p:anim calcmode="lin" valueType="num">
                                      <p:cBhvr additive="base">
                                        <p:cTn id="27" dur="500" fill="hold"/>
                                        <p:tgtEl>
                                          <p:spTgt spid="104480"/>
                                        </p:tgtEl>
                                        <p:attrNameLst>
                                          <p:attrName>ppt_x</p:attrName>
                                        </p:attrNameLst>
                                      </p:cBhvr>
                                      <p:tavLst>
                                        <p:tav tm="0">
                                          <p:val>
                                            <p:strVal val="#ppt_x"/>
                                          </p:val>
                                        </p:tav>
                                        <p:tav tm="100000">
                                          <p:val>
                                            <p:strVal val="#ppt_x"/>
                                          </p:val>
                                        </p:tav>
                                      </p:tavLst>
                                    </p:anim>
                                    <p:anim calcmode="lin" valueType="num">
                                      <p:cBhvr additive="base">
                                        <p:cTn id="28" dur="500" fill="hold"/>
                                        <p:tgtEl>
                                          <p:spTgt spid="10448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4481"/>
                                        </p:tgtEl>
                                        <p:attrNameLst>
                                          <p:attrName>style.visibility</p:attrName>
                                        </p:attrNameLst>
                                      </p:cBhvr>
                                      <p:to>
                                        <p:strVal val="visible"/>
                                      </p:to>
                                    </p:set>
                                    <p:anim calcmode="lin" valueType="num">
                                      <p:cBhvr additive="base">
                                        <p:cTn id="33" dur="500" fill="hold"/>
                                        <p:tgtEl>
                                          <p:spTgt spid="104481"/>
                                        </p:tgtEl>
                                        <p:attrNameLst>
                                          <p:attrName>ppt_x</p:attrName>
                                        </p:attrNameLst>
                                      </p:cBhvr>
                                      <p:tavLst>
                                        <p:tav tm="0">
                                          <p:val>
                                            <p:strVal val="#ppt_x"/>
                                          </p:val>
                                        </p:tav>
                                        <p:tav tm="100000">
                                          <p:val>
                                            <p:strVal val="#ppt_x"/>
                                          </p:val>
                                        </p:tav>
                                      </p:tavLst>
                                    </p:anim>
                                    <p:anim calcmode="lin" valueType="num">
                                      <p:cBhvr additive="base">
                                        <p:cTn id="34" dur="500" fill="hold"/>
                                        <p:tgtEl>
                                          <p:spTgt spid="1044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75" grpId="0"/>
      <p:bldP spid="104476" grpId="0"/>
      <p:bldP spid="104479" grpId="0"/>
      <p:bldP spid="104480" grpId="0"/>
      <p:bldP spid="10448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E:\Books by raju dai\Physiology\Boron - Medical Physiology\Images\IX. The Reproductive System\S23283-054-f0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599"/>
            <a:ext cx="7981950" cy="53892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800" y="5645126"/>
            <a:ext cx="8839200" cy="1015663"/>
          </a:xfrm>
          <a:prstGeom prst="rect">
            <a:avLst/>
          </a:prstGeom>
          <a:noFill/>
        </p:spPr>
        <p:txBody>
          <a:bodyPr wrap="square" rtlCol="0">
            <a:spAutoFit/>
          </a:bodyPr>
          <a:lstStyle/>
          <a:p>
            <a:pPr marL="342900" indent="-342900">
              <a:buFont typeface="Arial" pitchFamily="34" charset="0"/>
              <a:buChar char="•"/>
            </a:pPr>
            <a:r>
              <a:rPr lang="en-US" sz="2000" dirty="0" smtClean="0"/>
              <a:t>Ovum </a:t>
            </a:r>
            <a:r>
              <a:rPr lang="en-US" sz="2000" dirty="0"/>
              <a:t>lives for approximately </a:t>
            </a:r>
            <a:r>
              <a:rPr lang="en-US" sz="2000" b="1" dirty="0"/>
              <a:t>72 h after it is extruded from the follicle</a:t>
            </a:r>
            <a:r>
              <a:rPr lang="en-US" sz="2000" dirty="0"/>
              <a:t>, but it is fertilizable for a much shorter time than this</a:t>
            </a:r>
            <a:endParaRPr lang="en-US" sz="2000" dirty="0" smtClean="0"/>
          </a:p>
          <a:p>
            <a:pPr marL="342900" indent="-342900">
              <a:buFont typeface="Arial" pitchFamily="34" charset="0"/>
              <a:buChar char="•"/>
            </a:pPr>
            <a:r>
              <a:rPr lang="en-US" sz="2000" b="1" dirty="0" smtClean="0"/>
              <a:t>Most </a:t>
            </a:r>
            <a:r>
              <a:rPr lang="en-US" sz="2000" b="1" dirty="0"/>
              <a:t>fertile period is clearly the 48 h before ovulation</a:t>
            </a:r>
          </a:p>
        </p:txBody>
      </p:sp>
    </p:spTree>
    <p:extLst>
      <p:ext uri="{BB962C8B-B14F-4D97-AF65-F5344CB8AC3E}">
        <p14:creationId xmlns:p14="http://schemas.microsoft.com/office/powerpoint/2010/main" val="231639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circle(in)">
                                      <p:cBhvr>
                                        <p:cTn id="7" dur="2000"/>
                                        <p:tgtEl>
                                          <p:spTgt spid="1024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629400"/>
          </a:xfrm>
        </p:spPr>
        <p:txBody>
          <a:bodyPr>
            <a:normAutofit/>
          </a:bodyPr>
          <a:lstStyle/>
          <a:p>
            <a:pPr marL="0" indent="0">
              <a:buNone/>
            </a:pPr>
            <a:r>
              <a:rPr lang="en-US" sz="2400" b="1" u="sng" dirty="0" smtClean="0">
                <a:solidFill>
                  <a:srgbClr val="FF0000"/>
                </a:solidFill>
              </a:rPr>
              <a:t>Puberty</a:t>
            </a:r>
            <a:r>
              <a:rPr lang="en-US" sz="2400" dirty="0" smtClean="0"/>
              <a:t> is defined as the period when the endocrine and </a:t>
            </a:r>
            <a:r>
              <a:rPr lang="en-US" sz="2400" dirty="0" err="1" smtClean="0"/>
              <a:t>gametogenic</a:t>
            </a:r>
            <a:r>
              <a:rPr lang="en-US" sz="2400" dirty="0" smtClean="0"/>
              <a:t> functions of the gonads have first developed to the point where reproduction is possible.</a:t>
            </a:r>
          </a:p>
          <a:p>
            <a:r>
              <a:rPr lang="en-US" sz="2400" dirty="0" smtClean="0"/>
              <a:t>Puberty generally occurs between the ages of 8 and 13 in girls and 9 and 14 in boys.</a:t>
            </a:r>
          </a:p>
          <a:p>
            <a:pPr marL="0" indent="0">
              <a:buNone/>
            </a:pPr>
            <a:endParaRPr lang="en-US" sz="2400" dirty="0"/>
          </a:p>
        </p:txBody>
      </p:sp>
      <p:sp>
        <p:nvSpPr>
          <p:cNvPr id="4" name="TextBox 3"/>
          <p:cNvSpPr txBox="1"/>
          <p:nvPr/>
        </p:nvSpPr>
        <p:spPr>
          <a:xfrm>
            <a:off x="19665" y="2286000"/>
            <a:ext cx="4476136" cy="3416320"/>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Stages of puberty in girls</a:t>
            </a:r>
          </a:p>
          <a:p>
            <a:pPr marL="342900" indent="-342900">
              <a:buAutoNum type="arabicPeriod"/>
            </a:pPr>
            <a:r>
              <a:rPr lang="en-US" sz="2400" dirty="0" err="1" smtClean="0">
                <a:latin typeface="Times New Roman" pitchFamily="18" charset="0"/>
                <a:cs typeface="Times New Roman" pitchFamily="18" charset="0"/>
              </a:rPr>
              <a:t>Adrenarche</a:t>
            </a:r>
            <a:r>
              <a:rPr lang="en-US" sz="2400" dirty="0" smtClean="0">
                <a:latin typeface="Times New Roman" pitchFamily="18" charset="0"/>
                <a:cs typeface="Times New Roman" pitchFamily="18" charset="0"/>
              </a:rPr>
              <a:t>: preadolescent .</a:t>
            </a:r>
          </a:p>
          <a:p>
            <a:pPr marL="342900" indent="-342900">
              <a:buAutoNum type="arabicPeriod"/>
            </a:pPr>
            <a:r>
              <a:rPr lang="en-US" sz="2400" dirty="0" err="1" smtClean="0">
                <a:latin typeface="Times New Roman" pitchFamily="18" charset="0"/>
                <a:cs typeface="Times New Roman" pitchFamily="18" charset="0"/>
              </a:rPr>
              <a:t>Thelarche</a:t>
            </a:r>
            <a:r>
              <a:rPr lang="en-US" sz="2400" dirty="0" smtClean="0">
                <a:latin typeface="Times New Roman" pitchFamily="18" charset="0"/>
                <a:cs typeface="Times New Roman" pitchFamily="18" charset="0"/>
              </a:rPr>
              <a:t>: breast development</a:t>
            </a:r>
          </a:p>
          <a:p>
            <a:pPr marL="342900" indent="-342900">
              <a:buAutoNum type="arabicPeriod"/>
            </a:pPr>
            <a:r>
              <a:rPr lang="en-US" sz="2400" dirty="0" err="1" smtClean="0">
                <a:latin typeface="Times New Roman" pitchFamily="18" charset="0"/>
                <a:cs typeface="Times New Roman" pitchFamily="18" charset="0"/>
              </a:rPr>
              <a:t>Pubarche</a:t>
            </a:r>
            <a:r>
              <a:rPr lang="en-US" sz="2400" dirty="0" smtClean="0">
                <a:latin typeface="Times New Roman" pitchFamily="18" charset="0"/>
                <a:cs typeface="Times New Roman" pitchFamily="18" charset="0"/>
              </a:rPr>
              <a:t>: pubic hair development</a:t>
            </a:r>
          </a:p>
          <a:p>
            <a:pPr marL="342900" indent="-342900">
              <a:buAutoNum type="arabicPeriod"/>
            </a:pPr>
            <a:r>
              <a:rPr lang="en-US" sz="2400" dirty="0" smtClean="0">
                <a:latin typeface="Times New Roman" pitchFamily="18" charset="0"/>
                <a:cs typeface="Times New Roman" pitchFamily="18" charset="0"/>
              </a:rPr>
              <a:t>Menarche: irregular at </a:t>
            </a:r>
            <a:r>
              <a:rPr lang="en-US" sz="2400" dirty="0" err="1" smtClean="0">
                <a:latin typeface="Times New Roman" pitchFamily="18" charset="0"/>
                <a:cs typeface="Times New Roman" pitchFamily="18" charset="0"/>
              </a:rPr>
              <a:t>begainning</a:t>
            </a:r>
            <a:endParaRPr lang="en-US" sz="2400" dirty="0" smtClean="0">
              <a:latin typeface="Times New Roman" pitchFamily="18" charset="0"/>
              <a:cs typeface="Times New Roman" pitchFamily="18" charset="0"/>
            </a:endParaRPr>
          </a:p>
          <a:p>
            <a:pPr marL="342900" indent="-342900">
              <a:buAutoNum type="arabicPeriod"/>
            </a:pPr>
            <a:r>
              <a:rPr lang="en-US" sz="2400" dirty="0" smtClean="0">
                <a:latin typeface="Times New Roman" pitchFamily="18" charset="0"/>
                <a:cs typeface="Times New Roman" pitchFamily="18" charset="0"/>
              </a:rPr>
              <a:t>Full regular cycle of menstruation</a:t>
            </a:r>
            <a:endParaRPr lang="en-US" sz="2400" dirty="0">
              <a:latin typeface="Times New Roman" pitchFamily="18" charset="0"/>
              <a:cs typeface="Times New Roman" pitchFamily="18" charset="0"/>
            </a:endParaRPr>
          </a:p>
        </p:txBody>
      </p:sp>
      <p:sp>
        <p:nvSpPr>
          <p:cNvPr id="5" name="TextBox 4"/>
          <p:cNvSpPr txBox="1"/>
          <p:nvPr/>
        </p:nvSpPr>
        <p:spPr>
          <a:xfrm>
            <a:off x="4648201" y="2288458"/>
            <a:ext cx="4495800" cy="3785652"/>
          </a:xfrm>
          <a:prstGeom prst="rect">
            <a:avLst/>
          </a:prstGeom>
          <a:noFill/>
        </p:spPr>
        <p:txBody>
          <a:bodyPr wrap="square" rtlCol="0">
            <a:spAutoFit/>
          </a:bodyPr>
          <a:lstStyle/>
          <a:p>
            <a:r>
              <a:rPr lang="en-US" sz="2400" b="1" dirty="0">
                <a:solidFill>
                  <a:srgbClr val="FF0000"/>
                </a:solidFill>
              </a:rPr>
              <a:t>Stages of puberty in </a:t>
            </a:r>
            <a:r>
              <a:rPr lang="en-US" sz="2400" b="1" dirty="0" smtClean="0">
                <a:solidFill>
                  <a:srgbClr val="FF0000"/>
                </a:solidFill>
              </a:rPr>
              <a:t>boys</a:t>
            </a:r>
          </a:p>
          <a:p>
            <a:pPr marL="342900" indent="-342900">
              <a:buAutoNum type="arabicPeriod"/>
            </a:pPr>
            <a:r>
              <a:rPr lang="en-US" sz="2400" dirty="0" smtClean="0"/>
              <a:t>Stage 1: </a:t>
            </a:r>
            <a:r>
              <a:rPr lang="en-US" sz="2400" dirty="0" err="1"/>
              <a:t>Adrenarche</a:t>
            </a:r>
            <a:r>
              <a:rPr lang="en-US" sz="2400" dirty="0"/>
              <a:t>: preadolescent </a:t>
            </a:r>
            <a:endParaRPr lang="en-US" sz="2400" dirty="0" smtClean="0"/>
          </a:p>
          <a:p>
            <a:pPr marL="342900" indent="-342900">
              <a:buAutoNum type="arabicPeriod"/>
            </a:pPr>
            <a:r>
              <a:rPr lang="en-US" sz="2400" dirty="0" smtClean="0"/>
              <a:t>Stage 2: enlargement of testes &gt;2.5 cm</a:t>
            </a:r>
          </a:p>
          <a:p>
            <a:pPr marL="342900" indent="-342900">
              <a:buAutoNum type="arabicPeriod"/>
            </a:pPr>
            <a:r>
              <a:rPr lang="en-US" sz="2400" dirty="0" smtClean="0"/>
              <a:t>Stage 3: Enlargement of penis, </a:t>
            </a:r>
            <a:r>
              <a:rPr lang="en-US" sz="2400" dirty="0" err="1" smtClean="0"/>
              <a:t>spermarch</a:t>
            </a:r>
            <a:endParaRPr lang="en-US" sz="2400" dirty="0" smtClean="0"/>
          </a:p>
          <a:p>
            <a:pPr marL="342900" indent="-342900">
              <a:buAutoNum type="arabicPeriod"/>
            </a:pPr>
            <a:r>
              <a:rPr lang="en-US" sz="2400" dirty="0" smtClean="0"/>
              <a:t>Stage 4: ejaculation of sperm</a:t>
            </a:r>
          </a:p>
          <a:p>
            <a:pPr marL="342900" indent="-342900">
              <a:buAutoNum type="arabicPeriod"/>
            </a:pPr>
            <a:r>
              <a:rPr lang="en-US" sz="2400" dirty="0" smtClean="0"/>
              <a:t>Stage 5: Full adult pattern</a:t>
            </a:r>
            <a:endParaRPr lang="en-US" sz="2400" dirty="0"/>
          </a:p>
          <a:p>
            <a:endParaRPr lang="en-US" sz="2400" dirty="0"/>
          </a:p>
        </p:txBody>
      </p:sp>
    </p:spTree>
    <p:extLst>
      <p:ext uri="{BB962C8B-B14F-4D97-AF65-F5344CB8AC3E}">
        <p14:creationId xmlns:p14="http://schemas.microsoft.com/office/powerpoint/2010/main" val="88485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52400"/>
            <a:ext cx="7951504" cy="1815882"/>
          </a:xfrm>
          <a:prstGeom prst="rect">
            <a:avLst/>
          </a:prstGeom>
          <a:noFill/>
        </p:spPr>
        <p:txBody>
          <a:bodyPr wrap="square" rtlCol="0">
            <a:spAutoFit/>
          </a:bodyPr>
          <a:lstStyle/>
          <a:p>
            <a:r>
              <a:rPr lang="en-US" sz="2800" b="1" u="sng" dirty="0">
                <a:solidFill>
                  <a:srgbClr val="FF0000"/>
                </a:solidFill>
              </a:rPr>
              <a:t>Pregnancy</a:t>
            </a:r>
            <a:r>
              <a:rPr lang="en-US" sz="2800" dirty="0"/>
              <a:t> is the process whereby the life of a baby begins in the mother’s womb and progresses up to the stage when it is safe to expose the baby to the outside world</a:t>
            </a:r>
          </a:p>
        </p:txBody>
      </p:sp>
      <p:sp>
        <p:nvSpPr>
          <p:cNvPr id="3" name="TextBox 2"/>
          <p:cNvSpPr txBox="1"/>
          <p:nvPr/>
        </p:nvSpPr>
        <p:spPr>
          <a:xfrm>
            <a:off x="1237943" y="2352048"/>
            <a:ext cx="7239000" cy="3354765"/>
          </a:xfrm>
          <a:prstGeom prst="rect">
            <a:avLst/>
          </a:prstGeom>
          <a:noFill/>
        </p:spPr>
        <p:txBody>
          <a:bodyPr wrap="square" rtlCol="0">
            <a:spAutoFit/>
          </a:bodyPr>
          <a:lstStyle/>
          <a:p>
            <a:r>
              <a:rPr lang="en-US" sz="2800" b="1" dirty="0" smtClean="0">
                <a:solidFill>
                  <a:srgbClr val="FF0000"/>
                </a:solidFill>
              </a:rPr>
              <a:t>Sources </a:t>
            </a:r>
            <a:r>
              <a:rPr lang="en-US" sz="2800" b="1" dirty="0">
                <a:solidFill>
                  <a:srgbClr val="FF0000"/>
                </a:solidFill>
              </a:rPr>
              <a:t>of </a:t>
            </a:r>
            <a:r>
              <a:rPr lang="en-US" sz="2800" b="1" dirty="0" smtClean="0">
                <a:solidFill>
                  <a:srgbClr val="FF0000"/>
                </a:solidFill>
              </a:rPr>
              <a:t>nourishment </a:t>
            </a:r>
            <a:r>
              <a:rPr lang="en-US" sz="2800" b="1" dirty="0">
                <a:solidFill>
                  <a:srgbClr val="FF0000"/>
                </a:solidFill>
              </a:rPr>
              <a:t>of the embryo from conception onwards </a:t>
            </a:r>
            <a:endParaRPr lang="en-US" sz="2800" b="1" dirty="0" smtClean="0">
              <a:solidFill>
                <a:srgbClr val="FF0000"/>
              </a:solidFill>
            </a:endParaRPr>
          </a:p>
          <a:p>
            <a:r>
              <a:rPr lang="en-US" sz="2600" dirty="0" smtClean="0"/>
              <a:t>a. The </a:t>
            </a:r>
            <a:r>
              <a:rPr lang="en-US" sz="2600" dirty="0"/>
              <a:t>nutrients stored in the ovum </a:t>
            </a:r>
            <a:endParaRPr lang="en-US" sz="2600" dirty="0" smtClean="0"/>
          </a:p>
          <a:p>
            <a:r>
              <a:rPr lang="en-US" sz="2600" dirty="0" smtClean="0"/>
              <a:t>b</a:t>
            </a:r>
            <a:r>
              <a:rPr lang="en-US" sz="2600" dirty="0"/>
              <a:t>. Secretions of the Fallopian tube </a:t>
            </a:r>
            <a:endParaRPr lang="en-US" sz="2600" dirty="0" smtClean="0"/>
          </a:p>
          <a:p>
            <a:r>
              <a:rPr lang="en-US" sz="2600" dirty="0" smtClean="0"/>
              <a:t>c</a:t>
            </a:r>
            <a:r>
              <a:rPr lang="en-US" sz="2600" dirty="0"/>
              <a:t>. Secretions of the uterine endometrium </a:t>
            </a:r>
            <a:endParaRPr lang="en-US" sz="2600" dirty="0" smtClean="0"/>
          </a:p>
          <a:p>
            <a:r>
              <a:rPr lang="en-US" sz="2600" dirty="0" smtClean="0"/>
              <a:t>d</a:t>
            </a:r>
            <a:r>
              <a:rPr lang="en-US" sz="2600" dirty="0"/>
              <a:t>. Digested </a:t>
            </a:r>
            <a:r>
              <a:rPr lang="en-US" sz="2600" dirty="0" err="1"/>
              <a:t>decidual</a:t>
            </a:r>
            <a:r>
              <a:rPr lang="en-US" sz="2600" dirty="0"/>
              <a:t> </a:t>
            </a:r>
            <a:r>
              <a:rPr lang="en-US" sz="2600" dirty="0" smtClean="0"/>
              <a:t>cell</a:t>
            </a:r>
          </a:p>
          <a:p>
            <a:r>
              <a:rPr lang="en-US" sz="2600" dirty="0" smtClean="0"/>
              <a:t>The endometrial cells of pregnancy are called </a:t>
            </a:r>
            <a:r>
              <a:rPr lang="en-US" sz="2600" dirty="0" err="1" smtClean="0"/>
              <a:t>decidual</a:t>
            </a:r>
            <a:r>
              <a:rPr lang="en-US" sz="2600" dirty="0" smtClean="0"/>
              <a:t> cells</a:t>
            </a:r>
            <a:endParaRPr lang="en-US" sz="2600" dirty="0"/>
          </a:p>
        </p:txBody>
      </p:sp>
    </p:spTree>
    <p:extLst>
      <p:ext uri="{BB962C8B-B14F-4D97-AF65-F5344CB8AC3E}">
        <p14:creationId xmlns:p14="http://schemas.microsoft.com/office/powerpoint/2010/main" val="154546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152400"/>
            <a:ext cx="3657600" cy="5755422"/>
          </a:xfrm>
          <a:prstGeom prst="rect">
            <a:avLst/>
          </a:prstGeom>
          <a:noFill/>
        </p:spPr>
        <p:txBody>
          <a:bodyPr wrap="square" rtlCol="0">
            <a:spAutoFit/>
          </a:bodyPr>
          <a:lstStyle/>
          <a:p>
            <a:r>
              <a:rPr lang="en-US" sz="2800" b="1" u="sng" dirty="0">
                <a:solidFill>
                  <a:srgbClr val="FF0000"/>
                </a:solidFill>
              </a:rPr>
              <a:t>Functions of the </a:t>
            </a:r>
            <a:r>
              <a:rPr lang="en-US" sz="2800" b="1" u="sng" dirty="0" smtClean="0">
                <a:solidFill>
                  <a:srgbClr val="FF0000"/>
                </a:solidFill>
              </a:rPr>
              <a:t>Placenta</a:t>
            </a:r>
          </a:p>
          <a:p>
            <a:r>
              <a:rPr lang="en-US" sz="2400" dirty="0" smtClean="0"/>
              <a:t>1. Supply </a:t>
            </a:r>
            <a:r>
              <a:rPr lang="en-US" sz="2400" dirty="0"/>
              <a:t>of oxygen to the fetus </a:t>
            </a:r>
            <a:endParaRPr lang="en-US" sz="2400" dirty="0" smtClean="0"/>
          </a:p>
          <a:p>
            <a:r>
              <a:rPr lang="en-US" sz="2400" dirty="0"/>
              <a:t>2. Removal of carbon dioxide from the fetus </a:t>
            </a:r>
            <a:endParaRPr lang="en-US" sz="2400" dirty="0" smtClean="0"/>
          </a:p>
          <a:p>
            <a:r>
              <a:rPr lang="en-US" sz="2400" dirty="0"/>
              <a:t>3. Supply of nutrients to the </a:t>
            </a:r>
            <a:r>
              <a:rPr lang="en-US" sz="2400" dirty="0" smtClean="0"/>
              <a:t>fetus</a:t>
            </a:r>
          </a:p>
          <a:p>
            <a:r>
              <a:rPr lang="en-US" sz="2400" dirty="0"/>
              <a:t>4. Removal of waste products from the </a:t>
            </a:r>
            <a:r>
              <a:rPr lang="en-US" sz="2400" dirty="0" smtClean="0"/>
              <a:t>fetus</a:t>
            </a:r>
          </a:p>
          <a:p>
            <a:r>
              <a:rPr lang="en-US" sz="2400" dirty="0" smtClean="0"/>
              <a:t>5</a:t>
            </a:r>
            <a:r>
              <a:rPr lang="en-US" sz="2400" dirty="0"/>
              <a:t>. Secretion of hormones :  </a:t>
            </a:r>
            <a:r>
              <a:rPr lang="en-US" sz="2400" dirty="0" err="1"/>
              <a:t>hCG</a:t>
            </a:r>
            <a:r>
              <a:rPr lang="en-US" sz="2400" dirty="0"/>
              <a:t>, </a:t>
            </a:r>
            <a:r>
              <a:rPr lang="en-US" sz="2400" dirty="0" smtClean="0"/>
              <a:t>estrogens</a:t>
            </a:r>
            <a:r>
              <a:rPr lang="en-US" sz="2400" dirty="0"/>
              <a:t>, progesterone, human chorionic </a:t>
            </a:r>
            <a:r>
              <a:rPr lang="en-US" sz="2400" dirty="0" err="1" smtClean="0"/>
              <a:t>somatomammo</a:t>
            </a:r>
            <a:r>
              <a:rPr lang="en-US" sz="2400" dirty="0" smtClean="0"/>
              <a:t> </a:t>
            </a:r>
            <a:r>
              <a:rPr lang="en-US" sz="2400" dirty="0" err="1"/>
              <a:t>tropin</a:t>
            </a:r>
            <a:r>
              <a:rPr lang="en-US" sz="2400" dirty="0"/>
              <a:t> (</a:t>
            </a:r>
            <a:r>
              <a:rPr lang="en-US" sz="2400" dirty="0" err="1"/>
              <a:t>hCS</a:t>
            </a:r>
            <a:r>
              <a:rPr lang="en-US" sz="2400" dirty="0"/>
              <a:t>) and </a:t>
            </a:r>
            <a:r>
              <a:rPr lang="en-US" sz="2400" dirty="0" err="1"/>
              <a:t>relaxin</a:t>
            </a:r>
            <a:r>
              <a:rPr lang="en-US" sz="2400" dirty="0"/>
              <a:t>.</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22903"/>
            <a:ext cx="5410200" cy="390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49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circle(in)">
                                      <p:cBhvr>
                                        <p:cTn id="12"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07504" y="116632"/>
            <a:ext cx="8928992" cy="6624736"/>
          </a:xfrm>
        </p:spPr>
        <p:txBody>
          <a:bodyPr/>
          <a:lstStyle/>
          <a:p>
            <a:pPr algn="l"/>
            <a:r>
              <a:rPr lang="en-US" b="1" u="sng" dirty="0" smtClean="0">
                <a:solidFill>
                  <a:srgbClr val="FF0000"/>
                </a:solidFill>
                <a:latin typeface="Verdana" pitchFamily="34" charset="0"/>
                <a:ea typeface="Verdana" pitchFamily="34" charset="0"/>
                <a:cs typeface="Verdana" pitchFamily="34" charset="0"/>
              </a:rPr>
              <a:t>Contraception</a:t>
            </a:r>
          </a:p>
          <a:p>
            <a:pPr marL="457200" indent="-457200" algn="l">
              <a:buFont typeface="Arial" pitchFamily="34" charset="0"/>
              <a:buChar char="•"/>
            </a:pPr>
            <a:r>
              <a:rPr lang="en-US" sz="2400" dirty="0">
                <a:solidFill>
                  <a:schemeClr val="tx1"/>
                </a:solidFill>
                <a:latin typeface="Verdana" pitchFamily="34" charset="0"/>
                <a:ea typeface="Verdana" pitchFamily="34" charset="0"/>
                <a:cs typeface="Verdana" pitchFamily="34" charset="0"/>
              </a:rPr>
              <a:t>P</a:t>
            </a:r>
            <a:r>
              <a:rPr lang="en-US" sz="2400" dirty="0" smtClean="0">
                <a:solidFill>
                  <a:schemeClr val="tx1"/>
                </a:solidFill>
                <a:latin typeface="Verdana" pitchFamily="34" charset="0"/>
                <a:ea typeface="Verdana" pitchFamily="34" charset="0"/>
                <a:cs typeface="Verdana" pitchFamily="34" charset="0"/>
              </a:rPr>
              <a:t>revent </a:t>
            </a:r>
            <a:r>
              <a:rPr lang="en-US" sz="2400" dirty="0">
                <a:solidFill>
                  <a:schemeClr val="tx1"/>
                </a:solidFill>
                <a:latin typeface="Verdana" pitchFamily="34" charset="0"/>
                <a:ea typeface="Verdana" pitchFamily="34" charset="0"/>
                <a:cs typeface="Verdana" pitchFamily="34" charset="0"/>
              </a:rPr>
              <a:t>conception</a:t>
            </a:r>
            <a:r>
              <a:rPr lang="en-US" sz="2400" dirty="0" smtClean="0">
                <a:solidFill>
                  <a:schemeClr val="tx1"/>
                </a:solidFill>
                <a:latin typeface="Verdana" pitchFamily="34" charset="0"/>
                <a:ea typeface="Verdana" pitchFamily="34" charset="0"/>
                <a:cs typeface="Verdana" pitchFamily="34" charset="0"/>
              </a:rPr>
              <a:t>.</a:t>
            </a:r>
          </a:p>
          <a:p>
            <a:pPr marL="457200" indent="-457200" algn="l">
              <a:buFont typeface="Arial" pitchFamily="34" charset="0"/>
              <a:buChar char="•"/>
            </a:pPr>
            <a:r>
              <a:rPr lang="en-US" sz="2400" dirty="0" smtClean="0">
                <a:solidFill>
                  <a:schemeClr val="tx1"/>
                </a:solidFill>
                <a:latin typeface="Verdana" pitchFamily="34" charset="0"/>
                <a:ea typeface="Verdana" pitchFamily="34" charset="0"/>
                <a:cs typeface="Verdana" pitchFamily="34" charset="0"/>
              </a:rPr>
              <a:t>The </a:t>
            </a:r>
            <a:r>
              <a:rPr lang="en-US" sz="2400" dirty="0">
                <a:solidFill>
                  <a:schemeClr val="tx1"/>
                </a:solidFill>
                <a:latin typeface="Verdana" pitchFamily="34" charset="0"/>
                <a:ea typeface="Verdana" pitchFamily="34" charset="0"/>
                <a:cs typeface="Verdana" pitchFamily="34" charset="0"/>
              </a:rPr>
              <a:t>surest and safest method of contraception is </a:t>
            </a:r>
            <a:r>
              <a:rPr lang="en-US" sz="2400" dirty="0" smtClean="0">
                <a:solidFill>
                  <a:schemeClr val="tx1"/>
                </a:solidFill>
                <a:latin typeface="Verdana" pitchFamily="34" charset="0"/>
                <a:ea typeface="Verdana" pitchFamily="34" charset="0"/>
                <a:cs typeface="Verdana" pitchFamily="34" charset="0"/>
              </a:rPr>
              <a:t>abstinence.</a:t>
            </a:r>
          </a:p>
          <a:p>
            <a:pPr marL="457200" indent="-457200" algn="l">
              <a:buFont typeface="Arial" pitchFamily="34" charset="0"/>
              <a:buChar char="•"/>
            </a:pPr>
            <a:r>
              <a:rPr lang="en-US" sz="2400" dirty="0" smtClean="0">
                <a:solidFill>
                  <a:schemeClr val="tx1"/>
                </a:solidFill>
              </a:rPr>
              <a:t>A </a:t>
            </a:r>
            <a:r>
              <a:rPr lang="en-US" sz="2400" dirty="0">
                <a:solidFill>
                  <a:schemeClr val="tx1"/>
                </a:solidFill>
              </a:rPr>
              <a:t>better accepted method is the rhythm method. This method involves abstinence only around the time of </a:t>
            </a:r>
            <a:r>
              <a:rPr lang="en-US" sz="2400" dirty="0" smtClean="0">
                <a:solidFill>
                  <a:schemeClr val="tx1"/>
                </a:solidFill>
              </a:rPr>
              <a:t>ovulation </a:t>
            </a:r>
            <a:r>
              <a:rPr lang="en-US" dirty="0"/>
              <a:t/>
            </a:r>
            <a:br>
              <a:rPr lang="en-US" dirty="0"/>
            </a:br>
            <a:endParaRPr lang="en-US"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428" y="2822538"/>
            <a:ext cx="8013004" cy="3881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01293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3733800" cy="6629400"/>
          </a:xfrm>
        </p:spPr>
        <p:txBody>
          <a:bodyPr/>
          <a:lstStyle/>
          <a:p>
            <a:pPr marL="0" indent="0">
              <a:buNone/>
            </a:pPr>
            <a:r>
              <a:rPr lang="en-US" sz="2800" b="1" dirty="0">
                <a:solidFill>
                  <a:srgbClr val="FF0000"/>
                </a:solidFill>
              </a:rPr>
              <a:t>Spermatogenesis </a:t>
            </a:r>
            <a:endParaRPr lang="en-US" sz="2800" b="1" dirty="0" smtClean="0">
              <a:solidFill>
                <a:srgbClr val="FF0000"/>
              </a:solidFill>
            </a:endParaRPr>
          </a:p>
          <a:p>
            <a:r>
              <a:rPr lang="en-US" sz="2400" dirty="0" smtClean="0"/>
              <a:t>Immature </a:t>
            </a:r>
            <a:r>
              <a:rPr lang="en-US" sz="2400" dirty="0"/>
              <a:t>germ cells </a:t>
            </a:r>
            <a:r>
              <a:rPr lang="en-US" sz="2400" dirty="0" smtClean="0"/>
              <a:t>(</a:t>
            </a:r>
            <a:r>
              <a:rPr lang="en-US" sz="2400" dirty="0" err="1" smtClean="0"/>
              <a:t>spermatogonia</a:t>
            </a:r>
            <a:r>
              <a:rPr lang="en-US" sz="2400" dirty="0" smtClean="0"/>
              <a:t>) lie </a:t>
            </a:r>
            <a:r>
              <a:rPr lang="en-US" sz="2400" dirty="0"/>
              <a:t>in two or three layers of the inner surfaces of the seminiferous </a:t>
            </a:r>
            <a:r>
              <a:rPr lang="en-US" sz="2400" dirty="0" smtClean="0"/>
              <a:t>tubules.</a:t>
            </a:r>
          </a:p>
          <a:p>
            <a:r>
              <a:rPr lang="en-US" sz="2400" dirty="0" smtClean="0"/>
              <a:t> The process by which the </a:t>
            </a:r>
            <a:r>
              <a:rPr lang="en-US" sz="2400" dirty="0" err="1"/>
              <a:t>spermatogonia</a:t>
            </a:r>
            <a:r>
              <a:rPr lang="en-US" sz="2400" dirty="0"/>
              <a:t> begin to undergo mitotic division, beginning at puberty, and continually proliferate and differentiate through definite stages of development to form </a:t>
            </a:r>
            <a:r>
              <a:rPr lang="en-US" sz="2400" dirty="0" smtClean="0"/>
              <a:t>sperm is called as </a:t>
            </a:r>
            <a:r>
              <a:rPr lang="en-US" sz="2400" b="1" dirty="0" smtClean="0"/>
              <a:t>spermatogenesis.</a:t>
            </a:r>
            <a:endParaRPr lang="en-US" sz="24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518" y="-13855"/>
            <a:ext cx="3695482"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3013" y="152400"/>
            <a:ext cx="2309835"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083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395536" y="116632"/>
            <a:ext cx="8496944" cy="1872208"/>
          </a:xfrm>
        </p:spPr>
        <p:txBody>
          <a:bodyPr/>
          <a:lstStyle/>
          <a:p>
            <a:pPr algn="l"/>
            <a:r>
              <a:rPr lang="en-US" dirty="0" smtClean="0"/>
              <a:t/>
            </a:r>
            <a:br>
              <a:rPr lang="en-US" dirty="0" smtClean="0"/>
            </a:br>
            <a:r>
              <a:rPr lang="en-US" dirty="0" smtClean="0"/>
              <a:t>		</a:t>
            </a:r>
            <a:endParaRPr lang="en-SG" dirty="0" smtClean="0"/>
          </a:p>
        </p:txBody>
      </p:sp>
      <p:sp>
        <p:nvSpPr>
          <p:cNvPr id="2051" name="Text Placeholder 2"/>
          <p:cNvSpPr>
            <a:spLocks noGrp="1"/>
          </p:cNvSpPr>
          <p:nvPr>
            <p:ph type="body" idx="1"/>
          </p:nvPr>
        </p:nvSpPr>
        <p:spPr>
          <a:xfrm>
            <a:off x="323528" y="476672"/>
            <a:ext cx="2991247" cy="705817"/>
          </a:xfrm>
        </p:spPr>
        <p:txBody>
          <a:bodyPr/>
          <a:lstStyle/>
          <a:p>
            <a:r>
              <a:rPr lang="en-US" sz="3600" dirty="0" smtClean="0">
                <a:solidFill>
                  <a:schemeClr val="accent2"/>
                </a:solidFill>
              </a:rPr>
              <a:t>For men</a:t>
            </a:r>
            <a:endParaRPr lang="en-SG" sz="3600" dirty="0" smtClean="0">
              <a:solidFill>
                <a:schemeClr val="accent2"/>
              </a:solidFill>
            </a:endParaRPr>
          </a:p>
        </p:txBody>
      </p:sp>
      <p:sp>
        <p:nvSpPr>
          <p:cNvPr id="2052" name="Content Placeholder 3"/>
          <p:cNvSpPr>
            <a:spLocks noGrp="1"/>
          </p:cNvSpPr>
          <p:nvPr>
            <p:ph sz="half" idx="2"/>
          </p:nvPr>
        </p:nvSpPr>
        <p:spPr>
          <a:xfrm>
            <a:off x="251520" y="1196752"/>
            <a:ext cx="4040188" cy="3482975"/>
          </a:xfrm>
        </p:spPr>
        <p:txBody>
          <a:bodyPr/>
          <a:lstStyle/>
          <a:p>
            <a:r>
              <a:rPr lang="en-US" sz="2600" dirty="0" smtClean="0">
                <a:solidFill>
                  <a:schemeClr val="accent2"/>
                </a:solidFill>
              </a:rPr>
              <a:t>Prevent spermatogenesis </a:t>
            </a:r>
          </a:p>
          <a:p>
            <a:pPr>
              <a:buFont typeface="Arial" charset="0"/>
              <a:buNone/>
            </a:pPr>
            <a:r>
              <a:rPr lang="en-US" sz="2600" dirty="0" smtClean="0">
                <a:solidFill>
                  <a:schemeClr val="accent2"/>
                </a:solidFill>
              </a:rPr>
              <a:t>	</a:t>
            </a:r>
            <a:r>
              <a:rPr lang="en-US" sz="2600" dirty="0" smtClean="0"/>
              <a:t>-</a:t>
            </a:r>
            <a:r>
              <a:rPr lang="en-US" dirty="0" smtClean="0"/>
              <a:t>Gossypol</a:t>
            </a:r>
          </a:p>
          <a:p>
            <a:r>
              <a:rPr lang="en-US" sz="2600" dirty="0" smtClean="0">
                <a:solidFill>
                  <a:schemeClr val="accent2"/>
                </a:solidFill>
              </a:rPr>
              <a:t>Prevent sperm transport </a:t>
            </a:r>
          </a:p>
          <a:p>
            <a:pPr>
              <a:buFont typeface="Arial" charset="0"/>
              <a:buNone/>
            </a:pPr>
            <a:r>
              <a:rPr lang="en-US" sz="2600" dirty="0" smtClean="0">
                <a:solidFill>
                  <a:schemeClr val="accent2"/>
                </a:solidFill>
              </a:rPr>
              <a:t>	</a:t>
            </a:r>
            <a:r>
              <a:rPr lang="en-US" sz="2600" dirty="0" smtClean="0"/>
              <a:t>-</a:t>
            </a:r>
            <a:r>
              <a:rPr lang="en-US" dirty="0" smtClean="0"/>
              <a:t>vasectomy</a:t>
            </a:r>
          </a:p>
          <a:p>
            <a:r>
              <a:rPr lang="en-US" sz="2600" dirty="0" smtClean="0">
                <a:solidFill>
                  <a:schemeClr val="accent2"/>
                </a:solidFill>
              </a:rPr>
              <a:t>Prevent fertilization </a:t>
            </a:r>
          </a:p>
          <a:p>
            <a:pPr>
              <a:buFont typeface="Arial" charset="0"/>
              <a:buNone/>
            </a:pPr>
            <a:r>
              <a:rPr lang="en-US" sz="2600" dirty="0" smtClean="0">
                <a:solidFill>
                  <a:schemeClr val="accent2"/>
                </a:solidFill>
              </a:rPr>
              <a:t>	</a:t>
            </a:r>
            <a:r>
              <a:rPr lang="en-US" sz="2600" dirty="0" smtClean="0"/>
              <a:t>-</a:t>
            </a:r>
            <a:r>
              <a:rPr lang="en-US" dirty="0" smtClean="0"/>
              <a:t>condom</a:t>
            </a:r>
            <a:endParaRPr lang="en-SG" dirty="0" smtClean="0"/>
          </a:p>
        </p:txBody>
      </p:sp>
      <p:sp>
        <p:nvSpPr>
          <p:cNvPr id="2053" name="Text Placeholder 4"/>
          <p:cNvSpPr>
            <a:spLocks noGrp="1"/>
          </p:cNvSpPr>
          <p:nvPr>
            <p:ph type="body" sz="quarter" idx="3"/>
          </p:nvPr>
        </p:nvSpPr>
        <p:spPr>
          <a:xfrm>
            <a:off x="4572000" y="620688"/>
            <a:ext cx="4041775" cy="639763"/>
          </a:xfrm>
        </p:spPr>
        <p:txBody>
          <a:bodyPr>
            <a:normAutofit lnSpcReduction="10000"/>
          </a:bodyPr>
          <a:lstStyle/>
          <a:p>
            <a:r>
              <a:rPr lang="en-US" sz="3600" dirty="0" smtClean="0">
                <a:solidFill>
                  <a:srgbClr val="7030A0"/>
                </a:solidFill>
              </a:rPr>
              <a:t>For women</a:t>
            </a:r>
            <a:endParaRPr lang="en-SG" sz="3600" dirty="0" smtClean="0">
              <a:solidFill>
                <a:srgbClr val="7030A0"/>
              </a:solidFill>
            </a:endParaRPr>
          </a:p>
        </p:txBody>
      </p:sp>
      <p:sp>
        <p:nvSpPr>
          <p:cNvPr id="2054" name="Content Placeholder 5"/>
          <p:cNvSpPr>
            <a:spLocks noGrp="1"/>
          </p:cNvSpPr>
          <p:nvPr>
            <p:ph sz="quarter" idx="4"/>
          </p:nvPr>
        </p:nvSpPr>
        <p:spPr>
          <a:xfrm>
            <a:off x="4716016" y="1340768"/>
            <a:ext cx="4041775" cy="3951288"/>
          </a:xfrm>
        </p:spPr>
        <p:txBody>
          <a:bodyPr/>
          <a:lstStyle/>
          <a:p>
            <a:r>
              <a:rPr lang="en-US" sz="2600" dirty="0" smtClean="0">
                <a:solidFill>
                  <a:srgbClr val="7030A0"/>
                </a:solidFill>
              </a:rPr>
              <a:t>Prevent ovulation – </a:t>
            </a:r>
            <a:r>
              <a:rPr lang="en-US" dirty="0" smtClean="0"/>
              <a:t>Hormonal preparation</a:t>
            </a:r>
          </a:p>
          <a:p>
            <a:r>
              <a:rPr lang="en-US" sz="2600" dirty="0" smtClean="0">
                <a:solidFill>
                  <a:srgbClr val="7030A0"/>
                </a:solidFill>
              </a:rPr>
              <a:t>Prevent ovum transport – </a:t>
            </a:r>
            <a:r>
              <a:rPr lang="en-US" dirty="0" err="1" smtClean="0"/>
              <a:t>Tubectomy</a:t>
            </a:r>
            <a:endParaRPr lang="en-US" dirty="0" smtClean="0"/>
          </a:p>
          <a:p>
            <a:r>
              <a:rPr lang="en-US" sz="2600" dirty="0" smtClean="0">
                <a:solidFill>
                  <a:srgbClr val="7030A0"/>
                </a:solidFill>
              </a:rPr>
              <a:t>Prevent fertilization – </a:t>
            </a:r>
            <a:r>
              <a:rPr lang="en-US" dirty="0" smtClean="0"/>
              <a:t>Diaphragm/ Cervical cap/ Spermicidal jelly/ IUCD</a:t>
            </a:r>
          </a:p>
          <a:p>
            <a:r>
              <a:rPr lang="en-US" sz="2600" dirty="0" smtClean="0">
                <a:solidFill>
                  <a:srgbClr val="7030A0"/>
                </a:solidFill>
              </a:rPr>
              <a:t>Prevent implantation – </a:t>
            </a:r>
            <a:r>
              <a:rPr lang="en-US" dirty="0" err="1" smtClean="0"/>
              <a:t>Antiprogestin</a:t>
            </a:r>
            <a:r>
              <a:rPr lang="en-US" dirty="0" smtClean="0"/>
              <a:t> (mifepristone)</a:t>
            </a:r>
            <a:endParaRPr lang="en-SG" sz="2600" dirty="0" smtClean="0"/>
          </a:p>
        </p:txBody>
      </p:sp>
      <p:sp>
        <p:nvSpPr>
          <p:cNvPr id="7" name="Text Placeholder 2"/>
          <p:cNvSpPr txBox="1">
            <a:spLocks/>
          </p:cNvSpPr>
          <p:nvPr/>
        </p:nvSpPr>
        <p:spPr>
          <a:xfrm>
            <a:off x="838200" y="5410200"/>
            <a:ext cx="8472488" cy="817562"/>
          </a:xfrm>
          <a:prstGeom prst="rect">
            <a:avLst/>
          </a:prstGeom>
        </p:spPr>
        <p:txBody>
          <a:bodyPr vert="horz" lIns="91440" tIns="45720" rIns="91440" bIns="45720" rtlCol="0" anchor="ctr">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en-US" dirty="0" smtClean="0"/>
          </a:p>
          <a:p>
            <a:pPr>
              <a:buFont typeface="Arial" charset="0"/>
              <a:buChar char="•"/>
            </a:pPr>
            <a:r>
              <a:rPr lang="en-US" dirty="0" smtClean="0"/>
              <a:t>Periodic abstinence/ Rhythm method: </a:t>
            </a:r>
            <a:r>
              <a:rPr lang="en-US" dirty="0" smtClean="0">
                <a:solidFill>
                  <a:srgbClr val="00B050"/>
                </a:solidFill>
              </a:rPr>
              <a:t>4 days before ovulation and 3 days after ovulation </a:t>
            </a:r>
          </a:p>
          <a:p>
            <a:endParaRPr lang="en-SG" dirty="0"/>
          </a:p>
        </p:txBody>
      </p:sp>
    </p:spTree>
    <p:extLst>
      <p:ext uri="{BB962C8B-B14F-4D97-AF65-F5344CB8AC3E}">
        <p14:creationId xmlns:p14="http://schemas.microsoft.com/office/powerpoint/2010/main" val="21915186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rmAutofit fontScale="90000"/>
          </a:bodyPr>
          <a:lstStyle/>
          <a:p>
            <a:r>
              <a:rPr lang="en-US" dirty="0" smtClean="0">
                <a:solidFill>
                  <a:srgbClr val="0070C0"/>
                </a:solidFill>
              </a:rPr>
              <a:t/>
            </a:r>
            <a:br>
              <a:rPr lang="en-US" dirty="0" smtClean="0">
                <a:solidFill>
                  <a:srgbClr val="0070C0"/>
                </a:solidFill>
              </a:rPr>
            </a:br>
            <a:r>
              <a:rPr lang="en-US" dirty="0" smtClean="0">
                <a:solidFill>
                  <a:srgbClr val="0070C0"/>
                </a:solidFill>
              </a:rPr>
              <a:t>Methods</a:t>
            </a:r>
            <a:br>
              <a:rPr lang="en-US" dirty="0" smtClean="0">
                <a:solidFill>
                  <a:srgbClr val="0070C0"/>
                </a:solidFill>
              </a:rPr>
            </a:br>
            <a:endParaRPr lang="en-SG" dirty="0" smtClean="0">
              <a:solidFill>
                <a:srgbClr val="0070C0"/>
              </a:solidFill>
            </a:endParaRPr>
          </a:p>
        </p:txBody>
      </p:sp>
      <p:sp>
        <p:nvSpPr>
          <p:cNvPr id="3075" name="Text Placeholder 2"/>
          <p:cNvSpPr>
            <a:spLocks noGrp="1"/>
          </p:cNvSpPr>
          <p:nvPr>
            <p:ph type="body" idx="1"/>
          </p:nvPr>
        </p:nvSpPr>
        <p:spPr/>
        <p:txBody>
          <a:bodyPr anchor="ctr">
            <a:normAutofit fontScale="77500" lnSpcReduction="20000"/>
          </a:bodyPr>
          <a:lstStyle/>
          <a:p>
            <a:endParaRPr lang="en-SG" smtClean="0"/>
          </a:p>
          <a:p>
            <a:r>
              <a:rPr lang="en-SG" smtClean="0">
                <a:solidFill>
                  <a:srgbClr val="00B050"/>
                </a:solidFill>
              </a:rPr>
              <a:t>Hormonal Methods</a:t>
            </a:r>
          </a:p>
          <a:p>
            <a:endParaRPr lang="en-SG" smtClean="0"/>
          </a:p>
        </p:txBody>
      </p:sp>
      <p:sp>
        <p:nvSpPr>
          <p:cNvPr id="3076" name="Content Placeholder 3"/>
          <p:cNvSpPr>
            <a:spLocks noGrp="1"/>
          </p:cNvSpPr>
          <p:nvPr>
            <p:ph sz="half" idx="2"/>
          </p:nvPr>
        </p:nvSpPr>
        <p:spPr/>
        <p:txBody>
          <a:bodyPr/>
          <a:lstStyle/>
          <a:p>
            <a:r>
              <a:rPr lang="en-SG" dirty="0" smtClean="0"/>
              <a:t>Oral Contraceptives (</a:t>
            </a:r>
            <a:r>
              <a:rPr lang="en-SG" dirty="0" smtClean="0">
                <a:solidFill>
                  <a:srgbClr val="C00000"/>
                </a:solidFill>
              </a:rPr>
              <a:t>pill</a:t>
            </a:r>
            <a:r>
              <a:rPr lang="en-SG" dirty="0" smtClean="0"/>
              <a:t>)</a:t>
            </a:r>
          </a:p>
          <a:p>
            <a:r>
              <a:rPr lang="en-SG" dirty="0" smtClean="0"/>
              <a:t>Vaginal ring (</a:t>
            </a:r>
            <a:r>
              <a:rPr lang="en-SG" dirty="0" err="1" smtClean="0">
                <a:solidFill>
                  <a:srgbClr val="C00000"/>
                </a:solidFill>
              </a:rPr>
              <a:t>NuvaRing</a:t>
            </a:r>
            <a:r>
              <a:rPr lang="en-SG" dirty="0" smtClean="0"/>
              <a:t>)</a:t>
            </a:r>
          </a:p>
          <a:p>
            <a:r>
              <a:rPr lang="en-SG" dirty="0" smtClean="0"/>
              <a:t>Patch (</a:t>
            </a:r>
            <a:r>
              <a:rPr lang="en-SG" dirty="0" smtClean="0">
                <a:solidFill>
                  <a:srgbClr val="C00000"/>
                </a:solidFill>
              </a:rPr>
              <a:t>Ortho </a:t>
            </a:r>
            <a:r>
              <a:rPr lang="en-SG" dirty="0" err="1" smtClean="0">
                <a:solidFill>
                  <a:srgbClr val="C00000"/>
                </a:solidFill>
              </a:rPr>
              <a:t>Evra</a:t>
            </a:r>
            <a:r>
              <a:rPr lang="en-SG" dirty="0" smtClean="0">
                <a:solidFill>
                  <a:srgbClr val="C00000"/>
                </a:solidFill>
              </a:rPr>
              <a:t> </a:t>
            </a:r>
            <a:r>
              <a:rPr lang="en-SG" dirty="0" smtClean="0"/>
              <a:t>)</a:t>
            </a:r>
          </a:p>
          <a:p>
            <a:r>
              <a:rPr lang="en-SG" dirty="0" smtClean="0"/>
              <a:t>Injectable(</a:t>
            </a:r>
            <a:r>
              <a:rPr lang="en-SG" dirty="0" smtClean="0">
                <a:solidFill>
                  <a:srgbClr val="C00000"/>
                </a:solidFill>
              </a:rPr>
              <a:t>Depo-Provera</a:t>
            </a:r>
            <a:r>
              <a:rPr lang="en-SG" dirty="0" smtClean="0"/>
              <a:t>)</a:t>
            </a:r>
          </a:p>
          <a:p>
            <a:r>
              <a:rPr lang="en-SG" dirty="0" smtClean="0"/>
              <a:t>Intrauterine Device [IUD] (</a:t>
            </a:r>
            <a:r>
              <a:rPr lang="en-SG" dirty="0" err="1" smtClean="0">
                <a:solidFill>
                  <a:srgbClr val="C00000"/>
                </a:solidFill>
              </a:rPr>
              <a:t>Mirena</a:t>
            </a:r>
            <a:r>
              <a:rPr lang="en-SG" dirty="0" smtClean="0">
                <a:solidFill>
                  <a:srgbClr val="C00000"/>
                </a:solidFill>
              </a:rPr>
              <a:t>, Progestin-releasing IUD</a:t>
            </a:r>
            <a:r>
              <a:rPr lang="en-SG" dirty="0" smtClean="0"/>
              <a:t>)</a:t>
            </a:r>
            <a:r>
              <a:rPr lang="en-US" dirty="0" smtClean="0"/>
              <a:t> </a:t>
            </a:r>
            <a:endParaRPr lang="en-SG" dirty="0" smtClean="0"/>
          </a:p>
          <a:p>
            <a:r>
              <a:rPr lang="en-SG" dirty="0" smtClean="0"/>
              <a:t>Implant</a:t>
            </a:r>
          </a:p>
          <a:p>
            <a:endParaRPr lang="en-SG" dirty="0" smtClean="0"/>
          </a:p>
        </p:txBody>
      </p:sp>
      <p:sp>
        <p:nvSpPr>
          <p:cNvPr id="3077" name="Text Placeholder 4"/>
          <p:cNvSpPr>
            <a:spLocks noGrp="1"/>
          </p:cNvSpPr>
          <p:nvPr>
            <p:ph type="body" sz="quarter" idx="3"/>
          </p:nvPr>
        </p:nvSpPr>
        <p:spPr/>
        <p:txBody>
          <a:bodyPr anchor="ctr">
            <a:normAutofit fontScale="77500" lnSpcReduction="20000"/>
          </a:bodyPr>
          <a:lstStyle/>
          <a:p>
            <a:endParaRPr lang="en-SG" smtClean="0"/>
          </a:p>
          <a:p>
            <a:r>
              <a:rPr lang="en-SG" smtClean="0">
                <a:solidFill>
                  <a:srgbClr val="00B050"/>
                </a:solidFill>
              </a:rPr>
              <a:t>Nonhormonal Methods</a:t>
            </a:r>
          </a:p>
          <a:p>
            <a:endParaRPr lang="en-SG" smtClean="0"/>
          </a:p>
        </p:txBody>
      </p:sp>
      <p:sp>
        <p:nvSpPr>
          <p:cNvPr id="3078" name="Content Placeholder 5"/>
          <p:cNvSpPr>
            <a:spLocks noGrp="1"/>
          </p:cNvSpPr>
          <p:nvPr>
            <p:ph sz="quarter" idx="4"/>
          </p:nvPr>
        </p:nvSpPr>
        <p:spPr>
          <a:xfrm>
            <a:off x="4645025" y="2174875"/>
            <a:ext cx="4041775" cy="4254500"/>
          </a:xfrm>
        </p:spPr>
        <p:txBody>
          <a:bodyPr>
            <a:normAutofit lnSpcReduction="10000"/>
          </a:bodyPr>
          <a:lstStyle/>
          <a:p>
            <a:r>
              <a:rPr lang="en-SG" dirty="0" smtClean="0"/>
              <a:t>Male Condom</a:t>
            </a:r>
          </a:p>
          <a:p>
            <a:r>
              <a:rPr lang="en-SG" dirty="0" smtClean="0"/>
              <a:t>Female Condom</a:t>
            </a:r>
            <a:r>
              <a:rPr lang="en-US" dirty="0" smtClean="0"/>
              <a:t> </a:t>
            </a:r>
            <a:endParaRPr lang="en-SG" dirty="0" smtClean="0"/>
          </a:p>
          <a:p>
            <a:r>
              <a:rPr lang="en-SG" dirty="0" smtClean="0"/>
              <a:t>Vaginal Spermicides</a:t>
            </a:r>
          </a:p>
          <a:p>
            <a:r>
              <a:rPr lang="en-SG" dirty="0" smtClean="0"/>
              <a:t>Diaphragm</a:t>
            </a:r>
          </a:p>
          <a:p>
            <a:r>
              <a:rPr lang="en-SG" dirty="0" smtClean="0"/>
              <a:t>Contraceptive Sponge</a:t>
            </a:r>
          </a:p>
          <a:p>
            <a:r>
              <a:rPr lang="en-SG" dirty="0" smtClean="0"/>
              <a:t>Cervical Cap</a:t>
            </a:r>
          </a:p>
          <a:p>
            <a:r>
              <a:rPr lang="en-SG" dirty="0" smtClean="0"/>
              <a:t>Intrauterine Device IUD (</a:t>
            </a:r>
            <a:r>
              <a:rPr lang="en-SG" dirty="0" err="1" smtClean="0"/>
              <a:t>ParaGard</a:t>
            </a:r>
            <a:r>
              <a:rPr lang="en-SG" dirty="0" smtClean="0"/>
              <a:t>)</a:t>
            </a:r>
          </a:p>
          <a:p>
            <a:pPr eaLnBrk="1" hangingPunct="1"/>
            <a:r>
              <a:rPr lang="en-US" dirty="0" smtClean="0"/>
              <a:t>Periodic abstinence</a:t>
            </a:r>
          </a:p>
          <a:p>
            <a:r>
              <a:rPr lang="en-SG" dirty="0" smtClean="0"/>
              <a:t>Withdrawal</a:t>
            </a:r>
          </a:p>
          <a:p>
            <a:endParaRPr lang="en-SG" dirty="0" smtClean="0"/>
          </a:p>
        </p:txBody>
      </p:sp>
    </p:spTree>
    <p:extLst>
      <p:ext uri="{BB962C8B-B14F-4D97-AF65-F5344CB8AC3E}">
        <p14:creationId xmlns:p14="http://schemas.microsoft.com/office/powerpoint/2010/main" val="11921009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4376"/>
            <a:ext cx="2971799" cy="667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511351" y="24376"/>
            <a:ext cx="5508104" cy="1015663"/>
          </a:xfrm>
          <a:prstGeom prst="rect">
            <a:avLst/>
          </a:prstGeom>
          <a:noFill/>
        </p:spPr>
        <p:txBody>
          <a:bodyPr wrap="square" rtlCol="0">
            <a:spAutoFit/>
          </a:bodyPr>
          <a:lstStyle/>
          <a:p>
            <a:r>
              <a:rPr lang="en-US" sz="2000" b="1" u="sng" dirty="0" smtClean="0">
                <a:solidFill>
                  <a:srgbClr val="FF0000"/>
                </a:solidFill>
                <a:effectLst/>
              </a:rPr>
              <a:t>Barrier</a:t>
            </a:r>
            <a:r>
              <a:rPr lang="en-US" sz="2000" dirty="0" smtClean="0">
                <a:effectLst/>
              </a:rPr>
              <a:t>: A major advantage of barrier contraceptives is the protection provided against sexually transmitted diseases (STIs)</a:t>
            </a:r>
            <a:endParaRPr lang="en-US" sz="2000" dirty="0"/>
          </a:p>
        </p:txBody>
      </p:sp>
      <p:sp>
        <p:nvSpPr>
          <p:cNvPr id="9" name="TextBox 8"/>
          <p:cNvSpPr txBox="1"/>
          <p:nvPr/>
        </p:nvSpPr>
        <p:spPr>
          <a:xfrm>
            <a:off x="3468718" y="1423434"/>
            <a:ext cx="5327377" cy="1938992"/>
          </a:xfrm>
          <a:prstGeom prst="rect">
            <a:avLst/>
          </a:prstGeom>
          <a:noFill/>
        </p:spPr>
        <p:txBody>
          <a:bodyPr wrap="square" rtlCol="0">
            <a:spAutoFit/>
          </a:bodyPr>
          <a:lstStyle/>
          <a:p>
            <a:r>
              <a:rPr lang="en-US" sz="2000" u="sng" dirty="0" smtClean="0">
                <a:solidFill>
                  <a:srgbClr val="FF0000"/>
                </a:solidFill>
                <a:effectLst/>
              </a:rPr>
              <a:t>Sterilization</a:t>
            </a:r>
            <a:r>
              <a:rPr lang="en-US" sz="2000" u="sng" dirty="0" smtClean="0">
                <a:effectLst/>
              </a:rPr>
              <a:t>: </a:t>
            </a:r>
            <a:r>
              <a:rPr lang="en-US" sz="2000" dirty="0" smtClean="0">
                <a:effectLst/>
              </a:rPr>
              <a:t>surgical interruption of the fallopian tubes in women or the vas deferens in men.</a:t>
            </a:r>
          </a:p>
          <a:p>
            <a:r>
              <a:rPr lang="en-US" sz="2000" dirty="0"/>
              <a:t>T</a:t>
            </a:r>
            <a:r>
              <a:rPr lang="en-US" sz="2000" dirty="0" smtClean="0">
                <a:effectLst/>
              </a:rPr>
              <a:t>ubal ligation in female  reduces the risk of ovarian cancer, possibly by limiting the upward migration of potential carcinogens.</a:t>
            </a:r>
            <a:endParaRPr lang="en-US" sz="2000" dirty="0"/>
          </a:p>
        </p:txBody>
      </p:sp>
      <p:sp>
        <p:nvSpPr>
          <p:cNvPr id="10" name="TextBox 9"/>
          <p:cNvSpPr txBox="1"/>
          <p:nvPr/>
        </p:nvSpPr>
        <p:spPr>
          <a:xfrm>
            <a:off x="3275857" y="3422967"/>
            <a:ext cx="5743598" cy="3170099"/>
          </a:xfrm>
          <a:prstGeom prst="rect">
            <a:avLst/>
          </a:prstGeom>
          <a:noFill/>
        </p:spPr>
        <p:txBody>
          <a:bodyPr wrap="square" rtlCol="0">
            <a:spAutoFit/>
          </a:bodyPr>
          <a:lstStyle/>
          <a:p>
            <a:r>
              <a:rPr lang="en-US" sz="2000" b="1" u="sng" dirty="0" smtClean="0">
                <a:solidFill>
                  <a:srgbClr val="FF0000"/>
                </a:solidFill>
                <a:effectLst/>
              </a:rPr>
              <a:t>Intrauterine Devices</a:t>
            </a:r>
          </a:p>
          <a:p>
            <a:r>
              <a:rPr lang="en-US" sz="2000" dirty="0"/>
              <a:t>I</a:t>
            </a:r>
            <a:r>
              <a:rPr lang="en-US" sz="2000" dirty="0" smtClean="0">
                <a:effectLst/>
              </a:rPr>
              <a:t>nhibit pregnancy primarily through a </a:t>
            </a:r>
            <a:r>
              <a:rPr lang="en-US" sz="2000" b="1" dirty="0" smtClean="0">
                <a:effectLst/>
              </a:rPr>
              <a:t>spermicidal effect </a:t>
            </a:r>
            <a:r>
              <a:rPr lang="en-US" sz="2000" dirty="0" smtClean="0">
                <a:effectLst/>
              </a:rPr>
              <a:t>caused by a </a:t>
            </a:r>
            <a:r>
              <a:rPr lang="en-US" sz="2000" b="1" dirty="0" smtClean="0">
                <a:effectLst/>
              </a:rPr>
              <a:t>sterile inflammatory reaction produced by the presence of a foreign body in the uterine cavity</a:t>
            </a:r>
            <a:r>
              <a:rPr lang="en-US" sz="2000" dirty="0" smtClean="0">
                <a:effectLst/>
              </a:rPr>
              <a:t> (copper IUDs) or by the release of </a:t>
            </a:r>
            <a:r>
              <a:rPr lang="en-US" sz="2000" dirty="0" err="1" smtClean="0">
                <a:effectLst/>
              </a:rPr>
              <a:t>progestins</a:t>
            </a:r>
            <a:r>
              <a:rPr lang="en-US" sz="2000" dirty="0" smtClean="0">
                <a:effectLst/>
              </a:rPr>
              <a:t> (</a:t>
            </a:r>
            <a:r>
              <a:rPr lang="en-US" sz="2000" dirty="0" err="1" smtClean="0">
                <a:effectLst/>
              </a:rPr>
              <a:t>Progestasert</a:t>
            </a:r>
            <a:r>
              <a:rPr lang="en-US" sz="2000" dirty="0" smtClean="0">
                <a:effectLst/>
              </a:rPr>
              <a:t>, </a:t>
            </a:r>
            <a:r>
              <a:rPr lang="en-US" sz="2000" dirty="0" err="1" smtClean="0">
                <a:effectLst/>
              </a:rPr>
              <a:t>Mirena</a:t>
            </a:r>
            <a:r>
              <a:rPr lang="en-US" sz="2000" dirty="0" smtClean="0">
                <a:effectLst/>
              </a:rPr>
              <a:t>).</a:t>
            </a:r>
          </a:p>
          <a:p>
            <a:pPr marL="342900" indent="-342900">
              <a:buFont typeface="Arial" pitchFamily="34" charset="0"/>
              <a:buChar char="•"/>
            </a:pPr>
            <a:r>
              <a:rPr lang="en-US" sz="2000" dirty="0" smtClean="0">
                <a:effectLst/>
              </a:rPr>
              <a:t>An IUD should not be used in women at high risk for development of STI or in women at high risk for bacterial endocarditis</a:t>
            </a:r>
            <a:endParaRPr lang="en-US" sz="2000" dirty="0"/>
          </a:p>
        </p:txBody>
      </p:sp>
    </p:spTree>
    <p:extLst>
      <p:ext uri="{BB962C8B-B14F-4D97-AF65-F5344CB8AC3E}">
        <p14:creationId xmlns:p14="http://schemas.microsoft.com/office/powerpoint/2010/main" val="405172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6553200"/>
          </a:xfrm>
        </p:spPr>
        <p:txBody>
          <a:bodyPr>
            <a:normAutofit lnSpcReduction="10000"/>
          </a:bodyPr>
          <a:lstStyle/>
          <a:p>
            <a:pPr marL="0" indent="0">
              <a:buNone/>
            </a:pPr>
            <a:r>
              <a:rPr lang="en-US" b="1" u="sng" dirty="0" smtClean="0">
                <a:solidFill>
                  <a:srgbClr val="FF0000"/>
                </a:solidFill>
                <a:latin typeface="Times New Roman" pitchFamily="18" charset="0"/>
                <a:cs typeface="Times New Roman" pitchFamily="18" charset="0"/>
              </a:rPr>
              <a:t>Abortion: </a:t>
            </a:r>
            <a:r>
              <a:rPr lang="en-US" dirty="0" smtClean="0"/>
              <a:t>(</a:t>
            </a:r>
            <a:r>
              <a:rPr lang="en-US" dirty="0"/>
              <a:t>abort = born prematurely) Premature removal of the embryo or fetus from the uterus; may be </a:t>
            </a:r>
            <a:r>
              <a:rPr lang="en-US" b="1" dirty="0"/>
              <a:t>spontaneous</a:t>
            </a:r>
            <a:r>
              <a:rPr lang="en-US" dirty="0"/>
              <a:t> or </a:t>
            </a:r>
            <a:r>
              <a:rPr lang="en-US" b="1" dirty="0"/>
              <a:t>induced</a:t>
            </a:r>
            <a:r>
              <a:rPr lang="en-US" b="1" dirty="0" smtClean="0"/>
              <a:t>.</a:t>
            </a:r>
          </a:p>
          <a:p>
            <a:pPr>
              <a:buFont typeface="Wingdings" pitchFamily="2" charset="2"/>
              <a:buChar char="Ø"/>
            </a:pPr>
            <a:r>
              <a:rPr lang="en-US" sz="2400" dirty="0" smtClean="0">
                <a:latin typeface="Times New Roman" pitchFamily="18" charset="0"/>
                <a:cs typeface="Times New Roman" pitchFamily="18" charset="0"/>
              </a:rPr>
              <a:t>Disorder of early pregnancy.</a:t>
            </a:r>
          </a:p>
          <a:p>
            <a:pPr>
              <a:buFont typeface="Wingdings" pitchFamily="2" charset="2"/>
              <a:buChar char="Ø"/>
            </a:pPr>
            <a:r>
              <a:rPr lang="en-US" sz="2400" b="1" dirty="0">
                <a:latin typeface="Times New Roman" pitchFamily="18" charset="0"/>
                <a:cs typeface="Times New Roman" pitchFamily="18" charset="0"/>
              </a:rPr>
              <a:t>loss of presumably fertilized and implanted </a:t>
            </a:r>
            <a:r>
              <a:rPr lang="en-US" sz="2400" b="1" dirty="0" smtClean="0">
                <a:latin typeface="Times New Roman" pitchFamily="18" charset="0"/>
                <a:cs typeface="Times New Roman" pitchFamily="18" charset="0"/>
              </a:rPr>
              <a:t>ova</a:t>
            </a:r>
          </a:p>
          <a:p>
            <a:pPr>
              <a:buFont typeface="Wingdings" pitchFamily="2" charset="2"/>
              <a:buChar char="Ø"/>
            </a:pPr>
            <a:r>
              <a:rPr lang="en-US" sz="2400" dirty="0" smtClean="0">
                <a:latin typeface="Times New Roman" pitchFamily="18" charset="0"/>
                <a:cs typeface="Times New Roman" pitchFamily="18" charset="0"/>
              </a:rPr>
              <a:t>10 to </a:t>
            </a:r>
            <a:r>
              <a:rPr lang="en-US" sz="2400" dirty="0">
                <a:latin typeface="Times New Roman" pitchFamily="18" charset="0"/>
                <a:cs typeface="Times New Roman" pitchFamily="18" charset="0"/>
              </a:rPr>
              <a:t>15% of recognized pregnancies terminate in spontaneous </a:t>
            </a:r>
            <a:r>
              <a:rPr lang="en-US" sz="2400" dirty="0" smtClean="0">
                <a:latin typeface="Times New Roman" pitchFamily="18" charset="0"/>
                <a:cs typeface="Times New Roman" pitchFamily="18" charset="0"/>
              </a:rPr>
              <a:t>abortion.</a:t>
            </a:r>
          </a:p>
          <a:p>
            <a:pPr>
              <a:buFont typeface="Wingdings" pitchFamily="2" charset="2"/>
              <a:buChar char="Ø"/>
            </a:pPr>
            <a:r>
              <a:rPr lang="en-US" sz="2400" dirty="0">
                <a:latin typeface="Times New Roman" pitchFamily="18" charset="0"/>
                <a:cs typeface="Times New Roman" pitchFamily="18" charset="0"/>
              </a:rPr>
              <a:t>The </a:t>
            </a:r>
            <a:r>
              <a:rPr lang="en-US" sz="2400" b="1" dirty="0">
                <a:latin typeface="Times New Roman" pitchFamily="18" charset="0"/>
                <a:cs typeface="Times New Roman" pitchFamily="18" charset="0"/>
              </a:rPr>
              <a:t>mechanisms</a:t>
            </a:r>
            <a:r>
              <a:rPr lang="en-US" sz="2400" dirty="0">
                <a:latin typeface="Times New Roman" pitchFamily="18" charset="0"/>
                <a:cs typeface="Times New Roman" pitchFamily="18" charset="0"/>
              </a:rPr>
              <a:t> leading to early loss of pregnancy are still </a:t>
            </a:r>
            <a:r>
              <a:rPr lang="en-US" sz="2400" b="1" dirty="0" smtClean="0">
                <a:latin typeface="Times New Roman" pitchFamily="18" charset="0"/>
                <a:cs typeface="Times New Roman" pitchFamily="18" charset="0"/>
              </a:rPr>
              <a:t>mysterious.</a:t>
            </a:r>
          </a:p>
          <a:p>
            <a:pPr>
              <a:buFont typeface="Wingdings" pitchFamily="2" charset="2"/>
              <a:buChar char="Ø"/>
            </a:pPr>
            <a:r>
              <a:rPr lang="en-US" sz="2400" dirty="0">
                <a:latin typeface="Times New Roman" pitchFamily="18" charset="0"/>
                <a:cs typeface="Times New Roman" pitchFamily="18" charset="0"/>
              </a:rPr>
              <a:t>The </a:t>
            </a:r>
            <a:r>
              <a:rPr lang="en-US" sz="2400" b="1" dirty="0">
                <a:latin typeface="Times New Roman" pitchFamily="18" charset="0"/>
                <a:cs typeface="Times New Roman" pitchFamily="18" charset="0"/>
              </a:rPr>
              <a:t>causes </a:t>
            </a:r>
            <a:r>
              <a:rPr lang="en-US" sz="2400" dirty="0">
                <a:latin typeface="Times New Roman" pitchFamily="18" charset="0"/>
                <a:cs typeface="Times New Roman" pitchFamily="18" charset="0"/>
              </a:rPr>
              <a:t>of recognized spontaneous abortion are </a:t>
            </a:r>
            <a:r>
              <a:rPr lang="en-US" sz="2400" b="1" dirty="0">
                <a:latin typeface="Times New Roman" pitchFamily="18" charset="0"/>
                <a:cs typeface="Times New Roman" pitchFamily="18" charset="0"/>
              </a:rPr>
              <a:t>both fetal and </a:t>
            </a:r>
            <a:r>
              <a:rPr lang="en-US" sz="2400" b="1" dirty="0" smtClean="0">
                <a:latin typeface="Times New Roman" pitchFamily="18" charset="0"/>
                <a:cs typeface="Times New Roman" pitchFamily="18" charset="0"/>
              </a:rPr>
              <a:t>maternal.</a:t>
            </a:r>
          </a:p>
          <a:p>
            <a:pPr>
              <a:buFont typeface="Wingdings" pitchFamily="2" charset="2"/>
              <a:buChar char="Ø"/>
            </a:pPr>
            <a:r>
              <a:rPr lang="en-US" sz="2400" b="1" dirty="0">
                <a:latin typeface="Times New Roman" pitchFamily="18" charset="0"/>
                <a:cs typeface="Times New Roman" pitchFamily="18" charset="0"/>
              </a:rPr>
              <a:t>Defective implantation</a:t>
            </a:r>
            <a:r>
              <a:rPr lang="en-US" sz="2400" dirty="0">
                <a:latin typeface="Times New Roman" pitchFamily="18" charset="0"/>
                <a:cs typeface="Times New Roman" pitchFamily="18" charset="0"/>
              </a:rPr>
              <a:t> inadequate to support fetal development and death of the ovum or fetus in utero </a:t>
            </a:r>
            <a:r>
              <a:rPr lang="en-US" sz="2400" b="1" dirty="0">
                <a:latin typeface="Times New Roman" pitchFamily="18" charset="0"/>
                <a:cs typeface="Times New Roman" pitchFamily="18" charset="0"/>
              </a:rPr>
              <a:t>because of some genetic or acquired abnormality</a:t>
            </a:r>
            <a:r>
              <a:rPr lang="en-US" sz="2400" dirty="0">
                <a:latin typeface="Times New Roman" pitchFamily="18" charset="0"/>
                <a:cs typeface="Times New Roman" pitchFamily="18" charset="0"/>
              </a:rPr>
              <a:t> constitute the major origins of spontaneous abortion</a:t>
            </a:r>
            <a:r>
              <a:rPr lang="en-US" sz="2400" dirty="0" smtClean="0">
                <a:latin typeface="Times New Roman" pitchFamily="18" charset="0"/>
                <a:cs typeface="Times New Roman" pitchFamily="18" charset="0"/>
              </a:rPr>
              <a:t>.</a:t>
            </a:r>
          </a:p>
          <a:p>
            <a:pPr>
              <a:buFont typeface="Wingdings" pitchFamily="2" charset="2"/>
              <a:buChar char="Ø"/>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Numerous studies have indicated </a:t>
            </a:r>
            <a:r>
              <a:rPr lang="en-US" sz="2400" b="1" dirty="0">
                <a:latin typeface="Times New Roman" pitchFamily="18" charset="0"/>
                <a:cs typeface="Times New Roman" pitchFamily="18" charset="0"/>
              </a:rPr>
              <a:t>chromosome abnormalities in more than half of spontaneous </a:t>
            </a:r>
            <a:r>
              <a:rPr lang="en-US" sz="2400" b="1" dirty="0" err="1">
                <a:latin typeface="Times New Roman" pitchFamily="18" charset="0"/>
                <a:cs typeface="Times New Roman" pitchFamily="18" charset="0"/>
              </a:rPr>
              <a:t>abortuses</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1628509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991600" cy="6629400"/>
          </a:xfrm>
        </p:spPr>
        <p:txBody>
          <a:bodyPr>
            <a:normAutofit/>
          </a:bodyPr>
          <a:lstStyle/>
          <a:p>
            <a:r>
              <a:rPr lang="en-US" sz="2400" dirty="0">
                <a:latin typeface="Times New Roman" pitchFamily="18" charset="0"/>
                <a:cs typeface="Times New Roman" pitchFamily="18" charset="0"/>
              </a:rPr>
              <a:t>Maternal </a:t>
            </a:r>
            <a:r>
              <a:rPr lang="en-US" sz="2400" dirty="0" smtClean="0">
                <a:latin typeface="Times New Roman" pitchFamily="18" charset="0"/>
                <a:cs typeface="Times New Roman" pitchFamily="18" charset="0"/>
              </a:rPr>
              <a:t>influences are </a:t>
            </a:r>
            <a:r>
              <a:rPr lang="en-US" sz="2400" dirty="0">
                <a:latin typeface="Times New Roman" pitchFamily="18" charset="0"/>
                <a:cs typeface="Times New Roman" pitchFamily="18" charset="0"/>
              </a:rPr>
              <a:t>less well </a:t>
            </a:r>
            <a:r>
              <a:rPr lang="en-US" sz="2400" dirty="0" smtClean="0">
                <a:latin typeface="Times New Roman" pitchFamily="18" charset="0"/>
                <a:cs typeface="Times New Roman" pitchFamily="18" charset="0"/>
              </a:rPr>
              <a:t>understood and  </a:t>
            </a:r>
            <a:r>
              <a:rPr lang="en-US" sz="2400" dirty="0">
                <a:latin typeface="Times New Roman" pitchFamily="18" charset="0"/>
                <a:cs typeface="Times New Roman" pitchFamily="18" charset="0"/>
              </a:rPr>
              <a:t>include inflammatory diseases, both localized to the placenta and systemic; uterine abnormalities; and possibly </a:t>
            </a:r>
            <a:r>
              <a:rPr lang="en-US" sz="2400" dirty="0" smtClean="0">
                <a:latin typeface="Times New Roman" pitchFamily="18" charset="0"/>
                <a:cs typeface="Times New Roman" pitchFamily="18" charset="0"/>
              </a:rPr>
              <a:t>trauma.</a:t>
            </a:r>
          </a:p>
          <a:p>
            <a:r>
              <a:rPr lang="en-US" sz="2400" i="1" dirty="0">
                <a:latin typeface="Times New Roman" pitchFamily="18" charset="0"/>
                <a:cs typeface="Times New Roman" pitchFamily="18" charset="0"/>
              </a:rPr>
              <a:t>Toxoplasma, Mycoplasma, Listeria</a:t>
            </a:r>
            <a:r>
              <a:rPr lang="en-US" sz="2400" dirty="0">
                <a:latin typeface="Times New Roman" pitchFamily="18" charset="0"/>
                <a:cs typeface="Times New Roman" pitchFamily="18" charset="0"/>
              </a:rPr>
              <a:t>, and viral infections have also </a:t>
            </a:r>
            <a:r>
              <a:rPr lang="en-US" sz="2400" dirty="0" smtClean="0">
                <a:latin typeface="Times New Roman" pitchFamily="18" charset="0"/>
                <a:cs typeface="Times New Roman" pitchFamily="18" charset="0"/>
              </a:rPr>
              <a:t>been </a:t>
            </a:r>
            <a:r>
              <a:rPr lang="en-US" sz="2400" dirty="0">
                <a:latin typeface="Times New Roman" pitchFamily="18" charset="0"/>
                <a:cs typeface="Times New Roman" pitchFamily="18" charset="0"/>
              </a:rPr>
              <a:t>implicated as causes of abortion</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Morphological </a:t>
            </a:r>
            <a:r>
              <a:rPr lang="en-US" sz="2400" dirty="0" err="1" smtClean="0">
                <a:latin typeface="Times New Roman" pitchFamily="18" charset="0"/>
                <a:cs typeface="Times New Roman" pitchFamily="18" charset="0"/>
              </a:rPr>
              <a:t>chnages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in uterus in abortion</a:t>
            </a:r>
          </a:p>
          <a:p>
            <a:pPr lvl="1"/>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here </a:t>
            </a:r>
            <a:r>
              <a:rPr lang="en-US" sz="2400" dirty="0">
                <a:latin typeface="Times New Roman" pitchFamily="18" charset="0"/>
                <a:cs typeface="Times New Roman" pitchFamily="18" charset="0"/>
              </a:rPr>
              <a:t>are focal areas of </a:t>
            </a:r>
            <a:r>
              <a:rPr lang="en-US" sz="2400" dirty="0" err="1">
                <a:latin typeface="Times New Roman" pitchFamily="18" charset="0"/>
                <a:cs typeface="Times New Roman" pitchFamily="18" charset="0"/>
              </a:rPr>
              <a:t>decidual</a:t>
            </a:r>
            <a:r>
              <a:rPr lang="en-US" sz="2400" dirty="0">
                <a:latin typeface="Times New Roman" pitchFamily="18" charset="0"/>
                <a:cs typeface="Times New Roman" pitchFamily="18" charset="0"/>
              </a:rPr>
              <a:t> necrosis with intense </a:t>
            </a:r>
            <a:r>
              <a:rPr lang="en-US" sz="2400" dirty="0" err="1">
                <a:latin typeface="Times New Roman" pitchFamily="18" charset="0"/>
                <a:cs typeface="Times New Roman" pitchFamily="18" charset="0"/>
              </a:rPr>
              <a:t>neutrophilic</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infiltration.</a:t>
            </a:r>
          </a:p>
          <a:p>
            <a:pPr lvl="1"/>
            <a:r>
              <a:rPr lang="en-US" sz="2400" dirty="0" smtClean="0">
                <a:latin typeface="Times New Roman" pitchFamily="18" charset="0"/>
                <a:cs typeface="Times New Roman" pitchFamily="18" charset="0"/>
              </a:rPr>
              <a:t>Thrombi </a:t>
            </a:r>
            <a:r>
              <a:rPr lang="en-US" sz="2400" dirty="0">
                <a:latin typeface="Times New Roman" pitchFamily="18" charset="0"/>
                <a:cs typeface="Times New Roman" pitchFamily="18" charset="0"/>
              </a:rPr>
              <a:t>within </a:t>
            </a:r>
            <a:r>
              <a:rPr lang="en-US" sz="2400" dirty="0" err="1">
                <a:latin typeface="Times New Roman" pitchFamily="18" charset="0"/>
                <a:cs typeface="Times New Roman" pitchFamily="18" charset="0"/>
              </a:rPr>
              <a:t>decidual</a:t>
            </a:r>
            <a:r>
              <a:rPr lang="en-US" sz="2400" dirty="0">
                <a:latin typeface="Times New Roman" pitchFamily="18" charset="0"/>
                <a:cs typeface="Times New Roman" pitchFamily="18" charset="0"/>
              </a:rPr>
              <a:t> blood vessels, and considerable amounts of </a:t>
            </a:r>
            <a:r>
              <a:rPr lang="en-US" sz="2400" dirty="0" smtClean="0">
                <a:latin typeface="Times New Roman" pitchFamily="18" charset="0"/>
                <a:cs typeface="Times New Roman" pitchFamily="18" charset="0"/>
              </a:rPr>
              <a:t>hemorrhage.</a:t>
            </a:r>
          </a:p>
          <a:p>
            <a:pPr lvl="1"/>
            <a:r>
              <a:rPr lang="en-US" sz="2400" dirty="0" smtClean="0">
                <a:latin typeface="Times New Roman" pitchFamily="18" charset="0"/>
                <a:cs typeface="Times New Roman" pitchFamily="18" charset="0"/>
              </a:rPr>
              <a:t>Placental </a:t>
            </a:r>
            <a:r>
              <a:rPr lang="en-US" sz="2400" dirty="0">
                <a:latin typeface="Times New Roman" pitchFamily="18" charset="0"/>
                <a:cs typeface="Times New Roman" pitchFamily="18" charset="0"/>
              </a:rPr>
              <a:t>villi may be markedly edematous and devoid of blood vessels</a:t>
            </a:r>
            <a:r>
              <a:rPr lang="en-US" sz="2400" dirty="0" smtClean="0">
                <a:latin typeface="Times New Roman" pitchFamily="18" charset="0"/>
                <a:cs typeface="Times New Roman" pitchFamily="18" charset="0"/>
              </a:rPr>
              <a:t>.</a:t>
            </a:r>
          </a:p>
          <a:p>
            <a:r>
              <a:rPr lang="en-US" dirty="0"/>
              <a:t>Chromosomal studies are </a:t>
            </a:r>
            <a:r>
              <a:rPr lang="en-US" dirty="0" smtClean="0"/>
              <a:t>recommended</a:t>
            </a:r>
          </a:p>
          <a:p>
            <a:pPr lvl="1"/>
            <a:r>
              <a:rPr lang="en-US" dirty="0" smtClean="0"/>
              <a:t> </a:t>
            </a:r>
            <a:r>
              <a:rPr lang="en-US" dirty="0"/>
              <a:t>(1) in habitual or recurrent abortion and </a:t>
            </a:r>
            <a:endParaRPr lang="en-US" dirty="0" smtClean="0"/>
          </a:p>
          <a:p>
            <a:pPr lvl="1"/>
            <a:r>
              <a:rPr lang="en-US" dirty="0" smtClean="0"/>
              <a:t>(</a:t>
            </a:r>
            <a:r>
              <a:rPr lang="en-US" dirty="0"/>
              <a:t>2) when there is a malformed fetus.</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35735889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991600" cy="6705600"/>
          </a:xfrm>
        </p:spPr>
        <p:txBody>
          <a:bodyPr>
            <a:normAutofit/>
          </a:bodyPr>
          <a:lstStyle/>
          <a:p>
            <a:pPr marL="0" indent="0">
              <a:buNone/>
            </a:pPr>
            <a:r>
              <a:rPr lang="en-US" b="1" dirty="0">
                <a:solidFill>
                  <a:srgbClr val="FF0000"/>
                </a:solidFill>
                <a:latin typeface="Times New Roman" pitchFamily="18" charset="0"/>
                <a:cs typeface="Times New Roman" pitchFamily="18" charset="0"/>
              </a:rPr>
              <a:t>ECTOPIC PREGNANCY </a:t>
            </a:r>
            <a:endParaRPr lang="en-US" b="1" dirty="0" smtClean="0">
              <a:solidFill>
                <a:srgbClr val="FF0000"/>
              </a:solidFill>
              <a:latin typeface="Times New Roman" pitchFamily="18" charset="0"/>
              <a:cs typeface="Times New Roman" pitchFamily="18" charset="0"/>
            </a:endParaRPr>
          </a:p>
          <a:p>
            <a:pPr>
              <a:buFont typeface="Wingdings" pitchFamily="2" charset="2"/>
              <a:buChar char="Ø"/>
            </a:pPr>
            <a:r>
              <a:rPr lang="en-US" sz="2400" dirty="0">
                <a:latin typeface="Times New Roman" pitchFamily="18" charset="0"/>
                <a:cs typeface="Times New Roman" pitchFamily="18" charset="0"/>
              </a:rPr>
              <a:t>Ectopic pregnancy is the term applied to </a:t>
            </a:r>
            <a:r>
              <a:rPr lang="en-US" sz="2400" b="1" dirty="0">
                <a:latin typeface="Times New Roman" pitchFamily="18" charset="0"/>
                <a:cs typeface="Times New Roman" pitchFamily="18" charset="0"/>
              </a:rPr>
              <a:t>implantation of the fetus in any site other than a normal uterine </a:t>
            </a:r>
            <a:r>
              <a:rPr lang="en-US" sz="2400" b="1" dirty="0" smtClean="0">
                <a:latin typeface="Times New Roman" pitchFamily="18" charset="0"/>
                <a:cs typeface="Times New Roman" pitchFamily="18" charset="0"/>
              </a:rPr>
              <a:t>location</a:t>
            </a:r>
            <a:r>
              <a:rPr lang="en-US" sz="2400" dirty="0" smtClean="0">
                <a:latin typeface="Times New Roman" pitchFamily="18" charset="0"/>
                <a:cs typeface="Times New Roman" pitchFamily="18" charset="0"/>
              </a:rPr>
              <a:t>.</a:t>
            </a:r>
          </a:p>
          <a:p>
            <a:pPr>
              <a:buFont typeface="Wingdings" pitchFamily="2" charset="2"/>
              <a:buChar char="Ø"/>
            </a:pPr>
            <a:r>
              <a:rPr lang="en-US" sz="2400" dirty="0">
                <a:latin typeface="Times New Roman" pitchFamily="18" charset="0"/>
                <a:cs typeface="Times New Roman" pitchFamily="18" charset="0"/>
              </a:rPr>
              <a:t>Ectopic pregnancies occur about </a:t>
            </a:r>
            <a:r>
              <a:rPr lang="en-US" sz="2400" b="1" dirty="0">
                <a:latin typeface="Times New Roman" pitchFamily="18" charset="0"/>
                <a:cs typeface="Times New Roman" pitchFamily="18" charset="0"/>
              </a:rPr>
              <a:t>once in every 150 </a:t>
            </a:r>
            <a:r>
              <a:rPr lang="en-US" sz="2400" b="1" dirty="0" smtClean="0">
                <a:latin typeface="Times New Roman" pitchFamily="18" charset="0"/>
                <a:cs typeface="Times New Roman" pitchFamily="18" charset="0"/>
              </a:rPr>
              <a:t>pregnancies.</a:t>
            </a:r>
          </a:p>
          <a:p>
            <a:pPr>
              <a:buFont typeface="Wingdings" pitchFamily="2" charset="2"/>
              <a:buChar char="Ø"/>
            </a:pPr>
            <a:r>
              <a:rPr lang="en-US" sz="2400" dirty="0">
                <a:latin typeface="Times New Roman" pitchFamily="18" charset="0"/>
                <a:cs typeface="Times New Roman" pitchFamily="18" charset="0"/>
              </a:rPr>
              <a:t>The most common site </a:t>
            </a:r>
            <a:r>
              <a:rPr lang="en-US" sz="2400" dirty="0" smtClean="0">
                <a:latin typeface="Times New Roman" pitchFamily="18" charset="0"/>
                <a:cs typeface="Times New Roman" pitchFamily="18" charset="0"/>
              </a:rPr>
              <a:t>is</a:t>
            </a:r>
          </a:p>
          <a:p>
            <a:pPr lvl="1" indent="-342900">
              <a:buFont typeface="Wingdings" pitchFamily="2" charset="2"/>
              <a:buChar char="v"/>
            </a:pPr>
            <a:r>
              <a:rPr lang="en-US" sz="2400" dirty="0" smtClean="0">
                <a:latin typeface="Times New Roman" pitchFamily="18" charset="0"/>
                <a:cs typeface="Times New Roman" pitchFamily="18" charset="0"/>
              </a:rPr>
              <a:t>  within </a:t>
            </a:r>
            <a:r>
              <a:rPr lang="en-US" sz="2400" dirty="0">
                <a:latin typeface="Times New Roman" pitchFamily="18" charset="0"/>
                <a:cs typeface="Times New Roman" pitchFamily="18" charset="0"/>
              </a:rPr>
              <a:t>the </a:t>
            </a:r>
            <a:r>
              <a:rPr lang="en-US" sz="2400" b="1" dirty="0">
                <a:latin typeface="Times New Roman" pitchFamily="18" charset="0"/>
                <a:cs typeface="Times New Roman" pitchFamily="18" charset="0"/>
              </a:rPr>
              <a:t>tubes</a:t>
            </a:r>
            <a:r>
              <a:rPr lang="en-US" sz="2400" dirty="0">
                <a:latin typeface="Times New Roman" pitchFamily="18" charset="0"/>
                <a:cs typeface="Times New Roman" pitchFamily="18" charset="0"/>
              </a:rPr>
              <a:t> (approximately </a:t>
            </a:r>
            <a:r>
              <a:rPr lang="en-US" sz="2400" b="1" dirty="0">
                <a:latin typeface="Times New Roman" pitchFamily="18" charset="0"/>
                <a:cs typeface="Times New Roman" pitchFamily="18" charset="0"/>
              </a:rPr>
              <a:t>90</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r>
              <a:rPr lang="en-US" sz="2400" baseline="30000" dirty="0">
                <a:latin typeface="Times New Roman" pitchFamily="18" charset="0"/>
                <a:cs typeface="Times New Roman" pitchFamily="18" charset="0"/>
              </a:rPr>
              <a:t> </a:t>
            </a:r>
            <a:endParaRPr lang="en-US" sz="2400" baseline="30000" dirty="0" smtClean="0">
              <a:latin typeface="Times New Roman" pitchFamily="18" charset="0"/>
              <a:cs typeface="Times New Roman" pitchFamily="18" charset="0"/>
            </a:endParaRPr>
          </a:p>
          <a:p>
            <a:pPr lvl="1" indent="-342900">
              <a:buFont typeface="Wingdings" pitchFamily="2" charset="2"/>
              <a:buChar char="v"/>
            </a:pPr>
            <a:r>
              <a:rPr lang="en-US" sz="2400" baseline="300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The </a:t>
            </a:r>
            <a:r>
              <a:rPr lang="en-US" sz="2400" b="1" dirty="0" smtClean="0">
                <a:latin typeface="Times New Roman" pitchFamily="18" charset="0"/>
                <a:cs typeface="Times New Roman" pitchFamily="18" charset="0"/>
              </a:rPr>
              <a:t>ovary</a:t>
            </a:r>
          </a:p>
          <a:p>
            <a:pPr lvl="1" indent="-342900">
              <a:buFont typeface="Wingdings" pitchFamily="2" charset="2"/>
              <a:buChar char="v"/>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he </a:t>
            </a:r>
            <a:r>
              <a:rPr lang="en-US" sz="2400" b="1" dirty="0">
                <a:latin typeface="Times New Roman" pitchFamily="18" charset="0"/>
                <a:cs typeface="Times New Roman" pitchFamily="18" charset="0"/>
              </a:rPr>
              <a:t>abdominal cavity</a:t>
            </a:r>
            <a:r>
              <a:rPr lang="en-US" sz="2400" dirty="0">
                <a:latin typeface="Times New Roman" pitchFamily="18" charset="0"/>
                <a:cs typeface="Times New Roman" pitchFamily="18" charset="0"/>
              </a:rPr>
              <a:t>, and </a:t>
            </a:r>
            <a:r>
              <a:rPr lang="en-US" sz="2400" dirty="0" smtClean="0">
                <a:latin typeface="Times New Roman" pitchFamily="18" charset="0"/>
                <a:cs typeface="Times New Roman" pitchFamily="18" charset="0"/>
              </a:rPr>
              <a:t>the</a:t>
            </a:r>
          </a:p>
          <a:p>
            <a:pPr lvl="1" indent="-342900">
              <a:buFont typeface="Wingdings" pitchFamily="2" charset="2"/>
              <a:buChar char="v"/>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I</a:t>
            </a:r>
            <a:r>
              <a:rPr lang="en-US" sz="2400" dirty="0" smtClean="0">
                <a:latin typeface="Times New Roman" pitchFamily="18" charset="0"/>
                <a:cs typeface="Times New Roman" pitchFamily="18" charset="0"/>
              </a:rPr>
              <a:t>ntrauterine </a:t>
            </a:r>
            <a:r>
              <a:rPr lang="en-US" sz="2400" dirty="0">
                <a:latin typeface="Times New Roman" pitchFamily="18" charset="0"/>
                <a:cs typeface="Times New Roman" pitchFamily="18" charset="0"/>
              </a:rPr>
              <a:t>portion of the fallopian tube (</a:t>
            </a:r>
            <a:r>
              <a:rPr lang="en-US" sz="2400" b="1" dirty="0" err="1">
                <a:latin typeface="Times New Roman" pitchFamily="18" charset="0"/>
                <a:cs typeface="Times New Roman" pitchFamily="18" charset="0"/>
              </a:rPr>
              <a:t>cornual</a:t>
            </a: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pregnancy</a:t>
            </a:r>
            <a:r>
              <a:rPr lang="en-US" sz="2400" dirty="0" smtClean="0">
                <a:latin typeface="Times New Roman" pitchFamily="18" charset="0"/>
                <a:cs typeface="Times New Roman" pitchFamily="18" charset="0"/>
              </a:rPr>
              <a:t>)</a:t>
            </a:r>
          </a:p>
          <a:p>
            <a:pPr>
              <a:buFont typeface="Wingdings" pitchFamily="2" charset="2"/>
              <a:buChar char="Ø"/>
            </a:pPr>
            <a:r>
              <a:rPr lang="en-US" sz="2400" dirty="0">
                <a:latin typeface="Times New Roman" pitchFamily="18" charset="0"/>
                <a:cs typeface="Times New Roman" pitchFamily="18" charset="0"/>
              </a:rPr>
              <a:t>The most important </a:t>
            </a:r>
            <a:r>
              <a:rPr lang="en-US" sz="2400" b="1" dirty="0">
                <a:latin typeface="Times New Roman" pitchFamily="18" charset="0"/>
                <a:cs typeface="Times New Roman" pitchFamily="18" charset="0"/>
              </a:rPr>
              <a:t>predisposing condition </a:t>
            </a:r>
            <a:r>
              <a:rPr lang="en-US" sz="2400" dirty="0">
                <a:latin typeface="Times New Roman" pitchFamily="18" charset="0"/>
                <a:cs typeface="Times New Roman" pitchFamily="18" charset="0"/>
              </a:rPr>
              <a:t>in 35% to 50% of patients is </a:t>
            </a:r>
            <a:r>
              <a:rPr lang="en-US" sz="2400" b="1" dirty="0" smtClean="0">
                <a:latin typeface="Times New Roman" pitchFamily="18" charset="0"/>
                <a:cs typeface="Times New Roman" pitchFamily="18" charset="0"/>
              </a:rPr>
              <a:t>PID</a:t>
            </a:r>
            <a:r>
              <a:rPr lang="en-US" sz="2400" dirty="0" smtClean="0">
                <a:latin typeface="Times New Roman" pitchFamily="18" charset="0"/>
                <a:cs typeface="Times New Roman" pitchFamily="18" charset="0"/>
              </a:rPr>
              <a:t> (Pelvic Inflammatory Diseases) </a:t>
            </a:r>
            <a:r>
              <a:rPr lang="en-US" sz="2400" dirty="0">
                <a:latin typeface="Times New Roman" pitchFamily="18" charset="0"/>
                <a:cs typeface="Times New Roman" pitchFamily="18" charset="0"/>
              </a:rPr>
              <a:t>with chronic </a:t>
            </a:r>
            <a:r>
              <a:rPr lang="en-US" sz="2400" b="1" dirty="0" err="1" smtClean="0">
                <a:latin typeface="Times New Roman" pitchFamily="18" charset="0"/>
                <a:cs typeface="Times New Roman" pitchFamily="18" charset="0"/>
              </a:rPr>
              <a:t>salpingitis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(inflammation of fallopian tube).</a:t>
            </a:r>
          </a:p>
          <a:p>
            <a:pPr>
              <a:buFont typeface="Wingdings" pitchFamily="2" charset="2"/>
              <a:buChar char="Ø"/>
            </a:pP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Other factors are </a:t>
            </a:r>
            <a:r>
              <a:rPr lang="en-US" sz="2600" b="1" dirty="0" err="1">
                <a:latin typeface="Times New Roman" pitchFamily="18" charset="0"/>
                <a:cs typeface="Times New Roman" pitchFamily="18" charset="0"/>
              </a:rPr>
              <a:t>peritubal</a:t>
            </a:r>
            <a:r>
              <a:rPr lang="en-US" sz="2600" b="1" dirty="0">
                <a:latin typeface="Times New Roman" pitchFamily="18" charset="0"/>
                <a:cs typeface="Times New Roman" pitchFamily="18" charset="0"/>
              </a:rPr>
              <a:t> adhesions due to appendicitis</a:t>
            </a:r>
            <a:r>
              <a:rPr lang="en-US" sz="2600" dirty="0">
                <a:latin typeface="Times New Roman" pitchFamily="18" charset="0"/>
                <a:cs typeface="Times New Roman" pitchFamily="18" charset="0"/>
              </a:rPr>
              <a:t> or </a:t>
            </a:r>
            <a:r>
              <a:rPr lang="en-US" sz="2600" b="1" dirty="0">
                <a:latin typeface="Times New Roman" pitchFamily="18" charset="0"/>
                <a:cs typeface="Times New Roman" pitchFamily="18" charset="0"/>
              </a:rPr>
              <a:t>endometriosis, </a:t>
            </a:r>
            <a:r>
              <a:rPr lang="en-US" sz="2600" b="1" dirty="0" err="1">
                <a:latin typeface="Times New Roman" pitchFamily="18" charset="0"/>
                <a:cs typeface="Times New Roman" pitchFamily="18" charset="0"/>
              </a:rPr>
              <a:t>leiomyomas</a:t>
            </a:r>
            <a:r>
              <a:rPr lang="en-US" sz="2600" dirty="0">
                <a:latin typeface="Times New Roman" pitchFamily="18" charset="0"/>
                <a:cs typeface="Times New Roman" pitchFamily="18" charset="0"/>
              </a:rPr>
              <a:t>, and previous surgery</a:t>
            </a:r>
            <a:r>
              <a:rPr lang="en-US" sz="2600" dirty="0" smtClean="0">
                <a:latin typeface="Times New Roman" pitchFamily="18" charset="0"/>
                <a:cs typeface="Times New Roman" pitchFamily="18" charset="0"/>
              </a:rPr>
              <a:t>.</a:t>
            </a:r>
          </a:p>
          <a:p>
            <a:pPr>
              <a:buFont typeface="Wingdings" pitchFamily="2" charset="2"/>
              <a:buChar char="Ø"/>
            </a:pPr>
            <a:r>
              <a:rPr lang="en-US" sz="2600" b="1" dirty="0" smtClean="0">
                <a:latin typeface="Times New Roman" pitchFamily="18" charset="0"/>
                <a:cs typeface="Times New Roman" pitchFamily="18" charset="0"/>
              </a:rPr>
              <a:t>Intrauterine </a:t>
            </a:r>
            <a:r>
              <a:rPr lang="en-US" sz="2600" b="1" dirty="0">
                <a:latin typeface="Times New Roman" pitchFamily="18" charset="0"/>
                <a:cs typeface="Times New Roman" pitchFamily="18" charset="0"/>
              </a:rPr>
              <a:t>devices </a:t>
            </a:r>
            <a:r>
              <a:rPr lang="en-US" sz="2600" dirty="0">
                <a:latin typeface="Times New Roman" pitchFamily="18" charset="0"/>
                <a:cs typeface="Times New Roman" pitchFamily="18" charset="0"/>
              </a:rPr>
              <a:t>may also increase risk.</a:t>
            </a:r>
            <a:endParaRPr lang="en-US" sz="2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701483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877" y="224410"/>
            <a:ext cx="8691268" cy="5795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927" y="5867400"/>
            <a:ext cx="9144001" cy="830997"/>
          </a:xfrm>
          <a:prstGeom prst="rect">
            <a:avLst/>
          </a:prstGeom>
          <a:noFill/>
        </p:spPr>
        <p:txBody>
          <a:bodyPr wrap="square" rtlCol="0">
            <a:spAutoFit/>
          </a:bodyPr>
          <a:lstStyle/>
          <a:p>
            <a:r>
              <a:rPr lang="en-US" sz="2400" b="1" dirty="0">
                <a:latin typeface="Times New Roman" pitchFamily="18" charset="0"/>
                <a:cs typeface="Times New Roman" pitchFamily="18" charset="0"/>
              </a:rPr>
              <a:t>Potential sites for ectopic pregnancy, including the fallopian tube, ovary, </a:t>
            </a:r>
            <a:r>
              <a:rPr lang="en-US" sz="2400" b="1" dirty="0" err="1">
                <a:latin typeface="Times New Roman" pitchFamily="18" charset="0"/>
                <a:cs typeface="Times New Roman" pitchFamily="18" charset="0"/>
              </a:rPr>
              <a:t>cornu</a:t>
            </a:r>
            <a:r>
              <a:rPr lang="en-US" sz="2400" b="1" dirty="0">
                <a:latin typeface="Times New Roman" pitchFamily="18" charset="0"/>
                <a:cs typeface="Times New Roman" pitchFamily="18" charset="0"/>
              </a:rPr>
              <a:t>, and (rarely) abdominal viscera</a:t>
            </a:r>
          </a:p>
        </p:txBody>
      </p:sp>
    </p:spTree>
    <p:extLst>
      <p:ext uri="{BB962C8B-B14F-4D97-AF65-F5344CB8AC3E}">
        <p14:creationId xmlns:p14="http://schemas.microsoft.com/office/powerpoint/2010/main" val="16920246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91600" cy="6629400"/>
          </a:xfrm>
        </p:spPr>
        <p:txBody>
          <a:bodyPr>
            <a:normAutofit/>
          </a:bodyPr>
          <a:lstStyle/>
          <a:p>
            <a:pPr>
              <a:lnSpc>
                <a:spcPct val="150000"/>
              </a:lnSpc>
            </a:pPr>
            <a:r>
              <a:rPr lang="en-US" sz="2800" b="1" u="sng" dirty="0">
                <a:latin typeface="Times New Roman" pitchFamily="18" charset="0"/>
                <a:cs typeface="Times New Roman" pitchFamily="18" charset="0"/>
              </a:rPr>
              <a:t>Ovarian pregnancy </a:t>
            </a:r>
            <a:r>
              <a:rPr lang="en-US" sz="2800" dirty="0">
                <a:latin typeface="Times New Roman" pitchFamily="18" charset="0"/>
                <a:cs typeface="Times New Roman" pitchFamily="18" charset="0"/>
              </a:rPr>
              <a:t>is presumed to result from the rare fertilization and </a:t>
            </a:r>
            <a:r>
              <a:rPr lang="en-US" sz="2800" b="1" dirty="0">
                <a:latin typeface="Times New Roman" pitchFamily="18" charset="0"/>
                <a:cs typeface="Times New Roman" pitchFamily="18" charset="0"/>
              </a:rPr>
              <a:t>trapping of the ovum within the follicle just at the time of its </a:t>
            </a:r>
            <a:r>
              <a:rPr lang="en-US" sz="2800" b="1" dirty="0" smtClean="0">
                <a:latin typeface="Times New Roman" pitchFamily="18" charset="0"/>
                <a:cs typeface="Times New Roman" pitchFamily="18" charset="0"/>
              </a:rPr>
              <a:t>rupture</a:t>
            </a:r>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(during ovulation)</a:t>
            </a:r>
          </a:p>
          <a:p>
            <a:pPr>
              <a:lnSpc>
                <a:spcPct val="150000"/>
              </a:lnSpc>
            </a:pPr>
            <a:r>
              <a:rPr lang="en-US" sz="2800" b="1" u="sng" dirty="0" smtClean="0">
                <a:latin typeface="Times New Roman" pitchFamily="18" charset="0"/>
                <a:cs typeface="Times New Roman" pitchFamily="18" charset="0"/>
              </a:rPr>
              <a:t>Abdominal </a:t>
            </a:r>
            <a:r>
              <a:rPr lang="en-US" sz="2800" b="1" u="sng" dirty="0">
                <a:latin typeface="Times New Roman" pitchFamily="18" charset="0"/>
                <a:cs typeface="Times New Roman" pitchFamily="18" charset="0"/>
              </a:rPr>
              <a:t>pregnancies </a:t>
            </a:r>
            <a:r>
              <a:rPr lang="en-US" sz="2800" dirty="0">
                <a:latin typeface="Times New Roman" pitchFamily="18" charset="0"/>
                <a:cs typeface="Times New Roman" pitchFamily="18" charset="0"/>
              </a:rPr>
              <a:t>may develop when the fertilized ovum drops out of the </a:t>
            </a:r>
            <a:r>
              <a:rPr lang="en-US" sz="2800" dirty="0" err="1">
                <a:latin typeface="Times New Roman" pitchFamily="18" charset="0"/>
                <a:cs typeface="Times New Roman" pitchFamily="18" charset="0"/>
              </a:rPr>
              <a:t>fimbriated</a:t>
            </a:r>
            <a:r>
              <a:rPr lang="en-US" sz="2800" dirty="0">
                <a:latin typeface="Times New Roman" pitchFamily="18" charset="0"/>
                <a:cs typeface="Times New Roman" pitchFamily="18" charset="0"/>
              </a:rPr>
              <a:t> end of the tube. </a:t>
            </a:r>
            <a:endParaRPr lang="en-US" sz="2800" dirty="0" smtClean="0">
              <a:latin typeface="Times New Roman" pitchFamily="18" charset="0"/>
              <a:cs typeface="Times New Roman" pitchFamily="18" charset="0"/>
            </a:endParaRPr>
          </a:p>
          <a:p>
            <a:pPr>
              <a:lnSpc>
                <a:spcPct val="150000"/>
              </a:lnSpc>
            </a:pPr>
            <a:r>
              <a:rPr lang="en-US" sz="2800" dirty="0" smtClean="0">
                <a:latin typeface="Times New Roman" pitchFamily="18" charset="0"/>
                <a:cs typeface="Times New Roman" pitchFamily="18" charset="0"/>
              </a:rPr>
              <a:t>In </a:t>
            </a:r>
            <a:r>
              <a:rPr lang="en-US" sz="2800" dirty="0">
                <a:latin typeface="Times New Roman" pitchFamily="18" charset="0"/>
                <a:cs typeface="Times New Roman" pitchFamily="18" charset="0"/>
              </a:rPr>
              <a:t>all these abnormal locations, the </a:t>
            </a:r>
            <a:r>
              <a:rPr lang="en-US" sz="2800" b="1" dirty="0">
                <a:latin typeface="Times New Roman" pitchFamily="18" charset="0"/>
                <a:cs typeface="Times New Roman" pitchFamily="18" charset="0"/>
              </a:rPr>
              <a:t>fertilized ovum undergoes its usual development with the formation of placental tissue, amniotic sac, and fetus,</a:t>
            </a:r>
            <a:r>
              <a:rPr lang="en-US" sz="2800" dirty="0">
                <a:latin typeface="Times New Roman" pitchFamily="18" charset="0"/>
                <a:cs typeface="Times New Roman" pitchFamily="18" charset="0"/>
              </a:rPr>
              <a:t> and the host implantation site develops </a:t>
            </a:r>
            <a:r>
              <a:rPr lang="en-US" sz="2800" dirty="0" err="1">
                <a:latin typeface="Times New Roman" pitchFamily="18" charset="0"/>
                <a:cs typeface="Times New Roman" pitchFamily="18" charset="0"/>
              </a:rPr>
              <a:t>decidual</a:t>
            </a:r>
            <a:r>
              <a:rPr lang="en-US" sz="2800" dirty="0">
                <a:latin typeface="Times New Roman" pitchFamily="18" charset="0"/>
                <a:cs typeface="Times New Roman" pitchFamily="18" charset="0"/>
              </a:rPr>
              <a:t> changes.</a:t>
            </a:r>
          </a:p>
        </p:txBody>
      </p:sp>
    </p:spTree>
    <p:extLst>
      <p:ext uri="{BB962C8B-B14F-4D97-AF65-F5344CB8AC3E}">
        <p14:creationId xmlns:p14="http://schemas.microsoft.com/office/powerpoint/2010/main" val="19461142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9067800" cy="6553200"/>
          </a:xfrm>
        </p:spPr>
        <p:txBody>
          <a:bodyPr>
            <a:normAutofit/>
          </a:bodyPr>
          <a:lstStyle/>
          <a:p>
            <a:r>
              <a:rPr lang="en-US" sz="2800" dirty="0">
                <a:latin typeface="Times New Roman" pitchFamily="18" charset="0"/>
                <a:cs typeface="Times New Roman" pitchFamily="18" charset="0"/>
              </a:rPr>
              <a:t>The </a:t>
            </a:r>
            <a:r>
              <a:rPr lang="en-US" sz="2800" b="1" dirty="0">
                <a:solidFill>
                  <a:srgbClr val="FF0000"/>
                </a:solidFill>
                <a:latin typeface="Times New Roman" pitchFamily="18" charset="0"/>
                <a:cs typeface="Times New Roman" pitchFamily="18" charset="0"/>
              </a:rPr>
              <a:t>clinical course </a:t>
            </a:r>
            <a:r>
              <a:rPr lang="en-US" sz="2800" dirty="0">
                <a:latin typeface="Times New Roman" pitchFamily="18" charset="0"/>
                <a:cs typeface="Times New Roman" pitchFamily="18" charset="0"/>
              </a:rPr>
              <a:t>of ectopic pregnancy is </a:t>
            </a:r>
            <a:endParaRPr lang="en-US" sz="2800"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onset of severe abdominal pain about 6 weeks after a previous normal menstrual period, when rupture of the tube leads to pelvic </a:t>
            </a:r>
            <a:r>
              <a:rPr lang="en-US" dirty="0" smtClean="0">
                <a:latin typeface="Times New Roman" pitchFamily="18" charset="0"/>
                <a:cs typeface="Times New Roman" pitchFamily="18" charset="0"/>
              </a:rPr>
              <a:t>hemorrhage.</a:t>
            </a:r>
          </a:p>
          <a:p>
            <a:pPr lvl="1"/>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 </a:t>
            </a:r>
            <a:r>
              <a:rPr lang="en-US" dirty="0">
                <a:latin typeface="Times New Roman" pitchFamily="18" charset="0"/>
                <a:cs typeface="Times New Roman" pitchFamily="18" charset="0"/>
              </a:rPr>
              <a:t>patient may rapidly develop a </a:t>
            </a:r>
            <a:r>
              <a:rPr lang="en-US" dirty="0" err="1">
                <a:latin typeface="Times New Roman" pitchFamily="18" charset="0"/>
                <a:cs typeface="Times New Roman" pitchFamily="18" charset="0"/>
              </a:rPr>
              <a:t>shocklike</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state</a:t>
            </a:r>
            <a:r>
              <a:rPr lang="en-US" sz="2400" dirty="0" smtClean="0">
                <a:latin typeface="Times New Roman" pitchFamily="18" charset="0"/>
                <a:cs typeface="Times New Roman" pitchFamily="18" charset="0"/>
              </a:rPr>
              <a:t>.</a:t>
            </a:r>
          </a:p>
          <a:p>
            <a:r>
              <a:rPr lang="en-US" b="1" dirty="0" smtClean="0">
                <a:solidFill>
                  <a:srgbClr val="FF0000"/>
                </a:solidFill>
                <a:latin typeface="Times New Roman" pitchFamily="18" charset="0"/>
                <a:cs typeface="Times New Roman" pitchFamily="18" charset="0"/>
              </a:rPr>
              <a:t>Diagnosis</a:t>
            </a:r>
          </a:p>
          <a:p>
            <a:pPr lvl="1"/>
            <a:r>
              <a:rPr lang="en-US" dirty="0" smtClean="0">
                <a:latin typeface="Times New Roman" pitchFamily="18" charset="0"/>
                <a:cs typeface="Times New Roman" pitchFamily="18" charset="0"/>
              </a:rPr>
              <a:t>human Chorionic gonadotropin(</a:t>
            </a:r>
            <a:r>
              <a:rPr lang="en-US" dirty="0" err="1" smtClean="0">
                <a:latin typeface="Times New Roman" pitchFamily="18" charset="0"/>
                <a:cs typeface="Times New Roman" pitchFamily="18" charset="0"/>
              </a:rPr>
              <a:t>hCG</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assays</a:t>
            </a:r>
            <a:r>
              <a:rPr lang="en-US" dirty="0" smtClean="0">
                <a:latin typeface="Times New Roman" pitchFamily="18" charset="0"/>
                <a:cs typeface="Times New Roman" pitchFamily="18" charset="0"/>
              </a:rPr>
              <a:t>,</a:t>
            </a:r>
          </a:p>
          <a:p>
            <a:pPr lvl="1"/>
            <a:r>
              <a:rPr lang="en-US" dirty="0" smtClean="0">
                <a:latin typeface="Times New Roman" pitchFamily="18" charset="0"/>
                <a:cs typeface="Times New Roman" pitchFamily="18" charset="0"/>
              </a:rPr>
              <a:t>Ultrasound studies </a:t>
            </a:r>
          </a:p>
          <a:p>
            <a:pPr lvl="1"/>
            <a:r>
              <a:rPr lang="en-US" dirty="0">
                <a:latin typeface="Times New Roman" pitchFamily="18" charset="0"/>
                <a:cs typeface="Times New Roman" pitchFamily="18" charset="0"/>
              </a:rPr>
              <a:t>L</a:t>
            </a:r>
            <a:r>
              <a:rPr lang="en-US" dirty="0" smtClean="0">
                <a:latin typeface="Times New Roman" pitchFamily="18" charset="0"/>
                <a:cs typeface="Times New Roman" pitchFamily="18" charset="0"/>
              </a:rPr>
              <a:t>aparoscopy </a:t>
            </a:r>
            <a:r>
              <a:rPr lang="en-US" dirty="0">
                <a:latin typeface="Times New Roman" pitchFamily="18" charset="0"/>
                <a:cs typeface="Times New Roman" pitchFamily="18" charset="0"/>
              </a:rPr>
              <a:t>may be helpful</a:t>
            </a:r>
            <a:r>
              <a:rPr lang="en-US" dirty="0" smtClean="0">
                <a:latin typeface="Times New Roman" pitchFamily="18" charset="0"/>
                <a:cs typeface="Times New Roman" pitchFamily="18" charset="0"/>
              </a:rPr>
              <a:t>.</a:t>
            </a:r>
          </a:p>
          <a:p>
            <a:pPr lvl="1"/>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Endometrial biopsy </a:t>
            </a:r>
            <a:r>
              <a:rPr lang="en-US" dirty="0" smtClean="0">
                <a:latin typeface="Times New Roman" pitchFamily="18" charset="0"/>
                <a:cs typeface="Times New Roman" pitchFamily="18" charset="0"/>
              </a:rPr>
              <a:t>specimens</a:t>
            </a:r>
          </a:p>
          <a:p>
            <a:pPr marL="457200" lvl="1" indent="0">
              <a:buNone/>
            </a:pPr>
            <a:endParaRPr lang="en-US"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4071311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6553200"/>
          </a:xfrm>
        </p:spPr>
        <p:txBody>
          <a:bodyPr>
            <a:normAutofit/>
          </a:bodyPr>
          <a:lstStyle/>
          <a:p>
            <a:pPr marL="0" indent="0">
              <a:buNone/>
            </a:pPr>
            <a:r>
              <a:rPr lang="en-US" b="1" u="sng" dirty="0" smtClean="0">
                <a:solidFill>
                  <a:srgbClr val="FF0000"/>
                </a:solidFill>
                <a:latin typeface="Times New Roman" pitchFamily="18" charset="0"/>
                <a:cs typeface="Times New Roman" pitchFamily="18" charset="0"/>
              </a:rPr>
              <a:t>Carcinoma of cervix</a:t>
            </a:r>
          </a:p>
          <a:p>
            <a:pPr>
              <a:buFont typeface="Wingdings" pitchFamily="2" charset="2"/>
              <a:buChar char="Ø"/>
            </a:pPr>
            <a:r>
              <a:rPr lang="en-US" sz="2800" dirty="0">
                <a:latin typeface="Times New Roman" pitchFamily="18" charset="0"/>
                <a:cs typeface="Times New Roman" pitchFamily="18" charset="0"/>
              </a:rPr>
              <a:t>Carcinoma of the cervix was once the most common cause of cancer death in women, but over the past 40 years, the mortality rate has </a:t>
            </a:r>
            <a:r>
              <a:rPr lang="en-US" sz="2800" b="1" dirty="0">
                <a:latin typeface="Times New Roman" pitchFamily="18" charset="0"/>
                <a:cs typeface="Times New Roman" pitchFamily="18" charset="0"/>
              </a:rPr>
              <a:t>decreased by 50% </a:t>
            </a:r>
            <a:r>
              <a:rPr lang="en-US" sz="2800" dirty="0">
                <a:latin typeface="Times New Roman" pitchFamily="18" charset="0"/>
                <a:cs typeface="Times New Roman" pitchFamily="18" charset="0"/>
              </a:rPr>
              <a:t>due to widespread </a:t>
            </a:r>
            <a:r>
              <a:rPr lang="en-US" sz="2800" b="1" dirty="0">
                <a:latin typeface="Times New Roman" pitchFamily="18" charset="0"/>
                <a:cs typeface="Times New Roman" pitchFamily="18" charset="0"/>
              </a:rPr>
              <a:t>screening with the Pap smear</a:t>
            </a:r>
            <a:r>
              <a:rPr lang="en-US" sz="2800" dirty="0" smtClean="0">
                <a:latin typeface="Times New Roman" pitchFamily="18" charset="0"/>
                <a:cs typeface="Times New Roman" pitchFamily="18" charset="0"/>
              </a:rPr>
              <a:t>.</a:t>
            </a:r>
          </a:p>
          <a:p>
            <a:pPr>
              <a:buFont typeface="Wingdings" pitchFamily="2" charset="2"/>
              <a:buChar char="Ø"/>
            </a:pPr>
            <a:r>
              <a:rPr lang="en-US" sz="2800" dirty="0">
                <a:latin typeface="Times New Roman" pitchFamily="18" charset="0"/>
                <a:cs typeface="Times New Roman" pitchFamily="18" charset="0"/>
              </a:rPr>
              <a:t>It is more </a:t>
            </a:r>
            <a:r>
              <a:rPr lang="en-US" sz="2800" b="1" dirty="0">
                <a:latin typeface="Times New Roman" pitchFamily="18" charset="0"/>
                <a:cs typeface="Times New Roman" pitchFamily="18" charset="0"/>
              </a:rPr>
              <a:t>common in lower socioeconomic groups</a:t>
            </a:r>
            <a:r>
              <a:rPr lang="en-US" sz="2800" dirty="0">
                <a:latin typeface="Times New Roman" pitchFamily="18" charset="0"/>
                <a:cs typeface="Times New Roman" pitchFamily="18" charset="0"/>
              </a:rPr>
              <a:t>, in women with early </a:t>
            </a:r>
            <a:r>
              <a:rPr lang="en-US" sz="2800" b="1" dirty="0">
                <a:latin typeface="Times New Roman" pitchFamily="18" charset="0"/>
                <a:cs typeface="Times New Roman" pitchFamily="18" charset="0"/>
              </a:rPr>
              <a:t>initial sexual activity and/or multiple sexual partners, and in </a:t>
            </a:r>
            <a:r>
              <a:rPr lang="en-US" sz="2800" b="1" dirty="0" smtClean="0">
                <a:latin typeface="Times New Roman" pitchFamily="18" charset="0"/>
                <a:cs typeface="Times New Roman" pitchFamily="18" charset="0"/>
              </a:rPr>
              <a:t>smokers.</a:t>
            </a:r>
          </a:p>
          <a:p>
            <a:pPr>
              <a:buFont typeface="Wingdings" pitchFamily="2" charset="2"/>
              <a:buChar char="Ø"/>
            </a:pPr>
            <a:r>
              <a:rPr lang="en-US" sz="2800" dirty="0">
                <a:latin typeface="Times New Roman" pitchFamily="18" charset="0"/>
                <a:cs typeface="Times New Roman" pitchFamily="18" charset="0"/>
              </a:rPr>
              <a:t>Venereal transmission of </a:t>
            </a:r>
            <a:r>
              <a:rPr lang="en-US" sz="2800" b="1" dirty="0">
                <a:latin typeface="Times New Roman" pitchFamily="18" charset="0"/>
                <a:cs typeface="Times New Roman" pitchFamily="18" charset="0"/>
              </a:rPr>
              <a:t>human papilloma virus (</a:t>
            </a:r>
            <a:r>
              <a:rPr lang="en-US" sz="2800" b="1" dirty="0" smtClean="0">
                <a:latin typeface="Times New Roman" pitchFamily="18" charset="0"/>
                <a:cs typeface="Times New Roman" pitchFamily="18" charset="0"/>
              </a:rPr>
              <a:t>HPV- </a:t>
            </a:r>
            <a:r>
              <a:rPr lang="en-US" sz="2800" dirty="0">
                <a:latin typeface="Times New Roman" pitchFamily="18" charset="0"/>
                <a:cs typeface="Times New Roman" pitchFamily="18" charset="0"/>
              </a:rPr>
              <a:t>associated with genital warts</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has an important etiologic </a:t>
            </a:r>
            <a:r>
              <a:rPr lang="en-US" sz="2800" dirty="0" smtClean="0">
                <a:latin typeface="Times New Roman" pitchFamily="18" charset="0"/>
                <a:cs typeface="Times New Roman" pitchFamily="18" charset="0"/>
              </a:rPr>
              <a:t>role.</a:t>
            </a:r>
          </a:p>
          <a:p>
            <a:pPr>
              <a:buFont typeface="Wingdings" pitchFamily="2" charset="2"/>
              <a:buChar char="Ø"/>
            </a:pPr>
            <a:r>
              <a:rPr lang="en-US" sz="2800" dirty="0">
                <a:latin typeface="Times New Roman" pitchFamily="18" charset="0"/>
                <a:cs typeface="Times New Roman" pitchFamily="18" charset="0"/>
              </a:rPr>
              <a:t>The protein product of </a:t>
            </a:r>
            <a:r>
              <a:rPr lang="en-US" sz="2800" dirty="0" smtClean="0">
                <a:latin typeface="Times New Roman" pitchFamily="18" charset="0"/>
                <a:cs typeface="Times New Roman" pitchFamily="18" charset="0"/>
              </a:rPr>
              <a:t>HPV, </a:t>
            </a:r>
            <a:r>
              <a:rPr lang="en-US" sz="2800" dirty="0">
                <a:latin typeface="Times New Roman" pitchFamily="18" charset="0"/>
                <a:cs typeface="Times New Roman" pitchFamily="18" charset="0"/>
              </a:rPr>
              <a:t>the </a:t>
            </a:r>
            <a:r>
              <a:rPr lang="en-US" sz="2800" b="1" dirty="0">
                <a:latin typeface="Times New Roman" pitchFamily="18" charset="0"/>
                <a:cs typeface="Times New Roman" pitchFamily="18" charset="0"/>
              </a:rPr>
              <a:t>E7 protein, binds and inactivates the tumor-suppressor gene </a:t>
            </a:r>
            <a:r>
              <a:rPr lang="en-US" sz="2800" b="1" dirty="0" smtClean="0">
                <a:latin typeface="Times New Roman" pitchFamily="18" charset="0"/>
                <a:cs typeface="Times New Roman" pitchFamily="18" charset="0"/>
              </a:rPr>
              <a:t>p53</a:t>
            </a:r>
            <a:r>
              <a:rPr lang="en-US" sz="2800" dirty="0" smtClean="0">
                <a:latin typeface="Times New Roman" pitchFamily="18" charset="0"/>
                <a:cs typeface="Times New Roman" pitchFamily="18" charset="0"/>
              </a:rPr>
              <a:t> which explains the carcinogenic effect of HPV</a:t>
            </a:r>
            <a:endParaRPr lang="en-US" sz="2800" b="1" u="sng"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77218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48768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724400" y="52387"/>
            <a:ext cx="3886200" cy="6370975"/>
          </a:xfrm>
          <a:prstGeom prst="rect">
            <a:avLst/>
          </a:prstGeom>
          <a:noFill/>
        </p:spPr>
        <p:txBody>
          <a:bodyPr wrap="square" rtlCol="0">
            <a:spAutoFit/>
          </a:bodyPr>
          <a:lstStyle/>
          <a:p>
            <a:r>
              <a:rPr lang="en-US" sz="2400" b="1" dirty="0" smtClean="0">
                <a:solidFill>
                  <a:srgbClr val="FF0000"/>
                </a:solidFill>
              </a:rPr>
              <a:t>Fig. Cell </a:t>
            </a:r>
            <a:r>
              <a:rPr lang="en-US" sz="2400" b="1" dirty="0">
                <a:solidFill>
                  <a:srgbClr val="FF0000"/>
                </a:solidFill>
              </a:rPr>
              <a:t>divisions during spermatogenesis</a:t>
            </a:r>
            <a:r>
              <a:rPr lang="en-US" sz="2400" b="1" dirty="0" smtClean="0">
                <a:solidFill>
                  <a:srgbClr val="FF0000"/>
                </a:solidFill>
              </a:rPr>
              <a:t>. (</a:t>
            </a:r>
            <a:r>
              <a:rPr lang="en-US" sz="2400" b="1" dirty="0">
                <a:solidFill>
                  <a:srgbClr val="FF0000"/>
                </a:solidFill>
              </a:rPr>
              <a:t>74 </a:t>
            </a:r>
            <a:r>
              <a:rPr lang="en-US" sz="2400" b="1" dirty="0" smtClean="0">
                <a:solidFill>
                  <a:srgbClr val="FF0000"/>
                </a:solidFill>
              </a:rPr>
              <a:t>days) </a:t>
            </a:r>
          </a:p>
          <a:p>
            <a:pPr marL="342900" indent="-342900">
              <a:buFont typeface="Wingdings" pitchFamily="2" charset="2"/>
              <a:buChar char="v"/>
            </a:pPr>
            <a:r>
              <a:rPr lang="en-US" sz="2000" dirty="0" smtClean="0"/>
              <a:t>During </a:t>
            </a:r>
            <a:r>
              <a:rPr lang="en-US" sz="2000" dirty="0"/>
              <a:t>embryonic development the primordial germ cells migrate to the testis, where they become </a:t>
            </a:r>
            <a:r>
              <a:rPr lang="en-US" sz="2000" dirty="0" err="1"/>
              <a:t>spermatogonia</a:t>
            </a:r>
            <a:r>
              <a:rPr lang="en-US" sz="2000" dirty="0" smtClean="0"/>
              <a:t>.</a:t>
            </a:r>
          </a:p>
          <a:p>
            <a:pPr marL="342900" indent="-342900">
              <a:buFont typeface="Wingdings" pitchFamily="2" charset="2"/>
              <a:buChar char="v"/>
            </a:pPr>
            <a:r>
              <a:rPr lang="en-US" sz="2000" dirty="0" smtClean="0"/>
              <a:t>At </a:t>
            </a:r>
            <a:r>
              <a:rPr lang="en-US" sz="2000" dirty="0"/>
              <a:t>puberty (usually 12 to 14 years after birth), the </a:t>
            </a:r>
            <a:r>
              <a:rPr lang="en-US" sz="2000" dirty="0" err="1"/>
              <a:t>spermatogonia</a:t>
            </a:r>
            <a:r>
              <a:rPr lang="en-US" sz="2000" dirty="0"/>
              <a:t> proliferate rapidly by mitosis. </a:t>
            </a:r>
            <a:endParaRPr lang="en-US" sz="2000" dirty="0" smtClean="0"/>
          </a:p>
          <a:p>
            <a:pPr marL="342900" indent="-342900">
              <a:buFont typeface="Wingdings" pitchFamily="2" charset="2"/>
              <a:buChar char="v"/>
            </a:pPr>
            <a:r>
              <a:rPr lang="en-US" sz="2000" dirty="0" smtClean="0"/>
              <a:t>Some </a:t>
            </a:r>
            <a:r>
              <a:rPr lang="en-US" sz="2000" dirty="0"/>
              <a:t>begin meiosis to become primary spermatocytes and continue through meiotic division I to become secondary spermatocytes</a:t>
            </a:r>
            <a:r>
              <a:rPr lang="en-US" sz="2000" dirty="0" smtClean="0"/>
              <a:t>.</a:t>
            </a:r>
          </a:p>
          <a:p>
            <a:pPr marL="342900" indent="-342900">
              <a:buFont typeface="Wingdings" pitchFamily="2" charset="2"/>
              <a:buChar char="v"/>
            </a:pPr>
            <a:r>
              <a:rPr lang="en-US" sz="2000" dirty="0" smtClean="0"/>
              <a:t>After </a:t>
            </a:r>
            <a:r>
              <a:rPr lang="en-US" sz="2000" dirty="0"/>
              <a:t>completion of meiotic division II, the secondary spermatocytes produce spermatids, which differentiate to form spermatozoa.</a:t>
            </a:r>
          </a:p>
        </p:txBody>
      </p:sp>
      <p:sp>
        <p:nvSpPr>
          <p:cNvPr id="5" name="TextBox 4"/>
          <p:cNvSpPr txBox="1"/>
          <p:nvPr/>
        </p:nvSpPr>
        <p:spPr>
          <a:xfrm>
            <a:off x="1759130" y="5249346"/>
            <a:ext cx="1839414" cy="400110"/>
          </a:xfrm>
          <a:prstGeom prst="rect">
            <a:avLst/>
          </a:prstGeom>
          <a:noFill/>
        </p:spPr>
        <p:txBody>
          <a:bodyPr wrap="none" rtlCol="0">
            <a:spAutoFit/>
          </a:bodyPr>
          <a:lstStyle/>
          <a:p>
            <a:r>
              <a:rPr lang="en-US" sz="2000" b="1" dirty="0" err="1">
                <a:solidFill>
                  <a:srgbClr val="7030A0"/>
                </a:solidFill>
              </a:rPr>
              <a:t>spermiogenesis</a:t>
            </a:r>
            <a:endParaRPr lang="en-US" sz="2000" b="1" dirty="0">
              <a:solidFill>
                <a:srgbClr val="7030A0"/>
              </a:solidFill>
            </a:endParaRPr>
          </a:p>
        </p:txBody>
      </p:sp>
    </p:spTree>
    <p:extLst>
      <p:ext uri="{BB962C8B-B14F-4D97-AF65-F5344CB8AC3E}">
        <p14:creationId xmlns:p14="http://schemas.microsoft.com/office/powerpoint/2010/main" val="204023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6553200"/>
          </a:xfrm>
        </p:spPr>
        <p:txBody>
          <a:bodyPr>
            <a:normAutofit lnSpcReduction="10000"/>
          </a:bodyPr>
          <a:lstStyle/>
          <a:p>
            <a:pPr marL="0" indent="0">
              <a:buNone/>
            </a:pPr>
            <a:endParaRPr lang="en-US" sz="2800" b="1" dirty="0" smtClean="0">
              <a:latin typeface="Times New Roman" pitchFamily="18" charset="0"/>
              <a:cs typeface="Times New Roman" pitchFamily="18" charset="0"/>
            </a:endParaRPr>
          </a:p>
          <a:p>
            <a:pPr marL="0" indent="0">
              <a:buNone/>
            </a:pPr>
            <a:r>
              <a:rPr lang="en-US" sz="2800" b="1" dirty="0" smtClean="0">
                <a:latin typeface="Times New Roman" pitchFamily="18" charset="0"/>
                <a:cs typeface="Times New Roman" pitchFamily="18" charset="0"/>
              </a:rPr>
              <a:t>Clinical Presentation</a:t>
            </a:r>
            <a:endParaRPr lang="en-US" sz="2800" b="1" dirty="0">
              <a:latin typeface="Times New Roman" pitchFamily="18" charset="0"/>
              <a:cs typeface="Times New Roman" pitchFamily="18" charset="0"/>
            </a:endParaRPr>
          </a:p>
          <a:p>
            <a:pPr marL="857250" lvl="1" indent="-457200">
              <a:buFont typeface="Wingdings" pitchFamily="2" charset="2"/>
              <a:buChar char="Ø"/>
            </a:pPr>
            <a:r>
              <a:rPr lang="en-US" dirty="0" smtClean="0"/>
              <a:t>Generally </a:t>
            </a:r>
            <a:r>
              <a:rPr lang="en-US" dirty="0"/>
              <a:t>are </a:t>
            </a:r>
            <a:r>
              <a:rPr lang="en-US" dirty="0" smtClean="0"/>
              <a:t>asymptomatic.</a:t>
            </a:r>
          </a:p>
          <a:p>
            <a:pPr marL="857250" lvl="1" indent="-457200">
              <a:buFont typeface="Wingdings" pitchFamily="2" charset="2"/>
              <a:buChar char="Ø"/>
            </a:pPr>
            <a:r>
              <a:rPr lang="en-US" dirty="0" smtClean="0"/>
              <a:t>Present </a:t>
            </a:r>
            <a:r>
              <a:rPr lang="en-US" dirty="0"/>
              <a:t>with abnormal </a:t>
            </a:r>
            <a:r>
              <a:rPr lang="en-US" dirty="0" smtClean="0"/>
              <a:t>bleeding</a:t>
            </a:r>
          </a:p>
          <a:p>
            <a:pPr marL="857250" lvl="1" indent="-457200">
              <a:buFont typeface="Wingdings" pitchFamily="2" charset="2"/>
              <a:buChar char="Ø"/>
            </a:pPr>
            <a:r>
              <a:rPr lang="en-US" dirty="0"/>
              <a:t>Yellowish vaginal discharge, </a:t>
            </a:r>
            <a:endParaRPr lang="en-US" dirty="0" smtClean="0"/>
          </a:p>
          <a:p>
            <a:pPr marL="857250" lvl="1" indent="-457200">
              <a:buFont typeface="Wingdings" pitchFamily="2" charset="2"/>
              <a:buChar char="Ø"/>
            </a:pPr>
            <a:r>
              <a:rPr lang="en-US" dirty="0"/>
              <a:t>L</a:t>
            </a:r>
            <a:r>
              <a:rPr lang="en-US" dirty="0" smtClean="0"/>
              <a:t>umbosacral </a:t>
            </a:r>
            <a:r>
              <a:rPr lang="en-US" dirty="0"/>
              <a:t>back pain</a:t>
            </a:r>
            <a:r>
              <a:rPr lang="en-US" dirty="0" smtClean="0"/>
              <a:t>,</a:t>
            </a:r>
          </a:p>
          <a:p>
            <a:pPr marL="857250" lvl="1" indent="-457200">
              <a:buFont typeface="Wingdings" pitchFamily="2" charset="2"/>
              <a:buChar char="Ø"/>
            </a:pPr>
            <a:r>
              <a:rPr lang="en-US" dirty="0" smtClean="0"/>
              <a:t>Lower-extremity </a:t>
            </a:r>
            <a:r>
              <a:rPr lang="en-US" dirty="0"/>
              <a:t>edema, and </a:t>
            </a:r>
            <a:endParaRPr lang="en-US" dirty="0" smtClean="0"/>
          </a:p>
          <a:p>
            <a:pPr marL="857250" lvl="1" indent="-457200">
              <a:buFont typeface="Wingdings" pitchFamily="2" charset="2"/>
              <a:buChar char="Ø"/>
            </a:pPr>
            <a:r>
              <a:rPr lang="en-US" dirty="0"/>
              <a:t>U</a:t>
            </a:r>
            <a:r>
              <a:rPr lang="en-US" dirty="0" smtClean="0"/>
              <a:t>rinary symptoms</a:t>
            </a:r>
          </a:p>
          <a:p>
            <a:pPr>
              <a:buFont typeface="Wingdings" pitchFamily="2" charset="2"/>
              <a:buChar char="§"/>
            </a:pPr>
            <a:r>
              <a:rPr lang="en-US" dirty="0" smtClean="0"/>
              <a:t>Disease </a:t>
            </a:r>
            <a:r>
              <a:rPr lang="en-US" dirty="0"/>
              <a:t>is detected on routine pelvic </a:t>
            </a:r>
            <a:r>
              <a:rPr lang="en-US" dirty="0" smtClean="0"/>
              <a:t>examination under </a:t>
            </a:r>
            <a:r>
              <a:rPr lang="en-US" dirty="0"/>
              <a:t>anesthesia with </a:t>
            </a:r>
            <a:r>
              <a:rPr lang="en-US" dirty="0" smtClean="0"/>
              <a:t>cystoscopy.</a:t>
            </a:r>
          </a:p>
          <a:p>
            <a:pPr>
              <a:buFont typeface="Wingdings" pitchFamily="2" charset="2"/>
              <a:buChar char="§"/>
            </a:pPr>
            <a:r>
              <a:rPr lang="en-US" dirty="0"/>
              <a:t>Chest x-rays, intravenous </a:t>
            </a:r>
            <a:r>
              <a:rPr lang="en-US" dirty="0" err="1"/>
              <a:t>pyelograms</a:t>
            </a:r>
            <a:r>
              <a:rPr lang="en-US" dirty="0"/>
              <a:t>, and CT are generally required, and MRI may be used to assess </a:t>
            </a:r>
            <a:r>
              <a:rPr lang="en-US" dirty="0" err="1"/>
              <a:t>extracervical</a:t>
            </a:r>
            <a:r>
              <a:rPr lang="en-US" dirty="0"/>
              <a:t> extension</a:t>
            </a:r>
            <a:r>
              <a:rPr lang="en-US" dirty="0" smtClean="0"/>
              <a:t> </a:t>
            </a:r>
            <a:endParaRPr lang="en-US" dirty="0"/>
          </a:p>
        </p:txBody>
      </p:sp>
    </p:spTree>
    <p:extLst>
      <p:ext uri="{BB962C8B-B14F-4D97-AF65-F5344CB8AC3E}">
        <p14:creationId xmlns:p14="http://schemas.microsoft.com/office/powerpoint/2010/main" val="3195121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84" y="152400"/>
            <a:ext cx="5210416"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900" y="-8965"/>
            <a:ext cx="4229100" cy="6028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4611707"/>
            <a:ext cx="4281784" cy="954107"/>
          </a:xfrm>
          <a:prstGeom prst="rect">
            <a:avLst/>
          </a:prstGeom>
          <a:noFill/>
        </p:spPr>
        <p:txBody>
          <a:bodyPr wrap="square" rtlCol="0">
            <a:spAutoFit/>
          </a:bodyPr>
          <a:lstStyle/>
          <a:p>
            <a:r>
              <a:rPr lang="en-US" sz="2000" b="1" dirty="0">
                <a:solidFill>
                  <a:srgbClr val="FF0000"/>
                </a:solidFill>
              </a:rPr>
              <a:t>Events in spermatogenesis</a:t>
            </a:r>
            <a:r>
              <a:rPr lang="en-US" b="1" dirty="0"/>
              <a:t>. </a:t>
            </a:r>
            <a:endParaRPr lang="en-US" b="1" dirty="0" smtClean="0"/>
          </a:p>
          <a:p>
            <a:r>
              <a:rPr lang="en-US" dirty="0" smtClean="0"/>
              <a:t>Diploid </a:t>
            </a:r>
            <a:r>
              <a:rPr lang="en-US" dirty="0"/>
              <a:t>cells (</a:t>
            </a:r>
            <a:r>
              <a:rPr lang="en-US" dirty="0" smtClean="0"/>
              <a:t>2n) have </a:t>
            </a:r>
            <a:r>
              <a:rPr lang="en-US" dirty="0"/>
              <a:t>46 chromosomes; haploid cells (n) have 23 chromosomes.</a:t>
            </a:r>
          </a:p>
        </p:txBody>
      </p:sp>
      <p:sp>
        <p:nvSpPr>
          <p:cNvPr id="5" name="TextBox 4"/>
          <p:cNvSpPr txBox="1"/>
          <p:nvPr/>
        </p:nvSpPr>
        <p:spPr>
          <a:xfrm>
            <a:off x="2029691" y="6266674"/>
            <a:ext cx="7086600" cy="400110"/>
          </a:xfrm>
          <a:prstGeom prst="rect">
            <a:avLst/>
          </a:prstGeom>
          <a:noFill/>
        </p:spPr>
        <p:txBody>
          <a:bodyPr wrap="square" rtlCol="0">
            <a:spAutoFit/>
          </a:bodyPr>
          <a:lstStyle/>
          <a:p>
            <a:r>
              <a:rPr lang="en-US" sz="2000" b="1" dirty="0" err="1">
                <a:solidFill>
                  <a:srgbClr val="FF0000"/>
                </a:solidFill>
              </a:rPr>
              <a:t>Spermiogenesis</a:t>
            </a:r>
            <a:r>
              <a:rPr lang="en-US" sz="2000" dirty="0"/>
              <a:t> involves the maturation of </a:t>
            </a:r>
            <a:r>
              <a:rPr lang="en-US" sz="2000" dirty="0" smtClean="0"/>
              <a:t>spermatids into </a:t>
            </a:r>
            <a:r>
              <a:rPr lang="en-US" sz="2000" dirty="0"/>
              <a:t>sperm.</a:t>
            </a:r>
          </a:p>
        </p:txBody>
      </p:sp>
    </p:spTree>
    <p:extLst>
      <p:ext uri="{BB962C8B-B14F-4D97-AF65-F5344CB8AC3E}">
        <p14:creationId xmlns:p14="http://schemas.microsoft.com/office/powerpoint/2010/main" val="2369309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Books by raju dai\Physiology\Boron - Medical Physiology\Images\IX. The Reproductive System\S23283-053-f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998" y="14818"/>
            <a:ext cx="4989354" cy="67067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 y="205870"/>
            <a:ext cx="4622399"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162800" y="762000"/>
            <a:ext cx="1967551" cy="1200329"/>
          </a:xfrm>
          <a:prstGeom prst="rect">
            <a:avLst/>
          </a:prstGeom>
          <a:noFill/>
        </p:spPr>
        <p:txBody>
          <a:bodyPr wrap="square" rtlCol="0">
            <a:spAutoFit/>
          </a:bodyPr>
          <a:lstStyle/>
          <a:p>
            <a:r>
              <a:rPr lang="en-US" sz="2400" b="1" dirty="0" smtClean="0">
                <a:solidFill>
                  <a:srgbClr val="FF0000"/>
                </a:solidFill>
                <a:effectLst/>
                <a:latin typeface="Times New Roman" pitchFamily="18" charset="0"/>
                <a:cs typeface="Times New Roman" pitchFamily="18" charset="0"/>
              </a:rPr>
              <a:t>Fig. control of male reproduction</a:t>
            </a:r>
            <a:endParaRPr lang="en-US" sz="2400" dirty="0"/>
          </a:p>
        </p:txBody>
      </p:sp>
    </p:spTree>
    <p:extLst>
      <p:ext uri="{BB962C8B-B14F-4D97-AF65-F5344CB8AC3E}">
        <p14:creationId xmlns:p14="http://schemas.microsoft.com/office/powerpoint/2010/main" val="29749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wheel(1)">
                                      <p:cBhvr>
                                        <p:cTn id="1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marL="0" indent="0">
              <a:buNone/>
            </a:pPr>
            <a:r>
              <a:rPr lang="en-US" sz="2400" b="1" u="sng" dirty="0" smtClean="0">
                <a:solidFill>
                  <a:srgbClr val="FF0000"/>
                </a:solidFill>
                <a:latin typeface="Arial" pitchFamily="34" charset="0"/>
                <a:cs typeface="Arial" pitchFamily="34" charset="0"/>
              </a:rPr>
              <a:t>Functions of </a:t>
            </a:r>
            <a:r>
              <a:rPr lang="en-US" sz="2400" b="1" u="sng" dirty="0" err="1" smtClean="0">
                <a:solidFill>
                  <a:srgbClr val="FF0000"/>
                </a:solidFill>
                <a:latin typeface="Arial" pitchFamily="34" charset="0"/>
                <a:cs typeface="Arial" pitchFamily="34" charset="0"/>
              </a:rPr>
              <a:t>sertoli</a:t>
            </a:r>
            <a:r>
              <a:rPr lang="en-US" sz="2400" b="1" u="sng" dirty="0" smtClean="0">
                <a:solidFill>
                  <a:srgbClr val="FF0000"/>
                </a:solidFill>
                <a:latin typeface="Arial" pitchFamily="34" charset="0"/>
                <a:cs typeface="Arial" pitchFamily="34" charset="0"/>
              </a:rPr>
              <a:t> cells/</a:t>
            </a:r>
            <a:r>
              <a:rPr lang="en-US" sz="2400" b="1" u="sng" dirty="0" err="1" smtClean="0">
                <a:solidFill>
                  <a:srgbClr val="FF0000"/>
                </a:solidFill>
                <a:latin typeface="Arial" pitchFamily="34" charset="0"/>
                <a:cs typeface="Arial" pitchFamily="34" charset="0"/>
              </a:rPr>
              <a:t>sustantacular</a:t>
            </a:r>
            <a:r>
              <a:rPr lang="en-US" sz="2400" b="1" u="sng" dirty="0" smtClean="0">
                <a:solidFill>
                  <a:srgbClr val="FF0000"/>
                </a:solidFill>
                <a:latin typeface="Arial" pitchFamily="34" charset="0"/>
                <a:cs typeface="Arial" pitchFamily="34" charset="0"/>
              </a:rPr>
              <a:t> cells</a:t>
            </a:r>
          </a:p>
          <a:p>
            <a:pPr marL="514350" indent="-514350">
              <a:buFont typeface="+mj-lt"/>
              <a:buAutoNum type="arabicPeriod"/>
            </a:pPr>
            <a:r>
              <a:rPr lang="en-US" sz="2200" dirty="0">
                <a:latin typeface="Times New Roman" pitchFamily="18" charset="0"/>
                <a:cs typeface="Times New Roman" pitchFamily="18" charset="0"/>
              </a:rPr>
              <a:t>S</a:t>
            </a:r>
            <a:r>
              <a:rPr lang="en-US" sz="2200" dirty="0" smtClean="0">
                <a:latin typeface="Times New Roman" pitchFamily="18" charset="0"/>
                <a:cs typeface="Times New Roman" pitchFamily="18" charset="0"/>
              </a:rPr>
              <a:t>urround sperm cells and provide structural support within the epithelium.</a:t>
            </a:r>
          </a:p>
          <a:p>
            <a:pPr marL="514350" indent="-514350">
              <a:buFont typeface="+mj-lt"/>
              <a:buAutoNum type="arabicPeriod"/>
            </a:pPr>
            <a:r>
              <a:rPr lang="en-US" sz="2200" dirty="0">
                <a:latin typeface="Times New Roman" pitchFamily="18" charset="0"/>
                <a:cs typeface="Times New Roman" pitchFamily="18" charset="0"/>
              </a:rPr>
              <a:t>T</a:t>
            </a:r>
            <a:r>
              <a:rPr lang="en-US" sz="2200" dirty="0" smtClean="0">
                <a:latin typeface="Times New Roman" pitchFamily="18" charset="0"/>
                <a:cs typeface="Times New Roman" pitchFamily="18" charset="0"/>
              </a:rPr>
              <a:t>hey form adhering and gap junctions with all stages of sperm cells: </a:t>
            </a:r>
            <a:r>
              <a:rPr lang="en-US" sz="2200" b="1" dirty="0" smtClean="0">
                <a:latin typeface="Times New Roman" pitchFamily="18" charset="0"/>
                <a:cs typeface="Times New Roman" pitchFamily="18" charset="0"/>
              </a:rPr>
              <a:t>blood-testis barrier</a:t>
            </a:r>
            <a:r>
              <a:rPr lang="en-US" sz="2200" dirty="0" smtClean="0">
                <a:latin typeface="Times New Roman" pitchFamily="18" charset="0"/>
                <a:cs typeface="Times New Roman" pitchFamily="18" charset="0"/>
              </a:rPr>
              <a:t>.</a:t>
            </a:r>
          </a:p>
          <a:p>
            <a:pPr marL="514350" indent="-514350">
              <a:buFont typeface="+mj-lt"/>
              <a:buAutoNum type="arabicPeriod"/>
            </a:pPr>
            <a:r>
              <a:rPr lang="en-US" sz="2200" dirty="0" err="1" smtClean="0">
                <a:latin typeface="Times New Roman" pitchFamily="18" charset="0"/>
                <a:cs typeface="Times New Roman" pitchFamily="18" charset="0"/>
              </a:rPr>
              <a:t>Sertoli</a:t>
            </a:r>
            <a:r>
              <a:rPr lang="en-US" sz="2200" dirty="0" smtClean="0">
                <a:latin typeface="Times New Roman" pitchFamily="18" charset="0"/>
                <a:cs typeface="Times New Roman" pitchFamily="18" charset="0"/>
              </a:rPr>
              <a:t> cells express the </a:t>
            </a:r>
            <a:r>
              <a:rPr lang="en-US" sz="2200" b="1" dirty="0" smtClean="0">
                <a:latin typeface="Times New Roman" pitchFamily="18" charset="0"/>
                <a:cs typeface="Times New Roman" pitchFamily="18" charset="0"/>
              </a:rPr>
              <a:t>androgen receptor (testosterone)</a:t>
            </a:r>
          </a:p>
          <a:p>
            <a:pPr marL="514350" indent="-514350">
              <a:buFont typeface="+mj-lt"/>
              <a:buAutoNum type="arabicPeriod"/>
            </a:pPr>
            <a:r>
              <a:rPr lang="en-US" sz="2200" dirty="0" err="1" smtClean="0">
                <a:latin typeface="Times New Roman" pitchFamily="18" charset="0"/>
                <a:cs typeface="Times New Roman" pitchFamily="18" charset="0"/>
              </a:rPr>
              <a:t>Sertoli</a:t>
            </a:r>
            <a:r>
              <a:rPr lang="en-US" sz="2200" dirty="0" smtClean="0">
                <a:latin typeface="Times New Roman" pitchFamily="18" charset="0"/>
                <a:cs typeface="Times New Roman" pitchFamily="18" charset="0"/>
              </a:rPr>
              <a:t> cell expresses the </a:t>
            </a:r>
            <a:r>
              <a:rPr lang="en-US" sz="2200" b="1" dirty="0" smtClean="0">
                <a:latin typeface="Times New Roman" pitchFamily="18" charset="0"/>
                <a:cs typeface="Times New Roman" pitchFamily="18" charset="0"/>
              </a:rPr>
              <a:t>FSH receptor,</a:t>
            </a:r>
            <a:r>
              <a:rPr lang="en-US" sz="2200" dirty="0" smtClean="0">
                <a:latin typeface="Times New Roman" pitchFamily="18" charset="0"/>
                <a:cs typeface="Times New Roman" pitchFamily="18" charset="0"/>
              </a:rPr>
              <a:t> not the developing sperm.</a:t>
            </a:r>
          </a:p>
          <a:p>
            <a:pPr marL="514350" indent="-514350">
              <a:buFont typeface="+mj-lt"/>
              <a:buAutoNum type="arabicPeriod"/>
            </a:pPr>
            <a:r>
              <a:rPr lang="en-US" sz="2200" dirty="0" err="1" smtClean="0">
                <a:latin typeface="Times New Roman" pitchFamily="18" charset="0"/>
                <a:cs typeface="Times New Roman" pitchFamily="18" charset="0"/>
              </a:rPr>
              <a:t>Sertoli</a:t>
            </a:r>
            <a:r>
              <a:rPr lang="en-US" sz="2200" dirty="0" smtClean="0">
                <a:latin typeface="Times New Roman" pitchFamily="18" charset="0"/>
                <a:cs typeface="Times New Roman" pitchFamily="18" charset="0"/>
              </a:rPr>
              <a:t> cells also produce </a:t>
            </a:r>
            <a:r>
              <a:rPr lang="en-US" sz="2200" b="1" dirty="0" smtClean="0">
                <a:latin typeface="Times New Roman" pitchFamily="18" charset="0"/>
                <a:cs typeface="Times New Roman" pitchFamily="18" charset="0"/>
              </a:rPr>
              <a:t>androgen-binding protein</a:t>
            </a:r>
            <a:r>
              <a:rPr lang="en-US" sz="2200" dirty="0" smtClean="0">
                <a:latin typeface="Times New Roman" pitchFamily="18" charset="0"/>
                <a:cs typeface="Times New Roman" pitchFamily="18" charset="0"/>
              </a:rPr>
              <a:t> (ABP), which maintains a high androgen level within the </a:t>
            </a:r>
            <a:r>
              <a:rPr lang="en-US" sz="2200" dirty="0" err="1" smtClean="0">
                <a:latin typeface="Times New Roman" pitchFamily="18" charset="0"/>
                <a:cs typeface="Times New Roman" pitchFamily="18" charset="0"/>
              </a:rPr>
              <a:t>adluminal</a:t>
            </a:r>
            <a:r>
              <a:rPr lang="en-US" sz="2200" dirty="0" smtClean="0">
                <a:latin typeface="Times New Roman" pitchFamily="18" charset="0"/>
                <a:cs typeface="Times New Roman" pitchFamily="18" charset="0"/>
              </a:rPr>
              <a:t> compartment; the lumens of the seminiferous tubules.</a:t>
            </a:r>
          </a:p>
          <a:p>
            <a:pPr marL="514350" indent="-514350">
              <a:buFont typeface="+mj-lt"/>
              <a:buAutoNum type="arabicPeriod"/>
            </a:pP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Sertoli</a:t>
            </a:r>
            <a:r>
              <a:rPr lang="en-US" sz="2200" dirty="0" smtClean="0">
                <a:latin typeface="Times New Roman" pitchFamily="18" charset="0"/>
                <a:cs typeface="Times New Roman" pitchFamily="18" charset="0"/>
              </a:rPr>
              <a:t> cells also produce a large amount of </a:t>
            </a:r>
            <a:r>
              <a:rPr lang="en-US" sz="2200" b="1" u="sng" dirty="0" smtClean="0">
                <a:solidFill>
                  <a:srgbClr val="FF0000"/>
                </a:solidFill>
                <a:latin typeface="Times New Roman" pitchFamily="18" charset="0"/>
                <a:cs typeface="Times New Roman" pitchFamily="18" charset="0"/>
              </a:rPr>
              <a:t>fluid</a:t>
            </a:r>
            <a:r>
              <a:rPr lang="en-US" sz="2200" dirty="0" smtClean="0">
                <a:latin typeface="Times New Roman" pitchFamily="18" charset="0"/>
                <a:cs typeface="Times New Roman" pitchFamily="18" charset="0"/>
              </a:rPr>
              <a:t>; provides an appropriate bathing medium for the sperm and assists in moving the immotile spermatozoa from the seminiferous tubule into the epididymis. </a:t>
            </a:r>
          </a:p>
          <a:p>
            <a:pPr marL="514350" indent="-514350">
              <a:buFont typeface="+mj-lt"/>
              <a:buAutoNum type="arabicPeriod"/>
            </a:pPr>
            <a:r>
              <a:rPr lang="en-US" sz="2200" dirty="0" smtClean="0">
                <a:latin typeface="Times New Roman" pitchFamily="18" charset="0"/>
                <a:cs typeface="Times New Roman" pitchFamily="18" charset="0"/>
              </a:rPr>
              <a:t>The </a:t>
            </a:r>
            <a:r>
              <a:rPr lang="en-US" sz="2200" dirty="0" err="1" smtClean="0">
                <a:latin typeface="Times New Roman" pitchFamily="18" charset="0"/>
                <a:cs typeface="Times New Roman" pitchFamily="18" charset="0"/>
              </a:rPr>
              <a:t>Sertoli</a:t>
            </a:r>
            <a:r>
              <a:rPr lang="en-US" sz="2200" dirty="0" smtClean="0">
                <a:latin typeface="Times New Roman" pitchFamily="18" charset="0"/>
                <a:cs typeface="Times New Roman" pitchFamily="18" charset="0"/>
              </a:rPr>
              <a:t> cells also produce the hormone </a:t>
            </a:r>
            <a:r>
              <a:rPr lang="en-US" sz="2200" b="1" dirty="0" err="1" smtClean="0">
                <a:solidFill>
                  <a:srgbClr val="FF0000"/>
                </a:solidFill>
                <a:latin typeface="Times New Roman" pitchFamily="18" charset="0"/>
                <a:cs typeface="Times New Roman" pitchFamily="18" charset="0"/>
              </a:rPr>
              <a:t>inhibin</a:t>
            </a:r>
            <a:r>
              <a:rPr lang="en-US" sz="2200" b="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negatively feeds back on </a:t>
            </a:r>
            <a:r>
              <a:rPr lang="en-US" sz="2200" dirty="0" err="1" smtClean="0">
                <a:latin typeface="Times New Roman" pitchFamily="18" charset="0"/>
                <a:cs typeface="Times New Roman" pitchFamily="18" charset="0"/>
              </a:rPr>
              <a:t>gonadotropes</a:t>
            </a:r>
            <a:r>
              <a:rPr lang="en-US" sz="2200" dirty="0" smtClean="0">
                <a:latin typeface="Times New Roman" pitchFamily="18" charset="0"/>
                <a:cs typeface="Times New Roman" pitchFamily="18" charset="0"/>
              </a:rPr>
              <a:t> to inhibit FSH production</a:t>
            </a:r>
          </a:p>
          <a:p>
            <a:pPr marL="514350" indent="-514350">
              <a:buFont typeface="+mj-lt"/>
              <a:buAutoNum type="arabicPeriod"/>
            </a:pPr>
            <a:endParaRPr lang="en-US" sz="2000" dirty="0" smtClean="0">
              <a:latin typeface="Arial" pitchFamily="34" charset="0"/>
              <a:cs typeface="Arial" pitchFamily="34" charset="0"/>
            </a:endParaRPr>
          </a:p>
        </p:txBody>
      </p:sp>
    </p:spTree>
    <p:extLst>
      <p:ext uri="{BB962C8B-B14F-4D97-AF65-F5344CB8AC3E}">
        <p14:creationId xmlns:p14="http://schemas.microsoft.com/office/powerpoint/2010/main" val="32658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7636"/>
            <a:ext cx="7620000" cy="656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324600" y="5334000"/>
            <a:ext cx="2590800" cy="1200329"/>
          </a:xfrm>
          <a:prstGeom prst="rect">
            <a:avLst/>
          </a:prstGeom>
          <a:noFill/>
        </p:spPr>
        <p:txBody>
          <a:bodyPr wrap="square" rtlCol="0">
            <a:spAutoFit/>
          </a:bodyPr>
          <a:lstStyle/>
          <a:p>
            <a:r>
              <a:rPr lang="en-US" sz="2400" b="1" u="sng" dirty="0" smtClean="0">
                <a:solidFill>
                  <a:srgbClr val="FF0000"/>
                </a:solidFill>
              </a:rPr>
              <a:t>Fig. Spectrum of effects of testosterone</a:t>
            </a:r>
            <a:endParaRPr lang="en-US" sz="2400" b="1" u="sng" dirty="0">
              <a:solidFill>
                <a:srgbClr val="FF0000"/>
              </a:solidFill>
            </a:endParaRPr>
          </a:p>
        </p:txBody>
      </p:sp>
      <p:sp>
        <p:nvSpPr>
          <p:cNvPr id="5" name="TextBox 4"/>
          <p:cNvSpPr txBox="1"/>
          <p:nvPr/>
        </p:nvSpPr>
        <p:spPr>
          <a:xfrm>
            <a:off x="6517943" y="195189"/>
            <a:ext cx="2590800" cy="646331"/>
          </a:xfrm>
          <a:prstGeom prst="rect">
            <a:avLst/>
          </a:prstGeom>
          <a:noFill/>
        </p:spPr>
        <p:txBody>
          <a:bodyPr wrap="square" rtlCol="0">
            <a:spAutoFit/>
          </a:bodyPr>
          <a:lstStyle/>
          <a:p>
            <a:r>
              <a:rPr lang="it-IT" b="1" dirty="0"/>
              <a:t>D</a:t>
            </a:r>
            <a:r>
              <a:rPr lang="it-IT" b="1" dirty="0" smtClean="0"/>
              <a:t>ihydrotestosterone (DHT) and estradiol (E</a:t>
            </a:r>
            <a:r>
              <a:rPr lang="it-IT" b="1" baseline="-25000" dirty="0" smtClean="0"/>
              <a:t>2</a:t>
            </a:r>
            <a:r>
              <a:rPr lang="it-IT" b="1" dirty="0" smtClean="0"/>
              <a:t>)</a:t>
            </a:r>
            <a:endParaRPr lang="en-US" b="1" dirty="0"/>
          </a:p>
        </p:txBody>
      </p:sp>
    </p:spTree>
    <p:extLst>
      <p:ext uri="{BB962C8B-B14F-4D97-AF65-F5344CB8AC3E}">
        <p14:creationId xmlns:p14="http://schemas.microsoft.com/office/powerpoint/2010/main" val="134386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wheel(1)">
                                      <p:cBhvr>
                                        <p:cTn id="12" dur="20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2792</Words>
  <Application>Microsoft Office PowerPoint</Application>
  <PresentationFormat>On-screen Show (4:3)</PresentationFormat>
  <Paragraphs>330</Paragraphs>
  <Slides>50</Slides>
  <Notes>1</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Reproductive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Methods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Reproductive system</dc:title>
  <dc:creator>Inspiron 3000</dc:creator>
  <cp:lastModifiedBy>Inspiron 3000</cp:lastModifiedBy>
  <cp:revision>10</cp:revision>
  <dcterms:created xsi:type="dcterms:W3CDTF">2017-04-03T08:36:50Z</dcterms:created>
  <dcterms:modified xsi:type="dcterms:W3CDTF">2017-04-07T04:04:55Z</dcterms:modified>
</cp:coreProperties>
</file>