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3"/>
  </p:notesMasterIdLst>
  <p:sldIdLst>
    <p:sldId id="256" r:id="rId2"/>
    <p:sldId id="257" r:id="rId3"/>
    <p:sldId id="267" r:id="rId4"/>
    <p:sldId id="268" r:id="rId5"/>
    <p:sldId id="269" r:id="rId6"/>
    <p:sldId id="266" r:id="rId7"/>
    <p:sldId id="271" r:id="rId8"/>
    <p:sldId id="270" r:id="rId9"/>
    <p:sldId id="259" r:id="rId10"/>
    <p:sldId id="278" r:id="rId11"/>
    <p:sldId id="283" r:id="rId12"/>
    <p:sldId id="279" r:id="rId13"/>
    <p:sldId id="280" r:id="rId14"/>
    <p:sldId id="281" r:id="rId15"/>
    <p:sldId id="274" r:id="rId16"/>
    <p:sldId id="275" r:id="rId17"/>
    <p:sldId id="340" r:id="rId18"/>
    <p:sldId id="276" r:id="rId19"/>
    <p:sldId id="304" r:id="rId20"/>
    <p:sldId id="301" r:id="rId21"/>
    <p:sldId id="302" r:id="rId22"/>
    <p:sldId id="287" r:id="rId23"/>
    <p:sldId id="288" r:id="rId24"/>
    <p:sldId id="289" r:id="rId25"/>
    <p:sldId id="290" r:id="rId26"/>
    <p:sldId id="291" r:id="rId27"/>
    <p:sldId id="293" r:id="rId28"/>
    <p:sldId id="292" r:id="rId29"/>
    <p:sldId id="339" r:id="rId30"/>
    <p:sldId id="273" r:id="rId31"/>
    <p:sldId id="298" r:id="rId32"/>
    <p:sldId id="299" r:id="rId33"/>
    <p:sldId id="294" r:id="rId34"/>
    <p:sldId id="295" r:id="rId35"/>
    <p:sldId id="296" r:id="rId36"/>
    <p:sldId id="261" r:id="rId37"/>
    <p:sldId id="264" r:id="rId38"/>
    <p:sldId id="265" r:id="rId39"/>
    <p:sldId id="341" r:id="rId40"/>
    <p:sldId id="306" r:id="rId41"/>
    <p:sldId id="307" r:id="rId42"/>
    <p:sldId id="343" r:id="rId43"/>
    <p:sldId id="342" r:id="rId44"/>
    <p:sldId id="309" r:id="rId45"/>
    <p:sldId id="360" r:id="rId46"/>
    <p:sldId id="310" r:id="rId47"/>
    <p:sldId id="344" r:id="rId48"/>
    <p:sldId id="311" r:id="rId49"/>
    <p:sldId id="312" r:id="rId50"/>
    <p:sldId id="313" r:id="rId51"/>
    <p:sldId id="314" r:id="rId52"/>
    <p:sldId id="315" r:id="rId53"/>
    <p:sldId id="316" r:id="rId54"/>
    <p:sldId id="317" r:id="rId55"/>
    <p:sldId id="308" r:id="rId56"/>
    <p:sldId id="320" r:id="rId57"/>
    <p:sldId id="345" r:id="rId58"/>
    <p:sldId id="322" r:id="rId59"/>
    <p:sldId id="358" r:id="rId60"/>
    <p:sldId id="359" r:id="rId61"/>
    <p:sldId id="323" r:id="rId62"/>
    <p:sldId id="324" r:id="rId63"/>
    <p:sldId id="325" r:id="rId64"/>
    <p:sldId id="326" r:id="rId65"/>
    <p:sldId id="327" r:id="rId66"/>
    <p:sldId id="328" r:id="rId67"/>
    <p:sldId id="329" r:id="rId68"/>
    <p:sldId id="330" r:id="rId69"/>
    <p:sldId id="361" r:id="rId70"/>
    <p:sldId id="331" r:id="rId71"/>
    <p:sldId id="332" r:id="rId72"/>
    <p:sldId id="333" r:id="rId73"/>
    <p:sldId id="334" r:id="rId74"/>
    <p:sldId id="335" r:id="rId75"/>
    <p:sldId id="336" r:id="rId76"/>
    <p:sldId id="337" r:id="rId77"/>
    <p:sldId id="338" r:id="rId78"/>
    <p:sldId id="362" r:id="rId79"/>
    <p:sldId id="364" r:id="rId80"/>
    <p:sldId id="363" r:id="rId81"/>
    <p:sldId id="365" r:id="rId82"/>
    <p:sldId id="355" r:id="rId83"/>
    <p:sldId id="347" r:id="rId84"/>
    <p:sldId id="356" r:id="rId85"/>
    <p:sldId id="348" r:id="rId86"/>
    <p:sldId id="349" r:id="rId87"/>
    <p:sldId id="350" r:id="rId88"/>
    <p:sldId id="351" r:id="rId89"/>
    <p:sldId id="352" r:id="rId90"/>
    <p:sldId id="353" r:id="rId91"/>
    <p:sldId id="285" r:id="rId9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2" autoAdjust="0"/>
  </p:normalViewPr>
  <p:slideViewPr>
    <p:cSldViewPr>
      <p:cViewPr varScale="1">
        <p:scale>
          <a:sx n="70" d="100"/>
          <a:sy n="70" d="100"/>
        </p:scale>
        <p:origin x="-510"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slide" Target="slides/slide88.xml"/><Relationship Id="rId97"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slide" Target="slides/slide86.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F2BBEEC-66B9-4E22-9055-BC3BD6F0AAC5}" type="datetimeFigureOut">
              <a:rPr lang="en-US" smtClean="0"/>
              <a:t>2/16/2018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1D6A069-6A41-459B-BE6B-BF7517AA5C76}" type="slidenum">
              <a:rPr lang="en-US" smtClean="0"/>
              <a:t>‹#›</a:t>
            </a:fld>
            <a:endParaRPr lang="en-US"/>
          </a:p>
        </p:txBody>
      </p:sp>
    </p:spTree>
    <p:extLst>
      <p:ext uri="{BB962C8B-B14F-4D97-AF65-F5344CB8AC3E}">
        <p14:creationId xmlns:p14="http://schemas.microsoft.com/office/powerpoint/2010/main" val="37345483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p:cNvSpPr>
            <a:spLocks noGrp="1" noChangeArrowheads="1"/>
          </p:cNvSpPr>
          <p:nvPr>
            <p:ph type="sldNum" sz="quarter" idx="5"/>
          </p:nvPr>
        </p:nvSpPr>
        <p:spPr>
          <a:noFill/>
        </p:spPr>
        <p:txBody>
          <a:bodyPr/>
          <a:lstStyle>
            <a:lvl1pPr eaLnBrk="0" hangingPunct="0">
              <a:defRPr sz="2400" b="1" i="1">
                <a:solidFill>
                  <a:schemeClr val="tx1"/>
                </a:solidFill>
                <a:latin typeface="Arial" charset="0"/>
                <a:ea typeface="宋体" pitchFamily="2" charset="-122"/>
              </a:defRPr>
            </a:lvl1pPr>
            <a:lvl2pPr marL="742950" indent="-285750" eaLnBrk="0" hangingPunct="0">
              <a:defRPr sz="2400" b="1" i="1">
                <a:solidFill>
                  <a:schemeClr val="tx1"/>
                </a:solidFill>
                <a:latin typeface="Arial" charset="0"/>
                <a:ea typeface="宋体" pitchFamily="2" charset="-122"/>
              </a:defRPr>
            </a:lvl2pPr>
            <a:lvl3pPr marL="1143000" indent="-228600" eaLnBrk="0" hangingPunct="0">
              <a:defRPr sz="2400" b="1" i="1">
                <a:solidFill>
                  <a:schemeClr val="tx1"/>
                </a:solidFill>
                <a:latin typeface="Arial" charset="0"/>
                <a:ea typeface="宋体" pitchFamily="2" charset="-122"/>
              </a:defRPr>
            </a:lvl3pPr>
            <a:lvl4pPr marL="1600200" indent="-228600" eaLnBrk="0" hangingPunct="0">
              <a:defRPr sz="2400" b="1" i="1">
                <a:solidFill>
                  <a:schemeClr val="tx1"/>
                </a:solidFill>
                <a:latin typeface="Arial" charset="0"/>
                <a:ea typeface="宋体" pitchFamily="2" charset="-122"/>
              </a:defRPr>
            </a:lvl4pPr>
            <a:lvl5pPr marL="2057400" indent="-228600" eaLnBrk="0" hangingPunct="0">
              <a:defRPr sz="2400" b="1" i="1">
                <a:solidFill>
                  <a:schemeClr val="tx1"/>
                </a:solidFill>
                <a:latin typeface="Arial" charset="0"/>
                <a:ea typeface="宋体" pitchFamily="2" charset="-122"/>
              </a:defRPr>
            </a:lvl5pPr>
            <a:lvl6pPr marL="2514600" indent="-228600" eaLnBrk="0" fontAlgn="base" hangingPunct="0">
              <a:spcBef>
                <a:spcPct val="30000"/>
              </a:spcBef>
              <a:spcAft>
                <a:spcPct val="0"/>
              </a:spcAft>
              <a:defRPr sz="2400" b="1" i="1">
                <a:solidFill>
                  <a:schemeClr val="tx1"/>
                </a:solidFill>
                <a:latin typeface="Arial" charset="0"/>
                <a:ea typeface="宋体" pitchFamily="2" charset="-122"/>
              </a:defRPr>
            </a:lvl6pPr>
            <a:lvl7pPr marL="2971800" indent="-228600" eaLnBrk="0" fontAlgn="base" hangingPunct="0">
              <a:spcBef>
                <a:spcPct val="30000"/>
              </a:spcBef>
              <a:spcAft>
                <a:spcPct val="0"/>
              </a:spcAft>
              <a:defRPr sz="2400" b="1" i="1">
                <a:solidFill>
                  <a:schemeClr val="tx1"/>
                </a:solidFill>
                <a:latin typeface="Arial" charset="0"/>
                <a:ea typeface="宋体" pitchFamily="2" charset="-122"/>
              </a:defRPr>
            </a:lvl7pPr>
            <a:lvl8pPr marL="3429000" indent="-228600" eaLnBrk="0" fontAlgn="base" hangingPunct="0">
              <a:spcBef>
                <a:spcPct val="30000"/>
              </a:spcBef>
              <a:spcAft>
                <a:spcPct val="0"/>
              </a:spcAft>
              <a:defRPr sz="2400" b="1" i="1">
                <a:solidFill>
                  <a:schemeClr val="tx1"/>
                </a:solidFill>
                <a:latin typeface="Arial" charset="0"/>
                <a:ea typeface="宋体" pitchFamily="2" charset="-122"/>
              </a:defRPr>
            </a:lvl8pPr>
            <a:lvl9pPr marL="3886200" indent="-228600" eaLnBrk="0" fontAlgn="base" hangingPunct="0">
              <a:spcBef>
                <a:spcPct val="30000"/>
              </a:spcBef>
              <a:spcAft>
                <a:spcPct val="0"/>
              </a:spcAft>
              <a:defRPr sz="2400" b="1" i="1">
                <a:solidFill>
                  <a:schemeClr val="tx1"/>
                </a:solidFill>
                <a:latin typeface="Arial" charset="0"/>
                <a:ea typeface="宋体" pitchFamily="2" charset="-122"/>
              </a:defRPr>
            </a:lvl9pPr>
          </a:lstStyle>
          <a:p>
            <a:pPr eaLnBrk="1" hangingPunct="1"/>
            <a:fld id="{B3B3D374-0A3C-42A2-AFF4-29D1975EA8F3}" type="slidenum">
              <a:rPr lang="en-US" altLang="zh-CN" sz="1200" b="0" i="0" smtClean="0">
                <a:latin typeface="Times New Roman" pitchFamily="18" charset="0"/>
              </a:rPr>
              <a:pPr eaLnBrk="1" hangingPunct="1"/>
              <a:t>19</a:t>
            </a:fld>
            <a:endParaRPr lang="en-US" altLang="zh-CN" sz="1200" b="0" i="0" smtClean="0">
              <a:latin typeface="Times New Roman" pitchFamily="18" charset="0"/>
            </a:endParaRPr>
          </a:p>
        </p:txBody>
      </p:sp>
      <p:sp>
        <p:nvSpPr>
          <p:cNvPr id="201731" name="Rectangle 2"/>
          <p:cNvSpPr>
            <a:spLocks noGrp="1" noRot="1" noChangeAspect="1" noChangeArrowheads="1" noTextEdit="1"/>
          </p:cNvSpPr>
          <p:nvPr>
            <p:ph type="sldImg"/>
          </p:nvPr>
        </p:nvSpPr>
        <p:spPr>
          <a:ln/>
        </p:spPr>
      </p:sp>
      <p:sp>
        <p:nvSpPr>
          <p:cNvPr id="201732" name="Rectangle 3"/>
          <p:cNvSpPr>
            <a:spLocks noGrp="1" noChangeArrowheads="1"/>
          </p:cNvSpPr>
          <p:nvPr>
            <p:ph type="body" idx="1"/>
          </p:nvPr>
        </p:nvSpPr>
        <p:spPr>
          <a:noFill/>
        </p:spPr>
        <p:txBody>
          <a:bodyPr/>
          <a:lstStyle/>
          <a:p>
            <a:pPr eaLnBrk="1" hangingPunct="1"/>
            <a:r>
              <a:rPr kumimoji="1" lang="en-US" altLang="zh-CN" smtClean="0"/>
              <a:t>When bloods are mismatched so anti-A or anti-B plasma agglutinins are mixed with red blood cells that contain A or B agglutinogens, respectively, agglutinins will make the red cells to clump</a:t>
            </a:r>
            <a:r>
              <a:rPr kumimoji="1" lang="en-US" altLang="zh-CN" smtClean="0">
                <a:latin typeface="Arial" charset="0"/>
              </a:rPr>
              <a:t>–</a:t>
            </a:r>
            <a:r>
              <a:rPr kumimoji="1" lang="en-US" altLang="zh-CN" smtClean="0"/>
              <a:t> </a:t>
            </a:r>
            <a:r>
              <a:rPr kumimoji="1" lang="en-US" altLang="zh-CN" smtClean="0">
                <a:latin typeface="Arial" charset="0"/>
              </a:rPr>
              <a:t>“</a:t>
            </a:r>
            <a:r>
              <a:rPr kumimoji="1" lang="en-US" altLang="zh-CN" b="1" smtClean="0">
                <a:solidFill>
                  <a:schemeClr val="hlink"/>
                </a:solidFill>
              </a:rPr>
              <a:t>agglutination</a:t>
            </a:r>
            <a:r>
              <a:rPr kumimoji="1" lang="en-US" altLang="zh-CN" smtClean="0">
                <a:latin typeface="Arial" charset="0"/>
              </a:rPr>
              <a:t>”</a:t>
            </a:r>
            <a:r>
              <a:rPr kumimoji="1" lang="en-US" altLang="zh-CN" smtClean="0"/>
              <a:t>. (antibody - antigen reaction) </a:t>
            </a:r>
            <a:r>
              <a:rPr kumimoji="1" lang="en-US" altLang="zh-CN" sz="1000" b="1" smtClean="0"/>
              <a:t>Because agglutinins have 2 or 10 binding sites, a single agglutinin can attach to two or more erythrocytes at the same time, thereby causing the cells to be bound together by the agglutinin. </a:t>
            </a:r>
          </a:p>
          <a:p>
            <a:pPr eaLnBrk="1" hangingPunct="1"/>
            <a:endParaRPr kumimoji="1" lang="en-US" altLang="zh-CN" smtClean="0"/>
          </a:p>
          <a:p>
            <a:pPr eaLnBrk="1" hangingPunct="1"/>
            <a:r>
              <a:rPr kumimoji="1" lang="en-US" altLang="zh-CN" smtClean="0"/>
              <a:t>During the ensuing few hours to few days, either physical distortion of the cells or attack by phagocytic white blood cells destroys the agglutinated cells, releasing hemoglobin into the plasma, which is called </a:t>
            </a:r>
            <a:r>
              <a:rPr kumimoji="1" lang="en-US" altLang="zh-CN" smtClean="0">
                <a:latin typeface="Arial" charset="0"/>
              </a:rPr>
              <a:t>“</a:t>
            </a:r>
            <a:r>
              <a:rPr kumimoji="1" lang="en-US" altLang="zh-CN" b="1" smtClean="0">
                <a:solidFill>
                  <a:schemeClr val="hlink"/>
                </a:solidFill>
              </a:rPr>
              <a:t>hemolysis</a:t>
            </a:r>
            <a:r>
              <a:rPr kumimoji="1" lang="en-US" altLang="zh-CN" smtClean="0">
                <a:latin typeface="Arial" charset="0"/>
              </a:rPr>
              <a:t>”</a:t>
            </a:r>
            <a:r>
              <a:rPr kumimoji="1" lang="en-US" altLang="zh-CN" smtClean="0"/>
              <a:t> of the red blood cells.</a:t>
            </a:r>
          </a:p>
          <a:p>
            <a:pPr eaLnBrk="1" hangingPunct="1"/>
            <a:endParaRPr lang="en-US" altLang="zh-CN"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7"/>
          <p:cNvSpPr>
            <a:spLocks noGrp="1" noChangeArrowheads="1"/>
          </p:cNvSpPr>
          <p:nvPr>
            <p:ph type="sldNum" sz="quarter" idx="5"/>
          </p:nvPr>
        </p:nvSpPr>
        <p:spPr>
          <a:noFill/>
        </p:spPr>
        <p:txBody>
          <a:bodyPr/>
          <a:lstStyle>
            <a:lvl1pPr eaLnBrk="0" hangingPunct="0">
              <a:defRPr sz="2400" b="1" i="1">
                <a:solidFill>
                  <a:schemeClr val="tx1"/>
                </a:solidFill>
                <a:latin typeface="Arial" charset="0"/>
                <a:ea typeface="宋体" pitchFamily="2" charset="-122"/>
              </a:defRPr>
            </a:lvl1pPr>
            <a:lvl2pPr marL="742950" indent="-285750" eaLnBrk="0" hangingPunct="0">
              <a:defRPr sz="2400" b="1" i="1">
                <a:solidFill>
                  <a:schemeClr val="tx1"/>
                </a:solidFill>
                <a:latin typeface="Arial" charset="0"/>
                <a:ea typeface="宋体" pitchFamily="2" charset="-122"/>
              </a:defRPr>
            </a:lvl2pPr>
            <a:lvl3pPr marL="1143000" indent="-228600" eaLnBrk="0" hangingPunct="0">
              <a:defRPr sz="2400" b="1" i="1">
                <a:solidFill>
                  <a:schemeClr val="tx1"/>
                </a:solidFill>
                <a:latin typeface="Arial" charset="0"/>
                <a:ea typeface="宋体" pitchFamily="2" charset="-122"/>
              </a:defRPr>
            </a:lvl3pPr>
            <a:lvl4pPr marL="1600200" indent="-228600" eaLnBrk="0" hangingPunct="0">
              <a:defRPr sz="2400" b="1" i="1">
                <a:solidFill>
                  <a:schemeClr val="tx1"/>
                </a:solidFill>
                <a:latin typeface="Arial" charset="0"/>
                <a:ea typeface="宋体" pitchFamily="2" charset="-122"/>
              </a:defRPr>
            </a:lvl4pPr>
            <a:lvl5pPr marL="2057400" indent="-228600" eaLnBrk="0" hangingPunct="0">
              <a:defRPr sz="2400" b="1" i="1">
                <a:solidFill>
                  <a:schemeClr val="tx1"/>
                </a:solidFill>
                <a:latin typeface="Arial" charset="0"/>
                <a:ea typeface="宋体" pitchFamily="2" charset="-122"/>
              </a:defRPr>
            </a:lvl5pPr>
            <a:lvl6pPr marL="2514600" indent="-228600" eaLnBrk="0" fontAlgn="base" hangingPunct="0">
              <a:spcBef>
                <a:spcPct val="30000"/>
              </a:spcBef>
              <a:spcAft>
                <a:spcPct val="0"/>
              </a:spcAft>
              <a:defRPr sz="2400" b="1" i="1">
                <a:solidFill>
                  <a:schemeClr val="tx1"/>
                </a:solidFill>
                <a:latin typeface="Arial" charset="0"/>
                <a:ea typeface="宋体" pitchFamily="2" charset="-122"/>
              </a:defRPr>
            </a:lvl6pPr>
            <a:lvl7pPr marL="2971800" indent="-228600" eaLnBrk="0" fontAlgn="base" hangingPunct="0">
              <a:spcBef>
                <a:spcPct val="30000"/>
              </a:spcBef>
              <a:spcAft>
                <a:spcPct val="0"/>
              </a:spcAft>
              <a:defRPr sz="2400" b="1" i="1">
                <a:solidFill>
                  <a:schemeClr val="tx1"/>
                </a:solidFill>
                <a:latin typeface="Arial" charset="0"/>
                <a:ea typeface="宋体" pitchFamily="2" charset="-122"/>
              </a:defRPr>
            </a:lvl7pPr>
            <a:lvl8pPr marL="3429000" indent="-228600" eaLnBrk="0" fontAlgn="base" hangingPunct="0">
              <a:spcBef>
                <a:spcPct val="30000"/>
              </a:spcBef>
              <a:spcAft>
                <a:spcPct val="0"/>
              </a:spcAft>
              <a:defRPr sz="2400" b="1" i="1">
                <a:solidFill>
                  <a:schemeClr val="tx1"/>
                </a:solidFill>
                <a:latin typeface="Arial" charset="0"/>
                <a:ea typeface="宋体" pitchFamily="2" charset="-122"/>
              </a:defRPr>
            </a:lvl8pPr>
            <a:lvl9pPr marL="3886200" indent="-228600" eaLnBrk="0" fontAlgn="base" hangingPunct="0">
              <a:spcBef>
                <a:spcPct val="30000"/>
              </a:spcBef>
              <a:spcAft>
                <a:spcPct val="0"/>
              </a:spcAft>
              <a:defRPr sz="2400" b="1" i="1">
                <a:solidFill>
                  <a:schemeClr val="tx1"/>
                </a:solidFill>
                <a:latin typeface="Arial" charset="0"/>
                <a:ea typeface="宋体" pitchFamily="2" charset="-122"/>
              </a:defRPr>
            </a:lvl9pPr>
          </a:lstStyle>
          <a:p>
            <a:pPr eaLnBrk="1" hangingPunct="1"/>
            <a:fld id="{676397B7-99DC-47A0-A249-424D60C42573}" type="slidenum">
              <a:rPr lang="en-US" altLang="zh-CN" sz="1200" b="0" i="0" smtClean="0">
                <a:latin typeface="Times New Roman" pitchFamily="18" charset="0"/>
              </a:rPr>
              <a:pPr eaLnBrk="1" hangingPunct="1"/>
              <a:t>33</a:t>
            </a:fld>
            <a:endParaRPr lang="en-US" altLang="zh-CN" sz="1200" b="0" i="0" smtClean="0">
              <a:latin typeface="Times New Roman" pitchFamily="18" charset="0"/>
            </a:endParaRPr>
          </a:p>
        </p:txBody>
      </p:sp>
      <p:sp>
        <p:nvSpPr>
          <p:cNvPr id="188419" name="Rectangle 2"/>
          <p:cNvSpPr>
            <a:spLocks noGrp="1" noRot="1" noChangeAspect="1" noChangeArrowheads="1" noTextEdit="1"/>
          </p:cNvSpPr>
          <p:nvPr>
            <p:ph type="sldImg"/>
          </p:nvPr>
        </p:nvSpPr>
        <p:spPr>
          <a:ln/>
        </p:spPr>
      </p:sp>
      <p:sp>
        <p:nvSpPr>
          <p:cNvPr id="188420" name="Rectangle 3"/>
          <p:cNvSpPr>
            <a:spLocks noGrp="1" noChangeArrowheads="1"/>
          </p:cNvSpPr>
          <p:nvPr>
            <p:ph type="body" idx="1"/>
          </p:nvPr>
        </p:nvSpPr>
        <p:spPr>
          <a:noFill/>
        </p:spPr>
        <p:txBody>
          <a:bodyPr/>
          <a:lstStyle/>
          <a:p>
            <a:pPr eaLnBrk="1" hangingPunct="1"/>
            <a:r>
              <a:rPr lang="en-US" altLang="zh-CN" smtClean="0"/>
              <a:t>All research workers in the ﬁeld of</a:t>
            </a:r>
          </a:p>
          <a:p>
            <a:pPr eaLnBrk="1" hangingPunct="1"/>
            <a:r>
              <a:rPr lang="en-US" altLang="zh-CN" smtClean="0"/>
              <a:t>blood coagulation agree that clotting takes place in</a:t>
            </a:r>
          </a:p>
          <a:p>
            <a:pPr eaLnBrk="1" hangingPunct="1"/>
            <a:r>
              <a:rPr lang="en-US" altLang="zh-CN" smtClean="0"/>
              <a:t>hree essential steps: (1) In response to rupture of the</a:t>
            </a:r>
          </a:p>
          <a:p>
            <a:pPr eaLnBrk="1" hangingPunct="1"/>
            <a:r>
              <a:rPr lang="en-US" altLang="zh-CN" smtClean="0"/>
              <a:t>vessel or damage to the blood itself, a complex cascade</a:t>
            </a:r>
          </a:p>
          <a:p>
            <a:pPr eaLnBrk="1" hangingPunct="1"/>
            <a:r>
              <a:rPr lang="en-US" altLang="zh-CN" smtClean="0"/>
              <a:t>of chemical reactions occurs in the blood involving</a:t>
            </a:r>
          </a:p>
          <a:p>
            <a:pPr eaLnBrk="1" hangingPunct="1"/>
            <a:r>
              <a:rPr lang="en-US" altLang="zh-CN" smtClean="0"/>
              <a:t>more than a dozen blood coagulation factors. The net</a:t>
            </a:r>
          </a:p>
          <a:p>
            <a:pPr eaLnBrk="1" hangingPunct="1"/>
            <a:r>
              <a:rPr lang="en-US" altLang="zh-CN" smtClean="0"/>
              <a:t>result is formation of a complex of activated sub-</a:t>
            </a:r>
          </a:p>
          <a:p>
            <a:pPr eaLnBrk="1" hangingPunct="1"/>
            <a:r>
              <a:rPr lang="en-US" altLang="zh-CN" smtClean="0"/>
              <a:t>stances collectively called  prothrombin activator. (2)</a:t>
            </a:r>
          </a:p>
          <a:p>
            <a:pPr eaLnBrk="1" hangingPunct="1"/>
            <a:r>
              <a:rPr lang="en-US" altLang="zh-CN" smtClean="0"/>
              <a:t>The prothrombin activator catalyzes conversion of</a:t>
            </a:r>
          </a:p>
          <a:p>
            <a:pPr eaLnBrk="1" hangingPunct="1"/>
            <a:r>
              <a:rPr lang="en-US" altLang="zh-CN" smtClean="0"/>
              <a:t>prothrombin into  thrombin. (3) The thrombin acts as</a:t>
            </a:r>
          </a:p>
          <a:p>
            <a:pPr eaLnBrk="1" hangingPunct="1"/>
            <a:r>
              <a:rPr lang="en-US" altLang="zh-CN" smtClean="0"/>
              <a:t>an enzyme to convert ﬁbrinogen into ﬁbrin ﬁbers that</a:t>
            </a:r>
          </a:p>
          <a:p>
            <a:pPr eaLnBrk="1" hangingPunct="1"/>
            <a:r>
              <a:rPr lang="en-US" altLang="zh-CN" smtClean="0"/>
              <a:t>enmesh platelets, blood cells, and plasma to form the</a:t>
            </a:r>
          </a:p>
          <a:p>
            <a:pPr eaLnBrk="1" hangingPunct="1"/>
            <a:r>
              <a:rPr lang="en-US" altLang="zh-CN" smtClean="0"/>
              <a:t>clot.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itchFamily="34" charset="0"/>
              <a:buChar char="•"/>
            </a:pPr>
            <a:r>
              <a:rPr lang="en-US" b="1" dirty="0" smtClean="0"/>
              <a:t>Defects in the intrinsic conduction </a:t>
            </a:r>
            <a:r>
              <a:rPr lang="en-US" dirty="0" smtClean="0"/>
              <a:t>system can cause irregular heart rhythms, or </a:t>
            </a:r>
            <a:r>
              <a:rPr lang="en-US" b="1" dirty="0" smtClean="0"/>
              <a:t>arrhythmias</a:t>
            </a:r>
            <a:r>
              <a:rPr lang="en-US" dirty="0" smtClean="0"/>
              <a:t> (ah-</a:t>
            </a:r>
            <a:r>
              <a:rPr lang="en-US" dirty="0" err="1" smtClean="0"/>
              <a:t>rith′me</a:t>
            </a:r>
            <a:r>
              <a:rPr lang="en-US" dirty="0" smtClean="0"/>
              <a:t>-</a:t>
            </a:r>
            <a:r>
              <a:rPr lang="en-US" dirty="0" err="1" smtClean="0"/>
              <a:t>ahz</a:t>
            </a:r>
            <a:r>
              <a:rPr lang="en-US" dirty="0" smtClean="0"/>
              <a:t>), uncoordinated atrial and ventricular contractions, and even </a:t>
            </a:r>
            <a:r>
              <a:rPr lang="en-US" b="1" dirty="0" smtClean="0"/>
              <a:t>fibrillation</a:t>
            </a:r>
            <a:r>
              <a:rPr lang="en-US" dirty="0" smtClean="0"/>
              <a:t>, a condition of rapid and irregular or out-of-phase contractions in which control of heart rhythm is taken away from the SA node by rapid activity in other heart regions.</a:t>
            </a:r>
          </a:p>
          <a:p>
            <a:pPr marL="171450" indent="-171450">
              <a:buFont typeface="Arial" pitchFamily="34" charset="0"/>
              <a:buChar char="•"/>
            </a:pPr>
            <a:r>
              <a:rPr lang="en-US" dirty="0" smtClean="0"/>
              <a:t>Any damage to the AV node, referred to as a </a:t>
            </a:r>
            <a:r>
              <a:rPr lang="en-US" b="1" dirty="0" smtClean="0"/>
              <a:t>heart block</a:t>
            </a:r>
            <a:r>
              <a:rPr lang="en-US" dirty="0" smtClean="0"/>
              <a:t>,</a:t>
            </a:r>
            <a:endParaRPr lang="en-US" dirty="0"/>
          </a:p>
        </p:txBody>
      </p:sp>
      <p:sp>
        <p:nvSpPr>
          <p:cNvPr id="4" name="Slide Number Placeholder 3"/>
          <p:cNvSpPr>
            <a:spLocks noGrp="1"/>
          </p:cNvSpPr>
          <p:nvPr>
            <p:ph type="sldNum" sz="quarter" idx="10"/>
          </p:nvPr>
        </p:nvSpPr>
        <p:spPr/>
        <p:txBody>
          <a:bodyPr/>
          <a:lstStyle/>
          <a:p>
            <a:fld id="{7BA2CC36-987E-4806-909A-95AD640B1695}" type="slidenum">
              <a:rPr lang="en-US" smtClean="0"/>
              <a:t>49</a:t>
            </a:fld>
            <a:endParaRPr lang="en-US"/>
          </a:p>
        </p:txBody>
      </p:sp>
    </p:spTree>
    <p:extLst>
      <p:ext uri="{BB962C8B-B14F-4D97-AF65-F5344CB8AC3E}">
        <p14:creationId xmlns:p14="http://schemas.microsoft.com/office/powerpoint/2010/main" val="41982675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Occasionally a weak, rumbling </a:t>
            </a:r>
            <a:r>
              <a:rPr lang="en-US" b="1" dirty="0" smtClean="0"/>
              <a:t>third heart sound is </a:t>
            </a:r>
            <a:r>
              <a:rPr lang="en-US" dirty="0" smtClean="0"/>
              <a:t>heard at the beginning of the </a:t>
            </a:r>
            <a:r>
              <a:rPr lang="en-US" i="1" dirty="0" smtClean="0"/>
              <a:t>middle third of diastole because of </a:t>
            </a:r>
            <a:r>
              <a:rPr lang="en-US" b="1" dirty="0" smtClean="0"/>
              <a:t>oscillation of blood back and forth between the walls of the ventricles initiated by inrushing blood from the atria.</a:t>
            </a:r>
          </a:p>
          <a:p>
            <a:r>
              <a:rPr lang="en-US" b="1" dirty="0" smtClean="0"/>
              <a:t>Atrial Heart Sound (Fourth Heart Sound):</a:t>
            </a:r>
            <a:r>
              <a:rPr lang="en-US" b="1" baseline="0" dirty="0" smtClean="0"/>
              <a:t> </a:t>
            </a:r>
            <a:r>
              <a:rPr lang="en-US" dirty="0" smtClean="0"/>
              <a:t>never be heard with a stethoscope because of its weakness and very low frequency-usually </a:t>
            </a:r>
            <a:r>
              <a:rPr lang="en-US" b="1" dirty="0" smtClean="0"/>
              <a:t>20 cycles/sec or less</a:t>
            </a:r>
            <a:endParaRPr lang="en-US" b="1" dirty="0"/>
          </a:p>
        </p:txBody>
      </p:sp>
      <p:sp>
        <p:nvSpPr>
          <p:cNvPr id="4" name="Slide Number Placeholder 3"/>
          <p:cNvSpPr>
            <a:spLocks noGrp="1"/>
          </p:cNvSpPr>
          <p:nvPr>
            <p:ph type="sldNum" sz="quarter" idx="10"/>
          </p:nvPr>
        </p:nvSpPr>
        <p:spPr/>
        <p:txBody>
          <a:bodyPr/>
          <a:lstStyle/>
          <a:p>
            <a:fld id="{7BA2CC36-987E-4806-909A-95AD640B1695}" type="slidenum">
              <a:rPr lang="en-US" smtClean="0"/>
              <a:t>58</a:t>
            </a:fld>
            <a:endParaRPr lang="en-US"/>
          </a:p>
        </p:txBody>
      </p:sp>
    </p:spTree>
    <p:extLst>
      <p:ext uri="{BB962C8B-B14F-4D97-AF65-F5344CB8AC3E}">
        <p14:creationId xmlns:p14="http://schemas.microsoft.com/office/powerpoint/2010/main" val="24134985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Abnormal heart sounds are called </a:t>
            </a:r>
            <a:r>
              <a:rPr lang="en-US" b="1" dirty="0" smtClean="0"/>
              <a:t>heart murmurs</a:t>
            </a:r>
            <a:r>
              <a:rPr lang="en-US" dirty="0" smtClean="0"/>
              <a:t>. Blood flows silently as long as the flow is smooth and uninterrupted. If it strikes obstructions, however, its flow becomes </a:t>
            </a:r>
            <a:r>
              <a:rPr lang="en-US" b="1" dirty="0" smtClean="0"/>
              <a:t>turbulent and generates heart murmurs </a:t>
            </a:r>
            <a:r>
              <a:rPr lang="en-US" dirty="0" smtClean="0"/>
              <a:t>that can be heard with a stethoscope. Heart murmurs are </a:t>
            </a:r>
            <a:r>
              <a:rPr lang="en-US" b="1" dirty="0" smtClean="0"/>
              <a:t>fairly common in young children (and some elderly people) with perfectly healthy hearts</a:t>
            </a:r>
            <a:r>
              <a:rPr lang="en-US" dirty="0" smtClean="0"/>
              <a:t>, probably because their </a:t>
            </a:r>
            <a:r>
              <a:rPr lang="en-US" b="1" dirty="0" smtClean="0"/>
              <a:t>heart walls are relatively thin and vibrate with rushing blood</a:t>
            </a:r>
            <a:r>
              <a:rPr lang="en-US" dirty="0" smtClean="0"/>
              <a:t>. Most often, however, </a:t>
            </a:r>
            <a:r>
              <a:rPr lang="en-US" b="1" dirty="0" smtClean="0"/>
              <a:t>murmurs indicate valve problems.</a:t>
            </a:r>
          </a:p>
          <a:p>
            <a:r>
              <a:rPr lang="en-US" dirty="0" smtClean="0"/>
              <a:t>If a </a:t>
            </a:r>
            <a:r>
              <a:rPr lang="en-US" b="1" u="sng" dirty="0" smtClean="0"/>
              <a:t>valve is incompetent</a:t>
            </a:r>
            <a:r>
              <a:rPr lang="en-US" dirty="0" smtClean="0"/>
              <a:t>, a whistling sound is heard as the </a:t>
            </a:r>
            <a:r>
              <a:rPr lang="en-US" b="1" dirty="0" smtClean="0"/>
              <a:t>blood backflows or regurgitates through the partially open valve</a:t>
            </a:r>
            <a:r>
              <a:rPr lang="en-US" dirty="0" smtClean="0"/>
              <a:t>, after the valve has (supposedly) closed. </a:t>
            </a:r>
            <a:r>
              <a:rPr lang="en-US" b="1" u="sng" dirty="0" smtClean="0"/>
              <a:t>A </a:t>
            </a:r>
            <a:r>
              <a:rPr lang="en-US" b="1" u="sng" dirty="0" err="1" smtClean="0"/>
              <a:t>stenotic</a:t>
            </a:r>
            <a:r>
              <a:rPr lang="en-US" b="1" u="sng" dirty="0" smtClean="0"/>
              <a:t> valve</a:t>
            </a:r>
            <a:r>
              <a:rPr lang="en-US" dirty="0" smtClean="0"/>
              <a:t>, in which the </a:t>
            </a:r>
            <a:r>
              <a:rPr lang="en-US" dirty="0" err="1" smtClean="0"/>
              <a:t>valvular</a:t>
            </a:r>
            <a:r>
              <a:rPr lang="en-US" dirty="0" smtClean="0"/>
              <a:t> opening is narrowed, restricts blood flow through the valve</a:t>
            </a:r>
            <a:endParaRPr lang="en-US" b="0" dirty="0"/>
          </a:p>
        </p:txBody>
      </p:sp>
      <p:sp>
        <p:nvSpPr>
          <p:cNvPr id="4" name="Slide Number Placeholder 3"/>
          <p:cNvSpPr>
            <a:spLocks noGrp="1"/>
          </p:cNvSpPr>
          <p:nvPr>
            <p:ph type="sldNum" sz="quarter" idx="10"/>
          </p:nvPr>
        </p:nvSpPr>
        <p:spPr/>
        <p:txBody>
          <a:bodyPr/>
          <a:lstStyle/>
          <a:p>
            <a:fld id="{7BA2CC36-987E-4806-909A-95AD640B1695}" type="slidenum">
              <a:rPr lang="en-US" smtClean="0"/>
              <a:t>60</a:t>
            </a:fld>
            <a:endParaRPr lang="en-US"/>
          </a:p>
        </p:txBody>
      </p:sp>
    </p:spTree>
    <p:extLst>
      <p:ext uri="{BB962C8B-B14F-4D97-AF65-F5344CB8AC3E}">
        <p14:creationId xmlns:p14="http://schemas.microsoft.com/office/powerpoint/2010/main" val="27196798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difference between resting and maximal CO is referred to as </a:t>
            </a:r>
            <a:r>
              <a:rPr lang="en-US" b="1" dirty="0" smtClean="0"/>
              <a:t>cardiac reserve</a:t>
            </a:r>
            <a:r>
              <a:rPr lang="en-US" dirty="0" smtClean="0"/>
              <a:t>. In nonathletic people, cardiac reserve is typically four to five times resting CO (20–25 L/min), but CO in trained athletes during competition may reach 35 L/min (seven times resting)</a:t>
            </a:r>
            <a:endParaRPr lang="en-US" dirty="0"/>
          </a:p>
        </p:txBody>
      </p:sp>
      <p:sp>
        <p:nvSpPr>
          <p:cNvPr id="4" name="Slide Number Placeholder 3"/>
          <p:cNvSpPr>
            <a:spLocks noGrp="1"/>
          </p:cNvSpPr>
          <p:nvPr>
            <p:ph type="sldNum" sz="quarter" idx="10"/>
          </p:nvPr>
        </p:nvSpPr>
        <p:spPr/>
        <p:txBody>
          <a:bodyPr/>
          <a:lstStyle/>
          <a:p>
            <a:fld id="{A0128545-9E4A-4E52-B925-5C376BE4EFCD}" type="slidenum">
              <a:rPr lang="en-US" smtClean="0"/>
              <a:t>61</a:t>
            </a:fld>
            <a:endParaRPr lang="en-US"/>
          </a:p>
        </p:txBody>
      </p:sp>
    </p:spTree>
    <p:extLst>
      <p:ext uri="{BB962C8B-B14F-4D97-AF65-F5344CB8AC3E}">
        <p14:creationId xmlns:p14="http://schemas.microsoft.com/office/powerpoint/2010/main" val="8069476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7"/>
          <p:cNvSpPr>
            <a:spLocks noGrp="1" noChangeArrowheads="1"/>
          </p:cNvSpPr>
          <p:nvPr>
            <p:ph type="sldNum" sz="quarter" idx="5"/>
          </p:nvPr>
        </p:nvSpPr>
        <p:spPr>
          <a:noFill/>
        </p:spPr>
        <p:txBody>
          <a:bodyPr/>
          <a:lstStyle>
            <a:lvl1pPr eaLnBrk="0" hangingPunct="0">
              <a:defRPr sz="2400" b="1" i="1">
                <a:solidFill>
                  <a:schemeClr val="tx1"/>
                </a:solidFill>
                <a:latin typeface="Arial" charset="0"/>
                <a:ea typeface="宋体" pitchFamily="2" charset="-122"/>
              </a:defRPr>
            </a:lvl1pPr>
            <a:lvl2pPr marL="742950" indent="-285750" eaLnBrk="0" hangingPunct="0">
              <a:defRPr sz="2400" b="1" i="1">
                <a:solidFill>
                  <a:schemeClr val="tx1"/>
                </a:solidFill>
                <a:latin typeface="Arial" charset="0"/>
                <a:ea typeface="宋体" pitchFamily="2" charset="-122"/>
              </a:defRPr>
            </a:lvl2pPr>
            <a:lvl3pPr marL="1143000" indent="-228600" eaLnBrk="0" hangingPunct="0">
              <a:defRPr sz="2400" b="1" i="1">
                <a:solidFill>
                  <a:schemeClr val="tx1"/>
                </a:solidFill>
                <a:latin typeface="Arial" charset="0"/>
                <a:ea typeface="宋体" pitchFamily="2" charset="-122"/>
              </a:defRPr>
            </a:lvl3pPr>
            <a:lvl4pPr marL="1600200" indent="-228600" eaLnBrk="0" hangingPunct="0">
              <a:defRPr sz="2400" b="1" i="1">
                <a:solidFill>
                  <a:schemeClr val="tx1"/>
                </a:solidFill>
                <a:latin typeface="Arial" charset="0"/>
                <a:ea typeface="宋体" pitchFamily="2" charset="-122"/>
              </a:defRPr>
            </a:lvl4pPr>
            <a:lvl5pPr marL="2057400" indent="-228600" eaLnBrk="0" hangingPunct="0">
              <a:defRPr sz="2400" b="1" i="1">
                <a:solidFill>
                  <a:schemeClr val="tx1"/>
                </a:solidFill>
                <a:latin typeface="Arial" charset="0"/>
                <a:ea typeface="宋体" pitchFamily="2" charset="-122"/>
              </a:defRPr>
            </a:lvl5pPr>
            <a:lvl6pPr marL="2514600" indent="-228600" eaLnBrk="0" fontAlgn="base" hangingPunct="0">
              <a:spcBef>
                <a:spcPct val="30000"/>
              </a:spcBef>
              <a:spcAft>
                <a:spcPct val="0"/>
              </a:spcAft>
              <a:defRPr sz="2400" b="1" i="1">
                <a:solidFill>
                  <a:schemeClr val="tx1"/>
                </a:solidFill>
                <a:latin typeface="Arial" charset="0"/>
                <a:ea typeface="宋体" pitchFamily="2" charset="-122"/>
              </a:defRPr>
            </a:lvl6pPr>
            <a:lvl7pPr marL="2971800" indent="-228600" eaLnBrk="0" fontAlgn="base" hangingPunct="0">
              <a:spcBef>
                <a:spcPct val="30000"/>
              </a:spcBef>
              <a:spcAft>
                <a:spcPct val="0"/>
              </a:spcAft>
              <a:defRPr sz="2400" b="1" i="1">
                <a:solidFill>
                  <a:schemeClr val="tx1"/>
                </a:solidFill>
                <a:latin typeface="Arial" charset="0"/>
                <a:ea typeface="宋体" pitchFamily="2" charset="-122"/>
              </a:defRPr>
            </a:lvl7pPr>
            <a:lvl8pPr marL="3429000" indent="-228600" eaLnBrk="0" fontAlgn="base" hangingPunct="0">
              <a:spcBef>
                <a:spcPct val="30000"/>
              </a:spcBef>
              <a:spcAft>
                <a:spcPct val="0"/>
              </a:spcAft>
              <a:defRPr sz="2400" b="1" i="1">
                <a:solidFill>
                  <a:schemeClr val="tx1"/>
                </a:solidFill>
                <a:latin typeface="Arial" charset="0"/>
                <a:ea typeface="宋体" pitchFamily="2" charset="-122"/>
              </a:defRPr>
            </a:lvl8pPr>
            <a:lvl9pPr marL="3886200" indent="-228600" eaLnBrk="0" fontAlgn="base" hangingPunct="0">
              <a:spcBef>
                <a:spcPct val="30000"/>
              </a:spcBef>
              <a:spcAft>
                <a:spcPct val="0"/>
              </a:spcAft>
              <a:defRPr sz="2400" b="1" i="1">
                <a:solidFill>
                  <a:schemeClr val="tx1"/>
                </a:solidFill>
                <a:latin typeface="Arial" charset="0"/>
                <a:ea typeface="宋体" pitchFamily="2" charset="-122"/>
              </a:defRPr>
            </a:lvl9pPr>
          </a:lstStyle>
          <a:p>
            <a:pPr eaLnBrk="1" hangingPunct="1"/>
            <a:fld id="{93AE3408-72F9-4D75-96A0-4E8876B561A5}" type="slidenum">
              <a:rPr lang="en-US" altLang="zh-CN" sz="1200" b="0" i="0" smtClean="0">
                <a:latin typeface="Times New Roman" pitchFamily="18" charset="0"/>
              </a:rPr>
              <a:pPr eaLnBrk="1" hangingPunct="1"/>
              <a:t>20</a:t>
            </a:fld>
            <a:endParaRPr lang="en-US" altLang="zh-CN" sz="1200" b="0" i="0" smtClean="0">
              <a:latin typeface="Times New Roman" pitchFamily="18" charset="0"/>
            </a:endParaRPr>
          </a:p>
        </p:txBody>
      </p:sp>
      <p:sp>
        <p:nvSpPr>
          <p:cNvPr id="204803" name="Rectangle 2"/>
          <p:cNvSpPr>
            <a:spLocks noGrp="1" noRot="1" noChangeAspect="1" noChangeArrowheads="1" noTextEdit="1"/>
          </p:cNvSpPr>
          <p:nvPr>
            <p:ph type="sldImg"/>
          </p:nvPr>
        </p:nvSpPr>
        <p:spPr>
          <a:ln/>
        </p:spPr>
      </p:sp>
      <p:sp>
        <p:nvSpPr>
          <p:cNvPr id="204804" name="Rectangle 3"/>
          <p:cNvSpPr>
            <a:spLocks noGrp="1" noChangeArrowheads="1"/>
          </p:cNvSpPr>
          <p:nvPr>
            <p:ph type="body" idx="1"/>
          </p:nvPr>
        </p:nvSpPr>
        <p:spPr>
          <a:noFill/>
        </p:spPr>
        <p:txBody>
          <a:bodyPr/>
          <a:lstStyle/>
          <a:p>
            <a:pPr eaLnBrk="1" hangingPunct="1"/>
            <a:r>
              <a:rPr lang="en-US" altLang="zh-CN" smtClean="0"/>
              <a:t>A type of hemolytic anemia </a:t>
            </a:r>
          </a:p>
          <a:p>
            <a:pPr eaLnBrk="1" hangingPunct="1"/>
            <a:r>
              <a:rPr lang="en-US" altLang="zh-CN" smtClean="0"/>
              <a:t>Suppose we have an Rh- mom whose 1st child is Rh+.  At birth, the placenta ruptures and the baby</a:t>
            </a:r>
            <a:r>
              <a:rPr lang="en-US" altLang="zh-CN" smtClean="0">
                <a:latin typeface="Arial" charset="0"/>
              </a:rPr>
              <a:t>’</a:t>
            </a:r>
            <a:r>
              <a:rPr lang="en-US" altLang="zh-CN" smtClean="0"/>
              <a:t>s blood mixes with the mother</a:t>
            </a:r>
            <a:r>
              <a:rPr lang="en-US" altLang="zh-CN" smtClean="0">
                <a:latin typeface="Arial" charset="0"/>
              </a:rPr>
              <a:t>’</a:t>
            </a:r>
            <a:r>
              <a:rPr lang="en-US" altLang="zh-CN" smtClean="0"/>
              <a:t>s blood.  This sensitizes the mom to the Rh antigen and she begins to produce antibodies against the Rh antigen. </a:t>
            </a:r>
          </a:p>
          <a:p>
            <a:pPr eaLnBrk="1" hangingPunct="1"/>
            <a:r>
              <a:rPr lang="en-US" altLang="zh-CN" smtClean="0"/>
              <a:t>The 1st child is fine </a:t>
            </a:r>
            <a:r>
              <a:rPr lang="en-US" altLang="zh-CN" smtClean="0">
                <a:latin typeface="Arial" charset="0"/>
              </a:rPr>
              <a:t>–</a:t>
            </a:r>
            <a:r>
              <a:rPr lang="en-US" altLang="zh-CN" smtClean="0"/>
              <a:t> he/she has already been born. </a:t>
            </a:r>
          </a:p>
          <a:p>
            <a:pPr eaLnBrk="1" hangingPunct="1"/>
            <a:r>
              <a:rPr lang="en-US" altLang="zh-CN" smtClean="0"/>
              <a:t>However if the mom has a 2nd Rh+ child, her anti-Rh antibodies will cross the placenta and begin to attack the fetal RBCs..  This condition is erythroblastosis fetalis (a.k.a. hemolytic disease of the newborn) </a:t>
            </a:r>
          </a:p>
          <a:p>
            <a:pPr eaLnBrk="1" hangingPunct="1"/>
            <a:r>
              <a:rPr lang="en-US" altLang="zh-CN" smtClean="0"/>
              <a:t>The baby becomes anemic and hypoxic; brain damage and death may result if blood transfusions are not performed. </a:t>
            </a:r>
          </a:p>
          <a:p>
            <a:pPr eaLnBrk="1" hangingPunct="1"/>
            <a:r>
              <a:rPr lang="en-US" altLang="zh-CN" smtClean="0"/>
              <a:t>Jaundice-yellow skin</a:t>
            </a:r>
          </a:p>
          <a:p>
            <a:pPr eaLnBrk="1" hangingPunct="1"/>
            <a:r>
              <a:rPr lang="en-US" altLang="zh-CN" smtClean="0"/>
              <a:t>P415</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7"/>
          <p:cNvSpPr>
            <a:spLocks noGrp="1" noChangeArrowheads="1"/>
          </p:cNvSpPr>
          <p:nvPr>
            <p:ph type="sldNum" sz="quarter" idx="5"/>
          </p:nvPr>
        </p:nvSpPr>
        <p:spPr>
          <a:noFill/>
        </p:spPr>
        <p:txBody>
          <a:bodyPr/>
          <a:lstStyle>
            <a:lvl1pPr eaLnBrk="0" hangingPunct="0">
              <a:defRPr sz="2400" b="1" i="1">
                <a:solidFill>
                  <a:schemeClr val="tx1"/>
                </a:solidFill>
                <a:latin typeface="Arial" charset="0"/>
                <a:ea typeface="宋体" pitchFamily="2" charset="-122"/>
              </a:defRPr>
            </a:lvl1pPr>
            <a:lvl2pPr marL="742950" indent="-285750" eaLnBrk="0" hangingPunct="0">
              <a:defRPr sz="2400" b="1" i="1">
                <a:solidFill>
                  <a:schemeClr val="tx1"/>
                </a:solidFill>
                <a:latin typeface="Arial" charset="0"/>
                <a:ea typeface="宋体" pitchFamily="2" charset="-122"/>
              </a:defRPr>
            </a:lvl2pPr>
            <a:lvl3pPr marL="1143000" indent="-228600" eaLnBrk="0" hangingPunct="0">
              <a:defRPr sz="2400" b="1" i="1">
                <a:solidFill>
                  <a:schemeClr val="tx1"/>
                </a:solidFill>
                <a:latin typeface="Arial" charset="0"/>
                <a:ea typeface="宋体" pitchFamily="2" charset="-122"/>
              </a:defRPr>
            </a:lvl3pPr>
            <a:lvl4pPr marL="1600200" indent="-228600" eaLnBrk="0" hangingPunct="0">
              <a:defRPr sz="2400" b="1" i="1">
                <a:solidFill>
                  <a:schemeClr val="tx1"/>
                </a:solidFill>
                <a:latin typeface="Arial" charset="0"/>
                <a:ea typeface="宋体" pitchFamily="2" charset="-122"/>
              </a:defRPr>
            </a:lvl4pPr>
            <a:lvl5pPr marL="2057400" indent="-228600" eaLnBrk="0" hangingPunct="0">
              <a:defRPr sz="2400" b="1" i="1">
                <a:solidFill>
                  <a:schemeClr val="tx1"/>
                </a:solidFill>
                <a:latin typeface="Arial" charset="0"/>
                <a:ea typeface="宋体" pitchFamily="2" charset="-122"/>
              </a:defRPr>
            </a:lvl5pPr>
            <a:lvl6pPr marL="2514600" indent="-228600" eaLnBrk="0" fontAlgn="base" hangingPunct="0">
              <a:spcBef>
                <a:spcPct val="30000"/>
              </a:spcBef>
              <a:spcAft>
                <a:spcPct val="0"/>
              </a:spcAft>
              <a:defRPr sz="2400" b="1" i="1">
                <a:solidFill>
                  <a:schemeClr val="tx1"/>
                </a:solidFill>
                <a:latin typeface="Arial" charset="0"/>
                <a:ea typeface="宋体" pitchFamily="2" charset="-122"/>
              </a:defRPr>
            </a:lvl6pPr>
            <a:lvl7pPr marL="2971800" indent="-228600" eaLnBrk="0" fontAlgn="base" hangingPunct="0">
              <a:spcBef>
                <a:spcPct val="30000"/>
              </a:spcBef>
              <a:spcAft>
                <a:spcPct val="0"/>
              </a:spcAft>
              <a:defRPr sz="2400" b="1" i="1">
                <a:solidFill>
                  <a:schemeClr val="tx1"/>
                </a:solidFill>
                <a:latin typeface="Arial" charset="0"/>
                <a:ea typeface="宋体" pitchFamily="2" charset="-122"/>
              </a:defRPr>
            </a:lvl7pPr>
            <a:lvl8pPr marL="3429000" indent="-228600" eaLnBrk="0" fontAlgn="base" hangingPunct="0">
              <a:spcBef>
                <a:spcPct val="30000"/>
              </a:spcBef>
              <a:spcAft>
                <a:spcPct val="0"/>
              </a:spcAft>
              <a:defRPr sz="2400" b="1" i="1">
                <a:solidFill>
                  <a:schemeClr val="tx1"/>
                </a:solidFill>
                <a:latin typeface="Arial" charset="0"/>
                <a:ea typeface="宋体" pitchFamily="2" charset="-122"/>
              </a:defRPr>
            </a:lvl8pPr>
            <a:lvl9pPr marL="3886200" indent="-228600" eaLnBrk="0" fontAlgn="base" hangingPunct="0">
              <a:spcBef>
                <a:spcPct val="30000"/>
              </a:spcBef>
              <a:spcAft>
                <a:spcPct val="0"/>
              </a:spcAft>
              <a:defRPr sz="2400" b="1" i="1">
                <a:solidFill>
                  <a:schemeClr val="tx1"/>
                </a:solidFill>
                <a:latin typeface="Arial" charset="0"/>
                <a:ea typeface="宋体" pitchFamily="2" charset="-122"/>
              </a:defRPr>
            </a:lvl9pPr>
          </a:lstStyle>
          <a:p>
            <a:pPr eaLnBrk="1" hangingPunct="1"/>
            <a:fld id="{3ABB172C-A14A-4A3C-AA73-47B45F801E77}" type="slidenum">
              <a:rPr lang="en-US" altLang="zh-CN" sz="1200" b="0" i="0" smtClean="0">
                <a:latin typeface="Times New Roman" pitchFamily="18" charset="0"/>
              </a:rPr>
              <a:pPr eaLnBrk="1" hangingPunct="1"/>
              <a:t>22</a:t>
            </a:fld>
            <a:endParaRPr lang="en-US" altLang="zh-CN" sz="1200" b="0" i="0" smtClean="0">
              <a:latin typeface="Times New Roman" pitchFamily="18" charset="0"/>
            </a:endParaRPr>
          </a:p>
        </p:txBody>
      </p:sp>
      <p:sp>
        <p:nvSpPr>
          <p:cNvPr id="181251" name="Rectangle 2"/>
          <p:cNvSpPr>
            <a:spLocks noGrp="1" noRot="1" noChangeAspect="1" noChangeArrowheads="1" noTextEdit="1"/>
          </p:cNvSpPr>
          <p:nvPr>
            <p:ph type="sldImg"/>
          </p:nvPr>
        </p:nvSpPr>
        <p:spPr>
          <a:ln/>
        </p:spPr>
      </p:sp>
      <p:sp>
        <p:nvSpPr>
          <p:cNvPr id="181252" name="Rectangle 3"/>
          <p:cNvSpPr>
            <a:spLocks noGrp="1" noChangeArrowheads="1"/>
          </p:cNvSpPr>
          <p:nvPr>
            <p:ph type="body" idx="1"/>
          </p:nvPr>
        </p:nvSpPr>
        <p:spPr>
          <a:noFill/>
        </p:spPr>
        <p:txBody>
          <a:bodyPr/>
          <a:lstStyle/>
          <a:p>
            <a:pPr marL="228600" indent="-228600" eaLnBrk="1" hangingPunct="1">
              <a:spcBef>
                <a:spcPct val="50000"/>
              </a:spcBef>
            </a:pPr>
            <a:endParaRPr kumimoji="1" lang="en-US" altLang="zh-CN" sz="2800"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7"/>
          <p:cNvSpPr>
            <a:spLocks noGrp="1" noChangeArrowheads="1"/>
          </p:cNvSpPr>
          <p:nvPr>
            <p:ph type="sldNum" sz="quarter" idx="5"/>
          </p:nvPr>
        </p:nvSpPr>
        <p:spPr>
          <a:noFill/>
        </p:spPr>
        <p:txBody>
          <a:bodyPr/>
          <a:lstStyle>
            <a:lvl1pPr eaLnBrk="0" hangingPunct="0">
              <a:defRPr sz="2400" b="1" i="1">
                <a:solidFill>
                  <a:schemeClr val="tx1"/>
                </a:solidFill>
                <a:latin typeface="Arial" charset="0"/>
                <a:ea typeface="宋体" pitchFamily="2" charset="-122"/>
              </a:defRPr>
            </a:lvl1pPr>
            <a:lvl2pPr marL="742950" indent="-285750" eaLnBrk="0" hangingPunct="0">
              <a:defRPr sz="2400" b="1" i="1">
                <a:solidFill>
                  <a:schemeClr val="tx1"/>
                </a:solidFill>
                <a:latin typeface="Arial" charset="0"/>
                <a:ea typeface="宋体" pitchFamily="2" charset="-122"/>
              </a:defRPr>
            </a:lvl2pPr>
            <a:lvl3pPr marL="1143000" indent="-228600" eaLnBrk="0" hangingPunct="0">
              <a:defRPr sz="2400" b="1" i="1">
                <a:solidFill>
                  <a:schemeClr val="tx1"/>
                </a:solidFill>
                <a:latin typeface="Arial" charset="0"/>
                <a:ea typeface="宋体" pitchFamily="2" charset="-122"/>
              </a:defRPr>
            </a:lvl3pPr>
            <a:lvl4pPr marL="1600200" indent="-228600" eaLnBrk="0" hangingPunct="0">
              <a:defRPr sz="2400" b="1" i="1">
                <a:solidFill>
                  <a:schemeClr val="tx1"/>
                </a:solidFill>
                <a:latin typeface="Arial" charset="0"/>
                <a:ea typeface="宋体" pitchFamily="2" charset="-122"/>
              </a:defRPr>
            </a:lvl4pPr>
            <a:lvl5pPr marL="2057400" indent="-228600" eaLnBrk="0" hangingPunct="0">
              <a:defRPr sz="2400" b="1" i="1">
                <a:solidFill>
                  <a:schemeClr val="tx1"/>
                </a:solidFill>
                <a:latin typeface="Arial" charset="0"/>
                <a:ea typeface="宋体" pitchFamily="2" charset="-122"/>
              </a:defRPr>
            </a:lvl5pPr>
            <a:lvl6pPr marL="2514600" indent="-228600" eaLnBrk="0" fontAlgn="base" hangingPunct="0">
              <a:spcBef>
                <a:spcPct val="30000"/>
              </a:spcBef>
              <a:spcAft>
                <a:spcPct val="0"/>
              </a:spcAft>
              <a:defRPr sz="2400" b="1" i="1">
                <a:solidFill>
                  <a:schemeClr val="tx1"/>
                </a:solidFill>
                <a:latin typeface="Arial" charset="0"/>
                <a:ea typeface="宋体" pitchFamily="2" charset="-122"/>
              </a:defRPr>
            </a:lvl6pPr>
            <a:lvl7pPr marL="2971800" indent="-228600" eaLnBrk="0" fontAlgn="base" hangingPunct="0">
              <a:spcBef>
                <a:spcPct val="30000"/>
              </a:spcBef>
              <a:spcAft>
                <a:spcPct val="0"/>
              </a:spcAft>
              <a:defRPr sz="2400" b="1" i="1">
                <a:solidFill>
                  <a:schemeClr val="tx1"/>
                </a:solidFill>
                <a:latin typeface="Arial" charset="0"/>
                <a:ea typeface="宋体" pitchFamily="2" charset="-122"/>
              </a:defRPr>
            </a:lvl7pPr>
            <a:lvl8pPr marL="3429000" indent="-228600" eaLnBrk="0" fontAlgn="base" hangingPunct="0">
              <a:spcBef>
                <a:spcPct val="30000"/>
              </a:spcBef>
              <a:spcAft>
                <a:spcPct val="0"/>
              </a:spcAft>
              <a:defRPr sz="2400" b="1" i="1">
                <a:solidFill>
                  <a:schemeClr val="tx1"/>
                </a:solidFill>
                <a:latin typeface="Arial" charset="0"/>
                <a:ea typeface="宋体" pitchFamily="2" charset="-122"/>
              </a:defRPr>
            </a:lvl8pPr>
            <a:lvl9pPr marL="3886200" indent="-228600" eaLnBrk="0" fontAlgn="base" hangingPunct="0">
              <a:spcBef>
                <a:spcPct val="30000"/>
              </a:spcBef>
              <a:spcAft>
                <a:spcPct val="0"/>
              </a:spcAft>
              <a:defRPr sz="2400" b="1" i="1">
                <a:solidFill>
                  <a:schemeClr val="tx1"/>
                </a:solidFill>
                <a:latin typeface="Arial" charset="0"/>
                <a:ea typeface="宋体" pitchFamily="2" charset="-122"/>
              </a:defRPr>
            </a:lvl9pPr>
          </a:lstStyle>
          <a:p>
            <a:pPr eaLnBrk="1" hangingPunct="1"/>
            <a:fld id="{E017A89C-4759-44FA-81CC-352CCFA65B47}" type="slidenum">
              <a:rPr lang="en-US" altLang="zh-CN" sz="1200" b="0" i="0" smtClean="0">
                <a:latin typeface="Times New Roman" pitchFamily="18" charset="0"/>
              </a:rPr>
              <a:pPr eaLnBrk="1" hangingPunct="1"/>
              <a:t>23</a:t>
            </a:fld>
            <a:endParaRPr lang="en-US" altLang="zh-CN" sz="1200" b="0" i="0" smtClean="0">
              <a:latin typeface="Times New Roman" pitchFamily="18" charset="0"/>
            </a:endParaRPr>
          </a:p>
        </p:txBody>
      </p:sp>
      <p:sp>
        <p:nvSpPr>
          <p:cNvPr id="182275" name="Rectangle 2"/>
          <p:cNvSpPr>
            <a:spLocks noGrp="1" noRot="1" noChangeAspect="1" noChangeArrowheads="1" noTextEdit="1"/>
          </p:cNvSpPr>
          <p:nvPr>
            <p:ph type="sldImg"/>
          </p:nvPr>
        </p:nvSpPr>
        <p:spPr>
          <a:ln/>
        </p:spPr>
      </p:sp>
      <p:sp>
        <p:nvSpPr>
          <p:cNvPr id="182276" name="Rectangle 3"/>
          <p:cNvSpPr>
            <a:spLocks noGrp="1" noChangeArrowheads="1"/>
          </p:cNvSpPr>
          <p:nvPr>
            <p:ph type="body" idx="1"/>
          </p:nvPr>
        </p:nvSpPr>
        <p:spPr>
          <a:noFill/>
        </p:spPr>
        <p:txBody>
          <a:bodyPr/>
          <a:lstStyle/>
          <a:p>
            <a:pPr marL="228600" indent="-228600" eaLnBrk="1" hangingPunct="1">
              <a:spcBef>
                <a:spcPct val="50000"/>
              </a:spcBef>
            </a:pPr>
            <a:r>
              <a:rPr kumimoji="1" lang="en-US" altLang="zh-CN" sz="2800" smtClean="0"/>
              <a:t>Hemostasis is achieved by several mechanisms, including</a:t>
            </a:r>
          </a:p>
          <a:p>
            <a:pPr marL="228600" indent="-228600" eaLnBrk="1" hangingPunct="1">
              <a:spcBef>
                <a:spcPct val="50000"/>
              </a:spcBef>
              <a:buFontTx/>
              <a:buAutoNum type="arabicPeriod"/>
            </a:pPr>
            <a:r>
              <a:rPr kumimoji="1" lang="en-US" altLang="zh-CN" sz="2800" smtClean="0"/>
              <a:t>Vascular Constriction</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7"/>
          <p:cNvSpPr>
            <a:spLocks noGrp="1" noChangeArrowheads="1"/>
          </p:cNvSpPr>
          <p:nvPr>
            <p:ph type="sldNum" sz="quarter" idx="5"/>
          </p:nvPr>
        </p:nvSpPr>
        <p:spPr>
          <a:noFill/>
        </p:spPr>
        <p:txBody>
          <a:bodyPr/>
          <a:lstStyle>
            <a:lvl1pPr eaLnBrk="0" hangingPunct="0">
              <a:defRPr sz="2400" b="1" i="1">
                <a:solidFill>
                  <a:schemeClr val="tx1"/>
                </a:solidFill>
                <a:latin typeface="Arial" charset="0"/>
                <a:ea typeface="宋体" pitchFamily="2" charset="-122"/>
              </a:defRPr>
            </a:lvl1pPr>
            <a:lvl2pPr marL="742950" indent="-285750" eaLnBrk="0" hangingPunct="0">
              <a:defRPr sz="2400" b="1" i="1">
                <a:solidFill>
                  <a:schemeClr val="tx1"/>
                </a:solidFill>
                <a:latin typeface="Arial" charset="0"/>
                <a:ea typeface="宋体" pitchFamily="2" charset="-122"/>
              </a:defRPr>
            </a:lvl2pPr>
            <a:lvl3pPr marL="1143000" indent="-228600" eaLnBrk="0" hangingPunct="0">
              <a:defRPr sz="2400" b="1" i="1">
                <a:solidFill>
                  <a:schemeClr val="tx1"/>
                </a:solidFill>
                <a:latin typeface="Arial" charset="0"/>
                <a:ea typeface="宋体" pitchFamily="2" charset="-122"/>
              </a:defRPr>
            </a:lvl3pPr>
            <a:lvl4pPr marL="1600200" indent="-228600" eaLnBrk="0" hangingPunct="0">
              <a:defRPr sz="2400" b="1" i="1">
                <a:solidFill>
                  <a:schemeClr val="tx1"/>
                </a:solidFill>
                <a:latin typeface="Arial" charset="0"/>
                <a:ea typeface="宋体" pitchFamily="2" charset="-122"/>
              </a:defRPr>
            </a:lvl4pPr>
            <a:lvl5pPr marL="2057400" indent="-228600" eaLnBrk="0" hangingPunct="0">
              <a:defRPr sz="2400" b="1" i="1">
                <a:solidFill>
                  <a:schemeClr val="tx1"/>
                </a:solidFill>
                <a:latin typeface="Arial" charset="0"/>
                <a:ea typeface="宋体" pitchFamily="2" charset="-122"/>
              </a:defRPr>
            </a:lvl5pPr>
            <a:lvl6pPr marL="2514600" indent="-228600" eaLnBrk="0" fontAlgn="base" hangingPunct="0">
              <a:spcBef>
                <a:spcPct val="30000"/>
              </a:spcBef>
              <a:spcAft>
                <a:spcPct val="0"/>
              </a:spcAft>
              <a:defRPr sz="2400" b="1" i="1">
                <a:solidFill>
                  <a:schemeClr val="tx1"/>
                </a:solidFill>
                <a:latin typeface="Arial" charset="0"/>
                <a:ea typeface="宋体" pitchFamily="2" charset="-122"/>
              </a:defRPr>
            </a:lvl6pPr>
            <a:lvl7pPr marL="2971800" indent="-228600" eaLnBrk="0" fontAlgn="base" hangingPunct="0">
              <a:spcBef>
                <a:spcPct val="30000"/>
              </a:spcBef>
              <a:spcAft>
                <a:spcPct val="0"/>
              </a:spcAft>
              <a:defRPr sz="2400" b="1" i="1">
                <a:solidFill>
                  <a:schemeClr val="tx1"/>
                </a:solidFill>
                <a:latin typeface="Arial" charset="0"/>
                <a:ea typeface="宋体" pitchFamily="2" charset="-122"/>
              </a:defRPr>
            </a:lvl7pPr>
            <a:lvl8pPr marL="3429000" indent="-228600" eaLnBrk="0" fontAlgn="base" hangingPunct="0">
              <a:spcBef>
                <a:spcPct val="30000"/>
              </a:spcBef>
              <a:spcAft>
                <a:spcPct val="0"/>
              </a:spcAft>
              <a:defRPr sz="2400" b="1" i="1">
                <a:solidFill>
                  <a:schemeClr val="tx1"/>
                </a:solidFill>
                <a:latin typeface="Arial" charset="0"/>
                <a:ea typeface="宋体" pitchFamily="2" charset="-122"/>
              </a:defRPr>
            </a:lvl8pPr>
            <a:lvl9pPr marL="3886200" indent="-228600" eaLnBrk="0" fontAlgn="base" hangingPunct="0">
              <a:spcBef>
                <a:spcPct val="30000"/>
              </a:spcBef>
              <a:spcAft>
                <a:spcPct val="0"/>
              </a:spcAft>
              <a:defRPr sz="2400" b="1" i="1">
                <a:solidFill>
                  <a:schemeClr val="tx1"/>
                </a:solidFill>
                <a:latin typeface="Arial" charset="0"/>
                <a:ea typeface="宋体" pitchFamily="2" charset="-122"/>
              </a:defRPr>
            </a:lvl9pPr>
          </a:lstStyle>
          <a:p>
            <a:pPr eaLnBrk="1" hangingPunct="1"/>
            <a:fld id="{48B5CFD8-BFE6-42D2-8424-37D119D3DF5B}" type="slidenum">
              <a:rPr lang="en-US" altLang="zh-CN" sz="1200" b="0" i="0" smtClean="0">
                <a:latin typeface="Times New Roman" pitchFamily="18" charset="0"/>
              </a:rPr>
              <a:pPr eaLnBrk="1" hangingPunct="1"/>
              <a:t>25</a:t>
            </a:fld>
            <a:endParaRPr lang="en-US" altLang="zh-CN" sz="1200" b="0" i="0" smtClean="0">
              <a:latin typeface="Times New Roman" pitchFamily="18" charset="0"/>
            </a:endParaRPr>
          </a:p>
        </p:txBody>
      </p:sp>
      <p:sp>
        <p:nvSpPr>
          <p:cNvPr id="183299" name="Rectangle 2"/>
          <p:cNvSpPr>
            <a:spLocks noGrp="1" noRot="1" noChangeAspect="1" noChangeArrowheads="1" noTextEdit="1"/>
          </p:cNvSpPr>
          <p:nvPr>
            <p:ph type="sldImg"/>
          </p:nvPr>
        </p:nvSpPr>
        <p:spPr>
          <a:ln/>
        </p:spPr>
      </p:sp>
      <p:sp>
        <p:nvSpPr>
          <p:cNvPr id="183300" name="Rectangle 3"/>
          <p:cNvSpPr>
            <a:spLocks noGrp="1" noChangeArrowheads="1"/>
          </p:cNvSpPr>
          <p:nvPr>
            <p:ph type="body" idx="1"/>
          </p:nvPr>
        </p:nvSpPr>
        <p:spPr>
          <a:noFill/>
        </p:spPr>
        <p:txBody>
          <a:bodyPr/>
          <a:lstStyle/>
          <a:p>
            <a:pPr marL="228600" indent="-228600" eaLnBrk="1" hangingPunct="1"/>
            <a:r>
              <a:rPr lang="en-US" altLang="zh-CN" smtClean="0"/>
              <a:t>Vascular constriction results from </a:t>
            </a:r>
            <a:r>
              <a:rPr kumimoji="1" lang="en-US" altLang="zh-CN" sz="2800" smtClean="0"/>
              <a:t>Nervous reflex, Local myogenic spasm, Local humoral factors from the traumatized tissue and blood platelets. Such as 5-HT, endothelin and thromboxane A</a:t>
            </a:r>
            <a:r>
              <a:rPr kumimoji="1" lang="en-US" altLang="zh-CN" sz="2800" baseline="-25000" smtClean="0"/>
              <a:t>2</a:t>
            </a:r>
            <a:r>
              <a:rPr kumimoji="1" lang="en-US" altLang="zh-CN" sz="2800" smtClean="0"/>
              <a:t>.</a:t>
            </a:r>
          </a:p>
          <a:p>
            <a:pPr marL="228600" indent="-228600" eaLnBrk="1" hangingPunct="1"/>
            <a:r>
              <a:rPr lang="en-US" altLang="zh-CN" smtClean="0"/>
              <a:t>Immediately after a blood vessel has been cut or ruptured, the trauma to the</a:t>
            </a:r>
          </a:p>
          <a:p>
            <a:pPr marL="228600" indent="-228600" eaLnBrk="1" hangingPunct="1"/>
            <a:r>
              <a:rPr lang="en-US" altLang="zh-CN" smtClean="0"/>
              <a:t>vessel wall itself causes the smooth muscle in the wall to contract; this instan-</a:t>
            </a:r>
          </a:p>
          <a:p>
            <a:pPr marL="228600" indent="-228600" eaLnBrk="1" hangingPunct="1"/>
            <a:r>
              <a:rPr lang="en-US" altLang="zh-CN" smtClean="0"/>
              <a:t>taneously reduces the ﬂow of blood from the ruptured vessel. The contraction</a:t>
            </a:r>
          </a:p>
          <a:p>
            <a:pPr marL="228600" indent="-228600" eaLnBrk="1" hangingPunct="1"/>
            <a:r>
              <a:rPr lang="en-US" altLang="zh-CN" smtClean="0"/>
              <a:t>results from (1) local myogenic spasm, (2) local autacoid factors from the trau-</a:t>
            </a:r>
          </a:p>
          <a:p>
            <a:pPr marL="228600" indent="-228600" eaLnBrk="1" hangingPunct="1"/>
            <a:r>
              <a:rPr lang="en-US" altLang="zh-CN" smtClean="0"/>
              <a:t>matized tissues and blood platelets, and (3) nervous reﬂexes. The nervous</a:t>
            </a:r>
          </a:p>
          <a:p>
            <a:pPr marL="228600" indent="-228600" eaLnBrk="1" hangingPunct="1"/>
            <a:r>
              <a:rPr lang="en-US" altLang="zh-CN" smtClean="0"/>
              <a:t>reﬂexes are initiated by pain nerve impulses or other sensory impulses that orig-</a:t>
            </a:r>
          </a:p>
          <a:p>
            <a:pPr marL="228600" indent="-228600" eaLnBrk="1" hangingPunct="1"/>
            <a:r>
              <a:rPr lang="en-US" altLang="zh-CN" smtClean="0"/>
              <a:t>inate from the traumatized vessel or nearby tissues. However, even more vaso-</a:t>
            </a:r>
          </a:p>
          <a:p>
            <a:pPr marL="228600" indent="-228600" eaLnBrk="1" hangingPunct="1"/>
            <a:r>
              <a:rPr lang="en-US" altLang="zh-CN" smtClean="0"/>
              <a:t>constriction probably results from local  myogenic contraction of the blood</a:t>
            </a:r>
          </a:p>
          <a:p>
            <a:pPr marL="228600" indent="-228600" eaLnBrk="1" hangingPunct="1"/>
            <a:r>
              <a:rPr lang="en-US" altLang="zh-CN" smtClean="0"/>
              <a:t>vessels initiated by direct damage to the vascular wall. And, for the smaller</a:t>
            </a:r>
          </a:p>
          <a:p>
            <a:pPr marL="228600" indent="-228600" eaLnBrk="1" hangingPunct="1"/>
            <a:r>
              <a:rPr lang="en-US" altLang="zh-CN" smtClean="0"/>
              <a:t>vessels, the platelets are responsible for much of the vasoconstriction by releas-</a:t>
            </a:r>
          </a:p>
          <a:p>
            <a:pPr marL="228600" indent="-228600" eaLnBrk="1" hangingPunct="1"/>
            <a:r>
              <a:rPr lang="en-US" altLang="zh-CN" smtClean="0"/>
              <a:t>ing a vasoconstrictor substance, thromboxane A2.</a:t>
            </a:r>
          </a:p>
          <a:p>
            <a:pPr marL="228600" indent="-228600" eaLnBrk="1" hangingPunct="1"/>
            <a:r>
              <a:rPr lang="en-US" altLang="zh-CN" smtClean="0"/>
              <a:t>The more severely a vessel is traumatized, the greater the degree of vascular</a:t>
            </a:r>
          </a:p>
          <a:p>
            <a:pPr marL="228600" indent="-228600" eaLnBrk="1" hangingPunct="1"/>
            <a:r>
              <a:rPr lang="en-US" altLang="zh-CN" smtClean="0"/>
              <a:t>spasm. The spasm can last for many minutes or even hours, during which time</a:t>
            </a:r>
          </a:p>
          <a:p>
            <a:pPr marL="228600" indent="-228600" eaLnBrk="1" hangingPunct="1"/>
            <a:r>
              <a:rPr lang="en-US" altLang="zh-CN" smtClean="0"/>
              <a:t>the processes of platelet plugging and blood coagulation can take place.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7"/>
          <p:cNvSpPr>
            <a:spLocks noGrp="1" noChangeArrowheads="1"/>
          </p:cNvSpPr>
          <p:nvPr>
            <p:ph type="sldNum" sz="quarter" idx="5"/>
          </p:nvPr>
        </p:nvSpPr>
        <p:spPr>
          <a:noFill/>
        </p:spPr>
        <p:txBody>
          <a:bodyPr/>
          <a:lstStyle>
            <a:lvl1pPr eaLnBrk="0" hangingPunct="0">
              <a:defRPr sz="2400" b="1" i="1">
                <a:solidFill>
                  <a:schemeClr val="tx1"/>
                </a:solidFill>
                <a:latin typeface="Arial" charset="0"/>
                <a:ea typeface="宋体" pitchFamily="2" charset="-122"/>
              </a:defRPr>
            </a:lvl1pPr>
            <a:lvl2pPr marL="742950" indent="-285750" eaLnBrk="0" hangingPunct="0">
              <a:defRPr sz="2400" b="1" i="1">
                <a:solidFill>
                  <a:schemeClr val="tx1"/>
                </a:solidFill>
                <a:latin typeface="Arial" charset="0"/>
                <a:ea typeface="宋体" pitchFamily="2" charset="-122"/>
              </a:defRPr>
            </a:lvl2pPr>
            <a:lvl3pPr marL="1143000" indent="-228600" eaLnBrk="0" hangingPunct="0">
              <a:defRPr sz="2400" b="1" i="1">
                <a:solidFill>
                  <a:schemeClr val="tx1"/>
                </a:solidFill>
                <a:latin typeface="Arial" charset="0"/>
                <a:ea typeface="宋体" pitchFamily="2" charset="-122"/>
              </a:defRPr>
            </a:lvl3pPr>
            <a:lvl4pPr marL="1600200" indent="-228600" eaLnBrk="0" hangingPunct="0">
              <a:defRPr sz="2400" b="1" i="1">
                <a:solidFill>
                  <a:schemeClr val="tx1"/>
                </a:solidFill>
                <a:latin typeface="Arial" charset="0"/>
                <a:ea typeface="宋体" pitchFamily="2" charset="-122"/>
              </a:defRPr>
            </a:lvl4pPr>
            <a:lvl5pPr marL="2057400" indent="-228600" eaLnBrk="0" hangingPunct="0">
              <a:defRPr sz="2400" b="1" i="1">
                <a:solidFill>
                  <a:schemeClr val="tx1"/>
                </a:solidFill>
                <a:latin typeface="Arial" charset="0"/>
                <a:ea typeface="宋体" pitchFamily="2" charset="-122"/>
              </a:defRPr>
            </a:lvl5pPr>
            <a:lvl6pPr marL="2514600" indent="-228600" eaLnBrk="0" fontAlgn="base" hangingPunct="0">
              <a:spcBef>
                <a:spcPct val="30000"/>
              </a:spcBef>
              <a:spcAft>
                <a:spcPct val="0"/>
              </a:spcAft>
              <a:defRPr sz="2400" b="1" i="1">
                <a:solidFill>
                  <a:schemeClr val="tx1"/>
                </a:solidFill>
                <a:latin typeface="Arial" charset="0"/>
                <a:ea typeface="宋体" pitchFamily="2" charset="-122"/>
              </a:defRPr>
            </a:lvl6pPr>
            <a:lvl7pPr marL="2971800" indent="-228600" eaLnBrk="0" fontAlgn="base" hangingPunct="0">
              <a:spcBef>
                <a:spcPct val="30000"/>
              </a:spcBef>
              <a:spcAft>
                <a:spcPct val="0"/>
              </a:spcAft>
              <a:defRPr sz="2400" b="1" i="1">
                <a:solidFill>
                  <a:schemeClr val="tx1"/>
                </a:solidFill>
                <a:latin typeface="Arial" charset="0"/>
                <a:ea typeface="宋体" pitchFamily="2" charset="-122"/>
              </a:defRPr>
            </a:lvl7pPr>
            <a:lvl8pPr marL="3429000" indent="-228600" eaLnBrk="0" fontAlgn="base" hangingPunct="0">
              <a:spcBef>
                <a:spcPct val="30000"/>
              </a:spcBef>
              <a:spcAft>
                <a:spcPct val="0"/>
              </a:spcAft>
              <a:defRPr sz="2400" b="1" i="1">
                <a:solidFill>
                  <a:schemeClr val="tx1"/>
                </a:solidFill>
                <a:latin typeface="Arial" charset="0"/>
                <a:ea typeface="宋体" pitchFamily="2" charset="-122"/>
              </a:defRPr>
            </a:lvl8pPr>
            <a:lvl9pPr marL="3886200" indent="-228600" eaLnBrk="0" fontAlgn="base" hangingPunct="0">
              <a:spcBef>
                <a:spcPct val="30000"/>
              </a:spcBef>
              <a:spcAft>
                <a:spcPct val="0"/>
              </a:spcAft>
              <a:defRPr sz="2400" b="1" i="1">
                <a:solidFill>
                  <a:schemeClr val="tx1"/>
                </a:solidFill>
                <a:latin typeface="Arial" charset="0"/>
                <a:ea typeface="宋体" pitchFamily="2" charset="-122"/>
              </a:defRPr>
            </a:lvl9pPr>
          </a:lstStyle>
          <a:p>
            <a:pPr eaLnBrk="1" hangingPunct="1"/>
            <a:fld id="{61C34426-4934-44D2-A296-88495A09E811}" type="slidenum">
              <a:rPr lang="en-US" altLang="zh-CN" sz="1200" b="0" i="0" smtClean="0">
                <a:latin typeface="Times New Roman" pitchFamily="18" charset="0"/>
              </a:rPr>
              <a:pPr eaLnBrk="1" hangingPunct="1"/>
              <a:t>26</a:t>
            </a:fld>
            <a:endParaRPr lang="en-US" altLang="zh-CN" sz="1200" b="0" i="0" smtClean="0">
              <a:latin typeface="Times New Roman" pitchFamily="18" charset="0"/>
            </a:endParaRPr>
          </a:p>
        </p:txBody>
      </p:sp>
      <p:sp>
        <p:nvSpPr>
          <p:cNvPr id="184323" name="Rectangle 2"/>
          <p:cNvSpPr>
            <a:spLocks noGrp="1" noRot="1" noChangeAspect="1" noChangeArrowheads="1" noTextEdit="1"/>
          </p:cNvSpPr>
          <p:nvPr>
            <p:ph type="sldImg"/>
          </p:nvPr>
        </p:nvSpPr>
        <p:spPr>
          <a:ln/>
        </p:spPr>
      </p:sp>
      <p:sp>
        <p:nvSpPr>
          <p:cNvPr id="184324" name="Rectangle 3"/>
          <p:cNvSpPr>
            <a:spLocks noGrp="1" noChangeArrowheads="1"/>
          </p:cNvSpPr>
          <p:nvPr>
            <p:ph type="body" idx="1"/>
          </p:nvPr>
        </p:nvSpPr>
        <p:spPr>
          <a:noFill/>
        </p:spPr>
        <p:txBody>
          <a:bodyPr/>
          <a:lstStyle/>
          <a:p>
            <a:pPr eaLnBrk="1" hangingPunct="1"/>
            <a:endParaRPr lang="en-US" altLang="zh-CN"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7"/>
          <p:cNvSpPr>
            <a:spLocks noGrp="1" noChangeArrowheads="1"/>
          </p:cNvSpPr>
          <p:nvPr>
            <p:ph type="sldNum" sz="quarter" idx="5"/>
          </p:nvPr>
        </p:nvSpPr>
        <p:spPr>
          <a:noFill/>
        </p:spPr>
        <p:txBody>
          <a:bodyPr/>
          <a:lstStyle>
            <a:lvl1pPr eaLnBrk="0" hangingPunct="0">
              <a:defRPr sz="2400" b="1" i="1">
                <a:solidFill>
                  <a:schemeClr val="tx1"/>
                </a:solidFill>
                <a:latin typeface="Arial" charset="0"/>
                <a:ea typeface="宋体" pitchFamily="2" charset="-122"/>
              </a:defRPr>
            </a:lvl1pPr>
            <a:lvl2pPr marL="742950" indent="-285750" eaLnBrk="0" hangingPunct="0">
              <a:defRPr sz="2400" b="1" i="1">
                <a:solidFill>
                  <a:schemeClr val="tx1"/>
                </a:solidFill>
                <a:latin typeface="Arial" charset="0"/>
                <a:ea typeface="宋体" pitchFamily="2" charset="-122"/>
              </a:defRPr>
            </a:lvl2pPr>
            <a:lvl3pPr marL="1143000" indent="-228600" eaLnBrk="0" hangingPunct="0">
              <a:defRPr sz="2400" b="1" i="1">
                <a:solidFill>
                  <a:schemeClr val="tx1"/>
                </a:solidFill>
                <a:latin typeface="Arial" charset="0"/>
                <a:ea typeface="宋体" pitchFamily="2" charset="-122"/>
              </a:defRPr>
            </a:lvl3pPr>
            <a:lvl4pPr marL="1600200" indent="-228600" eaLnBrk="0" hangingPunct="0">
              <a:defRPr sz="2400" b="1" i="1">
                <a:solidFill>
                  <a:schemeClr val="tx1"/>
                </a:solidFill>
                <a:latin typeface="Arial" charset="0"/>
                <a:ea typeface="宋体" pitchFamily="2" charset="-122"/>
              </a:defRPr>
            </a:lvl4pPr>
            <a:lvl5pPr marL="2057400" indent="-228600" eaLnBrk="0" hangingPunct="0">
              <a:defRPr sz="2400" b="1" i="1">
                <a:solidFill>
                  <a:schemeClr val="tx1"/>
                </a:solidFill>
                <a:latin typeface="Arial" charset="0"/>
                <a:ea typeface="宋体" pitchFamily="2" charset="-122"/>
              </a:defRPr>
            </a:lvl5pPr>
            <a:lvl6pPr marL="2514600" indent="-228600" eaLnBrk="0" fontAlgn="base" hangingPunct="0">
              <a:spcBef>
                <a:spcPct val="30000"/>
              </a:spcBef>
              <a:spcAft>
                <a:spcPct val="0"/>
              </a:spcAft>
              <a:defRPr sz="2400" b="1" i="1">
                <a:solidFill>
                  <a:schemeClr val="tx1"/>
                </a:solidFill>
                <a:latin typeface="Arial" charset="0"/>
                <a:ea typeface="宋体" pitchFamily="2" charset="-122"/>
              </a:defRPr>
            </a:lvl6pPr>
            <a:lvl7pPr marL="2971800" indent="-228600" eaLnBrk="0" fontAlgn="base" hangingPunct="0">
              <a:spcBef>
                <a:spcPct val="30000"/>
              </a:spcBef>
              <a:spcAft>
                <a:spcPct val="0"/>
              </a:spcAft>
              <a:defRPr sz="2400" b="1" i="1">
                <a:solidFill>
                  <a:schemeClr val="tx1"/>
                </a:solidFill>
                <a:latin typeface="Arial" charset="0"/>
                <a:ea typeface="宋体" pitchFamily="2" charset="-122"/>
              </a:defRPr>
            </a:lvl7pPr>
            <a:lvl8pPr marL="3429000" indent="-228600" eaLnBrk="0" fontAlgn="base" hangingPunct="0">
              <a:spcBef>
                <a:spcPct val="30000"/>
              </a:spcBef>
              <a:spcAft>
                <a:spcPct val="0"/>
              </a:spcAft>
              <a:defRPr sz="2400" b="1" i="1">
                <a:solidFill>
                  <a:schemeClr val="tx1"/>
                </a:solidFill>
                <a:latin typeface="Arial" charset="0"/>
                <a:ea typeface="宋体" pitchFamily="2" charset="-122"/>
              </a:defRPr>
            </a:lvl8pPr>
            <a:lvl9pPr marL="3886200" indent="-228600" eaLnBrk="0" fontAlgn="base" hangingPunct="0">
              <a:spcBef>
                <a:spcPct val="30000"/>
              </a:spcBef>
              <a:spcAft>
                <a:spcPct val="0"/>
              </a:spcAft>
              <a:defRPr sz="2400" b="1" i="1">
                <a:solidFill>
                  <a:schemeClr val="tx1"/>
                </a:solidFill>
                <a:latin typeface="Arial" charset="0"/>
                <a:ea typeface="宋体" pitchFamily="2" charset="-122"/>
              </a:defRPr>
            </a:lvl9pPr>
          </a:lstStyle>
          <a:p>
            <a:pPr eaLnBrk="1" hangingPunct="1"/>
            <a:fld id="{7EC9F0DA-476B-4198-8C7A-63F943A0CA7D}" type="slidenum">
              <a:rPr lang="en-US" altLang="zh-CN" sz="1200" b="0" i="0" smtClean="0">
                <a:latin typeface="Times New Roman" pitchFamily="18" charset="0"/>
              </a:rPr>
              <a:pPr eaLnBrk="1" hangingPunct="1"/>
              <a:t>28</a:t>
            </a:fld>
            <a:endParaRPr lang="en-US" altLang="zh-CN" sz="1200" b="0" i="0" smtClean="0">
              <a:latin typeface="Times New Roman" pitchFamily="18" charset="0"/>
            </a:endParaRPr>
          </a:p>
        </p:txBody>
      </p:sp>
      <p:sp>
        <p:nvSpPr>
          <p:cNvPr id="185347" name="Rectangle 2"/>
          <p:cNvSpPr>
            <a:spLocks noGrp="1" noRot="1" noChangeAspect="1" noChangeArrowheads="1" noTextEdit="1"/>
          </p:cNvSpPr>
          <p:nvPr>
            <p:ph type="sldImg"/>
          </p:nvPr>
        </p:nvSpPr>
        <p:spPr>
          <a:ln/>
        </p:spPr>
      </p:sp>
      <p:sp>
        <p:nvSpPr>
          <p:cNvPr id="185348" name="Rectangle 3"/>
          <p:cNvSpPr>
            <a:spLocks noGrp="1" noChangeArrowheads="1"/>
          </p:cNvSpPr>
          <p:nvPr>
            <p:ph type="body" idx="1"/>
          </p:nvPr>
        </p:nvSpPr>
        <p:spPr>
          <a:noFill/>
        </p:spPr>
        <p:txBody>
          <a:bodyPr/>
          <a:lstStyle/>
          <a:p>
            <a:pPr eaLnBrk="1" hangingPunct="1"/>
            <a:r>
              <a:rPr lang="en-US" altLang="zh-CN" b="1" dirty="0" smtClean="0"/>
              <a:t>Blood coagulation is the transformation of blood into a solid gel termed a clot or thrombus.</a:t>
            </a:r>
          </a:p>
          <a:p>
            <a:pPr eaLnBrk="1" hangingPunct="1"/>
            <a:r>
              <a:rPr lang="en-US" altLang="zh-CN" b="1" dirty="0" smtClean="0"/>
              <a:t>The fundamental reaction in the clotting of blood is conversion of the soluble plasma protein fibrinogen to insoluble fibrin.</a:t>
            </a:r>
          </a:p>
          <a:p>
            <a:pPr eaLnBrk="1" hangingPunct="1"/>
            <a:endParaRPr lang="en-US" altLang="zh-CN" dirty="0"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7"/>
          <p:cNvSpPr>
            <a:spLocks noGrp="1" noChangeArrowheads="1"/>
          </p:cNvSpPr>
          <p:nvPr>
            <p:ph type="sldNum" sz="quarter" idx="5"/>
          </p:nvPr>
        </p:nvSpPr>
        <p:spPr>
          <a:noFill/>
        </p:spPr>
        <p:txBody>
          <a:bodyPr/>
          <a:lstStyle>
            <a:lvl1pPr eaLnBrk="0" hangingPunct="0">
              <a:defRPr sz="2400" b="1" i="1">
                <a:solidFill>
                  <a:schemeClr val="tx1"/>
                </a:solidFill>
                <a:latin typeface="Arial" charset="0"/>
                <a:ea typeface="宋体" pitchFamily="2" charset="-122"/>
              </a:defRPr>
            </a:lvl1pPr>
            <a:lvl2pPr marL="742950" indent="-285750" eaLnBrk="0" hangingPunct="0">
              <a:defRPr sz="2400" b="1" i="1">
                <a:solidFill>
                  <a:schemeClr val="tx1"/>
                </a:solidFill>
                <a:latin typeface="Arial" charset="0"/>
                <a:ea typeface="宋体" pitchFamily="2" charset="-122"/>
              </a:defRPr>
            </a:lvl2pPr>
            <a:lvl3pPr marL="1143000" indent="-228600" eaLnBrk="0" hangingPunct="0">
              <a:defRPr sz="2400" b="1" i="1">
                <a:solidFill>
                  <a:schemeClr val="tx1"/>
                </a:solidFill>
                <a:latin typeface="Arial" charset="0"/>
                <a:ea typeface="宋体" pitchFamily="2" charset="-122"/>
              </a:defRPr>
            </a:lvl3pPr>
            <a:lvl4pPr marL="1600200" indent="-228600" eaLnBrk="0" hangingPunct="0">
              <a:defRPr sz="2400" b="1" i="1">
                <a:solidFill>
                  <a:schemeClr val="tx1"/>
                </a:solidFill>
                <a:latin typeface="Arial" charset="0"/>
                <a:ea typeface="宋体" pitchFamily="2" charset="-122"/>
              </a:defRPr>
            </a:lvl4pPr>
            <a:lvl5pPr marL="2057400" indent="-228600" eaLnBrk="0" hangingPunct="0">
              <a:defRPr sz="2400" b="1" i="1">
                <a:solidFill>
                  <a:schemeClr val="tx1"/>
                </a:solidFill>
                <a:latin typeface="Arial" charset="0"/>
                <a:ea typeface="宋体" pitchFamily="2" charset="-122"/>
              </a:defRPr>
            </a:lvl5pPr>
            <a:lvl6pPr marL="2514600" indent="-228600" eaLnBrk="0" fontAlgn="base" hangingPunct="0">
              <a:spcBef>
                <a:spcPct val="30000"/>
              </a:spcBef>
              <a:spcAft>
                <a:spcPct val="0"/>
              </a:spcAft>
              <a:defRPr sz="2400" b="1" i="1">
                <a:solidFill>
                  <a:schemeClr val="tx1"/>
                </a:solidFill>
                <a:latin typeface="Arial" charset="0"/>
                <a:ea typeface="宋体" pitchFamily="2" charset="-122"/>
              </a:defRPr>
            </a:lvl6pPr>
            <a:lvl7pPr marL="2971800" indent="-228600" eaLnBrk="0" fontAlgn="base" hangingPunct="0">
              <a:spcBef>
                <a:spcPct val="30000"/>
              </a:spcBef>
              <a:spcAft>
                <a:spcPct val="0"/>
              </a:spcAft>
              <a:defRPr sz="2400" b="1" i="1">
                <a:solidFill>
                  <a:schemeClr val="tx1"/>
                </a:solidFill>
                <a:latin typeface="Arial" charset="0"/>
                <a:ea typeface="宋体" pitchFamily="2" charset="-122"/>
              </a:defRPr>
            </a:lvl7pPr>
            <a:lvl8pPr marL="3429000" indent="-228600" eaLnBrk="0" fontAlgn="base" hangingPunct="0">
              <a:spcBef>
                <a:spcPct val="30000"/>
              </a:spcBef>
              <a:spcAft>
                <a:spcPct val="0"/>
              </a:spcAft>
              <a:defRPr sz="2400" b="1" i="1">
                <a:solidFill>
                  <a:schemeClr val="tx1"/>
                </a:solidFill>
                <a:latin typeface="Arial" charset="0"/>
                <a:ea typeface="宋体" pitchFamily="2" charset="-122"/>
              </a:defRPr>
            </a:lvl8pPr>
            <a:lvl9pPr marL="3886200" indent="-228600" eaLnBrk="0" fontAlgn="base" hangingPunct="0">
              <a:spcBef>
                <a:spcPct val="30000"/>
              </a:spcBef>
              <a:spcAft>
                <a:spcPct val="0"/>
              </a:spcAft>
              <a:defRPr sz="2400" b="1" i="1">
                <a:solidFill>
                  <a:schemeClr val="tx1"/>
                </a:solidFill>
                <a:latin typeface="Arial" charset="0"/>
                <a:ea typeface="宋体" pitchFamily="2" charset="-122"/>
              </a:defRPr>
            </a:lvl9pPr>
          </a:lstStyle>
          <a:p>
            <a:pPr eaLnBrk="1" hangingPunct="1"/>
            <a:fld id="{70F0F860-3ED0-46FE-B61D-121373FE1537}" type="slidenum">
              <a:rPr lang="en-US" altLang="zh-CN" sz="1200" b="0" i="0" smtClean="0">
                <a:latin typeface="Times New Roman" pitchFamily="18" charset="0"/>
              </a:rPr>
              <a:pPr eaLnBrk="1" hangingPunct="1"/>
              <a:t>31</a:t>
            </a:fld>
            <a:endParaRPr lang="en-US" altLang="zh-CN" sz="1200" b="0" i="0" smtClean="0">
              <a:latin typeface="Times New Roman" pitchFamily="18" charset="0"/>
            </a:endParaRPr>
          </a:p>
        </p:txBody>
      </p:sp>
      <p:sp>
        <p:nvSpPr>
          <p:cNvPr id="186371" name="Rectangle 2"/>
          <p:cNvSpPr>
            <a:spLocks noGrp="1" noRot="1" noChangeAspect="1" noChangeArrowheads="1" noTextEdit="1"/>
          </p:cNvSpPr>
          <p:nvPr>
            <p:ph type="sldImg"/>
          </p:nvPr>
        </p:nvSpPr>
        <p:spPr>
          <a:ln/>
        </p:spPr>
      </p:sp>
      <p:sp>
        <p:nvSpPr>
          <p:cNvPr id="186372" name="Rectangle 3"/>
          <p:cNvSpPr>
            <a:spLocks noGrp="1" noChangeArrowheads="1"/>
          </p:cNvSpPr>
          <p:nvPr>
            <p:ph type="body" idx="1"/>
          </p:nvPr>
        </p:nvSpPr>
        <p:spPr>
          <a:noFill/>
        </p:spPr>
        <p:txBody>
          <a:bodyPr/>
          <a:lstStyle/>
          <a:p>
            <a:pPr eaLnBrk="1" hangingPunct="1"/>
            <a:r>
              <a:rPr kumimoji="1" lang="en-US" altLang="zh-CN" b="1" smtClean="0"/>
              <a:t>Table 36</a:t>
            </a:r>
            <a:r>
              <a:rPr kumimoji="1" lang="en-US" altLang="zh-CN" b="1" smtClean="0">
                <a:latin typeface="Arial" charset="0"/>
              </a:rPr>
              <a:t>–</a:t>
            </a:r>
            <a:r>
              <a:rPr kumimoji="1" lang="en-US" altLang="zh-CN" b="1" smtClean="0"/>
              <a:t>1 lists the most important of the clotting factors.</a:t>
            </a:r>
          </a:p>
          <a:p>
            <a:pPr eaLnBrk="1" hangingPunct="1"/>
            <a:r>
              <a:rPr kumimoji="1" lang="en-US" altLang="zh-CN" b="1" smtClean="0"/>
              <a:t>To indicate the activated form, a small letter a is added after the Roman numeral.</a:t>
            </a:r>
          </a:p>
          <a:p>
            <a:pPr eaLnBrk="1" hangingPunct="1"/>
            <a:r>
              <a:rPr kumimoji="1" lang="en-US" altLang="zh-CN" sz="900" b="1" smtClean="0"/>
              <a:t>II, VII, IX, X are formed by the liver</a:t>
            </a:r>
          </a:p>
          <a:p>
            <a:pPr eaLnBrk="1" hangingPunct="1"/>
            <a:r>
              <a:rPr kumimoji="1" lang="en-US" altLang="zh-CN" sz="900" b="1" smtClean="0"/>
              <a:t>Prekalli</a:t>
            </a:r>
            <a:r>
              <a:rPr kumimoji="1" lang="en-US" altLang="zh-CN" sz="900" b="1" smtClean="0">
                <a:latin typeface="Arial" charset="0"/>
              </a:rPr>
              <a:t>’</a:t>
            </a:r>
            <a:r>
              <a:rPr kumimoji="1" lang="en-US" altLang="zh-CN" sz="900" b="1" smtClean="0"/>
              <a:t>krein, </a:t>
            </a:r>
            <a:r>
              <a:rPr kumimoji="1" lang="en-US" altLang="zh-CN" sz="900" b="1" smtClean="0">
                <a:latin typeface="Arial" charset="0"/>
              </a:rPr>
              <a:t>‘</a:t>
            </a:r>
            <a:r>
              <a:rPr kumimoji="1" lang="en-US" altLang="zh-CN" sz="900" b="1" smtClean="0"/>
              <a:t>kininogen</a:t>
            </a:r>
          </a:p>
          <a:p>
            <a:pPr eaLnBrk="1" hangingPunct="1"/>
            <a:r>
              <a:rPr kumimoji="1" lang="en-US" altLang="zh-CN" b="1" smtClean="0"/>
              <a:t>In both the extrinsic and the intrinsic pathways, a</a:t>
            </a:r>
          </a:p>
          <a:p>
            <a:pPr eaLnBrk="1" hangingPunct="1"/>
            <a:r>
              <a:rPr kumimoji="1" lang="en-US" altLang="zh-CN" b="1" smtClean="0"/>
              <a:t>series of different plasma proteins called  blood-</a:t>
            </a:r>
          </a:p>
          <a:p>
            <a:pPr eaLnBrk="1" hangingPunct="1"/>
            <a:r>
              <a:rPr kumimoji="1" lang="en-US" altLang="zh-CN" b="1" smtClean="0"/>
              <a:t>clotting factors play major roles. Most of these are inac-</a:t>
            </a:r>
          </a:p>
          <a:p>
            <a:pPr eaLnBrk="1" hangingPunct="1"/>
            <a:r>
              <a:rPr kumimoji="1" lang="en-US" altLang="zh-CN" b="1" smtClean="0"/>
              <a:t>tive forms of proteolytic enzymes. When converted to</a:t>
            </a:r>
          </a:p>
          <a:p>
            <a:pPr eaLnBrk="1" hangingPunct="1"/>
            <a:r>
              <a:rPr kumimoji="1" lang="en-US" altLang="zh-CN" b="1" smtClean="0"/>
              <a:t>the active forms, their enzymatic actions cause the suc-</a:t>
            </a:r>
          </a:p>
          <a:p>
            <a:pPr eaLnBrk="1" hangingPunct="1"/>
            <a:r>
              <a:rPr kumimoji="1" lang="en-US" altLang="zh-CN" b="1" smtClean="0"/>
              <a:t>cessive, cascading reactions of the clotting process.</a:t>
            </a:r>
          </a:p>
          <a:p>
            <a:pPr eaLnBrk="1" hangingPunct="1"/>
            <a:r>
              <a:rPr kumimoji="1" lang="en-US" altLang="zh-CN" b="1" smtClean="0"/>
              <a:t>Most of the clotting factors, which are listed in Table</a:t>
            </a:r>
          </a:p>
          <a:p>
            <a:pPr eaLnBrk="1" hangingPunct="1"/>
            <a:r>
              <a:rPr kumimoji="1" lang="en-US" altLang="zh-CN" b="1" smtClean="0"/>
              <a:t>36</a:t>
            </a:r>
            <a:r>
              <a:rPr kumimoji="1" lang="en-US" altLang="zh-CN" b="1" smtClean="0">
                <a:latin typeface="Arial" charset="0"/>
              </a:rPr>
              <a:t>–</a:t>
            </a:r>
            <a:r>
              <a:rPr kumimoji="1" lang="en-US" altLang="zh-CN" b="1" smtClean="0"/>
              <a:t>1, are designated by Roman numerals. To indicate</a:t>
            </a:r>
          </a:p>
          <a:p>
            <a:pPr eaLnBrk="1" hangingPunct="1"/>
            <a:r>
              <a:rPr kumimoji="1" lang="en-US" altLang="zh-CN" b="1" smtClean="0"/>
              <a:t>the activated form of the factor, a small letter </a:t>
            </a:r>
            <a:r>
              <a:rPr kumimoji="1" lang="en-US" altLang="zh-CN" b="1" smtClean="0">
                <a:latin typeface="Arial" charset="0"/>
              </a:rPr>
              <a:t>“</a:t>
            </a:r>
            <a:r>
              <a:rPr kumimoji="1" lang="en-US" altLang="zh-CN" b="1" smtClean="0"/>
              <a:t>a</a:t>
            </a:r>
            <a:r>
              <a:rPr kumimoji="1" lang="en-US" altLang="zh-CN" b="1" smtClean="0">
                <a:latin typeface="Arial" charset="0"/>
              </a:rPr>
              <a:t>”</a:t>
            </a:r>
            <a:r>
              <a:rPr kumimoji="1" lang="en-US" altLang="zh-CN" b="1" smtClean="0"/>
              <a:t> is</a:t>
            </a:r>
          </a:p>
          <a:p>
            <a:pPr eaLnBrk="1" hangingPunct="1"/>
            <a:r>
              <a:rPr kumimoji="1" lang="en-US" altLang="zh-CN" b="1" smtClean="0"/>
              <a:t>added after the Roman numeral, such as Factor VIIIa</a:t>
            </a:r>
          </a:p>
          <a:p>
            <a:pPr eaLnBrk="1" hangingPunct="1"/>
            <a:r>
              <a:rPr kumimoji="1" lang="en-US" altLang="zh-CN" b="1" smtClean="0"/>
              <a:t>to indicate the activated state of Factor VIII.</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7"/>
          <p:cNvSpPr>
            <a:spLocks noGrp="1" noChangeArrowheads="1"/>
          </p:cNvSpPr>
          <p:nvPr>
            <p:ph type="sldNum" sz="quarter" idx="5"/>
          </p:nvPr>
        </p:nvSpPr>
        <p:spPr>
          <a:noFill/>
        </p:spPr>
        <p:txBody>
          <a:bodyPr/>
          <a:lstStyle>
            <a:lvl1pPr eaLnBrk="0" hangingPunct="0">
              <a:defRPr sz="2400" b="1" i="1">
                <a:solidFill>
                  <a:schemeClr val="tx1"/>
                </a:solidFill>
                <a:latin typeface="Arial" charset="0"/>
                <a:ea typeface="宋体" pitchFamily="2" charset="-122"/>
              </a:defRPr>
            </a:lvl1pPr>
            <a:lvl2pPr marL="742950" indent="-285750" eaLnBrk="0" hangingPunct="0">
              <a:defRPr sz="2400" b="1" i="1">
                <a:solidFill>
                  <a:schemeClr val="tx1"/>
                </a:solidFill>
                <a:latin typeface="Arial" charset="0"/>
                <a:ea typeface="宋体" pitchFamily="2" charset="-122"/>
              </a:defRPr>
            </a:lvl2pPr>
            <a:lvl3pPr marL="1143000" indent="-228600" eaLnBrk="0" hangingPunct="0">
              <a:defRPr sz="2400" b="1" i="1">
                <a:solidFill>
                  <a:schemeClr val="tx1"/>
                </a:solidFill>
                <a:latin typeface="Arial" charset="0"/>
                <a:ea typeface="宋体" pitchFamily="2" charset="-122"/>
              </a:defRPr>
            </a:lvl3pPr>
            <a:lvl4pPr marL="1600200" indent="-228600" eaLnBrk="0" hangingPunct="0">
              <a:defRPr sz="2400" b="1" i="1">
                <a:solidFill>
                  <a:schemeClr val="tx1"/>
                </a:solidFill>
                <a:latin typeface="Arial" charset="0"/>
                <a:ea typeface="宋体" pitchFamily="2" charset="-122"/>
              </a:defRPr>
            </a:lvl4pPr>
            <a:lvl5pPr marL="2057400" indent="-228600" eaLnBrk="0" hangingPunct="0">
              <a:defRPr sz="2400" b="1" i="1">
                <a:solidFill>
                  <a:schemeClr val="tx1"/>
                </a:solidFill>
                <a:latin typeface="Arial" charset="0"/>
                <a:ea typeface="宋体" pitchFamily="2" charset="-122"/>
              </a:defRPr>
            </a:lvl5pPr>
            <a:lvl6pPr marL="2514600" indent="-228600" eaLnBrk="0" fontAlgn="base" hangingPunct="0">
              <a:spcBef>
                <a:spcPct val="30000"/>
              </a:spcBef>
              <a:spcAft>
                <a:spcPct val="0"/>
              </a:spcAft>
              <a:defRPr sz="2400" b="1" i="1">
                <a:solidFill>
                  <a:schemeClr val="tx1"/>
                </a:solidFill>
                <a:latin typeface="Arial" charset="0"/>
                <a:ea typeface="宋体" pitchFamily="2" charset="-122"/>
              </a:defRPr>
            </a:lvl6pPr>
            <a:lvl7pPr marL="2971800" indent="-228600" eaLnBrk="0" fontAlgn="base" hangingPunct="0">
              <a:spcBef>
                <a:spcPct val="30000"/>
              </a:spcBef>
              <a:spcAft>
                <a:spcPct val="0"/>
              </a:spcAft>
              <a:defRPr sz="2400" b="1" i="1">
                <a:solidFill>
                  <a:schemeClr val="tx1"/>
                </a:solidFill>
                <a:latin typeface="Arial" charset="0"/>
                <a:ea typeface="宋体" pitchFamily="2" charset="-122"/>
              </a:defRPr>
            </a:lvl7pPr>
            <a:lvl8pPr marL="3429000" indent="-228600" eaLnBrk="0" fontAlgn="base" hangingPunct="0">
              <a:spcBef>
                <a:spcPct val="30000"/>
              </a:spcBef>
              <a:spcAft>
                <a:spcPct val="0"/>
              </a:spcAft>
              <a:defRPr sz="2400" b="1" i="1">
                <a:solidFill>
                  <a:schemeClr val="tx1"/>
                </a:solidFill>
                <a:latin typeface="Arial" charset="0"/>
                <a:ea typeface="宋体" pitchFamily="2" charset="-122"/>
              </a:defRPr>
            </a:lvl8pPr>
            <a:lvl9pPr marL="3886200" indent="-228600" eaLnBrk="0" fontAlgn="base" hangingPunct="0">
              <a:spcBef>
                <a:spcPct val="30000"/>
              </a:spcBef>
              <a:spcAft>
                <a:spcPct val="0"/>
              </a:spcAft>
              <a:defRPr sz="2400" b="1" i="1">
                <a:solidFill>
                  <a:schemeClr val="tx1"/>
                </a:solidFill>
                <a:latin typeface="Arial" charset="0"/>
                <a:ea typeface="宋体" pitchFamily="2" charset="-122"/>
              </a:defRPr>
            </a:lvl9pPr>
          </a:lstStyle>
          <a:p>
            <a:pPr eaLnBrk="1" hangingPunct="1"/>
            <a:fld id="{2B8F7DB5-5582-471F-A368-A321F9DFEFBE}" type="slidenum">
              <a:rPr lang="en-US" altLang="zh-CN" sz="1200" b="0" i="0" smtClean="0">
                <a:latin typeface="Times New Roman" pitchFamily="18" charset="0"/>
              </a:rPr>
              <a:pPr eaLnBrk="1" hangingPunct="1"/>
              <a:t>32</a:t>
            </a:fld>
            <a:endParaRPr lang="en-US" altLang="zh-CN" sz="1200" b="0" i="0" smtClean="0">
              <a:latin typeface="Times New Roman" pitchFamily="18" charset="0"/>
            </a:endParaRPr>
          </a:p>
        </p:txBody>
      </p:sp>
      <p:sp>
        <p:nvSpPr>
          <p:cNvPr id="187395" name="Rectangle 2"/>
          <p:cNvSpPr>
            <a:spLocks noGrp="1" noRot="1" noChangeAspect="1" noChangeArrowheads="1" noTextEdit="1"/>
          </p:cNvSpPr>
          <p:nvPr>
            <p:ph type="sldImg"/>
          </p:nvPr>
        </p:nvSpPr>
        <p:spPr>
          <a:ln/>
        </p:spPr>
      </p:sp>
      <p:sp>
        <p:nvSpPr>
          <p:cNvPr id="187396" name="Rectangle 3"/>
          <p:cNvSpPr>
            <a:spLocks noGrp="1" noChangeArrowheads="1"/>
          </p:cNvSpPr>
          <p:nvPr>
            <p:ph type="body" idx="1"/>
          </p:nvPr>
        </p:nvSpPr>
        <p:spPr>
          <a:noFill/>
        </p:spPr>
        <p:txBody>
          <a:bodyPr/>
          <a:lstStyle/>
          <a:p>
            <a:pPr eaLnBrk="1" hangingPunct="1"/>
            <a:r>
              <a:rPr lang="en-US" altLang="zh-CN" smtClean="0"/>
              <a:t>Requires clotting factors such as: </a:t>
            </a:r>
          </a:p>
          <a:p>
            <a:pPr eaLnBrk="1" hangingPunct="1"/>
            <a:r>
              <a:rPr lang="en-US" altLang="zh-CN" smtClean="0"/>
              <a:t>Calcium ions.  </a:t>
            </a:r>
            <a:r>
              <a:rPr lang="en-US" altLang="zh-CN" i="1" smtClean="0"/>
              <a:t>Where are they stored?</a:t>
            </a:r>
            <a:endParaRPr lang="en-US" altLang="zh-CN" smtClean="0"/>
          </a:p>
          <a:p>
            <a:pPr eaLnBrk="1" hangingPunct="1"/>
            <a:r>
              <a:rPr lang="en-US" altLang="zh-CN" smtClean="0"/>
              <a:t>11 different proteins, most synthesized by the liver </a:t>
            </a:r>
          </a:p>
          <a:p>
            <a:pPr eaLnBrk="1" hangingPunct="1"/>
            <a:r>
              <a:rPr lang="en-US" altLang="zh-CN" smtClean="0"/>
              <a:t>Many are proenzymes (inactive enzymes) that, when converted to active enzymes direct essential reactions in the clotting process. </a:t>
            </a:r>
          </a:p>
          <a:p>
            <a:pPr eaLnBrk="1" hangingPunct="1"/>
            <a:r>
              <a:rPr lang="en-US" altLang="zh-CN" smtClean="0"/>
              <a:t>The synthesis of some of them requires Vit. K</a:t>
            </a:r>
          </a:p>
          <a:p>
            <a:pPr eaLnBrk="1" hangingPunct="1"/>
            <a:r>
              <a:rPr lang="en-US" altLang="zh-CN" smtClean="0"/>
              <a:t>Prothrombin is formed continually by the liver, and</a:t>
            </a:r>
          </a:p>
          <a:p>
            <a:pPr eaLnBrk="1" hangingPunct="1"/>
            <a:r>
              <a:rPr lang="en-US" altLang="zh-CN" smtClean="0"/>
              <a:t>it is continually being used throughout the body for</a:t>
            </a:r>
          </a:p>
          <a:p>
            <a:pPr eaLnBrk="1" hangingPunct="1"/>
            <a:r>
              <a:rPr lang="en-US" altLang="zh-CN" smtClean="0"/>
              <a:t>blood clotting. If the liver fails to produce prothrom-</a:t>
            </a:r>
          </a:p>
          <a:p>
            <a:pPr eaLnBrk="1" hangingPunct="1"/>
            <a:r>
              <a:rPr lang="en-US" altLang="zh-CN" smtClean="0"/>
              <a:t>bin, in a day or so prothrombin concentration in </a:t>
            </a:r>
          </a:p>
          <a:p>
            <a:pPr eaLnBrk="1" hangingPunct="1"/>
            <a:r>
              <a:rPr lang="en-US" altLang="zh-CN" smtClean="0"/>
              <a:t>the plasma falls too low to provide normal blood </a:t>
            </a:r>
          </a:p>
          <a:p>
            <a:pPr eaLnBrk="1" hangingPunct="1"/>
            <a:r>
              <a:rPr lang="en-US" altLang="zh-CN" smtClean="0"/>
              <a:t>coagulation.</a:t>
            </a:r>
          </a:p>
          <a:p>
            <a:pPr eaLnBrk="1" hangingPunct="1"/>
            <a:r>
              <a:rPr lang="en-US" altLang="zh-CN" smtClean="0"/>
              <a:t>Vitamin K is required by the liver for normal for-</a:t>
            </a:r>
          </a:p>
          <a:p>
            <a:pPr eaLnBrk="1" hangingPunct="1"/>
            <a:r>
              <a:rPr lang="en-US" altLang="zh-CN" smtClean="0"/>
              <a:t>mation of prothrombin as well as for formation of a</a:t>
            </a:r>
          </a:p>
          <a:p>
            <a:pPr eaLnBrk="1" hangingPunct="1"/>
            <a:r>
              <a:rPr lang="en-US" altLang="zh-CN" smtClean="0"/>
              <a:t>few other clotting factors. </a:t>
            </a:r>
            <a:r>
              <a:rPr lang="en-US" altLang="zh-CN" b="1" smtClean="0"/>
              <a:t>Therefore, either lack of</a:t>
            </a:r>
          </a:p>
          <a:p>
            <a:pPr eaLnBrk="1" hangingPunct="1"/>
            <a:r>
              <a:rPr lang="en-US" altLang="zh-CN" b="1" smtClean="0"/>
              <a:t>vitamin K or the presence of liver disease that pre-</a:t>
            </a:r>
          </a:p>
          <a:p>
            <a:pPr eaLnBrk="1" hangingPunct="1"/>
            <a:r>
              <a:rPr lang="en-US" altLang="zh-CN" b="1" smtClean="0"/>
              <a:t>vents normal prothrombin formation can decrease the</a:t>
            </a:r>
          </a:p>
          <a:p>
            <a:pPr eaLnBrk="1" hangingPunct="1"/>
            <a:r>
              <a:rPr lang="en-US" altLang="zh-CN" b="1" smtClean="0"/>
              <a:t>prothrombin level so low that a bleeding tendency</a:t>
            </a:r>
          </a:p>
          <a:p>
            <a:pPr eaLnBrk="1" hangingPunct="1"/>
            <a:r>
              <a:rPr lang="en-US" altLang="zh-CN" b="1" smtClean="0"/>
              <a:t>result</a:t>
            </a:r>
          </a:p>
          <a:p>
            <a:pPr lvl="2" eaLnBrk="1" hangingPunct="1"/>
            <a:endParaRPr lang="en-US" altLang="zh-CN" b="1"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8FCF518-9166-4B7C-A38C-3D7961017895}" type="datetimeFigureOut">
              <a:rPr lang="en-US" smtClean="0"/>
              <a:t>2/16/2018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BD97BD-C6EB-480E-8F2F-A38CDCADC7F3}" type="slidenum">
              <a:rPr lang="en-US" smtClean="0"/>
              <a:t>‹#›</a:t>
            </a:fld>
            <a:endParaRPr lang="en-US"/>
          </a:p>
        </p:txBody>
      </p:sp>
    </p:spTree>
    <p:extLst>
      <p:ext uri="{BB962C8B-B14F-4D97-AF65-F5344CB8AC3E}">
        <p14:creationId xmlns:p14="http://schemas.microsoft.com/office/powerpoint/2010/main" val="15447024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FCF518-9166-4B7C-A38C-3D7961017895}" type="datetimeFigureOut">
              <a:rPr lang="en-US" smtClean="0"/>
              <a:t>2/16/2018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BD97BD-C6EB-480E-8F2F-A38CDCADC7F3}" type="slidenum">
              <a:rPr lang="en-US" smtClean="0"/>
              <a:t>‹#›</a:t>
            </a:fld>
            <a:endParaRPr lang="en-US"/>
          </a:p>
        </p:txBody>
      </p:sp>
    </p:spTree>
    <p:extLst>
      <p:ext uri="{BB962C8B-B14F-4D97-AF65-F5344CB8AC3E}">
        <p14:creationId xmlns:p14="http://schemas.microsoft.com/office/powerpoint/2010/main" val="37702720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FCF518-9166-4B7C-A38C-3D7961017895}" type="datetimeFigureOut">
              <a:rPr lang="en-US" smtClean="0"/>
              <a:t>2/16/2018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BD97BD-C6EB-480E-8F2F-A38CDCADC7F3}" type="slidenum">
              <a:rPr lang="en-US" smtClean="0"/>
              <a:t>‹#›</a:t>
            </a:fld>
            <a:endParaRPr lang="en-US"/>
          </a:p>
        </p:txBody>
      </p:sp>
    </p:spTree>
    <p:extLst>
      <p:ext uri="{BB962C8B-B14F-4D97-AF65-F5344CB8AC3E}">
        <p14:creationId xmlns:p14="http://schemas.microsoft.com/office/powerpoint/2010/main" val="3982165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8FCF518-9166-4B7C-A38C-3D7961017895}" type="datetimeFigureOut">
              <a:rPr lang="en-US" smtClean="0"/>
              <a:t>2/16/2018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BD97BD-C6EB-480E-8F2F-A38CDCADC7F3}" type="slidenum">
              <a:rPr lang="en-US" smtClean="0"/>
              <a:t>‹#›</a:t>
            </a:fld>
            <a:endParaRPr lang="en-US"/>
          </a:p>
        </p:txBody>
      </p:sp>
    </p:spTree>
    <p:extLst>
      <p:ext uri="{BB962C8B-B14F-4D97-AF65-F5344CB8AC3E}">
        <p14:creationId xmlns:p14="http://schemas.microsoft.com/office/powerpoint/2010/main" val="26677908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FCF518-9166-4B7C-A38C-3D7961017895}" type="datetimeFigureOut">
              <a:rPr lang="en-US" smtClean="0"/>
              <a:t>2/16/2018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BD97BD-C6EB-480E-8F2F-A38CDCADC7F3}" type="slidenum">
              <a:rPr lang="en-US" smtClean="0"/>
              <a:t>‹#›</a:t>
            </a:fld>
            <a:endParaRPr lang="en-US"/>
          </a:p>
        </p:txBody>
      </p:sp>
    </p:spTree>
    <p:extLst>
      <p:ext uri="{BB962C8B-B14F-4D97-AF65-F5344CB8AC3E}">
        <p14:creationId xmlns:p14="http://schemas.microsoft.com/office/powerpoint/2010/main" val="506489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8FCF518-9166-4B7C-A38C-3D7961017895}" type="datetimeFigureOut">
              <a:rPr lang="en-US" smtClean="0"/>
              <a:t>2/16/2018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BD97BD-C6EB-480E-8F2F-A38CDCADC7F3}" type="slidenum">
              <a:rPr lang="en-US" smtClean="0"/>
              <a:t>‹#›</a:t>
            </a:fld>
            <a:endParaRPr lang="en-US"/>
          </a:p>
        </p:txBody>
      </p:sp>
    </p:spTree>
    <p:extLst>
      <p:ext uri="{BB962C8B-B14F-4D97-AF65-F5344CB8AC3E}">
        <p14:creationId xmlns:p14="http://schemas.microsoft.com/office/powerpoint/2010/main" val="34734691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8FCF518-9166-4B7C-A38C-3D7961017895}" type="datetimeFigureOut">
              <a:rPr lang="en-US" smtClean="0"/>
              <a:t>2/16/2018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4BD97BD-C6EB-480E-8F2F-A38CDCADC7F3}" type="slidenum">
              <a:rPr lang="en-US" smtClean="0"/>
              <a:t>‹#›</a:t>
            </a:fld>
            <a:endParaRPr lang="en-US"/>
          </a:p>
        </p:txBody>
      </p:sp>
    </p:spTree>
    <p:extLst>
      <p:ext uri="{BB962C8B-B14F-4D97-AF65-F5344CB8AC3E}">
        <p14:creationId xmlns:p14="http://schemas.microsoft.com/office/powerpoint/2010/main" val="19177493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8FCF518-9166-4B7C-A38C-3D7961017895}" type="datetimeFigureOut">
              <a:rPr lang="en-US" smtClean="0"/>
              <a:t>2/16/2018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4BD97BD-C6EB-480E-8F2F-A38CDCADC7F3}" type="slidenum">
              <a:rPr lang="en-US" smtClean="0"/>
              <a:t>‹#›</a:t>
            </a:fld>
            <a:endParaRPr lang="en-US"/>
          </a:p>
        </p:txBody>
      </p:sp>
    </p:spTree>
    <p:extLst>
      <p:ext uri="{BB962C8B-B14F-4D97-AF65-F5344CB8AC3E}">
        <p14:creationId xmlns:p14="http://schemas.microsoft.com/office/powerpoint/2010/main" val="40961654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FCF518-9166-4B7C-A38C-3D7961017895}" type="datetimeFigureOut">
              <a:rPr lang="en-US" smtClean="0"/>
              <a:t>2/16/2018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4BD97BD-C6EB-480E-8F2F-A38CDCADC7F3}" type="slidenum">
              <a:rPr lang="en-US" smtClean="0"/>
              <a:t>‹#›</a:t>
            </a:fld>
            <a:endParaRPr lang="en-US"/>
          </a:p>
        </p:txBody>
      </p:sp>
    </p:spTree>
    <p:extLst>
      <p:ext uri="{BB962C8B-B14F-4D97-AF65-F5344CB8AC3E}">
        <p14:creationId xmlns:p14="http://schemas.microsoft.com/office/powerpoint/2010/main" val="24054968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FCF518-9166-4B7C-A38C-3D7961017895}" type="datetimeFigureOut">
              <a:rPr lang="en-US" smtClean="0"/>
              <a:t>2/16/2018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BD97BD-C6EB-480E-8F2F-A38CDCADC7F3}" type="slidenum">
              <a:rPr lang="en-US" smtClean="0"/>
              <a:t>‹#›</a:t>
            </a:fld>
            <a:endParaRPr lang="en-US"/>
          </a:p>
        </p:txBody>
      </p:sp>
    </p:spTree>
    <p:extLst>
      <p:ext uri="{BB962C8B-B14F-4D97-AF65-F5344CB8AC3E}">
        <p14:creationId xmlns:p14="http://schemas.microsoft.com/office/powerpoint/2010/main" val="2514689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FCF518-9166-4B7C-A38C-3D7961017895}" type="datetimeFigureOut">
              <a:rPr lang="en-US" smtClean="0"/>
              <a:t>2/16/2018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BD97BD-C6EB-480E-8F2F-A38CDCADC7F3}" type="slidenum">
              <a:rPr lang="en-US" smtClean="0"/>
              <a:t>‹#›</a:t>
            </a:fld>
            <a:endParaRPr lang="en-US"/>
          </a:p>
        </p:txBody>
      </p:sp>
    </p:spTree>
    <p:extLst>
      <p:ext uri="{BB962C8B-B14F-4D97-AF65-F5344CB8AC3E}">
        <p14:creationId xmlns:p14="http://schemas.microsoft.com/office/powerpoint/2010/main" val="35496813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FCF518-9166-4B7C-A38C-3D7961017895}" type="datetimeFigureOut">
              <a:rPr lang="en-US" smtClean="0"/>
              <a:t>2/16/2018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BD97BD-C6EB-480E-8F2F-A38CDCADC7F3}" type="slidenum">
              <a:rPr lang="en-US" smtClean="0"/>
              <a:t>‹#›</a:t>
            </a:fld>
            <a:endParaRPr lang="en-US"/>
          </a:p>
        </p:txBody>
      </p:sp>
    </p:spTree>
    <p:extLst>
      <p:ext uri="{BB962C8B-B14F-4D97-AF65-F5344CB8AC3E}">
        <p14:creationId xmlns:p14="http://schemas.microsoft.com/office/powerpoint/2010/main" val="21821606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000" b="1" dirty="0" smtClean="0">
                <a:solidFill>
                  <a:srgbClr val="FF0000"/>
                </a:solidFill>
              </a:rPr>
              <a:t>UNIT V: Blood &amp; cardiovascular system</a:t>
            </a:r>
            <a:endParaRPr lang="en-US" sz="4000" b="1" dirty="0">
              <a:solidFill>
                <a:srgbClr val="FF0000"/>
              </a:solidFill>
            </a:endParaRPr>
          </a:p>
        </p:txBody>
      </p:sp>
      <p:sp>
        <p:nvSpPr>
          <p:cNvPr id="3" name="Subtitle 2"/>
          <p:cNvSpPr>
            <a:spLocks noGrp="1"/>
          </p:cNvSpPr>
          <p:nvPr>
            <p:ph type="subTitle" idx="1"/>
          </p:nvPr>
        </p:nvSpPr>
        <p:spPr>
          <a:xfrm>
            <a:off x="3733800" y="5334000"/>
            <a:ext cx="5257800" cy="838200"/>
          </a:xfrm>
        </p:spPr>
        <p:txBody>
          <a:bodyPr>
            <a:normAutofit/>
          </a:bodyPr>
          <a:lstStyle/>
          <a:p>
            <a:r>
              <a:rPr lang="en-US" sz="3600" b="1" dirty="0" smtClean="0">
                <a:solidFill>
                  <a:schemeClr val="accent1"/>
                </a:solidFill>
              </a:rPr>
              <a:t>SHAS, BPH 1</a:t>
            </a:r>
            <a:r>
              <a:rPr lang="en-US" sz="3600" b="1" baseline="30000" dirty="0" smtClean="0">
                <a:solidFill>
                  <a:schemeClr val="accent1"/>
                </a:solidFill>
              </a:rPr>
              <a:t>st</a:t>
            </a:r>
            <a:r>
              <a:rPr lang="en-US" sz="3600" b="1" dirty="0" smtClean="0">
                <a:solidFill>
                  <a:schemeClr val="accent1"/>
                </a:solidFill>
              </a:rPr>
              <a:t> semester</a:t>
            </a:r>
            <a:endParaRPr lang="en-US" sz="3600" b="1" dirty="0">
              <a:solidFill>
                <a:schemeClr val="accent1"/>
              </a:solidFill>
            </a:endParaRPr>
          </a:p>
        </p:txBody>
      </p:sp>
    </p:spTree>
    <p:extLst>
      <p:ext uri="{BB962C8B-B14F-4D97-AF65-F5344CB8AC3E}">
        <p14:creationId xmlns:p14="http://schemas.microsoft.com/office/powerpoint/2010/main" val="140001152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ctrTitle"/>
          </p:nvPr>
        </p:nvSpPr>
        <p:spPr>
          <a:xfrm>
            <a:off x="152400" y="0"/>
            <a:ext cx="8839200" cy="914400"/>
          </a:xfrm>
        </p:spPr>
        <p:txBody>
          <a:bodyPr>
            <a:normAutofit/>
          </a:bodyPr>
          <a:lstStyle/>
          <a:p>
            <a:pPr eaLnBrk="1" hangingPunct="1"/>
            <a:r>
              <a:rPr lang="en-US" sz="4000" b="1" u="sng" dirty="0" err="1" smtClean="0">
                <a:solidFill>
                  <a:srgbClr val="FF0000"/>
                </a:solidFill>
              </a:rPr>
              <a:t>Erythropoesis</a:t>
            </a:r>
            <a:r>
              <a:rPr lang="en-US" sz="4000" b="1" u="sng" dirty="0" smtClean="0">
                <a:solidFill>
                  <a:srgbClr val="FF0000"/>
                </a:solidFill>
              </a:rPr>
              <a:t>: RBC synthesis</a:t>
            </a:r>
          </a:p>
        </p:txBody>
      </p:sp>
      <p:sp>
        <p:nvSpPr>
          <p:cNvPr id="3075" name="Subtitle 2"/>
          <p:cNvSpPr>
            <a:spLocks noGrp="1"/>
          </p:cNvSpPr>
          <p:nvPr>
            <p:ph type="subTitle" idx="1"/>
          </p:nvPr>
        </p:nvSpPr>
        <p:spPr>
          <a:xfrm>
            <a:off x="0" y="990600"/>
            <a:ext cx="9144000" cy="5867400"/>
          </a:xfrm>
        </p:spPr>
        <p:txBody>
          <a:bodyPr>
            <a:normAutofit/>
          </a:bodyPr>
          <a:lstStyle/>
          <a:p>
            <a:pPr algn="l" eaLnBrk="1" hangingPunct="1">
              <a:buFont typeface="Arial" charset="0"/>
              <a:buChar char="•"/>
            </a:pPr>
            <a:r>
              <a:rPr lang="en-US" sz="2800" b="1" dirty="0" smtClean="0">
                <a:solidFill>
                  <a:schemeClr val="tx1"/>
                </a:solidFill>
                <a:latin typeface="Times New Roman" pitchFamily="18" charset="0"/>
                <a:cs typeface="Times New Roman" pitchFamily="18" charset="0"/>
              </a:rPr>
              <a:t> </a:t>
            </a:r>
            <a:r>
              <a:rPr lang="en-US" sz="2800" dirty="0" smtClean="0">
                <a:solidFill>
                  <a:schemeClr val="tx1"/>
                </a:solidFill>
                <a:latin typeface="Times New Roman" pitchFamily="18" charset="0"/>
                <a:cs typeface="Times New Roman" pitchFamily="18" charset="0"/>
              </a:rPr>
              <a:t>Early weeks of embryonic life, nucleated red blood cells </a:t>
            </a:r>
            <a:r>
              <a:rPr lang="en-US" sz="2800" dirty="0" smtClean="0">
                <a:solidFill>
                  <a:schemeClr val="tx1"/>
                </a:solidFill>
                <a:latin typeface="Times New Roman" pitchFamily="18" charset="0"/>
                <a:cs typeface="Times New Roman" pitchFamily="18" charset="0"/>
                <a:sym typeface="Wingdings" pitchFamily="2" charset="2"/>
              </a:rPr>
              <a:t></a:t>
            </a:r>
            <a:r>
              <a:rPr lang="en-US" sz="2800" dirty="0" smtClean="0">
                <a:solidFill>
                  <a:schemeClr val="tx1"/>
                </a:solidFill>
                <a:latin typeface="Times New Roman" pitchFamily="18" charset="0"/>
                <a:cs typeface="Times New Roman" pitchFamily="18" charset="0"/>
              </a:rPr>
              <a:t>produced in the </a:t>
            </a:r>
            <a:r>
              <a:rPr lang="en-US" sz="2800" dirty="0" smtClean="0">
                <a:solidFill>
                  <a:srgbClr val="C00000"/>
                </a:solidFill>
                <a:latin typeface="Times New Roman" pitchFamily="18" charset="0"/>
                <a:cs typeface="Times New Roman" pitchFamily="18" charset="0"/>
              </a:rPr>
              <a:t>yolk sac</a:t>
            </a:r>
          </a:p>
          <a:p>
            <a:pPr algn="l" eaLnBrk="1" hangingPunct="1"/>
            <a:endParaRPr lang="en-US" sz="2800" dirty="0" smtClean="0">
              <a:solidFill>
                <a:srgbClr val="C00000"/>
              </a:solidFill>
              <a:latin typeface="Times New Roman" pitchFamily="18" charset="0"/>
              <a:cs typeface="Times New Roman" pitchFamily="18" charset="0"/>
            </a:endParaRPr>
          </a:p>
          <a:p>
            <a:pPr algn="l" eaLnBrk="1" hangingPunct="1">
              <a:buFont typeface="Arial" charset="0"/>
              <a:buChar char="•"/>
            </a:pPr>
            <a:r>
              <a:rPr lang="en-US" sz="2800" dirty="0" smtClean="0">
                <a:solidFill>
                  <a:schemeClr val="tx1"/>
                </a:solidFill>
                <a:latin typeface="Times New Roman" pitchFamily="18" charset="0"/>
                <a:cs typeface="Times New Roman" pitchFamily="18" charset="0"/>
              </a:rPr>
              <a:t> During the middle of gestation</a:t>
            </a:r>
            <a:r>
              <a:rPr lang="en-US" sz="2800" dirty="0" smtClean="0">
                <a:solidFill>
                  <a:schemeClr val="tx1"/>
                </a:solidFill>
                <a:latin typeface="Times New Roman" pitchFamily="18" charset="0"/>
                <a:cs typeface="Times New Roman" pitchFamily="18" charset="0"/>
                <a:sym typeface="Wingdings" pitchFamily="2" charset="2"/>
              </a:rPr>
              <a:t> </a:t>
            </a:r>
            <a:r>
              <a:rPr lang="en-US" sz="2800" dirty="0" smtClean="0">
                <a:solidFill>
                  <a:srgbClr val="C00000"/>
                </a:solidFill>
                <a:latin typeface="Times New Roman" pitchFamily="18" charset="0"/>
                <a:cs typeface="Times New Roman" pitchFamily="18" charset="0"/>
                <a:sym typeface="Wingdings" pitchFamily="2" charset="2"/>
              </a:rPr>
              <a:t>liver &amp; spleen</a:t>
            </a:r>
          </a:p>
          <a:p>
            <a:pPr algn="l" eaLnBrk="1" hangingPunct="1"/>
            <a:endParaRPr lang="en-US" sz="2800" dirty="0" smtClean="0">
              <a:solidFill>
                <a:srgbClr val="C00000"/>
              </a:solidFill>
              <a:latin typeface="Times New Roman" pitchFamily="18" charset="0"/>
              <a:cs typeface="Times New Roman" pitchFamily="18" charset="0"/>
            </a:endParaRPr>
          </a:p>
          <a:p>
            <a:pPr algn="l" eaLnBrk="1" hangingPunct="1">
              <a:buFont typeface="Arial" charset="0"/>
              <a:buChar char="•"/>
            </a:pPr>
            <a:r>
              <a:rPr lang="en-US" sz="2800" dirty="0" smtClean="0">
                <a:solidFill>
                  <a:schemeClr val="tx1"/>
                </a:solidFill>
                <a:latin typeface="Times New Roman" pitchFamily="18" charset="0"/>
                <a:cs typeface="Times New Roman" pitchFamily="18" charset="0"/>
              </a:rPr>
              <a:t> Last month &amp; after birth synthesis of RBC takes place in </a:t>
            </a:r>
            <a:r>
              <a:rPr lang="en-US" sz="2800" dirty="0" smtClean="0">
                <a:solidFill>
                  <a:srgbClr val="C00000"/>
                </a:solidFill>
                <a:latin typeface="Times New Roman" pitchFamily="18" charset="0"/>
                <a:cs typeface="Times New Roman" pitchFamily="18" charset="0"/>
              </a:rPr>
              <a:t>red bone marrow</a:t>
            </a:r>
          </a:p>
          <a:p>
            <a:pPr algn="l" eaLnBrk="1" hangingPunct="1"/>
            <a:endParaRPr lang="en-US" sz="2800" dirty="0" smtClean="0">
              <a:solidFill>
                <a:srgbClr val="C00000"/>
              </a:solidFill>
              <a:latin typeface="Times New Roman" pitchFamily="18" charset="0"/>
              <a:cs typeface="Times New Roman" pitchFamily="18" charset="0"/>
            </a:endParaRPr>
          </a:p>
          <a:p>
            <a:pPr algn="l" eaLnBrk="1" hangingPunct="1">
              <a:buFont typeface="Arial" charset="0"/>
              <a:buChar char="•"/>
            </a:pPr>
            <a:r>
              <a:rPr lang="en-US" sz="2800" dirty="0" smtClean="0">
                <a:solidFill>
                  <a:schemeClr val="tx1"/>
                </a:solidFill>
                <a:latin typeface="Times New Roman" pitchFamily="18" charset="0"/>
                <a:cs typeface="Times New Roman" pitchFamily="18" charset="0"/>
              </a:rPr>
              <a:t> </a:t>
            </a:r>
            <a:r>
              <a:rPr lang="en-US" sz="2800" dirty="0" smtClean="0">
                <a:solidFill>
                  <a:schemeClr val="tx1"/>
                </a:solidFill>
              </a:rPr>
              <a:t>Interleukin-3 (growth factor)</a:t>
            </a:r>
            <a:r>
              <a:rPr lang="en-US" sz="2800" dirty="0" smtClean="0">
                <a:solidFill>
                  <a:schemeClr val="tx1"/>
                </a:solidFill>
                <a:sym typeface="Wingdings" pitchFamily="2" charset="2"/>
              </a:rPr>
              <a:t> promotes growth of all committed stem cells</a:t>
            </a:r>
            <a:endParaRPr lang="en-US" sz="2800" b="1" dirty="0" smtClean="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6976897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57200" y="57150"/>
            <a:ext cx="8229600" cy="1143000"/>
          </a:xfrm>
        </p:spPr>
        <p:txBody>
          <a:bodyPr/>
          <a:lstStyle/>
          <a:p>
            <a:pPr eaLnBrk="1" hangingPunct="1"/>
            <a:r>
              <a:rPr lang="en-US" sz="4000" smtClean="0"/>
              <a:t> </a:t>
            </a:r>
            <a:r>
              <a:rPr lang="en-US" sz="3200" b="1" smtClean="0">
                <a:solidFill>
                  <a:srgbClr val="FF0000"/>
                </a:solidFill>
                <a:latin typeface="Times New Roman" pitchFamily="18" charset="0"/>
                <a:cs typeface="Times New Roman" pitchFamily="18" charset="0"/>
              </a:rPr>
              <a:t>Factors affecting Erythropoiesis </a:t>
            </a:r>
          </a:p>
        </p:txBody>
      </p:sp>
      <p:sp>
        <p:nvSpPr>
          <p:cNvPr id="23555" name="Rectangle 3"/>
          <p:cNvSpPr>
            <a:spLocks noGrp="1" noChangeArrowheads="1"/>
          </p:cNvSpPr>
          <p:nvPr>
            <p:ph idx="1"/>
          </p:nvPr>
        </p:nvSpPr>
        <p:spPr>
          <a:xfrm>
            <a:off x="457200" y="1295400"/>
            <a:ext cx="8229600" cy="5257800"/>
          </a:xfrm>
        </p:spPr>
        <p:txBody>
          <a:bodyPr/>
          <a:lstStyle/>
          <a:p>
            <a:pPr eaLnBrk="1" hangingPunct="1"/>
            <a:r>
              <a:rPr lang="en-US" sz="2400" smtClean="0">
                <a:latin typeface="Times New Roman" pitchFamily="18" charset="0"/>
                <a:cs typeface="Times New Roman" pitchFamily="18" charset="0"/>
              </a:rPr>
              <a:t>Erythropoietin </a:t>
            </a:r>
          </a:p>
          <a:p>
            <a:pPr eaLnBrk="1" hangingPunct="1">
              <a:buFont typeface="Wingdings" pitchFamily="2" charset="2"/>
              <a:buNone/>
            </a:pPr>
            <a:endParaRPr lang="en-US" sz="2400" smtClean="0">
              <a:latin typeface="Times New Roman" pitchFamily="18" charset="0"/>
              <a:cs typeface="Times New Roman" pitchFamily="18" charset="0"/>
            </a:endParaRPr>
          </a:p>
          <a:p>
            <a:pPr eaLnBrk="1" hangingPunct="1"/>
            <a:r>
              <a:rPr lang="en-US" sz="2400" smtClean="0">
                <a:latin typeface="Times New Roman" pitchFamily="18" charset="0"/>
                <a:cs typeface="Times New Roman" pitchFamily="18" charset="0"/>
              </a:rPr>
              <a:t>Protein diet </a:t>
            </a:r>
          </a:p>
          <a:p>
            <a:pPr eaLnBrk="1" hangingPunct="1">
              <a:buFont typeface="Wingdings" pitchFamily="2" charset="2"/>
              <a:buNone/>
            </a:pPr>
            <a:endParaRPr lang="en-US" sz="2400" smtClean="0">
              <a:latin typeface="Times New Roman" pitchFamily="18" charset="0"/>
              <a:cs typeface="Times New Roman" pitchFamily="18" charset="0"/>
            </a:endParaRPr>
          </a:p>
          <a:p>
            <a:pPr eaLnBrk="1" hangingPunct="1"/>
            <a:r>
              <a:rPr lang="en-US" sz="2400" smtClean="0">
                <a:latin typeface="Times New Roman" pitchFamily="18" charset="0"/>
                <a:cs typeface="Times New Roman" pitchFamily="18" charset="0"/>
              </a:rPr>
              <a:t>Vitamins  e.g. Vit B12,Folic Acid, Vit C, Vit E, Riboflavin etc.</a:t>
            </a:r>
          </a:p>
          <a:p>
            <a:pPr eaLnBrk="1" hangingPunct="1">
              <a:buFont typeface="Wingdings" pitchFamily="2" charset="2"/>
              <a:buNone/>
            </a:pPr>
            <a:endParaRPr lang="en-US" sz="2400" smtClean="0">
              <a:latin typeface="Times New Roman" pitchFamily="18" charset="0"/>
              <a:cs typeface="Times New Roman" pitchFamily="18" charset="0"/>
            </a:endParaRPr>
          </a:p>
          <a:p>
            <a:pPr eaLnBrk="1" hangingPunct="1"/>
            <a:r>
              <a:rPr lang="en-US" sz="2400" smtClean="0">
                <a:latin typeface="Times New Roman" pitchFamily="18" charset="0"/>
                <a:cs typeface="Times New Roman" pitchFamily="18" charset="0"/>
              </a:rPr>
              <a:t>Metals e.g. Fe, Cu, Co, Mn etc </a:t>
            </a:r>
          </a:p>
          <a:p>
            <a:pPr eaLnBrk="1" hangingPunct="1">
              <a:buFont typeface="Wingdings" pitchFamily="2" charset="2"/>
              <a:buNone/>
            </a:pPr>
            <a:endParaRPr lang="en-US" sz="2400" smtClean="0">
              <a:latin typeface="Times New Roman" pitchFamily="18" charset="0"/>
              <a:cs typeface="Times New Roman" pitchFamily="18" charset="0"/>
            </a:endParaRPr>
          </a:p>
          <a:p>
            <a:pPr eaLnBrk="1" hangingPunct="1"/>
            <a:r>
              <a:rPr lang="en-US" sz="2400" smtClean="0">
                <a:latin typeface="Times New Roman" pitchFamily="18" charset="0"/>
                <a:cs typeface="Times New Roman" pitchFamily="18" charset="0"/>
              </a:rPr>
              <a:t>Hormones  e.g. Testosterone, Growth hormone, Cortisol, Adrenaline and nor-adrenaline, estrogen </a:t>
            </a:r>
            <a:r>
              <a:rPr lang="en-US" sz="2400" b="1" smtClean="0">
                <a:latin typeface="Times New Roman" pitchFamily="18" charset="0"/>
                <a:cs typeface="Times New Roman" pitchFamily="18" charset="0"/>
              </a:rPr>
              <a:t>  </a:t>
            </a:r>
            <a:endParaRPr lang="en-US" sz="2400" smtClean="0">
              <a:latin typeface="Times New Roman" pitchFamily="18" charset="0"/>
              <a:cs typeface="Times New Roman" pitchFamily="18" charset="0"/>
            </a:endParaRPr>
          </a:p>
        </p:txBody>
      </p:sp>
    </p:spTree>
    <p:extLst>
      <p:ext uri="{BB962C8B-B14F-4D97-AF65-F5344CB8AC3E}">
        <p14:creationId xmlns:p14="http://schemas.microsoft.com/office/powerpoint/2010/main" val="1910852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Grp="1" noChangeAspect="1" noChangeArrowheads="1"/>
          </p:cNvPicPr>
          <p:nvPr>
            <p:ph idx="1"/>
          </p:nvPr>
        </p:nvPicPr>
        <p:blipFill>
          <a:blip r:embed="rId2">
            <a:lum bright="-20000" contrast="10000"/>
          </a:blip>
          <a:srcRect/>
          <a:stretch>
            <a:fillRect/>
          </a:stretch>
        </p:blipFill>
        <p:spPr>
          <a:xfrm>
            <a:off x="0" y="0"/>
            <a:ext cx="9144000" cy="6858000"/>
          </a:xfrm>
          <a:solidFill>
            <a:srgbClr val="000000">
              <a:shade val="95000"/>
            </a:srgbClr>
          </a:solidFill>
          <a:ln w="444500" cap="sq">
            <a:solidFill>
              <a:srgbClr val="000000"/>
            </a:solidFill>
          </a:ln>
          <a:effectLst>
            <a:outerShdw blurRad="254000" dist="190500" dir="2700000" sy="90000" algn="bl" rotWithShape="0">
              <a:srgbClr val="000000">
                <a:alpha val="40000"/>
              </a:srgbClr>
            </a:outerShdw>
          </a:effectLst>
        </p:spPr>
      </p:pic>
      <p:sp>
        <p:nvSpPr>
          <p:cNvPr id="2" name="TextBox 1"/>
          <p:cNvSpPr txBox="1"/>
          <p:nvPr/>
        </p:nvSpPr>
        <p:spPr>
          <a:xfrm>
            <a:off x="304800" y="1219200"/>
            <a:ext cx="2625142" cy="523220"/>
          </a:xfrm>
          <a:prstGeom prst="rect">
            <a:avLst/>
          </a:prstGeom>
          <a:noFill/>
        </p:spPr>
        <p:txBody>
          <a:bodyPr wrap="none" rtlCol="0">
            <a:spAutoFit/>
          </a:bodyPr>
          <a:lstStyle/>
          <a:p>
            <a:r>
              <a:rPr lang="en-US" sz="2800" b="1" dirty="0" smtClean="0">
                <a:solidFill>
                  <a:srgbClr val="FF0000"/>
                </a:solidFill>
              </a:rPr>
              <a:t>ERYTHROPOESIS</a:t>
            </a:r>
            <a:endParaRPr lang="en-US" sz="2800" b="1" dirty="0">
              <a:solidFill>
                <a:srgbClr val="FF0000"/>
              </a:solidFill>
            </a:endParaRPr>
          </a:p>
        </p:txBody>
      </p:sp>
    </p:spTree>
    <p:extLst>
      <p:ext uri="{BB962C8B-B14F-4D97-AF65-F5344CB8AC3E}">
        <p14:creationId xmlns:p14="http://schemas.microsoft.com/office/powerpoint/2010/main" val="6575939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srcRect l="60000" t="6667"/>
          <a:stretch>
            <a:fillRect/>
          </a:stretch>
        </p:blipFill>
        <p:spPr>
          <a:xfrm>
            <a:off x="5257800" y="0"/>
            <a:ext cx="3886200" cy="6705600"/>
          </a:xfrm>
          <a:solidFill>
            <a:srgbClr val="FFFFFF">
              <a:shade val="85000"/>
            </a:srgbClr>
          </a:solidFill>
          <a:ln w="88900" cap="sq">
            <a:solidFill>
              <a:srgbClr val="FFFFFF"/>
            </a:solidFill>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147" name="TextBox 5"/>
          <p:cNvSpPr txBox="1">
            <a:spLocks noChangeArrowheads="1"/>
          </p:cNvSpPr>
          <p:nvPr/>
        </p:nvSpPr>
        <p:spPr bwMode="auto">
          <a:xfrm>
            <a:off x="304800" y="533400"/>
            <a:ext cx="2743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b="1">
                <a:latin typeface="Calibri" pitchFamily="34" charset="0"/>
              </a:rPr>
              <a:t>Proerythroblast </a:t>
            </a:r>
          </a:p>
        </p:txBody>
      </p:sp>
      <p:sp>
        <p:nvSpPr>
          <p:cNvPr id="6148" name="TextBox 7"/>
          <p:cNvSpPr txBox="1">
            <a:spLocks noChangeArrowheads="1"/>
          </p:cNvSpPr>
          <p:nvPr/>
        </p:nvSpPr>
        <p:spPr bwMode="auto">
          <a:xfrm>
            <a:off x="152400" y="1524000"/>
            <a:ext cx="46482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b="1">
                <a:latin typeface="Calibri" pitchFamily="34" charset="0"/>
              </a:rPr>
              <a:t>Basophil erythroblast/ early normoblast</a:t>
            </a:r>
          </a:p>
        </p:txBody>
      </p:sp>
      <p:sp>
        <p:nvSpPr>
          <p:cNvPr id="6149" name="TextBox 8"/>
          <p:cNvSpPr txBox="1">
            <a:spLocks noChangeArrowheads="1"/>
          </p:cNvSpPr>
          <p:nvPr/>
        </p:nvSpPr>
        <p:spPr bwMode="auto">
          <a:xfrm>
            <a:off x="0" y="2819400"/>
            <a:ext cx="51816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b="1">
                <a:latin typeface="Calibri" pitchFamily="34" charset="0"/>
              </a:rPr>
              <a:t>Polychromatophil erythroblast/ intermediate normoblast</a:t>
            </a:r>
          </a:p>
        </p:txBody>
      </p:sp>
      <p:sp>
        <p:nvSpPr>
          <p:cNvPr id="6150" name="TextBox 9"/>
          <p:cNvSpPr txBox="1">
            <a:spLocks noChangeArrowheads="1"/>
          </p:cNvSpPr>
          <p:nvPr/>
        </p:nvSpPr>
        <p:spPr bwMode="auto">
          <a:xfrm>
            <a:off x="0" y="4114800"/>
            <a:ext cx="50292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b="1">
                <a:latin typeface="Calibri" pitchFamily="34" charset="0"/>
              </a:rPr>
              <a:t>Orthochromatic erythroblast/ late normoblast</a:t>
            </a:r>
          </a:p>
        </p:txBody>
      </p:sp>
      <p:sp>
        <p:nvSpPr>
          <p:cNvPr id="6151" name="TextBox 10"/>
          <p:cNvSpPr txBox="1">
            <a:spLocks noChangeArrowheads="1"/>
          </p:cNvSpPr>
          <p:nvPr/>
        </p:nvSpPr>
        <p:spPr bwMode="auto">
          <a:xfrm>
            <a:off x="381000" y="5419725"/>
            <a:ext cx="2286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b="1">
                <a:latin typeface="Calibri" pitchFamily="34" charset="0"/>
              </a:rPr>
              <a:t>Reticulocyte </a:t>
            </a:r>
          </a:p>
        </p:txBody>
      </p:sp>
      <p:cxnSp>
        <p:nvCxnSpPr>
          <p:cNvPr id="13" name="Straight Arrow Connector 12"/>
          <p:cNvCxnSpPr/>
          <p:nvPr/>
        </p:nvCxnSpPr>
        <p:spPr>
          <a:xfrm>
            <a:off x="3505200" y="838200"/>
            <a:ext cx="21336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4" name="Straight Arrow Connector 13"/>
          <p:cNvCxnSpPr/>
          <p:nvPr/>
        </p:nvCxnSpPr>
        <p:spPr>
          <a:xfrm>
            <a:off x="4876800" y="3352800"/>
            <a:ext cx="9144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5" name="Straight Arrow Connector 14"/>
          <p:cNvCxnSpPr/>
          <p:nvPr/>
        </p:nvCxnSpPr>
        <p:spPr>
          <a:xfrm>
            <a:off x="4648200" y="4419600"/>
            <a:ext cx="13716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6" name="Straight Arrow Connector 15"/>
          <p:cNvCxnSpPr/>
          <p:nvPr/>
        </p:nvCxnSpPr>
        <p:spPr>
          <a:xfrm>
            <a:off x="3048000" y="5181600"/>
            <a:ext cx="3048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9" name="Straight Arrow Connector 18"/>
          <p:cNvCxnSpPr>
            <a:stCxn id="6148" idx="3"/>
          </p:cNvCxnSpPr>
          <p:nvPr/>
        </p:nvCxnSpPr>
        <p:spPr>
          <a:xfrm flipV="1">
            <a:off x="4800600" y="1754188"/>
            <a:ext cx="838200" cy="24765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6157" name="TextBox 25"/>
          <p:cNvSpPr txBox="1">
            <a:spLocks noChangeArrowheads="1"/>
          </p:cNvSpPr>
          <p:nvPr/>
        </p:nvSpPr>
        <p:spPr bwMode="auto">
          <a:xfrm>
            <a:off x="381000" y="6257925"/>
            <a:ext cx="2143125"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b="1">
                <a:latin typeface="Calibri" pitchFamily="34" charset="0"/>
              </a:rPr>
              <a:t>Erythrocytes </a:t>
            </a:r>
          </a:p>
        </p:txBody>
      </p:sp>
      <p:cxnSp>
        <p:nvCxnSpPr>
          <p:cNvPr id="27" name="Straight Arrow Connector 26"/>
          <p:cNvCxnSpPr/>
          <p:nvPr/>
        </p:nvCxnSpPr>
        <p:spPr>
          <a:xfrm>
            <a:off x="2819400" y="6170613"/>
            <a:ext cx="3048000" cy="1587"/>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9" name="Straight Arrow Connector 28"/>
          <p:cNvCxnSpPr/>
          <p:nvPr/>
        </p:nvCxnSpPr>
        <p:spPr>
          <a:xfrm rot="5400000">
            <a:off x="992188" y="1295400"/>
            <a:ext cx="455612"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2" name="Straight Arrow Connector 31"/>
          <p:cNvCxnSpPr/>
          <p:nvPr/>
        </p:nvCxnSpPr>
        <p:spPr>
          <a:xfrm rot="5400000">
            <a:off x="1029494" y="2628106"/>
            <a:ext cx="381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3" name="Straight Arrow Connector 32"/>
          <p:cNvCxnSpPr/>
          <p:nvPr/>
        </p:nvCxnSpPr>
        <p:spPr>
          <a:xfrm rot="5400000">
            <a:off x="991394" y="3961606"/>
            <a:ext cx="4572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4" name="Straight Arrow Connector 33"/>
          <p:cNvCxnSpPr/>
          <p:nvPr/>
        </p:nvCxnSpPr>
        <p:spPr>
          <a:xfrm rot="5400000">
            <a:off x="1066801" y="5257800"/>
            <a:ext cx="304800" cy="317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35" name="Straight Arrow Connector 34"/>
          <p:cNvCxnSpPr/>
          <p:nvPr/>
        </p:nvCxnSpPr>
        <p:spPr>
          <a:xfrm rot="5400000">
            <a:off x="1027907" y="6133306"/>
            <a:ext cx="381000" cy="1587"/>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6164" name="TextBox 43"/>
          <p:cNvSpPr txBox="1">
            <a:spLocks noChangeArrowheads="1"/>
          </p:cNvSpPr>
          <p:nvPr/>
        </p:nvSpPr>
        <p:spPr bwMode="auto">
          <a:xfrm>
            <a:off x="990600" y="76200"/>
            <a:ext cx="3429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b="1">
                <a:solidFill>
                  <a:srgbClr val="FF0000"/>
                </a:solidFill>
                <a:latin typeface="Calibri" pitchFamily="34" charset="0"/>
              </a:rPr>
              <a:t>Genesis of RBC</a:t>
            </a:r>
          </a:p>
        </p:txBody>
      </p:sp>
    </p:spTree>
    <p:extLst>
      <p:ext uri="{BB962C8B-B14F-4D97-AF65-F5344CB8AC3E}">
        <p14:creationId xmlns:p14="http://schemas.microsoft.com/office/powerpoint/2010/main" val="178570453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9144000" cy="6858000"/>
          </a:xfrm>
          <a:noFill/>
        </p:spPr>
      </p:pic>
      <p:sp>
        <p:nvSpPr>
          <p:cNvPr id="3" name="TextBox 2"/>
          <p:cNvSpPr txBox="1"/>
          <p:nvPr/>
        </p:nvSpPr>
        <p:spPr>
          <a:xfrm>
            <a:off x="1905000" y="2819400"/>
            <a:ext cx="4289251" cy="523220"/>
          </a:xfrm>
          <a:prstGeom prst="rect">
            <a:avLst/>
          </a:prstGeom>
          <a:noFill/>
        </p:spPr>
        <p:txBody>
          <a:bodyPr wrap="none" rtlCol="0">
            <a:spAutoFit/>
          </a:bodyPr>
          <a:lstStyle/>
          <a:p>
            <a:r>
              <a:rPr lang="en-US" sz="2800" dirty="0" smtClean="0">
                <a:solidFill>
                  <a:srgbClr val="FF0000"/>
                </a:solidFill>
              </a:rPr>
              <a:t>Regulation of erythropoiesis</a:t>
            </a:r>
            <a:endParaRPr lang="en-US" sz="2800" dirty="0">
              <a:solidFill>
                <a:srgbClr val="FF0000"/>
              </a:solidFill>
            </a:endParaRPr>
          </a:p>
        </p:txBody>
      </p:sp>
    </p:spTree>
    <p:extLst>
      <p:ext uri="{BB962C8B-B14F-4D97-AF65-F5344CB8AC3E}">
        <p14:creationId xmlns:p14="http://schemas.microsoft.com/office/powerpoint/2010/main" val="11604617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76200"/>
            <a:ext cx="8991600" cy="6705600"/>
          </a:xfrm>
        </p:spPr>
        <p:txBody>
          <a:bodyPr>
            <a:normAutofit/>
          </a:bodyPr>
          <a:lstStyle/>
          <a:p>
            <a:pPr marL="0" indent="0">
              <a:buNone/>
            </a:pPr>
            <a:r>
              <a:rPr lang="en-US" sz="4800" b="1" u="sng" dirty="0">
                <a:solidFill>
                  <a:srgbClr val="FF0000"/>
                </a:solidFill>
              </a:rPr>
              <a:t>Blood Groups and Blood </a:t>
            </a:r>
            <a:r>
              <a:rPr lang="en-US" sz="4800" b="1" u="sng" dirty="0" smtClean="0">
                <a:solidFill>
                  <a:srgbClr val="FF0000"/>
                </a:solidFill>
              </a:rPr>
              <a:t>Types</a:t>
            </a:r>
          </a:p>
          <a:p>
            <a:r>
              <a:rPr lang="en-US" sz="2800" dirty="0"/>
              <a:t>Based on the presence or </a:t>
            </a:r>
            <a:r>
              <a:rPr lang="en-US" sz="2800" dirty="0" smtClean="0"/>
              <a:t>absence of </a:t>
            </a:r>
            <a:r>
              <a:rPr lang="en-US" sz="2800" dirty="0"/>
              <a:t>various antigens, blood is categorized into different </a:t>
            </a:r>
            <a:r>
              <a:rPr lang="en-US" sz="2800" b="1" dirty="0" smtClean="0"/>
              <a:t>blood groups</a:t>
            </a:r>
            <a:r>
              <a:rPr lang="en-US" sz="2800" dirty="0" smtClean="0"/>
              <a:t>.</a:t>
            </a:r>
          </a:p>
          <a:p>
            <a:r>
              <a:rPr lang="en-US" sz="2800" dirty="0" smtClean="0"/>
              <a:t> </a:t>
            </a:r>
            <a:r>
              <a:rPr lang="en-US" sz="2800" dirty="0"/>
              <a:t>Within a given blood group, there may be two or </a:t>
            </a:r>
            <a:r>
              <a:rPr lang="en-US" sz="2800" dirty="0" smtClean="0"/>
              <a:t>more different </a:t>
            </a:r>
            <a:r>
              <a:rPr lang="en-US" sz="2800" b="1" dirty="0"/>
              <a:t>blood types</a:t>
            </a:r>
            <a:r>
              <a:rPr lang="en-US" sz="2800" dirty="0"/>
              <a:t>. </a:t>
            </a:r>
            <a:endParaRPr lang="en-US" sz="2800" dirty="0" smtClean="0"/>
          </a:p>
          <a:p>
            <a:r>
              <a:rPr lang="en-US" sz="2800" dirty="0" smtClean="0"/>
              <a:t>There </a:t>
            </a:r>
            <a:r>
              <a:rPr lang="en-US" sz="2800" dirty="0"/>
              <a:t>are at least 24 blood groups </a:t>
            </a:r>
            <a:r>
              <a:rPr lang="en-US" sz="2800" dirty="0" smtClean="0"/>
              <a:t>and more </a:t>
            </a:r>
            <a:r>
              <a:rPr lang="en-US" sz="2800" dirty="0"/>
              <a:t>than 100 antigens that can be detected on the surface of </a:t>
            </a:r>
            <a:r>
              <a:rPr lang="en-US" sz="2800" dirty="0" smtClean="0"/>
              <a:t>red blood </a:t>
            </a:r>
            <a:r>
              <a:rPr lang="en-US" sz="2800" dirty="0"/>
              <a:t>cells. </a:t>
            </a:r>
            <a:endParaRPr lang="en-US" sz="2800" dirty="0" smtClean="0"/>
          </a:p>
          <a:p>
            <a:r>
              <a:rPr lang="en-US" sz="2800" b="1" dirty="0"/>
              <a:t>T</a:t>
            </a:r>
            <a:r>
              <a:rPr lang="en-US" sz="2800" b="1" dirty="0" smtClean="0"/>
              <a:t>wo </a:t>
            </a:r>
            <a:r>
              <a:rPr lang="en-US" sz="2800" b="1" dirty="0"/>
              <a:t>major blood groups—ABO </a:t>
            </a:r>
            <a:r>
              <a:rPr lang="en-US" sz="2800" b="1" dirty="0" smtClean="0"/>
              <a:t>and Rh.</a:t>
            </a:r>
          </a:p>
          <a:p>
            <a:r>
              <a:rPr lang="en-US" sz="2800" dirty="0" smtClean="0"/>
              <a:t>Other </a:t>
            </a:r>
            <a:r>
              <a:rPr lang="en-US" sz="2800" dirty="0"/>
              <a:t>blood groups include the Lewis, </a:t>
            </a:r>
            <a:r>
              <a:rPr lang="en-US" sz="2800" dirty="0" err="1"/>
              <a:t>Kell</a:t>
            </a:r>
            <a:r>
              <a:rPr lang="en-US" sz="2800" dirty="0"/>
              <a:t>, Kidd, and </a:t>
            </a:r>
            <a:r>
              <a:rPr lang="en-US" sz="2800" dirty="0" smtClean="0"/>
              <a:t>Duffy systems</a:t>
            </a:r>
            <a:r>
              <a:rPr lang="en-US" sz="2400" dirty="0"/>
              <a:t>. </a:t>
            </a:r>
            <a:endParaRPr lang="en-US" sz="2400" b="1" u="sng" dirty="0">
              <a:solidFill>
                <a:srgbClr val="FF0000"/>
              </a:solidFill>
            </a:endParaRPr>
          </a:p>
        </p:txBody>
      </p:sp>
    </p:spTree>
    <p:extLst>
      <p:ext uri="{BB962C8B-B14F-4D97-AF65-F5344CB8AC3E}">
        <p14:creationId xmlns:p14="http://schemas.microsoft.com/office/powerpoint/2010/main" val="13698879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809" y="6927"/>
            <a:ext cx="8980945"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28600" y="4045526"/>
            <a:ext cx="8814153" cy="2800767"/>
          </a:xfrm>
          <a:prstGeom prst="rect">
            <a:avLst/>
          </a:prstGeom>
          <a:noFill/>
        </p:spPr>
        <p:txBody>
          <a:bodyPr wrap="square" rtlCol="0">
            <a:spAutoFit/>
          </a:bodyPr>
          <a:lstStyle/>
          <a:p>
            <a:r>
              <a:rPr lang="en-US" sz="2800" b="1" u="sng" dirty="0" smtClean="0">
                <a:solidFill>
                  <a:srgbClr val="FF0000"/>
                </a:solidFill>
              </a:rPr>
              <a:t>Universal </a:t>
            </a:r>
            <a:r>
              <a:rPr lang="en-US" sz="2800" b="1" u="sng" dirty="0" err="1" smtClean="0">
                <a:solidFill>
                  <a:srgbClr val="FF0000"/>
                </a:solidFill>
              </a:rPr>
              <a:t>receipient</a:t>
            </a:r>
            <a:r>
              <a:rPr lang="en-US" sz="2400" dirty="0" smtClean="0"/>
              <a:t>: People </a:t>
            </a:r>
            <a:r>
              <a:rPr lang="en-US" sz="2400" dirty="0"/>
              <a:t>with type </a:t>
            </a:r>
            <a:r>
              <a:rPr lang="en-US" sz="2800" b="1" dirty="0">
                <a:solidFill>
                  <a:srgbClr val="FF0000"/>
                </a:solidFill>
              </a:rPr>
              <a:t>AB </a:t>
            </a:r>
            <a:r>
              <a:rPr lang="en-US" sz="2800" b="1" dirty="0" smtClean="0">
                <a:solidFill>
                  <a:srgbClr val="FF0000"/>
                </a:solidFill>
              </a:rPr>
              <a:t>positive blood </a:t>
            </a:r>
            <a:r>
              <a:rPr lang="en-US" sz="2400" dirty="0"/>
              <a:t>do not have anti-A or anti-B </a:t>
            </a:r>
            <a:r>
              <a:rPr lang="en-US" sz="2400" dirty="0" smtClean="0"/>
              <a:t>or anti-D antibodies </a:t>
            </a:r>
            <a:r>
              <a:rPr lang="en-US" sz="2400" dirty="0" smtClean="0"/>
              <a:t>in </a:t>
            </a:r>
            <a:r>
              <a:rPr lang="en-US" sz="2400" dirty="0"/>
              <a:t>their blood </a:t>
            </a:r>
            <a:r>
              <a:rPr lang="en-US" sz="2400" dirty="0" smtClean="0"/>
              <a:t>plasma </a:t>
            </a:r>
            <a:r>
              <a:rPr lang="en-US" sz="2400" dirty="0"/>
              <a:t>to </a:t>
            </a:r>
            <a:r>
              <a:rPr lang="en-US" sz="2400" dirty="0" smtClean="0"/>
              <a:t>attack antigens </a:t>
            </a:r>
            <a:r>
              <a:rPr lang="en-US" sz="2400" dirty="0"/>
              <a:t>on donated RBCs </a:t>
            </a:r>
            <a:r>
              <a:rPr lang="en-US" sz="2400" dirty="0" smtClean="0"/>
              <a:t>so they </a:t>
            </a:r>
            <a:r>
              <a:rPr lang="en-US" sz="2400" dirty="0"/>
              <a:t>can receive blood </a:t>
            </a:r>
            <a:r>
              <a:rPr lang="en-US" sz="2400" dirty="0" smtClean="0"/>
              <a:t>from donors </a:t>
            </a:r>
            <a:r>
              <a:rPr lang="en-US" sz="2400" dirty="0"/>
              <a:t>of all four blood types. </a:t>
            </a:r>
            <a:endParaRPr lang="en-US" sz="2400" dirty="0" smtClean="0"/>
          </a:p>
          <a:p>
            <a:r>
              <a:rPr lang="en-US" sz="2800" b="1" u="sng" dirty="0" smtClean="0">
                <a:solidFill>
                  <a:srgbClr val="FF0000"/>
                </a:solidFill>
              </a:rPr>
              <a:t>Universal donor</a:t>
            </a:r>
            <a:r>
              <a:rPr lang="en-US" sz="2400" dirty="0" smtClean="0"/>
              <a:t>: </a:t>
            </a:r>
            <a:r>
              <a:rPr lang="en-US" sz="2800" b="1" dirty="0" smtClean="0">
                <a:solidFill>
                  <a:srgbClr val="FF0000"/>
                </a:solidFill>
              </a:rPr>
              <a:t>O </a:t>
            </a:r>
            <a:r>
              <a:rPr lang="en-US" sz="2800" b="1" dirty="0" smtClean="0">
                <a:solidFill>
                  <a:srgbClr val="FF0000"/>
                </a:solidFill>
              </a:rPr>
              <a:t>negative blood </a:t>
            </a:r>
            <a:r>
              <a:rPr lang="en-US" sz="2400" dirty="0"/>
              <a:t>have </a:t>
            </a:r>
            <a:r>
              <a:rPr lang="en-US" sz="2400" dirty="0" smtClean="0"/>
              <a:t>neither A </a:t>
            </a:r>
            <a:r>
              <a:rPr lang="en-US" sz="2400" dirty="0"/>
              <a:t>nor </a:t>
            </a:r>
            <a:r>
              <a:rPr lang="en-US" sz="2400" dirty="0" smtClean="0"/>
              <a:t>B nor D </a:t>
            </a:r>
            <a:r>
              <a:rPr lang="en-US" sz="2400" dirty="0"/>
              <a:t>antigens on their RBCs and they can donate blood </a:t>
            </a:r>
            <a:r>
              <a:rPr lang="en-US" sz="2400" dirty="0" smtClean="0"/>
              <a:t>to all </a:t>
            </a:r>
            <a:r>
              <a:rPr lang="en-US" sz="2400" dirty="0"/>
              <a:t>four ABO blood </a:t>
            </a:r>
            <a:r>
              <a:rPr lang="en-US" sz="2400" dirty="0" smtClean="0"/>
              <a:t>types</a:t>
            </a:r>
            <a:endParaRPr lang="en-US" sz="2400" dirty="0"/>
          </a:p>
        </p:txBody>
      </p:sp>
      <p:sp>
        <p:nvSpPr>
          <p:cNvPr id="3" name="TextBox 2"/>
          <p:cNvSpPr txBox="1"/>
          <p:nvPr/>
        </p:nvSpPr>
        <p:spPr>
          <a:xfrm>
            <a:off x="3074955" y="2209800"/>
            <a:ext cx="4122347" cy="461665"/>
          </a:xfrm>
          <a:prstGeom prst="rect">
            <a:avLst/>
          </a:prstGeom>
          <a:noFill/>
        </p:spPr>
        <p:txBody>
          <a:bodyPr wrap="none" rtlCol="0">
            <a:spAutoFit/>
          </a:bodyPr>
          <a:lstStyle/>
          <a:p>
            <a:r>
              <a:rPr lang="en-US" sz="2400" b="1" u="sng" dirty="0" smtClean="0">
                <a:solidFill>
                  <a:schemeClr val="tx2"/>
                </a:solidFill>
              </a:rPr>
              <a:t>1. ABO BLOOD GROUP SYSTEM</a:t>
            </a:r>
            <a:endParaRPr lang="en-US" sz="2400" b="1" u="sng" dirty="0">
              <a:solidFill>
                <a:schemeClr val="tx2"/>
              </a:solidFill>
            </a:endParaRPr>
          </a:p>
        </p:txBody>
      </p:sp>
    </p:spTree>
    <p:extLst>
      <p:ext uri="{BB962C8B-B14F-4D97-AF65-F5344CB8AC3E}">
        <p14:creationId xmlns:p14="http://schemas.microsoft.com/office/powerpoint/2010/main" val="1084823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arn(inVertical)">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457200"/>
            <a:ext cx="8458200" cy="6126163"/>
          </a:xfrm>
        </p:spPr>
        <p:txBody>
          <a:bodyPr>
            <a:normAutofit/>
          </a:bodyPr>
          <a:lstStyle/>
          <a:p>
            <a:pPr marL="0" indent="0">
              <a:buNone/>
            </a:pPr>
            <a:r>
              <a:rPr lang="en-US" b="1" u="sng" dirty="0" smtClean="0">
                <a:solidFill>
                  <a:schemeClr val="tx2"/>
                </a:solidFill>
              </a:rPr>
              <a:t>2. Rh </a:t>
            </a:r>
            <a:r>
              <a:rPr lang="en-US" b="1" u="sng" dirty="0">
                <a:solidFill>
                  <a:schemeClr val="tx2"/>
                </a:solidFill>
              </a:rPr>
              <a:t>Blood </a:t>
            </a:r>
            <a:r>
              <a:rPr lang="en-US" b="1" u="sng" dirty="0" smtClean="0">
                <a:solidFill>
                  <a:schemeClr val="tx2"/>
                </a:solidFill>
              </a:rPr>
              <a:t>Group </a:t>
            </a:r>
            <a:r>
              <a:rPr lang="en-US" sz="2800" dirty="0" smtClean="0"/>
              <a:t>(Rh factor in </a:t>
            </a:r>
            <a:r>
              <a:rPr lang="en-US" sz="2800" i="1" dirty="0"/>
              <a:t>Rhesus </a:t>
            </a:r>
            <a:r>
              <a:rPr lang="en-US" sz="2800" dirty="0" smtClean="0"/>
              <a:t>monkey)</a:t>
            </a:r>
            <a:endParaRPr lang="en-US" sz="2800" b="1" dirty="0"/>
          </a:p>
          <a:p>
            <a:r>
              <a:rPr lang="en-US" sz="2800" dirty="0" smtClean="0"/>
              <a:t> People whose </a:t>
            </a:r>
            <a:r>
              <a:rPr lang="en-US" sz="2800" dirty="0"/>
              <a:t>RBCs have Rh antigens are designated Rh (Rh </a:t>
            </a:r>
            <a:r>
              <a:rPr lang="en-US" sz="2800" dirty="0" smtClean="0"/>
              <a:t>positive), those </a:t>
            </a:r>
            <a:r>
              <a:rPr lang="en-US" sz="2800" dirty="0"/>
              <a:t>who lack Rh antigens are designated Rh (Rh negative).</a:t>
            </a:r>
          </a:p>
          <a:p>
            <a:r>
              <a:rPr lang="en-US" sz="2800" i="1" dirty="0" smtClean="0">
                <a:solidFill>
                  <a:srgbClr val="FF0000"/>
                </a:solidFill>
              </a:rPr>
              <a:t>Normally</a:t>
            </a:r>
            <a:r>
              <a:rPr lang="en-US" sz="2800" i="1" dirty="0">
                <a:solidFill>
                  <a:srgbClr val="FF0000"/>
                </a:solidFill>
              </a:rPr>
              <a:t>, blood plasma does not contain anti-Rh antibodies</a:t>
            </a:r>
            <a:r>
              <a:rPr lang="en-US" sz="2800" dirty="0"/>
              <a:t>.</a:t>
            </a:r>
          </a:p>
          <a:p>
            <a:r>
              <a:rPr lang="en-US" sz="2800" dirty="0"/>
              <a:t>If an Rh </a:t>
            </a:r>
            <a:r>
              <a:rPr lang="en-US" sz="2800" dirty="0" smtClean="0"/>
              <a:t>negative person </a:t>
            </a:r>
            <a:r>
              <a:rPr lang="en-US" sz="2800" dirty="0"/>
              <a:t>receives an Rh </a:t>
            </a:r>
            <a:r>
              <a:rPr lang="en-US" sz="2800" dirty="0" smtClean="0"/>
              <a:t>positive blood, the </a:t>
            </a:r>
            <a:r>
              <a:rPr lang="en-US" sz="2800" dirty="0"/>
              <a:t>immune system starts to make anti-Rh antibodies </a:t>
            </a:r>
            <a:r>
              <a:rPr lang="en-US" sz="2800" dirty="0" smtClean="0"/>
              <a:t>that will </a:t>
            </a:r>
            <a:r>
              <a:rPr lang="en-US" sz="2800" dirty="0"/>
              <a:t>remain in the blood. </a:t>
            </a:r>
            <a:endParaRPr lang="en-US" sz="2800" dirty="0" smtClean="0"/>
          </a:p>
          <a:p>
            <a:r>
              <a:rPr lang="en-US" sz="2800" dirty="0" smtClean="0"/>
              <a:t>If </a:t>
            </a:r>
            <a:r>
              <a:rPr lang="en-US" sz="2800" dirty="0"/>
              <a:t>a second transfusion of </a:t>
            </a:r>
            <a:r>
              <a:rPr lang="en-US" sz="2800" dirty="0" smtClean="0"/>
              <a:t>Rh positive </a:t>
            </a:r>
            <a:r>
              <a:rPr lang="en-US" sz="2800" dirty="0"/>
              <a:t>blood </a:t>
            </a:r>
            <a:r>
              <a:rPr lang="en-US" sz="2800" dirty="0" smtClean="0"/>
              <a:t>is given </a:t>
            </a:r>
            <a:r>
              <a:rPr lang="en-US" sz="2800" dirty="0"/>
              <a:t>later, the previously formed anti-Rh antibodies will </a:t>
            </a:r>
            <a:r>
              <a:rPr lang="en-US" sz="2800" dirty="0" smtClean="0"/>
              <a:t>cause agglutination </a:t>
            </a:r>
            <a:r>
              <a:rPr lang="en-US" sz="2800" dirty="0"/>
              <a:t>and hemolysis of the RBCs in the donated </a:t>
            </a:r>
            <a:r>
              <a:rPr lang="en-US" sz="2800" dirty="0" smtClean="0"/>
              <a:t>blood, and </a:t>
            </a:r>
            <a:r>
              <a:rPr lang="en-US" sz="2800" dirty="0"/>
              <a:t>a severe reaction may occur.</a:t>
            </a:r>
          </a:p>
        </p:txBody>
      </p:sp>
    </p:spTree>
    <p:extLst>
      <p:ext uri="{BB962C8B-B14F-4D97-AF65-F5344CB8AC3E}">
        <p14:creationId xmlns:p14="http://schemas.microsoft.com/office/powerpoint/2010/main" val="9181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0"/>
            <a:ext cx="3962400" cy="67115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06791" y="838200"/>
            <a:ext cx="4662894"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16883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9220"/>
                                        </p:tgtEl>
                                        <p:attrNameLst>
                                          <p:attrName>style.visibility</p:attrName>
                                        </p:attrNameLst>
                                      </p:cBhvr>
                                      <p:to>
                                        <p:strVal val="visible"/>
                                      </p:to>
                                    </p:set>
                                    <p:animEffect transition="in" filter="wheel(1)">
                                      <p:cBhvr>
                                        <p:cTn id="7" dur="2000"/>
                                        <p:tgtEl>
                                          <p:spTgt spid="92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4530" name="Rectangle 2"/>
          <p:cNvSpPr>
            <a:spLocks noGrp="1" noChangeArrowheads="1"/>
          </p:cNvSpPr>
          <p:nvPr>
            <p:ph type="title"/>
          </p:nvPr>
        </p:nvSpPr>
        <p:spPr>
          <a:xfrm>
            <a:off x="395288" y="404813"/>
            <a:ext cx="8353425" cy="1371600"/>
          </a:xfrm>
        </p:spPr>
        <p:txBody>
          <a:bodyPr/>
          <a:lstStyle/>
          <a:p>
            <a:pPr eaLnBrk="1" hangingPunct="1"/>
            <a:r>
              <a:rPr kumimoji="1" lang="en-US" altLang="zh-CN" sz="3200" b="1" dirty="0" smtClean="0">
                <a:solidFill>
                  <a:srgbClr val="FF0000"/>
                </a:solidFill>
                <a:latin typeface="Comic Sans MS" pitchFamily="66" charset="0"/>
              </a:rPr>
              <a:t>Mismatch blood transfusion: Agglutination in Transfusion Reactions</a:t>
            </a:r>
          </a:p>
        </p:txBody>
      </p:sp>
      <p:sp>
        <p:nvSpPr>
          <p:cNvPr id="534531" name="Rectangle 3"/>
          <p:cNvSpPr>
            <a:spLocks noGrp="1" noChangeArrowheads="1"/>
          </p:cNvSpPr>
          <p:nvPr>
            <p:ph type="body" idx="1"/>
          </p:nvPr>
        </p:nvSpPr>
        <p:spPr>
          <a:xfrm>
            <a:off x="395288" y="1700213"/>
            <a:ext cx="8435975" cy="4392612"/>
          </a:xfrm>
        </p:spPr>
        <p:txBody>
          <a:bodyPr/>
          <a:lstStyle/>
          <a:p>
            <a:pPr eaLnBrk="1" hangingPunct="1"/>
            <a:r>
              <a:rPr lang="en-US" altLang="zh-CN" sz="2800" smtClean="0"/>
              <a:t> </a:t>
            </a:r>
            <a:r>
              <a:rPr kumimoji="1" lang="en-US" altLang="zh-CN" sz="2400" b="1" smtClean="0"/>
              <a:t>When bloods are mismatched so plasma antibodies are mixed with antigens present on the erythrocytes, this causes the cells to clump  – “</a:t>
            </a:r>
            <a:r>
              <a:rPr kumimoji="1" lang="en-US" altLang="zh-CN" sz="2400" b="1" smtClean="0">
                <a:solidFill>
                  <a:schemeClr val="hlink"/>
                </a:solidFill>
                <a:hlinkClick r:id="" action="ppaction://noaction"/>
              </a:rPr>
              <a:t>agglutination</a:t>
            </a:r>
            <a:r>
              <a:rPr kumimoji="1" lang="en-US" altLang="zh-CN" sz="2400" b="1" smtClean="0"/>
              <a:t>”. </a:t>
            </a:r>
          </a:p>
          <a:p>
            <a:pPr eaLnBrk="1" hangingPunct="1"/>
            <a:r>
              <a:rPr kumimoji="1" lang="en-US" altLang="zh-CN" sz="2400" b="1" smtClean="0"/>
              <a:t>Because antibodies have 2 or 10 binding sites, a single antibody can attach to two or more erythrocytes at the same time.</a:t>
            </a:r>
          </a:p>
          <a:p>
            <a:pPr eaLnBrk="1" hangingPunct="1"/>
            <a:r>
              <a:rPr kumimoji="1" lang="en-US" altLang="zh-CN" sz="2400" b="1" smtClean="0"/>
              <a:t>During the ensuing few hours to few days, either physical distortion of the cells or attack by phagocytic white blood cells destroys the agglutinated cells, releasing hemoglobin into the plasma, which is called “</a:t>
            </a:r>
            <a:r>
              <a:rPr kumimoji="1" lang="en-US" altLang="zh-CN" sz="2400" b="1" smtClean="0">
                <a:solidFill>
                  <a:schemeClr val="hlink"/>
                </a:solidFill>
              </a:rPr>
              <a:t>hemolysis</a:t>
            </a:r>
            <a:r>
              <a:rPr kumimoji="1" lang="en-US" altLang="zh-CN" sz="2400" b="1" smtClean="0"/>
              <a:t>” of the red blood cells.</a:t>
            </a:r>
          </a:p>
        </p:txBody>
      </p:sp>
      <p:pic>
        <p:nvPicPr>
          <p:cNvPr id="534532" name="Picture 4" descr="177530"/>
          <p:cNvPicPr>
            <a:picLocks noChangeAspect="1" noChangeArrowheads="1"/>
          </p:cNvPicPr>
          <p:nvPr/>
        </p:nvPicPr>
        <p:blipFill>
          <a:blip r:embed="rId3">
            <a:extLst>
              <a:ext uri="{28A0092B-C50C-407E-A947-70E740481C1C}">
                <a14:useLocalDpi xmlns:a14="http://schemas.microsoft.com/office/drawing/2010/main" val="0"/>
              </a:ext>
            </a:extLst>
          </a:blip>
          <a:srcRect l="76170" t="49623" r="9532" b="22981"/>
          <a:stretch>
            <a:fillRect/>
          </a:stretch>
        </p:blipFill>
        <p:spPr bwMode="auto">
          <a:xfrm>
            <a:off x="8034338" y="3141663"/>
            <a:ext cx="80962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29645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34530"/>
                                        </p:tgtEl>
                                        <p:attrNameLst>
                                          <p:attrName>style.visibility</p:attrName>
                                        </p:attrNameLst>
                                      </p:cBhvr>
                                      <p:to>
                                        <p:strVal val="visible"/>
                                      </p:to>
                                    </p:set>
                                    <p:animEffect transition="in" filter="circle(in)">
                                      <p:cBhvr>
                                        <p:cTn id="7" dur="2000"/>
                                        <p:tgtEl>
                                          <p:spTgt spid="53453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34531">
                                            <p:txEl>
                                              <p:pRg st="0" end="0"/>
                                            </p:txEl>
                                          </p:spTgt>
                                        </p:tgtEl>
                                        <p:attrNameLst>
                                          <p:attrName>style.visibility</p:attrName>
                                        </p:attrNameLst>
                                      </p:cBhvr>
                                      <p:to>
                                        <p:strVal val="visible"/>
                                      </p:to>
                                    </p:set>
                                    <p:animEffect transition="in" filter="fade">
                                      <p:cBhvr>
                                        <p:cTn id="12" dur="1000"/>
                                        <p:tgtEl>
                                          <p:spTgt spid="534531">
                                            <p:txEl>
                                              <p:pRg st="0" end="0"/>
                                            </p:txEl>
                                          </p:spTgt>
                                        </p:tgtEl>
                                      </p:cBhvr>
                                    </p:animEffect>
                                    <p:anim calcmode="lin" valueType="num">
                                      <p:cBhvr>
                                        <p:cTn id="13" dur="1000" fill="hold"/>
                                        <p:tgtEl>
                                          <p:spTgt spid="534531">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53453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34531">
                                            <p:txEl>
                                              <p:pRg st="1" end="1"/>
                                            </p:txEl>
                                          </p:spTgt>
                                        </p:tgtEl>
                                        <p:attrNameLst>
                                          <p:attrName>style.visibility</p:attrName>
                                        </p:attrNameLst>
                                      </p:cBhvr>
                                      <p:to>
                                        <p:strVal val="visible"/>
                                      </p:to>
                                    </p:set>
                                    <p:animEffect transition="in" filter="fade">
                                      <p:cBhvr>
                                        <p:cTn id="19" dur="1000"/>
                                        <p:tgtEl>
                                          <p:spTgt spid="534531">
                                            <p:txEl>
                                              <p:pRg st="1" end="1"/>
                                            </p:txEl>
                                          </p:spTgt>
                                        </p:tgtEl>
                                      </p:cBhvr>
                                    </p:animEffect>
                                    <p:anim calcmode="lin" valueType="num">
                                      <p:cBhvr>
                                        <p:cTn id="20" dur="1000" fill="hold"/>
                                        <p:tgtEl>
                                          <p:spTgt spid="534531">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53453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nodeType="clickPar">
                      <p:stCondLst>
                        <p:cond delay="indefinite"/>
                      </p:stCondLst>
                      <p:childTnLst>
                        <p:par>
                          <p:cTn id="23" fill="hold" nodeType="withGroup">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534531">
                                            <p:txEl>
                                              <p:pRg st="2" end="2"/>
                                            </p:txEl>
                                          </p:spTgt>
                                        </p:tgtEl>
                                        <p:attrNameLst>
                                          <p:attrName>style.visibility</p:attrName>
                                        </p:attrNameLst>
                                      </p:cBhvr>
                                      <p:to>
                                        <p:strVal val="visible"/>
                                      </p:to>
                                    </p:set>
                                    <p:animEffect transition="in" filter="fade">
                                      <p:cBhvr>
                                        <p:cTn id="26" dur="1000"/>
                                        <p:tgtEl>
                                          <p:spTgt spid="534531">
                                            <p:txEl>
                                              <p:pRg st="2" end="2"/>
                                            </p:txEl>
                                          </p:spTgt>
                                        </p:tgtEl>
                                      </p:cBhvr>
                                    </p:animEffect>
                                    <p:anim calcmode="lin" valueType="num">
                                      <p:cBhvr>
                                        <p:cTn id="27" dur="1000" fill="hold"/>
                                        <p:tgtEl>
                                          <p:spTgt spid="534531">
                                            <p:txEl>
                                              <p:pRg st="2" end="2"/>
                                            </p:txEl>
                                          </p:spTgt>
                                        </p:tgtEl>
                                        <p:attrNameLst>
                                          <p:attrName>ppt_x</p:attrName>
                                        </p:attrNameLst>
                                      </p:cBhvr>
                                      <p:tavLst>
                                        <p:tav tm="0">
                                          <p:val>
                                            <p:strVal val="#ppt_x"/>
                                          </p:val>
                                        </p:tav>
                                        <p:tav tm="100000">
                                          <p:val>
                                            <p:strVal val="#ppt_x"/>
                                          </p:val>
                                        </p:tav>
                                      </p:tavLst>
                                    </p:anim>
                                    <p:anim calcmode="lin" valueType="num">
                                      <p:cBhvr>
                                        <p:cTn id="28" dur="1000" fill="hold"/>
                                        <p:tgtEl>
                                          <p:spTgt spid="534531">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1" presetClass="entr" presetSubtype="1" fill="hold" nodeType="clickEffect">
                                  <p:stCondLst>
                                    <p:cond delay="0"/>
                                  </p:stCondLst>
                                  <p:childTnLst>
                                    <p:set>
                                      <p:cBhvr>
                                        <p:cTn id="32" dur="1" fill="hold">
                                          <p:stCondLst>
                                            <p:cond delay="0"/>
                                          </p:stCondLst>
                                        </p:cTn>
                                        <p:tgtEl>
                                          <p:spTgt spid="534532"/>
                                        </p:tgtEl>
                                        <p:attrNameLst>
                                          <p:attrName>style.visibility</p:attrName>
                                        </p:attrNameLst>
                                      </p:cBhvr>
                                      <p:to>
                                        <p:strVal val="visible"/>
                                      </p:to>
                                    </p:set>
                                    <p:animEffect transition="in" filter="wheel(1)">
                                      <p:cBhvr>
                                        <p:cTn id="33" dur="2000"/>
                                        <p:tgtEl>
                                          <p:spTgt spid="5345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4530" grpId="0"/>
      <p:bldP spid="534531"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304800"/>
            <a:ext cx="4880282" cy="281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3352800"/>
            <a:ext cx="5358246"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5255491" y="415636"/>
            <a:ext cx="3671126" cy="5262979"/>
          </a:xfrm>
          <a:prstGeom prst="rect">
            <a:avLst/>
          </a:prstGeom>
          <a:noFill/>
        </p:spPr>
        <p:txBody>
          <a:bodyPr wrap="square" rtlCol="0">
            <a:spAutoFit/>
          </a:bodyPr>
          <a:lstStyle/>
          <a:p>
            <a:pPr marL="457200" indent="-457200">
              <a:buFont typeface="Arial" pitchFamily="34" charset="0"/>
              <a:buChar char="•"/>
            </a:pPr>
            <a:r>
              <a:rPr lang="en-US" sz="2800" b="1" u="sng" dirty="0">
                <a:solidFill>
                  <a:srgbClr val="FF0000"/>
                </a:solidFill>
              </a:rPr>
              <a:t>Blood </a:t>
            </a:r>
            <a:r>
              <a:rPr lang="en-US" sz="2800" dirty="0"/>
              <a:t>is a liquid connective tissue that consists </a:t>
            </a:r>
            <a:r>
              <a:rPr lang="en-US" sz="2800" dirty="0" smtClean="0"/>
              <a:t>of cells </a:t>
            </a:r>
            <a:r>
              <a:rPr lang="en-US" sz="2800" dirty="0"/>
              <a:t>surrounded by a liquid extracellular </a:t>
            </a:r>
            <a:r>
              <a:rPr lang="en-US" sz="2800" dirty="0" smtClean="0"/>
              <a:t>matrix.</a:t>
            </a:r>
          </a:p>
          <a:p>
            <a:pPr marL="457200" indent="-457200">
              <a:buFont typeface="Arial" pitchFamily="34" charset="0"/>
              <a:buChar char="•"/>
            </a:pPr>
            <a:r>
              <a:rPr lang="en-US" sz="2800" dirty="0" smtClean="0"/>
              <a:t>The extracellular matrix </a:t>
            </a:r>
            <a:r>
              <a:rPr lang="en-US" sz="2800" dirty="0"/>
              <a:t>is called blood plasma, and it suspends various </a:t>
            </a:r>
            <a:r>
              <a:rPr lang="en-US" sz="2800" dirty="0" smtClean="0"/>
              <a:t>cells and </a:t>
            </a:r>
            <a:r>
              <a:rPr lang="en-US" sz="2800" dirty="0"/>
              <a:t>cell fragments.</a:t>
            </a:r>
          </a:p>
        </p:txBody>
      </p:sp>
    </p:spTree>
    <p:extLst>
      <p:ext uri="{BB962C8B-B14F-4D97-AF65-F5344CB8AC3E}">
        <p14:creationId xmlns:p14="http://schemas.microsoft.com/office/powerpoint/2010/main" val="1009222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wheel(1)">
                                      <p:cBhvr>
                                        <p:cTn id="12" dur="2000"/>
                                        <p:tgtEl>
                                          <p:spTgt spid="102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026"/>
                                        </p:tgtEl>
                                        <p:attrNameLst>
                                          <p:attrName>style.visibility</p:attrName>
                                        </p:attrNameLst>
                                      </p:cBhvr>
                                      <p:to>
                                        <p:strVal val="visible"/>
                                      </p:to>
                                    </p:set>
                                    <p:animEffect transition="in" filter="circle(in)">
                                      <p:cBhvr>
                                        <p:cTn id="17"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22" name="Rectangle 2"/>
          <p:cNvSpPr>
            <a:spLocks noGrp="1" noChangeArrowheads="1"/>
          </p:cNvSpPr>
          <p:nvPr>
            <p:ph type="title"/>
          </p:nvPr>
        </p:nvSpPr>
        <p:spPr>
          <a:xfrm>
            <a:off x="457200" y="544513"/>
            <a:ext cx="8229600" cy="1371600"/>
          </a:xfrm>
        </p:spPr>
        <p:txBody>
          <a:bodyPr/>
          <a:lstStyle/>
          <a:p>
            <a:pPr eaLnBrk="1" hangingPunct="1"/>
            <a:r>
              <a:rPr lang="en-US" altLang="zh-CN" sz="3200" b="1" i="1" smtClean="0">
                <a:solidFill>
                  <a:srgbClr val="FF0000"/>
                </a:solidFill>
              </a:rPr>
              <a:t>Erythroblastosis Fetalis </a:t>
            </a:r>
            <a:br>
              <a:rPr lang="en-US" altLang="zh-CN" sz="3200" b="1" i="1" smtClean="0">
                <a:solidFill>
                  <a:srgbClr val="FF0000"/>
                </a:solidFill>
              </a:rPr>
            </a:br>
            <a:r>
              <a:rPr lang="en-US" altLang="zh-CN" sz="3200" b="1" i="1" smtClean="0">
                <a:solidFill>
                  <a:srgbClr val="FF0000"/>
                </a:solidFill>
              </a:rPr>
              <a:t>      </a:t>
            </a:r>
            <a:r>
              <a:rPr lang="en-US" altLang="zh-CN" sz="3200" b="1" smtClean="0">
                <a:solidFill>
                  <a:srgbClr val="FF0000"/>
                </a:solidFill>
              </a:rPr>
              <a:t>— </a:t>
            </a:r>
            <a:r>
              <a:rPr lang="en-US" altLang="zh-CN" sz="3200" b="1" i="1" smtClean="0">
                <a:solidFill>
                  <a:srgbClr val="FF0000"/>
                </a:solidFill>
              </a:rPr>
              <a:t>Hemolytic Disease of the Newborn</a:t>
            </a:r>
          </a:p>
        </p:txBody>
      </p:sp>
      <p:sp>
        <p:nvSpPr>
          <p:cNvPr id="542723" name="Rectangle 3"/>
          <p:cNvSpPr>
            <a:spLocks noGrp="1" noChangeArrowheads="1"/>
          </p:cNvSpPr>
          <p:nvPr>
            <p:ph type="body" idx="1"/>
          </p:nvPr>
        </p:nvSpPr>
        <p:spPr>
          <a:xfrm>
            <a:off x="395288" y="1916113"/>
            <a:ext cx="8280400" cy="3960812"/>
          </a:xfrm>
        </p:spPr>
        <p:txBody>
          <a:bodyPr/>
          <a:lstStyle/>
          <a:p>
            <a:pPr eaLnBrk="1" hangingPunct="1">
              <a:lnSpc>
                <a:spcPct val="90000"/>
              </a:lnSpc>
            </a:pPr>
            <a:r>
              <a:rPr lang="en-US" altLang="zh-CN" sz="2800" b="1" dirty="0" smtClean="0"/>
              <a:t>It is a disease of the fetus and newborn child characterized by agglutination and phagocytosis of the fetus’s red blood cells.</a:t>
            </a:r>
          </a:p>
          <a:p>
            <a:pPr eaLnBrk="1" hangingPunct="1">
              <a:lnSpc>
                <a:spcPct val="90000"/>
              </a:lnSpc>
            </a:pPr>
            <a:r>
              <a:rPr lang="en-US" altLang="zh-CN" sz="2800" b="1" dirty="0" smtClean="0"/>
              <a:t>Rh-negative mom, Rh-positive </a:t>
            </a:r>
            <a:r>
              <a:rPr lang="en-US" altLang="zh-CN" sz="2800" b="1" dirty="0" err="1" smtClean="0"/>
              <a:t>foetus</a:t>
            </a:r>
            <a:r>
              <a:rPr lang="en-US" altLang="zh-CN" sz="2800" b="1" dirty="0" smtClean="0"/>
              <a:t>.</a:t>
            </a:r>
            <a:endParaRPr lang="en-US" altLang="zh-CN" sz="2800" b="1" dirty="0" smtClean="0"/>
          </a:p>
          <a:p>
            <a:pPr eaLnBrk="1" hangingPunct="1">
              <a:lnSpc>
                <a:spcPct val="90000"/>
              </a:lnSpc>
            </a:pPr>
            <a:r>
              <a:rPr lang="en-US" altLang="zh-CN" sz="2800" b="1" dirty="0" smtClean="0"/>
              <a:t>The 1st child is fine, the incidence of the disease rises progressively with subsequent pregnancies.</a:t>
            </a:r>
          </a:p>
          <a:p>
            <a:pPr eaLnBrk="1" hangingPunct="1">
              <a:lnSpc>
                <a:spcPct val="90000"/>
              </a:lnSpc>
            </a:pPr>
            <a:r>
              <a:rPr lang="en-US" altLang="zh-CN" sz="2800" b="1" dirty="0" smtClean="0"/>
              <a:t>Jaundice, anemia, enlarged liver and spleen, kernicterus, death</a:t>
            </a:r>
          </a:p>
        </p:txBody>
      </p:sp>
    </p:spTree>
    <p:extLst>
      <p:ext uri="{BB962C8B-B14F-4D97-AF65-F5344CB8AC3E}">
        <p14:creationId xmlns:p14="http://schemas.microsoft.com/office/powerpoint/2010/main" val="16026727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42722"/>
                                        </p:tgtEl>
                                        <p:attrNameLst>
                                          <p:attrName>style.visibility</p:attrName>
                                        </p:attrNameLst>
                                      </p:cBhvr>
                                      <p:to>
                                        <p:strVal val="visible"/>
                                      </p:to>
                                    </p:set>
                                    <p:anim calcmode="lin" valueType="num">
                                      <p:cBhvr additive="base">
                                        <p:cTn id="7" dur="500" fill="hold"/>
                                        <p:tgtEl>
                                          <p:spTgt spid="542722"/>
                                        </p:tgtEl>
                                        <p:attrNameLst>
                                          <p:attrName>ppt_x</p:attrName>
                                        </p:attrNameLst>
                                      </p:cBhvr>
                                      <p:tavLst>
                                        <p:tav tm="0">
                                          <p:val>
                                            <p:strVal val="#ppt_x"/>
                                          </p:val>
                                        </p:tav>
                                        <p:tav tm="100000">
                                          <p:val>
                                            <p:strVal val="#ppt_x"/>
                                          </p:val>
                                        </p:tav>
                                      </p:tavLst>
                                    </p:anim>
                                    <p:anim calcmode="lin" valueType="num">
                                      <p:cBhvr additive="base">
                                        <p:cTn id="8" dur="500" fill="hold"/>
                                        <p:tgtEl>
                                          <p:spTgt spid="54272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42723">
                                            <p:txEl>
                                              <p:pRg st="0" end="0"/>
                                            </p:txEl>
                                          </p:spTgt>
                                        </p:tgtEl>
                                        <p:attrNameLst>
                                          <p:attrName>style.visibility</p:attrName>
                                        </p:attrNameLst>
                                      </p:cBhvr>
                                      <p:to>
                                        <p:strVal val="visible"/>
                                      </p:to>
                                    </p:set>
                                    <p:animEffect transition="in" filter="barn(inVertical)">
                                      <p:cBhvr>
                                        <p:cTn id="13" dur="500"/>
                                        <p:tgtEl>
                                          <p:spTgt spid="542723">
                                            <p:txEl>
                                              <p:pRg st="0" end="0"/>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42723">
                                            <p:txEl>
                                              <p:pRg st="1" end="1"/>
                                            </p:txEl>
                                          </p:spTgt>
                                        </p:tgtEl>
                                        <p:attrNameLst>
                                          <p:attrName>style.visibility</p:attrName>
                                        </p:attrNameLst>
                                      </p:cBhvr>
                                      <p:to>
                                        <p:strVal val="visible"/>
                                      </p:to>
                                    </p:set>
                                    <p:animEffect transition="in" filter="barn(inVertical)">
                                      <p:cBhvr>
                                        <p:cTn id="18" dur="500"/>
                                        <p:tgtEl>
                                          <p:spTgt spid="542723">
                                            <p:txEl>
                                              <p:pRg st="1" end="1"/>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542723">
                                            <p:txEl>
                                              <p:pRg st="2" end="2"/>
                                            </p:txEl>
                                          </p:spTgt>
                                        </p:tgtEl>
                                        <p:attrNameLst>
                                          <p:attrName>style.visibility</p:attrName>
                                        </p:attrNameLst>
                                      </p:cBhvr>
                                      <p:to>
                                        <p:strVal val="visible"/>
                                      </p:to>
                                    </p:set>
                                    <p:animEffect transition="in" filter="barn(inVertical)">
                                      <p:cBhvr>
                                        <p:cTn id="23" dur="500"/>
                                        <p:tgtEl>
                                          <p:spTgt spid="542723">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542723">
                                            <p:txEl>
                                              <p:pRg st="3" end="3"/>
                                            </p:txEl>
                                          </p:spTgt>
                                        </p:tgtEl>
                                        <p:attrNameLst>
                                          <p:attrName>style.visibility</p:attrName>
                                        </p:attrNameLst>
                                      </p:cBhvr>
                                      <p:to>
                                        <p:strVal val="visible"/>
                                      </p:to>
                                    </p:set>
                                    <p:animEffect transition="in" filter="barn(inVertical)">
                                      <p:cBhvr>
                                        <p:cTn id="28" dur="500"/>
                                        <p:tgtEl>
                                          <p:spTgt spid="54272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22" grpId="0"/>
      <p:bldP spid="54272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477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692150"/>
            <a:ext cx="7345362" cy="582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054436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nodeType="clickEffect">
                                  <p:stCondLst>
                                    <p:cond delay="0"/>
                                  </p:stCondLst>
                                  <p:childTnLst>
                                    <p:set>
                                      <p:cBhvr>
                                        <p:cTn id="6" dur="1" fill="hold">
                                          <p:stCondLst>
                                            <p:cond delay="0"/>
                                          </p:stCondLst>
                                        </p:cTn>
                                        <p:tgtEl>
                                          <p:spTgt spid="544772"/>
                                        </p:tgtEl>
                                        <p:attrNameLst>
                                          <p:attrName>style.visibility</p:attrName>
                                        </p:attrNameLst>
                                      </p:cBhvr>
                                      <p:to>
                                        <p:strVal val="visible"/>
                                      </p:to>
                                    </p:set>
                                    <p:animEffect transition="in" filter="wheel(1)">
                                      <p:cBhvr>
                                        <p:cTn id="7" dur="2000"/>
                                        <p:tgtEl>
                                          <p:spTgt spid="5447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2" name="Rectangle 2"/>
          <p:cNvSpPr>
            <a:spLocks noGrp="1" noChangeArrowheads="1"/>
          </p:cNvSpPr>
          <p:nvPr>
            <p:ph type="title"/>
          </p:nvPr>
        </p:nvSpPr>
        <p:spPr>
          <a:xfrm>
            <a:off x="228600" y="119062"/>
            <a:ext cx="5334000" cy="1100138"/>
          </a:xfrm>
        </p:spPr>
        <p:txBody>
          <a:bodyPr>
            <a:normAutofit/>
          </a:bodyPr>
          <a:lstStyle/>
          <a:p>
            <a:pPr eaLnBrk="1" hangingPunct="1"/>
            <a:r>
              <a:rPr lang="en-US" altLang="zh-CN" sz="3600" b="1" i="1" dirty="0" smtClean="0">
                <a:solidFill>
                  <a:srgbClr val="FF0000"/>
                </a:solidFill>
                <a:latin typeface="Arial Narrow" pitchFamily="34" charset="0"/>
              </a:rPr>
              <a:t>  </a:t>
            </a:r>
            <a:r>
              <a:rPr lang="en-US" altLang="zh-CN" sz="4800" b="1" u="sng" dirty="0" smtClean="0">
                <a:solidFill>
                  <a:srgbClr val="FF0000"/>
                </a:solidFill>
                <a:latin typeface="Arial Narrow" pitchFamily="34" charset="0"/>
              </a:rPr>
              <a:t>Hemostasis</a:t>
            </a:r>
          </a:p>
        </p:txBody>
      </p:sp>
      <p:sp>
        <p:nvSpPr>
          <p:cNvPr id="74755" name="Rectangle 5"/>
          <p:cNvSpPr>
            <a:spLocks noChangeArrowheads="1"/>
          </p:cNvSpPr>
          <p:nvPr/>
        </p:nvSpPr>
        <p:spPr bwMode="auto">
          <a:xfrm>
            <a:off x="762000" y="1846263"/>
            <a:ext cx="18415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buClr>
                <a:schemeClr val="bg2"/>
              </a:buClr>
              <a:buSzPct val="75000"/>
              <a:buFont typeface="Wingdings" pitchFamily="2" charset="2"/>
              <a:buNone/>
            </a:pPr>
            <a:endParaRPr lang="en-US" sz="3200" i="0">
              <a:solidFill>
                <a:srgbClr val="FFFF00"/>
              </a:solidFill>
            </a:endParaRPr>
          </a:p>
        </p:txBody>
      </p:sp>
      <p:sp>
        <p:nvSpPr>
          <p:cNvPr id="296968" name="Rectangle 8"/>
          <p:cNvSpPr>
            <a:spLocks noChangeArrowheads="1"/>
          </p:cNvSpPr>
          <p:nvPr/>
        </p:nvSpPr>
        <p:spPr bwMode="auto">
          <a:xfrm>
            <a:off x="263236" y="1846263"/>
            <a:ext cx="6061364" cy="38711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marL="457200" indent="-457200">
              <a:spcBef>
                <a:spcPct val="0"/>
              </a:spcBef>
              <a:buFont typeface="Arial" pitchFamily="34" charset="0"/>
              <a:buChar char="•"/>
            </a:pPr>
            <a:r>
              <a:rPr lang="en-US" altLang="zh-CN" sz="2800" dirty="0"/>
              <a:t>The term </a:t>
            </a:r>
            <a:r>
              <a:rPr lang="en-US" altLang="zh-CN" sz="2800" b="1" dirty="0">
                <a:solidFill>
                  <a:srgbClr val="FF0000"/>
                </a:solidFill>
              </a:rPr>
              <a:t>hemostasis</a:t>
            </a:r>
            <a:r>
              <a:rPr lang="en-US" altLang="zh-CN" sz="2800" dirty="0">
                <a:solidFill>
                  <a:srgbClr val="FFFF00"/>
                </a:solidFill>
              </a:rPr>
              <a:t> </a:t>
            </a:r>
            <a:r>
              <a:rPr lang="en-US" altLang="zh-CN" sz="2800" dirty="0"/>
              <a:t>means prevention of blood loss</a:t>
            </a:r>
            <a:r>
              <a:rPr lang="en-US" altLang="zh-CN" sz="2800" dirty="0" smtClean="0"/>
              <a:t>.</a:t>
            </a:r>
          </a:p>
          <a:p>
            <a:pPr marL="457200" indent="-457200">
              <a:spcBef>
                <a:spcPct val="0"/>
              </a:spcBef>
              <a:buFont typeface="Arial" pitchFamily="34" charset="0"/>
              <a:buChar char="•"/>
            </a:pPr>
            <a:r>
              <a:rPr kumimoji="1" lang="en-US" altLang="zh-CN" sz="2800" i="0" dirty="0" smtClean="0"/>
              <a:t>In </a:t>
            </a:r>
            <a:r>
              <a:rPr kumimoji="1" lang="en-US" altLang="zh-CN" sz="2800" i="0" dirty="0"/>
              <a:t>normal condition when a small blood vessel is severed or ruptured, the injury can initiate a series of events that stop the bleeding automatically within a few minutes. </a:t>
            </a:r>
            <a:endParaRPr kumimoji="1" lang="en-US" altLang="zh-CN" sz="2800" i="0" dirty="0" smtClean="0"/>
          </a:p>
          <a:p>
            <a:pPr marL="457200" indent="-457200">
              <a:spcBef>
                <a:spcPct val="0"/>
              </a:spcBef>
              <a:buFont typeface="Arial" pitchFamily="34" charset="0"/>
              <a:buChar char="•"/>
            </a:pPr>
            <a:r>
              <a:rPr kumimoji="1" lang="en-US" altLang="zh-CN" sz="2800" i="0" dirty="0" smtClean="0"/>
              <a:t>This </a:t>
            </a:r>
            <a:r>
              <a:rPr kumimoji="1" lang="en-US" altLang="zh-CN" sz="2800" i="0" dirty="0"/>
              <a:t>process to arrest the bleeding is called </a:t>
            </a:r>
            <a:r>
              <a:rPr kumimoji="1" lang="en-US" altLang="zh-CN" sz="2800" dirty="0"/>
              <a:t>hemostasis</a:t>
            </a:r>
            <a:r>
              <a:rPr kumimoji="1" lang="en-US" altLang="zh-CN" sz="2800" i="0" dirty="0"/>
              <a:t>.</a:t>
            </a:r>
            <a:endParaRPr lang="en-US" altLang="zh-CN" sz="2800" i="0" dirty="0"/>
          </a:p>
        </p:txBody>
      </p:sp>
      <p:pic>
        <p:nvPicPr>
          <p:cNvPr id="296969"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72200" y="119062"/>
            <a:ext cx="2743200" cy="1880315"/>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7822147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96962"/>
                                        </p:tgtEl>
                                        <p:attrNameLst>
                                          <p:attrName>style.visibility</p:attrName>
                                        </p:attrNameLst>
                                      </p:cBhvr>
                                      <p:to>
                                        <p:strVal val="visible"/>
                                      </p:to>
                                    </p:set>
                                    <p:animEffect transition="in" filter="wipe(down)">
                                      <p:cBhvr>
                                        <p:cTn id="7" dur="500"/>
                                        <p:tgtEl>
                                          <p:spTgt spid="29696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nodeType="clickEffect">
                                  <p:stCondLst>
                                    <p:cond delay="0"/>
                                  </p:stCondLst>
                                  <p:childTnLst>
                                    <p:set>
                                      <p:cBhvr>
                                        <p:cTn id="11" dur="1" fill="hold">
                                          <p:stCondLst>
                                            <p:cond delay="0"/>
                                          </p:stCondLst>
                                        </p:cTn>
                                        <p:tgtEl>
                                          <p:spTgt spid="296969"/>
                                        </p:tgtEl>
                                        <p:attrNameLst>
                                          <p:attrName>style.visibility</p:attrName>
                                        </p:attrNameLst>
                                      </p:cBhvr>
                                      <p:to>
                                        <p:strVal val="visible"/>
                                      </p:to>
                                    </p:set>
                                    <p:anim calcmode="lin" valueType="num">
                                      <p:cBhvr additive="base">
                                        <p:cTn id="12" dur="500" fill="hold"/>
                                        <p:tgtEl>
                                          <p:spTgt spid="296969"/>
                                        </p:tgtEl>
                                        <p:attrNameLst>
                                          <p:attrName>ppt_x</p:attrName>
                                        </p:attrNameLst>
                                      </p:cBhvr>
                                      <p:tavLst>
                                        <p:tav tm="0">
                                          <p:val>
                                            <p:strVal val="#ppt_x"/>
                                          </p:val>
                                        </p:tav>
                                        <p:tav tm="100000">
                                          <p:val>
                                            <p:strVal val="#ppt_x"/>
                                          </p:val>
                                        </p:tav>
                                      </p:tavLst>
                                    </p:anim>
                                    <p:anim calcmode="lin" valueType="num">
                                      <p:cBhvr additive="base">
                                        <p:cTn id="13" dur="500" fill="hold"/>
                                        <p:tgtEl>
                                          <p:spTgt spid="296969"/>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296968"/>
                                        </p:tgtEl>
                                        <p:attrNameLst>
                                          <p:attrName>style.visibility</p:attrName>
                                        </p:attrNameLst>
                                      </p:cBhvr>
                                      <p:to>
                                        <p:strVal val="visible"/>
                                      </p:to>
                                    </p:set>
                                    <p:animEffect transition="in" filter="barn(inVertical)">
                                      <p:cBhvr>
                                        <p:cTn id="18" dur="500"/>
                                        <p:tgtEl>
                                          <p:spTgt spid="2969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62" grpId="0"/>
      <p:bldP spid="29696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4002" name="Rectangle 2"/>
          <p:cNvSpPr>
            <a:spLocks noGrp="1" noChangeArrowheads="1"/>
          </p:cNvSpPr>
          <p:nvPr>
            <p:ph type="title"/>
          </p:nvPr>
        </p:nvSpPr>
        <p:spPr>
          <a:xfrm>
            <a:off x="754063" y="549275"/>
            <a:ext cx="5689600" cy="1371600"/>
          </a:xfrm>
        </p:spPr>
        <p:txBody>
          <a:bodyPr/>
          <a:lstStyle/>
          <a:p>
            <a:pPr eaLnBrk="1" hangingPunct="1"/>
            <a:r>
              <a:rPr lang="en-US" altLang="zh-CN" sz="3200" b="1" u="sng" dirty="0" smtClean="0">
                <a:solidFill>
                  <a:srgbClr val="FF0000"/>
                </a:solidFill>
                <a:latin typeface="Comic Sans MS" pitchFamily="66" charset="0"/>
              </a:rPr>
              <a:t>Events in Hemostasis</a:t>
            </a:r>
          </a:p>
        </p:txBody>
      </p:sp>
      <p:sp>
        <p:nvSpPr>
          <p:cNvPr id="384004" name="Rectangle 4"/>
          <p:cNvSpPr>
            <a:spLocks noGrp="1" noChangeArrowheads="1"/>
          </p:cNvSpPr>
          <p:nvPr>
            <p:ph type="body" idx="1"/>
          </p:nvPr>
        </p:nvSpPr>
        <p:spPr>
          <a:xfrm>
            <a:off x="755650" y="1917700"/>
            <a:ext cx="7786688" cy="3276600"/>
          </a:xfrm>
        </p:spPr>
        <p:txBody>
          <a:bodyPr>
            <a:noAutofit/>
          </a:bodyPr>
          <a:lstStyle/>
          <a:p>
            <a:pPr marL="514350" indent="-514350" eaLnBrk="1" hangingPunct="1">
              <a:lnSpc>
                <a:spcPct val="90000"/>
              </a:lnSpc>
              <a:buFont typeface="+mj-lt"/>
              <a:buAutoNum type="arabicPeriod"/>
            </a:pPr>
            <a:r>
              <a:rPr lang="en-US" altLang="zh-CN" b="1" dirty="0" smtClean="0"/>
              <a:t>Vascular spasm/constriction</a:t>
            </a:r>
          </a:p>
          <a:p>
            <a:pPr marL="514350" indent="-514350" eaLnBrk="1" hangingPunct="1">
              <a:lnSpc>
                <a:spcPct val="90000"/>
              </a:lnSpc>
              <a:buFont typeface="+mj-lt"/>
              <a:buAutoNum type="arabicPeriod"/>
            </a:pPr>
            <a:r>
              <a:rPr lang="en-US" altLang="zh-CN" b="1" dirty="0" smtClean="0"/>
              <a:t>Formation of platelet plug</a:t>
            </a:r>
          </a:p>
          <a:p>
            <a:pPr marL="514350" indent="-514350" eaLnBrk="1" hangingPunct="1">
              <a:lnSpc>
                <a:spcPct val="90000"/>
              </a:lnSpc>
              <a:buFont typeface="+mj-lt"/>
              <a:buAutoNum type="arabicPeriod"/>
            </a:pPr>
            <a:r>
              <a:rPr lang="en-US" altLang="zh-CN" b="1" dirty="0" smtClean="0"/>
              <a:t>Formation of a blood clot as a result of blood coagulation</a:t>
            </a:r>
          </a:p>
          <a:p>
            <a:pPr marL="514350" indent="-514350" eaLnBrk="1" hangingPunct="1">
              <a:lnSpc>
                <a:spcPct val="90000"/>
              </a:lnSpc>
              <a:buFont typeface="+mj-lt"/>
              <a:buAutoNum type="arabicPeriod"/>
            </a:pPr>
            <a:r>
              <a:rPr lang="en-US" altLang="zh-CN" b="1" dirty="0" smtClean="0"/>
              <a:t>Growth of fibrous tissue into the blood clot to close the hole in the vessel permanently</a:t>
            </a:r>
            <a:endParaRPr lang="en-US" altLang="zh-CN" dirty="0" smtClean="0"/>
          </a:p>
        </p:txBody>
      </p:sp>
      <p:sp>
        <p:nvSpPr>
          <p:cNvPr id="384007" name="Text Box 7"/>
          <p:cNvSpPr txBox="1">
            <a:spLocks noChangeArrowheads="1"/>
          </p:cNvSpPr>
          <p:nvPr/>
        </p:nvSpPr>
        <p:spPr bwMode="auto">
          <a:xfrm>
            <a:off x="1042988" y="5715000"/>
            <a:ext cx="6769100" cy="971550"/>
          </a:xfrm>
          <a:prstGeom prst="rect">
            <a:avLst/>
          </a:prstGeom>
          <a:noFill/>
          <a:ln w="25400">
            <a:solidFill>
              <a:schemeClr val="hlink"/>
            </a:solidFill>
            <a:miter lim="800000"/>
            <a:headEnd/>
            <a:tailEnd/>
          </a:ln>
          <a:effectLst/>
          <a:extLst>
            <a:ext uri="{909E8E84-426E-40DD-AFC4-6F175D3DCCD1}">
              <a14:hiddenFill xmlns:a14="http://schemas.microsoft.com/office/drawing/2010/main">
                <a:solidFill>
                  <a:srgbClr val="FFFFCC"/>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tx1"/>
                </a:solidFill>
                <a:latin typeface="Arial" charset="0"/>
                <a:ea typeface="宋体" pitchFamily="2" charset="-122"/>
              </a:defRPr>
            </a:lvl1pPr>
            <a:lvl2pPr marL="742950" indent="-285750" eaLnBrk="0" hangingPunct="0">
              <a:defRPr sz="2400" b="1" i="1">
                <a:solidFill>
                  <a:schemeClr val="tx1"/>
                </a:solidFill>
                <a:latin typeface="Arial" charset="0"/>
                <a:ea typeface="宋体" pitchFamily="2" charset="-122"/>
              </a:defRPr>
            </a:lvl2pPr>
            <a:lvl3pPr marL="1143000" indent="-228600" eaLnBrk="0" hangingPunct="0">
              <a:defRPr sz="2400" b="1" i="1">
                <a:solidFill>
                  <a:schemeClr val="tx1"/>
                </a:solidFill>
                <a:latin typeface="Arial" charset="0"/>
                <a:ea typeface="宋体" pitchFamily="2" charset="-122"/>
              </a:defRPr>
            </a:lvl3pPr>
            <a:lvl4pPr marL="1600200" indent="-228600" eaLnBrk="0" hangingPunct="0">
              <a:defRPr sz="2400" b="1" i="1">
                <a:solidFill>
                  <a:schemeClr val="tx1"/>
                </a:solidFill>
                <a:latin typeface="Arial" charset="0"/>
                <a:ea typeface="宋体" pitchFamily="2" charset="-122"/>
              </a:defRPr>
            </a:lvl4pPr>
            <a:lvl5pPr marL="2057400" indent="-228600" eaLnBrk="0" hangingPunct="0">
              <a:defRPr sz="2400" b="1" i="1">
                <a:solidFill>
                  <a:schemeClr val="tx1"/>
                </a:solidFill>
                <a:latin typeface="Arial" charset="0"/>
                <a:ea typeface="宋体" pitchFamily="2" charset="-122"/>
              </a:defRPr>
            </a:lvl5pPr>
            <a:lvl6pPr marL="2514600" indent="-228600" eaLnBrk="0" fontAlgn="base" hangingPunct="0">
              <a:spcBef>
                <a:spcPct val="30000"/>
              </a:spcBef>
              <a:spcAft>
                <a:spcPct val="0"/>
              </a:spcAft>
              <a:defRPr sz="2400" b="1" i="1">
                <a:solidFill>
                  <a:schemeClr val="tx1"/>
                </a:solidFill>
                <a:latin typeface="Arial" charset="0"/>
                <a:ea typeface="宋体" pitchFamily="2" charset="-122"/>
              </a:defRPr>
            </a:lvl6pPr>
            <a:lvl7pPr marL="2971800" indent="-228600" eaLnBrk="0" fontAlgn="base" hangingPunct="0">
              <a:spcBef>
                <a:spcPct val="30000"/>
              </a:spcBef>
              <a:spcAft>
                <a:spcPct val="0"/>
              </a:spcAft>
              <a:defRPr sz="2400" b="1" i="1">
                <a:solidFill>
                  <a:schemeClr val="tx1"/>
                </a:solidFill>
                <a:latin typeface="Arial" charset="0"/>
                <a:ea typeface="宋体" pitchFamily="2" charset="-122"/>
              </a:defRPr>
            </a:lvl7pPr>
            <a:lvl8pPr marL="3429000" indent="-228600" eaLnBrk="0" fontAlgn="base" hangingPunct="0">
              <a:spcBef>
                <a:spcPct val="30000"/>
              </a:spcBef>
              <a:spcAft>
                <a:spcPct val="0"/>
              </a:spcAft>
              <a:defRPr sz="2400" b="1" i="1">
                <a:solidFill>
                  <a:schemeClr val="tx1"/>
                </a:solidFill>
                <a:latin typeface="Arial" charset="0"/>
                <a:ea typeface="宋体" pitchFamily="2" charset="-122"/>
              </a:defRPr>
            </a:lvl8pPr>
            <a:lvl9pPr marL="3886200" indent="-228600" eaLnBrk="0" fontAlgn="base" hangingPunct="0">
              <a:spcBef>
                <a:spcPct val="30000"/>
              </a:spcBef>
              <a:spcAft>
                <a:spcPct val="0"/>
              </a:spcAft>
              <a:defRPr sz="2400" b="1" i="1">
                <a:solidFill>
                  <a:schemeClr val="tx1"/>
                </a:solidFill>
                <a:latin typeface="Arial" charset="0"/>
                <a:ea typeface="宋体" pitchFamily="2" charset="-122"/>
              </a:defRPr>
            </a:lvl9pPr>
          </a:lstStyle>
          <a:p>
            <a:pPr eaLnBrk="1" hangingPunct="1">
              <a:spcBef>
                <a:spcPct val="50000"/>
              </a:spcBef>
            </a:pPr>
            <a:r>
              <a:rPr lang="en-US" altLang="zh-CN" sz="2800" dirty="0"/>
              <a:t>Hemostasis is achieved by interacting and overlapping mechanisms.</a:t>
            </a:r>
          </a:p>
        </p:txBody>
      </p:sp>
    </p:spTree>
    <p:extLst>
      <p:ext uri="{BB962C8B-B14F-4D97-AF65-F5344CB8AC3E}">
        <p14:creationId xmlns:p14="http://schemas.microsoft.com/office/powerpoint/2010/main" val="268074629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84002"/>
                                        </p:tgtEl>
                                        <p:attrNameLst>
                                          <p:attrName>style.visibility</p:attrName>
                                        </p:attrNameLst>
                                      </p:cBhvr>
                                      <p:to>
                                        <p:strVal val="visible"/>
                                      </p:to>
                                    </p:set>
                                    <p:animEffect transition="in" filter="wipe(down)">
                                      <p:cBhvr>
                                        <p:cTn id="7" dur="500"/>
                                        <p:tgtEl>
                                          <p:spTgt spid="38400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84004">
                                            <p:txEl>
                                              <p:pRg st="0" end="0"/>
                                            </p:txEl>
                                          </p:spTgt>
                                        </p:tgtEl>
                                        <p:attrNameLst>
                                          <p:attrName>style.visibility</p:attrName>
                                        </p:attrNameLst>
                                      </p:cBhvr>
                                      <p:to>
                                        <p:strVal val="visible"/>
                                      </p:to>
                                    </p:set>
                                    <p:animEffect transition="in" filter="circle(in)">
                                      <p:cBhvr>
                                        <p:cTn id="12" dur="2000"/>
                                        <p:tgtEl>
                                          <p:spTgt spid="384004">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84004">
                                            <p:txEl>
                                              <p:pRg st="1" end="1"/>
                                            </p:txEl>
                                          </p:spTgt>
                                        </p:tgtEl>
                                        <p:attrNameLst>
                                          <p:attrName>style.visibility</p:attrName>
                                        </p:attrNameLst>
                                      </p:cBhvr>
                                      <p:to>
                                        <p:strVal val="visible"/>
                                      </p:to>
                                    </p:set>
                                    <p:animEffect transition="in" filter="circle(in)">
                                      <p:cBhvr>
                                        <p:cTn id="17" dur="2000"/>
                                        <p:tgtEl>
                                          <p:spTgt spid="384004">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84004">
                                            <p:txEl>
                                              <p:pRg st="2" end="2"/>
                                            </p:txEl>
                                          </p:spTgt>
                                        </p:tgtEl>
                                        <p:attrNameLst>
                                          <p:attrName>style.visibility</p:attrName>
                                        </p:attrNameLst>
                                      </p:cBhvr>
                                      <p:to>
                                        <p:strVal val="visible"/>
                                      </p:to>
                                    </p:set>
                                    <p:animEffect transition="in" filter="circle(in)">
                                      <p:cBhvr>
                                        <p:cTn id="22" dur="2000"/>
                                        <p:tgtEl>
                                          <p:spTgt spid="384004">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84004">
                                            <p:txEl>
                                              <p:pRg st="3" end="3"/>
                                            </p:txEl>
                                          </p:spTgt>
                                        </p:tgtEl>
                                        <p:attrNameLst>
                                          <p:attrName>style.visibility</p:attrName>
                                        </p:attrNameLst>
                                      </p:cBhvr>
                                      <p:to>
                                        <p:strVal val="visible"/>
                                      </p:to>
                                    </p:set>
                                    <p:animEffect transition="in" filter="circle(in)">
                                      <p:cBhvr>
                                        <p:cTn id="27" dur="2000"/>
                                        <p:tgtEl>
                                          <p:spTgt spid="384004">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384007"/>
                                        </p:tgtEl>
                                        <p:attrNameLst>
                                          <p:attrName>style.visibility</p:attrName>
                                        </p:attrNameLst>
                                      </p:cBhvr>
                                      <p:to>
                                        <p:strVal val="visible"/>
                                      </p:to>
                                    </p:set>
                                    <p:anim calcmode="lin" valueType="num">
                                      <p:cBhvr additive="base">
                                        <p:cTn id="32" dur="500" fill="hold"/>
                                        <p:tgtEl>
                                          <p:spTgt spid="384007"/>
                                        </p:tgtEl>
                                        <p:attrNameLst>
                                          <p:attrName>ppt_x</p:attrName>
                                        </p:attrNameLst>
                                      </p:cBhvr>
                                      <p:tavLst>
                                        <p:tav tm="0">
                                          <p:val>
                                            <p:strVal val="#ppt_x"/>
                                          </p:val>
                                        </p:tav>
                                        <p:tav tm="100000">
                                          <p:val>
                                            <p:strVal val="#ppt_x"/>
                                          </p:val>
                                        </p:tav>
                                      </p:tavLst>
                                    </p:anim>
                                    <p:anim calcmode="lin" valueType="num">
                                      <p:cBhvr additive="base">
                                        <p:cTn id="33" dur="500" fill="hold"/>
                                        <p:tgtEl>
                                          <p:spTgt spid="38400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4002" grpId="0"/>
      <p:bldP spid="384004" grpId="0" build="p"/>
      <p:bldP spid="38400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9476" name="Picture 4"/>
          <p:cNvPicPr>
            <a:picLocks noChangeAspect="1" noChangeArrowheads="1"/>
          </p:cNvPicPr>
          <p:nvPr/>
        </p:nvPicPr>
        <p:blipFill>
          <a:blip r:embed="rId2">
            <a:extLst>
              <a:ext uri="{28A0092B-C50C-407E-A947-70E740481C1C}">
                <a14:useLocalDpi xmlns:a14="http://schemas.microsoft.com/office/drawing/2010/main" val="0"/>
              </a:ext>
            </a:extLst>
          </a:blip>
          <a:srcRect t="12828" b="19243"/>
          <a:stretch>
            <a:fillRect/>
          </a:stretch>
        </p:blipFill>
        <p:spPr bwMode="auto">
          <a:xfrm>
            <a:off x="827088" y="1917700"/>
            <a:ext cx="7488237" cy="3816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9477" name="Rectangle 5"/>
          <p:cNvSpPr>
            <a:spLocks noGrp="1" noChangeArrowheads="1"/>
          </p:cNvSpPr>
          <p:nvPr>
            <p:ph type="title"/>
          </p:nvPr>
        </p:nvSpPr>
        <p:spPr>
          <a:xfrm>
            <a:off x="663575" y="457200"/>
            <a:ext cx="6932613" cy="1371600"/>
          </a:xfrm>
        </p:spPr>
        <p:txBody>
          <a:bodyPr/>
          <a:lstStyle/>
          <a:p>
            <a:pPr eaLnBrk="1" hangingPunct="1"/>
            <a:r>
              <a:rPr lang="en-US" altLang="zh-CN" sz="3200" b="1" dirty="0" smtClean="0">
                <a:solidFill>
                  <a:srgbClr val="FF0000"/>
                </a:solidFill>
                <a:latin typeface="Comic Sans MS" pitchFamily="66" charset="0"/>
              </a:rPr>
              <a:t>Three Main Phases of Hemostasis</a:t>
            </a:r>
          </a:p>
        </p:txBody>
      </p:sp>
    </p:spTree>
    <p:extLst>
      <p:ext uri="{BB962C8B-B14F-4D97-AF65-F5344CB8AC3E}">
        <p14:creationId xmlns:p14="http://schemas.microsoft.com/office/powerpoint/2010/main" val="28242291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89477"/>
                                        </p:tgtEl>
                                        <p:attrNameLst>
                                          <p:attrName>style.visibility</p:attrName>
                                        </p:attrNameLst>
                                      </p:cBhvr>
                                      <p:to>
                                        <p:strVal val="visible"/>
                                      </p:to>
                                    </p:set>
                                    <p:animEffect transition="in" filter="wipe(down)">
                                      <p:cBhvr>
                                        <p:cTn id="7" dur="500"/>
                                        <p:tgtEl>
                                          <p:spTgt spid="48947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nodeType="clickEffect">
                                  <p:stCondLst>
                                    <p:cond delay="0"/>
                                  </p:stCondLst>
                                  <p:childTnLst>
                                    <p:set>
                                      <p:cBhvr>
                                        <p:cTn id="11" dur="1" fill="hold">
                                          <p:stCondLst>
                                            <p:cond delay="0"/>
                                          </p:stCondLst>
                                        </p:cTn>
                                        <p:tgtEl>
                                          <p:spTgt spid="489476"/>
                                        </p:tgtEl>
                                        <p:attrNameLst>
                                          <p:attrName>style.visibility</p:attrName>
                                        </p:attrNameLst>
                                      </p:cBhvr>
                                      <p:to>
                                        <p:strVal val="visible"/>
                                      </p:to>
                                    </p:set>
                                    <p:animEffect transition="in" filter="circle(in)">
                                      <p:cBhvr>
                                        <p:cTn id="12" dur="2000"/>
                                        <p:tgtEl>
                                          <p:spTgt spid="4894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947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074" name="Rectangle 2"/>
          <p:cNvSpPr>
            <a:spLocks noGrp="1" noChangeArrowheads="1"/>
          </p:cNvSpPr>
          <p:nvPr>
            <p:ph type="title"/>
          </p:nvPr>
        </p:nvSpPr>
        <p:spPr>
          <a:xfrm>
            <a:off x="663575" y="457200"/>
            <a:ext cx="8229600" cy="1371600"/>
          </a:xfrm>
        </p:spPr>
        <p:txBody>
          <a:bodyPr/>
          <a:lstStyle/>
          <a:p>
            <a:pPr eaLnBrk="1" hangingPunct="1"/>
            <a:r>
              <a:rPr lang="en-US" altLang="zh-CN" sz="3200" b="1" dirty="0" smtClean="0">
                <a:solidFill>
                  <a:srgbClr val="FF0000"/>
                </a:solidFill>
                <a:latin typeface="Comic Sans MS" pitchFamily="66" charset="0"/>
              </a:rPr>
              <a:t>1. Vascular Constriction</a:t>
            </a:r>
          </a:p>
        </p:txBody>
      </p:sp>
      <p:sp>
        <p:nvSpPr>
          <p:cNvPr id="387075" name="Rectangle 3"/>
          <p:cNvSpPr>
            <a:spLocks noGrp="1" noChangeArrowheads="1"/>
          </p:cNvSpPr>
          <p:nvPr>
            <p:ph type="body" idx="1"/>
          </p:nvPr>
        </p:nvSpPr>
        <p:spPr>
          <a:xfrm>
            <a:off x="609600" y="1628775"/>
            <a:ext cx="7772400" cy="2520950"/>
          </a:xfrm>
        </p:spPr>
        <p:txBody>
          <a:bodyPr/>
          <a:lstStyle/>
          <a:p>
            <a:pPr marL="609600" indent="-609600" eaLnBrk="1" hangingPunct="1"/>
            <a:r>
              <a:rPr kumimoji="1" lang="en-US" altLang="zh-CN" sz="2800" b="1" smtClean="0"/>
              <a:t>Nervous reflexes</a:t>
            </a:r>
          </a:p>
          <a:p>
            <a:pPr marL="609600" indent="-609600" eaLnBrk="1" hangingPunct="1"/>
            <a:r>
              <a:rPr kumimoji="1" lang="en-US" altLang="zh-CN" sz="2800" b="1" smtClean="0"/>
              <a:t>Local myogenic spasm</a:t>
            </a:r>
          </a:p>
          <a:p>
            <a:pPr marL="609600" indent="-609600" eaLnBrk="1" hangingPunct="1"/>
            <a:r>
              <a:rPr kumimoji="1" lang="en-US" altLang="zh-CN" sz="2800" b="1" smtClean="0"/>
              <a:t>Local humoral factors from the traumatized tissue and blood platelets, such as thromboxane A</a:t>
            </a:r>
            <a:r>
              <a:rPr kumimoji="1" lang="en-US" altLang="zh-CN" sz="2800" b="1" baseline="-25000" smtClean="0"/>
              <a:t>2</a:t>
            </a:r>
            <a:endParaRPr kumimoji="1" lang="en-US" altLang="zh-CN" sz="2800" b="1" smtClean="0"/>
          </a:p>
        </p:txBody>
      </p:sp>
      <p:pic>
        <p:nvPicPr>
          <p:cNvPr id="387077" name="Picture 5" descr="Vascular and Platelet Stages of Hemostasis"/>
          <p:cNvPicPr>
            <a:picLocks noChangeAspect="1" noChangeArrowheads="1"/>
          </p:cNvPicPr>
          <p:nvPr/>
        </p:nvPicPr>
        <p:blipFill>
          <a:blip r:embed="rId3">
            <a:extLst>
              <a:ext uri="{28A0092B-C50C-407E-A947-70E740481C1C}">
                <a14:useLocalDpi xmlns:a14="http://schemas.microsoft.com/office/drawing/2010/main" val="0"/>
              </a:ext>
            </a:extLst>
          </a:blip>
          <a:srcRect l="30000" t="1700" b="79776"/>
          <a:stretch>
            <a:fillRect/>
          </a:stretch>
        </p:blipFill>
        <p:spPr bwMode="auto">
          <a:xfrm>
            <a:off x="1187450" y="4365625"/>
            <a:ext cx="6364288" cy="1624013"/>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018834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87074"/>
                                        </p:tgtEl>
                                        <p:attrNameLst>
                                          <p:attrName>style.visibility</p:attrName>
                                        </p:attrNameLst>
                                      </p:cBhvr>
                                      <p:to>
                                        <p:strVal val="visible"/>
                                      </p:to>
                                    </p:set>
                                    <p:animEffect transition="in" filter="wipe(down)">
                                      <p:cBhvr>
                                        <p:cTn id="7" dur="500"/>
                                        <p:tgtEl>
                                          <p:spTgt spid="38707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nodeType="clickEffect">
                                  <p:stCondLst>
                                    <p:cond delay="0"/>
                                  </p:stCondLst>
                                  <p:childTnLst>
                                    <p:set>
                                      <p:cBhvr>
                                        <p:cTn id="11" dur="1" fill="hold">
                                          <p:stCondLst>
                                            <p:cond delay="0"/>
                                          </p:stCondLst>
                                        </p:cTn>
                                        <p:tgtEl>
                                          <p:spTgt spid="387077"/>
                                        </p:tgtEl>
                                        <p:attrNameLst>
                                          <p:attrName>style.visibility</p:attrName>
                                        </p:attrNameLst>
                                      </p:cBhvr>
                                      <p:to>
                                        <p:strVal val="visible"/>
                                      </p:to>
                                    </p:set>
                                    <p:animEffect transition="in" filter="wipe(down)">
                                      <p:cBhvr>
                                        <p:cTn id="12" dur="500"/>
                                        <p:tgtEl>
                                          <p:spTgt spid="38707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87075">
                                            <p:txEl>
                                              <p:pRg st="0" end="0"/>
                                            </p:txEl>
                                          </p:spTgt>
                                        </p:tgtEl>
                                        <p:attrNameLst>
                                          <p:attrName>style.visibility</p:attrName>
                                        </p:attrNameLst>
                                      </p:cBhvr>
                                      <p:to>
                                        <p:strVal val="visible"/>
                                      </p:to>
                                    </p:set>
                                    <p:animEffect transition="in" filter="wipe(down)">
                                      <p:cBhvr>
                                        <p:cTn id="17" dur="500"/>
                                        <p:tgtEl>
                                          <p:spTgt spid="387075">
                                            <p:txEl>
                                              <p:pRg st="0" end="0"/>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87075">
                                            <p:txEl>
                                              <p:pRg st="1" end="1"/>
                                            </p:txEl>
                                          </p:spTgt>
                                        </p:tgtEl>
                                        <p:attrNameLst>
                                          <p:attrName>style.visibility</p:attrName>
                                        </p:attrNameLst>
                                      </p:cBhvr>
                                      <p:to>
                                        <p:strVal val="visible"/>
                                      </p:to>
                                    </p:set>
                                    <p:animEffect transition="in" filter="wipe(down)">
                                      <p:cBhvr>
                                        <p:cTn id="22" dur="500"/>
                                        <p:tgtEl>
                                          <p:spTgt spid="387075">
                                            <p:txEl>
                                              <p:pRg st="1" end="1"/>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87075">
                                            <p:txEl>
                                              <p:pRg st="2" end="2"/>
                                            </p:txEl>
                                          </p:spTgt>
                                        </p:tgtEl>
                                        <p:attrNameLst>
                                          <p:attrName>style.visibility</p:attrName>
                                        </p:attrNameLst>
                                      </p:cBhvr>
                                      <p:to>
                                        <p:strVal val="visible"/>
                                      </p:to>
                                    </p:set>
                                    <p:animEffect transition="in" filter="wipe(down)">
                                      <p:cBhvr>
                                        <p:cTn id="27" dur="500"/>
                                        <p:tgtEl>
                                          <p:spTgt spid="38707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7074" grpId="0"/>
      <p:bldP spid="387075"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22" name="Rectangle 2"/>
          <p:cNvSpPr>
            <a:spLocks noGrp="1" noChangeArrowheads="1"/>
          </p:cNvSpPr>
          <p:nvPr>
            <p:ph type="title"/>
          </p:nvPr>
        </p:nvSpPr>
        <p:spPr>
          <a:xfrm>
            <a:off x="457200" y="274638"/>
            <a:ext cx="8077200" cy="715962"/>
          </a:xfrm>
        </p:spPr>
        <p:txBody>
          <a:bodyPr/>
          <a:lstStyle/>
          <a:p>
            <a:pPr eaLnBrk="1" hangingPunct="1"/>
            <a:r>
              <a:rPr lang="en-US" altLang="zh-CN" sz="3200" b="1" dirty="0" smtClean="0">
                <a:solidFill>
                  <a:srgbClr val="FF0000"/>
                </a:solidFill>
                <a:latin typeface="Comic Sans MS" pitchFamily="66" charset="0"/>
              </a:rPr>
              <a:t>2. Formation of Platelet Plug</a:t>
            </a:r>
          </a:p>
        </p:txBody>
      </p:sp>
      <p:sp>
        <p:nvSpPr>
          <p:cNvPr id="491523" name="Rectangle 3"/>
          <p:cNvSpPr>
            <a:spLocks noGrp="1" noChangeArrowheads="1"/>
          </p:cNvSpPr>
          <p:nvPr>
            <p:ph type="body" idx="1"/>
          </p:nvPr>
        </p:nvSpPr>
        <p:spPr>
          <a:xfrm>
            <a:off x="483393" y="1295400"/>
            <a:ext cx="8218488" cy="2447925"/>
          </a:xfrm>
        </p:spPr>
        <p:txBody>
          <a:bodyPr>
            <a:noAutofit/>
          </a:bodyPr>
          <a:lstStyle/>
          <a:p>
            <a:pPr eaLnBrk="1" hangingPunct="1">
              <a:lnSpc>
                <a:spcPct val="80000"/>
              </a:lnSpc>
            </a:pPr>
            <a:r>
              <a:rPr lang="en-US" altLang="zh-CN" sz="2800" b="1" dirty="0" smtClean="0"/>
              <a:t>Occurs within 15sec of the injury, Platelets begin to </a:t>
            </a:r>
            <a:r>
              <a:rPr lang="en-US" altLang="zh-CN" sz="2800" b="1" dirty="0" smtClean="0">
                <a:solidFill>
                  <a:srgbClr val="FF0000"/>
                </a:solidFill>
              </a:rPr>
              <a:t>adhere </a:t>
            </a:r>
            <a:r>
              <a:rPr lang="en-US" altLang="zh-CN" sz="2800" b="1" dirty="0" smtClean="0"/>
              <a:t>to exposed collagen fibers. </a:t>
            </a:r>
          </a:p>
          <a:p>
            <a:pPr eaLnBrk="1" hangingPunct="1">
              <a:lnSpc>
                <a:spcPct val="80000"/>
              </a:lnSpc>
            </a:pPr>
            <a:r>
              <a:rPr lang="en-US" altLang="zh-CN" sz="2800" b="1" dirty="0" smtClean="0"/>
              <a:t>As platelets “stick”, they become “activated”. Activated platelets </a:t>
            </a:r>
            <a:r>
              <a:rPr lang="en-US" altLang="zh-CN" sz="2800" b="1" dirty="0" smtClean="0">
                <a:solidFill>
                  <a:srgbClr val="FF0000"/>
                </a:solidFill>
              </a:rPr>
              <a:t>release</a:t>
            </a:r>
            <a:r>
              <a:rPr lang="en-US" altLang="zh-CN" sz="2800" b="1" dirty="0" smtClean="0"/>
              <a:t> many substances.</a:t>
            </a:r>
          </a:p>
          <a:p>
            <a:pPr eaLnBrk="1" hangingPunct="1">
              <a:lnSpc>
                <a:spcPct val="80000"/>
              </a:lnSpc>
            </a:pPr>
            <a:r>
              <a:rPr lang="en-US" altLang="zh-CN" sz="2800" b="1" dirty="0" smtClean="0"/>
              <a:t>The</a:t>
            </a:r>
            <a:r>
              <a:rPr lang="en-US" altLang="zh-CN" sz="2800" b="1" dirty="0" smtClean="0">
                <a:solidFill>
                  <a:srgbClr val="FFFF00"/>
                </a:solidFill>
              </a:rPr>
              <a:t> </a:t>
            </a:r>
            <a:r>
              <a:rPr lang="en-US" altLang="zh-CN" sz="2800" b="1" dirty="0" smtClean="0">
                <a:solidFill>
                  <a:srgbClr val="FF0000"/>
                </a:solidFill>
              </a:rPr>
              <a:t>aggregation</a:t>
            </a:r>
            <a:r>
              <a:rPr lang="en-US" altLang="zh-CN" sz="2800" b="1" dirty="0" smtClean="0">
                <a:solidFill>
                  <a:srgbClr val="FFFF00"/>
                </a:solidFill>
              </a:rPr>
              <a:t> </a:t>
            </a:r>
            <a:r>
              <a:rPr lang="en-US" altLang="zh-CN" sz="2800" b="1" dirty="0" smtClean="0"/>
              <a:t>of platelets eventually results in a platelet plug, a temporary mass of platelets that stops blood loss and forms a framework for the clot.</a:t>
            </a:r>
          </a:p>
        </p:txBody>
      </p:sp>
      <p:pic>
        <p:nvPicPr>
          <p:cNvPr id="491524" name="Picture 4" descr="0001-01"/>
          <p:cNvPicPr>
            <a:picLocks noChangeAspect="1" noChangeArrowheads="1"/>
          </p:cNvPicPr>
          <p:nvPr/>
        </p:nvPicPr>
        <p:blipFill>
          <a:blip r:embed="rId3">
            <a:extLst>
              <a:ext uri="{28A0092B-C50C-407E-A947-70E740481C1C}">
                <a14:useLocalDpi xmlns:a14="http://schemas.microsoft.com/office/drawing/2010/main" val="0"/>
              </a:ext>
            </a:extLst>
          </a:blip>
          <a:srcRect b="29312"/>
          <a:stretch>
            <a:fillRect/>
          </a:stretch>
        </p:blipFill>
        <p:spPr bwMode="auto">
          <a:xfrm>
            <a:off x="796925" y="4221163"/>
            <a:ext cx="7591425" cy="194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0549314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91522"/>
                                        </p:tgtEl>
                                        <p:attrNameLst>
                                          <p:attrName>style.visibility</p:attrName>
                                        </p:attrNameLst>
                                      </p:cBhvr>
                                      <p:to>
                                        <p:strVal val="visible"/>
                                      </p:to>
                                    </p:set>
                                    <p:animEffect transition="in" filter="wipe(down)">
                                      <p:cBhvr>
                                        <p:cTn id="7" dur="500"/>
                                        <p:tgtEl>
                                          <p:spTgt spid="49152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6" presetClass="entr" presetSubtype="16" fill="hold" nodeType="clickEffect">
                                  <p:stCondLst>
                                    <p:cond delay="0"/>
                                  </p:stCondLst>
                                  <p:childTnLst>
                                    <p:set>
                                      <p:cBhvr>
                                        <p:cTn id="11" dur="1" fill="hold">
                                          <p:stCondLst>
                                            <p:cond delay="0"/>
                                          </p:stCondLst>
                                        </p:cTn>
                                        <p:tgtEl>
                                          <p:spTgt spid="491524"/>
                                        </p:tgtEl>
                                        <p:attrNameLst>
                                          <p:attrName>style.visibility</p:attrName>
                                        </p:attrNameLst>
                                      </p:cBhvr>
                                      <p:to>
                                        <p:strVal val="visible"/>
                                      </p:to>
                                    </p:set>
                                    <p:animEffect transition="in" filter="circle(in)">
                                      <p:cBhvr>
                                        <p:cTn id="12" dur="2000"/>
                                        <p:tgtEl>
                                          <p:spTgt spid="49152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491523">
                                            <p:txEl>
                                              <p:pRg st="0" end="0"/>
                                            </p:txEl>
                                          </p:spTgt>
                                        </p:tgtEl>
                                        <p:attrNameLst>
                                          <p:attrName>style.visibility</p:attrName>
                                        </p:attrNameLst>
                                      </p:cBhvr>
                                      <p:to>
                                        <p:strVal val="visible"/>
                                      </p:to>
                                    </p:set>
                                    <p:anim calcmode="lin" valueType="num">
                                      <p:cBhvr additive="base">
                                        <p:cTn id="17" dur="500" fill="hold"/>
                                        <p:tgtEl>
                                          <p:spTgt spid="491523">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9152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491523">
                                            <p:txEl>
                                              <p:pRg st="1" end="1"/>
                                            </p:txEl>
                                          </p:spTgt>
                                        </p:tgtEl>
                                        <p:attrNameLst>
                                          <p:attrName>style.visibility</p:attrName>
                                        </p:attrNameLst>
                                      </p:cBhvr>
                                      <p:to>
                                        <p:strVal val="visible"/>
                                      </p:to>
                                    </p:set>
                                    <p:anim calcmode="lin" valueType="num">
                                      <p:cBhvr additive="base">
                                        <p:cTn id="23" dur="500" fill="hold"/>
                                        <p:tgtEl>
                                          <p:spTgt spid="491523">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9152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491523">
                                            <p:txEl>
                                              <p:pRg st="2" end="2"/>
                                            </p:txEl>
                                          </p:spTgt>
                                        </p:tgtEl>
                                        <p:attrNameLst>
                                          <p:attrName>style.visibility</p:attrName>
                                        </p:attrNameLst>
                                      </p:cBhvr>
                                      <p:to>
                                        <p:strVal val="visible"/>
                                      </p:to>
                                    </p:set>
                                    <p:anim calcmode="lin" valueType="num">
                                      <p:cBhvr additive="base">
                                        <p:cTn id="29" dur="500" fill="hold"/>
                                        <p:tgtEl>
                                          <p:spTgt spid="491523">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49152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22" grpId="0"/>
      <p:bldP spid="49152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10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404813"/>
            <a:ext cx="8027987" cy="603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186501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1" presetClass="entr" presetSubtype="1" fill="hold" nodeType="clickEffect">
                                  <p:stCondLst>
                                    <p:cond delay="0"/>
                                  </p:stCondLst>
                                  <p:childTnLst>
                                    <p:set>
                                      <p:cBhvr>
                                        <p:cTn id="6" dur="1" fill="hold">
                                          <p:stCondLst>
                                            <p:cond delay="0"/>
                                          </p:stCondLst>
                                        </p:cTn>
                                        <p:tgtEl>
                                          <p:spTgt spid="301058"/>
                                        </p:tgtEl>
                                        <p:attrNameLst>
                                          <p:attrName>style.visibility</p:attrName>
                                        </p:attrNameLst>
                                      </p:cBhvr>
                                      <p:to>
                                        <p:strVal val="visible"/>
                                      </p:to>
                                    </p:set>
                                    <p:animEffect transition="in" filter="wheel(1)">
                                      <p:cBhvr>
                                        <p:cTn id="7" dur="2000"/>
                                        <p:tgtEl>
                                          <p:spTgt spid="3010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3570" name="Rectangle 2"/>
          <p:cNvSpPr>
            <a:spLocks noGrp="1" noChangeArrowheads="1"/>
          </p:cNvSpPr>
          <p:nvPr>
            <p:ph type="title"/>
          </p:nvPr>
        </p:nvSpPr>
        <p:spPr>
          <a:xfrm>
            <a:off x="228600" y="27709"/>
            <a:ext cx="6610350" cy="685800"/>
          </a:xfrm>
        </p:spPr>
        <p:txBody>
          <a:bodyPr/>
          <a:lstStyle/>
          <a:p>
            <a:pPr eaLnBrk="1" hangingPunct="1"/>
            <a:r>
              <a:rPr lang="en-US" altLang="zh-CN" sz="3200" b="1" dirty="0" smtClean="0">
                <a:solidFill>
                  <a:srgbClr val="FF0000"/>
                </a:solidFill>
                <a:latin typeface="Comic Sans MS" pitchFamily="66" charset="0"/>
              </a:rPr>
              <a:t>3. Blood Coagulation</a:t>
            </a:r>
          </a:p>
        </p:txBody>
      </p:sp>
      <p:sp>
        <p:nvSpPr>
          <p:cNvPr id="493571" name="Rectangle 3"/>
          <p:cNvSpPr>
            <a:spLocks noGrp="1" noChangeArrowheads="1"/>
          </p:cNvSpPr>
          <p:nvPr>
            <p:ph type="body" idx="1"/>
          </p:nvPr>
        </p:nvSpPr>
        <p:spPr>
          <a:xfrm>
            <a:off x="304799" y="685800"/>
            <a:ext cx="8167687" cy="3948246"/>
          </a:xfrm>
        </p:spPr>
        <p:txBody>
          <a:bodyPr>
            <a:noAutofit/>
          </a:bodyPr>
          <a:lstStyle/>
          <a:p>
            <a:r>
              <a:rPr lang="en-US" altLang="zh-CN" sz="2400" b="1" dirty="0" smtClean="0"/>
              <a:t>Begins </a:t>
            </a:r>
            <a:r>
              <a:rPr lang="en-US" altLang="zh-CN" sz="2400" b="1" dirty="0"/>
              <a:t>30sec or more after vessel damage </a:t>
            </a:r>
            <a:r>
              <a:rPr lang="en-US" altLang="zh-CN" sz="2400" dirty="0"/>
              <a:t>occurs (unlike the first 2 phases which begin almost immediately) </a:t>
            </a:r>
          </a:p>
          <a:p>
            <a:r>
              <a:rPr lang="en-US" altLang="zh-CN" sz="2400" dirty="0"/>
              <a:t>Involves a sequence of steps leading to the </a:t>
            </a:r>
            <a:r>
              <a:rPr lang="en-US" altLang="zh-CN" sz="2400" b="1" dirty="0"/>
              <a:t>conversion of fibrinogen (a circulating plasma protein) to the insoluble protein fibrin. </a:t>
            </a:r>
          </a:p>
          <a:p>
            <a:r>
              <a:rPr lang="en-US" altLang="zh-CN" sz="2400" dirty="0"/>
              <a:t>A network of fibrin grows and covers the surface of the platelet plug.  RBCs and additional platelets are trapped in this tangle, forming a blood clot that effectively seals the damaged vessel wall.</a:t>
            </a:r>
          </a:p>
          <a:p>
            <a:pPr eaLnBrk="1" hangingPunct="1"/>
            <a:endParaRPr lang="en-US" altLang="zh-CN" sz="2400" dirty="0" smtClean="0"/>
          </a:p>
        </p:txBody>
      </p:sp>
      <p:pic>
        <p:nvPicPr>
          <p:cNvPr id="493574" name="Picture 6"/>
          <p:cNvPicPr>
            <a:picLocks noChangeAspect="1" noChangeArrowheads="1"/>
          </p:cNvPicPr>
          <p:nvPr/>
        </p:nvPicPr>
        <p:blipFill>
          <a:blip r:embed="rId3">
            <a:extLst>
              <a:ext uri="{28A0092B-C50C-407E-A947-70E740481C1C}">
                <a14:useLocalDpi xmlns:a14="http://schemas.microsoft.com/office/drawing/2010/main" val="0"/>
              </a:ext>
            </a:extLst>
          </a:blip>
          <a:srcRect l="7753" t="1794"/>
          <a:stretch>
            <a:fillRect/>
          </a:stretch>
        </p:blipFill>
        <p:spPr bwMode="auto">
          <a:xfrm>
            <a:off x="207835" y="4267200"/>
            <a:ext cx="3525966" cy="2454275"/>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93575" name="Picture 7"/>
          <p:cNvPicPr>
            <a:picLocks noChangeAspect="1" noChangeArrowheads="1"/>
          </p:cNvPicPr>
          <p:nvPr/>
        </p:nvPicPr>
        <p:blipFill>
          <a:blip r:embed="rId4">
            <a:extLst>
              <a:ext uri="{28A0092B-C50C-407E-A947-70E740481C1C}">
                <a14:useLocalDpi xmlns:a14="http://schemas.microsoft.com/office/drawing/2010/main" val="0"/>
              </a:ext>
            </a:extLst>
          </a:blip>
          <a:srcRect l="1526" r="21783"/>
          <a:stretch>
            <a:fillRect/>
          </a:stretch>
        </p:blipFill>
        <p:spPr bwMode="auto">
          <a:xfrm>
            <a:off x="4648200" y="3993415"/>
            <a:ext cx="3824287" cy="2698330"/>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8637135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93570"/>
                                        </p:tgtEl>
                                        <p:attrNameLst>
                                          <p:attrName>style.visibility</p:attrName>
                                        </p:attrNameLst>
                                      </p:cBhvr>
                                      <p:to>
                                        <p:strVal val="visible"/>
                                      </p:to>
                                    </p:set>
                                    <p:animEffect transition="in" filter="barn(inVertical)">
                                      <p:cBhvr>
                                        <p:cTn id="7" dur="500"/>
                                        <p:tgtEl>
                                          <p:spTgt spid="49357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2" presetClass="entr" presetSubtype="0" fill="hold" nodeType="clickEffect">
                                  <p:stCondLst>
                                    <p:cond delay="0"/>
                                  </p:stCondLst>
                                  <p:childTnLst>
                                    <p:set>
                                      <p:cBhvr>
                                        <p:cTn id="11" dur="1" fill="hold">
                                          <p:stCondLst>
                                            <p:cond delay="0"/>
                                          </p:stCondLst>
                                        </p:cTn>
                                        <p:tgtEl>
                                          <p:spTgt spid="493574"/>
                                        </p:tgtEl>
                                        <p:attrNameLst>
                                          <p:attrName>style.visibility</p:attrName>
                                        </p:attrNameLst>
                                      </p:cBhvr>
                                      <p:to>
                                        <p:strVal val="visible"/>
                                      </p:to>
                                    </p:set>
                                    <p:animEffect transition="in" filter="fade">
                                      <p:cBhvr>
                                        <p:cTn id="12" dur="1000"/>
                                        <p:tgtEl>
                                          <p:spTgt spid="493574"/>
                                        </p:tgtEl>
                                      </p:cBhvr>
                                    </p:animEffect>
                                    <p:anim calcmode="lin" valueType="num">
                                      <p:cBhvr>
                                        <p:cTn id="13" dur="1000" fill="hold"/>
                                        <p:tgtEl>
                                          <p:spTgt spid="493574"/>
                                        </p:tgtEl>
                                        <p:attrNameLst>
                                          <p:attrName>ppt_x</p:attrName>
                                        </p:attrNameLst>
                                      </p:cBhvr>
                                      <p:tavLst>
                                        <p:tav tm="0">
                                          <p:val>
                                            <p:strVal val="#ppt_x"/>
                                          </p:val>
                                        </p:tav>
                                        <p:tav tm="100000">
                                          <p:val>
                                            <p:strVal val="#ppt_x"/>
                                          </p:val>
                                        </p:tav>
                                      </p:tavLst>
                                    </p:anim>
                                    <p:anim calcmode="lin" valueType="num">
                                      <p:cBhvr>
                                        <p:cTn id="14" dur="1000" fill="hold"/>
                                        <p:tgtEl>
                                          <p:spTgt spid="493574"/>
                                        </p:tgtEl>
                                        <p:attrNameLst>
                                          <p:attrName>ppt_y</p:attrName>
                                        </p:attrNameLst>
                                      </p:cBhvr>
                                      <p:tavLst>
                                        <p:tav tm="0">
                                          <p:val>
                                            <p:strVal val="#ppt_y+.1"/>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6" presetClass="entr" presetSubtype="16" fill="hold" nodeType="clickEffect">
                                  <p:stCondLst>
                                    <p:cond delay="0"/>
                                  </p:stCondLst>
                                  <p:childTnLst>
                                    <p:set>
                                      <p:cBhvr>
                                        <p:cTn id="18" dur="1" fill="hold">
                                          <p:stCondLst>
                                            <p:cond delay="0"/>
                                          </p:stCondLst>
                                        </p:cTn>
                                        <p:tgtEl>
                                          <p:spTgt spid="493575"/>
                                        </p:tgtEl>
                                        <p:attrNameLst>
                                          <p:attrName>style.visibility</p:attrName>
                                        </p:attrNameLst>
                                      </p:cBhvr>
                                      <p:to>
                                        <p:strVal val="visible"/>
                                      </p:to>
                                    </p:set>
                                    <p:animEffect transition="in" filter="circle(in)">
                                      <p:cBhvr>
                                        <p:cTn id="19" dur="2000"/>
                                        <p:tgtEl>
                                          <p:spTgt spid="493575"/>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493571">
                                            <p:txEl>
                                              <p:pRg st="0" end="0"/>
                                            </p:txEl>
                                          </p:spTgt>
                                        </p:tgtEl>
                                        <p:attrNameLst>
                                          <p:attrName>style.visibility</p:attrName>
                                        </p:attrNameLst>
                                      </p:cBhvr>
                                      <p:to>
                                        <p:strVal val="visible"/>
                                      </p:to>
                                    </p:set>
                                    <p:anim calcmode="lin" valueType="num">
                                      <p:cBhvr additive="base">
                                        <p:cTn id="24" dur="500" fill="hold"/>
                                        <p:tgtEl>
                                          <p:spTgt spid="493571">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49357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493571">
                                            <p:txEl>
                                              <p:pRg st="1" end="1"/>
                                            </p:txEl>
                                          </p:spTgt>
                                        </p:tgtEl>
                                        <p:attrNameLst>
                                          <p:attrName>style.visibility</p:attrName>
                                        </p:attrNameLst>
                                      </p:cBhvr>
                                      <p:to>
                                        <p:strVal val="visible"/>
                                      </p:to>
                                    </p:set>
                                    <p:anim calcmode="lin" valueType="num">
                                      <p:cBhvr additive="base">
                                        <p:cTn id="30" dur="500" fill="hold"/>
                                        <p:tgtEl>
                                          <p:spTgt spid="493571">
                                            <p:txEl>
                                              <p:pRg st="1" end="1"/>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49357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493571">
                                            <p:txEl>
                                              <p:pRg st="2" end="2"/>
                                            </p:txEl>
                                          </p:spTgt>
                                        </p:tgtEl>
                                        <p:attrNameLst>
                                          <p:attrName>style.visibility</p:attrName>
                                        </p:attrNameLst>
                                      </p:cBhvr>
                                      <p:to>
                                        <p:strVal val="visible"/>
                                      </p:to>
                                    </p:set>
                                    <p:anim calcmode="lin" valueType="num">
                                      <p:cBhvr additive="base">
                                        <p:cTn id="36" dur="500" fill="hold"/>
                                        <p:tgtEl>
                                          <p:spTgt spid="493571">
                                            <p:txEl>
                                              <p:pRg st="2" end="2"/>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493571">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3570" grpId="0"/>
      <p:bldP spid="493571"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7400" y="14437"/>
            <a:ext cx="4953000" cy="67256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8966942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76200"/>
            <a:ext cx="9067800" cy="6705600"/>
          </a:xfrm>
        </p:spPr>
        <p:txBody>
          <a:bodyPr/>
          <a:lstStyle/>
          <a:p>
            <a:pPr marL="0" indent="0">
              <a:buNone/>
            </a:pPr>
            <a:r>
              <a:rPr lang="en-US" b="1" u="sng" dirty="0">
                <a:solidFill>
                  <a:srgbClr val="FF0000"/>
                </a:solidFill>
              </a:rPr>
              <a:t>Components of Blood</a:t>
            </a:r>
            <a:endParaRPr lang="en-US" u="sng" dirty="0">
              <a:solidFill>
                <a:srgbClr val="FF0000"/>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228600"/>
            <a:ext cx="3919755"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4876800"/>
            <a:ext cx="6734175"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3855" y="1143000"/>
            <a:ext cx="5272087" cy="3785652"/>
          </a:xfrm>
          <a:prstGeom prst="rect">
            <a:avLst/>
          </a:prstGeom>
          <a:noFill/>
        </p:spPr>
        <p:txBody>
          <a:bodyPr wrap="square" rtlCol="0">
            <a:spAutoFit/>
          </a:bodyPr>
          <a:lstStyle/>
          <a:p>
            <a:pPr marL="342900" indent="-342900">
              <a:buFont typeface="Arial" pitchFamily="34" charset="0"/>
              <a:buChar char="•"/>
            </a:pPr>
            <a:r>
              <a:rPr lang="en-US" sz="2400" dirty="0"/>
              <a:t>Blood is denser and more viscous (thicker) than </a:t>
            </a:r>
            <a:r>
              <a:rPr lang="en-US" sz="2400" dirty="0" smtClean="0"/>
              <a:t>water.</a:t>
            </a:r>
          </a:p>
          <a:p>
            <a:pPr marL="342900" indent="-342900">
              <a:buFont typeface="Arial" pitchFamily="34" charset="0"/>
              <a:buChar char="•"/>
            </a:pPr>
            <a:r>
              <a:rPr lang="en-US" sz="2400" dirty="0" smtClean="0"/>
              <a:t>The </a:t>
            </a:r>
            <a:r>
              <a:rPr lang="en-US" sz="2400" dirty="0"/>
              <a:t>temperature of blood is 38C </a:t>
            </a:r>
            <a:r>
              <a:rPr lang="en-US" sz="2400" dirty="0" smtClean="0"/>
              <a:t>, about1C </a:t>
            </a:r>
            <a:r>
              <a:rPr lang="en-US" sz="2400" dirty="0"/>
              <a:t>higher than oral or rectal body </a:t>
            </a:r>
            <a:r>
              <a:rPr lang="en-US" sz="2400" dirty="0" smtClean="0"/>
              <a:t>temperature.</a:t>
            </a:r>
          </a:p>
          <a:p>
            <a:pPr marL="342900" indent="-342900">
              <a:buFont typeface="Arial" pitchFamily="34" charset="0"/>
              <a:buChar char="•"/>
            </a:pPr>
            <a:r>
              <a:rPr lang="en-US" sz="2400" dirty="0"/>
              <a:t>S</a:t>
            </a:r>
            <a:r>
              <a:rPr lang="en-US" sz="2400" dirty="0" smtClean="0"/>
              <a:t>lightly alkaline </a:t>
            </a:r>
            <a:r>
              <a:rPr lang="en-US" sz="2400" dirty="0"/>
              <a:t>pH ranging from 7.35 to 7.45. </a:t>
            </a:r>
            <a:endParaRPr lang="en-US" sz="2400" dirty="0" smtClean="0"/>
          </a:p>
          <a:p>
            <a:pPr marL="342900" indent="-342900">
              <a:buFont typeface="Arial" pitchFamily="34" charset="0"/>
              <a:buChar char="•"/>
            </a:pPr>
            <a:r>
              <a:rPr lang="en-US" sz="2400" dirty="0" smtClean="0"/>
              <a:t>When </a:t>
            </a:r>
            <a:r>
              <a:rPr lang="en-US" sz="2400" dirty="0"/>
              <a:t>saturated with oxygen, it is </a:t>
            </a:r>
            <a:r>
              <a:rPr lang="en-US" sz="2400" dirty="0" smtClean="0"/>
              <a:t>bright red</a:t>
            </a:r>
            <a:r>
              <a:rPr lang="en-US" sz="2400" dirty="0"/>
              <a:t>. When unsaturated with oxygen, it is dark red.</a:t>
            </a:r>
          </a:p>
        </p:txBody>
      </p:sp>
    </p:spTree>
    <p:extLst>
      <p:ext uri="{BB962C8B-B14F-4D97-AF65-F5344CB8AC3E}">
        <p14:creationId xmlns:p14="http://schemas.microsoft.com/office/powerpoint/2010/main" val="1828784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circle(in)">
                                      <p:cBhvr>
                                        <p:cTn id="7" dur="2000"/>
                                        <p:tgtEl>
                                          <p:spTgt spid="102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1000"/>
                                        <p:tgtEl>
                                          <p:spTgt spid="1026"/>
                                        </p:tgtEl>
                                      </p:cBhvr>
                                    </p:animEffect>
                                    <p:anim calcmode="lin" valueType="num">
                                      <p:cBhvr>
                                        <p:cTn id="13" dur="1000" fill="hold"/>
                                        <p:tgtEl>
                                          <p:spTgt spid="1026"/>
                                        </p:tgtEl>
                                        <p:attrNameLst>
                                          <p:attrName>ppt_x</p:attrName>
                                        </p:attrNameLst>
                                      </p:cBhvr>
                                      <p:tavLst>
                                        <p:tav tm="0">
                                          <p:val>
                                            <p:strVal val="#ppt_x"/>
                                          </p:val>
                                        </p:tav>
                                        <p:tav tm="100000">
                                          <p:val>
                                            <p:strVal val="#ppt_x"/>
                                          </p:val>
                                        </p:tav>
                                      </p:tavLst>
                                    </p:anim>
                                    <p:anim calcmode="lin" valueType="num">
                                      <p:cBhvr>
                                        <p:cTn id="14"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arn(inVertical)">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914" y="838200"/>
            <a:ext cx="9044621" cy="525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447800" y="152400"/>
            <a:ext cx="5967916" cy="461665"/>
          </a:xfrm>
          <a:prstGeom prst="rect">
            <a:avLst/>
          </a:prstGeom>
          <a:noFill/>
        </p:spPr>
        <p:txBody>
          <a:bodyPr wrap="none" rtlCol="0">
            <a:spAutoFit/>
          </a:bodyPr>
          <a:lstStyle/>
          <a:p>
            <a:r>
              <a:rPr lang="en-US" sz="2400" b="1" u="sng" dirty="0" smtClean="0">
                <a:solidFill>
                  <a:srgbClr val="FF0000"/>
                </a:solidFill>
              </a:rPr>
              <a:t>CLOTTING FACTORS USED FOR COAGULATION</a:t>
            </a:r>
            <a:endParaRPr lang="en-US" sz="2400" b="1" u="sng" dirty="0">
              <a:solidFill>
                <a:srgbClr val="FF0000"/>
              </a:solidFill>
            </a:endParaRPr>
          </a:p>
        </p:txBody>
      </p:sp>
    </p:spTree>
    <p:extLst>
      <p:ext uri="{BB962C8B-B14F-4D97-AF65-F5344CB8AC3E}">
        <p14:creationId xmlns:p14="http://schemas.microsoft.com/office/powerpoint/2010/main" val="68270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Effect transition="in" filter="circle(in)">
                                      <p:cBhvr>
                                        <p:cTn id="12" dur="20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5618" name="Rectangle 2"/>
          <p:cNvSpPr>
            <a:spLocks noGrp="1" noChangeArrowheads="1"/>
          </p:cNvSpPr>
          <p:nvPr>
            <p:ph type="title"/>
          </p:nvPr>
        </p:nvSpPr>
        <p:spPr>
          <a:xfrm>
            <a:off x="179388" y="260350"/>
            <a:ext cx="3960812" cy="1371600"/>
          </a:xfrm>
        </p:spPr>
        <p:txBody>
          <a:bodyPr/>
          <a:lstStyle/>
          <a:p>
            <a:pPr eaLnBrk="1" hangingPunct="1"/>
            <a:r>
              <a:rPr lang="en-US" altLang="zh-CN" sz="3200" b="1" dirty="0" smtClean="0">
                <a:solidFill>
                  <a:srgbClr val="FF0000"/>
                </a:solidFill>
                <a:latin typeface="Comic Sans MS" pitchFamily="66" charset="0"/>
              </a:rPr>
              <a:t>Clotting Factors</a:t>
            </a:r>
          </a:p>
        </p:txBody>
      </p:sp>
      <p:sp>
        <p:nvSpPr>
          <p:cNvPr id="495619" name="Rectangle 3"/>
          <p:cNvSpPr>
            <a:spLocks noGrp="1" noChangeArrowheads="1"/>
          </p:cNvSpPr>
          <p:nvPr>
            <p:ph type="body" idx="1"/>
          </p:nvPr>
        </p:nvSpPr>
        <p:spPr>
          <a:xfrm>
            <a:off x="179388" y="1557338"/>
            <a:ext cx="3600450" cy="4248150"/>
          </a:xfrm>
        </p:spPr>
        <p:txBody>
          <a:bodyPr/>
          <a:lstStyle/>
          <a:p>
            <a:pPr eaLnBrk="1" hangingPunct="1">
              <a:lnSpc>
                <a:spcPct val="90000"/>
              </a:lnSpc>
            </a:pPr>
            <a:r>
              <a:rPr lang="en-US" altLang="zh-CN" sz="2400" b="1" smtClean="0"/>
              <a:t>Most of these are designated by Roman numerals.</a:t>
            </a:r>
          </a:p>
          <a:p>
            <a:pPr eaLnBrk="1" hangingPunct="1">
              <a:lnSpc>
                <a:spcPct val="90000"/>
              </a:lnSpc>
            </a:pPr>
            <a:r>
              <a:rPr lang="en-US" altLang="zh-CN" sz="2400" b="1" smtClean="0"/>
              <a:t>Most of these </a:t>
            </a:r>
            <a:r>
              <a:rPr kumimoji="1" lang="en-US" altLang="zh-CN" sz="2400" b="1" smtClean="0"/>
              <a:t>are inactive forms of proteolytic enzymes. To indicate the activated form, a small letter “a” is added after the Roman numeral   (e.g., Factor Xa).</a:t>
            </a:r>
          </a:p>
        </p:txBody>
      </p:sp>
      <p:pic>
        <p:nvPicPr>
          <p:cNvPr id="495621" name="Picture 5" descr="Image10"/>
          <p:cNvPicPr>
            <a:picLocks noChangeAspect="1" noChangeArrowheads="1"/>
          </p:cNvPicPr>
          <p:nvPr/>
        </p:nvPicPr>
        <p:blipFill>
          <a:blip r:embed="rId3">
            <a:extLst>
              <a:ext uri="{28A0092B-C50C-407E-A947-70E740481C1C}">
                <a14:useLocalDpi xmlns:a14="http://schemas.microsoft.com/office/drawing/2010/main" val="0"/>
              </a:ext>
            </a:extLst>
          </a:blip>
          <a:srcRect l="2847" b="2916"/>
          <a:stretch>
            <a:fillRect/>
          </a:stretch>
        </p:blipFill>
        <p:spPr bwMode="auto">
          <a:xfrm>
            <a:off x="3924300" y="692150"/>
            <a:ext cx="4929188" cy="5976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46632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95618"/>
                                        </p:tgtEl>
                                        <p:attrNameLst>
                                          <p:attrName>style.visibility</p:attrName>
                                        </p:attrNameLst>
                                      </p:cBhvr>
                                      <p:to>
                                        <p:strVal val="visible"/>
                                      </p:to>
                                    </p:set>
                                    <p:animEffect transition="in" filter="wipe(down)">
                                      <p:cBhvr>
                                        <p:cTn id="7" dur="500"/>
                                        <p:tgtEl>
                                          <p:spTgt spid="49561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95619">
                                            <p:txEl>
                                              <p:pRg st="0" end="0"/>
                                            </p:txEl>
                                          </p:spTgt>
                                        </p:tgtEl>
                                        <p:attrNameLst>
                                          <p:attrName>style.visibility</p:attrName>
                                        </p:attrNameLst>
                                      </p:cBhvr>
                                      <p:to>
                                        <p:strVal val="visible"/>
                                      </p:to>
                                    </p:set>
                                    <p:animEffect transition="in" filter="wipe(down)">
                                      <p:cBhvr>
                                        <p:cTn id="12" dur="500"/>
                                        <p:tgtEl>
                                          <p:spTgt spid="495619">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95619">
                                            <p:txEl>
                                              <p:pRg st="1" end="1"/>
                                            </p:txEl>
                                          </p:spTgt>
                                        </p:tgtEl>
                                        <p:attrNameLst>
                                          <p:attrName>style.visibility</p:attrName>
                                        </p:attrNameLst>
                                      </p:cBhvr>
                                      <p:to>
                                        <p:strVal val="visible"/>
                                      </p:to>
                                    </p:set>
                                    <p:animEffect transition="in" filter="wipe(down)">
                                      <p:cBhvr>
                                        <p:cTn id="17" dur="500"/>
                                        <p:tgtEl>
                                          <p:spTgt spid="495619">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1" presetClass="entr" presetSubtype="1" fill="hold" nodeType="clickEffect">
                                  <p:stCondLst>
                                    <p:cond delay="0"/>
                                  </p:stCondLst>
                                  <p:childTnLst>
                                    <p:set>
                                      <p:cBhvr>
                                        <p:cTn id="21" dur="1" fill="hold">
                                          <p:stCondLst>
                                            <p:cond delay="0"/>
                                          </p:stCondLst>
                                        </p:cTn>
                                        <p:tgtEl>
                                          <p:spTgt spid="495621"/>
                                        </p:tgtEl>
                                        <p:attrNameLst>
                                          <p:attrName>style.visibility</p:attrName>
                                        </p:attrNameLst>
                                      </p:cBhvr>
                                      <p:to>
                                        <p:strVal val="visible"/>
                                      </p:to>
                                    </p:set>
                                    <p:animEffect transition="in" filter="wheel(1)">
                                      <p:cBhvr>
                                        <p:cTn id="22" dur="2000"/>
                                        <p:tgtEl>
                                          <p:spTgt spid="4956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5618" grpId="0"/>
      <p:bldP spid="495619"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a:xfrm>
            <a:off x="457200" y="765175"/>
            <a:ext cx="8229600" cy="1371600"/>
          </a:xfrm>
        </p:spPr>
        <p:txBody>
          <a:bodyPr/>
          <a:lstStyle/>
          <a:p>
            <a:pPr eaLnBrk="1" hangingPunct="1"/>
            <a:r>
              <a:rPr lang="en-US" altLang="zh-CN" sz="3200" b="1" dirty="0" smtClean="0">
                <a:solidFill>
                  <a:srgbClr val="FF0000"/>
                </a:solidFill>
                <a:latin typeface="Comic Sans MS" pitchFamily="66" charset="0"/>
              </a:rPr>
              <a:t>Clotting Factors</a:t>
            </a:r>
          </a:p>
        </p:txBody>
      </p:sp>
      <p:sp>
        <p:nvSpPr>
          <p:cNvPr id="497667" name="Rectangle 3"/>
          <p:cNvSpPr>
            <a:spLocks noGrp="1" noChangeArrowheads="1"/>
          </p:cNvSpPr>
          <p:nvPr>
            <p:ph type="body" idx="1"/>
          </p:nvPr>
        </p:nvSpPr>
        <p:spPr>
          <a:xfrm>
            <a:off x="457200" y="1987550"/>
            <a:ext cx="8218488" cy="3386138"/>
          </a:xfrm>
        </p:spPr>
        <p:txBody>
          <a:bodyPr/>
          <a:lstStyle/>
          <a:p>
            <a:pPr eaLnBrk="1" hangingPunct="1"/>
            <a:r>
              <a:rPr lang="en-US" altLang="zh-CN" sz="2800" b="1" dirty="0" smtClean="0"/>
              <a:t>Except Factor IV (Ca</a:t>
            </a:r>
            <a:r>
              <a:rPr lang="en-US" altLang="zh-CN" sz="2800" b="1" baseline="30000" dirty="0" smtClean="0"/>
              <a:t>2+</a:t>
            </a:r>
            <a:r>
              <a:rPr lang="en-US" altLang="zh-CN" sz="2800" b="1" dirty="0" smtClean="0"/>
              <a:t>) and platelets, all clotting factors are proteins.</a:t>
            </a:r>
          </a:p>
          <a:p>
            <a:pPr eaLnBrk="1" hangingPunct="1"/>
            <a:r>
              <a:rPr lang="en-US" altLang="zh-CN" sz="2800" b="1" dirty="0" smtClean="0"/>
              <a:t>Most of these proteins are formed in the liver. Furthermore, the synthesis of Factor </a:t>
            </a:r>
            <a:r>
              <a:rPr lang="en-US" altLang="zh-CN" sz="2800" b="1" u="sng" dirty="0" smtClean="0"/>
              <a:t>II, VII, IX and X requires vitamin K.</a:t>
            </a:r>
          </a:p>
          <a:p>
            <a:pPr eaLnBrk="1" hangingPunct="1"/>
            <a:r>
              <a:rPr lang="en-US" altLang="zh-CN" sz="2800" b="1" dirty="0" smtClean="0"/>
              <a:t>Except Factor III (tissue factor), all factors exist in the fresh plasma.</a:t>
            </a:r>
          </a:p>
        </p:txBody>
      </p:sp>
    </p:spTree>
    <p:extLst>
      <p:ext uri="{BB962C8B-B14F-4D97-AF65-F5344CB8AC3E}">
        <p14:creationId xmlns:p14="http://schemas.microsoft.com/office/powerpoint/2010/main" val="40391437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97667">
                                            <p:txEl>
                                              <p:pRg st="0" end="0"/>
                                            </p:txEl>
                                          </p:spTgt>
                                        </p:tgtEl>
                                        <p:attrNameLst>
                                          <p:attrName>style.visibility</p:attrName>
                                        </p:attrNameLst>
                                      </p:cBhvr>
                                      <p:to>
                                        <p:strVal val="visible"/>
                                      </p:to>
                                    </p:set>
                                    <p:animEffect transition="in" filter="barn(inVertical)">
                                      <p:cBhvr>
                                        <p:cTn id="7" dur="500"/>
                                        <p:tgtEl>
                                          <p:spTgt spid="49766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97667">
                                            <p:txEl>
                                              <p:pRg st="1" end="1"/>
                                            </p:txEl>
                                          </p:spTgt>
                                        </p:tgtEl>
                                        <p:attrNameLst>
                                          <p:attrName>style.visibility</p:attrName>
                                        </p:attrNameLst>
                                      </p:cBhvr>
                                      <p:to>
                                        <p:strVal val="visible"/>
                                      </p:to>
                                    </p:set>
                                    <p:animEffect transition="in" filter="barn(inVertical)">
                                      <p:cBhvr>
                                        <p:cTn id="12" dur="500"/>
                                        <p:tgtEl>
                                          <p:spTgt spid="49766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97667">
                                            <p:txEl>
                                              <p:pRg st="2" end="2"/>
                                            </p:txEl>
                                          </p:spTgt>
                                        </p:tgtEl>
                                        <p:attrNameLst>
                                          <p:attrName>style.visibility</p:attrName>
                                        </p:attrNameLst>
                                      </p:cBhvr>
                                      <p:to>
                                        <p:strVal val="visible"/>
                                      </p:to>
                                    </p:set>
                                    <p:animEffect transition="in" filter="barn(inVertical)">
                                      <p:cBhvr>
                                        <p:cTn id="17" dur="500"/>
                                        <p:tgtEl>
                                          <p:spTgt spid="49766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7667"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0779" name="Rectangle 43"/>
          <p:cNvSpPr>
            <a:spLocks noGrp="1" noChangeArrowheads="1"/>
          </p:cNvSpPr>
          <p:nvPr>
            <p:ph type="title"/>
          </p:nvPr>
        </p:nvSpPr>
        <p:spPr>
          <a:xfrm>
            <a:off x="395288" y="601663"/>
            <a:ext cx="8229600" cy="1371600"/>
          </a:xfrm>
        </p:spPr>
        <p:txBody>
          <a:bodyPr/>
          <a:lstStyle/>
          <a:p>
            <a:pPr eaLnBrk="1" hangingPunct="1"/>
            <a:r>
              <a:rPr kumimoji="1" lang="en-US" altLang="zh-CN" sz="3200" b="1" u="sng" dirty="0" smtClean="0">
                <a:solidFill>
                  <a:srgbClr val="FF0000"/>
                </a:solidFill>
                <a:latin typeface="Comic Sans MS" pitchFamily="66" charset="0"/>
              </a:rPr>
              <a:t>Events in Blood Coagulation</a:t>
            </a:r>
          </a:p>
        </p:txBody>
      </p:sp>
      <p:sp>
        <p:nvSpPr>
          <p:cNvPr id="500756" name="Text Box 20"/>
          <p:cNvSpPr txBox="1">
            <a:spLocks noChangeArrowheads="1"/>
          </p:cNvSpPr>
          <p:nvPr/>
        </p:nvSpPr>
        <p:spPr bwMode="auto">
          <a:xfrm>
            <a:off x="7543800" y="4754563"/>
            <a:ext cx="1081088" cy="396875"/>
          </a:xfrm>
          <a:prstGeom prst="rect">
            <a:avLst/>
          </a:prstGeom>
          <a:solidFill>
            <a:srgbClr val="FF66FF"/>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tx1"/>
                </a:solidFill>
                <a:latin typeface="Arial" charset="0"/>
                <a:ea typeface="宋体" pitchFamily="2" charset="-122"/>
              </a:defRPr>
            </a:lvl1pPr>
            <a:lvl2pPr marL="742950" indent="-285750" eaLnBrk="0" hangingPunct="0">
              <a:defRPr sz="2400" b="1" i="1">
                <a:solidFill>
                  <a:schemeClr val="tx1"/>
                </a:solidFill>
                <a:latin typeface="Arial" charset="0"/>
                <a:ea typeface="宋体" pitchFamily="2" charset="-122"/>
              </a:defRPr>
            </a:lvl2pPr>
            <a:lvl3pPr marL="1143000" indent="-228600" eaLnBrk="0" hangingPunct="0">
              <a:defRPr sz="2400" b="1" i="1">
                <a:solidFill>
                  <a:schemeClr val="tx1"/>
                </a:solidFill>
                <a:latin typeface="Arial" charset="0"/>
                <a:ea typeface="宋体" pitchFamily="2" charset="-122"/>
              </a:defRPr>
            </a:lvl3pPr>
            <a:lvl4pPr marL="1600200" indent="-228600" eaLnBrk="0" hangingPunct="0">
              <a:defRPr sz="2400" b="1" i="1">
                <a:solidFill>
                  <a:schemeClr val="tx1"/>
                </a:solidFill>
                <a:latin typeface="Arial" charset="0"/>
                <a:ea typeface="宋体" pitchFamily="2" charset="-122"/>
              </a:defRPr>
            </a:lvl4pPr>
            <a:lvl5pPr marL="2057400" indent="-228600" eaLnBrk="0" hangingPunct="0">
              <a:defRPr sz="2400" b="1" i="1">
                <a:solidFill>
                  <a:schemeClr val="tx1"/>
                </a:solidFill>
                <a:latin typeface="Arial" charset="0"/>
                <a:ea typeface="宋体" pitchFamily="2" charset="-122"/>
              </a:defRPr>
            </a:lvl5pPr>
            <a:lvl6pPr marL="2514600" indent="-228600" eaLnBrk="0" fontAlgn="base" hangingPunct="0">
              <a:spcBef>
                <a:spcPct val="30000"/>
              </a:spcBef>
              <a:spcAft>
                <a:spcPct val="0"/>
              </a:spcAft>
              <a:defRPr sz="2400" b="1" i="1">
                <a:solidFill>
                  <a:schemeClr val="tx1"/>
                </a:solidFill>
                <a:latin typeface="Arial" charset="0"/>
                <a:ea typeface="宋体" pitchFamily="2" charset="-122"/>
              </a:defRPr>
            </a:lvl6pPr>
            <a:lvl7pPr marL="2971800" indent="-228600" eaLnBrk="0" fontAlgn="base" hangingPunct="0">
              <a:spcBef>
                <a:spcPct val="30000"/>
              </a:spcBef>
              <a:spcAft>
                <a:spcPct val="0"/>
              </a:spcAft>
              <a:defRPr sz="2400" b="1" i="1">
                <a:solidFill>
                  <a:schemeClr val="tx1"/>
                </a:solidFill>
                <a:latin typeface="Arial" charset="0"/>
                <a:ea typeface="宋体" pitchFamily="2" charset="-122"/>
              </a:defRPr>
            </a:lvl7pPr>
            <a:lvl8pPr marL="3429000" indent="-228600" eaLnBrk="0" fontAlgn="base" hangingPunct="0">
              <a:spcBef>
                <a:spcPct val="30000"/>
              </a:spcBef>
              <a:spcAft>
                <a:spcPct val="0"/>
              </a:spcAft>
              <a:defRPr sz="2400" b="1" i="1">
                <a:solidFill>
                  <a:schemeClr val="tx1"/>
                </a:solidFill>
                <a:latin typeface="Arial" charset="0"/>
                <a:ea typeface="宋体" pitchFamily="2" charset="-122"/>
              </a:defRPr>
            </a:lvl8pPr>
            <a:lvl9pPr marL="3886200" indent="-228600" eaLnBrk="0" fontAlgn="base" hangingPunct="0">
              <a:spcBef>
                <a:spcPct val="30000"/>
              </a:spcBef>
              <a:spcAft>
                <a:spcPct val="0"/>
              </a:spcAft>
              <a:defRPr sz="2400" b="1" i="1">
                <a:solidFill>
                  <a:schemeClr val="tx1"/>
                </a:solidFill>
                <a:latin typeface="Arial" charset="0"/>
                <a:ea typeface="宋体" pitchFamily="2" charset="-122"/>
              </a:defRPr>
            </a:lvl9pPr>
          </a:lstStyle>
          <a:p>
            <a:pPr algn="ctr" eaLnBrk="1" hangingPunct="1">
              <a:spcBef>
                <a:spcPct val="50000"/>
              </a:spcBef>
            </a:pPr>
            <a:r>
              <a:rPr lang="en-US" altLang="zh-CN" sz="2000" i="0">
                <a:solidFill>
                  <a:srgbClr val="000000"/>
                </a:solidFill>
                <a:latin typeface="Verdana" pitchFamily="34" charset="0"/>
                <a:ea typeface="楷体_GB2312" pitchFamily="49" charset="-122"/>
              </a:rPr>
              <a:t>Fibrin</a:t>
            </a:r>
          </a:p>
        </p:txBody>
      </p:sp>
      <p:sp>
        <p:nvSpPr>
          <p:cNvPr id="500758" name="Text Box 22"/>
          <p:cNvSpPr txBox="1">
            <a:spLocks noChangeArrowheads="1"/>
          </p:cNvSpPr>
          <p:nvPr/>
        </p:nvSpPr>
        <p:spPr bwMode="auto">
          <a:xfrm>
            <a:off x="5095875" y="2636838"/>
            <a:ext cx="2160588" cy="701675"/>
          </a:xfrm>
          <a:prstGeom prst="rect">
            <a:avLst/>
          </a:prstGeom>
          <a:solidFill>
            <a:schemeClr val="accent1"/>
          </a:solidFill>
          <a:ln>
            <a:noFill/>
          </a:ln>
          <a:effectLst/>
          <a:extLst>
            <a:ext uri="{91240B29-F687-4F45-9708-019B960494DF}">
              <a14:hiddenLine xmlns:a14="http://schemas.microsoft.com/office/drawing/2010/main" w="9525" algn="ctr">
                <a:solidFill>
                  <a:srgbClr val="99CC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tx1"/>
                </a:solidFill>
                <a:latin typeface="Arial" charset="0"/>
                <a:ea typeface="宋体" pitchFamily="2" charset="-122"/>
              </a:defRPr>
            </a:lvl1pPr>
            <a:lvl2pPr marL="742950" indent="-285750" eaLnBrk="0" hangingPunct="0">
              <a:defRPr sz="2400" b="1" i="1">
                <a:solidFill>
                  <a:schemeClr val="tx1"/>
                </a:solidFill>
                <a:latin typeface="Arial" charset="0"/>
                <a:ea typeface="宋体" pitchFamily="2" charset="-122"/>
              </a:defRPr>
            </a:lvl2pPr>
            <a:lvl3pPr marL="1143000" indent="-228600" eaLnBrk="0" hangingPunct="0">
              <a:defRPr sz="2400" b="1" i="1">
                <a:solidFill>
                  <a:schemeClr val="tx1"/>
                </a:solidFill>
                <a:latin typeface="Arial" charset="0"/>
                <a:ea typeface="宋体" pitchFamily="2" charset="-122"/>
              </a:defRPr>
            </a:lvl3pPr>
            <a:lvl4pPr marL="1600200" indent="-228600" eaLnBrk="0" hangingPunct="0">
              <a:defRPr sz="2400" b="1" i="1">
                <a:solidFill>
                  <a:schemeClr val="tx1"/>
                </a:solidFill>
                <a:latin typeface="Arial" charset="0"/>
                <a:ea typeface="宋体" pitchFamily="2" charset="-122"/>
              </a:defRPr>
            </a:lvl4pPr>
            <a:lvl5pPr marL="2057400" indent="-228600" eaLnBrk="0" hangingPunct="0">
              <a:defRPr sz="2400" b="1" i="1">
                <a:solidFill>
                  <a:schemeClr val="tx1"/>
                </a:solidFill>
                <a:latin typeface="Arial" charset="0"/>
                <a:ea typeface="宋体" pitchFamily="2" charset="-122"/>
              </a:defRPr>
            </a:lvl5pPr>
            <a:lvl6pPr marL="2514600" indent="-228600" eaLnBrk="0" fontAlgn="base" hangingPunct="0">
              <a:spcBef>
                <a:spcPct val="30000"/>
              </a:spcBef>
              <a:spcAft>
                <a:spcPct val="0"/>
              </a:spcAft>
              <a:defRPr sz="2400" b="1" i="1">
                <a:solidFill>
                  <a:schemeClr val="tx1"/>
                </a:solidFill>
                <a:latin typeface="Arial" charset="0"/>
                <a:ea typeface="宋体" pitchFamily="2" charset="-122"/>
              </a:defRPr>
            </a:lvl6pPr>
            <a:lvl7pPr marL="2971800" indent="-228600" eaLnBrk="0" fontAlgn="base" hangingPunct="0">
              <a:spcBef>
                <a:spcPct val="30000"/>
              </a:spcBef>
              <a:spcAft>
                <a:spcPct val="0"/>
              </a:spcAft>
              <a:defRPr sz="2400" b="1" i="1">
                <a:solidFill>
                  <a:schemeClr val="tx1"/>
                </a:solidFill>
                <a:latin typeface="Arial" charset="0"/>
                <a:ea typeface="宋体" pitchFamily="2" charset="-122"/>
              </a:defRPr>
            </a:lvl7pPr>
            <a:lvl8pPr marL="3429000" indent="-228600" eaLnBrk="0" fontAlgn="base" hangingPunct="0">
              <a:spcBef>
                <a:spcPct val="30000"/>
              </a:spcBef>
              <a:spcAft>
                <a:spcPct val="0"/>
              </a:spcAft>
              <a:defRPr sz="2400" b="1" i="1">
                <a:solidFill>
                  <a:schemeClr val="tx1"/>
                </a:solidFill>
                <a:latin typeface="Arial" charset="0"/>
                <a:ea typeface="宋体" pitchFamily="2" charset="-122"/>
              </a:defRPr>
            </a:lvl8pPr>
            <a:lvl9pPr marL="3886200" indent="-228600" eaLnBrk="0" fontAlgn="base" hangingPunct="0">
              <a:spcBef>
                <a:spcPct val="30000"/>
              </a:spcBef>
              <a:spcAft>
                <a:spcPct val="0"/>
              </a:spcAft>
              <a:defRPr sz="2400" b="1" i="1">
                <a:solidFill>
                  <a:schemeClr val="tx1"/>
                </a:solidFill>
                <a:latin typeface="Arial" charset="0"/>
                <a:ea typeface="宋体" pitchFamily="2" charset="-122"/>
              </a:defRPr>
            </a:lvl9pPr>
          </a:lstStyle>
          <a:p>
            <a:pPr algn="ctr" eaLnBrk="1" hangingPunct="1">
              <a:spcBef>
                <a:spcPct val="50000"/>
              </a:spcBef>
            </a:pPr>
            <a:r>
              <a:rPr lang="en-US" altLang="zh-CN" sz="1800" b="0" i="0">
                <a:latin typeface="Verdana" pitchFamily="34" charset="0"/>
              </a:rPr>
              <a:t> </a:t>
            </a:r>
            <a:r>
              <a:rPr lang="en-US" altLang="zh-CN" sz="2000" i="0">
                <a:latin typeface="Verdana" pitchFamily="34" charset="0"/>
                <a:ea typeface="楷体_GB2312" pitchFamily="49" charset="-122"/>
              </a:rPr>
              <a:t>Prothrombin activator</a:t>
            </a:r>
          </a:p>
        </p:txBody>
      </p:sp>
      <p:sp>
        <p:nvSpPr>
          <p:cNvPr id="500764" name="Text Box 28"/>
          <p:cNvSpPr txBox="1">
            <a:spLocks noChangeArrowheads="1"/>
          </p:cNvSpPr>
          <p:nvPr/>
        </p:nvSpPr>
        <p:spPr bwMode="auto">
          <a:xfrm>
            <a:off x="3798888" y="3895725"/>
            <a:ext cx="2017712" cy="396875"/>
          </a:xfrm>
          <a:prstGeom prst="rect">
            <a:avLst/>
          </a:prstGeom>
          <a:solidFill>
            <a:srgbClr val="FFFF99"/>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tx1"/>
                </a:solidFill>
                <a:latin typeface="Arial" charset="0"/>
                <a:ea typeface="宋体" pitchFamily="2" charset="-122"/>
              </a:defRPr>
            </a:lvl1pPr>
            <a:lvl2pPr marL="742950" indent="-285750" eaLnBrk="0" hangingPunct="0">
              <a:defRPr sz="2400" b="1" i="1">
                <a:solidFill>
                  <a:schemeClr val="tx1"/>
                </a:solidFill>
                <a:latin typeface="Arial" charset="0"/>
                <a:ea typeface="宋体" pitchFamily="2" charset="-122"/>
              </a:defRPr>
            </a:lvl2pPr>
            <a:lvl3pPr marL="1143000" indent="-228600" eaLnBrk="0" hangingPunct="0">
              <a:defRPr sz="2400" b="1" i="1">
                <a:solidFill>
                  <a:schemeClr val="tx1"/>
                </a:solidFill>
                <a:latin typeface="Arial" charset="0"/>
                <a:ea typeface="宋体" pitchFamily="2" charset="-122"/>
              </a:defRPr>
            </a:lvl3pPr>
            <a:lvl4pPr marL="1600200" indent="-228600" eaLnBrk="0" hangingPunct="0">
              <a:defRPr sz="2400" b="1" i="1">
                <a:solidFill>
                  <a:schemeClr val="tx1"/>
                </a:solidFill>
                <a:latin typeface="Arial" charset="0"/>
                <a:ea typeface="宋体" pitchFamily="2" charset="-122"/>
              </a:defRPr>
            </a:lvl4pPr>
            <a:lvl5pPr marL="2057400" indent="-228600" eaLnBrk="0" hangingPunct="0">
              <a:defRPr sz="2400" b="1" i="1">
                <a:solidFill>
                  <a:schemeClr val="tx1"/>
                </a:solidFill>
                <a:latin typeface="Arial" charset="0"/>
                <a:ea typeface="宋体" pitchFamily="2" charset="-122"/>
              </a:defRPr>
            </a:lvl5pPr>
            <a:lvl6pPr marL="2514600" indent="-228600" eaLnBrk="0" fontAlgn="base" hangingPunct="0">
              <a:spcBef>
                <a:spcPct val="30000"/>
              </a:spcBef>
              <a:spcAft>
                <a:spcPct val="0"/>
              </a:spcAft>
              <a:defRPr sz="2400" b="1" i="1">
                <a:solidFill>
                  <a:schemeClr val="tx1"/>
                </a:solidFill>
                <a:latin typeface="Arial" charset="0"/>
                <a:ea typeface="宋体" pitchFamily="2" charset="-122"/>
              </a:defRPr>
            </a:lvl6pPr>
            <a:lvl7pPr marL="2971800" indent="-228600" eaLnBrk="0" fontAlgn="base" hangingPunct="0">
              <a:spcBef>
                <a:spcPct val="30000"/>
              </a:spcBef>
              <a:spcAft>
                <a:spcPct val="0"/>
              </a:spcAft>
              <a:defRPr sz="2400" b="1" i="1">
                <a:solidFill>
                  <a:schemeClr val="tx1"/>
                </a:solidFill>
                <a:latin typeface="Arial" charset="0"/>
                <a:ea typeface="宋体" pitchFamily="2" charset="-122"/>
              </a:defRPr>
            </a:lvl7pPr>
            <a:lvl8pPr marL="3429000" indent="-228600" eaLnBrk="0" fontAlgn="base" hangingPunct="0">
              <a:spcBef>
                <a:spcPct val="30000"/>
              </a:spcBef>
              <a:spcAft>
                <a:spcPct val="0"/>
              </a:spcAft>
              <a:defRPr sz="2400" b="1" i="1">
                <a:solidFill>
                  <a:schemeClr val="tx1"/>
                </a:solidFill>
                <a:latin typeface="Arial" charset="0"/>
                <a:ea typeface="宋体" pitchFamily="2" charset="-122"/>
              </a:defRPr>
            </a:lvl8pPr>
            <a:lvl9pPr marL="3886200" indent="-228600" eaLnBrk="0" fontAlgn="base" hangingPunct="0">
              <a:spcBef>
                <a:spcPct val="30000"/>
              </a:spcBef>
              <a:spcAft>
                <a:spcPct val="0"/>
              </a:spcAft>
              <a:defRPr sz="2400" b="1" i="1">
                <a:solidFill>
                  <a:schemeClr val="tx1"/>
                </a:solidFill>
                <a:latin typeface="Arial" charset="0"/>
                <a:ea typeface="宋体" pitchFamily="2" charset="-122"/>
              </a:defRPr>
            </a:lvl9pPr>
          </a:lstStyle>
          <a:p>
            <a:pPr algn="ctr" eaLnBrk="1" hangingPunct="1">
              <a:spcBef>
                <a:spcPct val="50000"/>
              </a:spcBef>
            </a:pPr>
            <a:r>
              <a:rPr lang="en-US" altLang="zh-CN" sz="2000" i="0" dirty="0" err="1">
                <a:solidFill>
                  <a:srgbClr val="FF0000"/>
                </a:solidFill>
                <a:latin typeface="Verdana" pitchFamily="34" charset="0"/>
                <a:ea typeface="楷体_GB2312" pitchFamily="49" charset="-122"/>
              </a:rPr>
              <a:t>Prothrombin</a:t>
            </a:r>
            <a:endParaRPr lang="en-US" altLang="zh-CN" sz="2000" i="0" dirty="0">
              <a:solidFill>
                <a:srgbClr val="FF0000"/>
              </a:solidFill>
              <a:latin typeface="Verdana" pitchFamily="34" charset="0"/>
              <a:ea typeface="楷体_GB2312" pitchFamily="49" charset="-122"/>
            </a:endParaRPr>
          </a:p>
        </p:txBody>
      </p:sp>
      <p:sp>
        <p:nvSpPr>
          <p:cNvPr id="83974" name="Text Box 29"/>
          <p:cNvSpPr txBox="1">
            <a:spLocks noChangeArrowheads="1"/>
          </p:cNvSpPr>
          <p:nvPr/>
        </p:nvSpPr>
        <p:spPr bwMode="auto">
          <a:xfrm>
            <a:off x="6680200" y="3879850"/>
            <a:ext cx="1582738" cy="396875"/>
          </a:xfrm>
          <a:prstGeom prst="rect">
            <a:avLst/>
          </a:prstGeom>
          <a:solidFill>
            <a:schemeClr val="hlink"/>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tx1"/>
                </a:solidFill>
                <a:latin typeface="Arial" charset="0"/>
                <a:ea typeface="宋体" pitchFamily="2" charset="-122"/>
              </a:defRPr>
            </a:lvl1pPr>
            <a:lvl2pPr marL="742950" indent="-285750" eaLnBrk="0" hangingPunct="0">
              <a:defRPr sz="2400" b="1" i="1">
                <a:solidFill>
                  <a:schemeClr val="tx1"/>
                </a:solidFill>
                <a:latin typeface="Arial" charset="0"/>
                <a:ea typeface="宋体" pitchFamily="2" charset="-122"/>
              </a:defRPr>
            </a:lvl2pPr>
            <a:lvl3pPr marL="1143000" indent="-228600" eaLnBrk="0" hangingPunct="0">
              <a:defRPr sz="2400" b="1" i="1">
                <a:solidFill>
                  <a:schemeClr val="tx1"/>
                </a:solidFill>
                <a:latin typeface="Arial" charset="0"/>
                <a:ea typeface="宋体" pitchFamily="2" charset="-122"/>
              </a:defRPr>
            </a:lvl3pPr>
            <a:lvl4pPr marL="1600200" indent="-228600" eaLnBrk="0" hangingPunct="0">
              <a:defRPr sz="2400" b="1" i="1">
                <a:solidFill>
                  <a:schemeClr val="tx1"/>
                </a:solidFill>
                <a:latin typeface="Arial" charset="0"/>
                <a:ea typeface="宋体" pitchFamily="2" charset="-122"/>
              </a:defRPr>
            </a:lvl4pPr>
            <a:lvl5pPr marL="2057400" indent="-228600" eaLnBrk="0" hangingPunct="0">
              <a:defRPr sz="2400" b="1" i="1">
                <a:solidFill>
                  <a:schemeClr val="tx1"/>
                </a:solidFill>
                <a:latin typeface="Arial" charset="0"/>
                <a:ea typeface="宋体" pitchFamily="2" charset="-122"/>
              </a:defRPr>
            </a:lvl5pPr>
            <a:lvl6pPr marL="2514600" indent="-228600" eaLnBrk="0" fontAlgn="base" hangingPunct="0">
              <a:spcBef>
                <a:spcPct val="30000"/>
              </a:spcBef>
              <a:spcAft>
                <a:spcPct val="0"/>
              </a:spcAft>
              <a:defRPr sz="2400" b="1" i="1">
                <a:solidFill>
                  <a:schemeClr val="tx1"/>
                </a:solidFill>
                <a:latin typeface="Arial" charset="0"/>
                <a:ea typeface="宋体" pitchFamily="2" charset="-122"/>
              </a:defRPr>
            </a:lvl6pPr>
            <a:lvl7pPr marL="2971800" indent="-228600" eaLnBrk="0" fontAlgn="base" hangingPunct="0">
              <a:spcBef>
                <a:spcPct val="30000"/>
              </a:spcBef>
              <a:spcAft>
                <a:spcPct val="0"/>
              </a:spcAft>
              <a:defRPr sz="2400" b="1" i="1">
                <a:solidFill>
                  <a:schemeClr val="tx1"/>
                </a:solidFill>
                <a:latin typeface="Arial" charset="0"/>
                <a:ea typeface="宋体" pitchFamily="2" charset="-122"/>
              </a:defRPr>
            </a:lvl7pPr>
            <a:lvl8pPr marL="3429000" indent="-228600" eaLnBrk="0" fontAlgn="base" hangingPunct="0">
              <a:spcBef>
                <a:spcPct val="30000"/>
              </a:spcBef>
              <a:spcAft>
                <a:spcPct val="0"/>
              </a:spcAft>
              <a:defRPr sz="2400" b="1" i="1">
                <a:solidFill>
                  <a:schemeClr val="tx1"/>
                </a:solidFill>
                <a:latin typeface="Arial" charset="0"/>
                <a:ea typeface="宋体" pitchFamily="2" charset="-122"/>
              </a:defRPr>
            </a:lvl8pPr>
            <a:lvl9pPr marL="3886200" indent="-228600" eaLnBrk="0" fontAlgn="base" hangingPunct="0">
              <a:spcBef>
                <a:spcPct val="30000"/>
              </a:spcBef>
              <a:spcAft>
                <a:spcPct val="0"/>
              </a:spcAft>
              <a:defRPr sz="2400" b="1" i="1">
                <a:solidFill>
                  <a:schemeClr val="tx1"/>
                </a:solidFill>
                <a:latin typeface="Arial" charset="0"/>
                <a:ea typeface="宋体" pitchFamily="2" charset="-122"/>
              </a:defRPr>
            </a:lvl9pPr>
          </a:lstStyle>
          <a:p>
            <a:pPr algn="ctr" eaLnBrk="1" hangingPunct="1">
              <a:spcBef>
                <a:spcPct val="50000"/>
              </a:spcBef>
            </a:pPr>
            <a:r>
              <a:rPr lang="en-US" altLang="zh-CN" sz="2000" i="0">
                <a:solidFill>
                  <a:schemeClr val="accent2"/>
                </a:solidFill>
                <a:latin typeface="Verdana" pitchFamily="34" charset="0"/>
                <a:ea typeface="楷体_GB2312" pitchFamily="49" charset="-122"/>
              </a:rPr>
              <a:t>Thrombin</a:t>
            </a:r>
          </a:p>
        </p:txBody>
      </p:sp>
      <p:sp>
        <p:nvSpPr>
          <p:cNvPr id="500766" name="Text Box 30"/>
          <p:cNvSpPr txBox="1">
            <a:spLocks noChangeArrowheads="1"/>
          </p:cNvSpPr>
          <p:nvPr/>
        </p:nvSpPr>
        <p:spPr bwMode="auto">
          <a:xfrm>
            <a:off x="4808538" y="4760913"/>
            <a:ext cx="1728787" cy="396875"/>
          </a:xfrm>
          <a:prstGeom prst="rect">
            <a:avLst/>
          </a:prstGeom>
          <a:solidFill>
            <a:srgbClr val="FFCCFF"/>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400" b="1" i="1">
                <a:solidFill>
                  <a:schemeClr val="tx1"/>
                </a:solidFill>
                <a:latin typeface="Arial" charset="0"/>
                <a:ea typeface="宋体" pitchFamily="2" charset="-122"/>
              </a:defRPr>
            </a:lvl1pPr>
            <a:lvl2pPr marL="742950" indent="-285750" eaLnBrk="0" hangingPunct="0">
              <a:defRPr sz="2400" b="1" i="1">
                <a:solidFill>
                  <a:schemeClr val="tx1"/>
                </a:solidFill>
                <a:latin typeface="Arial" charset="0"/>
                <a:ea typeface="宋体" pitchFamily="2" charset="-122"/>
              </a:defRPr>
            </a:lvl2pPr>
            <a:lvl3pPr marL="1143000" indent="-228600" eaLnBrk="0" hangingPunct="0">
              <a:defRPr sz="2400" b="1" i="1">
                <a:solidFill>
                  <a:schemeClr val="tx1"/>
                </a:solidFill>
                <a:latin typeface="Arial" charset="0"/>
                <a:ea typeface="宋体" pitchFamily="2" charset="-122"/>
              </a:defRPr>
            </a:lvl3pPr>
            <a:lvl4pPr marL="1600200" indent="-228600" eaLnBrk="0" hangingPunct="0">
              <a:defRPr sz="2400" b="1" i="1">
                <a:solidFill>
                  <a:schemeClr val="tx1"/>
                </a:solidFill>
                <a:latin typeface="Arial" charset="0"/>
                <a:ea typeface="宋体" pitchFamily="2" charset="-122"/>
              </a:defRPr>
            </a:lvl4pPr>
            <a:lvl5pPr marL="2057400" indent="-228600" eaLnBrk="0" hangingPunct="0">
              <a:defRPr sz="2400" b="1" i="1">
                <a:solidFill>
                  <a:schemeClr val="tx1"/>
                </a:solidFill>
                <a:latin typeface="Arial" charset="0"/>
                <a:ea typeface="宋体" pitchFamily="2" charset="-122"/>
              </a:defRPr>
            </a:lvl5pPr>
            <a:lvl6pPr marL="2514600" indent="-228600" eaLnBrk="0" fontAlgn="base" hangingPunct="0">
              <a:spcBef>
                <a:spcPct val="30000"/>
              </a:spcBef>
              <a:spcAft>
                <a:spcPct val="0"/>
              </a:spcAft>
              <a:defRPr sz="2400" b="1" i="1">
                <a:solidFill>
                  <a:schemeClr val="tx1"/>
                </a:solidFill>
                <a:latin typeface="Arial" charset="0"/>
                <a:ea typeface="宋体" pitchFamily="2" charset="-122"/>
              </a:defRPr>
            </a:lvl6pPr>
            <a:lvl7pPr marL="2971800" indent="-228600" eaLnBrk="0" fontAlgn="base" hangingPunct="0">
              <a:spcBef>
                <a:spcPct val="30000"/>
              </a:spcBef>
              <a:spcAft>
                <a:spcPct val="0"/>
              </a:spcAft>
              <a:defRPr sz="2400" b="1" i="1">
                <a:solidFill>
                  <a:schemeClr val="tx1"/>
                </a:solidFill>
                <a:latin typeface="Arial" charset="0"/>
                <a:ea typeface="宋体" pitchFamily="2" charset="-122"/>
              </a:defRPr>
            </a:lvl7pPr>
            <a:lvl8pPr marL="3429000" indent="-228600" eaLnBrk="0" fontAlgn="base" hangingPunct="0">
              <a:spcBef>
                <a:spcPct val="30000"/>
              </a:spcBef>
              <a:spcAft>
                <a:spcPct val="0"/>
              </a:spcAft>
              <a:defRPr sz="2400" b="1" i="1">
                <a:solidFill>
                  <a:schemeClr val="tx1"/>
                </a:solidFill>
                <a:latin typeface="Arial" charset="0"/>
                <a:ea typeface="宋体" pitchFamily="2" charset="-122"/>
              </a:defRPr>
            </a:lvl8pPr>
            <a:lvl9pPr marL="3886200" indent="-228600" eaLnBrk="0" fontAlgn="base" hangingPunct="0">
              <a:spcBef>
                <a:spcPct val="30000"/>
              </a:spcBef>
              <a:spcAft>
                <a:spcPct val="0"/>
              </a:spcAft>
              <a:defRPr sz="2400" b="1" i="1">
                <a:solidFill>
                  <a:schemeClr val="tx1"/>
                </a:solidFill>
                <a:latin typeface="Arial" charset="0"/>
                <a:ea typeface="宋体" pitchFamily="2" charset="-122"/>
              </a:defRPr>
            </a:lvl9pPr>
          </a:lstStyle>
          <a:p>
            <a:pPr algn="ctr" eaLnBrk="1" hangingPunct="1">
              <a:spcBef>
                <a:spcPct val="50000"/>
              </a:spcBef>
            </a:pPr>
            <a:r>
              <a:rPr lang="en-US" altLang="zh-CN" sz="2000" i="0">
                <a:solidFill>
                  <a:srgbClr val="663300"/>
                </a:solidFill>
                <a:latin typeface="Verdana" pitchFamily="34" charset="0"/>
                <a:ea typeface="楷体_GB2312" pitchFamily="49" charset="-122"/>
              </a:rPr>
              <a:t>Fibrinogen</a:t>
            </a:r>
          </a:p>
        </p:txBody>
      </p:sp>
      <p:sp>
        <p:nvSpPr>
          <p:cNvPr id="83976" name="Line 31"/>
          <p:cNvSpPr>
            <a:spLocks noChangeShapeType="1"/>
          </p:cNvSpPr>
          <p:nvPr/>
        </p:nvSpPr>
        <p:spPr bwMode="auto">
          <a:xfrm flipH="1">
            <a:off x="7038975" y="4292600"/>
            <a:ext cx="1588" cy="633413"/>
          </a:xfrm>
          <a:prstGeom prst="line">
            <a:avLst/>
          </a:prstGeom>
          <a:noFill/>
          <a:ln w="25400">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3977" name="Line 32"/>
          <p:cNvSpPr>
            <a:spLocks noChangeShapeType="1"/>
          </p:cNvSpPr>
          <p:nvPr/>
        </p:nvSpPr>
        <p:spPr bwMode="auto">
          <a:xfrm>
            <a:off x="5670550" y="4105275"/>
            <a:ext cx="1008063" cy="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3978" name="Line 33"/>
          <p:cNvSpPr>
            <a:spLocks noChangeShapeType="1"/>
          </p:cNvSpPr>
          <p:nvPr/>
        </p:nvSpPr>
        <p:spPr bwMode="auto">
          <a:xfrm>
            <a:off x="6173788" y="3416300"/>
            <a:ext cx="1587" cy="660400"/>
          </a:xfrm>
          <a:prstGeom prst="line">
            <a:avLst/>
          </a:prstGeom>
          <a:noFill/>
          <a:ln w="25400">
            <a:solidFill>
              <a:schemeClr val="tx1"/>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83979" name="Line 45"/>
          <p:cNvSpPr>
            <a:spLocks noChangeShapeType="1"/>
          </p:cNvSpPr>
          <p:nvPr/>
        </p:nvSpPr>
        <p:spPr bwMode="auto">
          <a:xfrm>
            <a:off x="6534150" y="4976813"/>
            <a:ext cx="1008063" cy="0"/>
          </a:xfrm>
          <a:prstGeom prst="line">
            <a:avLst/>
          </a:prstGeom>
          <a:noFill/>
          <a:ln w="254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500783" name="Rectangle 47"/>
          <p:cNvSpPr>
            <a:spLocks noGrp="1" noChangeArrowheads="1"/>
          </p:cNvSpPr>
          <p:nvPr>
            <p:ph type="body" idx="1"/>
          </p:nvPr>
        </p:nvSpPr>
        <p:spPr>
          <a:xfrm>
            <a:off x="404813" y="2063750"/>
            <a:ext cx="3251200" cy="3886200"/>
          </a:xfrm>
        </p:spPr>
        <p:txBody>
          <a:bodyPr/>
          <a:lstStyle/>
          <a:p>
            <a:pPr eaLnBrk="1" hangingPunct="1">
              <a:lnSpc>
                <a:spcPct val="90000"/>
              </a:lnSpc>
            </a:pPr>
            <a:r>
              <a:rPr kumimoji="1" lang="en-US" altLang="zh-CN" sz="2800" b="1" smtClean="0">
                <a:hlinkClick r:id="" action="ppaction://noaction"/>
              </a:rPr>
              <a:t>Formation of prothrombin activator</a:t>
            </a:r>
            <a:endParaRPr kumimoji="1" lang="en-US" altLang="zh-CN" sz="2800" b="1" smtClean="0"/>
          </a:p>
          <a:p>
            <a:pPr eaLnBrk="1" hangingPunct="1">
              <a:lnSpc>
                <a:spcPct val="90000"/>
              </a:lnSpc>
            </a:pPr>
            <a:r>
              <a:rPr kumimoji="1" lang="en-US" altLang="zh-CN" sz="2800" b="1" smtClean="0"/>
              <a:t>Conversion of prothrombin to thrombin</a:t>
            </a:r>
          </a:p>
          <a:p>
            <a:pPr eaLnBrk="1" hangingPunct="1">
              <a:lnSpc>
                <a:spcPct val="90000"/>
              </a:lnSpc>
            </a:pPr>
            <a:r>
              <a:rPr kumimoji="1" lang="en-US" altLang="zh-CN" sz="2800" b="1" smtClean="0"/>
              <a:t>Conversion of  fibrinogen to fibrin</a:t>
            </a:r>
            <a:r>
              <a:rPr lang="en-US" altLang="zh-CN" sz="2800" smtClean="0"/>
              <a:t> </a:t>
            </a:r>
          </a:p>
        </p:txBody>
      </p:sp>
    </p:spTree>
    <p:extLst>
      <p:ext uri="{BB962C8B-B14F-4D97-AF65-F5344CB8AC3E}">
        <p14:creationId xmlns:p14="http://schemas.microsoft.com/office/powerpoint/2010/main" val="30761280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00779"/>
                                        </p:tgtEl>
                                        <p:attrNameLst>
                                          <p:attrName>style.visibility</p:attrName>
                                        </p:attrNameLst>
                                      </p:cBhvr>
                                      <p:to>
                                        <p:strVal val="visible"/>
                                      </p:to>
                                    </p:set>
                                    <p:animEffect transition="in" filter="barn(inVertical)">
                                      <p:cBhvr>
                                        <p:cTn id="7" dur="500"/>
                                        <p:tgtEl>
                                          <p:spTgt spid="50077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00758"/>
                                        </p:tgtEl>
                                        <p:attrNameLst>
                                          <p:attrName>style.visibility</p:attrName>
                                        </p:attrNameLst>
                                      </p:cBhvr>
                                      <p:to>
                                        <p:strVal val="visible"/>
                                      </p:to>
                                    </p:set>
                                    <p:animEffect transition="in" filter="wipe(down)">
                                      <p:cBhvr>
                                        <p:cTn id="12" dur="500"/>
                                        <p:tgtEl>
                                          <p:spTgt spid="50075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00764"/>
                                        </p:tgtEl>
                                        <p:attrNameLst>
                                          <p:attrName>style.visibility</p:attrName>
                                        </p:attrNameLst>
                                      </p:cBhvr>
                                      <p:to>
                                        <p:strVal val="visible"/>
                                      </p:to>
                                    </p:set>
                                    <p:animEffect transition="in" filter="circle(in)">
                                      <p:cBhvr>
                                        <p:cTn id="17" dur="2000"/>
                                        <p:tgtEl>
                                          <p:spTgt spid="50076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00766"/>
                                        </p:tgtEl>
                                        <p:attrNameLst>
                                          <p:attrName>style.visibility</p:attrName>
                                        </p:attrNameLst>
                                      </p:cBhvr>
                                      <p:to>
                                        <p:strVal val="visible"/>
                                      </p:to>
                                    </p:set>
                                    <p:animEffect transition="in" filter="wipe(down)">
                                      <p:cBhvr>
                                        <p:cTn id="22" dur="500"/>
                                        <p:tgtEl>
                                          <p:spTgt spid="50076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500756"/>
                                        </p:tgtEl>
                                        <p:attrNameLst>
                                          <p:attrName>style.visibility</p:attrName>
                                        </p:attrNameLst>
                                      </p:cBhvr>
                                      <p:to>
                                        <p:strVal val="visible"/>
                                      </p:to>
                                    </p:set>
                                    <p:animEffect transition="in" filter="circle(in)">
                                      <p:cBhvr>
                                        <p:cTn id="27" dur="2000"/>
                                        <p:tgtEl>
                                          <p:spTgt spid="500756"/>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500783">
                                            <p:txEl>
                                              <p:pRg st="0" end="0"/>
                                            </p:txEl>
                                          </p:spTgt>
                                        </p:tgtEl>
                                        <p:attrNameLst>
                                          <p:attrName>style.visibility</p:attrName>
                                        </p:attrNameLst>
                                      </p:cBhvr>
                                      <p:to>
                                        <p:strVal val="visible"/>
                                      </p:to>
                                    </p:set>
                                    <p:anim calcmode="lin" valueType="num">
                                      <p:cBhvr additive="base">
                                        <p:cTn id="32" dur="500" fill="hold"/>
                                        <p:tgtEl>
                                          <p:spTgt spid="500783">
                                            <p:txEl>
                                              <p:pRg st="0" end="0"/>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50078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4" fill="hold" nodeType="clickPar">
                      <p:stCondLst>
                        <p:cond delay="indefinite"/>
                      </p:stCondLst>
                      <p:childTnLst>
                        <p:par>
                          <p:cTn id="35" fill="hold" nodeType="withGroup">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500783">
                                            <p:txEl>
                                              <p:pRg st="1" end="1"/>
                                            </p:txEl>
                                          </p:spTgt>
                                        </p:tgtEl>
                                        <p:attrNameLst>
                                          <p:attrName>style.visibility</p:attrName>
                                        </p:attrNameLst>
                                      </p:cBhvr>
                                      <p:to>
                                        <p:strVal val="visible"/>
                                      </p:to>
                                    </p:set>
                                    <p:anim calcmode="lin" valueType="num">
                                      <p:cBhvr additive="base">
                                        <p:cTn id="38" dur="500" fill="hold"/>
                                        <p:tgtEl>
                                          <p:spTgt spid="500783">
                                            <p:txEl>
                                              <p:pRg st="1" end="1"/>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50078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0" fill="hold" nodeType="clickPar">
                      <p:stCondLst>
                        <p:cond delay="indefinite"/>
                      </p:stCondLst>
                      <p:childTnLst>
                        <p:par>
                          <p:cTn id="41" fill="hold" nodeType="withGroup">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500783">
                                            <p:txEl>
                                              <p:pRg st="2" end="2"/>
                                            </p:txEl>
                                          </p:spTgt>
                                        </p:tgtEl>
                                        <p:attrNameLst>
                                          <p:attrName>style.visibility</p:attrName>
                                        </p:attrNameLst>
                                      </p:cBhvr>
                                      <p:to>
                                        <p:strVal val="visible"/>
                                      </p:to>
                                    </p:set>
                                    <p:anim calcmode="lin" valueType="num">
                                      <p:cBhvr additive="base">
                                        <p:cTn id="44" dur="500" fill="hold"/>
                                        <p:tgtEl>
                                          <p:spTgt spid="500783">
                                            <p:txEl>
                                              <p:pRg st="2" end="2"/>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50078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0779" grpId="0"/>
      <p:bldP spid="500756" grpId="0" animBg="1"/>
      <p:bldP spid="500758" grpId="0" animBg="1"/>
      <p:bldP spid="500764" grpId="0" animBg="1"/>
      <p:bldP spid="500766" grpId="0" animBg="1"/>
      <p:bldP spid="50078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24380"/>
            <a:ext cx="5791199" cy="6681219"/>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2291998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228600"/>
            <a:ext cx="4752975" cy="6132513"/>
          </a:xfrm>
          <a:prstGeom prst="rect">
            <a:avLst/>
          </a:prstGeom>
          <a:noFill/>
          <a:ln>
            <a:noFill/>
          </a:ln>
          <a:effectLst/>
          <a:extLst>
            <a:ext uri="{909E8E84-426E-40DD-AFC4-6F175D3DCCD1}">
              <a14:hiddenFill xmlns:a14="http://schemas.microsoft.com/office/drawing/2010/main">
                <a:solidFill>
                  <a:srgbClr val="FF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3748" y="76200"/>
            <a:ext cx="3743325" cy="67748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528887" y="3064023"/>
            <a:ext cx="3906775" cy="461665"/>
          </a:xfrm>
          <a:prstGeom prst="rect">
            <a:avLst/>
          </a:prstGeom>
          <a:noFill/>
        </p:spPr>
        <p:txBody>
          <a:bodyPr wrap="none" rtlCol="0">
            <a:spAutoFit/>
          </a:bodyPr>
          <a:lstStyle/>
          <a:p>
            <a:r>
              <a:rPr lang="en-US" sz="2400" b="1" dirty="0" smtClean="0">
                <a:solidFill>
                  <a:srgbClr val="FF0000"/>
                </a:solidFill>
              </a:rPr>
              <a:t>Two pathways of coagulation</a:t>
            </a:r>
            <a:endParaRPr lang="en-US" sz="2400" b="1" dirty="0">
              <a:solidFill>
                <a:srgbClr val="FF0000"/>
              </a:solidFill>
            </a:endParaRPr>
          </a:p>
        </p:txBody>
      </p:sp>
    </p:spTree>
    <p:extLst>
      <p:ext uri="{BB962C8B-B14F-4D97-AF65-F5344CB8AC3E}">
        <p14:creationId xmlns:p14="http://schemas.microsoft.com/office/powerpoint/2010/main" val="205022373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76590"/>
            <a:ext cx="5715000" cy="65603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5943600" y="76590"/>
            <a:ext cx="3200400" cy="3662541"/>
          </a:xfrm>
          <a:prstGeom prst="rect">
            <a:avLst/>
          </a:prstGeom>
          <a:noFill/>
        </p:spPr>
        <p:txBody>
          <a:bodyPr wrap="square" rtlCol="0">
            <a:spAutoFit/>
          </a:bodyPr>
          <a:lstStyle/>
          <a:p>
            <a:r>
              <a:rPr lang="en-US" sz="2400" b="1" u="sng" dirty="0" err="1">
                <a:solidFill>
                  <a:srgbClr val="FF0000"/>
                </a:solidFill>
                <a:latin typeface="Times New Roman" pitchFamily="18" charset="0"/>
                <a:cs typeface="Times New Roman" pitchFamily="18" charset="0"/>
              </a:rPr>
              <a:t>Anemias</a:t>
            </a:r>
            <a:endParaRPr lang="en-US" sz="2400" b="1" u="sng" dirty="0">
              <a:solidFill>
                <a:srgbClr val="FF0000"/>
              </a:solidFill>
              <a:latin typeface="Times New Roman" pitchFamily="18" charset="0"/>
              <a:cs typeface="Times New Roman" pitchFamily="18" charset="0"/>
            </a:endParaRPr>
          </a:p>
          <a:p>
            <a:pPr marL="342900" indent="-342900">
              <a:buFont typeface="Arial" pitchFamily="34" charset="0"/>
              <a:buChar char="•"/>
            </a:pPr>
            <a:r>
              <a:rPr lang="en-US" sz="2000" dirty="0" smtClean="0">
                <a:latin typeface="Times New Roman" pitchFamily="18" charset="0"/>
                <a:cs typeface="Times New Roman" pitchFamily="18" charset="0"/>
              </a:rPr>
              <a:t>Reduction </a:t>
            </a:r>
            <a:r>
              <a:rPr lang="en-US" sz="2000" dirty="0">
                <a:latin typeface="Times New Roman" pitchFamily="18" charset="0"/>
                <a:cs typeface="Times New Roman" pitchFamily="18" charset="0"/>
              </a:rPr>
              <a:t>below normal limits of the total circulating red cell </a:t>
            </a:r>
            <a:r>
              <a:rPr lang="en-US" sz="2000" dirty="0" smtClean="0">
                <a:latin typeface="Times New Roman" pitchFamily="18" charset="0"/>
                <a:cs typeface="Times New Roman" pitchFamily="18" charset="0"/>
              </a:rPr>
              <a:t>mass </a:t>
            </a:r>
            <a:r>
              <a:rPr lang="en-US" sz="2000" u="sng" dirty="0">
                <a:solidFill>
                  <a:srgbClr val="FF0000"/>
                </a:solidFill>
                <a:latin typeface="Times New Roman" pitchFamily="18" charset="0"/>
                <a:cs typeface="Times New Roman" pitchFamily="18" charset="0"/>
              </a:rPr>
              <a:t>or</a:t>
            </a:r>
            <a:r>
              <a:rPr lang="en-US" sz="2000" dirty="0">
                <a:latin typeface="Times New Roman" pitchFamily="18" charset="0"/>
                <a:cs typeface="Times New Roman" pitchFamily="18" charset="0"/>
              </a:rPr>
              <a:t> a reduction in the hemoglobin concentration of the </a:t>
            </a:r>
            <a:r>
              <a:rPr lang="en-US" sz="2000" dirty="0" smtClean="0">
                <a:latin typeface="Times New Roman" pitchFamily="18" charset="0"/>
                <a:cs typeface="Times New Roman" pitchFamily="18" charset="0"/>
              </a:rPr>
              <a:t>blood is called anemia.</a:t>
            </a:r>
          </a:p>
          <a:p>
            <a:pPr marL="342900" indent="-342900">
              <a:buFont typeface="Arial" pitchFamily="34" charset="0"/>
              <a:buChar char="•"/>
            </a:pPr>
            <a:r>
              <a:rPr lang="en-US" sz="2000" dirty="0" smtClean="0">
                <a:latin typeface="Times New Roman" pitchFamily="18" charset="0"/>
                <a:cs typeface="Times New Roman" pitchFamily="18" charset="0"/>
              </a:rPr>
              <a:t>It leads to reduced </a:t>
            </a:r>
            <a:r>
              <a:rPr lang="en-US" sz="2000" dirty="0">
                <a:latin typeface="Times New Roman" pitchFamily="18" charset="0"/>
                <a:cs typeface="Times New Roman" pitchFamily="18" charset="0"/>
              </a:rPr>
              <a:t>oxygen-carrying capacity of blood</a:t>
            </a:r>
            <a:endParaRPr lang="en-US" sz="2000" dirty="0"/>
          </a:p>
        </p:txBody>
      </p:sp>
      <p:sp>
        <p:nvSpPr>
          <p:cNvPr id="4" name="TextBox 3"/>
          <p:cNvSpPr txBox="1"/>
          <p:nvPr/>
        </p:nvSpPr>
        <p:spPr>
          <a:xfrm>
            <a:off x="5943600" y="3426036"/>
            <a:ext cx="3124200" cy="4062651"/>
          </a:xfrm>
          <a:prstGeom prst="rect">
            <a:avLst/>
          </a:prstGeom>
          <a:noFill/>
        </p:spPr>
        <p:txBody>
          <a:bodyPr wrap="square" rtlCol="0">
            <a:spAutoFit/>
          </a:bodyPr>
          <a:lstStyle/>
          <a:p>
            <a:r>
              <a:rPr lang="en-US" sz="2400" b="1" dirty="0" smtClean="0">
                <a:solidFill>
                  <a:srgbClr val="FF0000"/>
                </a:solidFill>
                <a:latin typeface="Times New Roman" pitchFamily="18" charset="0"/>
                <a:cs typeface="Times New Roman" pitchFamily="18" charset="0"/>
              </a:rPr>
              <a:t>Thrombocytopenia</a:t>
            </a:r>
            <a:r>
              <a:rPr lang="en-US" dirty="0" smtClean="0">
                <a:latin typeface="Times New Roman" pitchFamily="18" charset="0"/>
                <a:cs typeface="Times New Roman" pitchFamily="18" charset="0"/>
              </a:rPr>
              <a:t>:</a:t>
            </a:r>
          </a:p>
          <a:p>
            <a:pPr marL="285750" indent="-285750">
              <a:buFont typeface="Arial" pitchFamily="34" charset="0"/>
              <a:buChar char="•"/>
            </a:pPr>
            <a:r>
              <a:rPr lang="en-US" dirty="0">
                <a:latin typeface="Times New Roman" pitchFamily="18" charset="0"/>
                <a:cs typeface="Times New Roman" pitchFamily="18" charset="0"/>
              </a:rPr>
              <a:t>D</a:t>
            </a:r>
            <a:r>
              <a:rPr lang="en-US" dirty="0" smtClean="0">
                <a:latin typeface="Times New Roman" pitchFamily="18" charset="0"/>
                <a:cs typeface="Times New Roman" pitchFamily="18" charset="0"/>
              </a:rPr>
              <a:t>ecreased </a:t>
            </a:r>
            <a:r>
              <a:rPr lang="en-US" dirty="0">
                <a:latin typeface="Times New Roman" pitchFamily="18" charset="0"/>
                <a:cs typeface="Times New Roman" pitchFamily="18" charset="0"/>
              </a:rPr>
              <a:t>platelets </a:t>
            </a:r>
            <a:r>
              <a:rPr lang="en-US" dirty="0" smtClean="0">
                <a:latin typeface="Times New Roman" pitchFamily="18" charset="0"/>
                <a:cs typeface="Times New Roman" pitchFamily="18" charset="0"/>
              </a:rPr>
              <a:t>count &lt; 1.5 lakh/mm3.</a:t>
            </a:r>
          </a:p>
          <a:p>
            <a:pPr marL="285750" indent="-285750">
              <a:buFont typeface="Arial" pitchFamily="34" charset="0"/>
              <a:buChar char="•"/>
            </a:pPr>
            <a:r>
              <a:rPr lang="en-US" dirty="0" smtClean="0">
                <a:latin typeface="Times New Roman" pitchFamily="18" charset="0"/>
                <a:cs typeface="Times New Roman" pitchFamily="18" charset="0"/>
              </a:rPr>
              <a:t>Sever symptoms &lt;20,ooo/mm3. Cutaneous </a:t>
            </a:r>
            <a:r>
              <a:rPr lang="en-US" dirty="0">
                <a:latin typeface="Times New Roman" pitchFamily="18" charset="0"/>
                <a:cs typeface="Times New Roman" pitchFamily="18" charset="0"/>
              </a:rPr>
              <a:t>bleeding is seen in the form of </a:t>
            </a:r>
            <a:r>
              <a:rPr lang="en-US" i="1" dirty="0">
                <a:latin typeface="Times New Roman" pitchFamily="18" charset="0"/>
                <a:cs typeface="Times New Roman" pitchFamily="18" charset="0"/>
              </a:rPr>
              <a:t>pinpoint hemorrhages</a:t>
            </a:r>
            <a:r>
              <a:rPr lang="en-US" dirty="0">
                <a:latin typeface="Times New Roman" pitchFamily="18" charset="0"/>
                <a:cs typeface="Times New Roman" pitchFamily="18" charset="0"/>
              </a:rPr>
              <a:t> (</a:t>
            </a:r>
            <a:r>
              <a:rPr lang="en-US" b="1" dirty="0" err="1" smtClean="0">
                <a:latin typeface="Times New Roman" pitchFamily="18" charset="0"/>
                <a:cs typeface="Times New Roman" pitchFamily="18" charset="0"/>
              </a:rPr>
              <a:t>petechiae</a:t>
            </a:r>
            <a:r>
              <a:rPr lang="en-US" dirty="0" smtClean="0">
                <a:latin typeface="Times New Roman" pitchFamily="18" charset="0"/>
                <a:cs typeface="Times New Roman" pitchFamily="18" charset="0"/>
              </a:rPr>
              <a:t>).</a:t>
            </a:r>
          </a:p>
          <a:p>
            <a:pPr marL="285750" indent="-285750">
              <a:buFont typeface="Arial" pitchFamily="34" charset="0"/>
              <a:buChar char="•"/>
            </a:pPr>
            <a:r>
              <a:rPr lang="en-US" dirty="0" smtClean="0">
                <a:latin typeface="Times New Roman" pitchFamily="18" charset="0"/>
                <a:cs typeface="Times New Roman" pitchFamily="18" charset="0"/>
              </a:rPr>
              <a:t>sudden </a:t>
            </a:r>
            <a:r>
              <a:rPr lang="en-US" dirty="0">
                <a:latin typeface="Times New Roman" pitchFamily="18" charset="0"/>
                <a:cs typeface="Times New Roman" pitchFamily="18" charset="0"/>
              </a:rPr>
              <a:t>onset of </a:t>
            </a:r>
            <a:r>
              <a:rPr lang="en-US" dirty="0" err="1">
                <a:latin typeface="Times New Roman" pitchFamily="18" charset="0"/>
                <a:cs typeface="Times New Roman" pitchFamily="18" charset="0"/>
              </a:rPr>
              <a:t>purpura</a:t>
            </a:r>
            <a:r>
              <a:rPr lang="en-US" dirty="0">
                <a:latin typeface="Times New Roman" pitchFamily="18" charset="0"/>
                <a:cs typeface="Times New Roman" pitchFamily="18" charset="0"/>
              </a:rPr>
              <a:t> and sometimes oral and nasal bleeding.</a:t>
            </a:r>
          </a:p>
          <a:p>
            <a:endParaRPr lang="en-US" dirty="0">
              <a:latin typeface="Times New Roman" pitchFamily="18" charset="0"/>
              <a:cs typeface="Times New Roman" pitchFamily="18" charset="0"/>
            </a:endParaRPr>
          </a:p>
          <a:p>
            <a:endParaRPr lang="en-US" dirty="0" smtClean="0">
              <a:latin typeface="Times New Roman" pitchFamily="18" charset="0"/>
              <a:cs typeface="Times New Roman" pitchFamily="18" charset="0"/>
            </a:endParaRPr>
          </a:p>
          <a:p>
            <a:endParaRPr lang="en-US" dirty="0"/>
          </a:p>
        </p:txBody>
      </p:sp>
    </p:spTree>
    <p:extLst>
      <p:ext uri="{BB962C8B-B14F-4D97-AF65-F5344CB8AC3E}">
        <p14:creationId xmlns:p14="http://schemas.microsoft.com/office/powerpoint/2010/main" val="36038230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8194"/>
                                        </p:tgtEl>
                                        <p:attrNameLst>
                                          <p:attrName>style.visibility</p:attrName>
                                        </p:attrNameLst>
                                      </p:cBhvr>
                                      <p:to>
                                        <p:strVal val="visible"/>
                                      </p:to>
                                    </p:set>
                                    <p:animEffect transition="in" filter="circle(in)">
                                      <p:cBhvr>
                                        <p:cTn id="12" dur="2000"/>
                                        <p:tgtEl>
                                          <p:spTgt spid="819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152400"/>
            <a:ext cx="8915400" cy="6553200"/>
          </a:xfrm>
        </p:spPr>
        <p:txBody>
          <a:bodyPr/>
          <a:lstStyle/>
          <a:p>
            <a:pPr marL="0" indent="0" algn="ctr">
              <a:buNone/>
            </a:pPr>
            <a:r>
              <a:rPr lang="en-US" sz="4000" b="1" u="sng" dirty="0" smtClean="0">
                <a:solidFill>
                  <a:srgbClr val="FF0000"/>
                </a:solidFill>
                <a:latin typeface="Times New Roman" pitchFamily="18" charset="0"/>
                <a:cs typeface="Times New Roman" pitchFamily="18" charset="0"/>
              </a:rPr>
              <a:t>Hemophilia</a:t>
            </a:r>
          </a:p>
          <a:p>
            <a:pPr marL="0" indent="0">
              <a:buNone/>
            </a:pPr>
            <a:r>
              <a:rPr lang="en-US" sz="2400" dirty="0" smtClean="0">
                <a:latin typeface="Times New Roman" pitchFamily="18" charset="0"/>
                <a:cs typeface="Times New Roman" pitchFamily="18" charset="0"/>
              </a:rPr>
              <a:t>Disorder of secondary plug formation (permanent plug) due to deficiency of clotting factors </a:t>
            </a:r>
            <a:r>
              <a:rPr lang="en-US" sz="2400" b="1" dirty="0">
                <a:latin typeface="Times New Roman" pitchFamily="18" charset="0"/>
                <a:cs typeface="Times New Roman" pitchFamily="18" charset="0"/>
              </a:rPr>
              <a:t>Factor </a:t>
            </a:r>
            <a:r>
              <a:rPr lang="en-US" sz="2400" b="1" dirty="0" smtClean="0">
                <a:latin typeface="Times New Roman" pitchFamily="18" charset="0"/>
                <a:cs typeface="Times New Roman" pitchFamily="18" charset="0"/>
              </a:rPr>
              <a:t>VIII &amp; IX Deficiency.</a:t>
            </a:r>
          </a:p>
          <a:p>
            <a:pPr marL="0" indent="0">
              <a:buNone/>
            </a:pPr>
            <a:r>
              <a:rPr lang="en-US" sz="2400" b="1" u="sng" dirty="0">
                <a:latin typeface="Times New Roman" pitchFamily="18" charset="0"/>
                <a:cs typeface="Times New Roman" pitchFamily="18" charset="0"/>
              </a:rPr>
              <a:t>Hemophilia A</a:t>
            </a:r>
            <a:r>
              <a:rPr lang="en-US" sz="2400" dirty="0">
                <a:latin typeface="Times New Roman" pitchFamily="18" charset="0"/>
                <a:cs typeface="Times New Roman" pitchFamily="18" charset="0"/>
              </a:rPr>
              <a:t> is the most common </a:t>
            </a:r>
            <a:r>
              <a:rPr lang="en-US" sz="2400" i="1" dirty="0">
                <a:latin typeface="Times New Roman" pitchFamily="18" charset="0"/>
                <a:cs typeface="Times New Roman" pitchFamily="18" charset="0"/>
              </a:rPr>
              <a:t>hereditary disease associated with serious bleeding</a:t>
            </a:r>
            <a:r>
              <a:rPr lang="en-US" sz="2400" dirty="0">
                <a:latin typeface="Times New Roman" pitchFamily="18" charset="0"/>
                <a:cs typeface="Times New Roman" pitchFamily="18" charset="0"/>
              </a:rPr>
              <a:t>. It is caused by a reduction in the amount or activity of </a:t>
            </a:r>
            <a:r>
              <a:rPr lang="en-US" sz="2400" b="1" dirty="0">
                <a:latin typeface="Times New Roman" pitchFamily="18" charset="0"/>
                <a:cs typeface="Times New Roman" pitchFamily="18" charset="0"/>
              </a:rPr>
              <a:t>factor VIII</a:t>
            </a:r>
            <a:r>
              <a:rPr lang="en-US" sz="2400" b="1" dirty="0" smtClean="0">
                <a:latin typeface="Times New Roman" pitchFamily="18" charset="0"/>
                <a:cs typeface="Times New Roman" pitchFamily="18" charset="0"/>
              </a:rPr>
              <a:t>.</a:t>
            </a:r>
          </a:p>
          <a:p>
            <a:pPr marL="0" indent="0">
              <a:buNone/>
            </a:pPr>
            <a:r>
              <a:rPr lang="en-US" sz="2400" b="1" u="sng" dirty="0">
                <a:latin typeface="Times New Roman" pitchFamily="18" charset="0"/>
                <a:cs typeface="Times New Roman" pitchFamily="18" charset="0"/>
              </a:rPr>
              <a:t>Hemophilia B (Christmas </a:t>
            </a:r>
            <a:r>
              <a:rPr lang="en-US" sz="2400" b="1" u="sng" dirty="0" smtClean="0">
                <a:latin typeface="Times New Roman" pitchFamily="18" charset="0"/>
                <a:cs typeface="Times New Roman" pitchFamily="18" charset="0"/>
              </a:rPr>
              <a:t>Disease</a:t>
            </a:r>
            <a:r>
              <a:rPr lang="en-US" sz="2400" b="1" dirty="0" smtClean="0">
                <a:latin typeface="Times New Roman" pitchFamily="18" charset="0"/>
                <a:cs typeface="Times New Roman" pitchFamily="18" charset="0"/>
              </a:rPr>
              <a:t>):  </a:t>
            </a:r>
            <a:r>
              <a:rPr lang="en-US" sz="2400" dirty="0" smtClean="0">
                <a:latin typeface="Times New Roman" pitchFamily="18" charset="0"/>
                <a:cs typeface="Times New Roman" pitchFamily="18" charset="0"/>
              </a:rPr>
              <a:t>Severe </a:t>
            </a:r>
            <a:r>
              <a:rPr lang="en-US" sz="2400" b="1" dirty="0">
                <a:latin typeface="Times New Roman" pitchFamily="18" charset="0"/>
                <a:cs typeface="Times New Roman" pitchFamily="18" charset="0"/>
              </a:rPr>
              <a:t>factor IX deficiency </a:t>
            </a:r>
            <a:r>
              <a:rPr lang="en-US" sz="2400" dirty="0">
                <a:latin typeface="Times New Roman" pitchFamily="18" charset="0"/>
                <a:cs typeface="Times New Roman" pitchFamily="18" charset="0"/>
              </a:rPr>
              <a:t>produces a disorder clinically indistinguishable from factor VIII </a:t>
            </a:r>
            <a:r>
              <a:rPr lang="en-US" sz="2400" dirty="0" smtClean="0">
                <a:latin typeface="Times New Roman" pitchFamily="18" charset="0"/>
                <a:cs typeface="Times New Roman" pitchFamily="18" charset="0"/>
              </a:rPr>
              <a:t>deficiency.</a:t>
            </a:r>
          </a:p>
        </p:txBody>
      </p:sp>
      <p:sp>
        <p:nvSpPr>
          <p:cNvPr id="4" name="TextBox 3"/>
          <p:cNvSpPr txBox="1"/>
          <p:nvPr/>
        </p:nvSpPr>
        <p:spPr>
          <a:xfrm>
            <a:off x="152400" y="3962400"/>
            <a:ext cx="2819400" cy="2246769"/>
          </a:xfrm>
          <a:prstGeom prst="rect">
            <a:avLst/>
          </a:prstGeom>
          <a:noFill/>
        </p:spPr>
        <p:txBody>
          <a:bodyPr wrap="square" rtlCol="0">
            <a:spAutoFit/>
          </a:bodyPr>
          <a:lstStyle/>
          <a:p>
            <a:r>
              <a:rPr lang="en-US" sz="2000" dirty="0">
                <a:solidFill>
                  <a:srgbClr val="7030A0"/>
                </a:solidFill>
                <a:latin typeface="Aharoni" pitchFamily="2" charset="-79"/>
                <a:cs typeface="Aharoni" pitchFamily="2" charset="-79"/>
              </a:rPr>
              <a:t>factor VIII and IX function together to activate factor X which ultimately convert </a:t>
            </a:r>
            <a:r>
              <a:rPr lang="en-US" sz="2000" dirty="0" err="1">
                <a:solidFill>
                  <a:srgbClr val="7030A0"/>
                </a:solidFill>
                <a:latin typeface="Aharoni" pitchFamily="2" charset="-79"/>
                <a:cs typeface="Aharoni" pitchFamily="2" charset="-79"/>
              </a:rPr>
              <a:t>prothrombin</a:t>
            </a:r>
            <a:r>
              <a:rPr lang="en-US" sz="2000" dirty="0">
                <a:solidFill>
                  <a:srgbClr val="7030A0"/>
                </a:solidFill>
                <a:latin typeface="Aharoni" pitchFamily="2" charset="-79"/>
                <a:cs typeface="Aharoni" pitchFamily="2" charset="-79"/>
              </a:rPr>
              <a:t> to thrombin </a:t>
            </a:r>
          </a:p>
          <a:p>
            <a:endParaRPr lang="en-US" sz="2000" dirty="0"/>
          </a:p>
        </p:txBody>
      </p:sp>
    </p:spTree>
    <p:extLst>
      <p:ext uri="{BB962C8B-B14F-4D97-AF65-F5344CB8AC3E}">
        <p14:creationId xmlns:p14="http://schemas.microsoft.com/office/powerpoint/2010/main" val="270780096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915400" cy="6553200"/>
          </a:xfrm>
        </p:spPr>
        <p:txBody>
          <a:bodyPr>
            <a:normAutofit/>
          </a:bodyPr>
          <a:lstStyle/>
          <a:p>
            <a:pPr marL="0" indent="0">
              <a:buNone/>
            </a:pPr>
            <a:r>
              <a:rPr lang="en-US" sz="2400" b="1" dirty="0">
                <a:solidFill>
                  <a:srgbClr val="FF0000"/>
                </a:solidFill>
                <a:latin typeface="Times New Roman" pitchFamily="18" charset="0"/>
                <a:cs typeface="Times New Roman" pitchFamily="18" charset="0"/>
              </a:rPr>
              <a:t>Hemophilia A</a:t>
            </a:r>
            <a:r>
              <a:rPr lang="en-US" sz="2400" b="1" dirty="0">
                <a:latin typeface="Times New Roman" pitchFamily="18" charset="0"/>
                <a:cs typeface="Times New Roman" pitchFamily="18" charset="0"/>
              </a:rPr>
              <a:t> </a:t>
            </a:r>
            <a:endParaRPr lang="en-US" sz="2400" b="1" dirty="0" smtClean="0">
              <a:latin typeface="Times New Roman" pitchFamily="18" charset="0"/>
              <a:cs typeface="Times New Roman" pitchFamily="18" charset="0"/>
            </a:endParaRPr>
          </a:p>
          <a:p>
            <a:r>
              <a:rPr lang="en-US" sz="2400" dirty="0">
                <a:latin typeface="Times New Roman" pitchFamily="18" charset="0"/>
                <a:cs typeface="Times New Roman" pitchFamily="18" charset="0"/>
              </a:rPr>
              <a:t>I</a:t>
            </a:r>
            <a:r>
              <a:rPr lang="en-US" sz="2400" dirty="0" smtClean="0">
                <a:latin typeface="Times New Roman" pitchFamily="18" charset="0"/>
                <a:cs typeface="Times New Roman" pitchFamily="18" charset="0"/>
              </a:rPr>
              <a:t>nherited </a:t>
            </a:r>
            <a:r>
              <a:rPr lang="en-US" sz="2400" dirty="0">
                <a:latin typeface="Times New Roman" pitchFamily="18" charset="0"/>
                <a:cs typeface="Times New Roman" pitchFamily="18" charset="0"/>
              </a:rPr>
              <a:t>as an </a:t>
            </a:r>
            <a:r>
              <a:rPr lang="en-US" sz="2400" b="1" dirty="0">
                <a:latin typeface="Times New Roman" pitchFamily="18" charset="0"/>
                <a:cs typeface="Times New Roman" pitchFamily="18" charset="0"/>
              </a:rPr>
              <a:t>X-linked recessive trait</a:t>
            </a:r>
            <a:r>
              <a:rPr lang="en-US" sz="2400" dirty="0">
                <a:latin typeface="Times New Roman" pitchFamily="18" charset="0"/>
                <a:cs typeface="Times New Roman" pitchFamily="18" charset="0"/>
              </a:rPr>
              <a:t>, and thus occurs in males and in homozygous </a:t>
            </a:r>
            <a:r>
              <a:rPr lang="en-US" sz="2400" dirty="0" smtClean="0">
                <a:latin typeface="Times New Roman" pitchFamily="18" charset="0"/>
                <a:cs typeface="Times New Roman" pitchFamily="18" charset="0"/>
              </a:rPr>
              <a:t>females often associated </a:t>
            </a:r>
            <a:r>
              <a:rPr lang="en-US" sz="2400" dirty="0">
                <a:latin typeface="Times New Roman" pitchFamily="18" charset="0"/>
                <a:cs typeface="Times New Roman" pitchFamily="18" charset="0"/>
              </a:rPr>
              <a:t>with point mutations in factor VIII that impair the function of the protein</a:t>
            </a:r>
            <a:r>
              <a:rPr lang="en-US" sz="2400" dirty="0" smtClean="0">
                <a:latin typeface="Times New Roman" pitchFamily="18" charset="0"/>
                <a:cs typeface="Times New Roman" pitchFamily="18" charset="0"/>
              </a:rPr>
              <a:t>.</a:t>
            </a:r>
          </a:p>
          <a:p>
            <a:r>
              <a:rPr lang="en-US" sz="2400" dirty="0">
                <a:latin typeface="Times New Roman" pitchFamily="18" charset="0"/>
                <a:cs typeface="Times New Roman" pitchFamily="18" charset="0"/>
              </a:rPr>
              <a:t>B</a:t>
            </a:r>
            <a:r>
              <a:rPr lang="en-US" sz="2400" dirty="0" smtClean="0">
                <a:latin typeface="Times New Roman" pitchFamily="18" charset="0"/>
                <a:cs typeface="Times New Roman" pitchFamily="18" charset="0"/>
              </a:rPr>
              <a:t>ruising </a:t>
            </a:r>
            <a:r>
              <a:rPr lang="en-US" sz="2400" dirty="0">
                <a:latin typeface="Times New Roman" pitchFamily="18" charset="0"/>
                <a:cs typeface="Times New Roman" pitchFamily="18" charset="0"/>
              </a:rPr>
              <a:t>and massive hemorrhage after trauma or operative procedures. S</a:t>
            </a:r>
            <a:r>
              <a:rPr lang="en-US" sz="2400" dirty="0" smtClean="0">
                <a:latin typeface="Times New Roman" pitchFamily="18" charset="0"/>
                <a:cs typeface="Times New Roman" pitchFamily="18" charset="0"/>
              </a:rPr>
              <a:t>ubject </a:t>
            </a:r>
            <a:r>
              <a:rPr lang="en-US" sz="2400" dirty="0">
                <a:latin typeface="Times New Roman" pitchFamily="18" charset="0"/>
                <a:cs typeface="Times New Roman" pitchFamily="18" charset="0"/>
              </a:rPr>
              <a:t>to trauma, particularly </a:t>
            </a:r>
            <a:r>
              <a:rPr lang="en-US" sz="2400" b="1" dirty="0">
                <a:latin typeface="Times New Roman" pitchFamily="18" charset="0"/>
                <a:cs typeface="Times New Roman" pitchFamily="18" charset="0"/>
              </a:rPr>
              <a:t>the joints</a:t>
            </a:r>
            <a:r>
              <a:rPr lang="en-US" sz="2400" dirty="0">
                <a:latin typeface="Times New Roman" pitchFamily="18" charset="0"/>
                <a:cs typeface="Times New Roman" pitchFamily="18" charset="0"/>
              </a:rPr>
              <a:t>, where they are known as </a:t>
            </a:r>
            <a:r>
              <a:rPr lang="en-US" sz="2400" b="1" dirty="0" err="1" smtClean="0">
                <a:latin typeface="Times New Roman" pitchFamily="18" charset="0"/>
                <a:cs typeface="Times New Roman" pitchFamily="18" charset="0"/>
              </a:rPr>
              <a:t>hemarthroses</a:t>
            </a:r>
            <a:r>
              <a:rPr lang="en-US" sz="2400" b="1" dirty="0" smtClean="0">
                <a:latin typeface="Times New Roman" pitchFamily="18" charset="0"/>
                <a:cs typeface="Times New Roman" pitchFamily="18" charset="0"/>
              </a:rPr>
              <a:t>, </a:t>
            </a:r>
            <a:r>
              <a:rPr lang="en-US" sz="2400" dirty="0">
                <a:latin typeface="Times New Roman" pitchFamily="18" charset="0"/>
                <a:cs typeface="Times New Roman" pitchFamily="18" charset="0"/>
              </a:rPr>
              <a:t>leads to progressive deformities that can be </a:t>
            </a:r>
            <a:r>
              <a:rPr lang="en-US" sz="2400" b="1" dirty="0">
                <a:latin typeface="Times New Roman" pitchFamily="18" charset="0"/>
                <a:cs typeface="Times New Roman" pitchFamily="18" charset="0"/>
              </a:rPr>
              <a:t>crippling</a:t>
            </a:r>
            <a:r>
              <a:rPr lang="en-US" sz="2400" b="1" dirty="0" smtClean="0">
                <a:latin typeface="Times New Roman" pitchFamily="18" charset="0"/>
                <a:cs typeface="Times New Roman" pitchFamily="18" charset="0"/>
              </a:rPr>
              <a:t>.</a:t>
            </a:r>
          </a:p>
          <a:p>
            <a:r>
              <a:rPr lang="en-US" sz="2400" dirty="0">
                <a:latin typeface="Times New Roman" pitchFamily="18" charset="0"/>
                <a:cs typeface="Times New Roman" pitchFamily="18" charset="0"/>
              </a:rPr>
              <a:t>Treatment of hemophilia A involves infusion of </a:t>
            </a:r>
            <a:r>
              <a:rPr lang="en-US" sz="2400" b="1" dirty="0">
                <a:latin typeface="Times New Roman" pitchFamily="18" charset="0"/>
                <a:cs typeface="Times New Roman" pitchFamily="18" charset="0"/>
              </a:rPr>
              <a:t>recombinant factor VIII. </a:t>
            </a:r>
            <a:endParaRPr lang="en-US" sz="2400" b="1" dirty="0" smtClean="0">
              <a:latin typeface="Times New Roman" pitchFamily="18" charset="0"/>
              <a:cs typeface="Times New Roman" pitchFamily="18" charset="0"/>
            </a:endParaRPr>
          </a:p>
          <a:p>
            <a:pPr marL="0" indent="0">
              <a:buNone/>
            </a:pPr>
            <a:r>
              <a:rPr lang="en-US" sz="2400" b="1" dirty="0">
                <a:solidFill>
                  <a:srgbClr val="FF0000"/>
                </a:solidFill>
                <a:latin typeface="Times New Roman" pitchFamily="18" charset="0"/>
                <a:cs typeface="Times New Roman" pitchFamily="18" charset="0"/>
              </a:rPr>
              <a:t>Hemophilia </a:t>
            </a:r>
            <a:r>
              <a:rPr lang="en-US" sz="2400" b="1" dirty="0" smtClean="0">
                <a:solidFill>
                  <a:srgbClr val="FF0000"/>
                </a:solidFill>
                <a:latin typeface="Times New Roman" pitchFamily="18" charset="0"/>
                <a:cs typeface="Times New Roman" pitchFamily="18" charset="0"/>
              </a:rPr>
              <a:t>B</a:t>
            </a:r>
            <a:r>
              <a:rPr lang="en-US" sz="2400" b="1" dirty="0" smtClean="0">
                <a:latin typeface="Times New Roman" pitchFamily="18" charset="0"/>
                <a:cs typeface="Times New Roman" pitchFamily="18" charset="0"/>
              </a:rPr>
              <a:t> (</a:t>
            </a:r>
            <a:r>
              <a:rPr lang="en-US" sz="2400" dirty="0"/>
              <a:t>named after the first patient with this </a:t>
            </a:r>
            <a:r>
              <a:rPr lang="en-US" sz="2400" dirty="0" smtClean="0"/>
              <a:t>condition)</a:t>
            </a:r>
            <a:endParaRPr lang="en-US" sz="2400" dirty="0" smtClean="0">
              <a:latin typeface="Times New Roman" pitchFamily="18" charset="0"/>
              <a:cs typeface="Times New Roman" pitchFamily="18" charset="0"/>
            </a:endParaRPr>
          </a:p>
          <a:p>
            <a:r>
              <a:rPr lang="en-US" sz="2400" dirty="0">
                <a:latin typeface="Times New Roman" pitchFamily="18" charset="0"/>
                <a:cs typeface="Times New Roman" pitchFamily="18" charset="0"/>
              </a:rPr>
              <a:t>Like hemophilia A, it is inherited as an X-linked </a:t>
            </a:r>
            <a:r>
              <a:rPr lang="en-US" sz="2400" dirty="0" smtClean="0">
                <a:latin typeface="Times New Roman" pitchFamily="18" charset="0"/>
                <a:cs typeface="Times New Roman" pitchFamily="18" charset="0"/>
              </a:rPr>
              <a:t>recessive.</a:t>
            </a:r>
          </a:p>
          <a:p>
            <a:r>
              <a:rPr lang="en-US" sz="2400" dirty="0">
                <a:latin typeface="Times New Roman" pitchFamily="18" charset="0"/>
                <a:cs typeface="Times New Roman" pitchFamily="18" charset="0"/>
              </a:rPr>
              <a:t>Recombinant </a:t>
            </a:r>
            <a:r>
              <a:rPr lang="en-US" sz="2400" b="1" dirty="0">
                <a:latin typeface="Times New Roman" pitchFamily="18" charset="0"/>
                <a:cs typeface="Times New Roman" pitchFamily="18" charset="0"/>
              </a:rPr>
              <a:t>factor IX is used for treatment</a:t>
            </a:r>
            <a:r>
              <a:rPr lang="en-US" sz="2400" dirty="0">
                <a:latin typeface="Times New Roman" pitchFamily="18" charset="0"/>
                <a:cs typeface="Times New Roman" pitchFamily="18" charset="0"/>
              </a:rPr>
              <a:t>.</a:t>
            </a:r>
            <a:r>
              <a:rPr lang="en-US"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205138083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763000" cy="3048000"/>
          </a:xfrm>
        </p:spPr>
        <p:txBody>
          <a:bodyPr>
            <a:normAutofit lnSpcReduction="10000"/>
          </a:bodyPr>
          <a:lstStyle/>
          <a:p>
            <a:pPr marL="0" indent="0" algn="ctr">
              <a:buNone/>
            </a:pPr>
            <a:r>
              <a:rPr lang="en-US" sz="3600" b="1" u="sng" dirty="0" smtClean="0">
                <a:solidFill>
                  <a:srgbClr val="FF0000"/>
                </a:solidFill>
              </a:rPr>
              <a:t>HEART</a:t>
            </a:r>
          </a:p>
          <a:p>
            <a:r>
              <a:rPr lang="en-US" sz="2200" b="1" dirty="0" smtClean="0"/>
              <a:t>12 cm </a:t>
            </a:r>
            <a:r>
              <a:rPr lang="en-US" sz="2200" dirty="0" smtClean="0"/>
              <a:t>long</a:t>
            </a:r>
            <a:r>
              <a:rPr lang="en-US" sz="2200" dirty="0"/>
              <a:t>, </a:t>
            </a:r>
            <a:r>
              <a:rPr lang="en-US" sz="2200" b="1" dirty="0"/>
              <a:t>9 cm </a:t>
            </a:r>
            <a:r>
              <a:rPr lang="en-US" sz="2200" dirty="0" smtClean="0"/>
              <a:t>wide </a:t>
            </a:r>
            <a:r>
              <a:rPr lang="en-US" sz="2200" dirty="0"/>
              <a:t>at its broadest point, and </a:t>
            </a:r>
            <a:r>
              <a:rPr lang="en-US" sz="2200" b="1" dirty="0"/>
              <a:t>6 </a:t>
            </a:r>
            <a:r>
              <a:rPr lang="en-US" sz="2200" b="1" dirty="0" smtClean="0"/>
              <a:t>cm </a:t>
            </a:r>
            <a:r>
              <a:rPr lang="en-US" sz="2200" dirty="0" smtClean="0"/>
              <a:t>thick</a:t>
            </a:r>
            <a:r>
              <a:rPr lang="en-US" sz="2200" dirty="0"/>
              <a:t>, with an average mass of 250 g </a:t>
            </a:r>
            <a:r>
              <a:rPr lang="en-US" sz="2200" dirty="0" smtClean="0"/>
              <a:t>in adult females </a:t>
            </a:r>
            <a:r>
              <a:rPr lang="en-US" sz="2200" dirty="0"/>
              <a:t>and 300 g </a:t>
            </a:r>
            <a:r>
              <a:rPr lang="en-US" sz="2200" dirty="0" smtClean="0"/>
              <a:t>in </a:t>
            </a:r>
            <a:r>
              <a:rPr lang="en-US" sz="2200" dirty="0"/>
              <a:t>adult </a:t>
            </a:r>
            <a:r>
              <a:rPr lang="en-US" sz="2200" dirty="0" smtClean="0"/>
              <a:t>males.</a:t>
            </a:r>
          </a:p>
          <a:p>
            <a:r>
              <a:rPr lang="en-US" sz="2200" dirty="0" smtClean="0"/>
              <a:t>The </a:t>
            </a:r>
            <a:r>
              <a:rPr lang="en-US" sz="2200" dirty="0"/>
              <a:t>heart rests </a:t>
            </a:r>
            <a:r>
              <a:rPr lang="en-US" sz="2200" dirty="0" smtClean="0"/>
              <a:t>on the </a:t>
            </a:r>
            <a:r>
              <a:rPr lang="en-US" sz="2200" dirty="0"/>
              <a:t>diaphragm, near the midline of the thoracic </a:t>
            </a:r>
            <a:r>
              <a:rPr lang="en-US" sz="2200" dirty="0" smtClean="0"/>
              <a:t>cavity.</a:t>
            </a:r>
          </a:p>
          <a:p>
            <a:r>
              <a:rPr lang="en-US" sz="2200" dirty="0" smtClean="0"/>
              <a:t>The </a:t>
            </a:r>
            <a:r>
              <a:rPr lang="en-US" sz="2200" dirty="0"/>
              <a:t>heart lies in </a:t>
            </a:r>
            <a:r>
              <a:rPr lang="en-US" sz="2200" dirty="0" smtClean="0"/>
              <a:t>the </a:t>
            </a:r>
            <a:r>
              <a:rPr lang="pt-BR" sz="2200" b="1" dirty="0" smtClean="0"/>
              <a:t>mediastinum.</a:t>
            </a:r>
          </a:p>
          <a:p>
            <a:r>
              <a:rPr lang="en-US" sz="2200" dirty="0"/>
              <a:t>The pointed </a:t>
            </a:r>
            <a:r>
              <a:rPr lang="en-US" sz="2200" b="1" dirty="0"/>
              <a:t>apex </a:t>
            </a:r>
            <a:r>
              <a:rPr lang="en-US" sz="2200" dirty="0"/>
              <a:t>is formed by the tip </a:t>
            </a:r>
            <a:r>
              <a:rPr lang="en-US" sz="2200" dirty="0" smtClean="0"/>
              <a:t>of the left ventricle (a lower chamber of the heart) and rests on the diaphragm</a:t>
            </a:r>
            <a:r>
              <a:rPr lang="en-US" sz="2200" dirty="0"/>
              <a:t>. </a:t>
            </a:r>
            <a:endParaRPr lang="en-US" sz="2200" dirty="0" smtClean="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0182" y="3103418"/>
            <a:ext cx="6324600" cy="33568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4636" y="3276600"/>
            <a:ext cx="3068782" cy="2585323"/>
          </a:xfrm>
          <a:prstGeom prst="rect">
            <a:avLst/>
          </a:prstGeom>
          <a:noFill/>
        </p:spPr>
        <p:txBody>
          <a:bodyPr wrap="square" rtlCol="0">
            <a:spAutoFit/>
          </a:bodyPr>
          <a:lstStyle/>
          <a:p>
            <a:pPr marL="285750" indent="-285750">
              <a:buFont typeface="Arial" pitchFamily="34" charset="0"/>
              <a:buChar char="•"/>
            </a:pPr>
            <a:r>
              <a:rPr lang="en-US" dirty="0"/>
              <a:t>It is </a:t>
            </a:r>
            <a:r>
              <a:rPr lang="en-US" b="1" dirty="0"/>
              <a:t>directed anteriorly, inferiorly, and to the left</a:t>
            </a:r>
            <a:r>
              <a:rPr lang="en-US" dirty="0"/>
              <a:t>.</a:t>
            </a:r>
          </a:p>
          <a:p>
            <a:pPr marL="285750" indent="-285750">
              <a:buFont typeface="Arial" pitchFamily="34" charset="0"/>
              <a:buChar char="•"/>
            </a:pPr>
            <a:r>
              <a:rPr lang="en-US" dirty="0"/>
              <a:t>The </a:t>
            </a:r>
            <a:r>
              <a:rPr lang="en-US" b="1" dirty="0"/>
              <a:t>base </a:t>
            </a:r>
            <a:r>
              <a:rPr lang="en-US" dirty="0"/>
              <a:t>of the heart is opposite the apex and is its posterior aspect. It is formed by the atria (upper chambers) of the heart, mostly the left atrium</a:t>
            </a:r>
          </a:p>
          <a:p>
            <a:pPr marL="285750" indent="-285750">
              <a:buFont typeface="Arial" pitchFamily="34" charset="0"/>
              <a:buChar char="•"/>
            </a:pPr>
            <a:endParaRPr lang="en-US" dirty="0"/>
          </a:p>
        </p:txBody>
      </p:sp>
    </p:spTree>
    <p:extLst>
      <p:ext uri="{BB962C8B-B14F-4D97-AF65-F5344CB8AC3E}">
        <p14:creationId xmlns:p14="http://schemas.microsoft.com/office/powerpoint/2010/main" val="4015974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barn(inVertical)">
                                      <p:cBhvr>
                                        <p:cTn id="3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4636"/>
            <a:ext cx="8562976" cy="67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0834115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082" y="304800"/>
            <a:ext cx="8640893" cy="609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905000" y="5952990"/>
            <a:ext cx="1987660" cy="461665"/>
          </a:xfrm>
          <a:prstGeom prst="rect">
            <a:avLst/>
          </a:prstGeom>
          <a:noFill/>
        </p:spPr>
        <p:txBody>
          <a:bodyPr wrap="none" rtlCol="0">
            <a:spAutoFit/>
          </a:bodyPr>
          <a:lstStyle/>
          <a:p>
            <a:r>
              <a:rPr lang="en-US" sz="2400" b="1" u="sng" dirty="0">
                <a:solidFill>
                  <a:srgbClr val="FF0000"/>
                </a:solidFill>
              </a:rPr>
              <a:t>Anterior view.</a:t>
            </a:r>
          </a:p>
        </p:txBody>
      </p:sp>
    </p:spTree>
    <p:extLst>
      <p:ext uri="{BB962C8B-B14F-4D97-AF65-F5344CB8AC3E}">
        <p14:creationId xmlns:p14="http://schemas.microsoft.com/office/powerpoint/2010/main" val="243126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wheel(1)">
                                      <p:cBhvr>
                                        <p:cTn id="7" dur="20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763" y="228600"/>
            <a:ext cx="8372475" cy="5267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914400" y="5715000"/>
            <a:ext cx="6966138" cy="461665"/>
          </a:xfrm>
          <a:prstGeom prst="rect">
            <a:avLst/>
          </a:prstGeom>
          <a:noFill/>
        </p:spPr>
        <p:txBody>
          <a:bodyPr wrap="none" rtlCol="0">
            <a:spAutoFit/>
          </a:bodyPr>
          <a:lstStyle/>
          <a:p>
            <a:r>
              <a:rPr lang="en-US" sz="2400" b="1" u="sng" dirty="0">
                <a:solidFill>
                  <a:srgbClr val="FF0000"/>
                </a:solidFill>
              </a:rPr>
              <a:t>Frontal section showing interior chambers and valves</a:t>
            </a:r>
          </a:p>
        </p:txBody>
      </p:sp>
    </p:spTree>
    <p:extLst>
      <p:ext uri="{BB962C8B-B14F-4D97-AF65-F5344CB8AC3E}">
        <p14:creationId xmlns:p14="http://schemas.microsoft.com/office/powerpoint/2010/main" val="3225820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wheel(1)">
                                      <p:cBhvr>
                                        <p:cTn id="7" dur="20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163" y="685800"/>
            <a:ext cx="8672763"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524000" y="162580"/>
            <a:ext cx="6170856" cy="523220"/>
          </a:xfrm>
          <a:prstGeom prst="rect">
            <a:avLst/>
          </a:prstGeom>
          <a:noFill/>
        </p:spPr>
        <p:txBody>
          <a:bodyPr wrap="none" rtlCol="0">
            <a:spAutoFit/>
          </a:bodyPr>
          <a:lstStyle/>
          <a:p>
            <a:r>
              <a:rPr lang="en-US" sz="2800" b="1" u="sng" dirty="0">
                <a:solidFill>
                  <a:srgbClr val="FF0000"/>
                </a:solidFill>
              </a:rPr>
              <a:t>Structure of the heart: internal anatomy</a:t>
            </a:r>
            <a:endParaRPr lang="en-US" sz="2800" u="sng" dirty="0">
              <a:solidFill>
                <a:srgbClr val="FF0000"/>
              </a:solidFill>
            </a:endParaRPr>
          </a:p>
        </p:txBody>
      </p:sp>
    </p:spTree>
    <p:extLst>
      <p:ext uri="{BB962C8B-B14F-4D97-AF65-F5344CB8AC3E}">
        <p14:creationId xmlns:p14="http://schemas.microsoft.com/office/powerpoint/2010/main" val="319432100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1600" y="0"/>
            <a:ext cx="7644846" cy="41098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505199" y="5066376"/>
            <a:ext cx="2511247" cy="1077218"/>
          </a:xfrm>
          <a:prstGeom prst="rect">
            <a:avLst/>
          </a:prstGeom>
          <a:noFill/>
        </p:spPr>
        <p:txBody>
          <a:bodyPr wrap="square" rtlCol="0">
            <a:spAutoFit/>
          </a:bodyPr>
          <a:lstStyle/>
          <a:p>
            <a:r>
              <a:rPr lang="en-US" sz="3200" b="1" u="sng" dirty="0" smtClean="0">
                <a:solidFill>
                  <a:srgbClr val="FF0000"/>
                </a:solidFill>
              </a:rPr>
              <a:t>Coverings of heart</a:t>
            </a:r>
            <a:endParaRPr lang="en-US" sz="3200" b="1" u="sng" dirty="0">
              <a:solidFill>
                <a:srgbClr val="FF0000"/>
              </a:solidFill>
            </a:endParaRP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3962400"/>
            <a:ext cx="6347112" cy="27927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43086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4098"/>
                                        </p:tgtEl>
                                        <p:attrNameLst>
                                          <p:attrName>style.visibility</p:attrName>
                                        </p:attrNameLst>
                                      </p:cBhvr>
                                      <p:to>
                                        <p:strVal val="visible"/>
                                      </p:to>
                                    </p:set>
                                    <p:animEffect transition="in" filter="circle(in)">
                                      <p:cBhvr>
                                        <p:cTn id="17"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209800"/>
            <a:ext cx="8153400" cy="42084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757207" y="268162"/>
            <a:ext cx="3241657" cy="523220"/>
          </a:xfrm>
          <a:prstGeom prst="rect">
            <a:avLst/>
          </a:prstGeom>
          <a:noFill/>
        </p:spPr>
        <p:txBody>
          <a:bodyPr wrap="none" rtlCol="0">
            <a:spAutoFit/>
          </a:bodyPr>
          <a:lstStyle/>
          <a:p>
            <a:r>
              <a:rPr lang="en-US" sz="2800" b="1" u="sng" dirty="0">
                <a:solidFill>
                  <a:srgbClr val="FF0000"/>
                </a:solidFill>
              </a:rPr>
              <a:t>Coronary Circulation</a:t>
            </a:r>
          </a:p>
        </p:txBody>
      </p:sp>
      <p:sp>
        <p:nvSpPr>
          <p:cNvPr id="2" name="TextBox 1"/>
          <p:cNvSpPr txBox="1"/>
          <p:nvPr/>
        </p:nvSpPr>
        <p:spPr>
          <a:xfrm>
            <a:off x="5998864" y="282017"/>
            <a:ext cx="3154325" cy="523220"/>
          </a:xfrm>
          <a:prstGeom prst="rect">
            <a:avLst/>
          </a:prstGeom>
          <a:noFill/>
        </p:spPr>
        <p:txBody>
          <a:bodyPr wrap="none" rtlCol="0">
            <a:spAutoFit/>
          </a:bodyPr>
          <a:lstStyle/>
          <a:p>
            <a:r>
              <a:rPr lang="en-US" sz="2800" b="1" dirty="0" smtClean="0">
                <a:solidFill>
                  <a:srgbClr val="FF0000"/>
                </a:solidFill>
              </a:rPr>
              <a:t>Circulation to heart </a:t>
            </a:r>
            <a:endParaRPr lang="en-US" sz="2800" b="1" dirty="0">
              <a:solidFill>
                <a:srgbClr val="FF0000"/>
              </a:solidFill>
            </a:endParaRP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3843" y="1066800"/>
            <a:ext cx="2974942" cy="20141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3320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027"/>
                                        </p:tgtEl>
                                        <p:attrNameLst>
                                          <p:attrName>style.visibility</p:attrName>
                                        </p:attrNameLst>
                                      </p:cBhvr>
                                      <p:to>
                                        <p:strVal val="visible"/>
                                      </p:to>
                                    </p:set>
                                    <p:animEffect transition="in" filter="circle(in)">
                                      <p:cBhvr>
                                        <p:cTn id="12" dur="20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22842" y="23192"/>
            <a:ext cx="7521158" cy="5387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582399" y="6245088"/>
            <a:ext cx="6804299" cy="584775"/>
          </a:xfrm>
          <a:prstGeom prst="rect">
            <a:avLst/>
          </a:prstGeom>
          <a:noFill/>
        </p:spPr>
        <p:txBody>
          <a:bodyPr wrap="none" rtlCol="0">
            <a:spAutoFit/>
          </a:bodyPr>
          <a:lstStyle/>
          <a:p>
            <a:r>
              <a:rPr lang="en-US" sz="3200" b="1" u="sng" dirty="0">
                <a:solidFill>
                  <a:srgbClr val="FF0000"/>
                </a:solidFill>
              </a:rPr>
              <a:t>Comparative structure of blood vessels</a:t>
            </a:r>
            <a:endParaRPr lang="en-US" sz="3200" u="sng" dirty="0">
              <a:solidFill>
                <a:srgbClr val="FF0000"/>
              </a:solidFill>
            </a:endParaRP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296" y="2736177"/>
            <a:ext cx="3020703" cy="3238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7141168" y="3962400"/>
            <a:ext cx="2002832" cy="307777"/>
          </a:xfrm>
          <a:prstGeom prst="rect">
            <a:avLst/>
          </a:prstGeom>
          <a:noFill/>
        </p:spPr>
        <p:txBody>
          <a:bodyPr wrap="square" rtlCol="0">
            <a:spAutoFit/>
          </a:bodyPr>
          <a:lstStyle/>
          <a:p>
            <a:r>
              <a:rPr lang="en-US" sz="1400" b="1" dirty="0" smtClean="0">
                <a:solidFill>
                  <a:srgbClr val="FF0000"/>
                </a:solidFill>
              </a:rPr>
              <a:t>Capacitance vessels</a:t>
            </a:r>
            <a:endParaRPr lang="en-US" sz="1400" b="1" dirty="0">
              <a:solidFill>
                <a:srgbClr val="FF0000"/>
              </a:solidFill>
            </a:endParaRPr>
          </a:p>
        </p:txBody>
      </p:sp>
      <p:sp>
        <p:nvSpPr>
          <p:cNvPr id="6" name="TextBox 5"/>
          <p:cNvSpPr txBox="1"/>
          <p:nvPr/>
        </p:nvSpPr>
        <p:spPr>
          <a:xfrm>
            <a:off x="4419600" y="3815335"/>
            <a:ext cx="1358000" cy="307777"/>
          </a:xfrm>
          <a:prstGeom prst="rect">
            <a:avLst/>
          </a:prstGeom>
          <a:noFill/>
        </p:spPr>
        <p:txBody>
          <a:bodyPr wrap="none" rtlCol="0">
            <a:spAutoFit/>
          </a:bodyPr>
          <a:lstStyle/>
          <a:p>
            <a:r>
              <a:rPr lang="en-US" sz="1400" b="1" dirty="0" smtClean="0">
                <a:solidFill>
                  <a:srgbClr val="FF0000"/>
                </a:solidFill>
              </a:rPr>
              <a:t>Resistant vessel</a:t>
            </a:r>
            <a:endParaRPr lang="en-US" sz="1400" b="1" dirty="0">
              <a:solidFill>
                <a:srgbClr val="FF0000"/>
              </a:solidFill>
            </a:endParaRPr>
          </a:p>
        </p:txBody>
      </p:sp>
      <p:sp>
        <p:nvSpPr>
          <p:cNvPr id="7" name="TextBox 6"/>
          <p:cNvSpPr txBox="1"/>
          <p:nvPr/>
        </p:nvSpPr>
        <p:spPr>
          <a:xfrm>
            <a:off x="3886200" y="5474199"/>
            <a:ext cx="4894225" cy="523220"/>
          </a:xfrm>
          <a:prstGeom prst="rect">
            <a:avLst/>
          </a:prstGeom>
          <a:noFill/>
        </p:spPr>
        <p:txBody>
          <a:bodyPr wrap="none" rtlCol="0">
            <a:spAutoFit/>
          </a:bodyPr>
          <a:lstStyle/>
          <a:p>
            <a:r>
              <a:rPr lang="en-US" sz="2800" b="1" dirty="0" err="1" smtClean="0">
                <a:solidFill>
                  <a:srgbClr val="FF0000"/>
                </a:solidFill>
              </a:rPr>
              <a:t>Areteries</a:t>
            </a:r>
            <a:r>
              <a:rPr lang="en-US" sz="2800" b="1" dirty="0" smtClean="0">
                <a:solidFill>
                  <a:srgbClr val="FF0000"/>
                </a:solidFill>
              </a:rPr>
              <a:t> </a:t>
            </a:r>
            <a:r>
              <a:rPr lang="en-US" sz="2800" b="1" dirty="0" err="1" smtClean="0">
                <a:solidFill>
                  <a:srgbClr val="FF0000"/>
                </a:solidFill>
              </a:rPr>
              <a:t>Vs</a:t>
            </a:r>
            <a:r>
              <a:rPr lang="en-US" sz="2800" b="1" dirty="0" smtClean="0">
                <a:solidFill>
                  <a:srgbClr val="FF0000"/>
                </a:solidFill>
              </a:rPr>
              <a:t> Veins </a:t>
            </a:r>
            <a:r>
              <a:rPr lang="en-US" sz="2800" b="1" dirty="0" err="1" smtClean="0">
                <a:solidFill>
                  <a:srgbClr val="FF0000"/>
                </a:solidFill>
              </a:rPr>
              <a:t>Vs</a:t>
            </a:r>
            <a:r>
              <a:rPr lang="en-US" sz="2800" b="1" dirty="0" smtClean="0">
                <a:solidFill>
                  <a:srgbClr val="FF0000"/>
                </a:solidFill>
              </a:rPr>
              <a:t> Capillaries</a:t>
            </a:r>
            <a:endParaRPr lang="en-US" sz="2800" b="1" dirty="0">
              <a:solidFill>
                <a:srgbClr val="FF0000"/>
              </a:solidFill>
            </a:endParaRPr>
          </a:p>
        </p:txBody>
      </p:sp>
    </p:spTree>
    <p:extLst>
      <p:ext uri="{BB962C8B-B14F-4D97-AF65-F5344CB8AC3E}">
        <p14:creationId xmlns:p14="http://schemas.microsoft.com/office/powerpoint/2010/main" val="8845082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circle(in)">
                                      <p:cBhvr>
                                        <p:cTn id="12" dur="20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1027"/>
                                        </p:tgtEl>
                                        <p:attrNameLst>
                                          <p:attrName>style.visibility</p:attrName>
                                        </p:attrNameLst>
                                      </p:cBhvr>
                                      <p:to>
                                        <p:strVal val="visible"/>
                                      </p:to>
                                    </p:set>
                                    <p:animEffect transition="in" filter="wheel(1)">
                                      <p:cBhvr>
                                        <p:cTn id="17" dur="2000"/>
                                        <p:tgtEl>
                                          <p:spTgt spid="102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down)">
                                      <p:cBhvr>
                                        <p:cTn id="2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76200"/>
            <a:ext cx="8915400" cy="6629400"/>
          </a:xfrm>
        </p:spPr>
        <p:txBody>
          <a:bodyPr>
            <a:normAutofit lnSpcReduction="10000"/>
          </a:bodyPr>
          <a:lstStyle/>
          <a:p>
            <a:pPr marL="0" indent="0">
              <a:buNone/>
            </a:pPr>
            <a:r>
              <a:rPr lang="en-US" sz="2800" b="1" u="sng" dirty="0">
                <a:solidFill>
                  <a:srgbClr val="FF0000"/>
                </a:solidFill>
              </a:rPr>
              <a:t>Setting the Basic Rhythm: </a:t>
            </a:r>
            <a:r>
              <a:rPr lang="en-US" sz="3600" b="1" u="sng" dirty="0">
                <a:solidFill>
                  <a:srgbClr val="FF0000"/>
                </a:solidFill>
              </a:rPr>
              <a:t>The Intrinsic Conduction </a:t>
            </a:r>
            <a:r>
              <a:rPr lang="en-US" sz="3600" b="1" u="sng" dirty="0" smtClean="0">
                <a:solidFill>
                  <a:srgbClr val="FF0000"/>
                </a:solidFill>
              </a:rPr>
              <a:t>System of the heart.</a:t>
            </a:r>
          </a:p>
          <a:p>
            <a:r>
              <a:rPr lang="en-US" sz="2400" dirty="0">
                <a:latin typeface="Arial" pitchFamily="34" charset="0"/>
                <a:cs typeface="Arial" pitchFamily="34" charset="0"/>
              </a:rPr>
              <a:t>The ability of cardiac muscle to depolarize and contract is intrinsic; that is, it is a property of heart muscle and </a:t>
            </a:r>
            <a:r>
              <a:rPr lang="en-US" sz="2400" b="1" dirty="0">
                <a:latin typeface="Arial" pitchFamily="34" charset="0"/>
                <a:cs typeface="Arial" pitchFamily="34" charset="0"/>
              </a:rPr>
              <a:t>does not depend on the nervous system</a:t>
            </a:r>
            <a:r>
              <a:rPr lang="en-US" sz="2400" dirty="0">
                <a:latin typeface="Arial" pitchFamily="34" charset="0"/>
                <a:cs typeface="Arial" pitchFamily="34" charset="0"/>
              </a:rPr>
              <a:t>. Even if all nerve connections to the heart are </a:t>
            </a:r>
            <a:r>
              <a:rPr lang="en-US" sz="2400" dirty="0" smtClean="0">
                <a:latin typeface="Arial" pitchFamily="34" charset="0"/>
                <a:cs typeface="Arial" pitchFamily="34" charset="0"/>
              </a:rPr>
              <a:t>cut off, </a:t>
            </a:r>
            <a:r>
              <a:rPr lang="en-US" sz="2400" dirty="0">
                <a:latin typeface="Arial" pitchFamily="34" charset="0"/>
                <a:cs typeface="Arial" pitchFamily="34" charset="0"/>
              </a:rPr>
              <a:t>the heart continues to beat rhythmically</a:t>
            </a:r>
            <a:endParaRPr lang="en-US" sz="2400" b="1" u="sng" dirty="0">
              <a:solidFill>
                <a:srgbClr val="FF0000"/>
              </a:solidFill>
              <a:latin typeface="Arial" pitchFamily="34" charset="0"/>
              <a:cs typeface="Arial" pitchFamily="34" charset="0"/>
            </a:endParaRPr>
          </a:p>
          <a:p>
            <a:r>
              <a:rPr lang="en-US" sz="2400" dirty="0" smtClean="0">
                <a:latin typeface="Arial" pitchFamily="34" charset="0"/>
                <a:cs typeface="Arial" pitchFamily="34" charset="0"/>
              </a:rPr>
              <a:t>The </a:t>
            </a:r>
            <a:r>
              <a:rPr lang="en-US" sz="2400" dirty="0">
                <a:latin typeface="Arial" pitchFamily="34" charset="0"/>
                <a:cs typeface="Arial" pitchFamily="34" charset="0"/>
              </a:rPr>
              <a:t>independent, but coordinated, activity of the heart is </a:t>
            </a:r>
            <a:r>
              <a:rPr lang="en-US" sz="2400" dirty="0" smtClean="0">
                <a:latin typeface="Arial" pitchFamily="34" charset="0"/>
                <a:cs typeface="Arial" pitchFamily="34" charset="0"/>
              </a:rPr>
              <a:t>brought about by:</a:t>
            </a:r>
          </a:p>
          <a:p>
            <a:pPr marL="457200" lvl="1" indent="0">
              <a:buNone/>
            </a:pPr>
            <a:r>
              <a:rPr lang="en-US" sz="2400" b="1" dirty="0" smtClean="0">
                <a:latin typeface="Arial" pitchFamily="34" charset="0"/>
                <a:cs typeface="Arial" pitchFamily="34" charset="0"/>
              </a:rPr>
              <a:t>(</a:t>
            </a:r>
            <a:r>
              <a:rPr lang="en-US" sz="2400" b="1" dirty="0">
                <a:latin typeface="Arial" pitchFamily="34" charset="0"/>
                <a:cs typeface="Arial" pitchFamily="34" charset="0"/>
              </a:rPr>
              <a:t>1)</a:t>
            </a:r>
            <a:r>
              <a:rPr lang="en-US" sz="2400" dirty="0">
                <a:latin typeface="Arial" pitchFamily="34" charset="0"/>
                <a:cs typeface="Arial" pitchFamily="34" charset="0"/>
              </a:rPr>
              <a:t> P</a:t>
            </a:r>
            <a:r>
              <a:rPr lang="en-US" sz="2400" dirty="0" smtClean="0">
                <a:latin typeface="Arial" pitchFamily="34" charset="0"/>
                <a:cs typeface="Arial" pitchFamily="34" charset="0"/>
              </a:rPr>
              <a:t>resence </a:t>
            </a:r>
            <a:r>
              <a:rPr lang="en-US" sz="2400" dirty="0">
                <a:latin typeface="Arial" pitchFamily="34" charset="0"/>
                <a:cs typeface="Arial" pitchFamily="34" charset="0"/>
              </a:rPr>
              <a:t>of </a:t>
            </a:r>
            <a:r>
              <a:rPr lang="en-US" sz="2400" b="1" dirty="0">
                <a:latin typeface="Arial" pitchFamily="34" charset="0"/>
                <a:cs typeface="Arial" pitchFamily="34" charset="0"/>
              </a:rPr>
              <a:t>gap junctions</a:t>
            </a:r>
            <a:r>
              <a:rPr lang="en-US" sz="2400" dirty="0">
                <a:latin typeface="Arial" pitchFamily="34" charset="0"/>
                <a:cs typeface="Arial" pitchFamily="34" charset="0"/>
              </a:rPr>
              <a:t>, </a:t>
            </a:r>
            <a:r>
              <a:rPr lang="en-US" sz="2400" dirty="0" smtClean="0">
                <a:latin typeface="Arial" pitchFamily="34" charset="0"/>
                <a:cs typeface="Arial" pitchFamily="34" charset="0"/>
              </a:rPr>
              <a:t>and</a:t>
            </a:r>
          </a:p>
          <a:p>
            <a:pPr marL="457200" lvl="1" indent="0">
              <a:buNone/>
            </a:pPr>
            <a:r>
              <a:rPr lang="en-US" sz="2400" b="1" dirty="0" smtClean="0">
                <a:latin typeface="Arial" pitchFamily="34" charset="0"/>
                <a:cs typeface="Arial" pitchFamily="34" charset="0"/>
              </a:rPr>
              <a:t>(</a:t>
            </a:r>
            <a:r>
              <a:rPr lang="en-US" sz="2400" b="1" dirty="0">
                <a:latin typeface="Arial" pitchFamily="34" charset="0"/>
                <a:cs typeface="Arial" pitchFamily="34" charset="0"/>
              </a:rPr>
              <a:t>2)</a:t>
            </a:r>
            <a:r>
              <a:rPr lang="en-US" sz="2400" dirty="0">
                <a:latin typeface="Arial" pitchFamily="34" charset="0"/>
                <a:cs typeface="Arial" pitchFamily="34" charset="0"/>
              </a:rPr>
              <a:t> A</a:t>
            </a:r>
            <a:r>
              <a:rPr lang="en-US" sz="2400" dirty="0" smtClean="0">
                <a:latin typeface="Arial" pitchFamily="34" charset="0"/>
                <a:cs typeface="Arial" pitchFamily="34" charset="0"/>
              </a:rPr>
              <a:t>ctivity </a:t>
            </a:r>
            <a:r>
              <a:rPr lang="en-US" sz="2400" dirty="0">
                <a:latin typeface="Arial" pitchFamily="34" charset="0"/>
                <a:cs typeface="Arial" pitchFamily="34" charset="0"/>
              </a:rPr>
              <a:t>of the heart’s </a:t>
            </a:r>
            <a:r>
              <a:rPr lang="en-US" sz="2400" b="1" dirty="0">
                <a:latin typeface="Arial" pitchFamily="34" charset="0"/>
                <a:cs typeface="Arial" pitchFamily="34" charset="0"/>
              </a:rPr>
              <a:t>“in-house” conduction </a:t>
            </a:r>
            <a:r>
              <a:rPr lang="en-US" sz="2400" b="1" dirty="0" smtClean="0">
                <a:latin typeface="Arial" pitchFamily="34" charset="0"/>
                <a:cs typeface="Arial" pitchFamily="34" charset="0"/>
              </a:rPr>
              <a:t>system/the </a:t>
            </a:r>
            <a:r>
              <a:rPr lang="en-US" sz="2400" b="1" dirty="0">
                <a:latin typeface="Arial" pitchFamily="34" charset="0"/>
                <a:cs typeface="Arial" pitchFamily="34" charset="0"/>
              </a:rPr>
              <a:t>intrinsic cardiac conduction </a:t>
            </a:r>
            <a:r>
              <a:rPr lang="en-US" sz="2400" b="1" dirty="0" smtClean="0">
                <a:latin typeface="Arial" pitchFamily="34" charset="0"/>
                <a:cs typeface="Arial" pitchFamily="34" charset="0"/>
              </a:rPr>
              <a:t>system</a:t>
            </a:r>
            <a:r>
              <a:rPr lang="en-US" sz="2400" dirty="0" smtClean="0">
                <a:latin typeface="Arial" pitchFamily="34" charset="0"/>
                <a:cs typeface="Arial" pitchFamily="34" charset="0"/>
              </a:rPr>
              <a:t>:</a:t>
            </a:r>
          </a:p>
          <a:p>
            <a:pPr lvl="1"/>
            <a:r>
              <a:rPr lang="en-US" sz="2400" dirty="0" smtClean="0">
                <a:latin typeface="Arial" pitchFamily="34" charset="0"/>
                <a:cs typeface="Arial" pitchFamily="34" charset="0"/>
              </a:rPr>
              <a:t> Consists </a:t>
            </a:r>
            <a:r>
              <a:rPr lang="en-US" sz="2400" dirty="0">
                <a:latin typeface="Arial" pitchFamily="34" charset="0"/>
                <a:cs typeface="Arial" pitchFamily="34" charset="0"/>
              </a:rPr>
              <a:t>of </a:t>
            </a:r>
            <a:r>
              <a:rPr lang="en-US" sz="2400" b="1" dirty="0" err="1">
                <a:latin typeface="Arial" pitchFamily="34" charset="0"/>
                <a:cs typeface="Arial" pitchFamily="34" charset="0"/>
              </a:rPr>
              <a:t>noncontractile</a:t>
            </a:r>
            <a:r>
              <a:rPr lang="en-US" sz="2400" b="1" dirty="0">
                <a:latin typeface="Arial" pitchFamily="34" charset="0"/>
                <a:cs typeface="Arial" pitchFamily="34" charset="0"/>
              </a:rPr>
              <a:t> cardiac cells </a:t>
            </a:r>
            <a:r>
              <a:rPr lang="en-US" sz="2400" dirty="0">
                <a:latin typeface="Arial" pitchFamily="34" charset="0"/>
                <a:cs typeface="Arial" pitchFamily="34" charset="0"/>
              </a:rPr>
              <a:t>specialized to initiate and distribute impulses throughout the </a:t>
            </a:r>
            <a:r>
              <a:rPr lang="en-US" sz="2400" dirty="0" smtClean="0">
                <a:latin typeface="Arial" pitchFamily="34" charset="0"/>
                <a:cs typeface="Arial" pitchFamily="34" charset="0"/>
              </a:rPr>
              <a:t>heart.</a:t>
            </a:r>
          </a:p>
          <a:p>
            <a:pPr lvl="1"/>
            <a:r>
              <a:rPr lang="en-US" sz="2400" dirty="0" smtClean="0">
                <a:latin typeface="Arial" pitchFamily="34" charset="0"/>
                <a:cs typeface="Arial" pitchFamily="34" charset="0"/>
              </a:rPr>
              <a:t>It </a:t>
            </a:r>
            <a:r>
              <a:rPr lang="en-US" sz="2400" dirty="0">
                <a:latin typeface="Arial" pitchFamily="34" charset="0"/>
                <a:cs typeface="Arial" pitchFamily="34" charset="0"/>
              </a:rPr>
              <a:t>depolarizes and contracts in an orderly, sequential manner</a:t>
            </a:r>
            <a:r>
              <a:rPr lang="en-US" sz="2400" dirty="0" smtClean="0">
                <a:latin typeface="Arial" pitchFamily="34" charset="0"/>
                <a:cs typeface="Arial" pitchFamily="34" charset="0"/>
              </a:rPr>
              <a:t>.</a:t>
            </a:r>
          </a:p>
          <a:p>
            <a:pPr lvl="1"/>
            <a:r>
              <a:rPr lang="en-US" sz="2400" dirty="0" smtClean="0">
                <a:latin typeface="Arial" pitchFamily="34" charset="0"/>
                <a:cs typeface="Arial" pitchFamily="34" charset="0"/>
              </a:rPr>
              <a:t> </a:t>
            </a:r>
            <a:r>
              <a:rPr lang="en-US" sz="2400" dirty="0">
                <a:latin typeface="Arial" pitchFamily="34" charset="0"/>
                <a:cs typeface="Arial" pitchFamily="34" charset="0"/>
              </a:rPr>
              <a:t>Thus, the heart beats as a coordinated unit</a:t>
            </a:r>
            <a:r>
              <a:rPr lang="en-US" dirty="0">
                <a:latin typeface="Arial" pitchFamily="34" charset="0"/>
                <a:cs typeface="Arial" pitchFamily="34" charset="0"/>
              </a:rPr>
              <a:t>.</a:t>
            </a:r>
          </a:p>
        </p:txBody>
      </p:sp>
      <p:sp>
        <p:nvSpPr>
          <p:cNvPr id="4" name="TextBox 3"/>
          <p:cNvSpPr txBox="1"/>
          <p:nvPr/>
        </p:nvSpPr>
        <p:spPr>
          <a:xfrm>
            <a:off x="-2286000" y="1828800"/>
            <a:ext cx="184731" cy="369332"/>
          </a:xfrm>
          <a:prstGeom prst="rect">
            <a:avLst/>
          </a:prstGeom>
          <a:noFill/>
        </p:spPr>
        <p:txBody>
          <a:bodyPr wrap="none" rtlCol="0">
            <a:spAutoFit/>
          </a:bodyPr>
          <a:lstStyle/>
          <a:p>
            <a:endParaRPr lang="en-US" dirty="0"/>
          </a:p>
        </p:txBody>
      </p:sp>
    </p:spTree>
    <p:extLst>
      <p:ext uri="{BB962C8B-B14F-4D97-AF65-F5344CB8AC3E}">
        <p14:creationId xmlns:p14="http://schemas.microsoft.com/office/powerpoint/2010/main" val="392110772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43000" y="2019299"/>
            <a:ext cx="7086600" cy="4659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0"/>
            <a:ext cx="4829175" cy="2019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5791201" y="12123"/>
            <a:ext cx="3352800" cy="1938992"/>
          </a:xfrm>
          <a:prstGeom prst="rect">
            <a:avLst/>
          </a:prstGeom>
          <a:noFill/>
        </p:spPr>
        <p:txBody>
          <a:bodyPr wrap="square" rtlCol="0">
            <a:spAutoFit/>
          </a:bodyPr>
          <a:lstStyle/>
          <a:p>
            <a:r>
              <a:rPr lang="en-US" sz="2000" b="1" dirty="0"/>
              <a:t>Cardiac muscle fibers connect to neighboring fibers by intercalated discs, which contain desmosomes and gap </a:t>
            </a:r>
            <a:r>
              <a:rPr lang="en-US" sz="2000" b="1" dirty="0" smtClean="0"/>
              <a:t>junctions, so conduction is rapid in heart.</a:t>
            </a:r>
            <a:endParaRPr lang="en-US" sz="2000" b="1" dirty="0"/>
          </a:p>
        </p:txBody>
      </p:sp>
    </p:spTree>
    <p:extLst>
      <p:ext uri="{BB962C8B-B14F-4D97-AF65-F5344CB8AC3E}">
        <p14:creationId xmlns:p14="http://schemas.microsoft.com/office/powerpoint/2010/main" val="326058714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47" y="77667"/>
            <a:ext cx="9073953" cy="46467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76200" y="4826675"/>
            <a:ext cx="9067800" cy="2031325"/>
          </a:xfrm>
          <a:prstGeom prst="rect">
            <a:avLst/>
          </a:prstGeom>
          <a:noFill/>
        </p:spPr>
        <p:txBody>
          <a:bodyPr wrap="square" rtlCol="0">
            <a:spAutoFit/>
          </a:bodyPr>
          <a:lstStyle/>
          <a:p>
            <a:pPr marL="457200" indent="-457200">
              <a:buAutoNum type="alphaLcParenBoth"/>
            </a:pPr>
            <a:r>
              <a:rPr lang="en-US" dirty="0" smtClean="0"/>
              <a:t>The </a:t>
            </a:r>
            <a:r>
              <a:rPr lang="en-US" b="1" dirty="0"/>
              <a:t>depolarization wave initiated by the SA node passes successively </a:t>
            </a:r>
            <a:r>
              <a:rPr lang="en-US" dirty="0"/>
              <a:t>through the atrial myocardium to the AV node, the AV bundle, the right and left bundle branches, and the Purkinje fibers in the ventricular myocardium. </a:t>
            </a:r>
            <a:endParaRPr lang="en-US" dirty="0" smtClean="0"/>
          </a:p>
          <a:p>
            <a:r>
              <a:rPr lang="en-US" dirty="0" smtClean="0"/>
              <a:t>(</a:t>
            </a:r>
            <a:r>
              <a:rPr lang="en-US" dirty="0"/>
              <a:t>b</a:t>
            </a:r>
            <a:r>
              <a:rPr lang="en-US" dirty="0" smtClean="0"/>
              <a:t>)   </a:t>
            </a:r>
            <a:r>
              <a:rPr lang="en-US" dirty="0"/>
              <a:t>Comparison of the tracings of membrane potentials generated at various locations in the heart is shown from top to bottom </a:t>
            </a:r>
            <a:r>
              <a:rPr lang="en-US" b="1" dirty="0"/>
              <a:t>beginning with the pacemaker potential generated by the SA node </a:t>
            </a:r>
            <a:r>
              <a:rPr lang="en-US" dirty="0"/>
              <a:t>and ending with </a:t>
            </a:r>
            <a:r>
              <a:rPr lang="en-US" b="1" dirty="0"/>
              <a:t>an action potential (with a broad plateau) typical of the contractile cardiac cells of the ventricles.</a:t>
            </a:r>
          </a:p>
        </p:txBody>
      </p:sp>
    </p:spTree>
    <p:extLst>
      <p:ext uri="{BB962C8B-B14F-4D97-AF65-F5344CB8AC3E}">
        <p14:creationId xmlns:p14="http://schemas.microsoft.com/office/powerpoint/2010/main" val="201184899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763000" cy="6553200"/>
          </a:xfrm>
        </p:spPr>
        <p:txBody>
          <a:bodyPr>
            <a:normAutofit fontScale="92500" lnSpcReduction="20000"/>
          </a:bodyPr>
          <a:lstStyle/>
          <a:p>
            <a:pPr marL="0" indent="0">
              <a:buNone/>
            </a:pPr>
            <a:r>
              <a:rPr lang="en-US" sz="2400" b="1" u="sng" dirty="0" smtClean="0">
                <a:solidFill>
                  <a:srgbClr val="FF0000"/>
                </a:solidFill>
              </a:rPr>
              <a:t>1. </a:t>
            </a:r>
            <a:r>
              <a:rPr lang="en-US" sz="2400" b="1" u="sng" dirty="0" err="1" smtClean="0">
                <a:solidFill>
                  <a:srgbClr val="FF0000"/>
                </a:solidFill>
              </a:rPr>
              <a:t>Sinoatrial</a:t>
            </a:r>
            <a:r>
              <a:rPr lang="en-US" sz="2400" b="1" u="sng" dirty="0" smtClean="0">
                <a:solidFill>
                  <a:srgbClr val="FF0000"/>
                </a:solidFill>
              </a:rPr>
              <a:t> node</a:t>
            </a:r>
            <a:r>
              <a:rPr lang="en-US" sz="2400" dirty="0" smtClean="0"/>
              <a:t>: </a:t>
            </a:r>
            <a:r>
              <a:rPr lang="en-US" sz="2400" b="1" dirty="0" smtClean="0">
                <a:solidFill>
                  <a:srgbClr val="FF0000"/>
                </a:solidFill>
              </a:rPr>
              <a:t>(</a:t>
            </a:r>
            <a:r>
              <a:rPr lang="en-US" sz="2400" b="1" dirty="0" err="1" smtClean="0">
                <a:solidFill>
                  <a:srgbClr val="FF0000"/>
                </a:solidFill>
              </a:rPr>
              <a:t>Autorhythmicity</a:t>
            </a:r>
            <a:r>
              <a:rPr lang="en-US" sz="2400" b="1" dirty="0" smtClean="0">
                <a:solidFill>
                  <a:srgbClr val="FF0000"/>
                </a:solidFill>
              </a:rPr>
              <a:t> generator; PACEMAKER CELL)</a:t>
            </a:r>
          </a:p>
          <a:p>
            <a:pPr lvl="1"/>
            <a:r>
              <a:rPr lang="en-US" sz="2400" dirty="0" smtClean="0"/>
              <a:t>The </a:t>
            </a:r>
            <a:r>
              <a:rPr lang="en-US" sz="2400" dirty="0"/>
              <a:t>crescent-shaped </a:t>
            </a:r>
            <a:r>
              <a:rPr lang="en-US" sz="2400" dirty="0" smtClean="0"/>
              <a:t>node located </a:t>
            </a:r>
            <a:r>
              <a:rPr lang="en-US" sz="2400" dirty="0"/>
              <a:t>in the </a:t>
            </a:r>
            <a:r>
              <a:rPr lang="en-US" sz="2400" b="1" dirty="0"/>
              <a:t>right atrial wall</a:t>
            </a:r>
            <a:r>
              <a:rPr lang="en-US" sz="2400" dirty="0"/>
              <a:t>, just inferior to the entrance of the superior vena cava. </a:t>
            </a:r>
            <a:endParaRPr lang="en-US" sz="2400" dirty="0" smtClean="0"/>
          </a:p>
          <a:p>
            <a:pPr lvl="1"/>
            <a:r>
              <a:rPr lang="en-US" sz="2400" dirty="0" smtClean="0"/>
              <a:t>A </a:t>
            </a:r>
            <a:r>
              <a:rPr lang="en-US" sz="2400" dirty="0"/>
              <a:t>minute cell mass with a </a:t>
            </a:r>
            <a:r>
              <a:rPr lang="en-US" sz="2400" dirty="0" smtClean="0"/>
              <a:t>enormous </a:t>
            </a:r>
            <a:r>
              <a:rPr lang="en-US" sz="2400" dirty="0"/>
              <a:t>job, </a:t>
            </a:r>
            <a:r>
              <a:rPr lang="en-US" sz="2400" dirty="0" smtClean="0"/>
              <a:t>typically </a:t>
            </a:r>
            <a:r>
              <a:rPr lang="en-US" sz="2400" dirty="0"/>
              <a:t>generates impulses about </a:t>
            </a:r>
            <a:r>
              <a:rPr lang="en-US" sz="2400" b="1" dirty="0"/>
              <a:t>75 times every minute</a:t>
            </a:r>
            <a:r>
              <a:rPr lang="en-US" sz="2400" dirty="0"/>
              <a:t>. (However, </a:t>
            </a:r>
            <a:r>
              <a:rPr lang="en-US" sz="2400" b="1" dirty="0"/>
              <a:t>its inherent rate in the absence of extrinsic neural and hormonal factors is closer to 100 times per minute</a:t>
            </a:r>
            <a:r>
              <a:rPr lang="en-US" sz="2400" dirty="0" smtClean="0"/>
              <a:t>.)</a:t>
            </a:r>
          </a:p>
          <a:p>
            <a:pPr lvl="1"/>
            <a:r>
              <a:rPr lang="en-US" sz="2400" dirty="0" smtClean="0"/>
              <a:t> It </a:t>
            </a:r>
            <a:r>
              <a:rPr lang="en-US" sz="2400" dirty="0"/>
              <a:t>is the heart’s pacemaker, and its characteristic rhythm, called </a:t>
            </a:r>
            <a:r>
              <a:rPr lang="en-US" sz="2400" b="1" dirty="0"/>
              <a:t>sinus rhythm</a:t>
            </a:r>
            <a:r>
              <a:rPr lang="en-US" sz="2400" dirty="0"/>
              <a:t>, determines heart rate</a:t>
            </a:r>
            <a:r>
              <a:rPr lang="en-US" sz="2400" dirty="0" smtClean="0"/>
              <a:t>.</a:t>
            </a:r>
          </a:p>
          <a:p>
            <a:pPr marL="0" indent="0">
              <a:buNone/>
            </a:pPr>
            <a:r>
              <a:rPr lang="en-US" sz="2400" b="1" u="sng" dirty="0" smtClean="0">
                <a:solidFill>
                  <a:srgbClr val="FF0000"/>
                </a:solidFill>
              </a:rPr>
              <a:t>2.</a:t>
            </a:r>
            <a:r>
              <a:rPr lang="en-US" sz="2400" b="1" u="sng" dirty="0">
                <a:solidFill>
                  <a:srgbClr val="FF0000"/>
                </a:solidFill>
              </a:rPr>
              <a:t> </a:t>
            </a:r>
            <a:r>
              <a:rPr lang="en-US" sz="2400" b="1" u="sng" dirty="0" err="1">
                <a:solidFill>
                  <a:srgbClr val="FF0000"/>
                </a:solidFill>
              </a:rPr>
              <a:t>Atrioventricular</a:t>
            </a:r>
            <a:r>
              <a:rPr lang="en-US" sz="2400" b="1" u="sng" dirty="0">
                <a:solidFill>
                  <a:srgbClr val="FF0000"/>
                </a:solidFill>
              </a:rPr>
              <a:t> </a:t>
            </a:r>
            <a:r>
              <a:rPr lang="en-US" sz="2400" b="1" u="sng" dirty="0" smtClean="0">
                <a:solidFill>
                  <a:srgbClr val="FF0000"/>
                </a:solidFill>
              </a:rPr>
              <a:t>node</a:t>
            </a:r>
            <a:r>
              <a:rPr lang="en-US" sz="2400" dirty="0" smtClean="0"/>
              <a:t>:</a:t>
            </a:r>
          </a:p>
          <a:p>
            <a:pPr lvl="1" indent="-342900"/>
            <a:r>
              <a:rPr lang="en-US" sz="2600" dirty="0" smtClean="0"/>
              <a:t>From </a:t>
            </a:r>
            <a:r>
              <a:rPr lang="en-US" sz="2600" dirty="0"/>
              <a:t>the SA node, the depolarization wave spreads via gap junctions throughout the atria and via the </a:t>
            </a:r>
            <a:r>
              <a:rPr lang="en-US" sz="2600" dirty="0" err="1"/>
              <a:t>internodal</a:t>
            </a:r>
            <a:r>
              <a:rPr lang="en-US" sz="2600" dirty="0"/>
              <a:t> pathway to the </a:t>
            </a:r>
            <a:r>
              <a:rPr lang="en-US" sz="2600" dirty="0" err="1"/>
              <a:t>atrioventricular</a:t>
            </a:r>
            <a:r>
              <a:rPr lang="en-US" sz="2600" dirty="0"/>
              <a:t> (</a:t>
            </a:r>
            <a:r>
              <a:rPr lang="en-US" sz="2600" b="1" dirty="0"/>
              <a:t>AV) node</a:t>
            </a:r>
            <a:r>
              <a:rPr lang="en-US" sz="2600" dirty="0"/>
              <a:t>, located in the </a:t>
            </a:r>
            <a:r>
              <a:rPr lang="en-US" sz="2600" b="1" dirty="0"/>
              <a:t>inferior portion of the </a:t>
            </a:r>
            <a:r>
              <a:rPr lang="en-US" sz="2600" b="1" dirty="0" err="1"/>
              <a:t>interatrial</a:t>
            </a:r>
            <a:r>
              <a:rPr lang="en-US" sz="2600" b="1" dirty="0"/>
              <a:t> septum immediately above the tricuspid valve</a:t>
            </a:r>
            <a:r>
              <a:rPr lang="en-US" sz="2600" dirty="0" smtClean="0"/>
              <a:t>.</a:t>
            </a:r>
          </a:p>
          <a:p>
            <a:pPr lvl="1" indent="-342900"/>
            <a:r>
              <a:rPr lang="en-US" sz="2600" dirty="0" smtClean="0"/>
              <a:t> </a:t>
            </a:r>
            <a:r>
              <a:rPr lang="en-US" sz="2600" dirty="0"/>
              <a:t>At the AV node, the </a:t>
            </a:r>
            <a:r>
              <a:rPr lang="en-US" sz="2600" b="1" dirty="0"/>
              <a:t>impulse is delayed for about 0.1 s, </a:t>
            </a:r>
            <a:r>
              <a:rPr lang="en-US" sz="2600" dirty="0"/>
              <a:t>allowing the atria to respond and complete their contraction before the ventricles contract. </a:t>
            </a:r>
            <a:endParaRPr lang="en-US" sz="2600" dirty="0" smtClean="0"/>
          </a:p>
          <a:p>
            <a:pPr lvl="1" indent="-342900"/>
            <a:r>
              <a:rPr lang="en-US" sz="2600" dirty="0"/>
              <a:t>The pace set by the AV node (</a:t>
            </a:r>
            <a:r>
              <a:rPr lang="en-US" sz="2600" dirty="0" err="1"/>
              <a:t>junctional</a:t>
            </a:r>
            <a:r>
              <a:rPr lang="en-US" sz="2600" dirty="0"/>
              <a:t> rhythm) is </a:t>
            </a:r>
            <a:r>
              <a:rPr lang="en-US" sz="2600" b="1" dirty="0"/>
              <a:t>40 to 60 beats per minute</a:t>
            </a:r>
            <a:r>
              <a:rPr lang="en-US" sz="2600" dirty="0"/>
              <a:t>, slower than sinus rhythm but still adequate to maintain circulation</a:t>
            </a:r>
          </a:p>
        </p:txBody>
      </p:sp>
    </p:spTree>
    <p:extLst>
      <p:ext uri="{BB962C8B-B14F-4D97-AF65-F5344CB8AC3E}">
        <p14:creationId xmlns:p14="http://schemas.microsoft.com/office/powerpoint/2010/main" val="22043675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480" y="152400"/>
            <a:ext cx="9044172" cy="632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93719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circle(in)">
                                      <p:cBhvr>
                                        <p:cTn id="7"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915400" cy="6629400"/>
          </a:xfrm>
        </p:spPr>
        <p:txBody>
          <a:bodyPr>
            <a:normAutofit/>
          </a:bodyPr>
          <a:lstStyle/>
          <a:p>
            <a:pPr marL="0" indent="0">
              <a:buNone/>
            </a:pPr>
            <a:r>
              <a:rPr lang="en-US" sz="2400" b="1" u="sng" dirty="0" smtClean="0">
                <a:solidFill>
                  <a:srgbClr val="FF0000"/>
                </a:solidFill>
              </a:rPr>
              <a:t>3. </a:t>
            </a:r>
            <a:r>
              <a:rPr lang="en-US" sz="2400" b="1" u="sng" dirty="0" err="1" smtClean="0">
                <a:solidFill>
                  <a:srgbClr val="FF0000"/>
                </a:solidFill>
              </a:rPr>
              <a:t>Atrioventricular</a:t>
            </a:r>
            <a:r>
              <a:rPr lang="en-US" sz="2400" b="1" u="sng" dirty="0" smtClean="0">
                <a:solidFill>
                  <a:srgbClr val="FF0000"/>
                </a:solidFill>
              </a:rPr>
              <a:t> </a:t>
            </a:r>
            <a:r>
              <a:rPr lang="en-US" sz="2400" b="1" u="sng" dirty="0">
                <a:solidFill>
                  <a:srgbClr val="FF0000"/>
                </a:solidFill>
              </a:rPr>
              <a:t>bundle</a:t>
            </a:r>
            <a:r>
              <a:rPr lang="en-US" sz="2400" b="1" u="sng" dirty="0"/>
              <a:t>. </a:t>
            </a:r>
            <a:endParaRPr lang="en-US" sz="2400" b="1" u="sng" dirty="0" smtClean="0"/>
          </a:p>
          <a:p>
            <a:pPr lvl="1" indent="-342900"/>
            <a:r>
              <a:rPr lang="en-US" sz="2400" dirty="0" smtClean="0"/>
              <a:t>From </a:t>
            </a:r>
            <a:r>
              <a:rPr lang="en-US" sz="2400" dirty="0"/>
              <a:t>the AV node, the impulse sweeps to the </a:t>
            </a:r>
            <a:r>
              <a:rPr lang="en-US" sz="2400" dirty="0" err="1"/>
              <a:t>atrioventricular</a:t>
            </a:r>
            <a:r>
              <a:rPr lang="en-US" sz="2400" dirty="0"/>
              <a:t> (AV) bundle (also called the </a:t>
            </a:r>
            <a:r>
              <a:rPr lang="en-US" sz="2400" b="1" dirty="0"/>
              <a:t>bundle of His</a:t>
            </a:r>
            <a:r>
              <a:rPr lang="en-US" sz="2400" dirty="0"/>
              <a:t>) in the superior part of the </a:t>
            </a:r>
            <a:r>
              <a:rPr lang="en-US" sz="2400" dirty="0" err="1"/>
              <a:t>interventricular</a:t>
            </a:r>
            <a:r>
              <a:rPr lang="en-US" sz="2400" dirty="0"/>
              <a:t> septum. </a:t>
            </a:r>
            <a:endParaRPr lang="en-US" sz="2400" dirty="0" smtClean="0"/>
          </a:p>
          <a:p>
            <a:pPr lvl="1" indent="-342900"/>
            <a:r>
              <a:rPr lang="en-US" sz="2400" dirty="0" smtClean="0"/>
              <a:t>Although </a:t>
            </a:r>
            <a:r>
              <a:rPr lang="en-US" sz="2400" dirty="0"/>
              <a:t>the atria and ventricles </a:t>
            </a:r>
            <a:r>
              <a:rPr lang="en-US" sz="2400" dirty="0" smtClean="0"/>
              <a:t>bound </a:t>
            </a:r>
            <a:r>
              <a:rPr lang="en-US" sz="2400" dirty="0"/>
              <a:t>each other, they </a:t>
            </a:r>
            <a:r>
              <a:rPr lang="en-US" sz="2400" dirty="0" smtClean="0"/>
              <a:t>are </a:t>
            </a:r>
            <a:r>
              <a:rPr lang="en-US" sz="2400" b="1" dirty="0" smtClean="0"/>
              <a:t>not connected by gap junctions</a:t>
            </a:r>
            <a:r>
              <a:rPr lang="en-US" sz="2400" dirty="0" smtClean="0"/>
              <a:t>.</a:t>
            </a:r>
          </a:p>
          <a:p>
            <a:pPr lvl="1" indent="-342900"/>
            <a:r>
              <a:rPr lang="en-US" sz="2400" dirty="0" smtClean="0"/>
              <a:t>The </a:t>
            </a:r>
            <a:r>
              <a:rPr lang="en-US" sz="2400" dirty="0"/>
              <a:t>AV bundle is the </a:t>
            </a:r>
            <a:r>
              <a:rPr lang="en-US" sz="2400" b="1" dirty="0"/>
              <a:t>only electrical connection between them</a:t>
            </a:r>
            <a:r>
              <a:rPr lang="en-US" sz="2400" dirty="0" smtClean="0"/>
              <a:t>.</a:t>
            </a:r>
          </a:p>
          <a:p>
            <a:pPr marL="0" indent="0">
              <a:buNone/>
            </a:pPr>
            <a:r>
              <a:rPr lang="en-US" sz="2400" b="1" u="sng" dirty="0" smtClean="0">
                <a:solidFill>
                  <a:srgbClr val="FF0000"/>
                </a:solidFill>
              </a:rPr>
              <a:t>4. </a:t>
            </a:r>
            <a:r>
              <a:rPr lang="en-US" sz="2400" b="1" u="sng" dirty="0">
                <a:solidFill>
                  <a:srgbClr val="FF0000"/>
                </a:solidFill>
              </a:rPr>
              <a:t>Right and left bundle </a:t>
            </a:r>
            <a:r>
              <a:rPr lang="en-US" sz="2400" b="1" u="sng" dirty="0" smtClean="0">
                <a:solidFill>
                  <a:srgbClr val="FF0000"/>
                </a:solidFill>
              </a:rPr>
              <a:t>branches: </a:t>
            </a:r>
          </a:p>
          <a:p>
            <a:pPr marL="0" indent="0">
              <a:buNone/>
            </a:pPr>
            <a:r>
              <a:rPr lang="en-US" sz="2400" dirty="0"/>
              <a:t>course along the </a:t>
            </a:r>
            <a:r>
              <a:rPr lang="en-US" sz="2400" dirty="0" err="1"/>
              <a:t>interventricular</a:t>
            </a:r>
            <a:r>
              <a:rPr lang="en-US" sz="2400" dirty="0"/>
              <a:t> septum toward the heart </a:t>
            </a:r>
            <a:r>
              <a:rPr lang="en-US" sz="2400" dirty="0" smtClean="0"/>
              <a:t>apex.</a:t>
            </a:r>
          </a:p>
          <a:p>
            <a:pPr marL="0" indent="0">
              <a:buNone/>
            </a:pPr>
            <a:r>
              <a:rPr lang="en-US" sz="2400" b="1" u="sng" dirty="0" smtClean="0">
                <a:solidFill>
                  <a:srgbClr val="FF0000"/>
                </a:solidFill>
              </a:rPr>
              <a:t>5. </a:t>
            </a:r>
            <a:r>
              <a:rPr lang="en-US" sz="2400" dirty="0"/>
              <a:t> </a:t>
            </a:r>
            <a:r>
              <a:rPr lang="en-US" sz="2400" b="1" u="sng" dirty="0">
                <a:solidFill>
                  <a:srgbClr val="FF0000"/>
                </a:solidFill>
              </a:rPr>
              <a:t>Purkinje </a:t>
            </a:r>
            <a:r>
              <a:rPr lang="en-US" sz="2400" b="1" u="sng" dirty="0" smtClean="0">
                <a:solidFill>
                  <a:srgbClr val="FF0000"/>
                </a:solidFill>
              </a:rPr>
              <a:t>fibers:</a:t>
            </a:r>
          </a:p>
          <a:p>
            <a:pPr lvl="1" indent="-342900"/>
            <a:r>
              <a:rPr lang="en-US" sz="2400" dirty="0" smtClean="0"/>
              <a:t>Purkinje </a:t>
            </a:r>
            <a:r>
              <a:rPr lang="en-US" sz="2400" dirty="0"/>
              <a:t>fibers complete the pathway through the </a:t>
            </a:r>
            <a:r>
              <a:rPr lang="en-US" sz="2400" dirty="0" err="1"/>
              <a:t>interventricular</a:t>
            </a:r>
            <a:r>
              <a:rPr lang="en-US" sz="2400" dirty="0"/>
              <a:t> septum, penetrate into the heart apex, and then turn superiorly into the ventricular walls. </a:t>
            </a:r>
            <a:endParaRPr lang="en-US" sz="2400" dirty="0" smtClean="0"/>
          </a:p>
          <a:p>
            <a:pPr lvl="1" indent="-342900"/>
            <a:r>
              <a:rPr lang="en-US" sz="2400" dirty="0" smtClean="0"/>
              <a:t>The </a:t>
            </a:r>
            <a:r>
              <a:rPr lang="en-US" sz="2400" dirty="0"/>
              <a:t>bundle branches excite the </a:t>
            </a:r>
            <a:r>
              <a:rPr lang="en-US" sz="2400" dirty="0" err="1"/>
              <a:t>septal</a:t>
            </a:r>
            <a:r>
              <a:rPr lang="en-US" sz="2400" dirty="0"/>
              <a:t> cells, but the </a:t>
            </a:r>
            <a:r>
              <a:rPr lang="en-US" sz="2400" b="1" dirty="0"/>
              <a:t>bulk of ventricular depolarization depends on the large Purkinje fibers</a:t>
            </a:r>
            <a:endParaRPr lang="en-US" sz="2400" b="1" u="sng" dirty="0">
              <a:solidFill>
                <a:srgbClr val="FF0000"/>
              </a:solidFill>
            </a:endParaRPr>
          </a:p>
        </p:txBody>
      </p:sp>
    </p:spTree>
    <p:extLst>
      <p:ext uri="{BB962C8B-B14F-4D97-AF65-F5344CB8AC3E}">
        <p14:creationId xmlns:p14="http://schemas.microsoft.com/office/powerpoint/2010/main" val="592081182"/>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76200"/>
            <a:ext cx="8915400" cy="6629400"/>
          </a:xfrm>
        </p:spPr>
        <p:txBody>
          <a:bodyPr/>
          <a:lstStyle/>
          <a:p>
            <a:pPr marL="0" indent="0">
              <a:buNone/>
            </a:pPr>
            <a:r>
              <a:rPr lang="en-US" dirty="0"/>
              <a:t/>
            </a:r>
            <a:br>
              <a:rPr lang="en-US" dirty="0"/>
            </a:br>
            <a:endParaRPr lang="en-US" dirty="0"/>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4612" y="31376"/>
            <a:ext cx="4993188" cy="6826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04800" y="1299882"/>
            <a:ext cx="3352800" cy="1938992"/>
          </a:xfrm>
          <a:prstGeom prst="rect">
            <a:avLst/>
          </a:prstGeom>
          <a:noFill/>
        </p:spPr>
        <p:txBody>
          <a:bodyPr wrap="square" rtlCol="0">
            <a:spAutoFit/>
          </a:bodyPr>
          <a:lstStyle/>
          <a:p>
            <a:r>
              <a:rPr lang="en-US" sz="2400" u="sng" dirty="0">
                <a:solidFill>
                  <a:srgbClr val="FF0000"/>
                </a:solidFill>
                <a:latin typeface="Arial" pitchFamily="34" charset="0"/>
                <a:cs typeface="Arial" pitchFamily="34" charset="0"/>
              </a:rPr>
              <a:t>Modifying the Basic Rhythm: Extrinsic Innervation of the </a:t>
            </a:r>
            <a:r>
              <a:rPr lang="en-US" sz="2400" u="sng" dirty="0" smtClean="0">
                <a:solidFill>
                  <a:srgbClr val="FF0000"/>
                </a:solidFill>
                <a:latin typeface="Arial" pitchFamily="34" charset="0"/>
                <a:cs typeface="Arial" pitchFamily="34" charset="0"/>
              </a:rPr>
              <a:t>Heart (AUTONOMIC NERVE TO HEART)</a:t>
            </a:r>
            <a:endParaRPr lang="en-US" sz="2400" dirty="0"/>
          </a:p>
        </p:txBody>
      </p:sp>
      <p:sp>
        <p:nvSpPr>
          <p:cNvPr id="5" name="TextBox 4"/>
          <p:cNvSpPr txBox="1"/>
          <p:nvPr/>
        </p:nvSpPr>
        <p:spPr>
          <a:xfrm>
            <a:off x="304800" y="5181600"/>
            <a:ext cx="4721485" cy="461665"/>
          </a:xfrm>
          <a:prstGeom prst="rect">
            <a:avLst/>
          </a:prstGeom>
          <a:noFill/>
        </p:spPr>
        <p:txBody>
          <a:bodyPr wrap="none" rtlCol="0">
            <a:spAutoFit/>
          </a:bodyPr>
          <a:lstStyle/>
          <a:p>
            <a:r>
              <a:rPr lang="en-US" sz="2400" b="1" dirty="0"/>
              <a:t>Autonomic innervation of the heart</a:t>
            </a:r>
          </a:p>
        </p:txBody>
      </p:sp>
    </p:spTree>
    <p:extLst>
      <p:ext uri="{BB962C8B-B14F-4D97-AF65-F5344CB8AC3E}">
        <p14:creationId xmlns:p14="http://schemas.microsoft.com/office/powerpoint/2010/main" val="979238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1266"/>
                                        </p:tgtEl>
                                        <p:attrNameLst>
                                          <p:attrName>style.visibility</p:attrName>
                                        </p:attrNameLst>
                                      </p:cBhvr>
                                      <p:to>
                                        <p:strVal val="visible"/>
                                      </p:to>
                                    </p:set>
                                    <p:animEffect transition="in" filter="wipe(down)">
                                      <p:cBhvr>
                                        <p:cTn id="12" dur="500"/>
                                        <p:tgtEl>
                                          <p:spTgt spid="1126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839200" cy="6553200"/>
          </a:xfrm>
        </p:spPr>
        <p:txBody>
          <a:bodyPr>
            <a:noAutofit/>
          </a:bodyPr>
          <a:lstStyle/>
          <a:p>
            <a:r>
              <a:rPr lang="en-US" sz="2400" dirty="0"/>
              <a:t>The </a:t>
            </a:r>
            <a:r>
              <a:rPr lang="en-US" sz="2400" b="1" dirty="0"/>
              <a:t>sympathetic nervous system (the “accelerator”) </a:t>
            </a:r>
            <a:r>
              <a:rPr lang="en-US" sz="2400" dirty="0"/>
              <a:t>increases both the rate and the force of heartbeat; </a:t>
            </a:r>
            <a:r>
              <a:rPr lang="en-US" sz="2400" b="1" dirty="0"/>
              <a:t>parasympathetic activation (the “brakes”) slows the </a:t>
            </a:r>
            <a:r>
              <a:rPr lang="en-US" sz="2400" b="1" dirty="0" smtClean="0"/>
              <a:t>heart</a:t>
            </a:r>
            <a:r>
              <a:rPr lang="en-US" sz="2400" dirty="0" smtClean="0"/>
              <a:t>.</a:t>
            </a:r>
          </a:p>
          <a:p>
            <a:r>
              <a:rPr lang="en-US" sz="2400" dirty="0"/>
              <a:t>The cardiac centers are located in the </a:t>
            </a:r>
            <a:r>
              <a:rPr lang="en-US" sz="2400" b="1" dirty="0"/>
              <a:t>medulla oblongata. </a:t>
            </a:r>
            <a:endParaRPr lang="en-US" sz="2400" b="1" dirty="0" smtClean="0"/>
          </a:p>
          <a:p>
            <a:r>
              <a:rPr lang="en-US" sz="2400" b="1" u="sng" dirty="0" smtClean="0"/>
              <a:t>The </a:t>
            </a:r>
            <a:r>
              <a:rPr lang="en-US" sz="2400" b="1" u="sng" dirty="0" err="1"/>
              <a:t>cardioacceleratory</a:t>
            </a:r>
            <a:r>
              <a:rPr lang="en-US" sz="2400" b="1" u="sng" dirty="0"/>
              <a:t> center </a:t>
            </a:r>
            <a:endParaRPr lang="en-US" sz="2400" b="1" u="sng" dirty="0" smtClean="0"/>
          </a:p>
          <a:p>
            <a:pPr lvl="1"/>
            <a:r>
              <a:rPr lang="en-US" sz="2400" dirty="0" smtClean="0"/>
              <a:t>projects </a:t>
            </a:r>
            <a:r>
              <a:rPr lang="en-US" sz="2400" dirty="0"/>
              <a:t>to sympathetic neurons in the T</a:t>
            </a:r>
            <a:r>
              <a:rPr lang="en-US" sz="2400" baseline="-25000" dirty="0"/>
              <a:t>1</a:t>
            </a:r>
            <a:r>
              <a:rPr lang="en-US" sz="2400" dirty="0"/>
              <a:t>–T</a:t>
            </a:r>
            <a:r>
              <a:rPr lang="en-US" sz="2400" baseline="-25000" dirty="0"/>
              <a:t>5</a:t>
            </a:r>
            <a:r>
              <a:rPr lang="en-US" sz="2400" dirty="0"/>
              <a:t> level of the spinal </a:t>
            </a:r>
            <a:r>
              <a:rPr lang="en-US" sz="2400" dirty="0" smtClean="0"/>
              <a:t>cord.</a:t>
            </a:r>
          </a:p>
          <a:p>
            <a:pPr lvl="1"/>
            <a:r>
              <a:rPr lang="en-US" sz="2400" dirty="0" smtClean="0"/>
              <a:t>Innervate </a:t>
            </a:r>
            <a:r>
              <a:rPr lang="en-US" sz="2400" dirty="0"/>
              <a:t>the SA and AV nodes, heart muscle, and the coronary arteries</a:t>
            </a:r>
            <a:r>
              <a:rPr lang="en-US" sz="2400" dirty="0" smtClean="0"/>
              <a:t>.</a:t>
            </a:r>
          </a:p>
          <a:p>
            <a:r>
              <a:rPr lang="en-US" sz="2400" b="1" u="sng" dirty="0" smtClean="0"/>
              <a:t>The </a:t>
            </a:r>
            <a:r>
              <a:rPr lang="en-US" sz="2400" b="1" u="sng" dirty="0" err="1"/>
              <a:t>cardioinhibitory</a:t>
            </a:r>
            <a:r>
              <a:rPr lang="en-US" sz="2400" b="1" u="sng" dirty="0"/>
              <a:t> center </a:t>
            </a:r>
            <a:endParaRPr lang="en-US" sz="2400" b="1" u="sng" dirty="0" smtClean="0"/>
          </a:p>
          <a:p>
            <a:pPr lvl="1"/>
            <a:r>
              <a:rPr lang="en-US" sz="2400" dirty="0" smtClean="0"/>
              <a:t>sends </a:t>
            </a:r>
            <a:r>
              <a:rPr lang="en-US" sz="2400" dirty="0"/>
              <a:t>impulses to the parasympathetic dorsal </a:t>
            </a:r>
            <a:r>
              <a:rPr lang="en-US" sz="2400" dirty="0" err="1"/>
              <a:t>vagus</a:t>
            </a:r>
            <a:r>
              <a:rPr lang="en-US" sz="2400" dirty="0"/>
              <a:t> nucleus in the medulla, which in turn sends inhibitory impulses to the heart via branches of the </a:t>
            </a:r>
            <a:r>
              <a:rPr lang="en-US" sz="2400" dirty="0" err="1"/>
              <a:t>vagus</a:t>
            </a:r>
            <a:r>
              <a:rPr lang="en-US" sz="2400" dirty="0"/>
              <a:t> nerves. </a:t>
            </a:r>
            <a:endParaRPr lang="en-US" sz="2400" dirty="0" smtClean="0"/>
          </a:p>
          <a:p>
            <a:pPr lvl="1"/>
            <a:r>
              <a:rPr lang="en-US" sz="2400" dirty="0" smtClean="0"/>
              <a:t>Most </a:t>
            </a:r>
            <a:r>
              <a:rPr lang="en-US" sz="2400" dirty="0"/>
              <a:t>parasympathetic ganglionic motor neurons lie in ganglia in the heart wall and their fibers project most heavily to the SA and AV nodes.</a:t>
            </a:r>
            <a:br>
              <a:rPr lang="en-US" sz="2400" dirty="0"/>
            </a:br>
            <a:endParaRPr lang="en-US" sz="2400" dirty="0"/>
          </a:p>
        </p:txBody>
      </p:sp>
    </p:spTree>
    <p:extLst>
      <p:ext uri="{BB962C8B-B14F-4D97-AF65-F5344CB8AC3E}">
        <p14:creationId xmlns:p14="http://schemas.microsoft.com/office/powerpoint/2010/main" val="212266338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915400" cy="6629400"/>
          </a:xfrm>
        </p:spPr>
        <p:txBody>
          <a:bodyPr>
            <a:normAutofit fontScale="77500" lnSpcReduction="20000"/>
          </a:bodyPr>
          <a:lstStyle/>
          <a:p>
            <a:pPr marL="0" indent="0">
              <a:buNone/>
            </a:pPr>
            <a:r>
              <a:rPr lang="en-US" sz="4600" b="1" u="sng" dirty="0" smtClean="0">
                <a:solidFill>
                  <a:srgbClr val="FF0000"/>
                </a:solidFill>
                <a:latin typeface="Arial" pitchFamily="34" charset="0"/>
                <a:cs typeface="Arial" pitchFamily="34" charset="0"/>
              </a:rPr>
              <a:t>Electrocardiography (ECG)</a:t>
            </a:r>
          </a:p>
          <a:p>
            <a:r>
              <a:rPr lang="en-US" sz="3100" dirty="0">
                <a:latin typeface="Arial" pitchFamily="34" charset="0"/>
                <a:cs typeface="Arial" pitchFamily="34" charset="0"/>
              </a:rPr>
              <a:t>The electrical currents generated in and transmitted through the heart spread throughout the body and can be detected with an electrocardiograph. </a:t>
            </a:r>
            <a:endParaRPr lang="en-US" sz="3100" dirty="0" smtClean="0">
              <a:latin typeface="Arial" pitchFamily="34" charset="0"/>
              <a:cs typeface="Arial" pitchFamily="34" charset="0"/>
            </a:endParaRPr>
          </a:p>
          <a:p>
            <a:r>
              <a:rPr lang="en-US" sz="3100" dirty="0" smtClean="0">
                <a:latin typeface="Arial" pitchFamily="34" charset="0"/>
                <a:cs typeface="Arial" pitchFamily="34" charset="0"/>
              </a:rPr>
              <a:t>A </a:t>
            </a:r>
            <a:r>
              <a:rPr lang="en-US" sz="3100" dirty="0">
                <a:latin typeface="Arial" pitchFamily="34" charset="0"/>
                <a:cs typeface="Arial" pitchFamily="34" charset="0"/>
              </a:rPr>
              <a:t>graphic record of </a:t>
            </a:r>
            <a:r>
              <a:rPr lang="en-US" sz="3100" dirty="0" smtClean="0">
                <a:latin typeface="Arial" pitchFamily="34" charset="0"/>
                <a:cs typeface="Arial" pitchFamily="34" charset="0"/>
              </a:rPr>
              <a:t>heart electrical </a:t>
            </a:r>
            <a:r>
              <a:rPr lang="en-US" sz="3100" dirty="0">
                <a:latin typeface="Arial" pitchFamily="34" charset="0"/>
                <a:cs typeface="Arial" pitchFamily="34" charset="0"/>
              </a:rPr>
              <a:t>activity is called an </a:t>
            </a:r>
            <a:r>
              <a:rPr lang="en-US" sz="3100" b="1" dirty="0">
                <a:latin typeface="Arial" pitchFamily="34" charset="0"/>
                <a:cs typeface="Arial" pitchFamily="34" charset="0"/>
              </a:rPr>
              <a:t>electrocardiogram</a:t>
            </a:r>
            <a:r>
              <a:rPr lang="en-US" sz="3100" dirty="0">
                <a:latin typeface="Arial" pitchFamily="34" charset="0"/>
                <a:cs typeface="Arial" pitchFamily="34" charset="0"/>
              </a:rPr>
              <a:t> (ECG or EKG; </a:t>
            </a:r>
            <a:r>
              <a:rPr lang="en-US" sz="3100" dirty="0" err="1">
                <a:latin typeface="Arial" pitchFamily="34" charset="0"/>
                <a:cs typeface="Arial" pitchFamily="34" charset="0"/>
              </a:rPr>
              <a:t>kardio</a:t>
            </a:r>
            <a:r>
              <a:rPr lang="en-US" sz="3100" dirty="0">
                <a:latin typeface="Arial" pitchFamily="34" charset="0"/>
                <a:cs typeface="Arial" pitchFamily="34" charset="0"/>
              </a:rPr>
              <a:t> is Greek for “heart”). </a:t>
            </a:r>
            <a:endParaRPr lang="en-US" sz="3100" dirty="0" smtClean="0">
              <a:latin typeface="Arial" pitchFamily="34" charset="0"/>
              <a:cs typeface="Arial" pitchFamily="34" charset="0"/>
            </a:endParaRPr>
          </a:p>
          <a:p>
            <a:r>
              <a:rPr lang="en-US" sz="3100" dirty="0" smtClean="0">
                <a:latin typeface="Arial" pitchFamily="34" charset="0"/>
                <a:cs typeface="Arial" pitchFamily="34" charset="0"/>
              </a:rPr>
              <a:t>An </a:t>
            </a:r>
            <a:r>
              <a:rPr lang="en-US" sz="3100" dirty="0">
                <a:latin typeface="Arial" pitchFamily="34" charset="0"/>
                <a:cs typeface="Arial" pitchFamily="34" charset="0"/>
              </a:rPr>
              <a:t>ECG is a </a:t>
            </a:r>
            <a:r>
              <a:rPr lang="en-US" sz="3100" b="1" dirty="0" smtClean="0">
                <a:latin typeface="Arial" pitchFamily="34" charset="0"/>
                <a:cs typeface="Arial" pitchFamily="34" charset="0"/>
              </a:rPr>
              <a:t>combined action </a:t>
            </a:r>
            <a:r>
              <a:rPr lang="en-US" sz="3100" b="1" dirty="0">
                <a:latin typeface="Arial" pitchFamily="34" charset="0"/>
                <a:cs typeface="Arial" pitchFamily="34" charset="0"/>
              </a:rPr>
              <a:t>potentials generated by nodal and contractile cells at a given </a:t>
            </a:r>
            <a:r>
              <a:rPr lang="en-US" sz="3100" b="1" dirty="0" smtClean="0">
                <a:latin typeface="Arial" pitchFamily="34" charset="0"/>
                <a:cs typeface="Arial" pitchFamily="34" charset="0"/>
              </a:rPr>
              <a:t>time</a:t>
            </a:r>
            <a:r>
              <a:rPr lang="en-US" sz="3100" dirty="0" smtClean="0">
                <a:latin typeface="Arial" pitchFamily="34" charset="0"/>
                <a:cs typeface="Arial" pitchFamily="34" charset="0"/>
              </a:rPr>
              <a:t>.</a:t>
            </a:r>
          </a:p>
          <a:p>
            <a:r>
              <a:rPr lang="en-US" sz="3100" dirty="0">
                <a:latin typeface="Arial" pitchFamily="34" charset="0"/>
                <a:cs typeface="Arial" pitchFamily="34" charset="0"/>
              </a:rPr>
              <a:t>Recording electrodes (</a:t>
            </a:r>
            <a:r>
              <a:rPr lang="en-US" sz="3100" b="1" dirty="0">
                <a:latin typeface="Arial" pitchFamily="34" charset="0"/>
                <a:cs typeface="Arial" pitchFamily="34" charset="0"/>
              </a:rPr>
              <a:t>leads</a:t>
            </a:r>
            <a:r>
              <a:rPr lang="en-US" sz="3100" dirty="0">
                <a:latin typeface="Arial" pitchFamily="34" charset="0"/>
                <a:cs typeface="Arial" pitchFamily="34" charset="0"/>
              </a:rPr>
              <a:t>) are positioned at various sites on the body surface; typically in a clinical setting, </a:t>
            </a:r>
            <a:r>
              <a:rPr lang="en-US" sz="3100" b="1" dirty="0">
                <a:latin typeface="Arial" pitchFamily="34" charset="0"/>
                <a:cs typeface="Arial" pitchFamily="34" charset="0"/>
              </a:rPr>
              <a:t>12 leads are used. </a:t>
            </a:r>
            <a:endParaRPr lang="en-US" sz="3100" b="1" dirty="0" smtClean="0">
              <a:latin typeface="Arial" pitchFamily="34" charset="0"/>
              <a:cs typeface="Arial" pitchFamily="34" charset="0"/>
            </a:endParaRPr>
          </a:p>
          <a:p>
            <a:r>
              <a:rPr lang="en-US" sz="3100" b="1" dirty="0" smtClean="0">
                <a:latin typeface="Arial" pitchFamily="34" charset="0"/>
                <a:cs typeface="Arial" pitchFamily="34" charset="0"/>
              </a:rPr>
              <a:t>Three </a:t>
            </a:r>
            <a:r>
              <a:rPr lang="en-US" sz="3100" b="1" dirty="0">
                <a:latin typeface="Arial" pitchFamily="34" charset="0"/>
                <a:cs typeface="Arial" pitchFamily="34" charset="0"/>
              </a:rPr>
              <a:t>are bipolar leads </a:t>
            </a:r>
            <a:r>
              <a:rPr lang="en-US" sz="3100" dirty="0">
                <a:latin typeface="Arial" pitchFamily="34" charset="0"/>
                <a:cs typeface="Arial" pitchFamily="34" charset="0"/>
              </a:rPr>
              <a:t>that measure the voltage difference either between the arms or between an arm and a leg, and </a:t>
            </a:r>
            <a:r>
              <a:rPr lang="en-US" sz="3100" b="1" dirty="0">
                <a:latin typeface="Arial" pitchFamily="34" charset="0"/>
                <a:cs typeface="Arial" pitchFamily="34" charset="0"/>
              </a:rPr>
              <a:t>nine are unipolar </a:t>
            </a:r>
            <a:r>
              <a:rPr lang="en-US" sz="3100" b="1" dirty="0" smtClean="0">
                <a:latin typeface="Arial" pitchFamily="34" charset="0"/>
                <a:cs typeface="Arial" pitchFamily="34" charset="0"/>
              </a:rPr>
              <a:t>leads (Chest leads)</a:t>
            </a:r>
            <a:r>
              <a:rPr lang="en-US" sz="3100" dirty="0" smtClean="0">
                <a:latin typeface="Arial" pitchFamily="34" charset="0"/>
                <a:cs typeface="Arial" pitchFamily="34" charset="0"/>
              </a:rPr>
              <a:t> kept in the chest. </a:t>
            </a:r>
          </a:p>
          <a:p>
            <a:r>
              <a:rPr lang="en-US" sz="3100" dirty="0" smtClean="0">
                <a:latin typeface="Arial" pitchFamily="34" charset="0"/>
                <a:cs typeface="Arial" pitchFamily="34" charset="0"/>
              </a:rPr>
              <a:t>Together </a:t>
            </a:r>
            <a:r>
              <a:rPr lang="en-US" sz="3100" dirty="0">
                <a:latin typeface="Arial" pitchFamily="34" charset="0"/>
                <a:cs typeface="Arial" pitchFamily="34" charset="0"/>
              </a:rPr>
              <a:t>the 12 leads provide a fairly </a:t>
            </a:r>
            <a:r>
              <a:rPr lang="en-US" sz="3100" b="1" dirty="0">
                <a:latin typeface="Arial" pitchFamily="34" charset="0"/>
                <a:cs typeface="Arial" pitchFamily="34" charset="0"/>
              </a:rPr>
              <a:t>comprehensive picture of the heart’s electrical activity</a:t>
            </a:r>
            <a:r>
              <a:rPr lang="en-US" sz="3100" b="1" dirty="0"/>
              <a:t>.</a:t>
            </a:r>
            <a:r>
              <a:rPr lang="en-US" b="1" dirty="0"/>
              <a:t/>
            </a:r>
            <a:br>
              <a:rPr lang="en-US" b="1" dirty="0"/>
            </a:br>
            <a:r>
              <a:rPr lang="en-US" dirty="0"/>
              <a:t/>
            </a:r>
            <a:br>
              <a:rPr lang="en-US" dirty="0"/>
            </a:br>
            <a:endParaRPr lang="en-US" dirty="0"/>
          </a:p>
        </p:txBody>
      </p:sp>
    </p:spTree>
    <p:extLst>
      <p:ext uri="{BB962C8B-B14F-4D97-AF65-F5344CB8AC3E}">
        <p14:creationId xmlns:p14="http://schemas.microsoft.com/office/powerpoint/2010/main" val="385867341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134943"/>
            <a:ext cx="6719887" cy="6442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81000" y="2971800"/>
            <a:ext cx="3200400" cy="2062103"/>
          </a:xfrm>
          <a:prstGeom prst="rect">
            <a:avLst/>
          </a:prstGeom>
          <a:noFill/>
        </p:spPr>
        <p:txBody>
          <a:bodyPr wrap="square" rtlCol="0">
            <a:spAutoFit/>
          </a:bodyPr>
          <a:lstStyle/>
          <a:p>
            <a:r>
              <a:rPr lang="en-US" sz="2400" b="1" u="sng" dirty="0">
                <a:solidFill>
                  <a:srgbClr val="FF0000"/>
                </a:solidFill>
              </a:rPr>
              <a:t>An electrocardiogram tracing (lead I). </a:t>
            </a:r>
            <a:r>
              <a:rPr lang="en-US" dirty="0"/>
              <a:t> </a:t>
            </a:r>
            <a:endParaRPr lang="en-US" dirty="0" smtClean="0"/>
          </a:p>
          <a:p>
            <a:r>
              <a:rPr lang="en-US" sz="2000" dirty="0" smtClean="0"/>
              <a:t>The </a:t>
            </a:r>
            <a:r>
              <a:rPr lang="en-US" sz="2000" dirty="0"/>
              <a:t>three normally recognizable </a:t>
            </a:r>
            <a:r>
              <a:rPr lang="en-US" sz="2000" b="1" dirty="0"/>
              <a:t>deflections (waves</a:t>
            </a:r>
            <a:r>
              <a:rPr lang="en-US" sz="2000" dirty="0"/>
              <a:t>) and the important </a:t>
            </a:r>
            <a:r>
              <a:rPr lang="en-US" sz="2000" b="1" dirty="0"/>
              <a:t>intervals</a:t>
            </a:r>
            <a:r>
              <a:rPr lang="en-US" sz="2000" dirty="0"/>
              <a:t> are labeled.</a:t>
            </a:r>
          </a:p>
        </p:txBody>
      </p:sp>
    </p:spTree>
    <p:extLst>
      <p:ext uri="{BB962C8B-B14F-4D97-AF65-F5344CB8AC3E}">
        <p14:creationId xmlns:p14="http://schemas.microsoft.com/office/powerpoint/2010/main" val="76533381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2395224"/>
            <a:ext cx="6781800" cy="4128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1295400" y="381000"/>
            <a:ext cx="6172200" cy="2246769"/>
          </a:xfrm>
          <a:prstGeom prst="rect">
            <a:avLst/>
          </a:prstGeom>
          <a:noFill/>
        </p:spPr>
        <p:txBody>
          <a:bodyPr wrap="square" rtlCol="0">
            <a:spAutoFit/>
          </a:bodyPr>
          <a:lstStyle/>
          <a:p>
            <a:r>
              <a:rPr lang="en-US" sz="2800" u="sng" dirty="0" smtClean="0">
                <a:solidFill>
                  <a:srgbClr val="FF0000"/>
                </a:solidFill>
              </a:rPr>
              <a:t>Mechanical events (cardiac cycle) in heart which always follow the electrical event ( ECG)</a:t>
            </a:r>
          </a:p>
          <a:p>
            <a:pPr marL="342900" indent="-342900">
              <a:buFont typeface="Arial" pitchFamily="34" charset="0"/>
              <a:buChar char="•"/>
            </a:pPr>
            <a:r>
              <a:rPr lang="en-US" sz="2800" dirty="0" smtClean="0"/>
              <a:t>Systole: Contraction/ ejection phase</a:t>
            </a:r>
          </a:p>
          <a:p>
            <a:pPr marL="342900" indent="-342900">
              <a:buFont typeface="Arial" pitchFamily="34" charset="0"/>
              <a:buChar char="•"/>
            </a:pPr>
            <a:r>
              <a:rPr lang="en-US" sz="2800" dirty="0" smtClean="0"/>
              <a:t>Diastole: Relaxation or receiving phase</a:t>
            </a:r>
            <a:endParaRPr lang="en-US" sz="2800" dirty="0"/>
          </a:p>
        </p:txBody>
      </p:sp>
    </p:spTree>
    <p:extLst>
      <p:ext uri="{BB962C8B-B14F-4D97-AF65-F5344CB8AC3E}">
        <p14:creationId xmlns:p14="http://schemas.microsoft.com/office/powerpoint/2010/main" val="2264565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75"/>
                                        </p:tgtEl>
                                        <p:attrNameLst>
                                          <p:attrName>style.visibility</p:attrName>
                                        </p:attrNameLst>
                                      </p:cBhvr>
                                      <p:to>
                                        <p:strVal val="visible"/>
                                      </p:to>
                                    </p:set>
                                    <p:animEffect transition="in" filter="fade">
                                      <p:cBhvr>
                                        <p:cTn id="7" dur="1000"/>
                                        <p:tgtEl>
                                          <p:spTgt spid="3075"/>
                                        </p:tgtEl>
                                      </p:cBhvr>
                                    </p:animEffect>
                                    <p:anim calcmode="lin" valueType="num">
                                      <p:cBhvr>
                                        <p:cTn id="8" dur="1000" fill="hold"/>
                                        <p:tgtEl>
                                          <p:spTgt spid="3075"/>
                                        </p:tgtEl>
                                        <p:attrNameLst>
                                          <p:attrName>ppt_x</p:attrName>
                                        </p:attrNameLst>
                                      </p:cBhvr>
                                      <p:tavLst>
                                        <p:tav tm="0">
                                          <p:val>
                                            <p:strVal val="#ppt_x"/>
                                          </p:val>
                                        </p:tav>
                                        <p:tav tm="100000">
                                          <p:val>
                                            <p:strVal val="#ppt_x"/>
                                          </p:val>
                                        </p:tav>
                                      </p:tavLst>
                                    </p:anim>
                                    <p:anim calcmode="lin" valueType="num">
                                      <p:cBhvr>
                                        <p:cTn id="9" dur="1000" fill="hold"/>
                                        <p:tgtEl>
                                          <p:spTgt spid="307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76200"/>
            <a:ext cx="8915400" cy="6781800"/>
          </a:xfrm>
        </p:spPr>
        <p:txBody>
          <a:bodyPr>
            <a:normAutofit fontScale="92500" lnSpcReduction="10000"/>
          </a:bodyPr>
          <a:lstStyle/>
          <a:p>
            <a:pPr marL="0" indent="0">
              <a:buNone/>
            </a:pPr>
            <a:r>
              <a:rPr lang="en-US" b="1" u="sng" dirty="0">
                <a:solidFill>
                  <a:srgbClr val="FF0000"/>
                </a:solidFill>
                <a:latin typeface="Arial" pitchFamily="34" charset="0"/>
                <a:cs typeface="Arial" pitchFamily="34" charset="0"/>
              </a:rPr>
              <a:t>Mechanical </a:t>
            </a:r>
            <a:r>
              <a:rPr lang="en-US" b="1" u="sng" dirty="0" smtClean="0">
                <a:solidFill>
                  <a:srgbClr val="FF0000"/>
                </a:solidFill>
                <a:latin typeface="Arial" pitchFamily="34" charset="0"/>
                <a:cs typeface="Arial" pitchFamily="34" charset="0"/>
              </a:rPr>
              <a:t>Events of heart: </a:t>
            </a:r>
            <a:r>
              <a:rPr lang="en-US" b="1" u="sng" dirty="0">
                <a:solidFill>
                  <a:srgbClr val="FF0000"/>
                </a:solidFill>
                <a:latin typeface="Arial" pitchFamily="34" charset="0"/>
                <a:cs typeface="Arial" pitchFamily="34" charset="0"/>
              </a:rPr>
              <a:t>The Cardiac </a:t>
            </a:r>
            <a:r>
              <a:rPr lang="en-US" b="1" u="sng" dirty="0" smtClean="0">
                <a:solidFill>
                  <a:srgbClr val="FF0000"/>
                </a:solidFill>
                <a:latin typeface="Arial" pitchFamily="34" charset="0"/>
                <a:cs typeface="Arial" pitchFamily="34" charset="0"/>
              </a:rPr>
              <a:t>Cycle</a:t>
            </a:r>
          </a:p>
          <a:p>
            <a:r>
              <a:rPr lang="en-US" sz="2600" dirty="0">
                <a:latin typeface="Arial" pitchFamily="34" charset="0"/>
                <a:cs typeface="Arial" pitchFamily="34" charset="0"/>
              </a:rPr>
              <a:t>The cardiac cycle </a:t>
            </a:r>
            <a:r>
              <a:rPr lang="en-US" sz="2600" b="1" dirty="0">
                <a:latin typeface="Arial" pitchFamily="34" charset="0"/>
                <a:cs typeface="Arial" pitchFamily="34" charset="0"/>
              </a:rPr>
              <a:t>includes all events </a:t>
            </a:r>
            <a:r>
              <a:rPr lang="en-US" sz="2600" dirty="0">
                <a:latin typeface="Arial" pitchFamily="34" charset="0"/>
                <a:cs typeface="Arial" pitchFamily="34" charset="0"/>
              </a:rPr>
              <a:t>associated with the blood flow through the heart </a:t>
            </a:r>
            <a:r>
              <a:rPr lang="en-US" sz="2600" b="1" dirty="0">
                <a:latin typeface="Arial" pitchFamily="34" charset="0"/>
                <a:cs typeface="Arial" pitchFamily="34" charset="0"/>
              </a:rPr>
              <a:t>during one complete heartbeat</a:t>
            </a:r>
            <a:r>
              <a:rPr lang="en-US" sz="2600" dirty="0">
                <a:latin typeface="Arial" pitchFamily="34" charset="0"/>
                <a:cs typeface="Arial" pitchFamily="34" charset="0"/>
              </a:rPr>
              <a:t>, that is, atrial systole and diastole followed by ventricular systole and diastole</a:t>
            </a:r>
            <a:r>
              <a:rPr lang="en-US" sz="2600" dirty="0" smtClean="0">
                <a:latin typeface="Arial" pitchFamily="34" charset="0"/>
                <a:cs typeface="Arial" pitchFamily="34" charset="0"/>
              </a:rPr>
              <a:t>. Normal time of 1 cardiac cycle is 800milliseconds </a:t>
            </a:r>
            <a:r>
              <a:rPr lang="en-US" sz="2600" b="1" dirty="0" smtClean="0">
                <a:latin typeface="Arial" pitchFamily="34" charset="0"/>
                <a:cs typeface="Arial" pitchFamily="34" charset="0"/>
              </a:rPr>
              <a:t>(0.8 seconds)</a:t>
            </a:r>
          </a:p>
          <a:p>
            <a:r>
              <a:rPr lang="en-US" sz="2800" dirty="0"/>
              <a:t>A single </a:t>
            </a:r>
            <a:r>
              <a:rPr lang="en-US" sz="2800" b="1" dirty="0"/>
              <a:t>cardiac cycle </a:t>
            </a:r>
            <a:r>
              <a:rPr lang="en-US" sz="2800" dirty="0"/>
              <a:t>includes all of the events associated </a:t>
            </a:r>
            <a:r>
              <a:rPr lang="en-US" sz="2800" dirty="0" smtClean="0"/>
              <a:t>with one </a:t>
            </a:r>
            <a:r>
              <a:rPr lang="en-US" sz="2800" dirty="0"/>
              <a:t>heartbeat. Thus, a cardiac cycle consists of systole and </a:t>
            </a:r>
            <a:r>
              <a:rPr lang="en-US" sz="2800" dirty="0" smtClean="0"/>
              <a:t>diastole of </a:t>
            </a:r>
            <a:r>
              <a:rPr lang="en-US" sz="2800" dirty="0"/>
              <a:t>the atria plus systole and diastole of the ventricles.</a:t>
            </a:r>
            <a:endParaRPr lang="en-US" sz="2600" dirty="0" smtClean="0">
              <a:latin typeface="Arial" pitchFamily="34" charset="0"/>
              <a:cs typeface="Arial" pitchFamily="34" charset="0"/>
            </a:endParaRPr>
          </a:p>
          <a:p>
            <a:r>
              <a:rPr lang="en-US" sz="2600" dirty="0" smtClean="0">
                <a:latin typeface="Arial" pitchFamily="34" charset="0"/>
                <a:cs typeface="Arial" pitchFamily="34" charset="0"/>
              </a:rPr>
              <a:t>These </a:t>
            </a:r>
            <a:r>
              <a:rPr lang="en-US" sz="2600" dirty="0">
                <a:latin typeface="Arial" pitchFamily="34" charset="0"/>
                <a:cs typeface="Arial" pitchFamily="34" charset="0"/>
              </a:rPr>
              <a:t>mechanical events </a:t>
            </a:r>
            <a:r>
              <a:rPr lang="en-US" sz="2600" b="1" dirty="0">
                <a:latin typeface="Arial" pitchFamily="34" charset="0"/>
                <a:cs typeface="Arial" pitchFamily="34" charset="0"/>
              </a:rPr>
              <a:t>always follow the electrical events seen in the </a:t>
            </a:r>
            <a:r>
              <a:rPr lang="en-US" sz="2600" b="1" dirty="0" smtClean="0">
                <a:latin typeface="Arial" pitchFamily="34" charset="0"/>
                <a:cs typeface="Arial" pitchFamily="34" charset="0"/>
              </a:rPr>
              <a:t>ECG.</a:t>
            </a:r>
          </a:p>
          <a:p>
            <a:r>
              <a:rPr lang="en-US" sz="2600" dirty="0">
                <a:latin typeface="Arial" pitchFamily="34" charset="0"/>
                <a:cs typeface="Arial" pitchFamily="34" charset="0"/>
              </a:rPr>
              <a:t>The cardiac cycle is </a:t>
            </a:r>
            <a:r>
              <a:rPr lang="en-US" sz="2600" dirty="0" smtClean="0">
                <a:latin typeface="Arial" pitchFamily="34" charset="0"/>
                <a:cs typeface="Arial" pitchFamily="34" charset="0"/>
              </a:rPr>
              <a:t>noticeable </a:t>
            </a:r>
            <a:r>
              <a:rPr lang="en-US" sz="2600" dirty="0">
                <a:latin typeface="Arial" pitchFamily="34" charset="0"/>
                <a:cs typeface="Arial" pitchFamily="34" charset="0"/>
              </a:rPr>
              <a:t>by a </a:t>
            </a:r>
            <a:r>
              <a:rPr lang="en-US" sz="2600" b="1" dirty="0">
                <a:latin typeface="Arial" pitchFamily="34" charset="0"/>
                <a:cs typeface="Arial" pitchFamily="34" charset="0"/>
              </a:rPr>
              <a:t>succession of pressure and blood volume changes in the heart</a:t>
            </a:r>
            <a:r>
              <a:rPr lang="en-US" sz="2600" dirty="0" smtClean="0">
                <a:latin typeface="Arial" pitchFamily="34" charset="0"/>
                <a:cs typeface="Arial" pitchFamily="34" charset="0"/>
              </a:rPr>
              <a:t>.</a:t>
            </a:r>
          </a:p>
          <a:p>
            <a:r>
              <a:rPr lang="en-US" sz="2600" dirty="0" smtClean="0">
                <a:latin typeface="Arial" pitchFamily="34" charset="0"/>
                <a:cs typeface="Arial" pitchFamily="34" charset="0"/>
              </a:rPr>
              <a:t>Because </a:t>
            </a:r>
            <a:r>
              <a:rPr lang="en-US" sz="2600" b="1" dirty="0">
                <a:latin typeface="Arial" pitchFamily="34" charset="0"/>
                <a:cs typeface="Arial" pitchFamily="34" charset="0"/>
              </a:rPr>
              <a:t>blood circulates endlessly</a:t>
            </a:r>
            <a:r>
              <a:rPr lang="en-US" sz="2600" dirty="0">
                <a:latin typeface="Arial" pitchFamily="34" charset="0"/>
                <a:cs typeface="Arial" pitchFamily="34" charset="0"/>
              </a:rPr>
              <a:t>, we must choose an </a:t>
            </a:r>
            <a:r>
              <a:rPr lang="en-US" sz="2600" b="1" dirty="0" smtClean="0">
                <a:latin typeface="Arial" pitchFamily="34" charset="0"/>
                <a:cs typeface="Arial" pitchFamily="34" charset="0"/>
              </a:rPr>
              <a:t>random </a:t>
            </a:r>
            <a:r>
              <a:rPr lang="en-US" sz="2600" b="1" dirty="0">
                <a:latin typeface="Arial" pitchFamily="34" charset="0"/>
                <a:cs typeface="Arial" pitchFamily="34" charset="0"/>
              </a:rPr>
              <a:t>starting point for one turn of the cardiac </a:t>
            </a:r>
            <a:r>
              <a:rPr lang="en-US" sz="2600" b="1" dirty="0" smtClean="0">
                <a:latin typeface="Arial" pitchFamily="34" charset="0"/>
                <a:cs typeface="Arial" pitchFamily="34" charset="0"/>
              </a:rPr>
              <a:t>cycle.</a:t>
            </a:r>
          </a:p>
          <a:p>
            <a:r>
              <a:rPr lang="en-US" sz="2600" dirty="0" smtClean="0"/>
              <a:t>We </a:t>
            </a:r>
            <a:r>
              <a:rPr lang="en-US" sz="2600" b="1" dirty="0"/>
              <a:t>begin</a:t>
            </a:r>
            <a:r>
              <a:rPr lang="en-US" sz="2600" dirty="0"/>
              <a:t> our explanation with the </a:t>
            </a:r>
            <a:r>
              <a:rPr lang="en-US" sz="2600" b="1" dirty="0"/>
              <a:t>heart in total relaxation</a:t>
            </a:r>
            <a:r>
              <a:rPr lang="en-US" sz="2600" dirty="0"/>
              <a:t>: Atria and ventricles are quiet, and it is </a:t>
            </a:r>
            <a:r>
              <a:rPr lang="en-US" sz="2600" b="1" dirty="0"/>
              <a:t>mid-to-late diastole. </a:t>
            </a:r>
            <a:endParaRPr lang="en-US" sz="2600" b="1" dirty="0">
              <a:latin typeface="Arial" pitchFamily="34" charset="0"/>
              <a:cs typeface="Arial" pitchFamily="34" charset="0"/>
            </a:endParaRPr>
          </a:p>
        </p:txBody>
      </p:sp>
    </p:spTree>
    <p:extLst>
      <p:ext uri="{BB962C8B-B14F-4D97-AF65-F5344CB8AC3E}">
        <p14:creationId xmlns:p14="http://schemas.microsoft.com/office/powerpoint/2010/main" val="1761553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8512" y="93603"/>
            <a:ext cx="7132488" cy="6729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6705599" y="153881"/>
            <a:ext cx="2438401" cy="1323439"/>
          </a:xfrm>
          <a:prstGeom prst="rect">
            <a:avLst/>
          </a:prstGeom>
          <a:noFill/>
        </p:spPr>
        <p:txBody>
          <a:bodyPr wrap="square" rtlCol="0">
            <a:spAutoFit/>
          </a:bodyPr>
          <a:lstStyle/>
          <a:p>
            <a:r>
              <a:rPr lang="en-US" sz="1600" dirty="0"/>
              <a:t>Pressures are lower in the right side of the </a:t>
            </a:r>
            <a:r>
              <a:rPr lang="en-US" sz="1600" dirty="0" smtClean="0"/>
              <a:t>heart as compared with left heart but all events are going parallel in both ventricles</a:t>
            </a:r>
            <a:endParaRPr lang="en-US" sz="1600" dirty="0"/>
          </a:p>
        </p:txBody>
      </p:sp>
      <p:sp>
        <p:nvSpPr>
          <p:cNvPr id="4" name="TextBox 3"/>
          <p:cNvSpPr txBox="1"/>
          <p:nvPr/>
        </p:nvSpPr>
        <p:spPr>
          <a:xfrm>
            <a:off x="6172200" y="3200400"/>
            <a:ext cx="2819400" cy="1384995"/>
          </a:xfrm>
          <a:prstGeom prst="rect">
            <a:avLst/>
          </a:prstGeom>
          <a:noFill/>
        </p:spPr>
        <p:txBody>
          <a:bodyPr wrap="square" rtlCol="0">
            <a:spAutoFit/>
          </a:bodyPr>
          <a:lstStyle/>
          <a:p>
            <a:r>
              <a:rPr lang="en-US" sz="2800" b="1" u="sng" dirty="0" smtClean="0">
                <a:solidFill>
                  <a:srgbClr val="FF0000"/>
                </a:solidFill>
              </a:rPr>
              <a:t>Summary </a:t>
            </a:r>
            <a:r>
              <a:rPr lang="en-US" sz="2800" b="1" u="sng" dirty="0">
                <a:solidFill>
                  <a:srgbClr val="FF0000"/>
                </a:solidFill>
              </a:rPr>
              <a:t>of events during the cardiac cycle</a:t>
            </a:r>
            <a:endParaRPr lang="en-US" sz="2800" u="sng" dirty="0">
              <a:solidFill>
                <a:srgbClr val="FF0000"/>
              </a:solidFill>
            </a:endParaRPr>
          </a:p>
        </p:txBody>
      </p:sp>
    </p:spTree>
    <p:extLst>
      <p:ext uri="{BB962C8B-B14F-4D97-AF65-F5344CB8AC3E}">
        <p14:creationId xmlns:p14="http://schemas.microsoft.com/office/powerpoint/2010/main" val="461151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76200"/>
            <a:ext cx="8229600" cy="65836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6324600" y="76200"/>
            <a:ext cx="2819400" cy="1200329"/>
          </a:xfrm>
          <a:prstGeom prst="rect">
            <a:avLst/>
          </a:prstGeom>
          <a:noFill/>
        </p:spPr>
        <p:txBody>
          <a:bodyPr wrap="square" rtlCol="0">
            <a:spAutoFit/>
          </a:bodyPr>
          <a:lstStyle/>
          <a:p>
            <a:r>
              <a:rPr lang="en-US" sz="2400" b="1" u="sng" dirty="0" smtClean="0">
                <a:solidFill>
                  <a:srgbClr val="FF0000"/>
                </a:solidFill>
              </a:rPr>
              <a:t>Summary </a:t>
            </a:r>
            <a:r>
              <a:rPr lang="en-US" sz="2400" b="1" u="sng" dirty="0">
                <a:solidFill>
                  <a:srgbClr val="FF0000"/>
                </a:solidFill>
              </a:rPr>
              <a:t>of events during the cardiac cycle</a:t>
            </a:r>
            <a:endParaRPr lang="en-US" sz="2400" u="sng" dirty="0">
              <a:solidFill>
                <a:srgbClr val="FF0000"/>
              </a:solidFill>
            </a:endParaRPr>
          </a:p>
        </p:txBody>
      </p:sp>
    </p:spTree>
    <p:extLst>
      <p:ext uri="{BB962C8B-B14F-4D97-AF65-F5344CB8AC3E}">
        <p14:creationId xmlns:p14="http://schemas.microsoft.com/office/powerpoint/2010/main" val="3341670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915400" cy="6553200"/>
          </a:xfrm>
        </p:spPr>
        <p:txBody>
          <a:bodyPr>
            <a:noAutofit/>
          </a:bodyPr>
          <a:lstStyle/>
          <a:p>
            <a:endParaRPr lang="en-US" sz="2200" dirty="0" smtClean="0">
              <a:latin typeface="Arial" pitchFamily="34" charset="0"/>
              <a:cs typeface="Arial" pitchFamily="34" charset="0"/>
            </a:endParaRPr>
          </a:p>
          <a:p>
            <a:endParaRPr lang="en-US" sz="2200" dirty="0">
              <a:latin typeface="Arial" pitchFamily="34" charset="0"/>
              <a:cs typeface="Arial" pitchFamily="34" charset="0"/>
            </a:endParaRPr>
          </a:p>
          <a:p>
            <a:r>
              <a:rPr lang="en-US" sz="2200" dirty="0" smtClean="0">
                <a:latin typeface="Arial" pitchFamily="34" charset="0"/>
                <a:cs typeface="Arial" pitchFamily="34" charset="0"/>
              </a:rPr>
              <a:t>Often </a:t>
            </a:r>
            <a:r>
              <a:rPr lang="en-US" sz="2200" dirty="0">
                <a:latin typeface="Arial" pitchFamily="34" charset="0"/>
                <a:cs typeface="Arial" pitchFamily="34" charset="0"/>
              </a:rPr>
              <a:t>described as </a:t>
            </a:r>
            <a:r>
              <a:rPr lang="en-US" sz="2200" dirty="0" err="1">
                <a:latin typeface="Arial" pitchFamily="34" charset="0"/>
                <a:cs typeface="Arial" pitchFamily="34" charset="0"/>
              </a:rPr>
              <a:t>lub</a:t>
            </a:r>
            <a:r>
              <a:rPr lang="en-US" sz="2200" dirty="0">
                <a:latin typeface="Arial" pitchFamily="34" charset="0"/>
                <a:cs typeface="Arial" pitchFamily="34" charset="0"/>
              </a:rPr>
              <a:t>-dup, are associated with </a:t>
            </a:r>
            <a:r>
              <a:rPr lang="en-US" sz="2200" b="1" dirty="0">
                <a:latin typeface="Arial" pitchFamily="34" charset="0"/>
                <a:cs typeface="Arial" pitchFamily="34" charset="0"/>
              </a:rPr>
              <a:t>closing of heart </a:t>
            </a:r>
            <a:r>
              <a:rPr lang="en-US" sz="2200" b="1" dirty="0" smtClean="0">
                <a:latin typeface="Arial" pitchFamily="34" charset="0"/>
                <a:cs typeface="Arial" pitchFamily="34" charset="0"/>
              </a:rPr>
              <a:t>valves</a:t>
            </a:r>
            <a:r>
              <a:rPr lang="en-US" sz="2200" dirty="0" smtClean="0">
                <a:latin typeface="Arial" pitchFamily="34" charset="0"/>
                <a:cs typeface="Arial" pitchFamily="34" charset="0"/>
              </a:rPr>
              <a:t>. (</a:t>
            </a:r>
            <a:r>
              <a:rPr lang="en-US" sz="2200" b="1" dirty="0" err="1">
                <a:latin typeface="Arial" pitchFamily="34" charset="0"/>
                <a:cs typeface="Arial" pitchFamily="34" charset="0"/>
              </a:rPr>
              <a:t>lub</a:t>
            </a:r>
            <a:r>
              <a:rPr lang="en-US" sz="2200" b="1" dirty="0">
                <a:latin typeface="Arial" pitchFamily="34" charset="0"/>
                <a:cs typeface="Arial" pitchFamily="34" charset="0"/>
              </a:rPr>
              <a:t>-dup, pause, </a:t>
            </a:r>
            <a:r>
              <a:rPr lang="en-US" sz="2200" b="1" dirty="0" err="1">
                <a:latin typeface="Arial" pitchFamily="34" charset="0"/>
                <a:cs typeface="Arial" pitchFamily="34" charset="0"/>
              </a:rPr>
              <a:t>lub</a:t>
            </a:r>
            <a:r>
              <a:rPr lang="en-US" sz="2200" b="1" dirty="0">
                <a:latin typeface="Arial" pitchFamily="34" charset="0"/>
                <a:cs typeface="Arial" pitchFamily="34" charset="0"/>
              </a:rPr>
              <a:t>-dup, pause,</a:t>
            </a:r>
            <a:r>
              <a:rPr lang="en-US" sz="2200" dirty="0">
                <a:latin typeface="Arial" pitchFamily="34" charset="0"/>
                <a:cs typeface="Arial" pitchFamily="34" charset="0"/>
              </a:rPr>
              <a:t> and so on</a:t>
            </a:r>
            <a:r>
              <a:rPr lang="en-US" sz="2200" dirty="0" smtClean="0">
                <a:latin typeface="Arial" pitchFamily="34" charset="0"/>
                <a:cs typeface="Arial" pitchFamily="34" charset="0"/>
              </a:rPr>
              <a:t>.)</a:t>
            </a:r>
          </a:p>
          <a:p>
            <a:r>
              <a:rPr lang="en-US" sz="2200" b="1" u="sng" dirty="0" smtClean="0">
                <a:solidFill>
                  <a:srgbClr val="FF0000"/>
                </a:solidFill>
                <a:latin typeface="Arial" pitchFamily="34" charset="0"/>
                <a:cs typeface="Arial" pitchFamily="34" charset="0"/>
              </a:rPr>
              <a:t>The </a:t>
            </a:r>
            <a:r>
              <a:rPr lang="en-US" sz="2200" b="1" u="sng" dirty="0">
                <a:solidFill>
                  <a:srgbClr val="FF0000"/>
                </a:solidFill>
                <a:latin typeface="Arial" pitchFamily="34" charset="0"/>
                <a:cs typeface="Arial" pitchFamily="34" charset="0"/>
              </a:rPr>
              <a:t>first sound</a:t>
            </a:r>
            <a:r>
              <a:rPr lang="en-US" sz="2200" dirty="0">
                <a:latin typeface="Arial" pitchFamily="34" charset="0"/>
                <a:cs typeface="Arial" pitchFamily="34" charset="0"/>
              </a:rPr>
              <a:t>, which occurs as the </a:t>
            </a:r>
            <a:r>
              <a:rPr lang="en-US" sz="2200" b="1" dirty="0">
                <a:latin typeface="Arial" pitchFamily="34" charset="0"/>
                <a:cs typeface="Arial" pitchFamily="34" charset="0"/>
              </a:rPr>
              <a:t>AV valves close</a:t>
            </a:r>
            <a:r>
              <a:rPr lang="en-US" sz="2200" dirty="0">
                <a:latin typeface="Arial" pitchFamily="34" charset="0"/>
                <a:cs typeface="Arial" pitchFamily="34" charset="0"/>
              </a:rPr>
              <a:t>, signifies the point when ventricular pressure rises above atrial </a:t>
            </a:r>
            <a:r>
              <a:rPr lang="en-US" sz="2200" dirty="0" smtClean="0">
                <a:latin typeface="Arial" pitchFamily="34" charset="0"/>
                <a:cs typeface="Arial" pitchFamily="34" charset="0"/>
              </a:rPr>
              <a:t>pressure (</a:t>
            </a:r>
            <a:r>
              <a:rPr lang="en-US" sz="2200" b="1" dirty="0" smtClean="0">
                <a:latin typeface="Arial" pitchFamily="34" charset="0"/>
                <a:cs typeface="Arial" pitchFamily="34" charset="0"/>
              </a:rPr>
              <a:t>beginning of ventricular systole</a:t>
            </a:r>
            <a:r>
              <a:rPr lang="en-US" sz="2200" dirty="0" smtClean="0">
                <a:latin typeface="Arial" pitchFamily="34" charset="0"/>
                <a:cs typeface="Arial" pitchFamily="34" charset="0"/>
              </a:rPr>
              <a:t>)</a:t>
            </a:r>
          </a:p>
          <a:p>
            <a:r>
              <a:rPr lang="en-US" sz="2200" dirty="0">
                <a:latin typeface="Arial" pitchFamily="34" charset="0"/>
                <a:cs typeface="Arial" pitchFamily="34" charset="0"/>
              </a:rPr>
              <a:t>The first sound tends to be louder, longer, and more resonant than the </a:t>
            </a:r>
            <a:r>
              <a:rPr lang="en-US" sz="2200" b="1" u="sng" dirty="0">
                <a:solidFill>
                  <a:srgbClr val="FF0000"/>
                </a:solidFill>
                <a:latin typeface="Arial" pitchFamily="34" charset="0"/>
                <a:cs typeface="Arial" pitchFamily="34" charset="0"/>
              </a:rPr>
              <a:t>second,</a:t>
            </a:r>
            <a:r>
              <a:rPr lang="en-US" sz="2200" dirty="0">
                <a:latin typeface="Arial" pitchFamily="34" charset="0"/>
                <a:cs typeface="Arial" pitchFamily="34" charset="0"/>
              </a:rPr>
              <a:t> which is a short, sharp sound heard </a:t>
            </a:r>
            <a:r>
              <a:rPr lang="en-US" sz="2200" b="1" dirty="0">
                <a:latin typeface="Arial" pitchFamily="34" charset="0"/>
                <a:cs typeface="Arial" pitchFamily="34" charset="0"/>
              </a:rPr>
              <a:t>as the </a:t>
            </a:r>
            <a:r>
              <a:rPr lang="en-US" sz="2200" b="1" dirty="0" smtClean="0">
                <a:latin typeface="Arial" pitchFamily="34" charset="0"/>
                <a:cs typeface="Arial" pitchFamily="34" charset="0"/>
              </a:rPr>
              <a:t>semilunar </a:t>
            </a:r>
            <a:r>
              <a:rPr lang="en-US" sz="2200" b="1" dirty="0">
                <a:latin typeface="Arial" pitchFamily="34" charset="0"/>
                <a:cs typeface="Arial" pitchFamily="34" charset="0"/>
              </a:rPr>
              <a:t>valves snap shut at the beginning of ventricular </a:t>
            </a:r>
            <a:r>
              <a:rPr lang="en-US" sz="2200" b="1" dirty="0" smtClean="0">
                <a:latin typeface="Arial" pitchFamily="34" charset="0"/>
                <a:cs typeface="Arial" pitchFamily="34" charset="0"/>
              </a:rPr>
              <a:t>relaxation (diastole).</a:t>
            </a:r>
          </a:p>
          <a:p>
            <a:r>
              <a:rPr lang="en-US" sz="2200" dirty="0" smtClean="0">
                <a:latin typeface="Arial" pitchFamily="34" charset="0"/>
                <a:cs typeface="Arial" pitchFamily="34" charset="0"/>
              </a:rPr>
              <a:t>Occasionally </a:t>
            </a:r>
            <a:r>
              <a:rPr lang="en-US" sz="2200" dirty="0">
                <a:latin typeface="Arial" pitchFamily="34" charset="0"/>
                <a:cs typeface="Arial" pitchFamily="34" charset="0"/>
              </a:rPr>
              <a:t>a weak, rumbling </a:t>
            </a:r>
            <a:r>
              <a:rPr lang="en-US" sz="2200" b="1" u="sng" dirty="0">
                <a:solidFill>
                  <a:srgbClr val="FF0000"/>
                </a:solidFill>
                <a:latin typeface="Arial" pitchFamily="34" charset="0"/>
                <a:cs typeface="Arial" pitchFamily="34" charset="0"/>
              </a:rPr>
              <a:t>third heart sound</a:t>
            </a:r>
            <a:r>
              <a:rPr lang="en-US" sz="2200" b="1" dirty="0">
                <a:solidFill>
                  <a:srgbClr val="FF0000"/>
                </a:solidFill>
                <a:latin typeface="Arial" pitchFamily="34" charset="0"/>
                <a:cs typeface="Arial" pitchFamily="34" charset="0"/>
              </a:rPr>
              <a:t> </a:t>
            </a:r>
            <a:r>
              <a:rPr lang="en-US" sz="2200" b="1" dirty="0">
                <a:latin typeface="Arial" pitchFamily="34" charset="0"/>
                <a:cs typeface="Arial" pitchFamily="34" charset="0"/>
              </a:rPr>
              <a:t>is </a:t>
            </a:r>
            <a:r>
              <a:rPr lang="en-US" sz="2200" dirty="0">
                <a:latin typeface="Arial" pitchFamily="34" charset="0"/>
                <a:cs typeface="Arial" pitchFamily="34" charset="0"/>
              </a:rPr>
              <a:t>heard at the beginning of the middle third of diastole because of </a:t>
            </a:r>
            <a:r>
              <a:rPr lang="en-US" sz="2200" b="1" dirty="0">
                <a:latin typeface="Arial" pitchFamily="34" charset="0"/>
                <a:cs typeface="Arial" pitchFamily="34" charset="0"/>
              </a:rPr>
              <a:t>oscillation of blood back and forth between the walls of the ventricles initiated by inrushing blood from the atria.</a:t>
            </a:r>
          </a:p>
          <a:p>
            <a:r>
              <a:rPr lang="en-US" sz="2200" b="1" u="sng" dirty="0">
                <a:solidFill>
                  <a:srgbClr val="FF0000"/>
                </a:solidFill>
                <a:latin typeface="Arial" pitchFamily="34" charset="0"/>
                <a:cs typeface="Arial" pitchFamily="34" charset="0"/>
              </a:rPr>
              <a:t>Atrial Heart Sound (Fourth Heart Sound</a:t>
            </a:r>
            <a:r>
              <a:rPr lang="en-US" sz="2200" b="1" dirty="0">
                <a:solidFill>
                  <a:srgbClr val="FF0000"/>
                </a:solidFill>
                <a:latin typeface="Arial" pitchFamily="34" charset="0"/>
                <a:cs typeface="Arial" pitchFamily="34" charset="0"/>
              </a:rPr>
              <a:t>)</a:t>
            </a:r>
            <a:r>
              <a:rPr lang="en-US" sz="2200" b="1" dirty="0">
                <a:latin typeface="Arial" pitchFamily="34" charset="0"/>
                <a:cs typeface="Arial" pitchFamily="34" charset="0"/>
              </a:rPr>
              <a:t>: </a:t>
            </a:r>
            <a:r>
              <a:rPr lang="en-US" sz="2200" dirty="0">
                <a:latin typeface="Arial" pitchFamily="34" charset="0"/>
                <a:cs typeface="Arial" pitchFamily="34" charset="0"/>
              </a:rPr>
              <a:t>never be heard with a stethoscope because of its weakness and very low frequency-usually </a:t>
            </a:r>
            <a:r>
              <a:rPr lang="en-US" sz="2200" b="1" dirty="0">
                <a:latin typeface="Arial" pitchFamily="34" charset="0"/>
                <a:cs typeface="Arial" pitchFamily="34" charset="0"/>
              </a:rPr>
              <a:t>20 cycles/sec or </a:t>
            </a:r>
            <a:r>
              <a:rPr lang="en-US" sz="2200" b="1" dirty="0" smtClean="0">
                <a:latin typeface="Arial" pitchFamily="34" charset="0"/>
                <a:cs typeface="Arial" pitchFamily="34" charset="0"/>
              </a:rPr>
              <a:t>less.</a:t>
            </a:r>
            <a:r>
              <a:rPr lang="en-US" sz="2200" dirty="0"/>
              <a:t/>
            </a:r>
            <a:br>
              <a:rPr lang="en-US" sz="2200" dirty="0"/>
            </a:br>
            <a:endParaRPr lang="en-US" sz="2200" dirty="0"/>
          </a:p>
        </p:txBody>
      </p:sp>
      <p:sp>
        <p:nvSpPr>
          <p:cNvPr id="2" name="TextBox 1"/>
          <p:cNvSpPr txBox="1"/>
          <p:nvPr/>
        </p:nvSpPr>
        <p:spPr>
          <a:xfrm>
            <a:off x="3276600" y="228600"/>
            <a:ext cx="3733800" cy="954107"/>
          </a:xfrm>
          <a:prstGeom prst="rect">
            <a:avLst/>
          </a:prstGeom>
          <a:noFill/>
        </p:spPr>
        <p:txBody>
          <a:bodyPr wrap="square" rtlCol="0">
            <a:spAutoFit/>
          </a:bodyPr>
          <a:lstStyle/>
          <a:p>
            <a:r>
              <a:rPr lang="en-US" sz="2800" b="1" u="sng" dirty="0">
                <a:solidFill>
                  <a:srgbClr val="FF0000"/>
                </a:solidFill>
                <a:latin typeface="Arial" pitchFamily="34" charset="0"/>
                <a:cs typeface="Arial" pitchFamily="34" charset="0"/>
              </a:rPr>
              <a:t>Heart Sounds</a:t>
            </a:r>
          </a:p>
          <a:p>
            <a:endParaRPr lang="en-US" sz="2800" u="sng" dirty="0"/>
          </a:p>
        </p:txBody>
      </p:sp>
    </p:spTree>
    <p:extLst>
      <p:ext uri="{BB962C8B-B14F-4D97-AF65-F5344CB8AC3E}">
        <p14:creationId xmlns:p14="http://schemas.microsoft.com/office/powerpoint/2010/main" val="2041193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1000"/>
                                        <p:tgtEl>
                                          <p:spTgt spid="3">
                                            <p:txEl>
                                              <p:pRg st="5" end="5"/>
                                            </p:txEl>
                                          </p:spTgt>
                                        </p:tgtEl>
                                      </p:cBhvr>
                                    </p:animEffect>
                                    <p:anim calcmode="lin" valueType="num">
                                      <p:cBhvr>
                                        <p:cTn id="2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1000"/>
                                        <p:tgtEl>
                                          <p:spTgt spid="3">
                                            <p:txEl>
                                              <p:pRg st="6" end="6"/>
                                            </p:txEl>
                                          </p:spTgt>
                                        </p:tgtEl>
                                      </p:cBhvr>
                                    </p:animEffect>
                                    <p:anim calcmode="lin" valueType="num">
                                      <p:cBhvr>
                                        <p:cTn id="3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7709"/>
            <a:ext cx="9067799" cy="3962400"/>
          </a:xfrm>
        </p:spPr>
        <p:txBody>
          <a:bodyPr>
            <a:normAutofit/>
          </a:bodyPr>
          <a:lstStyle/>
          <a:p>
            <a:pPr marL="0" indent="0">
              <a:buNone/>
            </a:pPr>
            <a:r>
              <a:rPr lang="en-US" sz="3600" b="1" u="sng" dirty="0">
                <a:solidFill>
                  <a:srgbClr val="FF0000"/>
                </a:solidFill>
              </a:rPr>
              <a:t>FUNCTIONS OF </a:t>
            </a:r>
            <a:r>
              <a:rPr lang="en-US" sz="3600" b="1" u="sng" dirty="0" smtClean="0">
                <a:solidFill>
                  <a:srgbClr val="FF0000"/>
                </a:solidFill>
              </a:rPr>
              <a:t>BLOOD</a:t>
            </a:r>
          </a:p>
          <a:p>
            <a:pPr marL="457200" indent="-457200">
              <a:buAutoNum type="arabicPeriod"/>
            </a:pPr>
            <a:r>
              <a:rPr lang="en-US" sz="2400" b="1" dirty="0" smtClean="0"/>
              <a:t>Transports</a:t>
            </a:r>
            <a:r>
              <a:rPr lang="en-US" sz="2400" dirty="0" smtClean="0"/>
              <a:t> </a:t>
            </a:r>
            <a:r>
              <a:rPr lang="en-US" sz="2400" dirty="0"/>
              <a:t>oxygen, </a:t>
            </a:r>
            <a:r>
              <a:rPr lang="en-US" sz="2400" dirty="0" err="1" smtClean="0"/>
              <a:t>carbondioxide</a:t>
            </a:r>
            <a:r>
              <a:rPr lang="en-US" sz="2400" dirty="0"/>
              <a:t>, nutrients, </a:t>
            </a:r>
            <a:r>
              <a:rPr lang="en-US" sz="2400" dirty="0" smtClean="0"/>
              <a:t>hormones, heat</a:t>
            </a:r>
            <a:r>
              <a:rPr lang="en-US" sz="2400" dirty="0"/>
              <a:t>, and </a:t>
            </a:r>
            <a:r>
              <a:rPr lang="en-US" sz="2400" dirty="0" smtClean="0"/>
              <a:t>wastes.</a:t>
            </a:r>
          </a:p>
          <a:p>
            <a:pPr marL="0" indent="0">
              <a:buNone/>
            </a:pPr>
            <a:r>
              <a:rPr lang="en-US" sz="2400" dirty="0" smtClean="0"/>
              <a:t>2</a:t>
            </a:r>
            <a:r>
              <a:rPr lang="en-US" sz="2400" dirty="0"/>
              <a:t>. </a:t>
            </a:r>
            <a:r>
              <a:rPr lang="en-US" sz="2400" b="1" dirty="0"/>
              <a:t>Regulates</a:t>
            </a:r>
            <a:r>
              <a:rPr lang="en-US" sz="2400" dirty="0"/>
              <a:t> pH, body </a:t>
            </a:r>
            <a:r>
              <a:rPr lang="en-US" sz="2400" dirty="0" smtClean="0"/>
              <a:t>temperature, and </a:t>
            </a:r>
            <a:r>
              <a:rPr lang="en-US" sz="2400" dirty="0"/>
              <a:t>water content of cells.</a:t>
            </a:r>
          </a:p>
          <a:p>
            <a:pPr marL="0" indent="0">
              <a:buNone/>
            </a:pPr>
            <a:r>
              <a:rPr lang="en-US" sz="2400" dirty="0"/>
              <a:t>3. </a:t>
            </a:r>
            <a:r>
              <a:rPr lang="en-US" sz="2400" b="1" dirty="0"/>
              <a:t>Protects</a:t>
            </a:r>
            <a:r>
              <a:rPr lang="en-US" sz="2400" dirty="0"/>
              <a:t> against blood </a:t>
            </a:r>
            <a:r>
              <a:rPr lang="en-US" sz="2400" dirty="0" smtClean="0"/>
              <a:t>loss through </a:t>
            </a:r>
            <a:r>
              <a:rPr lang="en-US" sz="2400" dirty="0"/>
              <a:t>clotting, and </a:t>
            </a:r>
            <a:r>
              <a:rPr lang="en-US" sz="2400" dirty="0" smtClean="0"/>
              <a:t>against disease </a:t>
            </a:r>
            <a:r>
              <a:rPr lang="en-US" sz="2400" dirty="0"/>
              <a:t>through </a:t>
            </a:r>
            <a:r>
              <a:rPr lang="en-US" sz="2400" dirty="0" smtClean="0"/>
              <a:t>phagocytic white </a:t>
            </a:r>
            <a:r>
              <a:rPr lang="en-US" sz="2400" dirty="0"/>
              <a:t>blood cells and </a:t>
            </a:r>
            <a:r>
              <a:rPr lang="en-US" sz="2400" dirty="0" smtClean="0"/>
              <a:t>proteins such </a:t>
            </a:r>
            <a:r>
              <a:rPr lang="en-US" sz="2400" dirty="0"/>
              <a:t>as antibodies, </a:t>
            </a:r>
            <a:r>
              <a:rPr lang="en-US" sz="2400" dirty="0" err="1" smtClean="0"/>
              <a:t>interferons</a:t>
            </a:r>
            <a:r>
              <a:rPr lang="en-US" sz="2400" dirty="0" smtClean="0"/>
              <a:t>, and </a:t>
            </a:r>
            <a:r>
              <a:rPr lang="en-US" sz="2400" dirty="0"/>
              <a:t>complement.</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406" y="3048000"/>
            <a:ext cx="8827350" cy="36506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19193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nodeType="clickEffect">
                                  <p:stCondLst>
                                    <p:cond delay="0"/>
                                  </p:stCondLst>
                                  <p:childTnLst>
                                    <p:set>
                                      <p:cBhvr>
                                        <p:cTn id="30" dur="1" fill="hold">
                                          <p:stCondLst>
                                            <p:cond delay="0"/>
                                          </p:stCondLst>
                                        </p:cTn>
                                        <p:tgtEl>
                                          <p:spTgt spid="4098"/>
                                        </p:tgtEl>
                                        <p:attrNameLst>
                                          <p:attrName>style.visibility</p:attrName>
                                        </p:attrNameLst>
                                      </p:cBhvr>
                                      <p:to>
                                        <p:strVal val="visible"/>
                                      </p:to>
                                    </p:set>
                                    <p:animEffect transition="in" filter="circle(in)">
                                      <p:cBhvr>
                                        <p:cTn id="31"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3505200" cy="2971800"/>
          </a:xfrm>
        </p:spPr>
        <p:txBody>
          <a:bodyPr>
            <a:normAutofit/>
          </a:bodyPr>
          <a:lstStyle/>
          <a:p>
            <a:pPr marL="0" indent="0">
              <a:buNone/>
            </a:pPr>
            <a:r>
              <a:rPr lang="en-US" sz="2400" u="sng" dirty="0" smtClean="0">
                <a:latin typeface="Arial" pitchFamily="34" charset="0"/>
                <a:cs typeface="Arial" pitchFamily="34" charset="0"/>
              </a:rPr>
              <a:t>Fig. Areas </a:t>
            </a:r>
            <a:r>
              <a:rPr lang="en-US" sz="2400" u="sng" dirty="0">
                <a:latin typeface="Arial" pitchFamily="34" charset="0"/>
                <a:cs typeface="Arial" pitchFamily="34" charset="0"/>
              </a:rPr>
              <a:t>of the thoracic surface where the heart sounds can be best </a:t>
            </a:r>
            <a:r>
              <a:rPr lang="en-US" sz="2400" u="sng" dirty="0" smtClean="0">
                <a:latin typeface="Arial" pitchFamily="34" charset="0"/>
                <a:cs typeface="Arial" pitchFamily="34" charset="0"/>
              </a:rPr>
              <a:t>detected.</a:t>
            </a:r>
          </a:p>
          <a:p>
            <a:r>
              <a:rPr lang="en-US" sz="2400" b="1" dirty="0" smtClean="0">
                <a:solidFill>
                  <a:srgbClr val="FF0000"/>
                </a:solidFill>
                <a:latin typeface="Arial" pitchFamily="34" charset="0"/>
                <a:cs typeface="Arial" pitchFamily="34" charset="0"/>
              </a:rPr>
              <a:t>Note</a:t>
            </a:r>
            <a:r>
              <a:rPr lang="en-US" sz="2400" dirty="0" smtClean="0">
                <a:latin typeface="Arial" pitchFamily="34" charset="0"/>
                <a:cs typeface="Arial" pitchFamily="34" charset="0"/>
              </a:rPr>
              <a:t>: </a:t>
            </a:r>
            <a:r>
              <a:rPr lang="en-US" sz="2400" dirty="0">
                <a:latin typeface="Arial" pitchFamily="34" charset="0"/>
                <a:cs typeface="Arial" pitchFamily="34" charset="0"/>
              </a:rPr>
              <a:t>sounds take oblique paths to reach the chest wall</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4046" y="152400"/>
            <a:ext cx="5189954" cy="6324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609600" y="4953000"/>
            <a:ext cx="4191000" cy="1938992"/>
          </a:xfrm>
          <a:prstGeom prst="rect">
            <a:avLst/>
          </a:prstGeom>
          <a:noFill/>
        </p:spPr>
        <p:txBody>
          <a:bodyPr wrap="square" rtlCol="0">
            <a:spAutoFit/>
          </a:bodyPr>
          <a:lstStyle/>
          <a:p>
            <a:r>
              <a:rPr lang="en-US" sz="2400" dirty="0"/>
              <a:t>Abnormal heart sounds are called </a:t>
            </a:r>
            <a:r>
              <a:rPr lang="en-US" sz="2400" b="1" u="sng" dirty="0">
                <a:solidFill>
                  <a:srgbClr val="FF0000"/>
                </a:solidFill>
              </a:rPr>
              <a:t>heart </a:t>
            </a:r>
            <a:r>
              <a:rPr lang="en-US" sz="2400" b="1" u="sng" dirty="0" smtClean="0">
                <a:solidFill>
                  <a:srgbClr val="FF0000"/>
                </a:solidFill>
              </a:rPr>
              <a:t>murmurs.</a:t>
            </a:r>
          </a:p>
          <a:p>
            <a:r>
              <a:rPr lang="en-US" sz="2400" dirty="0"/>
              <a:t>Most often, </a:t>
            </a:r>
            <a:r>
              <a:rPr lang="en-US" sz="2400" b="1" dirty="0" smtClean="0"/>
              <a:t>murmurs </a:t>
            </a:r>
            <a:r>
              <a:rPr lang="en-US" sz="2400" b="1" dirty="0"/>
              <a:t>indicate valve problems.</a:t>
            </a:r>
          </a:p>
          <a:p>
            <a:endParaRPr lang="en-US" sz="2400" u="sng" dirty="0">
              <a:solidFill>
                <a:srgbClr val="FF0000"/>
              </a:solidFill>
            </a:endParaRPr>
          </a:p>
        </p:txBody>
      </p:sp>
    </p:spTree>
    <p:extLst>
      <p:ext uri="{BB962C8B-B14F-4D97-AF65-F5344CB8AC3E}">
        <p14:creationId xmlns:p14="http://schemas.microsoft.com/office/powerpoint/2010/main" val="1927456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ircle(in)">
                                      <p:cBhvr>
                                        <p:cTn id="7" dur="20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barn(inVertical)">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76200"/>
            <a:ext cx="8915400" cy="6705600"/>
          </a:xfrm>
        </p:spPr>
        <p:txBody>
          <a:bodyPr/>
          <a:lstStyle/>
          <a:p>
            <a:pPr marL="0" indent="0">
              <a:buNone/>
            </a:pPr>
            <a:r>
              <a:rPr lang="en-US" sz="3600" b="1" u="sng" dirty="0">
                <a:solidFill>
                  <a:srgbClr val="FF0000"/>
                </a:solidFill>
                <a:latin typeface="Arial" pitchFamily="34" charset="0"/>
                <a:cs typeface="Arial" pitchFamily="34" charset="0"/>
              </a:rPr>
              <a:t>Cardiac </a:t>
            </a:r>
            <a:r>
              <a:rPr lang="en-US" sz="3600" b="1" u="sng" dirty="0" smtClean="0">
                <a:solidFill>
                  <a:srgbClr val="FF0000"/>
                </a:solidFill>
                <a:latin typeface="Arial" pitchFamily="34" charset="0"/>
                <a:cs typeface="Arial" pitchFamily="34" charset="0"/>
              </a:rPr>
              <a:t>Output</a:t>
            </a:r>
          </a:p>
          <a:p>
            <a:r>
              <a:rPr lang="en-US" sz="2800" b="1" dirty="0">
                <a:latin typeface="Arial" pitchFamily="34" charset="0"/>
                <a:cs typeface="Arial" pitchFamily="34" charset="0"/>
              </a:rPr>
              <a:t>Cardiac output (CO)</a:t>
            </a:r>
            <a:r>
              <a:rPr lang="en-US" sz="2800" dirty="0">
                <a:latin typeface="Arial" pitchFamily="34" charset="0"/>
                <a:cs typeface="Arial" pitchFamily="34" charset="0"/>
              </a:rPr>
              <a:t> is the amount of blood pumped out by each ventricle in 1 minute. It is the product of heart rate (HR) and stroke volume (SV). </a:t>
            </a:r>
            <a:endParaRPr lang="en-US" sz="2800" dirty="0" smtClean="0">
              <a:latin typeface="Arial" pitchFamily="34" charset="0"/>
              <a:cs typeface="Arial" pitchFamily="34" charset="0"/>
            </a:endParaRPr>
          </a:p>
          <a:p>
            <a:r>
              <a:rPr lang="en-US" sz="2800" b="1" dirty="0" smtClean="0">
                <a:latin typeface="Arial" pitchFamily="34" charset="0"/>
                <a:cs typeface="Arial" pitchFamily="34" charset="0"/>
              </a:rPr>
              <a:t>Stroke </a:t>
            </a:r>
            <a:r>
              <a:rPr lang="en-US" sz="2800" b="1" dirty="0">
                <a:latin typeface="Arial" pitchFamily="34" charset="0"/>
                <a:cs typeface="Arial" pitchFamily="34" charset="0"/>
              </a:rPr>
              <a:t>volume</a:t>
            </a:r>
            <a:r>
              <a:rPr lang="en-US" sz="2800" dirty="0">
                <a:latin typeface="Arial" pitchFamily="34" charset="0"/>
                <a:cs typeface="Arial" pitchFamily="34" charset="0"/>
              </a:rPr>
              <a:t> is defined as the volume of blood pumped out by one ventricle with each beat.</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4233863"/>
            <a:ext cx="6231978" cy="19145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81011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ircle(in)">
                                      <p:cBhvr>
                                        <p:cTn id="7"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915400" cy="6629400"/>
          </a:xfrm>
        </p:spPr>
        <p:txBody>
          <a:bodyPr>
            <a:normAutofit/>
          </a:bodyPr>
          <a:lstStyle/>
          <a:p>
            <a:pPr marL="0" indent="0">
              <a:buNone/>
            </a:pPr>
            <a:r>
              <a:rPr lang="en-US" sz="2800" b="1" u="sng" dirty="0">
                <a:solidFill>
                  <a:srgbClr val="FF0000"/>
                </a:solidFill>
                <a:latin typeface="Arial" pitchFamily="34" charset="0"/>
                <a:cs typeface="Arial" pitchFamily="34" charset="0"/>
              </a:rPr>
              <a:t>Regulation of Stroke </a:t>
            </a:r>
            <a:r>
              <a:rPr lang="en-US" sz="2800" b="1" u="sng" dirty="0" smtClean="0">
                <a:solidFill>
                  <a:srgbClr val="FF0000"/>
                </a:solidFill>
                <a:latin typeface="Arial" pitchFamily="34" charset="0"/>
                <a:cs typeface="Arial" pitchFamily="34" charset="0"/>
              </a:rPr>
              <a:t>Volume (SV)</a:t>
            </a:r>
          </a:p>
          <a:p>
            <a:pPr marL="0" indent="0">
              <a:buNone/>
            </a:pPr>
            <a:r>
              <a:rPr lang="en-US" sz="2800" dirty="0">
                <a:latin typeface="Arial" pitchFamily="34" charset="0"/>
                <a:cs typeface="Arial" pitchFamily="34" charset="0"/>
              </a:rPr>
              <a:t>SV represents the difference between end diastolic volume (EDV), the amount of blood that collects in a ventricle during diastole, and end systolic volume (ESV), the volume of blood remaining in a ventricle after it has </a:t>
            </a:r>
            <a:r>
              <a:rPr lang="en-US" sz="2800" dirty="0" smtClean="0">
                <a:latin typeface="Arial" pitchFamily="34" charset="0"/>
                <a:cs typeface="Arial" pitchFamily="34" charset="0"/>
              </a:rPr>
              <a:t>contracted.</a:t>
            </a:r>
          </a:p>
          <a:p>
            <a:pPr marL="0" indent="0">
              <a:buNone/>
            </a:pPr>
            <a:endParaRPr lang="en-US" sz="2800" dirty="0">
              <a:latin typeface="Arial" pitchFamily="34" charset="0"/>
              <a:cs typeface="Arial" pitchFamily="34" charset="0"/>
            </a:endParaRPr>
          </a:p>
          <a:p>
            <a:pPr marL="0" indent="0">
              <a:buNone/>
            </a:pPr>
            <a:endParaRPr lang="en-US" sz="2800" dirty="0" smtClean="0">
              <a:latin typeface="Arial" pitchFamily="34" charset="0"/>
              <a:cs typeface="Arial" pitchFamily="34" charset="0"/>
            </a:endParaRPr>
          </a:p>
          <a:p>
            <a:pPr marL="0" indent="0">
              <a:buNone/>
            </a:pPr>
            <a:endParaRPr lang="en-US" sz="2800" dirty="0">
              <a:latin typeface="Arial" pitchFamily="34" charset="0"/>
              <a:cs typeface="Arial" pitchFamily="34" charset="0"/>
            </a:endParaRPr>
          </a:p>
          <a:p>
            <a:pPr marL="0" indent="0">
              <a:buNone/>
            </a:pPr>
            <a:r>
              <a:rPr lang="en-US" sz="2800" dirty="0"/>
              <a:t>Hence, with each beat, each ventricle pumps out about 70 ml of blood, which is about 60% of the blood in its </a:t>
            </a:r>
            <a:r>
              <a:rPr lang="en-US" sz="2800" dirty="0" smtClean="0"/>
              <a:t>chambers.</a:t>
            </a:r>
          </a:p>
          <a:p>
            <a:pPr marL="0" indent="0">
              <a:buNone/>
            </a:pPr>
            <a:r>
              <a:rPr lang="en-US" sz="2800" dirty="0" smtClean="0">
                <a:latin typeface="Aharoni" pitchFamily="2" charset="-79"/>
                <a:cs typeface="Aharoni" pitchFamily="2" charset="-79"/>
              </a:rPr>
              <a:t>Preload </a:t>
            </a:r>
            <a:r>
              <a:rPr lang="en-US" sz="2800" dirty="0">
                <a:latin typeface="Aharoni" pitchFamily="2" charset="-79"/>
                <a:cs typeface="Aharoni" pitchFamily="2" charset="-79"/>
              </a:rPr>
              <a:t>affects EDV, whereas contractility and afterload affect the ESV</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6470" y="3115100"/>
            <a:ext cx="6738730" cy="771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3779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wheel(1)">
                                      <p:cBhvr>
                                        <p:cTn id="7" dur="20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1000"/>
                                        <p:tgtEl>
                                          <p:spTgt spid="3">
                                            <p:txEl>
                                              <p:pRg st="0" end="0"/>
                                            </p:txEl>
                                          </p:spTgt>
                                        </p:tgtEl>
                                      </p:cBhvr>
                                    </p:animEffect>
                                    <p:anim calcmode="lin" valueType="num">
                                      <p:cBhvr>
                                        <p:cTn id="1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fade">
                                      <p:cBhvr>
                                        <p:cTn id="19" dur="1000"/>
                                        <p:tgtEl>
                                          <p:spTgt spid="3">
                                            <p:txEl>
                                              <p:pRg st="1" end="1"/>
                                            </p:txEl>
                                          </p:spTgt>
                                        </p:tgtEl>
                                      </p:cBhvr>
                                    </p:animEffect>
                                    <p:anim calcmode="lin" valueType="num">
                                      <p:cBhvr>
                                        <p:cTn id="20"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1000"/>
                                        <p:tgtEl>
                                          <p:spTgt spid="3">
                                            <p:txEl>
                                              <p:pRg st="5" end="5"/>
                                            </p:txEl>
                                          </p:spTgt>
                                        </p:tgtEl>
                                      </p:cBhvr>
                                    </p:animEffect>
                                    <p:anim calcmode="lin" valueType="num">
                                      <p:cBhvr>
                                        <p:cTn id="2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animEffect transition="in" filter="fade">
                                      <p:cBhvr>
                                        <p:cTn id="33" dur="1000"/>
                                        <p:tgtEl>
                                          <p:spTgt spid="3">
                                            <p:txEl>
                                              <p:pRg st="6" end="6"/>
                                            </p:txEl>
                                          </p:spTgt>
                                        </p:tgtEl>
                                      </p:cBhvr>
                                    </p:animEffect>
                                    <p:anim calcmode="lin" valueType="num">
                                      <p:cBhvr>
                                        <p:cTn id="34"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915400" cy="6553200"/>
          </a:xfrm>
        </p:spPr>
        <p:txBody>
          <a:bodyPr/>
          <a:lstStyle/>
          <a:p>
            <a:pPr marL="0" indent="0">
              <a:buNone/>
            </a:pPr>
            <a:r>
              <a:rPr lang="en-US" b="1" u="sng" dirty="0" smtClean="0">
                <a:solidFill>
                  <a:srgbClr val="FF0000"/>
                </a:solidFill>
              </a:rPr>
              <a:t>Preload: </a:t>
            </a:r>
            <a:r>
              <a:rPr lang="en-US" b="1" u="sng" dirty="0">
                <a:solidFill>
                  <a:srgbClr val="FF0000"/>
                </a:solidFill>
              </a:rPr>
              <a:t>Degree of Stretch of Heart </a:t>
            </a:r>
            <a:r>
              <a:rPr lang="en-US" b="1" u="sng" dirty="0" smtClean="0">
                <a:solidFill>
                  <a:srgbClr val="FF0000"/>
                </a:solidFill>
              </a:rPr>
              <a:t>Muscle</a:t>
            </a:r>
          </a:p>
          <a:p>
            <a:pPr marL="0" indent="0">
              <a:buNone/>
            </a:pPr>
            <a:r>
              <a:rPr lang="en-US" sz="2800" dirty="0"/>
              <a:t>According to the </a:t>
            </a:r>
            <a:r>
              <a:rPr lang="en-US" sz="2800" b="1" dirty="0"/>
              <a:t>Frank-Starling law </a:t>
            </a:r>
            <a:r>
              <a:rPr lang="en-US" sz="2800" dirty="0"/>
              <a:t>of the heart, the critical factor controlling SV is the preload, which is the degree to which cardiac muscle cells are stretched just before they contract </a:t>
            </a:r>
            <a:r>
              <a:rPr lang="en-US" sz="2800" dirty="0" smtClean="0"/>
              <a:t>.</a:t>
            </a:r>
          </a:p>
          <a:p>
            <a:pPr marL="0" indent="0">
              <a:buNone/>
            </a:pPr>
            <a:r>
              <a:rPr lang="en-US" b="1" u="sng" dirty="0" smtClean="0">
                <a:solidFill>
                  <a:srgbClr val="FF0000"/>
                </a:solidFill>
              </a:rPr>
              <a:t>Venous </a:t>
            </a:r>
            <a:r>
              <a:rPr lang="en-US" b="1" u="sng" dirty="0">
                <a:solidFill>
                  <a:srgbClr val="FF0000"/>
                </a:solidFill>
              </a:rPr>
              <a:t>return </a:t>
            </a:r>
            <a:r>
              <a:rPr lang="en-US" sz="2800" dirty="0" smtClean="0"/>
              <a:t>: stretching </a:t>
            </a:r>
            <a:r>
              <a:rPr lang="en-US" sz="2800" dirty="0"/>
              <a:t>cardiac cells can produce dramatic increases in contractile force. The most important factor stretching cardiac muscle is the </a:t>
            </a:r>
            <a:r>
              <a:rPr lang="en-US" sz="2800" b="1" dirty="0"/>
              <a:t>amount of blood returning to the heart and distending its ventricles</a:t>
            </a:r>
            <a:r>
              <a:rPr lang="en-US" sz="2800" dirty="0"/>
              <a:t>, called venous return</a:t>
            </a:r>
            <a:r>
              <a:rPr lang="en-US" sz="2800" dirty="0" smtClean="0"/>
              <a:t>.</a:t>
            </a:r>
          </a:p>
          <a:p>
            <a:pPr marL="0" indent="0">
              <a:buNone/>
            </a:pPr>
            <a:r>
              <a:rPr lang="en-US" sz="2800" b="1" u="sng" dirty="0">
                <a:solidFill>
                  <a:srgbClr val="FF0000"/>
                </a:solidFill>
              </a:rPr>
              <a:t>Afterload:</a:t>
            </a:r>
            <a:r>
              <a:rPr lang="en-US" sz="2800" b="1" dirty="0">
                <a:solidFill>
                  <a:srgbClr val="FF0000"/>
                </a:solidFill>
              </a:rPr>
              <a:t> Back Pressure Exerted by Arterial Blood  </a:t>
            </a:r>
            <a:r>
              <a:rPr lang="en-US" sz="2800" dirty="0"/>
              <a:t> </a:t>
            </a:r>
            <a:br>
              <a:rPr lang="en-US" sz="2800" dirty="0"/>
            </a:br>
            <a:r>
              <a:rPr lang="en-US" sz="2800" dirty="0"/>
              <a:t>   </a:t>
            </a:r>
          </a:p>
        </p:txBody>
      </p:sp>
    </p:spTree>
    <p:extLst>
      <p:ext uri="{BB962C8B-B14F-4D97-AF65-F5344CB8AC3E}">
        <p14:creationId xmlns:p14="http://schemas.microsoft.com/office/powerpoint/2010/main" val="1165139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839200" cy="6553200"/>
          </a:xfrm>
        </p:spPr>
        <p:txBody>
          <a:bodyPr>
            <a:normAutofit fontScale="92500" lnSpcReduction="10000"/>
          </a:bodyPr>
          <a:lstStyle/>
          <a:p>
            <a:pPr marL="0" indent="0">
              <a:buNone/>
            </a:pPr>
            <a:r>
              <a:rPr lang="en-US" b="1" u="sng" dirty="0" smtClean="0">
                <a:solidFill>
                  <a:srgbClr val="FF0000"/>
                </a:solidFill>
              </a:rPr>
              <a:t>Blood Pressure (120/80 mm Hg)</a:t>
            </a:r>
          </a:p>
          <a:p>
            <a:r>
              <a:rPr lang="en-US" sz="2800" dirty="0" smtClean="0"/>
              <a:t>Lateral pressure exerted by the column of blood on the walls of the arteries.</a:t>
            </a:r>
          </a:p>
          <a:p>
            <a:r>
              <a:rPr lang="en-US" sz="2800" dirty="0" smtClean="0"/>
              <a:t>It usually means arterial pressure which fluctuate during &amp; diastole of the heart.</a:t>
            </a:r>
          </a:p>
          <a:p>
            <a:pPr marL="0" indent="0">
              <a:buNone/>
            </a:pPr>
            <a:r>
              <a:rPr lang="en-US" sz="2800" b="1" dirty="0" smtClean="0"/>
              <a:t>Systolic BP</a:t>
            </a:r>
            <a:r>
              <a:rPr lang="en-US" sz="2800" dirty="0" smtClean="0"/>
              <a:t>: Maximum pressure produced during systolic phase. This depends mainly on cardiac output, 120 mm Hg</a:t>
            </a:r>
          </a:p>
          <a:p>
            <a:pPr marL="0" indent="0">
              <a:buNone/>
            </a:pPr>
            <a:r>
              <a:rPr lang="en-US" sz="2800" b="1" dirty="0" smtClean="0"/>
              <a:t>Diastolic BP</a:t>
            </a:r>
            <a:r>
              <a:rPr lang="en-US" sz="2800" dirty="0" smtClean="0"/>
              <a:t>: Minimum pressure recorded during the diastolic phase. DBP depends mainly on the peripheral resistance (which again depends on the diameter of blood vessels &amp; viscosity of the blood), 80 mm Hg</a:t>
            </a:r>
          </a:p>
          <a:p>
            <a:pPr marL="0" indent="0">
              <a:buNone/>
            </a:pPr>
            <a:r>
              <a:rPr lang="en-US" b="1" u="sng" dirty="0" smtClean="0">
                <a:solidFill>
                  <a:srgbClr val="FF0000"/>
                </a:solidFill>
              </a:rPr>
              <a:t>Pulse Pressure: SBP-DBP. </a:t>
            </a:r>
          </a:p>
          <a:p>
            <a:r>
              <a:rPr lang="en-US" sz="2800" dirty="0" smtClean="0"/>
              <a:t>This maintains the normal pulsatile nature of the flow of blood in vascular compartment.</a:t>
            </a:r>
          </a:p>
          <a:p>
            <a:r>
              <a:rPr lang="en-US" sz="2800" dirty="0" smtClean="0"/>
              <a:t>Required for the perfusion of the tissues.</a:t>
            </a:r>
            <a:endParaRPr lang="en-US" sz="2800" dirty="0"/>
          </a:p>
        </p:txBody>
      </p:sp>
    </p:spTree>
    <p:extLst>
      <p:ext uri="{BB962C8B-B14F-4D97-AF65-F5344CB8AC3E}">
        <p14:creationId xmlns:p14="http://schemas.microsoft.com/office/powerpoint/2010/main" val="3662267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arn(inVertical)">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152400"/>
            <a:ext cx="8915400" cy="6553200"/>
          </a:xfrm>
        </p:spPr>
        <p:txBody>
          <a:bodyPr/>
          <a:lstStyle/>
          <a:p>
            <a:pPr marL="0" indent="0">
              <a:buNone/>
            </a:pPr>
            <a:r>
              <a:rPr lang="en-US" b="1" u="sng" dirty="0" smtClean="0">
                <a:solidFill>
                  <a:srgbClr val="FF0000"/>
                </a:solidFill>
              </a:rPr>
              <a:t>Mean arterial pressure (MAP)</a:t>
            </a:r>
          </a:p>
          <a:p>
            <a:pPr marL="0" indent="0">
              <a:buNone/>
            </a:pPr>
            <a:r>
              <a:rPr lang="en-US" sz="2800" dirty="0" smtClean="0"/>
              <a:t>MAP= DBP+1/3 PP</a:t>
            </a:r>
          </a:p>
          <a:p>
            <a:pPr marL="0" indent="0">
              <a:buNone/>
            </a:pPr>
            <a:r>
              <a:rPr lang="en-US" sz="2800" dirty="0" smtClean="0"/>
              <a:t>This pressure help in the forward movement of blood in the lumen</a:t>
            </a:r>
            <a:r>
              <a:rPr lang="en-US" dirty="0" smtClean="0"/>
              <a:t>.</a:t>
            </a:r>
          </a:p>
          <a:p>
            <a:pPr marL="0" indent="0">
              <a:buNone/>
            </a:pPr>
            <a:r>
              <a:rPr lang="en-US" b="1" dirty="0" smtClean="0">
                <a:solidFill>
                  <a:srgbClr val="FF0000"/>
                </a:solidFill>
              </a:rPr>
              <a:t>Normal range</a:t>
            </a:r>
          </a:p>
          <a:p>
            <a:pPr marL="0" indent="0">
              <a:buNone/>
            </a:pPr>
            <a:r>
              <a:rPr lang="en-US" sz="2800" b="1" dirty="0" smtClean="0"/>
              <a:t>SBP: 100-140 mm Hg</a:t>
            </a:r>
          </a:p>
          <a:p>
            <a:pPr marL="0" indent="0">
              <a:buNone/>
            </a:pPr>
            <a:r>
              <a:rPr lang="en-US" sz="2800" b="1" dirty="0" smtClean="0"/>
              <a:t>DBP: 60-84 mm Hg</a:t>
            </a:r>
          </a:p>
          <a:p>
            <a:pPr marL="0" indent="0">
              <a:buNone/>
            </a:pPr>
            <a:r>
              <a:rPr lang="en-US" sz="2800" b="1" dirty="0" smtClean="0"/>
              <a:t>PP: 20-50 mm Hg</a:t>
            </a:r>
          </a:p>
          <a:p>
            <a:pPr marL="0" indent="0">
              <a:buNone/>
            </a:pPr>
            <a:r>
              <a:rPr lang="en-US" sz="2800" b="1" dirty="0" smtClean="0"/>
              <a:t>MAP: 75-105 mm Hg</a:t>
            </a:r>
            <a:endParaRPr lang="en-US" sz="2800" b="1" dirty="0"/>
          </a:p>
        </p:txBody>
      </p:sp>
    </p:spTree>
    <p:extLst>
      <p:ext uri="{BB962C8B-B14F-4D97-AF65-F5344CB8AC3E}">
        <p14:creationId xmlns:p14="http://schemas.microsoft.com/office/powerpoint/2010/main" val="2675824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arn(inVertical)">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barn(inVertical)">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barn(inVertical)">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barn(inVertical)">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839200" cy="6553200"/>
          </a:xfrm>
        </p:spPr>
        <p:txBody>
          <a:bodyPr/>
          <a:lstStyle/>
          <a:p>
            <a:pPr marL="0" indent="0">
              <a:buNone/>
            </a:pPr>
            <a:r>
              <a:rPr lang="en-US" b="1" u="sng" dirty="0" smtClean="0">
                <a:solidFill>
                  <a:srgbClr val="FF0000"/>
                </a:solidFill>
              </a:rPr>
              <a:t>Factors affecting BP: (CO*PR)</a:t>
            </a:r>
          </a:p>
          <a:p>
            <a:pPr marL="514350" indent="-514350">
              <a:buAutoNum type="arabicPeriod"/>
            </a:pPr>
            <a:r>
              <a:rPr lang="en-US" sz="2800" b="1" u="sng" dirty="0" smtClean="0"/>
              <a:t>Cardiac output (stroke volume * Heart rate)</a:t>
            </a:r>
          </a:p>
          <a:p>
            <a:pPr>
              <a:buFont typeface="Wingdings" pitchFamily="2" charset="2"/>
              <a:buChar char="v"/>
            </a:pPr>
            <a:r>
              <a:rPr lang="en-US" sz="2800" dirty="0" smtClean="0"/>
              <a:t>Stroke volume: affected by </a:t>
            </a:r>
          </a:p>
          <a:p>
            <a:pPr marL="1543050" lvl="3" indent="-285750">
              <a:buFont typeface="Arial" pitchFamily="34" charset="0"/>
              <a:buChar char="•"/>
            </a:pPr>
            <a:r>
              <a:rPr lang="en-US" sz="2800" dirty="0" smtClean="0"/>
              <a:t>Preload</a:t>
            </a:r>
          </a:p>
          <a:p>
            <a:pPr marL="1543050" lvl="3" indent="-285750">
              <a:buFont typeface="Arial" pitchFamily="34" charset="0"/>
              <a:buChar char="•"/>
            </a:pPr>
            <a:r>
              <a:rPr lang="en-US" sz="2800" dirty="0" smtClean="0"/>
              <a:t>Afterload</a:t>
            </a:r>
          </a:p>
          <a:p>
            <a:pPr marL="1543050" lvl="3" indent="-285750">
              <a:buFont typeface="Arial" pitchFamily="34" charset="0"/>
              <a:buChar char="•"/>
            </a:pPr>
            <a:r>
              <a:rPr lang="en-US" sz="2800" dirty="0" smtClean="0"/>
              <a:t>Myocardial contractility</a:t>
            </a:r>
          </a:p>
          <a:p>
            <a:pPr>
              <a:buFont typeface="Wingdings" pitchFamily="2" charset="2"/>
              <a:buChar char="v"/>
            </a:pPr>
            <a:r>
              <a:rPr lang="en-US" sz="2800" dirty="0" smtClean="0"/>
              <a:t>Heart rate: affected by parasympathetic &amp; sympathetic activities. </a:t>
            </a:r>
          </a:p>
          <a:p>
            <a:pPr lvl="1">
              <a:buFont typeface="Wingdings" pitchFamily="2" charset="2"/>
              <a:buChar char="v"/>
            </a:pPr>
            <a:r>
              <a:rPr lang="en-US" sz="2400" b="1" dirty="0" smtClean="0"/>
              <a:t>Preload (End Diastolic Volume</a:t>
            </a:r>
            <a:r>
              <a:rPr lang="en-US" sz="2400" dirty="0" smtClean="0"/>
              <a:t>): Depends on the venous return to the heart. When EDV increases cardiac output increases which is explained by </a:t>
            </a:r>
            <a:r>
              <a:rPr lang="en-US" sz="2400" b="1" dirty="0" smtClean="0"/>
              <a:t>Frank-Starling law.</a:t>
            </a:r>
          </a:p>
          <a:p>
            <a:pPr lvl="1">
              <a:buFont typeface="Wingdings" pitchFamily="2" charset="2"/>
              <a:buChar char="v"/>
            </a:pPr>
            <a:r>
              <a:rPr lang="en-US" sz="2400" b="1" dirty="0" smtClean="0"/>
              <a:t>Afterload: </a:t>
            </a:r>
            <a:r>
              <a:rPr lang="en-US" sz="2400" dirty="0" smtClean="0"/>
              <a:t>It is peripheral resistance. When PR increase (as in </a:t>
            </a:r>
            <a:r>
              <a:rPr lang="en-US" sz="2400" dirty="0" err="1" smtClean="0"/>
              <a:t>Hypertention</a:t>
            </a:r>
            <a:r>
              <a:rPr lang="en-US" sz="2400" dirty="0" smtClean="0"/>
              <a:t>) cardiac output decrease and vice versa (anemia)  </a:t>
            </a:r>
          </a:p>
          <a:p>
            <a:pPr marL="457200" lvl="1" indent="0">
              <a:buNone/>
            </a:pPr>
            <a:endParaRPr lang="en-US" sz="2400" b="1" dirty="0" smtClean="0"/>
          </a:p>
          <a:p>
            <a:pPr marL="1543050" lvl="3" indent="-285750">
              <a:buFont typeface="Arial" pitchFamily="34" charset="0"/>
              <a:buChar char="•"/>
            </a:pPr>
            <a:endParaRPr lang="en-US" sz="1600" b="1" dirty="0"/>
          </a:p>
        </p:txBody>
      </p:sp>
    </p:spTree>
    <p:extLst>
      <p:ext uri="{BB962C8B-B14F-4D97-AF65-F5344CB8AC3E}">
        <p14:creationId xmlns:p14="http://schemas.microsoft.com/office/powerpoint/2010/main" val="2406431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1000"/>
                                        <p:tgtEl>
                                          <p:spTgt spid="3">
                                            <p:txEl>
                                              <p:pRg st="3" end="3"/>
                                            </p:txEl>
                                          </p:spTgt>
                                        </p:tgtEl>
                                      </p:cBhvr>
                                    </p:animEffect>
                                    <p:anim calcmode="lin" valueType="num">
                                      <p:cBhvr>
                                        <p:cTn id="27"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1000"/>
                                        <p:tgtEl>
                                          <p:spTgt spid="3">
                                            <p:txEl>
                                              <p:pRg st="4" end="4"/>
                                            </p:txEl>
                                          </p:spTgt>
                                        </p:tgtEl>
                                      </p:cBhvr>
                                    </p:animEffect>
                                    <p:anim calcmode="lin" valueType="num">
                                      <p:cBhvr>
                                        <p:cTn id="3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fade">
                                      <p:cBhvr>
                                        <p:cTn id="36" dur="1000"/>
                                        <p:tgtEl>
                                          <p:spTgt spid="3">
                                            <p:txEl>
                                              <p:pRg st="5" end="5"/>
                                            </p:txEl>
                                          </p:spTgt>
                                        </p:tgtEl>
                                      </p:cBhvr>
                                    </p:animEffect>
                                    <p:anim calcmode="lin" valueType="num">
                                      <p:cBhvr>
                                        <p:cTn id="3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Effect transition="in" filter="fade">
                                      <p:cBhvr>
                                        <p:cTn id="43" dur="1000"/>
                                        <p:tgtEl>
                                          <p:spTgt spid="3">
                                            <p:txEl>
                                              <p:pRg st="6" end="6"/>
                                            </p:txEl>
                                          </p:spTgt>
                                        </p:tgtEl>
                                      </p:cBhvr>
                                    </p:animEffect>
                                    <p:anim calcmode="lin" valueType="num">
                                      <p:cBhvr>
                                        <p:cTn id="44"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3">
                                            <p:txEl>
                                              <p:pRg st="7" end="7"/>
                                            </p:txEl>
                                          </p:spTgt>
                                        </p:tgtEl>
                                        <p:attrNameLst>
                                          <p:attrName>style.visibility</p:attrName>
                                        </p:attrNameLst>
                                      </p:cBhvr>
                                      <p:to>
                                        <p:strVal val="visible"/>
                                      </p:to>
                                    </p:set>
                                    <p:animEffect transition="in" filter="fade">
                                      <p:cBhvr>
                                        <p:cTn id="48" dur="1000"/>
                                        <p:tgtEl>
                                          <p:spTgt spid="3">
                                            <p:txEl>
                                              <p:pRg st="7" end="7"/>
                                            </p:txEl>
                                          </p:spTgt>
                                        </p:tgtEl>
                                      </p:cBhvr>
                                    </p:animEffect>
                                    <p:anim calcmode="lin" valueType="num">
                                      <p:cBhvr>
                                        <p:cTn id="49"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50" dur="1000" fill="hold"/>
                                        <p:tgtEl>
                                          <p:spTgt spid="3">
                                            <p:txEl>
                                              <p:pRg st="7" end="7"/>
                                            </p:txEl>
                                          </p:spTgt>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3">
                                            <p:txEl>
                                              <p:pRg st="8" end="8"/>
                                            </p:txEl>
                                          </p:spTgt>
                                        </p:tgtEl>
                                        <p:attrNameLst>
                                          <p:attrName>style.visibility</p:attrName>
                                        </p:attrNameLst>
                                      </p:cBhvr>
                                      <p:to>
                                        <p:strVal val="visible"/>
                                      </p:to>
                                    </p:set>
                                    <p:animEffect transition="in" filter="fade">
                                      <p:cBhvr>
                                        <p:cTn id="53" dur="1000"/>
                                        <p:tgtEl>
                                          <p:spTgt spid="3">
                                            <p:txEl>
                                              <p:pRg st="8" end="8"/>
                                            </p:txEl>
                                          </p:spTgt>
                                        </p:tgtEl>
                                      </p:cBhvr>
                                    </p:animEffect>
                                    <p:anim calcmode="lin" valueType="num">
                                      <p:cBhvr>
                                        <p:cTn id="5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5"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991600" cy="6553200"/>
          </a:xfrm>
        </p:spPr>
        <p:txBody>
          <a:bodyPr>
            <a:normAutofit/>
          </a:bodyPr>
          <a:lstStyle/>
          <a:p>
            <a:pPr marL="0" indent="0">
              <a:buNone/>
            </a:pPr>
            <a:r>
              <a:rPr lang="en-US" sz="2800" dirty="0" smtClean="0">
                <a:latin typeface="Arial" pitchFamily="34" charset="0"/>
                <a:cs typeface="Arial" pitchFamily="34" charset="0"/>
              </a:rPr>
              <a:t>Factors that increase Preload:</a:t>
            </a:r>
          </a:p>
          <a:p>
            <a:pPr marL="971550" lvl="1" indent="-514350">
              <a:buFont typeface="+mj-lt"/>
              <a:buAutoNum type="arabicPeriod"/>
            </a:pPr>
            <a:r>
              <a:rPr lang="en-US" dirty="0" smtClean="0">
                <a:latin typeface="Arial" pitchFamily="34" charset="0"/>
                <a:cs typeface="Arial" pitchFamily="34" charset="0"/>
              </a:rPr>
              <a:t>Increased total blood volume</a:t>
            </a:r>
          </a:p>
          <a:p>
            <a:pPr marL="971550" lvl="1" indent="-514350">
              <a:buFont typeface="+mj-lt"/>
              <a:buAutoNum type="arabicPeriod"/>
            </a:pPr>
            <a:r>
              <a:rPr lang="en-US" dirty="0" smtClean="0">
                <a:latin typeface="Arial" pitchFamily="34" charset="0"/>
                <a:cs typeface="Arial" pitchFamily="34" charset="0"/>
              </a:rPr>
              <a:t>Increased venous tone</a:t>
            </a:r>
          </a:p>
          <a:p>
            <a:pPr marL="971550" lvl="1" indent="-514350">
              <a:buFont typeface="+mj-lt"/>
              <a:buAutoNum type="arabicPeriod"/>
            </a:pPr>
            <a:r>
              <a:rPr lang="en-US" dirty="0" smtClean="0">
                <a:latin typeface="Arial" pitchFamily="34" charset="0"/>
                <a:cs typeface="Arial" pitchFamily="34" charset="0"/>
              </a:rPr>
              <a:t>Increased pumping action of skeletal muscle</a:t>
            </a:r>
          </a:p>
          <a:p>
            <a:pPr marL="971550" lvl="1" indent="-514350">
              <a:buFont typeface="+mj-lt"/>
              <a:buAutoNum type="arabicPeriod"/>
            </a:pPr>
            <a:r>
              <a:rPr lang="en-US" dirty="0" smtClean="0">
                <a:latin typeface="Arial" pitchFamily="34" charset="0"/>
                <a:cs typeface="Arial" pitchFamily="34" charset="0"/>
              </a:rPr>
              <a:t>Increased negative </a:t>
            </a:r>
            <a:r>
              <a:rPr lang="en-US" dirty="0" err="1" smtClean="0">
                <a:latin typeface="Arial" pitchFamily="34" charset="0"/>
                <a:cs typeface="Arial" pitchFamily="34" charset="0"/>
              </a:rPr>
              <a:t>intrathoracic</a:t>
            </a:r>
            <a:r>
              <a:rPr lang="en-US" dirty="0" smtClean="0">
                <a:latin typeface="Arial" pitchFamily="34" charset="0"/>
                <a:cs typeface="Arial" pitchFamily="34" charset="0"/>
              </a:rPr>
              <a:t> pressure.</a:t>
            </a:r>
          </a:p>
          <a:p>
            <a:pPr marL="971550" lvl="1" indent="-514350">
              <a:buFont typeface="+mj-lt"/>
              <a:buAutoNum type="arabicPeriod"/>
            </a:pPr>
            <a:r>
              <a:rPr lang="en-US" dirty="0" smtClean="0">
                <a:latin typeface="Arial" pitchFamily="34" charset="0"/>
                <a:cs typeface="Arial" pitchFamily="34" charset="0"/>
              </a:rPr>
              <a:t>Increased atrial contraction.</a:t>
            </a:r>
          </a:p>
          <a:p>
            <a:pPr>
              <a:buFont typeface="Wingdings" pitchFamily="2" charset="2"/>
              <a:buChar char="v"/>
            </a:pPr>
            <a:r>
              <a:rPr lang="en-US" b="1" dirty="0" smtClean="0">
                <a:latin typeface="Arial" pitchFamily="34" charset="0"/>
                <a:cs typeface="Arial" pitchFamily="34" charset="0"/>
              </a:rPr>
              <a:t>Myocardial contractility</a:t>
            </a:r>
          </a:p>
          <a:p>
            <a:r>
              <a:rPr lang="en-US" sz="2400" dirty="0" smtClean="0">
                <a:latin typeface="Arial" pitchFamily="34" charset="0"/>
                <a:cs typeface="Arial" pitchFamily="34" charset="0"/>
              </a:rPr>
              <a:t>Strength of contraction increase: Positively inotropic; Sympathetic stimulation, digitalis, glucagon, caffeine.</a:t>
            </a:r>
          </a:p>
          <a:p>
            <a:endParaRPr lang="en-US" sz="2400" dirty="0" smtClean="0">
              <a:latin typeface="Arial" pitchFamily="34" charset="0"/>
              <a:cs typeface="Arial" pitchFamily="34" charset="0"/>
            </a:endParaRPr>
          </a:p>
          <a:p>
            <a:r>
              <a:rPr lang="en-US" sz="2400" dirty="0">
                <a:latin typeface="Arial" pitchFamily="34" charset="0"/>
                <a:cs typeface="Arial" pitchFamily="34" charset="0"/>
              </a:rPr>
              <a:t>Strength of contraction </a:t>
            </a:r>
            <a:r>
              <a:rPr lang="en-US" sz="2400" dirty="0" smtClean="0">
                <a:latin typeface="Arial" pitchFamily="34" charset="0"/>
                <a:cs typeface="Arial" pitchFamily="34" charset="0"/>
              </a:rPr>
              <a:t>decrease</a:t>
            </a:r>
            <a:r>
              <a:rPr lang="en-US" sz="2400" dirty="0">
                <a:latin typeface="Arial" pitchFamily="34" charset="0"/>
                <a:cs typeface="Arial" pitchFamily="34" charset="0"/>
              </a:rPr>
              <a:t>: </a:t>
            </a:r>
            <a:r>
              <a:rPr lang="en-US" sz="2400" dirty="0" smtClean="0">
                <a:latin typeface="Arial" pitchFamily="34" charset="0"/>
                <a:cs typeface="Arial" pitchFamily="34" charset="0"/>
              </a:rPr>
              <a:t>Negatively inotropic; parasympathetic stimulation, hypoxia, acidosis, propranolol, barbiturate.</a:t>
            </a:r>
            <a:endParaRPr lang="en-US" sz="2400" dirty="0">
              <a:latin typeface="Arial" pitchFamily="34" charset="0"/>
              <a:cs typeface="Arial" pitchFamily="34" charset="0"/>
            </a:endParaRPr>
          </a:p>
          <a:p>
            <a:pPr marL="0" indent="0">
              <a:buNone/>
            </a:pPr>
            <a:endParaRPr lang="en-US" sz="2800" dirty="0" smtClean="0">
              <a:latin typeface="Arial" pitchFamily="34" charset="0"/>
              <a:cs typeface="Arial" pitchFamily="34" charset="0"/>
            </a:endParaRPr>
          </a:p>
          <a:p>
            <a:pPr marL="57150" indent="0">
              <a:buNone/>
            </a:pPr>
            <a:endParaRPr lang="en-US" dirty="0" smtClean="0">
              <a:latin typeface="Arial" pitchFamily="34" charset="0"/>
              <a:cs typeface="Arial" pitchFamily="34" charset="0"/>
            </a:endParaRPr>
          </a:p>
          <a:p>
            <a:pPr marL="57150" indent="0">
              <a:buNone/>
            </a:pPr>
            <a:endParaRPr lang="en-US" dirty="0" smtClean="0">
              <a:latin typeface="Arial" pitchFamily="34" charset="0"/>
              <a:cs typeface="Arial" pitchFamily="34" charset="0"/>
            </a:endParaRPr>
          </a:p>
        </p:txBody>
      </p:sp>
    </p:spTree>
    <p:extLst>
      <p:ext uri="{BB962C8B-B14F-4D97-AF65-F5344CB8AC3E}">
        <p14:creationId xmlns:p14="http://schemas.microsoft.com/office/powerpoint/2010/main" val="3202390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arn(inVertical)">
                                      <p:cBhvr>
                                        <p:cTn id="13" dur="500"/>
                                        <p:tgtEl>
                                          <p:spTgt spid="3">
                                            <p:txEl>
                                              <p:pRg st="2" end="2"/>
                                            </p:txEl>
                                          </p:spTgt>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barn(inVertical)">
                                      <p:cBhvr>
                                        <p:cTn id="16" dur="500"/>
                                        <p:tgtEl>
                                          <p:spTgt spid="3">
                                            <p:txEl>
                                              <p:pRg st="3" end="3"/>
                                            </p:txEl>
                                          </p:spTgt>
                                        </p:tgtEl>
                                      </p:cBhvr>
                                    </p:animEffect>
                                  </p:childTnLst>
                                </p:cTn>
                              </p:par>
                              <p:par>
                                <p:cTn id="17" presetID="16" presetClass="entr" presetSubtype="21" fill="hold" grpId="0"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barn(inVertical)">
                                      <p:cBhvr>
                                        <p:cTn id="19" dur="500"/>
                                        <p:tgtEl>
                                          <p:spTgt spid="3">
                                            <p:txEl>
                                              <p:pRg st="4" end="4"/>
                                            </p:txEl>
                                          </p:spTgt>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arn(inVertical)">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barn(inVertical)">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barn(inVertical)">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barn(inVertical)">
                                      <p:cBhvr>
                                        <p:cTn id="3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839200" cy="6553200"/>
          </a:xfrm>
        </p:spPr>
        <p:txBody>
          <a:bodyPr>
            <a:normAutofit/>
          </a:bodyPr>
          <a:lstStyle/>
          <a:p>
            <a:pPr marL="0" indent="0">
              <a:buNone/>
            </a:pPr>
            <a:r>
              <a:rPr lang="en-US" sz="2800" b="1" u="sng" dirty="0" smtClean="0"/>
              <a:t>2. Factors affecting peripheral resistance</a:t>
            </a:r>
          </a:p>
          <a:p>
            <a:pPr marL="514350" indent="-514350">
              <a:buAutoNum type="alphaLcParenR"/>
            </a:pPr>
            <a:r>
              <a:rPr lang="en-US" sz="2800" dirty="0" smtClean="0"/>
              <a:t>Diameter of blood vessels: Sympathetic tone constrict the blood vessel (mainly the arteriole)</a:t>
            </a:r>
          </a:p>
          <a:p>
            <a:pPr marL="514350" indent="-514350">
              <a:buAutoNum type="alphaLcParenR"/>
            </a:pPr>
            <a:r>
              <a:rPr lang="en-US" sz="2800" dirty="0" smtClean="0"/>
              <a:t>Viscosity: depends on the composition of plasma &amp; the number of blood cells , temperature</a:t>
            </a:r>
            <a:r>
              <a:rPr lang="en-US" sz="2800" b="1" dirty="0" smtClean="0"/>
              <a:t>.</a:t>
            </a:r>
          </a:p>
          <a:p>
            <a:pPr marL="914400" lvl="1" indent="-514350">
              <a:buFont typeface="Arial" pitchFamily="34" charset="0"/>
              <a:buChar char="•"/>
            </a:pPr>
            <a:r>
              <a:rPr lang="en-US" dirty="0" smtClean="0"/>
              <a:t>Factors increasing viscosity : Polycythemia, </a:t>
            </a:r>
            <a:r>
              <a:rPr lang="en-US" dirty="0" err="1" smtClean="0"/>
              <a:t>hyperproteinemia</a:t>
            </a:r>
            <a:r>
              <a:rPr lang="en-US" dirty="0" smtClean="0"/>
              <a:t>, decreased temp.</a:t>
            </a:r>
          </a:p>
          <a:p>
            <a:pPr marL="914400" lvl="1" indent="-514350">
              <a:buFont typeface="Arial" pitchFamily="34" charset="0"/>
              <a:buChar char="•"/>
            </a:pPr>
            <a:r>
              <a:rPr lang="en-US" dirty="0" smtClean="0"/>
              <a:t>Factors decreasing viscosity: anemia, </a:t>
            </a:r>
            <a:r>
              <a:rPr lang="en-US" dirty="0" err="1" smtClean="0"/>
              <a:t>hypoproteinemia</a:t>
            </a:r>
            <a:endParaRPr lang="en-US" dirty="0"/>
          </a:p>
        </p:txBody>
      </p:sp>
    </p:spTree>
    <p:extLst>
      <p:ext uri="{BB962C8B-B14F-4D97-AF65-F5344CB8AC3E}">
        <p14:creationId xmlns:p14="http://schemas.microsoft.com/office/powerpoint/2010/main" val="2011171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barn(inVertical)">
                                      <p:cBhvr>
                                        <p:cTn id="20" dur="500"/>
                                        <p:tgtEl>
                                          <p:spTgt spid="3">
                                            <p:txEl>
                                              <p:pRg st="3" end="3"/>
                                            </p:txEl>
                                          </p:spTgt>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barn(inVertical)">
                                      <p:cBhvr>
                                        <p:cTn id="2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7297" y="304800"/>
            <a:ext cx="8967230" cy="5238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810000" y="4037463"/>
            <a:ext cx="2427459" cy="584775"/>
          </a:xfrm>
          <a:prstGeom prst="rect">
            <a:avLst/>
          </a:prstGeom>
          <a:noFill/>
        </p:spPr>
        <p:txBody>
          <a:bodyPr wrap="none" rtlCol="0">
            <a:spAutoFit/>
          </a:bodyPr>
          <a:lstStyle/>
          <a:p>
            <a:r>
              <a:rPr lang="en-US" sz="3200" b="1" u="sng" dirty="0" smtClean="0">
                <a:solidFill>
                  <a:srgbClr val="FF0000"/>
                </a:solidFill>
              </a:rPr>
              <a:t>BP</a:t>
            </a:r>
            <a:r>
              <a:rPr lang="en-US" sz="3200" b="1" u="sng" dirty="0">
                <a:solidFill>
                  <a:srgbClr val="FF0000"/>
                </a:solidFill>
              </a:rPr>
              <a:t> </a:t>
            </a:r>
            <a:r>
              <a:rPr lang="en-US" sz="3200" b="1" u="sng" dirty="0" smtClean="0">
                <a:solidFill>
                  <a:srgbClr val="FF0000"/>
                </a:solidFill>
              </a:rPr>
              <a:t>= (CO*PR)</a:t>
            </a:r>
            <a:endParaRPr lang="en-US" sz="3200" b="1" u="sng" dirty="0">
              <a:solidFill>
                <a:srgbClr val="FF0000"/>
              </a:solidFill>
            </a:endParaRPr>
          </a:p>
        </p:txBody>
      </p:sp>
    </p:spTree>
    <p:extLst>
      <p:ext uri="{BB962C8B-B14F-4D97-AF65-F5344CB8AC3E}">
        <p14:creationId xmlns:p14="http://schemas.microsoft.com/office/powerpoint/2010/main" val="24970834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425" y="1143000"/>
            <a:ext cx="8713361" cy="2582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981200" y="228600"/>
            <a:ext cx="2511906" cy="523220"/>
          </a:xfrm>
          <a:prstGeom prst="rect">
            <a:avLst/>
          </a:prstGeom>
          <a:noFill/>
        </p:spPr>
        <p:txBody>
          <a:bodyPr wrap="none" rtlCol="0">
            <a:spAutoFit/>
          </a:bodyPr>
          <a:lstStyle/>
          <a:p>
            <a:r>
              <a:rPr lang="en-US" sz="2800" b="1" dirty="0" smtClean="0">
                <a:solidFill>
                  <a:srgbClr val="FF0000"/>
                </a:solidFill>
              </a:rPr>
              <a:t>TYPES OF WBCs</a:t>
            </a:r>
            <a:endParaRPr lang="en-US" sz="2800" b="1" dirty="0">
              <a:solidFill>
                <a:srgbClr val="FF0000"/>
              </a:solidFill>
            </a:endParaRPr>
          </a:p>
        </p:txBody>
      </p:sp>
      <p:sp>
        <p:nvSpPr>
          <p:cNvPr id="2" name="TextBox 1"/>
          <p:cNvSpPr txBox="1"/>
          <p:nvPr/>
        </p:nvSpPr>
        <p:spPr>
          <a:xfrm>
            <a:off x="5932182" y="429490"/>
            <a:ext cx="1742080" cy="523220"/>
          </a:xfrm>
          <a:prstGeom prst="rect">
            <a:avLst/>
          </a:prstGeom>
          <a:noFill/>
        </p:spPr>
        <p:txBody>
          <a:bodyPr wrap="none" rtlCol="0">
            <a:spAutoFit/>
          </a:bodyPr>
          <a:lstStyle/>
          <a:p>
            <a:r>
              <a:rPr lang="en-US" sz="2800" b="1" dirty="0" smtClean="0">
                <a:solidFill>
                  <a:srgbClr val="FF0000"/>
                </a:solidFill>
              </a:rPr>
              <a:t>Protection</a:t>
            </a:r>
            <a:endParaRPr lang="en-US" sz="2800" b="1" dirty="0">
              <a:solidFill>
                <a:srgbClr val="FF0000"/>
              </a:solidFill>
            </a:endParaRPr>
          </a:p>
        </p:txBody>
      </p:sp>
      <p:sp>
        <p:nvSpPr>
          <p:cNvPr id="3" name="TextBox 2"/>
          <p:cNvSpPr txBox="1"/>
          <p:nvPr/>
        </p:nvSpPr>
        <p:spPr>
          <a:xfrm>
            <a:off x="1" y="3725927"/>
            <a:ext cx="1676399" cy="1938992"/>
          </a:xfrm>
          <a:prstGeom prst="rect">
            <a:avLst/>
          </a:prstGeom>
          <a:noFill/>
        </p:spPr>
        <p:txBody>
          <a:bodyPr wrap="square" rtlCol="0">
            <a:spAutoFit/>
          </a:bodyPr>
          <a:lstStyle/>
          <a:p>
            <a:r>
              <a:rPr lang="en-US" sz="2000" b="1" u="sng" dirty="0" smtClean="0">
                <a:solidFill>
                  <a:srgbClr val="FF0000"/>
                </a:solidFill>
              </a:rPr>
              <a:t>Neutrophil:</a:t>
            </a:r>
            <a:r>
              <a:rPr lang="en-US" sz="2000" b="1" dirty="0" smtClean="0"/>
              <a:t> Phagocytosis</a:t>
            </a:r>
            <a:r>
              <a:rPr lang="en-US" sz="2000" b="1" dirty="0"/>
              <a:t>. Destruction of bacteria </a:t>
            </a:r>
            <a:r>
              <a:rPr lang="en-US" sz="2000" b="1" dirty="0" smtClean="0"/>
              <a:t>with</a:t>
            </a:r>
          </a:p>
          <a:p>
            <a:r>
              <a:rPr lang="en-US" sz="2000" b="1" dirty="0" smtClean="0"/>
              <a:t>Lysozyme.</a:t>
            </a:r>
          </a:p>
        </p:txBody>
      </p:sp>
      <p:sp>
        <p:nvSpPr>
          <p:cNvPr id="5" name="TextBox 4"/>
          <p:cNvSpPr txBox="1"/>
          <p:nvPr/>
        </p:nvSpPr>
        <p:spPr>
          <a:xfrm>
            <a:off x="1676400" y="3774216"/>
            <a:ext cx="1560753" cy="2862322"/>
          </a:xfrm>
          <a:prstGeom prst="rect">
            <a:avLst/>
          </a:prstGeom>
          <a:noFill/>
        </p:spPr>
        <p:txBody>
          <a:bodyPr wrap="square" rtlCol="0">
            <a:spAutoFit/>
          </a:bodyPr>
          <a:lstStyle/>
          <a:p>
            <a:r>
              <a:rPr lang="en-US" b="1" u="sng" dirty="0" smtClean="0">
                <a:solidFill>
                  <a:srgbClr val="FF0000"/>
                </a:solidFill>
              </a:rPr>
              <a:t>Eosinophil</a:t>
            </a:r>
          </a:p>
          <a:p>
            <a:r>
              <a:rPr lang="en-US" b="1" dirty="0" smtClean="0"/>
              <a:t>Combat </a:t>
            </a:r>
            <a:r>
              <a:rPr lang="en-US" b="1" dirty="0"/>
              <a:t>effects of histamine in </a:t>
            </a:r>
            <a:r>
              <a:rPr lang="en-US" b="1" dirty="0" smtClean="0"/>
              <a:t>allergic reactions.</a:t>
            </a:r>
          </a:p>
          <a:p>
            <a:r>
              <a:rPr lang="en-US" b="1" dirty="0"/>
              <a:t>destroy certain </a:t>
            </a:r>
            <a:r>
              <a:rPr lang="en-US" b="1" dirty="0" smtClean="0"/>
              <a:t>parasitic  </a:t>
            </a:r>
            <a:r>
              <a:rPr lang="en-US" b="1" dirty="0"/>
              <a:t>worms.</a:t>
            </a:r>
          </a:p>
        </p:txBody>
      </p:sp>
      <p:sp>
        <p:nvSpPr>
          <p:cNvPr id="6" name="TextBox 5"/>
          <p:cNvSpPr txBox="1"/>
          <p:nvPr/>
        </p:nvSpPr>
        <p:spPr>
          <a:xfrm>
            <a:off x="3497694" y="3725926"/>
            <a:ext cx="1990821" cy="3170099"/>
          </a:xfrm>
          <a:prstGeom prst="rect">
            <a:avLst/>
          </a:prstGeom>
          <a:noFill/>
        </p:spPr>
        <p:txBody>
          <a:bodyPr wrap="square" rtlCol="0">
            <a:spAutoFit/>
          </a:bodyPr>
          <a:lstStyle/>
          <a:p>
            <a:r>
              <a:rPr lang="en-US" sz="2000" b="1" u="sng" dirty="0" smtClean="0">
                <a:solidFill>
                  <a:srgbClr val="FF0000"/>
                </a:solidFill>
                <a:latin typeface="Times New Roman" pitchFamily="18" charset="0"/>
                <a:cs typeface="Times New Roman" pitchFamily="18" charset="0"/>
              </a:rPr>
              <a:t>Basophil</a:t>
            </a:r>
          </a:p>
          <a:p>
            <a:r>
              <a:rPr lang="en-US" sz="2000" b="1" dirty="0" smtClean="0">
                <a:latin typeface="Times New Roman" pitchFamily="18" charset="0"/>
                <a:cs typeface="Times New Roman" pitchFamily="18" charset="0"/>
              </a:rPr>
              <a:t>Liberate </a:t>
            </a:r>
            <a:r>
              <a:rPr lang="en-US" sz="2000" b="1" dirty="0">
                <a:latin typeface="Times New Roman" pitchFamily="18" charset="0"/>
                <a:cs typeface="Times New Roman" pitchFamily="18" charset="0"/>
              </a:rPr>
              <a:t>heparin, histamine, and serotonin in</a:t>
            </a:r>
          </a:p>
          <a:p>
            <a:r>
              <a:rPr lang="en-US" sz="2000" b="1" dirty="0" smtClean="0">
                <a:latin typeface="Times New Roman" pitchFamily="18" charset="0"/>
                <a:cs typeface="Times New Roman" pitchFamily="18" charset="0"/>
              </a:rPr>
              <a:t>allergic </a:t>
            </a:r>
            <a:r>
              <a:rPr lang="en-US" sz="2000" b="1" dirty="0">
                <a:latin typeface="Times New Roman" pitchFamily="18" charset="0"/>
                <a:cs typeface="Times New Roman" pitchFamily="18" charset="0"/>
              </a:rPr>
              <a:t>reactions that intensify </a:t>
            </a:r>
            <a:r>
              <a:rPr lang="en-US" sz="2000" b="1" dirty="0" smtClean="0">
                <a:latin typeface="Times New Roman" pitchFamily="18" charset="0"/>
                <a:cs typeface="Times New Roman" pitchFamily="18" charset="0"/>
              </a:rPr>
              <a:t>overall inflammatory </a:t>
            </a:r>
            <a:r>
              <a:rPr lang="en-US" sz="2000" b="1" dirty="0">
                <a:latin typeface="Times New Roman" pitchFamily="18" charset="0"/>
                <a:cs typeface="Times New Roman" pitchFamily="18" charset="0"/>
              </a:rPr>
              <a:t>response.</a:t>
            </a:r>
          </a:p>
        </p:txBody>
      </p:sp>
      <p:sp>
        <p:nvSpPr>
          <p:cNvPr id="7" name="TextBox 6"/>
          <p:cNvSpPr txBox="1"/>
          <p:nvPr/>
        </p:nvSpPr>
        <p:spPr>
          <a:xfrm>
            <a:off x="7543800" y="3890416"/>
            <a:ext cx="1600200" cy="1754326"/>
          </a:xfrm>
          <a:prstGeom prst="rect">
            <a:avLst/>
          </a:prstGeom>
          <a:noFill/>
        </p:spPr>
        <p:txBody>
          <a:bodyPr wrap="square" rtlCol="0">
            <a:spAutoFit/>
          </a:bodyPr>
          <a:lstStyle/>
          <a:p>
            <a:r>
              <a:rPr lang="en-US" b="1" u="sng" dirty="0" smtClean="0">
                <a:solidFill>
                  <a:srgbClr val="FF0000"/>
                </a:solidFill>
              </a:rPr>
              <a:t>Monocyte</a:t>
            </a:r>
          </a:p>
          <a:p>
            <a:r>
              <a:rPr lang="en-US" b="1" dirty="0" smtClean="0"/>
              <a:t>Phagocytosis </a:t>
            </a:r>
            <a:r>
              <a:rPr lang="en-US" b="1" dirty="0"/>
              <a:t>(after transforming into </a:t>
            </a:r>
            <a:r>
              <a:rPr lang="en-US" b="1" dirty="0" smtClean="0"/>
              <a:t>fixed</a:t>
            </a:r>
            <a:r>
              <a:rPr lang="en-US" b="1" dirty="0"/>
              <a:t> </a:t>
            </a:r>
            <a:r>
              <a:rPr lang="en-US" b="1" dirty="0" smtClean="0"/>
              <a:t>macrophages</a:t>
            </a:r>
            <a:r>
              <a:rPr lang="en-US" b="1" dirty="0"/>
              <a:t>).</a:t>
            </a:r>
          </a:p>
        </p:txBody>
      </p:sp>
      <p:sp>
        <p:nvSpPr>
          <p:cNvPr id="8" name="TextBox 7"/>
          <p:cNvSpPr txBox="1"/>
          <p:nvPr/>
        </p:nvSpPr>
        <p:spPr>
          <a:xfrm>
            <a:off x="5410200" y="3725927"/>
            <a:ext cx="2264062" cy="1938992"/>
          </a:xfrm>
          <a:prstGeom prst="rect">
            <a:avLst/>
          </a:prstGeom>
          <a:noFill/>
        </p:spPr>
        <p:txBody>
          <a:bodyPr wrap="square" rtlCol="0">
            <a:spAutoFit/>
          </a:bodyPr>
          <a:lstStyle/>
          <a:p>
            <a:r>
              <a:rPr lang="en-US" sz="2000" b="1" u="sng" dirty="0" smtClean="0">
                <a:solidFill>
                  <a:srgbClr val="FF0000"/>
                </a:solidFill>
              </a:rPr>
              <a:t>Lymphocyte: B &amp; T </a:t>
            </a:r>
          </a:p>
          <a:p>
            <a:r>
              <a:rPr lang="en-US" sz="2000" b="1" dirty="0" smtClean="0"/>
              <a:t>T cell: Cell mediated immunity.</a:t>
            </a:r>
          </a:p>
          <a:p>
            <a:r>
              <a:rPr lang="en-US" sz="2000" b="1" dirty="0" smtClean="0"/>
              <a:t>B Cell: </a:t>
            </a:r>
            <a:r>
              <a:rPr lang="en-US" sz="2000" b="1" dirty="0" err="1" smtClean="0"/>
              <a:t>Humoral</a:t>
            </a:r>
            <a:r>
              <a:rPr lang="en-US" sz="2000" b="1" dirty="0" smtClean="0"/>
              <a:t> immunity</a:t>
            </a:r>
            <a:endParaRPr lang="en-US" sz="2000" b="1" dirty="0"/>
          </a:p>
        </p:txBody>
      </p:sp>
    </p:spTree>
    <p:extLst>
      <p:ext uri="{BB962C8B-B14F-4D97-AF65-F5344CB8AC3E}">
        <p14:creationId xmlns:p14="http://schemas.microsoft.com/office/powerpoint/2010/main" val="1085971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122"/>
                                        </p:tgtEl>
                                        <p:attrNameLst>
                                          <p:attrName>style.visibility</p:attrName>
                                        </p:attrNameLst>
                                      </p:cBhvr>
                                      <p:to>
                                        <p:strVal val="visible"/>
                                      </p:to>
                                    </p:set>
                                    <p:animEffect transition="in" filter="circle(in)">
                                      <p:cBhvr>
                                        <p:cTn id="12" dur="2000"/>
                                        <p:tgtEl>
                                          <p:spTgt spid="5122"/>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barn(inVertical)">
                                      <p:cBhvr>
                                        <p:cTn id="24" dur="500"/>
                                        <p:tgtEl>
                                          <p:spTgt spid="3"/>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wipe(down)">
                                      <p:cBhvr>
                                        <p:cTn id="29" dur="500"/>
                                        <p:tgtEl>
                                          <p:spTgt spid="5"/>
                                        </p:tgtEl>
                                      </p:cBhvr>
                                    </p:animEffect>
                                  </p:childTnLst>
                                </p:cTn>
                              </p:par>
                            </p:childTnLst>
                          </p:cTn>
                        </p:par>
                      </p:childTnLst>
                    </p:cTn>
                  </p:par>
                  <p:par>
                    <p:cTn id="30" fill="hold">
                      <p:stCondLst>
                        <p:cond delay="indefinite"/>
                      </p:stCondLst>
                      <p:childTnLst>
                        <p:par>
                          <p:cTn id="31" fill="hold">
                            <p:stCondLst>
                              <p:cond delay="0"/>
                            </p:stCondLst>
                            <p:childTnLst>
                              <p:par>
                                <p:cTn id="32" presetID="21" presetClass="entr" presetSubtype="1" fill="hold" grpId="0"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wheel(1)">
                                      <p:cBhvr>
                                        <p:cTn id="3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P spid="3" grpId="0"/>
      <p:bldP spid="5" grpId="0"/>
      <p:bldP spid="6"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1" y="95250"/>
            <a:ext cx="6172200" cy="666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76659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wheel(1)">
                                      <p:cBhvr>
                                        <p:cTn id="7"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5975" y="80962"/>
            <a:ext cx="7010400" cy="666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8574" y="4191000"/>
            <a:ext cx="2057401" cy="2308324"/>
          </a:xfrm>
          <a:prstGeom prst="rect">
            <a:avLst/>
          </a:prstGeom>
          <a:noFill/>
        </p:spPr>
        <p:txBody>
          <a:bodyPr wrap="square" rtlCol="0">
            <a:spAutoFit/>
          </a:bodyPr>
          <a:lstStyle/>
          <a:p>
            <a:r>
              <a:rPr lang="en-US" sz="2400" b="1" u="sng" dirty="0">
                <a:solidFill>
                  <a:srgbClr val="FF0000"/>
                </a:solidFill>
              </a:rPr>
              <a:t>Baroreceptor reflexes that help maintain blood pressure homeostasis</a:t>
            </a:r>
            <a:endParaRPr lang="en-US" sz="2400" u="sng" dirty="0">
              <a:solidFill>
                <a:srgbClr val="FF0000"/>
              </a:solidFill>
            </a:endParaRPr>
          </a:p>
        </p:txBody>
      </p:sp>
      <p:sp>
        <p:nvSpPr>
          <p:cNvPr id="5" name="TextBox 4"/>
          <p:cNvSpPr txBox="1"/>
          <p:nvPr/>
        </p:nvSpPr>
        <p:spPr>
          <a:xfrm>
            <a:off x="0" y="1981200"/>
            <a:ext cx="2085975" cy="1815882"/>
          </a:xfrm>
          <a:prstGeom prst="rect">
            <a:avLst/>
          </a:prstGeom>
          <a:noFill/>
        </p:spPr>
        <p:txBody>
          <a:bodyPr wrap="square" rtlCol="0">
            <a:spAutoFit/>
          </a:bodyPr>
          <a:lstStyle/>
          <a:p>
            <a:r>
              <a:rPr lang="en-US" sz="2800" b="1" u="sng" dirty="0" smtClean="0">
                <a:solidFill>
                  <a:srgbClr val="FF0000"/>
                </a:solidFill>
              </a:rPr>
              <a:t>Short term regulation: NEURAL CONTROL</a:t>
            </a:r>
            <a:endParaRPr lang="en-US" sz="2800" b="1" u="sng" dirty="0">
              <a:solidFill>
                <a:srgbClr val="FF0000"/>
              </a:solidFill>
            </a:endParaRPr>
          </a:p>
        </p:txBody>
      </p:sp>
    </p:spTree>
    <p:extLst>
      <p:ext uri="{BB962C8B-B14F-4D97-AF65-F5344CB8AC3E}">
        <p14:creationId xmlns:p14="http://schemas.microsoft.com/office/powerpoint/2010/main" val="938369826"/>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4842" y="1524000"/>
            <a:ext cx="8899158"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295400" y="304800"/>
            <a:ext cx="6702219" cy="523220"/>
          </a:xfrm>
          <a:prstGeom prst="rect">
            <a:avLst/>
          </a:prstGeom>
          <a:noFill/>
        </p:spPr>
        <p:txBody>
          <a:bodyPr wrap="none" rtlCol="0">
            <a:spAutoFit/>
          </a:bodyPr>
          <a:lstStyle/>
          <a:p>
            <a:r>
              <a:rPr lang="en-US" sz="2800" b="1" smtClean="0">
                <a:solidFill>
                  <a:srgbClr val="FF0000"/>
                </a:solidFill>
              </a:rPr>
              <a:t>Long-Term </a:t>
            </a:r>
            <a:r>
              <a:rPr lang="en-US" sz="2800" b="1" dirty="0">
                <a:solidFill>
                  <a:srgbClr val="FF0000"/>
                </a:solidFill>
              </a:rPr>
              <a:t>Mechanisms: Hormonal Controls</a:t>
            </a:r>
          </a:p>
        </p:txBody>
      </p:sp>
    </p:spTree>
    <p:extLst>
      <p:ext uri="{BB962C8B-B14F-4D97-AF65-F5344CB8AC3E}">
        <p14:creationId xmlns:p14="http://schemas.microsoft.com/office/powerpoint/2010/main" val="1296517752"/>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6212" y="838200"/>
            <a:ext cx="3124200" cy="1569660"/>
          </a:xfrm>
          <a:prstGeom prst="rect">
            <a:avLst/>
          </a:prstGeom>
          <a:noFill/>
        </p:spPr>
        <p:txBody>
          <a:bodyPr wrap="square" rtlCol="0">
            <a:spAutoFit/>
          </a:bodyPr>
          <a:lstStyle/>
          <a:p>
            <a:r>
              <a:rPr lang="en-US" sz="3200" b="1" dirty="0">
                <a:solidFill>
                  <a:srgbClr val="FF0000"/>
                </a:solidFill>
              </a:rPr>
              <a:t>Long-Term Mechanisms: Renal Regulation</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0"/>
            <a:ext cx="4953000" cy="666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62824977"/>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544598"/>
            <a:ext cx="4191000" cy="4219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10200" y="67271"/>
            <a:ext cx="3643626" cy="6790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600200" y="67270"/>
            <a:ext cx="4419600" cy="1846659"/>
          </a:xfrm>
          <a:prstGeom prst="rect">
            <a:avLst/>
          </a:prstGeom>
          <a:noFill/>
        </p:spPr>
        <p:txBody>
          <a:bodyPr wrap="square" rtlCol="0">
            <a:spAutoFit/>
          </a:bodyPr>
          <a:lstStyle/>
          <a:p>
            <a:r>
              <a:rPr lang="en-US" sz="3200" b="1" u="sng" dirty="0">
                <a:solidFill>
                  <a:srgbClr val="FF0000"/>
                </a:solidFill>
              </a:rPr>
              <a:t>The Two Main Circulations of the Body</a:t>
            </a:r>
            <a:br>
              <a:rPr lang="en-US" sz="3200" b="1" u="sng" dirty="0">
                <a:solidFill>
                  <a:srgbClr val="FF0000"/>
                </a:solidFill>
              </a:rPr>
            </a:br>
            <a:endParaRPr lang="en-US" sz="3200" b="1" u="sng" dirty="0">
              <a:solidFill>
                <a:srgbClr val="FF0000"/>
              </a:solidFill>
            </a:endParaRPr>
          </a:p>
          <a:p>
            <a:endParaRPr lang="en-US" dirty="0"/>
          </a:p>
        </p:txBody>
      </p:sp>
      <p:sp>
        <p:nvSpPr>
          <p:cNvPr id="5" name="TextBox 4"/>
          <p:cNvSpPr txBox="1"/>
          <p:nvPr/>
        </p:nvSpPr>
        <p:spPr>
          <a:xfrm>
            <a:off x="381000" y="5816560"/>
            <a:ext cx="2985626" cy="461665"/>
          </a:xfrm>
          <a:prstGeom prst="rect">
            <a:avLst/>
          </a:prstGeom>
          <a:noFill/>
        </p:spPr>
        <p:txBody>
          <a:bodyPr wrap="none" rtlCol="0">
            <a:spAutoFit/>
          </a:bodyPr>
          <a:lstStyle/>
          <a:p>
            <a:r>
              <a:rPr lang="en-US" sz="2400" b="1" dirty="0" smtClean="0">
                <a:solidFill>
                  <a:srgbClr val="FF0000"/>
                </a:solidFill>
              </a:rPr>
              <a:t>Pulmonary circulation</a:t>
            </a:r>
            <a:endParaRPr lang="en-US" sz="2400" b="1" dirty="0">
              <a:solidFill>
                <a:srgbClr val="FF0000"/>
              </a:solidFill>
            </a:endParaRPr>
          </a:p>
        </p:txBody>
      </p:sp>
      <p:sp>
        <p:nvSpPr>
          <p:cNvPr id="6" name="TextBox 5"/>
          <p:cNvSpPr txBox="1"/>
          <p:nvPr/>
        </p:nvSpPr>
        <p:spPr>
          <a:xfrm>
            <a:off x="3810000" y="6269950"/>
            <a:ext cx="2711063" cy="461665"/>
          </a:xfrm>
          <a:prstGeom prst="rect">
            <a:avLst/>
          </a:prstGeom>
          <a:noFill/>
        </p:spPr>
        <p:txBody>
          <a:bodyPr wrap="none" rtlCol="0">
            <a:spAutoFit/>
          </a:bodyPr>
          <a:lstStyle/>
          <a:p>
            <a:r>
              <a:rPr lang="en-US" sz="2400" b="1" dirty="0" smtClean="0">
                <a:solidFill>
                  <a:srgbClr val="FF0000"/>
                </a:solidFill>
              </a:rPr>
              <a:t>Systemic circulation</a:t>
            </a:r>
            <a:endParaRPr lang="en-US" sz="2400" b="1" dirty="0">
              <a:solidFill>
                <a:srgbClr val="FF0000"/>
              </a:solidFill>
            </a:endParaRPr>
          </a:p>
        </p:txBody>
      </p:sp>
    </p:spTree>
    <p:extLst>
      <p:ext uri="{BB962C8B-B14F-4D97-AF65-F5344CB8AC3E}">
        <p14:creationId xmlns:p14="http://schemas.microsoft.com/office/powerpoint/2010/main" val="3294695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ircle(in)">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3074"/>
                                        </p:tgtEl>
                                        <p:attrNameLst>
                                          <p:attrName>style.visibility</p:attrName>
                                        </p:attrNameLst>
                                      </p:cBhvr>
                                      <p:to>
                                        <p:strVal val="visible"/>
                                      </p:to>
                                    </p:set>
                                    <p:animEffect transition="in" filter="wheel(1)">
                                      <p:cBhvr>
                                        <p:cTn id="22" dur="2000"/>
                                        <p:tgtEl>
                                          <p:spTgt spid="3074"/>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075"/>
                                        </p:tgtEl>
                                        <p:attrNameLst>
                                          <p:attrName>style.visibility</p:attrName>
                                        </p:attrNameLst>
                                      </p:cBhvr>
                                      <p:to>
                                        <p:strVal val="visible"/>
                                      </p:to>
                                    </p:set>
                                    <p:animEffect transition="in" filter="circle(in)">
                                      <p:cBhvr>
                                        <p:cTn id="27" dur="2000"/>
                                        <p:tgtEl>
                                          <p:spTgt spid="30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600200"/>
            <a:ext cx="3124200" cy="45184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29000" y="-9099"/>
            <a:ext cx="5750257" cy="6836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39733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anim calcmode="lin" valueType="num">
                                      <p:cBhvr>
                                        <p:cTn id="8" dur="1000" fill="hold"/>
                                        <p:tgtEl>
                                          <p:spTgt spid="2050"/>
                                        </p:tgtEl>
                                        <p:attrNameLst>
                                          <p:attrName>ppt_x</p:attrName>
                                        </p:attrNameLst>
                                      </p:cBhvr>
                                      <p:tavLst>
                                        <p:tav tm="0">
                                          <p:val>
                                            <p:strVal val="#ppt_x"/>
                                          </p:val>
                                        </p:tav>
                                        <p:tav tm="100000">
                                          <p:val>
                                            <p:strVal val="#ppt_x"/>
                                          </p:val>
                                        </p:tav>
                                      </p:tavLst>
                                    </p:anim>
                                    <p:anim calcmode="lin" valueType="num">
                                      <p:cBhvr>
                                        <p:cTn id="9"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3074"/>
                                        </p:tgtEl>
                                        <p:attrNameLst>
                                          <p:attrName>style.visibility</p:attrName>
                                        </p:attrNameLst>
                                      </p:cBhvr>
                                      <p:to>
                                        <p:strVal val="visible"/>
                                      </p:to>
                                    </p:set>
                                    <p:animEffect transition="in" filter="circle(in)">
                                      <p:cBhvr>
                                        <p:cTn id="14"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3124" y="533401"/>
            <a:ext cx="5900056" cy="61545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10898638"/>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1904958"/>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73" y="1612710"/>
            <a:ext cx="8937005" cy="504227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09600" y="166160"/>
            <a:ext cx="7991898" cy="1446550"/>
          </a:xfrm>
          <a:prstGeom prst="rect">
            <a:avLst/>
          </a:prstGeom>
          <a:noFill/>
        </p:spPr>
        <p:txBody>
          <a:bodyPr wrap="square" rtlCol="0">
            <a:spAutoFit/>
          </a:bodyPr>
          <a:lstStyle/>
          <a:p>
            <a:r>
              <a:rPr lang="en-US" sz="3200" b="1" u="sng" dirty="0">
                <a:solidFill>
                  <a:srgbClr val="FF0000"/>
                </a:solidFill>
              </a:rPr>
              <a:t>F</a:t>
            </a:r>
            <a:r>
              <a:rPr lang="en-US" sz="3200" b="1" u="sng" dirty="0" smtClean="0">
                <a:solidFill>
                  <a:srgbClr val="FF0000"/>
                </a:solidFill>
              </a:rPr>
              <a:t>our principal divisions </a:t>
            </a:r>
            <a:r>
              <a:rPr lang="en-US" sz="3200" b="1" u="sng" dirty="0">
                <a:solidFill>
                  <a:srgbClr val="FF0000"/>
                </a:solidFill>
              </a:rPr>
              <a:t>of the </a:t>
            </a:r>
            <a:r>
              <a:rPr lang="en-US" sz="3200" b="1" u="sng" dirty="0" smtClean="0">
                <a:solidFill>
                  <a:srgbClr val="FF0000"/>
                </a:solidFill>
              </a:rPr>
              <a:t>Aorta</a:t>
            </a:r>
          </a:p>
          <a:p>
            <a:r>
              <a:rPr lang="en-US" sz="2800" b="1" dirty="0" smtClean="0"/>
              <a:t>1. Ascending aorta 2. Arch of aorta 3. Thoracic aorta 4. Abdominal aorta</a:t>
            </a:r>
            <a:endParaRPr lang="en-US" sz="2800" b="1" dirty="0"/>
          </a:p>
        </p:txBody>
      </p:sp>
    </p:spTree>
    <p:extLst>
      <p:ext uri="{BB962C8B-B14F-4D97-AF65-F5344CB8AC3E}">
        <p14:creationId xmlns:p14="http://schemas.microsoft.com/office/powerpoint/2010/main" val="779515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wheel(1)">
                                      <p:cBhvr>
                                        <p:cTn id="7"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12510"/>
            <a:ext cx="7696200" cy="6811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152401" y="5791200"/>
            <a:ext cx="3200400" cy="954107"/>
          </a:xfrm>
          <a:prstGeom prst="rect">
            <a:avLst/>
          </a:prstGeom>
          <a:noFill/>
        </p:spPr>
        <p:txBody>
          <a:bodyPr wrap="square" rtlCol="0">
            <a:spAutoFit/>
          </a:bodyPr>
          <a:lstStyle/>
          <a:p>
            <a:r>
              <a:rPr lang="en-US" sz="2800" b="1" u="sng" dirty="0">
                <a:solidFill>
                  <a:srgbClr val="FF0000"/>
                </a:solidFill>
              </a:rPr>
              <a:t>principal branches of the aorta</a:t>
            </a:r>
          </a:p>
        </p:txBody>
      </p:sp>
    </p:spTree>
    <p:extLst>
      <p:ext uri="{BB962C8B-B14F-4D97-AF65-F5344CB8AC3E}">
        <p14:creationId xmlns:p14="http://schemas.microsoft.com/office/powerpoint/2010/main" val="2082523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147"/>
                                        </p:tgtEl>
                                        <p:attrNameLst>
                                          <p:attrName>style.visibility</p:attrName>
                                        </p:attrNameLst>
                                      </p:cBhvr>
                                      <p:to>
                                        <p:strVal val="visible"/>
                                      </p:to>
                                    </p:set>
                                    <p:animEffect transition="in" filter="circle(in)">
                                      <p:cBhvr>
                                        <p:cTn id="12" dur="2000"/>
                                        <p:tgtEl>
                                          <p:spTgt spid="6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125260"/>
            <a:ext cx="8610600" cy="65041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3815960" y="3128664"/>
            <a:ext cx="5009385" cy="646331"/>
          </a:xfrm>
          <a:prstGeom prst="rect">
            <a:avLst/>
          </a:prstGeom>
          <a:noFill/>
        </p:spPr>
        <p:txBody>
          <a:bodyPr wrap="none" rtlCol="0">
            <a:spAutoFit/>
          </a:bodyPr>
          <a:lstStyle/>
          <a:p>
            <a:r>
              <a:rPr lang="en-US" sz="3600" b="1" u="sng" dirty="0" smtClean="0">
                <a:solidFill>
                  <a:srgbClr val="FF0000"/>
                </a:solidFill>
              </a:rPr>
              <a:t>Formations of blood cells</a:t>
            </a:r>
            <a:endParaRPr lang="en-US" sz="3600" b="1" u="sng" dirty="0">
              <a:solidFill>
                <a:srgbClr val="FF0000"/>
              </a:solidFill>
            </a:endParaRPr>
          </a:p>
        </p:txBody>
      </p:sp>
    </p:spTree>
    <p:extLst>
      <p:ext uri="{BB962C8B-B14F-4D97-AF65-F5344CB8AC3E}">
        <p14:creationId xmlns:p14="http://schemas.microsoft.com/office/powerpoint/2010/main" val="6336453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circle(in)">
                                      <p:cBhvr>
                                        <p:cTn id="12"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573" y="762000"/>
            <a:ext cx="9023045"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7481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circle(in)">
                                      <p:cBhvr>
                                        <p:cTn id="7" dur="20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12627" y="34006"/>
            <a:ext cx="7620000" cy="6823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52401" y="5791200"/>
            <a:ext cx="3200400" cy="830997"/>
          </a:xfrm>
          <a:prstGeom prst="rect">
            <a:avLst/>
          </a:prstGeom>
          <a:noFill/>
        </p:spPr>
        <p:txBody>
          <a:bodyPr wrap="square" rtlCol="0">
            <a:spAutoFit/>
          </a:bodyPr>
          <a:lstStyle/>
          <a:p>
            <a:r>
              <a:rPr lang="en-US" sz="2400" b="1" u="sng" dirty="0">
                <a:solidFill>
                  <a:srgbClr val="FF0000"/>
                </a:solidFill>
              </a:rPr>
              <a:t>principal branches of the aorta</a:t>
            </a:r>
          </a:p>
        </p:txBody>
      </p:sp>
    </p:spTree>
    <p:extLst>
      <p:ext uri="{BB962C8B-B14F-4D97-AF65-F5344CB8AC3E}">
        <p14:creationId xmlns:p14="http://schemas.microsoft.com/office/powerpoint/2010/main" val="3893123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7170"/>
                                        </p:tgtEl>
                                        <p:attrNameLst>
                                          <p:attrName>style.visibility</p:attrName>
                                        </p:attrNameLst>
                                      </p:cBhvr>
                                      <p:to>
                                        <p:strVal val="visible"/>
                                      </p:to>
                                    </p:set>
                                    <p:animEffect transition="in" filter="circle(in)">
                                      <p:cBhvr>
                                        <p:cTn id="12" dur="20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839200" cy="6553200"/>
          </a:xfrm>
        </p:spPr>
        <p:txBody>
          <a:bodyPr/>
          <a:lstStyle/>
          <a:p>
            <a:pPr marL="0" indent="0" algn="ctr">
              <a:buNone/>
            </a:pPr>
            <a:r>
              <a:rPr lang="en-US" sz="3600" b="1" u="sng" dirty="0" smtClean="0">
                <a:solidFill>
                  <a:srgbClr val="FF0000"/>
                </a:solidFill>
                <a:effectLst/>
                <a:latin typeface="Times New Roman" pitchFamily="18" charset="0"/>
                <a:cs typeface="Times New Roman" pitchFamily="18" charset="0"/>
              </a:rPr>
              <a:t>HYPERTENSION</a:t>
            </a:r>
            <a:r>
              <a:rPr lang="en-US" sz="3600" dirty="0" smtClean="0">
                <a:effectLst/>
              </a:rPr>
              <a:t> </a:t>
            </a:r>
          </a:p>
          <a:p>
            <a:pPr marL="0" indent="0">
              <a:buNone/>
            </a:pPr>
            <a:r>
              <a:rPr lang="en-US" sz="2400" b="1" dirty="0">
                <a:latin typeface="Times New Roman" pitchFamily="18" charset="0"/>
                <a:cs typeface="Times New Roman" pitchFamily="18" charset="0"/>
              </a:rPr>
              <a:t>The British Hypertension Society </a:t>
            </a:r>
            <a:r>
              <a:rPr lang="en-US" sz="2400" dirty="0">
                <a:latin typeface="Times New Roman" pitchFamily="18" charset="0"/>
                <a:cs typeface="Times New Roman" pitchFamily="18" charset="0"/>
              </a:rPr>
              <a:t>has defined ranges of blood pressure which fall within the normal range and those that </a:t>
            </a:r>
            <a:r>
              <a:rPr lang="en-US" sz="2400" b="1" dirty="0">
                <a:latin typeface="Times New Roman" pitchFamily="18" charset="0"/>
                <a:cs typeface="Times New Roman" pitchFamily="18" charset="0"/>
              </a:rPr>
              <a:t>indicate hypertension </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946122"/>
            <a:ext cx="8153400" cy="4005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12628164"/>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457200" y="274638"/>
            <a:ext cx="8229600" cy="944562"/>
          </a:xfrm>
        </p:spPr>
        <p:txBody>
          <a:bodyPr/>
          <a:lstStyle/>
          <a:p>
            <a:r>
              <a:rPr lang="en-US" smtClean="0"/>
              <a:t>Hypertension</a:t>
            </a:r>
          </a:p>
        </p:txBody>
      </p:sp>
      <p:sp>
        <p:nvSpPr>
          <p:cNvPr id="28675" name="Content Placeholder 2"/>
          <p:cNvSpPr>
            <a:spLocks noGrp="1"/>
          </p:cNvSpPr>
          <p:nvPr>
            <p:ph idx="1"/>
          </p:nvPr>
        </p:nvSpPr>
        <p:spPr>
          <a:xfrm>
            <a:off x="457200" y="1143000"/>
            <a:ext cx="8229600" cy="4983163"/>
          </a:xfrm>
        </p:spPr>
        <p:txBody>
          <a:bodyPr>
            <a:normAutofit lnSpcReduction="10000"/>
          </a:bodyPr>
          <a:lstStyle/>
          <a:p>
            <a:r>
              <a:rPr lang="en-US" smtClean="0"/>
              <a:t>Elevated arterial blood pressure is called as hypertension.</a:t>
            </a:r>
          </a:p>
          <a:p>
            <a:r>
              <a:rPr lang="en-US" smtClean="0"/>
              <a:t>Measurements above 140/90 mmHg are considered higher than normal.</a:t>
            </a:r>
          </a:p>
          <a:p>
            <a:r>
              <a:rPr lang="en-US" smtClean="0"/>
              <a:t>Blood pressure tends to rise naturally with age.</a:t>
            </a:r>
          </a:p>
          <a:p>
            <a:r>
              <a:rPr lang="en-US" smtClean="0"/>
              <a:t>Arteriosclerosis may contribute to this.</a:t>
            </a:r>
          </a:p>
          <a:p>
            <a:r>
              <a:rPr lang="en-US" smtClean="0"/>
              <a:t>Hypertension is described as essential (primary, idipathic), 95% and secondary;5% to other diseases.</a:t>
            </a:r>
          </a:p>
        </p:txBody>
      </p:sp>
    </p:spTree>
    <p:extLst>
      <p:ext uri="{BB962C8B-B14F-4D97-AF65-F5344CB8AC3E}">
        <p14:creationId xmlns:p14="http://schemas.microsoft.com/office/powerpoint/2010/main" val="1523747574"/>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839200" cy="6553200"/>
          </a:xfrm>
        </p:spPr>
        <p:txBody>
          <a:bodyPr>
            <a:normAutofit/>
          </a:bodyPr>
          <a:lstStyle/>
          <a:p>
            <a:pPr marL="0" indent="0">
              <a:buNone/>
            </a:pPr>
            <a:r>
              <a:rPr lang="en-US" sz="2800" b="1" u="sng" dirty="0" err="1" smtClean="0">
                <a:solidFill>
                  <a:srgbClr val="FF0000"/>
                </a:solidFill>
                <a:latin typeface="Times New Roman" pitchFamily="18" charset="0"/>
                <a:cs typeface="Times New Roman" pitchFamily="18" charset="0"/>
              </a:rPr>
              <a:t>Aetiology</a:t>
            </a:r>
            <a:endParaRPr lang="en-US" sz="2800" b="1" u="sng" dirty="0" smtClean="0">
              <a:solidFill>
                <a:srgbClr val="FF0000"/>
              </a:solidFill>
              <a:latin typeface="Times New Roman" pitchFamily="18" charset="0"/>
              <a:cs typeface="Times New Roman" pitchFamily="18" charset="0"/>
            </a:endParaRPr>
          </a:p>
          <a:p>
            <a:pPr marL="0" indent="0">
              <a:buNone/>
            </a:pPr>
            <a:r>
              <a:rPr lang="en-US" sz="2400" dirty="0"/>
              <a:t>In more than </a:t>
            </a:r>
            <a:r>
              <a:rPr lang="en-US" sz="2400" b="1" dirty="0"/>
              <a:t>95% of cases</a:t>
            </a:r>
            <a:r>
              <a:rPr lang="en-US" sz="2400" dirty="0"/>
              <a:t>, a specific underlying cause of hypertension cannot be found. Such patients are said to have </a:t>
            </a:r>
            <a:r>
              <a:rPr lang="en-US" sz="2400" b="1" dirty="0"/>
              <a:t>essential hypertension</a:t>
            </a:r>
            <a:r>
              <a:rPr lang="en-US" sz="2400" b="1" dirty="0" smtClean="0"/>
              <a:t> </a:t>
            </a:r>
            <a:endParaRPr lang="en-US" sz="2400" b="1"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1752600"/>
            <a:ext cx="7086600" cy="50117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37524341"/>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smtClean="0"/>
              <a:t>Essential hypertension</a:t>
            </a:r>
          </a:p>
        </p:txBody>
      </p:sp>
      <p:sp>
        <p:nvSpPr>
          <p:cNvPr id="30723" name="Content Placeholder 2"/>
          <p:cNvSpPr>
            <a:spLocks noGrp="1"/>
          </p:cNvSpPr>
          <p:nvPr>
            <p:ph idx="1"/>
          </p:nvPr>
        </p:nvSpPr>
        <p:spPr>
          <a:xfrm>
            <a:off x="457200" y="1447800"/>
            <a:ext cx="8229600" cy="4678363"/>
          </a:xfrm>
        </p:spPr>
        <p:txBody>
          <a:bodyPr>
            <a:normAutofit lnSpcReduction="10000"/>
          </a:bodyPr>
          <a:lstStyle/>
          <a:p>
            <a:r>
              <a:rPr lang="en-US" smtClean="0"/>
              <a:t>Hypertension of unknown cause and accounts for 95% of all cases.</a:t>
            </a:r>
          </a:p>
          <a:p>
            <a:r>
              <a:rPr lang="en-US" smtClean="0"/>
              <a:t>Subdivided according to the rate at which disease progresses as</a:t>
            </a:r>
          </a:p>
          <a:p>
            <a:pPr lvl="1"/>
            <a:r>
              <a:rPr lang="en-US" smtClean="0"/>
              <a:t>Benign ( Chronic) hypertension : the rise of blood pressure is usually slight to moderate and continues to rise slowly over many years.</a:t>
            </a:r>
          </a:p>
          <a:p>
            <a:pPr lvl="1"/>
            <a:r>
              <a:rPr lang="en-US" smtClean="0"/>
              <a:t>Malignant (accelerated) hypertension: This is a rapid and aggressive acceleration of hypertension. DBP in excess of 120 mmHg is common.</a:t>
            </a:r>
          </a:p>
        </p:txBody>
      </p:sp>
    </p:spTree>
    <p:extLst>
      <p:ext uri="{BB962C8B-B14F-4D97-AF65-F5344CB8AC3E}">
        <p14:creationId xmlns:p14="http://schemas.microsoft.com/office/powerpoint/2010/main" val="2922110304"/>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normAutofit/>
          </a:bodyPr>
          <a:lstStyle/>
          <a:p>
            <a:r>
              <a:rPr lang="en-US" sz="3600" b="1" dirty="0" smtClean="0">
                <a:solidFill>
                  <a:srgbClr val="FF0000"/>
                </a:solidFill>
              </a:rPr>
              <a:t>Secondary hypertension</a:t>
            </a:r>
          </a:p>
        </p:txBody>
      </p:sp>
      <p:sp>
        <p:nvSpPr>
          <p:cNvPr id="31747" name="Content Placeholder 2"/>
          <p:cNvSpPr>
            <a:spLocks noGrp="1"/>
          </p:cNvSpPr>
          <p:nvPr>
            <p:ph idx="1"/>
          </p:nvPr>
        </p:nvSpPr>
        <p:spPr>
          <a:xfrm>
            <a:off x="457200" y="1371600"/>
            <a:ext cx="8229600" cy="4754563"/>
          </a:xfrm>
        </p:spPr>
        <p:txBody>
          <a:bodyPr/>
          <a:lstStyle/>
          <a:p>
            <a:r>
              <a:rPr lang="en-US" dirty="0" smtClean="0"/>
              <a:t>Hypertension resulting from other diseases accounts for 5% of all cases.</a:t>
            </a:r>
          </a:p>
          <a:p>
            <a:r>
              <a:rPr lang="en-US" dirty="0" smtClean="0"/>
              <a:t>It may be in diseases like</a:t>
            </a:r>
          </a:p>
          <a:p>
            <a:pPr lvl="1"/>
            <a:r>
              <a:rPr lang="en-US" dirty="0" smtClean="0"/>
              <a:t>Kidney disease</a:t>
            </a:r>
          </a:p>
          <a:p>
            <a:pPr lvl="1"/>
            <a:r>
              <a:rPr lang="en-US" dirty="0" smtClean="0"/>
              <a:t>Endocrinal disorders of adrenal cortex and adrenal medulla</a:t>
            </a:r>
          </a:p>
          <a:p>
            <a:pPr lvl="1"/>
            <a:r>
              <a:rPr lang="en-US" dirty="0" smtClean="0"/>
              <a:t>Stricture of the aorta</a:t>
            </a:r>
          </a:p>
          <a:p>
            <a:pPr lvl="1"/>
            <a:r>
              <a:rPr lang="en-US" dirty="0" smtClean="0"/>
              <a:t>Drug treatment.</a:t>
            </a:r>
          </a:p>
        </p:txBody>
      </p:sp>
    </p:spTree>
    <p:extLst>
      <p:ext uri="{BB962C8B-B14F-4D97-AF65-F5344CB8AC3E}">
        <p14:creationId xmlns:p14="http://schemas.microsoft.com/office/powerpoint/2010/main" val="2917102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1746"/>
                                        </p:tgtEl>
                                        <p:attrNameLst>
                                          <p:attrName>style.visibility</p:attrName>
                                        </p:attrNameLst>
                                      </p:cBhvr>
                                      <p:to>
                                        <p:strVal val="visible"/>
                                      </p:to>
                                    </p:set>
                                    <p:anim calcmode="lin" valueType="num">
                                      <p:cBhvr additive="base">
                                        <p:cTn id="7" dur="500" fill="hold"/>
                                        <p:tgtEl>
                                          <p:spTgt spid="31746"/>
                                        </p:tgtEl>
                                        <p:attrNameLst>
                                          <p:attrName>ppt_x</p:attrName>
                                        </p:attrNameLst>
                                      </p:cBhvr>
                                      <p:tavLst>
                                        <p:tav tm="0">
                                          <p:val>
                                            <p:strVal val="#ppt_x"/>
                                          </p:val>
                                        </p:tav>
                                        <p:tav tm="100000">
                                          <p:val>
                                            <p:strVal val="#ppt_x"/>
                                          </p:val>
                                        </p:tav>
                                      </p:tavLst>
                                    </p:anim>
                                    <p:anim calcmode="lin" valueType="num">
                                      <p:cBhvr additive="base">
                                        <p:cTn id="8" dur="500" fill="hold"/>
                                        <p:tgtEl>
                                          <p:spTgt spid="3174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31747">
                                            <p:txEl>
                                              <p:pRg st="0" end="0"/>
                                            </p:txEl>
                                          </p:spTgt>
                                        </p:tgtEl>
                                        <p:attrNameLst>
                                          <p:attrName>style.visibility</p:attrName>
                                        </p:attrNameLst>
                                      </p:cBhvr>
                                      <p:to>
                                        <p:strVal val="visible"/>
                                      </p:to>
                                    </p:set>
                                    <p:animEffect transition="in" filter="barn(inVertical)">
                                      <p:cBhvr>
                                        <p:cTn id="13" dur="500"/>
                                        <p:tgtEl>
                                          <p:spTgt spid="31747">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31747">
                                            <p:txEl>
                                              <p:pRg st="1" end="1"/>
                                            </p:txEl>
                                          </p:spTgt>
                                        </p:tgtEl>
                                        <p:attrNameLst>
                                          <p:attrName>style.visibility</p:attrName>
                                        </p:attrNameLst>
                                      </p:cBhvr>
                                      <p:to>
                                        <p:strVal val="visible"/>
                                      </p:to>
                                    </p:set>
                                    <p:animEffect transition="in" filter="barn(inVertical)">
                                      <p:cBhvr>
                                        <p:cTn id="18" dur="500"/>
                                        <p:tgtEl>
                                          <p:spTgt spid="31747">
                                            <p:txEl>
                                              <p:pRg st="1" end="1"/>
                                            </p:txEl>
                                          </p:spTgt>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31747">
                                            <p:txEl>
                                              <p:pRg st="2" end="2"/>
                                            </p:txEl>
                                          </p:spTgt>
                                        </p:tgtEl>
                                        <p:attrNameLst>
                                          <p:attrName>style.visibility</p:attrName>
                                        </p:attrNameLst>
                                      </p:cBhvr>
                                      <p:to>
                                        <p:strVal val="visible"/>
                                      </p:to>
                                    </p:set>
                                    <p:animEffect transition="in" filter="barn(inVertical)">
                                      <p:cBhvr>
                                        <p:cTn id="21" dur="500"/>
                                        <p:tgtEl>
                                          <p:spTgt spid="31747">
                                            <p:txEl>
                                              <p:pRg st="2" end="2"/>
                                            </p:txEl>
                                          </p:spTgt>
                                        </p:tgtEl>
                                      </p:cBhvr>
                                    </p:animEffect>
                                  </p:childTnLst>
                                </p:cTn>
                              </p:par>
                              <p:par>
                                <p:cTn id="22" presetID="16" presetClass="entr" presetSubtype="21" fill="hold" grpId="0" nodeType="withEffect">
                                  <p:stCondLst>
                                    <p:cond delay="0"/>
                                  </p:stCondLst>
                                  <p:childTnLst>
                                    <p:set>
                                      <p:cBhvr>
                                        <p:cTn id="23" dur="1" fill="hold">
                                          <p:stCondLst>
                                            <p:cond delay="0"/>
                                          </p:stCondLst>
                                        </p:cTn>
                                        <p:tgtEl>
                                          <p:spTgt spid="31747">
                                            <p:txEl>
                                              <p:pRg st="3" end="3"/>
                                            </p:txEl>
                                          </p:spTgt>
                                        </p:tgtEl>
                                        <p:attrNameLst>
                                          <p:attrName>style.visibility</p:attrName>
                                        </p:attrNameLst>
                                      </p:cBhvr>
                                      <p:to>
                                        <p:strVal val="visible"/>
                                      </p:to>
                                    </p:set>
                                    <p:animEffect transition="in" filter="barn(inVertical)">
                                      <p:cBhvr>
                                        <p:cTn id="24" dur="500"/>
                                        <p:tgtEl>
                                          <p:spTgt spid="31747">
                                            <p:txEl>
                                              <p:pRg st="3" end="3"/>
                                            </p:txEl>
                                          </p:spTgt>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31747">
                                            <p:txEl>
                                              <p:pRg st="4" end="4"/>
                                            </p:txEl>
                                          </p:spTgt>
                                        </p:tgtEl>
                                        <p:attrNameLst>
                                          <p:attrName>style.visibility</p:attrName>
                                        </p:attrNameLst>
                                      </p:cBhvr>
                                      <p:to>
                                        <p:strVal val="visible"/>
                                      </p:to>
                                    </p:set>
                                    <p:animEffect transition="in" filter="barn(inVertical)">
                                      <p:cBhvr>
                                        <p:cTn id="27" dur="500"/>
                                        <p:tgtEl>
                                          <p:spTgt spid="31747">
                                            <p:txEl>
                                              <p:pRg st="4" end="4"/>
                                            </p:txEl>
                                          </p:spTgt>
                                        </p:tgtEl>
                                      </p:cBhvr>
                                    </p:animEffect>
                                  </p:childTnLst>
                                </p:cTn>
                              </p:par>
                              <p:par>
                                <p:cTn id="28" presetID="16" presetClass="entr" presetSubtype="21" fill="hold" grpId="0" nodeType="withEffect">
                                  <p:stCondLst>
                                    <p:cond delay="0"/>
                                  </p:stCondLst>
                                  <p:childTnLst>
                                    <p:set>
                                      <p:cBhvr>
                                        <p:cTn id="29" dur="1" fill="hold">
                                          <p:stCondLst>
                                            <p:cond delay="0"/>
                                          </p:stCondLst>
                                        </p:cTn>
                                        <p:tgtEl>
                                          <p:spTgt spid="31747">
                                            <p:txEl>
                                              <p:pRg st="5" end="5"/>
                                            </p:txEl>
                                          </p:spTgt>
                                        </p:tgtEl>
                                        <p:attrNameLst>
                                          <p:attrName>style.visibility</p:attrName>
                                        </p:attrNameLst>
                                      </p:cBhvr>
                                      <p:to>
                                        <p:strVal val="visible"/>
                                      </p:to>
                                    </p:set>
                                    <p:animEffect transition="in" filter="barn(inVertical)">
                                      <p:cBhvr>
                                        <p:cTn id="30" dur="500"/>
                                        <p:tgtEl>
                                          <p:spTgt spid="31747">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6" grpId="0"/>
      <p:bldP spid="31747" grpId="0" build="p"/>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normAutofit/>
          </a:bodyPr>
          <a:lstStyle/>
          <a:p>
            <a:r>
              <a:rPr lang="en-US" altLang="zh-CN" sz="3600" b="1" dirty="0" smtClean="0">
                <a:solidFill>
                  <a:srgbClr val="FF0000"/>
                </a:solidFill>
              </a:rPr>
              <a:t>Etiology</a:t>
            </a:r>
            <a:endParaRPr lang="en-US" sz="3600" b="1" dirty="0" smtClean="0">
              <a:solidFill>
                <a:srgbClr val="FF0000"/>
              </a:solidFill>
            </a:endParaRPr>
          </a:p>
        </p:txBody>
      </p:sp>
      <p:sp>
        <p:nvSpPr>
          <p:cNvPr id="29699" name="Content Placeholder 2"/>
          <p:cNvSpPr>
            <a:spLocks noGrp="1"/>
          </p:cNvSpPr>
          <p:nvPr>
            <p:ph idx="1"/>
          </p:nvPr>
        </p:nvSpPr>
        <p:spPr>
          <a:xfrm>
            <a:off x="457200" y="1295400"/>
            <a:ext cx="8229600" cy="5562600"/>
          </a:xfrm>
        </p:spPr>
        <p:txBody>
          <a:bodyPr/>
          <a:lstStyle/>
          <a:p>
            <a:pPr>
              <a:buFontTx/>
              <a:buChar char="•"/>
            </a:pPr>
            <a:r>
              <a:rPr lang="en-US" altLang="zh-CN" dirty="0" smtClean="0"/>
              <a:t>Genetic </a:t>
            </a:r>
          </a:p>
          <a:p>
            <a:pPr>
              <a:buFontTx/>
              <a:buChar char="•"/>
            </a:pPr>
            <a:r>
              <a:rPr lang="en-US" altLang="zh-CN" dirty="0" smtClean="0"/>
              <a:t>Environment</a:t>
            </a:r>
          </a:p>
          <a:p>
            <a:pPr lvl="1">
              <a:buNone/>
            </a:pPr>
            <a:r>
              <a:rPr lang="en-US" altLang="zh-CN" dirty="0" smtClean="0"/>
              <a:t>-	Dietary: Salt intake</a:t>
            </a:r>
          </a:p>
          <a:p>
            <a:pPr lvl="1"/>
            <a:r>
              <a:rPr lang="en-US" altLang="zh-CN" dirty="0" smtClean="0"/>
              <a:t>Alcohol intake</a:t>
            </a:r>
          </a:p>
          <a:p>
            <a:pPr lvl="1"/>
            <a:r>
              <a:rPr lang="en-US" altLang="zh-CN" dirty="0" smtClean="0"/>
              <a:t>Obesity</a:t>
            </a:r>
          </a:p>
          <a:p>
            <a:pPr lvl="1"/>
            <a:r>
              <a:rPr lang="en-US" altLang="zh-CN" dirty="0" smtClean="0"/>
              <a:t>Racial variation</a:t>
            </a:r>
          </a:p>
          <a:p>
            <a:r>
              <a:rPr lang="en-US" altLang="zh-CN" dirty="0" smtClean="0"/>
              <a:t>Risk Factors</a:t>
            </a:r>
          </a:p>
          <a:p>
            <a:pPr lvl="1"/>
            <a:r>
              <a:rPr lang="en-US" altLang="zh-CN" dirty="0" smtClean="0"/>
              <a:t>Age: Younger the age lower the life expectancy</a:t>
            </a:r>
          </a:p>
          <a:p>
            <a:pPr lvl="1"/>
            <a:r>
              <a:rPr lang="en-US" altLang="zh-CN" dirty="0" smtClean="0"/>
              <a:t>Sex: Females do well</a:t>
            </a:r>
          </a:p>
          <a:p>
            <a:pPr lvl="1"/>
            <a:r>
              <a:rPr lang="en-US" altLang="zh-CN" dirty="0" smtClean="0"/>
              <a:t>Atherosclerosis</a:t>
            </a:r>
          </a:p>
          <a:p>
            <a:endParaRPr lang="en-US" altLang="zh-CN" b="1" dirty="0" smtClean="0"/>
          </a:p>
          <a:p>
            <a:endParaRPr lang="en-US" altLang="zh-CN" dirty="0" smtClean="0"/>
          </a:p>
          <a:p>
            <a:endParaRPr lang="en-US" dirty="0" smtClean="0"/>
          </a:p>
        </p:txBody>
      </p:sp>
    </p:spTree>
    <p:extLst>
      <p:ext uri="{BB962C8B-B14F-4D97-AF65-F5344CB8AC3E}">
        <p14:creationId xmlns:p14="http://schemas.microsoft.com/office/powerpoint/2010/main" val="3886575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9698"/>
                                        </p:tgtEl>
                                        <p:attrNameLst>
                                          <p:attrName>style.visibility</p:attrName>
                                        </p:attrNameLst>
                                      </p:cBhvr>
                                      <p:to>
                                        <p:strVal val="visible"/>
                                      </p:to>
                                    </p:set>
                                    <p:animEffect transition="in" filter="wheel(1)">
                                      <p:cBhvr>
                                        <p:cTn id="7" dur="2000"/>
                                        <p:tgtEl>
                                          <p:spTgt spid="29698"/>
                                        </p:tgtEl>
                                      </p:cBhvr>
                                    </p:animEffect>
                                  </p:childTnLst>
                                </p:cTn>
                              </p:par>
                            </p:childTnLst>
                          </p:cTn>
                        </p:par>
                      </p:childTnLst>
                    </p:cTn>
                  </p:par>
                  <p:par>
                    <p:cTn id="8" fill="hold">
                      <p:stCondLst>
                        <p:cond delay="indefinite"/>
                      </p:stCondLst>
                      <p:childTnLst>
                        <p:par>
                          <p:cTn id="9" fill="hold">
                            <p:stCondLst>
                              <p:cond delay="0"/>
                            </p:stCondLst>
                            <p:childTnLst>
                              <p:par>
                                <p:cTn id="10" presetID="31" presetClass="entr" presetSubtype="0" fill="hold" grpId="0" nodeType="clickEffect">
                                  <p:stCondLst>
                                    <p:cond delay="0"/>
                                  </p:stCondLst>
                                  <p:childTnLst>
                                    <p:set>
                                      <p:cBhvr>
                                        <p:cTn id="11" dur="1" fill="hold">
                                          <p:stCondLst>
                                            <p:cond delay="0"/>
                                          </p:stCondLst>
                                        </p:cTn>
                                        <p:tgtEl>
                                          <p:spTgt spid="29699">
                                            <p:txEl>
                                              <p:pRg st="0" end="0"/>
                                            </p:txEl>
                                          </p:spTgt>
                                        </p:tgtEl>
                                        <p:attrNameLst>
                                          <p:attrName>style.visibility</p:attrName>
                                        </p:attrNameLst>
                                      </p:cBhvr>
                                      <p:to>
                                        <p:strVal val="visible"/>
                                      </p:to>
                                    </p:set>
                                    <p:anim calcmode="lin" valueType="num">
                                      <p:cBhvr>
                                        <p:cTn id="12" dur="1000" fill="hold"/>
                                        <p:tgtEl>
                                          <p:spTgt spid="29699">
                                            <p:txEl>
                                              <p:pRg st="0" end="0"/>
                                            </p:txEl>
                                          </p:spTgt>
                                        </p:tgtEl>
                                        <p:attrNameLst>
                                          <p:attrName>ppt_w</p:attrName>
                                        </p:attrNameLst>
                                      </p:cBhvr>
                                      <p:tavLst>
                                        <p:tav tm="0">
                                          <p:val>
                                            <p:fltVal val="0"/>
                                          </p:val>
                                        </p:tav>
                                        <p:tav tm="100000">
                                          <p:val>
                                            <p:strVal val="#ppt_w"/>
                                          </p:val>
                                        </p:tav>
                                      </p:tavLst>
                                    </p:anim>
                                    <p:anim calcmode="lin" valueType="num">
                                      <p:cBhvr>
                                        <p:cTn id="13" dur="1000" fill="hold"/>
                                        <p:tgtEl>
                                          <p:spTgt spid="29699">
                                            <p:txEl>
                                              <p:pRg st="0" end="0"/>
                                            </p:txEl>
                                          </p:spTgt>
                                        </p:tgtEl>
                                        <p:attrNameLst>
                                          <p:attrName>ppt_h</p:attrName>
                                        </p:attrNameLst>
                                      </p:cBhvr>
                                      <p:tavLst>
                                        <p:tav tm="0">
                                          <p:val>
                                            <p:fltVal val="0"/>
                                          </p:val>
                                        </p:tav>
                                        <p:tav tm="100000">
                                          <p:val>
                                            <p:strVal val="#ppt_h"/>
                                          </p:val>
                                        </p:tav>
                                      </p:tavLst>
                                    </p:anim>
                                    <p:anim calcmode="lin" valueType="num">
                                      <p:cBhvr>
                                        <p:cTn id="14" dur="1000" fill="hold"/>
                                        <p:tgtEl>
                                          <p:spTgt spid="29699">
                                            <p:txEl>
                                              <p:pRg st="0" end="0"/>
                                            </p:txEl>
                                          </p:spTgt>
                                        </p:tgtEl>
                                        <p:attrNameLst>
                                          <p:attrName>style.rotation</p:attrName>
                                        </p:attrNameLst>
                                      </p:cBhvr>
                                      <p:tavLst>
                                        <p:tav tm="0">
                                          <p:val>
                                            <p:fltVal val="90"/>
                                          </p:val>
                                        </p:tav>
                                        <p:tav tm="100000">
                                          <p:val>
                                            <p:fltVal val="0"/>
                                          </p:val>
                                        </p:tav>
                                      </p:tavLst>
                                    </p:anim>
                                    <p:animEffect transition="in" filter="fade">
                                      <p:cBhvr>
                                        <p:cTn id="15" dur="1000"/>
                                        <p:tgtEl>
                                          <p:spTgt spid="29699">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grpId="0" nodeType="clickEffect">
                                  <p:stCondLst>
                                    <p:cond delay="0"/>
                                  </p:stCondLst>
                                  <p:childTnLst>
                                    <p:set>
                                      <p:cBhvr>
                                        <p:cTn id="19" dur="1" fill="hold">
                                          <p:stCondLst>
                                            <p:cond delay="0"/>
                                          </p:stCondLst>
                                        </p:cTn>
                                        <p:tgtEl>
                                          <p:spTgt spid="29699">
                                            <p:txEl>
                                              <p:pRg st="1" end="1"/>
                                            </p:txEl>
                                          </p:spTgt>
                                        </p:tgtEl>
                                        <p:attrNameLst>
                                          <p:attrName>style.visibility</p:attrName>
                                        </p:attrNameLst>
                                      </p:cBhvr>
                                      <p:to>
                                        <p:strVal val="visible"/>
                                      </p:to>
                                    </p:set>
                                    <p:anim calcmode="lin" valueType="num">
                                      <p:cBhvr>
                                        <p:cTn id="20" dur="1000" fill="hold"/>
                                        <p:tgtEl>
                                          <p:spTgt spid="29699">
                                            <p:txEl>
                                              <p:pRg st="1" end="1"/>
                                            </p:txEl>
                                          </p:spTgt>
                                        </p:tgtEl>
                                        <p:attrNameLst>
                                          <p:attrName>ppt_w</p:attrName>
                                        </p:attrNameLst>
                                      </p:cBhvr>
                                      <p:tavLst>
                                        <p:tav tm="0">
                                          <p:val>
                                            <p:fltVal val="0"/>
                                          </p:val>
                                        </p:tav>
                                        <p:tav tm="100000">
                                          <p:val>
                                            <p:strVal val="#ppt_w"/>
                                          </p:val>
                                        </p:tav>
                                      </p:tavLst>
                                    </p:anim>
                                    <p:anim calcmode="lin" valueType="num">
                                      <p:cBhvr>
                                        <p:cTn id="21" dur="1000" fill="hold"/>
                                        <p:tgtEl>
                                          <p:spTgt spid="29699">
                                            <p:txEl>
                                              <p:pRg st="1" end="1"/>
                                            </p:txEl>
                                          </p:spTgt>
                                        </p:tgtEl>
                                        <p:attrNameLst>
                                          <p:attrName>ppt_h</p:attrName>
                                        </p:attrNameLst>
                                      </p:cBhvr>
                                      <p:tavLst>
                                        <p:tav tm="0">
                                          <p:val>
                                            <p:fltVal val="0"/>
                                          </p:val>
                                        </p:tav>
                                        <p:tav tm="100000">
                                          <p:val>
                                            <p:strVal val="#ppt_h"/>
                                          </p:val>
                                        </p:tav>
                                      </p:tavLst>
                                    </p:anim>
                                    <p:anim calcmode="lin" valueType="num">
                                      <p:cBhvr>
                                        <p:cTn id="22" dur="1000" fill="hold"/>
                                        <p:tgtEl>
                                          <p:spTgt spid="29699">
                                            <p:txEl>
                                              <p:pRg st="1" end="1"/>
                                            </p:txEl>
                                          </p:spTgt>
                                        </p:tgtEl>
                                        <p:attrNameLst>
                                          <p:attrName>style.rotation</p:attrName>
                                        </p:attrNameLst>
                                      </p:cBhvr>
                                      <p:tavLst>
                                        <p:tav tm="0">
                                          <p:val>
                                            <p:fltVal val="90"/>
                                          </p:val>
                                        </p:tav>
                                        <p:tav tm="100000">
                                          <p:val>
                                            <p:fltVal val="0"/>
                                          </p:val>
                                        </p:tav>
                                      </p:tavLst>
                                    </p:anim>
                                    <p:animEffect transition="in" filter="fade">
                                      <p:cBhvr>
                                        <p:cTn id="23" dur="1000"/>
                                        <p:tgtEl>
                                          <p:spTgt spid="29699">
                                            <p:txEl>
                                              <p:pRg st="1" end="1"/>
                                            </p:txEl>
                                          </p:spTgt>
                                        </p:tgtEl>
                                      </p:cBhvr>
                                    </p:animEffect>
                                  </p:childTnLst>
                                </p:cTn>
                              </p:par>
                              <p:par>
                                <p:cTn id="24" presetID="31" presetClass="entr" presetSubtype="0" fill="hold" grpId="0" nodeType="withEffect">
                                  <p:stCondLst>
                                    <p:cond delay="0"/>
                                  </p:stCondLst>
                                  <p:childTnLst>
                                    <p:set>
                                      <p:cBhvr>
                                        <p:cTn id="25" dur="1" fill="hold">
                                          <p:stCondLst>
                                            <p:cond delay="0"/>
                                          </p:stCondLst>
                                        </p:cTn>
                                        <p:tgtEl>
                                          <p:spTgt spid="29699">
                                            <p:txEl>
                                              <p:pRg st="2" end="2"/>
                                            </p:txEl>
                                          </p:spTgt>
                                        </p:tgtEl>
                                        <p:attrNameLst>
                                          <p:attrName>style.visibility</p:attrName>
                                        </p:attrNameLst>
                                      </p:cBhvr>
                                      <p:to>
                                        <p:strVal val="visible"/>
                                      </p:to>
                                    </p:set>
                                    <p:anim calcmode="lin" valueType="num">
                                      <p:cBhvr>
                                        <p:cTn id="26" dur="1000" fill="hold"/>
                                        <p:tgtEl>
                                          <p:spTgt spid="29699">
                                            <p:txEl>
                                              <p:pRg st="2" end="2"/>
                                            </p:txEl>
                                          </p:spTgt>
                                        </p:tgtEl>
                                        <p:attrNameLst>
                                          <p:attrName>ppt_w</p:attrName>
                                        </p:attrNameLst>
                                      </p:cBhvr>
                                      <p:tavLst>
                                        <p:tav tm="0">
                                          <p:val>
                                            <p:fltVal val="0"/>
                                          </p:val>
                                        </p:tav>
                                        <p:tav tm="100000">
                                          <p:val>
                                            <p:strVal val="#ppt_w"/>
                                          </p:val>
                                        </p:tav>
                                      </p:tavLst>
                                    </p:anim>
                                    <p:anim calcmode="lin" valueType="num">
                                      <p:cBhvr>
                                        <p:cTn id="27" dur="1000" fill="hold"/>
                                        <p:tgtEl>
                                          <p:spTgt spid="29699">
                                            <p:txEl>
                                              <p:pRg st="2" end="2"/>
                                            </p:txEl>
                                          </p:spTgt>
                                        </p:tgtEl>
                                        <p:attrNameLst>
                                          <p:attrName>ppt_h</p:attrName>
                                        </p:attrNameLst>
                                      </p:cBhvr>
                                      <p:tavLst>
                                        <p:tav tm="0">
                                          <p:val>
                                            <p:fltVal val="0"/>
                                          </p:val>
                                        </p:tav>
                                        <p:tav tm="100000">
                                          <p:val>
                                            <p:strVal val="#ppt_h"/>
                                          </p:val>
                                        </p:tav>
                                      </p:tavLst>
                                    </p:anim>
                                    <p:anim calcmode="lin" valueType="num">
                                      <p:cBhvr>
                                        <p:cTn id="28" dur="1000" fill="hold"/>
                                        <p:tgtEl>
                                          <p:spTgt spid="29699">
                                            <p:txEl>
                                              <p:pRg st="2" end="2"/>
                                            </p:txEl>
                                          </p:spTgt>
                                        </p:tgtEl>
                                        <p:attrNameLst>
                                          <p:attrName>style.rotation</p:attrName>
                                        </p:attrNameLst>
                                      </p:cBhvr>
                                      <p:tavLst>
                                        <p:tav tm="0">
                                          <p:val>
                                            <p:fltVal val="90"/>
                                          </p:val>
                                        </p:tav>
                                        <p:tav tm="100000">
                                          <p:val>
                                            <p:fltVal val="0"/>
                                          </p:val>
                                        </p:tav>
                                      </p:tavLst>
                                    </p:anim>
                                    <p:animEffect transition="in" filter="fade">
                                      <p:cBhvr>
                                        <p:cTn id="29" dur="1000"/>
                                        <p:tgtEl>
                                          <p:spTgt spid="29699">
                                            <p:txEl>
                                              <p:pRg st="2" end="2"/>
                                            </p:txEl>
                                          </p:spTgt>
                                        </p:tgtEl>
                                      </p:cBhvr>
                                    </p:animEffect>
                                  </p:childTnLst>
                                </p:cTn>
                              </p:par>
                              <p:par>
                                <p:cTn id="30" presetID="31" presetClass="entr" presetSubtype="0" fill="hold" grpId="0" nodeType="withEffect">
                                  <p:stCondLst>
                                    <p:cond delay="0"/>
                                  </p:stCondLst>
                                  <p:childTnLst>
                                    <p:set>
                                      <p:cBhvr>
                                        <p:cTn id="31" dur="1" fill="hold">
                                          <p:stCondLst>
                                            <p:cond delay="0"/>
                                          </p:stCondLst>
                                        </p:cTn>
                                        <p:tgtEl>
                                          <p:spTgt spid="29699">
                                            <p:txEl>
                                              <p:pRg st="3" end="3"/>
                                            </p:txEl>
                                          </p:spTgt>
                                        </p:tgtEl>
                                        <p:attrNameLst>
                                          <p:attrName>style.visibility</p:attrName>
                                        </p:attrNameLst>
                                      </p:cBhvr>
                                      <p:to>
                                        <p:strVal val="visible"/>
                                      </p:to>
                                    </p:set>
                                    <p:anim calcmode="lin" valueType="num">
                                      <p:cBhvr>
                                        <p:cTn id="32" dur="1000" fill="hold"/>
                                        <p:tgtEl>
                                          <p:spTgt spid="29699">
                                            <p:txEl>
                                              <p:pRg st="3" end="3"/>
                                            </p:txEl>
                                          </p:spTgt>
                                        </p:tgtEl>
                                        <p:attrNameLst>
                                          <p:attrName>ppt_w</p:attrName>
                                        </p:attrNameLst>
                                      </p:cBhvr>
                                      <p:tavLst>
                                        <p:tav tm="0">
                                          <p:val>
                                            <p:fltVal val="0"/>
                                          </p:val>
                                        </p:tav>
                                        <p:tav tm="100000">
                                          <p:val>
                                            <p:strVal val="#ppt_w"/>
                                          </p:val>
                                        </p:tav>
                                      </p:tavLst>
                                    </p:anim>
                                    <p:anim calcmode="lin" valueType="num">
                                      <p:cBhvr>
                                        <p:cTn id="33" dur="1000" fill="hold"/>
                                        <p:tgtEl>
                                          <p:spTgt spid="29699">
                                            <p:txEl>
                                              <p:pRg st="3" end="3"/>
                                            </p:txEl>
                                          </p:spTgt>
                                        </p:tgtEl>
                                        <p:attrNameLst>
                                          <p:attrName>ppt_h</p:attrName>
                                        </p:attrNameLst>
                                      </p:cBhvr>
                                      <p:tavLst>
                                        <p:tav tm="0">
                                          <p:val>
                                            <p:fltVal val="0"/>
                                          </p:val>
                                        </p:tav>
                                        <p:tav tm="100000">
                                          <p:val>
                                            <p:strVal val="#ppt_h"/>
                                          </p:val>
                                        </p:tav>
                                      </p:tavLst>
                                    </p:anim>
                                    <p:anim calcmode="lin" valueType="num">
                                      <p:cBhvr>
                                        <p:cTn id="34" dur="1000" fill="hold"/>
                                        <p:tgtEl>
                                          <p:spTgt spid="29699">
                                            <p:txEl>
                                              <p:pRg st="3" end="3"/>
                                            </p:txEl>
                                          </p:spTgt>
                                        </p:tgtEl>
                                        <p:attrNameLst>
                                          <p:attrName>style.rotation</p:attrName>
                                        </p:attrNameLst>
                                      </p:cBhvr>
                                      <p:tavLst>
                                        <p:tav tm="0">
                                          <p:val>
                                            <p:fltVal val="90"/>
                                          </p:val>
                                        </p:tav>
                                        <p:tav tm="100000">
                                          <p:val>
                                            <p:fltVal val="0"/>
                                          </p:val>
                                        </p:tav>
                                      </p:tavLst>
                                    </p:anim>
                                    <p:animEffect transition="in" filter="fade">
                                      <p:cBhvr>
                                        <p:cTn id="35" dur="1000"/>
                                        <p:tgtEl>
                                          <p:spTgt spid="29699">
                                            <p:txEl>
                                              <p:pRg st="3" end="3"/>
                                            </p:txEl>
                                          </p:spTgt>
                                        </p:tgtEl>
                                      </p:cBhvr>
                                    </p:animEffect>
                                  </p:childTnLst>
                                </p:cTn>
                              </p:par>
                              <p:par>
                                <p:cTn id="36" presetID="31" presetClass="entr" presetSubtype="0" fill="hold" grpId="0" nodeType="withEffect">
                                  <p:stCondLst>
                                    <p:cond delay="0"/>
                                  </p:stCondLst>
                                  <p:childTnLst>
                                    <p:set>
                                      <p:cBhvr>
                                        <p:cTn id="37" dur="1" fill="hold">
                                          <p:stCondLst>
                                            <p:cond delay="0"/>
                                          </p:stCondLst>
                                        </p:cTn>
                                        <p:tgtEl>
                                          <p:spTgt spid="29699">
                                            <p:txEl>
                                              <p:pRg st="4" end="4"/>
                                            </p:txEl>
                                          </p:spTgt>
                                        </p:tgtEl>
                                        <p:attrNameLst>
                                          <p:attrName>style.visibility</p:attrName>
                                        </p:attrNameLst>
                                      </p:cBhvr>
                                      <p:to>
                                        <p:strVal val="visible"/>
                                      </p:to>
                                    </p:set>
                                    <p:anim calcmode="lin" valueType="num">
                                      <p:cBhvr>
                                        <p:cTn id="38" dur="1000" fill="hold"/>
                                        <p:tgtEl>
                                          <p:spTgt spid="29699">
                                            <p:txEl>
                                              <p:pRg st="4" end="4"/>
                                            </p:txEl>
                                          </p:spTgt>
                                        </p:tgtEl>
                                        <p:attrNameLst>
                                          <p:attrName>ppt_w</p:attrName>
                                        </p:attrNameLst>
                                      </p:cBhvr>
                                      <p:tavLst>
                                        <p:tav tm="0">
                                          <p:val>
                                            <p:fltVal val="0"/>
                                          </p:val>
                                        </p:tav>
                                        <p:tav tm="100000">
                                          <p:val>
                                            <p:strVal val="#ppt_w"/>
                                          </p:val>
                                        </p:tav>
                                      </p:tavLst>
                                    </p:anim>
                                    <p:anim calcmode="lin" valueType="num">
                                      <p:cBhvr>
                                        <p:cTn id="39" dur="1000" fill="hold"/>
                                        <p:tgtEl>
                                          <p:spTgt spid="29699">
                                            <p:txEl>
                                              <p:pRg st="4" end="4"/>
                                            </p:txEl>
                                          </p:spTgt>
                                        </p:tgtEl>
                                        <p:attrNameLst>
                                          <p:attrName>ppt_h</p:attrName>
                                        </p:attrNameLst>
                                      </p:cBhvr>
                                      <p:tavLst>
                                        <p:tav tm="0">
                                          <p:val>
                                            <p:fltVal val="0"/>
                                          </p:val>
                                        </p:tav>
                                        <p:tav tm="100000">
                                          <p:val>
                                            <p:strVal val="#ppt_h"/>
                                          </p:val>
                                        </p:tav>
                                      </p:tavLst>
                                    </p:anim>
                                    <p:anim calcmode="lin" valueType="num">
                                      <p:cBhvr>
                                        <p:cTn id="40" dur="1000" fill="hold"/>
                                        <p:tgtEl>
                                          <p:spTgt spid="29699">
                                            <p:txEl>
                                              <p:pRg st="4" end="4"/>
                                            </p:txEl>
                                          </p:spTgt>
                                        </p:tgtEl>
                                        <p:attrNameLst>
                                          <p:attrName>style.rotation</p:attrName>
                                        </p:attrNameLst>
                                      </p:cBhvr>
                                      <p:tavLst>
                                        <p:tav tm="0">
                                          <p:val>
                                            <p:fltVal val="90"/>
                                          </p:val>
                                        </p:tav>
                                        <p:tav tm="100000">
                                          <p:val>
                                            <p:fltVal val="0"/>
                                          </p:val>
                                        </p:tav>
                                      </p:tavLst>
                                    </p:anim>
                                    <p:animEffect transition="in" filter="fade">
                                      <p:cBhvr>
                                        <p:cTn id="41" dur="1000"/>
                                        <p:tgtEl>
                                          <p:spTgt spid="29699">
                                            <p:txEl>
                                              <p:pRg st="4" end="4"/>
                                            </p:txEl>
                                          </p:spTgt>
                                        </p:tgtEl>
                                      </p:cBhvr>
                                    </p:animEffect>
                                  </p:childTnLst>
                                </p:cTn>
                              </p:par>
                              <p:par>
                                <p:cTn id="42" presetID="31" presetClass="entr" presetSubtype="0" fill="hold" grpId="0" nodeType="withEffect">
                                  <p:stCondLst>
                                    <p:cond delay="0"/>
                                  </p:stCondLst>
                                  <p:childTnLst>
                                    <p:set>
                                      <p:cBhvr>
                                        <p:cTn id="43" dur="1" fill="hold">
                                          <p:stCondLst>
                                            <p:cond delay="0"/>
                                          </p:stCondLst>
                                        </p:cTn>
                                        <p:tgtEl>
                                          <p:spTgt spid="29699">
                                            <p:txEl>
                                              <p:pRg st="5" end="5"/>
                                            </p:txEl>
                                          </p:spTgt>
                                        </p:tgtEl>
                                        <p:attrNameLst>
                                          <p:attrName>style.visibility</p:attrName>
                                        </p:attrNameLst>
                                      </p:cBhvr>
                                      <p:to>
                                        <p:strVal val="visible"/>
                                      </p:to>
                                    </p:set>
                                    <p:anim calcmode="lin" valueType="num">
                                      <p:cBhvr>
                                        <p:cTn id="44" dur="1000" fill="hold"/>
                                        <p:tgtEl>
                                          <p:spTgt spid="29699">
                                            <p:txEl>
                                              <p:pRg st="5" end="5"/>
                                            </p:txEl>
                                          </p:spTgt>
                                        </p:tgtEl>
                                        <p:attrNameLst>
                                          <p:attrName>ppt_w</p:attrName>
                                        </p:attrNameLst>
                                      </p:cBhvr>
                                      <p:tavLst>
                                        <p:tav tm="0">
                                          <p:val>
                                            <p:fltVal val="0"/>
                                          </p:val>
                                        </p:tav>
                                        <p:tav tm="100000">
                                          <p:val>
                                            <p:strVal val="#ppt_w"/>
                                          </p:val>
                                        </p:tav>
                                      </p:tavLst>
                                    </p:anim>
                                    <p:anim calcmode="lin" valueType="num">
                                      <p:cBhvr>
                                        <p:cTn id="45" dur="1000" fill="hold"/>
                                        <p:tgtEl>
                                          <p:spTgt spid="29699">
                                            <p:txEl>
                                              <p:pRg st="5" end="5"/>
                                            </p:txEl>
                                          </p:spTgt>
                                        </p:tgtEl>
                                        <p:attrNameLst>
                                          <p:attrName>ppt_h</p:attrName>
                                        </p:attrNameLst>
                                      </p:cBhvr>
                                      <p:tavLst>
                                        <p:tav tm="0">
                                          <p:val>
                                            <p:fltVal val="0"/>
                                          </p:val>
                                        </p:tav>
                                        <p:tav tm="100000">
                                          <p:val>
                                            <p:strVal val="#ppt_h"/>
                                          </p:val>
                                        </p:tav>
                                      </p:tavLst>
                                    </p:anim>
                                    <p:anim calcmode="lin" valueType="num">
                                      <p:cBhvr>
                                        <p:cTn id="46" dur="1000" fill="hold"/>
                                        <p:tgtEl>
                                          <p:spTgt spid="29699">
                                            <p:txEl>
                                              <p:pRg st="5" end="5"/>
                                            </p:txEl>
                                          </p:spTgt>
                                        </p:tgtEl>
                                        <p:attrNameLst>
                                          <p:attrName>style.rotation</p:attrName>
                                        </p:attrNameLst>
                                      </p:cBhvr>
                                      <p:tavLst>
                                        <p:tav tm="0">
                                          <p:val>
                                            <p:fltVal val="90"/>
                                          </p:val>
                                        </p:tav>
                                        <p:tav tm="100000">
                                          <p:val>
                                            <p:fltVal val="0"/>
                                          </p:val>
                                        </p:tav>
                                      </p:tavLst>
                                    </p:anim>
                                    <p:animEffect transition="in" filter="fade">
                                      <p:cBhvr>
                                        <p:cTn id="47" dur="1000"/>
                                        <p:tgtEl>
                                          <p:spTgt spid="29699">
                                            <p:txEl>
                                              <p:pRg st="5" end="5"/>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31" presetClass="entr" presetSubtype="0" fill="hold" grpId="0" nodeType="clickEffect">
                                  <p:stCondLst>
                                    <p:cond delay="0"/>
                                  </p:stCondLst>
                                  <p:childTnLst>
                                    <p:set>
                                      <p:cBhvr>
                                        <p:cTn id="51" dur="1" fill="hold">
                                          <p:stCondLst>
                                            <p:cond delay="0"/>
                                          </p:stCondLst>
                                        </p:cTn>
                                        <p:tgtEl>
                                          <p:spTgt spid="29699">
                                            <p:txEl>
                                              <p:pRg st="6" end="6"/>
                                            </p:txEl>
                                          </p:spTgt>
                                        </p:tgtEl>
                                        <p:attrNameLst>
                                          <p:attrName>style.visibility</p:attrName>
                                        </p:attrNameLst>
                                      </p:cBhvr>
                                      <p:to>
                                        <p:strVal val="visible"/>
                                      </p:to>
                                    </p:set>
                                    <p:anim calcmode="lin" valueType="num">
                                      <p:cBhvr>
                                        <p:cTn id="52" dur="1000" fill="hold"/>
                                        <p:tgtEl>
                                          <p:spTgt spid="29699">
                                            <p:txEl>
                                              <p:pRg st="6" end="6"/>
                                            </p:txEl>
                                          </p:spTgt>
                                        </p:tgtEl>
                                        <p:attrNameLst>
                                          <p:attrName>ppt_w</p:attrName>
                                        </p:attrNameLst>
                                      </p:cBhvr>
                                      <p:tavLst>
                                        <p:tav tm="0">
                                          <p:val>
                                            <p:fltVal val="0"/>
                                          </p:val>
                                        </p:tav>
                                        <p:tav tm="100000">
                                          <p:val>
                                            <p:strVal val="#ppt_w"/>
                                          </p:val>
                                        </p:tav>
                                      </p:tavLst>
                                    </p:anim>
                                    <p:anim calcmode="lin" valueType="num">
                                      <p:cBhvr>
                                        <p:cTn id="53" dur="1000" fill="hold"/>
                                        <p:tgtEl>
                                          <p:spTgt spid="29699">
                                            <p:txEl>
                                              <p:pRg st="6" end="6"/>
                                            </p:txEl>
                                          </p:spTgt>
                                        </p:tgtEl>
                                        <p:attrNameLst>
                                          <p:attrName>ppt_h</p:attrName>
                                        </p:attrNameLst>
                                      </p:cBhvr>
                                      <p:tavLst>
                                        <p:tav tm="0">
                                          <p:val>
                                            <p:fltVal val="0"/>
                                          </p:val>
                                        </p:tav>
                                        <p:tav tm="100000">
                                          <p:val>
                                            <p:strVal val="#ppt_h"/>
                                          </p:val>
                                        </p:tav>
                                      </p:tavLst>
                                    </p:anim>
                                    <p:anim calcmode="lin" valueType="num">
                                      <p:cBhvr>
                                        <p:cTn id="54" dur="1000" fill="hold"/>
                                        <p:tgtEl>
                                          <p:spTgt spid="29699">
                                            <p:txEl>
                                              <p:pRg st="6" end="6"/>
                                            </p:txEl>
                                          </p:spTgt>
                                        </p:tgtEl>
                                        <p:attrNameLst>
                                          <p:attrName>style.rotation</p:attrName>
                                        </p:attrNameLst>
                                      </p:cBhvr>
                                      <p:tavLst>
                                        <p:tav tm="0">
                                          <p:val>
                                            <p:fltVal val="90"/>
                                          </p:val>
                                        </p:tav>
                                        <p:tav tm="100000">
                                          <p:val>
                                            <p:fltVal val="0"/>
                                          </p:val>
                                        </p:tav>
                                      </p:tavLst>
                                    </p:anim>
                                    <p:animEffect transition="in" filter="fade">
                                      <p:cBhvr>
                                        <p:cTn id="55" dur="1000"/>
                                        <p:tgtEl>
                                          <p:spTgt spid="29699">
                                            <p:txEl>
                                              <p:pRg st="6" end="6"/>
                                            </p:txEl>
                                          </p:spTgt>
                                        </p:tgtEl>
                                      </p:cBhvr>
                                    </p:animEffect>
                                  </p:childTnLst>
                                </p:cTn>
                              </p:par>
                              <p:par>
                                <p:cTn id="56" presetID="31" presetClass="entr" presetSubtype="0" fill="hold" grpId="0" nodeType="withEffect">
                                  <p:stCondLst>
                                    <p:cond delay="0"/>
                                  </p:stCondLst>
                                  <p:childTnLst>
                                    <p:set>
                                      <p:cBhvr>
                                        <p:cTn id="57" dur="1" fill="hold">
                                          <p:stCondLst>
                                            <p:cond delay="0"/>
                                          </p:stCondLst>
                                        </p:cTn>
                                        <p:tgtEl>
                                          <p:spTgt spid="29699">
                                            <p:txEl>
                                              <p:pRg st="7" end="7"/>
                                            </p:txEl>
                                          </p:spTgt>
                                        </p:tgtEl>
                                        <p:attrNameLst>
                                          <p:attrName>style.visibility</p:attrName>
                                        </p:attrNameLst>
                                      </p:cBhvr>
                                      <p:to>
                                        <p:strVal val="visible"/>
                                      </p:to>
                                    </p:set>
                                    <p:anim calcmode="lin" valueType="num">
                                      <p:cBhvr>
                                        <p:cTn id="58" dur="1000" fill="hold"/>
                                        <p:tgtEl>
                                          <p:spTgt spid="29699">
                                            <p:txEl>
                                              <p:pRg st="7" end="7"/>
                                            </p:txEl>
                                          </p:spTgt>
                                        </p:tgtEl>
                                        <p:attrNameLst>
                                          <p:attrName>ppt_w</p:attrName>
                                        </p:attrNameLst>
                                      </p:cBhvr>
                                      <p:tavLst>
                                        <p:tav tm="0">
                                          <p:val>
                                            <p:fltVal val="0"/>
                                          </p:val>
                                        </p:tav>
                                        <p:tav tm="100000">
                                          <p:val>
                                            <p:strVal val="#ppt_w"/>
                                          </p:val>
                                        </p:tav>
                                      </p:tavLst>
                                    </p:anim>
                                    <p:anim calcmode="lin" valueType="num">
                                      <p:cBhvr>
                                        <p:cTn id="59" dur="1000" fill="hold"/>
                                        <p:tgtEl>
                                          <p:spTgt spid="29699">
                                            <p:txEl>
                                              <p:pRg st="7" end="7"/>
                                            </p:txEl>
                                          </p:spTgt>
                                        </p:tgtEl>
                                        <p:attrNameLst>
                                          <p:attrName>ppt_h</p:attrName>
                                        </p:attrNameLst>
                                      </p:cBhvr>
                                      <p:tavLst>
                                        <p:tav tm="0">
                                          <p:val>
                                            <p:fltVal val="0"/>
                                          </p:val>
                                        </p:tav>
                                        <p:tav tm="100000">
                                          <p:val>
                                            <p:strVal val="#ppt_h"/>
                                          </p:val>
                                        </p:tav>
                                      </p:tavLst>
                                    </p:anim>
                                    <p:anim calcmode="lin" valueType="num">
                                      <p:cBhvr>
                                        <p:cTn id="60" dur="1000" fill="hold"/>
                                        <p:tgtEl>
                                          <p:spTgt spid="29699">
                                            <p:txEl>
                                              <p:pRg st="7" end="7"/>
                                            </p:txEl>
                                          </p:spTgt>
                                        </p:tgtEl>
                                        <p:attrNameLst>
                                          <p:attrName>style.rotation</p:attrName>
                                        </p:attrNameLst>
                                      </p:cBhvr>
                                      <p:tavLst>
                                        <p:tav tm="0">
                                          <p:val>
                                            <p:fltVal val="90"/>
                                          </p:val>
                                        </p:tav>
                                        <p:tav tm="100000">
                                          <p:val>
                                            <p:fltVal val="0"/>
                                          </p:val>
                                        </p:tav>
                                      </p:tavLst>
                                    </p:anim>
                                    <p:animEffect transition="in" filter="fade">
                                      <p:cBhvr>
                                        <p:cTn id="61" dur="1000"/>
                                        <p:tgtEl>
                                          <p:spTgt spid="29699">
                                            <p:txEl>
                                              <p:pRg st="7" end="7"/>
                                            </p:txEl>
                                          </p:spTgt>
                                        </p:tgtEl>
                                      </p:cBhvr>
                                    </p:animEffect>
                                  </p:childTnLst>
                                </p:cTn>
                              </p:par>
                              <p:par>
                                <p:cTn id="62" presetID="31" presetClass="entr" presetSubtype="0" fill="hold" grpId="0" nodeType="withEffect">
                                  <p:stCondLst>
                                    <p:cond delay="0"/>
                                  </p:stCondLst>
                                  <p:childTnLst>
                                    <p:set>
                                      <p:cBhvr>
                                        <p:cTn id="63" dur="1" fill="hold">
                                          <p:stCondLst>
                                            <p:cond delay="0"/>
                                          </p:stCondLst>
                                        </p:cTn>
                                        <p:tgtEl>
                                          <p:spTgt spid="29699">
                                            <p:txEl>
                                              <p:pRg st="8" end="8"/>
                                            </p:txEl>
                                          </p:spTgt>
                                        </p:tgtEl>
                                        <p:attrNameLst>
                                          <p:attrName>style.visibility</p:attrName>
                                        </p:attrNameLst>
                                      </p:cBhvr>
                                      <p:to>
                                        <p:strVal val="visible"/>
                                      </p:to>
                                    </p:set>
                                    <p:anim calcmode="lin" valueType="num">
                                      <p:cBhvr>
                                        <p:cTn id="64" dur="1000" fill="hold"/>
                                        <p:tgtEl>
                                          <p:spTgt spid="29699">
                                            <p:txEl>
                                              <p:pRg st="8" end="8"/>
                                            </p:txEl>
                                          </p:spTgt>
                                        </p:tgtEl>
                                        <p:attrNameLst>
                                          <p:attrName>ppt_w</p:attrName>
                                        </p:attrNameLst>
                                      </p:cBhvr>
                                      <p:tavLst>
                                        <p:tav tm="0">
                                          <p:val>
                                            <p:fltVal val="0"/>
                                          </p:val>
                                        </p:tav>
                                        <p:tav tm="100000">
                                          <p:val>
                                            <p:strVal val="#ppt_w"/>
                                          </p:val>
                                        </p:tav>
                                      </p:tavLst>
                                    </p:anim>
                                    <p:anim calcmode="lin" valueType="num">
                                      <p:cBhvr>
                                        <p:cTn id="65" dur="1000" fill="hold"/>
                                        <p:tgtEl>
                                          <p:spTgt spid="29699">
                                            <p:txEl>
                                              <p:pRg st="8" end="8"/>
                                            </p:txEl>
                                          </p:spTgt>
                                        </p:tgtEl>
                                        <p:attrNameLst>
                                          <p:attrName>ppt_h</p:attrName>
                                        </p:attrNameLst>
                                      </p:cBhvr>
                                      <p:tavLst>
                                        <p:tav tm="0">
                                          <p:val>
                                            <p:fltVal val="0"/>
                                          </p:val>
                                        </p:tav>
                                        <p:tav tm="100000">
                                          <p:val>
                                            <p:strVal val="#ppt_h"/>
                                          </p:val>
                                        </p:tav>
                                      </p:tavLst>
                                    </p:anim>
                                    <p:anim calcmode="lin" valueType="num">
                                      <p:cBhvr>
                                        <p:cTn id="66" dur="1000" fill="hold"/>
                                        <p:tgtEl>
                                          <p:spTgt spid="29699">
                                            <p:txEl>
                                              <p:pRg st="8" end="8"/>
                                            </p:txEl>
                                          </p:spTgt>
                                        </p:tgtEl>
                                        <p:attrNameLst>
                                          <p:attrName>style.rotation</p:attrName>
                                        </p:attrNameLst>
                                      </p:cBhvr>
                                      <p:tavLst>
                                        <p:tav tm="0">
                                          <p:val>
                                            <p:fltVal val="90"/>
                                          </p:val>
                                        </p:tav>
                                        <p:tav tm="100000">
                                          <p:val>
                                            <p:fltVal val="0"/>
                                          </p:val>
                                        </p:tav>
                                      </p:tavLst>
                                    </p:anim>
                                    <p:animEffect transition="in" filter="fade">
                                      <p:cBhvr>
                                        <p:cTn id="67" dur="1000"/>
                                        <p:tgtEl>
                                          <p:spTgt spid="29699">
                                            <p:txEl>
                                              <p:pRg st="8" end="8"/>
                                            </p:txEl>
                                          </p:spTgt>
                                        </p:tgtEl>
                                      </p:cBhvr>
                                    </p:animEffect>
                                  </p:childTnLst>
                                </p:cTn>
                              </p:par>
                              <p:par>
                                <p:cTn id="68" presetID="31" presetClass="entr" presetSubtype="0" fill="hold" grpId="0" nodeType="withEffect">
                                  <p:stCondLst>
                                    <p:cond delay="0"/>
                                  </p:stCondLst>
                                  <p:childTnLst>
                                    <p:set>
                                      <p:cBhvr>
                                        <p:cTn id="69" dur="1" fill="hold">
                                          <p:stCondLst>
                                            <p:cond delay="0"/>
                                          </p:stCondLst>
                                        </p:cTn>
                                        <p:tgtEl>
                                          <p:spTgt spid="29699">
                                            <p:txEl>
                                              <p:pRg st="9" end="9"/>
                                            </p:txEl>
                                          </p:spTgt>
                                        </p:tgtEl>
                                        <p:attrNameLst>
                                          <p:attrName>style.visibility</p:attrName>
                                        </p:attrNameLst>
                                      </p:cBhvr>
                                      <p:to>
                                        <p:strVal val="visible"/>
                                      </p:to>
                                    </p:set>
                                    <p:anim calcmode="lin" valueType="num">
                                      <p:cBhvr>
                                        <p:cTn id="70" dur="1000" fill="hold"/>
                                        <p:tgtEl>
                                          <p:spTgt spid="29699">
                                            <p:txEl>
                                              <p:pRg st="9" end="9"/>
                                            </p:txEl>
                                          </p:spTgt>
                                        </p:tgtEl>
                                        <p:attrNameLst>
                                          <p:attrName>ppt_w</p:attrName>
                                        </p:attrNameLst>
                                      </p:cBhvr>
                                      <p:tavLst>
                                        <p:tav tm="0">
                                          <p:val>
                                            <p:fltVal val="0"/>
                                          </p:val>
                                        </p:tav>
                                        <p:tav tm="100000">
                                          <p:val>
                                            <p:strVal val="#ppt_w"/>
                                          </p:val>
                                        </p:tav>
                                      </p:tavLst>
                                    </p:anim>
                                    <p:anim calcmode="lin" valueType="num">
                                      <p:cBhvr>
                                        <p:cTn id="71" dur="1000" fill="hold"/>
                                        <p:tgtEl>
                                          <p:spTgt spid="29699">
                                            <p:txEl>
                                              <p:pRg st="9" end="9"/>
                                            </p:txEl>
                                          </p:spTgt>
                                        </p:tgtEl>
                                        <p:attrNameLst>
                                          <p:attrName>ppt_h</p:attrName>
                                        </p:attrNameLst>
                                      </p:cBhvr>
                                      <p:tavLst>
                                        <p:tav tm="0">
                                          <p:val>
                                            <p:fltVal val="0"/>
                                          </p:val>
                                        </p:tav>
                                        <p:tav tm="100000">
                                          <p:val>
                                            <p:strVal val="#ppt_h"/>
                                          </p:val>
                                        </p:tav>
                                      </p:tavLst>
                                    </p:anim>
                                    <p:anim calcmode="lin" valueType="num">
                                      <p:cBhvr>
                                        <p:cTn id="72" dur="1000" fill="hold"/>
                                        <p:tgtEl>
                                          <p:spTgt spid="29699">
                                            <p:txEl>
                                              <p:pRg st="9" end="9"/>
                                            </p:txEl>
                                          </p:spTgt>
                                        </p:tgtEl>
                                        <p:attrNameLst>
                                          <p:attrName>style.rotation</p:attrName>
                                        </p:attrNameLst>
                                      </p:cBhvr>
                                      <p:tavLst>
                                        <p:tav tm="0">
                                          <p:val>
                                            <p:fltVal val="90"/>
                                          </p:val>
                                        </p:tav>
                                        <p:tav tm="100000">
                                          <p:val>
                                            <p:fltVal val="0"/>
                                          </p:val>
                                        </p:tav>
                                      </p:tavLst>
                                    </p:anim>
                                    <p:animEffect transition="in" filter="fade">
                                      <p:cBhvr>
                                        <p:cTn id="73" dur="1000"/>
                                        <p:tgtEl>
                                          <p:spTgt spid="29699">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p:bldP spid="29699" grpId="0" build="p"/>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8600"/>
            <a:ext cx="8229600" cy="6629400"/>
          </a:xfrm>
        </p:spPr>
        <p:txBody>
          <a:bodyPr>
            <a:normAutofit/>
          </a:bodyPr>
          <a:lstStyle/>
          <a:p>
            <a:pPr marL="0" indent="0">
              <a:buNone/>
            </a:pPr>
            <a:r>
              <a:rPr lang="en-US" b="1" u="sng" dirty="0" smtClean="0">
                <a:solidFill>
                  <a:srgbClr val="FF0000"/>
                </a:solidFill>
              </a:rPr>
              <a:t>The pathogenesis of secondary hypertension are explained as below.</a:t>
            </a:r>
          </a:p>
          <a:p>
            <a:pPr marL="514350" indent="-514350">
              <a:buFont typeface="+mj-lt"/>
              <a:buAutoNum type="arabicPeriod"/>
            </a:pPr>
            <a:r>
              <a:rPr lang="en-US" dirty="0" smtClean="0"/>
              <a:t>Renal Hypertension</a:t>
            </a:r>
          </a:p>
          <a:p>
            <a:pPr marL="914400" lvl="1" indent="-514350"/>
            <a:r>
              <a:rPr lang="en-US" dirty="0" smtClean="0"/>
              <a:t>Activation of </a:t>
            </a:r>
            <a:r>
              <a:rPr lang="en-US" dirty="0" err="1" smtClean="0"/>
              <a:t>renin-angiotensin</a:t>
            </a:r>
            <a:r>
              <a:rPr lang="en-US" dirty="0" smtClean="0"/>
              <a:t> system</a:t>
            </a:r>
          </a:p>
          <a:p>
            <a:pPr marL="914400" lvl="1" indent="-514350"/>
            <a:r>
              <a:rPr lang="en-US" dirty="0" smtClean="0"/>
              <a:t>Sodium and water retention</a:t>
            </a:r>
          </a:p>
          <a:p>
            <a:pPr marL="914400" lvl="1" indent="-514350"/>
            <a:r>
              <a:rPr lang="en-US" dirty="0" smtClean="0"/>
              <a:t>Release of </a:t>
            </a:r>
            <a:r>
              <a:rPr lang="en-US" dirty="0" err="1" smtClean="0"/>
              <a:t>vaso</a:t>
            </a:r>
            <a:r>
              <a:rPr lang="en-US" dirty="0" smtClean="0"/>
              <a:t> depressor materials like PG.</a:t>
            </a:r>
          </a:p>
          <a:p>
            <a:pPr marL="514350" indent="-514350">
              <a:buFont typeface="+mj-lt"/>
              <a:buAutoNum type="arabicPeriod"/>
            </a:pPr>
            <a:r>
              <a:rPr lang="en-US" dirty="0" smtClean="0"/>
              <a:t>Endocrine Hypertension</a:t>
            </a:r>
          </a:p>
          <a:p>
            <a:pPr marL="914400" lvl="1" indent="-514350"/>
            <a:r>
              <a:rPr lang="en-US" dirty="0" err="1" smtClean="0"/>
              <a:t>Aldosteronism</a:t>
            </a:r>
            <a:endParaRPr lang="en-US" dirty="0" smtClean="0"/>
          </a:p>
          <a:p>
            <a:pPr marL="914400" lvl="1" indent="-514350"/>
            <a:r>
              <a:rPr lang="en-US" dirty="0" smtClean="0"/>
              <a:t>Hyperparathyroidism</a:t>
            </a:r>
          </a:p>
          <a:p>
            <a:pPr marL="914400" lvl="1" indent="-514350"/>
            <a:r>
              <a:rPr lang="en-US" dirty="0" smtClean="0"/>
              <a:t>Oral contraceptives</a:t>
            </a:r>
          </a:p>
          <a:p>
            <a:pPr marL="514350" indent="-514350">
              <a:buFont typeface="+mj-lt"/>
              <a:buAutoNum type="arabicPeriod"/>
            </a:pPr>
            <a:r>
              <a:rPr lang="en-US" dirty="0" err="1" smtClean="0"/>
              <a:t>Coarctation</a:t>
            </a:r>
            <a:r>
              <a:rPr lang="en-US" dirty="0" smtClean="0"/>
              <a:t> of Aorta</a:t>
            </a:r>
          </a:p>
          <a:p>
            <a:pPr marL="514350" indent="-514350">
              <a:buFont typeface="+mj-lt"/>
              <a:buAutoNum type="arabicPeriod"/>
            </a:pPr>
            <a:r>
              <a:rPr lang="en-US" dirty="0" err="1" smtClean="0"/>
              <a:t>Neurogenic</a:t>
            </a:r>
            <a:endParaRPr lang="en-US" dirty="0"/>
          </a:p>
        </p:txBody>
      </p:sp>
    </p:spTree>
    <p:extLst>
      <p:ext uri="{BB962C8B-B14F-4D97-AF65-F5344CB8AC3E}">
        <p14:creationId xmlns:p14="http://schemas.microsoft.com/office/powerpoint/2010/main" val="1926345322"/>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normAutofit/>
          </a:bodyPr>
          <a:lstStyle/>
          <a:p>
            <a:r>
              <a:rPr lang="en-US" sz="3600" b="1" u="sng" dirty="0" smtClean="0">
                <a:solidFill>
                  <a:srgbClr val="FF0000"/>
                </a:solidFill>
              </a:rPr>
              <a:t>Effects and complications</a:t>
            </a:r>
          </a:p>
        </p:txBody>
      </p:sp>
      <p:sp>
        <p:nvSpPr>
          <p:cNvPr id="32771" name="Content Placeholder 2"/>
          <p:cNvSpPr>
            <a:spLocks noGrp="1"/>
          </p:cNvSpPr>
          <p:nvPr>
            <p:ph idx="1"/>
          </p:nvPr>
        </p:nvSpPr>
        <p:spPr>
          <a:xfrm>
            <a:off x="457200" y="1295400"/>
            <a:ext cx="8229600" cy="5257800"/>
          </a:xfrm>
        </p:spPr>
        <p:txBody>
          <a:bodyPr/>
          <a:lstStyle/>
          <a:p>
            <a:r>
              <a:rPr lang="en-US" dirty="0" smtClean="0"/>
              <a:t>Hypertension predisposes to atherosclerosis and has specific effects on particular organs.</a:t>
            </a:r>
          </a:p>
          <a:p>
            <a:r>
              <a:rPr lang="en-US" dirty="0" smtClean="0"/>
              <a:t>Heart- The rate and force of cardiac contraction are increased to maintain the cardiac output against a sustained rise in arterial pressure. </a:t>
            </a:r>
          </a:p>
          <a:p>
            <a:pPr lvl="1"/>
            <a:r>
              <a:rPr lang="en-US" dirty="0" smtClean="0"/>
              <a:t>Left Ventricular hypertrophy and failure.</a:t>
            </a:r>
          </a:p>
          <a:p>
            <a:pPr lvl="1"/>
            <a:r>
              <a:rPr lang="en-US" dirty="0" smtClean="0"/>
              <a:t>Back Pressure and pulmonary congestion</a:t>
            </a:r>
          </a:p>
          <a:p>
            <a:r>
              <a:rPr lang="en-US" dirty="0" smtClean="0"/>
              <a:t>Coronary artery atherosclerosis and </a:t>
            </a:r>
            <a:r>
              <a:rPr lang="en-US" dirty="0" err="1" smtClean="0"/>
              <a:t>ischaemic</a:t>
            </a:r>
            <a:r>
              <a:rPr lang="en-US" dirty="0" smtClean="0"/>
              <a:t> heart disease.</a:t>
            </a:r>
          </a:p>
        </p:txBody>
      </p:sp>
    </p:spTree>
    <p:extLst>
      <p:ext uri="{BB962C8B-B14F-4D97-AF65-F5344CB8AC3E}">
        <p14:creationId xmlns:p14="http://schemas.microsoft.com/office/powerpoint/2010/main" val="19526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2770"/>
                                        </p:tgtEl>
                                        <p:attrNameLst>
                                          <p:attrName>style.visibility</p:attrName>
                                        </p:attrNameLst>
                                      </p:cBhvr>
                                      <p:to>
                                        <p:strVal val="visible"/>
                                      </p:to>
                                    </p:set>
                                    <p:animEffect transition="in" filter="barn(inVertical)">
                                      <p:cBhvr>
                                        <p:cTn id="7" dur="500"/>
                                        <p:tgtEl>
                                          <p:spTgt spid="3277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2771">
                                            <p:txEl>
                                              <p:pRg st="0" end="0"/>
                                            </p:txEl>
                                          </p:spTgt>
                                        </p:tgtEl>
                                        <p:attrNameLst>
                                          <p:attrName>style.visibility</p:attrName>
                                        </p:attrNameLst>
                                      </p:cBhvr>
                                      <p:to>
                                        <p:strVal val="visible"/>
                                      </p:to>
                                    </p:set>
                                    <p:animEffect transition="in" filter="barn(inVertical)">
                                      <p:cBhvr>
                                        <p:cTn id="12" dur="500"/>
                                        <p:tgtEl>
                                          <p:spTgt spid="3277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2771">
                                            <p:txEl>
                                              <p:pRg st="1" end="1"/>
                                            </p:txEl>
                                          </p:spTgt>
                                        </p:tgtEl>
                                        <p:attrNameLst>
                                          <p:attrName>style.visibility</p:attrName>
                                        </p:attrNameLst>
                                      </p:cBhvr>
                                      <p:to>
                                        <p:strVal val="visible"/>
                                      </p:to>
                                    </p:set>
                                    <p:animEffect transition="in" filter="barn(inVertical)">
                                      <p:cBhvr>
                                        <p:cTn id="17" dur="500"/>
                                        <p:tgtEl>
                                          <p:spTgt spid="32771">
                                            <p:txEl>
                                              <p:pRg st="1" end="1"/>
                                            </p:txEl>
                                          </p:spTgt>
                                        </p:tgtEl>
                                      </p:cBhvr>
                                    </p:animEffect>
                                  </p:childTnLst>
                                </p:cTn>
                              </p:par>
                              <p:par>
                                <p:cTn id="18" presetID="16" presetClass="entr" presetSubtype="21" fill="hold" grpId="0" nodeType="withEffect">
                                  <p:stCondLst>
                                    <p:cond delay="0"/>
                                  </p:stCondLst>
                                  <p:childTnLst>
                                    <p:set>
                                      <p:cBhvr>
                                        <p:cTn id="19" dur="1" fill="hold">
                                          <p:stCondLst>
                                            <p:cond delay="0"/>
                                          </p:stCondLst>
                                        </p:cTn>
                                        <p:tgtEl>
                                          <p:spTgt spid="32771">
                                            <p:txEl>
                                              <p:pRg st="2" end="2"/>
                                            </p:txEl>
                                          </p:spTgt>
                                        </p:tgtEl>
                                        <p:attrNameLst>
                                          <p:attrName>style.visibility</p:attrName>
                                        </p:attrNameLst>
                                      </p:cBhvr>
                                      <p:to>
                                        <p:strVal val="visible"/>
                                      </p:to>
                                    </p:set>
                                    <p:animEffect transition="in" filter="barn(inVertical)">
                                      <p:cBhvr>
                                        <p:cTn id="20" dur="500"/>
                                        <p:tgtEl>
                                          <p:spTgt spid="32771">
                                            <p:txEl>
                                              <p:pRg st="2" end="2"/>
                                            </p:txEl>
                                          </p:spTgt>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32771">
                                            <p:txEl>
                                              <p:pRg st="3" end="3"/>
                                            </p:txEl>
                                          </p:spTgt>
                                        </p:tgtEl>
                                        <p:attrNameLst>
                                          <p:attrName>style.visibility</p:attrName>
                                        </p:attrNameLst>
                                      </p:cBhvr>
                                      <p:to>
                                        <p:strVal val="visible"/>
                                      </p:to>
                                    </p:set>
                                    <p:animEffect transition="in" filter="barn(inVertical)">
                                      <p:cBhvr>
                                        <p:cTn id="23" dur="500"/>
                                        <p:tgtEl>
                                          <p:spTgt spid="32771">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32771">
                                            <p:txEl>
                                              <p:pRg st="4" end="4"/>
                                            </p:txEl>
                                          </p:spTgt>
                                        </p:tgtEl>
                                        <p:attrNameLst>
                                          <p:attrName>style.visibility</p:attrName>
                                        </p:attrNameLst>
                                      </p:cBhvr>
                                      <p:to>
                                        <p:strVal val="visible"/>
                                      </p:to>
                                    </p:set>
                                    <p:animEffect transition="in" filter="barn(inVertical)">
                                      <p:cBhvr>
                                        <p:cTn id="28" dur="500"/>
                                        <p:tgtEl>
                                          <p:spTgt spid="32771">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0" grpId="0"/>
      <p:bldP spid="32771"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2755" y="630381"/>
            <a:ext cx="8454045" cy="56414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88173" y="6237171"/>
            <a:ext cx="8740726" cy="461665"/>
          </a:xfrm>
          <a:prstGeom prst="rect">
            <a:avLst/>
          </a:prstGeom>
          <a:noFill/>
        </p:spPr>
        <p:txBody>
          <a:bodyPr wrap="none" rtlCol="0">
            <a:spAutoFit/>
          </a:bodyPr>
          <a:lstStyle/>
          <a:p>
            <a:r>
              <a:rPr lang="en-US" sz="2400" b="1" dirty="0">
                <a:solidFill>
                  <a:srgbClr val="FF0000"/>
                </a:solidFill>
                <a:latin typeface="Times New Roman" pitchFamily="18" charset="0"/>
                <a:cs typeface="Times New Roman" pitchFamily="18" charset="0"/>
              </a:rPr>
              <a:t>Stem cells and growth factors in </a:t>
            </a:r>
            <a:r>
              <a:rPr lang="en-US" sz="2400" b="1" dirty="0" err="1">
                <a:solidFill>
                  <a:srgbClr val="FF0000"/>
                </a:solidFill>
                <a:latin typeface="Times New Roman" pitchFamily="18" charset="0"/>
                <a:cs typeface="Times New Roman" pitchFamily="18" charset="0"/>
              </a:rPr>
              <a:t>haematopoietic</a:t>
            </a:r>
            <a:r>
              <a:rPr lang="en-US" sz="2400" b="1" dirty="0">
                <a:solidFill>
                  <a:srgbClr val="FF0000"/>
                </a:solidFill>
                <a:latin typeface="Times New Roman" pitchFamily="18" charset="0"/>
                <a:cs typeface="Times New Roman" pitchFamily="18" charset="0"/>
              </a:rPr>
              <a:t> cell development</a:t>
            </a:r>
            <a:endParaRPr lang="en-US" sz="2400" dirty="0">
              <a:solidFill>
                <a:srgbClr val="FF0000"/>
              </a:solidFill>
              <a:latin typeface="Times New Roman" pitchFamily="18" charset="0"/>
              <a:cs typeface="Times New Roman" pitchFamily="18" charset="0"/>
            </a:endParaRPr>
          </a:p>
        </p:txBody>
      </p:sp>
      <p:sp>
        <p:nvSpPr>
          <p:cNvPr id="5" name="TextBox 4"/>
          <p:cNvSpPr txBox="1"/>
          <p:nvPr/>
        </p:nvSpPr>
        <p:spPr>
          <a:xfrm>
            <a:off x="914400" y="31751"/>
            <a:ext cx="5009385" cy="646331"/>
          </a:xfrm>
          <a:prstGeom prst="rect">
            <a:avLst/>
          </a:prstGeom>
          <a:noFill/>
        </p:spPr>
        <p:txBody>
          <a:bodyPr wrap="none" rtlCol="0">
            <a:spAutoFit/>
          </a:bodyPr>
          <a:lstStyle/>
          <a:p>
            <a:r>
              <a:rPr lang="en-US" sz="3600" b="1" u="sng" dirty="0" smtClean="0">
                <a:solidFill>
                  <a:srgbClr val="FF0000"/>
                </a:solidFill>
              </a:rPr>
              <a:t>Formations of blood cells</a:t>
            </a:r>
            <a:endParaRPr lang="en-US" sz="3600" b="1" u="sng" dirty="0">
              <a:solidFill>
                <a:srgbClr val="FF0000"/>
              </a:solidFill>
            </a:endParaRPr>
          </a:p>
        </p:txBody>
      </p:sp>
    </p:spTree>
    <p:extLst>
      <p:ext uri="{BB962C8B-B14F-4D97-AF65-F5344CB8AC3E}">
        <p14:creationId xmlns:p14="http://schemas.microsoft.com/office/powerpoint/2010/main" val="1552240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Content Placeholder 2"/>
          <p:cNvSpPr>
            <a:spLocks noGrp="1"/>
          </p:cNvSpPr>
          <p:nvPr>
            <p:ph idx="1"/>
          </p:nvPr>
        </p:nvSpPr>
        <p:spPr/>
        <p:txBody>
          <a:bodyPr/>
          <a:lstStyle/>
          <a:p>
            <a:r>
              <a:rPr lang="en-US" dirty="0" smtClean="0"/>
              <a:t>Brain- stroke caused by cerebral </a:t>
            </a:r>
            <a:r>
              <a:rPr lang="en-US" dirty="0" err="1" smtClean="0"/>
              <a:t>haemorrhage</a:t>
            </a:r>
            <a:r>
              <a:rPr lang="en-US" dirty="0" smtClean="0"/>
              <a:t> is common. Transient </a:t>
            </a:r>
            <a:r>
              <a:rPr lang="en-US" dirty="0" err="1" smtClean="0"/>
              <a:t>ischaemic</a:t>
            </a:r>
            <a:r>
              <a:rPr lang="en-US" dirty="0" smtClean="0"/>
              <a:t> attack.</a:t>
            </a:r>
          </a:p>
          <a:p>
            <a:r>
              <a:rPr lang="en-US" dirty="0" smtClean="0"/>
              <a:t>Kidneys- Essential hypertension cause kidney damage</a:t>
            </a:r>
          </a:p>
          <a:p>
            <a:r>
              <a:rPr lang="en-US" dirty="0" smtClean="0"/>
              <a:t>Blood Vessels- the walls  of small arteries is hardened and in larger arteries, atheroma is accelerated.</a:t>
            </a:r>
          </a:p>
        </p:txBody>
      </p:sp>
    </p:spTree>
    <p:extLst>
      <p:ext uri="{BB962C8B-B14F-4D97-AF65-F5344CB8AC3E}">
        <p14:creationId xmlns:p14="http://schemas.microsoft.com/office/powerpoint/2010/main" val="4545514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3795">
                                            <p:txEl>
                                              <p:pRg st="0" end="0"/>
                                            </p:txEl>
                                          </p:spTgt>
                                        </p:tgtEl>
                                        <p:attrNameLst>
                                          <p:attrName>style.visibility</p:attrName>
                                        </p:attrNameLst>
                                      </p:cBhvr>
                                      <p:to>
                                        <p:strVal val="visible"/>
                                      </p:to>
                                    </p:set>
                                    <p:animEffect transition="in" filter="barn(inVertical)">
                                      <p:cBhvr>
                                        <p:cTn id="7" dur="500"/>
                                        <p:tgtEl>
                                          <p:spTgt spid="3379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3795">
                                            <p:txEl>
                                              <p:pRg st="1" end="1"/>
                                            </p:txEl>
                                          </p:spTgt>
                                        </p:tgtEl>
                                        <p:attrNameLst>
                                          <p:attrName>style.visibility</p:attrName>
                                        </p:attrNameLst>
                                      </p:cBhvr>
                                      <p:to>
                                        <p:strVal val="visible"/>
                                      </p:to>
                                    </p:set>
                                    <p:animEffect transition="in" filter="barn(inVertical)">
                                      <p:cBhvr>
                                        <p:cTn id="12" dur="500"/>
                                        <p:tgtEl>
                                          <p:spTgt spid="3379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3795">
                                            <p:txEl>
                                              <p:pRg st="2" end="2"/>
                                            </p:txEl>
                                          </p:spTgt>
                                        </p:tgtEl>
                                        <p:attrNameLst>
                                          <p:attrName>style.visibility</p:attrName>
                                        </p:attrNameLst>
                                      </p:cBhvr>
                                      <p:to>
                                        <p:strVal val="visible"/>
                                      </p:to>
                                    </p:set>
                                    <p:animEffect transition="in" filter="barn(inVertical)">
                                      <p:cBhvr>
                                        <p:cTn id="17" dur="500"/>
                                        <p:tgtEl>
                                          <p:spTgt spid="3379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build="p"/>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900" y="457200"/>
            <a:ext cx="7894638" cy="609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2170187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1384</TotalTime>
  <Words>5163</Words>
  <Application>Microsoft Office PowerPoint</Application>
  <PresentationFormat>On-screen Show (4:3)</PresentationFormat>
  <Paragraphs>449</Paragraphs>
  <Slides>91</Slides>
  <Notes>14</Notes>
  <HiddenSlides>0</HiddenSlides>
  <MMClips>0</MMClips>
  <ScaleCrop>false</ScaleCrop>
  <HeadingPairs>
    <vt:vector size="4" baseType="variant">
      <vt:variant>
        <vt:lpstr>Theme</vt:lpstr>
      </vt:variant>
      <vt:variant>
        <vt:i4>1</vt:i4>
      </vt:variant>
      <vt:variant>
        <vt:lpstr>Slide Titles</vt:lpstr>
      </vt:variant>
      <vt:variant>
        <vt:i4>91</vt:i4>
      </vt:variant>
    </vt:vector>
  </HeadingPairs>
  <TitlesOfParts>
    <vt:vector size="92" baseType="lpstr">
      <vt:lpstr>Office Theme</vt:lpstr>
      <vt:lpstr>UNIT V: Blood &amp; cardiovascular system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Erythropoesis: RBC synthesis</vt:lpstr>
      <vt:lpstr> Factors affecting Erythropoiesis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Mismatch blood transfusion: Agglutination in Transfusion Reactions</vt:lpstr>
      <vt:lpstr>Erythroblastosis Fetalis        — Hemolytic Disease of the Newborn</vt:lpstr>
      <vt:lpstr>PowerPoint Presentation</vt:lpstr>
      <vt:lpstr>  Hemostasis</vt:lpstr>
      <vt:lpstr>Events in Hemostasis</vt:lpstr>
      <vt:lpstr>Three Main Phases of Hemostasis</vt:lpstr>
      <vt:lpstr>1. Vascular Constriction</vt:lpstr>
      <vt:lpstr>2. Formation of Platelet Plug</vt:lpstr>
      <vt:lpstr>PowerPoint Presentation</vt:lpstr>
      <vt:lpstr>3. Blood Coagulation</vt:lpstr>
      <vt:lpstr>PowerPoint Presentation</vt:lpstr>
      <vt:lpstr>PowerPoint Presentation</vt:lpstr>
      <vt:lpstr>Clotting Factors</vt:lpstr>
      <vt:lpstr>Clotting Factors</vt:lpstr>
      <vt:lpstr>Events in Blood Coagulation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Hypertension</vt:lpstr>
      <vt:lpstr>PowerPoint Presentation</vt:lpstr>
      <vt:lpstr>Essential hypertension</vt:lpstr>
      <vt:lpstr>Secondary hypertension</vt:lpstr>
      <vt:lpstr>Etiology</vt:lpstr>
      <vt:lpstr>PowerPoint Presentation</vt:lpstr>
      <vt:lpstr>Effects and complications</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V: Blood &amp; cardiovascular system</dc:title>
  <dc:creator>Inspiron 3000</dc:creator>
  <cp:lastModifiedBy>Inspiron 3000</cp:lastModifiedBy>
  <cp:revision>48</cp:revision>
  <dcterms:created xsi:type="dcterms:W3CDTF">2017-04-12T01:46:05Z</dcterms:created>
  <dcterms:modified xsi:type="dcterms:W3CDTF">2018-02-16T09:16:54Z</dcterms:modified>
</cp:coreProperties>
</file>