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5" r:id="rId9"/>
    <p:sldId id="263" r:id="rId10"/>
    <p:sldId id="264" r:id="rId11"/>
    <p:sldId id="265" r:id="rId12"/>
    <p:sldId id="270" r:id="rId13"/>
    <p:sldId id="271" r:id="rId14"/>
    <p:sldId id="272" r:id="rId15"/>
    <p:sldId id="273" r:id="rId16"/>
    <p:sldId id="274" r:id="rId17"/>
    <p:sldId id="266" r:id="rId18"/>
    <p:sldId id="267" r:id="rId19"/>
    <p:sldId id="26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B71D4-5F8F-49B0-AA6F-B7B5DC108FA9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76010-026A-4C4A-8E1B-1D4162449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943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B71D4-5F8F-49B0-AA6F-B7B5DC108FA9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76010-026A-4C4A-8E1B-1D4162449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87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B71D4-5F8F-49B0-AA6F-B7B5DC108FA9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76010-026A-4C4A-8E1B-1D4162449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334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B71D4-5F8F-49B0-AA6F-B7B5DC108FA9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76010-026A-4C4A-8E1B-1D4162449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0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B71D4-5F8F-49B0-AA6F-B7B5DC108FA9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76010-026A-4C4A-8E1B-1D4162449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198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B71D4-5F8F-49B0-AA6F-B7B5DC108FA9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76010-026A-4C4A-8E1B-1D4162449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700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B71D4-5F8F-49B0-AA6F-B7B5DC108FA9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76010-026A-4C4A-8E1B-1D4162449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218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B71D4-5F8F-49B0-AA6F-B7B5DC108FA9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76010-026A-4C4A-8E1B-1D4162449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070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B71D4-5F8F-49B0-AA6F-B7B5DC108FA9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76010-026A-4C4A-8E1B-1D4162449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310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B71D4-5F8F-49B0-AA6F-B7B5DC108FA9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76010-026A-4C4A-8E1B-1D4162449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501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B71D4-5F8F-49B0-AA6F-B7B5DC108FA9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76010-026A-4C4A-8E1B-1D4162449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882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B71D4-5F8F-49B0-AA6F-B7B5DC108FA9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76010-026A-4C4A-8E1B-1D4162449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01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Unit VII: Lymphatic system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48200" y="5334000"/>
            <a:ext cx="4343400" cy="1295400"/>
          </a:xfrm>
        </p:spPr>
        <p:txBody>
          <a:bodyPr>
            <a:normAutofit/>
          </a:bodyPr>
          <a:lstStyle/>
          <a:p>
            <a:r>
              <a:rPr lang="en-US" sz="2800" b="1" u="sng" dirty="0" err="1" smtClean="0">
                <a:solidFill>
                  <a:schemeClr val="accent4"/>
                </a:solidFill>
              </a:rPr>
              <a:t>Bijay</a:t>
            </a:r>
            <a:r>
              <a:rPr lang="en-US" sz="2800" b="1" u="sng" dirty="0" smtClean="0">
                <a:solidFill>
                  <a:schemeClr val="accent4"/>
                </a:solidFill>
              </a:rPr>
              <a:t> </a:t>
            </a:r>
            <a:r>
              <a:rPr lang="en-US" sz="2800" b="1" u="sng" dirty="0" err="1" smtClean="0">
                <a:solidFill>
                  <a:schemeClr val="accent4"/>
                </a:solidFill>
              </a:rPr>
              <a:t>Subedi</a:t>
            </a:r>
            <a:endParaRPr lang="en-US" sz="2800" b="1" u="sng" dirty="0" smtClean="0">
              <a:solidFill>
                <a:schemeClr val="accent4"/>
              </a:solidFill>
            </a:endParaRPr>
          </a:p>
          <a:p>
            <a:r>
              <a:rPr lang="en-US" sz="2800" b="1" u="sng" dirty="0" smtClean="0">
                <a:solidFill>
                  <a:schemeClr val="accent4"/>
                </a:solidFill>
              </a:rPr>
              <a:t>BPH, 1</a:t>
            </a:r>
            <a:r>
              <a:rPr lang="en-US" sz="2800" b="1" u="sng" baseline="30000" dirty="0" smtClean="0">
                <a:solidFill>
                  <a:schemeClr val="accent4"/>
                </a:solidFill>
              </a:rPr>
              <a:t>st</a:t>
            </a:r>
            <a:r>
              <a:rPr lang="en-US" sz="2800" b="1" u="sng" dirty="0" smtClean="0">
                <a:solidFill>
                  <a:schemeClr val="accent4"/>
                </a:solidFill>
              </a:rPr>
              <a:t> Semester, SHAS</a:t>
            </a:r>
            <a:endParaRPr lang="en-US" sz="2800" b="1" u="sng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85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82" y="638751"/>
            <a:ext cx="4391025" cy="3428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312" y="638751"/>
            <a:ext cx="4071687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9544" y="88612"/>
            <a:ext cx="19212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1. Thymus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9964" y="4343400"/>
            <a:ext cx="36062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000" dirty="0"/>
              <a:t>In infants, the thymus has </a:t>
            </a:r>
            <a:r>
              <a:rPr lang="en-US" sz="2000" dirty="0" smtClean="0"/>
              <a:t>a mass </a:t>
            </a:r>
            <a:r>
              <a:rPr lang="en-US" sz="2000" dirty="0"/>
              <a:t>of about </a:t>
            </a:r>
            <a:r>
              <a:rPr lang="en-US" sz="2000" b="1" dirty="0"/>
              <a:t>70 </a:t>
            </a:r>
            <a:r>
              <a:rPr lang="en-US" sz="2000" b="1" dirty="0" smtClean="0"/>
              <a:t>g</a:t>
            </a:r>
            <a:r>
              <a:rPr lang="en-US" sz="2000" dirty="0" smtClean="0"/>
              <a:t>, </a:t>
            </a:r>
            <a:r>
              <a:rPr lang="en-US" sz="2000" dirty="0"/>
              <a:t>in old age the functional </a:t>
            </a:r>
            <a:r>
              <a:rPr lang="en-US" sz="2000" dirty="0" smtClean="0"/>
              <a:t>portion may </a:t>
            </a:r>
            <a:r>
              <a:rPr lang="en-US" sz="2000" dirty="0"/>
              <a:t>weigh only </a:t>
            </a:r>
            <a:r>
              <a:rPr lang="en-US" sz="2000" b="1" dirty="0"/>
              <a:t>3 </a:t>
            </a:r>
            <a:r>
              <a:rPr lang="en-US" sz="2000" b="1" dirty="0" smtClean="0"/>
              <a:t>g.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/>
              <a:t>F</a:t>
            </a:r>
            <a:r>
              <a:rPr lang="en-US" sz="2000" dirty="0" smtClean="0"/>
              <a:t>unctional portion of thymus </a:t>
            </a:r>
            <a:r>
              <a:rPr lang="en-US" sz="2000" dirty="0"/>
              <a:t>atrophies with 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29990" y="3005607"/>
            <a:ext cx="44092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000" dirty="0" err="1"/>
              <a:t>B</a:t>
            </a:r>
            <a:r>
              <a:rPr lang="en-US" sz="2000" dirty="0" err="1" smtClean="0"/>
              <a:t>ilobed</a:t>
            </a:r>
            <a:r>
              <a:rPr lang="en-US" sz="2000" dirty="0" smtClean="0"/>
              <a:t> </a:t>
            </a:r>
            <a:r>
              <a:rPr lang="en-US" sz="2000" dirty="0"/>
              <a:t>organ located in the mediastinum </a:t>
            </a:r>
            <a:r>
              <a:rPr lang="en-US" sz="2000" dirty="0" smtClean="0"/>
              <a:t>between the </a:t>
            </a:r>
            <a:r>
              <a:rPr lang="en-US" sz="2000" dirty="0"/>
              <a:t>sternum and the </a:t>
            </a:r>
            <a:r>
              <a:rPr lang="en-US" sz="2000" dirty="0" smtClean="0"/>
              <a:t>aorta.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/>
              <a:t>O</a:t>
            </a:r>
            <a:r>
              <a:rPr lang="en-US" sz="2000" dirty="0" smtClean="0"/>
              <a:t>uter cortex and central medulla.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/>
              <a:t>The </a:t>
            </a:r>
            <a:r>
              <a:rPr lang="en-US" sz="2000" b="1" dirty="0"/>
              <a:t>cortex </a:t>
            </a:r>
            <a:r>
              <a:rPr lang="en-US" sz="2000" dirty="0" smtClean="0"/>
              <a:t>is composed </a:t>
            </a:r>
            <a:r>
              <a:rPr lang="en-US" sz="2000" dirty="0"/>
              <a:t>of large numbers of T cells and scattered dendritic </a:t>
            </a:r>
            <a:r>
              <a:rPr lang="en-US" sz="2000" dirty="0" smtClean="0"/>
              <a:t>cells, epithelial </a:t>
            </a:r>
            <a:r>
              <a:rPr lang="en-US" sz="2000" dirty="0"/>
              <a:t>cells, and macrophages</a:t>
            </a:r>
            <a:r>
              <a:rPr lang="en-US" sz="2000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/>
              <a:t>T</a:t>
            </a:r>
            <a:r>
              <a:rPr lang="en-US" sz="2000" dirty="0" smtClean="0"/>
              <a:t>he </a:t>
            </a:r>
            <a:r>
              <a:rPr lang="en-US" sz="2000" b="1" dirty="0"/>
              <a:t>medulla </a:t>
            </a:r>
            <a:r>
              <a:rPr lang="en-US" sz="2000" dirty="0"/>
              <a:t>consists of widely scattered, more mature T </a:t>
            </a:r>
            <a:r>
              <a:rPr lang="en-US" sz="2000" dirty="0" smtClean="0"/>
              <a:t>cells, epithelial </a:t>
            </a:r>
            <a:r>
              <a:rPr lang="en-US" sz="2000" dirty="0"/>
              <a:t>cells, dendritic cells, and macrophages</a:t>
            </a:r>
          </a:p>
        </p:txBody>
      </p:sp>
    </p:spTree>
    <p:extLst>
      <p:ext uri="{BB962C8B-B14F-4D97-AF65-F5344CB8AC3E}">
        <p14:creationId xmlns:p14="http://schemas.microsoft.com/office/powerpoint/2010/main" val="2726998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915400" cy="6553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>
                <a:solidFill>
                  <a:srgbClr val="FF0000"/>
                </a:solidFill>
              </a:rPr>
              <a:t>2. Lymph </a:t>
            </a:r>
            <a:r>
              <a:rPr lang="en-US" b="1" u="sng" dirty="0">
                <a:solidFill>
                  <a:srgbClr val="FF0000"/>
                </a:solidFill>
              </a:rPr>
              <a:t>Nodes</a:t>
            </a:r>
          </a:p>
          <a:p>
            <a:r>
              <a:rPr lang="en-US" sz="2400" dirty="0" smtClean="0"/>
              <a:t>About </a:t>
            </a:r>
            <a:r>
              <a:rPr lang="en-US" sz="2400" dirty="0"/>
              <a:t>600 </a:t>
            </a:r>
            <a:r>
              <a:rPr lang="en-US" sz="2400" dirty="0" smtClean="0"/>
              <a:t>bean-shaped structure located </a:t>
            </a:r>
            <a:r>
              <a:rPr lang="en-US" sz="2400" dirty="0"/>
              <a:t>along lymphatic </a:t>
            </a:r>
            <a:r>
              <a:rPr lang="en-US" sz="2400" dirty="0" smtClean="0"/>
              <a:t>vessels. </a:t>
            </a:r>
          </a:p>
          <a:p>
            <a:r>
              <a:rPr lang="en-US" sz="2400" dirty="0" smtClean="0"/>
              <a:t>Large </a:t>
            </a:r>
            <a:r>
              <a:rPr lang="en-US" sz="2400" dirty="0"/>
              <a:t>groups of lymph nodes are present near the </a:t>
            </a:r>
            <a:r>
              <a:rPr lang="en-US" sz="2400" dirty="0" smtClean="0"/>
              <a:t>mammary glands </a:t>
            </a:r>
            <a:r>
              <a:rPr lang="en-US" sz="2400" dirty="0"/>
              <a:t>and in the axillae and groin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1–25 mm </a:t>
            </a:r>
            <a:r>
              <a:rPr lang="en-US" sz="2400" dirty="0" smtClean="0"/>
              <a:t>long </a:t>
            </a:r>
            <a:r>
              <a:rPr lang="en-US" sz="2400" dirty="0"/>
              <a:t>and, like the </a:t>
            </a:r>
            <a:r>
              <a:rPr lang="en-US" sz="2400" dirty="0" smtClean="0"/>
              <a:t>thymus, are </a:t>
            </a:r>
            <a:r>
              <a:rPr lang="en-US" sz="2400" dirty="0"/>
              <a:t>covered by a </a:t>
            </a:r>
            <a:r>
              <a:rPr lang="en-US" sz="2400" b="1" dirty="0"/>
              <a:t>capsule </a:t>
            </a:r>
            <a:r>
              <a:rPr lang="en-US" sz="2400" dirty="0"/>
              <a:t>of dense connective tissue </a:t>
            </a:r>
            <a:r>
              <a:rPr lang="en-US" sz="2400" dirty="0" smtClean="0"/>
              <a:t>that extends </a:t>
            </a:r>
            <a:r>
              <a:rPr lang="en-US" sz="2400" dirty="0"/>
              <a:t>into the node </a:t>
            </a:r>
            <a:r>
              <a:rPr lang="en-US" sz="2400" dirty="0" smtClean="0"/>
              <a:t>called </a:t>
            </a:r>
            <a:r>
              <a:rPr lang="en-US" sz="2400" b="1" dirty="0" err="1"/>
              <a:t>trabeculae</a:t>
            </a:r>
            <a:r>
              <a:rPr lang="en-US" sz="2400" dirty="0"/>
              <a:t>, </a:t>
            </a:r>
            <a:r>
              <a:rPr lang="en-US" sz="2400" dirty="0" smtClean="0"/>
              <a:t> which divide </a:t>
            </a:r>
            <a:r>
              <a:rPr lang="en-US" sz="2400" dirty="0"/>
              <a:t>the node into compartments</a:t>
            </a:r>
          </a:p>
        </p:txBody>
      </p:sp>
    </p:spTree>
    <p:extLst>
      <p:ext uri="{BB962C8B-B14F-4D97-AF65-F5344CB8AC3E}">
        <p14:creationId xmlns:p14="http://schemas.microsoft.com/office/powerpoint/2010/main" val="353803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"/>
            <a:ext cx="8839200" cy="6629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Structure of a Lymph Node</a:t>
            </a:r>
          </a:p>
          <a:p>
            <a:pPr>
              <a:buFont typeface="Wingdings" pitchFamily="2" charset="2"/>
              <a:buChar char="Ø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Lymph nodes vary in shape and size, but most are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bean shaped and less than 2.5 cm in length. </a:t>
            </a:r>
          </a:p>
          <a:p>
            <a:pPr>
              <a:buFont typeface="Wingdings" pitchFamily="2" charset="2"/>
              <a:buChar char="Ø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Each node is surrounded by a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dense fibrous capsule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from which connective tissue strands called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trabeculae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extend inward to divide the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node into a number of compartments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The node’s internal framework or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stroma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of reticular fibers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physically supports the ever-changing population of lymphocytes.</a:t>
            </a:r>
          </a:p>
          <a:p>
            <a:pPr>
              <a:buFont typeface="Wingdings" pitchFamily="2" charset="2"/>
              <a:buChar char="Ø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A lymph node has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two histologically distinct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regions, the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cortex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and the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medulla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superficial part of the cortex contains densely packed follicles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many with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germinal centers heavy with dividing B cells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Dendritic cells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nearly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encapsulate the follicles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and border the deeper part of the cortex.</a:t>
            </a:r>
          </a:p>
          <a:p>
            <a:pPr>
              <a:buFont typeface="Wingdings" pitchFamily="2" charset="2"/>
              <a:buChar char="Ø"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Deeper part of the cortex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primarily houses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T cells in transit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T cells circulate continuously between the blood, lymph nodes, and lymph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performing their surveillance role.</a:t>
            </a:r>
            <a:br>
              <a:rPr lang="en-US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600" dirty="0" smtClean="0">
                <a:latin typeface="Times New Roman" pitchFamily="18" charset="0"/>
                <a:cs typeface="Times New Roman" pitchFamily="18" charset="0"/>
              </a:rPr>
            </a:b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5526" y="5715000"/>
            <a:ext cx="86867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Lymphoid tissues are basically made up of </a:t>
            </a:r>
            <a:r>
              <a:rPr lang="en-US" sz="2000" b="1" i="1" dirty="0"/>
              <a:t>free cells</a:t>
            </a:r>
            <a:r>
              <a:rPr lang="en-US" sz="2000" i="1" dirty="0"/>
              <a:t>; as a result, they typically have a </a:t>
            </a:r>
            <a:r>
              <a:rPr lang="en-US" sz="2000" b="1" i="1" dirty="0"/>
              <a:t>rich network of reticular fibrils </a:t>
            </a:r>
            <a:r>
              <a:rPr lang="en-US" sz="2000" i="1" dirty="0"/>
              <a:t>(made principally of type </a:t>
            </a:r>
            <a:r>
              <a:rPr lang="en-US" sz="2000" b="1" i="1" dirty="0"/>
              <a:t>III collagen</a:t>
            </a:r>
            <a:r>
              <a:rPr lang="en-US" sz="2000" i="1" dirty="0"/>
              <a:t>) that </a:t>
            </a:r>
            <a:r>
              <a:rPr lang="en-US" sz="2000" b="1" i="1" dirty="0"/>
              <a:t>supports the cells </a:t>
            </a:r>
          </a:p>
        </p:txBody>
      </p:sp>
    </p:spTree>
    <p:extLst>
      <p:ext uri="{BB962C8B-B14F-4D97-AF65-F5344CB8AC3E}">
        <p14:creationId xmlns:p14="http://schemas.microsoft.com/office/powerpoint/2010/main" val="243405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69" y="104205"/>
            <a:ext cx="8806831" cy="512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9351" y="5268625"/>
            <a:ext cx="88068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Fig. </a:t>
            </a:r>
            <a:r>
              <a:rPr lang="en-US" sz="2000" dirty="0" smtClean="0"/>
              <a:t>Longitudinal view of the internal structure of a lymph node and associated </a:t>
            </a:r>
            <a:r>
              <a:rPr lang="en-US" sz="2000" dirty="0" err="1" smtClean="0"/>
              <a:t>lymphatics</a:t>
            </a:r>
            <a:r>
              <a:rPr lang="en-US" sz="2000" dirty="0" smtClean="0"/>
              <a:t>. </a:t>
            </a:r>
            <a:r>
              <a:rPr lang="en-US" sz="2000" b="1" dirty="0" smtClean="0"/>
              <a:t>Several</a:t>
            </a:r>
            <a:r>
              <a:rPr lang="en-US" sz="2000" dirty="0" smtClean="0"/>
              <a:t> afferent </a:t>
            </a:r>
            <a:r>
              <a:rPr lang="en-US" sz="2000" dirty="0" err="1" smtClean="0"/>
              <a:t>lymphatics</a:t>
            </a:r>
            <a:r>
              <a:rPr lang="en-US" sz="2000" dirty="0" smtClean="0"/>
              <a:t> </a:t>
            </a:r>
            <a:r>
              <a:rPr lang="en-US" sz="2000" b="1" dirty="0" smtClean="0"/>
              <a:t>converge on its convex side</a:t>
            </a:r>
            <a:r>
              <a:rPr lang="en-US" sz="2000" dirty="0" smtClean="0"/>
              <a:t>, whereas </a:t>
            </a:r>
            <a:r>
              <a:rPr lang="en-US" sz="2000" b="1" dirty="0" smtClean="0"/>
              <a:t>fewer efferent </a:t>
            </a:r>
            <a:r>
              <a:rPr lang="en-US" sz="2000" b="1" dirty="0" err="1" smtClean="0"/>
              <a:t>lymphatics</a:t>
            </a:r>
            <a:r>
              <a:rPr lang="en-US" sz="2000" b="1" dirty="0" smtClean="0"/>
              <a:t> exit at its hilum</a:t>
            </a:r>
            <a:r>
              <a:rPr lang="en-US" sz="2000" dirty="0" smtClean="0"/>
              <a:t>. Arrows indicate the direction of lymph flow into and out of the node.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097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5532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Inner medullary cords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which are thin inward extensions from the cortical lymphoid tissue,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contain both types of lymphocytes plus plasma cells.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Throughout the node are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lymph sinuses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large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lymph capillaries spanned by crisscrossing reticular fibers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Numerous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macrophages reside on these reticular fibers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phagocytize foreign matter in the lymph as it flows by in the sinuses.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Lymph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enters the convex side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of a lymph node through a number of afferent lymphatic vessels. It then moves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through a large, baglike sinus, the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subcapsular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sinus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into a number of smaller sinuses that cut through the cortex and enter the medulla. The lymph roams through these sinuses and finally exits the node at its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hilum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66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76200"/>
            <a:ext cx="8915400" cy="66294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Because there are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fewer efferent vessels draining the node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than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afferent vessels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feeding it, the flow of lymph through the node stagnates somewhat, allowing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time for the lymphocytes and macrophages to carry out their protective functions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parenchyma of the lymph node 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consists of an open meshwork of 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reticulin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fibres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which provides support for an ever-changing population of lymphocytes.</a:t>
            </a:r>
          </a:p>
          <a:p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The cortex consists of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densely-packed lymphocytes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In the outer cortex, lymphocytes form a variable number of densely packed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lymphoid follicles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, many of which show less dense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germinal 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centres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. The deep cortex (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paracortical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zone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) is devoid of lymphoid follicles.</a:t>
            </a:r>
          </a:p>
          <a:p>
            <a:r>
              <a:rPr lang="en-US" sz="2400" dirty="0" smtClean="0">
                <a:effectLst/>
              </a:rPr>
              <a:t>Lymphocytes enter lymph nodes mainly via the arterial system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07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80998"/>
            <a:ext cx="4311341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60911" y="5638800"/>
            <a:ext cx="29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/>
              </a:rPr>
              <a:t>Fig. Histology of Lymph node structure</a:t>
            </a:r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97" y="1078020"/>
            <a:ext cx="4440027" cy="3798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244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1" y="0"/>
            <a:ext cx="7924800" cy="6694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00400" y="1704109"/>
            <a:ext cx="3295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Structure of lymph node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234689"/>
            <a:ext cx="1433945" cy="1894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614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458200" cy="59737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u="sng" dirty="0" smtClean="0">
                <a:solidFill>
                  <a:srgbClr val="FF0000"/>
                </a:solidFill>
              </a:rPr>
              <a:t>3. Spleen</a:t>
            </a:r>
            <a:endParaRPr lang="en-US" b="1" u="sng" dirty="0">
              <a:solidFill>
                <a:srgbClr val="FF0000"/>
              </a:solidFill>
            </a:endParaRPr>
          </a:p>
          <a:p>
            <a:r>
              <a:rPr lang="en-US" sz="2400" dirty="0"/>
              <a:t>The oval </a:t>
            </a:r>
            <a:r>
              <a:rPr lang="en-US" sz="2400" b="1" dirty="0"/>
              <a:t>spleen </a:t>
            </a:r>
            <a:r>
              <a:rPr lang="en-US" sz="2400" dirty="0"/>
              <a:t>is the largest single mass of lymphatic tissue </a:t>
            </a:r>
            <a:r>
              <a:rPr lang="en-US" sz="2400" dirty="0" smtClean="0"/>
              <a:t>in the </a:t>
            </a:r>
            <a:r>
              <a:rPr lang="en-US" sz="2400" dirty="0"/>
              <a:t>body, measuring about </a:t>
            </a:r>
            <a:r>
              <a:rPr lang="en-US" sz="2400" b="1" dirty="0"/>
              <a:t>12 cm </a:t>
            </a:r>
            <a:r>
              <a:rPr lang="en-US" sz="2400" dirty="0" smtClean="0"/>
              <a:t>in length.</a:t>
            </a:r>
            <a:endParaRPr lang="en-US" sz="2400" dirty="0"/>
          </a:p>
          <a:p>
            <a:r>
              <a:rPr lang="en-US" sz="2400" dirty="0"/>
              <a:t>It is located in the left hypochondriac region between the </a:t>
            </a:r>
            <a:r>
              <a:rPr lang="en-US" sz="2400" dirty="0" smtClean="0"/>
              <a:t>stomach and </a:t>
            </a:r>
            <a:r>
              <a:rPr lang="en-US" sz="2400" dirty="0"/>
              <a:t>diaphragm. The superior surface of the spleen is smooth </a:t>
            </a:r>
            <a:r>
              <a:rPr lang="en-US" sz="2400" dirty="0" smtClean="0"/>
              <a:t>and convex </a:t>
            </a:r>
            <a:r>
              <a:rPr lang="en-US" sz="2400" dirty="0"/>
              <a:t>and conforms to the concave surface of the </a:t>
            </a:r>
            <a:r>
              <a:rPr lang="en-US" sz="2400" dirty="0" smtClean="0"/>
              <a:t>diaphragm.</a:t>
            </a:r>
          </a:p>
          <a:p>
            <a:r>
              <a:rPr lang="en-US" sz="2400" dirty="0"/>
              <a:t>A capsule of dense connective tissue surrounds the </a:t>
            </a:r>
            <a:r>
              <a:rPr lang="en-US" sz="2400" dirty="0" smtClean="0"/>
              <a:t>spleen. The </a:t>
            </a:r>
            <a:r>
              <a:rPr lang="en-US" sz="2400" dirty="0"/>
              <a:t>capsule plus </a:t>
            </a:r>
            <a:r>
              <a:rPr lang="en-US" sz="2400" dirty="0" err="1" smtClean="0"/>
              <a:t>trabeculae</a:t>
            </a:r>
            <a:r>
              <a:rPr lang="en-US" sz="2400" dirty="0" smtClean="0"/>
              <a:t>, reticular </a:t>
            </a:r>
            <a:r>
              <a:rPr lang="en-US" sz="2400" dirty="0"/>
              <a:t>fibers, and fibroblasts constitute the </a:t>
            </a:r>
            <a:r>
              <a:rPr lang="en-US" sz="2400" dirty="0" err="1"/>
              <a:t>stroma</a:t>
            </a:r>
            <a:r>
              <a:rPr lang="en-US" sz="2400" dirty="0"/>
              <a:t> </a:t>
            </a:r>
            <a:r>
              <a:rPr lang="en-US" sz="2400" dirty="0" smtClean="0"/>
              <a:t>of the spleen.</a:t>
            </a:r>
          </a:p>
          <a:p>
            <a:r>
              <a:rPr lang="en-US" sz="2600" b="1" dirty="0"/>
              <a:t>T</a:t>
            </a:r>
            <a:r>
              <a:rPr lang="en-US" sz="2600" b="1" dirty="0" smtClean="0"/>
              <a:t>he </a:t>
            </a:r>
            <a:r>
              <a:rPr lang="en-US" sz="2600" b="1" dirty="0"/>
              <a:t>parenchyma of the spleen consists of two </a:t>
            </a:r>
            <a:r>
              <a:rPr lang="en-US" sz="2600" b="1" dirty="0" smtClean="0"/>
              <a:t>different Kinds </a:t>
            </a:r>
            <a:r>
              <a:rPr lang="en-US" sz="2600" b="1" dirty="0"/>
              <a:t>of tissue called white pulp and red pulp </a:t>
            </a:r>
            <a:r>
              <a:rPr lang="en-US" sz="2600" b="1" dirty="0" smtClean="0"/>
              <a:t>.</a:t>
            </a:r>
          </a:p>
          <a:p>
            <a:r>
              <a:rPr lang="en-US" sz="2600" b="1" dirty="0" smtClean="0">
                <a:solidFill>
                  <a:srgbClr val="FF0000"/>
                </a:solidFill>
              </a:rPr>
              <a:t>White </a:t>
            </a:r>
            <a:r>
              <a:rPr lang="en-US" sz="2600" b="1" dirty="0">
                <a:solidFill>
                  <a:srgbClr val="FF0000"/>
                </a:solidFill>
              </a:rPr>
              <a:t>pulp </a:t>
            </a:r>
            <a:r>
              <a:rPr lang="en-US" sz="2400" dirty="0"/>
              <a:t>is lymphatic tissue, consisting mostly of lymphocytes</a:t>
            </a:r>
          </a:p>
          <a:p>
            <a:pPr marL="0" indent="0">
              <a:buNone/>
            </a:pPr>
            <a:r>
              <a:rPr lang="en-US" sz="2400" dirty="0"/>
              <a:t>and macrophages arranged around branches of the splenic </a:t>
            </a:r>
            <a:r>
              <a:rPr lang="en-US" sz="2400" dirty="0" smtClean="0"/>
              <a:t>artery called </a:t>
            </a:r>
            <a:r>
              <a:rPr lang="en-US" sz="2400" b="1" dirty="0"/>
              <a:t>central arteries</a:t>
            </a:r>
            <a:r>
              <a:rPr lang="en-US" sz="2400" dirty="0" smtClean="0"/>
              <a:t>.</a:t>
            </a:r>
          </a:p>
          <a:p>
            <a:r>
              <a:rPr lang="en-US" sz="2600" dirty="0" smtClean="0">
                <a:solidFill>
                  <a:srgbClr val="FF0000"/>
                </a:solidFill>
              </a:rPr>
              <a:t> </a:t>
            </a:r>
            <a:r>
              <a:rPr lang="en-US" sz="2600" b="1" dirty="0">
                <a:solidFill>
                  <a:srgbClr val="FF0000"/>
                </a:solidFill>
              </a:rPr>
              <a:t>R</a:t>
            </a:r>
            <a:r>
              <a:rPr lang="en-US" sz="2600" b="1" dirty="0" smtClean="0">
                <a:solidFill>
                  <a:srgbClr val="FF0000"/>
                </a:solidFill>
              </a:rPr>
              <a:t>ed </a:t>
            </a:r>
            <a:r>
              <a:rPr lang="en-US" sz="2600" b="1" dirty="0">
                <a:solidFill>
                  <a:srgbClr val="FF0000"/>
                </a:solidFill>
              </a:rPr>
              <a:t>pulp </a:t>
            </a:r>
            <a:r>
              <a:rPr lang="en-US" sz="2400" dirty="0"/>
              <a:t>consists of </a:t>
            </a:r>
            <a:r>
              <a:rPr lang="en-US" sz="2400" dirty="0" smtClean="0"/>
              <a:t>blood-filled </a:t>
            </a:r>
            <a:r>
              <a:rPr lang="en-US" sz="2400" b="1" dirty="0" smtClean="0"/>
              <a:t>venous </a:t>
            </a:r>
            <a:r>
              <a:rPr lang="en-US" sz="2400" b="1" dirty="0"/>
              <a:t>sinuses </a:t>
            </a:r>
            <a:r>
              <a:rPr lang="en-US" sz="2400" dirty="0"/>
              <a:t>and cords of splenic tissue called </a:t>
            </a:r>
            <a:r>
              <a:rPr lang="en-US" sz="2400" b="1" dirty="0"/>
              <a:t>splenic cords </a:t>
            </a:r>
            <a:r>
              <a:rPr lang="en-US" sz="2400" dirty="0" smtClean="0"/>
              <a:t>or </a:t>
            </a:r>
            <a:r>
              <a:rPr lang="en-US" sz="2400" i="1" dirty="0" err="1" smtClean="0"/>
              <a:t>Billroth’s</a:t>
            </a:r>
            <a:r>
              <a:rPr lang="en-US" sz="2400" i="1" dirty="0" smtClean="0"/>
              <a:t> </a:t>
            </a:r>
            <a:r>
              <a:rPr lang="en-US" sz="2400" i="1" dirty="0"/>
              <a:t>cords</a:t>
            </a:r>
            <a:r>
              <a:rPr lang="en-US" sz="2400" dirty="0"/>
              <a:t>. Splenic cords consist of red blood cells, </a:t>
            </a:r>
            <a:r>
              <a:rPr lang="en-US" sz="2400" dirty="0" smtClean="0"/>
              <a:t>macrophages, lymphocytes</a:t>
            </a:r>
            <a:r>
              <a:rPr lang="en-US" sz="2400" dirty="0"/>
              <a:t>, plasma cells, and granulocytes.</a:t>
            </a:r>
          </a:p>
        </p:txBody>
      </p:sp>
    </p:spTree>
    <p:extLst>
      <p:ext uri="{BB962C8B-B14F-4D97-AF65-F5344CB8AC3E}">
        <p14:creationId xmlns:p14="http://schemas.microsoft.com/office/powerpoint/2010/main" val="1730677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4" y="152400"/>
            <a:ext cx="8807296" cy="657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14400" y="1905000"/>
            <a:ext cx="1127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SPLEEN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968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43" y="450273"/>
            <a:ext cx="5527260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67400" y="143562"/>
            <a:ext cx="32766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Components of lymphatic system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lymphatic system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consists of lymph, lymphatic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vessels,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lymphatic tissues, and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red bone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marrow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u="sng" dirty="0" smtClean="0">
                <a:solidFill>
                  <a:srgbClr val="FF0000"/>
                </a:solidFill>
              </a:rPr>
              <a:t>Lymphatic tissues: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 smtClean="0"/>
              <a:t> Spleen,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 Lymph nodes,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 Thymus,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 Tonsil </a:t>
            </a: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5257800" y="5257800"/>
            <a:ext cx="3581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L</a:t>
            </a:r>
            <a:r>
              <a:rPr lang="en-US" sz="2000" b="1" dirty="0" smtClean="0"/>
              <a:t>ymph nodes are encapsulated </a:t>
            </a:r>
            <a:r>
              <a:rPr lang="en-US" sz="2000" b="1" dirty="0"/>
              <a:t>bean-shaped organs consisting of masses of B </a:t>
            </a:r>
            <a:r>
              <a:rPr lang="en-US" sz="2000" b="1" dirty="0" smtClean="0"/>
              <a:t>cells &amp; T lymphocytes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0938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90" y="990600"/>
            <a:ext cx="2313710" cy="555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1199" y="244319"/>
            <a:ext cx="678180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rgbClr val="FF0000"/>
                </a:solidFill>
              </a:rPr>
              <a:t>Two major lymphatic ducts</a:t>
            </a:r>
            <a:r>
              <a:rPr lang="en-US" sz="2400" dirty="0" smtClean="0"/>
              <a:t> draining the tissue fluid into  sub-</a:t>
            </a:r>
            <a:r>
              <a:rPr lang="en-US" sz="2400" dirty="0" err="1" smtClean="0"/>
              <a:t>clavien</a:t>
            </a:r>
            <a:r>
              <a:rPr lang="en-US" sz="2400" dirty="0" smtClean="0"/>
              <a:t> vein are: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b="1" u="sng" dirty="0" smtClean="0"/>
              <a:t>Thoracic duct </a:t>
            </a:r>
            <a:r>
              <a:rPr lang="en-US" sz="2400" dirty="0" smtClean="0"/>
              <a:t>from the major parts of body, left half of cranial &amp; thoracic region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b="1" u="sng" dirty="0" smtClean="0"/>
              <a:t>Right lymphatic duct </a:t>
            </a:r>
            <a:r>
              <a:rPr lang="en-US" sz="2400" dirty="0" smtClean="0"/>
              <a:t>from the right half of cranium, </a:t>
            </a:r>
            <a:r>
              <a:rPr lang="en-US" sz="2400" dirty="0" err="1" smtClean="0"/>
              <a:t>abdominothoracic</a:t>
            </a:r>
            <a:r>
              <a:rPr lang="en-US" sz="2400" dirty="0" smtClean="0"/>
              <a:t> region &amp; right upper limb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67000" y="3133843"/>
            <a:ext cx="594669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b="1" u="sng" dirty="0">
                <a:solidFill>
                  <a:srgbClr val="FF0000"/>
                </a:solidFill>
              </a:rPr>
              <a:t>L</a:t>
            </a:r>
            <a:r>
              <a:rPr lang="en-US" sz="2400" b="1" u="sng" dirty="0" smtClean="0">
                <a:solidFill>
                  <a:srgbClr val="FF0000"/>
                </a:solidFill>
              </a:rPr>
              <a:t>ymphatic </a:t>
            </a:r>
            <a:r>
              <a:rPr lang="en-US" sz="2400" b="1" u="sng" dirty="0">
                <a:solidFill>
                  <a:srgbClr val="FF0000"/>
                </a:solidFill>
              </a:rPr>
              <a:t>vessels </a:t>
            </a:r>
            <a:r>
              <a:rPr lang="en-US" sz="2400" dirty="0" smtClean="0"/>
              <a:t>resemble </a:t>
            </a:r>
            <a:r>
              <a:rPr lang="en-US" sz="2400" dirty="0"/>
              <a:t>small veins</a:t>
            </a:r>
          </a:p>
          <a:p>
            <a:r>
              <a:rPr lang="en-US" sz="2400" dirty="0"/>
              <a:t>in structure but have thinner walls and more </a:t>
            </a:r>
            <a:r>
              <a:rPr lang="en-US" sz="2400" dirty="0" smtClean="0"/>
              <a:t>valves.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/>
              <a:t>Lymphatic capillaries are also slightly larger in </a:t>
            </a:r>
            <a:r>
              <a:rPr lang="en-US" sz="2400" dirty="0" smtClean="0"/>
              <a:t>diameter than </a:t>
            </a:r>
            <a:r>
              <a:rPr lang="en-US" sz="2400" dirty="0"/>
              <a:t>blood capillaries and have a unique </a:t>
            </a:r>
            <a:r>
              <a:rPr lang="en-US" sz="2400" u="sng" dirty="0"/>
              <a:t>one-way structure </a:t>
            </a:r>
            <a:r>
              <a:rPr lang="en-US" sz="2400" u="sng" dirty="0" smtClean="0"/>
              <a:t>that permits </a:t>
            </a:r>
            <a:r>
              <a:rPr lang="en-US" sz="2400" u="sng" dirty="0"/>
              <a:t>interstitial fluid to flow into them but not out</a:t>
            </a:r>
          </a:p>
        </p:txBody>
      </p:sp>
    </p:spTree>
    <p:extLst>
      <p:ext uri="{BB962C8B-B14F-4D97-AF65-F5344CB8AC3E}">
        <p14:creationId xmlns:p14="http://schemas.microsoft.com/office/powerpoint/2010/main" val="780670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4636"/>
            <a:ext cx="4800600" cy="648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53000" y="455138"/>
            <a:ext cx="4191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FF0000"/>
                </a:solidFill>
              </a:rPr>
              <a:t>The lymphatic system </a:t>
            </a:r>
            <a:r>
              <a:rPr lang="en-US" sz="2400" dirty="0" smtClean="0"/>
              <a:t>consists </a:t>
            </a:r>
            <a:r>
              <a:rPr lang="en-US" sz="2400" dirty="0"/>
              <a:t>of a fluid </a:t>
            </a:r>
            <a:r>
              <a:rPr lang="en-US" sz="2400" dirty="0" smtClean="0"/>
              <a:t>called lymph</a:t>
            </a:r>
            <a:r>
              <a:rPr lang="en-US" sz="2400" dirty="0"/>
              <a:t>, vessels called lymphatic vessels that transport the </a:t>
            </a:r>
            <a:r>
              <a:rPr lang="en-US" sz="2400" dirty="0" smtClean="0"/>
              <a:t>lymph, a </a:t>
            </a:r>
            <a:r>
              <a:rPr lang="en-US" sz="2400" dirty="0"/>
              <a:t>number of structures and organs containing lymphatic tissue</a:t>
            </a:r>
          </a:p>
          <a:p>
            <a:r>
              <a:rPr lang="en-US" sz="2400" dirty="0"/>
              <a:t>(lymphocytes within a filtering tissue), and red bone marrow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29000" y="3657600"/>
            <a:ext cx="5486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 smtClean="0">
                <a:solidFill>
                  <a:srgbClr val="FF0000"/>
                </a:solidFill>
              </a:rPr>
              <a:t>ymph </a:t>
            </a:r>
            <a:r>
              <a:rPr lang="en-US" sz="2400" b="1" dirty="0">
                <a:solidFill>
                  <a:srgbClr val="FF0000"/>
                </a:solidFill>
              </a:rPr>
              <a:t>is a clear, </a:t>
            </a:r>
            <a:r>
              <a:rPr lang="en-US" sz="2400" b="1" dirty="0" smtClean="0">
                <a:solidFill>
                  <a:srgbClr val="FF0000"/>
                </a:solidFill>
              </a:rPr>
              <a:t>pale-yellow fluid </a:t>
            </a:r>
            <a:r>
              <a:rPr lang="en-US" sz="2400" dirty="0" smtClean="0"/>
              <a:t>but in </a:t>
            </a:r>
            <a:r>
              <a:rPr lang="en-US" sz="2400" dirty="0"/>
              <a:t>the small intestine, specialized lymphatic capillaries </a:t>
            </a:r>
            <a:r>
              <a:rPr lang="en-US" sz="2400" dirty="0" smtClean="0"/>
              <a:t>called </a:t>
            </a:r>
            <a:r>
              <a:rPr lang="en-US" sz="2400" b="1" dirty="0" smtClean="0"/>
              <a:t>lacteals </a:t>
            </a:r>
            <a:r>
              <a:rPr lang="en-US" sz="2400" dirty="0" smtClean="0"/>
              <a:t>(</a:t>
            </a:r>
            <a:r>
              <a:rPr lang="en-US" sz="2400" i="1" dirty="0" err="1" smtClean="0"/>
              <a:t>lact</a:t>
            </a:r>
            <a:r>
              <a:rPr lang="en-US" sz="2400" i="1" dirty="0" smtClean="0"/>
              <a:t>- </a:t>
            </a:r>
            <a:r>
              <a:rPr lang="en-US" sz="2400" dirty="0" smtClean="0"/>
              <a:t> </a:t>
            </a:r>
            <a:r>
              <a:rPr lang="en-US" sz="2400" dirty="0"/>
              <a:t>milky) carry dietary lipids into </a:t>
            </a:r>
            <a:r>
              <a:rPr lang="en-US" sz="2400" dirty="0" smtClean="0"/>
              <a:t>lymphatic vessels </a:t>
            </a:r>
            <a:r>
              <a:rPr lang="en-US" sz="2400" dirty="0"/>
              <a:t>and ultimately into the </a:t>
            </a:r>
            <a:r>
              <a:rPr lang="en-US" sz="2400" dirty="0" smtClean="0"/>
              <a:t>blood so the  lymph appear </a:t>
            </a:r>
            <a:r>
              <a:rPr lang="en-US" sz="2400" b="1" dirty="0" smtClean="0">
                <a:solidFill>
                  <a:srgbClr val="FF0000"/>
                </a:solidFill>
              </a:rPr>
              <a:t>creamy </a:t>
            </a:r>
            <a:r>
              <a:rPr lang="en-US" sz="2400" b="1" dirty="0">
                <a:solidFill>
                  <a:srgbClr val="FF0000"/>
                </a:solidFill>
              </a:rPr>
              <a:t>white</a:t>
            </a:r>
            <a:r>
              <a:rPr lang="en-US" sz="2400" dirty="0"/>
              <a:t>; such lymph is referred </a:t>
            </a:r>
            <a:r>
              <a:rPr lang="en-US" sz="2400" dirty="0" smtClean="0"/>
              <a:t>to as </a:t>
            </a:r>
            <a:r>
              <a:rPr lang="en-US" sz="2400" b="1" dirty="0" err="1">
                <a:solidFill>
                  <a:srgbClr val="FF0000"/>
                </a:solidFill>
              </a:rPr>
              <a:t>chyle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30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553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>
                <a:solidFill>
                  <a:srgbClr val="FF0000"/>
                </a:solidFill>
              </a:rPr>
              <a:t>Functions of the Lymphatic </a:t>
            </a:r>
            <a:r>
              <a:rPr lang="en-US" b="1" u="sng" dirty="0" smtClean="0">
                <a:solidFill>
                  <a:srgbClr val="FF0000"/>
                </a:solidFill>
              </a:rPr>
              <a:t>System</a:t>
            </a:r>
            <a:endParaRPr lang="en-US" sz="2800" b="1" u="sng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sz="2800" b="1" i="1" dirty="0" smtClean="0"/>
              <a:t>Drains </a:t>
            </a:r>
            <a:r>
              <a:rPr lang="en-US" sz="2800" b="1" i="1" dirty="0"/>
              <a:t>excess interstitial </a:t>
            </a:r>
            <a:r>
              <a:rPr lang="en-US" sz="2800" b="1" i="1" dirty="0" smtClean="0"/>
              <a:t>fluid </a:t>
            </a:r>
            <a:r>
              <a:rPr lang="en-US" sz="2800" dirty="0" smtClean="0"/>
              <a:t>from </a:t>
            </a:r>
            <a:r>
              <a:rPr lang="en-US" sz="2800" dirty="0"/>
              <a:t>tissue spaces and return it to </a:t>
            </a:r>
            <a:r>
              <a:rPr lang="en-US" sz="2800" dirty="0" smtClean="0"/>
              <a:t>the blood; </a:t>
            </a:r>
            <a:r>
              <a:rPr lang="en-US" sz="2800" dirty="0"/>
              <a:t>maintenance of </a:t>
            </a:r>
            <a:r>
              <a:rPr lang="en-US" sz="2800" dirty="0" smtClean="0"/>
              <a:t>circulating blood volume.</a:t>
            </a:r>
          </a:p>
          <a:p>
            <a:pPr marL="0" indent="0">
              <a:buNone/>
            </a:pPr>
            <a:r>
              <a:rPr lang="en-US" sz="2800" b="1" i="1" dirty="0" smtClean="0"/>
              <a:t>2. Transports </a:t>
            </a:r>
            <a:r>
              <a:rPr lang="en-US" sz="2800" b="1" i="1" dirty="0"/>
              <a:t>dietary </a:t>
            </a:r>
            <a:r>
              <a:rPr lang="en-US" sz="2800" b="1" i="1" dirty="0" smtClean="0"/>
              <a:t>lipids: </a:t>
            </a:r>
            <a:r>
              <a:rPr lang="en-US" sz="2800" dirty="0" smtClean="0"/>
              <a:t>Lymphatic </a:t>
            </a:r>
            <a:r>
              <a:rPr lang="en-US" sz="2800" dirty="0"/>
              <a:t>vessels transport </a:t>
            </a:r>
            <a:r>
              <a:rPr lang="en-US" sz="2800" dirty="0" smtClean="0"/>
              <a:t>lipids and </a:t>
            </a:r>
            <a:r>
              <a:rPr lang="en-US" sz="2800" dirty="0"/>
              <a:t>lipid-soluble vitamins (A, D, E, and K) absorbed by </a:t>
            </a:r>
            <a:r>
              <a:rPr lang="en-US" sz="2800" dirty="0" smtClean="0"/>
              <a:t>the gastrointestinal </a:t>
            </a:r>
            <a:r>
              <a:rPr lang="en-US" sz="2800" dirty="0"/>
              <a:t>tract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b="1" dirty="0"/>
              <a:t>3. </a:t>
            </a:r>
            <a:r>
              <a:rPr lang="en-US" sz="2800" b="1" i="1" dirty="0"/>
              <a:t>Carries out immune responses. </a:t>
            </a:r>
            <a:r>
              <a:rPr lang="en-US" sz="2800" dirty="0"/>
              <a:t>Lymphatic tissue initiates</a:t>
            </a:r>
          </a:p>
          <a:p>
            <a:pPr marL="0" indent="0">
              <a:buNone/>
            </a:pPr>
            <a:r>
              <a:rPr lang="en-US" sz="2800" dirty="0"/>
              <a:t>highly specific responses directed against </a:t>
            </a:r>
            <a:r>
              <a:rPr lang="en-US" sz="2800" dirty="0" smtClean="0"/>
              <a:t>particular microbes</a:t>
            </a:r>
            <a:r>
              <a:rPr lang="en-US" sz="2800" dirty="0"/>
              <a:t> </a:t>
            </a:r>
            <a:r>
              <a:rPr lang="en-US" sz="2800" dirty="0" smtClean="0"/>
              <a:t>or </a:t>
            </a:r>
            <a:r>
              <a:rPr lang="en-US" sz="2800" dirty="0"/>
              <a:t>abnormal cells.</a:t>
            </a:r>
            <a:endParaRPr lang="en-US" sz="2800" u="sng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5414665"/>
            <a:ext cx="75620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Lymphatic capillaries have greater permeability than blood capillaries</a:t>
            </a:r>
          </a:p>
          <a:p>
            <a:r>
              <a:rPr lang="en-US" sz="2000" b="1" dirty="0"/>
              <a:t>and thus can absorb large molecules such as proteins and</a:t>
            </a:r>
          </a:p>
          <a:p>
            <a:r>
              <a:rPr lang="en-US" sz="2000" b="1" dirty="0"/>
              <a:t>lipids.</a:t>
            </a:r>
          </a:p>
        </p:txBody>
      </p:sp>
    </p:spTree>
    <p:extLst>
      <p:ext uri="{BB962C8B-B14F-4D97-AF65-F5344CB8AC3E}">
        <p14:creationId xmlns:p14="http://schemas.microsoft.com/office/powerpoint/2010/main" val="123813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51" y="76200"/>
            <a:ext cx="8912867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13218" y="4419600"/>
            <a:ext cx="34815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One way flow of lymph from interstitial space towards the major vein </a:t>
            </a:r>
            <a:endParaRPr lang="en-US" sz="2400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76200" y="4419600"/>
            <a:ext cx="4267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Lymphatic capillaries are found throughout the body except in avascular tissues, the central nervous system, portions of the</a:t>
            </a:r>
          </a:p>
          <a:p>
            <a:r>
              <a:rPr lang="en-US" sz="2400" dirty="0"/>
              <a:t>spleen, and bone marrow</a:t>
            </a:r>
          </a:p>
        </p:txBody>
      </p:sp>
    </p:spTree>
    <p:extLst>
      <p:ext uri="{BB962C8B-B14F-4D97-AF65-F5344CB8AC3E}">
        <p14:creationId xmlns:p14="http://schemas.microsoft.com/office/powerpoint/2010/main" val="43282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"/>
            <a:ext cx="8839200" cy="6629400"/>
          </a:xfrm>
        </p:spPr>
        <p:txBody>
          <a:bodyPr>
            <a:normAutofit/>
          </a:bodyPr>
          <a:lstStyle/>
          <a:p>
            <a:r>
              <a:rPr lang="en-US" sz="2400" u="sng" dirty="0">
                <a:solidFill>
                  <a:srgbClr val="FF0000"/>
                </a:solidFill>
              </a:rPr>
              <a:t>The sequence of </a:t>
            </a:r>
            <a:r>
              <a:rPr lang="en-US" sz="2400" u="sng" dirty="0" smtClean="0">
                <a:solidFill>
                  <a:srgbClr val="FF0000"/>
                </a:solidFill>
              </a:rPr>
              <a:t>fluid </a:t>
            </a:r>
            <a:r>
              <a:rPr lang="en-US" sz="2400" u="sng" dirty="0">
                <a:solidFill>
                  <a:srgbClr val="FF0000"/>
                </a:solidFill>
              </a:rPr>
              <a:t>flow </a:t>
            </a:r>
            <a:r>
              <a:rPr lang="en-US" sz="2400" dirty="0" smtClean="0"/>
              <a:t>is:  </a:t>
            </a:r>
            <a:r>
              <a:rPr lang="en-US" sz="2400" dirty="0"/>
              <a:t>blood capillaries (</a:t>
            </a:r>
            <a:r>
              <a:rPr lang="en-US" sz="2400" dirty="0" smtClean="0"/>
              <a:t>blood)    interstitial </a:t>
            </a:r>
            <a:r>
              <a:rPr lang="en-US" sz="2400" dirty="0"/>
              <a:t>spaces (interstitial fluid) </a:t>
            </a:r>
            <a:r>
              <a:rPr lang="en-US" sz="2400" dirty="0" smtClean="0"/>
              <a:t>  lymphatic </a:t>
            </a:r>
            <a:r>
              <a:rPr lang="en-US" sz="2400" dirty="0"/>
              <a:t>capillaries (lymph) </a:t>
            </a:r>
            <a:r>
              <a:rPr lang="en-US" sz="2400" dirty="0" smtClean="0"/>
              <a:t>   lymphatic </a:t>
            </a:r>
            <a:r>
              <a:rPr lang="en-US" sz="2400" dirty="0"/>
              <a:t>vessels (lymph</a:t>
            </a:r>
            <a:r>
              <a:rPr lang="en-US" sz="2400" dirty="0" smtClean="0"/>
              <a:t>)    lymphatic </a:t>
            </a:r>
            <a:r>
              <a:rPr lang="en-US" sz="2400" dirty="0"/>
              <a:t>ducts (lymph) </a:t>
            </a:r>
            <a:r>
              <a:rPr lang="en-US" sz="2400" dirty="0" smtClean="0"/>
              <a:t>   junction </a:t>
            </a:r>
            <a:r>
              <a:rPr lang="en-US" sz="2400" dirty="0"/>
              <a:t>of the internal jugular and </a:t>
            </a:r>
            <a:r>
              <a:rPr lang="en-US" sz="2400" dirty="0" err="1"/>
              <a:t>subclavian</a:t>
            </a:r>
            <a:r>
              <a:rPr lang="en-US" sz="2400" dirty="0"/>
              <a:t> veins (blood).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7346372" y="329045"/>
            <a:ext cx="190500" cy="19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3584864" y="685800"/>
            <a:ext cx="190500" cy="19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7361958" y="714375"/>
            <a:ext cx="190500" cy="19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2514600" y="1058141"/>
            <a:ext cx="190500" cy="19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5715000" y="1048616"/>
            <a:ext cx="190500" cy="19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95421"/>
            <a:ext cx="7239000" cy="5052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369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76200"/>
            <a:ext cx="8915400" cy="6629400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>
                <a:solidFill>
                  <a:srgbClr val="FF0000"/>
                </a:solidFill>
              </a:rPr>
              <a:t>Lymph Composition</a:t>
            </a:r>
          </a:p>
          <a:p>
            <a:r>
              <a:rPr lang="en-US" sz="2800" dirty="0"/>
              <a:t>Lymph contains a variety of substances, including </a:t>
            </a:r>
            <a:r>
              <a:rPr lang="en-US" sz="2800" b="1" dirty="0"/>
              <a:t>proteins, salts, glucose, fats, water, and white blood cells</a:t>
            </a:r>
            <a:r>
              <a:rPr lang="en-US" sz="2800" dirty="0"/>
              <a:t>. Unlike </a:t>
            </a:r>
            <a:r>
              <a:rPr lang="en-US" sz="2800" dirty="0" smtClean="0"/>
              <a:t>blood</a:t>
            </a:r>
            <a:r>
              <a:rPr lang="en-US" sz="2800" dirty="0"/>
              <a:t>, lymph does not normally contain any red blood cells</a:t>
            </a:r>
            <a:r>
              <a:rPr lang="en-US" sz="2800" dirty="0" smtClean="0"/>
              <a:t>.</a:t>
            </a:r>
          </a:p>
          <a:p>
            <a:r>
              <a:rPr lang="en-US" sz="2800" dirty="0"/>
              <a:t>In the </a:t>
            </a:r>
            <a:r>
              <a:rPr lang="en-US" sz="2800" b="1" dirty="0"/>
              <a:t>lymphatic vessels of </a:t>
            </a:r>
            <a:r>
              <a:rPr lang="en-US" sz="2800" b="1" dirty="0" smtClean="0"/>
              <a:t>arms </a:t>
            </a:r>
            <a:r>
              <a:rPr lang="en-US" sz="2800" b="1" dirty="0"/>
              <a:t>and legs</a:t>
            </a:r>
            <a:r>
              <a:rPr lang="en-US" sz="2800" dirty="0"/>
              <a:t>, lymph is </a:t>
            </a:r>
            <a:r>
              <a:rPr lang="en-US" sz="2800" b="1" dirty="0"/>
              <a:t>clear and transparent</a:t>
            </a:r>
            <a:r>
              <a:rPr lang="en-US" sz="2800" dirty="0"/>
              <a:t>, and its chemical composition is similar to </a:t>
            </a:r>
            <a:r>
              <a:rPr lang="en-US" sz="2800" b="1" dirty="0"/>
              <a:t>blood </a:t>
            </a:r>
            <a:r>
              <a:rPr lang="en-US" sz="2800" b="1" dirty="0" smtClean="0"/>
              <a:t>plasma</a:t>
            </a:r>
            <a:r>
              <a:rPr lang="en-US" sz="2800" dirty="0" smtClean="0"/>
              <a:t>. However</a:t>
            </a:r>
            <a:r>
              <a:rPr lang="en-US" sz="2800" dirty="0"/>
              <a:t>, lymph contains less protein than plasma</a:t>
            </a:r>
            <a:r>
              <a:rPr lang="en-US" sz="2800" dirty="0" smtClean="0"/>
              <a:t>.</a:t>
            </a:r>
          </a:p>
          <a:p>
            <a:r>
              <a:rPr lang="en-US" sz="2800" dirty="0"/>
              <a:t>The lymph returning from </a:t>
            </a:r>
            <a:r>
              <a:rPr lang="en-US" sz="2800" dirty="0" smtClean="0"/>
              <a:t>intestines </a:t>
            </a:r>
            <a:r>
              <a:rPr lang="en-US" sz="2800" dirty="0"/>
              <a:t>is </a:t>
            </a:r>
            <a:r>
              <a:rPr lang="en-US" sz="2800" dirty="0" smtClean="0"/>
              <a:t>milky (CHYLE), </a:t>
            </a:r>
            <a:r>
              <a:rPr lang="en-US" sz="2800" dirty="0"/>
              <a:t>owing to the presence of fatty acids absorbed from your diet.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723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"/>
            <a:ext cx="8991600" cy="6553200"/>
          </a:xfrm>
        </p:spPr>
        <p:txBody>
          <a:bodyPr/>
          <a:lstStyle/>
          <a:p>
            <a:pPr marL="0" indent="0">
              <a:buNone/>
            </a:pPr>
            <a:r>
              <a:rPr lang="en-US" sz="2800" b="1" u="sng" dirty="0" smtClean="0">
                <a:solidFill>
                  <a:srgbClr val="FF0000"/>
                </a:solidFill>
              </a:rPr>
              <a:t>Types of Lymphatic </a:t>
            </a:r>
            <a:r>
              <a:rPr lang="en-US" sz="2800" b="1" u="sng" dirty="0">
                <a:solidFill>
                  <a:srgbClr val="FF0000"/>
                </a:solidFill>
              </a:rPr>
              <a:t>Organs and </a:t>
            </a:r>
            <a:r>
              <a:rPr lang="en-US" sz="2800" b="1" u="sng" dirty="0" smtClean="0">
                <a:solidFill>
                  <a:srgbClr val="FF0000"/>
                </a:solidFill>
              </a:rPr>
              <a:t>Tissues</a:t>
            </a:r>
          </a:p>
          <a:p>
            <a:pPr marL="0" indent="0">
              <a:buNone/>
            </a:pPr>
            <a:r>
              <a:rPr lang="en-US" sz="2400" dirty="0" smtClean="0"/>
              <a:t>Based on functions lymphatic organs &amp; tissues are classified into two groups: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u="sng" dirty="0">
                <a:solidFill>
                  <a:srgbClr val="FF0000"/>
                </a:solidFill>
              </a:rPr>
              <a:t>Primary lymphatic </a:t>
            </a:r>
            <a:r>
              <a:rPr lang="en-US" sz="2400" b="1" u="sng" dirty="0" smtClean="0">
                <a:solidFill>
                  <a:srgbClr val="FF0000"/>
                </a:solidFill>
              </a:rPr>
              <a:t>organs</a:t>
            </a:r>
            <a:r>
              <a:rPr lang="en-US" sz="2400" b="1" dirty="0" smtClean="0"/>
              <a:t>: </a:t>
            </a:r>
            <a:r>
              <a:rPr lang="en-US" sz="2400" dirty="0" smtClean="0"/>
              <a:t>sites </a:t>
            </a:r>
            <a:r>
              <a:rPr lang="en-US" sz="2400" dirty="0"/>
              <a:t>where stem cells divide and become </a:t>
            </a:r>
            <a:r>
              <a:rPr lang="en-US" sz="2400" dirty="0" err="1" smtClean="0"/>
              <a:t>immunocompetent</a:t>
            </a:r>
            <a:r>
              <a:rPr lang="en-US" sz="2400" b="1" dirty="0" smtClean="0"/>
              <a:t>; </a:t>
            </a:r>
            <a:r>
              <a:rPr lang="en-US" sz="2400" dirty="0" smtClean="0"/>
              <a:t>red </a:t>
            </a:r>
            <a:r>
              <a:rPr lang="en-US" sz="2400" b="1" dirty="0" smtClean="0"/>
              <a:t>bone marrow </a:t>
            </a:r>
            <a:r>
              <a:rPr lang="en-US" sz="2400" dirty="0"/>
              <a:t>(in flat bones and the epiphyses of long bones of </a:t>
            </a:r>
            <a:r>
              <a:rPr lang="en-US" sz="2400" dirty="0" smtClean="0"/>
              <a:t>adults; B lymphocytes mature) and the </a:t>
            </a:r>
            <a:r>
              <a:rPr lang="en-US" sz="2400" b="1" dirty="0" smtClean="0"/>
              <a:t>thymus</a:t>
            </a:r>
            <a:r>
              <a:rPr lang="en-US" sz="2400" b="1" dirty="0"/>
              <a:t> </a:t>
            </a:r>
            <a:r>
              <a:rPr lang="en-US" sz="2400" dirty="0" smtClean="0"/>
              <a:t>(T lymphocytes mature)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u="sng" dirty="0">
                <a:solidFill>
                  <a:srgbClr val="FF0000"/>
                </a:solidFill>
              </a:rPr>
              <a:t>S</a:t>
            </a:r>
            <a:r>
              <a:rPr lang="en-US" sz="2400" b="1" u="sng" dirty="0" smtClean="0">
                <a:solidFill>
                  <a:srgbClr val="FF0000"/>
                </a:solidFill>
              </a:rPr>
              <a:t>econdary </a:t>
            </a:r>
            <a:r>
              <a:rPr lang="en-US" sz="2400" b="1" u="sng" dirty="0">
                <a:solidFill>
                  <a:srgbClr val="FF0000"/>
                </a:solidFill>
              </a:rPr>
              <a:t>lymphatic organs </a:t>
            </a:r>
            <a:r>
              <a:rPr lang="en-US" sz="2400" dirty="0"/>
              <a:t>and </a:t>
            </a:r>
            <a:r>
              <a:rPr lang="en-US" sz="2400" b="1" dirty="0"/>
              <a:t>tissues </a:t>
            </a:r>
            <a:r>
              <a:rPr lang="en-US" sz="2400" dirty="0"/>
              <a:t>are the </a:t>
            </a:r>
            <a:r>
              <a:rPr lang="en-US" sz="2400" dirty="0" smtClean="0"/>
              <a:t>sites where </a:t>
            </a:r>
            <a:r>
              <a:rPr lang="en-US" sz="2400" dirty="0"/>
              <a:t>most immune responses occur. They include </a:t>
            </a:r>
            <a:r>
              <a:rPr lang="en-US" sz="2400" b="1" dirty="0"/>
              <a:t>lymph nodes, </a:t>
            </a:r>
            <a:r>
              <a:rPr lang="en-US" sz="2400" b="1" dirty="0" smtClean="0"/>
              <a:t>the spleen</a:t>
            </a:r>
            <a:r>
              <a:rPr lang="en-US" sz="2400" b="1" dirty="0"/>
              <a:t>, and lymphatic nodules (follicles)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1" y="4853187"/>
            <a:ext cx="883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FF0000"/>
                </a:solidFill>
              </a:rPr>
              <a:t>The thymus, lymph </a:t>
            </a:r>
            <a:r>
              <a:rPr lang="en-US" sz="2400" b="1" u="sng" dirty="0" smtClean="0">
                <a:solidFill>
                  <a:srgbClr val="FF0000"/>
                </a:solidFill>
              </a:rPr>
              <a:t>nodes, and </a:t>
            </a:r>
            <a:r>
              <a:rPr lang="en-US" sz="2400" b="1" u="sng" dirty="0">
                <a:solidFill>
                  <a:srgbClr val="FF0000"/>
                </a:solidFill>
              </a:rPr>
              <a:t>spleen </a:t>
            </a:r>
            <a:r>
              <a:rPr lang="en-US" sz="2400" dirty="0"/>
              <a:t>are </a:t>
            </a:r>
            <a:r>
              <a:rPr lang="en-US" sz="2400" b="1" dirty="0"/>
              <a:t>considered</a:t>
            </a:r>
            <a:r>
              <a:rPr lang="en-US" sz="2400" dirty="0"/>
              <a:t> </a:t>
            </a:r>
            <a:r>
              <a:rPr lang="en-US" sz="2400" b="1" dirty="0"/>
              <a:t>organs </a:t>
            </a:r>
            <a:r>
              <a:rPr lang="en-US" sz="2400" dirty="0"/>
              <a:t>because each is surrounded by </a:t>
            </a:r>
            <a:r>
              <a:rPr lang="en-US" sz="2400" dirty="0" smtClean="0"/>
              <a:t>a connective </a:t>
            </a:r>
            <a:r>
              <a:rPr lang="en-US" sz="2400" dirty="0"/>
              <a:t>tissue capsule; </a:t>
            </a:r>
            <a:r>
              <a:rPr lang="en-US" sz="2400" b="1" u="sng" dirty="0">
                <a:solidFill>
                  <a:srgbClr val="FF0000"/>
                </a:solidFill>
              </a:rPr>
              <a:t>lymphatic nodules, </a:t>
            </a:r>
            <a:r>
              <a:rPr lang="en-US" sz="2400" dirty="0"/>
              <a:t>in contrast, are </a:t>
            </a:r>
            <a:r>
              <a:rPr lang="en-US" sz="2400" b="1" dirty="0" smtClean="0"/>
              <a:t>not considered </a:t>
            </a:r>
            <a:r>
              <a:rPr lang="en-US" sz="2400" b="1" dirty="0"/>
              <a:t>organs </a:t>
            </a:r>
            <a:r>
              <a:rPr lang="en-US" sz="2400" dirty="0"/>
              <a:t>because they lack a capsule.</a:t>
            </a:r>
          </a:p>
        </p:txBody>
      </p:sp>
    </p:spTree>
    <p:extLst>
      <p:ext uri="{BB962C8B-B14F-4D97-AF65-F5344CB8AC3E}">
        <p14:creationId xmlns:p14="http://schemas.microsoft.com/office/powerpoint/2010/main" val="382661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1414</Words>
  <Application>Microsoft Office PowerPoint</Application>
  <PresentationFormat>On-screen Show (4:3)</PresentationFormat>
  <Paragraphs>85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Unit VII: Lymphatic system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VII: Lymphatic system</dc:title>
  <dc:creator>Inspiron 3000</dc:creator>
  <cp:lastModifiedBy>Inspiron 3000</cp:lastModifiedBy>
  <cp:revision>18</cp:revision>
  <dcterms:created xsi:type="dcterms:W3CDTF">2017-04-06T03:42:30Z</dcterms:created>
  <dcterms:modified xsi:type="dcterms:W3CDTF">2017-04-07T15:40:40Z</dcterms:modified>
</cp:coreProperties>
</file>