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70" r:id="rId3"/>
    <p:sldId id="271" r:id="rId4"/>
    <p:sldId id="272" r:id="rId5"/>
    <p:sldId id="273" r:id="rId6"/>
    <p:sldId id="257" r:id="rId7"/>
    <p:sldId id="258" r:id="rId8"/>
    <p:sldId id="259" r:id="rId9"/>
    <p:sldId id="268" r:id="rId10"/>
    <p:sldId id="260" r:id="rId11"/>
    <p:sldId id="266" r:id="rId12"/>
    <p:sldId id="274" r:id="rId13"/>
    <p:sldId id="299" r:id="rId14"/>
    <p:sldId id="300" r:id="rId15"/>
    <p:sldId id="301" r:id="rId16"/>
    <p:sldId id="261" r:id="rId17"/>
    <p:sldId id="262" r:id="rId18"/>
    <p:sldId id="263" r:id="rId19"/>
    <p:sldId id="275" r:id="rId20"/>
    <p:sldId id="295" r:id="rId21"/>
    <p:sldId id="276" r:id="rId22"/>
    <p:sldId id="277" r:id="rId23"/>
    <p:sldId id="264" r:id="rId24"/>
    <p:sldId id="265" r:id="rId25"/>
    <p:sldId id="278" r:id="rId26"/>
    <p:sldId id="279" r:id="rId27"/>
    <p:sldId id="290" r:id="rId28"/>
    <p:sldId id="291" r:id="rId29"/>
    <p:sldId id="280" r:id="rId30"/>
    <p:sldId id="281" r:id="rId31"/>
    <p:sldId id="282" r:id="rId32"/>
    <p:sldId id="283" r:id="rId33"/>
    <p:sldId id="297" r:id="rId34"/>
    <p:sldId id="284" r:id="rId35"/>
    <p:sldId id="303" r:id="rId36"/>
    <p:sldId id="304" r:id="rId37"/>
    <p:sldId id="305" r:id="rId38"/>
    <p:sldId id="306" r:id="rId39"/>
    <p:sldId id="307" r:id="rId40"/>
    <p:sldId id="308" r:id="rId41"/>
    <p:sldId id="285" r:id="rId42"/>
    <p:sldId id="286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114EA-2B26-405A-BB30-F7447CA138C0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E13865-B83D-41EF-8556-468B7D50C7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24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b="1" dirty="0" smtClean="0"/>
              <a:t>glandular anterior lobe</a:t>
            </a:r>
            <a:r>
              <a:rPr lang="en-US" dirty="0" smtClean="0"/>
              <a:t> originates from a superior </a:t>
            </a:r>
            <a:r>
              <a:rPr lang="en-US" b="1" dirty="0" err="1" smtClean="0"/>
              <a:t>outpocketing</a:t>
            </a:r>
            <a:r>
              <a:rPr lang="en-US" b="1" dirty="0" smtClean="0"/>
              <a:t> of the oral mucosa.</a:t>
            </a:r>
            <a:r>
              <a:rPr lang="en-US" b="1" baseline="0" dirty="0" smtClean="0"/>
              <a:t> </a:t>
            </a:r>
            <a:r>
              <a:rPr lang="en-US" dirty="0" smtClean="0"/>
              <a:t>There is no direct neural connection between the anterior lobe and hypothalamus, but there is a </a:t>
            </a:r>
            <a:r>
              <a:rPr lang="en-US" b="1" dirty="0" smtClean="0"/>
              <a:t>vascular connection.</a:t>
            </a:r>
          </a:p>
          <a:p>
            <a:pPr marL="171450" indent="-171450">
              <a:buFont typeface="Arial" pitchFamily="34" charset="0"/>
              <a:buChar char="•"/>
            </a:pPr>
            <a:endParaRPr lang="en-US" b="1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b="1" dirty="0" smtClean="0"/>
              <a:t>Oxytocin</a:t>
            </a:r>
            <a:r>
              <a:rPr lang="en-US" dirty="0" smtClean="0"/>
              <a:t> is made primarily by the </a:t>
            </a:r>
            <a:r>
              <a:rPr lang="en-US" b="1" dirty="0" err="1" smtClean="0"/>
              <a:t>paraventricular</a:t>
            </a:r>
            <a:r>
              <a:rPr lang="en-US" b="1" dirty="0" smtClean="0"/>
              <a:t> neurons</a:t>
            </a:r>
            <a:r>
              <a:rPr lang="en-US" dirty="0" smtClean="0"/>
              <a:t>, and antidiuretic hormone (</a:t>
            </a:r>
            <a:r>
              <a:rPr lang="en-US" b="1" dirty="0" smtClean="0"/>
              <a:t>ADH) primarily by the </a:t>
            </a:r>
            <a:r>
              <a:rPr lang="en-US" b="1" dirty="0" err="1" smtClean="0"/>
              <a:t>supraoptic</a:t>
            </a:r>
            <a:r>
              <a:rPr lang="en-US" b="1" dirty="0" smtClean="0"/>
              <a:t> neurons</a:t>
            </a:r>
            <a:r>
              <a:rPr lang="en-US" dirty="0" smtClean="0"/>
              <a:t>. When these hypothalamic neurons fire, they release the stored hormones into a capillary bed in the posterior pituitary for distribution throughout the body.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="1" dirty="0" smtClean="0"/>
              <a:t>The posterior lobe </a:t>
            </a:r>
            <a:r>
              <a:rPr lang="en-US" dirty="0" smtClean="0"/>
              <a:t>is actually </a:t>
            </a:r>
            <a:r>
              <a:rPr lang="en-US" b="1" dirty="0" smtClean="0"/>
              <a:t>part of the brain</a:t>
            </a:r>
            <a:r>
              <a:rPr lang="en-US" dirty="0" smtClean="0"/>
              <a:t>. It derives from a </a:t>
            </a:r>
            <a:r>
              <a:rPr lang="en-US" dirty="0" err="1" smtClean="0"/>
              <a:t>downgrowth</a:t>
            </a:r>
            <a:r>
              <a:rPr lang="en-US" dirty="0" smtClean="0"/>
              <a:t> of hypothalamic tissue and maintains its neural connection with the hypothalamus via a nerve bundle called the </a:t>
            </a:r>
            <a:r>
              <a:rPr lang="en-US" b="1" dirty="0" smtClean="0"/>
              <a:t>hypothalamic-</a:t>
            </a:r>
            <a:r>
              <a:rPr lang="en-US" b="1" dirty="0" err="1" smtClean="0"/>
              <a:t>hypophyseal</a:t>
            </a:r>
            <a:r>
              <a:rPr lang="en-US" b="1" dirty="0" smtClean="0"/>
              <a:t> tract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0373FB-61F6-4D28-8522-DB6C090C94C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54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29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56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94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89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9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46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47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0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5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6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CC402-7B51-4283-84B1-C3AB095F0027}" type="datetimeFigureOut">
              <a:rPr lang="en-US" smtClean="0"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6DAAE-3C29-4B79-98CD-559351243B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2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ENDOCRINOLOGY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5943600"/>
            <a:ext cx="487680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BPH, 1</a:t>
            </a:r>
            <a:r>
              <a:rPr lang="en-US" b="1" baseline="30000" dirty="0" smtClean="0">
                <a:solidFill>
                  <a:schemeClr val="tx1"/>
                </a:solidFill>
              </a:rPr>
              <a:t>st</a:t>
            </a:r>
            <a:r>
              <a:rPr lang="en-US" b="1" dirty="0" smtClean="0">
                <a:solidFill>
                  <a:schemeClr val="tx1"/>
                </a:solidFill>
              </a:rPr>
              <a:t>  semester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45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5165531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65809"/>
            <a:ext cx="55626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505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4876800" cy="673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3855"/>
            <a:ext cx="3429000" cy="6749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57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84" y="183242"/>
            <a:ext cx="4608316" cy="6446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200" y="152400"/>
            <a:ext cx="4038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</a:rPr>
              <a:t>Regulations of hormone secretions</a:t>
            </a:r>
            <a:r>
              <a:rPr lang="en-US" sz="2400" b="1" dirty="0" smtClean="0">
                <a:solidFill>
                  <a:srgbClr val="FF0000"/>
                </a:solidFill>
              </a:rPr>
              <a:t>: </a:t>
            </a:r>
          </a:p>
          <a:p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Negative </a:t>
            </a:r>
            <a:r>
              <a:rPr lang="en-US" sz="2400" b="1" dirty="0" smtClean="0">
                <a:solidFill>
                  <a:srgbClr val="FF0000"/>
                </a:solidFill>
              </a:rPr>
              <a:t>feedback mechanism </a:t>
            </a:r>
            <a:r>
              <a:rPr lang="en-US" sz="2400" dirty="0" smtClean="0"/>
              <a:t>is the primary  regulatory mechanism for secretion of almost all hormones in the body.</a:t>
            </a:r>
          </a:p>
          <a:p>
            <a:endParaRPr lang="en-US" sz="2400" dirty="0" smtClean="0"/>
          </a:p>
          <a:p>
            <a:r>
              <a:rPr lang="en-US" sz="2400" dirty="0" smtClean="0"/>
              <a:t>The axis termed as </a:t>
            </a:r>
            <a:r>
              <a:rPr lang="en-US" sz="2400" dirty="0" err="1" smtClean="0"/>
              <a:t>Hypothalamo</a:t>
            </a:r>
            <a:r>
              <a:rPr lang="en-US" sz="2400" dirty="0" smtClean="0"/>
              <a:t>-pituitary-adrenal axis is one of the example for this regulatory mechanism.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7287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705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REGULATION/CONTROL of </a:t>
            </a:r>
            <a:r>
              <a:rPr lang="en-US" b="1" dirty="0">
                <a:solidFill>
                  <a:srgbClr val="FF0000"/>
                </a:solidFill>
              </a:rPr>
              <a:t>Hormone </a:t>
            </a:r>
            <a:r>
              <a:rPr lang="en-US" b="1" dirty="0" smtClean="0">
                <a:solidFill>
                  <a:srgbClr val="FF0000"/>
                </a:solidFill>
              </a:rPr>
              <a:t>Release</a:t>
            </a:r>
          </a:p>
          <a:p>
            <a:r>
              <a:rPr lang="en-US" sz="3000" dirty="0"/>
              <a:t>The synthesis and release of most hormones are regulated by some type of </a:t>
            </a:r>
            <a:r>
              <a:rPr lang="en-US" sz="3000" b="1" dirty="0"/>
              <a:t>negative feedback </a:t>
            </a:r>
            <a:r>
              <a:rPr lang="en-US" sz="3000" b="1" dirty="0" smtClean="0"/>
              <a:t>system.</a:t>
            </a:r>
          </a:p>
          <a:p>
            <a:r>
              <a:rPr lang="en-US" sz="3000" b="1" dirty="0"/>
              <a:t>As hormone levels rise, they cause target organ effects and inhibit further hormone release</a:t>
            </a:r>
            <a:r>
              <a:rPr lang="en-US" sz="3000" dirty="0"/>
              <a:t>. As a result, blood levels of many hormones vary only within a narrow </a:t>
            </a:r>
            <a:r>
              <a:rPr lang="en-US" sz="3000" dirty="0" smtClean="0"/>
              <a:t>range.</a:t>
            </a:r>
          </a:p>
          <a:p>
            <a:r>
              <a:rPr lang="en-US" sz="3000" dirty="0"/>
              <a:t>Endocrine glands are stimulated to manufacture and release their hormones by </a:t>
            </a:r>
            <a:r>
              <a:rPr lang="en-US" sz="3000" b="1" dirty="0"/>
              <a:t>three major types of stimuli</a:t>
            </a:r>
            <a:r>
              <a:rPr lang="en-US" sz="3000" b="1" dirty="0" smtClean="0"/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000" b="1" dirty="0" err="1" smtClean="0">
                <a:solidFill>
                  <a:srgbClr val="FF0000"/>
                </a:solidFill>
              </a:rPr>
              <a:t>Humoral</a:t>
            </a:r>
            <a:endParaRPr lang="en-US" sz="3000" b="1" dirty="0" smtClean="0">
              <a:solidFill>
                <a:srgbClr val="FF0000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3000" b="1" dirty="0">
                <a:solidFill>
                  <a:srgbClr val="FF0000"/>
                </a:solidFill>
              </a:rPr>
              <a:t>N</a:t>
            </a:r>
            <a:r>
              <a:rPr lang="en-US" sz="3000" b="1" dirty="0" smtClean="0">
                <a:solidFill>
                  <a:srgbClr val="FF0000"/>
                </a:solidFill>
              </a:rPr>
              <a:t>eural</a:t>
            </a:r>
            <a:r>
              <a:rPr lang="en-US" sz="3000" b="1" dirty="0">
                <a:solidFill>
                  <a:srgbClr val="FF0000"/>
                </a:solidFill>
              </a:rPr>
              <a:t>, and </a:t>
            </a:r>
            <a:endParaRPr lang="en-US" sz="3000" b="1" dirty="0" smtClean="0">
              <a:solidFill>
                <a:srgbClr val="FF0000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US" sz="3000" b="1" dirty="0">
                <a:solidFill>
                  <a:srgbClr val="FF0000"/>
                </a:solidFill>
              </a:rPr>
              <a:t>H</a:t>
            </a:r>
            <a:r>
              <a:rPr lang="en-US" sz="3000" b="1" dirty="0" smtClean="0">
                <a:solidFill>
                  <a:srgbClr val="FF0000"/>
                </a:solidFill>
              </a:rPr>
              <a:t>ormonal</a:t>
            </a:r>
            <a:r>
              <a:rPr lang="en-US" sz="3000" dirty="0"/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52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Humoral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Stimuli (</a:t>
            </a:r>
            <a:r>
              <a:rPr lang="en-US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bloodborne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chemicals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):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endocrine glands secrete their hormones in direct response to changing blood levels of certain critical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ions and nutrients.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Example; Cells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of the parathyroid glands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monitor blood Ca</a:t>
            </a:r>
            <a:r>
              <a:rPr lang="en-US" sz="2800" b="1" baseline="30000" dirty="0">
                <a:latin typeface="Times New Roman" pitchFamily="18" charset="0"/>
                <a:cs typeface="Times New Roman" pitchFamily="18" charset="0"/>
              </a:rPr>
              <a:t>2+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levels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when they detect a decline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from normal values,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they secrete parathyroid hormone (PTH).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Neural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Stimuli: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 few cases,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nerve fibers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stimulate hormone release.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classic example of neural stimuli is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sympathetic nervous system stimulation of the adrenal medulla to release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catecholamines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(norepinephrine and epinephrine) during periods of stress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36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Hormonal 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Stimuli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any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endocrine glands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release their hormones in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response to hormones produced by other endocrine organs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and the stimuli in these cases are called hormonal stimuli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example, release of most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anterior pituitary hormones is regulated by releasing and inhibiting hormones produced by the hypothalamus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many anterior pituitary hormones in turn stimulate other endocrine organs to release their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hormones.</a:t>
            </a:r>
          </a:p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/>
              <a:t>Both “turn-on” factors (hormonal, </a:t>
            </a:r>
            <a:r>
              <a:rPr lang="en-US" sz="2800" dirty="0" err="1"/>
              <a:t>humoral</a:t>
            </a:r>
            <a:r>
              <a:rPr lang="en-US" sz="2800" dirty="0"/>
              <a:t>, and neural stimuli) and “turn-off” factors (feedback inhibition and others) may be </a:t>
            </a:r>
            <a:r>
              <a:rPr lang="en-US" sz="2800" b="1" dirty="0">
                <a:solidFill>
                  <a:srgbClr val="FF0000"/>
                </a:solidFill>
              </a:rPr>
              <a:t>modified by the nervous </a:t>
            </a:r>
            <a:r>
              <a:rPr lang="en-US" sz="2800" b="1" dirty="0" smtClean="0">
                <a:solidFill>
                  <a:srgbClr val="FF0000"/>
                </a:solidFill>
              </a:rPr>
              <a:t>system (cerebral cortex</a:t>
            </a:r>
            <a:r>
              <a:rPr lang="en-US" sz="2800" b="1" smtClean="0">
                <a:solidFill>
                  <a:srgbClr val="FF0000"/>
                </a:solidFill>
              </a:rPr>
              <a:t>, hypothalamus)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8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30" y="914400"/>
            <a:ext cx="877837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99" y="152400"/>
            <a:ext cx="443752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694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00"/>
            <a:ext cx="9067800" cy="4801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815" y="152400"/>
            <a:ext cx="517017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636" y="5943600"/>
            <a:ext cx="4829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Excess growth hormone causes diabetes: </a:t>
            </a:r>
            <a:r>
              <a:rPr lang="en-US" sz="2000" b="1" dirty="0" err="1" smtClean="0"/>
              <a:t>Diabetogenic</a:t>
            </a:r>
            <a:r>
              <a:rPr lang="en-US" sz="2000" b="1" dirty="0" smtClean="0"/>
              <a:t> effect of excess GH</a:t>
            </a:r>
            <a:endParaRPr lang="en-US" sz="20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985" y="5705475"/>
            <a:ext cx="1813119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24400" y="5798726"/>
            <a:ext cx="2893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Abnormalities of GH secretion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55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73" y="-6927"/>
            <a:ext cx="8960427" cy="235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814362"/>
            <a:ext cx="8610600" cy="395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2352175"/>
            <a:ext cx="4338271" cy="448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02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16" y="152400"/>
            <a:ext cx="8806284" cy="6656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33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4636"/>
            <a:ext cx="8991600" cy="68233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 Introduction to Endocrinology</a:t>
            </a:r>
          </a:p>
          <a:p>
            <a:pPr marL="0" indent="0">
              <a:buNone/>
            </a:pP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ndocrine system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ervous system being the first it is the second great control system of the body, which interacts with the nervous system to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coordinate and integrate the activity of body cells.</a:t>
            </a:r>
          </a:p>
          <a:p>
            <a:pPr>
              <a:buFont typeface="Wingdings" pitchFamily="2" charset="2"/>
              <a:buChar char="§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nervous system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regulates the activity of muscles and glands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via electrochemical impulses delivered by neurons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and those organs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respond within milliseconds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The endocrine system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influences metabolic activity by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means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hormones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hormon</a:t>
            </a:r>
            <a:r>
              <a:rPr lang="en-US" sz="2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=to excite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), which are chemical messengers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released into the blood to be transported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throughout the body. Binding of a hormone to cellular receptors initiates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responses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that typically occur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after a lag period of seconds or even days.</a:t>
            </a:r>
          </a:p>
          <a:p>
            <a:pPr>
              <a:buFont typeface="Wingdings" pitchFamily="2" charset="2"/>
              <a:buChar char="§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But, once initiated, those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responses tend to be much more prolonged than those induced by the nervous system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61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763000" cy="6477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Homeostatic Imbalance of Growth hormone</a:t>
            </a:r>
            <a:endParaRPr lang="en-US" sz="2800" b="1" u="sng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Both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hypersecretion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600" dirty="0" err="1">
                <a:latin typeface="Arial" pitchFamily="34" charset="0"/>
                <a:cs typeface="Arial" pitchFamily="34" charset="0"/>
              </a:rPr>
              <a:t>hyposecretion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of GH may result in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structural abnormalities</a:t>
            </a:r>
          </a:p>
          <a:p>
            <a:r>
              <a:rPr lang="en-US" sz="2800" b="1" u="sng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Hypersecretion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in </a:t>
            </a:r>
            <a:r>
              <a:rPr lang="en-US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children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results in 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gigantism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because the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still-active epiphyseal (growth) plates are targeted by GH. The person becomes abnormally tall, often reaching a height of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2.4 m (8 feet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), but has relatively normal body proportions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6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excessive amounts of GH are secreted 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after the epiphyseal plates have 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closed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ADULT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en-US" sz="2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acromegaly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results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. Literally translated as “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enlarged extremities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,” this condition is characterized by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overgrowth bones 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of the hands, feet, and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face.</a:t>
            </a:r>
          </a:p>
          <a:p>
            <a:r>
              <a:rPr lang="en-US" sz="2800" dirty="0" err="1"/>
              <a:t>Hypersecretion</a:t>
            </a:r>
            <a:r>
              <a:rPr lang="en-US" sz="2800" dirty="0"/>
              <a:t> usually results from an </a:t>
            </a:r>
            <a:r>
              <a:rPr lang="en-US" sz="2800" b="1" dirty="0" err="1"/>
              <a:t>adenohypophyseal</a:t>
            </a:r>
            <a:r>
              <a:rPr lang="en-US" sz="2800" b="1" dirty="0"/>
              <a:t> tumor </a:t>
            </a:r>
            <a:endParaRPr lang="en-US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26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479"/>
            <a:ext cx="4501965" cy="639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27547" y="304800"/>
            <a:ext cx="3859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</a:rPr>
              <a:t>Regulation of secretion of ADH from posterior pituitary &amp; functions of ADH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33800" y="2983652"/>
            <a:ext cx="541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If you drank a liter of water, what effect would this </a:t>
            </a:r>
            <a:r>
              <a:rPr lang="en-US" b="1" dirty="0" smtClean="0"/>
              <a:t>have on the osmotic pressure of your blood, and how would the </a:t>
            </a:r>
            <a:r>
              <a:rPr lang="en-US" b="1" dirty="0"/>
              <a:t>level of ADH change in your blood?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69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90" y="838200"/>
            <a:ext cx="901643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5638800"/>
            <a:ext cx="7017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Can you think about the importance of oxytocin for the mother?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040200"/>
            <a:ext cx="2438400" cy="1210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71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47725"/>
            <a:ext cx="9072913" cy="509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2400"/>
            <a:ext cx="3429000" cy="35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28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8940"/>
            <a:ext cx="8001000" cy="660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93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3408"/>
            <a:ext cx="7888408" cy="615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0600" y="2209800"/>
            <a:ext cx="15606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30 gram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6371419"/>
            <a:ext cx="69169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>
                <a:solidFill>
                  <a:srgbClr val="FF0000"/>
                </a:solidFill>
              </a:rPr>
              <a:t>Location, blood supply, and histology of the </a:t>
            </a:r>
            <a:r>
              <a:rPr lang="en-US" sz="2800" b="1" u="sng" dirty="0">
                <a:solidFill>
                  <a:srgbClr val="FF0000"/>
                </a:solidFill>
              </a:rPr>
              <a:t>thyroid gland</a:t>
            </a:r>
            <a:r>
              <a:rPr lang="en-US" sz="2000" b="1" u="sng" dirty="0">
                <a:solidFill>
                  <a:srgbClr val="FF0000"/>
                </a:solidFill>
              </a:rPr>
              <a:t>.</a:t>
            </a:r>
            <a:endParaRPr lang="en-US" sz="20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49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40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>
                <a:solidFill>
                  <a:srgbClr val="FF0000"/>
                </a:solidFill>
              </a:rPr>
              <a:t>Functions of thyroid hormone (T</a:t>
            </a:r>
            <a:r>
              <a:rPr lang="en-US" b="1" u="sng" baseline="-25000" dirty="0" smtClean="0">
                <a:solidFill>
                  <a:srgbClr val="FF0000"/>
                </a:solidFill>
              </a:rPr>
              <a:t>3</a:t>
            </a:r>
            <a:r>
              <a:rPr lang="en-US" b="1" u="sng" dirty="0" smtClean="0">
                <a:solidFill>
                  <a:srgbClr val="FF0000"/>
                </a:solidFill>
              </a:rPr>
              <a:t>, T</a:t>
            </a:r>
            <a:r>
              <a:rPr lang="en-US" b="1" u="sng" baseline="-25000" dirty="0" smtClean="0">
                <a:solidFill>
                  <a:srgbClr val="FF0000"/>
                </a:solidFill>
              </a:rPr>
              <a:t>4</a:t>
            </a:r>
            <a:r>
              <a:rPr lang="en-US" b="1" u="sng" dirty="0" smtClean="0">
                <a:solidFill>
                  <a:srgbClr val="FF0000"/>
                </a:solidFill>
              </a:rPr>
              <a:t> )</a:t>
            </a:r>
            <a:endParaRPr lang="en-US" b="1" u="sng" baseline="-250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Increase </a:t>
            </a:r>
            <a:r>
              <a:rPr lang="en-US" sz="2400" dirty="0"/>
              <a:t>basal metabolic rate</a:t>
            </a:r>
          </a:p>
          <a:p>
            <a:r>
              <a:rPr lang="en-US" sz="2400" dirty="0"/>
              <a:t>Regulate development and growth of nervous tissue and bones</a:t>
            </a:r>
          </a:p>
          <a:p>
            <a:r>
              <a:rPr lang="en-US" sz="2400" dirty="0"/>
              <a:t>Enhance some actions of </a:t>
            </a:r>
            <a:r>
              <a:rPr lang="en-US" sz="2400" dirty="0" err="1" smtClean="0"/>
              <a:t>catecholamines</a:t>
            </a:r>
            <a:r>
              <a:rPr lang="en-US" sz="2400" dirty="0" smtClean="0"/>
              <a:t> (adrenal medullary hormones)</a:t>
            </a:r>
            <a:endParaRPr lang="en-US" sz="2400" dirty="0"/>
          </a:p>
          <a:p>
            <a:r>
              <a:rPr lang="en-US" sz="2400" dirty="0"/>
              <a:t>Stimulate lipolysis</a:t>
            </a:r>
          </a:p>
          <a:p>
            <a:r>
              <a:rPr lang="en-US" sz="2400" dirty="0"/>
              <a:t>Stimulate protein synthesis</a:t>
            </a:r>
          </a:p>
          <a:p>
            <a:r>
              <a:rPr lang="en-US" sz="2400" dirty="0"/>
              <a:t>Increase body temperature (</a:t>
            </a:r>
            <a:r>
              <a:rPr lang="en-US" sz="2400" dirty="0" err="1"/>
              <a:t>calorigenic</a:t>
            </a:r>
            <a:r>
              <a:rPr lang="en-US" sz="2400" dirty="0"/>
              <a:t> effect)</a:t>
            </a:r>
          </a:p>
          <a:p>
            <a:r>
              <a:rPr lang="en-US" sz="2400" dirty="0"/>
              <a:t>Stimulate synthesis of Na+/K+ ATPase</a:t>
            </a:r>
          </a:p>
          <a:p>
            <a:r>
              <a:rPr lang="en-US" sz="2400" dirty="0"/>
              <a:t>Increase the use of glucose and fatty acids for ATP production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648199"/>
            <a:ext cx="2667000" cy="187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86401" y="5218027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Abnormal thyroid hormone secretion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99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914400"/>
            <a:ext cx="8762879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08964" y="6280482"/>
            <a:ext cx="220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THYROID DISORDERS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23774" y="5867400"/>
            <a:ext cx="1711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Hypothyroidism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89765" y="5518850"/>
            <a:ext cx="1785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Hyperthyroidism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11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5725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27833" y="6280482"/>
            <a:ext cx="220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THYROID DISORDERS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08814" y="5682734"/>
            <a:ext cx="1711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Hypothyroidism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38256" y="5842061"/>
            <a:ext cx="1785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Hyperthyroidism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80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3581400"/>
            <a:ext cx="8534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</a:rPr>
              <a:t>Functions of parathyroid hormones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400" dirty="0" smtClean="0"/>
              <a:t>PTH </a:t>
            </a:r>
            <a:r>
              <a:rPr lang="en-US" sz="2400" dirty="0"/>
              <a:t>promotes </a:t>
            </a:r>
            <a:r>
              <a:rPr lang="en-US" sz="2400" dirty="0" err="1"/>
              <a:t>resorption</a:t>
            </a:r>
            <a:r>
              <a:rPr lang="en-US" sz="2400" dirty="0"/>
              <a:t> of bone extracellular matrix, which</a:t>
            </a:r>
          </a:p>
          <a:p>
            <a:r>
              <a:rPr lang="en-US" sz="2400" dirty="0"/>
              <a:t>releases Ca</a:t>
            </a:r>
            <a:r>
              <a:rPr lang="en-US" sz="2400" baseline="30000" dirty="0"/>
              <a:t>2</a:t>
            </a:r>
            <a:r>
              <a:rPr lang="en-US" sz="2400" dirty="0"/>
              <a:t> into the blood and slows loss of Ca</a:t>
            </a:r>
            <a:r>
              <a:rPr lang="en-US" sz="2400" baseline="30000" dirty="0"/>
              <a:t>2</a:t>
            </a:r>
            <a:r>
              <a:rPr lang="en-US" sz="2400" dirty="0" smtClean="0"/>
              <a:t> </a:t>
            </a:r>
            <a:r>
              <a:rPr lang="en-US" sz="2400" dirty="0"/>
              <a:t>in </a:t>
            </a:r>
            <a:r>
              <a:rPr lang="en-US" sz="2400" dirty="0" smtClean="0"/>
              <a:t>the urine</a:t>
            </a:r>
            <a:r>
              <a:rPr lang="en-US" sz="2400" dirty="0"/>
              <a:t>, raising the blood level of Ca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400" dirty="0" smtClean="0"/>
              <a:t>PTH </a:t>
            </a:r>
            <a:r>
              <a:rPr lang="en-US" sz="2400" dirty="0"/>
              <a:t>also stimulates the kidneys to synthesize </a:t>
            </a:r>
            <a:r>
              <a:rPr lang="en-US" sz="2400" dirty="0" err="1"/>
              <a:t>calcitriol</a:t>
            </a:r>
            <a:r>
              <a:rPr lang="en-US" sz="2400" dirty="0"/>
              <a:t>, the</a:t>
            </a:r>
          </a:p>
          <a:p>
            <a:r>
              <a:rPr lang="en-US" sz="2400" dirty="0"/>
              <a:t>active form of vitamin D.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en-US" sz="2400" dirty="0" err="1" smtClean="0"/>
              <a:t>Calcitriol</a:t>
            </a:r>
            <a:r>
              <a:rPr lang="en-US" sz="2400" dirty="0" smtClean="0"/>
              <a:t> </a:t>
            </a:r>
            <a:r>
              <a:rPr lang="en-US" sz="2400" dirty="0"/>
              <a:t>stimulates increased absorption of Ca</a:t>
            </a:r>
            <a:r>
              <a:rPr lang="en-US" sz="2400" baseline="30000" dirty="0"/>
              <a:t>2</a:t>
            </a:r>
            <a:r>
              <a:rPr lang="en-US" sz="2400" dirty="0" smtClean="0"/>
              <a:t> </a:t>
            </a:r>
            <a:r>
              <a:rPr lang="en-US" sz="2400" dirty="0"/>
              <a:t>from </a:t>
            </a:r>
            <a:r>
              <a:rPr lang="en-US" sz="2400" dirty="0" smtClean="0"/>
              <a:t>foods in the </a:t>
            </a:r>
            <a:r>
              <a:rPr lang="en-US" sz="2400" dirty="0"/>
              <a:t>gastrointestinal tract, which helps increase the </a:t>
            </a:r>
            <a:r>
              <a:rPr lang="en-US" sz="2400" dirty="0" smtClean="0"/>
              <a:t>blood level </a:t>
            </a:r>
            <a:r>
              <a:rPr lang="en-US" sz="2400" dirty="0"/>
              <a:t>of Ca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56309"/>
            <a:ext cx="4075867" cy="2639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8600"/>
            <a:ext cx="334479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79660" y="990600"/>
            <a:ext cx="8322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40 mg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67416" y="2937164"/>
            <a:ext cx="29640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</a:rPr>
              <a:t>Parathyroid glands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8280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Endocrine System: An Overview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wo kinds of glands: Endocrine &amp; Exocrine</a:t>
            </a:r>
          </a:p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Exocrine glands:</a:t>
            </a: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roduce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nonhormonal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substances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such as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sweat and saliva.</a:t>
            </a:r>
          </a:p>
          <a:p>
            <a:pPr lvl="1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ave ducts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through which these substances are moved to a membrane surface. </a:t>
            </a:r>
          </a:p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Endocrine glands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lso called ductless glands</a:t>
            </a:r>
          </a:p>
          <a:p>
            <a:pPr lvl="1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produce hormones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lack ducts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They release their hormones into the surrounding tissue fluid 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endo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within;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crine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= to secrete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ypically have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 rich vascular and lymphatic drainage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that receives their hormones.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Most of the hormone-producing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cells in endocrine glands are arranged in cords and branching network,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situation that maximizes contact between them and the capillaries surrounding them.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57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8871031" cy="5320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0875" y="152400"/>
            <a:ext cx="606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Adrenal; Ad: near or Supra-renal glands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1677" y="1143000"/>
            <a:ext cx="3072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Kidney: Retro-peritoneal organ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59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8526516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76400" y="175644"/>
            <a:ext cx="4353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smtClean="0">
                <a:solidFill>
                  <a:srgbClr val="FF0000"/>
                </a:solidFill>
              </a:rPr>
              <a:t>Adrenal gland: Internal structure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02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3" y="1066800"/>
            <a:ext cx="9088637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363" y="228600"/>
            <a:ext cx="4172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Functions of Adrenal gland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680" y="5895974"/>
            <a:ext cx="2029719" cy="76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24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60" y="152400"/>
            <a:ext cx="861044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28800" y="6243637"/>
            <a:ext cx="459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</a:rPr>
              <a:t>Stress and the adrenal gland. </a:t>
            </a:r>
            <a:endParaRPr lang="en-US" sz="28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29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22564"/>
            <a:ext cx="2438400" cy="1903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95600"/>
            <a:ext cx="4290239" cy="295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36670"/>
            <a:ext cx="4191000" cy="6326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56005" y="2413944"/>
            <a:ext cx="3279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</a:rPr>
              <a:t>Endocrine </a:t>
            </a:r>
            <a:r>
              <a:rPr lang="en-US" sz="2800" b="1" u="sng" dirty="0" err="1" smtClean="0">
                <a:solidFill>
                  <a:srgbClr val="FF0000"/>
                </a:solidFill>
              </a:rPr>
              <a:t>pancrease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2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7630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Diabetes mellitus (DM)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Diabetes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mellitus (DM) is not a single disease entity, but rather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group of metabolic disorders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sharing the common underlying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feature of hyperglycemia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Hyperglycemia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in diabetes results from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defects in insulin secretion, insulin action, or, most commonly, both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Depending on the etiology of the DM,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factors contributing to hyperglycemia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include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reduced insulin secretion, decreased glucose utilization, and increased glucose production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chronic hyperglycemia and attendant metabolic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dysregulation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may be associated with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secondary damage in multiple organ systems, especially the kidneys, eyes, nerves, and blood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vessels.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Two types: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Type I DM: Insulin dependent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Type II DM: Noninsulin dependent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856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978" y="457200"/>
            <a:ext cx="7394821" cy="6002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602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763000" cy="647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TYPE 2 DIABETES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ore complex condition than type 1 diabetes because there is a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combination of resistance to the actions of insulin in liver and muscle together with impaired pancreatic β-cell function leading to 'relative' insulin deficiency.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Insulin resistance appears to come first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, and leads to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elevated insulin secretion in order to maintain normal blood glucose levels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. However, in susceptible individuals the pancreatic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β cells are unable to sustain the increased demand for insulin and a slowly progressive insulin deficiency develops.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In patients with type 2 diabetes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excessive production of glucose in the liver (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glycogenolysis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&amp; gluconeogenesis)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under-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utilisation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of glucose in skeletal muscle </a:t>
            </a:r>
            <a:r>
              <a:rPr lang="en-US" sz="2400" dirty="0" smtClean="0">
                <a:effectLst/>
                <a:latin typeface="Times New Roman" pitchFamily="18" charset="0"/>
                <a:cs typeface="Times New Roman" pitchFamily="18" charset="0"/>
              </a:rPr>
              <a:t>result from resistance to the action of insulin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40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5692"/>
            <a:ext cx="7239000" cy="6164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52600" y="6246998"/>
            <a:ext cx="4979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Long-term complications of diabetes</a:t>
            </a:r>
          </a:p>
        </p:txBody>
      </p:sp>
    </p:spTree>
    <p:extLst>
      <p:ext uri="{BB962C8B-B14F-4D97-AF65-F5344CB8AC3E}">
        <p14:creationId xmlns:p14="http://schemas.microsoft.com/office/powerpoint/2010/main" val="395079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4" y="381000"/>
            <a:ext cx="9055174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5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08" y="381000"/>
            <a:ext cx="4850992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" y="0"/>
            <a:ext cx="421680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Fig. Location of the major endocrine organs of the body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hypothalamus, along with its neural functions, produces and releases hormones, so we can consider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hypothalamus a neuroendocrine organ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Besides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major endocrine organs, various other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tissues and organs produce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hormones,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adipose cells release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leptin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and pockets of hormone-producing cells are found in the walls of the small intestine, stomach, kidneys, and heart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21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three cardinal signs of diabetes mellitus </a:t>
            </a:r>
          </a:p>
          <a:p>
            <a:pPr marL="0" indent="0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olyuria, polydipsia, and polyphagia.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excessive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glucose in the kidney filtrate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acts as 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osmotic diuretic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(that is, it inhibits water reabsorption by the kidney tubules), resulting in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polyuria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a huge urine output that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leads to decreased blood volume and dehydration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Ketone bodies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negatively charged and carry positive ions out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with them; as a result,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sodium and potassium ions are also lost from the body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Because of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electrolyte imbalance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the person gets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abdominal pains and may vomit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Dehydration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stimulates hypothalamic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thirst centers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causing 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polydipsia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or excessive thirst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olyphagia,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refers to excessive hunger and food consumption, a sign that the person is “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starving in the land of plenty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.” Although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plenty of glucose is available, it cannot be used,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and the body starts to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utilize its fat and protein stores for energy metabolism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93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9303"/>
            <a:ext cx="5496180" cy="5806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60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2" y="20782"/>
            <a:ext cx="4937698" cy="514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799" y="3810000"/>
            <a:ext cx="4313925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6781" y="304800"/>
            <a:ext cx="38324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2060"/>
                </a:solidFill>
              </a:rPr>
              <a:t>Hormones produced by scattered cells in particular organ system</a:t>
            </a:r>
            <a:endParaRPr lang="en-US" sz="28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61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"/>
            <a:ext cx="8915400" cy="66294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5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Functional division of endocrine glands</a:t>
            </a:r>
          </a:p>
          <a:p>
            <a:pPr marL="514350" indent="-514350">
              <a:buAutoNum type="arabicPeriod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Endocrine Glands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Endocrine hormones are long-distance chemical signals that travel in blood or lymph throughout the body.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Autocrine Glands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Autocrine hormones are chemicals that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exert their effects on the same cells that secrete them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For example, certain 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prostaglandins released by smooth muscle cells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cause those smooth muscle cells to contract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3. Paracrine Glands: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en-US" sz="33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ct locally on the 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adjacent cells but affect cell types other than those releasing the paracrine chemicals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857250" lvl="1" indent="-457200">
              <a:buFont typeface="Wingdings" pitchFamily="2" charset="2"/>
              <a:buChar char="§"/>
            </a:pP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For example, </a:t>
            </a:r>
            <a:r>
              <a:rPr lang="en-US" sz="3300" b="1" dirty="0" smtClean="0">
                <a:latin typeface="Times New Roman" pitchFamily="18" charset="0"/>
                <a:cs typeface="Times New Roman" pitchFamily="18" charset="0"/>
              </a:rPr>
              <a:t>somatostatin </a:t>
            </a:r>
            <a:r>
              <a:rPr lang="en-US" sz="3300" dirty="0" smtClean="0">
                <a:latin typeface="Times New Roman" pitchFamily="18" charset="0"/>
                <a:cs typeface="Times New Roman" pitchFamily="18" charset="0"/>
              </a:rPr>
              <a:t>released by one population of pancreatic cells inhibits the release of insulin by a different population of pancreatic cells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091" y="5715000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 Certain tumor cells, such as those of some cancers of the lung or pancreas, synthesize hormones identical to those made in normal endocrine glands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74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458200" cy="59737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Objectives of endocrinology</a:t>
            </a: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Identify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gland or tissue that is producing the hormone.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Identify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hormone that is produced.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Identify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target for that hormone (where is that hormone going in the body?).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Identify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function of that hormone (what is that hormone going to cause the body to do?).</a:t>
            </a:r>
          </a:p>
        </p:txBody>
      </p:sp>
    </p:spTree>
    <p:extLst>
      <p:ext uri="{BB962C8B-B14F-4D97-AF65-F5344CB8AC3E}">
        <p14:creationId xmlns:p14="http://schemas.microsoft.com/office/powerpoint/2010/main" val="80842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>
            <a:normAutofit/>
          </a:bodyPr>
          <a:lstStyle/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For maintaining homeostasis, two major system come into play.</a:t>
            </a:r>
          </a:p>
          <a:p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autonomic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nervous system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is concerned with rapid changes, while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hormones of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the endocrine system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are mainly involved in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slower and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more precise adjustments.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endocrine system consists of glands widely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separated from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each other with no direct anatomical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links.</a:t>
            </a:r>
          </a:p>
          <a:p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Endocrine glands consist of groups of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secretory cells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surrounded by an extensive network of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capillaries which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facilitates diffusion of </a:t>
            </a:r>
            <a:r>
              <a:rPr lang="en-US" sz="2500" i="1" dirty="0">
                <a:latin typeface="Times New Roman" pitchFamily="18" charset="0"/>
                <a:cs typeface="Times New Roman" pitchFamily="18" charset="0"/>
              </a:rPr>
              <a:t>hormones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(chemical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messengers) directly from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the secretory cells into the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bloodstream; ductless gland.</a:t>
            </a: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Two major types of hormone based on chemical nature: </a:t>
            </a:r>
          </a:p>
          <a:p>
            <a:pPr lvl="1"/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mino acids based (amines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polypeptides and proteins).</a:t>
            </a:r>
          </a:p>
          <a:p>
            <a:pPr lvl="1"/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holesterol-based lipids (steroids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298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52400"/>
            <a:ext cx="493914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429" y="769695"/>
            <a:ext cx="4134880" cy="600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10200" y="20782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Position of major endocrine glands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23" y="4377891"/>
            <a:ext cx="3940333" cy="239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9019" y="2438400"/>
            <a:ext cx="412172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7030A0"/>
                </a:solidFill>
              </a:rPr>
              <a:t>The receptors for water-soluble hormones are situated </a:t>
            </a:r>
            <a:r>
              <a:rPr lang="en-US" sz="2200" b="1" dirty="0" smtClean="0">
                <a:solidFill>
                  <a:srgbClr val="7030A0"/>
                </a:solidFill>
              </a:rPr>
              <a:t>on the </a:t>
            </a:r>
            <a:r>
              <a:rPr lang="en-US" sz="2200" b="1" dirty="0">
                <a:solidFill>
                  <a:srgbClr val="7030A0"/>
                </a:solidFill>
              </a:rPr>
              <a:t>cell </a:t>
            </a:r>
            <a:r>
              <a:rPr lang="en-US" sz="2200" b="1" dirty="0" smtClean="0">
                <a:solidFill>
                  <a:srgbClr val="7030A0"/>
                </a:solidFill>
              </a:rPr>
              <a:t>membrane and </a:t>
            </a:r>
            <a:r>
              <a:rPr lang="en-US" sz="2200" b="1" dirty="0">
                <a:solidFill>
                  <a:srgbClr val="7030A0"/>
                </a:solidFill>
              </a:rPr>
              <a:t>those for lipid-soluble hormones</a:t>
            </a:r>
          </a:p>
          <a:p>
            <a:r>
              <a:rPr lang="en-US" sz="2200" b="1" dirty="0">
                <a:solidFill>
                  <a:srgbClr val="7030A0"/>
                </a:solidFill>
              </a:rPr>
              <a:t>are inside the cell.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332" y="1740932"/>
            <a:ext cx="22586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Cholesterol derived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9374" y="1837914"/>
            <a:ext cx="21876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FF0000"/>
                </a:solidFill>
              </a:rPr>
              <a:t>Aminoacid</a:t>
            </a:r>
            <a:r>
              <a:rPr lang="en-US" sz="2000" b="1" dirty="0" smtClean="0">
                <a:solidFill>
                  <a:srgbClr val="FF0000"/>
                </a:solidFill>
              </a:rPr>
              <a:t> derived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2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63348"/>
            <a:ext cx="7620000" cy="619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8400" y="152400"/>
            <a:ext cx="67966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smtClean="0">
                <a:solidFill>
                  <a:srgbClr val="FF0000"/>
                </a:solidFill>
              </a:rPr>
              <a:t>1.The </a:t>
            </a:r>
            <a:r>
              <a:rPr lang="en-US" sz="3600" b="1" u="sng" dirty="0">
                <a:solidFill>
                  <a:srgbClr val="FF0000"/>
                </a:solidFill>
              </a:rPr>
              <a:t>Pituitary </a:t>
            </a:r>
            <a:r>
              <a:rPr lang="en-US" sz="3600" b="1" u="sng" dirty="0" smtClean="0">
                <a:solidFill>
                  <a:srgbClr val="FF0000"/>
                </a:solidFill>
              </a:rPr>
              <a:t>Gland </a:t>
            </a:r>
            <a:r>
              <a:rPr lang="en-US" sz="3600" b="1" dirty="0">
                <a:solidFill>
                  <a:srgbClr val="FF0000"/>
                </a:solidFill>
              </a:rPr>
              <a:t>(</a:t>
            </a:r>
            <a:r>
              <a:rPr lang="en-US" sz="3600" b="1" dirty="0" err="1">
                <a:solidFill>
                  <a:srgbClr val="FF0000"/>
                </a:solidFill>
              </a:rPr>
              <a:t>Hypophysis</a:t>
            </a:r>
            <a:r>
              <a:rPr lang="en-US" sz="3600" b="1" dirty="0">
                <a:solidFill>
                  <a:srgbClr val="FF0000"/>
                </a:solidFill>
              </a:rPr>
              <a:t>)</a:t>
            </a:r>
            <a:br>
              <a:rPr lang="en-US" sz="3600" b="1" dirty="0">
                <a:solidFill>
                  <a:srgbClr val="FF0000"/>
                </a:solidFill>
              </a:rPr>
            </a:br>
            <a:endParaRPr lang="en-US" sz="36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42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1797</Words>
  <Application>Microsoft Office PowerPoint</Application>
  <PresentationFormat>On-screen Show (4:3)</PresentationFormat>
  <Paragraphs>140</Paragraphs>
  <Slides>42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ENDOCRINOLOGY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Inspiron 3000</dc:creator>
  <cp:lastModifiedBy>Inspiron 3000</cp:lastModifiedBy>
  <cp:revision>21</cp:revision>
  <dcterms:created xsi:type="dcterms:W3CDTF">2017-03-28T12:14:16Z</dcterms:created>
  <dcterms:modified xsi:type="dcterms:W3CDTF">2017-04-03T11:12:08Z</dcterms:modified>
</cp:coreProperties>
</file>