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332" r:id="rId4"/>
    <p:sldId id="333" r:id="rId5"/>
    <p:sldId id="260" r:id="rId6"/>
    <p:sldId id="261" r:id="rId7"/>
    <p:sldId id="262" r:id="rId8"/>
    <p:sldId id="334" r:id="rId9"/>
    <p:sldId id="263" r:id="rId10"/>
    <p:sldId id="266" r:id="rId11"/>
    <p:sldId id="264" r:id="rId12"/>
    <p:sldId id="267" r:id="rId13"/>
    <p:sldId id="268" r:id="rId14"/>
    <p:sldId id="270" r:id="rId15"/>
    <p:sldId id="271" r:id="rId16"/>
    <p:sldId id="272" r:id="rId17"/>
    <p:sldId id="273" r:id="rId18"/>
    <p:sldId id="276" r:id="rId19"/>
    <p:sldId id="277" r:id="rId20"/>
    <p:sldId id="335" r:id="rId21"/>
    <p:sldId id="336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337" r:id="rId32"/>
    <p:sldId id="287" r:id="rId33"/>
    <p:sldId id="288" r:id="rId34"/>
    <p:sldId id="289" r:id="rId35"/>
    <p:sldId id="290" r:id="rId36"/>
    <p:sldId id="291" r:id="rId37"/>
    <p:sldId id="292" r:id="rId38"/>
    <p:sldId id="298" r:id="rId39"/>
    <p:sldId id="299" r:id="rId40"/>
    <p:sldId id="300" r:id="rId41"/>
    <p:sldId id="302" r:id="rId42"/>
    <p:sldId id="338" r:id="rId43"/>
    <p:sldId id="306" r:id="rId44"/>
    <p:sldId id="307" r:id="rId45"/>
    <p:sldId id="314" r:id="rId46"/>
    <p:sldId id="315" r:id="rId47"/>
    <p:sldId id="316" r:id="rId48"/>
    <p:sldId id="317" r:id="rId49"/>
    <p:sldId id="322" r:id="rId50"/>
    <p:sldId id="323" r:id="rId51"/>
    <p:sldId id="324" r:id="rId52"/>
    <p:sldId id="325" r:id="rId53"/>
    <p:sldId id="328" r:id="rId54"/>
    <p:sldId id="329" r:id="rId55"/>
    <p:sldId id="331" r:id="rId5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420D2-5C14-4169-95A0-91D46006EAD4}" type="datetimeFigureOut">
              <a:rPr lang="en-US" smtClean="0"/>
              <a:t>4/18/2017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8FA52-AA4B-45F1-8BDB-B11FF90A57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7126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420D2-5C14-4169-95A0-91D46006EAD4}" type="datetimeFigureOut">
              <a:rPr lang="en-US" smtClean="0"/>
              <a:t>4/18/2017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8FA52-AA4B-45F1-8BDB-B11FF90A57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6210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420D2-5C14-4169-95A0-91D46006EAD4}" type="datetimeFigureOut">
              <a:rPr lang="en-US" smtClean="0"/>
              <a:t>4/18/2017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8FA52-AA4B-45F1-8BDB-B11FF90A57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983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420D2-5C14-4169-95A0-91D46006EAD4}" type="datetimeFigureOut">
              <a:rPr lang="en-US" smtClean="0"/>
              <a:t>4/18/2017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8FA52-AA4B-45F1-8BDB-B11FF90A57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188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420D2-5C14-4169-95A0-91D46006EAD4}" type="datetimeFigureOut">
              <a:rPr lang="en-US" smtClean="0"/>
              <a:t>4/18/2017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8FA52-AA4B-45F1-8BDB-B11FF90A57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254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420D2-5C14-4169-95A0-91D46006EAD4}" type="datetimeFigureOut">
              <a:rPr lang="en-US" smtClean="0"/>
              <a:t>4/18/2017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8FA52-AA4B-45F1-8BDB-B11FF90A57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5863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420D2-5C14-4169-95A0-91D46006EAD4}" type="datetimeFigureOut">
              <a:rPr lang="en-US" smtClean="0"/>
              <a:t>4/18/2017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8FA52-AA4B-45F1-8BDB-B11FF90A57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3444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420D2-5C14-4169-95A0-91D46006EAD4}" type="datetimeFigureOut">
              <a:rPr lang="en-US" smtClean="0"/>
              <a:t>4/18/2017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8FA52-AA4B-45F1-8BDB-B11FF90A57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8981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420D2-5C14-4169-95A0-91D46006EAD4}" type="datetimeFigureOut">
              <a:rPr lang="en-US" smtClean="0"/>
              <a:t>4/18/2017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8FA52-AA4B-45F1-8BDB-B11FF90A57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3368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420D2-5C14-4169-95A0-91D46006EAD4}" type="datetimeFigureOut">
              <a:rPr lang="en-US" smtClean="0"/>
              <a:t>4/18/2017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8FA52-AA4B-45F1-8BDB-B11FF90A57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637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420D2-5C14-4169-95A0-91D46006EAD4}" type="datetimeFigureOut">
              <a:rPr lang="en-US" smtClean="0"/>
              <a:t>4/18/2017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8FA52-AA4B-45F1-8BDB-B11FF90A57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968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A420D2-5C14-4169-95A0-91D46006EAD4}" type="datetimeFigureOut">
              <a:rPr lang="en-US" smtClean="0"/>
              <a:t>4/18/2017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A8FA52-AA4B-45F1-8BDB-B11FF90A57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393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UNIT IX: URINARY SYSTEM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3886200" y="5029200"/>
            <a:ext cx="4953000" cy="1143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Bijay</a:t>
            </a:r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Subedi</a:t>
            </a:r>
            <a:endParaRPr lang="en-US" sz="28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SHAS, BPH 1</a:t>
            </a:r>
            <a:r>
              <a:rPr lang="en-US" sz="2800" b="1" baseline="30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st</a:t>
            </a:r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semester,  APL</a:t>
            </a:r>
          </a:p>
        </p:txBody>
      </p:sp>
    </p:spTree>
    <p:extLst>
      <p:ext uri="{BB962C8B-B14F-4D97-AF65-F5344CB8AC3E}">
        <p14:creationId xmlns:p14="http://schemas.microsoft.com/office/powerpoint/2010/main" val="1027804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76200"/>
            <a:ext cx="8839200" cy="6705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Nephrons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: (functional unit of kidney)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structural and functional units of the kidneys. Each kidney contains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over 1 million of these tiny blood-processing units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which carry out the processes that form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urine. In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addition, there are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thousands of collecting ducts,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each of which collects fluid from several nephrons and conveys it to the renal pelvis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Each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nephron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consists of a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glomerulus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which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is a tuft of capillaries, and a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renal tubule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en-US" sz="2400" dirty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cup-shaped end of the renal tubule, the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glomerular capsule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(or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Bowman’s capsule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) is blind and completely surrounds the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glomerulus.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Collectively, the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glomerular capsule and the enclosed glomerulus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are called the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renal corpuscle. 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endothelium of the glomerular capillaries is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fenestrated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(penetrated by many pores), which makes them exceptionally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porous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2070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362" y="72076"/>
            <a:ext cx="8698032" cy="6481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362" y="2871021"/>
            <a:ext cx="2371438" cy="33348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8593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52400"/>
            <a:ext cx="8915400" cy="6629400"/>
          </a:xfrm>
        </p:spPr>
        <p:txBody>
          <a:bodyPr>
            <a:normAutofit lnSpcReduction="10000"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external parietal layer of the glomerular capsule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is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simple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squamous epithelium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This layer simply contributes to the capsule structure and plays no part in forming filtrate.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visceral layer, which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adheres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to the glomerular capillaries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consists of highly modified, branching epithelial cells called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podocytes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(“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foot cells”). 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octopus-like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podocytes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terminate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in foot processes,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which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intertwine as they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grip</a:t>
            </a:r>
          </a:p>
          <a:p>
            <a:pPr marL="0" indent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to the basement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membrane</a:t>
            </a:r>
          </a:p>
          <a:p>
            <a:pPr marL="0" indent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of the glomerulus. The clefts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or</a:t>
            </a:r>
          </a:p>
          <a:p>
            <a:pPr marL="0" indent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openings between the foot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processes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are called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filtration slits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Through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these slits, filtrate enters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capsular space inside the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glomerular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capsule.</a:t>
            </a:r>
            <a:br>
              <a:rPr lang="en-US" sz="2400" dirty="0">
                <a:latin typeface="Times New Roman" pitchFamily="18" charset="0"/>
                <a:cs typeface="Times New Roman" pitchFamily="18" charset="0"/>
              </a:rPr>
            </a:b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075027"/>
            <a:ext cx="3657600" cy="4594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889499" y="6019800"/>
            <a:ext cx="22717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u="sng" dirty="0" smtClean="0">
                <a:solidFill>
                  <a:srgbClr val="FF0000"/>
                </a:solidFill>
              </a:rPr>
              <a:t>1. Glomerulus</a:t>
            </a:r>
            <a:endParaRPr lang="en-US" sz="2800" b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887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8600" y="3870593"/>
            <a:ext cx="5257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Fig. Filtration slit in the renal corpuscle for blood filtration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260" y="2438400"/>
            <a:ext cx="3587740" cy="441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"/>
            <a:ext cx="6667500" cy="3219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8281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28600"/>
            <a:ext cx="8839200" cy="64770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3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The renal </a:t>
            </a:r>
            <a:r>
              <a:rPr lang="en-US" sz="30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tubule</a:t>
            </a:r>
            <a:r>
              <a:rPr lang="en-US" sz="3000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is about 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3 cm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long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and has 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three major parts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It leaves the glomerular capsule as the elaborately 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coiled proximal convoluted tubule (PCT),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makes a 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hairpin loop called the loop of </a:t>
            </a: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Henle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(also called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Henle’s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loop), and then winds and twists again as the 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distal convoluted tubule (DCT)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before emptying into a 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collecting 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duct.</a:t>
            </a:r>
          </a:p>
          <a:p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walls of the PCT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are formed by 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cuboidal epithelial cells with large mitochondria; their luminal (exposed) surfaces bear dense 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microvilli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. Just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as in the intestine, this 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brush border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dramatically 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increases the surface area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and capacity for 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reabsorbing water and solutes from the filtrate and secreting substances into it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U-shaped loop of </a:t>
            </a: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Henle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has 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descending and ascending limbs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Thin segment (descending limb’s almost part)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is a 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simple squamous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epithelium 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freely permeable to water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. The epithelium becomes 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cuboidal or even low columnar in the ascending part of the loop of </a:t>
            </a: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Henle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which therefore becomes the thick segment.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600" b="1" dirty="0">
                <a:latin typeface="Times New Roman" pitchFamily="18" charset="0"/>
                <a:cs typeface="Times New Roman" pitchFamily="18" charset="0"/>
              </a:rPr>
            </a:br>
            <a:endParaRPr lang="en-US" sz="2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8116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76200"/>
            <a:ext cx="8991600" cy="6705600"/>
          </a:xfrm>
        </p:spPr>
        <p:txBody>
          <a:bodyPr>
            <a:normAutofit/>
          </a:bodyPr>
          <a:lstStyle/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11176"/>
            <a:ext cx="8686800" cy="6693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2257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52400"/>
            <a:ext cx="8915400" cy="66294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Collecting ducts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have two types of cells: </a:t>
            </a:r>
          </a:p>
          <a:p>
            <a:pPr marL="914400" lvl="1" indent="-457200">
              <a:buFont typeface="+mj-lt"/>
              <a:buAutoNum type="alphaLcPeriod"/>
            </a:pPr>
            <a:r>
              <a:rPr lang="en-US" sz="2400" b="1" u="sng" dirty="0" smtClean="0">
                <a:latin typeface="Times New Roman" pitchFamily="18" charset="0"/>
                <a:cs typeface="Times New Roman" pitchFamily="18" charset="0"/>
              </a:rPr>
              <a:t>Intercalated cells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cuboidal cells with abundant microvilli. The two varieties (type A and B) of intercalated cells play a major role in maintaining the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acid-base balance of the blood</a:t>
            </a:r>
          </a:p>
          <a:p>
            <a:pPr marL="914400" lvl="1" indent="-457200">
              <a:buFont typeface="+mj-lt"/>
              <a:buAutoNum type="alphaLcPeriod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he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more numerous </a:t>
            </a:r>
            <a:r>
              <a:rPr lang="en-US" sz="2400" b="1" u="sng" dirty="0">
                <a:latin typeface="Times New Roman" pitchFamily="18" charset="0"/>
                <a:cs typeface="Times New Roman" pitchFamily="18" charset="0"/>
              </a:rPr>
              <a:t>principal cells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which have sparse, short microvilli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principal cells help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maintain the body’s water and Na</a:t>
            </a:r>
            <a:r>
              <a:rPr lang="en-US" sz="2400" b="1" baseline="30000" dirty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balance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lvl="1" indent="0">
              <a:buNone/>
            </a:pP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57150" indent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There are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two types of nephrons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Cortical &amp;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juxtamedullary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7150" indent="0">
              <a:buNone/>
            </a:pPr>
            <a:r>
              <a:rPr lang="en-US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Cortical </a:t>
            </a:r>
            <a:r>
              <a:rPr lang="en-US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nephrons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represent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85%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of the nephrons in the kidneys. Except for small parts of their loops of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Henle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that dip into the outer medulla, they are located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entirely in the cortex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57150" indent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remaining </a:t>
            </a:r>
            <a:r>
              <a:rPr lang="en-US" sz="24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juxtamedullary</a:t>
            </a:r>
            <a:r>
              <a:rPr lang="en-US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nephrons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originate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close to (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juxta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= near to) the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cortex-medulla junction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and they play an important role in the kidneys’ ability to produce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concentrated urine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Their loops of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Henle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deeply invade the medulla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and their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thin segments are much more extensive than those of cortical nephrons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>
                <a:latin typeface="Times New Roman" pitchFamily="18" charset="0"/>
                <a:cs typeface="Times New Roman" pitchFamily="18" charset="0"/>
              </a:rPr>
            </a:b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0198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83128"/>
            <a:ext cx="8229600" cy="617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90600" y="6255328"/>
            <a:ext cx="67742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Fig. Types of nephrons: cortical &amp;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juxtamedullary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1221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52400"/>
            <a:ext cx="9067800" cy="67056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Juxtaglomerular 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Apparatus (</a:t>
            </a: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JGA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Each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nephron has a region called a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juxtaglomerular apparatus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where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most distal portion of the ascending limb of the loop of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Henle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lies against the afferent arteriole feeding the glomerulus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(and sometimes the efferent arteriole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Both the ascending limb and the afferent arteriole are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modified at the point of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contact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In the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affarent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arteriole walls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are the 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granular cells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[also called juxtaglomerular (JG) cells]—enlarged,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smooth muscle cells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with prominent secretory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granules containing renin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Granular cells act as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mechanoreceptors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that 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sense the blood pressure in the afferent arteriole. </a:t>
            </a:r>
            <a:endParaRPr lang="en-US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macula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densa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is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 group of tall, closely packed cells of the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ascending limb of the loop of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Henle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that lies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adjacent to the granular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cells.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The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macula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densa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cells are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chemoreceptors that respond to changes in the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NaCl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content of the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filtrate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Char char="§"/>
            </a:pP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Extraglomerular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mesangial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cells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are also part of the JGA, but their function remains unclear.</a:t>
            </a:r>
            <a:br>
              <a:rPr lang="en-US" sz="2400" dirty="0">
                <a:latin typeface="Times New Roman" pitchFamily="18" charset="0"/>
                <a:cs typeface="Times New Roman" pitchFamily="18" charset="0"/>
              </a:rPr>
            </a:b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5446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095" y="381000"/>
            <a:ext cx="8626305" cy="6139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7684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76200"/>
            <a:ext cx="8839200" cy="66294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b="1" u="sng" dirty="0" smtClean="0">
                <a:solidFill>
                  <a:srgbClr val="FF0000"/>
                </a:solidFill>
                <a:effectLst/>
              </a:rPr>
              <a:t>The Urinary System: Introduction</a:t>
            </a:r>
            <a:endParaRPr lang="en-US" sz="2800" b="1" u="sng" dirty="0" smtClean="0"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effectLst/>
                <a:latin typeface="Times New Roman" pitchFamily="18" charset="0"/>
                <a:cs typeface="Times New Roman" pitchFamily="18" charset="0"/>
              </a:rPr>
              <a:t>The urinary system consists of the </a:t>
            </a:r>
            <a:r>
              <a:rPr lang="en-US" sz="2400" b="1" dirty="0" smtClean="0">
                <a:effectLst/>
                <a:latin typeface="Times New Roman" pitchFamily="18" charset="0"/>
                <a:cs typeface="Times New Roman" pitchFamily="18" charset="0"/>
              </a:rPr>
              <a:t>paired kidneys and ureters </a:t>
            </a:r>
            <a:r>
              <a:rPr lang="en-US" sz="2400" dirty="0" smtClean="0">
                <a:effectLst/>
                <a:latin typeface="Times New Roman" pitchFamily="18" charset="0"/>
                <a:cs typeface="Times New Roman" pitchFamily="18" charset="0"/>
              </a:rPr>
              <a:t>and the </a:t>
            </a:r>
            <a:r>
              <a:rPr lang="en-US" sz="2400" b="1" dirty="0" smtClean="0">
                <a:effectLst/>
                <a:latin typeface="Times New Roman" pitchFamily="18" charset="0"/>
                <a:cs typeface="Times New Roman" pitchFamily="18" charset="0"/>
              </a:rPr>
              <a:t>unpaired bladder and urethra</a:t>
            </a:r>
            <a:r>
              <a:rPr lang="en-US" sz="2400" dirty="0" smtClean="0"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Every day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kidneys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filter nearly 200 (180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lts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) liters of fluid from the bloodstream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allowing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toxins, metabolic wastes, and excess ions to leave the body in urine while returning needed substances to the blood</a:t>
            </a:r>
            <a:endParaRPr lang="en-US" sz="2400" i="1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effectLst/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400" b="1" dirty="0" smtClean="0">
                <a:effectLst/>
                <a:latin typeface="Times New Roman" pitchFamily="18" charset="0"/>
                <a:cs typeface="Times New Roman" pitchFamily="18" charset="0"/>
              </a:rPr>
              <a:t>two kidneys produce about </a:t>
            </a:r>
            <a:r>
              <a:rPr lang="en-US" sz="24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125 mL of filtrate per minute</a:t>
            </a:r>
            <a:r>
              <a:rPr lang="en-US" sz="2400" dirty="0" smtClean="0">
                <a:effectLst/>
                <a:latin typeface="Times New Roman" pitchFamily="18" charset="0"/>
                <a:cs typeface="Times New Roman" pitchFamily="18" charset="0"/>
              </a:rPr>
              <a:t>; of this amount, </a:t>
            </a:r>
            <a:r>
              <a:rPr lang="en-US" sz="2400" b="1" dirty="0" smtClean="0">
                <a:effectLst/>
                <a:latin typeface="Times New Roman" pitchFamily="18" charset="0"/>
                <a:cs typeface="Times New Roman" pitchFamily="18" charset="0"/>
              </a:rPr>
              <a:t>124 mL is absorbed in the organ</a:t>
            </a:r>
            <a:r>
              <a:rPr lang="en-US" sz="2400" dirty="0" smtClean="0">
                <a:effectLst/>
                <a:latin typeface="Times New Roman" pitchFamily="18" charset="0"/>
                <a:cs typeface="Times New Roman" pitchFamily="18" charset="0"/>
              </a:rPr>
              <a:t>, and </a:t>
            </a:r>
            <a:r>
              <a:rPr lang="en-US" sz="2400" b="1" dirty="0" smtClean="0">
                <a:effectLst/>
                <a:latin typeface="Times New Roman" pitchFamily="18" charset="0"/>
                <a:cs typeface="Times New Roman" pitchFamily="18" charset="0"/>
              </a:rPr>
              <a:t>only 1 mL is released into the ureters as urine</a:t>
            </a:r>
            <a:r>
              <a:rPr lang="en-US" sz="2400" dirty="0" smtClean="0">
                <a:effectLst/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2400" dirty="0" smtClean="0">
                <a:effectLst/>
                <a:latin typeface="Times New Roman" pitchFamily="18" charset="0"/>
                <a:cs typeface="Times New Roman" pitchFamily="18" charset="0"/>
              </a:rPr>
              <a:t>About </a:t>
            </a:r>
            <a:r>
              <a:rPr lang="en-US" sz="2400" b="1" dirty="0" smtClean="0">
                <a:effectLst/>
                <a:latin typeface="Times New Roman" pitchFamily="18" charset="0"/>
                <a:cs typeface="Times New Roman" pitchFamily="18" charset="0"/>
              </a:rPr>
              <a:t>1500 mL of urine </a:t>
            </a:r>
            <a:r>
              <a:rPr lang="en-US" sz="2400" dirty="0" smtClean="0">
                <a:effectLst/>
                <a:latin typeface="Times New Roman" pitchFamily="18" charset="0"/>
                <a:cs typeface="Times New Roman" pitchFamily="18" charset="0"/>
              </a:rPr>
              <a:t>is formed every </a:t>
            </a:r>
            <a:r>
              <a:rPr lang="en-US" sz="2400" b="1" dirty="0" smtClean="0">
                <a:effectLst/>
                <a:latin typeface="Times New Roman" pitchFamily="18" charset="0"/>
                <a:cs typeface="Times New Roman" pitchFamily="18" charset="0"/>
              </a:rPr>
              <a:t>24 h.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As the kidneys perform these excretory functions, they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also act as essential regulators of the volume and chemical makeup (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osmolarity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) of the blood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maintaining the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proper balance between water and salts and between acids and bases</a:t>
            </a:r>
            <a:endParaRPr lang="en-US" sz="2400" b="1" dirty="0" smtClean="0"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9151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"/>
            <a:ext cx="8915400" cy="66294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800" b="1" dirty="0" smtClean="0">
                <a:solidFill>
                  <a:srgbClr val="FF0000"/>
                </a:solidFill>
              </a:rPr>
              <a:t>FUNCTIONS OF KIDNEY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/>
              <a:t>Regulation </a:t>
            </a:r>
            <a:r>
              <a:rPr lang="en-US" sz="2400" b="1" dirty="0"/>
              <a:t>of blood ionic composition. </a:t>
            </a:r>
            <a:r>
              <a:rPr lang="en-US" sz="2400" dirty="0"/>
              <a:t>The kidneys </a:t>
            </a:r>
            <a:r>
              <a:rPr lang="en-US" sz="2400" dirty="0" smtClean="0"/>
              <a:t>help to regulate </a:t>
            </a:r>
            <a:r>
              <a:rPr lang="en-US" sz="2400" dirty="0"/>
              <a:t>the blood levels of several ions, most </a:t>
            </a:r>
            <a:r>
              <a:rPr lang="en-US" sz="2400" dirty="0" smtClean="0"/>
              <a:t>importantly (</a:t>
            </a:r>
            <a:r>
              <a:rPr lang="en-US" sz="2400" dirty="0"/>
              <a:t>Na), </a:t>
            </a:r>
            <a:r>
              <a:rPr lang="en-US" sz="2400" dirty="0" smtClean="0"/>
              <a:t>(</a:t>
            </a:r>
            <a:r>
              <a:rPr lang="en-US" sz="2400" dirty="0"/>
              <a:t>K), </a:t>
            </a:r>
            <a:r>
              <a:rPr lang="en-US" sz="2400" dirty="0" smtClean="0"/>
              <a:t>(</a:t>
            </a:r>
            <a:r>
              <a:rPr lang="en-US" sz="2400" dirty="0"/>
              <a:t>Ca2</a:t>
            </a:r>
            <a:r>
              <a:rPr lang="en-US" sz="2400" dirty="0" smtClean="0"/>
              <a:t>), (</a:t>
            </a:r>
            <a:r>
              <a:rPr lang="en-US" sz="2400" dirty="0" err="1"/>
              <a:t>Cl</a:t>
            </a:r>
            <a:r>
              <a:rPr lang="en-US" sz="2400" dirty="0"/>
              <a:t>), </a:t>
            </a:r>
            <a:r>
              <a:rPr lang="en-US" sz="2400" dirty="0" smtClean="0"/>
              <a:t>and (HPO4).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/>
              <a:t>Regulation of blood </a:t>
            </a:r>
            <a:r>
              <a:rPr lang="en-US" sz="2400" b="1" dirty="0" err="1"/>
              <a:t>pH.</a:t>
            </a:r>
            <a:r>
              <a:rPr lang="en-US" sz="2400" b="1" dirty="0"/>
              <a:t> </a:t>
            </a:r>
            <a:r>
              <a:rPr lang="en-US" sz="2400" dirty="0"/>
              <a:t>The kidneys excrete a </a:t>
            </a:r>
            <a:r>
              <a:rPr lang="en-US" sz="2400" dirty="0" smtClean="0"/>
              <a:t>variable amount </a:t>
            </a:r>
            <a:r>
              <a:rPr lang="en-US" sz="2400" dirty="0"/>
              <a:t>of hydrogen ions (H) into the urine and </a:t>
            </a:r>
            <a:r>
              <a:rPr lang="en-US" sz="2400" dirty="0" smtClean="0"/>
              <a:t>conserve bicarbonate </a:t>
            </a:r>
            <a:r>
              <a:rPr lang="en-US" sz="2400" dirty="0"/>
              <a:t>ions (</a:t>
            </a:r>
            <a:r>
              <a:rPr lang="en-US" sz="2400" dirty="0" smtClean="0"/>
              <a:t>HCO3), </a:t>
            </a:r>
            <a:r>
              <a:rPr lang="en-US" sz="2400" dirty="0"/>
              <a:t>which are an important </a:t>
            </a:r>
            <a:r>
              <a:rPr lang="en-US" sz="2400" dirty="0" smtClean="0"/>
              <a:t>buffer.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/>
              <a:t>Regulation of blood volume. </a:t>
            </a:r>
            <a:r>
              <a:rPr lang="en-US" sz="2400" dirty="0"/>
              <a:t>The kidneys adjust </a:t>
            </a:r>
            <a:r>
              <a:rPr lang="en-US" sz="2400" dirty="0" smtClean="0"/>
              <a:t>blood volume </a:t>
            </a:r>
            <a:r>
              <a:rPr lang="en-US" sz="2400" dirty="0"/>
              <a:t>by conserving or eliminating water in the </a:t>
            </a:r>
            <a:r>
              <a:rPr lang="en-US" sz="2400" dirty="0" smtClean="0"/>
              <a:t>urine.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/>
              <a:t>Regulation of blood pressure. </a:t>
            </a:r>
            <a:r>
              <a:rPr lang="en-US" sz="2400" dirty="0"/>
              <a:t>The kidneys also help </a:t>
            </a:r>
            <a:r>
              <a:rPr lang="en-US" sz="2400" dirty="0" smtClean="0"/>
              <a:t>regulate blood </a:t>
            </a:r>
            <a:r>
              <a:rPr lang="en-US" sz="2400" dirty="0"/>
              <a:t>pressure by secreting the enzyme renin, which </a:t>
            </a:r>
            <a:r>
              <a:rPr lang="en-US" sz="2400" dirty="0" smtClean="0"/>
              <a:t>activates the </a:t>
            </a:r>
            <a:r>
              <a:rPr lang="en-US" sz="2400" dirty="0"/>
              <a:t>renin–angiotensin–aldosterone </a:t>
            </a:r>
            <a:r>
              <a:rPr lang="en-US" sz="2400" dirty="0" smtClean="0"/>
              <a:t>pathway. Increased </a:t>
            </a:r>
            <a:r>
              <a:rPr lang="en-US" sz="2400" dirty="0"/>
              <a:t>renin causes an increase in blood </a:t>
            </a:r>
            <a:r>
              <a:rPr lang="en-US" sz="2400" dirty="0" smtClean="0"/>
              <a:t>pressure.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/>
              <a:t>Maintenance of blood </a:t>
            </a:r>
            <a:r>
              <a:rPr lang="en-US" sz="2400" b="1" dirty="0" err="1"/>
              <a:t>osmolarity</a:t>
            </a:r>
            <a:r>
              <a:rPr lang="en-US" sz="2400" b="1" dirty="0"/>
              <a:t>. </a:t>
            </a:r>
            <a:r>
              <a:rPr lang="en-US" sz="2400" dirty="0"/>
              <a:t>By separately </a:t>
            </a:r>
            <a:r>
              <a:rPr lang="en-US" sz="2400" dirty="0" smtClean="0"/>
              <a:t>regulating loss </a:t>
            </a:r>
            <a:r>
              <a:rPr lang="en-US" sz="2400" dirty="0"/>
              <a:t>of water and loss of solutes in the urine, the kidneys </a:t>
            </a:r>
            <a:r>
              <a:rPr lang="en-US" sz="2400" dirty="0" smtClean="0"/>
              <a:t>maintain a </a:t>
            </a:r>
            <a:r>
              <a:rPr lang="en-US" sz="2400" dirty="0"/>
              <a:t>relatively constant blood </a:t>
            </a:r>
            <a:r>
              <a:rPr lang="en-US" sz="2400" dirty="0" err="1"/>
              <a:t>osmolarity</a:t>
            </a:r>
            <a:r>
              <a:rPr lang="en-US" sz="2400" dirty="0"/>
              <a:t> close to 300 </a:t>
            </a:r>
            <a:r>
              <a:rPr lang="en-US" sz="2400" dirty="0" err="1" smtClean="0"/>
              <a:t>milliosmoles</a:t>
            </a:r>
            <a:r>
              <a:rPr lang="en-US" sz="2400" dirty="0"/>
              <a:t> </a:t>
            </a:r>
            <a:r>
              <a:rPr lang="en-US" sz="2400" dirty="0" smtClean="0"/>
              <a:t>per </a:t>
            </a:r>
            <a:r>
              <a:rPr lang="en-US" sz="2400" dirty="0"/>
              <a:t>liter</a:t>
            </a:r>
          </a:p>
        </p:txBody>
      </p:sp>
    </p:spTree>
    <p:extLst>
      <p:ext uri="{BB962C8B-B14F-4D97-AF65-F5344CB8AC3E}">
        <p14:creationId xmlns:p14="http://schemas.microsoft.com/office/powerpoint/2010/main" val="1543793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28600"/>
            <a:ext cx="8915400" cy="6477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/>
              <a:t>5. Production </a:t>
            </a:r>
            <a:r>
              <a:rPr lang="en-US" sz="2800" b="1" dirty="0"/>
              <a:t>of hormones. </a:t>
            </a:r>
            <a:r>
              <a:rPr lang="en-US" sz="2800" dirty="0"/>
              <a:t>The kidneys produce two </a:t>
            </a:r>
            <a:r>
              <a:rPr lang="en-US" sz="2800" dirty="0" smtClean="0"/>
              <a:t>hormones </a:t>
            </a:r>
            <a:r>
              <a:rPr lang="en-US" sz="2800" dirty="0" err="1" smtClean="0"/>
              <a:t>Calcitriol</a:t>
            </a:r>
            <a:r>
              <a:rPr lang="en-US" sz="2800" dirty="0"/>
              <a:t>, the active form of vitamin D, helps regulate </a:t>
            </a:r>
            <a:r>
              <a:rPr lang="en-US" sz="2800" dirty="0" smtClean="0"/>
              <a:t>calcium Homeostasis, and </a:t>
            </a:r>
            <a:r>
              <a:rPr lang="en-US" sz="2800" dirty="0"/>
              <a:t>erythropoietin </a:t>
            </a:r>
            <a:r>
              <a:rPr lang="en-US" sz="2800" dirty="0" smtClean="0"/>
              <a:t>stimulates the </a:t>
            </a:r>
            <a:r>
              <a:rPr lang="en-US" sz="2800" dirty="0"/>
              <a:t>production of red blood </a:t>
            </a:r>
            <a:r>
              <a:rPr lang="en-US" sz="2800" dirty="0" smtClean="0"/>
              <a:t>cells.</a:t>
            </a:r>
          </a:p>
          <a:p>
            <a:pPr marL="0" indent="0">
              <a:buNone/>
            </a:pPr>
            <a:r>
              <a:rPr lang="en-US" sz="2800" dirty="0" smtClean="0"/>
              <a:t>6. </a:t>
            </a:r>
            <a:r>
              <a:rPr lang="en-US" sz="2800" b="1" dirty="0" smtClean="0"/>
              <a:t>Regulation </a:t>
            </a:r>
            <a:r>
              <a:rPr lang="en-US" sz="2800" b="1" dirty="0"/>
              <a:t>of blood glucose level. </a:t>
            </a:r>
            <a:r>
              <a:rPr lang="en-US" sz="2800" dirty="0"/>
              <a:t>Like the liver, the </a:t>
            </a:r>
            <a:r>
              <a:rPr lang="en-US" sz="2800" dirty="0" smtClean="0"/>
              <a:t>kidneys can </a:t>
            </a:r>
            <a:r>
              <a:rPr lang="en-US" sz="2800" dirty="0"/>
              <a:t>use the amino acid glutamine in gluconeogenesis, </a:t>
            </a:r>
            <a:r>
              <a:rPr lang="en-US" sz="2800" dirty="0" smtClean="0"/>
              <a:t>the synthesis </a:t>
            </a:r>
            <a:r>
              <a:rPr lang="en-US" sz="2800" dirty="0"/>
              <a:t>of new glucose molecules. </a:t>
            </a:r>
            <a:endParaRPr lang="en-US" sz="2800" dirty="0" smtClean="0"/>
          </a:p>
          <a:p>
            <a:pPr marL="0" indent="0">
              <a:buNone/>
            </a:pPr>
            <a:r>
              <a:rPr lang="en-US" sz="2800" dirty="0" smtClean="0"/>
              <a:t>7. </a:t>
            </a:r>
            <a:r>
              <a:rPr lang="en-US" sz="2800" b="1" dirty="0" smtClean="0"/>
              <a:t>Excretion </a:t>
            </a:r>
            <a:r>
              <a:rPr lang="en-US" sz="2800" b="1" dirty="0"/>
              <a:t>of wastes and foreign substances. </a:t>
            </a:r>
            <a:r>
              <a:rPr lang="en-US" sz="2800" dirty="0"/>
              <a:t>By </a:t>
            </a:r>
            <a:r>
              <a:rPr lang="en-US" sz="2800" dirty="0" smtClean="0"/>
              <a:t>forming urine</a:t>
            </a:r>
            <a:r>
              <a:rPr lang="en-US" sz="2800" dirty="0"/>
              <a:t>, the kidneys help excrete </a:t>
            </a:r>
            <a:r>
              <a:rPr lang="en-US" sz="2800" b="1" dirty="0"/>
              <a:t>wastes</a:t>
            </a:r>
            <a:r>
              <a:rPr lang="en-US" sz="2800" dirty="0"/>
              <a:t>—substances </a:t>
            </a:r>
            <a:r>
              <a:rPr lang="en-US" sz="2800" dirty="0" smtClean="0"/>
              <a:t> like ammonia, uric acid, </a:t>
            </a:r>
            <a:r>
              <a:rPr lang="en-US" sz="2800" dirty="0" err="1" smtClean="0"/>
              <a:t>creatinine</a:t>
            </a:r>
            <a:r>
              <a:rPr lang="en-US" sz="2800" dirty="0" smtClean="0"/>
              <a:t> and urea.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520746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76200"/>
            <a:ext cx="8915400" cy="6781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Ureters (25 cm)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ureters are slender tubes that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convey urine from the kidneys to the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bladder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Each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ureter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begins at the level of L</a:t>
            </a:r>
            <a:r>
              <a:rPr lang="en-US" sz="2400" b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as a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continuation of the renal pelvis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From there, it descends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behind the peritoneum and runs obliquely through the posterior bladder wall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This arrangement prevents backflow of urine during bladder filling because any increase in bladder pressure compresses and closes the distal ends of the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ureters.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calyces, renal pelvis, ureter, and bladder have the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same basic histological structure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with the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walls of the ureters becoming gradually thicker as proximity to the bladder increases</a:t>
            </a:r>
          </a:p>
        </p:txBody>
      </p:sp>
    </p:spTree>
    <p:extLst>
      <p:ext uri="{BB962C8B-B14F-4D97-AF65-F5344CB8AC3E}">
        <p14:creationId xmlns:p14="http://schemas.microsoft.com/office/powerpoint/2010/main" val="2525443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76200"/>
            <a:ext cx="9067800" cy="6705600"/>
          </a:xfrm>
        </p:spPr>
        <p:txBody>
          <a:bodyPr>
            <a:normAutofit/>
          </a:bodyPr>
          <a:lstStyle/>
          <a:p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4876800" y="152400"/>
            <a:ext cx="4114799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Histologically, the ureter wall is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trilayered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transitional epithelium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of its lining mucosa is continuous with that of the kidney pelvis superiorly and the bladder medially. Its middle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muscularis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is composed chiefly of two smooth muscle sheets: the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internal longitudinal layer and the external circular layer. An additional smooth muscle layer, the external longitudinal layer, appears in the lower third of the ureter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The adventitia covering the ureter’s external surface is typical fibrous connective tissue</a:t>
            </a: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5" y="173182"/>
            <a:ext cx="4786745" cy="5541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3253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52400"/>
            <a:ext cx="8915400" cy="65532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Urinary 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Bladder</a:t>
            </a:r>
          </a:p>
          <a:p>
            <a:pPr>
              <a:buFont typeface="Wingdings" pitchFamily="2" charset="2"/>
              <a:buChar char="Ø"/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urinary bladder is a smooth, collapsible, 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muscular sac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that stores urine temporarily. It is located </a:t>
            </a: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retroperitoneally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 on the pelvic floor just posterior to the pubic </a:t>
            </a: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symphysis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. The 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prostate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(part of the male reproductive system) 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surrounds the bladder neck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inferiorly where it empties into the urethra. In females, the bladder is anterior to the vagina and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uterus.</a:t>
            </a:r>
          </a:p>
          <a:p>
            <a:pPr>
              <a:buFont typeface="Wingdings" pitchFamily="2" charset="2"/>
              <a:buChar char="Ø"/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interior of the bladder has 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openings for both ureters and the 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urethra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. The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smooth, triangular region of the bladder base outlined by these three openings is the </a:t>
            </a: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trigone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(trigon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= triangle), important clinically because 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infections tend to persist in this region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bladder wall has 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three layers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: a mucosa containing 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transitional epithelium, a thick muscular layer, and a fibrous adventitia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600" i="1" u="sng" dirty="0">
                <a:latin typeface="Times New Roman" pitchFamily="18" charset="0"/>
                <a:cs typeface="Times New Roman" pitchFamily="18" charset="0"/>
              </a:rPr>
              <a:t>except on its superior surface, where it is covered by the peritoneum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). The muscular layer, called the </a:t>
            </a:r>
            <a:r>
              <a:rPr lang="en-US" sz="26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detrusor </a:t>
            </a:r>
            <a:r>
              <a:rPr lang="en-US" sz="2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muscle,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consists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intermingled smooth muscle fibers arranged in inner and outer longitudinal layers and a middle circular layer.</a:t>
            </a:r>
            <a:r>
              <a:rPr lang="en-US" sz="2600" b="1" dirty="0"/>
              <a:t/>
            </a:r>
            <a:br>
              <a:rPr lang="en-US" sz="2600" b="1" dirty="0"/>
            </a:b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600" dirty="0">
                <a:latin typeface="Times New Roman" pitchFamily="18" charset="0"/>
                <a:cs typeface="Times New Roman" pitchFamily="18" charset="0"/>
              </a:rPr>
            </a:br>
            <a:endParaRPr lang="en-US" sz="2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8358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76200"/>
            <a:ext cx="8915400" cy="6629400"/>
          </a:xfrm>
        </p:spPr>
        <p:txBody>
          <a:bodyPr>
            <a:no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bladder is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very distensible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and uniquely suited for its function of urine storage.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When empty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the bladder collapses into its basic pyramidal shape and its walls are thick and thrown into folds (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rugae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).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As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urine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accumulates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the bladder expands, becomes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pear shaped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and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rises superiorly in the abdominal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cavity.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moderately full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bladder is about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12 cm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long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and holds approximately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500 ml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urine, but it can hold nearly double that if necessary. When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tense with urine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it can be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palpated well above the pubic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symphysis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maximum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capacity</a:t>
            </a:r>
          </a:p>
          <a:p>
            <a:pPr marL="0" indent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of the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bladder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is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800–1000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ml</a:t>
            </a:r>
          </a:p>
          <a:p>
            <a:pPr marL="0" indent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3642777"/>
            <a:ext cx="4419600" cy="3175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7324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556" y="73914"/>
            <a:ext cx="8943443" cy="6479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6919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"/>
            <a:ext cx="8839200" cy="65532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Urethra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urethra is a thin-walled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muscular tube that drains urine from the bladder and conveys it out of the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body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epithelium of its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mucosal lining is mostly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pseudostratified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columnar epithelium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However, 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near the bladder it becomes transitional epithelium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and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near the external opening it changes to a protective stratified squamous epithelium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At the 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bladder-urethra junction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2600" i="1" dirty="0">
                <a:latin typeface="Times New Roman" pitchFamily="18" charset="0"/>
                <a:cs typeface="Times New Roman" pitchFamily="18" charset="0"/>
              </a:rPr>
              <a:t>thickening of the detrusor smooth muscle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forms the </a:t>
            </a:r>
            <a:r>
              <a:rPr lang="en-US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internal urethral </a:t>
            </a:r>
            <a:r>
              <a:rPr lang="en-US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sphincter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This 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involuntary sphincter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keeps the urethra closed when urine is not being passed and prevents leaking between voiding. </a:t>
            </a:r>
            <a:endParaRPr lang="en-US" sz="2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This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sphincter is 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unusual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in that 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contraction opens it and relaxation closes it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2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external urethral sphincter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surrounds the urethra as it passes through the 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urogenital diaphragm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. This sphincter is formed of </a:t>
            </a:r>
            <a:r>
              <a:rPr lang="en-US" sz="2600" i="1" dirty="0">
                <a:latin typeface="Times New Roman" pitchFamily="18" charset="0"/>
                <a:cs typeface="Times New Roman" pitchFamily="18" charset="0"/>
              </a:rPr>
              <a:t>skeletal muscle and is voluntarily controlled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b="1" dirty="0">
                <a:latin typeface="Times New Roman" pitchFamily="18" charset="0"/>
                <a:cs typeface="Times New Roman" pitchFamily="18" charset="0"/>
              </a:rPr>
            </a:b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7621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"/>
            <a:ext cx="8915400" cy="6629400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length and functions of the urethra differ in the two sexes. In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females the urethra is only 3–4 cm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long with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stratified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squamous epithelium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and areas of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pseudostratified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columnar epithelium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tightly bound to the anterior vaginal wall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by fibrous connective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tissue.</a:t>
            </a:r>
          </a:p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In males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urethra is approximately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20 cm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long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and has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three regions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971550" lvl="1" indent="-514350">
              <a:buFont typeface="+mj-lt"/>
              <a:buAutoNum type="romanLcPeriod"/>
            </a:pPr>
            <a:r>
              <a:rPr lang="en-US" sz="2400" b="1" u="sng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400" b="1" u="sng" dirty="0">
                <a:latin typeface="Times New Roman" pitchFamily="18" charset="0"/>
                <a:cs typeface="Times New Roman" pitchFamily="18" charset="0"/>
              </a:rPr>
              <a:t>prostatic urethra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about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2.5 cm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long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runs within the prostate.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971550" lvl="1" indent="-514350">
              <a:buFont typeface="+mj-lt"/>
              <a:buAutoNum type="romanLcPeriod"/>
            </a:pPr>
            <a:r>
              <a:rPr lang="en-US" sz="2400" b="1" u="sng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400" b="1" u="sng" dirty="0">
                <a:latin typeface="Times New Roman" pitchFamily="18" charset="0"/>
                <a:cs typeface="Times New Roman" pitchFamily="18" charset="0"/>
              </a:rPr>
              <a:t>membranous urethra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which runs through the urogenital diaphragm, extends about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2 cm from the prostate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to the beginning of the penis.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971550" lvl="1" indent="-514350">
              <a:buFont typeface="+mj-lt"/>
              <a:buAutoNum type="romanLcPeriod"/>
            </a:pPr>
            <a:r>
              <a:rPr lang="en-US" sz="2400" b="1" u="sng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400" b="1" u="sng" dirty="0">
                <a:latin typeface="Times New Roman" pitchFamily="18" charset="0"/>
                <a:cs typeface="Times New Roman" pitchFamily="18" charset="0"/>
              </a:rPr>
              <a:t>spongy urethra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about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15 cm long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passes through the penis and opens at its tip via the external urethral orifice. The male urethra has a double function: It carries semen as well as urine out of the body</a:t>
            </a:r>
          </a:p>
        </p:txBody>
      </p:sp>
    </p:spTree>
    <p:extLst>
      <p:ext uri="{BB962C8B-B14F-4D97-AF65-F5344CB8AC3E}">
        <p14:creationId xmlns:p14="http://schemas.microsoft.com/office/powerpoint/2010/main" val="3628541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76200"/>
            <a:ext cx="8991600" cy="670560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11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Kidney Physiology: Mechanisms of Urine </a:t>
            </a:r>
            <a:r>
              <a:rPr lang="en-US" sz="11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Formation</a:t>
            </a:r>
          </a:p>
          <a:p>
            <a:pPr>
              <a:buFont typeface="Wingdings" pitchFamily="2" charset="2"/>
              <a:buChar char="Ø"/>
            </a:pPr>
            <a:r>
              <a:rPr lang="en-US" sz="9600" b="1" dirty="0" smtClean="0">
                <a:latin typeface="Times New Roman" pitchFamily="18" charset="0"/>
                <a:cs typeface="Times New Roman" pitchFamily="18" charset="0"/>
              </a:rPr>
              <a:t>20 % of total blood </a:t>
            </a:r>
            <a:r>
              <a:rPr lang="en-US" sz="9600" dirty="0" smtClean="0">
                <a:latin typeface="Times New Roman" pitchFamily="18" charset="0"/>
                <a:cs typeface="Times New Roman" pitchFamily="18" charset="0"/>
              </a:rPr>
              <a:t>(5 lit) passes 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through the glomeruli each minute, some 650 ml is plasma, and about </a:t>
            </a:r>
            <a:r>
              <a:rPr lang="en-US" sz="9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9600" b="1" dirty="0" smtClean="0">
                <a:latin typeface="Times New Roman" pitchFamily="18" charset="0"/>
                <a:cs typeface="Times New Roman" pitchFamily="18" charset="0"/>
              </a:rPr>
              <a:t>20%) one-fifth </a:t>
            </a:r>
            <a:r>
              <a:rPr lang="en-US" sz="9600" b="1" dirty="0">
                <a:latin typeface="Times New Roman" pitchFamily="18" charset="0"/>
                <a:cs typeface="Times New Roman" pitchFamily="18" charset="0"/>
              </a:rPr>
              <a:t>of this (120–125 ml) is forced into the renal </a:t>
            </a:r>
            <a:r>
              <a:rPr lang="en-US" sz="9600" b="1" dirty="0" smtClean="0">
                <a:latin typeface="Times New Roman" pitchFamily="18" charset="0"/>
                <a:cs typeface="Times New Roman" pitchFamily="18" charset="0"/>
              </a:rPr>
              <a:t>tubules </a:t>
            </a:r>
            <a:r>
              <a:rPr lang="en-US" sz="9600" dirty="0" smtClean="0">
                <a:latin typeface="Times New Roman" pitchFamily="18" charset="0"/>
                <a:cs typeface="Times New Roman" pitchFamily="18" charset="0"/>
              </a:rPr>
              <a:t>which is called </a:t>
            </a:r>
            <a:r>
              <a:rPr lang="en-US" sz="9600" b="1" dirty="0" smtClean="0">
                <a:latin typeface="Times New Roman" pitchFamily="18" charset="0"/>
                <a:cs typeface="Times New Roman" pitchFamily="18" charset="0"/>
              </a:rPr>
              <a:t>filtrate</a:t>
            </a:r>
            <a:r>
              <a:rPr lang="en-US" sz="9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sz="9600" dirty="0" smtClean="0">
                <a:latin typeface="Times New Roman" pitchFamily="18" charset="0"/>
                <a:cs typeface="Times New Roman" pitchFamily="18" charset="0"/>
              </a:rPr>
              <a:t>kidneys (account 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for only </a:t>
            </a:r>
            <a:r>
              <a:rPr lang="en-US" sz="9600" b="1" dirty="0">
                <a:latin typeface="Times New Roman" pitchFamily="18" charset="0"/>
                <a:cs typeface="Times New Roman" pitchFamily="18" charset="0"/>
              </a:rPr>
              <a:t>1% of body weight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) consume </a:t>
            </a:r>
            <a:r>
              <a:rPr lang="en-US" sz="9600" b="1" dirty="0">
                <a:latin typeface="Times New Roman" pitchFamily="18" charset="0"/>
                <a:cs typeface="Times New Roman" pitchFamily="18" charset="0"/>
              </a:rPr>
              <a:t>20–25% of all oxygen used by the body at rest</a:t>
            </a:r>
            <a:r>
              <a:rPr lang="en-US" sz="9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sz="9600" b="1" u="sng" dirty="0">
                <a:latin typeface="Times New Roman" pitchFamily="18" charset="0"/>
                <a:cs typeface="Times New Roman" pitchFamily="18" charset="0"/>
              </a:rPr>
              <a:t>Filtrate and urine are quite </a:t>
            </a:r>
            <a:r>
              <a:rPr lang="en-US" sz="9600" b="1" u="sng" dirty="0" smtClean="0">
                <a:latin typeface="Times New Roman" pitchFamily="18" charset="0"/>
                <a:cs typeface="Times New Roman" pitchFamily="18" charset="0"/>
              </a:rPr>
              <a:t>different</a:t>
            </a:r>
          </a:p>
          <a:p>
            <a:pPr>
              <a:buFont typeface="Wingdings" pitchFamily="2" charset="2"/>
              <a:buChar char="Ø"/>
            </a:pPr>
            <a:r>
              <a:rPr lang="en-US" sz="96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Filtrate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contains everything found in blood plasma </a:t>
            </a:r>
            <a:r>
              <a:rPr lang="en-US" sz="9600" b="1" dirty="0">
                <a:latin typeface="Times New Roman" pitchFamily="18" charset="0"/>
                <a:cs typeface="Times New Roman" pitchFamily="18" charset="0"/>
              </a:rPr>
              <a:t>except proteins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, but by the time filtrate flows into the </a:t>
            </a:r>
            <a:r>
              <a:rPr lang="en-US" sz="9600" b="1" dirty="0">
                <a:latin typeface="Times New Roman" pitchFamily="18" charset="0"/>
                <a:cs typeface="Times New Roman" pitchFamily="18" charset="0"/>
              </a:rPr>
              <a:t>collecting ducts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, it has </a:t>
            </a:r>
            <a:r>
              <a:rPr lang="en-US" sz="9600" b="1" dirty="0">
                <a:latin typeface="Times New Roman" pitchFamily="18" charset="0"/>
                <a:cs typeface="Times New Roman" pitchFamily="18" charset="0"/>
              </a:rPr>
              <a:t>lost most of its water, nutrients, and ions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. What remains, now called </a:t>
            </a:r>
            <a:r>
              <a:rPr lang="en-US" sz="96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urine,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contains </a:t>
            </a:r>
            <a:r>
              <a:rPr lang="en-US" sz="9600" b="1" dirty="0">
                <a:latin typeface="Times New Roman" pitchFamily="18" charset="0"/>
                <a:cs typeface="Times New Roman" pitchFamily="18" charset="0"/>
              </a:rPr>
              <a:t>mostly metabolic wastes 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and unneeded substances</a:t>
            </a:r>
            <a:r>
              <a:rPr lang="en-US" sz="9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Urine formation and the adjustment of blood composition involve </a:t>
            </a:r>
            <a:r>
              <a:rPr lang="en-US" sz="9600" b="1" dirty="0">
                <a:latin typeface="Times New Roman" pitchFamily="18" charset="0"/>
                <a:cs typeface="Times New Roman" pitchFamily="18" charset="0"/>
              </a:rPr>
              <a:t>three major processes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: </a:t>
            </a:r>
            <a:endParaRPr lang="en-US" sz="96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n-US" sz="9600" b="1" dirty="0" smtClean="0">
                <a:latin typeface="Times New Roman" pitchFamily="18" charset="0"/>
                <a:cs typeface="Times New Roman" pitchFamily="18" charset="0"/>
              </a:rPr>
              <a:t>glomerular </a:t>
            </a:r>
            <a:r>
              <a:rPr lang="en-US" sz="9600" b="1" dirty="0">
                <a:latin typeface="Times New Roman" pitchFamily="18" charset="0"/>
                <a:cs typeface="Times New Roman" pitchFamily="18" charset="0"/>
              </a:rPr>
              <a:t>filtration 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by the </a:t>
            </a:r>
            <a:r>
              <a:rPr lang="en-US" sz="96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glomeruli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, and </a:t>
            </a:r>
            <a:endParaRPr lang="en-US" sz="96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n-US" sz="9600" b="1" dirty="0" smtClean="0">
                <a:latin typeface="Times New Roman" pitchFamily="18" charset="0"/>
                <a:cs typeface="Times New Roman" pitchFamily="18" charset="0"/>
              </a:rPr>
              <a:t>tubular </a:t>
            </a:r>
            <a:r>
              <a:rPr lang="en-US" sz="9600" b="1" dirty="0">
                <a:latin typeface="Times New Roman" pitchFamily="18" charset="0"/>
                <a:cs typeface="Times New Roman" pitchFamily="18" charset="0"/>
              </a:rPr>
              <a:t>reabsorption </a:t>
            </a:r>
            <a:r>
              <a:rPr lang="en-US" sz="9600" dirty="0" smtClean="0">
                <a:latin typeface="Times New Roman" pitchFamily="18" charset="0"/>
                <a:cs typeface="Times New Roman" pitchFamily="18" charset="0"/>
              </a:rPr>
              <a:t>and</a:t>
            </a:r>
          </a:p>
          <a:p>
            <a:pPr lvl="1">
              <a:buFont typeface="Wingdings" pitchFamily="2" charset="2"/>
              <a:buChar char="Ø"/>
            </a:pPr>
            <a:r>
              <a:rPr lang="en-US" sz="9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b="1" dirty="0">
                <a:latin typeface="Times New Roman" pitchFamily="18" charset="0"/>
                <a:cs typeface="Times New Roman" pitchFamily="18" charset="0"/>
              </a:rPr>
              <a:t>tubular secretion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in the </a:t>
            </a:r>
            <a:r>
              <a:rPr lang="en-US" sz="96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renal tubules </a:t>
            </a:r>
            <a:r>
              <a:rPr lang="en-US" sz="9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sz="9600" dirty="0" smtClean="0"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addition, the </a:t>
            </a:r>
            <a:r>
              <a:rPr lang="en-US" sz="9600" b="1" dirty="0">
                <a:latin typeface="Times New Roman" pitchFamily="18" charset="0"/>
                <a:cs typeface="Times New Roman" pitchFamily="18" charset="0"/>
              </a:rPr>
              <a:t>collecting ducts 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work in concert with the nephrons to concentrate or dilute the urine.</a:t>
            </a:r>
            <a:br>
              <a:rPr lang="en-US" sz="9600" dirty="0">
                <a:latin typeface="Times New Roman" pitchFamily="18" charset="0"/>
                <a:cs typeface="Times New Roman" pitchFamily="18" charset="0"/>
              </a:rPr>
            </a:br>
            <a:endParaRPr lang="en-US" sz="96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6000" dirty="0"/>
              <a:t/>
            </a:r>
            <a:br>
              <a:rPr lang="en-US" sz="6000" dirty="0"/>
            </a:b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3698402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38885"/>
            <a:ext cx="5791200" cy="49219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612" y="5334000"/>
            <a:ext cx="7242294" cy="1020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136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955"/>
            <a:ext cx="5029200" cy="6726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34000" y="494529"/>
            <a:ext cx="3048001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 kidney actually has millions of nephrons acting in parallel. The 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three major mechanisms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by which the </a:t>
            </a:r>
            <a:r>
              <a:rPr lang="en-US" sz="2400" b="1" u="sng" dirty="0">
                <a:latin typeface="Times New Roman" pitchFamily="18" charset="0"/>
                <a:cs typeface="Times New Roman" pitchFamily="18" charset="0"/>
              </a:rPr>
              <a:t>kidneys </a:t>
            </a:r>
            <a:r>
              <a:rPr lang="en-US" sz="2400" b="1" u="sng" dirty="0" smtClean="0">
                <a:latin typeface="Times New Roman" pitchFamily="18" charset="0"/>
                <a:cs typeface="Times New Roman" pitchFamily="18" charset="0"/>
              </a:rPr>
              <a:t>produce urine and adjust </a:t>
            </a:r>
            <a:r>
              <a:rPr lang="en-US" sz="2400" b="1" u="sng" dirty="0">
                <a:latin typeface="Times New Roman" pitchFamily="18" charset="0"/>
                <a:cs typeface="Times New Roman" pitchFamily="18" charset="0"/>
              </a:rPr>
              <a:t>plasma composition are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lphaLcParenBoth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glomerular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filtration,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b) tubular reabsorption,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and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(c) tubular secretion.</a:t>
            </a:r>
          </a:p>
        </p:txBody>
      </p:sp>
    </p:spTree>
    <p:extLst>
      <p:ext uri="{BB962C8B-B14F-4D97-AF65-F5344CB8AC3E}">
        <p14:creationId xmlns:p14="http://schemas.microsoft.com/office/powerpoint/2010/main" val="3096889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75" y="762000"/>
            <a:ext cx="8962449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133600" y="217998"/>
            <a:ext cx="51812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Mechanisms of Urine 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Formation</a:t>
            </a:r>
            <a:endParaRPr lang="en-US" sz="28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8503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"/>
            <a:ext cx="8915400" cy="6553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Step 1: Glomerular </a:t>
            </a:r>
            <a:r>
              <a:rPr lang="en-US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Filtration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Glomerular filtration is a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passive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process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( no need of ATP) in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which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hydrostatic pressure forces fluids and solutes through a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membrane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glomerulus is a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much more efficient filter than are other capillary beds because 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857250" lvl="1" indent="-457200">
              <a:buAutoNum type="arabicParenBoth"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filtration membrane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has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large surface area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and is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thousands of times more permeable to water and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solutes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400050" lvl="1" indent="0">
              <a:buNone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(2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Glomerular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blood pressure is much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higher than that in other capillary beds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(approximately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55 mm Hg as opposed to 18 mm Hg or less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), resulting in a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much higher net filtration pressure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As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 result of these differences, the kidneys produce about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180 L of filtrate daily, in contrast to the 3 to 4 L formed daily by all other capillary beds of the body combined.</a:t>
            </a:r>
            <a:br>
              <a:rPr lang="en-US" sz="2400" b="1" dirty="0">
                <a:latin typeface="Times New Roman" pitchFamily="18" charset="0"/>
                <a:cs typeface="Times New Roman" pitchFamily="18" charset="0"/>
              </a:rPr>
            </a:br>
            <a:endParaRPr lang="en-US" sz="24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9038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76200"/>
            <a:ext cx="9067800" cy="67056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Molecules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smaller than 3 nm in diamete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r—such as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water, glucose, amino acids, and nitrogenous wastes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—pass freely from the blood into the glomerular capsule.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hose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larger than 5 nm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are generally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barred from entering the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tubule.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presence of proteins or blood cells in the urine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usually indicates a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problem with the filtration membrane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3740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8511"/>
            <a:ext cx="5443431" cy="5191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99" y="5257233"/>
            <a:ext cx="5257801" cy="1600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150715" y="228600"/>
            <a:ext cx="278616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net filtration pressure (NFP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), responsible for filtrate formation, involves forces acting at the glomerular bed </a:t>
            </a:r>
          </a:p>
        </p:txBody>
      </p:sp>
    </p:spTree>
    <p:extLst>
      <p:ext uri="{BB962C8B-B14F-4D97-AF65-F5344CB8AC3E}">
        <p14:creationId xmlns:p14="http://schemas.microsoft.com/office/powerpoint/2010/main" val="1002106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95250"/>
            <a:ext cx="8382000" cy="666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0300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76200"/>
            <a:ext cx="8915400" cy="6629400"/>
          </a:xfrm>
        </p:spPr>
        <p:txBody>
          <a:bodyPr/>
          <a:lstStyle/>
          <a:p>
            <a:pPr marL="0" indent="0">
              <a:buNone/>
            </a:pPr>
            <a:r>
              <a:rPr lang="en-US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Glomerular Filtration </a:t>
            </a:r>
            <a:r>
              <a:rPr lang="en-US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Rate (GFR)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glomerular filtration rate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or GFR is the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volume of filtrate formed each minute by the combined activity of all 2 million glomeruli of the kidneys. 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In adults the normal GFR in both kidneys is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120–125 ml/min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b="1" u="sng" dirty="0">
                <a:solidFill>
                  <a:srgbClr val="FF0000"/>
                </a:solidFill>
              </a:rPr>
              <a:t>Factors </a:t>
            </a:r>
            <a:r>
              <a:rPr lang="en-US" b="1" u="sng" dirty="0" smtClean="0">
                <a:solidFill>
                  <a:srgbClr val="FF0000"/>
                </a:solidFill>
              </a:rPr>
              <a:t>affecting GFR at </a:t>
            </a:r>
            <a:r>
              <a:rPr lang="en-US" b="1" u="sng" dirty="0">
                <a:solidFill>
                  <a:srgbClr val="FF0000"/>
                </a:solidFill>
              </a:rPr>
              <a:t>the capillary beds </a:t>
            </a:r>
            <a:endParaRPr lang="en-US" b="1" u="sng" dirty="0" smtClean="0">
              <a:solidFill>
                <a:srgbClr val="FF0000"/>
              </a:solidFill>
            </a:endParaRPr>
          </a:p>
          <a:p>
            <a:pPr marL="857250" lvl="1" indent="-457200">
              <a:buAutoNum type="arabicParenBoth"/>
            </a:pP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otal 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surface area available for filtration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857250" lvl="1" indent="-457200">
              <a:buAutoNum type="arabicParenBoth"/>
            </a:pP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iltration 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membrane permeability,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and</a:t>
            </a:r>
          </a:p>
          <a:p>
            <a:pPr marL="857250" lvl="1" indent="-457200">
              <a:buAutoNum type="arabicParenBoth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Net Filtration Pressure (NFP)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5672354"/>
            <a:ext cx="4740599" cy="376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57200" y="6172200"/>
            <a:ext cx="7696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24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glomerular capillary filtration coefficient, 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941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228600"/>
            <a:ext cx="8915400" cy="6477000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Because glomerular capillaries are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exceptionally permeable and have a huge surface area (collectively equal to the surface area of the skin),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huge amounts of filtrate can be produced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even with the usual modest NFP of 10 mm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Hg.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Because the GFR is directly proportional to the NFP,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any change in any of the pressures acting at the filtration membrane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changes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both the NFP and the GFR. 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892872"/>
              </p:ext>
            </p:extLst>
          </p:nvPr>
        </p:nvGraphicFramePr>
        <p:xfrm>
          <a:off x="152400" y="2971800"/>
          <a:ext cx="8763000" cy="3681740"/>
        </p:xfrm>
        <a:graphic>
          <a:graphicData uri="http://schemas.openxmlformats.org/drawingml/2006/table">
            <a:tbl>
              <a:tblPr/>
              <a:tblGrid>
                <a:gridCol w="6324600"/>
                <a:gridCol w="304800"/>
                <a:gridCol w="304800"/>
                <a:gridCol w="1828800"/>
              </a:tblGrid>
              <a:tr h="471883">
                <a:tc gridSpan="3">
                  <a:txBody>
                    <a:bodyPr/>
                    <a:lstStyle/>
                    <a:p>
                      <a:endParaRPr lang="en-US" sz="1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91383" marR="91383" marT="45691" marB="45691">
                    <a:lnL>
                      <a:noFill/>
                    </a:lnL>
                  </a:tcPr>
                </a:tc>
              </a:tr>
              <a:tr h="366317">
                <a:tc gridSpan="4"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Forces Favoring Filtration (mm Hg)</a:t>
                      </a:r>
                      <a:endParaRPr lang="en-US" sz="24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07937">
                <a:tc>
                  <a:txBody>
                    <a:bodyPr/>
                    <a:lstStyle/>
                    <a:p>
                      <a:pPr algn="l"/>
                      <a:r>
                        <a:rPr lang="en-US" sz="1800" dirty="0"/>
                        <a:t>Glomerular hydrostatic pressure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r"/>
                      <a:r>
                        <a:rPr lang="en-US" sz="1800" dirty="0"/>
                        <a:t>60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/>
                      <a:endParaRPr lang="en-US" sz="18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353969">
                <a:tc>
                  <a:txBody>
                    <a:bodyPr/>
                    <a:lstStyle/>
                    <a:p>
                      <a:pPr algn="l"/>
                      <a:r>
                        <a:rPr lang="en-US" sz="1800"/>
                        <a:t>Bowman's capsule colloid osmotic pressure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r"/>
                      <a:r>
                        <a:rPr lang="en-US" sz="1800" dirty="0"/>
                        <a:t>0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/>
                      <a:endParaRPr lang="en-US" sz="18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353969">
                <a:tc gridSpan="4"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Forces Opposing Filtration (mm Hg)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07937">
                <a:tc gridSpan="2">
                  <a:txBody>
                    <a:bodyPr/>
                    <a:lstStyle/>
                    <a:p>
                      <a:pPr algn="l"/>
                      <a:r>
                        <a:rPr lang="en-US" sz="1800" dirty="0"/>
                        <a:t>Bowman's capsule hydrostatic pressure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en-US" sz="1800" dirty="0"/>
                        <a:t>18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07937">
                <a:tc gridSpan="2">
                  <a:txBody>
                    <a:bodyPr/>
                    <a:lstStyle/>
                    <a:p>
                      <a:pPr algn="l"/>
                      <a:r>
                        <a:rPr lang="en-US" sz="1800" dirty="0"/>
                        <a:t>Glomerular capillary colloid osmotic pressure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en-US" sz="1800" dirty="0"/>
                        <a:t>32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70375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593" y="1066800"/>
            <a:ext cx="7873843" cy="4166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3400" y="228600"/>
            <a:ext cx="7772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Step 2: Tubular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Reabsorption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362200" y="5710535"/>
            <a:ext cx="35702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Fig. Reabsorption at PCT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5736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27" y="34636"/>
            <a:ext cx="9075185" cy="2632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69" y="4026840"/>
            <a:ext cx="8992058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364673" y="180109"/>
            <a:ext cx="40022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Reabsorption @ loop of </a:t>
            </a:r>
            <a:r>
              <a:rPr lang="en-US" sz="2400" b="1" dirty="0" err="1" smtClean="0">
                <a:solidFill>
                  <a:srgbClr val="FF0000"/>
                </a:solidFill>
              </a:rPr>
              <a:t>henle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4600" y="3999131"/>
            <a:ext cx="304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Reabsorption @ </a:t>
            </a:r>
            <a:r>
              <a:rPr lang="en-US" sz="2400" b="1" dirty="0" smtClean="0">
                <a:solidFill>
                  <a:srgbClr val="FF0000"/>
                </a:solidFill>
              </a:rPr>
              <a:t>DCT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1565" y="2675692"/>
            <a:ext cx="8458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The rule for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water is that it leaves the descending (but not the ascending) limb of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Henle’s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loop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; the opposite is true for solutes.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Virtually no solute reabsorption occurs in the descending limb, but both active and passive reabsorption of solute occurs in the ascending limb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49829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304800"/>
            <a:ext cx="8763000" cy="62484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FUNCTIONS OF URINARY SYSTEM</a:t>
            </a:r>
            <a:endParaRPr lang="en-US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2800" b="1" dirty="0" smtClean="0"/>
              <a:t>1. Kidneys </a:t>
            </a:r>
          </a:p>
          <a:p>
            <a:pPr lvl="1"/>
            <a:r>
              <a:rPr lang="en-US" dirty="0"/>
              <a:t>R</a:t>
            </a:r>
            <a:r>
              <a:rPr lang="en-US" dirty="0" smtClean="0"/>
              <a:t>egulate blood volume </a:t>
            </a:r>
            <a:r>
              <a:rPr lang="en-US" dirty="0"/>
              <a:t>and </a:t>
            </a:r>
            <a:r>
              <a:rPr lang="en-US" dirty="0" smtClean="0"/>
              <a:t>composition.</a:t>
            </a:r>
          </a:p>
          <a:p>
            <a:pPr lvl="1"/>
            <a:r>
              <a:rPr lang="en-US" dirty="0"/>
              <a:t>R</a:t>
            </a:r>
            <a:r>
              <a:rPr lang="en-US" dirty="0" smtClean="0"/>
              <a:t>egulate </a:t>
            </a:r>
            <a:r>
              <a:rPr lang="en-US" dirty="0"/>
              <a:t>blood </a:t>
            </a:r>
            <a:r>
              <a:rPr lang="en-US" dirty="0" smtClean="0"/>
              <a:t>pressure.</a:t>
            </a:r>
          </a:p>
          <a:p>
            <a:pPr lvl="1"/>
            <a:r>
              <a:rPr lang="en-US" dirty="0" err="1" smtClean="0"/>
              <a:t>Reulate</a:t>
            </a:r>
            <a:r>
              <a:rPr lang="en-US" dirty="0" smtClean="0"/>
              <a:t> blood pH</a:t>
            </a:r>
          </a:p>
          <a:p>
            <a:pPr lvl="1"/>
            <a:r>
              <a:rPr lang="en-US" dirty="0" smtClean="0"/>
              <a:t>Regulate glucose levels</a:t>
            </a:r>
          </a:p>
          <a:p>
            <a:pPr lvl="1"/>
            <a:r>
              <a:rPr lang="en-US" dirty="0"/>
              <a:t>P</a:t>
            </a:r>
            <a:r>
              <a:rPr lang="en-US" dirty="0" smtClean="0"/>
              <a:t>roduce </a:t>
            </a:r>
            <a:r>
              <a:rPr lang="en-US" dirty="0"/>
              <a:t>two </a:t>
            </a:r>
            <a:r>
              <a:rPr lang="en-US" dirty="0" smtClean="0"/>
              <a:t>hormones (</a:t>
            </a:r>
            <a:r>
              <a:rPr lang="en-US" dirty="0" err="1" smtClean="0"/>
              <a:t>calcitriol</a:t>
            </a:r>
            <a:r>
              <a:rPr lang="en-US" dirty="0" smtClean="0"/>
              <a:t> </a:t>
            </a:r>
            <a:r>
              <a:rPr lang="en-US" dirty="0"/>
              <a:t>and </a:t>
            </a:r>
            <a:r>
              <a:rPr lang="en-US" dirty="0" smtClean="0"/>
              <a:t>erythropoietin)</a:t>
            </a:r>
          </a:p>
          <a:p>
            <a:pPr lvl="1"/>
            <a:r>
              <a:rPr lang="en-US" dirty="0"/>
              <a:t>E</a:t>
            </a:r>
            <a:r>
              <a:rPr lang="en-US" dirty="0" smtClean="0"/>
              <a:t>xcrete </a:t>
            </a:r>
            <a:r>
              <a:rPr lang="en-US" dirty="0"/>
              <a:t>wastes in </a:t>
            </a:r>
            <a:r>
              <a:rPr lang="en-US" dirty="0" smtClean="0"/>
              <a:t>urine.</a:t>
            </a:r>
          </a:p>
          <a:p>
            <a:pPr marL="0" indent="0">
              <a:buNone/>
            </a:pPr>
            <a:r>
              <a:rPr lang="en-US" sz="2800" b="1" dirty="0" smtClean="0"/>
              <a:t>2. Ureters</a:t>
            </a:r>
            <a:r>
              <a:rPr lang="en-US" sz="2800" dirty="0" smtClean="0"/>
              <a:t>: transport urine from kidneys </a:t>
            </a:r>
            <a:r>
              <a:rPr lang="en-US" sz="2800" dirty="0"/>
              <a:t>to urinary bladder.</a:t>
            </a:r>
          </a:p>
          <a:p>
            <a:pPr marL="0" indent="0">
              <a:buNone/>
            </a:pPr>
            <a:r>
              <a:rPr lang="da-DK" sz="2800" b="1" dirty="0"/>
              <a:t>3. Urinary bladder </a:t>
            </a:r>
            <a:r>
              <a:rPr lang="da-DK" sz="2800" dirty="0"/>
              <a:t>stores </a:t>
            </a:r>
            <a:r>
              <a:rPr lang="da-DK" sz="2800" dirty="0" smtClean="0"/>
              <a:t>urine </a:t>
            </a:r>
            <a:r>
              <a:rPr lang="en-US" sz="2800" dirty="0" smtClean="0"/>
              <a:t>and </a:t>
            </a:r>
            <a:r>
              <a:rPr lang="en-US" sz="2800" dirty="0"/>
              <a:t>expels it into urethra.</a:t>
            </a:r>
          </a:p>
          <a:p>
            <a:pPr marL="0" indent="0">
              <a:buNone/>
            </a:pPr>
            <a:r>
              <a:rPr lang="en-US" sz="2800" b="1" dirty="0"/>
              <a:t>4. Urethra </a:t>
            </a:r>
            <a:r>
              <a:rPr lang="en-US" sz="2800" dirty="0"/>
              <a:t>discharges </a:t>
            </a:r>
            <a:r>
              <a:rPr lang="en-US" sz="2800" dirty="0" smtClean="0"/>
              <a:t>urine from </a:t>
            </a:r>
            <a:r>
              <a:rPr lang="en-US" sz="2800" dirty="0"/>
              <a:t>body.</a:t>
            </a:r>
          </a:p>
        </p:txBody>
      </p:sp>
    </p:spTree>
    <p:extLst>
      <p:ext uri="{BB962C8B-B14F-4D97-AF65-F5344CB8AC3E}">
        <p14:creationId xmlns:p14="http://schemas.microsoft.com/office/powerpoint/2010/main" val="2185779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338" y="121478"/>
            <a:ext cx="8547862" cy="29265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00200" y="121478"/>
            <a:ext cx="6477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Reabsorption @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Collecting duct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3070506"/>
            <a:ext cx="9144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u="sng" dirty="0">
                <a:latin typeface="Times New Roman" pitchFamily="18" charset="0"/>
                <a:cs typeface="Times New Roman" pitchFamily="18" charset="0"/>
              </a:rPr>
              <a:t>Distal Convoluted Tubule and Collecting </a:t>
            </a:r>
            <a:r>
              <a:rPr lang="en-US" sz="2600" b="1" u="sng" dirty="0" smtClean="0">
                <a:latin typeface="Times New Roman" pitchFamily="18" charset="0"/>
                <a:cs typeface="Times New Roman" pitchFamily="18" charset="0"/>
              </a:rPr>
              <a:t>Duct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By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time the DCT is reached, only about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10% of the originally filtered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NaCl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and 25% of the water remain in the tubule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Some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unregulated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NaCl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reabsorption occurs in the DCT via Na</a:t>
            </a:r>
            <a:r>
              <a:rPr lang="en-US" sz="2400" baseline="30000" dirty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Cl</a:t>
            </a:r>
            <a:r>
              <a:rPr lang="en-US" sz="2400" baseline="30000" dirty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symporters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However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most reabsorption from this point on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regulated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by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hormones</a:t>
            </a:r>
          </a:p>
          <a:p>
            <a:pPr marL="800100" lvl="1" indent="-342900">
              <a:buFont typeface="Wingdings" pitchFamily="2" charset="2"/>
              <a:buChar char="v"/>
            </a:pP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ldosterone 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for Na</a:t>
            </a:r>
            <a:r>
              <a:rPr lang="en-US" sz="2400" b="1" baseline="30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en-US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800100" lvl="1" indent="-342900">
              <a:buFont typeface="Wingdings" pitchFamily="2" charset="2"/>
              <a:buChar char="v"/>
            </a:pP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ADH 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for water, and </a:t>
            </a:r>
            <a:endParaRPr lang="en-US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800100" lvl="1" indent="-342900">
              <a:buFont typeface="Wingdings" pitchFamily="2" charset="2"/>
              <a:buChar char="v"/>
            </a:pP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PTH 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for Ca</a:t>
            </a:r>
            <a:r>
              <a:rPr lang="en-US" sz="2400" b="1" baseline="30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8873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52400"/>
            <a:ext cx="8915400" cy="66294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Step 3: Tubular </a:t>
            </a:r>
            <a:r>
              <a:rPr lang="en-US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Secretion</a:t>
            </a:r>
          </a:p>
          <a:p>
            <a:pPr marL="0" indent="0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Substances such as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400" b="1" baseline="30000" dirty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, K</a:t>
            </a:r>
            <a:r>
              <a:rPr lang="en-US" sz="2400" b="1" baseline="30000" dirty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, NH</a:t>
            </a:r>
            <a:r>
              <a:rPr lang="en-US" sz="2400" b="1" baseline="-250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400" b="1" baseline="30000" dirty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creatinine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, and certain organic acids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move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into the filtrate from the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peritubular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capillaries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through the tubule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cells called tubular secretion.</a:t>
            </a:r>
          </a:p>
          <a:p>
            <a:pPr marL="0" indent="0">
              <a:buNone/>
            </a:pPr>
            <a:r>
              <a:rPr lang="en-US" sz="2400" b="1" u="sng" dirty="0">
                <a:latin typeface="Times New Roman" pitchFamily="18" charset="0"/>
                <a:cs typeface="Times New Roman" pitchFamily="18" charset="0"/>
              </a:rPr>
              <a:t>Tubular secretion is important for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Disposing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of substances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such as certain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drugs and metabolites,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which are tightly bound to plasma proteins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Eliminating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undesirable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substances or end products that have been reabsorbed by passive processes (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urea and uric acid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marL="0" indent="0">
              <a:buNone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Ridding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the body of excess K</a:t>
            </a:r>
            <a:r>
              <a:rPr lang="en-US" sz="2400" baseline="30000" dirty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Because virtually all K</a:t>
            </a:r>
            <a:r>
              <a:rPr lang="en-US" sz="2400" baseline="30000" dirty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present in the filtrate is reabsorbed in the PCT and ascending loop of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Henle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nearly all K</a:t>
            </a:r>
            <a:r>
              <a:rPr lang="en-US" sz="2400" baseline="30000" dirty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in urine is from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aldosterone-driven active tubular secretion into the late DCT and collecting ducts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Controlling 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blood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pH.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When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blood pH drops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toward the acidic end of its homeostatic range, the renal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tubule cells actively secrete more H</a:t>
            </a:r>
            <a:r>
              <a:rPr lang="en-US" sz="2400" b="1" baseline="30000" dirty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into the filtrate and retain more HCO</a:t>
            </a:r>
            <a:r>
              <a:rPr lang="en-US" sz="2400" b="1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400" b="1" baseline="30000" dirty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(a base). As a result, the blood pH rises and the urine drains off the excess H</a:t>
            </a:r>
            <a:r>
              <a:rPr lang="en-US" sz="2400" baseline="30000" dirty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24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1872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7709"/>
            <a:ext cx="7619999" cy="6832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0782" y="5105400"/>
            <a:ext cx="3581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>
                <a:solidFill>
                  <a:srgbClr val="FF0000"/>
                </a:solidFill>
              </a:rPr>
              <a:t>Summary of filtration, reabsorption, and secretion in the nephron and collecting duct</a:t>
            </a:r>
            <a:endParaRPr lang="en-US" sz="2400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4683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6255" y="152400"/>
            <a:ext cx="8901545" cy="6553200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sz="67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Countercurrent Mechanisms:(</a:t>
            </a:r>
            <a:r>
              <a:rPr lang="en-US" sz="6700" b="1" dirty="0" smtClean="0">
                <a:solidFill>
                  <a:srgbClr val="FF0000"/>
                </a:solidFill>
              </a:rPr>
              <a:t>regulation of urine concentration </a:t>
            </a:r>
            <a:r>
              <a:rPr lang="en-US" sz="6700" b="1" dirty="0">
                <a:solidFill>
                  <a:srgbClr val="FF0000"/>
                </a:solidFill>
              </a:rPr>
              <a:t>and </a:t>
            </a:r>
            <a:r>
              <a:rPr lang="en-US" sz="6700" b="1" dirty="0" smtClean="0">
                <a:solidFill>
                  <a:srgbClr val="FF0000"/>
                </a:solidFill>
              </a:rPr>
              <a:t>volume</a:t>
            </a:r>
            <a:r>
              <a:rPr lang="en-US" sz="4500" b="1" dirty="0" smtClean="0">
                <a:solidFill>
                  <a:srgbClr val="FF0000"/>
                </a:solidFill>
              </a:rPr>
              <a:t>).</a:t>
            </a:r>
          </a:p>
          <a:p>
            <a:pPr>
              <a:buFont typeface="Wingdings" pitchFamily="2" charset="2"/>
              <a:buChar char="Ø"/>
            </a:pPr>
            <a:r>
              <a:rPr lang="en-US" sz="5100" dirty="0">
                <a:latin typeface="Times New Roman" pitchFamily="18" charset="0"/>
                <a:cs typeface="Times New Roman" pitchFamily="18" charset="0"/>
              </a:rPr>
              <a:t>One crucial </a:t>
            </a:r>
            <a:r>
              <a:rPr lang="en-US" sz="5100" dirty="0" smtClean="0">
                <a:latin typeface="Times New Roman" pitchFamily="18" charset="0"/>
                <a:cs typeface="Times New Roman" pitchFamily="18" charset="0"/>
              </a:rPr>
              <a:t>function of kidney is </a:t>
            </a:r>
            <a:r>
              <a:rPr lang="en-US" sz="5100" dirty="0"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en-US" sz="5100" b="1" dirty="0">
                <a:latin typeface="Times New Roman" pitchFamily="18" charset="0"/>
                <a:cs typeface="Times New Roman" pitchFamily="18" charset="0"/>
              </a:rPr>
              <a:t>keep the solute load of body fluids constant at about 300 </a:t>
            </a:r>
            <a:r>
              <a:rPr lang="en-US" sz="5100" b="1" dirty="0" err="1" smtClean="0">
                <a:latin typeface="Times New Roman" pitchFamily="18" charset="0"/>
                <a:cs typeface="Times New Roman" pitchFamily="18" charset="0"/>
              </a:rPr>
              <a:t>mOsm</a:t>
            </a:r>
            <a:r>
              <a:rPr lang="en-US" sz="5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100" dirty="0" smtClean="0">
                <a:latin typeface="Times New Roman" pitchFamily="18" charset="0"/>
                <a:cs typeface="Times New Roman" pitchFamily="18" charset="0"/>
              </a:rPr>
              <a:t>(1 </a:t>
            </a:r>
            <a:r>
              <a:rPr lang="en-US" sz="5100" dirty="0" err="1" smtClean="0">
                <a:latin typeface="Times New Roman" pitchFamily="18" charset="0"/>
                <a:cs typeface="Times New Roman" pitchFamily="18" charset="0"/>
              </a:rPr>
              <a:t>mol</a:t>
            </a:r>
            <a:r>
              <a:rPr lang="en-US" sz="5100" dirty="0" smtClean="0">
                <a:latin typeface="Times New Roman" pitchFamily="18" charset="0"/>
                <a:cs typeface="Times New Roman" pitchFamily="18" charset="0"/>
              </a:rPr>
              <a:t>=1000 </a:t>
            </a:r>
            <a:r>
              <a:rPr lang="en-US" sz="5100" dirty="0" err="1" smtClean="0">
                <a:latin typeface="Times New Roman" pitchFamily="18" charset="0"/>
                <a:cs typeface="Times New Roman" pitchFamily="18" charset="0"/>
              </a:rPr>
              <a:t>mOsm</a:t>
            </a:r>
            <a:r>
              <a:rPr lang="en-US" sz="51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5100" dirty="0">
                <a:latin typeface="Times New Roman" pitchFamily="18" charset="0"/>
                <a:cs typeface="Times New Roman" pitchFamily="18" charset="0"/>
              </a:rPr>
              <a:t>the osmotic concentration of blood plasma, </a:t>
            </a:r>
            <a:r>
              <a:rPr lang="en-US" sz="5100" b="1" dirty="0">
                <a:latin typeface="Times New Roman" pitchFamily="18" charset="0"/>
                <a:cs typeface="Times New Roman" pitchFamily="18" charset="0"/>
              </a:rPr>
              <a:t>by regulating urine concentration and volume. </a:t>
            </a:r>
            <a:endParaRPr lang="en-US" sz="51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5100" b="1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5100" b="1" dirty="0">
                <a:latin typeface="Times New Roman" pitchFamily="18" charset="0"/>
                <a:cs typeface="Times New Roman" pitchFamily="18" charset="0"/>
              </a:rPr>
              <a:t>kidneys</a:t>
            </a:r>
            <a:r>
              <a:rPr lang="en-US" sz="5100" dirty="0">
                <a:latin typeface="Times New Roman" pitchFamily="18" charset="0"/>
                <a:cs typeface="Times New Roman" pitchFamily="18" charset="0"/>
              </a:rPr>
              <a:t> accomplish this </a:t>
            </a:r>
            <a:r>
              <a:rPr lang="en-US" sz="5100" dirty="0" smtClean="0">
                <a:latin typeface="Times New Roman" pitchFamily="18" charset="0"/>
                <a:cs typeface="Times New Roman" pitchFamily="18" charset="0"/>
              </a:rPr>
              <a:t>feature </a:t>
            </a:r>
            <a:r>
              <a:rPr lang="en-US" sz="5100" b="1" dirty="0">
                <a:latin typeface="Times New Roman" pitchFamily="18" charset="0"/>
                <a:cs typeface="Times New Roman" pitchFamily="18" charset="0"/>
              </a:rPr>
              <a:t>using</a:t>
            </a:r>
            <a:r>
              <a:rPr lang="en-US" sz="5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100" b="1" dirty="0">
                <a:latin typeface="Times New Roman" pitchFamily="18" charset="0"/>
                <a:cs typeface="Times New Roman" pitchFamily="18" charset="0"/>
              </a:rPr>
              <a:t>countercurrent </a:t>
            </a:r>
            <a:r>
              <a:rPr lang="en-US" sz="5100" b="1" dirty="0" smtClean="0">
                <a:latin typeface="Times New Roman" pitchFamily="18" charset="0"/>
                <a:cs typeface="Times New Roman" pitchFamily="18" charset="0"/>
              </a:rPr>
              <a:t>mechanisms</a:t>
            </a:r>
            <a:r>
              <a:rPr lang="en-US" sz="51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sz="5100" dirty="0">
                <a:latin typeface="Times New Roman" pitchFamily="18" charset="0"/>
                <a:cs typeface="Times New Roman" pitchFamily="18" charset="0"/>
              </a:rPr>
              <a:t>In the kidneys, the term </a:t>
            </a:r>
            <a:r>
              <a:rPr lang="en-US" sz="5100" b="1" dirty="0">
                <a:latin typeface="Times New Roman" pitchFamily="18" charset="0"/>
                <a:cs typeface="Times New Roman" pitchFamily="18" charset="0"/>
              </a:rPr>
              <a:t>countercurrent means </a:t>
            </a:r>
            <a:r>
              <a:rPr lang="en-US" sz="5100" dirty="0">
                <a:latin typeface="Times New Roman" pitchFamily="18" charset="0"/>
                <a:cs typeface="Times New Roman" pitchFamily="18" charset="0"/>
              </a:rPr>
              <a:t>that </a:t>
            </a:r>
            <a:r>
              <a:rPr lang="en-US" sz="5100" b="1" dirty="0">
                <a:latin typeface="Times New Roman" pitchFamily="18" charset="0"/>
                <a:cs typeface="Times New Roman" pitchFamily="18" charset="0"/>
              </a:rPr>
              <a:t>fluid flows through adjacent tubes in opposite directions</a:t>
            </a:r>
            <a:r>
              <a:rPr lang="en-US" sz="51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51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51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These </a:t>
            </a:r>
            <a:r>
              <a:rPr lang="en-US" sz="51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countercurrent mechanisms are </a:t>
            </a:r>
            <a:endParaRPr lang="en-US" sz="5100" b="1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857250" lvl="1" indent="-457200">
              <a:buAutoNum type="arabicParenBoth"/>
            </a:pPr>
            <a:r>
              <a:rPr lang="en-US" sz="51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5100" dirty="0" smtClean="0">
                <a:latin typeface="Times New Roman" pitchFamily="18" charset="0"/>
                <a:cs typeface="Times New Roman" pitchFamily="18" charset="0"/>
              </a:rPr>
              <a:t>he </a:t>
            </a:r>
            <a:r>
              <a:rPr lang="en-US" sz="5100" dirty="0">
                <a:latin typeface="Times New Roman" pitchFamily="18" charset="0"/>
                <a:cs typeface="Times New Roman" pitchFamily="18" charset="0"/>
              </a:rPr>
              <a:t>interaction between the </a:t>
            </a:r>
            <a:r>
              <a:rPr lang="en-US" sz="5100" b="1" dirty="0">
                <a:latin typeface="Times New Roman" pitchFamily="18" charset="0"/>
                <a:cs typeface="Times New Roman" pitchFamily="18" charset="0"/>
              </a:rPr>
              <a:t>flow of filtrate through the ascending and descending limbs of the long loops of </a:t>
            </a:r>
            <a:r>
              <a:rPr lang="en-US" sz="5100" b="1" dirty="0" err="1">
                <a:latin typeface="Times New Roman" pitchFamily="18" charset="0"/>
                <a:cs typeface="Times New Roman" pitchFamily="18" charset="0"/>
              </a:rPr>
              <a:t>Henle</a:t>
            </a:r>
            <a:r>
              <a:rPr lang="en-US" sz="5100" b="1" dirty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en-US" sz="5100" b="1" dirty="0" err="1">
                <a:latin typeface="Times New Roman" pitchFamily="18" charset="0"/>
                <a:cs typeface="Times New Roman" pitchFamily="18" charset="0"/>
              </a:rPr>
              <a:t>juxtamedullary</a:t>
            </a:r>
            <a:r>
              <a:rPr lang="en-US" sz="5100" b="1" dirty="0">
                <a:latin typeface="Times New Roman" pitchFamily="18" charset="0"/>
                <a:cs typeface="Times New Roman" pitchFamily="18" charset="0"/>
              </a:rPr>
              <a:t> nephrons</a:t>
            </a:r>
            <a:r>
              <a:rPr lang="en-US" sz="51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59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countercurrent multiplier</a:t>
            </a:r>
            <a:r>
              <a:rPr lang="en-US" sz="51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), and </a:t>
            </a:r>
            <a:endParaRPr lang="en-US" sz="51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00050" lvl="1" indent="0">
              <a:buNone/>
            </a:pPr>
            <a:r>
              <a:rPr lang="en-US" sz="5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51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en-US" sz="51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5100" b="1" dirty="0">
                <a:latin typeface="Times New Roman" pitchFamily="18" charset="0"/>
                <a:cs typeface="Times New Roman" pitchFamily="18" charset="0"/>
              </a:rPr>
              <a:t>flow of blood through the ascending and descending portions of the vasa recta blood vessels </a:t>
            </a:r>
            <a:r>
              <a:rPr lang="en-US" sz="51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59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countercurrent </a:t>
            </a:r>
            <a:r>
              <a:rPr lang="en-US" sz="59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exchanger).</a:t>
            </a:r>
          </a:p>
        </p:txBody>
      </p:sp>
    </p:spTree>
    <p:extLst>
      <p:ext uri="{BB962C8B-B14F-4D97-AF65-F5344CB8AC3E}">
        <p14:creationId xmlns:p14="http://schemas.microsoft.com/office/powerpoint/2010/main" val="437300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52400"/>
            <a:ext cx="8458200" cy="59737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countercurrent system 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is a system in which the inflow runs parallel to, counter to, and in close proximity to the outflow for some distance. This occurs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for</a:t>
            </a:r>
          </a:p>
          <a:p>
            <a:pPr marL="857250" lvl="1" indent="-457200">
              <a:buFont typeface="Wingdings" pitchFamily="2" charset="2"/>
              <a:buChar char="v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Both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the loops of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Henle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countercurrent multiplier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  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create the osmotic gradient in renal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interstitium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and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857250" lvl="1" indent="-457200">
              <a:buFont typeface="Wingdings" pitchFamily="2" charset="2"/>
              <a:buChar char="v"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he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vasa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recta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countercurrent exchanger- Maintain the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osmotic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gradient created by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countercurrent multiplier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)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in the renal medulla </a:t>
            </a:r>
          </a:p>
        </p:txBody>
      </p:sp>
    </p:spTree>
    <p:extLst>
      <p:ext uri="{BB962C8B-B14F-4D97-AF65-F5344CB8AC3E}">
        <p14:creationId xmlns:p14="http://schemas.microsoft.com/office/powerpoint/2010/main" val="3618079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76200"/>
            <a:ext cx="8915400" cy="6629400"/>
          </a:xfrm>
        </p:spPr>
        <p:txBody>
          <a:bodyPr/>
          <a:lstStyle/>
          <a:p>
            <a:pPr marL="0" indent="0">
              <a:buNone/>
            </a:pPr>
            <a:r>
              <a:rPr lang="en-US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Micturition </a:t>
            </a:r>
            <a:endParaRPr lang="en-US" b="1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Micturition is the process by which the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urinary bladder empties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when it becomes filled. This involves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two main steps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: First, the bladder fills progressively until the tension in its walls rises above a threshold level; this elicits the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second step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which is a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nervous reflex called the 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micturition reflex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that empties the bladder or, if this fails, at least causes a conscious desire to urinate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smooth muscle of the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bladder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is arranged in spiral, longitudinal, and circular bundles.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Contraction of the circular muscle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which is called the 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detrusor muscle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is mainly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responsible for emptying the bladder during urination (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micturition)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he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micturition reflex is an 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autonomic spinal cord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reflex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Font typeface="Wingdings" pitchFamily="2" charset="2"/>
              <a:buChar char="Ø"/>
            </a:pP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400" b="1" dirty="0" smtClean="0"/>
              <a:t>Simply Micturition</a:t>
            </a:r>
            <a:r>
              <a:rPr lang="en-US" sz="2400" dirty="0" smtClean="0"/>
              <a:t> (</a:t>
            </a:r>
            <a:r>
              <a:rPr lang="en-US" sz="2400" dirty="0" err="1" smtClean="0"/>
              <a:t>mictur</a:t>
            </a:r>
            <a:r>
              <a:rPr lang="en-US" sz="2400" dirty="0" smtClean="0"/>
              <a:t> </a:t>
            </a:r>
            <a:r>
              <a:rPr lang="en-US" sz="2400" dirty="0"/>
              <a:t>= urinate), also called urination or voiding, is the act of emptying the bladder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4402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34636"/>
            <a:ext cx="7162800" cy="5459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57200" y="5562600"/>
            <a:ext cx="8534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Innervation of the bladder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Dashed lines indicate sensory nerves. Parasympathetic innervation is shown at the left, sympathetic at the upper right, and somatic at the lower right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911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76200"/>
            <a:ext cx="8915400" cy="6629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Steps of </a:t>
            </a:r>
            <a:r>
              <a:rPr lang="en-US" sz="28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micturation</a:t>
            </a:r>
            <a:endParaRPr lang="en-US" sz="2800" b="1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When about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200 ml of urine has accumulated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afferent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impulses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are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transmitted to the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brain through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Visceral stretch receptor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creating the urge to void.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Contractions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of the bladder become more frequent and more urgent and if it is convenient to empty the bladder (a decision made by the cerebral cortex), voiding reflexes are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initiated.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/>
              <a:t>The urge to void eventually becomes irresistible and micturition occurs </a:t>
            </a:r>
            <a:r>
              <a:rPr lang="en-US" sz="2400" b="1" dirty="0"/>
              <a:t>when urine volume exceeds 500–600 ml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Visceral afferent impulses activate the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micturition center of the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pons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an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on/off switch for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micturition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his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center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signals the parasympathetic neurons that stimulate contraction of the detrusor muscle, opening the internal sphincte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r.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It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also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inhibits somatic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efferents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relaxing the external sphincter, and allowing urine to flow 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4841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76887"/>
            <a:ext cx="5638800" cy="66534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291937" y="2747665"/>
            <a:ext cx="28520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Steps in </a:t>
            </a:r>
            <a:r>
              <a:rPr lang="en-US" sz="24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micturation</a:t>
            </a:r>
            <a:endParaRPr lang="en-US" sz="24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8866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76200"/>
            <a:ext cx="8991600" cy="6629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Acute renal failure (ARF) </a:t>
            </a:r>
          </a:p>
          <a:p>
            <a:pPr marL="0" indent="0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4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effectLst/>
                <a:latin typeface="Times New Roman" pitchFamily="18" charset="0"/>
                <a:cs typeface="Times New Roman" pitchFamily="18" charset="0"/>
              </a:rPr>
              <a:t>sudden and usually reversible </a:t>
            </a:r>
            <a:r>
              <a:rPr lang="en-US" sz="2400" dirty="0" smtClean="0">
                <a:effectLst/>
                <a:latin typeface="Times New Roman" pitchFamily="18" charset="0"/>
                <a:cs typeface="Times New Roman" pitchFamily="18" charset="0"/>
              </a:rPr>
              <a:t>loss of renal function, which </a:t>
            </a:r>
            <a:r>
              <a:rPr lang="en-US" sz="2400" b="1" dirty="0" smtClean="0">
                <a:effectLst/>
                <a:latin typeface="Times New Roman" pitchFamily="18" charset="0"/>
                <a:cs typeface="Times New Roman" pitchFamily="18" charset="0"/>
              </a:rPr>
              <a:t>develops over a period of days or weeks </a:t>
            </a:r>
            <a:r>
              <a:rPr lang="en-US" sz="2400" dirty="0" smtClean="0">
                <a:effectLst/>
                <a:latin typeface="Times New Roman" pitchFamily="18" charset="0"/>
                <a:cs typeface="Times New Roman" pitchFamily="18" charset="0"/>
              </a:rPr>
              <a:t>and is usually accompanied by a </a:t>
            </a:r>
            <a:r>
              <a:rPr lang="en-US" sz="2400" b="1" dirty="0" smtClean="0">
                <a:effectLst/>
                <a:latin typeface="Times New Roman" pitchFamily="18" charset="0"/>
                <a:cs typeface="Times New Roman" pitchFamily="18" charset="0"/>
              </a:rPr>
              <a:t>reduction in urine volume</a:t>
            </a:r>
            <a:r>
              <a:rPr lang="en-US" sz="2400" dirty="0" smtClean="0">
                <a:effectLst/>
                <a:latin typeface="Times New Roman" pitchFamily="18" charset="0"/>
                <a:cs typeface="Times New Roman" pitchFamily="18" charset="0"/>
              </a:rPr>
              <a:t>. There are </a:t>
            </a:r>
            <a:r>
              <a:rPr lang="en-US" sz="2400" b="1" dirty="0" smtClean="0">
                <a:effectLst/>
                <a:latin typeface="Times New Roman" pitchFamily="18" charset="0"/>
                <a:cs typeface="Times New Roman" pitchFamily="18" charset="0"/>
              </a:rPr>
              <a:t>many possible causes </a:t>
            </a:r>
            <a:r>
              <a:rPr lang="en-US" sz="2400" dirty="0" smtClean="0">
                <a:effectLst/>
                <a:latin typeface="Times New Roman" pitchFamily="18" charset="0"/>
                <a:cs typeface="Times New Roman" pitchFamily="18" charset="0"/>
              </a:rPr>
              <a:t>and it is frequently multifactorial.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128087"/>
            <a:ext cx="8610600" cy="4528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5867400"/>
            <a:ext cx="422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  <a:effectLst/>
              </a:rPr>
              <a:t>Fig.Causes</a:t>
            </a:r>
            <a:r>
              <a:rPr lang="en-US" sz="2400" b="1" dirty="0" smtClean="0">
                <a:solidFill>
                  <a:srgbClr val="FF0000"/>
                </a:solidFill>
                <a:effectLst/>
              </a:rPr>
              <a:t> of acute renal failure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4483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"/>
            <a:ext cx="8839200" cy="6553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>
                <a:effectLst/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400" b="1" dirty="0" smtClean="0">
                <a:effectLst/>
                <a:latin typeface="Times New Roman" pitchFamily="18" charset="0"/>
                <a:cs typeface="Times New Roman" pitchFamily="18" charset="0"/>
              </a:rPr>
              <a:t>functional and structural unit of the kidney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called</a:t>
            </a:r>
            <a:r>
              <a:rPr lang="en-US" sz="24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nephron</a:t>
            </a:r>
            <a:r>
              <a:rPr lang="en-US" sz="240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400" dirty="0" smtClean="0">
                <a:effectLst/>
                <a:latin typeface="Times New Roman" pitchFamily="18" charset="0"/>
                <a:cs typeface="Times New Roman" pitchFamily="18" charset="0"/>
              </a:rPr>
              <a:t> consists of a </a:t>
            </a:r>
            <a:r>
              <a:rPr lang="en-US" sz="2400" b="1" i="1" dirty="0" smtClean="0">
                <a:effectLst/>
                <a:latin typeface="Times New Roman" pitchFamily="18" charset="0"/>
                <a:cs typeface="Times New Roman" pitchFamily="18" charset="0"/>
              </a:rPr>
              <a:t>renal corpuscle</a:t>
            </a:r>
            <a:r>
              <a:rPr lang="en-US" sz="2400" dirty="0" smtClean="0">
                <a:effectLst/>
                <a:latin typeface="Times New Roman" pitchFamily="18" charset="0"/>
                <a:cs typeface="Times New Roman" pitchFamily="18" charset="0"/>
              </a:rPr>
              <a:t> (including the </a:t>
            </a:r>
            <a:r>
              <a:rPr lang="en-US" sz="2400" b="1" i="1" dirty="0" smtClean="0">
                <a:effectLst/>
                <a:latin typeface="Times New Roman" pitchFamily="18" charset="0"/>
                <a:cs typeface="Times New Roman" pitchFamily="18" charset="0"/>
              </a:rPr>
              <a:t>glomerulus</a:t>
            </a:r>
            <a:r>
              <a:rPr lang="en-US" sz="2400" dirty="0" smtClean="0">
                <a:effectLst/>
                <a:latin typeface="Times New Roman" pitchFamily="18" charset="0"/>
                <a:cs typeface="Times New Roman" pitchFamily="18" charset="0"/>
              </a:rPr>
              <a:t>) plus a long folded </a:t>
            </a:r>
            <a:r>
              <a:rPr lang="en-US" sz="2400" b="1" i="1" dirty="0" smtClean="0">
                <a:effectLst/>
                <a:latin typeface="Times New Roman" pitchFamily="18" charset="0"/>
                <a:cs typeface="Times New Roman" pitchFamily="18" charset="0"/>
              </a:rPr>
              <a:t>renal tubule</a:t>
            </a:r>
            <a:r>
              <a:rPr lang="en-US" sz="2400" dirty="0" smtClean="0">
                <a:effectLst/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0">
              <a:buNone/>
            </a:pPr>
            <a:r>
              <a:rPr lang="en-US" sz="2400" dirty="0" smtClean="0">
                <a:effectLst/>
                <a:latin typeface="Times New Roman" pitchFamily="18" charset="0"/>
                <a:cs typeface="Times New Roman" pitchFamily="18" charset="0"/>
              </a:rPr>
              <a:t>The human kidney contains approximately </a:t>
            </a:r>
            <a:r>
              <a:rPr lang="en-US" sz="2400" b="1" dirty="0" smtClean="0">
                <a:effectLst/>
                <a:latin typeface="Times New Roman" pitchFamily="18" charset="0"/>
                <a:cs typeface="Times New Roman" pitchFamily="18" charset="0"/>
              </a:rPr>
              <a:t>one million nephrons </a:t>
            </a:r>
            <a:r>
              <a:rPr lang="en-US" sz="2400" dirty="0" smtClean="0">
                <a:effectLst/>
                <a:latin typeface="Times New Roman" pitchFamily="18" charset="0"/>
                <a:cs typeface="Times New Roman" pitchFamily="18" charset="0"/>
              </a:rPr>
              <a:t>that perform the </a:t>
            </a:r>
            <a:r>
              <a:rPr lang="en-US" sz="2400" b="1" dirty="0" smtClean="0">
                <a:effectLst/>
                <a:latin typeface="Times New Roman" pitchFamily="18" charset="0"/>
                <a:cs typeface="Times New Roman" pitchFamily="18" charset="0"/>
              </a:rPr>
              <a:t>functions of osmoregulation and excretion</a:t>
            </a:r>
            <a:r>
              <a:rPr lang="en-US" sz="2400" dirty="0" smtClean="0">
                <a:effectLst/>
                <a:latin typeface="Times New Roman" pitchFamily="18" charset="0"/>
                <a:cs typeface="Times New Roman" pitchFamily="18" charset="0"/>
              </a:rPr>
              <a:t> by the following processes:</a:t>
            </a:r>
          </a:p>
          <a:p>
            <a:pPr lvl="1"/>
            <a:r>
              <a:rPr lang="en-US" sz="2400" b="1" dirty="0" smtClean="0">
                <a:effectLst/>
                <a:latin typeface="Times New Roman" pitchFamily="18" charset="0"/>
                <a:cs typeface="Times New Roman" pitchFamily="18" charset="0"/>
              </a:rPr>
              <a:t>Filtration in the glomerulus</a:t>
            </a:r>
            <a:r>
              <a:rPr lang="en-US" sz="2400" dirty="0" smtClean="0">
                <a:effectLst/>
                <a:latin typeface="Times New Roman" pitchFamily="18" charset="0"/>
                <a:cs typeface="Times New Roman" pitchFamily="18" charset="0"/>
              </a:rPr>
              <a:t> of most small molecules from blood plasma to form an ultrafiltrate of plasma. </a:t>
            </a:r>
          </a:p>
          <a:p>
            <a:pPr lvl="1"/>
            <a:r>
              <a:rPr lang="en-US" sz="2400" b="1" dirty="0" smtClean="0">
                <a:effectLst/>
                <a:latin typeface="Times New Roman" pitchFamily="18" charset="0"/>
                <a:cs typeface="Times New Roman" pitchFamily="18" charset="0"/>
              </a:rPr>
              <a:t>Selective reabsorption in the tubule </a:t>
            </a:r>
            <a:r>
              <a:rPr lang="en-US" sz="2400" dirty="0" smtClean="0">
                <a:effectLst/>
                <a:latin typeface="Times New Roman" pitchFamily="18" charset="0"/>
                <a:cs typeface="Times New Roman" pitchFamily="18" charset="0"/>
              </a:rPr>
              <a:t>of most of the water and some other molecules from the ultrafiltrate, leaving behind excess and waste materials to be excreted. </a:t>
            </a:r>
          </a:p>
          <a:p>
            <a:pPr lvl="1"/>
            <a:r>
              <a:rPr lang="en-US" sz="2400" b="1" dirty="0" smtClean="0">
                <a:effectLst/>
                <a:latin typeface="Times New Roman" pitchFamily="18" charset="0"/>
                <a:cs typeface="Times New Roman" pitchFamily="18" charset="0"/>
              </a:rPr>
              <a:t>Secretion in the tubule of some excretory products </a:t>
            </a:r>
            <a:r>
              <a:rPr lang="en-US" sz="2400" dirty="0" smtClean="0">
                <a:effectLst/>
                <a:latin typeface="Times New Roman" pitchFamily="18" charset="0"/>
                <a:cs typeface="Times New Roman" pitchFamily="18" charset="0"/>
              </a:rPr>
              <a:t>directly from blood into the urine. </a:t>
            </a:r>
          </a:p>
          <a:p>
            <a:pPr lvl="1"/>
            <a:r>
              <a:rPr lang="en-US" sz="2400" b="1" dirty="0" smtClean="0">
                <a:effectLst/>
                <a:latin typeface="Times New Roman" pitchFamily="18" charset="0"/>
                <a:cs typeface="Times New Roman" pitchFamily="18" charset="0"/>
              </a:rPr>
              <a:t>Maintenance of the acid-base balance </a:t>
            </a:r>
            <a:r>
              <a:rPr lang="en-US" sz="2400" dirty="0" smtClean="0">
                <a:effectLst/>
                <a:latin typeface="Times New Roman" pitchFamily="18" charset="0"/>
                <a:cs typeface="Times New Roman" pitchFamily="18" charset="0"/>
              </a:rPr>
              <a:t>by selective </a:t>
            </a:r>
            <a:r>
              <a:rPr lang="en-US" sz="2400" b="1" dirty="0" smtClean="0">
                <a:effectLst/>
                <a:latin typeface="Times New Roman" pitchFamily="18" charset="0"/>
                <a:cs typeface="Times New Roman" pitchFamily="18" charset="0"/>
              </a:rPr>
              <a:t>secretion of H</a:t>
            </a:r>
            <a:r>
              <a:rPr lang="en-US" sz="2400" b="1" baseline="30000" dirty="0" smtClean="0">
                <a:effectLst/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400" b="1" dirty="0" smtClean="0">
                <a:effectLst/>
                <a:latin typeface="Times New Roman" pitchFamily="18" charset="0"/>
                <a:cs typeface="Times New Roman" pitchFamily="18" charset="0"/>
              </a:rPr>
              <a:t> ions by the tubule </a:t>
            </a:r>
            <a:r>
              <a:rPr lang="en-US" sz="2400" dirty="0" smtClean="0">
                <a:effectLst/>
                <a:latin typeface="Times New Roman" pitchFamily="18" charset="0"/>
                <a:cs typeface="Times New Roman" pitchFamily="18" charset="0"/>
              </a:rPr>
              <a:t>into the urine.</a:t>
            </a: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8252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8763000" cy="6477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Chronic renal failure (CRF) 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400" dirty="0" smtClean="0">
                <a:effectLst/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en-US" sz="2400" b="1" dirty="0" smtClean="0">
                <a:effectLst/>
                <a:latin typeface="Times New Roman" pitchFamily="18" charset="0"/>
                <a:cs typeface="Times New Roman" pitchFamily="18" charset="0"/>
              </a:rPr>
              <a:t>irreversible deterioration</a:t>
            </a:r>
            <a:r>
              <a:rPr lang="en-US" sz="2400" dirty="0" smtClean="0">
                <a:effectLst/>
                <a:latin typeface="Times New Roman" pitchFamily="18" charset="0"/>
                <a:cs typeface="Times New Roman" pitchFamily="18" charset="0"/>
              </a:rPr>
              <a:t> in renal function which classically </a:t>
            </a:r>
            <a:r>
              <a:rPr lang="en-US" sz="2400" b="1" dirty="0" smtClean="0">
                <a:effectLst/>
                <a:latin typeface="Times New Roman" pitchFamily="18" charset="0"/>
                <a:cs typeface="Times New Roman" pitchFamily="18" charset="0"/>
              </a:rPr>
              <a:t>develops over a period of years</a:t>
            </a:r>
            <a:r>
              <a:rPr lang="en-US" sz="2400" dirty="0" smtClean="0">
                <a:effectLst/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Font typeface="Wingdings" pitchFamily="2" charset="2"/>
              <a:buChar char="Ø"/>
            </a:pPr>
            <a:r>
              <a:rPr lang="en-US" sz="2400" b="1" dirty="0" smtClean="0">
                <a:effectLst/>
                <a:latin typeface="Times New Roman" pitchFamily="18" charset="0"/>
                <a:cs typeface="Times New Roman" pitchFamily="18" charset="0"/>
              </a:rPr>
              <a:t>Initially</a:t>
            </a:r>
            <a:r>
              <a:rPr lang="en-US" sz="2400" dirty="0" smtClean="0">
                <a:effectLst/>
                <a:latin typeface="Times New Roman" pitchFamily="18" charset="0"/>
                <a:cs typeface="Times New Roman" pitchFamily="18" charset="0"/>
              </a:rPr>
              <a:t>, it is manifested only as a </a:t>
            </a:r>
            <a:r>
              <a:rPr lang="en-US" sz="2400" b="1" dirty="0" smtClean="0">
                <a:effectLst/>
                <a:latin typeface="Times New Roman" pitchFamily="18" charset="0"/>
                <a:cs typeface="Times New Roman" pitchFamily="18" charset="0"/>
              </a:rPr>
              <a:t>biochemical abnormality</a:t>
            </a:r>
            <a:r>
              <a:rPr lang="en-US" sz="2400" dirty="0" smtClean="0">
                <a:effectLst/>
                <a:latin typeface="Times New Roman" pitchFamily="18" charset="0"/>
                <a:cs typeface="Times New Roman" pitchFamily="18" charset="0"/>
              </a:rPr>
              <a:t>, eventually, </a:t>
            </a:r>
            <a:r>
              <a:rPr lang="en-US" sz="2400" b="1" dirty="0" smtClean="0">
                <a:effectLst/>
                <a:latin typeface="Times New Roman" pitchFamily="18" charset="0"/>
                <a:cs typeface="Times New Roman" pitchFamily="18" charset="0"/>
              </a:rPr>
              <a:t>loss of the excretory, metabolic and endocrine functions </a:t>
            </a:r>
            <a:r>
              <a:rPr lang="en-US" sz="2400" dirty="0" smtClean="0">
                <a:effectLst/>
                <a:latin typeface="Times New Roman" pitchFamily="18" charset="0"/>
                <a:cs typeface="Times New Roman" pitchFamily="18" charset="0"/>
              </a:rPr>
              <a:t>of the kidney leads to the development of the clinical symptoms and signs of renal failure, which are referred to as </a:t>
            </a:r>
            <a:r>
              <a:rPr lang="en-US" sz="2400" b="1" dirty="0" err="1" smtClean="0">
                <a:effectLst/>
                <a:latin typeface="Times New Roman" pitchFamily="18" charset="0"/>
                <a:cs typeface="Times New Roman" pitchFamily="18" charset="0"/>
              </a:rPr>
              <a:t>uraemia</a:t>
            </a:r>
            <a:r>
              <a:rPr lang="en-US" sz="2400" dirty="0" smtClean="0"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effectLst/>
                <a:latin typeface="Times New Roman" pitchFamily="18" charset="0"/>
                <a:cs typeface="Times New Roman" pitchFamily="18" charset="0"/>
              </a:rPr>
              <a:t>When </a:t>
            </a:r>
            <a:r>
              <a:rPr lang="en-US" sz="2400" b="1" dirty="0" smtClean="0">
                <a:effectLst/>
                <a:latin typeface="Times New Roman" pitchFamily="18" charset="0"/>
                <a:cs typeface="Times New Roman" pitchFamily="18" charset="0"/>
              </a:rPr>
              <a:t>death is likely without renal replacement </a:t>
            </a:r>
            <a:r>
              <a:rPr lang="en-US" sz="2400" dirty="0" smtClean="0">
                <a:effectLst/>
                <a:latin typeface="Times New Roman" pitchFamily="18" charset="0"/>
                <a:cs typeface="Times New Roman" pitchFamily="18" charset="0"/>
              </a:rPr>
              <a:t>therapy, it is called </a:t>
            </a:r>
            <a:r>
              <a:rPr lang="en-US" sz="2400" b="1" dirty="0" smtClean="0">
                <a:effectLst/>
                <a:latin typeface="Times New Roman" pitchFamily="18" charset="0"/>
                <a:cs typeface="Times New Roman" pitchFamily="18" charset="0"/>
              </a:rPr>
              <a:t>end-stage renal failure (ESRF).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745" y="4267200"/>
            <a:ext cx="8853055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4120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47935"/>
            <a:ext cx="62440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u="sng" dirty="0" smtClean="0">
                <a:effectLst/>
              </a:rPr>
              <a:t>COMMON CAUSES OF CHRONIC RENAL FAILURE</a:t>
            </a:r>
            <a:endParaRPr lang="en-US" sz="2400" b="1" u="sng" dirty="0"/>
          </a:p>
        </p:txBody>
      </p:sp>
      <p:sp>
        <p:nvSpPr>
          <p:cNvPr id="5" name="TextBox 4"/>
          <p:cNvSpPr txBox="1"/>
          <p:nvPr/>
        </p:nvSpPr>
        <p:spPr>
          <a:xfrm>
            <a:off x="152400" y="4063077"/>
            <a:ext cx="8763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Pathogenesis of CRF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400" b="1" dirty="0" smtClean="0">
                <a:effectLst/>
                <a:latin typeface="Times New Roman" pitchFamily="18" charset="0"/>
                <a:cs typeface="Times New Roman" pitchFamily="18" charset="0"/>
              </a:rPr>
              <a:t>Disturbances in water, electrolyte and acid-base balance </a:t>
            </a:r>
            <a:r>
              <a:rPr lang="en-US" sz="2400" dirty="0" smtClean="0">
                <a:effectLst/>
                <a:latin typeface="Times New Roman" pitchFamily="18" charset="0"/>
                <a:cs typeface="Times New Roman" pitchFamily="18" charset="0"/>
              </a:rPr>
              <a:t>contribute to the clinical picture in patients with CRF, but the exact pathogenesis of the clinical syndrome of </a:t>
            </a:r>
            <a:r>
              <a:rPr lang="en-US" sz="2400" b="1" dirty="0" err="1" smtClean="0">
                <a:effectLst/>
                <a:latin typeface="Times New Roman" pitchFamily="18" charset="0"/>
                <a:cs typeface="Times New Roman" pitchFamily="18" charset="0"/>
              </a:rPr>
              <a:t>uraemia</a:t>
            </a:r>
            <a:r>
              <a:rPr lang="en-US" sz="2400" b="1" dirty="0" smtClean="0">
                <a:effectLst/>
                <a:latin typeface="Times New Roman" pitchFamily="18" charset="0"/>
                <a:cs typeface="Times New Roman" pitchFamily="18" charset="0"/>
              </a:rPr>
              <a:t> is unknown</a:t>
            </a:r>
            <a:r>
              <a:rPr lang="en-US" sz="2400" dirty="0" smtClean="0">
                <a:effectLst/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400" b="1" dirty="0" smtClean="0">
                <a:effectLst/>
                <a:latin typeface="Times New Roman" pitchFamily="18" charset="0"/>
                <a:cs typeface="Times New Roman" pitchFamily="18" charset="0"/>
              </a:rPr>
              <a:t>bnormal concentration of '</a:t>
            </a:r>
            <a:r>
              <a:rPr lang="en-US" sz="2400" b="1" dirty="0" err="1" smtClean="0">
                <a:effectLst/>
                <a:latin typeface="Times New Roman" pitchFamily="18" charset="0"/>
                <a:cs typeface="Times New Roman" pitchFamily="18" charset="0"/>
              </a:rPr>
              <a:t>uraemic</a:t>
            </a:r>
            <a:r>
              <a:rPr lang="en-US" sz="2400" b="1" dirty="0" smtClean="0">
                <a:effectLst/>
                <a:latin typeface="Times New Roman" pitchFamily="18" charset="0"/>
                <a:cs typeface="Times New Roman" pitchFamily="18" charset="0"/>
              </a:rPr>
              <a:t> toxins</a:t>
            </a:r>
            <a:r>
              <a:rPr lang="en-US" sz="2400" dirty="0" smtClean="0">
                <a:effectLst/>
                <a:latin typeface="Times New Roman" pitchFamily="18" charset="0"/>
                <a:cs typeface="Times New Roman" pitchFamily="18" charset="0"/>
              </a:rPr>
              <a:t>', accumulation of various </a:t>
            </a:r>
            <a:r>
              <a:rPr lang="en-US" sz="2400" b="1" dirty="0" smtClean="0">
                <a:effectLst/>
                <a:latin typeface="Times New Roman" pitchFamily="18" charset="0"/>
                <a:cs typeface="Times New Roman" pitchFamily="18" charset="0"/>
              </a:rPr>
              <a:t>intermediary products of metabolism </a:t>
            </a:r>
            <a:r>
              <a:rPr lang="en-US" sz="2400" dirty="0" smtClean="0">
                <a:effectLst/>
                <a:latin typeface="Times New Roman" pitchFamily="18" charset="0"/>
                <a:cs typeface="Times New Roman" pitchFamily="18" charset="0"/>
              </a:rPr>
              <a:t>in the plasma 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609600"/>
            <a:ext cx="6096000" cy="3454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7238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7699695" cy="5595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38200" y="6096000"/>
            <a:ext cx="59708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Endocrinal effects due to chronic renal failure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0919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"/>
            <a:ext cx="8839200" cy="6553200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60000"/>
              </a:lnSpc>
              <a:buNone/>
            </a:pPr>
            <a:r>
              <a:rPr lang="en-US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HAEMATURIA </a:t>
            </a:r>
          </a:p>
          <a:p>
            <a:pPr>
              <a:lnSpc>
                <a:spcPct val="110000"/>
              </a:lnSpc>
              <a:buFont typeface="Wingdings" pitchFamily="2" charset="2"/>
              <a:buChar char="Ø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Presence of blood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in the urine.</a:t>
            </a:r>
          </a:p>
          <a:p>
            <a:pPr>
              <a:lnSpc>
                <a:spcPct val="110000"/>
              </a:lnSpc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This can be present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with or without pain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and may be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continuous or intermittent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lnSpc>
                <a:spcPct val="110000"/>
              </a:lnSpc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If visible to the naked eye it is termed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macroscopic or gross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haematuria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; if detected only by stick tests or microscopy it is called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microscopic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haematuria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lnSpc>
                <a:spcPct val="110000"/>
              </a:lnSpc>
              <a:buFont typeface="Wingdings" pitchFamily="2" charset="2"/>
              <a:buChar char="Ø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Haematuria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as a result of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parenchymal renal disease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is usually: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continuous, painless, microscopic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(occasionally macroscopic).</a:t>
            </a:r>
          </a:p>
          <a:p>
            <a:pPr>
              <a:lnSpc>
                <a:spcPct val="110000"/>
              </a:lnSpc>
              <a:buFont typeface="Wingdings" pitchFamily="2" charset="2"/>
              <a:buChar char="Ø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Haematuria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arising from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renal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tumours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is likely to be: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intermittent, associated with renal pain, macroscopic. </a:t>
            </a:r>
          </a:p>
          <a:p>
            <a:pPr>
              <a:lnSpc>
                <a:spcPct val="110000"/>
              </a:lnSpc>
              <a:buFont typeface="Wingdings" pitchFamily="2" charset="2"/>
              <a:buChar char="Ø"/>
            </a:pPr>
            <a:r>
              <a:rPr lang="en-US" sz="2400" dirty="0" smtClean="0"/>
              <a:t>It is important to remember that the commonest cause of dipstick </a:t>
            </a:r>
            <a:r>
              <a:rPr lang="en-US" sz="2400" dirty="0" err="1" smtClean="0"/>
              <a:t>haematuria</a:t>
            </a:r>
            <a:r>
              <a:rPr lang="en-US" sz="2400" dirty="0" smtClean="0"/>
              <a:t> in women is </a:t>
            </a:r>
            <a:r>
              <a:rPr lang="en-US" sz="2400" b="1" dirty="0" smtClean="0"/>
              <a:t>contamination from menstrual blood</a:t>
            </a:r>
            <a:r>
              <a:rPr lang="en-US" sz="2400" dirty="0" smtClean="0"/>
              <a:t>. 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>
              <a:lnSpc>
                <a:spcPct val="160000"/>
              </a:lnSpc>
              <a:buNone/>
            </a:pP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7738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609600"/>
            <a:ext cx="6095999" cy="604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133600" y="134080"/>
            <a:ext cx="28873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Causes of hematuria</a:t>
            </a:r>
            <a:endParaRPr lang="en-US" sz="24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206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8763000" cy="640080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2800" b="1" dirty="0" smtClean="0">
                <a:solidFill>
                  <a:srgbClr val="FF0000"/>
                </a:solidFill>
              </a:rPr>
              <a:t>Polyuria, oliguria, anuria, </a:t>
            </a:r>
            <a:r>
              <a:rPr lang="en-US" sz="2800" b="1" dirty="0" err="1" smtClean="0">
                <a:solidFill>
                  <a:srgbClr val="FF0000"/>
                </a:solidFill>
              </a:rPr>
              <a:t>nucturia</a:t>
            </a:r>
            <a:r>
              <a:rPr lang="en-US" sz="2800" b="1" dirty="0" smtClean="0">
                <a:solidFill>
                  <a:srgbClr val="FF0000"/>
                </a:solidFill>
              </a:rPr>
              <a:t>, glycosuria.</a:t>
            </a:r>
          </a:p>
          <a:p>
            <a:r>
              <a:rPr lang="en-US" sz="2400" dirty="0" smtClean="0"/>
              <a:t>In </a:t>
            </a:r>
            <a:r>
              <a:rPr lang="en-US" sz="2400" dirty="0"/>
              <a:t>renal disease, the urine becomes </a:t>
            </a:r>
            <a:r>
              <a:rPr lang="en-US" sz="2400" b="1" dirty="0"/>
              <a:t>less concentrated and urine volume is often increased</a:t>
            </a:r>
            <a:r>
              <a:rPr lang="en-US" sz="2400" dirty="0"/>
              <a:t>, producing the symptoms of </a:t>
            </a:r>
            <a:r>
              <a:rPr lang="en-US" sz="2400" b="1" dirty="0">
                <a:solidFill>
                  <a:srgbClr val="FF0000"/>
                </a:solidFill>
              </a:rPr>
              <a:t>polyuria</a:t>
            </a:r>
            <a:r>
              <a:rPr lang="en-US" sz="2400" dirty="0"/>
              <a:t> and </a:t>
            </a:r>
            <a:r>
              <a:rPr lang="en-US" sz="2400" b="1" dirty="0" err="1" smtClean="0">
                <a:solidFill>
                  <a:srgbClr val="FF0000"/>
                </a:solidFill>
              </a:rPr>
              <a:t>nocturia</a:t>
            </a:r>
            <a:r>
              <a:rPr lang="en-US" sz="2400" dirty="0" smtClean="0"/>
              <a:t> </a:t>
            </a:r>
            <a:r>
              <a:rPr lang="en-US" sz="2400" dirty="0"/>
              <a:t>(waking up at night to </a:t>
            </a:r>
            <a:r>
              <a:rPr lang="en-US" sz="2400" dirty="0" smtClean="0"/>
              <a:t>void) indicating </a:t>
            </a:r>
            <a:r>
              <a:rPr lang="en-US" sz="2400" dirty="0"/>
              <a:t>that the </a:t>
            </a:r>
            <a:r>
              <a:rPr lang="en-US" sz="2400" b="1" dirty="0"/>
              <a:t>diluting and concentrating functions of the kidney </a:t>
            </a:r>
            <a:r>
              <a:rPr lang="en-US" sz="2400" dirty="0"/>
              <a:t>have both been lost. </a:t>
            </a:r>
            <a:endParaRPr lang="en-US" sz="2400" dirty="0" smtClean="0"/>
          </a:p>
          <a:p>
            <a:r>
              <a:rPr lang="en-US" sz="2400" dirty="0" smtClean="0"/>
              <a:t>The </a:t>
            </a:r>
            <a:r>
              <a:rPr lang="en-US" sz="2400" dirty="0"/>
              <a:t>loss is due in part to </a:t>
            </a:r>
            <a:r>
              <a:rPr lang="en-US" sz="2400" b="1" dirty="0"/>
              <a:t>disruption of the countercurrent mechanism</a:t>
            </a:r>
            <a:r>
              <a:rPr lang="en-US" sz="2400" dirty="0"/>
              <a:t>, but a more important cause is a </a:t>
            </a:r>
            <a:r>
              <a:rPr lang="en-US" sz="2400" b="1" dirty="0"/>
              <a:t>loss of functioning nephrons</a:t>
            </a:r>
            <a:r>
              <a:rPr lang="en-US" sz="2400" b="1" dirty="0" smtClean="0"/>
              <a:t>.</a:t>
            </a:r>
          </a:p>
          <a:p>
            <a:r>
              <a:rPr lang="en-US" sz="2400" dirty="0"/>
              <a:t>However, the eventual result of this </a:t>
            </a:r>
            <a:r>
              <a:rPr lang="en-US" sz="2400" dirty="0" smtClean="0"/>
              <a:t>is </a:t>
            </a:r>
            <a:r>
              <a:rPr lang="en-US" sz="2400" dirty="0"/>
              <a:t>loss of so many nephrons that complete renal failure with </a:t>
            </a:r>
            <a:r>
              <a:rPr lang="en-US" sz="2800" b="1" dirty="0">
                <a:solidFill>
                  <a:srgbClr val="FF0000"/>
                </a:solidFill>
              </a:rPr>
              <a:t>oliguria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(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&lt;500mL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urine per day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smtClean="0">
                <a:solidFill>
                  <a:srgbClr val="FF0000"/>
                </a:solidFill>
              </a:rPr>
              <a:t>o</a:t>
            </a:r>
            <a:r>
              <a:rPr lang="en-US" sz="2400" dirty="0" smtClean="0"/>
              <a:t>r even </a:t>
            </a:r>
            <a:r>
              <a:rPr lang="en-US" sz="2800" b="1" dirty="0" smtClean="0">
                <a:solidFill>
                  <a:srgbClr val="FF0000"/>
                </a:solidFill>
              </a:rPr>
              <a:t>anuria (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complete absence of urine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flow)</a:t>
            </a:r>
            <a:r>
              <a:rPr lang="en-US" sz="2400" dirty="0" smtClean="0"/>
              <a:t> results.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excessive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glucose in the kidney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filtrate (Glycosuria: appearance of glucose in urine when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concn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of glucose in blood is &gt; 180mg/dl)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acts as an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osmotic diuretic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(that is, it inhibits water reabsorption by the kidney tubules), resulting in </a:t>
            </a:r>
            <a:r>
              <a:rPr lang="en-US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polyuria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a huge urine output that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leads to decreased blood volume and dehydration</a:t>
            </a:r>
            <a:endParaRPr lang="en-US" sz="2400" dirty="0" smtClean="0"/>
          </a:p>
          <a:p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224171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52400"/>
            <a:ext cx="8839200" cy="6477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Other functions of kidney include </a:t>
            </a:r>
          </a:p>
          <a:p>
            <a:r>
              <a:rPr lang="en-US" sz="2400" b="1" dirty="0" smtClean="0">
                <a:effectLst/>
                <a:latin typeface="Times New Roman" pitchFamily="18" charset="0"/>
                <a:cs typeface="Times New Roman" pitchFamily="18" charset="0"/>
              </a:rPr>
              <a:t>Gluconeogenesis</a:t>
            </a:r>
            <a:r>
              <a:rPr lang="en-US" sz="2400" dirty="0" smtClean="0">
                <a:effectLst/>
                <a:latin typeface="Times New Roman" pitchFamily="18" charset="0"/>
                <a:cs typeface="Times New Roman" pitchFamily="18" charset="0"/>
              </a:rPr>
              <a:t> (glucose formation from non-</a:t>
            </a:r>
            <a:r>
              <a:rPr lang="en-US" sz="2400" dirty="0" err="1" smtClean="0">
                <a:effectLst/>
                <a:latin typeface="Times New Roman" pitchFamily="18" charset="0"/>
                <a:cs typeface="Times New Roman" pitchFamily="18" charset="0"/>
              </a:rPr>
              <a:t>glucogenic</a:t>
            </a:r>
            <a:r>
              <a:rPr lang="en-US" sz="2400" dirty="0" smtClean="0">
                <a:effectLst/>
                <a:latin typeface="Times New Roman" pitchFamily="18" charset="0"/>
                <a:cs typeface="Times New Roman" pitchFamily="18" charset="0"/>
              </a:rPr>
              <a:t> substance like </a:t>
            </a:r>
            <a:r>
              <a:rPr lang="en-US" sz="2400" dirty="0" err="1" smtClean="0">
                <a:effectLst/>
                <a:latin typeface="Times New Roman" pitchFamily="18" charset="0"/>
                <a:cs typeface="Times New Roman" pitchFamily="18" charset="0"/>
              </a:rPr>
              <a:t>aminoacid</a:t>
            </a:r>
            <a:r>
              <a:rPr lang="en-US" sz="2400" dirty="0" smtClean="0">
                <a:effectLst/>
                <a:latin typeface="Times New Roman" pitchFamily="18" charset="0"/>
                <a:cs typeface="Times New Roman" pitchFamily="18" charset="0"/>
              </a:rPr>
              <a:t>) during prolonged fasting.</a:t>
            </a:r>
          </a:p>
          <a:p>
            <a:r>
              <a:rPr lang="en-US" sz="2400" dirty="0" smtClean="0">
                <a:effectLst/>
                <a:latin typeface="Times New Roman" pitchFamily="18" charset="0"/>
                <a:cs typeface="Times New Roman" pitchFamily="18" charset="0"/>
              </a:rPr>
              <a:t>Producing the </a:t>
            </a:r>
            <a:r>
              <a:rPr lang="en-US" sz="2400" b="1" dirty="0" smtClean="0">
                <a:effectLst/>
                <a:latin typeface="Times New Roman" pitchFamily="18" charset="0"/>
                <a:cs typeface="Times New Roman" pitchFamily="18" charset="0"/>
              </a:rPr>
              <a:t>hormones renin and erythropoietin</a:t>
            </a:r>
            <a:r>
              <a:rPr lang="en-US" sz="2400" dirty="0" smtClean="0">
                <a:effectLst/>
                <a:latin typeface="Times New Roman" pitchFamily="18" charset="0"/>
                <a:cs typeface="Times New Roman" pitchFamily="18" charset="0"/>
              </a:rPr>
              <a:t>. Renin acts as an enzyme to help regulate blood pressure and kidney function. Erythropoietin stimulates red blood cell production.</a:t>
            </a:r>
          </a:p>
          <a:p>
            <a:r>
              <a:rPr lang="en-US" sz="2400" dirty="0" smtClean="0">
                <a:effectLst/>
                <a:latin typeface="Times New Roman" pitchFamily="18" charset="0"/>
                <a:cs typeface="Times New Roman" pitchFamily="18" charset="0"/>
              </a:rPr>
              <a:t>Metabolizing </a:t>
            </a:r>
            <a:r>
              <a:rPr lang="en-US" sz="2400" b="1" dirty="0" smtClean="0">
                <a:effectLst/>
                <a:latin typeface="Times New Roman" pitchFamily="18" charset="0"/>
                <a:cs typeface="Times New Roman" pitchFamily="18" charset="0"/>
              </a:rPr>
              <a:t>vitamin D to its active form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calcitriol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2400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en-US" sz="3600" b="1" u="sng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Kidneys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effectLst/>
                <a:latin typeface="Times New Roman" pitchFamily="18" charset="0"/>
                <a:cs typeface="Times New Roman" pitchFamily="18" charset="0"/>
              </a:rPr>
              <a:t>Each kidney has a </a:t>
            </a:r>
            <a:r>
              <a:rPr lang="en-US" sz="2400" b="1" dirty="0" smtClean="0">
                <a:effectLst/>
                <a:latin typeface="Times New Roman" pitchFamily="18" charset="0"/>
                <a:cs typeface="Times New Roman" pitchFamily="18" charset="0"/>
              </a:rPr>
              <a:t>concave medial border</a:t>
            </a:r>
            <a:r>
              <a:rPr lang="en-US" sz="2400" dirty="0" smtClean="0">
                <a:effectLst/>
                <a:latin typeface="Times New Roman" pitchFamily="18" charset="0"/>
                <a:cs typeface="Times New Roman" pitchFamily="18" charset="0"/>
              </a:rPr>
              <a:t>, the </a:t>
            </a:r>
            <a:r>
              <a:rPr lang="en-US" sz="24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hilum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effectLst/>
                <a:latin typeface="Times New Roman" pitchFamily="18" charset="0"/>
                <a:cs typeface="Times New Roman" pitchFamily="18" charset="0"/>
              </a:rPr>
              <a:t>where nerves enter, blood and lymph vessels enter and exit, and the ureter exits.</a:t>
            </a:r>
          </a:p>
          <a:p>
            <a:pPr>
              <a:buFont typeface="Wingdings" pitchFamily="2" charset="2"/>
              <a:buChar char="Ø"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2400" b="1" dirty="0" smtClean="0">
                <a:effectLst/>
                <a:latin typeface="Times New Roman" pitchFamily="18" charset="0"/>
                <a:cs typeface="Times New Roman" pitchFamily="18" charset="0"/>
              </a:rPr>
              <a:t>ateral surface is convex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4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enal pelvis</a:t>
            </a:r>
            <a:r>
              <a:rPr lang="en-US" sz="2400" dirty="0" smtClean="0">
                <a:effectLst/>
                <a:latin typeface="Times New Roman" pitchFamily="18" charset="0"/>
                <a:cs typeface="Times New Roman" pitchFamily="18" charset="0"/>
              </a:rPr>
              <a:t> expanded upper end of the ureter, is divided into two or three </a:t>
            </a:r>
            <a:r>
              <a:rPr lang="en-US" sz="2400" b="1" dirty="0" smtClean="0">
                <a:effectLst/>
                <a:latin typeface="Times New Roman" pitchFamily="18" charset="0"/>
                <a:cs typeface="Times New Roman" pitchFamily="18" charset="0"/>
              </a:rPr>
              <a:t>major calyces.</a:t>
            </a:r>
            <a:r>
              <a:rPr lang="en-US" sz="24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effectLst/>
                <a:latin typeface="Times New Roman" pitchFamily="18" charset="0"/>
                <a:cs typeface="Times New Roman" pitchFamily="18" charset="0"/>
              </a:rPr>
              <a:t>Several small branches, the </a:t>
            </a:r>
            <a:r>
              <a:rPr lang="en-US" sz="2400" b="1" dirty="0" smtClean="0">
                <a:effectLst/>
                <a:latin typeface="Times New Roman" pitchFamily="18" charset="0"/>
                <a:cs typeface="Times New Roman" pitchFamily="18" charset="0"/>
              </a:rPr>
              <a:t>minor calyces,</a:t>
            </a:r>
            <a:r>
              <a:rPr lang="en-US" sz="2400" dirty="0" smtClean="0">
                <a:effectLst/>
                <a:latin typeface="Times New Roman" pitchFamily="18" charset="0"/>
                <a:cs typeface="Times New Roman" pitchFamily="18" charset="0"/>
              </a:rPr>
              <a:t> arise from each major calyx.</a:t>
            </a:r>
          </a:p>
          <a:p>
            <a:pPr marL="0" indent="0">
              <a:buNone/>
            </a:pPr>
            <a:endParaRPr lang="en-US" sz="2800" b="1" u="sng" dirty="0" smtClean="0"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014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2400" y="76200"/>
            <a:ext cx="4038599" cy="6109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300" b="1" dirty="0" smtClean="0">
                <a:latin typeface="Times New Roman" pitchFamily="18" charset="0"/>
                <a:cs typeface="Times New Roman" pitchFamily="18" charset="0"/>
              </a:rPr>
              <a:t>bean-shaped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kidneys lie in a </a:t>
            </a:r>
            <a:r>
              <a:rPr lang="en-US" sz="2300" b="1" dirty="0" smtClean="0">
                <a:latin typeface="Times New Roman" pitchFamily="18" charset="0"/>
                <a:cs typeface="Times New Roman" pitchFamily="18" charset="0"/>
              </a:rPr>
              <a:t>retroperitoneal position 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(between the dorsal body wall and the parietal peritoneum) in the superior lumbar region extending approximately from </a:t>
            </a:r>
            <a:r>
              <a:rPr lang="en-US" sz="23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300" b="1" baseline="-25000" dirty="0" smtClean="0"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en-US" sz="2300" b="1" dirty="0" smtClean="0">
                <a:latin typeface="Times New Roman" pitchFamily="18" charset="0"/>
                <a:cs typeface="Times New Roman" pitchFamily="18" charset="0"/>
              </a:rPr>
              <a:t> to L</a:t>
            </a:r>
            <a:r>
              <a:rPr lang="en-US" sz="2300" b="1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, the kidneys receive </a:t>
            </a:r>
            <a:r>
              <a:rPr lang="en-US" sz="2300" b="1" dirty="0" smtClean="0">
                <a:latin typeface="Times New Roman" pitchFamily="18" charset="0"/>
                <a:cs typeface="Times New Roman" pitchFamily="18" charset="0"/>
              </a:rPr>
              <a:t>some protection from the lower part of the rib cage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.</a:t>
            </a:r>
          </a:p>
          <a:p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300" b="1" dirty="0" smtClean="0">
                <a:latin typeface="Times New Roman" pitchFamily="18" charset="0"/>
                <a:cs typeface="Times New Roman" pitchFamily="18" charset="0"/>
              </a:rPr>
              <a:t>right kidney 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is crowded by the liver and </a:t>
            </a:r>
            <a:r>
              <a:rPr lang="en-US" sz="2300" b="1" dirty="0" smtClean="0">
                <a:latin typeface="Times New Roman" pitchFamily="18" charset="0"/>
                <a:cs typeface="Times New Roman" pitchFamily="18" charset="0"/>
              </a:rPr>
              <a:t>lies slightly lower than the left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An adult’s kidney has a </a:t>
            </a:r>
            <a:r>
              <a:rPr lang="en-US" sz="2300" b="1" dirty="0" smtClean="0">
                <a:latin typeface="Times New Roman" pitchFamily="18" charset="0"/>
                <a:cs typeface="Times New Roman" pitchFamily="18" charset="0"/>
              </a:rPr>
              <a:t>mass of about 150 g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and its average dimensions are </a:t>
            </a:r>
            <a:r>
              <a:rPr lang="en-US" sz="2300" b="1" dirty="0" smtClean="0">
                <a:latin typeface="Times New Roman" pitchFamily="18" charset="0"/>
                <a:cs typeface="Times New Roman" pitchFamily="18" charset="0"/>
              </a:rPr>
              <a:t>12 cm long, 6 cm wide, and 3 cm thick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about the size of a </a:t>
            </a:r>
            <a:r>
              <a:rPr lang="en-US" sz="2300" b="1" dirty="0" smtClean="0">
                <a:latin typeface="Times New Roman" pitchFamily="18" charset="0"/>
                <a:cs typeface="Times New Roman" pitchFamily="18" charset="0"/>
              </a:rPr>
              <a:t>large bar of soap. </a:t>
            </a:r>
            <a:endParaRPr lang="en-US" sz="23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8829" y="377666"/>
            <a:ext cx="1828800" cy="1916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91619"/>
            <a:ext cx="2285999" cy="2288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378927"/>
            <a:ext cx="4503420" cy="43935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971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741" y="152400"/>
            <a:ext cx="8958404" cy="5913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219200" y="6066118"/>
            <a:ext cx="48608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u="sng" dirty="0">
                <a:solidFill>
                  <a:srgbClr val="FF0000"/>
                </a:solidFill>
              </a:rPr>
              <a:t>Anterior view of dissection of </a:t>
            </a:r>
            <a:r>
              <a:rPr lang="en-US" sz="2400" b="1" u="sng" dirty="0" smtClean="0">
                <a:solidFill>
                  <a:srgbClr val="FF0000"/>
                </a:solidFill>
              </a:rPr>
              <a:t>kidney</a:t>
            </a:r>
            <a:endParaRPr lang="en-US" sz="2400" b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0117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59310"/>
            <a:ext cx="8458200" cy="6679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5878" y="6142258"/>
            <a:ext cx="35455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BLOOD SUPPLY TO KIDNEY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2068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4307</Words>
  <Application>Microsoft Office PowerPoint</Application>
  <PresentationFormat>On-screen Show (4:3)</PresentationFormat>
  <Paragraphs>230</Paragraphs>
  <Slides>55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56" baseType="lpstr">
      <vt:lpstr>Office Theme</vt:lpstr>
      <vt:lpstr>UNIT IX: URINARY SYSTEM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IX: URINARY SYSTEM</dc:title>
  <dc:creator>Inspiron 3000</dc:creator>
  <cp:lastModifiedBy>Inspiron 3000</cp:lastModifiedBy>
  <cp:revision>10</cp:revision>
  <dcterms:created xsi:type="dcterms:W3CDTF">2017-04-18T03:28:41Z</dcterms:created>
  <dcterms:modified xsi:type="dcterms:W3CDTF">2017-04-18T08:32:53Z</dcterms:modified>
</cp:coreProperties>
</file>