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78" d="100"/>
          <a:sy n="78" d="100"/>
        </p:scale>
        <p:origin x="-1134" y="-84"/>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06A9AADC-7035-4C71-94A9-EA3C7F17E75B}" type="datetimeFigureOut">
              <a:rPr lang="en-US" smtClean="0"/>
              <a:pPr/>
              <a:t>8/5/2019</a:t>
            </a:fld>
            <a:endParaRPr lang="en-US"/>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DEA5D32-56E0-4459-BF3F-8909DA9312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6A9AADC-7035-4C71-94A9-EA3C7F17E75B}" type="datetimeFigureOut">
              <a:rPr lang="en-US" smtClean="0"/>
              <a:pPr/>
              <a:t>8/5/2019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DEA5D32-56E0-4459-BF3F-8909DA9312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6A9AADC-7035-4C71-94A9-EA3C7F17E75B}" type="datetimeFigureOut">
              <a:rPr lang="en-US" smtClean="0"/>
              <a:pPr/>
              <a:t>8/5/2019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DEA5D32-56E0-4459-BF3F-8909DA9312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06A9AADC-7035-4C71-94A9-EA3C7F17E75B}" type="datetimeFigureOut">
              <a:rPr lang="en-US" smtClean="0"/>
              <a:pPr/>
              <a:t>8/5/2019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DEA5D32-56E0-4459-BF3F-8909DA931267}" type="slidenum">
              <a:rPr lang="en-US" smtClean="0"/>
              <a:pPr/>
              <a:t>‹#›</a:t>
            </a:fld>
            <a:endParaRPr lang="en-US"/>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06A9AADC-7035-4C71-94A9-EA3C7F17E75B}" type="datetimeFigureOut">
              <a:rPr lang="en-US" smtClean="0"/>
              <a:pPr/>
              <a:t>8/5/2019</a:t>
            </a:fld>
            <a:endParaRPr lang="en-US"/>
          </a:p>
        </p:txBody>
      </p:sp>
      <p:sp>
        <p:nvSpPr>
          <p:cNvPr id="5" name="Footer Placeholder 4"/>
          <p:cNvSpPr>
            <a:spLocks noGrp="1"/>
          </p:cNvSpPr>
          <p:nvPr>
            <p:ph type="ftr" sz="quarter" idx="11"/>
          </p:nvPr>
        </p:nvSpPr>
        <p:spPr/>
        <p:txBody>
          <a:bodyPr/>
          <a:lstStyle>
            <a:extLst/>
          </a:lstStyle>
          <a:p>
            <a:endParaRPr lang="en-US"/>
          </a:p>
        </p:txBody>
      </p:sp>
      <p:sp>
        <p:nvSpPr>
          <p:cNvPr id="6" name="Slide Number Placeholder 5"/>
          <p:cNvSpPr>
            <a:spLocks noGrp="1"/>
          </p:cNvSpPr>
          <p:nvPr>
            <p:ph type="sldNum" sz="quarter" idx="12"/>
          </p:nvPr>
        </p:nvSpPr>
        <p:spPr/>
        <p:txBody>
          <a:bodyPr/>
          <a:lstStyle>
            <a:extLst/>
          </a:lstStyle>
          <a:p>
            <a:fld id="{DDEA5D32-56E0-4459-BF3F-8909DA931267}" type="slidenum">
              <a:rPr lang="en-US" smtClean="0"/>
              <a:pPr/>
              <a:t>‹#›</a:t>
            </a:fld>
            <a:endParaRPr lang="en-US"/>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06A9AADC-7035-4C71-94A9-EA3C7F17E75B}" type="datetimeFigureOut">
              <a:rPr lang="en-US" smtClean="0"/>
              <a:pPr/>
              <a:t>8/5/2019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DEA5D32-56E0-4459-BF3F-8909DA931267}" type="slidenum">
              <a:rPr lang="en-US" smtClean="0"/>
              <a:pPr/>
              <a:t>‹#›</a:t>
            </a:fld>
            <a:endParaRPr lang="en-US"/>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6A9AADC-7035-4C71-94A9-EA3C7F17E75B}" type="datetimeFigureOut">
              <a:rPr lang="en-US" smtClean="0"/>
              <a:pPr/>
              <a:t>8/5/2019</a:t>
            </a:fld>
            <a:endParaRPr lang="en-US"/>
          </a:p>
        </p:txBody>
      </p:sp>
      <p:sp>
        <p:nvSpPr>
          <p:cNvPr id="8" name="Footer Placeholder 7"/>
          <p:cNvSpPr>
            <a:spLocks noGrp="1"/>
          </p:cNvSpPr>
          <p:nvPr>
            <p:ph type="ftr" sz="quarter" idx="11"/>
          </p:nvPr>
        </p:nvSpPr>
        <p:spPr/>
        <p:txBody>
          <a:bodyPr/>
          <a:lstStyle>
            <a:extLst/>
          </a:lstStyle>
          <a:p>
            <a:endParaRPr lang="en-US"/>
          </a:p>
        </p:txBody>
      </p:sp>
      <p:sp>
        <p:nvSpPr>
          <p:cNvPr id="9" name="Slide Number Placeholder 8"/>
          <p:cNvSpPr>
            <a:spLocks noGrp="1"/>
          </p:cNvSpPr>
          <p:nvPr>
            <p:ph type="sldNum" sz="quarter" idx="12"/>
          </p:nvPr>
        </p:nvSpPr>
        <p:spPr/>
        <p:txBody>
          <a:bodyPr/>
          <a:lstStyle>
            <a:extLst/>
          </a:lstStyle>
          <a:p>
            <a:fld id="{DDEA5D32-56E0-4459-BF3F-8909DA93126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06A9AADC-7035-4C71-94A9-EA3C7F17E75B}" type="datetimeFigureOut">
              <a:rPr lang="en-US" smtClean="0"/>
              <a:pPr/>
              <a:t>8/5/2019</a:t>
            </a:fld>
            <a:endParaRPr lang="en-US"/>
          </a:p>
        </p:txBody>
      </p:sp>
      <p:sp>
        <p:nvSpPr>
          <p:cNvPr id="4" name="Footer Placeholder 3"/>
          <p:cNvSpPr>
            <a:spLocks noGrp="1"/>
          </p:cNvSpPr>
          <p:nvPr>
            <p:ph type="ftr" sz="quarter" idx="11"/>
          </p:nvPr>
        </p:nvSpPr>
        <p:spPr/>
        <p:txBody>
          <a:bodyPr/>
          <a:lstStyle>
            <a:extLst/>
          </a:lstStyle>
          <a:p>
            <a:endParaRPr lang="en-US"/>
          </a:p>
        </p:txBody>
      </p:sp>
      <p:sp>
        <p:nvSpPr>
          <p:cNvPr id="5" name="Slide Number Placeholder 4"/>
          <p:cNvSpPr>
            <a:spLocks noGrp="1"/>
          </p:cNvSpPr>
          <p:nvPr>
            <p:ph type="sldNum" sz="quarter" idx="12"/>
          </p:nvPr>
        </p:nvSpPr>
        <p:spPr/>
        <p:txBody>
          <a:bodyPr/>
          <a:lstStyle>
            <a:extLst/>
          </a:lstStyle>
          <a:p>
            <a:fld id="{DDEA5D32-56E0-4459-BF3F-8909DA931267}" type="slidenum">
              <a:rPr lang="en-US" smtClean="0"/>
              <a:pPr/>
              <a:t>‹#›</a:t>
            </a:fld>
            <a:endParaRPr lang="en-US"/>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06A9AADC-7035-4C71-94A9-EA3C7F17E75B}" type="datetimeFigureOut">
              <a:rPr lang="en-US" smtClean="0"/>
              <a:pPr/>
              <a:t>8/5/2019</a:t>
            </a:fld>
            <a:endParaRPr lang="en-US"/>
          </a:p>
        </p:txBody>
      </p:sp>
      <p:sp>
        <p:nvSpPr>
          <p:cNvPr id="3" name="Footer Placeholder 2"/>
          <p:cNvSpPr>
            <a:spLocks noGrp="1"/>
          </p:cNvSpPr>
          <p:nvPr>
            <p:ph type="ftr" sz="quarter" idx="11"/>
          </p:nvPr>
        </p:nvSpPr>
        <p:spPr/>
        <p:txBody>
          <a:bodyPr/>
          <a:lstStyle>
            <a:extLst/>
          </a:lstStyle>
          <a:p>
            <a:endParaRPr lang="en-US"/>
          </a:p>
        </p:txBody>
      </p:sp>
      <p:sp>
        <p:nvSpPr>
          <p:cNvPr id="4" name="Slide Number Placeholder 3"/>
          <p:cNvSpPr>
            <a:spLocks noGrp="1"/>
          </p:cNvSpPr>
          <p:nvPr>
            <p:ph type="sldNum" sz="quarter" idx="12"/>
          </p:nvPr>
        </p:nvSpPr>
        <p:spPr/>
        <p:txBody>
          <a:bodyPr/>
          <a:lstStyle>
            <a:extLst/>
          </a:lstStyle>
          <a:p>
            <a:fld id="{DDEA5D32-56E0-4459-BF3F-8909DA9312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06A9AADC-7035-4C71-94A9-EA3C7F17E75B}" type="datetimeFigureOut">
              <a:rPr lang="en-US" smtClean="0"/>
              <a:pPr/>
              <a:t>8/5/2019</a:t>
            </a:fld>
            <a:endParaRPr lang="en-US"/>
          </a:p>
        </p:txBody>
      </p:sp>
      <p:sp>
        <p:nvSpPr>
          <p:cNvPr id="6" name="Footer Placeholder 5"/>
          <p:cNvSpPr>
            <a:spLocks noGrp="1"/>
          </p:cNvSpPr>
          <p:nvPr>
            <p:ph type="ftr" sz="quarter" idx="11"/>
          </p:nvPr>
        </p:nvSpPr>
        <p:spPr/>
        <p:txBody>
          <a:bodyPr/>
          <a:lstStyle>
            <a:extLst/>
          </a:lstStyle>
          <a:p>
            <a:endParaRPr lang="en-US"/>
          </a:p>
        </p:txBody>
      </p:sp>
      <p:sp>
        <p:nvSpPr>
          <p:cNvPr id="7" name="Slide Number Placeholder 6"/>
          <p:cNvSpPr>
            <a:spLocks noGrp="1"/>
          </p:cNvSpPr>
          <p:nvPr>
            <p:ph type="sldNum" sz="quarter" idx="12"/>
          </p:nvPr>
        </p:nvSpPr>
        <p:spPr/>
        <p:txBody>
          <a:bodyPr/>
          <a:lstStyle>
            <a:extLst/>
          </a:lstStyle>
          <a:p>
            <a:fld id="{DDEA5D32-56E0-4459-BF3F-8909DA931267}"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06A9AADC-7035-4C71-94A9-EA3C7F17E75B}" type="datetimeFigureOut">
              <a:rPr lang="en-US" smtClean="0"/>
              <a:pPr/>
              <a:t>8/5/2019</a:t>
            </a:fld>
            <a:endParaRPr lang="en-US"/>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DEA5D32-56E0-4459-BF3F-8909DA931267}" type="slidenum">
              <a:rPr lang="en-US" smtClean="0"/>
              <a:pPr/>
              <a:t>‹#›</a:t>
            </a:fld>
            <a:endParaRPr lang="en-US"/>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716436" y="5001993"/>
            <a:ext cx="3802003" cy="1443111"/>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329" y="347"/>
                </a:moveTo>
                <a:lnTo>
                  <a:pt x="7156" y="682"/>
                </a:lnTo>
                <a:lnTo>
                  <a:pt x="5229" y="682"/>
                </a:lnTo>
                <a:lnTo>
                  <a:pt x="-328" y="345"/>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53561" y="5785023"/>
            <a:ext cx="3802003"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817" y="97"/>
                </a:moveTo>
                <a:lnTo>
                  <a:pt x="6408" y="682"/>
                </a:lnTo>
                <a:lnTo>
                  <a:pt x="5232" y="685"/>
                </a:lnTo>
                <a:lnTo>
                  <a:pt x="829" y="101"/>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06A9AADC-7035-4C71-94A9-EA3C7F17E75B}" type="datetimeFigureOut">
              <a:rPr lang="en-US" smtClean="0"/>
              <a:pPr/>
              <a:t>8/5/2019</a:t>
            </a:fld>
            <a:endParaRPr lang="en-US"/>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DEA5D32-56E0-4459-BF3F-8909DA9312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www.niscair.res.in/" TargetMode="External"/><Relationship Id="rId2" Type="http://schemas.openxmlformats.org/officeDocument/2006/relationships/hyperlink" Target="http://www.ictinc.ca/blog" TargetMode="External"/><Relationship Id="rId1" Type="http://schemas.openxmlformats.org/officeDocument/2006/relationships/slideLayout" Target="../slideLayouts/slideLayout2.xml"/><Relationship Id="rId4" Type="http://schemas.openxmlformats.org/officeDocument/2006/relationships/hyperlink" Target="https://www.oerafrica.org/" TargetMode="Externa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USE OF INDIGENOUS KNOWLEDGE ON ENVIRONMENT CONSERVATION </a:t>
            </a:r>
            <a:endParaRPr lang="en-US" dirty="0"/>
          </a:p>
        </p:txBody>
      </p:sp>
      <p:sp>
        <p:nvSpPr>
          <p:cNvPr id="3" name="Subtitle 2"/>
          <p:cNvSpPr>
            <a:spLocks noGrp="1"/>
          </p:cNvSpPr>
          <p:nvPr>
            <p:ph type="subTitle" idx="1"/>
          </p:nvPr>
        </p:nvSpPr>
        <p:spPr/>
        <p:txBody>
          <a:bodyPr>
            <a:normAutofit fontScale="40000" lnSpcReduction="20000"/>
          </a:bodyPr>
          <a:lstStyle/>
          <a:p>
            <a:r>
              <a:rPr lang="en-US" dirty="0" smtClean="0"/>
              <a:t>NAME : SUBHANI TIWARI</a:t>
            </a:r>
          </a:p>
          <a:p>
            <a:r>
              <a:rPr lang="en-US" dirty="0" smtClean="0"/>
              <a:t>ROLL NO: 35</a:t>
            </a:r>
          </a:p>
          <a:p>
            <a:r>
              <a:rPr lang="en-US" dirty="0" smtClean="0"/>
              <a:t>BPH 2</a:t>
            </a:r>
            <a:r>
              <a:rPr lang="en-US" baseline="30000" dirty="0" smtClean="0"/>
              <a:t>ND</a:t>
            </a:r>
            <a:r>
              <a:rPr lang="en-US" dirty="0" smtClean="0"/>
              <a:t> SEM</a:t>
            </a:r>
          </a:p>
          <a:p>
            <a:r>
              <a:rPr lang="en-US" dirty="0" smtClean="0"/>
              <a:t>ENVIRONMENTAL</a:t>
            </a:r>
          </a:p>
          <a:p>
            <a:r>
              <a:rPr lang="en-US" dirty="0" smtClean="0"/>
              <a:t> SCIENCE</a:t>
            </a:r>
          </a:p>
          <a:p>
            <a:r>
              <a:rPr lang="en-US" dirty="0" smtClean="0"/>
              <a:t>SHAS, POKHARA UNIVERSITY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buFont typeface="Wingdings" pitchFamily="2" charset="2"/>
              <a:buChar char="Ø"/>
            </a:pPr>
            <a:r>
              <a:rPr lang="en-US" dirty="0" smtClean="0"/>
              <a:t>Rainwater collection as a principle source of water has been practice in Nepal since ancient time.</a:t>
            </a:r>
          </a:p>
          <a:p>
            <a:pPr>
              <a:buFont typeface="Wingdings" pitchFamily="2" charset="2"/>
              <a:buChar char="Ø"/>
            </a:pPr>
            <a:r>
              <a:rPr lang="en-US" dirty="0" smtClean="0"/>
              <a:t>Indigenous knowledge on pest management.</a:t>
            </a:r>
          </a:p>
          <a:p>
            <a:pPr>
              <a:buFont typeface="Wingdings" pitchFamily="2" charset="2"/>
              <a:buChar char="Ø"/>
            </a:pPr>
            <a:r>
              <a:rPr lang="en-US" dirty="0" smtClean="0"/>
              <a:t>Bio fencing , agricultural tools and traditional beliefs.</a:t>
            </a:r>
          </a:p>
          <a:p>
            <a:pPr>
              <a:buFont typeface="Wingdings" pitchFamily="2" charset="2"/>
              <a:buChar char="§"/>
            </a:pPr>
            <a:r>
              <a:rPr lang="en-US" dirty="0" smtClean="0"/>
              <a:t>Nepal has been a part to the UN CONVENTION on Biological Diversity [CBD] since February 1994.</a:t>
            </a:r>
          </a:p>
          <a:p>
            <a:pPr>
              <a:buFont typeface="Wingdings" pitchFamily="2" charset="2"/>
              <a:buChar char="§"/>
            </a:pPr>
            <a:r>
              <a:rPr lang="en-US" dirty="0" smtClean="0"/>
              <a:t>The main objective of the convention is to ensure conservation of biological diversity, sustainable use of its components and fair and equitable sharing of the benefits  arising from the use of genetic resources. </a:t>
            </a:r>
            <a:endParaRPr lang="en-US" dirty="0"/>
          </a:p>
        </p:txBody>
      </p:sp>
      <p:sp>
        <p:nvSpPr>
          <p:cNvPr id="2" name="Title 1"/>
          <p:cNvSpPr>
            <a:spLocks noGrp="1"/>
          </p:cNvSpPr>
          <p:nvPr>
            <p:ph type="title"/>
          </p:nvPr>
        </p:nvSpPr>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hlinkClick r:id="rId2"/>
              </a:rPr>
              <a:t>www.ictinc.ca/blog</a:t>
            </a:r>
            <a:endParaRPr lang="en-US" dirty="0" smtClean="0"/>
          </a:p>
          <a:p>
            <a:r>
              <a:rPr lang="en-US" dirty="0" smtClean="0">
                <a:hlinkClick r:id="rId3"/>
              </a:rPr>
              <a:t>https://www.niscair.res.in</a:t>
            </a:r>
            <a:endParaRPr lang="en-US" dirty="0" smtClean="0"/>
          </a:p>
          <a:p>
            <a:r>
              <a:rPr lang="en-US" dirty="0" smtClean="0">
                <a:hlinkClick r:id="rId4"/>
              </a:rPr>
              <a:t>https://www.oerafrica.org</a:t>
            </a:r>
            <a:endParaRPr lang="en-US" dirty="0" smtClean="0"/>
          </a:p>
          <a:p>
            <a:endParaRPr lang="en-US" dirty="0" smtClean="0"/>
          </a:p>
          <a:p>
            <a:endParaRPr lang="en-US" dirty="0"/>
          </a:p>
        </p:txBody>
      </p:sp>
      <p:sp>
        <p:nvSpPr>
          <p:cNvPr id="2" name="Title 1"/>
          <p:cNvSpPr>
            <a:spLocks noGrp="1"/>
          </p:cNvSpPr>
          <p:nvPr>
            <p:ph type="title"/>
          </p:nvPr>
        </p:nvSpPr>
        <p:spPr/>
        <p:txBody>
          <a:bodyPr/>
          <a:lstStyle/>
          <a:p>
            <a:r>
              <a:rPr lang="en-US" dirty="0" smtClean="0"/>
              <a:t>Reference </a:t>
            </a:r>
            <a:endParaRPr lang="en-US"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type="body" sz="half" idx="2"/>
          </p:nvPr>
        </p:nvSpPr>
        <p:spPr/>
        <p:txBody>
          <a:bodyPr>
            <a:normAutofit lnSpcReduction="10000"/>
          </a:bodyPr>
          <a:lstStyle/>
          <a:p>
            <a:pPr>
              <a:buNone/>
            </a:pPr>
            <a:r>
              <a:rPr lang="en-US" dirty="0" smtClean="0"/>
              <a:t>                    </a:t>
            </a:r>
          </a:p>
          <a:p>
            <a:pPr>
              <a:buNone/>
            </a:pPr>
            <a:endParaRPr lang="en-US" dirty="0" smtClean="0"/>
          </a:p>
          <a:p>
            <a:pPr>
              <a:buNone/>
            </a:pPr>
            <a:r>
              <a:rPr lang="en-US" dirty="0" smtClean="0"/>
              <a:t>      </a:t>
            </a:r>
          </a:p>
          <a:p>
            <a:endParaRPr lang="en-US" dirty="0" smtClean="0"/>
          </a:p>
          <a:p>
            <a:endParaRPr lang="en-US" dirty="0" smtClean="0"/>
          </a:p>
          <a:p>
            <a:endParaRPr lang="en-US" sz="4000" dirty="0"/>
          </a:p>
        </p:txBody>
      </p:sp>
      <p:pic>
        <p:nvPicPr>
          <p:cNvPr id="8" name="Picture Placeholder 7" descr="Tulips.jpg"/>
          <p:cNvPicPr>
            <a:picLocks noGrp="1" noChangeAspect="1"/>
          </p:cNvPicPr>
          <p:nvPr>
            <p:ph type="pic" idx="1"/>
          </p:nvPr>
        </p:nvPicPr>
        <p:blipFill>
          <a:blip r:embed="rId2" cstate="print"/>
          <a:srcRect t="16326" b="16326"/>
          <a:stretch>
            <a:fillRect/>
          </a:stretch>
        </p:blipFill>
        <p:spPr/>
      </p:pic>
      <p:sp>
        <p:nvSpPr>
          <p:cNvPr id="6" name="Title 5"/>
          <p:cNvSpPr>
            <a:spLocks noGrp="1"/>
          </p:cNvSpPr>
          <p:nvPr>
            <p:ph type="title"/>
          </p:nvPr>
        </p:nvSpPr>
        <p:spPr/>
        <p:txBody>
          <a:bodyPr>
            <a:noAutofit/>
          </a:bodyPr>
          <a:lstStyle/>
          <a:p>
            <a:r>
              <a:rPr lang="en-US" sz="4800" dirty="0" smtClean="0"/>
              <a:t>THANKYOU !!!</a:t>
            </a:r>
            <a:endParaRPr lang="en-US" sz="48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Indigenous knowledge is broadly speaking, the knowledge use by local people to make a living in a particular area.</a:t>
            </a:r>
          </a:p>
          <a:p>
            <a:r>
              <a:rPr lang="en-US" dirty="0" smtClean="0"/>
              <a:t>Johnson “ a body of knowledge built up by a group of people through generations of living in close contact with nature”</a:t>
            </a:r>
          </a:p>
          <a:p>
            <a:r>
              <a:rPr lang="en-US" dirty="0" smtClean="0"/>
              <a:t>According to UNESCO “ LOCAL AND INDIGENOUS KNOWLEDGE REFERS TO THE UNDERSTANDINGS, SKILLS AND PHILOSOPHIES DEVELOPED BY SOCIETIES WITH LONG HISTORIES OF INTERACTION WITH THWIR NATURAL SURROUNDING. FOR RURAL AND INDIGENOUS PEOPLE, LOCAL KNOWLEDGE INFORMS DECISION MAKING ABOUT FUNDAMENTAL ASPECTS OF DAY-TO-DAY LIFE.</a:t>
            </a:r>
            <a:endParaRPr lang="en-US" dirty="0"/>
          </a:p>
        </p:txBody>
      </p:sp>
      <p:sp>
        <p:nvSpPr>
          <p:cNvPr id="2" name="Title 1"/>
          <p:cNvSpPr>
            <a:spLocks noGrp="1"/>
          </p:cNvSpPr>
          <p:nvPr>
            <p:ph type="title"/>
          </p:nvPr>
        </p:nvSpPr>
        <p:spPr/>
        <p:txBody>
          <a:bodyPr/>
          <a:lstStyle/>
          <a:p>
            <a:r>
              <a:rPr lang="en-US" dirty="0" smtClean="0"/>
              <a:t>INDIGENOUS KNOWLEDGE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buFont typeface="Wingdings" pitchFamily="2" charset="2"/>
              <a:buChar char="Ø"/>
            </a:pPr>
            <a:r>
              <a:rPr lang="en-US" dirty="0" smtClean="0"/>
              <a:t>IK gives legitimacy and credibility in the eyes of both local people and outside scientists, increasing cultural pride and thus motivation to solve local problems with local resources.</a:t>
            </a:r>
          </a:p>
          <a:p>
            <a:pPr>
              <a:buFont typeface="Wingdings" pitchFamily="2" charset="2"/>
              <a:buChar char="Ø"/>
            </a:pPr>
            <a:r>
              <a:rPr lang="en-US" dirty="0" smtClean="0"/>
              <a:t>IK can provide valuable input about local environment and how to effectively manage its natural resources.</a:t>
            </a:r>
          </a:p>
          <a:p>
            <a:pPr>
              <a:buFont typeface="Wingdings" pitchFamily="2" charset="2"/>
              <a:buChar char="Ø"/>
            </a:pPr>
            <a:r>
              <a:rPr lang="en-US" dirty="0" smtClean="0"/>
              <a:t>Helps to promote biodiversity and environment conservation.</a:t>
            </a:r>
          </a:p>
          <a:p>
            <a:pPr>
              <a:buNone/>
            </a:pPr>
            <a:endParaRPr lang="en-US" dirty="0" smtClean="0"/>
          </a:p>
        </p:txBody>
      </p:sp>
      <p:sp>
        <p:nvSpPr>
          <p:cNvPr id="2" name="Title 1"/>
          <p:cNvSpPr>
            <a:spLocks noGrp="1"/>
          </p:cNvSpPr>
          <p:nvPr>
            <p:ph type="title"/>
          </p:nvPr>
        </p:nvSpPr>
        <p:spPr/>
        <p:txBody>
          <a:bodyPr>
            <a:normAutofit fontScale="90000"/>
          </a:bodyPr>
          <a:lstStyle/>
          <a:p>
            <a:r>
              <a:rPr lang="en-US" dirty="0" smtClean="0"/>
              <a:t>Importance of indigenous knowledge </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70000" lnSpcReduction="20000"/>
          </a:bodyPr>
          <a:lstStyle/>
          <a:p>
            <a:r>
              <a:rPr lang="en-US" dirty="0" smtClean="0"/>
              <a:t>After thousand of years, western science is slowly catching up to indigenous knowledge.</a:t>
            </a:r>
          </a:p>
          <a:p>
            <a:r>
              <a:rPr lang="en-US" dirty="0" smtClean="0"/>
              <a:t>The rise of indigenous traditional knowledge in environmental assessment.</a:t>
            </a:r>
          </a:p>
          <a:p>
            <a:pPr>
              <a:buFont typeface="Wingdings" pitchFamily="2" charset="2"/>
              <a:buChar char="Ø"/>
            </a:pPr>
            <a:r>
              <a:rPr lang="en-US" dirty="0" smtClean="0"/>
              <a:t>Indigenous knowledge is :  </a:t>
            </a:r>
          </a:p>
          <a:p>
            <a:pPr>
              <a:buFont typeface="Courier New" pitchFamily="49" charset="0"/>
              <a:buChar char="o"/>
            </a:pPr>
            <a:r>
              <a:rPr lang="en-US" dirty="0" smtClean="0"/>
              <a:t>Adaptive : it is based on historical experience but adapts to social, economic, environmental, spiritual and political changes.</a:t>
            </a:r>
          </a:p>
          <a:p>
            <a:pPr>
              <a:buFont typeface="Courier New" pitchFamily="49" charset="0"/>
              <a:buChar char="o"/>
            </a:pPr>
            <a:r>
              <a:rPr lang="en-US" dirty="0" smtClean="0"/>
              <a:t>Cumulative : it is a body of knowledge and skills developed from centuries of living in close proximity to nature.</a:t>
            </a:r>
          </a:p>
          <a:p>
            <a:pPr>
              <a:buFont typeface="Courier New" pitchFamily="49" charset="0"/>
              <a:buChar char="o"/>
            </a:pPr>
            <a:r>
              <a:rPr lang="en-US" dirty="0" smtClean="0"/>
              <a:t>Dynamic : it is rooted in a particular point in history but has developed, adapted, and grow over </a:t>
            </a:r>
            <a:r>
              <a:rPr lang="en-US" dirty="0" err="1" smtClean="0"/>
              <a:t>millenia</a:t>
            </a:r>
            <a:r>
              <a:rPr lang="en-US" dirty="0" smtClean="0"/>
              <a:t> : it is not static.</a:t>
            </a:r>
          </a:p>
          <a:p>
            <a:pPr>
              <a:buNone/>
            </a:pPr>
            <a:r>
              <a:rPr lang="en-US" dirty="0" smtClean="0"/>
              <a:t>  </a:t>
            </a:r>
          </a:p>
          <a:p>
            <a:pPr>
              <a:buFont typeface="Courier New" pitchFamily="49" charset="0"/>
              <a:buChar char="o"/>
            </a:pPr>
            <a:endParaRPr lang="en-US" dirty="0" smtClean="0"/>
          </a:p>
          <a:p>
            <a:pPr>
              <a:buNone/>
            </a:pPr>
            <a:r>
              <a:rPr lang="en-US" dirty="0" smtClean="0"/>
              <a:t> </a:t>
            </a:r>
          </a:p>
          <a:p>
            <a:endParaRPr lang="en-US" dirty="0" smtClean="0"/>
          </a:p>
          <a:p>
            <a:pPr>
              <a:buNone/>
            </a:pPr>
            <a:endParaRPr lang="en-US" dirty="0" smtClean="0"/>
          </a:p>
          <a:p>
            <a:endParaRPr lang="en-US" dirty="0"/>
          </a:p>
        </p:txBody>
      </p:sp>
      <p:sp>
        <p:nvSpPr>
          <p:cNvPr id="2" name="Title 1"/>
          <p:cNvSpPr>
            <a:spLocks noGrp="1"/>
          </p:cNvSpPr>
          <p:nvPr>
            <p:ph type="title"/>
          </p:nvPr>
        </p:nvSpPr>
        <p:spPr/>
        <p:txBody>
          <a:bodyPr/>
          <a:lstStyle/>
          <a:p>
            <a:r>
              <a:rPr lang="en-US" dirty="0" smtClean="0"/>
              <a:t> </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20000"/>
          </a:bodyPr>
          <a:lstStyle/>
          <a:p>
            <a:r>
              <a:rPr lang="en-US" dirty="0" smtClean="0"/>
              <a:t>Humble : IK does not dictate how to control nature but how to live in harmony with the gifts of the creator. </a:t>
            </a:r>
          </a:p>
          <a:p>
            <a:r>
              <a:rPr lang="en-US" dirty="0" smtClean="0"/>
              <a:t>Invaluable : it has been argued that IK, not capital, is the key to sustainable social and economic development. There is a growing recognition and respect for IK and desire to collaborate with indigenous communities on environmental monitoring projects.</a:t>
            </a:r>
          </a:p>
          <a:p>
            <a:r>
              <a:rPr lang="en-US" dirty="0" smtClean="0"/>
              <a:t>Moral : there is morality in IK –a right and wrong way to interact with nature; there is responsibility given from the creator to respect the natural world.</a:t>
            </a:r>
          </a:p>
          <a:p>
            <a:r>
              <a:rPr lang="en-US" dirty="0" smtClean="0"/>
              <a:t>Responsible : indigenous people generally believe they are responsible for the well-being of the natural environment around them.</a:t>
            </a:r>
          </a:p>
          <a:p>
            <a:pPr>
              <a:buNone/>
            </a:pPr>
            <a:endParaRPr lang="en-US" dirty="0"/>
          </a:p>
        </p:txBody>
      </p:sp>
      <p:sp>
        <p:nvSpPr>
          <p:cNvPr id="2" name="Title 1"/>
          <p:cNvSpPr>
            <a:spLocks noGrp="1"/>
          </p:cNvSpPr>
          <p:nvPr>
            <p:ph type="title"/>
          </p:nvPr>
        </p:nvSpPr>
        <p:spPr/>
        <p:txBody>
          <a:bodyPr/>
          <a:lstStyle/>
          <a:p>
            <a:r>
              <a:rPr lang="en-US" dirty="0" err="1" smtClean="0"/>
              <a:t>Contd</a:t>
            </a:r>
            <a:r>
              <a:rPr lang="en-US" dirty="0" smtClean="0"/>
              <a:t>……</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US" dirty="0" smtClean="0"/>
              <a:t>IK can promote biodiversity conservation by characterizing resources that are appropriate for the particular landscape.</a:t>
            </a:r>
          </a:p>
          <a:p>
            <a:r>
              <a:rPr lang="en-US" dirty="0" smtClean="0"/>
              <a:t>Increased protection of the intellectual property of indigenous nationalities from exploitation including pharmaceutical companies and other multinational companies.</a:t>
            </a:r>
          </a:p>
          <a:p>
            <a:r>
              <a:rPr lang="en-US" dirty="0" smtClean="0"/>
              <a:t>Opportunity to equitable sharing of benefits from the use of biological resources and knowledge.</a:t>
            </a:r>
          </a:p>
          <a:p>
            <a:pPr>
              <a:buNone/>
            </a:pPr>
            <a:endParaRPr lang="en-US" dirty="0"/>
          </a:p>
        </p:txBody>
      </p:sp>
      <p:sp>
        <p:nvSpPr>
          <p:cNvPr id="2" name="Title 1"/>
          <p:cNvSpPr>
            <a:spLocks noGrp="1"/>
          </p:cNvSpPr>
          <p:nvPr>
            <p:ph type="title"/>
          </p:nvPr>
        </p:nvSpPr>
        <p:spPr/>
        <p:txBody>
          <a:bodyPr>
            <a:normAutofit fontScale="90000"/>
          </a:bodyPr>
          <a:lstStyle/>
          <a:p>
            <a:r>
              <a:rPr lang="en-US" dirty="0" smtClean="0"/>
              <a:t>Use of IK on environmental conservation </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smtClean="0"/>
              <a:t>Preserving genetic variety is pointless unless the IK that supported the traditional farming systems is also preserved.</a:t>
            </a:r>
          </a:p>
          <a:p>
            <a:pPr>
              <a:buNone/>
            </a:pPr>
            <a:r>
              <a:rPr lang="en-US" dirty="0" smtClean="0"/>
              <a:t>   </a:t>
            </a:r>
            <a:endParaRPr lang="en-US" dirty="0"/>
          </a:p>
        </p:txBody>
      </p:sp>
      <p:sp>
        <p:nvSpPr>
          <p:cNvPr id="2" name="Title 1"/>
          <p:cNvSpPr>
            <a:spLocks noGrp="1"/>
          </p:cNvSpPr>
          <p:nvPr>
            <p:ph type="title"/>
          </p:nvPr>
        </p:nvSpPr>
        <p:spPr/>
        <p:txBody>
          <a:bodyPr/>
          <a:lstStyle/>
          <a:p>
            <a:r>
              <a:rPr lang="en-US" dirty="0" err="1" smtClean="0"/>
              <a:t>Contd</a:t>
            </a:r>
            <a:r>
              <a:rPr lang="en-US" dirty="0" smtClean="0"/>
              <a:t>….</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r>
              <a:rPr lang="en-US" dirty="0" smtClean="0"/>
              <a:t>Indigenous forest management system in Nepal are of diverse nature and community specific. Forest resources in the hills and mountains have been protected for years through local peoples age old technical knowledge.</a:t>
            </a:r>
          </a:p>
          <a:p>
            <a:r>
              <a:rPr lang="en-US" dirty="0" err="1" smtClean="0"/>
              <a:t>Yarsha</a:t>
            </a:r>
            <a:r>
              <a:rPr lang="en-US" dirty="0" smtClean="0"/>
              <a:t> </a:t>
            </a:r>
            <a:r>
              <a:rPr lang="en-US" dirty="0" err="1" smtClean="0"/>
              <a:t>gumba</a:t>
            </a:r>
            <a:r>
              <a:rPr lang="en-US" dirty="0" smtClean="0"/>
              <a:t> is an unique herb that grows in the Himalayan region of Nepal . The trade of </a:t>
            </a:r>
            <a:r>
              <a:rPr lang="en-US" dirty="0" err="1" smtClean="0"/>
              <a:t>yarshagumba</a:t>
            </a:r>
            <a:r>
              <a:rPr lang="en-US" dirty="0" smtClean="0"/>
              <a:t> is increasing and it has been regarding as an expensive life saving toxic.</a:t>
            </a:r>
          </a:p>
          <a:p>
            <a:endParaRPr lang="en-US" dirty="0" smtClean="0"/>
          </a:p>
          <a:p>
            <a:endParaRPr lang="en-US" dirty="0"/>
          </a:p>
        </p:txBody>
      </p:sp>
      <p:sp>
        <p:nvSpPr>
          <p:cNvPr id="2" name="Title 1"/>
          <p:cNvSpPr>
            <a:spLocks noGrp="1"/>
          </p:cNvSpPr>
          <p:nvPr>
            <p:ph type="title"/>
          </p:nvPr>
        </p:nvSpPr>
        <p:spPr/>
        <p:txBody>
          <a:bodyPr/>
          <a:lstStyle/>
          <a:p>
            <a:r>
              <a:rPr lang="en-US" dirty="0" smtClean="0"/>
              <a:t>Use of IK in Nepalese context</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7500" lnSpcReduction="20000"/>
          </a:bodyPr>
          <a:lstStyle/>
          <a:p>
            <a:r>
              <a:rPr lang="en-US" dirty="0" smtClean="0"/>
              <a:t>Headache, toothache or any other disease- </a:t>
            </a:r>
            <a:r>
              <a:rPr lang="en-US" dirty="0" err="1" smtClean="0"/>
              <a:t>Yarsagumba</a:t>
            </a:r>
            <a:r>
              <a:rPr lang="en-US" dirty="0" smtClean="0"/>
              <a:t> is the remedy.</a:t>
            </a:r>
          </a:p>
          <a:p>
            <a:r>
              <a:rPr lang="en-US" dirty="0" smtClean="0"/>
              <a:t>“</a:t>
            </a:r>
            <a:r>
              <a:rPr lang="en-US" dirty="0" err="1" smtClean="0"/>
              <a:t>TitePati</a:t>
            </a:r>
            <a:r>
              <a:rPr lang="en-US" dirty="0" smtClean="0"/>
              <a:t>” is plant used as herb for many kinds of diseases.</a:t>
            </a:r>
          </a:p>
          <a:p>
            <a:pPr>
              <a:buFont typeface="Wingdings" pitchFamily="2" charset="2"/>
              <a:buChar char="v"/>
            </a:pPr>
            <a:r>
              <a:rPr lang="en-US" dirty="0" smtClean="0"/>
              <a:t>NEPAL, in terms of indigenous traditional knowledge , is considered as one of the richest , due to its geographical diversities and many ethnic communities.</a:t>
            </a:r>
          </a:p>
          <a:p>
            <a:pPr>
              <a:buFont typeface="Wingdings" pitchFamily="2" charset="2"/>
              <a:buChar char="Ø"/>
            </a:pPr>
            <a:r>
              <a:rPr lang="en-US" dirty="0" smtClean="0"/>
              <a:t>Indigenous people have contributed their wisdom on sound use of natural resources, conservation and restoration.</a:t>
            </a:r>
          </a:p>
          <a:p>
            <a:pPr>
              <a:buFont typeface="Wingdings" pitchFamily="2" charset="2"/>
              <a:buChar char="Ø"/>
            </a:pPr>
            <a:r>
              <a:rPr lang="en-US" dirty="0" smtClean="0"/>
              <a:t>Indigenous water resource management. E.g. indigenous system of irrigation, indigenous water mills, indigenous water conservation method.</a:t>
            </a:r>
          </a:p>
          <a:p>
            <a:pPr>
              <a:buNone/>
            </a:pPr>
            <a:endParaRPr lang="en-US" dirty="0"/>
          </a:p>
        </p:txBody>
      </p:sp>
      <p:sp>
        <p:nvSpPr>
          <p:cNvPr id="2" name="Title 1"/>
          <p:cNvSpPr>
            <a:spLocks noGrp="1"/>
          </p:cNvSpPr>
          <p:nvPr>
            <p:ph type="title"/>
          </p:nvPr>
        </p:nvSpPr>
        <p:spPr/>
        <p:txBody>
          <a:bodyPr/>
          <a:lstStyle/>
          <a:p>
            <a:r>
              <a:rPr lang="en-US" dirty="0" err="1" smtClean="0"/>
              <a:t>Contd</a:t>
            </a:r>
            <a:r>
              <a:rPr lang="en-US" dirty="0" smtClean="0"/>
              <a:t>…..</a:t>
            </a: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95000" t="-106500" r="5000" b="2065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109</TotalTime>
  <Words>738</Words>
  <Application>Microsoft Office PowerPoint</Application>
  <PresentationFormat>On-screen Show (4:3)</PresentationFormat>
  <Paragraphs>61</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Concourse</vt:lpstr>
      <vt:lpstr>USE OF INDIGENOUS KNOWLEDGE ON ENVIRONMENT CONSERVATION </vt:lpstr>
      <vt:lpstr>INDIGENOUS KNOWLEDGE</vt:lpstr>
      <vt:lpstr>Importance of indigenous knowledge </vt:lpstr>
      <vt:lpstr> </vt:lpstr>
      <vt:lpstr>Contd……</vt:lpstr>
      <vt:lpstr>Use of IK on environmental conservation </vt:lpstr>
      <vt:lpstr>Contd….</vt:lpstr>
      <vt:lpstr>Use of IK in Nepalese context</vt:lpstr>
      <vt:lpstr>Contd…..</vt:lpstr>
      <vt:lpstr>Slide 10</vt:lpstr>
      <vt:lpstr>Reference </vt:lpstr>
      <vt:lpstr>THANKYOU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OF INDIGENOUS KNOWLEDGE ON ENVIRONMENT CONSERVATION</dc:title>
  <dc:creator>bhawish</dc:creator>
  <cp:lastModifiedBy>rekha bhusal</cp:lastModifiedBy>
  <cp:revision>13</cp:revision>
  <dcterms:created xsi:type="dcterms:W3CDTF">2019-08-05T01:53:33Z</dcterms:created>
  <dcterms:modified xsi:type="dcterms:W3CDTF">2019-08-05T06:25:16Z</dcterms:modified>
</cp:coreProperties>
</file>