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2"/>
  </p:notesMasterIdLst>
  <p:sldIdLst>
    <p:sldId id="277" r:id="rId2"/>
    <p:sldId id="278" r:id="rId3"/>
    <p:sldId id="279" r:id="rId4"/>
    <p:sldId id="280" r:id="rId5"/>
    <p:sldId id="282" r:id="rId6"/>
    <p:sldId id="296" r:id="rId7"/>
    <p:sldId id="297" r:id="rId8"/>
    <p:sldId id="298" r:id="rId9"/>
    <p:sldId id="299" r:id="rId10"/>
    <p:sldId id="281" r:id="rId11"/>
    <p:sldId id="283" r:id="rId12"/>
    <p:sldId id="383" r:id="rId13"/>
    <p:sldId id="384" r:id="rId14"/>
    <p:sldId id="382" r:id="rId15"/>
    <p:sldId id="290" r:id="rId16"/>
    <p:sldId id="291" r:id="rId17"/>
    <p:sldId id="292" r:id="rId18"/>
    <p:sldId id="380" r:id="rId19"/>
    <p:sldId id="294" r:id="rId20"/>
    <p:sldId id="390" r:id="rId21"/>
    <p:sldId id="391" r:id="rId22"/>
    <p:sldId id="393" r:id="rId23"/>
    <p:sldId id="394" r:id="rId24"/>
    <p:sldId id="395" r:id="rId25"/>
    <p:sldId id="397" r:id="rId26"/>
    <p:sldId id="286" r:id="rId27"/>
    <p:sldId id="388" r:id="rId28"/>
    <p:sldId id="267" r:id="rId29"/>
    <p:sldId id="256" r:id="rId30"/>
    <p:sldId id="386" r:id="rId31"/>
    <p:sldId id="269" r:id="rId32"/>
    <p:sldId id="392" r:id="rId33"/>
    <p:sldId id="272" r:id="rId34"/>
    <p:sldId id="274" r:id="rId35"/>
    <p:sldId id="399" r:id="rId36"/>
    <p:sldId id="300" r:id="rId37"/>
    <p:sldId id="259" r:id="rId38"/>
    <p:sldId id="400" r:id="rId39"/>
    <p:sldId id="422" r:id="rId40"/>
    <p:sldId id="423" r:id="rId41"/>
    <p:sldId id="403" r:id="rId42"/>
    <p:sldId id="421" r:id="rId43"/>
    <p:sldId id="424" r:id="rId44"/>
    <p:sldId id="316" r:id="rId45"/>
    <p:sldId id="425" r:id="rId46"/>
    <p:sldId id="260" r:id="rId47"/>
    <p:sldId id="426" r:id="rId48"/>
    <p:sldId id="303" r:id="rId49"/>
    <p:sldId id="317" r:id="rId50"/>
    <p:sldId id="304" r:id="rId51"/>
    <p:sldId id="305" r:id="rId52"/>
    <p:sldId id="434" r:id="rId53"/>
    <p:sldId id="430" r:id="rId54"/>
    <p:sldId id="435" r:id="rId55"/>
    <p:sldId id="437" r:id="rId56"/>
    <p:sldId id="432" r:id="rId57"/>
    <p:sldId id="306" r:id="rId58"/>
    <p:sldId id="308" r:id="rId59"/>
    <p:sldId id="309" r:id="rId60"/>
    <p:sldId id="310" r:id="rId61"/>
    <p:sldId id="311" r:id="rId62"/>
    <p:sldId id="312" r:id="rId63"/>
    <p:sldId id="313" r:id="rId64"/>
    <p:sldId id="438" r:id="rId65"/>
    <p:sldId id="314" r:id="rId66"/>
    <p:sldId id="439" r:id="rId67"/>
    <p:sldId id="406" r:id="rId68"/>
    <p:sldId id="407" r:id="rId69"/>
    <p:sldId id="408" r:id="rId70"/>
    <p:sldId id="409" r:id="rId71"/>
    <p:sldId id="410" r:id="rId72"/>
    <p:sldId id="411" r:id="rId73"/>
    <p:sldId id="412" r:id="rId74"/>
    <p:sldId id="413" r:id="rId75"/>
    <p:sldId id="414" r:id="rId76"/>
    <p:sldId id="415" r:id="rId77"/>
    <p:sldId id="416" r:id="rId78"/>
    <p:sldId id="417" r:id="rId79"/>
    <p:sldId id="418" r:id="rId80"/>
    <p:sldId id="419" r:id="rId81"/>
    <p:sldId id="440" r:id="rId82"/>
    <p:sldId id="441" r:id="rId83"/>
    <p:sldId id="320" r:id="rId84"/>
    <p:sldId id="321" r:id="rId85"/>
    <p:sldId id="323" r:id="rId86"/>
    <p:sldId id="324" r:id="rId87"/>
    <p:sldId id="326" r:id="rId88"/>
    <p:sldId id="342" r:id="rId89"/>
    <p:sldId id="348" r:id="rId90"/>
    <p:sldId id="340" r:id="rId91"/>
    <p:sldId id="343" r:id="rId92"/>
    <p:sldId id="344" r:id="rId93"/>
    <p:sldId id="349" r:id="rId94"/>
    <p:sldId id="350" r:id="rId95"/>
    <p:sldId id="345" r:id="rId96"/>
    <p:sldId id="346" r:id="rId97"/>
    <p:sldId id="347" r:id="rId98"/>
    <p:sldId id="351" r:id="rId99"/>
    <p:sldId id="353" r:id="rId100"/>
    <p:sldId id="354" r:id="rId101"/>
    <p:sldId id="356" r:id="rId102"/>
    <p:sldId id="357" r:id="rId103"/>
    <p:sldId id="362" r:id="rId104"/>
    <p:sldId id="358" r:id="rId105"/>
    <p:sldId id="359" r:id="rId106"/>
    <p:sldId id="360" r:id="rId107"/>
    <p:sldId id="363" r:id="rId108"/>
    <p:sldId id="333" r:id="rId109"/>
    <p:sldId id="367" r:id="rId110"/>
    <p:sldId id="365" r:id="rId111"/>
    <p:sldId id="364" r:id="rId112"/>
    <p:sldId id="373" r:id="rId113"/>
    <p:sldId id="374" r:id="rId114"/>
    <p:sldId id="368" r:id="rId115"/>
    <p:sldId id="376" r:id="rId116"/>
    <p:sldId id="377" r:id="rId117"/>
    <p:sldId id="378" r:id="rId118"/>
    <p:sldId id="379" r:id="rId119"/>
    <p:sldId id="366" r:id="rId120"/>
    <p:sldId id="372" r:id="rId1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F0A3C9-F626-46E3-BB6B-CF7C187B5AF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8BC1E42C-556C-432B-881F-EE8A4DF79DC6}">
      <dgm:prSet phldrT="[Text]" custT="1"/>
      <dgm:spPr/>
      <dgm:t>
        <a:bodyPr/>
        <a:lstStyle/>
        <a:p>
          <a:r>
            <a:rPr lang="en-IN" sz="1400" b="1" dirty="0" smtClean="0">
              <a:latin typeface="Times New Roman" pitchFamily="18" charset="0"/>
              <a:cs typeface="Times New Roman" pitchFamily="18" charset="0"/>
            </a:rPr>
            <a:t>Types </a:t>
          </a:r>
          <a:r>
            <a:rPr lang="en-IN" sz="1400" b="1" dirty="0">
              <a:latin typeface="Times New Roman" pitchFamily="18" charset="0"/>
              <a:cs typeface="Times New Roman" pitchFamily="18" charset="0"/>
            </a:rPr>
            <a:t>of an Ecosystem</a:t>
          </a:r>
        </a:p>
      </dgm:t>
    </dgm:pt>
    <dgm:pt modelId="{5ABB4C28-107E-47E5-833E-25DDAE17A84A}" type="parTrans" cxnId="{1FF217A3-0982-4999-BDE3-45940CE4BE7F}">
      <dgm:prSet/>
      <dgm:spPr/>
      <dgm:t>
        <a:bodyPr/>
        <a:lstStyle/>
        <a:p>
          <a:endParaRPr lang="en-IN"/>
        </a:p>
      </dgm:t>
    </dgm:pt>
    <dgm:pt modelId="{151E7F52-7D20-449D-8292-4AFA9A46DCC3}" type="sibTrans" cxnId="{1FF217A3-0982-4999-BDE3-45940CE4BE7F}">
      <dgm:prSet/>
      <dgm:spPr/>
      <dgm:t>
        <a:bodyPr/>
        <a:lstStyle/>
        <a:p>
          <a:endParaRPr lang="en-IN"/>
        </a:p>
      </dgm:t>
    </dgm:pt>
    <dgm:pt modelId="{D2A1E08E-68CC-407C-BC4A-E5E11149E62B}">
      <dgm:prSet phldrT="[Text]" custT="1"/>
      <dgm:spPr/>
      <dgm:t>
        <a:bodyPr/>
        <a:lstStyle/>
        <a:p>
          <a:r>
            <a:rPr lang="en-IN" sz="1400">
              <a:latin typeface="Times New Roman" pitchFamily="18" charset="0"/>
              <a:cs typeface="Times New Roman" pitchFamily="18" charset="0"/>
            </a:rPr>
            <a:t>Natural Ecosystems</a:t>
          </a:r>
        </a:p>
      </dgm:t>
    </dgm:pt>
    <dgm:pt modelId="{12FEDA03-4F64-45DD-B266-DDBB8847B35D}" type="parTrans" cxnId="{6D6DB3EE-7649-4A9A-9187-00A98BB4B1C6}">
      <dgm:prSet/>
      <dgm:spPr/>
      <dgm:t>
        <a:bodyPr/>
        <a:lstStyle/>
        <a:p>
          <a:endParaRPr lang="en-IN"/>
        </a:p>
      </dgm:t>
    </dgm:pt>
    <dgm:pt modelId="{A620D438-22C5-43CD-A106-B3FAB4101B7A}" type="sibTrans" cxnId="{6D6DB3EE-7649-4A9A-9187-00A98BB4B1C6}">
      <dgm:prSet/>
      <dgm:spPr/>
      <dgm:t>
        <a:bodyPr/>
        <a:lstStyle/>
        <a:p>
          <a:endParaRPr lang="en-IN"/>
        </a:p>
      </dgm:t>
    </dgm:pt>
    <dgm:pt modelId="{32CA0A07-D7FD-474A-B7B2-DD7BF55F9CE0}">
      <dgm:prSet phldrT="[Text]" custT="1"/>
      <dgm:spPr/>
      <dgm:t>
        <a:bodyPr/>
        <a:lstStyle/>
        <a:p>
          <a:r>
            <a:rPr lang="en-IN" sz="1400">
              <a:latin typeface="Times New Roman" pitchFamily="18" charset="0"/>
              <a:cs typeface="Times New Roman" pitchFamily="18" charset="0"/>
            </a:rPr>
            <a:t>Man-made Ecosystems</a:t>
          </a:r>
        </a:p>
      </dgm:t>
    </dgm:pt>
    <dgm:pt modelId="{90E20706-A008-4984-B507-7753869BF14E}" type="parTrans" cxnId="{11D4A8B9-BF11-49A4-A6DB-89DACC58ACE9}">
      <dgm:prSet/>
      <dgm:spPr/>
      <dgm:t>
        <a:bodyPr/>
        <a:lstStyle/>
        <a:p>
          <a:endParaRPr lang="en-IN"/>
        </a:p>
      </dgm:t>
    </dgm:pt>
    <dgm:pt modelId="{451D9DA1-9E5A-468A-AE4A-1FB6CB2A9413}" type="sibTrans" cxnId="{11D4A8B9-BF11-49A4-A6DB-89DACC58ACE9}">
      <dgm:prSet/>
      <dgm:spPr/>
      <dgm:t>
        <a:bodyPr/>
        <a:lstStyle/>
        <a:p>
          <a:endParaRPr lang="en-IN"/>
        </a:p>
      </dgm:t>
    </dgm:pt>
    <dgm:pt modelId="{D9845733-6B73-4F5E-9059-BA33875A270D}">
      <dgm:prSet custT="1"/>
      <dgm:spPr/>
      <dgm:t>
        <a:bodyPr/>
        <a:lstStyle/>
        <a:p>
          <a:r>
            <a:rPr lang="en-IN" sz="1400" dirty="0" smtClean="0">
              <a:latin typeface="Times New Roman" pitchFamily="18" charset="0"/>
              <a:cs typeface="Times New Roman" pitchFamily="18" charset="0"/>
            </a:rPr>
            <a:t>Terrestrial/earthly </a:t>
          </a:r>
          <a:r>
            <a:rPr lang="en-IN" sz="1400" dirty="0">
              <a:latin typeface="Times New Roman" pitchFamily="18" charset="0"/>
              <a:cs typeface="Times New Roman" pitchFamily="18" charset="0"/>
            </a:rPr>
            <a:t>Ecosystem</a:t>
          </a:r>
        </a:p>
      </dgm:t>
    </dgm:pt>
    <dgm:pt modelId="{5647CBFA-61A9-462B-B721-C47D24842ED0}" type="parTrans" cxnId="{490FCDB7-7797-47F9-9843-32AEC3D3723E}">
      <dgm:prSet/>
      <dgm:spPr/>
      <dgm:t>
        <a:bodyPr/>
        <a:lstStyle/>
        <a:p>
          <a:endParaRPr lang="en-IN"/>
        </a:p>
      </dgm:t>
    </dgm:pt>
    <dgm:pt modelId="{8379DBDE-B951-4727-922E-222730D2F112}" type="sibTrans" cxnId="{490FCDB7-7797-47F9-9843-32AEC3D3723E}">
      <dgm:prSet/>
      <dgm:spPr/>
      <dgm:t>
        <a:bodyPr/>
        <a:lstStyle/>
        <a:p>
          <a:endParaRPr lang="en-IN"/>
        </a:p>
      </dgm:t>
    </dgm:pt>
    <dgm:pt modelId="{33FA9EA9-DF5D-4FCB-ADA6-5CA707E2837F}">
      <dgm:prSet custT="1"/>
      <dgm:spPr/>
      <dgm:t>
        <a:bodyPr/>
        <a:lstStyle/>
        <a:p>
          <a:r>
            <a:rPr lang="en-IN" sz="1400" dirty="0" smtClean="0">
              <a:latin typeface="Times New Roman" pitchFamily="18" charset="0"/>
              <a:cs typeface="Times New Roman" pitchFamily="18" charset="0"/>
            </a:rPr>
            <a:t>Aquatic/water </a:t>
          </a:r>
          <a:r>
            <a:rPr lang="en-IN" sz="1400" dirty="0">
              <a:latin typeface="Times New Roman" pitchFamily="18" charset="0"/>
              <a:cs typeface="Times New Roman" pitchFamily="18" charset="0"/>
            </a:rPr>
            <a:t>Ecosystem</a:t>
          </a:r>
        </a:p>
      </dgm:t>
    </dgm:pt>
    <dgm:pt modelId="{632737C2-611B-4EE3-95F0-AFAFA666C5E0}" type="parTrans" cxnId="{889FC6D6-EFCF-4801-A421-C2D8C7A042C1}">
      <dgm:prSet/>
      <dgm:spPr/>
      <dgm:t>
        <a:bodyPr/>
        <a:lstStyle/>
        <a:p>
          <a:endParaRPr lang="en-IN"/>
        </a:p>
      </dgm:t>
    </dgm:pt>
    <dgm:pt modelId="{37F2D720-ACA4-47AE-AF7C-D7059ECDAFFF}" type="sibTrans" cxnId="{889FC6D6-EFCF-4801-A421-C2D8C7A042C1}">
      <dgm:prSet/>
      <dgm:spPr/>
      <dgm:t>
        <a:bodyPr/>
        <a:lstStyle/>
        <a:p>
          <a:endParaRPr lang="en-IN"/>
        </a:p>
      </dgm:t>
    </dgm:pt>
    <dgm:pt modelId="{626792A3-55F2-41E0-AD98-F86DF315360D}">
      <dgm:prSet custT="1"/>
      <dgm:spPr/>
      <dgm:t>
        <a:bodyPr/>
        <a:lstStyle/>
        <a:p>
          <a:r>
            <a:rPr lang="en-IN" sz="1400">
              <a:latin typeface="Times New Roman" pitchFamily="18" charset="0"/>
              <a:cs typeface="Times New Roman" pitchFamily="18" charset="0"/>
            </a:rPr>
            <a:t>Fresh water Ecosystem</a:t>
          </a:r>
        </a:p>
      </dgm:t>
    </dgm:pt>
    <dgm:pt modelId="{CA7723D3-F905-481F-BFCA-705F43175926}" type="parTrans" cxnId="{CA874D28-070D-4C9F-ABE4-D4BB6B18C552}">
      <dgm:prSet/>
      <dgm:spPr/>
      <dgm:t>
        <a:bodyPr/>
        <a:lstStyle/>
        <a:p>
          <a:endParaRPr lang="en-IN"/>
        </a:p>
      </dgm:t>
    </dgm:pt>
    <dgm:pt modelId="{D8C1966E-2084-4BA0-ABBA-B4E8B7741FDF}" type="sibTrans" cxnId="{CA874D28-070D-4C9F-ABE4-D4BB6B18C552}">
      <dgm:prSet/>
      <dgm:spPr/>
      <dgm:t>
        <a:bodyPr/>
        <a:lstStyle/>
        <a:p>
          <a:endParaRPr lang="en-IN"/>
        </a:p>
      </dgm:t>
    </dgm:pt>
    <dgm:pt modelId="{6700549C-EF73-4AFD-A7D2-D43087925E06}">
      <dgm:prSet custT="1"/>
      <dgm:spPr/>
      <dgm:t>
        <a:bodyPr/>
        <a:lstStyle/>
        <a:p>
          <a:r>
            <a:rPr lang="en-IN" sz="1400" dirty="0">
              <a:latin typeface="Times New Roman" pitchFamily="18" charset="0"/>
              <a:cs typeface="Times New Roman" pitchFamily="18" charset="0"/>
            </a:rPr>
            <a:t>Marine Ecosystem</a:t>
          </a:r>
        </a:p>
      </dgm:t>
    </dgm:pt>
    <dgm:pt modelId="{2502DF2D-C4E2-469C-A632-A73EFFC45528}" type="parTrans" cxnId="{916B0B15-CF6C-4AF3-B9F4-80E1C16E1896}">
      <dgm:prSet/>
      <dgm:spPr/>
      <dgm:t>
        <a:bodyPr/>
        <a:lstStyle/>
        <a:p>
          <a:endParaRPr lang="en-IN"/>
        </a:p>
      </dgm:t>
    </dgm:pt>
    <dgm:pt modelId="{C6A7D9A8-276C-4B7A-8CD0-4A50C576FCA5}" type="sibTrans" cxnId="{916B0B15-CF6C-4AF3-B9F4-80E1C16E1896}">
      <dgm:prSet/>
      <dgm:spPr/>
      <dgm:t>
        <a:bodyPr/>
        <a:lstStyle/>
        <a:p>
          <a:endParaRPr lang="en-IN"/>
        </a:p>
      </dgm:t>
    </dgm:pt>
    <dgm:pt modelId="{9E87B1EA-A3C9-414C-AE2B-6DB47C9D4D34}">
      <dgm:prSet custT="1"/>
      <dgm:spPr/>
      <dgm:t>
        <a:bodyPr/>
        <a:lstStyle/>
        <a:p>
          <a:r>
            <a:rPr lang="en-IN" sz="1400" dirty="0">
              <a:latin typeface="Times New Roman" pitchFamily="18" charset="0"/>
              <a:cs typeface="Times New Roman" pitchFamily="18" charset="0"/>
            </a:rPr>
            <a:t>Lentic Ecosystem</a:t>
          </a:r>
        </a:p>
      </dgm:t>
    </dgm:pt>
    <dgm:pt modelId="{CBE5D0B9-7040-4385-8DCB-C0F66FD80AED}" type="parTrans" cxnId="{E166CDA3-1F79-4CDA-B0FA-59F7525D735E}">
      <dgm:prSet/>
      <dgm:spPr/>
      <dgm:t>
        <a:bodyPr/>
        <a:lstStyle/>
        <a:p>
          <a:endParaRPr lang="en-IN"/>
        </a:p>
      </dgm:t>
    </dgm:pt>
    <dgm:pt modelId="{4A54898C-BF61-4493-A44E-938118CD74F1}" type="sibTrans" cxnId="{E166CDA3-1F79-4CDA-B0FA-59F7525D735E}">
      <dgm:prSet/>
      <dgm:spPr/>
      <dgm:t>
        <a:bodyPr/>
        <a:lstStyle/>
        <a:p>
          <a:endParaRPr lang="en-IN"/>
        </a:p>
      </dgm:t>
    </dgm:pt>
    <dgm:pt modelId="{836A1279-4BF5-4831-9C2A-BFCDC8B7F3C8}">
      <dgm:prSet custT="1"/>
      <dgm:spPr/>
      <dgm:t>
        <a:bodyPr/>
        <a:lstStyle/>
        <a:p>
          <a:r>
            <a:rPr lang="en-IN" sz="1400">
              <a:latin typeface="Times New Roman" pitchFamily="18" charset="0"/>
              <a:cs typeface="Times New Roman" pitchFamily="18" charset="0"/>
            </a:rPr>
            <a:t>Lotic Ecosystem</a:t>
          </a:r>
        </a:p>
      </dgm:t>
    </dgm:pt>
    <dgm:pt modelId="{FD2DD2C1-7D5B-48FC-ABDA-38FCF3966DD1}" type="parTrans" cxnId="{7B499BA6-C14D-4F29-85D5-B99401D182A0}">
      <dgm:prSet/>
      <dgm:spPr/>
      <dgm:t>
        <a:bodyPr/>
        <a:lstStyle/>
        <a:p>
          <a:endParaRPr lang="en-IN"/>
        </a:p>
      </dgm:t>
    </dgm:pt>
    <dgm:pt modelId="{46866CA5-81C2-42C5-8AE0-B4648EA4BBC1}" type="sibTrans" cxnId="{7B499BA6-C14D-4F29-85D5-B99401D182A0}">
      <dgm:prSet/>
      <dgm:spPr/>
      <dgm:t>
        <a:bodyPr/>
        <a:lstStyle/>
        <a:p>
          <a:endParaRPr lang="en-IN"/>
        </a:p>
      </dgm:t>
    </dgm:pt>
    <dgm:pt modelId="{D40B5B33-9B73-4164-89FE-924C391FFC4A}" type="pres">
      <dgm:prSet presAssocID="{EFF0A3C9-F626-46E3-BB6B-CF7C187B5AFC}" presName="hierChild1" presStyleCnt="0">
        <dgm:presLayoutVars>
          <dgm:orgChart val="1"/>
          <dgm:chPref val="1"/>
          <dgm:dir/>
          <dgm:animOne val="branch"/>
          <dgm:animLvl val="lvl"/>
          <dgm:resizeHandles/>
        </dgm:presLayoutVars>
      </dgm:prSet>
      <dgm:spPr/>
      <dgm:t>
        <a:bodyPr/>
        <a:lstStyle/>
        <a:p>
          <a:endParaRPr lang="en-US"/>
        </a:p>
      </dgm:t>
    </dgm:pt>
    <dgm:pt modelId="{13580AC8-D517-4B50-B04B-A8053346A055}" type="pres">
      <dgm:prSet presAssocID="{8BC1E42C-556C-432B-881F-EE8A4DF79DC6}" presName="hierRoot1" presStyleCnt="0">
        <dgm:presLayoutVars>
          <dgm:hierBranch val="init"/>
        </dgm:presLayoutVars>
      </dgm:prSet>
      <dgm:spPr/>
    </dgm:pt>
    <dgm:pt modelId="{085C7928-E722-4D33-84D3-AB5380D564BD}" type="pres">
      <dgm:prSet presAssocID="{8BC1E42C-556C-432B-881F-EE8A4DF79DC6}" presName="rootComposite1" presStyleCnt="0"/>
      <dgm:spPr/>
    </dgm:pt>
    <dgm:pt modelId="{F9E638DF-1794-4D3C-B185-A72F9DB893DC}" type="pres">
      <dgm:prSet presAssocID="{8BC1E42C-556C-432B-881F-EE8A4DF79DC6}" presName="rootText1" presStyleLbl="node0" presStyleIdx="0" presStyleCnt="1" custScaleY="66287">
        <dgm:presLayoutVars>
          <dgm:chPref val="3"/>
        </dgm:presLayoutVars>
      </dgm:prSet>
      <dgm:spPr/>
      <dgm:t>
        <a:bodyPr/>
        <a:lstStyle/>
        <a:p>
          <a:endParaRPr lang="en-US"/>
        </a:p>
      </dgm:t>
    </dgm:pt>
    <dgm:pt modelId="{184D4B6A-C36C-484C-81F7-C35B38481DF9}" type="pres">
      <dgm:prSet presAssocID="{8BC1E42C-556C-432B-881F-EE8A4DF79DC6}" presName="rootConnector1" presStyleLbl="node1" presStyleIdx="0" presStyleCnt="0"/>
      <dgm:spPr/>
      <dgm:t>
        <a:bodyPr/>
        <a:lstStyle/>
        <a:p>
          <a:endParaRPr lang="en-US"/>
        </a:p>
      </dgm:t>
    </dgm:pt>
    <dgm:pt modelId="{F4268694-D049-4497-AFCA-39A32224D234}" type="pres">
      <dgm:prSet presAssocID="{8BC1E42C-556C-432B-881F-EE8A4DF79DC6}" presName="hierChild2" presStyleCnt="0"/>
      <dgm:spPr/>
    </dgm:pt>
    <dgm:pt modelId="{BE670A97-D0E5-4CA9-BF18-715710A41D5E}" type="pres">
      <dgm:prSet presAssocID="{12FEDA03-4F64-45DD-B266-DDBB8847B35D}" presName="Name37" presStyleLbl="parChTrans1D2" presStyleIdx="0" presStyleCnt="2"/>
      <dgm:spPr/>
      <dgm:t>
        <a:bodyPr/>
        <a:lstStyle/>
        <a:p>
          <a:endParaRPr lang="en-US"/>
        </a:p>
      </dgm:t>
    </dgm:pt>
    <dgm:pt modelId="{6BEF40D0-1EDB-4BEF-BCB0-F72F231C3BA8}" type="pres">
      <dgm:prSet presAssocID="{D2A1E08E-68CC-407C-BC4A-E5E11149E62B}" presName="hierRoot2" presStyleCnt="0">
        <dgm:presLayoutVars>
          <dgm:hierBranch/>
        </dgm:presLayoutVars>
      </dgm:prSet>
      <dgm:spPr/>
    </dgm:pt>
    <dgm:pt modelId="{24E38543-7FEC-4EED-A5AD-3E041E16D886}" type="pres">
      <dgm:prSet presAssocID="{D2A1E08E-68CC-407C-BC4A-E5E11149E62B}" presName="rootComposite" presStyleCnt="0"/>
      <dgm:spPr/>
    </dgm:pt>
    <dgm:pt modelId="{FCDA4963-55AF-4C5E-9129-1F539F2A99EB}" type="pres">
      <dgm:prSet presAssocID="{D2A1E08E-68CC-407C-BC4A-E5E11149E62B}" presName="rootText" presStyleLbl="node2" presStyleIdx="0" presStyleCnt="2" custScaleY="46442">
        <dgm:presLayoutVars>
          <dgm:chPref val="3"/>
        </dgm:presLayoutVars>
      </dgm:prSet>
      <dgm:spPr/>
      <dgm:t>
        <a:bodyPr/>
        <a:lstStyle/>
        <a:p>
          <a:endParaRPr lang="en-IN"/>
        </a:p>
      </dgm:t>
    </dgm:pt>
    <dgm:pt modelId="{80AC7002-FCB3-48D1-81B8-1462B9EFFD42}" type="pres">
      <dgm:prSet presAssocID="{D2A1E08E-68CC-407C-BC4A-E5E11149E62B}" presName="rootConnector" presStyleLbl="node2" presStyleIdx="0" presStyleCnt="2"/>
      <dgm:spPr/>
      <dgm:t>
        <a:bodyPr/>
        <a:lstStyle/>
        <a:p>
          <a:endParaRPr lang="en-US"/>
        </a:p>
      </dgm:t>
    </dgm:pt>
    <dgm:pt modelId="{CF355757-7484-4076-BF28-45DD8069CB2F}" type="pres">
      <dgm:prSet presAssocID="{D2A1E08E-68CC-407C-BC4A-E5E11149E62B}" presName="hierChild4" presStyleCnt="0"/>
      <dgm:spPr/>
    </dgm:pt>
    <dgm:pt modelId="{EDB56BE0-5DEF-429B-BD6F-FEF255A4253F}" type="pres">
      <dgm:prSet presAssocID="{5647CBFA-61A9-462B-B721-C47D24842ED0}" presName="Name35" presStyleLbl="parChTrans1D3" presStyleIdx="0" presStyleCnt="2"/>
      <dgm:spPr/>
      <dgm:t>
        <a:bodyPr/>
        <a:lstStyle/>
        <a:p>
          <a:endParaRPr lang="en-US"/>
        </a:p>
      </dgm:t>
    </dgm:pt>
    <dgm:pt modelId="{BA7B9309-1B1A-4FA9-AA91-4588882932AB}" type="pres">
      <dgm:prSet presAssocID="{D9845733-6B73-4F5E-9059-BA33875A270D}" presName="hierRoot2" presStyleCnt="0">
        <dgm:presLayoutVars>
          <dgm:hierBranch/>
        </dgm:presLayoutVars>
      </dgm:prSet>
      <dgm:spPr/>
    </dgm:pt>
    <dgm:pt modelId="{BE8231AF-A602-4395-9A6E-2963E2B237CF}" type="pres">
      <dgm:prSet presAssocID="{D9845733-6B73-4F5E-9059-BA33875A270D}" presName="rootComposite" presStyleCnt="0"/>
      <dgm:spPr/>
    </dgm:pt>
    <dgm:pt modelId="{08899D1D-72D7-4DA7-92A7-7526E56C9AEF}" type="pres">
      <dgm:prSet presAssocID="{D9845733-6B73-4F5E-9059-BA33875A270D}" presName="rootText" presStyleLbl="node3" presStyleIdx="0" presStyleCnt="2" custScaleY="42426">
        <dgm:presLayoutVars>
          <dgm:chPref val="3"/>
        </dgm:presLayoutVars>
      </dgm:prSet>
      <dgm:spPr/>
      <dgm:t>
        <a:bodyPr/>
        <a:lstStyle/>
        <a:p>
          <a:endParaRPr lang="en-IN"/>
        </a:p>
      </dgm:t>
    </dgm:pt>
    <dgm:pt modelId="{D8E7DDD6-E93C-492C-B583-64B36F93C7F5}" type="pres">
      <dgm:prSet presAssocID="{D9845733-6B73-4F5E-9059-BA33875A270D}" presName="rootConnector" presStyleLbl="node3" presStyleIdx="0" presStyleCnt="2"/>
      <dgm:spPr/>
      <dgm:t>
        <a:bodyPr/>
        <a:lstStyle/>
        <a:p>
          <a:endParaRPr lang="en-US"/>
        </a:p>
      </dgm:t>
    </dgm:pt>
    <dgm:pt modelId="{D84B765A-4CC4-4F83-97BF-D9A7DAFAFB47}" type="pres">
      <dgm:prSet presAssocID="{D9845733-6B73-4F5E-9059-BA33875A270D}" presName="hierChild4" presStyleCnt="0"/>
      <dgm:spPr/>
    </dgm:pt>
    <dgm:pt modelId="{34D3F6F0-913E-4358-BFC8-1B5D9E95AA47}" type="pres">
      <dgm:prSet presAssocID="{D9845733-6B73-4F5E-9059-BA33875A270D}" presName="hierChild5" presStyleCnt="0"/>
      <dgm:spPr/>
    </dgm:pt>
    <dgm:pt modelId="{83B02F8B-8CBB-4D4F-BD52-773D00EB91E9}" type="pres">
      <dgm:prSet presAssocID="{632737C2-611B-4EE3-95F0-AFAFA666C5E0}" presName="Name35" presStyleLbl="parChTrans1D3" presStyleIdx="1" presStyleCnt="2"/>
      <dgm:spPr/>
      <dgm:t>
        <a:bodyPr/>
        <a:lstStyle/>
        <a:p>
          <a:endParaRPr lang="en-US"/>
        </a:p>
      </dgm:t>
    </dgm:pt>
    <dgm:pt modelId="{DF05E116-F87E-4AD7-B17B-6EE690ACB93C}" type="pres">
      <dgm:prSet presAssocID="{33FA9EA9-DF5D-4FCB-ADA6-5CA707E2837F}" presName="hierRoot2" presStyleCnt="0">
        <dgm:presLayoutVars>
          <dgm:hierBranch/>
        </dgm:presLayoutVars>
      </dgm:prSet>
      <dgm:spPr/>
    </dgm:pt>
    <dgm:pt modelId="{EF65EFBD-2211-4263-A5E9-55C7CBC2B044}" type="pres">
      <dgm:prSet presAssocID="{33FA9EA9-DF5D-4FCB-ADA6-5CA707E2837F}" presName="rootComposite" presStyleCnt="0"/>
      <dgm:spPr/>
    </dgm:pt>
    <dgm:pt modelId="{AFBFE02B-3780-4745-874D-E9F27D436EB9}" type="pres">
      <dgm:prSet presAssocID="{33FA9EA9-DF5D-4FCB-ADA6-5CA707E2837F}" presName="rootText" presStyleLbl="node3" presStyleIdx="1" presStyleCnt="2" custScaleY="40017">
        <dgm:presLayoutVars>
          <dgm:chPref val="3"/>
        </dgm:presLayoutVars>
      </dgm:prSet>
      <dgm:spPr/>
      <dgm:t>
        <a:bodyPr/>
        <a:lstStyle/>
        <a:p>
          <a:endParaRPr lang="en-IN"/>
        </a:p>
      </dgm:t>
    </dgm:pt>
    <dgm:pt modelId="{3C2C5068-5899-4D21-928B-F39E314B45C2}" type="pres">
      <dgm:prSet presAssocID="{33FA9EA9-DF5D-4FCB-ADA6-5CA707E2837F}" presName="rootConnector" presStyleLbl="node3" presStyleIdx="1" presStyleCnt="2"/>
      <dgm:spPr/>
      <dgm:t>
        <a:bodyPr/>
        <a:lstStyle/>
        <a:p>
          <a:endParaRPr lang="en-US"/>
        </a:p>
      </dgm:t>
    </dgm:pt>
    <dgm:pt modelId="{A88F3B9E-4818-49B8-83EF-9471A92B77F3}" type="pres">
      <dgm:prSet presAssocID="{33FA9EA9-DF5D-4FCB-ADA6-5CA707E2837F}" presName="hierChild4" presStyleCnt="0"/>
      <dgm:spPr/>
    </dgm:pt>
    <dgm:pt modelId="{463C77C8-C3DD-4BE8-8017-FC666AE1B587}" type="pres">
      <dgm:prSet presAssocID="{CA7723D3-F905-481F-BFCA-705F43175926}" presName="Name35" presStyleLbl="parChTrans1D4" presStyleIdx="0" presStyleCnt="4"/>
      <dgm:spPr/>
      <dgm:t>
        <a:bodyPr/>
        <a:lstStyle/>
        <a:p>
          <a:endParaRPr lang="en-US"/>
        </a:p>
      </dgm:t>
    </dgm:pt>
    <dgm:pt modelId="{E189144E-2198-42DA-9B5E-C891B0649CF2}" type="pres">
      <dgm:prSet presAssocID="{626792A3-55F2-41E0-AD98-F86DF315360D}" presName="hierRoot2" presStyleCnt="0">
        <dgm:presLayoutVars>
          <dgm:hierBranch/>
        </dgm:presLayoutVars>
      </dgm:prSet>
      <dgm:spPr/>
    </dgm:pt>
    <dgm:pt modelId="{1B8024F1-3F7C-4A7A-A166-B844A5B1A22E}" type="pres">
      <dgm:prSet presAssocID="{626792A3-55F2-41E0-AD98-F86DF315360D}" presName="rootComposite" presStyleCnt="0"/>
      <dgm:spPr/>
    </dgm:pt>
    <dgm:pt modelId="{546F7319-86AA-4182-AF55-F53C4EB6B182}" type="pres">
      <dgm:prSet presAssocID="{626792A3-55F2-41E0-AD98-F86DF315360D}" presName="rootText" presStyleLbl="node4" presStyleIdx="0" presStyleCnt="4" custScaleY="56471">
        <dgm:presLayoutVars>
          <dgm:chPref val="3"/>
        </dgm:presLayoutVars>
      </dgm:prSet>
      <dgm:spPr/>
      <dgm:t>
        <a:bodyPr/>
        <a:lstStyle/>
        <a:p>
          <a:endParaRPr lang="en-IN"/>
        </a:p>
      </dgm:t>
    </dgm:pt>
    <dgm:pt modelId="{C79A757B-957F-4A70-B637-AF8B51B32179}" type="pres">
      <dgm:prSet presAssocID="{626792A3-55F2-41E0-AD98-F86DF315360D}" presName="rootConnector" presStyleLbl="node4" presStyleIdx="0" presStyleCnt="4"/>
      <dgm:spPr/>
      <dgm:t>
        <a:bodyPr/>
        <a:lstStyle/>
        <a:p>
          <a:endParaRPr lang="en-US"/>
        </a:p>
      </dgm:t>
    </dgm:pt>
    <dgm:pt modelId="{5AE20851-8485-4367-BD34-6C711228AE1A}" type="pres">
      <dgm:prSet presAssocID="{626792A3-55F2-41E0-AD98-F86DF315360D}" presName="hierChild4" presStyleCnt="0"/>
      <dgm:spPr/>
    </dgm:pt>
    <dgm:pt modelId="{0E3C0DB4-56D3-437D-AA91-BC535B8A2B49}" type="pres">
      <dgm:prSet presAssocID="{CBE5D0B9-7040-4385-8DCB-C0F66FD80AED}" presName="Name35" presStyleLbl="parChTrans1D4" presStyleIdx="1" presStyleCnt="4"/>
      <dgm:spPr/>
      <dgm:t>
        <a:bodyPr/>
        <a:lstStyle/>
        <a:p>
          <a:endParaRPr lang="en-US"/>
        </a:p>
      </dgm:t>
    </dgm:pt>
    <dgm:pt modelId="{C709E1B4-CEA8-4D13-B503-FFF55646DE82}" type="pres">
      <dgm:prSet presAssocID="{9E87B1EA-A3C9-414C-AE2B-6DB47C9D4D34}" presName="hierRoot2" presStyleCnt="0">
        <dgm:presLayoutVars>
          <dgm:hierBranch val="init"/>
        </dgm:presLayoutVars>
      </dgm:prSet>
      <dgm:spPr/>
    </dgm:pt>
    <dgm:pt modelId="{9D9F1036-65CD-4091-A52D-B38FC74A50A0}" type="pres">
      <dgm:prSet presAssocID="{9E87B1EA-A3C9-414C-AE2B-6DB47C9D4D34}" presName="rootComposite" presStyleCnt="0"/>
      <dgm:spPr/>
    </dgm:pt>
    <dgm:pt modelId="{B34E7BA0-8299-4DC8-8026-8F8BFAE73C97}" type="pres">
      <dgm:prSet presAssocID="{9E87B1EA-A3C9-414C-AE2B-6DB47C9D4D34}" presName="rootText" presStyleLbl="node4" presStyleIdx="1" presStyleCnt="4" custScaleY="38013">
        <dgm:presLayoutVars>
          <dgm:chPref val="3"/>
        </dgm:presLayoutVars>
      </dgm:prSet>
      <dgm:spPr/>
      <dgm:t>
        <a:bodyPr/>
        <a:lstStyle/>
        <a:p>
          <a:endParaRPr lang="en-IN"/>
        </a:p>
      </dgm:t>
    </dgm:pt>
    <dgm:pt modelId="{B41CD006-B977-48BE-B132-0741CC65756A}" type="pres">
      <dgm:prSet presAssocID="{9E87B1EA-A3C9-414C-AE2B-6DB47C9D4D34}" presName="rootConnector" presStyleLbl="node4" presStyleIdx="1" presStyleCnt="4"/>
      <dgm:spPr/>
      <dgm:t>
        <a:bodyPr/>
        <a:lstStyle/>
        <a:p>
          <a:endParaRPr lang="en-US"/>
        </a:p>
      </dgm:t>
    </dgm:pt>
    <dgm:pt modelId="{A801DD1F-618F-4666-B8CB-EB693BE2D91A}" type="pres">
      <dgm:prSet presAssocID="{9E87B1EA-A3C9-414C-AE2B-6DB47C9D4D34}" presName="hierChild4" presStyleCnt="0"/>
      <dgm:spPr/>
    </dgm:pt>
    <dgm:pt modelId="{C3D7C575-FECB-43E7-AD24-38E86D481E8F}" type="pres">
      <dgm:prSet presAssocID="{9E87B1EA-A3C9-414C-AE2B-6DB47C9D4D34}" presName="hierChild5" presStyleCnt="0"/>
      <dgm:spPr/>
    </dgm:pt>
    <dgm:pt modelId="{7FB6EDD7-82B0-4EF6-8270-A6BDA67E7E75}" type="pres">
      <dgm:prSet presAssocID="{FD2DD2C1-7D5B-48FC-ABDA-38FCF3966DD1}" presName="Name35" presStyleLbl="parChTrans1D4" presStyleIdx="2" presStyleCnt="4"/>
      <dgm:spPr/>
      <dgm:t>
        <a:bodyPr/>
        <a:lstStyle/>
        <a:p>
          <a:endParaRPr lang="en-US"/>
        </a:p>
      </dgm:t>
    </dgm:pt>
    <dgm:pt modelId="{ED5A38F0-0C4F-484B-89C9-45471E67D88E}" type="pres">
      <dgm:prSet presAssocID="{836A1279-4BF5-4831-9C2A-BFCDC8B7F3C8}" presName="hierRoot2" presStyleCnt="0">
        <dgm:presLayoutVars>
          <dgm:hierBranch/>
        </dgm:presLayoutVars>
      </dgm:prSet>
      <dgm:spPr/>
    </dgm:pt>
    <dgm:pt modelId="{54886BE2-4BA4-43C5-BC19-C04FC22DA705}" type="pres">
      <dgm:prSet presAssocID="{836A1279-4BF5-4831-9C2A-BFCDC8B7F3C8}" presName="rootComposite" presStyleCnt="0"/>
      <dgm:spPr/>
    </dgm:pt>
    <dgm:pt modelId="{D28CC033-58A4-4589-82B5-BC6AC5984D30}" type="pres">
      <dgm:prSet presAssocID="{836A1279-4BF5-4831-9C2A-BFCDC8B7F3C8}" presName="rootText" presStyleLbl="node4" presStyleIdx="2" presStyleCnt="4" custScaleY="38013">
        <dgm:presLayoutVars>
          <dgm:chPref val="3"/>
        </dgm:presLayoutVars>
      </dgm:prSet>
      <dgm:spPr/>
      <dgm:t>
        <a:bodyPr/>
        <a:lstStyle/>
        <a:p>
          <a:endParaRPr lang="en-IN"/>
        </a:p>
      </dgm:t>
    </dgm:pt>
    <dgm:pt modelId="{827D6FA4-212C-47EE-AD5F-25B04F82388E}" type="pres">
      <dgm:prSet presAssocID="{836A1279-4BF5-4831-9C2A-BFCDC8B7F3C8}" presName="rootConnector" presStyleLbl="node4" presStyleIdx="2" presStyleCnt="4"/>
      <dgm:spPr/>
      <dgm:t>
        <a:bodyPr/>
        <a:lstStyle/>
        <a:p>
          <a:endParaRPr lang="en-US"/>
        </a:p>
      </dgm:t>
    </dgm:pt>
    <dgm:pt modelId="{48543848-4A1E-431F-BACA-C399BCDB65F9}" type="pres">
      <dgm:prSet presAssocID="{836A1279-4BF5-4831-9C2A-BFCDC8B7F3C8}" presName="hierChild4" presStyleCnt="0"/>
      <dgm:spPr/>
    </dgm:pt>
    <dgm:pt modelId="{C840D567-F2F5-496C-85E3-7C856F38E1C1}" type="pres">
      <dgm:prSet presAssocID="{836A1279-4BF5-4831-9C2A-BFCDC8B7F3C8}" presName="hierChild5" presStyleCnt="0"/>
      <dgm:spPr/>
    </dgm:pt>
    <dgm:pt modelId="{5B2C3E7A-DBF9-465F-8FE0-F4565D7EF1F9}" type="pres">
      <dgm:prSet presAssocID="{626792A3-55F2-41E0-AD98-F86DF315360D}" presName="hierChild5" presStyleCnt="0"/>
      <dgm:spPr/>
    </dgm:pt>
    <dgm:pt modelId="{876D879D-35CC-4DC9-9A20-0AD196C61BF9}" type="pres">
      <dgm:prSet presAssocID="{2502DF2D-C4E2-469C-A632-A73EFFC45528}" presName="Name35" presStyleLbl="parChTrans1D4" presStyleIdx="3" presStyleCnt="4"/>
      <dgm:spPr/>
      <dgm:t>
        <a:bodyPr/>
        <a:lstStyle/>
        <a:p>
          <a:endParaRPr lang="en-US"/>
        </a:p>
      </dgm:t>
    </dgm:pt>
    <dgm:pt modelId="{B1802D6D-4C4C-4DF2-9824-9C5C02C21884}" type="pres">
      <dgm:prSet presAssocID="{6700549C-EF73-4AFD-A7D2-D43087925E06}" presName="hierRoot2" presStyleCnt="0">
        <dgm:presLayoutVars>
          <dgm:hierBranch val="init"/>
        </dgm:presLayoutVars>
      </dgm:prSet>
      <dgm:spPr/>
    </dgm:pt>
    <dgm:pt modelId="{F78D0F55-0F72-4650-846D-CC9A14E19FFA}" type="pres">
      <dgm:prSet presAssocID="{6700549C-EF73-4AFD-A7D2-D43087925E06}" presName="rootComposite" presStyleCnt="0"/>
      <dgm:spPr/>
    </dgm:pt>
    <dgm:pt modelId="{4E1CA375-3915-4C75-A3A4-B166A1446103}" type="pres">
      <dgm:prSet presAssocID="{6700549C-EF73-4AFD-A7D2-D43087925E06}" presName="rootText" presStyleLbl="node4" presStyleIdx="3" presStyleCnt="4" custScaleY="56873">
        <dgm:presLayoutVars>
          <dgm:chPref val="3"/>
        </dgm:presLayoutVars>
      </dgm:prSet>
      <dgm:spPr/>
      <dgm:t>
        <a:bodyPr/>
        <a:lstStyle/>
        <a:p>
          <a:endParaRPr lang="en-IN"/>
        </a:p>
      </dgm:t>
    </dgm:pt>
    <dgm:pt modelId="{3E912027-AE22-4A10-B665-5AF21EB9CE0C}" type="pres">
      <dgm:prSet presAssocID="{6700549C-EF73-4AFD-A7D2-D43087925E06}" presName="rootConnector" presStyleLbl="node4" presStyleIdx="3" presStyleCnt="4"/>
      <dgm:spPr/>
      <dgm:t>
        <a:bodyPr/>
        <a:lstStyle/>
        <a:p>
          <a:endParaRPr lang="en-US"/>
        </a:p>
      </dgm:t>
    </dgm:pt>
    <dgm:pt modelId="{48B36C59-0407-4DE8-84C8-8F48A5B1CB37}" type="pres">
      <dgm:prSet presAssocID="{6700549C-EF73-4AFD-A7D2-D43087925E06}" presName="hierChild4" presStyleCnt="0"/>
      <dgm:spPr/>
    </dgm:pt>
    <dgm:pt modelId="{137DF01F-0A20-4FE1-9D93-5DDF0349F48F}" type="pres">
      <dgm:prSet presAssocID="{6700549C-EF73-4AFD-A7D2-D43087925E06}" presName="hierChild5" presStyleCnt="0"/>
      <dgm:spPr/>
    </dgm:pt>
    <dgm:pt modelId="{571BCD3C-25C2-4DD7-9EE5-51ADC5C67F78}" type="pres">
      <dgm:prSet presAssocID="{33FA9EA9-DF5D-4FCB-ADA6-5CA707E2837F}" presName="hierChild5" presStyleCnt="0"/>
      <dgm:spPr/>
    </dgm:pt>
    <dgm:pt modelId="{6CBF1FFD-AB52-436C-9133-9CBDD54B1C2E}" type="pres">
      <dgm:prSet presAssocID="{D2A1E08E-68CC-407C-BC4A-E5E11149E62B}" presName="hierChild5" presStyleCnt="0"/>
      <dgm:spPr/>
    </dgm:pt>
    <dgm:pt modelId="{4CB4B05F-7718-4342-B1D2-EC89FFEC857E}" type="pres">
      <dgm:prSet presAssocID="{90E20706-A008-4984-B507-7753869BF14E}" presName="Name37" presStyleLbl="parChTrans1D2" presStyleIdx="1" presStyleCnt="2"/>
      <dgm:spPr/>
      <dgm:t>
        <a:bodyPr/>
        <a:lstStyle/>
        <a:p>
          <a:endParaRPr lang="en-US"/>
        </a:p>
      </dgm:t>
    </dgm:pt>
    <dgm:pt modelId="{1E41C511-D1FB-4883-9D57-3830F62C244B}" type="pres">
      <dgm:prSet presAssocID="{32CA0A07-D7FD-474A-B7B2-DD7BF55F9CE0}" presName="hierRoot2" presStyleCnt="0">
        <dgm:presLayoutVars>
          <dgm:hierBranch val="init"/>
        </dgm:presLayoutVars>
      </dgm:prSet>
      <dgm:spPr/>
    </dgm:pt>
    <dgm:pt modelId="{387572EB-1302-4552-A455-EB8AD2D5562B}" type="pres">
      <dgm:prSet presAssocID="{32CA0A07-D7FD-474A-B7B2-DD7BF55F9CE0}" presName="rootComposite" presStyleCnt="0"/>
      <dgm:spPr/>
    </dgm:pt>
    <dgm:pt modelId="{1C462FEC-5DCB-4D2A-BADF-C0EE1060AE89}" type="pres">
      <dgm:prSet presAssocID="{32CA0A07-D7FD-474A-B7B2-DD7BF55F9CE0}" presName="rootText" presStyleLbl="node2" presStyleIdx="1" presStyleCnt="2" custScaleY="44223">
        <dgm:presLayoutVars>
          <dgm:chPref val="3"/>
        </dgm:presLayoutVars>
      </dgm:prSet>
      <dgm:spPr/>
      <dgm:t>
        <a:bodyPr/>
        <a:lstStyle/>
        <a:p>
          <a:endParaRPr lang="en-IN"/>
        </a:p>
      </dgm:t>
    </dgm:pt>
    <dgm:pt modelId="{3582715A-B425-4D34-B787-C530D7DEC7B4}" type="pres">
      <dgm:prSet presAssocID="{32CA0A07-D7FD-474A-B7B2-DD7BF55F9CE0}" presName="rootConnector" presStyleLbl="node2" presStyleIdx="1" presStyleCnt="2"/>
      <dgm:spPr/>
      <dgm:t>
        <a:bodyPr/>
        <a:lstStyle/>
        <a:p>
          <a:endParaRPr lang="en-US"/>
        </a:p>
      </dgm:t>
    </dgm:pt>
    <dgm:pt modelId="{F2EE29EA-88E8-4230-8DA8-9994046A14E9}" type="pres">
      <dgm:prSet presAssocID="{32CA0A07-D7FD-474A-B7B2-DD7BF55F9CE0}" presName="hierChild4" presStyleCnt="0"/>
      <dgm:spPr/>
    </dgm:pt>
    <dgm:pt modelId="{2336A92B-5A10-414F-BB3B-2A9CCE27D20D}" type="pres">
      <dgm:prSet presAssocID="{32CA0A07-D7FD-474A-B7B2-DD7BF55F9CE0}" presName="hierChild5" presStyleCnt="0"/>
      <dgm:spPr/>
    </dgm:pt>
    <dgm:pt modelId="{C44B97DE-155F-416B-B65F-464932A04B67}" type="pres">
      <dgm:prSet presAssocID="{8BC1E42C-556C-432B-881F-EE8A4DF79DC6}" presName="hierChild3" presStyleCnt="0"/>
      <dgm:spPr/>
    </dgm:pt>
  </dgm:ptLst>
  <dgm:cxnLst>
    <dgm:cxn modelId="{0509616A-2F07-4382-AAE0-73EDA7D2AF2F}" type="presOf" srcId="{32CA0A07-D7FD-474A-B7B2-DD7BF55F9CE0}" destId="{1C462FEC-5DCB-4D2A-BADF-C0EE1060AE89}" srcOrd="0" destOrd="0" presId="urn:microsoft.com/office/officeart/2005/8/layout/orgChart1"/>
    <dgm:cxn modelId="{A57819C3-85CF-48FE-A5AD-72ADAE7FD7DD}" type="presOf" srcId="{90E20706-A008-4984-B507-7753869BF14E}" destId="{4CB4B05F-7718-4342-B1D2-EC89FFEC857E}" srcOrd="0" destOrd="0" presId="urn:microsoft.com/office/officeart/2005/8/layout/orgChart1"/>
    <dgm:cxn modelId="{D57C78E6-B4DB-4A17-A6A3-CE704FFF7FB8}" type="presOf" srcId="{6700549C-EF73-4AFD-A7D2-D43087925E06}" destId="{3E912027-AE22-4A10-B665-5AF21EB9CE0C}" srcOrd="1" destOrd="0" presId="urn:microsoft.com/office/officeart/2005/8/layout/orgChart1"/>
    <dgm:cxn modelId="{9BA98C85-46B6-46EB-89EC-689E49925299}" type="presOf" srcId="{D9845733-6B73-4F5E-9059-BA33875A270D}" destId="{08899D1D-72D7-4DA7-92A7-7526E56C9AEF}" srcOrd="0" destOrd="0" presId="urn:microsoft.com/office/officeart/2005/8/layout/orgChart1"/>
    <dgm:cxn modelId="{490FCDB7-7797-47F9-9843-32AEC3D3723E}" srcId="{D2A1E08E-68CC-407C-BC4A-E5E11149E62B}" destId="{D9845733-6B73-4F5E-9059-BA33875A270D}" srcOrd="0" destOrd="0" parTransId="{5647CBFA-61A9-462B-B721-C47D24842ED0}" sibTransId="{8379DBDE-B951-4727-922E-222730D2F112}"/>
    <dgm:cxn modelId="{C71A839E-01FD-4EB1-8964-A738A61D10A0}" type="presOf" srcId="{8BC1E42C-556C-432B-881F-EE8A4DF79DC6}" destId="{F9E638DF-1794-4D3C-B185-A72F9DB893DC}" srcOrd="0" destOrd="0" presId="urn:microsoft.com/office/officeart/2005/8/layout/orgChart1"/>
    <dgm:cxn modelId="{A868A5C6-212E-4E28-B9B8-563CB7E7E919}" type="presOf" srcId="{5647CBFA-61A9-462B-B721-C47D24842ED0}" destId="{EDB56BE0-5DEF-429B-BD6F-FEF255A4253F}" srcOrd="0" destOrd="0" presId="urn:microsoft.com/office/officeart/2005/8/layout/orgChart1"/>
    <dgm:cxn modelId="{342DC437-93FD-44BF-82D9-66D574FD6A51}" type="presOf" srcId="{9E87B1EA-A3C9-414C-AE2B-6DB47C9D4D34}" destId="{B41CD006-B977-48BE-B132-0741CC65756A}" srcOrd="1" destOrd="0" presId="urn:microsoft.com/office/officeart/2005/8/layout/orgChart1"/>
    <dgm:cxn modelId="{0022F46F-FCEA-4475-B32A-8E540365B175}" type="presOf" srcId="{33FA9EA9-DF5D-4FCB-ADA6-5CA707E2837F}" destId="{AFBFE02B-3780-4745-874D-E9F27D436EB9}" srcOrd="0" destOrd="0" presId="urn:microsoft.com/office/officeart/2005/8/layout/orgChart1"/>
    <dgm:cxn modelId="{CA874D28-070D-4C9F-ABE4-D4BB6B18C552}" srcId="{33FA9EA9-DF5D-4FCB-ADA6-5CA707E2837F}" destId="{626792A3-55F2-41E0-AD98-F86DF315360D}" srcOrd="0" destOrd="0" parTransId="{CA7723D3-F905-481F-BFCA-705F43175926}" sibTransId="{D8C1966E-2084-4BA0-ABBA-B4E8B7741FDF}"/>
    <dgm:cxn modelId="{7B499BA6-C14D-4F29-85D5-B99401D182A0}" srcId="{626792A3-55F2-41E0-AD98-F86DF315360D}" destId="{836A1279-4BF5-4831-9C2A-BFCDC8B7F3C8}" srcOrd="1" destOrd="0" parTransId="{FD2DD2C1-7D5B-48FC-ABDA-38FCF3966DD1}" sibTransId="{46866CA5-81C2-42C5-8AE0-B4648EA4BBC1}"/>
    <dgm:cxn modelId="{5735E061-03A9-480E-927C-9825D699FEF6}" type="presOf" srcId="{632737C2-611B-4EE3-95F0-AFAFA666C5E0}" destId="{83B02F8B-8CBB-4D4F-BD52-773D00EB91E9}" srcOrd="0" destOrd="0" presId="urn:microsoft.com/office/officeart/2005/8/layout/orgChart1"/>
    <dgm:cxn modelId="{11D4A8B9-BF11-49A4-A6DB-89DACC58ACE9}" srcId="{8BC1E42C-556C-432B-881F-EE8A4DF79DC6}" destId="{32CA0A07-D7FD-474A-B7B2-DD7BF55F9CE0}" srcOrd="1" destOrd="0" parTransId="{90E20706-A008-4984-B507-7753869BF14E}" sibTransId="{451D9DA1-9E5A-468A-AE4A-1FB6CB2A9413}"/>
    <dgm:cxn modelId="{E166CDA3-1F79-4CDA-B0FA-59F7525D735E}" srcId="{626792A3-55F2-41E0-AD98-F86DF315360D}" destId="{9E87B1EA-A3C9-414C-AE2B-6DB47C9D4D34}" srcOrd="0" destOrd="0" parTransId="{CBE5D0B9-7040-4385-8DCB-C0F66FD80AED}" sibTransId="{4A54898C-BF61-4493-A44E-938118CD74F1}"/>
    <dgm:cxn modelId="{889FC6D6-EFCF-4801-A421-C2D8C7A042C1}" srcId="{D2A1E08E-68CC-407C-BC4A-E5E11149E62B}" destId="{33FA9EA9-DF5D-4FCB-ADA6-5CA707E2837F}" srcOrd="1" destOrd="0" parTransId="{632737C2-611B-4EE3-95F0-AFAFA666C5E0}" sibTransId="{37F2D720-ACA4-47AE-AF7C-D7059ECDAFFF}"/>
    <dgm:cxn modelId="{1FF217A3-0982-4999-BDE3-45940CE4BE7F}" srcId="{EFF0A3C9-F626-46E3-BB6B-CF7C187B5AFC}" destId="{8BC1E42C-556C-432B-881F-EE8A4DF79DC6}" srcOrd="0" destOrd="0" parTransId="{5ABB4C28-107E-47E5-833E-25DDAE17A84A}" sibTransId="{151E7F52-7D20-449D-8292-4AFA9A46DCC3}"/>
    <dgm:cxn modelId="{953E121D-3D86-49AC-B4BC-92B470D11352}" type="presOf" srcId="{12FEDA03-4F64-45DD-B266-DDBB8847B35D}" destId="{BE670A97-D0E5-4CA9-BF18-715710A41D5E}" srcOrd="0" destOrd="0" presId="urn:microsoft.com/office/officeart/2005/8/layout/orgChart1"/>
    <dgm:cxn modelId="{8B126C67-FA20-4D65-BD12-77A600DB17D2}" type="presOf" srcId="{626792A3-55F2-41E0-AD98-F86DF315360D}" destId="{546F7319-86AA-4182-AF55-F53C4EB6B182}" srcOrd="0" destOrd="0" presId="urn:microsoft.com/office/officeart/2005/8/layout/orgChart1"/>
    <dgm:cxn modelId="{CFC8DA81-5ABB-4BC0-B5D0-0E22B9A6B284}" type="presOf" srcId="{836A1279-4BF5-4831-9C2A-BFCDC8B7F3C8}" destId="{D28CC033-58A4-4589-82B5-BC6AC5984D30}" srcOrd="0" destOrd="0" presId="urn:microsoft.com/office/officeart/2005/8/layout/orgChart1"/>
    <dgm:cxn modelId="{33584257-FCE3-43B4-AA20-3687060C670C}" type="presOf" srcId="{CA7723D3-F905-481F-BFCA-705F43175926}" destId="{463C77C8-C3DD-4BE8-8017-FC666AE1B587}" srcOrd="0" destOrd="0" presId="urn:microsoft.com/office/officeart/2005/8/layout/orgChart1"/>
    <dgm:cxn modelId="{19175868-5BD6-4CFA-AC11-D5FCB2572DC5}" type="presOf" srcId="{CBE5D0B9-7040-4385-8DCB-C0F66FD80AED}" destId="{0E3C0DB4-56D3-437D-AA91-BC535B8A2B49}" srcOrd="0" destOrd="0" presId="urn:microsoft.com/office/officeart/2005/8/layout/orgChart1"/>
    <dgm:cxn modelId="{6D6DB3EE-7649-4A9A-9187-00A98BB4B1C6}" srcId="{8BC1E42C-556C-432B-881F-EE8A4DF79DC6}" destId="{D2A1E08E-68CC-407C-BC4A-E5E11149E62B}" srcOrd="0" destOrd="0" parTransId="{12FEDA03-4F64-45DD-B266-DDBB8847B35D}" sibTransId="{A620D438-22C5-43CD-A106-B3FAB4101B7A}"/>
    <dgm:cxn modelId="{916B0B15-CF6C-4AF3-B9F4-80E1C16E1896}" srcId="{33FA9EA9-DF5D-4FCB-ADA6-5CA707E2837F}" destId="{6700549C-EF73-4AFD-A7D2-D43087925E06}" srcOrd="1" destOrd="0" parTransId="{2502DF2D-C4E2-469C-A632-A73EFFC45528}" sibTransId="{C6A7D9A8-276C-4B7A-8CD0-4A50C576FCA5}"/>
    <dgm:cxn modelId="{7BB14976-3E37-4700-8615-3A356DD0F3D5}" type="presOf" srcId="{D2A1E08E-68CC-407C-BC4A-E5E11149E62B}" destId="{FCDA4963-55AF-4C5E-9129-1F539F2A99EB}" srcOrd="0" destOrd="0" presId="urn:microsoft.com/office/officeart/2005/8/layout/orgChart1"/>
    <dgm:cxn modelId="{D4B285B8-E56A-40D3-890C-51940EE926F6}" type="presOf" srcId="{9E87B1EA-A3C9-414C-AE2B-6DB47C9D4D34}" destId="{B34E7BA0-8299-4DC8-8026-8F8BFAE73C97}" srcOrd="0" destOrd="0" presId="urn:microsoft.com/office/officeart/2005/8/layout/orgChart1"/>
    <dgm:cxn modelId="{BB36C2FE-C0B0-41F6-8843-32064DE5EA73}" type="presOf" srcId="{D2A1E08E-68CC-407C-BC4A-E5E11149E62B}" destId="{80AC7002-FCB3-48D1-81B8-1462B9EFFD42}" srcOrd="1" destOrd="0" presId="urn:microsoft.com/office/officeart/2005/8/layout/orgChart1"/>
    <dgm:cxn modelId="{77CE25F4-FA0D-4F4C-BCB5-7EFBF4E60C29}" type="presOf" srcId="{2502DF2D-C4E2-469C-A632-A73EFFC45528}" destId="{876D879D-35CC-4DC9-9A20-0AD196C61BF9}" srcOrd="0" destOrd="0" presId="urn:microsoft.com/office/officeart/2005/8/layout/orgChart1"/>
    <dgm:cxn modelId="{38772F03-061E-4A53-8E19-3A954C8BF54D}" type="presOf" srcId="{EFF0A3C9-F626-46E3-BB6B-CF7C187B5AFC}" destId="{D40B5B33-9B73-4164-89FE-924C391FFC4A}" srcOrd="0" destOrd="0" presId="urn:microsoft.com/office/officeart/2005/8/layout/orgChart1"/>
    <dgm:cxn modelId="{A141DCFE-126C-4AFE-BCEE-ABE1D358E492}" type="presOf" srcId="{836A1279-4BF5-4831-9C2A-BFCDC8B7F3C8}" destId="{827D6FA4-212C-47EE-AD5F-25B04F82388E}" srcOrd="1" destOrd="0" presId="urn:microsoft.com/office/officeart/2005/8/layout/orgChart1"/>
    <dgm:cxn modelId="{A374B6E8-B5EC-4A08-9E17-96E67842F95C}" type="presOf" srcId="{6700549C-EF73-4AFD-A7D2-D43087925E06}" destId="{4E1CA375-3915-4C75-A3A4-B166A1446103}" srcOrd="0" destOrd="0" presId="urn:microsoft.com/office/officeart/2005/8/layout/orgChart1"/>
    <dgm:cxn modelId="{916366B7-BAE7-4EB6-BBE4-C4C6AAACB6FB}" type="presOf" srcId="{32CA0A07-D7FD-474A-B7B2-DD7BF55F9CE0}" destId="{3582715A-B425-4D34-B787-C530D7DEC7B4}" srcOrd="1" destOrd="0" presId="urn:microsoft.com/office/officeart/2005/8/layout/orgChart1"/>
    <dgm:cxn modelId="{E50BDA24-59AD-43C5-8CA1-0D11F1C1C42D}" type="presOf" srcId="{D9845733-6B73-4F5E-9059-BA33875A270D}" destId="{D8E7DDD6-E93C-492C-B583-64B36F93C7F5}" srcOrd="1" destOrd="0" presId="urn:microsoft.com/office/officeart/2005/8/layout/orgChart1"/>
    <dgm:cxn modelId="{17F8BB42-6D21-4A89-A8B8-A033910C07A1}" type="presOf" srcId="{33FA9EA9-DF5D-4FCB-ADA6-5CA707E2837F}" destId="{3C2C5068-5899-4D21-928B-F39E314B45C2}" srcOrd="1" destOrd="0" presId="urn:microsoft.com/office/officeart/2005/8/layout/orgChart1"/>
    <dgm:cxn modelId="{937395B0-ADD5-483A-9752-3F8D462BC431}" type="presOf" srcId="{626792A3-55F2-41E0-AD98-F86DF315360D}" destId="{C79A757B-957F-4A70-B637-AF8B51B32179}" srcOrd="1" destOrd="0" presId="urn:microsoft.com/office/officeart/2005/8/layout/orgChart1"/>
    <dgm:cxn modelId="{D635CED2-A404-4A69-A1A7-EF27086B2016}" type="presOf" srcId="{8BC1E42C-556C-432B-881F-EE8A4DF79DC6}" destId="{184D4B6A-C36C-484C-81F7-C35B38481DF9}" srcOrd="1" destOrd="0" presId="urn:microsoft.com/office/officeart/2005/8/layout/orgChart1"/>
    <dgm:cxn modelId="{0779B6C1-8F43-4295-A75E-279DEA092AE6}" type="presOf" srcId="{FD2DD2C1-7D5B-48FC-ABDA-38FCF3966DD1}" destId="{7FB6EDD7-82B0-4EF6-8270-A6BDA67E7E75}" srcOrd="0" destOrd="0" presId="urn:microsoft.com/office/officeart/2005/8/layout/orgChart1"/>
    <dgm:cxn modelId="{4EA7BB84-14CC-47B1-969D-F692C6BB6317}" type="presParOf" srcId="{D40B5B33-9B73-4164-89FE-924C391FFC4A}" destId="{13580AC8-D517-4B50-B04B-A8053346A055}" srcOrd="0" destOrd="0" presId="urn:microsoft.com/office/officeart/2005/8/layout/orgChart1"/>
    <dgm:cxn modelId="{94069855-D6AC-41F4-BC94-7CB8C36D9825}" type="presParOf" srcId="{13580AC8-D517-4B50-B04B-A8053346A055}" destId="{085C7928-E722-4D33-84D3-AB5380D564BD}" srcOrd="0" destOrd="0" presId="urn:microsoft.com/office/officeart/2005/8/layout/orgChart1"/>
    <dgm:cxn modelId="{B3305955-E458-4F32-A0F9-13BA3307F40A}" type="presParOf" srcId="{085C7928-E722-4D33-84D3-AB5380D564BD}" destId="{F9E638DF-1794-4D3C-B185-A72F9DB893DC}" srcOrd="0" destOrd="0" presId="urn:microsoft.com/office/officeart/2005/8/layout/orgChart1"/>
    <dgm:cxn modelId="{ADD95694-A52D-442D-858D-95E7B78FD469}" type="presParOf" srcId="{085C7928-E722-4D33-84D3-AB5380D564BD}" destId="{184D4B6A-C36C-484C-81F7-C35B38481DF9}" srcOrd="1" destOrd="0" presId="urn:microsoft.com/office/officeart/2005/8/layout/orgChart1"/>
    <dgm:cxn modelId="{0ECEF381-4FBF-4CC7-8AB3-1CEF4B829BB1}" type="presParOf" srcId="{13580AC8-D517-4B50-B04B-A8053346A055}" destId="{F4268694-D049-4497-AFCA-39A32224D234}" srcOrd="1" destOrd="0" presId="urn:microsoft.com/office/officeart/2005/8/layout/orgChart1"/>
    <dgm:cxn modelId="{CB09FA5E-D2E5-4500-B93B-339E420DD3F2}" type="presParOf" srcId="{F4268694-D049-4497-AFCA-39A32224D234}" destId="{BE670A97-D0E5-4CA9-BF18-715710A41D5E}" srcOrd="0" destOrd="0" presId="urn:microsoft.com/office/officeart/2005/8/layout/orgChart1"/>
    <dgm:cxn modelId="{923F5A2E-9D77-47FD-9142-477C76DD482C}" type="presParOf" srcId="{F4268694-D049-4497-AFCA-39A32224D234}" destId="{6BEF40D0-1EDB-4BEF-BCB0-F72F231C3BA8}" srcOrd="1" destOrd="0" presId="urn:microsoft.com/office/officeart/2005/8/layout/orgChart1"/>
    <dgm:cxn modelId="{EC8BE87F-270D-4812-80DD-E6D0A18DADE3}" type="presParOf" srcId="{6BEF40D0-1EDB-4BEF-BCB0-F72F231C3BA8}" destId="{24E38543-7FEC-4EED-A5AD-3E041E16D886}" srcOrd="0" destOrd="0" presId="urn:microsoft.com/office/officeart/2005/8/layout/orgChart1"/>
    <dgm:cxn modelId="{0F49CCF9-F760-401D-800C-5211CFE64CAB}" type="presParOf" srcId="{24E38543-7FEC-4EED-A5AD-3E041E16D886}" destId="{FCDA4963-55AF-4C5E-9129-1F539F2A99EB}" srcOrd="0" destOrd="0" presId="urn:microsoft.com/office/officeart/2005/8/layout/orgChart1"/>
    <dgm:cxn modelId="{5C672542-E872-4F78-8D4A-ADD89F49A552}" type="presParOf" srcId="{24E38543-7FEC-4EED-A5AD-3E041E16D886}" destId="{80AC7002-FCB3-48D1-81B8-1462B9EFFD42}" srcOrd="1" destOrd="0" presId="urn:microsoft.com/office/officeart/2005/8/layout/orgChart1"/>
    <dgm:cxn modelId="{52DB2B9F-1C97-4042-AE08-73D007F5C20E}" type="presParOf" srcId="{6BEF40D0-1EDB-4BEF-BCB0-F72F231C3BA8}" destId="{CF355757-7484-4076-BF28-45DD8069CB2F}" srcOrd="1" destOrd="0" presId="urn:microsoft.com/office/officeart/2005/8/layout/orgChart1"/>
    <dgm:cxn modelId="{9CE457D3-3975-4BE8-8DA7-9BD3B9013CC1}" type="presParOf" srcId="{CF355757-7484-4076-BF28-45DD8069CB2F}" destId="{EDB56BE0-5DEF-429B-BD6F-FEF255A4253F}" srcOrd="0" destOrd="0" presId="urn:microsoft.com/office/officeart/2005/8/layout/orgChart1"/>
    <dgm:cxn modelId="{926E92E1-D9C0-4986-A3E5-785CB9BAC985}" type="presParOf" srcId="{CF355757-7484-4076-BF28-45DD8069CB2F}" destId="{BA7B9309-1B1A-4FA9-AA91-4588882932AB}" srcOrd="1" destOrd="0" presId="urn:microsoft.com/office/officeart/2005/8/layout/orgChart1"/>
    <dgm:cxn modelId="{4F8D2D97-C7BB-4698-BC52-38739B7216EB}" type="presParOf" srcId="{BA7B9309-1B1A-4FA9-AA91-4588882932AB}" destId="{BE8231AF-A602-4395-9A6E-2963E2B237CF}" srcOrd="0" destOrd="0" presId="urn:microsoft.com/office/officeart/2005/8/layout/orgChart1"/>
    <dgm:cxn modelId="{065BEAC1-B7CA-4C97-9627-E90DE0F98816}" type="presParOf" srcId="{BE8231AF-A602-4395-9A6E-2963E2B237CF}" destId="{08899D1D-72D7-4DA7-92A7-7526E56C9AEF}" srcOrd="0" destOrd="0" presId="urn:microsoft.com/office/officeart/2005/8/layout/orgChart1"/>
    <dgm:cxn modelId="{322A8096-E3A4-43C3-8C08-9E3CBEBCF862}" type="presParOf" srcId="{BE8231AF-A602-4395-9A6E-2963E2B237CF}" destId="{D8E7DDD6-E93C-492C-B583-64B36F93C7F5}" srcOrd="1" destOrd="0" presId="urn:microsoft.com/office/officeart/2005/8/layout/orgChart1"/>
    <dgm:cxn modelId="{3D81D1BB-D840-4D10-90AD-8DCF5E2989A5}" type="presParOf" srcId="{BA7B9309-1B1A-4FA9-AA91-4588882932AB}" destId="{D84B765A-4CC4-4F83-97BF-D9A7DAFAFB47}" srcOrd="1" destOrd="0" presId="urn:microsoft.com/office/officeart/2005/8/layout/orgChart1"/>
    <dgm:cxn modelId="{0A660823-ED1E-41AF-A59A-19FD4FAAA456}" type="presParOf" srcId="{BA7B9309-1B1A-4FA9-AA91-4588882932AB}" destId="{34D3F6F0-913E-4358-BFC8-1B5D9E95AA47}" srcOrd="2" destOrd="0" presId="urn:microsoft.com/office/officeart/2005/8/layout/orgChart1"/>
    <dgm:cxn modelId="{F473EED3-56B9-4365-BC73-1191D5BDAE88}" type="presParOf" srcId="{CF355757-7484-4076-BF28-45DD8069CB2F}" destId="{83B02F8B-8CBB-4D4F-BD52-773D00EB91E9}" srcOrd="2" destOrd="0" presId="urn:microsoft.com/office/officeart/2005/8/layout/orgChart1"/>
    <dgm:cxn modelId="{9AEDFC4B-A379-4569-86B3-B7272BD7B266}" type="presParOf" srcId="{CF355757-7484-4076-BF28-45DD8069CB2F}" destId="{DF05E116-F87E-4AD7-B17B-6EE690ACB93C}" srcOrd="3" destOrd="0" presId="urn:microsoft.com/office/officeart/2005/8/layout/orgChart1"/>
    <dgm:cxn modelId="{D81CCB0A-9C5C-4AAF-8AA4-CA4F8BB1300B}" type="presParOf" srcId="{DF05E116-F87E-4AD7-B17B-6EE690ACB93C}" destId="{EF65EFBD-2211-4263-A5E9-55C7CBC2B044}" srcOrd="0" destOrd="0" presId="urn:microsoft.com/office/officeart/2005/8/layout/orgChart1"/>
    <dgm:cxn modelId="{C32A675F-F5F6-4D2D-B10C-1C38D8386E79}" type="presParOf" srcId="{EF65EFBD-2211-4263-A5E9-55C7CBC2B044}" destId="{AFBFE02B-3780-4745-874D-E9F27D436EB9}" srcOrd="0" destOrd="0" presId="urn:microsoft.com/office/officeart/2005/8/layout/orgChart1"/>
    <dgm:cxn modelId="{400938DF-6A2A-43B4-95E0-5DA7149CD1E0}" type="presParOf" srcId="{EF65EFBD-2211-4263-A5E9-55C7CBC2B044}" destId="{3C2C5068-5899-4D21-928B-F39E314B45C2}" srcOrd="1" destOrd="0" presId="urn:microsoft.com/office/officeart/2005/8/layout/orgChart1"/>
    <dgm:cxn modelId="{5871099B-A9A2-4A28-BF03-69C4B1282AC4}" type="presParOf" srcId="{DF05E116-F87E-4AD7-B17B-6EE690ACB93C}" destId="{A88F3B9E-4818-49B8-83EF-9471A92B77F3}" srcOrd="1" destOrd="0" presId="urn:microsoft.com/office/officeart/2005/8/layout/orgChart1"/>
    <dgm:cxn modelId="{2C50AE54-5701-4D54-8EE6-0649BCD150B5}" type="presParOf" srcId="{A88F3B9E-4818-49B8-83EF-9471A92B77F3}" destId="{463C77C8-C3DD-4BE8-8017-FC666AE1B587}" srcOrd="0" destOrd="0" presId="urn:microsoft.com/office/officeart/2005/8/layout/orgChart1"/>
    <dgm:cxn modelId="{A13512DD-5615-46F8-80B4-2C71C90B0870}" type="presParOf" srcId="{A88F3B9E-4818-49B8-83EF-9471A92B77F3}" destId="{E189144E-2198-42DA-9B5E-C891B0649CF2}" srcOrd="1" destOrd="0" presId="urn:microsoft.com/office/officeart/2005/8/layout/orgChart1"/>
    <dgm:cxn modelId="{3203DD0A-F03B-43CF-8D7E-9BFB5C3068A6}" type="presParOf" srcId="{E189144E-2198-42DA-9B5E-C891B0649CF2}" destId="{1B8024F1-3F7C-4A7A-A166-B844A5B1A22E}" srcOrd="0" destOrd="0" presId="urn:microsoft.com/office/officeart/2005/8/layout/orgChart1"/>
    <dgm:cxn modelId="{0A193DB8-DC6A-431F-A513-881A77A24186}" type="presParOf" srcId="{1B8024F1-3F7C-4A7A-A166-B844A5B1A22E}" destId="{546F7319-86AA-4182-AF55-F53C4EB6B182}" srcOrd="0" destOrd="0" presId="urn:microsoft.com/office/officeart/2005/8/layout/orgChart1"/>
    <dgm:cxn modelId="{4A1C5F8F-E51B-401F-9EEA-4CD777FA1EDD}" type="presParOf" srcId="{1B8024F1-3F7C-4A7A-A166-B844A5B1A22E}" destId="{C79A757B-957F-4A70-B637-AF8B51B32179}" srcOrd="1" destOrd="0" presId="urn:microsoft.com/office/officeart/2005/8/layout/orgChart1"/>
    <dgm:cxn modelId="{1726AFD7-0E38-4423-8735-52786AF51C62}" type="presParOf" srcId="{E189144E-2198-42DA-9B5E-C891B0649CF2}" destId="{5AE20851-8485-4367-BD34-6C711228AE1A}" srcOrd="1" destOrd="0" presId="urn:microsoft.com/office/officeart/2005/8/layout/orgChart1"/>
    <dgm:cxn modelId="{CA70092B-9DA0-4A63-ACEE-C43036E739E8}" type="presParOf" srcId="{5AE20851-8485-4367-BD34-6C711228AE1A}" destId="{0E3C0DB4-56D3-437D-AA91-BC535B8A2B49}" srcOrd="0" destOrd="0" presId="urn:microsoft.com/office/officeart/2005/8/layout/orgChart1"/>
    <dgm:cxn modelId="{832F7784-4D52-4A78-9FC6-25717E403B6F}" type="presParOf" srcId="{5AE20851-8485-4367-BD34-6C711228AE1A}" destId="{C709E1B4-CEA8-4D13-B503-FFF55646DE82}" srcOrd="1" destOrd="0" presId="urn:microsoft.com/office/officeart/2005/8/layout/orgChart1"/>
    <dgm:cxn modelId="{D9634024-D5AE-48DE-AA41-4FE0BB41EAE0}" type="presParOf" srcId="{C709E1B4-CEA8-4D13-B503-FFF55646DE82}" destId="{9D9F1036-65CD-4091-A52D-B38FC74A50A0}" srcOrd="0" destOrd="0" presId="urn:microsoft.com/office/officeart/2005/8/layout/orgChart1"/>
    <dgm:cxn modelId="{8A2EFD9D-BBB5-424C-96DB-336E5B323124}" type="presParOf" srcId="{9D9F1036-65CD-4091-A52D-B38FC74A50A0}" destId="{B34E7BA0-8299-4DC8-8026-8F8BFAE73C97}" srcOrd="0" destOrd="0" presId="urn:microsoft.com/office/officeart/2005/8/layout/orgChart1"/>
    <dgm:cxn modelId="{8260D71A-91AA-490B-88AC-D950770EE190}" type="presParOf" srcId="{9D9F1036-65CD-4091-A52D-B38FC74A50A0}" destId="{B41CD006-B977-48BE-B132-0741CC65756A}" srcOrd="1" destOrd="0" presId="urn:microsoft.com/office/officeart/2005/8/layout/orgChart1"/>
    <dgm:cxn modelId="{EAF3DF60-F3A4-40DE-AAFB-C448E350CA2F}" type="presParOf" srcId="{C709E1B4-CEA8-4D13-B503-FFF55646DE82}" destId="{A801DD1F-618F-4666-B8CB-EB693BE2D91A}" srcOrd="1" destOrd="0" presId="urn:microsoft.com/office/officeart/2005/8/layout/orgChart1"/>
    <dgm:cxn modelId="{A30DD837-1905-4116-8347-56EA2B3BC854}" type="presParOf" srcId="{C709E1B4-CEA8-4D13-B503-FFF55646DE82}" destId="{C3D7C575-FECB-43E7-AD24-38E86D481E8F}" srcOrd="2" destOrd="0" presId="urn:microsoft.com/office/officeart/2005/8/layout/orgChart1"/>
    <dgm:cxn modelId="{3132E4B8-FF65-4CFA-AC94-43C964BD17D4}" type="presParOf" srcId="{5AE20851-8485-4367-BD34-6C711228AE1A}" destId="{7FB6EDD7-82B0-4EF6-8270-A6BDA67E7E75}" srcOrd="2" destOrd="0" presId="urn:microsoft.com/office/officeart/2005/8/layout/orgChart1"/>
    <dgm:cxn modelId="{C011B174-4383-429C-BB33-DC0C2EE46C9D}" type="presParOf" srcId="{5AE20851-8485-4367-BD34-6C711228AE1A}" destId="{ED5A38F0-0C4F-484B-89C9-45471E67D88E}" srcOrd="3" destOrd="0" presId="urn:microsoft.com/office/officeart/2005/8/layout/orgChart1"/>
    <dgm:cxn modelId="{AED34E11-8E0E-4DD1-A47C-A84515B66CCE}" type="presParOf" srcId="{ED5A38F0-0C4F-484B-89C9-45471E67D88E}" destId="{54886BE2-4BA4-43C5-BC19-C04FC22DA705}" srcOrd="0" destOrd="0" presId="urn:microsoft.com/office/officeart/2005/8/layout/orgChart1"/>
    <dgm:cxn modelId="{B4483390-B53C-41CA-BD98-4F11119249D1}" type="presParOf" srcId="{54886BE2-4BA4-43C5-BC19-C04FC22DA705}" destId="{D28CC033-58A4-4589-82B5-BC6AC5984D30}" srcOrd="0" destOrd="0" presId="urn:microsoft.com/office/officeart/2005/8/layout/orgChart1"/>
    <dgm:cxn modelId="{A583FA4A-0F05-42DE-8507-0083A6B75972}" type="presParOf" srcId="{54886BE2-4BA4-43C5-BC19-C04FC22DA705}" destId="{827D6FA4-212C-47EE-AD5F-25B04F82388E}" srcOrd="1" destOrd="0" presId="urn:microsoft.com/office/officeart/2005/8/layout/orgChart1"/>
    <dgm:cxn modelId="{768EB00A-7C65-4B8A-AFDF-E2CE023D3E09}" type="presParOf" srcId="{ED5A38F0-0C4F-484B-89C9-45471E67D88E}" destId="{48543848-4A1E-431F-BACA-C399BCDB65F9}" srcOrd="1" destOrd="0" presId="urn:microsoft.com/office/officeart/2005/8/layout/orgChart1"/>
    <dgm:cxn modelId="{29153470-3747-4308-9842-D70F8E27B6EA}" type="presParOf" srcId="{ED5A38F0-0C4F-484B-89C9-45471E67D88E}" destId="{C840D567-F2F5-496C-85E3-7C856F38E1C1}" srcOrd="2" destOrd="0" presId="urn:microsoft.com/office/officeart/2005/8/layout/orgChart1"/>
    <dgm:cxn modelId="{AA3F4BE8-4CB9-4016-A5A1-88499B8E1A81}" type="presParOf" srcId="{E189144E-2198-42DA-9B5E-C891B0649CF2}" destId="{5B2C3E7A-DBF9-465F-8FE0-F4565D7EF1F9}" srcOrd="2" destOrd="0" presId="urn:microsoft.com/office/officeart/2005/8/layout/orgChart1"/>
    <dgm:cxn modelId="{D4576C9B-AA86-40F9-92A3-D601FA5A8A97}" type="presParOf" srcId="{A88F3B9E-4818-49B8-83EF-9471A92B77F3}" destId="{876D879D-35CC-4DC9-9A20-0AD196C61BF9}" srcOrd="2" destOrd="0" presId="urn:microsoft.com/office/officeart/2005/8/layout/orgChart1"/>
    <dgm:cxn modelId="{07241DFA-5C51-4B92-896C-A82BD00B0C5A}" type="presParOf" srcId="{A88F3B9E-4818-49B8-83EF-9471A92B77F3}" destId="{B1802D6D-4C4C-4DF2-9824-9C5C02C21884}" srcOrd="3" destOrd="0" presId="urn:microsoft.com/office/officeart/2005/8/layout/orgChart1"/>
    <dgm:cxn modelId="{C040521A-B3B5-49C5-A7FB-EB8A2AE3878F}" type="presParOf" srcId="{B1802D6D-4C4C-4DF2-9824-9C5C02C21884}" destId="{F78D0F55-0F72-4650-846D-CC9A14E19FFA}" srcOrd="0" destOrd="0" presId="urn:microsoft.com/office/officeart/2005/8/layout/orgChart1"/>
    <dgm:cxn modelId="{A3D0C733-10D9-4757-8534-6630830666A0}" type="presParOf" srcId="{F78D0F55-0F72-4650-846D-CC9A14E19FFA}" destId="{4E1CA375-3915-4C75-A3A4-B166A1446103}" srcOrd="0" destOrd="0" presId="urn:microsoft.com/office/officeart/2005/8/layout/orgChart1"/>
    <dgm:cxn modelId="{90F8F80B-A69F-485A-B0AF-60EC22F7CABD}" type="presParOf" srcId="{F78D0F55-0F72-4650-846D-CC9A14E19FFA}" destId="{3E912027-AE22-4A10-B665-5AF21EB9CE0C}" srcOrd="1" destOrd="0" presId="urn:microsoft.com/office/officeart/2005/8/layout/orgChart1"/>
    <dgm:cxn modelId="{C2CC3D0C-6E35-4186-88CC-5C58E44902F1}" type="presParOf" srcId="{B1802D6D-4C4C-4DF2-9824-9C5C02C21884}" destId="{48B36C59-0407-4DE8-84C8-8F48A5B1CB37}" srcOrd="1" destOrd="0" presId="urn:microsoft.com/office/officeart/2005/8/layout/orgChart1"/>
    <dgm:cxn modelId="{ECB30C0E-A020-401A-ACDD-B5C4547C5180}" type="presParOf" srcId="{B1802D6D-4C4C-4DF2-9824-9C5C02C21884}" destId="{137DF01F-0A20-4FE1-9D93-5DDF0349F48F}" srcOrd="2" destOrd="0" presId="urn:microsoft.com/office/officeart/2005/8/layout/orgChart1"/>
    <dgm:cxn modelId="{34FD6A25-A5BB-4DED-B368-185474AB5B3F}" type="presParOf" srcId="{DF05E116-F87E-4AD7-B17B-6EE690ACB93C}" destId="{571BCD3C-25C2-4DD7-9EE5-51ADC5C67F78}" srcOrd="2" destOrd="0" presId="urn:microsoft.com/office/officeart/2005/8/layout/orgChart1"/>
    <dgm:cxn modelId="{C4ECC9B1-B2CD-41D1-A203-DD3914EFE954}" type="presParOf" srcId="{6BEF40D0-1EDB-4BEF-BCB0-F72F231C3BA8}" destId="{6CBF1FFD-AB52-436C-9133-9CBDD54B1C2E}" srcOrd="2" destOrd="0" presId="urn:microsoft.com/office/officeart/2005/8/layout/orgChart1"/>
    <dgm:cxn modelId="{FAF2563D-4213-4200-9C90-FAC683E7A0E3}" type="presParOf" srcId="{F4268694-D049-4497-AFCA-39A32224D234}" destId="{4CB4B05F-7718-4342-B1D2-EC89FFEC857E}" srcOrd="2" destOrd="0" presId="urn:microsoft.com/office/officeart/2005/8/layout/orgChart1"/>
    <dgm:cxn modelId="{27CEAB29-056F-4EA9-A42A-5BB18DAF2530}" type="presParOf" srcId="{F4268694-D049-4497-AFCA-39A32224D234}" destId="{1E41C511-D1FB-4883-9D57-3830F62C244B}" srcOrd="3" destOrd="0" presId="urn:microsoft.com/office/officeart/2005/8/layout/orgChart1"/>
    <dgm:cxn modelId="{D052A0F7-E2DA-4315-B482-336496227170}" type="presParOf" srcId="{1E41C511-D1FB-4883-9D57-3830F62C244B}" destId="{387572EB-1302-4552-A455-EB8AD2D5562B}" srcOrd="0" destOrd="0" presId="urn:microsoft.com/office/officeart/2005/8/layout/orgChart1"/>
    <dgm:cxn modelId="{90AA9348-B6D1-43FD-89CB-BCDAD248CE9E}" type="presParOf" srcId="{387572EB-1302-4552-A455-EB8AD2D5562B}" destId="{1C462FEC-5DCB-4D2A-BADF-C0EE1060AE89}" srcOrd="0" destOrd="0" presId="urn:microsoft.com/office/officeart/2005/8/layout/orgChart1"/>
    <dgm:cxn modelId="{283699C4-0DA8-4FD6-BBE4-B7F720A3FB7E}" type="presParOf" srcId="{387572EB-1302-4552-A455-EB8AD2D5562B}" destId="{3582715A-B425-4D34-B787-C530D7DEC7B4}" srcOrd="1" destOrd="0" presId="urn:microsoft.com/office/officeart/2005/8/layout/orgChart1"/>
    <dgm:cxn modelId="{35D517B5-36B3-4961-A2D8-255A5D567E5F}" type="presParOf" srcId="{1E41C511-D1FB-4883-9D57-3830F62C244B}" destId="{F2EE29EA-88E8-4230-8DA8-9994046A14E9}" srcOrd="1" destOrd="0" presId="urn:microsoft.com/office/officeart/2005/8/layout/orgChart1"/>
    <dgm:cxn modelId="{CDA839C3-57BF-4495-B31F-EF8C940C1DF9}" type="presParOf" srcId="{1E41C511-D1FB-4883-9D57-3830F62C244B}" destId="{2336A92B-5A10-414F-BB3B-2A9CCE27D20D}" srcOrd="2" destOrd="0" presId="urn:microsoft.com/office/officeart/2005/8/layout/orgChart1"/>
    <dgm:cxn modelId="{5F00FFF8-4585-489A-BBD2-520A9FADFDA8}" type="presParOf" srcId="{13580AC8-D517-4B50-B04B-A8053346A055}" destId="{C44B97DE-155F-416B-B65F-464932A04B67}"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9CCD1E-47EC-4D23-8268-DBD76927889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FA321D43-3A28-4410-9098-5FE60270F726}">
      <dgm:prSet phldrT="[Text]" custT="1"/>
      <dgm:spPr/>
      <dgm:t>
        <a:bodyPr/>
        <a:lstStyle/>
        <a:p>
          <a:r>
            <a:rPr lang="en-IN" sz="1400" b="1" dirty="0">
              <a:latin typeface="Times New Roman" pitchFamily="18" charset="0"/>
              <a:cs typeface="Times New Roman" pitchFamily="18" charset="0"/>
            </a:rPr>
            <a:t>Structure of an Ecosystem</a:t>
          </a:r>
        </a:p>
      </dgm:t>
    </dgm:pt>
    <dgm:pt modelId="{3A1A528E-E22C-44EB-9C18-7A37A02352B6}" type="parTrans" cxnId="{FB2EE136-D6A5-4494-B207-E2A5C8603992}">
      <dgm:prSet/>
      <dgm:spPr/>
      <dgm:t>
        <a:bodyPr/>
        <a:lstStyle/>
        <a:p>
          <a:endParaRPr lang="en-IN"/>
        </a:p>
      </dgm:t>
    </dgm:pt>
    <dgm:pt modelId="{364400BE-5A52-4D90-ADB2-89D66C023693}" type="sibTrans" cxnId="{FB2EE136-D6A5-4494-B207-E2A5C8603992}">
      <dgm:prSet/>
      <dgm:spPr/>
      <dgm:t>
        <a:bodyPr/>
        <a:lstStyle/>
        <a:p>
          <a:endParaRPr lang="en-IN"/>
        </a:p>
      </dgm:t>
    </dgm:pt>
    <dgm:pt modelId="{0977F06A-138D-4489-AC0D-5330D8711051}" type="asst">
      <dgm:prSet phldrT="[Text]" custT="1"/>
      <dgm:spPr/>
      <dgm:t>
        <a:bodyPr/>
        <a:lstStyle/>
        <a:p>
          <a:r>
            <a:rPr lang="en-IN" sz="1400" dirty="0">
              <a:latin typeface="Times New Roman" pitchFamily="18" charset="0"/>
              <a:cs typeface="Times New Roman" pitchFamily="18" charset="0"/>
            </a:rPr>
            <a:t>Living (Biotic) Components</a:t>
          </a:r>
        </a:p>
      </dgm:t>
    </dgm:pt>
    <dgm:pt modelId="{0F3FAC53-9844-45B5-A0DB-874284A06B86}" type="parTrans" cxnId="{2E06A6C9-E9A4-46A1-92EB-F90F151103B8}">
      <dgm:prSet/>
      <dgm:spPr/>
      <dgm:t>
        <a:bodyPr/>
        <a:lstStyle/>
        <a:p>
          <a:endParaRPr lang="en-IN"/>
        </a:p>
      </dgm:t>
    </dgm:pt>
    <dgm:pt modelId="{522080D4-3CC4-4364-98BA-373BBAB0544B}" type="sibTrans" cxnId="{2E06A6C9-E9A4-46A1-92EB-F90F151103B8}">
      <dgm:prSet/>
      <dgm:spPr/>
      <dgm:t>
        <a:bodyPr/>
        <a:lstStyle/>
        <a:p>
          <a:endParaRPr lang="en-IN"/>
        </a:p>
      </dgm:t>
    </dgm:pt>
    <dgm:pt modelId="{B60EF8B2-3AB4-4FFC-99DC-56DC3A1DC871}" type="asst">
      <dgm:prSet phldrT="[Text]" custT="1"/>
      <dgm:spPr/>
      <dgm:t>
        <a:bodyPr/>
        <a:lstStyle/>
        <a:p>
          <a:r>
            <a:rPr lang="en-IN" sz="1400" dirty="0">
              <a:latin typeface="Times New Roman" pitchFamily="18" charset="0"/>
              <a:cs typeface="Times New Roman" pitchFamily="18" charset="0"/>
            </a:rPr>
            <a:t>Non-Living (</a:t>
          </a:r>
          <a:r>
            <a:rPr lang="en-IN" sz="1400" dirty="0" err="1">
              <a:latin typeface="Times New Roman" pitchFamily="18" charset="0"/>
              <a:cs typeface="Times New Roman" pitchFamily="18" charset="0"/>
            </a:rPr>
            <a:t>Abiotic</a:t>
          </a:r>
          <a:r>
            <a:rPr lang="en-IN" sz="1400" dirty="0">
              <a:latin typeface="Times New Roman" pitchFamily="18" charset="0"/>
              <a:cs typeface="Times New Roman" pitchFamily="18" charset="0"/>
            </a:rPr>
            <a:t>) Components</a:t>
          </a:r>
        </a:p>
      </dgm:t>
    </dgm:pt>
    <dgm:pt modelId="{7E579A98-0818-4084-977A-685DB808300D}" type="parTrans" cxnId="{B4BDD565-186F-4ADB-8826-FC3553A9AAEA}">
      <dgm:prSet/>
      <dgm:spPr/>
      <dgm:t>
        <a:bodyPr/>
        <a:lstStyle/>
        <a:p>
          <a:endParaRPr lang="en-IN"/>
        </a:p>
      </dgm:t>
    </dgm:pt>
    <dgm:pt modelId="{F642DD1A-AD85-42D7-B20C-86755057FFCA}" type="sibTrans" cxnId="{B4BDD565-186F-4ADB-8826-FC3553A9AAEA}">
      <dgm:prSet/>
      <dgm:spPr/>
      <dgm:t>
        <a:bodyPr/>
        <a:lstStyle/>
        <a:p>
          <a:endParaRPr lang="en-IN"/>
        </a:p>
      </dgm:t>
    </dgm:pt>
    <dgm:pt modelId="{136ADE36-15DC-4471-B7D9-C28FF9908A8E}" type="asst">
      <dgm:prSet phldrT="[Text]" custT="1"/>
      <dgm:spPr/>
      <dgm:t>
        <a:bodyPr/>
        <a:lstStyle/>
        <a:p>
          <a:r>
            <a:rPr lang="en-IN" sz="1400" dirty="0"/>
            <a:t>Organic</a:t>
          </a:r>
        </a:p>
      </dgm:t>
    </dgm:pt>
    <dgm:pt modelId="{F43BD873-8375-448F-9740-B84DDDCB5D94}" type="parTrans" cxnId="{0B6BC565-ACDA-4BA4-99C3-2D812EB83636}">
      <dgm:prSet/>
      <dgm:spPr/>
      <dgm:t>
        <a:bodyPr/>
        <a:lstStyle/>
        <a:p>
          <a:endParaRPr lang="en-IN"/>
        </a:p>
      </dgm:t>
    </dgm:pt>
    <dgm:pt modelId="{4954239E-49F9-49BB-86C7-0DED7E1DE7DB}" type="sibTrans" cxnId="{0B6BC565-ACDA-4BA4-99C3-2D812EB83636}">
      <dgm:prSet/>
      <dgm:spPr/>
      <dgm:t>
        <a:bodyPr/>
        <a:lstStyle/>
        <a:p>
          <a:endParaRPr lang="en-IN"/>
        </a:p>
      </dgm:t>
    </dgm:pt>
    <dgm:pt modelId="{41AC5163-CFC2-4951-BF01-196DC6344D1D}" type="asst">
      <dgm:prSet phldrT="[Text]" custT="1"/>
      <dgm:spPr/>
      <dgm:t>
        <a:bodyPr/>
        <a:lstStyle/>
        <a:p>
          <a:r>
            <a:rPr lang="en-IN" sz="1400" dirty="0" smtClean="0">
              <a:latin typeface="Times New Roman" pitchFamily="18" charset="0"/>
              <a:cs typeface="Times New Roman" pitchFamily="18" charset="0"/>
            </a:rPr>
            <a:t>Inorganic/</a:t>
          </a:r>
          <a:r>
            <a:rPr lang="en-IN" sz="1400" dirty="0" err="1" smtClean="0">
              <a:latin typeface="Times New Roman" pitchFamily="18" charset="0"/>
              <a:cs typeface="Times New Roman" pitchFamily="18" charset="0"/>
            </a:rPr>
            <a:t>minirals</a:t>
          </a:r>
          <a:endParaRPr lang="en-IN" sz="1400" dirty="0">
            <a:latin typeface="Times New Roman" pitchFamily="18" charset="0"/>
            <a:cs typeface="Times New Roman" pitchFamily="18" charset="0"/>
          </a:endParaRPr>
        </a:p>
      </dgm:t>
    </dgm:pt>
    <dgm:pt modelId="{FA5FDE6F-7C16-431D-A8A9-82E869EA65EA}" type="parTrans" cxnId="{0B04FAC2-D2E4-482C-8E03-7E99339F9668}">
      <dgm:prSet/>
      <dgm:spPr/>
      <dgm:t>
        <a:bodyPr/>
        <a:lstStyle/>
        <a:p>
          <a:endParaRPr lang="en-IN"/>
        </a:p>
      </dgm:t>
    </dgm:pt>
    <dgm:pt modelId="{E05C1EA0-3D4C-4E76-B30B-73307ADA81C0}" type="sibTrans" cxnId="{0B04FAC2-D2E4-482C-8E03-7E99339F9668}">
      <dgm:prSet/>
      <dgm:spPr/>
      <dgm:t>
        <a:bodyPr/>
        <a:lstStyle/>
        <a:p>
          <a:endParaRPr lang="en-IN"/>
        </a:p>
      </dgm:t>
    </dgm:pt>
    <dgm:pt modelId="{C4F8B4BF-8A25-4BFB-A676-24E8F922F5DB}" type="asst">
      <dgm:prSet phldrT="[Text]" custT="1"/>
      <dgm:spPr/>
      <dgm:t>
        <a:bodyPr/>
        <a:lstStyle/>
        <a:p>
          <a:r>
            <a:rPr lang="en-IN" sz="1400" dirty="0">
              <a:latin typeface="Times New Roman" pitchFamily="18" charset="0"/>
              <a:cs typeface="Times New Roman" pitchFamily="18" charset="0"/>
            </a:rPr>
            <a:t>Physical</a:t>
          </a:r>
        </a:p>
      </dgm:t>
    </dgm:pt>
    <dgm:pt modelId="{0E95A7B6-BF8F-45ED-A965-6B2C135CCB7A}" type="parTrans" cxnId="{BB7B39FA-0B41-48C3-95E7-DB104CE37DBA}">
      <dgm:prSet/>
      <dgm:spPr/>
      <dgm:t>
        <a:bodyPr/>
        <a:lstStyle/>
        <a:p>
          <a:endParaRPr lang="en-IN"/>
        </a:p>
      </dgm:t>
    </dgm:pt>
    <dgm:pt modelId="{243CABAE-6400-4FED-B151-6174696B1F20}" type="sibTrans" cxnId="{BB7B39FA-0B41-48C3-95E7-DB104CE37DBA}">
      <dgm:prSet/>
      <dgm:spPr/>
      <dgm:t>
        <a:bodyPr/>
        <a:lstStyle/>
        <a:p>
          <a:endParaRPr lang="en-IN"/>
        </a:p>
      </dgm:t>
    </dgm:pt>
    <dgm:pt modelId="{18A02E46-2A89-4BD9-84A7-E455BBBA6AA4}" type="asst">
      <dgm:prSet phldrT="[Text]" custT="1"/>
      <dgm:spPr/>
      <dgm:t>
        <a:bodyPr/>
        <a:lstStyle/>
        <a:p>
          <a:r>
            <a:rPr lang="en-IN" sz="1400" dirty="0">
              <a:latin typeface="Times New Roman" pitchFamily="18" charset="0"/>
              <a:cs typeface="Times New Roman" pitchFamily="18" charset="0"/>
            </a:rPr>
            <a:t>Producers</a:t>
          </a:r>
        </a:p>
      </dgm:t>
    </dgm:pt>
    <dgm:pt modelId="{3F9F2374-45D1-4650-BA0F-7D0180578FEA}" type="parTrans" cxnId="{BFAF91DD-F0CE-4004-8552-DB98E6D04067}">
      <dgm:prSet/>
      <dgm:spPr/>
      <dgm:t>
        <a:bodyPr/>
        <a:lstStyle/>
        <a:p>
          <a:endParaRPr lang="en-IN"/>
        </a:p>
      </dgm:t>
    </dgm:pt>
    <dgm:pt modelId="{35D7872E-4629-4344-A92F-A96CC99AB8D9}" type="sibTrans" cxnId="{BFAF91DD-F0CE-4004-8552-DB98E6D04067}">
      <dgm:prSet/>
      <dgm:spPr/>
      <dgm:t>
        <a:bodyPr/>
        <a:lstStyle/>
        <a:p>
          <a:endParaRPr lang="en-IN"/>
        </a:p>
      </dgm:t>
    </dgm:pt>
    <dgm:pt modelId="{DAD03D0C-F2F2-4C3C-A35A-560E8FB71552}" type="asst">
      <dgm:prSet phldrT="[Text]" custT="1"/>
      <dgm:spPr/>
      <dgm:t>
        <a:bodyPr/>
        <a:lstStyle/>
        <a:p>
          <a:r>
            <a:rPr lang="en-IN" sz="1400" dirty="0">
              <a:latin typeface="Times New Roman" pitchFamily="18" charset="0"/>
              <a:cs typeface="Times New Roman" pitchFamily="18" charset="0"/>
            </a:rPr>
            <a:t>Consumers</a:t>
          </a:r>
        </a:p>
      </dgm:t>
    </dgm:pt>
    <dgm:pt modelId="{FDD75E94-D308-4922-A1B7-BCD5A408370C}" type="parTrans" cxnId="{82E8A719-C65A-4751-B167-15618014B5F9}">
      <dgm:prSet/>
      <dgm:spPr/>
      <dgm:t>
        <a:bodyPr/>
        <a:lstStyle/>
        <a:p>
          <a:endParaRPr lang="en-IN"/>
        </a:p>
      </dgm:t>
    </dgm:pt>
    <dgm:pt modelId="{C54D62A0-CBA9-41B5-A0E9-22A5F72AB919}" type="sibTrans" cxnId="{82E8A719-C65A-4751-B167-15618014B5F9}">
      <dgm:prSet/>
      <dgm:spPr/>
      <dgm:t>
        <a:bodyPr/>
        <a:lstStyle/>
        <a:p>
          <a:endParaRPr lang="en-IN"/>
        </a:p>
      </dgm:t>
    </dgm:pt>
    <dgm:pt modelId="{3BD24A9F-0FE3-4F6A-8483-5D25B2255C94}" type="asst">
      <dgm:prSet phldrT="[Text]"/>
      <dgm:spPr/>
      <dgm:t>
        <a:bodyPr/>
        <a:lstStyle/>
        <a:p>
          <a:r>
            <a:rPr lang="en-IN" dirty="0">
              <a:latin typeface="Times New Roman" pitchFamily="18" charset="0"/>
              <a:cs typeface="Times New Roman" pitchFamily="18" charset="0"/>
            </a:rPr>
            <a:t>Decomposers</a:t>
          </a:r>
        </a:p>
      </dgm:t>
    </dgm:pt>
    <dgm:pt modelId="{610D9EBE-C801-4B3C-BFE8-D54BF74D10C5}" type="parTrans" cxnId="{75499CBF-5015-46CA-870A-CF9C8D3884D1}">
      <dgm:prSet/>
      <dgm:spPr/>
      <dgm:t>
        <a:bodyPr/>
        <a:lstStyle/>
        <a:p>
          <a:endParaRPr lang="en-IN"/>
        </a:p>
      </dgm:t>
    </dgm:pt>
    <dgm:pt modelId="{2DF891EB-5C39-4724-8B66-605EBBA51B37}" type="sibTrans" cxnId="{75499CBF-5015-46CA-870A-CF9C8D3884D1}">
      <dgm:prSet/>
      <dgm:spPr/>
      <dgm:t>
        <a:bodyPr/>
        <a:lstStyle/>
        <a:p>
          <a:endParaRPr lang="en-IN"/>
        </a:p>
      </dgm:t>
    </dgm:pt>
    <dgm:pt modelId="{B7A80EE6-1EE7-4D45-929B-DE8D057EDB13}" type="pres">
      <dgm:prSet presAssocID="{529CCD1E-47EC-4D23-8268-DBD76927889C}" presName="hierChild1" presStyleCnt="0">
        <dgm:presLayoutVars>
          <dgm:orgChart val="1"/>
          <dgm:chPref val="1"/>
          <dgm:dir/>
          <dgm:animOne val="branch"/>
          <dgm:animLvl val="lvl"/>
          <dgm:resizeHandles/>
        </dgm:presLayoutVars>
      </dgm:prSet>
      <dgm:spPr/>
      <dgm:t>
        <a:bodyPr/>
        <a:lstStyle/>
        <a:p>
          <a:endParaRPr lang="en-US"/>
        </a:p>
      </dgm:t>
    </dgm:pt>
    <dgm:pt modelId="{31CA4F9D-C767-441D-BD20-849FACABCC57}" type="pres">
      <dgm:prSet presAssocID="{FA321D43-3A28-4410-9098-5FE60270F726}" presName="hierRoot1" presStyleCnt="0">
        <dgm:presLayoutVars>
          <dgm:hierBranch/>
        </dgm:presLayoutVars>
      </dgm:prSet>
      <dgm:spPr/>
    </dgm:pt>
    <dgm:pt modelId="{2D163E15-8E07-48BC-9BD4-A1B99E9EAD2A}" type="pres">
      <dgm:prSet presAssocID="{FA321D43-3A28-4410-9098-5FE60270F726}" presName="rootComposite1" presStyleCnt="0"/>
      <dgm:spPr/>
    </dgm:pt>
    <dgm:pt modelId="{79455886-5B7E-4F7C-BB12-B4B8AA493D51}" type="pres">
      <dgm:prSet presAssocID="{FA321D43-3A28-4410-9098-5FE60270F726}" presName="rootText1" presStyleLbl="node0" presStyleIdx="0" presStyleCnt="1" custScaleY="98066">
        <dgm:presLayoutVars>
          <dgm:chPref val="3"/>
        </dgm:presLayoutVars>
      </dgm:prSet>
      <dgm:spPr/>
      <dgm:t>
        <a:bodyPr/>
        <a:lstStyle/>
        <a:p>
          <a:endParaRPr lang="en-IN"/>
        </a:p>
      </dgm:t>
    </dgm:pt>
    <dgm:pt modelId="{54F19EAE-5B1A-4E20-9ACA-55C6786F854A}" type="pres">
      <dgm:prSet presAssocID="{FA321D43-3A28-4410-9098-5FE60270F726}" presName="rootConnector1" presStyleLbl="node1" presStyleIdx="0" presStyleCnt="0"/>
      <dgm:spPr/>
      <dgm:t>
        <a:bodyPr/>
        <a:lstStyle/>
        <a:p>
          <a:endParaRPr lang="en-US"/>
        </a:p>
      </dgm:t>
    </dgm:pt>
    <dgm:pt modelId="{4B708B71-B1FB-412D-A767-B19A8C6EF434}" type="pres">
      <dgm:prSet presAssocID="{FA321D43-3A28-4410-9098-5FE60270F726}" presName="hierChild2" presStyleCnt="0"/>
      <dgm:spPr/>
    </dgm:pt>
    <dgm:pt modelId="{1007BC1A-3ACC-4228-A204-84CE372B9862}" type="pres">
      <dgm:prSet presAssocID="{FA321D43-3A28-4410-9098-5FE60270F726}" presName="hierChild3" presStyleCnt="0"/>
      <dgm:spPr/>
    </dgm:pt>
    <dgm:pt modelId="{1AD99198-E270-4744-BEA6-B7D122DB4A78}" type="pres">
      <dgm:prSet presAssocID="{0F3FAC53-9844-45B5-A0DB-874284A06B86}" presName="Name111" presStyleLbl="parChTrans1D2" presStyleIdx="0" presStyleCnt="2"/>
      <dgm:spPr/>
      <dgm:t>
        <a:bodyPr/>
        <a:lstStyle/>
        <a:p>
          <a:endParaRPr lang="en-US"/>
        </a:p>
      </dgm:t>
    </dgm:pt>
    <dgm:pt modelId="{FBDEB73B-28F4-4540-B859-B36B81C0F879}" type="pres">
      <dgm:prSet presAssocID="{0977F06A-138D-4489-AC0D-5330D8711051}" presName="hierRoot3" presStyleCnt="0">
        <dgm:presLayoutVars>
          <dgm:hierBranch val="init"/>
        </dgm:presLayoutVars>
      </dgm:prSet>
      <dgm:spPr/>
    </dgm:pt>
    <dgm:pt modelId="{C7C1FA13-3330-4E5B-8170-A9C4E041849E}" type="pres">
      <dgm:prSet presAssocID="{0977F06A-138D-4489-AC0D-5330D8711051}" presName="rootComposite3" presStyleCnt="0"/>
      <dgm:spPr/>
    </dgm:pt>
    <dgm:pt modelId="{338FBBEF-3AEC-4ACF-8BA0-A7248884249E}" type="pres">
      <dgm:prSet presAssocID="{0977F06A-138D-4489-AC0D-5330D8711051}" presName="rootText3" presStyleLbl="asst1" presStyleIdx="0" presStyleCnt="8" custScaleY="80721">
        <dgm:presLayoutVars>
          <dgm:chPref val="3"/>
        </dgm:presLayoutVars>
      </dgm:prSet>
      <dgm:spPr/>
      <dgm:t>
        <a:bodyPr/>
        <a:lstStyle/>
        <a:p>
          <a:endParaRPr lang="en-IN"/>
        </a:p>
      </dgm:t>
    </dgm:pt>
    <dgm:pt modelId="{29871C53-2771-40F4-97C2-33B8BBE9C029}" type="pres">
      <dgm:prSet presAssocID="{0977F06A-138D-4489-AC0D-5330D8711051}" presName="rootConnector3" presStyleLbl="asst1" presStyleIdx="0" presStyleCnt="8"/>
      <dgm:spPr/>
      <dgm:t>
        <a:bodyPr/>
        <a:lstStyle/>
        <a:p>
          <a:endParaRPr lang="en-US"/>
        </a:p>
      </dgm:t>
    </dgm:pt>
    <dgm:pt modelId="{DE5977FC-7751-48ED-B1AD-32F8E7F2BE0D}" type="pres">
      <dgm:prSet presAssocID="{0977F06A-138D-4489-AC0D-5330D8711051}" presName="hierChild6" presStyleCnt="0"/>
      <dgm:spPr/>
    </dgm:pt>
    <dgm:pt modelId="{E8E48A0F-C058-4263-A8EA-ED6E917BC644}" type="pres">
      <dgm:prSet presAssocID="{0977F06A-138D-4489-AC0D-5330D8711051}" presName="hierChild7" presStyleCnt="0"/>
      <dgm:spPr/>
    </dgm:pt>
    <dgm:pt modelId="{BB26869D-4C6D-41CD-ACD3-22F0DBBC27A0}" type="pres">
      <dgm:prSet presAssocID="{3F9F2374-45D1-4650-BA0F-7D0180578FEA}" presName="Name111" presStyleLbl="parChTrans1D3" presStyleIdx="0" presStyleCnt="6"/>
      <dgm:spPr/>
      <dgm:t>
        <a:bodyPr/>
        <a:lstStyle/>
        <a:p>
          <a:endParaRPr lang="en-US"/>
        </a:p>
      </dgm:t>
    </dgm:pt>
    <dgm:pt modelId="{62EE18B7-A882-4B46-99FE-EB3B047613F7}" type="pres">
      <dgm:prSet presAssocID="{18A02E46-2A89-4BD9-84A7-E455BBBA6AA4}" presName="hierRoot3" presStyleCnt="0">
        <dgm:presLayoutVars>
          <dgm:hierBranch val="init"/>
        </dgm:presLayoutVars>
      </dgm:prSet>
      <dgm:spPr/>
    </dgm:pt>
    <dgm:pt modelId="{34C49FCC-E715-441B-9AC2-04DC26BB0F97}" type="pres">
      <dgm:prSet presAssocID="{18A02E46-2A89-4BD9-84A7-E455BBBA6AA4}" presName="rootComposite3" presStyleCnt="0"/>
      <dgm:spPr/>
    </dgm:pt>
    <dgm:pt modelId="{18E31DEA-110B-4959-BB95-BC802C9BF2BE}" type="pres">
      <dgm:prSet presAssocID="{18A02E46-2A89-4BD9-84A7-E455BBBA6AA4}" presName="rootText3" presStyleLbl="asst1" presStyleIdx="1" presStyleCnt="8" custScaleY="40018" custLinFactNeighborX="-240" custLinFactNeighborY="-43376">
        <dgm:presLayoutVars>
          <dgm:chPref val="3"/>
        </dgm:presLayoutVars>
      </dgm:prSet>
      <dgm:spPr/>
      <dgm:t>
        <a:bodyPr/>
        <a:lstStyle/>
        <a:p>
          <a:endParaRPr lang="en-IN"/>
        </a:p>
      </dgm:t>
    </dgm:pt>
    <dgm:pt modelId="{BB456B75-300D-4763-B26D-B8540EAC786E}" type="pres">
      <dgm:prSet presAssocID="{18A02E46-2A89-4BD9-84A7-E455BBBA6AA4}" presName="rootConnector3" presStyleLbl="asst1" presStyleIdx="1" presStyleCnt="8"/>
      <dgm:spPr/>
      <dgm:t>
        <a:bodyPr/>
        <a:lstStyle/>
        <a:p>
          <a:endParaRPr lang="en-US"/>
        </a:p>
      </dgm:t>
    </dgm:pt>
    <dgm:pt modelId="{B051F7CF-506C-4F61-8A21-BEC0AE17C9C9}" type="pres">
      <dgm:prSet presAssocID="{18A02E46-2A89-4BD9-84A7-E455BBBA6AA4}" presName="hierChild6" presStyleCnt="0"/>
      <dgm:spPr/>
    </dgm:pt>
    <dgm:pt modelId="{22EF15A6-7734-4F23-99FA-D63A92BDA847}" type="pres">
      <dgm:prSet presAssocID="{18A02E46-2A89-4BD9-84A7-E455BBBA6AA4}" presName="hierChild7" presStyleCnt="0"/>
      <dgm:spPr/>
    </dgm:pt>
    <dgm:pt modelId="{BA7161E7-FF57-4D2F-9E26-583B91E18271}" type="pres">
      <dgm:prSet presAssocID="{FDD75E94-D308-4922-A1B7-BCD5A408370C}" presName="Name111" presStyleLbl="parChTrans1D3" presStyleIdx="1" presStyleCnt="6"/>
      <dgm:spPr/>
      <dgm:t>
        <a:bodyPr/>
        <a:lstStyle/>
        <a:p>
          <a:endParaRPr lang="en-US"/>
        </a:p>
      </dgm:t>
    </dgm:pt>
    <dgm:pt modelId="{CDFA5B43-C55A-4B82-8AFA-6EB0C2988BC0}" type="pres">
      <dgm:prSet presAssocID="{DAD03D0C-F2F2-4C3C-A35A-560E8FB71552}" presName="hierRoot3" presStyleCnt="0">
        <dgm:presLayoutVars>
          <dgm:hierBranch val="init"/>
        </dgm:presLayoutVars>
      </dgm:prSet>
      <dgm:spPr/>
    </dgm:pt>
    <dgm:pt modelId="{7C82F0CB-6477-4B69-A74E-DE41C9BA845E}" type="pres">
      <dgm:prSet presAssocID="{DAD03D0C-F2F2-4C3C-A35A-560E8FB71552}" presName="rootComposite3" presStyleCnt="0"/>
      <dgm:spPr/>
    </dgm:pt>
    <dgm:pt modelId="{CD5D5229-F1AF-4B54-A4D6-FCD4613B2A39}" type="pres">
      <dgm:prSet presAssocID="{DAD03D0C-F2F2-4C3C-A35A-560E8FB71552}" presName="rootText3" presStyleLbl="asst1" presStyleIdx="2" presStyleCnt="8" custScaleY="40018" custLinFactX="-21240" custLinFactNeighborX="-100000" custLinFactNeighborY="16065">
        <dgm:presLayoutVars>
          <dgm:chPref val="3"/>
        </dgm:presLayoutVars>
      </dgm:prSet>
      <dgm:spPr/>
      <dgm:t>
        <a:bodyPr/>
        <a:lstStyle/>
        <a:p>
          <a:endParaRPr lang="en-US"/>
        </a:p>
      </dgm:t>
    </dgm:pt>
    <dgm:pt modelId="{9A9F0825-75CE-44AF-B393-82DF0EC51B9B}" type="pres">
      <dgm:prSet presAssocID="{DAD03D0C-F2F2-4C3C-A35A-560E8FB71552}" presName="rootConnector3" presStyleLbl="asst1" presStyleIdx="2" presStyleCnt="8"/>
      <dgm:spPr/>
      <dgm:t>
        <a:bodyPr/>
        <a:lstStyle/>
        <a:p>
          <a:endParaRPr lang="en-US"/>
        </a:p>
      </dgm:t>
    </dgm:pt>
    <dgm:pt modelId="{381B4E79-A207-4230-9253-7CCAFE52732C}" type="pres">
      <dgm:prSet presAssocID="{DAD03D0C-F2F2-4C3C-A35A-560E8FB71552}" presName="hierChild6" presStyleCnt="0"/>
      <dgm:spPr/>
    </dgm:pt>
    <dgm:pt modelId="{3C777416-4538-4392-B37C-C3FAA27A4375}" type="pres">
      <dgm:prSet presAssocID="{DAD03D0C-F2F2-4C3C-A35A-560E8FB71552}" presName="hierChild7" presStyleCnt="0"/>
      <dgm:spPr/>
    </dgm:pt>
    <dgm:pt modelId="{61BFA626-0B0B-496B-AA62-EE53B05B93CB}" type="pres">
      <dgm:prSet presAssocID="{610D9EBE-C801-4B3C-BFE8-D54BF74D10C5}" presName="Name111" presStyleLbl="parChTrans1D3" presStyleIdx="2" presStyleCnt="6"/>
      <dgm:spPr/>
      <dgm:t>
        <a:bodyPr/>
        <a:lstStyle/>
        <a:p>
          <a:endParaRPr lang="en-US"/>
        </a:p>
      </dgm:t>
    </dgm:pt>
    <dgm:pt modelId="{01C3F932-942A-4BE5-AF7F-BFB929057A49}" type="pres">
      <dgm:prSet presAssocID="{3BD24A9F-0FE3-4F6A-8483-5D25B2255C94}" presName="hierRoot3" presStyleCnt="0">
        <dgm:presLayoutVars>
          <dgm:hierBranch val="init"/>
        </dgm:presLayoutVars>
      </dgm:prSet>
      <dgm:spPr/>
    </dgm:pt>
    <dgm:pt modelId="{E1890413-091A-4BBB-BEE0-B345A143A95D}" type="pres">
      <dgm:prSet presAssocID="{3BD24A9F-0FE3-4F6A-8483-5D25B2255C94}" presName="rootComposite3" presStyleCnt="0"/>
      <dgm:spPr/>
    </dgm:pt>
    <dgm:pt modelId="{BA95CD78-6791-44FE-9FC8-55CA7BFD829D}" type="pres">
      <dgm:prSet presAssocID="{3BD24A9F-0FE3-4F6A-8483-5D25B2255C94}" presName="rootText3" presStyleLbl="asst1" presStyleIdx="3" presStyleCnt="8" custScaleY="40018" custLinFactNeighborX="-240" custLinFactNeighborY="-64260">
        <dgm:presLayoutVars>
          <dgm:chPref val="3"/>
        </dgm:presLayoutVars>
      </dgm:prSet>
      <dgm:spPr/>
      <dgm:t>
        <a:bodyPr/>
        <a:lstStyle/>
        <a:p>
          <a:endParaRPr lang="en-US"/>
        </a:p>
      </dgm:t>
    </dgm:pt>
    <dgm:pt modelId="{08ABEEFD-96E8-4C3A-B061-960CCDACAAC3}" type="pres">
      <dgm:prSet presAssocID="{3BD24A9F-0FE3-4F6A-8483-5D25B2255C94}" presName="rootConnector3" presStyleLbl="asst1" presStyleIdx="3" presStyleCnt="8"/>
      <dgm:spPr/>
      <dgm:t>
        <a:bodyPr/>
        <a:lstStyle/>
        <a:p>
          <a:endParaRPr lang="en-US"/>
        </a:p>
      </dgm:t>
    </dgm:pt>
    <dgm:pt modelId="{32E0F55F-A143-4550-9FB8-0DF82088B318}" type="pres">
      <dgm:prSet presAssocID="{3BD24A9F-0FE3-4F6A-8483-5D25B2255C94}" presName="hierChild6" presStyleCnt="0"/>
      <dgm:spPr/>
    </dgm:pt>
    <dgm:pt modelId="{9F639F9A-F7A1-42A4-8355-7BA0396E94A2}" type="pres">
      <dgm:prSet presAssocID="{3BD24A9F-0FE3-4F6A-8483-5D25B2255C94}" presName="hierChild7" presStyleCnt="0"/>
      <dgm:spPr/>
    </dgm:pt>
    <dgm:pt modelId="{390F201F-F8F5-484B-833C-1017A198B089}" type="pres">
      <dgm:prSet presAssocID="{7E579A98-0818-4084-977A-685DB808300D}" presName="Name111" presStyleLbl="parChTrans1D2" presStyleIdx="1" presStyleCnt="2"/>
      <dgm:spPr/>
      <dgm:t>
        <a:bodyPr/>
        <a:lstStyle/>
        <a:p>
          <a:endParaRPr lang="en-US"/>
        </a:p>
      </dgm:t>
    </dgm:pt>
    <dgm:pt modelId="{8925CF68-DFE3-44F2-B7C5-FDED85DCE8DF}" type="pres">
      <dgm:prSet presAssocID="{B60EF8B2-3AB4-4FFC-99DC-56DC3A1DC871}" presName="hierRoot3" presStyleCnt="0">
        <dgm:presLayoutVars>
          <dgm:hierBranch val="init"/>
        </dgm:presLayoutVars>
      </dgm:prSet>
      <dgm:spPr/>
    </dgm:pt>
    <dgm:pt modelId="{C89AE96F-F2FE-407B-A749-D9456BCD4FF6}" type="pres">
      <dgm:prSet presAssocID="{B60EF8B2-3AB4-4FFC-99DC-56DC3A1DC871}" presName="rootComposite3" presStyleCnt="0"/>
      <dgm:spPr/>
    </dgm:pt>
    <dgm:pt modelId="{61D9686D-0558-4979-BC98-185E78ACD4F3}" type="pres">
      <dgm:prSet presAssocID="{B60EF8B2-3AB4-4FFC-99DC-56DC3A1DC871}" presName="rootText3" presStyleLbl="asst1" presStyleIdx="4" presStyleCnt="8" custScaleY="110903" custLinFactNeighborY="-6426">
        <dgm:presLayoutVars>
          <dgm:chPref val="3"/>
        </dgm:presLayoutVars>
      </dgm:prSet>
      <dgm:spPr/>
      <dgm:t>
        <a:bodyPr/>
        <a:lstStyle/>
        <a:p>
          <a:endParaRPr lang="en-IN"/>
        </a:p>
      </dgm:t>
    </dgm:pt>
    <dgm:pt modelId="{57FF05B9-F601-41F2-B43E-225CCBFB1F90}" type="pres">
      <dgm:prSet presAssocID="{B60EF8B2-3AB4-4FFC-99DC-56DC3A1DC871}" presName="rootConnector3" presStyleLbl="asst1" presStyleIdx="4" presStyleCnt="8"/>
      <dgm:spPr/>
      <dgm:t>
        <a:bodyPr/>
        <a:lstStyle/>
        <a:p>
          <a:endParaRPr lang="en-US"/>
        </a:p>
      </dgm:t>
    </dgm:pt>
    <dgm:pt modelId="{B2A07449-DA1D-40B4-91E6-2AB77CEF086D}" type="pres">
      <dgm:prSet presAssocID="{B60EF8B2-3AB4-4FFC-99DC-56DC3A1DC871}" presName="hierChild6" presStyleCnt="0"/>
      <dgm:spPr/>
    </dgm:pt>
    <dgm:pt modelId="{4F28F406-EC0B-43EF-B7E9-5647730D27AB}" type="pres">
      <dgm:prSet presAssocID="{B60EF8B2-3AB4-4FFC-99DC-56DC3A1DC871}" presName="hierChild7" presStyleCnt="0"/>
      <dgm:spPr/>
    </dgm:pt>
    <dgm:pt modelId="{C4A25E08-724E-4A23-8D21-B9BCFCFF11F3}" type="pres">
      <dgm:prSet presAssocID="{F43BD873-8375-448F-9740-B84DDDCB5D94}" presName="Name111" presStyleLbl="parChTrans1D3" presStyleIdx="3" presStyleCnt="6"/>
      <dgm:spPr/>
      <dgm:t>
        <a:bodyPr/>
        <a:lstStyle/>
        <a:p>
          <a:endParaRPr lang="en-US"/>
        </a:p>
      </dgm:t>
    </dgm:pt>
    <dgm:pt modelId="{8C91CA2B-8DB3-4AEE-ABD1-C33A7BA55F60}" type="pres">
      <dgm:prSet presAssocID="{136ADE36-15DC-4471-B7D9-C28FF9908A8E}" presName="hierRoot3" presStyleCnt="0">
        <dgm:presLayoutVars>
          <dgm:hierBranch val="init"/>
        </dgm:presLayoutVars>
      </dgm:prSet>
      <dgm:spPr/>
    </dgm:pt>
    <dgm:pt modelId="{AECACCCA-FECA-4914-88C2-677CE6D86528}" type="pres">
      <dgm:prSet presAssocID="{136ADE36-15DC-4471-B7D9-C28FF9908A8E}" presName="rootComposite3" presStyleCnt="0"/>
      <dgm:spPr/>
    </dgm:pt>
    <dgm:pt modelId="{2B251531-1EA5-4651-AD80-98B993EFEFFD}" type="pres">
      <dgm:prSet presAssocID="{136ADE36-15DC-4471-B7D9-C28FF9908A8E}" presName="rootText3" presStyleLbl="asst1" presStyleIdx="5" presStyleCnt="8" custScaleY="42631" custLinFactX="21240" custLinFactNeighborX="100000" custLinFactNeighborY="-55086">
        <dgm:presLayoutVars>
          <dgm:chPref val="3"/>
        </dgm:presLayoutVars>
      </dgm:prSet>
      <dgm:spPr/>
      <dgm:t>
        <a:bodyPr/>
        <a:lstStyle/>
        <a:p>
          <a:endParaRPr lang="en-IN"/>
        </a:p>
      </dgm:t>
    </dgm:pt>
    <dgm:pt modelId="{B2674E1A-C513-45B3-8C1E-5B3D4C9DD7A5}" type="pres">
      <dgm:prSet presAssocID="{136ADE36-15DC-4471-B7D9-C28FF9908A8E}" presName="rootConnector3" presStyleLbl="asst1" presStyleIdx="5" presStyleCnt="8"/>
      <dgm:spPr/>
      <dgm:t>
        <a:bodyPr/>
        <a:lstStyle/>
        <a:p>
          <a:endParaRPr lang="en-US"/>
        </a:p>
      </dgm:t>
    </dgm:pt>
    <dgm:pt modelId="{BB692B14-49BF-4FF9-904E-B197667E9D83}" type="pres">
      <dgm:prSet presAssocID="{136ADE36-15DC-4471-B7D9-C28FF9908A8E}" presName="hierChild6" presStyleCnt="0"/>
      <dgm:spPr/>
    </dgm:pt>
    <dgm:pt modelId="{FD84DF8A-6923-4DD1-9592-9E65A7DB07B2}" type="pres">
      <dgm:prSet presAssocID="{136ADE36-15DC-4471-B7D9-C28FF9908A8E}" presName="hierChild7" presStyleCnt="0"/>
      <dgm:spPr/>
    </dgm:pt>
    <dgm:pt modelId="{03ADE5EA-0B16-474D-A6E6-920B37F9B1A5}" type="pres">
      <dgm:prSet presAssocID="{FA5FDE6F-7C16-431D-A8A9-82E869EA65EA}" presName="Name111" presStyleLbl="parChTrans1D3" presStyleIdx="4" presStyleCnt="6"/>
      <dgm:spPr/>
      <dgm:t>
        <a:bodyPr/>
        <a:lstStyle/>
        <a:p>
          <a:endParaRPr lang="en-US"/>
        </a:p>
      </dgm:t>
    </dgm:pt>
    <dgm:pt modelId="{0761F99F-7AFC-413E-A0C4-4AEADFE374EF}" type="pres">
      <dgm:prSet presAssocID="{41AC5163-CFC2-4951-BF01-196DC6344D1D}" presName="hierRoot3" presStyleCnt="0">
        <dgm:presLayoutVars>
          <dgm:hierBranch val="init"/>
        </dgm:presLayoutVars>
      </dgm:prSet>
      <dgm:spPr/>
    </dgm:pt>
    <dgm:pt modelId="{370A21B7-A680-4886-995A-002122ADC350}" type="pres">
      <dgm:prSet presAssocID="{41AC5163-CFC2-4951-BF01-196DC6344D1D}" presName="rootComposite3" presStyleCnt="0"/>
      <dgm:spPr/>
    </dgm:pt>
    <dgm:pt modelId="{341F39CE-E3DE-424D-87E3-38CE68915F65}" type="pres">
      <dgm:prSet presAssocID="{41AC5163-CFC2-4951-BF01-196DC6344D1D}" presName="rootText3" presStyleLbl="asst1" presStyleIdx="6" presStyleCnt="8" custScaleY="52206" custLinFactNeighborX="240" custLinFactNeighborY="1370">
        <dgm:presLayoutVars>
          <dgm:chPref val="3"/>
        </dgm:presLayoutVars>
      </dgm:prSet>
      <dgm:spPr/>
      <dgm:t>
        <a:bodyPr/>
        <a:lstStyle/>
        <a:p>
          <a:endParaRPr lang="en-IN"/>
        </a:p>
      </dgm:t>
    </dgm:pt>
    <dgm:pt modelId="{54E2323A-C2E6-45D7-9273-D7C5C640FBFD}" type="pres">
      <dgm:prSet presAssocID="{41AC5163-CFC2-4951-BF01-196DC6344D1D}" presName="rootConnector3" presStyleLbl="asst1" presStyleIdx="6" presStyleCnt="8"/>
      <dgm:spPr/>
      <dgm:t>
        <a:bodyPr/>
        <a:lstStyle/>
        <a:p>
          <a:endParaRPr lang="en-US"/>
        </a:p>
      </dgm:t>
    </dgm:pt>
    <dgm:pt modelId="{38203BA4-D9C4-4931-BCE9-9AA2B8D6B243}" type="pres">
      <dgm:prSet presAssocID="{41AC5163-CFC2-4951-BF01-196DC6344D1D}" presName="hierChild6" presStyleCnt="0"/>
      <dgm:spPr/>
    </dgm:pt>
    <dgm:pt modelId="{F499AA58-8718-4F45-8680-5A69A249E089}" type="pres">
      <dgm:prSet presAssocID="{41AC5163-CFC2-4951-BF01-196DC6344D1D}" presName="hierChild7" presStyleCnt="0"/>
      <dgm:spPr/>
    </dgm:pt>
    <dgm:pt modelId="{4DAFD645-F795-4C6F-8D2F-890FFFC5472D}" type="pres">
      <dgm:prSet presAssocID="{0E95A7B6-BF8F-45ED-A965-6B2C135CCB7A}" presName="Name111" presStyleLbl="parChTrans1D3" presStyleIdx="5" presStyleCnt="6"/>
      <dgm:spPr/>
      <dgm:t>
        <a:bodyPr/>
        <a:lstStyle/>
        <a:p>
          <a:endParaRPr lang="en-US"/>
        </a:p>
      </dgm:t>
    </dgm:pt>
    <dgm:pt modelId="{379C4AD1-9679-4442-BF64-AA1F8CB6D549}" type="pres">
      <dgm:prSet presAssocID="{C4F8B4BF-8A25-4BFB-A676-24E8F922F5DB}" presName="hierRoot3" presStyleCnt="0">
        <dgm:presLayoutVars>
          <dgm:hierBranch/>
        </dgm:presLayoutVars>
      </dgm:prSet>
      <dgm:spPr/>
    </dgm:pt>
    <dgm:pt modelId="{00B196F3-D751-4E2F-8B54-D720C000AFB1}" type="pres">
      <dgm:prSet presAssocID="{C4F8B4BF-8A25-4BFB-A676-24E8F922F5DB}" presName="rootComposite3" presStyleCnt="0"/>
      <dgm:spPr/>
    </dgm:pt>
    <dgm:pt modelId="{DFF46FF7-CBC6-47FD-9630-158D281F72E5}" type="pres">
      <dgm:prSet presAssocID="{C4F8B4BF-8A25-4BFB-A676-24E8F922F5DB}" presName="rootText3" presStyleLbl="asst1" presStyleIdx="7" presStyleCnt="8" custScaleY="43664" custLinFactX="21240" custLinFactNeighborX="100000" custLinFactNeighborY="-77743">
        <dgm:presLayoutVars>
          <dgm:chPref val="3"/>
        </dgm:presLayoutVars>
      </dgm:prSet>
      <dgm:spPr/>
      <dgm:t>
        <a:bodyPr/>
        <a:lstStyle/>
        <a:p>
          <a:endParaRPr lang="en-IN"/>
        </a:p>
      </dgm:t>
    </dgm:pt>
    <dgm:pt modelId="{517D42C8-EF1B-47BD-8389-C8A5A08771B7}" type="pres">
      <dgm:prSet presAssocID="{C4F8B4BF-8A25-4BFB-A676-24E8F922F5DB}" presName="rootConnector3" presStyleLbl="asst1" presStyleIdx="7" presStyleCnt="8"/>
      <dgm:spPr/>
      <dgm:t>
        <a:bodyPr/>
        <a:lstStyle/>
        <a:p>
          <a:endParaRPr lang="en-US"/>
        </a:p>
      </dgm:t>
    </dgm:pt>
    <dgm:pt modelId="{0FB790B3-4ABC-49CE-BC7A-52248B364B4D}" type="pres">
      <dgm:prSet presAssocID="{C4F8B4BF-8A25-4BFB-A676-24E8F922F5DB}" presName="hierChild6" presStyleCnt="0"/>
      <dgm:spPr/>
    </dgm:pt>
    <dgm:pt modelId="{C2BA79FC-0632-4763-9E20-C440001E3521}" type="pres">
      <dgm:prSet presAssocID="{C4F8B4BF-8A25-4BFB-A676-24E8F922F5DB}" presName="hierChild7" presStyleCnt="0"/>
      <dgm:spPr/>
    </dgm:pt>
  </dgm:ptLst>
  <dgm:cxnLst>
    <dgm:cxn modelId="{D0AACFDC-EC68-49AC-84AF-E3BA38495123}" type="presOf" srcId="{0977F06A-138D-4489-AC0D-5330D8711051}" destId="{29871C53-2771-40F4-97C2-33B8BBE9C029}" srcOrd="1" destOrd="0" presId="urn:microsoft.com/office/officeart/2005/8/layout/orgChart1"/>
    <dgm:cxn modelId="{E226CF8D-BA70-4B7C-8B13-7BFDBB53BAC1}" type="presOf" srcId="{136ADE36-15DC-4471-B7D9-C28FF9908A8E}" destId="{2B251531-1EA5-4651-AD80-98B993EFEFFD}" srcOrd="0" destOrd="0" presId="urn:microsoft.com/office/officeart/2005/8/layout/orgChart1"/>
    <dgm:cxn modelId="{D8B0B4C2-B7AC-44FE-9300-13E59B0BB112}" type="presOf" srcId="{FA321D43-3A28-4410-9098-5FE60270F726}" destId="{54F19EAE-5B1A-4E20-9ACA-55C6786F854A}" srcOrd="1" destOrd="0" presId="urn:microsoft.com/office/officeart/2005/8/layout/orgChart1"/>
    <dgm:cxn modelId="{4F0D3FDC-4C70-4A71-9AFC-7826FDDBD401}" type="presOf" srcId="{FA321D43-3A28-4410-9098-5FE60270F726}" destId="{79455886-5B7E-4F7C-BB12-B4B8AA493D51}" srcOrd="0" destOrd="0" presId="urn:microsoft.com/office/officeart/2005/8/layout/orgChart1"/>
    <dgm:cxn modelId="{9A41E442-CA2B-4574-B5CD-71FB120D189E}" type="presOf" srcId="{7E579A98-0818-4084-977A-685DB808300D}" destId="{390F201F-F8F5-484B-833C-1017A198B089}" srcOrd="0" destOrd="0" presId="urn:microsoft.com/office/officeart/2005/8/layout/orgChart1"/>
    <dgm:cxn modelId="{0B6BC565-ACDA-4BA4-99C3-2D812EB83636}" srcId="{B60EF8B2-3AB4-4FFC-99DC-56DC3A1DC871}" destId="{136ADE36-15DC-4471-B7D9-C28FF9908A8E}" srcOrd="0" destOrd="0" parTransId="{F43BD873-8375-448F-9740-B84DDDCB5D94}" sibTransId="{4954239E-49F9-49BB-86C7-0DED7E1DE7DB}"/>
    <dgm:cxn modelId="{BFAF91DD-F0CE-4004-8552-DB98E6D04067}" srcId="{0977F06A-138D-4489-AC0D-5330D8711051}" destId="{18A02E46-2A89-4BD9-84A7-E455BBBA6AA4}" srcOrd="0" destOrd="0" parTransId="{3F9F2374-45D1-4650-BA0F-7D0180578FEA}" sibTransId="{35D7872E-4629-4344-A92F-A96CC99AB8D9}"/>
    <dgm:cxn modelId="{C035866E-4A5B-4D36-9267-C5B71AEEA400}" type="presOf" srcId="{3BD24A9F-0FE3-4F6A-8483-5D25B2255C94}" destId="{BA95CD78-6791-44FE-9FC8-55CA7BFD829D}" srcOrd="0" destOrd="0" presId="urn:microsoft.com/office/officeart/2005/8/layout/orgChart1"/>
    <dgm:cxn modelId="{0A0E5987-0F16-41C5-ABE1-0A2A5323E0C9}" type="presOf" srcId="{41AC5163-CFC2-4951-BF01-196DC6344D1D}" destId="{341F39CE-E3DE-424D-87E3-38CE68915F65}" srcOrd="0" destOrd="0" presId="urn:microsoft.com/office/officeart/2005/8/layout/orgChart1"/>
    <dgm:cxn modelId="{9998B52F-1561-40C8-9B41-1FBE284392FC}" type="presOf" srcId="{18A02E46-2A89-4BD9-84A7-E455BBBA6AA4}" destId="{18E31DEA-110B-4959-BB95-BC802C9BF2BE}" srcOrd="0" destOrd="0" presId="urn:microsoft.com/office/officeart/2005/8/layout/orgChart1"/>
    <dgm:cxn modelId="{BB7B39FA-0B41-48C3-95E7-DB104CE37DBA}" srcId="{B60EF8B2-3AB4-4FFC-99DC-56DC3A1DC871}" destId="{C4F8B4BF-8A25-4BFB-A676-24E8F922F5DB}" srcOrd="2" destOrd="0" parTransId="{0E95A7B6-BF8F-45ED-A965-6B2C135CCB7A}" sibTransId="{243CABAE-6400-4FED-B151-6174696B1F20}"/>
    <dgm:cxn modelId="{4F6FA8BD-D556-4B29-A210-54937F2808A8}" type="presOf" srcId="{C4F8B4BF-8A25-4BFB-A676-24E8F922F5DB}" destId="{DFF46FF7-CBC6-47FD-9630-158D281F72E5}" srcOrd="0" destOrd="0" presId="urn:microsoft.com/office/officeart/2005/8/layout/orgChart1"/>
    <dgm:cxn modelId="{B4BDD565-186F-4ADB-8826-FC3553A9AAEA}" srcId="{FA321D43-3A28-4410-9098-5FE60270F726}" destId="{B60EF8B2-3AB4-4FFC-99DC-56DC3A1DC871}" srcOrd="1" destOrd="0" parTransId="{7E579A98-0818-4084-977A-685DB808300D}" sibTransId="{F642DD1A-AD85-42D7-B20C-86755057FFCA}"/>
    <dgm:cxn modelId="{82E8A719-C65A-4751-B167-15618014B5F9}" srcId="{0977F06A-138D-4489-AC0D-5330D8711051}" destId="{DAD03D0C-F2F2-4C3C-A35A-560E8FB71552}" srcOrd="1" destOrd="0" parTransId="{FDD75E94-D308-4922-A1B7-BCD5A408370C}" sibTransId="{C54D62A0-CBA9-41B5-A0E9-22A5F72AB919}"/>
    <dgm:cxn modelId="{C5733C8A-6132-4DC2-B4DC-1B59C5D4A6CF}" type="presOf" srcId="{0F3FAC53-9844-45B5-A0DB-874284A06B86}" destId="{1AD99198-E270-4744-BEA6-B7D122DB4A78}" srcOrd="0" destOrd="0" presId="urn:microsoft.com/office/officeart/2005/8/layout/orgChart1"/>
    <dgm:cxn modelId="{514AA984-EC70-454F-AF6C-3DA417C330CB}" type="presOf" srcId="{3F9F2374-45D1-4650-BA0F-7D0180578FEA}" destId="{BB26869D-4C6D-41CD-ACD3-22F0DBBC27A0}" srcOrd="0" destOrd="0" presId="urn:microsoft.com/office/officeart/2005/8/layout/orgChart1"/>
    <dgm:cxn modelId="{2E06A6C9-E9A4-46A1-92EB-F90F151103B8}" srcId="{FA321D43-3A28-4410-9098-5FE60270F726}" destId="{0977F06A-138D-4489-AC0D-5330D8711051}" srcOrd="0" destOrd="0" parTransId="{0F3FAC53-9844-45B5-A0DB-874284A06B86}" sibTransId="{522080D4-3CC4-4364-98BA-373BBAB0544B}"/>
    <dgm:cxn modelId="{A972D638-023C-468A-91C1-C897B456B707}" type="presOf" srcId="{B60EF8B2-3AB4-4FFC-99DC-56DC3A1DC871}" destId="{57FF05B9-F601-41F2-B43E-225CCBFB1F90}" srcOrd="1" destOrd="0" presId="urn:microsoft.com/office/officeart/2005/8/layout/orgChart1"/>
    <dgm:cxn modelId="{9F363764-AD55-474B-9A3E-E43E8904D907}" type="presOf" srcId="{3BD24A9F-0FE3-4F6A-8483-5D25B2255C94}" destId="{08ABEEFD-96E8-4C3A-B061-960CCDACAAC3}" srcOrd="1" destOrd="0" presId="urn:microsoft.com/office/officeart/2005/8/layout/orgChart1"/>
    <dgm:cxn modelId="{9A195C5C-B8DA-45CB-95ED-CBE9B529D1A3}" type="presOf" srcId="{529CCD1E-47EC-4D23-8268-DBD76927889C}" destId="{B7A80EE6-1EE7-4D45-929B-DE8D057EDB13}" srcOrd="0" destOrd="0" presId="urn:microsoft.com/office/officeart/2005/8/layout/orgChart1"/>
    <dgm:cxn modelId="{D0FB3E6F-B23C-4A66-B46D-1A0BDC177A8B}" type="presOf" srcId="{18A02E46-2A89-4BD9-84A7-E455BBBA6AA4}" destId="{BB456B75-300D-4763-B26D-B8540EAC786E}" srcOrd="1" destOrd="0" presId="urn:microsoft.com/office/officeart/2005/8/layout/orgChart1"/>
    <dgm:cxn modelId="{74E04737-8A01-4EC1-94E4-C5C8F0AAC5E6}" type="presOf" srcId="{0977F06A-138D-4489-AC0D-5330D8711051}" destId="{338FBBEF-3AEC-4ACF-8BA0-A7248884249E}" srcOrd="0" destOrd="0" presId="urn:microsoft.com/office/officeart/2005/8/layout/orgChart1"/>
    <dgm:cxn modelId="{7E4455E5-DFEF-4851-AF8B-449931659D03}" type="presOf" srcId="{FA5FDE6F-7C16-431D-A8A9-82E869EA65EA}" destId="{03ADE5EA-0B16-474D-A6E6-920B37F9B1A5}" srcOrd="0" destOrd="0" presId="urn:microsoft.com/office/officeart/2005/8/layout/orgChart1"/>
    <dgm:cxn modelId="{A4E179A2-5DCC-4C38-B067-AEC0A6039CFF}" type="presOf" srcId="{FDD75E94-D308-4922-A1B7-BCD5A408370C}" destId="{BA7161E7-FF57-4D2F-9E26-583B91E18271}" srcOrd="0" destOrd="0" presId="urn:microsoft.com/office/officeart/2005/8/layout/orgChart1"/>
    <dgm:cxn modelId="{1E9D6109-D336-43F9-8B02-9571E1B68E1C}" type="presOf" srcId="{136ADE36-15DC-4471-B7D9-C28FF9908A8E}" destId="{B2674E1A-C513-45B3-8C1E-5B3D4C9DD7A5}" srcOrd="1" destOrd="0" presId="urn:microsoft.com/office/officeart/2005/8/layout/orgChart1"/>
    <dgm:cxn modelId="{52CBB02E-E81B-4338-9006-633A292213E2}" type="presOf" srcId="{F43BD873-8375-448F-9740-B84DDDCB5D94}" destId="{C4A25E08-724E-4A23-8D21-B9BCFCFF11F3}" srcOrd="0" destOrd="0" presId="urn:microsoft.com/office/officeart/2005/8/layout/orgChart1"/>
    <dgm:cxn modelId="{960D5364-0095-44DF-8E6E-8C5B57D43B38}" type="presOf" srcId="{C4F8B4BF-8A25-4BFB-A676-24E8F922F5DB}" destId="{517D42C8-EF1B-47BD-8389-C8A5A08771B7}" srcOrd="1" destOrd="0" presId="urn:microsoft.com/office/officeart/2005/8/layout/orgChart1"/>
    <dgm:cxn modelId="{CEFF841C-B0CF-48FE-8B0F-536262E03640}" type="presOf" srcId="{0E95A7B6-BF8F-45ED-A965-6B2C135CCB7A}" destId="{4DAFD645-F795-4C6F-8D2F-890FFFC5472D}" srcOrd="0" destOrd="0" presId="urn:microsoft.com/office/officeart/2005/8/layout/orgChart1"/>
    <dgm:cxn modelId="{CA1BE7A4-D8A5-419F-ADD5-711EF9C7531B}" type="presOf" srcId="{B60EF8B2-3AB4-4FFC-99DC-56DC3A1DC871}" destId="{61D9686D-0558-4979-BC98-185E78ACD4F3}" srcOrd="0" destOrd="0" presId="urn:microsoft.com/office/officeart/2005/8/layout/orgChart1"/>
    <dgm:cxn modelId="{FF1B2528-D7EF-46F2-AB4C-A3D3FC9BDB5B}" type="presOf" srcId="{41AC5163-CFC2-4951-BF01-196DC6344D1D}" destId="{54E2323A-C2E6-45D7-9273-D7C5C640FBFD}" srcOrd="1" destOrd="0" presId="urn:microsoft.com/office/officeart/2005/8/layout/orgChart1"/>
    <dgm:cxn modelId="{75499CBF-5015-46CA-870A-CF9C8D3884D1}" srcId="{0977F06A-138D-4489-AC0D-5330D8711051}" destId="{3BD24A9F-0FE3-4F6A-8483-5D25B2255C94}" srcOrd="2" destOrd="0" parTransId="{610D9EBE-C801-4B3C-BFE8-D54BF74D10C5}" sibTransId="{2DF891EB-5C39-4724-8B66-605EBBA51B37}"/>
    <dgm:cxn modelId="{BA37CF11-3E7E-4E28-87CB-288B3EA6C744}" type="presOf" srcId="{DAD03D0C-F2F2-4C3C-A35A-560E8FB71552}" destId="{9A9F0825-75CE-44AF-B393-82DF0EC51B9B}" srcOrd="1" destOrd="0" presId="urn:microsoft.com/office/officeart/2005/8/layout/orgChart1"/>
    <dgm:cxn modelId="{16888319-B87C-4425-B816-CE9EA12381B9}" type="presOf" srcId="{DAD03D0C-F2F2-4C3C-A35A-560E8FB71552}" destId="{CD5D5229-F1AF-4B54-A4D6-FCD4613B2A39}" srcOrd="0" destOrd="0" presId="urn:microsoft.com/office/officeart/2005/8/layout/orgChart1"/>
    <dgm:cxn modelId="{C0E2112E-CDD2-43BC-AD3D-C2CB737DA614}" type="presOf" srcId="{610D9EBE-C801-4B3C-BFE8-D54BF74D10C5}" destId="{61BFA626-0B0B-496B-AA62-EE53B05B93CB}" srcOrd="0" destOrd="0" presId="urn:microsoft.com/office/officeart/2005/8/layout/orgChart1"/>
    <dgm:cxn modelId="{0B04FAC2-D2E4-482C-8E03-7E99339F9668}" srcId="{B60EF8B2-3AB4-4FFC-99DC-56DC3A1DC871}" destId="{41AC5163-CFC2-4951-BF01-196DC6344D1D}" srcOrd="1" destOrd="0" parTransId="{FA5FDE6F-7C16-431D-A8A9-82E869EA65EA}" sibTransId="{E05C1EA0-3D4C-4E76-B30B-73307ADA81C0}"/>
    <dgm:cxn modelId="{FB2EE136-D6A5-4494-B207-E2A5C8603992}" srcId="{529CCD1E-47EC-4D23-8268-DBD76927889C}" destId="{FA321D43-3A28-4410-9098-5FE60270F726}" srcOrd="0" destOrd="0" parTransId="{3A1A528E-E22C-44EB-9C18-7A37A02352B6}" sibTransId="{364400BE-5A52-4D90-ADB2-89D66C023693}"/>
    <dgm:cxn modelId="{EC2A2D6E-F43F-4C3D-B3F4-5587FEE0C2CE}" type="presParOf" srcId="{B7A80EE6-1EE7-4D45-929B-DE8D057EDB13}" destId="{31CA4F9D-C767-441D-BD20-849FACABCC57}" srcOrd="0" destOrd="0" presId="urn:microsoft.com/office/officeart/2005/8/layout/orgChart1"/>
    <dgm:cxn modelId="{547C06F2-8D8F-4A8E-9251-BB2CAA8E3C78}" type="presParOf" srcId="{31CA4F9D-C767-441D-BD20-849FACABCC57}" destId="{2D163E15-8E07-48BC-9BD4-A1B99E9EAD2A}" srcOrd="0" destOrd="0" presId="urn:microsoft.com/office/officeart/2005/8/layout/orgChart1"/>
    <dgm:cxn modelId="{1FCF30D2-0250-4404-81F9-99D1A0166492}" type="presParOf" srcId="{2D163E15-8E07-48BC-9BD4-A1B99E9EAD2A}" destId="{79455886-5B7E-4F7C-BB12-B4B8AA493D51}" srcOrd="0" destOrd="0" presId="urn:microsoft.com/office/officeart/2005/8/layout/orgChart1"/>
    <dgm:cxn modelId="{01E2DB50-4915-49E3-8208-99D299E1972C}" type="presParOf" srcId="{2D163E15-8E07-48BC-9BD4-A1B99E9EAD2A}" destId="{54F19EAE-5B1A-4E20-9ACA-55C6786F854A}" srcOrd="1" destOrd="0" presId="urn:microsoft.com/office/officeart/2005/8/layout/orgChart1"/>
    <dgm:cxn modelId="{0BC4DEAA-E838-44F1-A60B-1A914723FB2C}" type="presParOf" srcId="{31CA4F9D-C767-441D-BD20-849FACABCC57}" destId="{4B708B71-B1FB-412D-A767-B19A8C6EF434}" srcOrd="1" destOrd="0" presId="urn:microsoft.com/office/officeart/2005/8/layout/orgChart1"/>
    <dgm:cxn modelId="{2B6297A7-DDE5-41C4-9B7F-BC8119259E66}" type="presParOf" srcId="{31CA4F9D-C767-441D-BD20-849FACABCC57}" destId="{1007BC1A-3ACC-4228-A204-84CE372B9862}" srcOrd="2" destOrd="0" presId="urn:microsoft.com/office/officeart/2005/8/layout/orgChart1"/>
    <dgm:cxn modelId="{96AD2960-6A09-4E89-82B0-8498A1B89D86}" type="presParOf" srcId="{1007BC1A-3ACC-4228-A204-84CE372B9862}" destId="{1AD99198-E270-4744-BEA6-B7D122DB4A78}" srcOrd="0" destOrd="0" presId="urn:microsoft.com/office/officeart/2005/8/layout/orgChart1"/>
    <dgm:cxn modelId="{5F4952D0-CDAD-4E5F-8D2C-6E0B12448E24}" type="presParOf" srcId="{1007BC1A-3ACC-4228-A204-84CE372B9862}" destId="{FBDEB73B-28F4-4540-B859-B36B81C0F879}" srcOrd="1" destOrd="0" presId="urn:microsoft.com/office/officeart/2005/8/layout/orgChart1"/>
    <dgm:cxn modelId="{4B05B2D0-5C3D-4BD9-9AB8-27B9654E61B1}" type="presParOf" srcId="{FBDEB73B-28F4-4540-B859-B36B81C0F879}" destId="{C7C1FA13-3330-4E5B-8170-A9C4E041849E}" srcOrd="0" destOrd="0" presId="urn:microsoft.com/office/officeart/2005/8/layout/orgChart1"/>
    <dgm:cxn modelId="{AB18C96D-956C-4606-BF8E-1DD14098EC31}" type="presParOf" srcId="{C7C1FA13-3330-4E5B-8170-A9C4E041849E}" destId="{338FBBEF-3AEC-4ACF-8BA0-A7248884249E}" srcOrd="0" destOrd="0" presId="urn:microsoft.com/office/officeart/2005/8/layout/orgChart1"/>
    <dgm:cxn modelId="{C1A215FB-EB5C-41FF-B988-399DD7411311}" type="presParOf" srcId="{C7C1FA13-3330-4E5B-8170-A9C4E041849E}" destId="{29871C53-2771-40F4-97C2-33B8BBE9C029}" srcOrd="1" destOrd="0" presId="urn:microsoft.com/office/officeart/2005/8/layout/orgChart1"/>
    <dgm:cxn modelId="{C9D40EBE-B5CD-4589-8206-BDD7F09BD18B}" type="presParOf" srcId="{FBDEB73B-28F4-4540-B859-B36B81C0F879}" destId="{DE5977FC-7751-48ED-B1AD-32F8E7F2BE0D}" srcOrd="1" destOrd="0" presId="urn:microsoft.com/office/officeart/2005/8/layout/orgChart1"/>
    <dgm:cxn modelId="{02E09312-AA38-4E23-9E3D-0C2F2978D383}" type="presParOf" srcId="{FBDEB73B-28F4-4540-B859-B36B81C0F879}" destId="{E8E48A0F-C058-4263-A8EA-ED6E917BC644}" srcOrd="2" destOrd="0" presId="urn:microsoft.com/office/officeart/2005/8/layout/orgChart1"/>
    <dgm:cxn modelId="{AD0B70A8-891C-4345-835F-10880C1D254A}" type="presParOf" srcId="{E8E48A0F-C058-4263-A8EA-ED6E917BC644}" destId="{BB26869D-4C6D-41CD-ACD3-22F0DBBC27A0}" srcOrd="0" destOrd="0" presId="urn:microsoft.com/office/officeart/2005/8/layout/orgChart1"/>
    <dgm:cxn modelId="{2D6F076D-ADB9-4201-B4B4-295397BE7A58}" type="presParOf" srcId="{E8E48A0F-C058-4263-A8EA-ED6E917BC644}" destId="{62EE18B7-A882-4B46-99FE-EB3B047613F7}" srcOrd="1" destOrd="0" presId="urn:microsoft.com/office/officeart/2005/8/layout/orgChart1"/>
    <dgm:cxn modelId="{8F47789B-636B-4EE3-8E50-FD8705CF9A88}" type="presParOf" srcId="{62EE18B7-A882-4B46-99FE-EB3B047613F7}" destId="{34C49FCC-E715-441B-9AC2-04DC26BB0F97}" srcOrd="0" destOrd="0" presId="urn:microsoft.com/office/officeart/2005/8/layout/orgChart1"/>
    <dgm:cxn modelId="{8159EF95-E3E1-4CC2-870F-108528DEAA1D}" type="presParOf" srcId="{34C49FCC-E715-441B-9AC2-04DC26BB0F97}" destId="{18E31DEA-110B-4959-BB95-BC802C9BF2BE}" srcOrd="0" destOrd="0" presId="urn:microsoft.com/office/officeart/2005/8/layout/orgChart1"/>
    <dgm:cxn modelId="{29C223A1-22C6-49F2-887B-3C1F5C70B53F}" type="presParOf" srcId="{34C49FCC-E715-441B-9AC2-04DC26BB0F97}" destId="{BB456B75-300D-4763-B26D-B8540EAC786E}" srcOrd="1" destOrd="0" presId="urn:microsoft.com/office/officeart/2005/8/layout/orgChart1"/>
    <dgm:cxn modelId="{636DA2EF-E41F-4DF6-BFD1-A988AC3BC0A8}" type="presParOf" srcId="{62EE18B7-A882-4B46-99FE-EB3B047613F7}" destId="{B051F7CF-506C-4F61-8A21-BEC0AE17C9C9}" srcOrd="1" destOrd="0" presId="urn:microsoft.com/office/officeart/2005/8/layout/orgChart1"/>
    <dgm:cxn modelId="{E6ED24C1-FEB3-470D-BD62-A999558085F5}" type="presParOf" srcId="{62EE18B7-A882-4B46-99FE-EB3B047613F7}" destId="{22EF15A6-7734-4F23-99FA-D63A92BDA847}" srcOrd="2" destOrd="0" presId="urn:microsoft.com/office/officeart/2005/8/layout/orgChart1"/>
    <dgm:cxn modelId="{4083ED25-1299-4C55-B8DC-0E5660CAD3CD}" type="presParOf" srcId="{E8E48A0F-C058-4263-A8EA-ED6E917BC644}" destId="{BA7161E7-FF57-4D2F-9E26-583B91E18271}" srcOrd="2" destOrd="0" presId="urn:microsoft.com/office/officeart/2005/8/layout/orgChart1"/>
    <dgm:cxn modelId="{2ED58EE0-0F69-4296-B5EE-7D4BBD092E30}" type="presParOf" srcId="{E8E48A0F-C058-4263-A8EA-ED6E917BC644}" destId="{CDFA5B43-C55A-4B82-8AFA-6EB0C2988BC0}" srcOrd="3" destOrd="0" presId="urn:microsoft.com/office/officeart/2005/8/layout/orgChart1"/>
    <dgm:cxn modelId="{1D401BFE-452B-4031-A517-FB717F0359B5}" type="presParOf" srcId="{CDFA5B43-C55A-4B82-8AFA-6EB0C2988BC0}" destId="{7C82F0CB-6477-4B69-A74E-DE41C9BA845E}" srcOrd="0" destOrd="0" presId="urn:microsoft.com/office/officeart/2005/8/layout/orgChart1"/>
    <dgm:cxn modelId="{87ED693C-039E-459F-A001-5D5FBC3916DC}" type="presParOf" srcId="{7C82F0CB-6477-4B69-A74E-DE41C9BA845E}" destId="{CD5D5229-F1AF-4B54-A4D6-FCD4613B2A39}" srcOrd="0" destOrd="0" presId="urn:microsoft.com/office/officeart/2005/8/layout/orgChart1"/>
    <dgm:cxn modelId="{2E3D611A-4D4C-426A-96F5-623E14AE8437}" type="presParOf" srcId="{7C82F0CB-6477-4B69-A74E-DE41C9BA845E}" destId="{9A9F0825-75CE-44AF-B393-82DF0EC51B9B}" srcOrd="1" destOrd="0" presId="urn:microsoft.com/office/officeart/2005/8/layout/orgChart1"/>
    <dgm:cxn modelId="{58B2ED54-32BB-4AFC-9054-07BFFF85BA09}" type="presParOf" srcId="{CDFA5B43-C55A-4B82-8AFA-6EB0C2988BC0}" destId="{381B4E79-A207-4230-9253-7CCAFE52732C}" srcOrd="1" destOrd="0" presId="urn:microsoft.com/office/officeart/2005/8/layout/orgChart1"/>
    <dgm:cxn modelId="{4A5262AE-2B7F-4BDA-A7C5-EB888C09A899}" type="presParOf" srcId="{CDFA5B43-C55A-4B82-8AFA-6EB0C2988BC0}" destId="{3C777416-4538-4392-B37C-C3FAA27A4375}" srcOrd="2" destOrd="0" presId="urn:microsoft.com/office/officeart/2005/8/layout/orgChart1"/>
    <dgm:cxn modelId="{6FFE5E81-4ACD-4E90-8039-B022B3DEF41B}" type="presParOf" srcId="{E8E48A0F-C058-4263-A8EA-ED6E917BC644}" destId="{61BFA626-0B0B-496B-AA62-EE53B05B93CB}" srcOrd="4" destOrd="0" presId="urn:microsoft.com/office/officeart/2005/8/layout/orgChart1"/>
    <dgm:cxn modelId="{04907A3C-277A-4DD7-B83F-C6C39199BBF5}" type="presParOf" srcId="{E8E48A0F-C058-4263-A8EA-ED6E917BC644}" destId="{01C3F932-942A-4BE5-AF7F-BFB929057A49}" srcOrd="5" destOrd="0" presId="urn:microsoft.com/office/officeart/2005/8/layout/orgChart1"/>
    <dgm:cxn modelId="{E2A1E02C-75B5-4B3F-8F6C-267AAC144A6E}" type="presParOf" srcId="{01C3F932-942A-4BE5-AF7F-BFB929057A49}" destId="{E1890413-091A-4BBB-BEE0-B345A143A95D}" srcOrd="0" destOrd="0" presId="urn:microsoft.com/office/officeart/2005/8/layout/orgChart1"/>
    <dgm:cxn modelId="{CBD59AB2-A0BF-4BFF-BEBE-40F830C55137}" type="presParOf" srcId="{E1890413-091A-4BBB-BEE0-B345A143A95D}" destId="{BA95CD78-6791-44FE-9FC8-55CA7BFD829D}" srcOrd="0" destOrd="0" presId="urn:microsoft.com/office/officeart/2005/8/layout/orgChart1"/>
    <dgm:cxn modelId="{84C4167E-C6FD-4467-8B9E-96B404C12CF1}" type="presParOf" srcId="{E1890413-091A-4BBB-BEE0-B345A143A95D}" destId="{08ABEEFD-96E8-4C3A-B061-960CCDACAAC3}" srcOrd="1" destOrd="0" presId="urn:microsoft.com/office/officeart/2005/8/layout/orgChart1"/>
    <dgm:cxn modelId="{D9EC654C-CC4E-427F-9F3C-AC3A08868BAF}" type="presParOf" srcId="{01C3F932-942A-4BE5-AF7F-BFB929057A49}" destId="{32E0F55F-A143-4550-9FB8-0DF82088B318}" srcOrd="1" destOrd="0" presId="urn:microsoft.com/office/officeart/2005/8/layout/orgChart1"/>
    <dgm:cxn modelId="{263F4337-5AB7-431B-A216-34BC866B7FB4}" type="presParOf" srcId="{01C3F932-942A-4BE5-AF7F-BFB929057A49}" destId="{9F639F9A-F7A1-42A4-8355-7BA0396E94A2}" srcOrd="2" destOrd="0" presId="urn:microsoft.com/office/officeart/2005/8/layout/orgChart1"/>
    <dgm:cxn modelId="{347C1B64-05F6-476E-A6C7-A21F838CA0B7}" type="presParOf" srcId="{1007BC1A-3ACC-4228-A204-84CE372B9862}" destId="{390F201F-F8F5-484B-833C-1017A198B089}" srcOrd="2" destOrd="0" presId="urn:microsoft.com/office/officeart/2005/8/layout/orgChart1"/>
    <dgm:cxn modelId="{C5C60D3F-A734-439D-99DB-06D160729CED}" type="presParOf" srcId="{1007BC1A-3ACC-4228-A204-84CE372B9862}" destId="{8925CF68-DFE3-44F2-B7C5-FDED85DCE8DF}" srcOrd="3" destOrd="0" presId="urn:microsoft.com/office/officeart/2005/8/layout/orgChart1"/>
    <dgm:cxn modelId="{101CD8EE-C8FE-4A6E-B63F-02E39D8546C2}" type="presParOf" srcId="{8925CF68-DFE3-44F2-B7C5-FDED85DCE8DF}" destId="{C89AE96F-F2FE-407B-A749-D9456BCD4FF6}" srcOrd="0" destOrd="0" presId="urn:microsoft.com/office/officeart/2005/8/layout/orgChart1"/>
    <dgm:cxn modelId="{09A82305-6A31-4453-A1C1-53988CBDECAE}" type="presParOf" srcId="{C89AE96F-F2FE-407B-A749-D9456BCD4FF6}" destId="{61D9686D-0558-4979-BC98-185E78ACD4F3}" srcOrd="0" destOrd="0" presId="urn:microsoft.com/office/officeart/2005/8/layout/orgChart1"/>
    <dgm:cxn modelId="{155BDEF6-3631-4EBF-8081-EB01930BA6F0}" type="presParOf" srcId="{C89AE96F-F2FE-407B-A749-D9456BCD4FF6}" destId="{57FF05B9-F601-41F2-B43E-225CCBFB1F90}" srcOrd="1" destOrd="0" presId="urn:microsoft.com/office/officeart/2005/8/layout/orgChart1"/>
    <dgm:cxn modelId="{3362B83C-3AD2-47F6-AD60-EAD89C8C248F}" type="presParOf" srcId="{8925CF68-DFE3-44F2-B7C5-FDED85DCE8DF}" destId="{B2A07449-DA1D-40B4-91E6-2AB77CEF086D}" srcOrd="1" destOrd="0" presId="urn:microsoft.com/office/officeart/2005/8/layout/orgChart1"/>
    <dgm:cxn modelId="{4D3DB3D3-1956-472B-8F69-72167108D99C}" type="presParOf" srcId="{8925CF68-DFE3-44F2-B7C5-FDED85DCE8DF}" destId="{4F28F406-EC0B-43EF-B7E9-5647730D27AB}" srcOrd="2" destOrd="0" presId="urn:microsoft.com/office/officeart/2005/8/layout/orgChart1"/>
    <dgm:cxn modelId="{226DF6AD-7257-4292-9385-7E1EBCDFEAAF}" type="presParOf" srcId="{4F28F406-EC0B-43EF-B7E9-5647730D27AB}" destId="{C4A25E08-724E-4A23-8D21-B9BCFCFF11F3}" srcOrd="0" destOrd="0" presId="urn:microsoft.com/office/officeart/2005/8/layout/orgChart1"/>
    <dgm:cxn modelId="{B9969B24-332C-4DF5-8091-F31365271FC0}" type="presParOf" srcId="{4F28F406-EC0B-43EF-B7E9-5647730D27AB}" destId="{8C91CA2B-8DB3-4AEE-ABD1-C33A7BA55F60}" srcOrd="1" destOrd="0" presId="urn:microsoft.com/office/officeart/2005/8/layout/orgChart1"/>
    <dgm:cxn modelId="{4BE1F6E3-A053-4A85-9D22-A7045F379ECC}" type="presParOf" srcId="{8C91CA2B-8DB3-4AEE-ABD1-C33A7BA55F60}" destId="{AECACCCA-FECA-4914-88C2-677CE6D86528}" srcOrd="0" destOrd="0" presId="urn:microsoft.com/office/officeart/2005/8/layout/orgChart1"/>
    <dgm:cxn modelId="{0EAA3316-9A8D-40F9-AC48-83A02EF0C99C}" type="presParOf" srcId="{AECACCCA-FECA-4914-88C2-677CE6D86528}" destId="{2B251531-1EA5-4651-AD80-98B993EFEFFD}" srcOrd="0" destOrd="0" presId="urn:microsoft.com/office/officeart/2005/8/layout/orgChart1"/>
    <dgm:cxn modelId="{39DF5401-1544-4361-97A9-598F0CB2742D}" type="presParOf" srcId="{AECACCCA-FECA-4914-88C2-677CE6D86528}" destId="{B2674E1A-C513-45B3-8C1E-5B3D4C9DD7A5}" srcOrd="1" destOrd="0" presId="urn:microsoft.com/office/officeart/2005/8/layout/orgChart1"/>
    <dgm:cxn modelId="{6C0A10FC-0304-43DC-85D7-C5F6F9AE6A24}" type="presParOf" srcId="{8C91CA2B-8DB3-4AEE-ABD1-C33A7BA55F60}" destId="{BB692B14-49BF-4FF9-904E-B197667E9D83}" srcOrd="1" destOrd="0" presId="urn:microsoft.com/office/officeart/2005/8/layout/orgChart1"/>
    <dgm:cxn modelId="{23493244-88F3-45A2-AA72-A1B733340B32}" type="presParOf" srcId="{8C91CA2B-8DB3-4AEE-ABD1-C33A7BA55F60}" destId="{FD84DF8A-6923-4DD1-9592-9E65A7DB07B2}" srcOrd="2" destOrd="0" presId="urn:microsoft.com/office/officeart/2005/8/layout/orgChart1"/>
    <dgm:cxn modelId="{88A87AB0-4B76-4D27-9B7A-3BE42428A0AE}" type="presParOf" srcId="{4F28F406-EC0B-43EF-B7E9-5647730D27AB}" destId="{03ADE5EA-0B16-474D-A6E6-920B37F9B1A5}" srcOrd="2" destOrd="0" presId="urn:microsoft.com/office/officeart/2005/8/layout/orgChart1"/>
    <dgm:cxn modelId="{1399FD22-A039-45B4-9089-065EFA212335}" type="presParOf" srcId="{4F28F406-EC0B-43EF-B7E9-5647730D27AB}" destId="{0761F99F-7AFC-413E-A0C4-4AEADFE374EF}" srcOrd="3" destOrd="0" presId="urn:microsoft.com/office/officeart/2005/8/layout/orgChart1"/>
    <dgm:cxn modelId="{15143000-BF36-4517-A482-2B5BB88F4082}" type="presParOf" srcId="{0761F99F-7AFC-413E-A0C4-4AEADFE374EF}" destId="{370A21B7-A680-4886-995A-002122ADC350}" srcOrd="0" destOrd="0" presId="urn:microsoft.com/office/officeart/2005/8/layout/orgChart1"/>
    <dgm:cxn modelId="{ED2257E1-FA98-494B-839D-E4CDB436E0CD}" type="presParOf" srcId="{370A21B7-A680-4886-995A-002122ADC350}" destId="{341F39CE-E3DE-424D-87E3-38CE68915F65}" srcOrd="0" destOrd="0" presId="urn:microsoft.com/office/officeart/2005/8/layout/orgChart1"/>
    <dgm:cxn modelId="{A731F2BE-0A97-4C66-B4A5-07AD7B296C33}" type="presParOf" srcId="{370A21B7-A680-4886-995A-002122ADC350}" destId="{54E2323A-C2E6-45D7-9273-D7C5C640FBFD}" srcOrd="1" destOrd="0" presId="urn:microsoft.com/office/officeart/2005/8/layout/orgChart1"/>
    <dgm:cxn modelId="{6FEE791B-6AE1-4E04-B5BA-E870961453AB}" type="presParOf" srcId="{0761F99F-7AFC-413E-A0C4-4AEADFE374EF}" destId="{38203BA4-D9C4-4931-BCE9-9AA2B8D6B243}" srcOrd="1" destOrd="0" presId="urn:microsoft.com/office/officeart/2005/8/layout/orgChart1"/>
    <dgm:cxn modelId="{73185D10-EBF0-4DDB-90D7-6C2394A92E30}" type="presParOf" srcId="{0761F99F-7AFC-413E-A0C4-4AEADFE374EF}" destId="{F499AA58-8718-4F45-8680-5A69A249E089}" srcOrd="2" destOrd="0" presId="urn:microsoft.com/office/officeart/2005/8/layout/orgChart1"/>
    <dgm:cxn modelId="{CF9078C3-8F8F-4EAC-8F03-9CAA92A210BB}" type="presParOf" srcId="{4F28F406-EC0B-43EF-B7E9-5647730D27AB}" destId="{4DAFD645-F795-4C6F-8D2F-890FFFC5472D}" srcOrd="4" destOrd="0" presId="urn:microsoft.com/office/officeart/2005/8/layout/orgChart1"/>
    <dgm:cxn modelId="{F936475C-6070-46DB-8141-A0F0EFD68A1C}" type="presParOf" srcId="{4F28F406-EC0B-43EF-B7E9-5647730D27AB}" destId="{379C4AD1-9679-4442-BF64-AA1F8CB6D549}" srcOrd="5" destOrd="0" presId="urn:microsoft.com/office/officeart/2005/8/layout/orgChart1"/>
    <dgm:cxn modelId="{9368C8DC-3F27-492B-8F22-9D6F6640FFFD}" type="presParOf" srcId="{379C4AD1-9679-4442-BF64-AA1F8CB6D549}" destId="{00B196F3-D751-4E2F-8B54-D720C000AFB1}" srcOrd="0" destOrd="0" presId="urn:microsoft.com/office/officeart/2005/8/layout/orgChart1"/>
    <dgm:cxn modelId="{068DE7C5-930C-4C05-823F-85630CA0F0CB}" type="presParOf" srcId="{00B196F3-D751-4E2F-8B54-D720C000AFB1}" destId="{DFF46FF7-CBC6-47FD-9630-158D281F72E5}" srcOrd="0" destOrd="0" presId="urn:microsoft.com/office/officeart/2005/8/layout/orgChart1"/>
    <dgm:cxn modelId="{63062CCB-F703-47EB-AB34-CC769A0DA5E4}" type="presParOf" srcId="{00B196F3-D751-4E2F-8B54-D720C000AFB1}" destId="{517D42C8-EF1B-47BD-8389-C8A5A08771B7}" srcOrd="1" destOrd="0" presId="urn:microsoft.com/office/officeart/2005/8/layout/orgChart1"/>
    <dgm:cxn modelId="{1A10B954-83F1-4239-9BD7-705F96BAA7D8}" type="presParOf" srcId="{379C4AD1-9679-4442-BF64-AA1F8CB6D549}" destId="{0FB790B3-4ABC-49CE-BC7A-52248B364B4D}" srcOrd="1" destOrd="0" presId="urn:microsoft.com/office/officeart/2005/8/layout/orgChart1"/>
    <dgm:cxn modelId="{C6FED042-CB53-4570-AA67-D02924D514C2}" type="presParOf" srcId="{379C4AD1-9679-4442-BF64-AA1F8CB6D549}" destId="{C2BA79FC-0632-4763-9E20-C440001E3521}" srcOrd="2" destOrd="0" presId="urn:microsoft.com/office/officeart/2005/8/layout/orgChart1"/>
  </dgm:cxnLst>
  <dgm:bg/>
  <dgm:whole/>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 Id="rId5" Type="http://schemas.openxmlformats.org/officeDocument/2006/relationships/image" Target="../media/image45.wmf"/><Relationship Id="rId4" Type="http://schemas.openxmlformats.org/officeDocument/2006/relationships/image" Target="../media/image4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image" Target="../media/image52.wmf"/><Relationship Id="rId5" Type="http://schemas.openxmlformats.org/officeDocument/2006/relationships/image" Target="../media/image55.wmf"/><Relationship Id="rId4" Type="http://schemas.openxmlformats.org/officeDocument/2006/relationships/image" Target="../media/image4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D85332-A4EA-43A3-BF22-5E099273F738}" type="datetimeFigureOut">
              <a:rPr lang="en-US" smtClean="0"/>
              <a:pPr/>
              <a:t>8/2/2017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6856C6-1772-4D2B-AA69-0CBDF0F97D08}" type="slidenum">
              <a:rPr lang="en-US" smtClean="0"/>
              <a:pPr/>
              <a:t>‹#›</a:t>
            </a:fld>
            <a:endParaRPr lang="en-US"/>
          </a:p>
        </p:txBody>
      </p:sp>
    </p:spTree>
    <p:extLst>
      <p:ext uri="{BB962C8B-B14F-4D97-AF65-F5344CB8AC3E}">
        <p14:creationId xmlns:p14="http://schemas.microsoft.com/office/powerpoint/2010/main" xmlns="" val="3344028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D5B154A-4EA9-4109-BAF6-ED3084DC00A3}" type="slidenum">
              <a:rPr lang="en-US" smtClean="0"/>
              <a:pPr/>
              <a:t>41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083D2B1-2884-4767-9C64-DC6952828A6F}" type="slidenum">
              <a:rPr lang="en-US" smtClean="0"/>
              <a:pPr eaLnBrk="1" hangingPunct="1"/>
              <a:t>48</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B6856C6-1772-4D2B-AA69-0CBDF0F97D08}" type="slidenum">
              <a:rPr lang="en-US" smtClean="0"/>
              <a:pPr/>
              <a:t>95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6856C6-1772-4D2B-AA69-0CBDF0F97D08}" type="slidenum">
              <a:rPr lang="en-US" smtClean="0"/>
              <a:pPr/>
              <a:t>113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4157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331401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95013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3773383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335246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11281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351640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4227200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152838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786690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587377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9610667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www.vtaide.com/png/nitrogenCycle.htm"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4.wmf"/><Relationship Id="rId4" Type="http://schemas.openxmlformats.org/officeDocument/2006/relationships/image" Target="../media/image33.gi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audio" Target="../media/audio1.wav"/><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oleObject" Target="../embeddings/oleObject1.bin"/><Relationship Id="rId4" Type="http://schemas.openxmlformats.org/officeDocument/2006/relationships/audio" Target="../media/audio2.wav"/><Relationship Id="rId9" Type="http://schemas.openxmlformats.org/officeDocument/2006/relationships/oleObject" Target="../embeddings/oleObject5.bin"/></Relationships>
</file>

<file path=ppt/slides/_rels/slide68.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audio" Target="../media/audio2.wav"/><Relationship Id="rId4" Type="http://schemas.openxmlformats.org/officeDocument/2006/relationships/audio" Target="../media/audio5.wav"/></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oleObject" Target="../embeddings/oleObject7.bin"/><Relationship Id="rId4" Type="http://schemas.openxmlformats.org/officeDocument/2006/relationships/audio" Target="../media/audio7.wav"/></Relationships>
</file>

<file path=ppt/slides/_rels/slide71.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audio" Target="../media/audio4.wav"/><Relationship Id="rId4" Type="http://schemas.openxmlformats.org/officeDocument/2006/relationships/audio" Target="../media/audio1.wav"/></Relationships>
</file>

<file path=ppt/slides/_rels/slide73.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audio" Target="../media/audio9.wav"/><Relationship Id="rId4" Type="http://schemas.openxmlformats.org/officeDocument/2006/relationships/audio" Target="../media/audio8.wav"/></Relationships>
</file>

<file path=ppt/slides/_rels/slide7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0.bin"/><Relationship Id="rId5" Type="http://schemas.openxmlformats.org/officeDocument/2006/relationships/audio" Target="../media/audio7.wav"/><Relationship Id="rId4" Type="http://schemas.openxmlformats.org/officeDocument/2006/relationships/audio" Target="../media/audio5.wav"/></Relationships>
</file>

<file path=ppt/slides/_rels/slide7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oleObject" Target="../embeddings/oleObject11.bin"/><Relationship Id="rId4" Type="http://schemas.openxmlformats.org/officeDocument/2006/relationships/audio" Target="../media/audio5.wav"/></Relationships>
</file>

<file path=ppt/slides/_rels/slide7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5.wav"/><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77.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9.wav"/><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5.wav"/><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6.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audio" Target="../media/audio9.wav"/><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audio" Target="../media/audio2.wav"/><Relationship Id="rId9" Type="http://schemas.openxmlformats.org/officeDocument/2006/relationships/oleObject" Target="../embeddings/oleObject16.bin"/></Relationships>
</file>

<file path=ppt/slides/_rels/slide8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858962"/>
            <a:ext cx="8686800" cy="1189038"/>
          </a:xfrm>
          <a:solidFill>
            <a:schemeClr val="accent6">
              <a:lumMod val="60000"/>
              <a:lumOff val="40000"/>
            </a:schemeClr>
          </a:solidFill>
          <a:ln>
            <a:solidFill>
              <a:schemeClr val="accent1"/>
            </a:solidFill>
          </a:ln>
        </p:spPr>
        <p:txBody>
          <a:bodyPr>
            <a:normAutofit fontScale="90000"/>
          </a:bodyPr>
          <a:lstStyle/>
          <a:p>
            <a:r>
              <a:rPr lang="en-US" b="1" dirty="0" smtClean="0"/>
              <a:t>BHS 151 Environmental Science</a:t>
            </a:r>
            <a:br>
              <a:rPr lang="en-US" b="1" dirty="0" smtClean="0"/>
            </a:br>
            <a:r>
              <a:rPr lang="en-US" b="1" dirty="0" smtClean="0"/>
              <a:t>BPH I Year, II semester </a:t>
            </a:r>
            <a:endParaRPr lang="en-US" b="1" dirty="0"/>
          </a:p>
        </p:txBody>
      </p:sp>
      <p:sp>
        <p:nvSpPr>
          <p:cNvPr id="3" name="Content Placeholder 2"/>
          <p:cNvSpPr>
            <a:spLocks noGrp="1"/>
          </p:cNvSpPr>
          <p:nvPr>
            <p:ph idx="1"/>
          </p:nvPr>
        </p:nvSpPr>
        <p:spPr>
          <a:xfrm>
            <a:off x="457200" y="3962400"/>
            <a:ext cx="8229600" cy="2163763"/>
          </a:xfrm>
          <a:solidFill>
            <a:srgbClr val="00B050"/>
          </a:solidFill>
          <a:ln>
            <a:solidFill>
              <a:schemeClr val="accent1"/>
            </a:solidFill>
          </a:ln>
        </p:spPr>
        <p:txBody>
          <a:bodyPr>
            <a:normAutofit/>
          </a:bodyPr>
          <a:lstStyle/>
          <a:p>
            <a:pPr marL="0" indent="0" algn="ctr">
              <a:buNone/>
            </a:pPr>
            <a:r>
              <a:rPr lang="en-US" sz="2800" dirty="0" smtClean="0"/>
              <a:t>By </a:t>
            </a:r>
          </a:p>
          <a:p>
            <a:pPr marL="0" indent="0" algn="ctr">
              <a:buNone/>
            </a:pPr>
            <a:r>
              <a:rPr lang="en-US" sz="2800" dirty="0" err="1" smtClean="0"/>
              <a:t>Kalpana</a:t>
            </a:r>
            <a:r>
              <a:rPr lang="en-US" sz="2800" dirty="0" smtClean="0"/>
              <a:t> </a:t>
            </a:r>
            <a:r>
              <a:rPr lang="en-US" sz="2800" dirty="0" err="1" smtClean="0"/>
              <a:t>Jnawali</a:t>
            </a:r>
            <a:r>
              <a:rPr lang="en-US" sz="2800" dirty="0" smtClean="0"/>
              <a:t> </a:t>
            </a:r>
          </a:p>
          <a:p>
            <a:pPr marL="0" indent="0" algn="ctr">
              <a:buNone/>
            </a:pPr>
            <a:r>
              <a:rPr lang="en-US" sz="2800" dirty="0" smtClean="0"/>
              <a:t>Lecturer, BPH Program</a:t>
            </a:r>
          </a:p>
          <a:p>
            <a:pPr marL="0" indent="0" algn="ctr">
              <a:buNone/>
            </a:pPr>
            <a:r>
              <a:rPr lang="en-US" sz="2800" dirty="0" smtClean="0"/>
              <a:t>La Grandee International College, </a:t>
            </a:r>
            <a:r>
              <a:rPr lang="en-US" sz="2800" dirty="0" err="1" smtClean="0"/>
              <a:t>Pokhara</a:t>
            </a:r>
            <a:r>
              <a:rPr lang="en-US" sz="2800" dirty="0" smtClean="0"/>
              <a:t> </a:t>
            </a:r>
            <a:endParaRPr lang="en-US" sz="2800" dirty="0"/>
          </a:p>
        </p:txBody>
      </p:sp>
      <p:pic>
        <p:nvPicPr>
          <p:cNvPr id="1026" name="Picture 2" descr="C:\Users\xplore\Desktop\LGIC-Logo-e1488900891494.png"/>
          <p:cNvPicPr>
            <a:picLocks noChangeAspect="1" noChangeArrowheads="1"/>
          </p:cNvPicPr>
          <p:nvPr/>
        </p:nvPicPr>
        <p:blipFill>
          <a:blip r:embed="rId2"/>
          <a:srcRect/>
          <a:stretch>
            <a:fillRect/>
          </a:stretch>
        </p:blipFill>
        <p:spPr bwMode="auto">
          <a:xfrm>
            <a:off x="4800600" y="215800"/>
            <a:ext cx="4114800" cy="1460600"/>
          </a:xfrm>
          <a:prstGeom prst="rect">
            <a:avLst/>
          </a:prstGeom>
          <a:noFill/>
        </p:spPr>
      </p:pic>
      <p:pic>
        <p:nvPicPr>
          <p:cNvPr id="1028" name="Picture 4" descr="http://pu.edu.np/edu/wp-content/uploads/2016/09/default-logo.png"/>
          <p:cNvPicPr>
            <a:picLocks noChangeAspect="1" noChangeArrowheads="1"/>
          </p:cNvPicPr>
          <p:nvPr/>
        </p:nvPicPr>
        <p:blipFill>
          <a:blip r:embed="rId3"/>
          <a:srcRect/>
          <a:stretch>
            <a:fillRect/>
          </a:stretch>
        </p:blipFill>
        <p:spPr bwMode="auto">
          <a:xfrm>
            <a:off x="76200" y="76200"/>
            <a:ext cx="3886200" cy="1676400"/>
          </a:xfrm>
          <a:prstGeom prst="rect">
            <a:avLst/>
          </a:prstGeom>
          <a:noFill/>
        </p:spPr>
      </p:pic>
    </p:spTree>
    <p:extLst>
      <p:ext uri="{BB962C8B-B14F-4D97-AF65-F5344CB8AC3E}">
        <p14:creationId xmlns:p14="http://schemas.microsoft.com/office/powerpoint/2010/main" xmlns="" val="37613164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2400" y="0"/>
            <a:ext cx="92964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0673642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28600" y="228600"/>
            <a:ext cx="8458200" cy="609600"/>
          </a:xfrm>
          <a:solidFill>
            <a:schemeClr val="accent2"/>
          </a:solidFill>
        </p:spPr>
        <p:txBody>
          <a:bodyPr>
            <a:noAutofit/>
          </a:bodyPr>
          <a:lstStyle/>
          <a:p>
            <a:pPr eaLnBrk="1" hangingPunct="1">
              <a:defRPr/>
            </a:pPr>
            <a:r>
              <a:rPr lang="en-US" sz="5400" b="1" dirty="0" smtClean="0">
                <a:solidFill>
                  <a:schemeClr val="bg1"/>
                </a:solidFill>
              </a:rPr>
              <a:t>Carbon Cycle… </a:t>
            </a:r>
          </a:p>
        </p:txBody>
      </p:sp>
      <p:sp>
        <p:nvSpPr>
          <p:cNvPr id="12291" name="Rectangle 3"/>
          <p:cNvSpPr>
            <a:spLocks noGrp="1" noChangeArrowheads="1"/>
          </p:cNvSpPr>
          <p:nvPr>
            <p:ph type="body" idx="1"/>
          </p:nvPr>
        </p:nvSpPr>
        <p:spPr>
          <a:xfrm>
            <a:off x="228600" y="1189037"/>
            <a:ext cx="3733800" cy="4983163"/>
          </a:xfrm>
          <a:ln>
            <a:solidFill>
              <a:schemeClr val="accent1"/>
            </a:solidFill>
          </a:ln>
        </p:spPr>
        <p:txBody>
          <a:bodyPr/>
          <a:lstStyle/>
          <a:p>
            <a:pPr eaLnBrk="1" hangingPunct="1">
              <a:buFont typeface="Wingdings" charset="2"/>
              <a:buChar char="§"/>
              <a:defRPr/>
            </a:pPr>
            <a:r>
              <a:rPr lang="en-US" sz="2800" dirty="0" smtClean="0"/>
              <a:t>Carbon enters the biosphere during photosynthesis:</a:t>
            </a:r>
          </a:p>
          <a:p>
            <a:pPr eaLnBrk="1" hangingPunct="1">
              <a:buNone/>
              <a:defRPr/>
            </a:pPr>
            <a:endParaRPr lang="en-US" sz="2800" dirty="0" smtClean="0"/>
          </a:p>
          <a:p>
            <a:pPr eaLnBrk="1" hangingPunct="1">
              <a:buFont typeface="Wingdings" charset="2"/>
              <a:buChar char="§"/>
              <a:defRPr/>
            </a:pPr>
            <a:r>
              <a:rPr lang="en-US" sz="2800" dirty="0" smtClean="0"/>
              <a:t>Carbon is returned to the biosphere in cellular respiration</a:t>
            </a:r>
          </a:p>
        </p:txBody>
      </p:sp>
      <p:pic>
        <p:nvPicPr>
          <p:cNvPr id="4" name="Picture 3" descr="Image of the Carbon Cycle"/>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4038600" y="1066800"/>
            <a:ext cx="4762500" cy="5486400"/>
          </a:xfrm>
          <a:prstGeom prst="rect">
            <a:avLst/>
          </a:prstGeom>
          <a:noFill/>
          <a:ln>
            <a:noFill/>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143000"/>
          </a:xfrm>
        </p:spPr>
        <p:style>
          <a:lnRef idx="0">
            <a:schemeClr val="accent3"/>
          </a:lnRef>
          <a:fillRef idx="3">
            <a:schemeClr val="accent3"/>
          </a:fillRef>
          <a:effectRef idx="3">
            <a:schemeClr val="accent3"/>
          </a:effectRef>
          <a:fontRef idx="minor">
            <a:schemeClr val="lt1"/>
          </a:fontRef>
        </p:style>
        <p:txBody>
          <a:bodyPr/>
          <a:lstStyle/>
          <a:p>
            <a:r>
              <a:rPr lang="en-US" b="1" dirty="0" smtClean="0"/>
              <a:t>NITROGEN CYCLE</a:t>
            </a:r>
            <a:endParaRPr lang="en-US" dirty="0"/>
          </a:p>
        </p:txBody>
      </p:sp>
      <p:sp>
        <p:nvSpPr>
          <p:cNvPr id="3" name="Subtitle 2"/>
          <p:cNvSpPr>
            <a:spLocks noGrp="1"/>
          </p:cNvSpPr>
          <p:nvPr>
            <p:ph type="subTitle" idx="1"/>
          </p:nvPr>
        </p:nvSpPr>
        <p:spPr>
          <a:xfrm>
            <a:off x="685800" y="1600200"/>
            <a:ext cx="7772400" cy="4267200"/>
          </a:xfrm>
          <a:ln>
            <a:solidFill>
              <a:schemeClr val="accent1"/>
            </a:solidFill>
          </a:ln>
        </p:spPr>
        <p:txBody>
          <a:bodyPr>
            <a:noAutofit/>
          </a:bodyPr>
          <a:lstStyle/>
          <a:p>
            <a:pPr marL="509588" lvl="0" indent="-388938" algn="l">
              <a:buFont typeface="Arial" pitchFamily="34" charset="0"/>
              <a:buChar char="•"/>
            </a:pPr>
            <a:r>
              <a:rPr lang="en-US" sz="2800" dirty="0">
                <a:solidFill>
                  <a:schemeClr val="tx1"/>
                </a:solidFill>
              </a:rPr>
              <a:t>The nitrogen cycle is the process by which nitrogen is converted between its various chemical forms. </a:t>
            </a:r>
            <a:endParaRPr lang="en-US" sz="2800" dirty="0" smtClean="0">
              <a:solidFill>
                <a:schemeClr val="tx1"/>
              </a:solidFill>
            </a:endParaRPr>
          </a:p>
          <a:p>
            <a:pPr marL="509588" lvl="0" indent="-388938" algn="l">
              <a:buFont typeface="Arial" pitchFamily="34" charset="0"/>
              <a:buChar char="•"/>
            </a:pPr>
            <a:endParaRPr lang="en-US" sz="2800" dirty="0">
              <a:solidFill>
                <a:schemeClr val="tx1"/>
              </a:solidFill>
            </a:endParaRPr>
          </a:p>
          <a:p>
            <a:pPr marL="509588" lvl="0" indent="-388938" algn="l">
              <a:buFont typeface="Arial" pitchFamily="34" charset="0"/>
              <a:buChar char="•"/>
            </a:pPr>
            <a:r>
              <a:rPr lang="en-US" sz="2800" dirty="0" smtClean="0">
                <a:solidFill>
                  <a:schemeClr val="tx1"/>
                </a:solidFill>
              </a:rPr>
              <a:t>This </a:t>
            </a:r>
            <a:r>
              <a:rPr lang="en-US" sz="2800" dirty="0">
                <a:solidFill>
                  <a:schemeClr val="tx1"/>
                </a:solidFill>
              </a:rPr>
              <a:t>transformation can be carried out through both biological and physical processes. Important processes in the nitrogen cycle include fixation, ammonification, nitrification, and </a:t>
            </a:r>
            <a:r>
              <a:rPr lang="en-US" sz="2800" dirty="0" err="1">
                <a:solidFill>
                  <a:schemeClr val="tx1"/>
                </a:solidFill>
              </a:rPr>
              <a:t>denitrification</a:t>
            </a:r>
            <a:r>
              <a:rPr lang="en-US" sz="2800" dirty="0" smtClean="0">
                <a:solidFill>
                  <a:schemeClr val="tx1"/>
                </a:solidFill>
              </a:rPr>
              <a:t>.</a:t>
            </a:r>
            <a:r>
              <a:rPr lang="en-US" sz="1600" dirty="0">
                <a:solidFill>
                  <a:schemeClr val="tx1"/>
                </a:solidFill>
              </a:rPr>
              <a:t> </a:t>
            </a:r>
            <a:endParaRPr lang="en-US" sz="2800" dirty="0" smtClean="0">
              <a:solidFill>
                <a:schemeClr val="tx1"/>
              </a:solidFill>
            </a:endParaRPr>
          </a:p>
        </p:txBody>
      </p:sp>
    </p:spTree>
    <p:extLst>
      <p:ext uri="{BB962C8B-B14F-4D97-AF65-F5344CB8AC3E}">
        <p14:creationId xmlns="" xmlns:p14="http://schemas.microsoft.com/office/powerpoint/2010/main" val="379358606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990600"/>
            <a:ext cx="8229600" cy="5562600"/>
          </a:xfrm>
          <a:ln>
            <a:solidFill>
              <a:schemeClr val="accent1"/>
            </a:solidFill>
          </a:ln>
        </p:spPr>
        <p:txBody>
          <a:bodyPr>
            <a:normAutofit fontScale="62500" lnSpcReduction="20000"/>
          </a:bodyPr>
          <a:lstStyle/>
          <a:p>
            <a:pPr lvl="0"/>
            <a:r>
              <a:rPr lang="en-US" dirty="0"/>
              <a:t>ALL organisms need nitrogen, an important nutrient, to make proteins and nucleic acids.</a:t>
            </a:r>
          </a:p>
          <a:p>
            <a:pPr lvl="0"/>
            <a:endParaRPr lang="en-US" dirty="0"/>
          </a:p>
          <a:p>
            <a:pPr lvl="0"/>
            <a:r>
              <a:rPr lang="en-US" dirty="0"/>
              <a:t>Most nitrogen is found in the atmosphere (80%) as N</a:t>
            </a:r>
            <a:r>
              <a:rPr lang="en-US" baseline="-25000" dirty="0"/>
              <a:t>2</a:t>
            </a:r>
            <a:r>
              <a:rPr lang="en-US" dirty="0"/>
              <a:t>, and most living things cannot use it.</a:t>
            </a:r>
          </a:p>
          <a:p>
            <a:pPr lvl="0"/>
            <a:endParaRPr lang="en-US" dirty="0"/>
          </a:p>
          <a:p>
            <a:pPr lvl="0"/>
            <a:r>
              <a:rPr lang="en-US" dirty="0"/>
              <a:t>ALL organisms rely on the actions of bacteria that are able to transform nitrogen gas into a usable form.</a:t>
            </a:r>
          </a:p>
          <a:p>
            <a:pPr lvl="0"/>
            <a:endParaRPr lang="en-US" dirty="0"/>
          </a:p>
          <a:p>
            <a:pPr lvl="0"/>
            <a:r>
              <a:rPr lang="en-US" dirty="0"/>
              <a:t>Nitrogen-fixing bacteria (Cyanobacteria and Rhizobium) play a key role in the nitrogen cycle. </a:t>
            </a:r>
          </a:p>
          <a:p>
            <a:pPr lvl="0"/>
            <a:endParaRPr lang="en-US" dirty="0"/>
          </a:p>
          <a:p>
            <a:pPr lvl="0"/>
            <a:r>
              <a:rPr lang="en-US" dirty="0"/>
              <a:t>They live in the soil and in the roots of some kinds of plants, such as beans, peas, clover, and alfalfa.</a:t>
            </a:r>
          </a:p>
          <a:p>
            <a:pPr lvl="0"/>
            <a:endParaRPr lang="en-US" dirty="0"/>
          </a:p>
          <a:p>
            <a:pPr lvl="0"/>
            <a:r>
              <a:rPr lang="en-US" dirty="0"/>
              <a:t>These bacteria have enzymes that can break the atmospheric N</a:t>
            </a:r>
            <a:r>
              <a:rPr lang="en-US" baseline="-25000" dirty="0"/>
              <a:t>2</a:t>
            </a:r>
            <a:r>
              <a:rPr lang="en-US" dirty="0"/>
              <a:t> bonds. Nitrogen atoms are then free to bond with hydrogen atoms to form Ammonia (</a:t>
            </a:r>
            <a:r>
              <a:rPr lang="en-US" dirty="0" smtClean="0"/>
              <a:t>NH</a:t>
            </a:r>
            <a:r>
              <a:rPr lang="en-US" baseline="30000" dirty="0" smtClean="0"/>
              <a:t>3</a:t>
            </a:r>
            <a:r>
              <a:rPr lang="en-US" dirty="0" smtClean="0"/>
              <a:t>).</a:t>
            </a:r>
            <a:endParaRPr lang="en-US" dirty="0"/>
          </a:p>
          <a:p>
            <a:endParaRPr lang="en-US" dirty="0"/>
          </a:p>
          <a:p>
            <a:endParaRPr lang="en-US" dirty="0"/>
          </a:p>
        </p:txBody>
      </p:sp>
    </p:spTree>
    <p:extLst>
      <p:ext uri="{BB962C8B-B14F-4D97-AF65-F5344CB8AC3E}">
        <p14:creationId xmlns="" xmlns:p14="http://schemas.microsoft.com/office/powerpoint/2010/main" val="150683462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715962"/>
          </a:xfrm>
        </p:spPr>
        <p:style>
          <a:lnRef idx="0">
            <a:schemeClr val="accent3"/>
          </a:lnRef>
          <a:fillRef idx="3">
            <a:schemeClr val="accent3"/>
          </a:fillRef>
          <a:effectRef idx="3">
            <a:schemeClr val="accent3"/>
          </a:effectRef>
          <a:fontRef idx="minor">
            <a:schemeClr val="lt1"/>
          </a:fontRef>
        </p:style>
        <p:txBody>
          <a:bodyPr>
            <a:normAutofit fontScale="90000"/>
          </a:bodyPr>
          <a:lstStyle/>
          <a:p>
            <a:pPr eaLnBrk="1" hangingPunct="1"/>
            <a:r>
              <a:rPr lang="en-US" dirty="0" smtClean="0">
                <a:latin typeface="Albertus Medium" pitchFamily="34" charset="0"/>
              </a:rPr>
              <a:t>Forms of Nitrogen</a:t>
            </a:r>
          </a:p>
        </p:txBody>
      </p:sp>
      <p:sp>
        <p:nvSpPr>
          <p:cNvPr id="5123" name="Rectangle 3"/>
          <p:cNvSpPr>
            <a:spLocks noGrp="1" noChangeArrowheads="1"/>
          </p:cNvSpPr>
          <p:nvPr>
            <p:ph type="body" idx="1"/>
          </p:nvPr>
        </p:nvSpPr>
        <p:spPr>
          <a:xfrm>
            <a:off x="457200" y="1066801"/>
            <a:ext cx="8229600" cy="4191000"/>
          </a:xfrm>
          <a:ln>
            <a:solidFill>
              <a:schemeClr val="accent1"/>
            </a:solidFill>
          </a:ln>
        </p:spPr>
        <p:txBody>
          <a:bodyPr>
            <a:normAutofit/>
          </a:bodyPr>
          <a:lstStyle/>
          <a:p>
            <a:pPr lvl="2"/>
            <a:r>
              <a:rPr lang="en-US" sz="3200" dirty="0" smtClean="0">
                <a:latin typeface="Albertus Medium" pitchFamily="34" charset="0"/>
              </a:rPr>
              <a:t>Urea </a:t>
            </a:r>
            <a:r>
              <a:rPr lang="en-US" sz="3200" dirty="0" smtClean="0">
                <a:latin typeface="Albertus Medium" pitchFamily="34" charset="0"/>
                <a:sym typeface="Wingdings" pitchFamily="2" charset="2"/>
              </a:rPr>
              <a:t> CO(NH</a:t>
            </a:r>
            <a:r>
              <a:rPr lang="en-US" sz="1600" dirty="0" smtClean="0">
                <a:latin typeface="Albertus Medium" pitchFamily="34" charset="0"/>
                <a:sym typeface="Wingdings" pitchFamily="2" charset="2"/>
              </a:rPr>
              <a:t>2</a:t>
            </a:r>
            <a:r>
              <a:rPr lang="en-US" sz="3200" dirty="0" smtClean="0">
                <a:latin typeface="Albertus Medium" pitchFamily="34" charset="0"/>
                <a:sym typeface="Wingdings" pitchFamily="2" charset="2"/>
              </a:rPr>
              <a:t>)</a:t>
            </a:r>
            <a:r>
              <a:rPr lang="en-US" sz="1000" dirty="0" smtClean="0">
                <a:latin typeface="Albertus Medium" pitchFamily="34" charset="0"/>
                <a:sym typeface="Wingdings" pitchFamily="2" charset="2"/>
              </a:rPr>
              <a:t>2</a:t>
            </a:r>
          </a:p>
          <a:p>
            <a:pPr lvl="2"/>
            <a:r>
              <a:rPr lang="en-US" sz="3200" dirty="0" smtClean="0">
                <a:latin typeface="Albertus Medium" pitchFamily="34" charset="0"/>
                <a:sym typeface="Wingdings" pitchFamily="2" charset="2"/>
              </a:rPr>
              <a:t>Ammonia  NH</a:t>
            </a:r>
            <a:r>
              <a:rPr lang="en-US" sz="1600" dirty="0" smtClean="0">
                <a:latin typeface="Albertus Medium" pitchFamily="34" charset="0"/>
                <a:sym typeface="Wingdings" pitchFamily="2" charset="2"/>
              </a:rPr>
              <a:t>3</a:t>
            </a:r>
            <a:r>
              <a:rPr lang="en-US" sz="3200" dirty="0" smtClean="0">
                <a:latin typeface="Albertus Medium" pitchFamily="34" charset="0"/>
                <a:sym typeface="Wingdings" pitchFamily="2" charset="2"/>
              </a:rPr>
              <a:t> (gaseous)</a:t>
            </a:r>
          </a:p>
          <a:p>
            <a:pPr lvl="2"/>
            <a:r>
              <a:rPr lang="en-US" sz="3200" dirty="0" smtClean="0">
                <a:latin typeface="Albertus Medium" pitchFamily="34" charset="0"/>
                <a:sym typeface="Wingdings" pitchFamily="2" charset="2"/>
              </a:rPr>
              <a:t>Ammonium  NH</a:t>
            </a:r>
            <a:r>
              <a:rPr lang="en-US" sz="1600" dirty="0" smtClean="0">
                <a:latin typeface="Albertus Medium" pitchFamily="34" charset="0"/>
                <a:sym typeface="Wingdings" pitchFamily="2" charset="2"/>
              </a:rPr>
              <a:t>4</a:t>
            </a:r>
          </a:p>
          <a:p>
            <a:pPr lvl="2"/>
            <a:r>
              <a:rPr lang="en-US" sz="3200" dirty="0" smtClean="0">
                <a:latin typeface="Albertus Medium" pitchFamily="34" charset="0"/>
                <a:sym typeface="Wingdings" pitchFamily="2" charset="2"/>
              </a:rPr>
              <a:t>Nitrate  NO</a:t>
            </a:r>
            <a:r>
              <a:rPr lang="en-US" sz="1600" dirty="0" smtClean="0">
                <a:latin typeface="Albertus Medium" pitchFamily="34" charset="0"/>
                <a:sym typeface="Wingdings" pitchFamily="2" charset="2"/>
              </a:rPr>
              <a:t>3</a:t>
            </a:r>
          </a:p>
          <a:p>
            <a:pPr lvl="2"/>
            <a:r>
              <a:rPr lang="en-US" sz="3200" dirty="0" smtClean="0">
                <a:latin typeface="Albertus Medium" pitchFamily="34" charset="0"/>
                <a:sym typeface="Wingdings" pitchFamily="2" charset="2"/>
              </a:rPr>
              <a:t>Nitrite  NO</a:t>
            </a:r>
            <a:r>
              <a:rPr lang="en-US" sz="1600" dirty="0" smtClean="0">
                <a:latin typeface="Albertus Medium" pitchFamily="34" charset="0"/>
                <a:sym typeface="Wingdings" pitchFamily="2" charset="2"/>
              </a:rPr>
              <a:t>2</a:t>
            </a:r>
          </a:p>
          <a:p>
            <a:pPr lvl="2"/>
            <a:r>
              <a:rPr lang="en-US" sz="3200" dirty="0" smtClean="0">
                <a:latin typeface="Albertus Medium" pitchFamily="34" charset="0"/>
                <a:sym typeface="Wingdings" pitchFamily="2" charset="2"/>
              </a:rPr>
              <a:t>Atmospheric </a:t>
            </a:r>
            <a:r>
              <a:rPr lang="en-US" sz="3200" dirty="0" err="1" smtClean="0">
                <a:latin typeface="Albertus Medium" pitchFamily="34" charset="0"/>
                <a:sym typeface="Wingdings" pitchFamily="2" charset="2"/>
              </a:rPr>
              <a:t>Dinitrogen</a:t>
            </a:r>
            <a:r>
              <a:rPr lang="en-US" sz="3200" dirty="0" smtClean="0">
                <a:latin typeface="Albertus Medium" pitchFamily="34" charset="0"/>
                <a:sym typeface="Wingdings" pitchFamily="2" charset="2"/>
              </a:rPr>
              <a:t> N</a:t>
            </a:r>
            <a:r>
              <a:rPr lang="en-US" sz="1600" dirty="0" smtClean="0">
                <a:latin typeface="Albertus Medium" pitchFamily="34" charset="0"/>
                <a:sym typeface="Wingdings" pitchFamily="2" charset="2"/>
              </a:rPr>
              <a:t>2</a:t>
            </a:r>
          </a:p>
          <a:p>
            <a:pPr lvl="2"/>
            <a:r>
              <a:rPr lang="en-US" sz="3200" dirty="0" smtClean="0">
                <a:latin typeface="Albertus Medium" pitchFamily="34" charset="0"/>
                <a:sym typeface="Wingdings" pitchFamily="2" charset="2"/>
              </a:rPr>
              <a:t>Organic 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5" presetClass="entr" presetSubtype="0" fill="hold" grpId="0" nodeType="clickEffect">
                                  <p:stCondLst>
                                    <p:cond delay="0"/>
                                  </p:stCondLst>
                                  <p:childTnLst>
                                    <p:set>
                                      <p:cBhvr>
                                        <p:cTn id="10" dur="1" fill="hold">
                                          <p:stCondLst>
                                            <p:cond delay="0"/>
                                          </p:stCondLst>
                                        </p:cTn>
                                        <p:tgtEl>
                                          <p:spTgt spid="5123">
                                            <p:txEl>
                                              <p:pRg st="0" end="0"/>
                                            </p:txEl>
                                          </p:spTgt>
                                        </p:tgtEl>
                                        <p:attrNameLst>
                                          <p:attrName>style.visibility</p:attrName>
                                        </p:attrNameLst>
                                      </p:cBhvr>
                                      <p:to>
                                        <p:strVal val="visible"/>
                                      </p:to>
                                    </p:set>
                                    <p:anim calcmode="lin" valueType="num">
                                      <p:cBhvr>
                                        <p:cTn id="11" dur="1000" fill="hold"/>
                                        <p:tgtEl>
                                          <p:spTgt spid="5123">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5123">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512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5123">
                                            <p:txEl>
                                              <p:pRg st="0" end="0"/>
                                            </p:txEl>
                                          </p:spTgt>
                                        </p:tgtEl>
                                        <p:attrNameLst>
                                          <p:attrName>ppt_y</p:attrName>
                                        </p:attrNameLst>
                                      </p:cBhvr>
                                      <p:tavLst>
                                        <p:tav tm="0" fmla="#ppt_y+(sin(-2*pi*(1-$))*-#ppt_x+cos(-2*pi*(1-$))*(1-#ppt_y))*(1-$)">
                                          <p:val>
                                            <p:fltVal val="0"/>
                                          </p:val>
                                        </p:tav>
                                        <p:tav tm="100000">
                                          <p:val>
                                            <p:fltVal val="1"/>
                                          </p:val>
                                        </p:tav>
                                      </p:tavLst>
                                    </p:anim>
                                  </p:childTnLst>
                                </p:cTn>
                              </p:par>
                              <p:par>
                                <p:cTn id="15" presetID="15" presetClass="entr" presetSubtype="0" fill="hold" grpId="0" nodeType="withEffect">
                                  <p:stCondLst>
                                    <p:cond delay="0"/>
                                  </p:stCondLst>
                                  <p:childTnLst>
                                    <p:set>
                                      <p:cBhvr>
                                        <p:cTn id="16" dur="1" fill="hold">
                                          <p:stCondLst>
                                            <p:cond delay="0"/>
                                          </p:stCondLst>
                                        </p:cTn>
                                        <p:tgtEl>
                                          <p:spTgt spid="5123">
                                            <p:txEl>
                                              <p:pRg st="1" end="1"/>
                                            </p:txEl>
                                          </p:spTgt>
                                        </p:tgtEl>
                                        <p:attrNameLst>
                                          <p:attrName>style.visibility</p:attrName>
                                        </p:attrNameLst>
                                      </p:cBhvr>
                                      <p:to>
                                        <p:strVal val="visible"/>
                                      </p:to>
                                    </p:set>
                                    <p:anim calcmode="lin" valueType="num">
                                      <p:cBhvr>
                                        <p:cTn id="17" dur="1000" fill="hold"/>
                                        <p:tgtEl>
                                          <p:spTgt spid="5123">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5123">
                                            <p:txEl>
                                              <p:pRg st="1" end="1"/>
                                            </p:txEl>
                                          </p:spTgt>
                                        </p:tgtEl>
                                        <p:attrNameLst>
                                          <p:attrName>ppt_h</p:attrName>
                                        </p:attrNameLst>
                                      </p:cBhvr>
                                      <p:tavLst>
                                        <p:tav tm="0">
                                          <p:val>
                                            <p:fltVal val="0"/>
                                          </p:val>
                                        </p:tav>
                                        <p:tav tm="100000">
                                          <p:val>
                                            <p:strVal val="#ppt_h"/>
                                          </p:val>
                                        </p:tav>
                                      </p:tavLst>
                                    </p:anim>
                                    <p:anim calcmode="lin" valueType="num">
                                      <p:cBhvr>
                                        <p:cTn id="19" dur="1000" fill="hold"/>
                                        <p:tgtEl>
                                          <p:spTgt spid="512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5123">
                                            <p:txEl>
                                              <p:pRg st="1" end="1"/>
                                            </p:txEl>
                                          </p:spTgt>
                                        </p:tgtEl>
                                        <p:attrNameLst>
                                          <p:attrName>ppt_y</p:attrName>
                                        </p:attrNameLst>
                                      </p:cBhvr>
                                      <p:tavLst>
                                        <p:tav tm="0" fmla="#ppt_y+(sin(-2*pi*(1-$))*-#ppt_x+cos(-2*pi*(1-$))*(1-#ppt_y))*(1-$)">
                                          <p:val>
                                            <p:fltVal val="0"/>
                                          </p:val>
                                        </p:tav>
                                        <p:tav tm="100000">
                                          <p:val>
                                            <p:fltVal val="1"/>
                                          </p:val>
                                        </p:tav>
                                      </p:tavLst>
                                    </p:anim>
                                  </p:childTnLst>
                                </p:cTn>
                              </p:par>
                              <p:par>
                                <p:cTn id="21" presetID="15" presetClass="entr" presetSubtype="0" fill="hold" grpId="0" nodeType="withEffect">
                                  <p:stCondLst>
                                    <p:cond delay="0"/>
                                  </p:stCondLst>
                                  <p:childTnLst>
                                    <p:set>
                                      <p:cBhvr>
                                        <p:cTn id="22" dur="1" fill="hold">
                                          <p:stCondLst>
                                            <p:cond delay="0"/>
                                          </p:stCondLst>
                                        </p:cTn>
                                        <p:tgtEl>
                                          <p:spTgt spid="5123">
                                            <p:txEl>
                                              <p:pRg st="2" end="2"/>
                                            </p:txEl>
                                          </p:spTgt>
                                        </p:tgtEl>
                                        <p:attrNameLst>
                                          <p:attrName>style.visibility</p:attrName>
                                        </p:attrNameLst>
                                      </p:cBhvr>
                                      <p:to>
                                        <p:strVal val="visible"/>
                                      </p:to>
                                    </p:set>
                                    <p:anim calcmode="lin" valueType="num">
                                      <p:cBhvr>
                                        <p:cTn id="23" dur="1000" fill="hold"/>
                                        <p:tgtEl>
                                          <p:spTgt spid="512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512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512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5123">
                                            <p:txEl>
                                              <p:pRg st="2" end="2"/>
                                            </p:txEl>
                                          </p:spTgt>
                                        </p:tgtEl>
                                        <p:attrNameLst>
                                          <p:attrName>ppt_y</p:attrName>
                                        </p:attrNameLst>
                                      </p:cBhvr>
                                      <p:tavLst>
                                        <p:tav tm="0" fmla="#ppt_y+(sin(-2*pi*(1-$))*-#ppt_x+cos(-2*pi*(1-$))*(1-#ppt_y))*(1-$)">
                                          <p:val>
                                            <p:fltVal val="0"/>
                                          </p:val>
                                        </p:tav>
                                        <p:tav tm="100000">
                                          <p:val>
                                            <p:fltVal val="1"/>
                                          </p:val>
                                        </p:tav>
                                      </p:tavLst>
                                    </p:anim>
                                  </p:childTnLst>
                                </p:cTn>
                              </p:par>
                              <p:par>
                                <p:cTn id="27" presetID="15" presetClass="entr" presetSubtype="0" fill="hold" grpId="0" nodeType="withEffect">
                                  <p:stCondLst>
                                    <p:cond delay="0"/>
                                  </p:stCondLst>
                                  <p:childTnLst>
                                    <p:set>
                                      <p:cBhvr>
                                        <p:cTn id="28" dur="1" fill="hold">
                                          <p:stCondLst>
                                            <p:cond delay="0"/>
                                          </p:stCondLst>
                                        </p:cTn>
                                        <p:tgtEl>
                                          <p:spTgt spid="5123">
                                            <p:txEl>
                                              <p:pRg st="3" end="3"/>
                                            </p:txEl>
                                          </p:spTgt>
                                        </p:tgtEl>
                                        <p:attrNameLst>
                                          <p:attrName>style.visibility</p:attrName>
                                        </p:attrNameLst>
                                      </p:cBhvr>
                                      <p:to>
                                        <p:strVal val="visible"/>
                                      </p:to>
                                    </p:set>
                                    <p:anim calcmode="lin" valueType="num">
                                      <p:cBhvr>
                                        <p:cTn id="29" dur="1000" fill="hold"/>
                                        <p:tgtEl>
                                          <p:spTgt spid="5123">
                                            <p:txEl>
                                              <p:pRg st="3" end="3"/>
                                            </p:txEl>
                                          </p:spTgt>
                                        </p:tgtEl>
                                        <p:attrNameLst>
                                          <p:attrName>ppt_w</p:attrName>
                                        </p:attrNameLst>
                                      </p:cBhvr>
                                      <p:tavLst>
                                        <p:tav tm="0">
                                          <p:val>
                                            <p:fltVal val="0"/>
                                          </p:val>
                                        </p:tav>
                                        <p:tav tm="100000">
                                          <p:val>
                                            <p:strVal val="#ppt_w"/>
                                          </p:val>
                                        </p:tav>
                                      </p:tavLst>
                                    </p:anim>
                                    <p:anim calcmode="lin" valueType="num">
                                      <p:cBhvr>
                                        <p:cTn id="30" dur="1000" fill="hold"/>
                                        <p:tgtEl>
                                          <p:spTgt spid="5123">
                                            <p:txEl>
                                              <p:pRg st="3" end="3"/>
                                            </p:txEl>
                                          </p:spTgt>
                                        </p:tgtEl>
                                        <p:attrNameLst>
                                          <p:attrName>ppt_h</p:attrName>
                                        </p:attrNameLst>
                                      </p:cBhvr>
                                      <p:tavLst>
                                        <p:tav tm="0">
                                          <p:val>
                                            <p:fltVal val="0"/>
                                          </p:val>
                                        </p:tav>
                                        <p:tav tm="100000">
                                          <p:val>
                                            <p:strVal val="#ppt_h"/>
                                          </p:val>
                                        </p:tav>
                                      </p:tavLst>
                                    </p:anim>
                                    <p:anim calcmode="lin" valueType="num">
                                      <p:cBhvr>
                                        <p:cTn id="31" dur="1000" fill="hold"/>
                                        <p:tgtEl>
                                          <p:spTgt spid="512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5123">
                                            <p:txEl>
                                              <p:pRg st="3" end="3"/>
                                            </p:txEl>
                                          </p:spTgt>
                                        </p:tgtEl>
                                        <p:attrNameLst>
                                          <p:attrName>ppt_y</p:attrName>
                                        </p:attrNameLst>
                                      </p:cBhvr>
                                      <p:tavLst>
                                        <p:tav tm="0" fmla="#ppt_y+(sin(-2*pi*(1-$))*-#ppt_x+cos(-2*pi*(1-$))*(1-#ppt_y))*(1-$)">
                                          <p:val>
                                            <p:fltVal val="0"/>
                                          </p:val>
                                        </p:tav>
                                        <p:tav tm="100000">
                                          <p:val>
                                            <p:fltVal val="1"/>
                                          </p:val>
                                        </p:tav>
                                      </p:tavLst>
                                    </p:anim>
                                  </p:childTnLst>
                                </p:cTn>
                              </p:par>
                              <p:par>
                                <p:cTn id="33" presetID="15" presetClass="entr" presetSubtype="0" fill="hold" grpId="0" nodeType="withEffect">
                                  <p:stCondLst>
                                    <p:cond delay="0"/>
                                  </p:stCondLst>
                                  <p:childTnLst>
                                    <p:set>
                                      <p:cBhvr>
                                        <p:cTn id="34" dur="1" fill="hold">
                                          <p:stCondLst>
                                            <p:cond delay="0"/>
                                          </p:stCondLst>
                                        </p:cTn>
                                        <p:tgtEl>
                                          <p:spTgt spid="5123">
                                            <p:txEl>
                                              <p:pRg st="4" end="4"/>
                                            </p:txEl>
                                          </p:spTgt>
                                        </p:tgtEl>
                                        <p:attrNameLst>
                                          <p:attrName>style.visibility</p:attrName>
                                        </p:attrNameLst>
                                      </p:cBhvr>
                                      <p:to>
                                        <p:strVal val="visible"/>
                                      </p:to>
                                    </p:set>
                                    <p:anim calcmode="lin" valueType="num">
                                      <p:cBhvr>
                                        <p:cTn id="35" dur="1000" fill="hold"/>
                                        <p:tgtEl>
                                          <p:spTgt spid="5123">
                                            <p:txEl>
                                              <p:pRg st="4" end="4"/>
                                            </p:txEl>
                                          </p:spTgt>
                                        </p:tgtEl>
                                        <p:attrNameLst>
                                          <p:attrName>ppt_w</p:attrName>
                                        </p:attrNameLst>
                                      </p:cBhvr>
                                      <p:tavLst>
                                        <p:tav tm="0">
                                          <p:val>
                                            <p:fltVal val="0"/>
                                          </p:val>
                                        </p:tav>
                                        <p:tav tm="100000">
                                          <p:val>
                                            <p:strVal val="#ppt_w"/>
                                          </p:val>
                                        </p:tav>
                                      </p:tavLst>
                                    </p:anim>
                                    <p:anim calcmode="lin" valueType="num">
                                      <p:cBhvr>
                                        <p:cTn id="36" dur="1000" fill="hold"/>
                                        <p:tgtEl>
                                          <p:spTgt spid="5123">
                                            <p:txEl>
                                              <p:pRg st="4" end="4"/>
                                            </p:txEl>
                                          </p:spTgt>
                                        </p:tgtEl>
                                        <p:attrNameLst>
                                          <p:attrName>ppt_h</p:attrName>
                                        </p:attrNameLst>
                                      </p:cBhvr>
                                      <p:tavLst>
                                        <p:tav tm="0">
                                          <p:val>
                                            <p:fltVal val="0"/>
                                          </p:val>
                                        </p:tav>
                                        <p:tav tm="100000">
                                          <p:val>
                                            <p:strVal val="#ppt_h"/>
                                          </p:val>
                                        </p:tav>
                                      </p:tavLst>
                                    </p:anim>
                                    <p:anim calcmode="lin" valueType="num">
                                      <p:cBhvr>
                                        <p:cTn id="37" dur="1000" fill="hold"/>
                                        <p:tgtEl>
                                          <p:spTgt spid="512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5123">
                                            <p:txEl>
                                              <p:pRg st="4" end="4"/>
                                            </p:txEl>
                                          </p:spTgt>
                                        </p:tgtEl>
                                        <p:attrNameLst>
                                          <p:attrName>ppt_y</p:attrName>
                                        </p:attrNameLst>
                                      </p:cBhvr>
                                      <p:tavLst>
                                        <p:tav tm="0" fmla="#ppt_y+(sin(-2*pi*(1-$))*-#ppt_x+cos(-2*pi*(1-$))*(1-#ppt_y))*(1-$)">
                                          <p:val>
                                            <p:fltVal val="0"/>
                                          </p:val>
                                        </p:tav>
                                        <p:tav tm="100000">
                                          <p:val>
                                            <p:fltVal val="1"/>
                                          </p:val>
                                        </p:tav>
                                      </p:tavLst>
                                    </p:anim>
                                  </p:childTnLst>
                                </p:cTn>
                              </p:par>
                              <p:par>
                                <p:cTn id="39" presetID="15" presetClass="entr" presetSubtype="0" fill="hold" grpId="0" nodeType="withEffect">
                                  <p:stCondLst>
                                    <p:cond delay="0"/>
                                  </p:stCondLst>
                                  <p:childTnLst>
                                    <p:set>
                                      <p:cBhvr>
                                        <p:cTn id="40" dur="1" fill="hold">
                                          <p:stCondLst>
                                            <p:cond delay="0"/>
                                          </p:stCondLst>
                                        </p:cTn>
                                        <p:tgtEl>
                                          <p:spTgt spid="5123">
                                            <p:txEl>
                                              <p:pRg st="5" end="5"/>
                                            </p:txEl>
                                          </p:spTgt>
                                        </p:tgtEl>
                                        <p:attrNameLst>
                                          <p:attrName>style.visibility</p:attrName>
                                        </p:attrNameLst>
                                      </p:cBhvr>
                                      <p:to>
                                        <p:strVal val="visible"/>
                                      </p:to>
                                    </p:set>
                                    <p:anim calcmode="lin" valueType="num">
                                      <p:cBhvr>
                                        <p:cTn id="41" dur="1000" fill="hold"/>
                                        <p:tgtEl>
                                          <p:spTgt spid="5123">
                                            <p:txEl>
                                              <p:pRg st="5" end="5"/>
                                            </p:txEl>
                                          </p:spTgt>
                                        </p:tgtEl>
                                        <p:attrNameLst>
                                          <p:attrName>ppt_w</p:attrName>
                                        </p:attrNameLst>
                                      </p:cBhvr>
                                      <p:tavLst>
                                        <p:tav tm="0">
                                          <p:val>
                                            <p:fltVal val="0"/>
                                          </p:val>
                                        </p:tav>
                                        <p:tav tm="100000">
                                          <p:val>
                                            <p:strVal val="#ppt_w"/>
                                          </p:val>
                                        </p:tav>
                                      </p:tavLst>
                                    </p:anim>
                                    <p:anim calcmode="lin" valueType="num">
                                      <p:cBhvr>
                                        <p:cTn id="42" dur="1000" fill="hold"/>
                                        <p:tgtEl>
                                          <p:spTgt spid="5123">
                                            <p:txEl>
                                              <p:pRg st="5" end="5"/>
                                            </p:txEl>
                                          </p:spTgt>
                                        </p:tgtEl>
                                        <p:attrNameLst>
                                          <p:attrName>ppt_h</p:attrName>
                                        </p:attrNameLst>
                                      </p:cBhvr>
                                      <p:tavLst>
                                        <p:tav tm="0">
                                          <p:val>
                                            <p:fltVal val="0"/>
                                          </p:val>
                                        </p:tav>
                                        <p:tav tm="100000">
                                          <p:val>
                                            <p:strVal val="#ppt_h"/>
                                          </p:val>
                                        </p:tav>
                                      </p:tavLst>
                                    </p:anim>
                                    <p:anim calcmode="lin" valueType="num">
                                      <p:cBhvr>
                                        <p:cTn id="43" dur="1000" fill="hold"/>
                                        <p:tgtEl>
                                          <p:spTgt spid="512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5123">
                                            <p:txEl>
                                              <p:pRg st="5" end="5"/>
                                            </p:txEl>
                                          </p:spTgt>
                                        </p:tgtEl>
                                        <p:attrNameLst>
                                          <p:attrName>ppt_y</p:attrName>
                                        </p:attrNameLst>
                                      </p:cBhvr>
                                      <p:tavLst>
                                        <p:tav tm="0" fmla="#ppt_y+(sin(-2*pi*(1-$))*-#ppt_x+cos(-2*pi*(1-$))*(1-#ppt_y))*(1-$)">
                                          <p:val>
                                            <p:fltVal val="0"/>
                                          </p:val>
                                        </p:tav>
                                        <p:tav tm="100000">
                                          <p:val>
                                            <p:fltVal val="1"/>
                                          </p:val>
                                        </p:tav>
                                      </p:tavLst>
                                    </p:anim>
                                  </p:childTnLst>
                                </p:cTn>
                              </p:par>
                              <p:par>
                                <p:cTn id="45" presetID="15" presetClass="entr" presetSubtype="0" fill="hold" grpId="0" nodeType="withEffect">
                                  <p:stCondLst>
                                    <p:cond delay="0"/>
                                  </p:stCondLst>
                                  <p:childTnLst>
                                    <p:set>
                                      <p:cBhvr>
                                        <p:cTn id="46" dur="1" fill="hold">
                                          <p:stCondLst>
                                            <p:cond delay="0"/>
                                          </p:stCondLst>
                                        </p:cTn>
                                        <p:tgtEl>
                                          <p:spTgt spid="5123">
                                            <p:txEl>
                                              <p:pRg st="6" end="6"/>
                                            </p:txEl>
                                          </p:spTgt>
                                        </p:tgtEl>
                                        <p:attrNameLst>
                                          <p:attrName>style.visibility</p:attrName>
                                        </p:attrNameLst>
                                      </p:cBhvr>
                                      <p:to>
                                        <p:strVal val="visible"/>
                                      </p:to>
                                    </p:set>
                                    <p:anim calcmode="lin" valueType="num">
                                      <p:cBhvr>
                                        <p:cTn id="47" dur="1000" fill="hold"/>
                                        <p:tgtEl>
                                          <p:spTgt spid="5123">
                                            <p:txEl>
                                              <p:pRg st="6" end="6"/>
                                            </p:txEl>
                                          </p:spTgt>
                                        </p:tgtEl>
                                        <p:attrNameLst>
                                          <p:attrName>ppt_w</p:attrName>
                                        </p:attrNameLst>
                                      </p:cBhvr>
                                      <p:tavLst>
                                        <p:tav tm="0">
                                          <p:val>
                                            <p:fltVal val="0"/>
                                          </p:val>
                                        </p:tav>
                                        <p:tav tm="100000">
                                          <p:val>
                                            <p:strVal val="#ppt_w"/>
                                          </p:val>
                                        </p:tav>
                                      </p:tavLst>
                                    </p:anim>
                                    <p:anim calcmode="lin" valueType="num">
                                      <p:cBhvr>
                                        <p:cTn id="48" dur="1000" fill="hold"/>
                                        <p:tgtEl>
                                          <p:spTgt spid="5123">
                                            <p:txEl>
                                              <p:pRg st="6" end="6"/>
                                            </p:txEl>
                                          </p:spTgt>
                                        </p:tgtEl>
                                        <p:attrNameLst>
                                          <p:attrName>ppt_h</p:attrName>
                                        </p:attrNameLst>
                                      </p:cBhvr>
                                      <p:tavLst>
                                        <p:tav tm="0">
                                          <p:val>
                                            <p:fltVal val="0"/>
                                          </p:val>
                                        </p:tav>
                                        <p:tav tm="100000">
                                          <p:val>
                                            <p:strVal val="#ppt_h"/>
                                          </p:val>
                                        </p:tav>
                                      </p:tavLst>
                                    </p:anim>
                                    <p:anim calcmode="lin" valueType="num">
                                      <p:cBhvr>
                                        <p:cTn id="49" dur="1000" fill="hold"/>
                                        <p:tgtEl>
                                          <p:spTgt spid="512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512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nimBg="1" autoUpdateAnimBg="0"/>
      <p:bldP spid="5123" grpId="0" build="p"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496300" cy="762000"/>
          </a:xfrm>
        </p:spPr>
        <p:style>
          <a:lnRef idx="0">
            <a:schemeClr val="accent4"/>
          </a:lnRef>
          <a:fillRef idx="3">
            <a:schemeClr val="accent4"/>
          </a:fillRef>
          <a:effectRef idx="3">
            <a:schemeClr val="accent4"/>
          </a:effectRef>
          <a:fontRef idx="minor">
            <a:schemeClr val="lt1"/>
          </a:fontRef>
        </p:style>
        <p:txBody>
          <a:bodyPr>
            <a:normAutofit/>
          </a:bodyPr>
          <a:lstStyle/>
          <a:p>
            <a:r>
              <a:rPr lang="en-US" b="1" dirty="0"/>
              <a:t>Processes of the Nitrogen Cycle</a:t>
            </a:r>
            <a:r>
              <a:rPr lang="en-US" dirty="0" smtClean="0"/>
              <a:t>:</a:t>
            </a:r>
            <a:endParaRPr lang="en-US" dirty="0"/>
          </a:p>
        </p:txBody>
      </p:sp>
      <p:sp>
        <p:nvSpPr>
          <p:cNvPr id="3" name="Content Placeholder 2"/>
          <p:cNvSpPr>
            <a:spLocks noGrp="1"/>
          </p:cNvSpPr>
          <p:nvPr>
            <p:ph idx="1"/>
          </p:nvPr>
        </p:nvSpPr>
        <p:spPr>
          <a:xfrm>
            <a:off x="228600" y="1042224"/>
            <a:ext cx="3657600" cy="5358576"/>
          </a:xfrm>
          <a:ln>
            <a:solidFill>
              <a:schemeClr val="accent1"/>
            </a:solidFill>
          </a:ln>
        </p:spPr>
        <p:txBody>
          <a:bodyPr>
            <a:noAutofit/>
          </a:bodyPr>
          <a:lstStyle/>
          <a:p>
            <a:pPr marL="0" indent="0">
              <a:buNone/>
            </a:pPr>
            <a:r>
              <a:rPr lang="en-US" sz="2400" b="1" dirty="0" smtClean="0"/>
              <a:t>NITROGEN </a:t>
            </a:r>
            <a:r>
              <a:rPr lang="en-US" sz="2400" b="1" dirty="0"/>
              <a:t>FIXATION</a:t>
            </a:r>
            <a:r>
              <a:rPr lang="en-US" sz="2400" dirty="0"/>
              <a:t> is the conversion of nitrogen gas to ammonia; Ammonia can be absorbed by plants from the soil, and used to make proteins, and enter the food web for consumers.</a:t>
            </a:r>
          </a:p>
          <a:p>
            <a:pPr marL="0" indent="0">
              <a:buNone/>
            </a:pPr>
            <a:endParaRPr lang="en-US" sz="2400" dirty="0"/>
          </a:p>
          <a:p>
            <a:pPr marL="0" indent="0">
              <a:buNone/>
            </a:pPr>
            <a:r>
              <a:rPr lang="en-US" sz="2400" b="1" dirty="0"/>
              <a:t>ASSIMILATION</a:t>
            </a:r>
            <a:r>
              <a:rPr lang="en-US" sz="2400" dirty="0"/>
              <a:t>: Consumers obtain nitrogen from the plants and animals they eat by digesting the food's proteins and using it to make their own </a:t>
            </a:r>
            <a:r>
              <a:rPr lang="en-US" sz="2400" dirty="0" smtClean="0"/>
              <a:t>proteins</a:t>
            </a:r>
            <a:r>
              <a:rPr lang="en-US" sz="2400" dirty="0"/>
              <a:t> </a:t>
            </a:r>
            <a:endParaRPr lang="en-US" sz="2400" dirty="0" smtClean="0"/>
          </a:p>
        </p:txBody>
      </p:sp>
      <p:pic>
        <p:nvPicPr>
          <p:cNvPr id="4" name="Picture 3" descr="Image of the Nitrogen Cycle">
            <a:hlinkClick r:id="rId2" tgtFrame="&quot;_blank&quot;"/>
          </p:cNvPr>
          <p:cNvPicPr/>
          <p:nvPr/>
        </p:nvPicPr>
        <p:blipFill>
          <a:blip r:embed="rId3">
            <a:extLst>
              <a:ext uri="{28A0092B-C50C-407E-A947-70E740481C1C}">
                <a14:useLocalDpi xmlns="" xmlns:a14="http://schemas.microsoft.com/office/drawing/2010/main" val="0"/>
              </a:ext>
            </a:extLst>
          </a:blip>
          <a:srcRect/>
          <a:stretch>
            <a:fillRect/>
          </a:stretch>
        </p:blipFill>
        <p:spPr bwMode="auto">
          <a:xfrm>
            <a:off x="4038600" y="990600"/>
            <a:ext cx="4762500" cy="5410200"/>
          </a:xfrm>
          <a:prstGeom prst="rect">
            <a:avLst/>
          </a:prstGeom>
          <a:noFill/>
          <a:ln>
            <a:solidFill>
              <a:schemeClr val="accent1"/>
            </a:solidFill>
          </a:ln>
        </p:spPr>
      </p:pic>
    </p:spTree>
    <p:extLst>
      <p:ext uri="{BB962C8B-B14F-4D97-AF65-F5344CB8AC3E}">
        <p14:creationId xmlns="" xmlns:p14="http://schemas.microsoft.com/office/powerpoint/2010/main" val="365120094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304800" y="1066800"/>
            <a:ext cx="4267200" cy="5181600"/>
          </a:xfrm>
          <a:ln>
            <a:solidFill>
              <a:schemeClr val="accent1"/>
            </a:solidFill>
          </a:ln>
        </p:spPr>
        <p:txBody>
          <a:bodyPr>
            <a:normAutofit fontScale="85000" lnSpcReduction="20000"/>
          </a:bodyPr>
          <a:lstStyle/>
          <a:p>
            <a:pPr marL="0" indent="0">
              <a:buNone/>
            </a:pPr>
            <a:r>
              <a:rPr lang="en-US" sz="2800" b="1" dirty="0"/>
              <a:t>AMMONIFICATION</a:t>
            </a:r>
            <a:r>
              <a:rPr lang="en-US" sz="2800" dirty="0"/>
              <a:t>.</a:t>
            </a:r>
          </a:p>
          <a:p>
            <a:r>
              <a:rPr lang="en-US" sz="2800" dirty="0"/>
              <a:t>Decomposers return the nitrogen from the remains of dead plants and animals back to the soil</a:t>
            </a:r>
            <a:r>
              <a:rPr lang="en-US" sz="2800" dirty="0" smtClean="0"/>
              <a:t>.</a:t>
            </a:r>
          </a:p>
          <a:p>
            <a:pPr marL="0" indent="0">
              <a:buNone/>
            </a:pPr>
            <a:endParaRPr lang="en-US" sz="2800" dirty="0"/>
          </a:p>
          <a:p>
            <a:r>
              <a:rPr lang="en-US" sz="2800" dirty="0"/>
              <a:t>Nitrogen is also returned from animal and plant waste by decomposers (dung, urine, leaves and bark</a:t>
            </a:r>
            <a:r>
              <a:rPr lang="en-US" sz="2800" dirty="0" smtClean="0"/>
              <a:t>).</a:t>
            </a:r>
          </a:p>
          <a:p>
            <a:pPr marL="0" indent="0">
              <a:buNone/>
            </a:pPr>
            <a:endParaRPr lang="en-US" sz="2800" dirty="0"/>
          </a:p>
          <a:p>
            <a:r>
              <a:rPr lang="en-US" sz="2800" dirty="0"/>
              <a:t>Through ammonification, nitrogen that would be lost, is recycled back into the ecosystem.</a:t>
            </a:r>
          </a:p>
          <a:p>
            <a:endParaRPr lang="en-US" sz="2800" dirty="0"/>
          </a:p>
        </p:txBody>
      </p:sp>
      <p:pic>
        <p:nvPicPr>
          <p:cNvPr id="4" name="Picture 1"/>
          <p:cNvPicPr>
            <a:picLocks noChangeAspect="1"/>
          </p:cNvPicPr>
          <p:nvPr/>
        </p:nvPicPr>
        <p:blipFill>
          <a:blip r:embed="rId2"/>
          <a:srcRect/>
          <a:stretch>
            <a:fillRect/>
          </a:stretch>
        </p:blipFill>
        <p:spPr bwMode="auto">
          <a:xfrm>
            <a:off x="4648200" y="1066800"/>
            <a:ext cx="4267201" cy="5181600"/>
          </a:xfrm>
          <a:prstGeom prst="rect">
            <a:avLst/>
          </a:prstGeom>
          <a:noFill/>
          <a:ln w="9525">
            <a:solidFill>
              <a:schemeClr val="accent1"/>
            </a:solidFill>
            <a:miter lim="800000"/>
            <a:headEnd/>
            <a:tailEnd/>
          </a:ln>
        </p:spPr>
      </p:pic>
    </p:spTree>
    <p:extLst>
      <p:ext uri="{BB962C8B-B14F-4D97-AF65-F5344CB8AC3E}">
        <p14:creationId xmlns="" xmlns:p14="http://schemas.microsoft.com/office/powerpoint/2010/main" val="163155998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a:xfrm>
            <a:off x="457200" y="1219200"/>
            <a:ext cx="8229600" cy="4906963"/>
          </a:xfrm>
        </p:spPr>
        <p:txBody>
          <a:bodyPr>
            <a:normAutofit fontScale="92500" lnSpcReduction="20000"/>
          </a:bodyPr>
          <a:lstStyle/>
          <a:p>
            <a:pPr marL="0" indent="0">
              <a:buNone/>
            </a:pPr>
            <a:r>
              <a:rPr lang="en-US" b="1" dirty="0"/>
              <a:t>DENITRIFICATION</a:t>
            </a:r>
            <a:endParaRPr lang="en-US" dirty="0"/>
          </a:p>
          <a:p>
            <a:pPr lvl="1"/>
            <a:r>
              <a:rPr lang="en-US" dirty="0" err="1"/>
              <a:t>Denitrification</a:t>
            </a:r>
            <a:r>
              <a:rPr lang="en-US" dirty="0"/>
              <a:t> occurs when anaerobic bacteria (chemoautotrophs) break down nitrates and release nitrogen gas back into the atmosphere.</a:t>
            </a:r>
          </a:p>
          <a:p>
            <a:pPr marL="0" indent="0">
              <a:buNone/>
            </a:pPr>
            <a:r>
              <a:rPr lang="en-US" dirty="0"/>
              <a:t> </a:t>
            </a:r>
          </a:p>
          <a:p>
            <a:pPr marL="0" indent="0">
              <a:buNone/>
            </a:pPr>
            <a:r>
              <a:rPr lang="en-US" b="1" dirty="0"/>
              <a:t>NITRIFICATION</a:t>
            </a:r>
            <a:endParaRPr lang="en-US" dirty="0"/>
          </a:p>
          <a:p>
            <a:pPr lvl="1"/>
            <a:r>
              <a:rPr lang="en-US" dirty="0"/>
              <a:t>Bacteria convert ammonia into nitrogen compounds that plants can utilize more </a:t>
            </a:r>
            <a:r>
              <a:rPr lang="en-US" dirty="0" smtClean="0"/>
              <a:t>easily</a:t>
            </a:r>
          </a:p>
          <a:p>
            <a:pPr marL="457200" lvl="1" indent="0">
              <a:buNone/>
            </a:pPr>
            <a:endParaRPr lang="en-US" dirty="0"/>
          </a:p>
          <a:p>
            <a:pPr lvl="1"/>
            <a:r>
              <a:rPr lang="en-US" dirty="0"/>
              <a:t>Autotrophs (plants) are therefore DEPENDENT on nitrogen-fixing bacteria, and all other organisms are DEPENDENT on autotrophs!</a:t>
            </a:r>
          </a:p>
          <a:p>
            <a:endParaRPr lang="en-US" dirty="0"/>
          </a:p>
        </p:txBody>
      </p:sp>
    </p:spTree>
    <p:extLst>
      <p:ext uri="{BB962C8B-B14F-4D97-AF65-F5344CB8AC3E}">
        <p14:creationId xmlns="" xmlns:p14="http://schemas.microsoft.com/office/powerpoint/2010/main" val="385630839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4191000" cy="4572000"/>
          </a:xfrm>
          <a:ln>
            <a:solidFill>
              <a:schemeClr val="accent1"/>
            </a:solidFill>
          </a:ln>
        </p:spPr>
        <p:txBody>
          <a:bodyPr>
            <a:normAutofit/>
          </a:bodyPr>
          <a:lstStyle/>
          <a:p>
            <a:r>
              <a:rPr lang="en-US" sz="2800" dirty="0" smtClean="0"/>
              <a:t>The </a:t>
            </a:r>
            <a:r>
              <a:rPr lang="en-US" sz="2800" b="1" dirty="0" smtClean="0"/>
              <a:t>oxygen cycle</a:t>
            </a:r>
            <a:r>
              <a:rPr lang="en-US" sz="2800" dirty="0" smtClean="0"/>
              <a:t> is the biogeochemical </a:t>
            </a:r>
            <a:r>
              <a:rPr lang="en-US" sz="2800" b="1" dirty="0" smtClean="0"/>
              <a:t>cycle</a:t>
            </a:r>
            <a:r>
              <a:rPr lang="en-US" sz="2800" dirty="0" smtClean="0"/>
              <a:t> of </a:t>
            </a:r>
            <a:r>
              <a:rPr lang="en-US" sz="2800" b="1" dirty="0" smtClean="0"/>
              <a:t>oxygen</a:t>
            </a:r>
            <a:r>
              <a:rPr lang="en-US" sz="2800" dirty="0" smtClean="0"/>
              <a:t> within its three main reservoirs: the atmosphere (air), the total content of biological matter within the biosphere . </a:t>
            </a:r>
            <a:endParaRPr lang="en-US" sz="2800" dirty="0"/>
          </a:p>
        </p:txBody>
      </p:sp>
      <p:sp>
        <p:nvSpPr>
          <p:cNvPr id="4" name="Rectangle 2"/>
          <p:cNvSpPr>
            <a:spLocks noGrp="1" noChangeArrowheads="1"/>
          </p:cNvSpPr>
          <p:nvPr>
            <p:ph type="title"/>
          </p:nvPr>
        </p:nvSpPr>
        <p:spPr>
          <a:xfrm>
            <a:off x="152400" y="228600"/>
            <a:ext cx="8839200" cy="1066800"/>
          </a:xfrm>
        </p:spPr>
        <p:style>
          <a:lnRef idx="0">
            <a:schemeClr val="accent3"/>
          </a:lnRef>
          <a:fillRef idx="3">
            <a:schemeClr val="accent3"/>
          </a:fillRef>
          <a:effectRef idx="3">
            <a:schemeClr val="accent3"/>
          </a:effectRef>
          <a:fontRef idx="minor">
            <a:schemeClr val="lt1"/>
          </a:fontRef>
        </p:style>
        <p:txBody>
          <a:bodyPr/>
          <a:lstStyle/>
          <a:p>
            <a:pPr eaLnBrk="1" hangingPunct="1">
              <a:defRPr/>
            </a:pPr>
            <a:r>
              <a:rPr lang="en-US" b="1" dirty="0" smtClean="0"/>
              <a:t>Oxygen Cycle (Photosynthesis)</a:t>
            </a:r>
          </a:p>
        </p:txBody>
      </p:sp>
      <p:pic>
        <p:nvPicPr>
          <p:cNvPr id="1026" name="Picture 2" descr="http://environ.andrew.cmu.edu/m3/s4/graphics/embedded/cycleoxygentest.png"/>
          <p:cNvPicPr>
            <a:picLocks noChangeAspect="1" noChangeArrowheads="1"/>
          </p:cNvPicPr>
          <p:nvPr/>
        </p:nvPicPr>
        <p:blipFill>
          <a:blip r:embed="rId2"/>
          <a:srcRect/>
          <a:stretch>
            <a:fillRect/>
          </a:stretch>
        </p:blipFill>
        <p:spPr bwMode="auto">
          <a:xfrm>
            <a:off x="4495800" y="1371600"/>
            <a:ext cx="4267200" cy="4572000"/>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0"/>
            <a:ext cx="9144000" cy="914400"/>
          </a:xfrm>
        </p:spPr>
        <p:style>
          <a:lnRef idx="0">
            <a:schemeClr val="accent3"/>
          </a:lnRef>
          <a:fillRef idx="3">
            <a:schemeClr val="accent3"/>
          </a:fillRef>
          <a:effectRef idx="3">
            <a:schemeClr val="accent3"/>
          </a:effectRef>
          <a:fontRef idx="minor">
            <a:schemeClr val="lt1"/>
          </a:fontRef>
        </p:style>
        <p:txBody>
          <a:bodyPr/>
          <a:lstStyle/>
          <a:p>
            <a:pPr eaLnBrk="1" hangingPunct="1">
              <a:defRPr/>
            </a:pPr>
            <a:r>
              <a:rPr lang="en-US" dirty="0" smtClean="0"/>
              <a:t>Oxygen Cycle (Photosynthesis)</a:t>
            </a:r>
          </a:p>
        </p:txBody>
      </p:sp>
      <p:pic>
        <p:nvPicPr>
          <p:cNvPr id="10243" name="Picture 1"/>
          <p:cNvPicPr>
            <a:picLocks noChangeAspect="1"/>
          </p:cNvPicPr>
          <p:nvPr/>
        </p:nvPicPr>
        <p:blipFill>
          <a:blip r:embed="rId2"/>
          <a:srcRect/>
          <a:stretch>
            <a:fillRect/>
          </a:stretch>
        </p:blipFill>
        <p:spPr bwMode="auto">
          <a:xfrm>
            <a:off x="4495800" y="990600"/>
            <a:ext cx="4572000" cy="5867400"/>
          </a:xfrm>
          <a:prstGeom prst="rect">
            <a:avLst/>
          </a:prstGeom>
          <a:noFill/>
          <a:ln w="57150">
            <a:solidFill>
              <a:schemeClr val="accent1"/>
            </a:solidFill>
            <a:miter lim="800000"/>
            <a:headEnd/>
            <a:tailEnd/>
          </a:ln>
        </p:spPr>
      </p:pic>
      <p:pic>
        <p:nvPicPr>
          <p:cNvPr id="17410" name="Picture 2" descr="Image result for oxygen cycle"/>
          <p:cNvPicPr>
            <a:picLocks noChangeAspect="1" noChangeArrowheads="1"/>
          </p:cNvPicPr>
          <p:nvPr/>
        </p:nvPicPr>
        <p:blipFill>
          <a:blip r:embed="rId3"/>
          <a:srcRect/>
          <a:stretch>
            <a:fillRect/>
          </a:stretch>
        </p:blipFill>
        <p:spPr bwMode="auto">
          <a:xfrm>
            <a:off x="85725" y="990600"/>
            <a:ext cx="4333875" cy="5791200"/>
          </a:xfrm>
          <a:prstGeom prst="rect">
            <a:avLst/>
          </a:prstGeom>
          <a:noFill/>
          <a:ln w="76200">
            <a:solidFill>
              <a:schemeClr val="tx1"/>
            </a:solidFill>
          </a:ln>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44562"/>
          </a:xfrm>
        </p:spPr>
        <p:style>
          <a:lnRef idx="0">
            <a:schemeClr val="accent3"/>
          </a:lnRef>
          <a:fillRef idx="3">
            <a:schemeClr val="accent3"/>
          </a:fillRef>
          <a:effectRef idx="3">
            <a:schemeClr val="accent3"/>
          </a:effectRef>
          <a:fontRef idx="minor">
            <a:schemeClr val="lt1"/>
          </a:fontRef>
        </p:style>
        <p:txBody>
          <a:bodyPr>
            <a:normAutofit/>
          </a:bodyPr>
          <a:lstStyle/>
          <a:p>
            <a:r>
              <a:rPr lang="en-US" b="1" dirty="0" smtClean="0"/>
              <a:t>Phosphorus Cycle </a:t>
            </a:r>
            <a:endParaRPr lang="en-US" b="1" dirty="0"/>
          </a:p>
        </p:txBody>
      </p:sp>
      <p:sp>
        <p:nvSpPr>
          <p:cNvPr id="5" name="Rectangle 4"/>
          <p:cNvSpPr/>
          <p:nvPr/>
        </p:nvSpPr>
        <p:spPr>
          <a:xfrm>
            <a:off x="304800" y="1295400"/>
            <a:ext cx="3886200" cy="5324535"/>
          </a:xfrm>
          <a:prstGeom prst="rect">
            <a:avLst/>
          </a:prstGeom>
          <a:ln>
            <a:solidFill>
              <a:schemeClr val="accent1"/>
            </a:solidFill>
          </a:ln>
        </p:spPr>
        <p:txBody>
          <a:bodyPr wrap="square">
            <a:spAutoFit/>
          </a:bodyPr>
          <a:lstStyle/>
          <a:p>
            <a:r>
              <a:rPr lang="en-US" sz="2000" b="1" dirty="0" smtClean="0">
                <a:solidFill>
                  <a:schemeClr val="hlink"/>
                </a:solidFill>
                <a:latin typeface="Rockwell" pitchFamily="18" charset="0"/>
              </a:rPr>
              <a:t>The  phosphorus cycle, is the circulation of phosphorous among the rocks, soils, water, and plants and animals of the earth.</a:t>
            </a:r>
          </a:p>
          <a:p>
            <a:endParaRPr lang="en-US" sz="2000" b="1" dirty="0" smtClean="0">
              <a:solidFill>
                <a:schemeClr val="hlink"/>
              </a:solidFill>
              <a:latin typeface="Rockwell" pitchFamily="18" charset="0"/>
            </a:endParaRPr>
          </a:p>
          <a:p>
            <a:endParaRPr lang="en-US" sz="2000" b="1" dirty="0" smtClean="0">
              <a:solidFill>
                <a:schemeClr val="hlink"/>
              </a:solidFill>
              <a:latin typeface="Rockwell" pitchFamily="18" charset="0"/>
            </a:endParaRPr>
          </a:p>
          <a:p>
            <a:r>
              <a:rPr lang="en-US" sz="2000" b="1" dirty="0" smtClean="0">
                <a:solidFill>
                  <a:schemeClr val="hlink"/>
                </a:solidFill>
                <a:latin typeface="Rockwell" pitchFamily="18" charset="0"/>
              </a:rPr>
              <a:t> Human beings and all other organisms must  have phosphorus to live. </a:t>
            </a:r>
          </a:p>
          <a:p>
            <a:endParaRPr lang="en-US" sz="2000" b="1" dirty="0" smtClean="0">
              <a:solidFill>
                <a:schemeClr val="hlink"/>
              </a:solidFill>
              <a:latin typeface="Rockwell" pitchFamily="18" charset="0"/>
            </a:endParaRPr>
          </a:p>
          <a:p>
            <a:r>
              <a:rPr lang="en-US" sz="2000" b="1" dirty="0" smtClean="0">
                <a:solidFill>
                  <a:schemeClr val="hlink"/>
                </a:solidFill>
                <a:latin typeface="Rockwell" pitchFamily="18" charset="0"/>
              </a:rPr>
              <a:t>In nature, most phosphorus occurs in phosphate rock, which contains phosphate ions combined with calcium, magnesium, chlorine, and fluorine. </a:t>
            </a:r>
            <a:endParaRPr lang="en-US" sz="2000" dirty="0"/>
          </a:p>
        </p:txBody>
      </p:sp>
      <p:pic>
        <p:nvPicPr>
          <p:cNvPr id="6" name="Picture 5"/>
          <p:cNvPicPr>
            <a:picLocks noChangeAspect="1"/>
          </p:cNvPicPr>
          <p:nvPr/>
        </p:nvPicPr>
        <p:blipFill>
          <a:blip r:embed="rId2"/>
          <a:srcRect/>
          <a:stretch>
            <a:fillRect/>
          </a:stretch>
        </p:blipFill>
        <p:spPr bwMode="auto">
          <a:xfrm>
            <a:off x="4343400" y="1253949"/>
            <a:ext cx="4614862" cy="5451651"/>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style>
          <a:lnRef idx="0">
            <a:schemeClr val="accent3"/>
          </a:lnRef>
          <a:fillRef idx="3">
            <a:schemeClr val="accent3"/>
          </a:fillRef>
          <a:effectRef idx="3">
            <a:schemeClr val="accent3"/>
          </a:effectRef>
          <a:fontRef idx="minor">
            <a:schemeClr val="lt1"/>
          </a:fontRef>
        </p:style>
        <p:txBody>
          <a:bodyPr>
            <a:noAutofit/>
          </a:bodyPr>
          <a:lstStyle/>
          <a:p>
            <a:r>
              <a:rPr lang="en-US" sz="3600" b="1" dirty="0" smtClean="0"/>
              <a:t>Concept of Environment and Environmental Science  </a:t>
            </a:r>
            <a:endParaRPr lang="en-US" sz="3600" b="1" dirty="0"/>
          </a:p>
        </p:txBody>
      </p:sp>
      <p:sp>
        <p:nvSpPr>
          <p:cNvPr id="4" name="Content Placeholder 3"/>
          <p:cNvSpPr>
            <a:spLocks noGrp="1"/>
          </p:cNvSpPr>
          <p:nvPr>
            <p:ph idx="1"/>
          </p:nvPr>
        </p:nvSpPr>
        <p:spPr>
          <a:xfrm>
            <a:off x="457200" y="1371600"/>
            <a:ext cx="8229600" cy="4800600"/>
          </a:xfrm>
          <a:ln>
            <a:solidFill>
              <a:schemeClr val="accent1"/>
            </a:solidFill>
          </a:ln>
        </p:spPr>
        <p:txBody>
          <a:bodyPr>
            <a:noAutofit/>
          </a:bodyPr>
          <a:lstStyle/>
          <a:p>
            <a:pPr>
              <a:buNone/>
            </a:pPr>
            <a:r>
              <a:rPr lang="en-US" sz="3600" b="1" dirty="0" smtClean="0"/>
              <a:t>Meaning and Definition: </a:t>
            </a:r>
          </a:p>
          <a:p>
            <a:pPr lvl="1"/>
            <a:r>
              <a:rPr lang="en-US" dirty="0" smtClean="0"/>
              <a:t>The term environment has been derived from a French word </a:t>
            </a:r>
            <a:r>
              <a:rPr lang="en-US" dirty="0" smtClean="0">
                <a:solidFill>
                  <a:srgbClr val="FF0000"/>
                </a:solidFill>
              </a:rPr>
              <a:t>“</a:t>
            </a:r>
            <a:r>
              <a:rPr lang="en-US" dirty="0" err="1" smtClean="0">
                <a:solidFill>
                  <a:srgbClr val="FF0000"/>
                </a:solidFill>
              </a:rPr>
              <a:t>Environia</a:t>
            </a:r>
            <a:r>
              <a:rPr lang="en-US" dirty="0" smtClean="0">
                <a:solidFill>
                  <a:srgbClr val="FF0000"/>
                </a:solidFill>
              </a:rPr>
              <a:t>” </a:t>
            </a:r>
            <a:r>
              <a:rPr lang="en-US" dirty="0" smtClean="0"/>
              <a:t>means to surround. </a:t>
            </a:r>
          </a:p>
          <a:p>
            <a:pPr lvl="1"/>
            <a:r>
              <a:rPr lang="en-US" dirty="0" smtClean="0"/>
              <a:t>It refers to both </a:t>
            </a:r>
            <a:r>
              <a:rPr lang="en-US" dirty="0" err="1" smtClean="0"/>
              <a:t>abiotic</a:t>
            </a:r>
            <a:r>
              <a:rPr lang="en-US" dirty="0" smtClean="0"/>
              <a:t> (physical or non-living) and biotic (living) environment. </a:t>
            </a:r>
          </a:p>
          <a:p>
            <a:pPr lvl="1"/>
            <a:r>
              <a:rPr lang="en-US" dirty="0" smtClean="0"/>
              <a:t>The word environment means surroundings, in which organisms live.</a:t>
            </a:r>
          </a:p>
          <a:p>
            <a:pPr lvl="1"/>
            <a:r>
              <a:rPr lang="en-US" smtClean="0"/>
              <a:t>Generally</a:t>
            </a:r>
            <a:r>
              <a:rPr lang="en-US" dirty="0" smtClean="0"/>
              <a:t>,  environment refers to the materials and forces that surrounds the living organism.</a:t>
            </a:r>
            <a:endParaRPr lang="en-US" dirty="0"/>
          </a:p>
        </p:txBody>
      </p:sp>
    </p:spTree>
    <p:extLst>
      <p:ext uri="{BB962C8B-B14F-4D97-AF65-F5344CB8AC3E}">
        <p14:creationId xmlns:p14="http://schemas.microsoft.com/office/powerpoint/2010/main" xmlns="" val="347272348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343400" y="1600200"/>
            <a:ext cx="4343400" cy="4525963"/>
          </a:xfrm>
        </p:spPr>
        <p:txBody>
          <a:bodyPr/>
          <a:lstStyle/>
          <a:p>
            <a:endParaRPr lang="en-US" dirty="0"/>
          </a:p>
        </p:txBody>
      </p:sp>
      <p:pic>
        <p:nvPicPr>
          <p:cNvPr id="97282" name="Picture 2" descr="Image result for phosphorus cycle ppt"/>
          <p:cNvPicPr>
            <a:picLocks noChangeAspect="1" noChangeArrowheads="1"/>
          </p:cNvPicPr>
          <p:nvPr/>
        </p:nvPicPr>
        <p:blipFill>
          <a:blip r:embed="rId2"/>
          <a:srcRect/>
          <a:stretch>
            <a:fillRect/>
          </a:stretch>
        </p:blipFill>
        <p:spPr bwMode="auto">
          <a:xfrm>
            <a:off x="0" y="1"/>
            <a:ext cx="9067801" cy="6858000"/>
          </a:xfrm>
          <a:prstGeom prst="rect">
            <a:avLst/>
          </a:prstGeom>
          <a:noFill/>
        </p:spPr>
      </p:pic>
      <p:sp>
        <p:nvSpPr>
          <p:cNvPr id="5" name="TextBox 4"/>
          <p:cNvSpPr txBox="1"/>
          <p:nvPr/>
        </p:nvSpPr>
        <p:spPr>
          <a:xfrm>
            <a:off x="457200" y="533400"/>
            <a:ext cx="3352800" cy="646331"/>
          </a:xfrm>
          <a:prstGeom prst="rect">
            <a:avLst/>
          </a:prstGeom>
          <a:solidFill>
            <a:schemeClr val="bg1">
              <a:lumMod val="85000"/>
            </a:schemeClr>
          </a:solidFill>
        </p:spPr>
        <p:txBody>
          <a:bodyPr wrap="square" rtlCol="0">
            <a:spAutoFit/>
          </a:bodyPr>
          <a:lstStyle/>
          <a:p>
            <a:r>
              <a:rPr lang="en-US" sz="3600" dirty="0" err="1" smtClean="0"/>
              <a:t>Contd</a:t>
            </a:r>
            <a:r>
              <a:rPr lang="en-US" sz="3600" dirty="0" smtClean="0"/>
              <a:t>…..</a:t>
            </a:r>
            <a:endParaRPr lang="en-US" sz="3600"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Image result for phosphorus cycle ppt"/>
          <p:cNvPicPr>
            <a:picLocks noChangeAspect="1" noChangeArrowheads="1"/>
          </p:cNvPicPr>
          <p:nvPr/>
        </p:nvPicPr>
        <p:blipFill>
          <a:blip r:embed="rId2"/>
          <a:srcRect/>
          <a:stretch>
            <a:fillRect/>
          </a:stretch>
        </p:blipFill>
        <p:spPr bwMode="auto">
          <a:xfrm>
            <a:off x="4953000" y="1143000"/>
            <a:ext cx="4038600" cy="5486400"/>
          </a:xfrm>
          <a:prstGeom prst="rect">
            <a:avLst/>
          </a:prstGeom>
          <a:noFill/>
          <a:ln>
            <a:solidFill>
              <a:schemeClr val="accent1"/>
            </a:solidFill>
          </a:ln>
        </p:spPr>
      </p:pic>
      <p:sp>
        <p:nvSpPr>
          <p:cNvPr id="6" name="Rectangle 5"/>
          <p:cNvSpPr/>
          <p:nvPr/>
        </p:nvSpPr>
        <p:spPr>
          <a:xfrm>
            <a:off x="76200" y="1143001"/>
            <a:ext cx="4648200" cy="5410200"/>
          </a:xfrm>
          <a:prstGeom prst="rect">
            <a:avLst/>
          </a:prstGeom>
          <a:ln>
            <a:solidFill>
              <a:schemeClr val="accent1"/>
            </a:solidFill>
          </a:ln>
        </p:spPr>
        <p:txBody>
          <a:bodyPr wrap="square">
            <a:spAutoFit/>
          </a:bodyPr>
          <a:lstStyle/>
          <a:p>
            <a:pPr marL="390525" indent="-330200">
              <a:buFont typeface="Arial" pitchFamily="34" charset="0"/>
              <a:buChar char="•"/>
              <a:defRPr/>
            </a:pPr>
            <a:r>
              <a:rPr lang="en-US" sz="2400" dirty="0" smtClean="0"/>
              <a:t>The source of Phosphorus (P) is rock.</a:t>
            </a:r>
          </a:p>
          <a:p>
            <a:pPr marL="390525" indent="-330200">
              <a:defRPr/>
            </a:pPr>
            <a:r>
              <a:rPr lang="en-US" sz="2400" dirty="0" smtClean="0"/>
              <a:t> </a:t>
            </a:r>
          </a:p>
          <a:p>
            <a:pPr marL="390525" indent="-330200">
              <a:buFont typeface="Arial" pitchFamily="34" charset="0"/>
              <a:buChar char="•"/>
              <a:defRPr/>
            </a:pPr>
            <a:r>
              <a:rPr lang="en-US" sz="2400" dirty="0" smtClean="0"/>
              <a:t>Phosphorus is released into the cycle through erosion or mining. </a:t>
            </a:r>
          </a:p>
          <a:p>
            <a:pPr marL="390525" indent="-330200">
              <a:defRPr/>
            </a:pPr>
            <a:endParaRPr lang="en-US" sz="2400" dirty="0" smtClean="0"/>
          </a:p>
          <a:p>
            <a:pPr marL="390525" indent="-330200">
              <a:buFont typeface="Arial" pitchFamily="34" charset="0"/>
              <a:buChar char="•"/>
              <a:defRPr/>
            </a:pPr>
            <a:r>
              <a:rPr lang="en-US" sz="2400" dirty="0" smtClean="0"/>
              <a:t>Phosphorus is soluble in H2O as phosphate (PO4)</a:t>
            </a:r>
          </a:p>
          <a:p>
            <a:pPr marL="390525" indent="-330200">
              <a:defRPr/>
            </a:pPr>
            <a:endParaRPr lang="en-US" sz="2400" dirty="0" smtClean="0"/>
          </a:p>
          <a:p>
            <a:pPr marL="390525" indent="-330200">
              <a:buFont typeface="Arial" pitchFamily="34" charset="0"/>
              <a:buChar char="•"/>
              <a:defRPr/>
            </a:pPr>
            <a:r>
              <a:rPr lang="en-US" sz="2400" dirty="0" smtClean="0"/>
              <a:t>Phosphorus is taken up by plant roots, then travels through food chains.</a:t>
            </a:r>
          </a:p>
          <a:p>
            <a:pPr marL="390525" indent="-330200">
              <a:defRPr/>
            </a:pPr>
            <a:endParaRPr lang="en-US" sz="2400" dirty="0" smtClean="0"/>
          </a:p>
          <a:p>
            <a:pPr marL="390525" indent="-330200">
              <a:buFont typeface="Arial" pitchFamily="34" charset="0"/>
              <a:buChar char="•"/>
              <a:defRPr/>
            </a:pPr>
            <a:r>
              <a:rPr lang="en-US" sz="2400" dirty="0" smtClean="0"/>
              <a:t>It is returned to sediment </a:t>
            </a:r>
            <a:endParaRPr lang="en-US" sz="2000" dirty="0" smtClean="0"/>
          </a:p>
        </p:txBody>
      </p:sp>
      <p:sp>
        <p:nvSpPr>
          <p:cNvPr id="8" name="TextBox 7"/>
          <p:cNvSpPr txBox="1"/>
          <p:nvPr/>
        </p:nvSpPr>
        <p:spPr>
          <a:xfrm>
            <a:off x="138660" y="227350"/>
            <a:ext cx="8915400" cy="781109"/>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4400" dirty="0" err="1" smtClean="0"/>
              <a:t>Contd</a:t>
            </a:r>
            <a:r>
              <a:rPr lang="en-US" sz="4400" dirty="0" smtClean="0"/>
              <a:t>…..</a:t>
            </a:r>
            <a:endParaRPr lang="en-US" sz="4400"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lstStyle/>
          <a:p>
            <a:r>
              <a:rPr lang="en-US" dirty="0" smtClean="0"/>
              <a:t>Concept of ecosystem services </a:t>
            </a:r>
            <a:endParaRPr lang="en-US" dirty="0"/>
          </a:p>
        </p:txBody>
      </p:sp>
      <p:sp>
        <p:nvSpPr>
          <p:cNvPr id="3" name="Content Placeholder 2"/>
          <p:cNvSpPr>
            <a:spLocks noGrp="1"/>
          </p:cNvSpPr>
          <p:nvPr>
            <p:ph idx="1"/>
          </p:nvPr>
        </p:nvSpPr>
        <p:spPr/>
        <p:txBody>
          <a:bodyPr>
            <a:normAutofit lnSpcReduction="10000"/>
          </a:bodyPr>
          <a:lstStyle/>
          <a:p>
            <a:r>
              <a:rPr lang="en-US" b="1" dirty="0" smtClean="0"/>
              <a:t>Ecosystem services</a:t>
            </a:r>
            <a:r>
              <a:rPr lang="en-US" dirty="0" smtClean="0"/>
              <a:t> are grouped into four broad categories: </a:t>
            </a:r>
          </a:p>
          <a:p>
            <a:pPr marL="919162" lvl="2" indent="-514350">
              <a:buFont typeface="+mj-lt"/>
              <a:buAutoNum type="arabicPeriod"/>
            </a:pPr>
            <a:r>
              <a:rPr lang="en-US" sz="2800" dirty="0" smtClean="0">
                <a:solidFill>
                  <a:srgbClr val="FF0000"/>
                </a:solidFill>
              </a:rPr>
              <a:t>provisioning,</a:t>
            </a:r>
            <a:r>
              <a:rPr lang="en-US" sz="2800" dirty="0" smtClean="0"/>
              <a:t> such as the production of food and water; </a:t>
            </a:r>
          </a:p>
          <a:p>
            <a:pPr marL="919162" lvl="2" indent="-514350">
              <a:buFont typeface="+mj-lt"/>
              <a:buAutoNum type="arabicPeriod"/>
            </a:pPr>
            <a:r>
              <a:rPr lang="en-US" sz="2800" dirty="0" smtClean="0">
                <a:solidFill>
                  <a:srgbClr val="FF0000"/>
                </a:solidFill>
              </a:rPr>
              <a:t>regulating, </a:t>
            </a:r>
            <a:r>
              <a:rPr lang="en-US" sz="2800" dirty="0" smtClean="0"/>
              <a:t>such as the control of climate and disease; </a:t>
            </a:r>
          </a:p>
          <a:p>
            <a:pPr marL="919162" lvl="2" indent="-514350">
              <a:buFont typeface="+mj-lt"/>
              <a:buAutoNum type="arabicPeriod"/>
            </a:pPr>
            <a:r>
              <a:rPr lang="en-US" sz="2800" dirty="0" smtClean="0">
                <a:solidFill>
                  <a:srgbClr val="FF0000"/>
                </a:solidFill>
              </a:rPr>
              <a:t>supporting</a:t>
            </a:r>
            <a:r>
              <a:rPr lang="en-US" sz="2800" dirty="0" smtClean="0"/>
              <a:t>, such as nutrient cycles and crop pollination;  </a:t>
            </a:r>
          </a:p>
          <a:p>
            <a:pPr marL="919162" lvl="2" indent="-514350">
              <a:buFont typeface="+mj-lt"/>
              <a:buAutoNum type="arabicPeriod"/>
            </a:pPr>
            <a:r>
              <a:rPr lang="en-US" sz="2800" dirty="0" smtClean="0">
                <a:solidFill>
                  <a:srgbClr val="FF0000"/>
                </a:solidFill>
              </a:rPr>
              <a:t>cultural,</a:t>
            </a:r>
            <a:r>
              <a:rPr lang="en-US" sz="2800" dirty="0" smtClean="0"/>
              <a:t> such as spiritual and recreational benefits.</a:t>
            </a:r>
            <a:endParaRPr lang="en-US" sz="2800"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Image result"/>
          <p:cNvPicPr>
            <a:picLocks noChangeAspect="1" noChangeArrowheads="1"/>
          </p:cNvPicPr>
          <p:nvPr/>
        </p:nvPicPr>
        <p:blipFill>
          <a:blip r:embed="rId3"/>
          <a:srcRect/>
          <a:stretch>
            <a:fillRect/>
          </a:stretch>
        </p:blipFill>
        <p:spPr bwMode="auto">
          <a:xfrm>
            <a:off x="0" y="0"/>
            <a:ext cx="9144000" cy="6858000"/>
          </a:xfrm>
          <a:prstGeom prst="rect">
            <a:avLst/>
          </a:prstGeom>
          <a:noFill/>
          <a:ln w="57150">
            <a:solidFill>
              <a:schemeClr val="tx1"/>
            </a:solidFill>
          </a:ln>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dirty="0" smtClean="0"/>
              <a:t>Concept of payment for ecosystem</a:t>
            </a:r>
            <a:endParaRPr lang="en-US" dirty="0"/>
          </a:p>
        </p:txBody>
      </p:sp>
      <p:pic>
        <p:nvPicPr>
          <p:cNvPr id="5" name="Picture 2"/>
          <p:cNvPicPr>
            <a:picLocks noChangeAspect="1" noChangeArrowheads="1"/>
          </p:cNvPicPr>
          <p:nvPr/>
        </p:nvPicPr>
        <p:blipFill>
          <a:blip r:embed="rId2"/>
          <a:srcRect/>
          <a:stretch>
            <a:fillRect/>
          </a:stretch>
        </p:blipFill>
        <p:spPr bwMode="auto">
          <a:xfrm>
            <a:off x="457200" y="1043537"/>
            <a:ext cx="8229599" cy="5509663"/>
          </a:xfrm>
          <a:prstGeom prst="rect">
            <a:avLst/>
          </a:prstGeom>
          <a:noFill/>
          <a:ln w="9525">
            <a:noFill/>
            <a:miter lim="800000"/>
            <a:headEnd/>
            <a:tailEnd/>
          </a:ln>
          <a:effec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229600" cy="411162"/>
          </a:xfrm>
        </p:spPr>
        <p:txBody>
          <a:bodyPr>
            <a:normAutofit fontScale="90000"/>
          </a:bodyPr>
          <a:lstStyle/>
          <a:p>
            <a:pPr algn="l"/>
            <a:r>
              <a:rPr lang="en-US" dirty="0" err="1" smtClean="0"/>
              <a:t>Contd</a:t>
            </a:r>
            <a:r>
              <a:rPr lang="en-US" dirty="0" smtClean="0"/>
              <a:t>….</a:t>
            </a:r>
            <a:endParaRPr lang="en-US" dirty="0"/>
          </a:p>
        </p:txBody>
      </p:sp>
      <p:pic>
        <p:nvPicPr>
          <p:cNvPr id="4" name="Picture 1"/>
          <p:cNvPicPr>
            <a:picLocks noChangeAspect="1" noChangeArrowheads="1"/>
          </p:cNvPicPr>
          <p:nvPr/>
        </p:nvPicPr>
        <p:blipFill>
          <a:blip r:embed="rId2"/>
          <a:srcRect/>
          <a:stretch>
            <a:fillRect/>
          </a:stretch>
        </p:blipFill>
        <p:spPr bwMode="auto">
          <a:xfrm>
            <a:off x="228600" y="609600"/>
            <a:ext cx="8686800" cy="6092190"/>
          </a:xfrm>
          <a:prstGeom prst="rect">
            <a:avLst/>
          </a:prstGeom>
          <a:noFill/>
          <a:ln w="9525">
            <a:noFill/>
            <a:miter lim="800000"/>
            <a:headEnd/>
            <a:tailEnd/>
          </a:ln>
          <a:effectLst/>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6498" name="Picture 2"/>
          <p:cNvPicPr>
            <a:picLocks noChangeAspect="1" noChangeArrowheads="1"/>
          </p:cNvPicPr>
          <p:nvPr/>
        </p:nvPicPr>
        <p:blipFill>
          <a:blip r:embed="rId2"/>
          <a:srcRect/>
          <a:stretch>
            <a:fillRect/>
          </a:stretch>
        </p:blipFill>
        <p:spPr bwMode="auto">
          <a:xfrm>
            <a:off x="0" y="-152400"/>
            <a:ext cx="9144000" cy="7010400"/>
          </a:xfrm>
          <a:prstGeom prst="rect">
            <a:avLst/>
          </a:prstGeom>
          <a:noFill/>
          <a:ln w="9525">
            <a:noFill/>
            <a:miter lim="800000"/>
            <a:headEnd/>
            <a:tailEnd/>
          </a:ln>
          <a:effectLst/>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7522" name="Picture 2"/>
          <p:cNvPicPr>
            <a:picLocks noChangeAspect="1" noChangeArrowheads="1"/>
          </p:cNvPicPr>
          <p:nvPr/>
        </p:nvPicPr>
        <p:blipFill>
          <a:blip r:embed="rId2"/>
          <a:srcRect/>
          <a:stretch>
            <a:fillRect/>
          </a:stretch>
        </p:blipFill>
        <p:spPr bwMode="auto">
          <a:xfrm>
            <a:off x="36540" y="0"/>
            <a:ext cx="9107459" cy="6858000"/>
          </a:xfrm>
          <a:prstGeom prst="rect">
            <a:avLst/>
          </a:prstGeom>
          <a:noFill/>
          <a:ln w="9525">
            <a:noFill/>
            <a:miter lim="800000"/>
            <a:headEnd/>
            <a:tailEnd/>
          </a:ln>
          <a:effectLst/>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8546" name="Picture 2"/>
          <p:cNvPicPr>
            <a:picLocks noChangeAspect="1" noChangeArrowheads="1"/>
          </p:cNvPicPr>
          <p:nvPr/>
        </p:nvPicPr>
        <p:blipFill>
          <a:blip r:embed="rId2"/>
          <a:srcRect/>
          <a:stretch>
            <a:fillRect/>
          </a:stretch>
        </p:blipFill>
        <p:spPr bwMode="auto">
          <a:xfrm>
            <a:off x="-81066" y="0"/>
            <a:ext cx="8920265" cy="6858000"/>
          </a:xfrm>
          <a:prstGeom prst="rect">
            <a:avLst/>
          </a:prstGeom>
          <a:noFill/>
          <a:ln w="9525">
            <a:noFill/>
            <a:miter lim="800000"/>
            <a:headEnd/>
            <a:tailEnd/>
          </a:ln>
          <a:effectLst/>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15400" cy="914400"/>
          </a:xfrm>
        </p:spPr>
        <p:style>
          <a:lnRef idx="0">
            <a:schemeClr val="accent3"/>
          </a:lnRef>
          <a:fillRef idx="3">
            <a:schemeClr val="accent3"/>
          </a:fillRef>
          <a:effectRef idx="3">
            <a:schemeClr val="accent3"/>
          </a:effectRef>
          <a:fontRef idx="minor">
            <a:schemeClr val="lt1"/>
          </a:fontRef>
        </p:style>
        <p:txBody>
          <a:bodyPr>
            <a:normAutofit/>
          </a:bodyPr>
          <a:lstStyle/>
          <a:p>
            <a:r>
              <a:rPr lang="en-US" b="1" dirty="0" smtClean="0"/>
              <a:t>Human Impact on Ecosystem </a:t>
            </a:r>
            <a:endParaRPr lang="en-US" b="1" dirty="0"/>
          </a:p>
        </p:txBody>
      </p:sp>
      <p:sp>
        <p:nvSpPr>
          <p:cNvPr id="3" name="Content Placeholder 2"/>
          <p:cNvSpPr>
            <a:spLocks noGrp="1"/>
          </p:cNvSpPr>
          <p:nvPr>
            <p:ph idx="1"/>
          </p:nvPr>
        </p:nvSpPr>
        <p:spPr>
          <a:xfrm>
            <a:off x="76200" y="1143000"/>
            <a:ext cx="8915400" cy="5181600"/>
          </a:xfrm>
        </p:spPr>
        <p:txBody>
          <a:bodyPr>
            <a:normAutofit fontScale="92500" lnSpcReduction="10000"/>
          </a:bodyPr>
          <a:lstStyle/>
          <a:p>
            <a:r>
              <a:rPr lang="en-US" sz="2800" dirty="0" smtClean="0"/>
              <a:t>Human impact on the ecosystem is something done by humans and gives the affect at the ecosystem like chopping down forests, and cars burning off greenhouse gases.</a:t>
            </a:r>
          </a:p>
          <a:p>
            <a:pPr>
              <a:buNone/>
            </a:pPr>
            <a:endParaRPr lang="en-US" sz="2800" dirty="0" smtClean="0"/>
          </a:p>
          <a:p>
            <a:r>
              <a:rPr lang="en-GB" sz="2800" dirty="0" smtClean="0"/>
              <a:t>Man impacts environments for a number of reasons:</a:t>
            </a:r>
          </a:p>
          <a:p>
            <a:pPr lvl="1"/>
            <a:r>
              <a:rPr lang="en-GB" sz="2400" dirty="0" smtClean="0"/>
              <a:t>Food production – agriculture and wild harvest</a:t>
            </a:r>
          </a:p>
          <a:p>
            <a:pPr lvl="1"/>
            <a:r>
              <a:rPr lang="en-GB" sz="2400" dirty="0" smtClean="0"/>
              <a:t>Energy production</a:t>
            </a:r>
          </a:p>
          <a:p>
            <a:pPr lvl="1"/>
            <a:r>
              <a:rPr lang="en-GB" sz="2400" dirty="0" smtClean="0"/>
              <a:t>Pollution</a:t>
            </a:r>
          </a:p>
          <a:p>
            <a:pPr lvl="1">
              <a:buNone/>
            </a:pPr>
            <a:endParaRPr lang="en-GB" sz="2400" dirty="0" smtClean="0"/>
          </a:p>
          <a:p>
            <a:r>
              <a:rPr lang="en-GB" sz="2800" dirty="0" smtClean="0"/>
              <a:t>Together these activities stress ecosystems</a:t>
            </a:r>
          </a:p>
          <a:p>
            <a:r>
              <a:rPr lang="en-GB" sz="2800" dirty="0" smtClean="0"/>
              <a:t>Stress leads to a reduction in species diversity</a:t>
            </a:r>
          </a:p>
          <a:p>
            <a:pPr lvl="1"/>
            <a:r>
              <a:rPr lang="en-GB" sz="2400" dirty="0" smtClean="0"/>
              <a:t>Populations sizes </a:t>
            </a:r>
            <a:r>
              <a:rPr lang="en-GB" sz="2400" smtClean="0"/>
              <a:t>may increase</a:t>
            </a:r>
            <a:endParaRPr lang="en-GB" sz="24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1219200"/>
            <a:ext cx="8229600" cy="4906963"/>
          </a:xfrm>
        </p:spPr>
        <p:txBody>
          <a:bodyPr>
            <a:normAutofit lnSpcReduction="10000"/>
          </a:bodyPr>
          <a:lstStyle/>
          <a:p>
            <a:r>
              <a:rPr lang="en-US" sz="2800" dirty="0" smtClean="0"/>
              <a:t>Environment is the sum total of conditions that surrounds us at a given point of time and space.</a:t>
            </a:r>
          </a:p>
          <a:p>
            <a:endParaRPr lang="en-US" sz="2800" dirty="0" smtClean="0"/>
          </a:p>
          <a:p>
            <a:r>
              <a:rPr lang="en-US" sz="2800" dirty="0" smtClean="0"/>
              <a:t>It is comprised of the interacting systems of physical, biological and cultural elements which are interlinked both individually and collectively. </a:t>
            </a:r>
          </a:p>
          <a:p>
            <a:endParaRPr lang="en-US" sz="2800" dirty="0" smtClean="0"/>
          </a:p>
          <a:p>
            <a:r>
              <a:rPr lang="en-US" sz="2800" dirty="0" smtClean="0"/>
              <a:t>Environment is the sum total of conditions in which an organism has to survive or maintain its life process. It influences the growth and development of living forms.</a:t>
            </a:r>
            <a:endParaRPr lang="en-US" sz="2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p:spPr>
        <p:txBody>
          <a:bodyPr/>
          <a:lstStyle/>
          <a:p>
            <a:r>
              <a:rPr lang="en-US" dirty="0" smtClean="0"/>
              <a:t>THANK YOU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 </a:t>
            </a:r>
            <a:endParaRPr lang="en-US" dirty="0"/>
          </a:p>
        </p:txBody>
      </p:sp>
      <p:sp>
        <p:nvSpPr>
          <p:cNvPr id="3" name="Content Placeholder 2"/>
          <p:cNvSpPr>
            <a:spLocks noGrp="1"/>
          </p:cNvSpPr>
          <p:nvPr>
            <p:ph idx="1"/>
          </p:nvPr>
        </p:nvSpPr>
        <p:spPr/>
        <p:txBody>
          <a:bodyPr/>
          <a:lstStyle/>
          <a:p>
            <a:r>
              <a:rPr lang="en-US" dirty="0" smtClean="0"/>
              <a:t>According to P. </a:t>
            </a:r>
            <a:r>
              <a:rPr lang="en-US" dirty="0" err="1" smtClean="0"/>
              <a:t>Gisbert</a:t>
            </a:r>
            <a:r>
              <a:rPr lang="en-US" dirty="0" smtClean="0"/>
              <a:t> “Environment is anything immediately surrounding an object and exerting a direct influence on it.”</a:t>
            </a:r>
          </a:p>
          <a:p>
            <a:pPr>
              <a:buNone/>
            </a:pPr>
            <a:endParaRPr lang="en-US" dirty="0" smtClean="0"/>
          </a:p>
          <a:p>
            <a:r>
              <a:rPr lang="en-US" dirty="0" smtClean="0"/>
              <a:t>According to E. J. Ross “Environment is an external force which influences us.”</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4" name="Content Placeholder 2"/>
          <p:cNvSpPr>
            <a:spLocks noGrp="1"/>
          </p:cNvSpPr>
          <p:nvPr>
            <p:ph idx="1"/>
          </p:nvPr>
        </p:nvSpPr>
        <p:spPr>
          <a:xfrm>
            <a:off x="304800" y="1493837"/>
            <a:ext cx="8229600" cy="2392363"/>
          </a:xfrm>
          <a:ln>
            <a:solidFill>
              <a:schemeClr val="accent1"/>
            </a:solidFill>
          </a:ln>
        </p:spPr>
        <p:txBody>
          <a:bodyPr/>
          <a:lstStyle/>
          <a:p>
            <a:pPr>
              <a:buNone/>
            </a:pPr>
            <a:r>
              <a:rPr lang="en-US" b="1" dirty="0" smtClean="0"/>
              <a:t>Environment</a:t>
            </a:r>
          </a:p>
          <a:p>
            <a:pPr>
              <a:buNone/>
            </a:pPr>
            <a:r>
              <a:rPr lang="en-US" dirty="0" smtClean="0"/>
              <a:t>	Aggregate of all external conditions and influences affecting the life and development of an organism, human behavior or society</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nvironment&#10;• Definition:- “All the living and non living factors affecting an&#10;organism and ultimately determining its fo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8600" y="-956"/>
            <a:ext cx="9753600" cy="685895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21144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ost Precise Definition of&#10;Environment&#10;• Environment is Define as “The Complex of Physical, Chemical &amp;&#10;Biotic factors aff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6200" y="0"/>
            <a:ext cx="9067800" cy="685799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85977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686800" cy="6781800"/>
          </a:xfrm>
        </p:spPr>
        <p:txBody>
          <a:bodyPr/>
          <a:lstStyle/>
          <a:p>
            <a:pPr marL="0" indent="0">
              <a:buNone/>
            </a:pPr>
            <a:r>
              <a:rPr lang="en-US" dirty="0" smtClean="0"/>
              <a:t>In short: Interaction between human behavior and nature is called environment </a:t>
            </a:r>
            <a:endParaRPr lang="en-US" dirty="0"/>
          </a:p>
        </p:txBody>
      </p:sp>
      <p:sp>
        <p:nvSpPr>
          <p:cNvPr id="4" name="Rectangle 3"/>
          <p:cNvSpPr/>
          <p:nvPr/>
        </p:nvSpPr>
        <p:spPr>
          <a:xfrm>
            <a:off x="602226" y="1715729"/>
            <a:ext cx="2286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Physical condition: water, soil, temperature, air etc.</a:t>
            </a:r>
            <a:endParaRPr lang="en-US" dirty="0"/>
          </a:p>
        </p:txBody>
      </p:sp>
      <p:sp>
        <p:nvSpPr>
          <p:cNvPr id="6" name="Rectangle 5"/>
          <p:cNvSpPr/>
          <p:nvPr/>
        </p:nvSpPr>
        <p:spPr>
          <a:xfrm>
            <a:off x="3352800" y="3254477"/>
            <a:ext cx="2286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Concept of environment </a:t>
            </a:r>
            <a:endParaRPr lang="en-US" dirty="0"/>
          </a:p>
        </p:txBody>
      </p:sp>
      <p:sp>
        <p:nvSpPr>
          <p:cNvPr id="7" name="Rectangle 6"/>
          <p:cNvSpPr/>
          <p:nvPr/>
        </p:nvSpPr>
        <p:spPr>
          <a:xfrm>
            <a:off x="6140245" y="1828800"/>
            <a:ext cx="2286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Biological condition: plants, animal, microbes</a:t>
            </a:r>
            <a:endParaRPr lang="en-US" dirty="0"/>
          </a:p>
        </p:txBody>
      </p:sp>
      <p:sp>
        <p:nvSpPr>
          <p:cNvPr id="8" name="Rectangle 7"/>
          <p:cNvSpPr/>
          <p:nvPr/>
        </p:nvSpPr>
        <p:spPr>
          <a:xfrm>
            <a:off x="304800" y="5334000"/>
            <a:ext cx="86106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Socio-cultural conditions, </a:t>
            </a:r>
            <a:r>
              <a:rPr lang="en-US" dirty="0" err="1" smtClean="0"/>
              <a:t>eg</a:t>
            </a:r>
            <a:r>
              <a:rPr lang="en-US" dirty="0" smtClean="0"/>
              <a:t>. Traditions, customs, beliefs etc.</a:t>
            </a:r>
            <a:endParaRPr lang="en-US" dirty="0"/>
          </a:p>
        </p:txBody>
      </p:sp>
      <p:cxnSp>
        <p:nvCxnSpPr>
          <p:cNvPr id="10" name="Straight Arrow Connector 9"/>
          <p:cNvCxnSpPr/>
          <p:nvPr/>
        </p:nvCxnSpPr>
        <p:spPr>
          <a:xfrm flipH="1" flipV="1">
            <a:off x="2438400" y="3048000"/>
            <a:ext cx="914400" cy="8382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638800" y="3254477"/>
            <a:ext cx="762000" cy="101272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4495800" y="4422059"/>
            <a:ext cx="0" cy="91194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2895600" y="2514600"/>
            <a:ext cx="2971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flipV="1">
            <a:off x="1143000" y="3109451"/>
            <a:ext cx="1295400" cy="2148349"/>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6324600" y="3254477"/>
            <a:ext cx="838200" cy="200332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279832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err="1" smtClean="0"/>
              <a:t>Contd</a:t>
            </a:r>
            <a:r>
              <a:rPr lang="en-US" dirty="0" smtClean="0"/>
              <a:t>…..</a:t>
            </a:r>
            <a:endParaRPr lang="en-US" dirty="0"/>
          </a:p>
        </p:txBody>
      </p:sp>
      <p:sp>
        <p:nvSpPr>
          <p:cNvPr id="3" name="Content Placeholder 2"/>
          <p:cNvSpPr>
            <a:spLocks noGrp="1"/>
          </p:cNvSpPr>
          <p:nvPr>
            <p:ph idx="1"/>
          </p:nvPr>
        </p:nvSpPr>
        <p:spPr>
          <a:xfrm>
            <a:off x="381000" y="1066800"/>
            <a:ext cx="8458200" cy="5410200"/>
          </a:xfrm>
          <a:ln>
            <a:solidFill>
              <a:schemeClr val="accent1"/>
            </a:solidFill>
          </a:ln>
        </p:spPr>
        <p:txBody>
          <a:bodyPr>
            <a:normAutofit fontScale="85000" lnSpcReduction="10000"/>
          </a:bodyPr>
          <a:lstStyle/>
          <a:p>
            <a:pPr marL="514350" indent="-514350">
              <a:buAutoNum type="alphaLcParenBoth"/>
            </a:pPr>
            <a:r>
              <a:rPr lang="en-US" dirty="0" smtClean="0"/>
              <a:t>Micro environment refers to the immediate local surrounding of the organism.</a:t>
            </a:r>
          </a:p>
          <a:p>
            <a:pPr marL="514350" indent="-514350">
              <a:buNone/>
            </a:pPr>
            <a:endParaRPr lang="en-US" dirty="0" smtClean="0"/>
          </a:p>
          <a:p>
            <a:pPr>
              <a:buNone/>
            </a:pPr>
            <a:r>
              <a:rPr lang="en-US" dirty="0" smtClean="0"/>
              <a:t>(b) Macro environment refers to all the physical and biotic conditions that surround the organism externally.</a:t>
            </a:r>
          </a:p>
          <a:p>
            <a:pPr>
              <a:buNone/>
            </a:pPr>
            <a:endParaRPr lang="en-US" dirty="0" smtClean="0"/>
          </a:p>
          <a:p>
            <a:pPr>
              <a:buNone/>
            </a:pPr>
            <a:r>
              <a:rPr lang="en-US" dirty="0" smtClean="0"/>
              <a:t>(c) Physical environment refers to all </a:t>
            </a:r>
            <a:r>
              <a:rPr lang="en-US" dirty="0" err="1" smtClean="0"/>
              <a:t>abiotic</a:t>
            </a:r>
            <a:r>
              <a:rPr lang="en-US" dirty="0" smtClean="0"/>
              <a:t> factors or conditions like temperature, light, rainfall, soil, minerals etc. It comprises of atmosphere, lithosphere and hydrosphere.</a:t>
            </a:r>
          </a:p>
          <a:p>
            <a:pPr>
              <a:buNone/>
            </a:pPr>
            <a:endParaRPr lang="en-US" dirty="0" smtClean="0"/>
          </a:p>
          <a:p>
            <a:pPr>
              <a:buNone/>
            </a:pPr>
            <a:r>
              <a:rPr lang="en-US" dirty="0" smtClean="0"/>
              <a:t>(d) Biotic environment includes all biotic factors or living forms like plants, animals, Micro-organisms.</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715962"/>
          </a:xfrm>
          <a:solidFill>
            <a:srgbClr val="00B050"/>
          </a:solidFill>
        </p:spPr>
        <p:txBody>
          <a:bodyPr>
            <a:normAutofit fontScale="90000"/>
          </a:bodyPr>
          <a:lstStyle/>
          <a:p>
            <a:r>
              <a:rPr lang="en-US" dirty="0" smtClean="0">
                <a:solidFill>
                  <a:schemeClr val="bg1"/>
                </a:solidFill>
              </a:rPr>
              <a:t>Classification of Environment </a:t>
            </a:r>
          </a:p>
        </p:txBody>
      </p:sp>
      <p:sp>
        <p:nvSpPr>
          <p:cNvPr id="6147" name="Content Placeholder 2"/>
          <p:cNvSpPr>
            <a:spLocks noGrp="1"/>
          </p:cNvSpPr>
          <p:nvPr>
            <p:ph idx="1"/>
          </p:nvPr>
        </p:nvSpPr>
        <p:spPr>
          <a:xfrm>
            <a:off x="457200" y="1219200"/>
            <a:ext cx="8229600" cy="4495800"/>
          </a:xfrm>
        </p:spPr>
        <p:txBody>
          <a:bodyPr>
            <a:normAutofit fontScale="92500" lnSpcReduction="20000"/>
          </a:bodyPr>
          <a:lstStyle/>
          <a:p>
            <a:r>
              <a:rPr lang="en-US" b="1" dirty="0" smtClean="0"/>
              <a:t>External or macro environment</a:t>
            </a:r>
          </a:p>
          <a:p>
            <a:pPr marL="1200150" lvl="3" indent="-342900"/>
            <a:r>
              <a:rPr lang="en-US" sz="2800" dirty="0" smtClean="0"/>
              <a:t>The external factors can be divided into </a:t>
            </a:r>
            <a:r>
              <a:rPr lang="en-US" sz="2800" dirty="0" smtClean="0">
                <a:solidFill>
                  <a:srgbClr val="0000FF"/>
                </a:solidFill>
              </a:rPr>
              <a:t>physical, biological and psychosocia</a:t>
            </a:r>
            <a:r>
              <a:rPr lang="en-US" sz="2800" dirty="0" smtClean="0"/>
              <a:t>l components or “ all that which is external to the individual human host”</a:t>
            </a:r>
          </a:p>
          <a:p>
            <a:endParaRPr lang="en-US" dirty="0" smtClean="0"/>
          </a:p>
          <a:p>
            <a:r>
              <a:rPr lang="en-US" b="1" dirty="0" smtClean="0"/>
              <a:t>Internal or micro environment</a:t>
            </a:r>
          </a:p>
          <a:p>
            <a:pPr lvl="1"/>
            <a:r>
              <a:rPr lang="en-US" dirty="0" smtClean="0"/>
              <a:t>Physiological environment of the  human organism – </a:t>
            </a:r>
            <a:r>
              <a:rPr lang="en-US" dirty="0" smtClean="0">
                <a:solidFill>
                  <a:srgbClr val="FF0000"/>
                </a:solidFill>
              </a:rPr>
              <a:t>“each and every component part, every tissue, organ and organ-system and their harmonious functioning within the system”.</a:t>
            </a:r>
          </a:p>
        </p:txBody>
      </p:sp>
    </p:spTree>
    <p:extLst>
      <p:ext uri="{BB962C8B-B14F-4D97-AF65-F5344CB8AC3E}">
        <p14:creationId xmlns:p14="http://schemas.microsoft.com/office/powerpoint/2010/main" xmlns="" val="3916073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2412" y="1295400"/>
            <a:ext cx="8434388" cy="4495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378133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28600" y="304800"/>
            <a:ext cx="8763000" cy="36576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ChangeAspect="1" noChangeArrowheads="1"/>
          </p:cNvPicPr>
          <p:nvPr/>
        </p:nvPicPr>
        <p:blipFill>
          <a:blip r:embed="rId2"/>
          <a:srcRect/>
          <a:stretch>
            <a:fillRect/>
          </a:stretch>
        </p:blipFill>
        <p:spPr bwMode="auto">
          <a:xfrm>
            <a:off x="0" y="0"/>
            <a:ext cx="9144000" cy="14192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0" y="1752600"/>
            <a:ext cx="9144000" cy="1962150"/>
          </a:xfrm>
          <a:prstGeom prst="rect">
            <a:avLst/>
          </a:prstGeom>
          <a:noFill/>
          <a:ln w="9525">
            <a:noFill/>
            <a:miter lim="800000"/>
            <a:headEnd/>
            <a:tailEnd/>
          </a:ln>
          <a:effectLst/>
        </p:spPr>
      </p:pic>
      <p:sp>
        <p:nvSpPr>
          <p:cNvPr id="6" name="TextBox 5"/>
          <p:cNvSpPr txBox="1"/>
          <p:nvPr/>
        </p:nvSpPr>
        <p:spPr>
          <a:xfrm>
            <a:off x="8352020" y="914400"/>
            <a:ext cx="533400" cy="461665"/>
          </a:xfrm>
          <a:prstGeom prst="rect">
            <a:avLst/>
          </a:prstGeom>
          <a:solidFill>
            <a:schemeClr val="bg1">
              <a:lumMod val="95000"/>
            </a:schemeClr>
          </a:solidFill>
        </p:spPr>
        <p:txBody>
          <a:bodyPr wrap="square" rtlCol="0">
            <a:spAutoFit/>
          </a:bodyPr>
          <a:lstStyle/>
          <a:p>
            <a:endParaRPr lang="en-US" sz="2400" dirty="0"/>
          </a:p>
        </p:txBody>
      </p:sp>
      <p:pic>
        <p:nvPicPr>
          <p:cNvPr id="2052" name="Picture 4"/>
          <p:cNvPicPr>
            <a:picLocks noChangeAspect="1" noChangeArrowheads="1"/>
          </p:cNvPicPr>
          <p:nvPr/>
        </p:nvPicPr>
        <p:blipFill>
          <a:blip r:embed="rId4"/>
          <a:srcRect/>
          <a:stretch>
            <a:fillRect/>
          </a:stretch>
        </p:blipFill>
        <p:spPr bwMode="auto">
          <a:xfrm>
            <a:off x="9524" y="4038600"/>
            <a:ext cx="9134476" cy="2752725"/>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9768"/>
            <a:ext cx="8229600" cy="944562"/>
          </a:xfrm>
        </p:spPr>
        <p:style>
          <a:lnRef idx="0">
            <a:schemeClr val="accent4"/>
          </a:lnRef>
          <a:fillRef idx="3">
            <a:schemeClr val="accent4"/>
          </a:fillRef>
          <a:effectRef idx="3">
            <a:schemeClr val="accent4"/>
          </a:effectRef>
          <a:fontRef idx="minor">
            <a:schemeClr val="lt1"/>
          </a:fontRef>
        </p:style>
        <p:txBody>
          <a:bodyPr>
            <a:normAutofit/>
          </a:bodyPr>
          <a:lstStyle/>
          <a:p>
            <a:r>
              <a:rPr lang="en-US" dirty="0" smtClean="0"/>
              <a:t>Environmental segments </a:t>
            </a:r>
            <a:endParaRPr lang="en-US" dirty="0"/>
          </a:p>
        </p:txBody>
      </p:sp>
      <p:sp>
        <p:nvSpPr>
          <p:cNvPr id="3" name="Content Placeholder 2"/>
          <p:cNvSpPr>
            <a:spLocks noGrp="1"/>
          </p:cNvSpPr>
          <p:nvPr>
            <p:ph idx="1"/>
          </p:nvPr>
        </p:nvSpPr>
        <p:spPr>
          <a:xfrm>
            <a:off x="228600" y="1219200"/>
            <a:ext cx="8686800" cy="5410200"/>
          </a:xfrm>
          <a:ln>
            <a:solidFill>
              <a:schemeClr val="accent1"/>
            </a:solidFill>
          </a:ln>
        </p:spPr>
        <p:txBody>
          <a:bodyPr>
            <a:normAutofit fontScale="92500" lnSpcReduction="20000"/>
          </a:bodyPr>
          <a:lstStyle/>
          <a:p>
            <a:r>
              <a:rPr lang="en-US" dirty="0" smtClean="0"/>
              <a:t>Earth’s environment can be further subdivided into the following four segments</a:t>
            </a:r>
          </a:p>
          <a:p>
            <a:pPr>
              <a:buNone/>
            </a:pPr>
            <a:r>
              <a:rPr lang="en-US" dirty="0" smtClean="0"/>
              <a:t>	</a:t>
            </a:r>
          </a:p>
          <a:p>
            <a:pPr>
              <a:buNone/>
            </a:pPr>
            <a:r>
              <a:rPr lang="en-US" b="1" dirty="0" smtClean="0"/>
              <a:t>1. Atmosphere:</a:t>
            </a:r>
          </a:p>
          <a:p>
            <a:pPr lvl="1"/>
            <a:r>
              <a:rPr lang="en-US" dirty="0" smtClean="0"/>
              <a:t>The air envelope surrounding the earth is known as Atmosphere. </a:t>
            </a:r>
          </a:p>
          <a:p>
            <a:pPr lvl="1"/>
            <a:r>
              <a:rPr lang="en-US" dirty="0" smtClean="0"/>
              <a:t>This protective envelop surrounding earth sustain life on earth and protect us from unfriendly environment of outer space. </a:t>
            </a:r>
          </a:p>
          <a:p>
            <a:pPr lvl="1"/>
            <a:r>
              <a:rPr lang="en-US" dirty="0" smtClean="0"/>
              <a:t>It extends to the height of about 1600 km from the earth surface.</a:t>
            </a:r>
          </a:p>
          <a:p>
            <a:pPr lvl="1"/>
            <a:r>
              <a:rPr lang="en-US" dirty="0" smtClean="0"/>
              <a:t>It consists of life saving gases like O</a:t>
            </a:r>
            <a:r>
              <a:rPr lang="en-US" baseline="-25000" dirty="0" smtClean="0"/>
              <a:t>2</a:t>
            </a:r>
            <a:r>
              <a:rPr lang="en-US" dirty="0" smtClean="0"/>
              <a:t> for human beings and animals and CO</a:t>
            </a:r>
            <a:r>
              <a:rPr lang="en-US" baseline="-25000" dirty="0" smtClean="0"/>
              <a:t>2</a:t>
            </a:r>
            <a:r>
              <a:rPr lang="en-US" dirty="0" smtClean="0"/>
              <a:t> for plants.</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1371600"/>
            <a:ext cx="3733800" cy="4267199"/>
          </a:xfrm>
          <a:ln>
            <a:solidFill>
              <a:schemeClr val="accent1"/>
            </a:solidFill>
          </a:ln>
        </p:spPr>
        <p:txBody>
          <a:bodyPr>
            <a:normAutofit/>
          </a:bodyPr>
          <a:lstStyle/>
          <a:p>
            <a:r>
              <a:rPr lang="en-US" dirty="0" smtClean="0"/>
              <a:t>The atmosphere plays a major role in maintaining the heat balance of the earth by absorbing there-emitted radiation from the earth. </a:t>
            </a:r>
            <a:endParaRPr lang="en-US" dirty="0"/>
          </a:p>
        </p:txBody>
      </p:sp>
      <p:pic>
        <p:nvPicPr>
          <p:cNvPr id="74754" name="Picture 2" descr="http://cdn.yourarticlelibrary.com/wp-content/uploads/2013/12/b493.jpg"/>
          <p:cNvPicPr>
            <a:picLocks noChangeAspect="1" noChangeArrowheads="1"/>
          </p:cNvPicPr>
          <p:nvPr/>
        </p:nvPicPr>
        <p:blipFill>
          <a:blip r:embed="rId2"/>
          <a:srcRect/>
          <a:stretch>
            <a:fillRect/>
          </a:stretch>
        </p:blipFill>
        <p:spPr bwMode="auto">
          <a:xfrm>
            <a:off x="4343400" y="1371600"/>
            <a:ext cx="4362450" cy="4343400"/>
          </a:xfrm>
          <a:prstGeom prst="rect">
            <a:avLst/>
          </a:prstGeom>
          <a:noFill/>
          <a:ln>
            <a:solidFill>
              <a:schemeClr val="accent1"/>
            </a:solid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1295400"/>
            <a:ext cx="8229600" cy="5257800"/>
          </a:xfrm>
        </p:spPr>
        <p:txBody>
          <a:bodyPr>
            <a:normAutofit fontScale="47500" lnSpcReduction="20000"/>
          </a:bodyPr>
          <a:lstStyle/>
          <a:p>
            <a:pPr>
              <a:buNone/>
            </a:pPr>
            <a:r>
              <a:rPr lang="en-US" sz="5400" b="1" dirty="0" smtClean="0"/>
              <a:t>2. Hydrosphere:</a:t>
            </a:r>
          </a:p>
          <a:p>
            <a:pPr lvl="1"/>
            <a:r>
              <a:rPr lang="en-US" sz="5000" dirty="0" smtClean="0"/>
              <a:t>It covers more than 75% of the earth surface either as oceans or as fresh water. </a:t>
            </a:r>
          </a:p>
          <a:p>
            <a:pPr lvl="1"/>
            <a:r>
              <a:rPr lang="en-US" sz="5000" dirty="0" smtClean="0"/>
              <a:t>Hydrosphere includes sea, rivers, oceans, lakes, ponds, streams etc.</a:t>
            </a:r>
          </a:p>
          <a:p>
            <a:endParaRPr lang="en-US" dirty="0" smtClean="0"/>
          </a:p>
          <a:p>
            <a:pPr>
              <a:buNone/>
            </a:pPr>
            <a:r>
              <a:rPr lang="en-US" sz="5500" b="1" dirty="0" smtClean="0"/>
              <a:t>3. Lithosphere:</a:t>
            </a:r>
          </a:p>
          <a:p>
            <a:pPr lvl="1"/>
            <a:r>
              <a:rPr lang="en-US" sz="5500" dirty="0" smtClean="0"/>
              <a:t>It means the mantle of rocks constituting the earth’s crust. </a:t>
            </a:r>
          </a:p>
          <a:p>
            <a:pPr lvl="1"/>
            <a:r>
              <a:rPr lang="en-US" sz="5500" dirty="0" smtClean="0"/>
              <a:t>The solid component of the earth is called Lithosphere, which includes soil, earth, rocks and mountains etc.</a:t>
            </a:r>
          </a:p>
          <a:p>
            <a:pPr lvl="1"/>
            <a:r>
              <a:rPr lang="en-US" sz="5500" dirty="0" smtClean="0"/>
              <a:t>The lithosphere mainly contains three layers – Crust, Mantle and Core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4. Biosphere:</a:t>
            </a:r>
          </a:p>
          <a:p>
            <a:pPr lvl="1"/>
            <a:r>
              <a:rPr lang="en-US" dirty="0" smtClean="0"/>
              <a:t>This segment of environment consists of atmosphere (air- 02, N2, C02). </a:t>
            </a:r>
          </a:p>
          <a:p>
            <a:pPr lvl="1">
              <a:buNone/>
            </a:pPr>
            <a:endParaRPr lang="en-US" dirty="0" smtClean="0"/>
          </a:p>
          <a:p>
            <a:pPr lvl="1"/>
            <a:r>
              <a:rPr lang="en-US" dirty="0" smtClean="0"/>
              <a:t>Lithosphere (land- minerals, salts, food, nutrients) and hydrosphere (water- dissolved oxygen, Salts) which influences and support the entire biotic and </a:t>
            </a:r>
            <a:r>
              <a:rPr lang="en-US" dirty="0" err="1" smtClean="0"/>
              <a:t>abiotic</a:t>
            </a:r>
            <a:r>
              <a:rPr lang="en-US" dirty="0" smtClean="0"/>
              <a:t> life systems.</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omponents of Environment&#10;Biotic&#10;i.e. Living&#10;Components&#10;Abiotic&#10;i.e. Non-Living&#10;Components&#10;Environment&#10;• Environment can b..."/>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2400" y="-166409"/>
            <a:ext cx="9677400" cy="702440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3374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style>
          <a:lnRef idx="0">
            <a:schemeClr val="accent3"/>
          </a:lnRef>
          <a:fillRef idx="3">
            <a:schemeClr val="accent3"/>
          </a:fillRef>
          <a:effectRef idx="3">
            <a:schemeClr val="accent3"/>
          </a:effectRef>
          <a:fontRef idx="minor">
            <a:schemeClr val="lt1"/>
          </a:fontRef>
        </p:style>
        <p:txBody>
          <a:bodyPr>
            <a:normAutofit/>
          </a:bodyPr>
          <a:lstStyle/>
          <a:p>
            <a:r>
              <a:rPr lang="en-US" b="1" dirty="0" smtClean="0"/>
              <a:t>Components of Environment</a:t>
            </a:r>
            <a:endParaRPr lang="en-US" dirty="0"/>
          </a:p>
        </p:txBody>
      </p:sp>
      <p:sp>
        <p:nvSpPr>
          <p:cNvPr id="3" name="Content Placeholder 2"/>
          <p:cNvSpPr>
            <a:spLocks noGrp="1"/>
          </p:cNvSpPr>
          <p:nvPr>
            <p:ph idx="1"/>
          </p:nvPr>
        </p:nvSpPr>
        <p:spPr/>
        <p:txBody>
          <a:bodyPr/>
          <a:lstStyle/>
          <a:p>
            <a:r>
              <a:rPr lang="en-US" dirty="0" smtClean="0"/>
              <a:t>Environment mainly consists of </a:t>
            </a:r>
            <a:r>
              <a:rPr lang="en-US" dirty="0" smtClean="0">
                <a:solidFill>
                  <a:srgbClr val="FF0000"/>
                </a:solidFill>
              </a:rPr>
              <a:t>atmosphere, hydrosphere, lithosphere and biosphere</a:t>
            </a:r>
            <a:r>
              <a:rPr lang="en-US" dirty="0" smtClean="0"/>
              <a:t>. But it can be roughly divided into two types such as </a:t>
            </a:r>
          </a:p>
          <a:p>
            <a:pPr lvl="1">
              <a:buNone/>
            </a:pPr>
            <a:r>
              <a:rPr lang="en-US" dirty="0" smtClean="0"/>
              <a:t>(a) Micro environment and </a:t>
            </a:r>
          </a:p>
          <a:p>
            <a:pPr lvl="1">
              <a:buNone/>
            </a:pPr>
            <a:r>
              <a:rPr lang="en-US" dirty="0" smtClean="0"/>
              <a:t>(b) Macro environment</a:t>
            </a:r>
          </a:p>
          <a:p>
            <a:pPr lvl="1">
              <a:buNone/>
            </a:pPr>
            <a:r>
              <a:rPr lang="en-US" dirty="0" smtClean="0"/>
              <a:t>	(1 Physical and </a:t>
            </a:r>
          </a:p>
          <a:p>
            <a:pPr lvl="1">
              <a:buNone/>
            </a:pPr>
            <a:r>
              <a:rPr lang="en-US" dirty="0" smtClean="0"/>
              <a:t>	(2) biotic environment.</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0">
            <a:schemeClr val="accent4"/>
          </a:lnRef>
          <a:fillRef idx="3">
            <a:schemeClr val="accent4"/>
          </a:fillRef>
          <a:effectRef idx="3">
            <a:schemeClr val="accent4"/>
          </a:effectRef>
          <a:fontRef idx="minor">
            <a:schemeClr val="lt1"/>
          </a:fontRef>
        </p:style>
        <p:txBody>
          <a:bodyPr>
            <a:noAutofit/>
          </a:bodyPr>
          <a:lstStyle/>
          <a:p>
            <a:r>
              <a:rPr lang="en-US" dirty="0" smtClean="0"/>
              <a:t>Environmental studies</a:t>
            </a:r>
            <a:endParaRPr lang="en-US" dirty="0"/>
          </a:p>
        </p:txBody>
      </p:sp>
      <p:sp>
        <p:nvSpPr>
          <p:cNvPr id="3" name="Content Placeholder 2"/>
          <p:cNvSpPr>
            <a:spLocks noGrp="1"/>
          </p:cNvSpPr>
          <p:nvPr>
            <p:ph idx="1"/>
          </p:nvPr>
        </p:nvSpPr>
        <p:spPr>
          <a:xfrm>
            <a:off x="457200" y="1219200"/>
            <a:ext cx="8229600" cy="5410200"/>
          </a:xfrm>
          <a:ln>
            <a:solidFill>
              <a:schemeClr val="accent1"/>
            </a:solidFill>
          </a:ln>
        </p:spPr>
        <p:txBody>
          <a:bodyPr>
            <a:normAutofit lnSpcReduction="10000"/>
          </a:bodyPr>
          <a:lstStyle/>
          <a:p>
            <a:pPr marL="569913" lvl="1" indent="-404813"/>
            <a:r>
              <a:rPr lang="en-US" dirty="0"/>
              <a:t>Environmental studies deals with every issue </a:t>
            </a:r>
            <a:r>
              <a:rPr lang="en-US" dirty="0" smtClean="0"/>
              <a:t>that affects </a:t>
            </a:r>
            <a:r>
              <a:rPr lang="en-US" dirty="0"/>
              <a:t>an organism. </a:t>
            </a:r>
            <a:endParaRPr lang="en-US" dirty="0" smtClean="0"/>
          </a:p>
          <a:p>
            <a:pPr marL="569913" lvl="1" indent="-404813">
              <a:buNone/>
            </a:pPr>
            <a:endParaRPr lang="en-US" dirty="0" smtClean="0"/>
          </a:p>
          <a:p>
            <a:pPr marL="569913" lvl="1" indent="-404813"/>
            <a:r>
              <a:rPr lang="en-US" dirty="0" smtClean="0"/>
              <a:t>It </a:t>
            </a:r>
            <a:r>
              <a:rPr lang="en-US" dirty="0"/>
              <a:t>is essentially </a:t>
            </a:r>
            <a:r>
              <a:rPr lang="en-US" dirty="0" smtClean="0"/>
              <a:t>a multidisciplinary </a:t>
            </a:r>
            <a:r>
              <a:rPr lang="en-US" dirty="0"/>
              <a:t>approach that brings about </a:t>
            </a:r>
            <a:r>
              <a:rPr lang="en-US" dirty="0" smtClean="0"/>
              <a:t>an appreciation </a:t>
            </a:r>
            <a:r>
              <a:rPr lang="en-US" dirty="0"/>
              <a:t>of our natural world and </a:t>
            </a:r>
            <a:r>
              <a:rPr lang="en-US" dirty="0" smtClean="0"/>
              <a:t>human impacts </a:t>
            </a:r>
            <a:r>
              <a:rPr lang="en-US" dirty="0"/>
              <a:t>on its </a:t>
            </a:r>
            <a:r>
              <a:rPr lang="en-US" dirty="0" smtClean="0"/>
              <a:t>integrity.</a:t>
            </a:r>
          </a:p>
          <a:p>
            <a:pPr marL="569913" lvl="1" indent="-404813">
              <a:buNone/>
            </a:pPr>
            <a:endParaRPr lang="en-US" dirty="0" smtClean="0"/>
          </a:p>
          <a:p>
            <a:pPr marL="569913" lvl="1" indent="-404813"/>
            <a:r>
              <a:rPr lang="en-US" dirty="0" smtClean="0"/>
              <a:t>It </a:t>
            </a:r>
            <a:r>
              <a:rPr lang="en-US" dirty="0"/>
              <a:t>is an applied </a:t>
            </a:r>
            <a:r>
              <a:rPr lang="en-US" dirty="0" smtClean="0"/>
              <a:t>science</a:t>
            </a:r>
          </a:p>
          <a:p>
            <a:pPr marL="569913" lvl="1" indent="-404813">
              <a:buNone/>
            </a:pPr>
            <a:endParaRPr lang="en-US" dirty="0"/>
          </a:p>
          <a:p>
            <a:pPr marL="569913" lvl="1" indent="-404813"/>
            <a:r>
              <a:rPr lang="en-US" dirty="0"/>
              <a:t>A</a:t>
            </a:r>
            <a:r>
              <a:rPr lang="en-US" dirty="0" smtClean="0"/>
              <a:t>s </a:t>
            </a:r>
            <a:r>
              <a:rPr lang="en-US" dirty="0"/>
              <a:t>its seeks practical answers to making </a:t>
            </a:r>
            <a:r>
              <a:rPr lang="en-US" dirty="0" smtClean="0"/>
              <a:t>human, civilization </a:t>
            </a:r>
            <a:r>
              <a:rPr lang="en-US" dirty="0"/>
              <a:t>sustainable on the earth’s finite resources.</a:t>
            </a:r>
          </a:p>
        </p:txBody>
      </p:sp>
    </p:spTree>
    <p:extLst>
      <p:ext uri="{BB962C8B-B14F-4D97-AF65-F5344CB8AC3E}">
        <p14:creationId xmlns:p14="http://schemas.microsoft.com/office/powerpoint/2010/main" xmlns="" val="2306164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p:txBody>
      </p:sp>
      <p:pic>
        <p:nvPicPr>
          <p:cNvPr id="1026" name="Picture 2" descr="Environment&#10;• Environmental Science: “The systematic &amp; scientific study of our&#10;environment and our role in it. This branch..."/>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7954" y="0"/>
            <a:ext cx="9181954"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2590800" y="457200"/>
            <a:ext cx="3505200"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3600" dirty="0" err="1" smtClean="0"/>
              <a:t>Contd</a:t>
            </a:r>
            <a:r>
              <a:rPr lang="en-US" sz="3600" dirty="0" smtClean="0"/>
              <a:t>…..</a:t>
            </a:r>
            <a:endParaRPr lang="en-US" sz="3600" dirty="0"/>
          </a:p>
        </p:txBody>
      </p:sp>
    </p:spTree>
    <p:extLst>
      <p:ext uri="{BB962C8B-B14F-4D97-AF65-F5344CB8AC3E}">
        <p14:creationId xmlns:p14="http://schemas.microsoft.com/office/powerpoint/2010/main" xmlns="" val="2380870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4801" y="533400"/>
            <a:ext cx="8458200" cy="5791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158629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304800" y="1036637"/>
            <a:ext cx="8534400" cy="5211763"/>
          </a:xfrm>
          <a:ln>
            <a:solidFill>
              <a:schemeClr val="accent1"/>
            </a:solidFill>
          </a:ln>
        </p:spPr>
        <p:txBody>
          <a:bodyPr>
            <a:normAutofit fontScale="77500" lnSpcReduction="20000"/>
          </a:bodyPr>
          <a:lstStyle/>
          <a:p>
            <a:r>
              <a:rPr lang="en-US" dirty="0" smtClean="0"/>
              <a:t>Environmental science is the study of the effects of natural and unnatural processes, and of interactions of the physical components of the planet on the environment.</a:t>
            </a:r>
          </a:p>
          <a:p>
            <a:endParaRPr lang="en-US" dirty="0" smtClean="0"/>
          </a:p>
          <a:p>
            <a:r>
              <a:rPr lang="en-US" b="1" dirty="0" smtClean="0"/>
              <a:t>Environmental science</a:t>
            </a:r>
            <a:r>
              <a:rPr lang="en-US" dirty="0" smtClean="0"/>
              <a:t> is defined as an interdisciplinary academic field that integrates various academic fields (particularly </a:t>
            </a:r>
            <a:r>
              <a:rPr lang="en-US" b="1" dirty="0" smtClean="0"/>
              <a:t>sciences</a:t>
            </a:r>
            <a:r>
              <a:rPr lang="en-US" dirty="0" smtClean="0"/>
              <a:t>) to study the structure and function of our life-supporting </a:t>
            </a:r>
            <a:r>
              <a:rPr lang="en-US" b="1" dirty="0" smtClean="0"/>
              <a:t>environment</a:t>
            </a:r>
            <a:r>
              <a:rPr lang="en-US" dirty="0" smtClean="0"/>
              <a:t> and to understand causes, effects, and solutions of different </a:t>
            </a:r>
            <a:r>
              <a:rPr lang="en-US" b="1" dirty="0" smtClean="0"/>
              <a:t>environmental</a:t>
            </a:r>
            <a:r>
              <a:rPr lang="en-US" dirty="0" smtClean="0"/>
              <a:t> problems.</a:t>
            </a:r>
          </a:p>
          <a:p>
            <a:pPr>
              <a:buNone/>
            </a:pPr>
            <a:endParaRPr lang="en-US" dirty="0" smtClean="0"/>
          </a:p>
          <a:p>
            <a:r>
              <a:rPr lang="en-US" dirty="0" smtClean="0"/>
              <a:t>Overall, </a:t>
            </a:r>
            <a:r>
              <a:rPr lang="en-US" b="1" dirty="0" smtClean="0"/>
              <a:t>environmental science</a:t>
            </a:r>
            <a:r>
              <a:rPr lang="en-US" dirty="0" smtClean="0"/>
              <a:t> is the field of science that studies the interactions of the physical, chemical, and biological components of the environment and also the relationships and effects of these components with the organisms in the environment.  </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924800" cy="868362"/>
          </a:xfrm>
        </p:spPr>
        <p:style>
          <a:lnRef idx="0">
            <a:schemeClr val="accent4"/>
          </a:lnRef>
          <a:fillRef idx="3">
            <a:schemeClr val="accent4"/>
          </a:fillRef>
          <a:effectRef idx="3">
            <a:schemeClr val="accent4"/>
          </a:effectRef>
          <a:fontRef idx="minor">
            <a:schemeClr val="lt1"/>
          </a:fontRef>
        </p:style>
        <p:txBody>
          <a:bodyPr/>
          <a:lstStyle/>
          <a:p>
            <a:r>
              <a:rPr lang="en-US" b="1" dirty="0" smtClean="0"/>
              <a:t>Scope of environment </a:t>
            </a:r>
            <a:endParaRPr lang="en-US" dirty="0"/>
          </a:p>
        </p:txBody>
      </p:sp>
      <p:sp>
        <p:nvSpPr>
          <p:cNvPr id="3" name="Content Placeholder 2"/>
          <p:cNvSpPr>
            <a:spLocks noGrp="1"/>
          </p:cNvSpPr>
          <p:nvPr>
            <p:ph idx="1"/>
          </p:nvPr>
        </p:nvSpPr>
        <p:spPr>
          <a:xfrm>
            <a:off x="1295400" y="1112837"/>
            <a:ext cx="5562600" cy="5059363"/>
          </a:xfrm>
          <a:ln>
            <a:solidFill>
              <a:schemeClr val="accent1"/>
            </a:solidFill>
          </a:ln>
        </p:spPr>
        <p:txBody>
          <a:bodyPr>
            <a:normAutofit/>
          </a:bodyPr>
          <a:lstStyle/>
          <a:p>
            <a:r>
              <a:rPr lang="en-US" dirty="0" smtClean="0"/>
              <a:t>Agriculture Development</a:t>
            </a:r>
          </a:p>
          <a:p>
            <a:r>
              <a:rPr lang="en-US" dirty="0" smtClean="0"/>
              <a:t>Forestry</a:t>
            </a:r>
          </a:p>
          <a:p>
            <a:r>
              <a:rPr lang="en-US" dirty="0" smtClean="0"/>
              <a:t>Population</a:t>
            </a:r>
          </a:p>
          <a:p>
            <a:r>
              <a:rPr lang="en-US" dirty="0" smtClean="0"/>
              <a:t>Industry</a:t>
            </a:r>
          </a:p>
          <a:p>
            <a:r>
              <a:rPr lang="en-US" dirty="0" smtClean="0"/>
              <a:t>Health and sanitation</a:t>
            </a:r>
          </a:p>
          <a:p>
            <a:r>
              <a:rPr lang="en-US" dirty="0" smtClean="0"/>
              <a:t>Science and Technology </a:t>
            </a:r>
          </a:p>
          <a:p>
            <a:r>
              <a:rPr lang="en-US" dirty="0" smtClean="0"/>
              <a:t>Metrology </a:t>
            </a:r>
          </a:p>
          <a:p>
            <a:r>
              <a:rPr lang="en-US" dirty="0" smtClean="0"/>
              <a:t>Hydrology</a:t>
            </a:r>
            <a:endParaRPr lang="en-US" dirty="0"/>
          </a:p>
        </p:txBody>
      </p:sp>
    </p:spTree>
    <p:extLst>
      <p:ext uri="{BB962C8B-B14F-4D97-AF65-F5344CB8AC3E}">
        <p14:creationId xmlns:p14="http://schemas.microsoft.com/office/powerpoint/2010/main" xmlns="" val="3947397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dirty="0" smtClean="0"/>
              <a:t>Importance of Environmental science </a:t>
            </a:r>
            <a:endParaRPr lang="en-US" dirty="0"/>
          </a:p>
        </p:txBody>
      </p:sp>
      <p:sp>
        <p:nvSpPr>
          <p:cNvPr id="3" name="Content Placeholder 2"/>
          <p:cNvSpPr>
            <a:spLocks noGrp="1"/>
          </p:cNvSpPr>
          <p:nvPr>
            <p:ph idx="1"/>
          </p:nvPr>
        </p:nvSpPr>
        <p:spPr/>
        <p:txBody>
          <a:bodyPr>
            <a:normAutofit/>
          </a:bodyPr>
          <a:lstStyle/>
          <a:p>
            <a:pPr lvl="1"/>
            <a:r>
              <a:rPr lang="en-US" dirty="0" smtClean="0">
                <a:solidFill>
                  <a:srgbClr val="FF0000"/>
                </a:solidFill>
              </a:rPr>
              <a:t>Solving the issues related to environment-Pollution</a:t>
            </a:r>
          </a:p>
          <a:p>
            <a:pPr lvl="1"/>
            <a:r>
              <a:rPr lang="en-US" dirty="0" smtClean="0">
                <a:solidFill>
                  <a:schemeClr val="accent1"/>
                </a:solidFill>
              </a:rPr>
              <a:t>Over exploitation of non-renewable sources </a:t>
            </a:r>
          </a:p>
          <a:p>
            <a:pPr lvl="1"/>
            <a:r>
              <a:rPr lang="en-US" dirty="0" smtClean="0">
                <a:solidFill>
                  <a:schemeClr val="accent1"/>
                </a:solidFill>
              </a:rPr>
              <a:t> Food problem – Sustainable development </a:t>
            </a:r>
          </a:p>
          <a:p>
            <a:pPr lvl="1"/>
            <a:r>
              <a:rPr lang="en-US" dirty="0" smtClean="0">
                <a:solidFill>
                  <a:schemeClr val="accent2"/>
                </a:solidFill>
              </a:rPr>
              <a:t>Maintain the ecological balance – Eco friendly product – Conservation of natural sources – Understand the food chain – Inculcating attitude and value – Encouraging Environment protection</a:t>
            </a:r>
          </a:p>
          <a:p>
            <a:pPr lvl="1"/>
            <a:r>
              <a:rPr lang="en-US" dirty="0" smtClean="0"/>
              <a:t>Reservation of Cultural Heritage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153400" cy="609600"/>
          </a:xfrm>
        </p:spPr>
        <p:style>
          <a:lnRef idx="0">
            <a:schemeClr val="accent3"/>
          </a:lnRef>
          <a:fillRef idx="3">
            <a:schemeClr val="accent3"/>
          </a:fillRef>
          <a:effectRef idx="3">
            <a:schemeClr val="accent3"/>
          </a:effectRef>
          <a:fontRef idx="minor">
            <a:schemeClr val="lt1"/>
          </a:fontRef>
        </p:style>
        <p:txBody>
          <a:bodyPr>
            <a:noAutofit/>
          </a:bodyPr>
          <a:lstStyle/>
          <a:p>
            <a:r>
              <a:rPr lang="en-US" sz="4000" b="1" dirty="0" smtClean="0"/>
              <a:t>Historical Development</a:t>
            </a:r>
            <a:endParaRPr lang="en-US" sz="4000" b="1" dirty="0"/>
          </a:p>
        </p:txBody>
      </p:sp>
      <p:sp>
        <p:nvSpPr>
          <p:cNvPr id="3" name="Content Placeholder 2"/>
          <p:cNvSpPr>
            <a:spLocks noGrp="1"/>
          </p:cNvSpPr>
          <p:nvPr>
            <p:ph idx="1"/>
          </p:nvPr>
        </p:nvSpPr>
        <p:spPr>
          <a:xfrm>
            <a:off x="152400" y="793230"/>
            <a:ext cx="8915400" cy="6019800"/>
          </a:xfrm>
          <a:ln>
            <a:solidFill>
              <a:schemeClr val="accent1"/>
            </a:solidFill>
          </a:ln>
        </p:spPr>
        <p:txBody>
          <a:bodyPr>
            <a:noAutofit/>
          </a:bodyPr>
          <a:lstStyle/>
          <a:p>
            <a:pPr>
              <a:spcBef>
                <a:spcPts val="0"/>
              </a:spcBef>
            </a:pPr>
            <a:r>
              <a:rPr lang="en-US" sz="2400" dirty="0" smtClean="0"/>
              <a:t>Ancient period</a:t>
            </a:r>
          </a:p>
          <a:p>
            <a:pPr lvl="1">
              <a:spcBef>
                <a:spcPts val="0"/>
              </a:spcBef>
            </a:pPr>
            <a:r>
              <a:rPr lang="en-US" sz="2400" dirty="0" err="1" smtClean="0"/>
              <a:t>Indoaryan’s</a:t>
            </a:r>
            <a:r>
              <a:rPr lang="en-US" sz="2400" dirty="0" smtClean="0"/>
              <a:t> life was related to beauty of environment.</a:t>
            </a:r>
          </a:p>
          <a:p>
            <a:pPr lvl="1">
              <a:spcBef>
                <a:spcPts val="0"/>
              </a:spcBef>
              <a:buNone/>
            </a:pPr>
            <a:endParaRPr lang="en-US" sz="2400" dirty="0" smtClean="0"/>
          </a:p>
          <a:p>
            <a:pPr lvl="1">
              <a:spcBef>
                <a:spcPts val="0"/>
              </a:spcBef>
            </a:pPr>
            <a:r>
              <a:rPr lang="en-US" sz="2400" dirty="0" err="1" smtClean="0"/>
              <a:t>Arya</a:t>
            </a:r>
            <a:r>
              <a:rPr lang="en-US" sz="2400" dirty="0" smtClean="0"/>
              <a:t> community was  near by environment; expression by songs</a:t>
            </a:r>
          </a:p>
          <a:p>
            <a:pPr lvl="1">
              <a:spcBef>
                <a:spcPts val="0"/>
              </a:spcBef>
              <a:buNone/>
            </a:pPr>
            <a:endParaRPr lang="en-US" sz="2400" dirty="0" smtClean="0"/>
          </a:p>
          <a:p>
            <a:pPr lvl="1">
              <a:spcBef>
                <a:spcPts val="0"/>
              </a:spcBef>
            </a:pPr>
            <a:r>
              <a:rPr lang="en-US" sz="2400" dirty="0" smtClean="0"/>
              <a:t> Hippocrates(wrote an essay-on air water and place), </a:t>
            </a:r>
            <a:r>
              <a:rPr lang="en-US" sz="2400" dirty="0" err="1" smtClean="0"/>
              <a:t>Aeristol</a:t>
            </a:r>
            <a:r>
              <a:rPr lang="en-US" sz="2400" dirty="0" smtClean="0"/>
              <a:t> and others talked about this.</a:t>
            </a:r>
          </a:p>
          <a:p>
            <a:pPr lvl="1">
              <a:spcBef>
                <a:spcPts val="0"/>
              </a:spcBef>
              <a:buNone/>
            </a:pPr>
            <a:endParaRPr lang="en-US" sz="2400" dirty="0" smtClean="0"/>
          </a:p>
          <a:p>
            <a:pPr>
              <a:spcBef>
                <a:spcPts val="0"/>
              </a:spcBef>
            </a:pPr>
            <a:r>
              <a:rPr lang="en-US" sz="2400" dirty="0" smtClean="0"/>
              <a:t>In 1960 this concept was established</a:t>
            </a:r>
          </a:p>
          <a:p>
            <a:pPr lvl="1">
              <a:spcBef>
                <a:spcPts val="0"/>
              </a:spcBef>
            </a:pPr>
            <a:r>
              <a:rPr lang="en-US" sz="2400" dirty="0" smtClean="0"/>
              <a:t>In 1972, UN organized human environment conference from June 5 to 16  at </a:t>
            </a:r>
            <a:r>
              <a:rPr lang="en-US" sz="2400" dirty="0" err="1" smtClean="0"/>
              <a:t>sudwen</a:t>
            </a:r>
            <a:r>
              <a:rPr lang="en-US" sz="2400" dirty="0" smtClean="0"/>
              <a:t>(Stockholm </a:t>
            </a:r>
            <a:r>
              <a:rPr lang="en-US" sz="2400" dirty="0" err="1" smtClean="0"/>
              <a:t>confrerence</a:t>
            </a:r>
            <a:r>
              <a:rPr lang="en-US" sz="2400" dirty="0" smtClean="0"/>
              <a:t>), 133 </a:t>
            </a:r>
            <a:r>
              <a:rPr lang="en-US" sz="2400" dirty="0" err="1" smtClean="0"/>
              <a:t>contries</a:t>
            </a:r>
            <a:r>
              <a:rPr lang="en-US" sz="2400" dirty="0" smtClean="0"/>
              <a:t> were participated and declared for June 5 is celebrate as </a:t>
            </a:r>
            <a:r>
              <a:rPr lang="en-US" sz="2400" b="1" dirty="0" smtClean="0"/>
              <a:t>World environment day </a:t>
            </a:r>
          </a:p>
          <a:p>
            <a:pPr lvl="1">
              <a:spcBef>
                <a:spcPts val="0"/>
              </a:spcBef>
              <a:buNone/>
            </a:pPr>
            <a:endParaRPr lang="en-US" sz="2400" b="1" dirty="0" smtClean="0"/>
          </a:p>
          <a:p>
            <a:pPr lvl="1">
              <a:spcBef>
                <a:spcPts val="0"/>
              </a:spcBef>
            </a:pPr>
            <a:r>
              <a:rPr lang="en-US" sz="2400" dirty="0" smtClean="0"/>
              <a:t>By end of the 1972 UN Assembly had established Unites Nation’s Environment Program (UNEP), office at </a:t>
            </a:r>
            <a:r>
              <a:rPr lang="en-US" sz="2400" dirty="0" err="1" smtClean="0"/>
              <a:t>Nairoby</a:t>
            </a:r>
            <a:r>
              <a:rPr lang="en-US" sz="2400" dirty="0" smtClean="0"/>
              <a:t>, </a:t>
            </a:r>
            <a:r>
              <a:rPr lang="en-US" sz="2400" dirty="0" err="1" smtClean="0"/>
              <a:t>Knya</a:t>
            </a:r>
            <a:r>
              <a:rPr lang="en-US" sz="2400" dirty="0" smtClean="0"/>
              <a:t> </a:t>
            </a:r>
          </a:p>
        </p:txBody>
      </p:sp>
    </p:spTree>
    <p:extLst>
      <p:ext uri="{BB962C8B-B14F-4D97-AF65-F5344CB8AC3E}">
        <p14:creationId xmlns:p14="http://schemas.microsoft.com/office/powerpoint/2010/main" xmlns="" val="28277587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001000" cy="855406"/>
          </a:xfrm>
          <a:ln/>
        </p:spPr>
        <p:style>
          <a:lnRef idx="0">
            <a:schemeClr val="accent2"/>
          </a:lnRef>
          <a:fillRef idx="3">
            <a:schemeClr val="accent2"/>
          </a:fillRef>
          <a:effectRef idx="3">
            <a:schemeClr val="accent2"/>
          </a:effectRef>
          <a:fontRef idx="minor">
            <a:schemeClr val="lt1"/>
          </a:fontRef>
        </p:style>
        <p:txBody>
          <a:bodyPr>
            <a:normAutofit/>
          </a:bodyPr>
          <a:lstStyle/>
          <a:p>
            <a:r>
              <a:rPr lang="en-US" sz="3200" dirty="0" smtClean="0"/>
              <a:t>Objective the of the environment Science </a:t>
            </a:r>
            <a:endParaRPr lang="en-US" sz="3200" dirty="0"/>
          </a:p>
        </p:txBody>
      </p:sp>
      <p:sp>
        <p:nvSpPr>
          <p:cNvPr id="3" name="Content Placeholder 2"/>
          <p:cNvSpPr>
            <a:spLocks noGrp="1"/>
          </p:cNvSpPr>
          <p:nvPr>
            <p:ph idx="1"/>
          </p:nvPr>
        </p:nvSpPr>
        <p:spPr>
          <a:xfrm>
            <a:off x="457200" y="1371600"/>
            <a:ext cx="8305800" cy="4572000"/>
          </a:xfrm>
          <a:ln>
            <a:solidFill>
              <a:schemeClr val="accent1"/>
            </a:solidFill>
          </a:ln>
        </p:spPr>
        <p:txBody>
          <a:bodyPr>
            <a:normAutofit fontScale="77500" lnSpcReduction="20000"/>
          </a:bodyPr>
          <a:lstStyle/>
          <a:p>
            <a:r>
              <a:rPr lang="en-US" dirty="0" smtClean="0"/>
              <a:t>First need </a:t>
            </a:r>
            <a:r>
              <a:rPr lang="en-US" dirty="0"/>
              <a:t>for information that clarifies modern environmental concepts such </a:t>
            </a:r>
            <a:r>
              <a:rPr lang="en-US" dirty="0" smtClean="0"/>
              <a:t>as the </a:t>
            </a:r>
            <a:r>
              <a:rPr lang="en-US" dirty="0"/>
              <a:t>need to conserve biodiversity, the need to lead more sustainable </a:t>
            </a:r>
            <a:r>
              <a:rPr lang="en-US" dirty="0" smtClean="0"/>
              <a:t>lifestyles and </a:t>
            </a:r>
            <a:r>
              <a:rPr lang="en-US" dirty="0"/>
              <a:t>the need to use resources more equitably. </a:t>
            </a:r>
            <a:endParaRPr lang="en-US" dirty="0" smtClean="0"/>
          </a:p>
          <a:p>
            <a:endParaRPr lang="en-US" dirty="0" smtClean="0"/>
          </a:p>
          <a:p>
            <a:r>
              <a:rPr lang="en-US" dirty="0" smtClean="0"/>
              <a:t>Second there </a:t>
            </a:r>
            <a:r>
              <a:rPr lang="en-US" dirty="0"/>
              <a:t>is a need </a:t>
            </a:r>
            <a:r>
              <a:rPr lang="en-US" dirty="0" smtClean="0"/>
              <a:t>to change </a:t>
            </a:r>
            <a:r>
              <a:rPr lang="en-US" dirty="0"/>
              <a:t>the way in which we view our own environment by a practical </a:t>
            </a:r>
            <a:r>
              <a:rPr lang="en-US" dirty="0" smtClean="0"/>
              <a:t>approach based </a:t>
            </a:r>
            <a:r>
              <a:rPr lang="en-US" dirty="0"/>
              <a:t>on observation and self learning. </a:t>
            </a:r>
            <a:endParaRPr lang="en-US" dirty="0" smtClean="0"/>
          </a:p>
          <a:p>
            <a:endParaRPr lang="en-US" dirty="0" smtClean="0"/>
          </a:p>
          <a:p>
            <a:r>
              <a:rPr lang="en-US" dirty="0" smtClean="0"/>
              <a:t>Third there </a:t>
            </a:r>
            <a:r>
              <a:rPr lang="en-US" dirty="0"/>
              <a:t>is the need to create </a:t>
            </a:r>
            <a:r>
              <a:rPr lang="en-US" dirty="0" smtClean="0"/>
              <a:t>concern </a:t>
            </a:r>
            <a:r>
              <a:rPr lang="en-US" dirty="0"/>
              <a:t>for our environment that will trigger pro-environmental </a:t>
            </a:r>
            <a:r>
              <a:rPr lang="en-US" dirty="0" smtClean="0"/>
              <a:t>action, including </a:t>
            </a:r>
            <a:r>
              <a:rPr lang="en-US" dirty="0"/>
              <a:t>activities we can do in our daily life to protect it.</a:t>
            </a:r>
          </a:p>
        </p:txBody>
      </p:sp>
    </p:spTree>
    <p:extLst>
      <p:ext uri="{BB962C8B-B14F-4D97-AF65-F5344CB8AC3E}">
        <p14:creationId xmlns:p14="http://schemas.microsoft.com/office/powerpoint/2010/main" xmlns="" val="1658625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style>
          <a:lnRef idx="0">
            <a:schemeClr val="accent4"/>
          </a:lnRef>
          <a:fillRef idx="3">
            <a:schemeClr val="accent4"/>
          </a:fillRef>
          <a:effectRef idx="3">
            <a:schemeClr val="accent4"/>
          </a:effectRef>
          <a:fontRef idx="minor">
            <a:schemeClr val="lt1"/>
          </a:fontRef>
        </p:style>
        <p:txBody>
          <a:bodyPr>
            <a:normAutofit/>
          </a:bodyPr>
          <a:lstStyle/>
          <a:p>
            <a:r>
              <a:rPr lang="en-US" dirty="0" smtClean="0"/>
              <a:t>Scope of Environmental Science</a:t>
            </a:r>
            <a:endParaRPr lang="en-US" dirty="0"/>
          </a:p>
        </p:txBody>
      </p:sp>
      <p:sp>
        <p:nvSpPr>
          <p:cNvPr id="3" name="Content Placeholder 2"/>
          <p:cNvSpPr>
            <a:spLocks noGrp="1"/>
          </p:cNvSpPr>
          <p:nvPr>
            <p:ph idx="1"/>
          </p:nvPr>
        </p:nvSpPr>
        <p:spPr/>
        <p:txBody>
          <a:bodyPr>
            <a:normAutofit lnSpcReduction="10000"/>
          </a:bodyPr>
          <a:lstStyle/>
          <a:p>
            <a:pPr lvl="1"/>
            <a:r>
              <a:rPr lang="en-US" dirty="0" smtClean="0"/>
              <a:t>Natural Resources </a:t>
            </a:r>
          </a:p>
          <a:p>
            <a:pPr lvl="1"/>
            <a:r>
              <a:rPr lang="en-US" dirty="0" smtClean="0"/>
              <a:t>Ecology </a:t>
            </a:r>
          </a:p>
          <a:p>
            <a:pPr lvl="1"/>
            <a:r>
              <a:rPr lang="en-US" dirty="0" smtClean="0"/>
              <a:t>Biodiversity and its conservation </a:t>
            </a:r>
          </a:p>
          <a:p>
            <a:pPr lvl="1"/>
            <a:r>
              <a:rPr lang="en-US" dirty="0" smtClean="0"/>
              <a:t>Environment pollution and control</a:t>
            </a:r>
          </a:p>
          <a:p>
            <a:pPr lvl="1"/>
            <a:r>
              <a:rPr lang="en-US" dirty="0" smtClean="0"/>
              <a:t>Natural disaster</a:t>
            </a:r>
          </a:p>
          <a:p>
            <a:pPr lvl="1"/>
            <a:r>
              <a:rPr lang="en-US" dirty="0" smtClean="0"/>
              <a:t>Development </a:t>
            </a:r>
          </a:p>
          <a:p>
            <a:pPr lvl="1"/>
            <a:r>
              <a:rPr lang="en-US" dirty="0" smtClean="0"/>
              <a:t>Social issues in relation to development and environment </a:t>
            </a:r>
          </a:p>
          <a:p>
            <a:pPr lvl="1"/>
            <a:r>
              <a:rPr lang="en-US" dirty="0" smtClean="0"/>
              <a:t>Human population and environment</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130425"/>
            <a:ext cx="8458200" cy="1470025"/>
          </a:xfrm>
        </p:spPr>
        <p:style>
          <a:lnRef idx="0">
            <a:schemeClr val="accent4"/>
          </a:lnRef>
          <a:fillRef idx="3">
            <a:schemeClr val="accent4"/>
          </a:fillRef>
          <a:effectRef idx="3">
            <a:schemeClr val="accent4"/>
          </a:effectRef>
          <a:fontRef idx="minor">
            <a:schemeClr val="lt1"/>
          </a:fontRef>
        </p:style>
        <p:txBody>
          <a:bodyPr rtlCol="0">
            <a:normAutofit fontScale="90000"/>
          </a:bodyPr>
          <a:lstStyle/>
          <a:p>
            <a:pPr eaLnBrk="1" fontAlgn="auto" hangingPunct="1">
              <a:spcAft>
                <a:spcPts val="0"/>
              </a:spcAft>
              <a:defRPr/>
            </a:pPr>
            <a:r>
              <a:rPr lang="en-US" sz="5300" b="1" dirty="0" smtClean="0"/>
              <a:t>ECOLOGY : CONCEPT AND SCOPE </a:t>
            </a:r>
            <a:endParaRPr lang="en-US" dirty="0"/>
          </a:p>
        </p:txBody>
      </p:sp>
    </p:spTree>
    <p:extLst>
      <p:ext uri="{BB962C8B-B14F-4D97-AF65-F5344CB8AC3E}">
        <p14:creationId xmlns:p14="http://schemas.microsoft.com/office/powerpoint/2010/main" xmlns="" val="21371843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cology&#10;• Definition:- Ecology is derived from two Greek words “Oikos” &amp;&#10;“Logos”&#10;• Ecology= Oikos + Logos&#10;• Oikos means ho..."/>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10380" y="457200"/>
            <a:ext cx="7671619" cy="575972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59700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152400" y="1066800"/>
            <a:ext cx="8763000" cy="5181600"/>
          </a:xfrm>
          <a:ln>
            <a:solidFill>
              <a:schemeClr val="accent1"/>
            </a:solidFill>
          </a:ln>
        </p:spPr>
        <p:txBody>
          <a:bodyPr>
            <a:normAutofit lnSpcReduction="10000"/>
          </a:bodyPr>
          <a:lstStyle/>
          <a:p>
            <a:pPr>
              <a:lnSpc>
                <a:spcPct val="90000"/>
              </a:lnSpc>
              <a:buNone/>
              <a:defRPr/>
            </a:pPr>
            <a:r>
              <a:rPr lang="en-GB" sz="2800" dirty="0" smtClean="0"/>
              <a:t>The study of living organisms in the natural environment </a:t>
            </a:r>
          </a:p>
          <a:p>
            <a:pPr>
              <a:lnSpc>
                <a:spcPct val="90000"/>
              </a:lnSpc>
              <a:buNone/>
              <a:defRPr/>
            </a:pPr>
            <a:endParaRPr lang="en-GB" sz="2800" dirty="0" smtClean="0"/>
          </a:p>
          <a:p>
            <a:pPr lvl="1">
              <a:lnSpc>
                <a:spcPct val="90000"/>
              </a:lnSpc>
              <a:defRPr/>
            </a:pPr>
            <a:r>
              <a:rPr lang="en-GB" dirty="0" smtClean="0"/>
              <a:t>How they interact with one another </a:t>
            </a:r>
          </a:p>
          <a:p>
            <a:pPr lvl="1">
              <a:lnSpc>
                <a:spcPct val="90000"/>
              </a:lnSpc>
              <a:defRPr/>
            </a:pPr>
            <a:r>
              <a:rPr lang="en-GB" dirty="0" smtClean="0"/>
              <a:t>How the interact with their nonliving environment</a:t>
            </a:r>
            <a:r>
              <a:rPr lang="fr-FR" dirty="0" smtClean="0"/>
              <a:t> </a:t>
            </a:r>
            <a:endParaRPr lang="en-GB" dirty="0" smtClean="0"/>
          </a:p>
          <a:p>
            <a:endParaRPr lang="en-US" dirty="0" smtClean="0"/>
          </a:p>
          <a:p>
            <a:r>
              <a:rPr lang="en-US" sz="2800" dirty="0" smtClean="0"/>
              <a:t>Ecology is how living and non-living things affect each other in their environment. </a:t>
            </a:r>
          </a:p>
          <a:p>
            <a:endParaRPr lang="en-US" sz="2800" dirty="0" smtClean="0"/>
          </a:p>
          <a:p>
            <a:r>
              <a:rPr lang="en-US" sz="2800" dirty="0" smtClean="0"/>
              <a:t>Ecology is the scientific study of interactions between different organisms and their environment or surroundings</a:t>
            </a:r>
          </a:p>
          <a:p>
            <a:endParaRPr lang="en-US" dirty="0" smtClean="0"/>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792162"/>
          </a:xfrm>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a:xfrm>
            <a:off x="457200" y="1828800"/>
            <a:ext cx="8229600" cy="3429000"/>
          </a:xfrm>
        </p:spPr>
        <p:txBody>
          <a:bodyPr/>
          <a:lstStyle/>
          <a:p>
            <a:pPr lvl="1" algn="just" eaLnBrk="0" hangingPunct="0"/>
            <a:r>
              <a:rPr lang="en-US" dirty="0" smtClean="0">
                <a:cs typeface="Times New Roman" pitchFamily="18" charset="0"/>
              </a:rPr>
              <a:t>All living organism, whether plant or animal or human being is surrounded by the environment, on which it derive its needs for its survival.</a:t>
            </a:r>
          </a:p>
          <a:p>
            <a:pPr lvl="1" algn="just" eaLnBrk="0" hangingPunct="0"/>
            <a:endParaRPr lang="en-US" dirty="0" smtClean="0">
              <a:cs typeface="Times New Roman" pitchFamily="18" charset="0"/>
            </a:endParaRPr>
          </a:p>
          <a:p>
            <a:pPr lvl="1" algn="just" eaLnBrk="0" hangingPunct="0"/>
            <a:r>
              <a:rPr lang="en-US" dirty="0" smtClean="0">
                <a:cs typeface="Times New Roman" pitchFamily="18" charset="0"/>
              </a:rPr>
              <a:t>Each living component interacts with non – living components for their  basic requirements form different ecosystem. </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solidFill>
            <a:srgbClr val="00B050"/>
          </a:solidFill>
        </p:spPr>
        <p:txBody>
          <a:bodyPr/>
          <a:lstStyle/>
          <a:p>
            <a:r>
              <a:rPr lang="en-US" dirty="0" smtClean="0">
                <a:solidFill>
                  <a:schemeClr val="bg1"/>
                </a:solidFill>
              </a:rPr>
              <a:t>Course contents </a:t>
            </a:r>
            <a:endParaRPr lang="en-US" dirty="0">
              <a:solidFill>
                <a:schemeClr val="bg1"/>
              </a:solidFill>
            </a:endParaRP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1950" y="1440184"/>
            <a:ext cx="8272463" cy="4267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61950" y="1905000"/>
            <a:ext cx="8272463" cy="485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83460" y="2819400"/>
            <a:ext cx="8250953" cy="381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98207" y="2438400"/>
            <a:ext cx="8236205" cy="3212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8" name="Picture 8"/>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98207" y="3294390"/>
            <a:ext cx="8236206" cy="3212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9" name="Picture 9"/>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81000" y="3697541"/>
            <a:ext cx="8253412" cy="3297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30" name="Picture 10"/>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395748" y="4136613"/>
            <a:ext cx="8238664" cy="3058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31" name="Picture 11"/>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409575" y="4559397"/>
            <a:ext cx="8224837" cy="371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023079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p:txBody>
          <a:bodyPr>
            <a:normAutofit/>
          </a:bodyPr>
          <a:lstStyle/>
          <a:p>
            <a:pPr lvl="1" algn="just" eaLnBrk="0" hangingPunct="0"/>
            <a:r>
              <a:rPr lang="en-US" dirty="0" smtClean="0">
                <a:cs typeface="Times New Roman" pitchFamily="18" charset="0"/>
              </a:rPr>
              <a:t>Ecology is the study of interactions among  organism or group  of organisms with their environment. The environment consists of both biotic components (living organisms) and </a:t>
            </a:r>
            <a:r>
              <a:rPr lang="en-US" dirty="0" err="1" smtClean="0">
                <a:cs typeface="Times New Roman" pitchFamily="18" charset="0"/>
              </a:rPr>
              <a:t>abiotic</a:t>
            </a:r>
            <a:r>
              <a:rPr lang="en-US" dirty="0" smtClean="0">
                <a:cs typeface="Times New Roman" pitchFamily="18" charset="0"/>
              </a:rPr>
              <a:t> components (non – living organisms). </a:t>
            </a:r>
            <a:endParaRPr lang="en-US" dirty="0" smtClean="0"/>
          </a:p>
          <a:p>
            <a:pPr lvl="1" algn="just" eaLnBrk="0" hangingPunct="0">
              <a:buNone/>
            </a:pPr>
            <a:r>
              <a:rPr lang="en-US" dirty="0" smtClean="0">
                <a:cs typeface="Times New Roman" pitchFamily="18" charset="0"/>
              </a:rPr>
              <a:t>                         or</a:t>
            </a:r>
          </a:p>
          <a:p>
            <a:pPr lvl="1" algn="just" eaLnBrk="0" hangingPunct="0"/>
            <a:r>
              <a:rPr lang="en-US" dirty="0" smtClean="0">
                <a:cs typeface="Times New Roman" pitchFamily="18" charset="0"/>
              </a:rPr>
              <a:t>Ecology is the study of ecosystems. </a:t>
            </a:r>
            <a:endParaRPr lang="en-US" dirty="0" smtClean="0"/>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86800" cy="584775"/>
          </a:xfrm>
          <a:prstGeom prst="rect">
            <a:avLst/>
          </a:prstGeom>
          <a:noFill/>
        </p:spPr>
        <p:txBody>
          <a:bodyPr wrap="square" rtlCol="0">
            <a:spAutoFit/>
          </a:bodyPr>
          <a:lstStyle/>
          <a:p>
            <a:r>
              <a:rPr lang="en-US" sz="3200" b="1" u="sng" dirty="0" smtClean="0"/>
              <a:t>Biotic</a:t>
            </a:r>
            <a:r>
              <a:rPr lang="en-US" sz="3200" dirty="0" smtClean="0"/>
              <a:t>—</a:t>
            </a:r>
            <a:r>
              <a:rPr lang="en-US" sz="3200" b="1" u="sng" dirty="0" smtClean="0"/>
              <a:t>living</a:t>
            </a:r>
            <a:r>
              <a:rPr lang="en-US" sz="3200" dirty="0" smtClean="0"/>
              <a:t> factors that influence an ecosystem</a:t>
            </a:r>
            <a:endParaRPr lang="en-US" sz="3200" dirty="0"/>
          </a:p>
        </p:txBody>
      </p:sp>
      <p:sp>
        <p:nvSpPr>
          <p:cNvPr id="3" name="TextBox 2"/>
          <p:cNvSpPr txBox="1"/>
          <p:nvPr/>
        </p:nvSpPr>
        <p:spPr>
          <a:xfrm>
            <a:off x="457200" y="3810000"/>
            <a:ext cx="8458200" cy="1077218"/>
          </a:xfrm>
          <a:prstGeom prst="rect">
            <a:avLst/>
          </a:prstGeom>
          <a:noFill/>
        </p:spPr>
        <p:txBody>
          <a:bodyPr wrap="square" rtlCol="0">
            <a:spAutoFit/>
          </a:bodyPr>
          <a:lstStyle/>
          <a:p>
            <a:r>
              <a:rPr lang="en-US" sz="3200" b="1" u="sng" dirty="0" smtClean="0"/>
              <a:t>Abiotic</a:t>
            </a:r>
            <a:r>
              <a:rPr lang="en-US" sz="3200" dirty="0" smtClean="0"/>
              <a:t>—</a:t>
            </a:r>
            <a:r>
              <a:rPr lang="en-US" sz="3200" b="1" u="sng" dirty="0" smtClean="0"/>
              <a:t>non-living</a:t>
            </a:r>
            <a:r>
              <a:rPr lang="en-US" sz="3200" dirty="0" smtClean="0"/>
              <a:t> factors that influence an ecosystem</a:t>
            </a:r>
            <a:endParaRPr lang="en-US" sz="3200" dirty="0"/>
          </a:p>
        </p:txBody>
      </p:sp>
      <p:pic>
        <p:nvPicPr>
          <p:cNvPr id="4" name="Picture 3" descr="eco_biotic.jpg"/>
          <p:cNvPicPr>
            <a:picLocks noChangeAspect="1"/>
          </p:cNvPicPr>
          <p:nvPr/>
        </p:nvPicPr>
        <p:blipFill>
          <a:blip r:embed="rId3" cstate="print"/>
          <a:stretch>
            <a:fillRect/>
          </a:stretch>
        </p:blipFill>
        <p:spPr>
          <a:xfrm>
            <a:off x="838200" y="762000"/>
            <a:ext cx="7358303" cy="3048000"/>
          </a:xfrm>
          <a:prstGeom prst="rect">
            <a:avLst/>
          </a:prstGeom>
        </p:spPr>
      </p:pic>
      <p:pic>
        <p:nvPicPr>
          <p:cNvPr id="6" name="Picture 5" descr="rain.gif"/>
          <p:cNvPicPr>
            <a:picLocks noChangeAspect="1"/>
          </p:cNvPicPr>
          <p:nvPr/>
        </p:nvPicPr>
        <p:blipFill>
          <a:blip r:embed="rId4" cstate="print"/>
          <a:stretch>
            <a:fillRect/>
          </a:stretch>
        </p:blipFill>
        <p:spPr>
          <a:xfrm>
            <a:off x="5105400" y="4953000"/>
            <a:ext cx="2286000" cy="1504507"/>
          </a:xfrm>
          <a:prstGeom prst="rect">
            <a:avLst/>
          </a:prstGeom>
        </p:spPr>
      </p:pic>
      <p:pic>
        <p:nvPicPr>
          <p:cNvPr id="1026" name="Picture 2" descr="C:\Documents and Settings\d0803679\Local Settings\Temporary Internet Files\Content.IE5\9J7SR0QH\MCj04382050000[1].wmf"/>
          <p:cNvPicPr>
            <a:picLocks noChangeAspect="1" noChangeArrowheads="1"/>
          </p:cNvPicPr>
          <p:nvPr/>
        </p:nvPicPr>
        <p:blipFill>
          <a:blip r:embed="rId5" cstate="print"/>
          <a:srcRect/>
          <a:stretch>
            <a:fillRect/>
          </a:stretch>
        </p:blipFill>
        <p:spPr bwMode="auto">
          <a:xfrm>
            <a:off x="2286000" y="4800600"/>
            <a:ext cx="1825625" cy="1828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dissolv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2" presetID="9"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dissolve">
                                      <p:cBhvr>
                                        <p:cTn id="24" dur="500"/>
                                        <p:tgtEl>
                                          <p:spTgt spid="6"/>
                                        </p:tgtEl>
                                      </p:cBhvr>
                                    </p:animEffect>
                                  </p:childTnLst>
                                </p:cTn>
                              </p:par>
                              <p:par>
                                <p:cTn id="25" presetID="8" presetClass="entr" presetSubtype="16"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diamond(in)">
                                      <p:cBhvr>
                                        <p:cTn id="2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635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76200" y="838200"/>
            <a:ext cx="8915400" cy="5486400"/>
          </a:xfrm>
          <a:ln>
            <a:solidFill>
              <a:schemeClr val="accent1"/>
            </a:solidFill>
          </a:ln>
        </p:spPr>
        <p:txBody>
          <a:bodyPr>
            <a:noAutofit/>
          </a:bodyPr>
          <a:lstStyle/>
          <a:p>
            <a:r>
              <a:rPr lang="en-US" sz="2400" dirty="0" smtClean="0"/>
              <a:t>Ecology is a broad discipline comprising many sub-disciplines namely;</a:t>
            </a:r>
          </a:p>
          <a:p>
            <a:pPr lvl="1"/>
            <a:r>
              <a:rPr lang="en-US" sz="2400" dirty="0" err="1" smtClean="0"/>
              <a:t>Ecophysiology</a:t>
            </a:r>
            <a:r>
              <a:rPr lang="en-US" sz="2400" dirty="0" smtClean="0"/>
              <a:t> : – examines how the physiological functions of organisms influence the way they interact with the environment, both biotic and </a:t>
            </a:r>
            <a:r>
              <a:rPr lang="en-US" sz="2400" dirty="0" err="1" smtClean="0"/>
              <a:t>abiotic</a:t>
            </a:r>
            <a:r>
              <a:rPr lang="en-US" sz="2400" dirty="0" smtClean="0"/>
              <a:t>.</a:t>
            </a:r>
          </a:p>
          <a:p>
            <a:pPr lvl="1"/>
            <a:r>
              <a:rPr lang="en-US" sz="2400" dirty="0" smtClean="0"/>
              <a:t>Behavioral ecology : – examines the roles of behavior in enabling an animal to adapt to its environment.</a:t>
            </a:r>
          </a:p>
          <a:p>
            <a:pPr lvl="1"/>
            <a:r>
              <a:rPr lang="en-US" sz="2400" dirty="0" smtClean="0"/>
              <a:t>Population ecology : – studies the dynamics of populations of single species.</a:t>
            </a:r>
          </a:p>
          <a:p>
            <a:pPr lvl="1"/>
            <a:r>
              <a:rPr lang="en-US" sz="2400" dirty="0" smtClean="0"/>
              <a:t>Community ecology : (or </a:t>
            </a:r>
            <a:r>
              <a:rPr lang="en-US" sz="2400" dirty="0" err="1" smtClean="0"/>
              <a:t>synecology</a:t>
            </a:r>
            <a:r>
              <a:rPr lang="en-US" sz="2400" dirty="0" smtClean="0"/>
              <a:t>) focuses on the interactions between species within an ecological community</a:t>
            </a:r>
          </a:p>
          <a:p>
            <a:pPr lvl="1"/>
            <a:r>
              <a:rPr lang="en-US" sz="2400" dirty="0" smtClean="0"/>
              <a:t>Ecosystem ecology : studies the flows of energy and matter through the </a:t>
            </a:r>
            <a:r>
              <a:rPr lang="en-US" sz="2400" dirty="0" err="1" smtClean="0"/>
              <a:t>abiotic</a:t>
            </a:r>
            <a:r>
              <a:rPr lang="en-US" sz="2400" dirty="0" smtClean="0"/>
              <a:t> and biotic components of ecosystems.</a:t>
            </a:r>
          </a:p>
          <a:p>
            <a:pPr lvl="1"/>
            <a:endParaRPr lang="en-US" sz="2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228600" y="990600"/>
            <a:ext cx="8610600" cy="5867400"/>
          </a:xfrm>
        </p:spPr>
        <p:txBody>
          <a:bodyPr>
            <a:noAutofit/>
          </a:bodyPr>
          <a:lstStyle/>
          <a:p>
            <a:pPr lvl="1"/>
            <a:r>
              <a:rPr lang="en-US" dirty="0" smtClean="0"/>
              <a:t>Systems ecology : is an interdisciplinary field focusing on the study, development, and organization of ecological systems from a holistic perspective.</a:t>
            </a:r>
          </a:p>
          <a:p>
            <a:pPr lvl="1"/>
            <a:r>
              <a:rPr lang="en-US" dirty="0" smtClean="0"/>
              <a:t>Landscape ecology: examines processes and relationships across multiple ecosystems or a very large geographic areas.</a:t>
            </a:r>
          </a:p>
          <a:p>
            <a:pPr lvl="1"/>
            <a:r>
              <a:rPr lang="en-US" dirty="0" smtClean="0"/>
              <a:t>Evolutionary ecology: studies ecology in a way that explicitly considers thee </a:t>
            </a:r>
            <a:r>
              <a:rPr lang="en-US" dirty="0" err="1" smtClean="0"/>
              <a:t>volutionary</a:t>
            </a:r>
            <a:r>
              <a:rPr lang="en-US" dirty="0" smtClean="0"/>
              <a:t> histories of species and their interactions.</a:t>
            </a:r>
          </a:p>
          <a:p>
            <a:pPr lvl="1"/>
            <a:r>
              <a:rPr lang="en-US" dirty="0" smtClean="0"/>
              <a:t>Political ecology  : connects politics and economy to problems of environment al control and ecological change.</a:t>
            </a:r>
            <a:br>
              <a:rPr lang="en-US" dirty="0" smtClean="0"/>
            </a:br>
            <a:endParaRPr lang="en-US" sz="36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ChangeArrowheads="1"/>
          </p:cNvSpPr>
          <p:nvPr/>
        </p:nvSpPr>
        <p:spPr bwMode="auto">
          <a:xfrm>
            <a:off x="533400" y="838200"/>
            <a:ext cx="8077200"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457200" indent="-457200" eaLnBrk="1" hangingPunct="1"/>
            <a:r>
              <a:rPr lang="en-US" b="1" dirty="0" smtClean="0">
                <a:solidFill>
                  <a:srgbClr val="186496"/>
                </a:solidFill>
                <a:latin typeface="Arial" charset="0"/>
              </a:rPr>
              <a:t> </a:t>
            </a:r>
            <a:r>
              <a:rPr lang="en-US" b="1" dirty="0">
                <a:solidFill>
                  <a:srgbClr val="186496"/>
                </a:solidFill>
                <a:latin typeface="Arial" charset="0"/>
              </a:rPr>
              <a:t>KEY CONCEPT </a:t>
            </a:r>
            <a:br>
              <a:rPr lang="en-US" b="1" dirty="0">
                <a:solidFill>
                  <a:srgbClr val="186496"/>
                </a:solidFill>
                <a:latin typeface="Arial" charset="0"/>
              </a:rPr>
            </a:br>
            <a:r>
              <a:rPr lang="en-US" b="1" dirty="0">
                <a:latin typeface="Arial" charset="0"/>
              </a:rPr>
              <a:t>Ecology is the study of the relationships among organisms and their environment.</a:t>
            </a:r>
            <a:r>
              <a:rPr lang="en-US" b="1" dirty="0">
                <a:solidFill>
                  <a:srgbClr val="186496"/>
                </a:solidFill>
                <a:latin typeface="Arial" charset="0"/>
              </a:rPr>
              <a:t> </a:t>
            </a:r>
          </a:p>
        </p:txBody>
      </p:sp>
      <p:pic>
        <p:nvPicPr>
          <p:cNvPr id="12293"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66800" y="2081213"/>
            <a:ext cx="6553200" cy="4370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555374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wipe(left)">
                                      <p:cBhvr>
                                        <p:cTn id="7" dur="500"/>
                                        <p:tgtEl>
                                          <p:spTgt spid="12292"/>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2293"/>
                                        </p:tgtEl>
                                        <p:attrNameLst>
                                          <p:attrName>style.visibility</p:attrName>
                                        </p:attrNameLst>
                                      </p:cBhvr>
                                      <p:to>
                                        <p:strVal val="visible"/>
                                      </p:to>
                                    </p:set>
                                    <p:animEffect transition="in" filter="wipe(up)">
                                      <p:cBhvr>
                                        <p:cTn id="11" dur="5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style>
          <a:lnRef idx="0">
            <a:schemeClr val="accent3"/>
          </a:lnRef>
          <a:fillRef idx="3">
            <a:schemeClr val="accent3"/>
          </a:fillRef>
          <a:effectRef idx="3">
            <a:schemeClr val="accent3"/>
          </a:effectRef>
          <a:fontRef idx="minor">
            <a:schemeClr val="lt1"/>
          </a:fontRef>
        </p:style>
        <p:txBody>
          <a:bodyPr/>
          <a:lstStyle/>
          <a:p>
            <a:r>
              <a:rPr lang="en-US" dirty="0" smtClean="0"/>
              <a:t>Scope of Ecology </a:t>
            </a:r>
            <a:endParaRPr lang="en-US" dirty="0"/>
          </a:p>
        </p:txBody>
      </p:sp>
      <p:sp>
        <p:nvSpPr>
          <p:cNvPr id="3" name="Content Placeholder 2"/>
          <p:cNvSpPr>
            <a:spLocks noGrp="1"/>
          </p:cNvSpPr>
          <p:nvPr>
            <p:ph idx="1"/>
          </p:nvPr>
        </p:nvSpPr>
        <p:spPr>
          <a:xfrm>
            <a:off x="457200" y="1600201"/>
            <a:ext cx="8229600" cy="3733800"/>
          </a:xfrm>
        </p:spPr>
        <p:txBody>
          <a:bodyPr>
            <a:normAutofit/>
          </a:bodyPr>
          <a:lstStyle/>
          <a:p>
            <a:pPr lvl="1"/>
            <a:r>
              <a:rPr lang="en-US" b="1" dirty="0" smtClean="0"/>
              <a:t>Ecology</a:t>
            </a:r>
            <a:r>
              <a:rPr lang="en-US" dirty="0" smtClean="0"/>
              <a:t> is the study of organisms, populations, and communities as they relate to one another and interact in the ecosystems they comprise. </a:t>
            </a:r>
          </a:p>
          <a:p>
            <a:pPr lvl="1">
              <a:buNone/>
            </a:pPr>
            <a:endParaRPr lang="en-US" dirty="0" smtClean="0"/>
          </a:p>
          <a:p>
            <a:pPr lvl="1"/>
            <a:r>
              <a:rPr lang="en-US" dirty="0" err="1" smtClean="0"/>
              <a:t>Organismal</a:t>
            </a:r>
            <a:r>
              <a:rPr lang="en-US" dirty="0" smtClean="0"/>
              <a:t> and population </a:t>
            </a:r>
            <a:r>
              <a:rPr lang="en-US" b="1" dirty="0" smtClean="0"/>
              <a:t>ecology</a:t>
            </a:r>
            <a:r>
              <a:rPr lang="en-US" dirty="0" smtClean="0"/>
              <a:t> study the adaptations that allow organisms to live in a habitat and organisms' relationships to one another.</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cosystem&#10;• Definition:- Ecosystem is Define as “Natural Functional&#10;Ecological Unit Comprising of living organisms &amp; thei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61999" y="387897"/>
            <a:ext cx="7704353" cy="578430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733374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According to E.P.Odum, an American ecologist, the&#10;ecosystem is the basic functional unit of organism and&#10;their environment..."/>
          <p:cNvPicPr>
            <a:picLocks noChangeAspect="1" noChangeArrowheads="1"/>
          </p:cNvPicPr>
          <p:nvPr/>
        </p:nvPicPr>
        <p:blipFill>
          <a:blip r:embed="rId2"/>
          <a:srcRect/>
          <a:stretch>
            <a:fillRect/>
          </a:stretch>
        </p:blipFill>
        <p:spPr bwMode="auto">
          <a:xfrm>
            <a:off x="0" y="228600"/>
            <a:ext cx="9144000" cy="662940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ChangeArrowheads="1"/>
          </p:cNvSpPr>
          <p:nvPr/>
        </p:nvSpPr>
        <p:spPr bwMode="auto">
          <a:xfrm>
            <a:off x="0" y="-228600"/>
            <a:ext cx="8763000" cy="64017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just"/>
            <a:endParaRPr lang="en-US" sz="1300" dirty="0">
              <a:cs typeface="Times New Roman" pitchFamily="18" charset="0"/>
            </a:endParaRPr>
          </a:p>
          <a:p>
            <a:pPr algn="just"/>
            <a:endParaRPr lang="en-US" sz="1300" dirty="0">
              <a:cs typeface="Times New Roman" pitchFamily="18" charset="0"/>
            </a:endParaRPr>
          </a:p>
          <a:p>
            <a:pPr algn="just"/>
            <a:endParaRPr lang="en-US" sz="1300" dirty="0">
              <a:cs typeface="Times New Roman" pitchFamily="18" charset="0"/>
            </a:endParaRPr>
          </a:p>
          <a:p>
            <a:pPr algn="just"/>
            <a:endParaRPr lang="en-US" sz="1300" dirty="0">
              <a:cs typeface="Times New Roman" pitchFamily="18" charset="0"/>
            </a:endParaRPr>
          </a:p>
          <a:p>
            <a:pPr lvl="1" algn="just"/>
            <a:r>
              <a:rPr lang="en-US" sz="2800" dirty="0">
                <a:cs typeface="Times New Roman" pitchFamily="18" charset="0"/>
              </a:rPr>
              <a:t>Ecosystem is the basic functional unit of ecology. </a:t>
            </a:r>
          </a:p>
          <a:p>
            <a:pPr lvl="1" algn="just"/>
            <a:r>
              <a:rPr lang="en-US" sz="2800" dirty="0">
                <a:cs typeface="Times New Roman" pitchFamily="18" charset="0"/>
              </a:rPr>
              <a:t>The term ecosystem is coined form  a Greek word meaning study of home. </a:t>
            </a:r>
            <a:endParaRPr lang="en-US" sz="2800" dirty="0"/>
          </a:p>
          <a:p>
            <a:pPr algn="just" eaLnBrk="0" hangingPunct="0"/>
            <a:endParaRPr lang="en-US" sz="2800" b="1" dirty="0">
              <a:cs typeface="Times New Roman" pitchFamily="18" charset="0"/>
            </a:endParaRPr>
          </a:p>
          <a:p>
            <a:pPr algn="just" eaLnBrk="0" hangingPunct="0"/>
            <a:r>
              <a:rPr lang="en-US" sz="2800" b="1" dirty="0">
                <a:cs typeface="Times New Roman" pitchFamily="18" charset="0"/>
              </a:rPr>
              <a:t>Definition </a:t>
            </a:r>
            <a:endParaRPr lang="en-US" sz="2800" dirty="0"/>
          </a:p>
          <a:p>
            <a:pPr lvl="1" algn="just" eaLnBrk="0" hangingPunct="0"/>
            <a:r>
              <a:rPr lang="en-US" sz="2400" dirty="0" smtClean="0">
                <a:cs typeface="Times New Roman" pitchFamily="18" charset="0"/>
              </a:rPr>
              <a:t>A </a:t>
            </a:r>
            <a:r>
              <a:rPr lang="en-US" sz="2400" dirty="0">
                <a:cs typeface="Times New Roman" pitchFamily="18" charset="0"/>
              </a:rPr>
              <a:t>group of organisms interacting among themselves and  with environment is known as ecosystem. Thus an ecosystem is a community of different species interacting with one another and with their non living environment and one another and  with </a:t>
            </a:r>
            <a:r>
              <a:rPr lang="en-US" sz="2400" dirty="0" smtClean="0">
                <a:cs typeface="Times New Roman" pitchFamily="18" charset="0"/>
              </a:rPr>
              <a:t>their  </a:t>
            </a:r>
            <a:r>
              <a:rPr lang="en-US" sz="2400" dirty="0">
                <a:cs typeface="Times New Roman" pitchFamily="18" charset="0"/>
              </a:rPr>
              <a:t>non- living environment  exchanging energy and matter. </a:t>
            </a:r>
            <a:endParaRPr lang="en-US" sz="2400" dirty="0"/>
          </a:p>
          <a:p>
            <a:pPr algn="just" eaLnBrk="0" hangingPunct="0"/>
            <a:endParaRPr lang="en-US" b="1" dirty="0">
              <a:cs typeface="Times New Roman" pitchFamily="18" charset="0"/>
            </a:endParaRPr>
          </a:p>
          <a:p>
            <a:pPr algn="just" eaLnBrk="0" hangingPunct="0"/>
            <a:r>
              <a:rPr lang="en-US" sz="2800" b="1" dirty="0">
                <a:cs typeface="Times New Roman" pitchFamily="18" charset="0"/>
              </a:rPr>
              <a:t>Example </a:t>
            </a:r>
          </a:p>
          <a:p>
            <a:pPr lvl="1" algn="just" eaLnBrk="0" hangingPunct="0"/>
            <a:r>
              <a:rPr lang="en-US" sz="2400" dirty="0" smtClean="0">
                <a:cs typeface="Times New Roman" pitchFamily="18" charset="0"/>
              </a:rPr>
              <a:t>Animals </a:t>
            </a:r>
            <a:r>
              <a:rPr lang="en-US" sz="2400" dirty="0">
                <a:cs typeface="Times New Roman" pitchFamily="18" charset="0"/>
              </a:rPr>
              <a:t>cannot synthesis their food directly </a:t>
            </a:r>
          </a:p>
          <a:p>
            <a:pPr lvl="1" algn="just" eaLnBrk="0" hangingPunct="0"/>
            <a:r>
              <a:rPr lang="en-US" sz="2400" dirty="0">
                <a:cs typeface="Times New Roman" pitchFamily="18" charset="0"/>
              </a:rPr>
              <a:t>but depend on the plants either directly or indirectly.</a:t>
            </a:r>
            <a:endParaRPr lang="en-US" sz="2400" dirty="0"/>
          </a:p>
        </p:txBody>
      </p:sp>
    </p:spTree>
    <p:extLst>
      <p:ext uri="{BB962C8B-B14F-4D97-AF65-F5344CB8AC3E}">
        <p14:creationId xmlns:p14="http://schemas.microsoft.com/office/powerpoint/2010/main" xmlns="" val="20721202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687269858"/>
              </p:ext>
            </p:extLst>
          </p:nvPr>
        </p:nvGraphicFramePr>
        <p:xfrm>
          <a:off x="609600" y="762000"/>
          <a:ext cx="8001000" cy="54863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050495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013735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2"/>
          <p:cNvSpPr>
            <a:spLocks noGrp="1"/>
          </p:cNvSpPr>
          <p:nvPr>
            <p:ph type="title"/>
          </p:nvPr>
        </p:nvSpPr>
        <p:spPr>
          <a:xfrm>
            <a:off x="457200" y="274638"/>
            <a:ext cx="8229600" cy="792162"/>
          </a:xfrm>
        </p:spPr>
        <p:txBody>
          <a:bodyPr/>
          <a:lstStyle/>
          <a:p>
            <a:pPr eaLnBrk="1" hangingPunct="1"/>
            <a:r>
              <a:rPr lang="en-US" dirty="0" smtClean="0"/>
              <a:t>Types of ecosystem</a:t>
            </a:r>
          </a:p>
        </p:txBody>
      </p:sp>
      <p:sp>
        <p:nvSpPr>
          <p:cNvPr id="6147" name="Content Placeholder 3"/>
          <p:cNvSpPr>
            <a:spLocks noGrp="1"/>
          </p:cNvSpPr>
          <p:nvPr>
            <p:ph idx="1"/>
          </p:nvPr>
        </p:nvSpPr>
        <p:spPr>
          <a:xfrm>
            <a:off x="457200" y="1600201"/>
            <a:ext cx="8229600" cy="2514600"/>
          </a:xfrm>
          <a:solidFill>
            <a:srgbClr val="00B0F0"/>
          </a:solidFill>
        </p:spPr>
        <p:txBody>
          <a:bodyPr/>
          <a:lstStyle/>
          <a:p>
            <a:pPr eaLnBrk="1" hangingPunct="1"/>
            <a:r>
              <a:rPr lang="en-US" dirty="0" smtClean="0"/>
              <a:t>Natural ------Artificial/man engineered</a:t>
            </a:r>
          </a:p>
          <a:p>
            <a:pPr eaLnBrk="1" hangingPunct="1">
              <a:buFont typeface="Arial" charset="0"/>
              <a:buNone/>
            </a:pPr>
            <a:r>
              <a:rPr lang="en-US" dirty="0" err="1" smtClean="0"/>
              <a:t>Terrestial</a:t>
            </a:r>
            <a:r>
              <a:rPr lang="en-US" dirty="0" smtClean="0"/>
              <a:t> ------Aquatic</a:t>
            </a:r>
          </a:p>
          <a:p>
            <a:pPr eaLnBrk="1" hangingPunct="1">
              <a:buFont typeface="Arial" charset="0"/>
              <a:buNone/>
            </a:pPr>
            <a:r>
              <a:rPr lang="en-US" dirty="0" smtClean="0"/>
              <a:t>                           Marine ------Fresh water</a:t>
            </a:r>
          </a:p>
          <a:p>
            <a:pPr eaLnBrk="1" hangingPunct="1">
              <a:buFont typeface="Arial" charset="0"/>
              <a:buNone/>
            </a:pPr>
            <a:r>
              <a:rPr lang="en-US" dirty="0" smtClean="0"/>
              <a:t>                                                   Lotic----lentic</a:t>
            </a:r>
          </a:p>
        </p:txBody>
      </p:sp>
      <p:pic>
        <p:nvPicPr>
          <p:cNvPr id="4" name="Picture 6" descr="http://openlandscapes.zalf.de/ImagesWiki/Fig.18_IMG_4025.JPG"/>
          <p:cNvPicPr>
            <a:picLocks noChangeAspect="1" noChangeArrowheads="1"/>
          </p:cNvPicPr>
          <p:nvPr/>
        </p:nvPicPr>
        <p:blipFill>
          <a:blip r:embed="rId2"/>
          <a:srcRect/>
          <a:stretch>
            <a:fillRect/>
          </a:stretch>
        </p:blipFill>
        <p:spPr bwMode="auto">
          <a:xfrm>
            <a:off x="533400" y="4114800"/>
            <a:ext cx="4267200" cy="2362200"/>
          </a:xfrm>
          <a:prstGeom prst="rect">
            <a:avLst/>
          </a:prstGeom>
          <a:noFill/>
          <a:ln w="9525">
            <a:noFill/>
            <a:miter lim="800000"/>
            <a:headEnd/>
            <a:tailEnd/>
          </a:ln>
        </p:spPr>
      </p:pic>
      <p:pic>
        <p:nvPicPr>
          <p:cNvPr id="5" name="Picture 8" descr="http://openlandscapes.zalf.de/ImagesWiki/Fig.19_IMG_3886.JPG"/>
          <p:cNvPicPr>
            <a:picLocks noChangeAspect="1" noChangeArrowheads="1"/>
          </p:cNvPicPr>
          <p:nvPr/>
        </p:nvPicPr>
        <p:blipFill>
          <a:blip r:embed="rId3"/>
          <a:srcRect/>
          <a:stretch>
            <a:fillRect/>
          </a:stretch>
        </p:blipFill>
        <p:spPr bwMode="auto">
          <a:xfrm>
            <a:off x="4953000" y="4191000"/>
            <a:ext cx="3695700" cy="2341562"/>
          </a:xfrm>
          <a:prstGeom prst="rect">
            <a:avLst/>
          </a:prstGeom>
          <a:noFill/>
          <a:ln w="9525">
            <a:noFill/>
            <a:miter lim="800000"/>
            <a:headEnd/>
            <a:tailEnd/>
          </a:ln>
        </p:spPr>
      </p:pic>
    </p:spTree>
    <p:extLst>
      <p:ext uri="{BB962C8B-B14F-4D97-AF65-F5344CB8AC3E}">
        <p14:creationId xmlns:p14="http://schemas.microsoft.com/office/powerpoint/2010/main" xmlns="" val="21227225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228600" y="219670"/>
            <a:ext cx="3509487" cy="723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pPr algn="just"/>
            <a:endParaRPr lang="en-US" sz="1300" b="1" dirty="0">
              <a:cs typeface="Times New Roman" pitchFamily="18" charset="0"/>
            </a:endParaRPr>
          </a:p>
          <a:p>
            <a:pPr algn="just"/>
            <a:r>
              <a:rPr lang="en-US" sz="2800" b="1" dirty="0" smtClean="0">
                <a:cs typeface="Times New Roman" pitchFamily="18" charset="0"/>
              </a:rPr>
              <a:t>TYPES </a:t>
            </a:r>
            <a:r>
              <a:rPr lang="en-US" sz="2800" b="1" dirty="0">
                <a:cs typeface="Times New Roman" pitchFamily="18" charset="0"/>
              </a:rPr>
              <a:t>OF ECOSYSTEM </a:t>
            </a:r>
            <a:endParaRPr lang="en-US" sz="2800" dirty="0"/>
          </a:p>
        </p:txBody>
      </p:sp>
      <p:sp>
        <p:nvSpPr>
          <p:cNvPr id="7171" name="Rectangle 2"/>
          <p:cNvSpPr>
            <a:spLocks noChangeArrowheads="1"/>
          </p:cNvSpPr>
          <p:nvPr/>
        </p:nvSpPr>
        <p:spPr bwMode="auto">
          <a:xfrm>
            <a:off x="228600" y="1295400"/>
            <a:ext cx="8153400" cy="3647152"/>
          </a:xfrm>
          <a:prstGeom prst="rect">
            <a:avLst/>
          </a:prstGeom>
          <a:noFill/>
          <a:ln>
            <a:solidFill>
              <a:schemeClr val="accent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just">
              <a:tabLst>
                <a:tab pos="914400" algn="l"/>
              </a:tabLst>
            </a:pPr>
            <a:endParaRPr lang="en-US" sz="1300" dirty="0">
              <a:cs typeface="Times New Roman" pitchFamily="18" charset="0"/>
            </a:endParaRPr>
          </a:p>
          <a:p>
            <a:pPr algn="just">
              <a:tabLst>
                <a:tab pos="914400" algn="l"/>
              </a:tabLst>
            </a:pPr>
            <a:endParaRPr lang="en-US" sz="1300" dirty="0">
              <a:cs typeface="Times New Roman" pitchFamily="18" charset="0"/>
            </a:endParaRPr>
          </a:p>
          <a:p>
            <a:pPr algn="just">
              <a:tabLst>
                <a:tab pos="914400" algn="l"/>
              </a:tabLst>
            </a:pPr>
            <a:endParaRPr lang="en-US" sz="1300" dirty="0">
              <a:cs typeface="Times New Roman" pitchFamily="18" charset="0"/>
            </a:endParaRPr>
          </a:p>
          <a:p>
            <a:pPr algn="just">
              <a:tabLst>
                <a:tab pos="914400" algn="l"/>
              </a:tabLst>
            </a:pPr>
            <a:endParaRPr lang="en-US" sz="1300" dirty="0">
              <a:cs typeface="Times New Roman" pitchFamily="18" charset="0"/>
            </a:endParaRPr>
          </a:p>
          <a:p>
            <a:pPr algn="just">
              <a:tabLst>
                <a:tab pos="914400" algn="l"/>
              </a:tabLst>
            </a:pPr>
            <a:endParaRPr lang="en-US" sz="1300" dirty="0">
              <a:cs typeface="Times New Roman" pitchFamily="18" charset="0"/>
            </a:endParaRPr>
          </a:p>
          <a:p>
            <a:pPr algn="just">
              <a:tabLst>
                <a:tab pos="914400" algn="l"/>
              </a:tabLst>
            </a:pPr>
            <a:endParaRPr lang="en-US" sz="1300" dirty="0">
              <a:cs typeface="Times New Roman" pitchFamily="18" charset="0"/>
            </a:endParaRPr>
          </a:p>
          <a:p>
            <a:pPr algn="just">
              <a:tabLst>
                <a:tab pos="914400" algn="l"/>
              </a:tabLst>
            </a:pPr>
            <a:endParaRPr lang="en-US" sz="1300" dirty="0">
              <a:cs typeface="Times New Roman" pitchFamily="18" charset="0"/>
            </a:endParaRPr>
          </a:p>
          <a:p>
            <a:pPr algn="just">
              <a:tabLst>
                <a:tab pos="914400" algn="l"/>
              </a:tabLst>
            </a:pPr>
            <a:endParaRPr lang="en-US" sz="2000" dirty="0">
              <a:cs typeface="Times New Roman" pitchFamily="18" charset="0"/>
            </a:endParaRPr>
          </a:p>
          <a:p>
            <a:pPr algn="just">
              <a:tabLst>
                <a:tab pos="914400" algn="l"/>
              </a:tabLst>
            </a:pPr>
            <a:r>
              <a:rPr lang="en-US" sz="2000" dirty="0">
                <a:cs typeface="Times New Roman" pitchFamily="18" charset="0"/>
              </a:rPr>
              <a:t>Natural ecosystems operate themselves under natural conditions. </a:t>
            </a:r>
          </a:p>
          <a:p>
            <a:pPr algn="just" eaLnBrk="0" hangingPunct="0">
              <a:tabLst>
                <a:tab pos="914400" algn="l"/>
              </a:tabLst>
            </a:pPr>
            <a:r>
              <a:rPr lang="en-US" sz="2000" b="1" dirty="0" smtClean="0">
                <a:cs typeface="Times New Roman" pitchFamily="18" charset="0"/>
              </a:rPr>
              <a:t>1</a:t>
            </a:r>
            <a:r>
              <a:rPr lang="en-US" sz="2000" b="1" dirty="0">
                <a:cs typeface="Times New Roman" pitchFamily="18" charset="0"/>
              </a:rPr>
              <a:t>. Terrestrial ecosystem </a:t>
            </a:r>
            <a:endParaRPr lang="en-US" sz="2000" dirty="0"/>
          </a:p>
          <a:p>
            <a:pPr algn="just" eaLnBrk="0" hangingPunct="0">
              <a:tabLst>
                <a:tab pos="914400" algn="l"/>
              </a:tabLst>
            </a:pPr>
            <a:r>
              <a:rPr lang="en-US" sz="2000" dirty="0">
                <a:cs typeface="Times New Roman" pitchFamily="18" charset="0"/>
              </a:rPr>
              <a:t>	This ecosystem is related to land. </a:t>
            </a:r>
            <a:endParaRPr lang="en-US" sz="2000" dirty="0"/>
          </a:p>
          <a:p>
            <a:pPr lvl="1" algn="just" eaLnBrk="0" hangingPunct="0">
              <a:tabLst>
                <a:tab pos="914400" algn="l"/>
              </a:tabLst>
            </a:pPr>
            <a:r>
              <a:rPr lang="en-US" sz="2000" dirty="0">
                <a:cs typeface="Times New Roman" pitchFamily="18" charset="0"/>
              </a:rPr>
              <a:t>Example </a:t>
            </a:r>
            <a:endParaRPr lang="en-US" sz="2000" dirty="0"/>
          </a:p>
          <a:p>
            <a:pPr lvl="1" algn="just" eaLnBrk="0" hangingPunct="0">
              <a:tabLst>
                <a:tab pos="914400" algn="l"/>
              </a:tabLst>
            </a:pPr>
            <a:r>
              <a:rPr lang="en-US" sz="2000" dirty="0">
                <a:cs typeface="Times New Roman" pitchFamily="18" charset="0"/>
              </a:rPr>
              <a:t>Grassland ecosystem, forest ecosystem, desert ecosystem, etc., </a:t>
            </a:r>
            <a:endParaRPr lang="en-US" sz="2000" dirty="0"/>
          </a:p>
          <a:p>
            <a:pPr algn="just" eaLnBrk="0" hangingPunct="0">
              <a:tabLst>
                <a:tab pos="914400" algn="l"/>
              </a:tabLst>
            </a:pPr>
            <a:endParaRPr lang="en-US" sz="2000" b="1" dirty="0">
              <a:cs typeface="Times New Roman" pitchFamily="18" charset="0"/>
            </a:endParaRPr>
          </a:p>
        </p:txBody>
      </p:sp>
      <p:sp>
        <p:nvSpPr>
          <p:cNvPr id="4" name="Rectangle 3"/>
          <p:cNvSpPr/>
          <p:nvPr/>
        </p:nvSpPr>
        <p:spPr>
          <a:xfrm>
            <a:off x="381000" y="1676400"/>
            <a:ext cx="2954399" cy="461665"/>
          </a:xfrm>
          <a:prstGeom prst="rect">
            <a:avLst/>
          </a:prstGeom>
        </p:spPr>
        <p:txBody>
          <a:bodyPr wrap="none">
            <a:spAutoFit/>
          </a:bodyPr>
          <a:lstStyle/>
          <a:p>
            <a:pPr algn="just" eaLnBrk="0" hangingPunct="0"/>
            <a:r>
              <a:rPr lang="en-US" sz="2400" b="1" dirty="0" smtClean="0">
                <a:cs typeface="Times New Roman" pitchFamily="18" charset="0"/>
              </a:rPr>
              <a:t>A. Natural ecosystem </a:t>
            </a:r>
            <a:endParaRPr lang="en-US" sz="2400" dirty="0"/>
          </a:p>
        </p:txBody>
      </p:sp>
    </p:spTree>
    <p:extLst>
      <p:ext uri="{BB962C8B-B14F-4D97-AF65-F5344CB8AC3E}">
        <p14:creationId xmlns:p14="http://schemas.microsoft.com/office/powerpoint/2010/main" xmlns="" val="10423421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229600" cy="868362"/>
          </a:xfrm>
        </p:spPr>
        <p:txBody>
          <a:bodyPr/>
          <a:lstStyle/>
          <a:p>
            <a:r>
              <a:rPr lang="en-US" sz="4000" dirty="0" err="1" smtClean="0"/>
              <a:t>Contd</a:t>
            </a:r>
            <a:r>
              <a:rPr lang="en-US" sz="4000" dirty="0" smtClean="0"/>
              <a:t>…..</a:t>
            </a:r>
          </a:p>
        </p:txBody>
      </p:sp>
      <p:sp>
        <p:nvSpPr>
          <p:cNvPr id="3" name="Content Placeholder 2"/>
          <p:cNvSpPr>
            <a:spLocks noGrp="1"/>
          </p:cNvSpPr>
          <p:nvPr>
            <p:ph idx="1"/>
          </p:nvPr>
        </p:nvSpPr>
        <p:spPr>
          <a:xfrm>
            <a:off x="228600" y="1447800"/>
            <a:ext cx="8610600" cy="4419600"/>
          </a:xfrm>
        </p:spPr>
        <p:txBody>
          <a:bodyPr>
            <a:noAutofit/>
          </a:bodyPr>
          <a:lstStyle/>
          <a:p>
            <a:pPr>
              <a:buNone/>
              <a:defRPr/>
            </a:pPr>
            <a:r>
              <a:rPr lang="en-US" sz="2400" b="1" dirty="0" smtClean="0"/>
              <a:t>2. Aquatic Ecosystem </a:t>
            </a:r>
            <a:r>
              <a:rPr lang="en-US" sz="2400" dirty="0" smtClean="0"/>
              <a:t>can be further classified into :</a:t>
            </a:r>
          </a:p>
          <a:p>
            <a:pPr marL="457200" indent="-457200">
              <a:buFont typeface="Arial" pitchFamily="34" charset="0"/>
              <a:buNone/>
              <a:defRPr/>
            </a:pPr>
            <a:r>
              <a:rPr lang="en-US" sz="2400" b="1" dirty="0" smtClean="0"/>
              <a:t>      I. Fresh water Ecosystem</a:t>
            </a:r>
          </a:p>
          <a:p>
            <a:pPr marL="457200" indent="-457200">
              <a:buFont typeface="Arial" pitchFamily="34" charset="0"/>
              <a:buNone/>
              <a:defRPr/>
            </a:pPr>
            <a:r>
              <a:rPr lang="en-US" sz="2400" dirty="0" smtClean="0"/>
              <a:t>		- Pond Ecosystem : small bodies of freshwater with shallow 	and still water, marsh, and aquatic plants</a:t>
            </a:r>
          </a:p>
          <a:p>
            <a:pPr marL="457200" indent="-457200">
              <a:buFont typeface="Arial" pitchFamily="34" charset="0"/>
              <a:buNone/>
              <a:defRPr/>
            </a:pPr>
            <a:r>
              <a:rPr lang="en-US" sz="2400" dirty="0" smtClean="0"/>
              <a:t>		- Lake Ecosystem : slow moving water like pools, ponds, and 	  lakes.</a:t>
            </a:r>
          </a:p>
          <a:p>
            <a:pPr marL="457200" indent="-457200">
              <a:buFont typeface="Arial" pitchFamily="34" charset="0"/>
              <a:buNone/>
              <a:defRPr/>
            </a:pPr>
            <a:r>
              <a:rPr lang="en-US" sz="2400" dirty="0" smtClean="0"/>
              <a:t>		- River Ecosystem : large streams flowing downwards from 		the mountain highlands into the sea</a:t>
            </a:r>
          </a:p>
          <a:p>
            <a:pPr marL="457200" indent="-457200">
              <a:buFont typeface="Arial" pitchFamily="34" charset="0"/>
              <a:buNone/>
              <a:defRPr/>
            </a:pPr>
            <a:r>
              <a:rPr lang="en-US" sz="2400" dirty="0" smtClean="0"/>
              <a:t>         </a:t>
            </a:r>
            <a:r>
              <a:rPr lang="en-US" sz="2400" b="1" dirty="0" smtClean="0"/>
              <a:t> II. Marine Ecosystem </a:t>
            </a:r>
            <a:r>
              <a:rPr lang="en-US" sz="2400" dirty="0" smtClean="0"/>
              <a:t>: cover approximately 71% of the Earth's surface and contain approximately 97% of the planet's water</a:t>
            </a:r>
            <a:endParaRPr lang="en-US" sz="24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868031"/>
            <a:ext cx="6934200" cy="2677656"/>
          </a:xfrm>
          <a:prstGeom prst="rect">
            <a:avLst/>
          </a:prstGeom>
        </p:spPr>
        <p:txBody>
          <a:bodyPr wrap="square">
            <a:spAutoFit/>
          </a:bodyPr>
          <a:lstStyle/>
          <a:p>
            <a:pPr marL="514350" indent="-514350">
              <a:defRPr/>
            </a:pPr>
            <a:r>
              <a:rPr lang="en-US" sz="2800" b="1" dirty="0" smtClean="0">
                <a:solidFill>
                  <a:srgbClr val="FF0000"/>
                </a:solidFill>
              </a:rPr>
              <a:t>B. Artificial (Man Engineered) Ecosystems :</a:t>
            </a:r>
            <a:r>
              <a:rPr lang="en-US" sz="2800" dirty="0" smtClean="0">
                <a:solidFill>
                  <a:srgbClr val="FF0000"/>
                </a:solidFill>
              </a:rPr>
              <a:t> </a:t>
            </a:r>
          </a:p>
          <a:p>
            <a:pPr marL="514350" indent="-514350">
              <a:defRPr/>
            </a:pPr>
            <a:endParaRPr lang="en-US" sz="2800" dirty="0" smtClean="0">
              <a:solidFill>
                <a:srgbClr val="FF0000"/>
              </a:solidFill>
            </a:endParaRPr>
          </a:p>
          <a:p>
            <a:pPr marL="514350" indent="-514350">
              <a:defRPr/>
            </a:pPr>
            <a:r>
              <a:rPr lang="en-US" sz="2800" dirty="0" smtClean="0"/>
              <a:t>These are maintained artificially by man where by addition of energy and planned manipulation, natural balance is disturbed regularly e.g., crop land ecosystem.</a:t>
            </a:r>
            <a:endParaRPr lang="en-US" sz="2800" dirty="0" smtClean="0">
              <a:solidFill>
                <a:srgbClr val="FF0000"/>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219200"/>
            <a:ext cx="8153400" cy="2246769"/>
          </a:xfrm>
          <a:prstGeom prst="rect">
            <a:avLst/>
          </a:prstGeom>
        </p:spPr>
        <p:txBody>
          <a:bodyPr wrap="square">
            <a:spAutoFit/>
          </a:bodyPr>
          <a:lstStyle/>
          <a:p>
            <a:pPr eaLnBrk="0" hangingPunct="0"/>
            <a:r>
              <a:rPr lang="en-US" sz="2800" b="1" dirty="0" smtClean="0">
                <a:cs typeface="Times New Roman" pitchFamily="18" charset="0"/>
              </a:rPr>
              <a:t>STRUCTURE (or) COMPONENTS OF AN ECOSYSTEM </a:t>
            </a:r>
            <a:endParaRPr lang="en-US" sz="2800" dirty="0" smtClean="0">
              <a:cs typeface="Times New Roman" pitchFamily="18" charset="0"/>
            </a:endParaRPr>
          </a:p>
          <a:p>
            <a:pPr eaLnBrk="0" hangingPunct="0"/>
            <a:endParaRPr lang="en-US" sz="2800" dirty="0" smtClean="0">
              <a:cs typeface="Times New Roman" pitchFamily="18" charset="0"/>
            </a:endParaRPr>
          </a:p>
          <a:p>
            <a:pPr eaLnBrk="0" hangingPunct="0"/>
            <a:r>
              <a:rPr lang="en-US" sz="2800" dirty="0" smtClean="0">
                <a:cs typeface="Times New Roman" pitchFamily="18" charset="0"/>
              </a:rPr>
              <a:t>The term structure refers to the various components. </a:t>
            </a:r>
          </a:p>
          <a:p>
            <a:pPr eaLnBrk="0" hangingPunct="0"/>
            <a:r>
              <a:rPr lang="en-US" sz="2800" dirty="0" smtClean="0">
                <a:cs typeface="Times New Roman" pitchFamily="18" charset="0"/>
              </a:rPr>
              <a:t>So the structure of an ecosystem explains the relationship to one another.</a:t>
            </a:r>
            <a:endParaRPr lang="en-US" sz="2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516009599"/>
              </p:ext>
            </p:extLst>
          </p:nvPr>
        </p:nvGraphicFramePr>
        <p:xfrm>
          <a:off x="533400" y="381000"/>
          <a:ext cx="8153399" cy="6019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263887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42900" y="-26988"/>
            <a:ext cx="7886700" cy="941388"/>
          </a:xfrm>
        </p:spPr>
        <p:style>
          <a:lnRef idx="0">
            <a:schemeClr val="accent3"/>
          </a:lnRef>
          <a:fillRef idx="3">
            <a:schemeClr val="accent3"/>
          </a:fillRef>
          <a:effectRef idx="3">
            <a:schemeClr val="accent3"/>
          </a:effectRef>
          <a:fontRef idx="minor">
            <a:schemeClr val="lt1"/>
          </a:fontRef>
        </p:style>
        <p:txBody>
          <a:bodyPr/>
          <a:lstStyle/>
          <a:p>
            <a:pPr eaLnBrk="1" hangingPunct="1"/>
            <a:r>
              <a:rPr lang="en-US" dirty="0" smtClean="0"/>
              <a:t>Components of Ecosystem</a:t>
            </a:r>
          </a:p>
        </p:txBody>
      </p:sp>
      <p:pic>
        <p:nvPicPr>
          <p:cNvPr id="16387" name="Picture 7"/>
          <p:cNvPicPr>
            <a:picLocks noChangeAspect="1" noChangeArrowheads="1"/>
          </p:cNvPicPr>
          <p:nvPr/>
        </p:nvPicPr>
        <p:blipFill>
          <a:blip r:embed="rId2"/>
          <a:srcRect/>
          <a:stretch>
            <a:fillRect/>
          </a:stretch>
        </p:blipFill>
        <p:spPr bwMode="auto">
          <a:xfrm>
            <a:off x="304800" y="1168400"/>
            <a:ext cx="8093075" cy="546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304800" y="514320"/>
            <a:ext cx="8305800" cy="47551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just">
              <a:tabLst>
                <a:tab pos="457200" algn="l"/>
              </a:tabLst>
            </a:pPr>
            <a:endParaRPr lang="en-US" sz="1300" dirty="0">
              <a:cs typeface="Times New Roman" pitchFamily="18" charset="0"/>
            </a:endParaRPr>
          </a:p>
          <a:p>
            <a:pPr algn="just">
              <a:tabLst>
                <a:tab pos="457200" algn="l"/>
              </a:tabLst>
            </a:pPr>
            <a:endParaRPr lang="en-US" sz="1300" dirty="0">
              <a:cs typeface="Times New Roman" pitchFamily="18" charset="0"/>
            </a:endParaRPr>
          </a:p>
          <a:p>
            <a:pPr algn="just">
              <a:tabLst>
                <a:tab pos="457200" algn="l"/>
              </a:tabLst>
            </a:pPr>
            <a:endParaRPr lang="en-US" sz="1300" dirty="0">
              <a:cs typeface="Times New Roman" pitchFamily="18" charset="0"/>
            </a:endParaRPr>
          </a:p>
          <a:p>
            <a:pPr eaLnBrk="0" hangingPunct="0">
              <a:tabLst>
                <a:tab pos="457200" algn="l"/>
              </a:tabLst>
            </a:pPr>
            <a:r>
              <a:rPr lang="en-US" sz="2400" b="1" dirty="0" smtClean="0">
                <a:cs typeface="Times New Roman" pitchFamily="18" charset="0"/>
              </a:rPr>
              <a:t>An </a:t>
            </a:r>
            <a:r>
              <a:rPr lang="en-US" sz="2400" b="1" dirty="0">
                <a:cs typeface="Times New Roman" pitchFamily="18" charset="0"/>
              </a:rPr>
              <a:t>ecosystem has two major components </a:t>
            </a:r>
            <a:endParaRPr lang="en-US" sz="2400" b="1" dirty="0"/>
          </a:p>
          <a:p>
            <a:pPr lvl="1" algn="just" eaLnBrk="0" hangingPunct="0">
              <a:buFontTx/>
              <a:buChar char="•"/>
              <a:tabLst>
                <a:tab pos="457200" algn="l"/>
              </a:tabLst>
            </a:pPr>
            <a:r>
              <a:rPr lang="en-US" sz="2400" dirty="0">
                <a:cs typeface="Times New Roman" pitchFamily="18" charset="0"/>
              </a:rPr>
              <a:t>Biotic (living) components </a:t>
            </a:r>
            <a:endParaRPr lang="en-US" sz="2400" dirty="0"/>
          </a:p>
          <a:p>
            <a:pPr lvl="1" algn="just" eaLnBrk="0" hangingPunct="0">
              <a:buFontTx/>
              <a:buChar char="•"/>
              <a:tabLst>
                <a:tab pos="457200" algn="l"/>
              </a:tabLst>
            </a:pPr>
            <a:r>
              <a:rPr lang="en-US" sz="2400" dirty="0" err="1">
                <a:cs typeface="Times New Roman" pitchFamily="18" charset="0"/>
              </a:rPr>
              <a:t>Abiotic</a:t>
            </a:r>
            <a:r>
              <a:rPr lang="en-US" sz="2400" dirty="0">
                <a:cs typeface="Times New Roman" pitchFamily="18" charset="0"/>
              </a:rPr>
              <a:t> (non living) components </a:t>
            </a:r>
          </a:p>
          <a:p>
            <a:pPr algn="just" eaLnBrk="0" hangingPunct="0">
              <a:buFontTx/>
              <a:buChar char="•"/>
              <a:tabLst>
                <a:tab pos="457200" algn="l"/>
              </a:tabLst>
            </a:pPr>
            <a:endParaRPr lang="en-US" sz="2400" dirty="0"/>
          </a:p>
          <a:p>
            <a:pPr algn="just" eaLnBrk="0" hangingPunct="0">
              <a:tabLst>
                <a:tab pos="457200" algn="l"/>
              </a:tabLst>
            </a:pPr>
            <a:r>
              <a:rPr lang="en-US" sz="2400" b="1" dirty="0" smtClean="0">
                <a:cs typeface="Times New Roman" pitchFamily="18" charset="0"/>
              </a:rPr>
              <a:t>1. </a:t>
            </a:r>
            <a:r>
              <a:rPr lang="en-US" sz="2400" b="1" dirty="0">
                <a:cs typeface="Times New Roman" pitchFamily="18" charset="0"/>
              </a:rPr>
              <a:t>Biotic components </a:t>
            </a:r>
            <a:endParaRPr lang="en-US" sz="2400" dirty="0"/>
          </a:p>
          <a:p>
            <a:pPr lvl="1" algn="just" eaLnBrk="0" hangingPunct="0">
              <a:tabLst>
                <a:tab pos="457200" algn="l"/>
              </a:tabLst>
            </a:pPr>
            <a:r>
              <a:rPr lang="en-US" sz="2400" dirty="0" smtClean="0">
                <a:cs typeface="Times New Roman" pitchFamily="18" charset="0"/>
              </a:rPr>
              <a:t>The </a:t>
            </a:r>
            <a:r>
              <a:rPr lang="en-US" sz="2400" dirty="0">
                <a:cs typeface="Times New Roman" pitchFamily="18" charset="0"/>
              </a:rPr>
              <a:t>living organisms (or) living members in an ecosystem collectively form its </a:t>
            </a:r>
            <a:r>
              <a:rPr lang="en-US" sz="2400" dirty="0" smtClean="0">
                <a:cs typeface="Times New Roman" pitchFamily="18" charset="0"/>
              </a:rPr>
              <a:t>community called </a:t>
            </a:r>
            <a:r>
              <a:rPr lang="en-US" sz="2400" dirty="0">
                <a:cs typeface="Times New Roman" pitchFamily="18" charset="0"/>
              </a:rPr>
              <a:t>biotic components (or) biotic community. </a:t>
            </a:r>
            <a:endParaRPr lang="en-US" sz="2400" dirty="0"/>
          </a:p>
          <a:p>
            <a:pPr lvl="1" algn="just" eaLnBrk="0" hangingPunct="0">
              <a:tabLst>
                <a:tab pos="457200" algn="l"/>
              </a:tabLst>
            </a:pPr>
            <a:r>
              <a:rPr lang="en-US" sz="2400" b="1" dirty="0">
                <a:cs typeface="Times New Roman" pitchFamily="18" charset="0"/>
              </a:rPr>
              <a:t>Examples</a:t>
            </a:r>
            <a:endParaRPr lang="en-US" sz="2400" dirty="0"/>
          </a:p>
          <a:p>
            <a:pPr lvl="1" algn="just" eaLnBrk="0" hangingPunct="0">
              <a:tabLst>
                <a:tab pos="457200" algn="l"/>
              </a:tabLst>
            </a:pPr>
            <a:r>
              <a:rPr lang="en-US" sz="2400" dirty="0" smtClean="0">
                <a:cs typeface="Times New Roman" pitchFamily="18" charset="0"/>
              </a:rPr>
              <a:t>Plants </a:t>
            </a:r>
            <a:r>
              <a:rPr lang="en-US" sz="2400" dirty="0">
                <a:cs typeface="Times New Roman" pitchFamily="18" charset="0"/>
              </a:rPr>
              <a:t>(producers), animals (consumers), and microorganisms (decomposers</a:t>
            </a:r>
            <a:r>
              <a:rPr lang="en-US" sz="2400" dirty="0" smtClean="0">
                <a:cs typeface="Times New Roman" pitchFamily="18" charset="0"/>
              </a:rPr>
              <a:t>).</a:t>
            </a:r>
            <a:endParaRPr lang="en-US" sz="2400" dirty="0"/>
          </a:p>
        </p:txBody>
      </p:sp>
    </p:spTree>
    <p:extLst>
      <p:ext uri="{BB962C8B-B14F-4D97-AF65-F5344CB8AC3E}">
        <p14:creationId xmlns:p14="http://schemas.microsoft.com/office/powerpoint/2010/main" xmlns="" val="16015712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381000" y="92075"/>
            <a:ext cx="8001000" cy="62016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just">
              <a:buFontTx/>
              <a:buChar char="•"/>
              <a:tabLst>
                <a:tab pos="457200" algn="l"/>
              </a:tabLst>
            </a:pPr>
            <a:r>
              <a:rPr lang="en-US" sz="2400" dirty="0" smtClean="0">
                <a:cs typeface="Times New Roman" pitchFamily="18" charset="0"/>
              </a:rPr>
              <a:t>Producer </a:t>
            </a:r>
            <a:r>
              <a:rPr lang="en-US" sz="2400" dirty="0">
                <a:cs typeface="Times New Roman" pitchFamily="18" charset="0"/>
              </a:rPr>
              <a:t>(plants)</a:t>
            </a:r>
          </a:p>
          <a:p>
            <a:pPr algn="just">
              <a:buFontTx/>
              <a:buChar char="•"/>
              <a:tabLst>
                <a:tab pos="457200" algn="l"/>
              </a:tabLst>
            </a:pPr>
            <a:r>
              <a:rPr lang="en-US" sz="2400" dirty="0">
                <a:cs typeface="Times New Roman" pitchFamily="18" charset="0"/>
              </a:rPr>
              <a:t>Consumer (Animals)</a:t>
            </a:r>
            <a:endParaRPr lang="en-US" sz="2400" dirty="0"/>
          </a:p>
          <a:p>
            <a:pPr algn="just" eaLnBrk="0" hangingPunct="0">
              <a:buFontTx/>
              <a:buChar char="•"/>
              <a:tabLst>
                <a:tab pos="457200" algn="l"/>
              </a:tabLst>
            </a:pPr>
            <a:r>
              <a:rPr lang="en-US" sz="2400" dirty="0">
                <a:cs typeface="Times New Roman" pitchFamily="18" charset="0"/>
              </a:rPr>
              <a:t>Decomposers (Micro-organisms) </a:t>
            </a:r>
            <a:endParaRPr lang="en-US" sz="2400" dirty="0" smtClean="0">
              <a:cs typeface="Times New Roman" pitchFamily="18" charset="0"/>
            </a:endParaRPr>
          </a:p>
          <a:p>
            <a:pPr algn="just" eaLnBrk="0" hangingPunct="0">
              <a:tabLst>
                <a:tab pos="457200" algn="l"/>
              </a:tabLst>
            </a:pPr>
            <a:endParaRPr lang="en-US" sz="2400" dirty="0"/>
          </a:p>
          <a:p>
            <a:pPr algn="just" eaLnBrk="0" hangingPunct="0">
              <a:tabLst>
                <a:tab pos="457200" algn="l"/>
              </a:tabLst>
            </a:pPr>
            <a:r>
              <a:rPr lang="en-US" sz="2400" b="1" dirty="0">
                <a:cs typeface="Times New Roman" pitchFamily="18" charset="0"/>
              </a:rPr>
              <a:t>I. Procedures (</a:t>
            </a:r>
            <a:r>
              <a:rPr lang="en-US" sz="2400" b="1" dirty="0" err="1">
                <a:cs typeface="Times New Roman" pitchFamily="18" charset="0"/>
              </a:rPr>
              <a:t>Autotrophs</a:t>
            </a:r>
            <a:r>
              <a:rPr lang="en-US" sz="2400" b="1" dirty="0">
                <a:cs typeface="Times New Roman" pitchFamily="18" charset="0"/>
              </a:rPr>
              <a:t>)</a:t>
            </a:r>
            <a:endParaRPr lang="en-US" sz="2400" dirty="0"/>
          </a:p>
          <a:p>
            <a:pPr algn="just" eaLnBrk="0" hangingPunct="0">
              <a:tabLst>
                <a:tab pos="457200" algn="l"/>
              </a:tabLst>
            </a:pPr>
            <a:r>
              <a:rPr lang="en-US" sz="2400" dirty="0" smtClean="0">
                <a:cs typeface="Times New Roman" pitchFamily="18" charset="0"/>
              </a:rPr>
              <a:t>Procedures </a:t>
            </a:r>
            <a:r>
              <a:rPr lang="en-US" sz="2400" dirty="0">
                <a:cs typeface="Times New Roman" pitchFamily="18" charset="0"/>
              </a:rPr>
              <a:t>synthesize their food </a:t>
            </a:r>
            <a:r>
              <a:rPr lang="en-US" sz="2400" dirty="0" smtClean="0">
                <a:cs typeface="Times New Roman" pitchFamily="18" charset="0"/>
              </a:rPr>
              <a:t>themselves through </a:t>
            </a:r>
            <a:r>
              <a:rPr lang="en-US" sz="2400" dirty="0">
                <a:cs typeface="Times New Roman" pitchFamily="18" charset="0"/>
              </a:rPr>
              <a:t>photosynthesis </a:t>
            </a:r>
            <a:endParaRPr lang="en-US" sz="2400" dirty="0"/>
          </a:p>
          <a:p>
            <a:pPr algn="just" eaLnBrk="0" hangingPunct="0">
              <a:tabLst>
                <a:tab pos="457200" algn="l"/>
              </a:tabLst>
            </a:pPr>
            <a:r>
              <a:rPr lang="en-US" sz="2400" b="1" dirty="0">
                <a:cs typeface="Times New Roman" pitchFamily="18" charset="0"/>
              </a:rPr>
              <a:t>Example : </a:t>
            </a:r>
            <a:endParaRPr lang="en-US" sz="2400" dirty="0"/>
          </a:p>
          <a:p>
            <a:pPr algn="just" eaLnBrk="0" hangingPunct="0">
              <a:tabLst>
                <a:tab pos="457200" algn="l"/>
              </a:tabLst>
            </a:pPr>
            <a:r>
              <a:rPr lang="en-US" sz="2400" dirty="0">
                <a:cs typeface="Times New Roman" pitchFamily="18" charset="0"/>
              </a:rPr>
              <a:t>	All green plants, trees. </a:t>
            </a:r>
            <a:endParaRPr lang="en-US" sz="2400" dirty="0"/>
          </a:p>
          <a:p>
            <a:pPr algn="just" eaLnBrk="0" hangingPunct="0">
              <a:tabLst>
                <a:tab pos="457200" algn="l"/>
              </a:tabLst>
            </a:pPr>
            <a:endParaRPr lang="en-US" sz="2400" b="1" dirty="0" smtClean="0">
              <a:cs typeface="Times New Roman" pitchFamily="18" charset="0"/>
            </a:endParaRPr>
          </a:p>
          <a:p>
            <a:pPr algn="just" eaLnBrk="0" hangingPunct="0">
              <a:tabLst>
                <a:tab pos="457200" algn="l"/>
              </a:tabLst>
            </a:pPr>
            <a:r>
              <a:rPr lang="en-US" sz="2400" b="1" dirty="0" smtClean="0">
                <a:cs typeface="Times New Roman" pitchFamily="18" charset="0"/>
              </a:rPr>
              <a:t>Photosynthesis </a:t>
            </a:r>
            <a:endParaRPr lang="en-US" sz="2400" dirty="0"/>
          </a:p>
          <a:p>
            <a:pPr algn="just" eaLnBrk="0" hangingPunct="0">
              <a:tabLst>
                <a:tab pos="457200" algn="l"/>
              </a:tabLst>
            </a:pPr>
            <a:r>
              <a:rPr lang="en-US" sz="2400" dirty="0" smtClean="0">
                <a:cs typeface="Times New Roman" pitchFamily="18" charset="0"/>
              </a:rPr>
              <a:t>The </a:t>
            </a:r>
            <a:r>
              <a:rPr lang="en-US" sz="2400" dirty="0">
                <a:cs typeface="Times New Roman" pitchFamily="18" charset="0"/>
              </a:rPr>
              <a:t>green pigments called chlorophyll, present </a:t>
            </a:r>
            <a:r>
              <a:rPr lang="en-US" sz="2400" dirty="0" smtClean="0">
                <a:cs typeface="Times New Roman" pitchFamily="18" charset="0"/>
              </a:rPr>
              <a:t>in  </a:t>
            </a:r>
            <a:r>
              <a:rPr lang="en-US" sz="2400" dirty="0">
                <a:cs typeface="Times New Roman" pitchFamily="18" charset="0"/>
              </a:rPr>
              <a:t>the leaves of plants</a:t>
            </a:r>
            <a:r>
              <a:rPr lang="en-US" sz="2400" dirty="0" smtClean="0">
                <a:cs typeface="Times New Roman" pitchFamily="18" charset="0"/>
              </a:rPr>
              <a:t>,  </a:t>
            </a:r>
            <a:r>
              <a:rPr lang="en-US" sz="2400" dirty="0">
                <a:cs typeface="Times New Roman" pitchFamily="18" charset="0"/>
              </a:rPr>
              <a:t>converts CO</a:t>
            </a:r>
            <a:r>
              <a:rPr lang="en-US" sz="2400" baseline="-30000" dirty="0">
                <a:cs typeface="Times New Roman" pitchFamily="18" charset="0"/>
              </a:rPr>
              <a:t>2</a:t>
            </a:r>
            <a:r>
              <a:rPr lang="en-US" sz="2400" dirty="0">
                <a:cs typeface="Times New Roman" pitchFamily="18" charset="0"/>
              </a:rPr>
              <a:t> and H</a:t>
            </a:r>
            <a:r>
              <a:rPr lang="en-US" sz="2400" baseline="-30000" dirty="0">
                <a:cs typeface="Times New Roman" pitchFamily="18" charset="0"/>
              </a:rPr>
              <a:t>2</a:t>
            </a:r>
            <a:r>
              <a:rPr lang="en-US" sz="2400" dirty="0">
                <a:cs typeface="Times New Roman" pitchFamily="18" charset="0"/>
              </a:rPr>
              <a:t>O in the presence of sunlight into</a:t>
            </a:r>
          </a:p>
          <a:p>
            <a:pPr algn="just" eaLnBrk="0" hangingPunct="0">
              <a:tabLst>
                <a:tab pos="457200" algn="l"/>
              </a:tabLst>
            </a:pPr>
            <a:r>
              <a:rPr lang="en-US" sz="2400" dirty="0">
                <a:cs typeface="Times New Roman" pitchFamily="18" charset="0"/>
              </a:rPr>
              <a:t> carbohydrates. </a:t>
            </a:r>
            <a:endParaRPr lang="en-US" sz="2400" dirty="0"/>
          </a:p>
          <a:p>
            <a:pPr algn="just" eaLnBrk="0" hangingPunct="0">
              <a:tabLst>
                <a:tab pos="457200" algn="l"/>
              </a:tabLst>
            </a:pPr>
            <a:r>
              <a:rPr lang="en-US" sz="2400" dirty="0">
                <a:cs typeface="Times New Roman" pitchFamily="18" charset="0"/>
              </a:rPr>
              <a:t>6CO</a:t>
            </a:r>
            <a:r>
              <a:rPr lang="en-US" sz="2400" baseline="-30000" dirty="0">
                <a:cs typeface="Times New Roman" pitchFamily="18" charset="0"/>
              </a:rPr>
              <a:t>2</a:t>
            </a:r>
            <a:r>
              <a:rPr lang="en-US" sz="2400" dirty="0">
                <a:cs typeface="Times New Roman" pitchFamily="18" charset="0"/>
              </a:rPr>
              <a:t> + 12H</a:t>
            </a:r>
            <a:r>
              <a:rPr lang="en-US" sz="2400" baseline="-30000" dirty="0">
                <a:cs typeface="Times New Roman" pitchFamily="18" charset="0"/>
              </a:rPr>
              <a:t>2</a:t>
            </a:r>
            <a:r>
              <a:rPr lang="en-US" sz="2400" dirty="0">
                <a:cs typeface="Times New Roman" pitchFamily="18" charset="0"/>
              </a:rPr>
              <a:t>O ----------------------&gt; C</a:t>
            </a:r>
            <a:r>
              <a:rPr lang="en-US" sz="2400" baseline="-30000" dirty="0">
                <a:cs typeface="Times New Roman" pitchFamily="18" charset="0"/>
              </a:rPr>
              <a:t>6</a:t>
            </a:r>
            <a:r>
              <a:rPr lang="en-US" sz="2400" dirty="0">
                <a:cs typeface="Times New Roman" pitchFamily="18" charset="0"/>
              </a:rPr>
              <a:t>H</a:t>
            </a:r>
            <a:r>
              <a:rPr lang="en-US" sz="2400" baseline="-30000" dirty="0">
                <a:cs typeface="Times New Roman" pitchFamily="18" charset="0"/>
              </a:rPr>
              <a:t>12</a:t>
            </a:r>
            <a:r>
              <a:rPr lang="en-US" sz="2400" dirty="0">
                <a:cs typeface="Times New Roman" pitchFamily="18" charset="0"/>
              </a:rPr>
              <a:t>O</a:t>
            </a:r>
            <a:r>
              <a:rPr lang="en-US" sz="2400" baseline="-30000" dirty="0">
                <a:cs typeface="Times New Roman" pitchFamily="18" charset="0"/>
              </a:rPr>
              <a:t>6</a:t>
            </a:r>
            <a:r>
              <a:rPr lang="en-US" sz="2400" dirty="0">
                <a:cs typeface="Times New Roman" pitchFamily="18" charset="0"/>
              </a:rPr>
              <a:t> + 6O</a:t>
            </a:r>
            <a:r>
              <a:rPr lang="en-US" sz="2400" baseline="-30000" dirty="0">
                <a:cs typeface="Times New Roman" pitchFamily="18" charset="0"/>
              </a:rPr>
              <a:t>2</a:t>
            </a:r>
            <a:r>
              <a:rPr lang="en-US" sz="2400" dirty="0">
                <a:cs typeface="Times New Roman" pitchFamily="18" charset="0"/>
              </a:rPr>
              <a:t>+6H</a:t>
            </a:r>
            <a:r>
              <a:rPr lang="en-US" sz="2400" baseline="-30000" dirty="0">
                <a:cs typeface="Times New Roman" pitchFamily="18" charset="0"/>
              </a:rPr>
              <a:t>2</a:t>
            </a:r>
            <a:r>
              <a:rPr lang="en-US" sz="2400" dirty="0">
                <a:cs typeface="Times New Roman" pitchFamily="18" charset="0"/>
              </a:rPr>
              <a:t>O</a:t>
            </a:r>
            <a:endParaRPr lang="en-US" sz="2400" dirty="0"/>
          </a:p>
          <a:p>
            <a:pPr algn="just" eaLnBrk="0" hangingPunct="0">
              <a:tabLst>
                <a:tab pos="457200" algn="l"/>
              </a:tabLst>
            </a:pPr>
            <a:r>
              <a:rPr lang="en-US" sz="2400" dirty="0">
                <a:cs typeface="Times New Roman" pitchFamily="18" charset="0"/>
              </a:rPr>
              <a:t>This process is called photosynthesis </a:t>
            </a:r>
            <a:endParaRPr lang="en-US" sz="2400" dirty="0"/>
          </a:p>
        </p:txBody>
      </p:sp>
    </p:spTree>
    <p:extLst>
      <p:ext uri="{BB962C8B-B14F-4D97-AF65-F5344CB8AC3E}">
        <p14:creationId xmlns:p14="http://schemas.microsoft.com/office/powerpoint/2010/main" xmlns="" val="28545342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188912" y="177800"/>
            <a:ext cx="8138510" cy="53091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pPr>
              <a:tabLst>
                <a:tab pos="685800" algn="l"/>
              </a:tabLst>
            </a:pPr>
            <a:endParaRPr lang="en-US" sz="1300" b="1" dirty="0">
              <a:cs typeface="Times New Roman" pitchFamily="18" charset="0"/>
            </a:endParaRPr>
          </a:p>
          <a:p>
            <a:pPr eaLnBrk="0" hangingPunct="0">
              <a:tabLst>
                <a:tab pos="685800" algn="l"/>
              </a:tabLst>
            </a:pPr>
            <a:endParaRPr lang="en-US" sz="1400" b="1" dirty="0">
              <a:cs typeface="Times New Roman" pitchFamily="18" charset="0"/>
            </a:endParaRPr>
          </a:p>
          <a:p>
            <a:pPr eaLnBrk="0" hangingPunct="0">
              <a:tabLst>
                <a:tab pos="685800" algn="l"/>
              </a:tabLst>
            </a:pPr>
            <a:r>
              <a:rPr lang="en-US" sz="2400" b="1" dirty="0">
                <a:cs typeface="Times New Roman" pitchFamily="18" charset="0"/>
              </a:rPr>
              <a:t>2. Consumers (</a:t>
            </a:r>
            <a:r>
              <a:rPr lang="en-US" sz="2400" b="1" dirty="0" err="1">
                <a:cs typeface="Times New Roman" pitchFamily="18" charset="0"/>
              </a:rPr>
              <a:t>heterotrophs</a:t>
            </a:r>
            <a:r>
              <a:rPr lang="en-US" sz="2400" b="1" dirty="0">
                <a:cs typeface="Times New Roman" pitchFamily="18" charset="0"/>
              </a:rPr>
              <a:t>)</a:t>
            </a:r>
            <a:endParaRPr lang="en-US" sz="2400" dirty="0"/>
          </a:p>
          <a:p>
            <a:pPr eaLnBrk="0" hangingPunct="0">
              <a:tabLst>
                <a:tab pos="685800" algn="l"/>
              </a:tabLst>
            </a:pPr>
            <a:r>
              <a:rPr lang="en-US" sz="2400" b="1" dirty="0">
                <a:cs typeface="Times New Roman" pitchFamily="18" charset="0"/>
              </a:rPr>
              <a:t>Examples </a:t>
            </a:r>
            <a:endParaRPr lang="en-US" sz="2400" dirty="0"/>
          </a:p>
          <a:p>
            <a:pPr>
              <a:tabLst>
                <a:tab pos="685800" algn="l"/>
              </a:tabLst>
            </a:pPr>
            <a:endParaRPr lang="en-US" sz="2400" b="1" dirty="0">
              <a:cs typeface="Times New Roman" pitchFamily="18" charset="0"/>
            </a:endParaRPr>
          </a:p>
          <a:p>
            <a:pPr>
              <a:tabLst>
                <a:tab pos="685800" algn="l"/>
              </a:tabLst>
            </a:pPr>
            <a:r>
              <a:rPr lang="en-US" sz="2400" b="1" dirty="0">
                <a:cs typeface="Times New Roman" pitchFamily="18" charset="0"/>
              </a:rPr>
              <a:t> Plant eating species </a:t>
            </a:r>
            <a:endParaRPr lang="en-US" sz="2400" dirty="0"/>
          </a:p>
          <a:p>
            <a:pPr eaLnBrk="0" hangingPunct="0">
              <a:tabLst>
                <a:tab pos="685800" algn="l"/>
              </a:tabLst>
            </a:pPr>
            <a:r>
              <a:rPr lang="en-US" sz="2400" dirty="0">
                <a:cs typeface="Times New Roman" pitchFamily="18" charset="0"/>
              </a:rPr>
              <a:t>	Insects, rabbit, goat, deer, cow, etc.,</a:t>
            </a:r>
            <a:endParaRPr lang="en-US" sz="2400" dirty="0"/>
          </a:p>
          <a:p>
            <a:pPr eaLnBrk="0" hangingPunct="0">
              <a:tabLst>
                <a:tab pos="685800" algn="l"/>
              </a:tabLst>
            </a:pPr>
            <a:r>
              <a:rPr lang="en-US" sz="2400" b="1" dirty="0">
                <a:cs typeface="Times New Roman" pitchFamily="18" charset="0"/>
              </a:rPr>
              <a:t>Classification of consumers </a:t>
            </a:r>
            <a:endParaRPr lang="en-US" sz="2400" dirty="0"/>
          </a:p>
          <a:p>
            <a:pPr lvl="1" eaLnBrk="0" hangingPunct="0">
              <a:tabLst>
                <a:tab pos="685800" algn="l"/>
              </a:tabLst>
            </a:pPr>
            <a:r>
              <a:rPr lang="en-US" sz="2400" dirty="0" smtClean="0">
                <a:cs typeface="Times New Roman" pitchFamily="18" charset="0"/>
              </a:rPr>
              <a:t>Consumers </a:t>
            </a:r>
            <a:r>
              <a:rPr lang="en-US" sz="2400" dirty="0">
                <a:cs typeface="Times New Roman" pitchFamily="18" charset="0"/>
              </a:rPr>
              <a:t>are further classified as </a:t>
            </a:r>
            <a:endParaRPr lang="en-US" sz="2400" dirty="0"/>
          </a:p>
          <a:p>
            <a:pPr lvl="1" eaLnBrk="0" hangingPunct="0">
              <a:tabLst>
                <a:tab pos="685800" algn="l"/>
              </a:tabLst>
            </a:pPr>
            <a:r>
              <a:rPr lang="en-US" sz="2400" b="1" dirty="0">
                <a:cs typeface="Times New Roman" pitchFamily="18" charset="0"/>
              </a:rPr>
              <a:t>(</a:t>
            </a:r>
            <a:r>
              <a:rPr lang="en-US" sz="2400" b="1" dirty="0" err="1">
                <a:cs typeface="Times New Roman" pitchFamily="18" charset="0"/>
              </a:rPr>
              <a:t>i</a:t>
            </a:r>
            <a:r>
              <a:rPr lang="en-US" sz="2400" b="1" dirty="0">
                <a:cs typeface="Times New Roman" pitchFamily="18" charset="0"/>
              </a:rPr>
              <a:t>) Primary consumers </a:t>
            </a:r>
            <a:r>
              <a:rPr lang="en-US" sz="2400" dirty="0">
                <a:cs typeface="Times New Roman" pitchFamily="18" charset="0"/>
              </a:rPr>
              <a:t>(Herbivores) (Plant eaters)</a:t>
            </a:r>
            <a:endParaRPr lang="en-US" sz="2400" dirty="0"/>
          </a:p>
          <a:p>
            <a:pPr lvl="1" eaLnBrk="0" hangingPunct="0">
              <a:tabLst>
                <a:tab pos="685800" algn="l"/>
              </a:tabLst>
            </a:pPr>
            <a:r>
              <a:rPr lang="en-US" sz="2400" dirty="0">
                <a:cs typeface="Times New Roman" pitchFamily="18" charset="0"/>
              </a:rPr>
              <a:t>	Primary consumers are also called herbivores,</a:t>
            </a:r>
          </a:p>
          <a:p>
            <a:pPr lvl="1" eaLnBrk="0" hangingPunct="0">
              <a:tabLst>
                <a:tab pos="685800" algn="l"/>
              </a:tabLst>
            </a:pPr>
            <a:r>
              <a:rPr lang="en-US" sz="2400" dirty="0">
                <a:cs typeface="Times New Roman" pitchFamily="18" charset="0"/>
              </a:rPr>
              <a:t>       they directly depend</a:t>
            </a:r>
          </a:p>
          <a:p>
            <a:pPr lvl="1" eaLnBrk="0" hangingPunct="0">
              <a:tabLst>
                <a:tab pos="685800" algn="l"/>
              </a:tabLst>
            </a:pPr>
            <a:r>
              <a:rPr lang="en-US" sz="2400" dirty="0">
                <a:cs typeface="Times New Roman" pitchFamily="18" charset="0"/>
              </a:rPr>
              <a:t> on the plants for their food. So they are called plant eaters. </a:t>
            </a:r>
            <a:endParaRPr lang="en-US" sz="2400" dirty="0"/>
          </a:p>
          <a:p>
            <a:pPr lvl="1" eaLnBrk="0" hangingPunct="0">
              <a:tabLst>
                <a:tab pos="685800" algn="l"/>
              </a:tabLst>
            </a:pPr>
            <a:r>
              <a:rPr lang="en-US" sz="2400" b="1" dirty="0">
                <a:cs typeface="Times New Roman" pitchFamily="18" charset="0"/>
              </a:rPr>
              <a:t>Examples : </a:t>
            </a:r>
            <a:endParaRPr lang="en-US" sz="2400" dirty="0"/>
          </a:p>
          <a:p>
            <a:pPr lvl="1" eaLnBrk="0" hangingPunct="0">
              <a:tabLst>
                <a:tab pos="685800" algn="l"/>
              </a:tabLst>
            </a:pPr>
            <a:r>
              <a:rPr lang="en-US" sz="2400" dirty="0">
                <a:cs typeface="Times New Roman" pitchFamily="18" charset="0"/>
              </a:rPr>
              <a:t>	Insects, rat, goat, deer, cow, horse, etc., </a:t>
            </a:r>
            <a:endParaRPr lang="en-US" sz="2400" dirty="0"/>
          </a:p>
        </p:txBody>
      </p:sp>
    </p:spTree>
    <p:extLst>
      <p:ext uri="{BB962C8B-B14F-4D97-AF65-F5344CB8AC3E}">
        <p14:creationId xmlns:p14="http://schemas.microsoft.com/office/powerpoint/2010/main" xmlns="" val="3023911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762000" y="533399"/>
            <a:ext cx="7543800" cy="2828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66800" y="1905000"/>
            <a:ext cx="1847850" cy="809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18535" y="3505200"/>
            <a:ext cx="7391400" cy="26286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574127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nvSpPr>
        <p:spPr bwMode="auto">
          <a:xfrm>
            <a:off x="304800" y="890588"/>
            <a:ext cx="8610600" cy="4892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tabLst>
                <a:tab pos="685800" algn="l"/>
              </a:tabLst>
            </a:pPr>
            <a:r>
              <a:rPr lang="en-US" sz="2400" b="1" dirty="0" smtClean="0">
                <a:cs typeface="Times New Roman" pitchFamily="18" charset="0"/>
              </a:rPr>
              <a:t>(ii) Secondary </a:t>
            </a:r>
            <a:r>
              <a:rPr lang="en-US" sz="2400" b="1" dirty="0">
                <a:cs typeface="Times New Roman" pitchFamily="18" charset="0"/>
              </a:rPr>
              <a:t>consumers (primary carnivores) (meat eater) </a:t>
            </a:r>
            <a:endParaRPr lang="en-US" sz="2400" b="1" dirty="0"/>
          </a:p>
          <a:p>
            <a:pPr lvl="1" eaLnBrk="0" hangingPunct="0">
              <a:tabLst>
                <a:tab pos="685800" algn="l"/>
              </a:tabLst>
            </a:pPr>
            <a:r>
              <a:rPr lang="en-US" sz="2400" dirty="0" smtClean="0">
                <a:cs typeface="Times New Roman" pitchFamily="18" charset="0"/>
              </a:rPr>
              <a:t>Secondary </a:t>
            </a:r>
            <a:r>
              <a:rPr lang="en-US" sz="2400" dirty="0">
                <a:cs typeface="Times New Roman" pitchFamily="18" charset="0"/>
              </a:rPr>
              <a:t>consumers are primary carnivores, they feed on primary consumers. </a:t>
            </a:r>
          </a:p>
          <a:p>
            <a:pPr lvl="1" eaLnBrk="0" hangingPunct="0">
              <a:tabLst>
                <a:tab pos="685800" algn="l"/>
              </a:tabLst>
            </a:pPr>
            <a:r>
              <a:rPr lang="en-US" sz="2400" dirty="0">
                <a:cs typeface="Times New Roman" pitchFamily="18" charset="0"/>
              </a:rPr>
              <a:t>They directly depend on the herbivores for their food. </a:t>
            </a:r>
            <a:endParaRPr lang="en-US" sz="2400" dirty="0"/>
          </a:p>
          <a:p>
            <a:pPr eaLnBrk="0" hangingPunct="0">
              <a:tabLst>
                <a:tab pos="685800" algn="l"/>
              </a:tabLst>
            </a:pPr>
            <a:r>
              <a:rPr lang="en-US" sz="2400" b="1" dirty="0">
                <a:cs typeface="Times New Roman" pitchFamily="18" charset="0"/>
              </a:rPr>
              <a:t>Example </a:t>
            </a:r>
            <a:endParaRPr lang="en-US" sz="2400" dirty="0"/>
          </a:p>
          <a:p>
            <a:pPr eaLnBrk="0" hangingPunct="0">
              <a:tabLst>
                <a:tab pos="685800" algn="l"/>
              </a:tabLst>
            </a:pPr>
            <a:r>
              <a:rPr lang="en-US" sz="2400" dirty="0">
                <a:cs typeface="Times New Roman" pitchFamily="18" charset="0"/>
              </a:rPr>
              <a:t>	Frog, cat, snakes, foxes, etc</a:t>
            </a:r>
            <a:r>
              <a:rPr lang="en-US" sz="2400" dirty="0" smtClean="0">
                <a:cs typeface="Times New Roman" pitchFamily="18" charset="0"/>
              </a:rPr>
              <a:t>.,</a:t>
            </a:r>
          </a:p>
          <a:p>
            <a:pPr eaLnBrk="0" hangingPunct="0">
              <a:tabLst>
                <a:tab pos="685800" algn="l"/>
              </a:tabLst>
            </a:pPr>
            <a:r>
              <a:rPr lang="en-US" sz="2400" dirty="0" smtClean="0">
                <a:cs typeface="Times New Roman" pitchFamily="18" charset="0"/>
              </a:rPr>
              <a:t> </a:t>
            </a:r>
            <a:endParaRPr lang="en-US" sz="2400" dirty="0"/>
          </a:p>
          <a:p>
            <a:pPr eaLnBrk="0" hangingPunct="0">
              <a:tabLst>
                <a:tab pos="685800" algn="l"/>
              </a:tabLst>
            </a:pPr>
            <a:r>
              <a:rPr lang="en-US" sz="2400" b="1" dirty="0">
                <a:cs typeface="Times New Roman" pitchFamily="18" charset="0"/>
              </a:rPr>
              <a:t>(iii) Tertiary consumers (Secondary carnivores) (</a:t>
            </a:r>
            <a:r>
              <a:rPr lang="en-US" sz="2400" b="1" dirty="0" err="1">
                <a:cs typeface="Times New Roman" pitchFamily="18" charset="0"/>
              </a:rPr>
              <a:t>Meateaters</a:t>
            </a:r>
            <a:r>
              <a:rPr lang="en-US" sz="2400" b="1" dirty="0">
                <a:cs typeface="Times New Roman" pitchFamily="18" charset="0"/>
              </a:rPr>
              <a:t>)</a:t>
            </a:r>
            <a:endParaRPr lang="en-US" sz="2400" dirty="0"/>
          </a:p>
          <a:p>
            <a:pPr eaLnBrk="0" hangingPunct="0">
              <a:tabLst>
                <a:tab pos="685800" algn="l"/>
              </a:tabLst>
            </a:pPr>
            <a:r>
              <a:rPr lang="en-US" sz="2400" dirty="0">
                <a:cs typeface="Times New Roman" pitchFamily="18" charset="0"/>
              </a:rPr>
              <a:t>	</a:t>
            </a:r>
            <a:r>
              <a:rPr lang="en-US" sz="2400" dirty="0" err="1">
                <a:cs typeface="Times New Roman" pitchFamily="18" charset="0"/>
              </a:rPr>
              <a:t>Teritary</a:t>
            </a:r>
            <a:r>
              <a:rPr lang="en-US" sz="2400" dirty="0">
                <a:cs typeface="Times New Roman" pitchFamily="18" charset="0"/>
              </a:rPr>
              <a:t> consumers are secondary carnivores, they feed on </a:t>
            </a:r>
            <a:r>
              <a:rPr lang="en-US" sz="2400" dirty="0" smtClean="0">
                <a:cs typeface="Times New Roman" pitchFamily="18" charset="0"/>
              </a:rPr>
              <a:t>	secondary </a:t>
            </a:r>
            <a:r>
              <a:rPr lang="en-US" sz="2400" dirty="0">
                <a:cs typeface="Times New Roman" pitchFamily="18" charset="0"/>
              </a:rPr>
              <a:t>consumers. </a:t>
            </a:r>
          </a:p>
          <a:p>
            <a:pPr eaLnBrk="0" hangingPunct="0">
              <a:tabLst>
                <a:tab pos="685800" algn="l"/>
              </a:tabLst>
            </a:pPr>
            <a:r>
              <a:rPr lang="en-US" sz="2400" dirty="0" smtClean="0">
                <a:cs typeface="Times New Roman" pitchFamily="18" charset="0"/>
              </a:rPr>
              <a:t>	They </a:t>
            </a:r>
            <a:r>
              <a:rPr lang="en-US" sz="2400" dirty="0">
                <a:cs typeface="Times New Roman" pitchFamily="18" charset="0"/>
              </a:rPr>
              <a:t>depend on the primary carnivores for their food. </a:t>
            </a:r>
            <a:endParaRPr lang="en-US" sz="2400" dirty="0"/>
          </a:p>
          <a:p>
            <a:pPr eaLnBrk="0" hangingPunct="0">
              <a:tabLst>
                <a:tab pos="685800" algn="l"/>
              </a:tabLst>
            </a:pPr>
            <a:r>
              <a:rPr lang="en-US" sz="2400" b="1" dirty="0">
                <a:cs typeface="Times New Roman" pitchFamily="18" charset="0"/>
              </a:rPr>
              <a:t>Examples </a:t>
            </a:r>
            <a:endParaRPr lang="en-US" sz="2400" dirty="0"/>
          </a:p>
          <a:p>
            <a:pPr eaLnBrk="0" hangingPunct="0">
              <a:tabLst>
                <a:tab pos="685800" algn="l"/>
              </a:tabLst>
            </a:pPr>
            <a:r>
              <a:rPr lang="en-US" sz="2400" dirty="0">
                <a:cs typeface="Times New Roman" pitchFamily="18" charset="0"/>
              </a:rPr>
              <a:t>	Tigers, lions, etc., </a:t>
            </a:r>
            <a:endParaRPr lang="en-US" sz="2400" dirty="0"/>
          </a:p>
        </p:txBody>
      </p:sp>
    </p:spTree>
    <p:extLst>
      <p:ext uri="{BB962C8B-B14F-4D97-AF65-F5344CB8AC3E}">
        <p14:creationId xmlns:p14="http://schemas.microsoft.com/office/powerpoint/2010/main" xmlns="" val="3423120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ChangeArrowheads="1"/>
          </p:cNvSpPr>
          <p:nvPr/>
        </p:nvSpPr>
        <p:spPr bwMode="auto">
          <a:xfrm>
            <a:off x="304800" y="990600"/>
            <a:ext cx="8382000"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tabLst>
                <a:tab pos="685800" algn="l"/>
              </a:tabLst>
            </a:pPr>
            <a:r>
              <a:rPr lang="en-US" sz="2400" b="1" dirty="0">
                <a:cs typeface="Times New Roman" pitchFamily="18" charset="0"/>
              </a:rPr>
              <a:t>3. Decomposers </a:t>
            </a:r>
            <a:endParaRPr lang="en-US" sz="2400" dirty="0"/>
          </a:p>
          <a:p>
            <a:pPr eaLnBrk="0" hangingPunct="0">
              <a:tabLst>
                <a:tab pos="685800" algn="l"/>
              </a:tabLst>
            </a:pPr>
            <a:r>
              <a:rPr lang="en-US" sz="2400" b="1" dirty="0">
                <a:cs typeface="Times New Roman" pitchFamily="18" charset="0"/>
              </a:rPr>
              <a:t>Examples </a:t>
            </a:r>
            <a:endParaRPr lang="en-US" sz="2400" dirty="0"/>
          </a:p>
          <a:p>
            <a:pPr marL="509588" indent="-509588" eaLnBrk="0" hangingPunct="0">
              <a:buFont typeface="Arial" pitchFamily="34" charset="0"/>
              <a:buChar char="•"/>
              <a:tabLst>
                <a:tab pos="685800" algn="l"/>
              </a:tabLst>
            </a:pPr>
            <a:r>
              <a:rPr lang="en-US" sz="2400" dirty="0" smtClean="0">
                <a:cs typeface="Times New Roman" pitchFamily="18" charset="0"/>
              </a:rPr>
              <a:t>Microorganisms </a:t>
            </a:r>
            <a:r>
              <a:rPr lang="en-US" sz="2400" dirty="0">
                <a:cs typeface="Times New Roman" pitchFamily="18" charset="0"/>
              </a:rPr>
              <a:t>like bacteria and fungi. </a:t>
            </a:r>
          </a:p>
          <a:p>
            <a:pPr marL="509588" indent="-509588" eaLnBrk="0" hangingPunct="0">
              <a:buFont typeface="Arial" pitchFamily="34" charset="0"/>
              <a:buChar char="•"/>
              <a:tabLst>
                <a:tab pos="685800" algn="l"/>
              </a:tabLst>
            </a:pPr>
            <a:r>
              <a:rPr lang="en-US" sz="2400" dirty="0">
                <a:cs typeface="Times New Roman" pitchFamily="18" charset="0"/>
              </a:rPr>
              <a:t>Decomposers attack the dead bodies of producers and consumers and </a:t>
            </a:r>
            <a:r>
              <a:rPr lang="en-US" sz="2400" dirty="0" smtClean="0">
                <a:cs typeface="Times New Roman" pitchFamily="18" charset="0"/>
              </a:rPr>
              <a:t>decompose them </a:t>
            </a:r>
            <a:r>
              <a:rPr lang="en-US" sz="2400" dirty="0">
                <a:cs typeface="Times New Roman" pitchFamily="18" charset="0"/>
              </a:rPr>
              <a:t>into simpler compounds. </a:t>
            </a:r>
            <a:endParaRPr lang="en-US" sz="2400" dirty="0" smtClean="0">
              <a:cs typeface="Times New Roman" pitchFamily="18" charset="0"/>
            </a:endParaRPr>
          </a:p>
          <a:p>
            <a:pPr marL="509588" indent="-509588" eaLnBrk="0" hangingPunct="0">
              <a:buFont typeface="Arial" pitchFamily="34" charset="0"/>
              <a:buChar char="•"/>
              <a:tabLst>
                <a:tab pos="685800" algn="l"/>
              </a:tabLst>
            </a:pPr>
            <a:endParaRPr lang="en-US" sz="2400" dirty="0" smtClean="0">
              <a:cs typeface="Times New Roman" pitchFamily="18" charset="0"/>
            </a:endParaRPr>
          </a:p>
          <a:p>
            <a:pPr marL="509588" indent="-509588" eaLnBrk="0" hangingPunct="0">
              <a:buFont typeface="Arial" pitchFamily="34" charset="0"/>
              <a:buChar char="•"/>
              <a:tabLst>
                <a:tab pos="685800" algn="l"/>
              </a:tabLst>
            </a:pPr>
            <a:r>
              <a:rPr lang="en-US" sz="2400" dirty="0" smtClean="0">
                <a:cs typeface="Times New Roman" pitchFamily="18" charset="0"/>
              </a:rPr>
              <a:t>During </a:t>
            </a:r>
            <a:r>
              <a:rPr lang="en-US" sz="2400" dirty="0">
                <a:cs typeface="Times New Roman" pitchFamily="18" charset="0"/>
              </a:rPr>
              <a:t>the decomposition </a:t>
            </a:r>
            <a:r>
              <a:rPr lang="en-US" sz="2400" dirty="0" err="1">
                <a:cs typeface="Times New Roman" pitchFamily="18" charset="0"/>
              </a:rPr>
              <a:t>iorganic</a:t>
            </a:r>
            <a:r>
              <a:rPr lang="en-US" sz="2400" dirty="0">
                <a:cs typeface="Times New Roman" pitchFamily="18" charset="0"/>
              </a:rPr>
              <a:t> nutrients are released. </a:t>
            </a:r>
          </a:p>
          <a:p>
            <a:pPr marL="509588" indent="-509588" eaLnBrk="0" hangingPunct="0">
              <a:buFont typeface="Arial" pitchFamily="34" charset="0"/>
              <a:buChar char="•"/>
              <a:tabLst>
                <a:tab pos="685800" algn="l"/>
              </a:tabLst>
            </a:pPr>
            <a:r>
              <a:rPr lang="en-US" sz="2400" dirty="0">
                <a:cs typeface="Times New Roman" pitchFamily="18" charset="0"/>
              </a:rPr>
              <a:t>The inorganic nutrients together with other organic substances are then utilized by the procedures for the synthesis of their own food. </a:t>
            </a:r>
            <a:endParaRPr lang="en-US" sz="2400" dirty="0"/>
          </a:p>
          <a:p>
            <a:pPr eaLnBrk="0" hangingPunct="0">
              <a:tabLst>
                <a:tab pos="685800" algn="l"/>
              </a:tabLst>
            </a:pPr>
            <a:endParaRPr lang="en-US" sz="2400" dirty="0"/>
          </a:p>
        </p:txBody>
      </p:sp>
    </p:spTree>
    <p:extLst>
      <p:ext uri="{BB962C8B-B14F-4D97-AF65-F5344CB8AC3E}">
        <p14:creationId xmlns:p14="http://schemas.microsoft.com/office/powerpoint/2010/main" xmlns="" val="22019369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320675" y="528221"/>
            <a:ext cx="7908925" cy="56323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just" eaLnBrk="0" hangingPunct="0">
              <a:tabLst>
                <a:tab pos="914400" algn="l"/>
              </a:tabLst>
            </a:pPr>
            <a:r>
              <a:rPr lang="en-US" sz="2400" b="1" dirty="0" smtClean="0">
                <a:cs typeface="Times New Roman" pitchFamily="18" charset="0"/>
              </a:rPr>
              <a:t>B. </a:t>
            </a:r>
            <a:r>
              <a:rPr lang="en-US" sz="2400" b="1" dirty="0" err="1" smtClean="0">
                <a:cs typeface="Times New Roman" pitchFamily="18" charset="0"/>
              </a:rPr>
              <a:t>Abiotic</a:t>
            </a:r>
            <a:r>
              <a:rPr lang="en-US" sz="2400" b="1" dirty="0" smtClean="0">
                <a:cs typeface="Times New Roman" pitchFamily="18" charset="0"/>
              </a:rPr>
              <a:t> </a:t>
            </a:r>
            <a:r>
              <a:rPr lang="en-US" sz="2400" b="1" dirty="0">
                <a:cs typeface="Times New Roman" pitchFamily="18" charset="0"/>
              </a:rPr>
              <a:t>(non-living) components </a:t>
            </a:r>
            <a:endParaRPr lang="en-US" sz="2400" dirty="0"/>
          </a:p>
          <a:p>
            <a:pPr algn="just" eaLnBrk="0" hangingPunct="0">
              <a:tabLst>
                <a:tab pos="914400" algn="l"/>
              </a:tabLst>
            </a:pPr>
            <a:r>
              <a:rPr lang="en-US" sz="2400" dirty="0" smtClean="0">
                <a:cs typeface="Times New Roman" pitchFamily="18" charset="0"/>
              </a:rPr>
              <a:t>The </a:t>
            </a:r>
            <a:r>
              <a:rPr lang="en-US" sz="2400" dirty="0">
                <a:cs typeface="Times New Roman" pitchFamily="18" charset="0"/>
              </a:rPr>
              <a:t>non-living components (physical and chemical) </a:t>
            </a:r>
          </a:p>
          <a:p>
            <a:pPr algn="just" eaLnBrk="0" hangingPunct="0">
              <a:tabLst>
                <a:tab pos="914400" algn="l"/>
              </a:tabLst>
            </a:pPr>
            <a:r>
              <a:rPr lang="en-US" sz="2400" dirty="0">
                <a:cs typeface="Times New Roman" pitchFamily="18" charset="0"/>
              </a:rPr>
              <a:t>of ecosystem collectively form </a:t>
            </a:r>
            <a:r>
              <a:rPr lang="en-US" sz="2400" dirty="0" smtClean="0">
                <a:cs typeface="Times New Roman" pitchFamily="18" charset="0"/>
              </a:rPr>
              <a:t>a </a:t>
            </a:r>
            <a:r>
              <a:rPr lang="en-US" sz="2400" dirty="0">
                <a:cs typeface="Times New Roman" pitchFamily="18" charset="0"/>
              </a:rPr>
              <a:t>community called </a:t>
            </a:r>
            <a:endParaRPr lang="en-US" sz="2400" dirty="0" smtClean="0">
              <a:cs typeface="Times New Roman" pitchFamily="18" charset="0"/>
            </a:endParaRPr>
          </a:p>
          <a:p>
            <a:pPr algn="just" eaLnBrk="0" hangingPunct="0">
              <a:tabLst>
                <a:tab pos="914400" algn="l"/>
              </a:tabLst>
            </a:pPr>
            <a:r>
              <a:rPr lang="en-US" sz="2400" dirty="0" err="1" smtClean="0">
                <a:cs typeface="Times New Roman" pitchFamily="18" charset="0"/>
              </a:rPr>
              <a:t>abiotic</a:t>
            </a:r>
            <a:r>
              <a:rPr lang="en-US" sz="2400" dirty="0" smtClean="0">
                <a:cs typeface="Times New Roman" pitchFamily="18" charset="0"/>
              </a:rPr>
              <a:t> </a:t>
            </a:r>
            <a:r>
              <a:rPr lang="en-US" sz="2400" dirty="0">
                <a:cs typeface="Times New Roman" pitchFamily="18" charset="0"/>
              </a:rPr>
              <a:t>components (or) </a:t>
            </a:r>
            <a:r>
              <a:rPr lang="en-US" sz="2400" dirty="0" err="1">
                <a:cs typeface="Times New Roman" pitchFamily="18" charset="0"/>
              </a:rPr>
              <a:t>abiotic</a:t>
            </a:r>
            <a:r>
              <a:rPr lang="en-US" sz="2400" dirty="0">
                <a:cs typeface="Times New Roman" pitchFamily="18" charset="0"/>
              </a:rPr>
              <a:t> community. </a:t>
            </a:r>
            <a:endParaRPr lang="en-US" sz="2400" dirty="0"/>
          </a:p>
          <a:p>
            <a:pPr algn="just" eaLnBrk="0" hangingPunct="0">
              <a:tabLst>
                <a:tab pos="914400" algn="l"/>
              </a:tabLst>
            </a:pPr>
            <a:endParaRPr lang="en-US" sz="2400" b="1" dirty="0" smtClean="0">
              <a:cs typeface="Times New Roman" pitchFamily="18" charset="0"/>
            </a:endParaRPr>
          </a:p>
          <a:p>
            <a:pPr algn="just" eaLnBrk="0" hangingPunct="0">
              <a:tabLst>
                <a:tab pos="914400" algn="l"/>
              </a:tabLst>
            </a:pPr>
            <a:r>
              <a:rPr lang="en-US" sz="2400" b="1" dirty="0" smtClean="0">
                <a:cs typeface="Times New Roman" pitchFamily="18" charset="0"/>
              </a:rPr>
              <a:t>Examples </a:t>
            </a:r>
            <a:endParaRPr lang="en-US" sz="2400" dirty="0"/>
          </a:p>
          <a:p>
            <a:pPr algn="just" eaLnBrk="0" hangingPunct="0">
              <a:tabLst>
                <a:tab pos="914400" algn="l"/>
              </a:tabLst>
            </a:pPr>
            <a:r>
              <a:rPr lang="en-US" sz="2400" dirty="0" smtClean="0">
                <a:cs typeface="Times New Roman" pitchFamily="18" charset="0"/>
              </a:rPr>
              <a:t>Climate</a:t>
            </a:r>
            <a:r>
              <a:rPr lang="en-US" sz="2400" dirty="0">
                <a:cs typeface="Times New Roman" pitchFamily="18" charset="0"/>
              </a:rPr>
              <a:t>, soil, water l air, energy, nutrients, etc., </a:t>
            </a:r>
            <a:endParaRPr lang="en-US" sz="2400" dirty="0"/>
          </a:p>
          <a:p>
            <a:pPr marL="457200" indent="-457200" algn="just" eaLnBrk="0" hangingPunct="0">
              <a:tabLst>
                <a:tab pos="914400" algn="l"/>
              </a:tabLst>
            </a:pPr>
            <a:endParaRPr lang="en-US" sz="2400" b="1" dirty="0" smtClean="0">
              <a:cs typeface="Times New Roman" pitchFamily="18" charset="0"/>
            </a:endParaRPr>
          </a:p>
          <a:p>
            <a:pPr marL="457200" indent="-457200" algn="just" eaLnBrk="0" hangingPunct="0">
              <a:tabLst>
                <a:tab pos="914400" algn="l"/>
              </a:tabLst>
            </a:pPr>
            <a:r>
              <a:rPr lang="en-US" sz="2400" b="1" dirty="0" smtClean="0">
                <a:cs typeface="Times New Roman" pitchFamily="18" charset="0"/>
              </a:rPr>
              <a:t>1. Physical </a:t>
            </a:r>
            <a:r>
              <a:rPr lang="en-US" sz="2400" b="1" dirty="0">
                <a:cs typeface="Times New Roman" pitchFamily="18" charset="0"/>
              </a:rPr>
              <a:t>components </a:t>
            </a:r>
            <a:endParaRPr lang="en-US" sz="2400" dirty="0"/>
          </a:p>
          <a:p>
            <a:pPr marL="457200" indent="-457200" algn="just" eaLnBrk="0" hangingPunct="0">
              <a:tabLst>
                <a:tab pos="914400" algn="l"/>
              </a:tabLst>
            </a:pPr>
            <a:r>
              <a:rPr lang="en-US" sz="2400" dirty="0" smtClean="0">
                <a:cs typeface="Times New Roman" pitchFamily="18" charset="0"/>
              </a:rPr>
              <a:t>They </a:t>
            </a:r>
            <a:r>
              <a:rPr lang="en-US" sz="2400" dirty="0">
                <a:cs typeface="Times New Roman" pitchFamily="18" charset="0"/>
              </a:rPr>
              <a:t>include the energy, climate, raw materials and </a:t>
            </a:r>
          </a:p>
          <a:p>
            <a:pPr algn="just" eaLnBrk="0" hangingPunct="0">
              <a:tabLst>
                <a:tab pos="914400" algn="l"/>
              </a:tabLst>
            </a:pPr>
            <a:r>
              <a:rPr lang="en-US" sz="2400" dirty="0">
                <a:cs typeface="Times New Roman" pitchFamily="18" charset="0"/>
              </a:rPr>
              <a:t>living space that the biological </a:t>
            </a:r>
            <a:r>
              <a:rPr lang="en-US" sz="2400" dirty="0" smtClean="0">
                <a:cs typeface="Times New Roman" pitchFamily="18" charset="0"/>
              </a:rPr>
              <a:t>community </a:t>
            </a:r>
            <a:r>
              <a:rPr lang="en-US" sz="2400" dirty="0">
                <a:cs typeface="Times New Roman" pitchFamily="18" charset="0"/>
              </a:rPr>
              <a:t>needs. They are useful for the growth and </a:t>
            </a:r>
            <a:r>
              <a:rPr lang="en-US" sz="2400" dirty="0" smtClean="0">
                <a:cs typeface="Times New Roman" pitchFamily="18" charset="0"/>
              </a:rPr>
              <a:t> maintenance </a:t>
            </a:r>
            <a:r>
              <a:rPr lang="en-US" sz="2400" dirty="0">
                <a:cs typeface="Times New Roman" pitchFamily="18" charset="0"/>
              </a:rPr>
              <a:t>of its member.</a:t>
            </a:r>
            <a:endParaRPr lang="en-US" sz="2400" dirty="0"/>
          </a:p>
          <a:p>
            <a:pPr algn="just" eaLnBrk="0" hangingPunct="0">
              <a:tabLst>
                <a:tab pos="914400" algn="l"/>
              </a:tabLst>
            </a:pPr>
            <a:endParaRPr lang="en-US" sz="2400" b="1" dirty="0">
              <a:cs typeface="Times New Roman" pitchFamily="18" charset="0"/>
            </a:endParaRPr>
          </a:p>
          <a:p>
            <a:pPr algn="just" eaLnBrk="0" hangingPunct="0">
              <a:tabLst>
                <a:tab pos="914400" algn="l"/>
              </a:tabLst>
            </a:pPr>
            <a:r>
              <a:rPr lang="en-US" sz="2400" b="1" dirty="0">
                <a:cs typeface="Times New Roman" pitchFamily="18" charset="0"/>
              </a:rPr>
              <a:t>Example </a:t>
            </a:r>
            <a:endParaRPr lang="en-US" sz="2400" dirty="0"/>
          </a:p>
          <a:p>
            <a:pPr algn="just" eaLnBrk="0" hangingPunct="0">
              <a:tabLst>
                <a:tab pos="914400" algn="l"/>
              </a:tabLst>
            </a:pPr>
            <a:r>
              <a:rPr lang="en-US" sz="2400" dirty="0">
                <a:cs typeface="Times New Roman" pitchFamily="18" charset="0"/>
              </a:rPr>
              <a:t>Air, water, soil, sunlight, etc., </a:t>
            </a:r>
            <a:endParaRPr lang="en-US" sz="2400" dirty="0"/>
          </a:p>
        </p:txBody>
      </p:sp>
    </p:spTree>
    <p:extLst>
      <p:ext uri="{BB962C8B-B14F-4D97-AF65-F5344CB8AC3E}">
        <p14:creationId xmlns:p14="http://schemas.microsoft.com/office/powerpoint/2010/main" xmlns="" val="25685670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457200" y="914400"/>
            <a:ext cx="8229600" cy="37856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just" eaLnBrk="0" hangingPunct="0">
              <a:tabLst>
                <a:tab pos="914400" algn="l"/>
              </a:tabLst>
            </a:pPr>
            <a:r>
              <a:rPr lang="en-US" sz="2400" b="1" dirty="0">
                <a:cs typeface="Times New Roman" pitchFamily="18" charset="0"/>
              </a:rPr>
              <a:t>2. Chemical Components </a:t>
            </a:r>
            <a:endParaRPr lang="en-US" sz="2400" dirty="0"/>
          </a:p>
          <a:p>
            <a:pPr algn="just" eaLnBrk="0" hangingPunct="0">
              <a:tabLst>
                <a:tab pos="914400" algn="l"/>
              </a:tabLst>
            </a:pPr>
            <a:r>
              <a:rPr lang="en-US" sz="2400" dirty="0">
                <a:cs typeface="Times New Roman" pitchFamily="18" charset="0"/>
              </a:rPr>
              <a:t>	They are the sources of essential nutrients </a:t>
            </a:r>
            <a:endParaRPr lang="en-US" sz="2400" dirty="0"/>
          </a:p>
          <a:p>
            <a:pPr algn="just" eaLnBrk="0" hangingPunct="0">
              <a:tabLst>
                <a:tab pos="914400" algn="l"/>
              </a:tabLst>
            </a:pPr>
            <a:r>
              <a:rPr lang="en-US" sz="2400" b="1" dirty="0">
                <a:cs typeface="Times New Roman" pitchFamily="18" charset="0"/>
              </a:rPr>
              <a:t>Examples </a:t>
            </a:r>
            <a:endParaRPr lang="en-US" sz="2400" dirty="0"/>
          </a:p>
          <a:p>
            <a:pPr marL="569913" indent="-285750" algn="just" eaLnBrk="0" hangingPunct="0">
              <a:buFont typeface="Arial" pitchFamily="34" charset="0"/>
              <a:buChar char="•"/>
              <a:tabLst>
                <a:tab pos="914400" algn="l"/>
              </a:tabLst>
            </a:pPr>
            <a:r>
              <a:rPr lang="en-US" sz="2400" dirty="0">
                <a:cs typeface="Times New Roman" pitchFamily="18" charset="0"/>
              </a:rPr>
              <a:t>Organic substances : Protein, lipids, carbohydrates, etc., (ii) Inorganic substances:</a:t>
            </a:r>
          </a:p>
          <a:p>
            <a:pPr marL="569913" indent="-285750" algn="just" eaLnBrk="0" hangingPunct="0">
              <a:buFont typeface="Arial" pitchFamily="34" charset="0"/>
              <a:buChar char="•"/>
              <a:tabLst>
                <a:tab pos="914400" algn="l"/>
              </a:tabLst>
            </a:pPr>
            <a:r>
              <a:rPr lang="en-US" sz="2400" dirty="0">
                <a:cs typeface="Times New Roman" pitchFamily="18" charset="0"/>
              </a:rPr>
              <a:t> All micro (Al, Co, </a:t>
            </a:r>
            <a:r>
              <a:rPr lang="en-US" sz="2400" dirty="0" err="1">
                <a:cs typeface="Times New Roman" pitchFamily="18" charset="0"/>
              </a:rPr>
              <a:t>Zu</a:t>
            </a:r>
            <a:r>
              <a:rPr lang="en-US" sz="2400" dirty="0">
                <a:cs typeface="Times New Roman" pitchFamily="18" charset="0"/>
              </a:rPr>
              <a:t>, Cu) and macro elements (C,H, O, P, N, P, K) and few other elements. </a:t>
            </a:r>
            <a:endParaRPr lang="en-US" sz="2400" dirty="0" smtClean="0">
              <a:cs typeface="Times New Roman" pitchFamily="18" charset="0"/>
            </a:endParaRPr>
          </a:p>
          <a:p>
            <a:pPr algn="just" eaLnBrk="0" hangingPunct="0">
              <a:tabLst>
                <a:tab pos="914400" algn="l"/>
              </a:tabLst>
            </a:pPr>
            <a:endParaRPr lang="en-US" sz="2400" b="1" dirty="0" smtClean="0">
              <a:cs typeface="Times New Roman" pitchFamily="18" charset="0"/>
            </a:endParaRPr>
          </a:p>
          <a:p>
            <a:pPr algn="just" eaLnBrk="0" hangingPunct="0">
              <a:tabLst>
                <a:tab pos="914400" algn="l"/>
              </a:tabLst>
            </a:pPr>
            <a:r>
              <a:rPr lang="en-US" sz="2400" b="1" dirty="0" smtClean="0">
                <a:cs typeface="Times New Roman" pitchFamily="18" charset="0"/>
              </a:rPr>
              <a:t>3. Biological Components: </a:t>
            </a:r>
            <a:r>
              <a:rPr lang="en-US" sz="2400" dirty="0" smtClean="0">
                <a:cs typeface="Times New Roman" pitchFamily="18" charset="0"/>
              </a:rPr>
              <a:t>living things</a:t>
            </a:r>
            <a:endParaRPr lang="en-US" sz="2400" dirty="0"/>
          </a:p>
          <a:p>
            <a:pPr algn="just" eaLnBrk="0" hangingPunct="0">
              <a:buFontTx/>
              <a:buChar char="•"/>
              <a:tabLst>
                <a:tab pos="914400" algn="l"/>
              </a:tabLst>
            </a:pPr>
            <a:endParaRPr lang="en-US" sz="2400" dirty="0"/>
          </a:p>
        </p:txBody>
      </p:sp>
    </p:spTree>
    <p:extLst>
      <p:ext uri="{BB962C8B-B14F-4D97-AF65-F5344CB8AC3E}">
        <p14:creationId xmlns:p14="http://schemas.microsoft.com/office/powerpoint/2010/main" xmlns="" val="10840322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990600"/>
            <a:ext cx="7391400" cy="4524315"/>
          </a:xfrm>
          <a:prstGeom prst="rect">
            <a:avLst/>
          </a:prstGeom>
        </p:spPr>
        <p:txBody>
          <a:bodyPr wrap="square">
            <a:spAutoFit/>
          </a:bodyPr>
          <a:lstStyle/>
          <a:p>
            <a:pPr algn="just" eaLnBrk="0" hangingPunct="0">
              <a:tabLst>
                <a:tab pos="914400" algn="l"/>
              </a:tabLst>
            </a:pPr>
            <a:r>
              <a:rPr lang="en-US" sz="2400" b="1" dirty="0" smtClean="0">
                <a:cs typeface="Times New Roman" pitchFamily="18" charset="0"/>
              </a:rPr>
              <a:t>FUNCTION OF AN ECOSYSTEM </a:t>
            </a:r>
          </a:p>
          <a:p>
            <a:pPr algn="just" eaLnBrk="0" hangingPunct="0">
              <a:tabLst>
                <a:tab pos="914400" algn="l"/>
              </a:tabLst>
            </a:pPr>
            <a:endParaRPr lang="en-US" sz="2400" dirty="0" smtClean="0"/>
          </a:p>
          <a:p>
            <a:pPr marL="465138" indent="-344488" algn="just" eaLnBrk="0" hangingPunct="0">
              <a:buFont typeface="Arial" pitchFamily="34" charset="0"/>
              <a:buChar char="•"/>
              <a:tabLst>
                <a:tab pos="914400" algn="l"/>
              </a:tabLst>
            </a:pPr>
            <a:r>
              <a:rPr lang="en-US" sz="2400" dirty="0" smtClean="0">
                <a:cs typeface="Times New Roman" pitchFamily="18" charset="0"/>
              </a:rPr>
              <a:t>To understand clearly the nature of ecosystem its functioning should be thoroughly understood.</a:t>
            </a:r>
          </a:p>
          <a:p>
            <a:pPr marL="465138" indent="-344488" algn="just" eaLnBrk="0" hangingPunct="0">
              <a:tabLst>
                <a:tab pos="914400" algn="l"/>
              </a:tabLst>
            </a:pPr>
            <a:endParaRPr lang="en-US" sz="2400" dirty="0" smtClean="0">
              <a:cs typeface="Times New Roman" pitchFamily="18" charset="0"/>
            </a:endParaRPr>
          </a:p>
          <a:p>
            <a:pPr marL="465138" indent="-344488" algn="just" eaLnBrk="0" hangingPunct="0">
              <a:buFont typeface="Arial" pitchFamily="34" charset="0"/>
              <a:buChar char="•"/>
              <a:tabLst>
                <a:tab pos="914400" algn="l"/>
              </a:tabLst>
            </a:pPr>
            <a:r>
              <a:rPr lang="en-US" sz="2400" dirty="0" smtClean="0">
                <a:cs typeface="Times New Roman" pitchFamily="18" charset="0"/>
              </a:rPr>
              <a:t> The function of an ecosystem is to allow flow of energy and cycling of nutrients. </a:t>
            </a:r>
          </a:p>
          <a:p>
            <a:pPr marL="465138" indent="-344488" algn="just" eaLnBrk="0" hangingPunct="0">
              <a:tabLst>
                <a:tab pos="914400" algn="l"/>
              </a:tabLst>
            </a:pPr>
            <a:endParaRPr lang="en-US" sz="2400" dirty="0" smtClean="0">
              <a:cs typeface="Times New Roman" pitchFamily="18" charset="0"/>
            </a:endParaRPr>
          </a:p>
          <a:p>
            <a:pPr marL="465138" indent="-344488" eaLnBrk="0" hangingPunct="0">
              <a:buFont typeface="Arial" pitchFamily="34" charset="0"/>
              <a:buChar char="•"/>
              <a:tabLst>
                <a:tab pos="609600" algn="l"/>
              </a:tabLst>
            </a:pPr>
            <a:r>
              <a:rPr lang="en-US" sz="2400" dirty="0" smtClean="0">
                <a:cs typeface="Times New Roman" pitchFamily="18" charset="0"/>
              </a:rPr>
              <a:t>All living systems die at a particular stage. These dead  </a:t>
            </a:r>
          </a:p>
          <a:p>
            <a:pPr marL="465138" indent="-344488" eaLnBrk="0" hangingPunct="0">
              <a:tabLst>
                <a:tab pos="609600" algn="l"/>
              </a:tabLst>
            </a:pPr>
            <a:r>
              <a:rPr lang="en-US" sz="2400" dirty="0" smtClean="0">
                <a:cs typeface="Times New Roman" pitchFamily="18" charset="0"/>
              </a:rPr>
              <a:t>systems are decomposed to  initiate third function of ecosystems namely “cycling”.</a:t>
            </a:r>
            <a:endParaRPr lang="en-US" sz="2400" dirty="0" smtClean="0"/>
          </a:p>
          <a:p>
            <a:pPr algn="just" eaLnBrk="0" hangingPunct="0">
              <a:tabLst>
                <a:tab pos="914400" algn="l"/>
              </a:tabLst>
            </a:pPr>
            <a:endParaRPr lang="en-US" sz="2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381000" y="896302"/>
            <a:ext cx="8305800" cy="34470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tabLst>
                <a:tab pos="609600" algn="l"/>
              </a:tabLst>
            </a:pPr>
            <a:endParaRPr lang="en-US" sz="1300" dirty="0">
              <a:cs typeface="Times New Roman" pitchFamily="18" charset="0"/>
            </a:endParaRPr>
          </a:p>
          <a:p>
            <a:pPr>
              <a:tabLst>
                <a:tab pos="609600" algn="l"/>
              </a:tabLst>
            </a:pPr>
            <a:endParaRPr lang="en-US" sz="1300" dirty="0">
              <a:cs typeface="Times New Roman" pitchFamily="18" charset="0"/>
            </a:endParaRPr>
          </a:p>
          <a:p>
            <a:pPr eaLnBrk="0" hangingPunct="0">
              <a:tabLst>
                <a:tab pos="609600" algn="l"/>
              </a:tabLst>
            </a:pPr>
            <a:r>
              <a:rPr lang="en-US" sz="3200" dirty="0" smtClean="0">
                <a:cs typeface="Times New Roman" pitchFamily="18" charset="0"/>
              </a:rPr>
              <a:t>The </a:t>
            </a:r>
            <a:r>
              <a:rPr lang="en-US" sz="3200" dirty="0">
                <a:cs typeface="Times New Roman" pitchFamily="18" charset="0"/>
              </a:rPr>
              <a:t>functioning of an ecosystems may be understood </a:t>
            </a:r>
            <a:r>
              <a:rPr lang="en-US" sz="3200" dirty="0" smtClean="0">
                <a:cs typeface="Times New Roman" pitchFamily="18" charset="0"/>
              </a:rPr>
              <a:t>studying </a:t>
            </a:r>
            <a:r>
              <a:rPr lang="en-US" sz="3200" dirty="0">
                <a:cs typeface="Times New Roman" pitchFamily="18" charset="0"/>
              </a:rPr>
              <a:t>the following terms. </a:t>
            </a:r>
          </a:p>
          <a:p>
            <a:pPr lvl="3" eaLnBrk="0" hangingPunct="0">
              <a:buFontTx/>
              <a:buChar char="•"/>
              <a:tabLst>
                <a:tab pos="609600" algn="l"/>
              </a:tabLst>
            </a:pPr>
            <a:r>
              <a:rPr lang="en-US" sz="3200" dirty="0">
                <a:cs typeface="Times New Roman" pitchFamily="18" charset="0"/>
              </a:rPr>
              <a:t>Energy and material flow. </a:t>
            </a:r>
            <a:endParaRPr lang="en-US" sz="3200" dirty="0"/>
          </a:p>
          <a:p>
            <a:pPr lvl="3" eaLnBrk="0" hangingPunct="0">
              <a:buFontTx/>
              <a:buChar char="•"/>
              <a:tabLst>
                <a:tab pos="609600" algn="l"/>
              </a:tabLst>
            </a:pPr>
            <a:r>
              <a:rPr lang="en-US" sz="3200" dirty="0">
                <a:cs typeface="Times New Roman" pitchFamily="18" charset="0"/>
              </a:rPr>
              <a:t>Food chains </a:t>
            </a:r>
            <a:endParaRPr lang="en-US" sz="3200" dirty="0"/>
          </a:p>
          <a:p>
            <a:pPr lvl="3" eaLnBrk="0" hangingPunct="0">
              <a:buFontTx/>
              <a:buChar char="•"/>
              <a:tabLst>
                <a:tab pos="609600" algn="l"/>
              </a:tabLst>
            </a:pPr>
            <a:r>
              <a:rPr lang="en-US" sz="3200" dirty="0">
                <a:cs typeface="Times New Roman" pitchFamily="18" charset="0"/>
              </a:rPr>
              <a:t>Food webs </a:t>
            </a:r>
            <a:endParaRPr lang="en-US" sz="3200" dirty="0"/>
          </a:p>
          <a:p>
            <a:pPr lvl="3" eaLnBrk="0" hangingPunct="0">
              <a:buFontTx/>
              <a:buChar char="•"/>
              <a:tabLst>
                <a:tab pos="609600" algn="l"/>
              </a:tabLst>
            </a:pPr>
            <a:r>
              <a:rPr lang="en-US" sz="3200" dirty="0">
                <a:cs typeface="Times New Roman" pitchFamily="18" charset="0"/>
              </a:rPr>
              <a:t>Food pyramids </a:t>
            </a:r>
            <a:endParaRPr lang="en-US" sz="3200" dirty="0"/>
          </a:p>
        </p:txBody>
      </p:sp>
    </p:spTree>
    <p:extLst>
      <p:ext uri="{BB962C8B-B14F-4D97-AF65-F5344CB8AC3E}">
        <p14:creationId xmlns:p14="http://schemas.microsoft.com/office/powerpoint/2010/main" xmlns="" val="16195574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838200"/>
            <a:ext cx="7620000" cy="2246769"/>
          </a:xfrm>
          <a:prstGeom prst="rect">
            <a:avLst/>
          </a:prstGeom>
        </p:spPr>
        <p:txBody>
          <a:bodyPr wrap="square">
            <a:spAutoFit/>
          </a:bodyPr>
          <a:lstStyle/>
          <a:p>
            <a:pPr eaLnBrk="0" hangingPunct="0">
              <a:tabLst>
                <a:tab pos="609600" algn="l"/>
              </a:tabLst>
            </a:pPr>
            <a:r>
              <a:rPr lang="en-US" sz="2800" b="1" dirty="0" smtClean="0">
                <a:cs typeface="Times New Roman" pitchFamily="18" charset="0"/>
              </a:rPr>
              <a:t> ENERGY FLOW IN THE ECOSYSTEMS </a:t>
            </a:r>
          </a:p>
          <a:p>
            <a:pPr eaLnBrk="0" hangingPunct="0">
              <a:tabLst>
                <a:tab pos="609600" algn="l"/>
              </a:tabLst>
            </a:pPr>
            <a:endParaRPr lang="en-US" sz="2800" dirty="0" smtClean="0">
              <a:cs typeface="Times New Roman" pitchFamily="18" charset="0"/>
            </a:endParaRPr>
          </a:p>
          <a:p>
            <a:pPr eaLnBrk="0" hangingPunct="0">
              <a:tabLst>
                <a:tab pos="609600" algn="l"/>
              </a:tabLst>
            </a:pPr>
            <a:r>
              <a:rPr lang="en-US" sz="2800" dirty="0" smtClean="0">
                <a:cs typeface="Times New Roman" pitchFamily="18" charset="0"/>
              </a:rPr>
              <a:t>Energy is the most essential requirement for all living  organism.  Solar energy is the only source to our planet </a:t>
            </a:r>
            <a:endParaRPr lang="en-US" sz="2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1096962"/>
          </a:xfrm>
        </p:spPr>
        <p:style>
          <a:lnRef idx="0">
            <a:schemeClr val="accent3"/>
          </a:lnRef>
          <a:fillRef idx="3">
            <a:schemeClr val="accent3"/>
          </a:fillRef>
          <a:effectRef idx="3">
            <a:schemeClr val="accent3"/>
          </a:effectRef>
          <a:fontRef idx="minor">
            <a:schemeClr val="lt1"/>
          </a:fontRef>
        </p:style>
        <p:txBody>
          <a:bodyPr>
            <a:normAutofit/>
          </a:bodyPr>
          <a:lstStyle/>
          <a:p>
            <a:r>
              <a:rPr lang="en-US" dirty="0"/>
              <a:t>What is a Food Chain?</a:t>
            </a:r>
          </a:p>
        </p:txBody>
      </p:sp>
      <p:sp>
        <p:nvSpPr>
          <p:cNvPr id="24579" name="Rectangle 3"/>
          <p:cNvSpPr>
            <a:spLocks noGrp="1" noChangeArrowheads="1"/>
          </p:cNvSpPr>
          <p:nvPr>
            <p:ph type="body" idx="1"/>
          </p:nvPr>
        </p:nvSpPr>
        <p:spPr>
          <a:xfrm>
            <a:off x="685800" y="1524000"/>
            <a:ext cx="8153400" cy="1905000"/>
          </a:xfrm>
        </p:spPr>
        <p:txBody>
          <a:bodyPr>
            <a:normAutofit lnSpcReduction="10000"/>
          </a:bodyPr>
          <a:lstStyle/>
          <a:p>
            <a:r>
              <a:rPr lang="en-US" sz="4000" b="1">
                <a:solidFill>
                  <a:srgbClr val="3333CC"/>
                </a:solidFill>
              </a:rPr>
              <a:t>A food chain is the path by which energy passes from one living thing to another.</a:t>
            </a:r>
            <a:endParaRPr lang="en-US"/>
          </a:p>
        </p:txBody>
      </p:sp>
      <p:grpSp>
        <p:nvGrpSpPr>
          <p:cNvPr id="2" name="Group 16"/>
          <p:cNvGrpSpPr>
            <a:grpSpLocks/>
          </p:cNvGrpSpPr>
          <p:nvPr/>
        </p:nvGrpSpPr>
        <p:grpSpPr bwMode="auto">
          <a:xfrm>
            <a:off x="228600" y="3522663"/>
            <a:ext cx="8610600" cy="2192337"/>
            <a:chOff x="144" y="1920"/>
            <a:chExt cx="5424" cy="1381"/>
          </a:xfrm>
        </p:grpSpPr>
        <p:graphicFrame>
          <p:nvGraphicFramePr>
            <p:cNvPr id="24582" name="Object 6"/>
            <p:cNvGraphicFramePr>
              <a:graphicFrameLocks noChangeAspect="1"/>
            </p:cNvGraphicFramePr>
            <p:nvPr/>
          </p:nvGraphicFramePr>
          <p:xfrm>
            <a:off x="144" y="2208"/>
            <a:ext cx="911" cy="918"/>
          </p:xfrm>
          <a:graphic>
            <a:graphicData uri="http://schemas.openxmlformats.org/presentationml/2006/ole">
              <p:oleObj spid="_x0000_s112642" name="Clip" r:id="rId5" imgW="2581200" imgH="2600280" progId="">
                <p:embed/>
              </p:oleObj>
            </a:graphicData>
          </a:graphic>
        </p:graphicFrame>
        <p:graphicFrame>
          <p:nvGraphicFramePr>
            <p:cNvPr id="24583" name="Object 7"/>
            <p:cNvGraphicFramePr>
              <a:graphicFrameLocks noChangeAspect="1"/>
            </p:cNvGraphicFramePr>
            <p:nvPr/>
          </p:nvGraphicFramePr>
          <p:xfrm>
            <a:off x="2448" y="2736"/>
            <a:ext cx="1008" cy="526"/>
          </p:xfrm>
          <a:graphic>
            <a:graphicData uri="http://schemas.openxmlformats.org/presentationml/2006/ole">
              <p:oleObj spid="_x0000_s112643" name="Clip" r:id="rId6" imgW="3067200" imgH="1600200" progId="">
                <p:embed/>
              </p:oleObj>
            </a:graphicData>
          </a:graphic>
        </p:graphicFrame>
        <p:graphicFrame>
          <p:nvGraphicFramePr>
            <p:cNvPr id="24584" name="Object 8"/>
            <p:cNvGraphicFramePr>
              <a:graphicFrameLocks noChangeAspect="1"/>
            </p:cNvGraphicFramePr>
            <p:nvPr/>
          </p:nvGraphicFramePr>
          <p:xfrm>
            <a:off x="1392" y="2688"/>
            <a:ext cx="624" cy="608"/>
          </p:xfrm>
          <a:graphic>
            <a:graphicData uri="http://schemas.openxmlformats.org/presentationml/2006/ole">
              <p:oleObj spid="_x0000_s112644" name="Clip" r:id="rId7" imgW="2666880" imgH="2600280" progId="">
                <p:embed/>
              </p:oleObj>
            </a:graphicData>
          </a:graphic>
        </p:graphicFrame>
        <p:graphicFrame>
          <p:nvGraphicFramePr>
            <p:cNvPr id="24585" name="Object 9"/>
            <p:cNvGraphicFramePr>
              <a:graphicFrameLocks noChangeAspect="1"/>
            </p:cNvGraphicFramePr>
            <p:nvPr/>
          </p:nvGraphicFramePr>
          <p:xfrm>
            <a:off x="3888" y="2592"/>
            <a:ext cx="732" cy="709"/>
          </p:xfrm>
          <a:graphic>
            <a:graphicData uri="http://schemas.openxmlformats.org/presentationml/2006/ole">
              <p:oleObj spid="_x0000_s112645" name="Clip" r:id="rId8" imgW="2685960" imgH="2600280" progId="">
                <p:embed/>
              </p:oleObj>
            </a:graphicData>
          </a:graphic>
        </p:graphicFrame>
        <p:graphicFrame>
          <p:nvGraphicFramePr>
            <p:cNvPr id="24586" name="Object 10"/>
            <p:cNvGraphicFramePr>
              <a:graphicFrameLocks noChangeAspect="1"/>
            </p:cNvGraphicFramePr>
            <p:nvPr/>
          </p:nvGraphicFramePr>
          <p:xfrm>
            <a:off x="4752" y="1920"/>
            <a:ext cx="816" cy="682"/>
          </p:xfrm>
          <a:graphic>
            <a:graphicData uri="http://schemas.openxmlformats.org/presentationml/2006/ole">
              <p:oleObj spid="_x0000_s112646" name="Clip" r:id="rId9" imgW="1571760" imgH="1314360" progId="">
                <p:embed/>
              </p:oleObj>
            </a:graphicData>
          </a:graphic>
        </p:graphicFrame>
        <p:sp>
          <p:nvSpPr>
            <p:cNvPr id="24588" name="Line 12"/>
            <p:cNvSpPr>
              <a:spLocks noChangeShapeType="1"/>
            </p:cNvSpPr>
            <p:nvPr/>
          </p:nvSpPr>
          <p:spPr bwMode="auto">
            <a:xfrm>
              <a:off x="2016" y="3024"/>
              <a:ext cx="384" cy="0"/>
            </a:xfrm>
            <a:prstGeom prst="line">
              <a:avLst/>
            </a:prstGeom>
            <a:noFill/>
            <a:ln w="28575">
              <a:solidFill>
                <a:schemeClr val="tx1"/>
              </a:solidFill>
              <a:round/>
              <a:headEnd/>
              <a:tailEnd type="triangle" w="med" len="med"/>
            </a:ln>
            <a:effectLst/>
          </p:spPr>
          <p:txBody>
            <a:bodyPr wrap="none" anchor="ctr"/>
            <a:lstStyle/>
            <a:p>
              <a:endParaRPr lang="en-US"/>
            </a:p>
          </p:txBody>
        </p:sp>
        <p:sp>
          <p:nvSpPr>
            <p:cNvPr id="24589" name="Line 13"/>
            <p:cNvSpPr>
              <a:spLocks noChangeShapeType="1"/>
            </p:cNvSpPr>
            <p:nvPr/>
          </p:nvSpPr>
          <p:spPr bwMode="auto">
            <a:xfrm>
              <a:off x="3504" y="3024"/>
              <a:ext cx="384" cy="0"/>
            </a:xfrm>
            <a:prstGeom prst="line">
              <a:avLst/>
            </a:prstGeom>
            <a:noFill/>
            <a:ln w="28575">
              <a:solidFill>
                <a:schemeClr val="tx1"/>
              </a:solidFill>
              <a:round/>
              <a:headEnd/>
              <a:tailEnd type="triangle" w="med" len="med"/>
            </a:ln>
            <a:effectLst/>
          </p:spPr>
          <p:txBody>
            <a:bodyPr wrap="none" anchor="ctr"/>
            <a:lstStyle/>
            <a:p>
              <a:endParaRPr lang="en-US"/>
            </a:p>
          </p:txBody>
        </p:sp>
        <p:sp>
          <p:nvSpPr>
            <p:cNvPr id="24590" name="Line 14"/>
            <p:cNvSpPr>
              <a:spLocks noChangeShapeType="1"/>
            </p:cNvSpPr>
            <p:nvPr/>
          </p:nvSpPr>
          <p:spPr bwMode="auto">
            <a:xfrm flipV="1">
              <a:off x="4608" y="2448"/>
              <a:ext cx="336" cy="192"/>
            </a:xfrm>
            <a:prstGeom prst="line">
              <a:avLst/>
            </a:prstGeom>
            <a:noFill/>
            <a:ln w="28575">
              <a:solidFill>
                <a:schemeClr val="tx1"/>
              </a:solidFill>
              <a:round/>
              <a:headEnd/>
              <a:tailEnd type="triangle" w="med" len="med"/>
            </a:ln>
            <a:effectLst/>
          </p:spPr>
          <p:txBody>
            <a:bodyPr wrap="none" anchor="ctr"/>
            <a:lstStyle/>
            <a:p>
              <a:endParaRPr lang="en-US"/>
            </a:p>
          </p:txBody>
        </p:sp>
        <p:sp>
          <p:nvSpPr>
            <p:cNvPr id="24591" name="Line 15"/>
            <p:cNvSpPr>
              <a:spLocks noChangeShapeType="1"/>
            </p:cNvSpPr>
            <p:nvPr/>
          </p:nvSpPr>
          <p:spPr bwMode="auto">
            <a:xfrm>
              <a:off x="960" y="2832"/>
              <a:ext cx="384" cy="144"/>
            </a:xfrm>
            <a:prstGeom prst="line">
              <a:avLst/>
            </a:prstGeom>
            <a:noFill/>
            <a:ln w="28575">
              <a:solidFill>
                <a:schemeClr val="tx1"/>
              </a:solidFill>
              <a:round/>
              <a:headEnd/>
              <a:tailEnd type="triangle" w="med" len="me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wd">
                                    <p:tmPct val="100000"/>
                                  </p:iterate>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300" fill="hold"/>
                                        <p:tgtEl>
                                          <p:spTgt spid="24578"/>
                                        </p:tgtEl>
                                        <p:attrNameLst>
                                          <p:attrName>ppt_x</p:attrName>
                                        </p:attrNameLst>
                                      </p:cBhvr>
                                      <p:tavLst>
                                        <p:tav tm="0">
                                          <p:val>
                                            <p:strVal val="1+#ppt_w/2"/>
                                          </p:val>
                                        </p:tav>
                                        <p:tav tm="100000">
                                          <p:val>
                                            <p:strVal val="#ppt_x"/>
                                          </p:val>
                                        </p:tav>
                                      </p:tavLst>
                                    </p:anim>
                                    <p:anim calcmode="lin" valueType="num">
                                      <p:cBhvr additive="base">
                                        <p:cTn id="8" dur="300" fill="hold"/>
                                        <p:tgtEl>
                                          <p:spTgt spid="2457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WAV" builtIn="1"/>
                                        </p:tgtEl>
                                      </p:cMediaNode>
                                    </p:audio>
                                  </p:subTnLst>
                                </p:cTn>
                              </p:par>
                            </p:childTnLst>
                          </p:cTn>
                        </p:par>
                      </p:childTnLst>
                    </p:cTn>
                  </p:par>
                  <p:par>
                    <p:cTn id="9" fill="hold">
                      <p:stCondLst>
                        <p:cond delay="indefinite"/>
                      </p:stCondLst>
                      <p:childTnLst>
                        <p:par>
                          <p:cTn id="10" fill="hold">
                            <p:stCondLst>
                              <p:cond delay="0"/>
                            </p:stCondLst>
                            <p:childTnLst>
                              <p:par>
                                <p:cTn id="11" presetID="16" presetClass="entr" presetSubtype="42" fill="hold" grpId="0" nodeType="clickEffect">
                                  <p:stCondLst>
                                    <p:cond delay="0"/>
                                  </p:stCondLst>
                                  <p:childTnLst>
                                    <p:set>
                                      <p:cBhvr>
                                        <p:cTn id="12" dur="1" fill="hold">
                                          <p:stCondLst>
                                            <p:cond delay="0"/>
                                          </p:stCondLst>
                                        </p:cTn>
                                        <p:tgtEl>
                                          <p:spTgt spid="24579">
                                            <p:txEl>
                                              <p:pRg st="0" end="0"/>
                                            </p:txEl>
                                          </p:spTgt>
                                        </p:tgtEl>
                                        <p:attrNameLst>
                                          <p:attrName>style.visibility</p:attrName>
                                        </p:attrNameLst>
                                      </p:cBhvr>
                                      <p:to>
                                        <p:strVal val="visible"/>
                                      </p:to>
                                    </p:set>
                                    <p:animEffect transition="in" filter="barn(outHorizontal)">
                                      <p:cBhvr>
                                        <p:cTn id="13" dur="500"/>
                                        <p:tgtEl>
                                          <p:spTgt spid="24579">
                                            <p:txEl>
                                              <p:pRg st="0" end="0"/>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4" name="CHIMES.WAV" builtIn="1"/>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autoUpdateAnimBg="0"/>
      <p:bldP spid="24579"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t>What’s in a Food Chain?</a:t>
            </a:r>
          </a:p>
        </p:txBody>
      </p:sp>
      <p:sp>
        <p:nvSpPr>
          <p:cNvPr id="34819" name="Rectangle 3"/>
          <p:cNvSpPr>
            <a:spLocks noGrp="1" noChangeArrowheads="1"/>
          </p:cNvSpPr>
          <p:nvPr>
            <p:ph type="body" idx="1"/>
          </p:nvPr>
        </p:nvSpPr>
        <p:spPr>
          <a:xfrm>
            <a:off x="1524000" y="1524000"/>
            <a:ext cx="6324600" cy="4495800"/>
          </a:xfrm>
        </p:spPr>
        <p:txBody>
          <a:bodyPr>
            <a:noAutofit/>
          </a:bodyPr>
          <a:lstStyle/>
          <a:p>
            <a:r>
              <a:rPr lang="en-US" sz="4400" dirty="0">
                <a:solidFill>
                  <a:srgbClr val="009900"/>
                </a:solidFill>
              </a:rPr>
              <a:t>Producers</a:t>
            </a:r>
            <a:br>
              <a:rPr lang="en-US" sz="4400" dirty="0">
                <a:solidFill>
                  <a:srgbClr val="009900"/>
                </a:solidFill>
              </a:rPr>
            </a:br>
            <a:endParaRPr lang="en-US" sz="4400" dirty="0">
              <a:solidFill>
                <a:srgbClr val="009900"/>
              </a:solidFill>
            </a:endParaRPr>
          </a:p>
          <a:p>
            <a:r>
              <a:rPr lang="en-US" sz="4400" dirty="0">
                <a:solidFill>
                  <a:srgbClr val="009900"/>
                </a:solidFill>
              </a:rPr>
              <a:t>Consumers</a:t>
            </a:r>
            <a:br>
              <a:rPr lang="en-US" sz="4400" dirty="0">
                <a:solidFill>
                  <a:srgbClr val="009900"/>
                </a:solidFill>
              </a:rPr>
            </a:br>
            <a:endParaRPr lang="en-US" sz="4400" dirty="0">
              <a:solidFill>
                <a:srgbClr val="009900"/>
              </a:solidFill>
            </a:endParaRPr>
          </a:p>
          <a:p>
            <a:r>
              <a:rPr lang="en-US" sz="4400" dirty="0">
                <a:solidFill>
                  <a:srgbClr val="009900"/>
                </a:solidFill>
              </a:rPr>
              <a:t>Decomposers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p:cTn id="7" dur="1000" fill="hold"/>
                                        <p:tgtEl>
                                          <p:spTgt spid="34818"/>
                                        </p:tgtEl>
                                        <p:attrNameLst>
                                          <p:attrName>ppt_w</p:attrName>
                                        </p:attrNameLst>
                                      </p:cBhvr>
                                      <p:tavLst>
                                        <p:tav tm="0">
                                          <p:val>
                                            <p:fltVal val="0"/>
                                          </p:val>
                                        </p:tav>
                                        <p:tav tm="100000">
                                          <p:val>
                                            <p:strVal val="#ppt_w"/>
                                          </p:val>
                                        </p:tav>
                                      </p:tavLst>
                                    </p:anim>
                                    <p:anim calcmode="lin" valueType="num">
                                      <p:cBhvr>
                                        <p:cTn id="8" dur="1000" fill="hold"/>
                                        <p:tgtEl>
                                          <p:spTgt spid="34818"/>
                                        </p:tgtEl>
                                        <p:attrNameLst>
                                          <p:attrName>ppt_h</p:attrName>
                                        </p:attrNameLst>
                                      </p:cBhvr>
                                      <p:tavLst>
                                        <p:tav tm="0">
                                          <p:val>
                                            <p:fltVal val="0"/>
                                          </p:val>
                                        </p:tav>
                                        <p:tav tm="100000">
                                          <p:val>
                                            <p:strVal val="#ppt_h"/>
                                          </p:val>
                                        </p:tav>
                                      </p:tavLst>
                                    </p:anim>
                                    <p:anim calcmode="lin" valueType="num">
                                      <p:cBhvr>
                                        <p:cTn id="9" dur="1000" fill="hold"/>
                                        <p:tgtEl>
                                          <p:spTgt spid="3481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4818"/>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builtIn="1"/>
                                        </p:tgtEl>
                                      </p:cMediaNode>
                                    </p:audio>
                                  </p:sub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4819">
                                            <p:txEl>
                                              <p:pRg st="0" end="0"/>
                                            </p:txEl>
                                          </p:spTgt>
                                        </p:tgtEl>
                                        <p:attrNameLst>
                                          <p:attrName>style.visibility</p:attrName>
                                        </p:attrNameLst>
                                      </p:cBhvr>
                                      <p:to>
                                        <p:strVal val="visible"/>
                                      </p:to>
                                    </p:set>
                                    <p:anim calcmode="lin" valueType="num">
                                      <p:cBhvr>
                                        <p:cTn id="15" dur="1000" fill="hold"/>
                                        <p:tgtEl>
                                          <p:spTgt spid="34819">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4819">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4819">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4819">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34819">
                                            <p:txEl>
                                              <p:pRg st="1" end="1"/>
                                            </p:txEl>
                                          </p:spTgt>
                                        </p:tgtEl>
                                        <p:attrNameLst>
                                          <p:attrName>style.visibility</p:attrName>
                                        </p:attrNameLst>
                                      </p:cBhvr>
                                      <p:to>
                                        <p:strVal val="visible"/>
                                      </p:to>
                                    </p:set>
                                    <p:anim calcmode="lin" valueType="num">
                                      <p:cBhvr>
                                        <p:cTn id="23" dur="1000" fill="hold"/>
                                        <p:tgtEl>
                                          <p:spTgt spid="34819">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4819">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4819">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4819">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34819">
                                            <p:txEl>
                                              <p:pRg st="2" end="2"/>
                                            </p:txEl>
                                          </p:spTgt>
                                        </p:tgtEl>
                                        <p:attrNameLst>
                                          <p:attrName>style.visibility</p:attrName>
                                        </p:attrNameLst>
                                      </p:cBhvr>
                                      <p:to>
                                        <p:strVal val="visible"/>
                                      </p:to>
                                    </p:set>
                                    <p:anim calcmode="lin" valueType="num">
                                      <p:cBhvr>
                                        <p:cTn id="31" dur="1000" fill="hold"/>
                                        <p:tgtEl>
                                          <p:spTgt spid="34819">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34819">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4819">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4819">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autoUpdateAnimBg="0"/>
      <p:bldP spid="34819"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t>Producers</a:t>
            </a:r>
          </a:p>
        </p:txBody>
      </p:sp>
      <p:sp>
        <p:nvSpPr>
          <p:cNvPr id="25603" name="Rectangle 3"/>
          <p:cNvSpPr>
            <a:spLocks noGrp="1" noChangeArrowheads="1"/>
          </p:cNvSpPr>
          <p:nvPr>
            <p:ph type="body" idx="1"/>
          </p:nvPr>
        </p:nvSpPr>
        <p:spPr>
          <a:xfrm>
            <a:off x="685800" y="1524000"/>
            <a:ext cx="5257800" cy="4800600"/>
          </a:xfrm>
        </p:spPr>
        <p:txBody>
          <a:bodyPr>
            <a:normAutofit lnSpcReduction="10000"/>
          </a:bodyPr>
          <a:lstStyle/>
          <a:p>
            <a:r>
              <a:rPr lang="en-US" sz="4000" b="1">
                <a:solidFill>
                  <a:srgbClr val="3333CC"/>
                </a:solidFill>
              </a:rPr>
              <a:t>Producers make their own food</a:t>
            </a:r>
          </a:p>
          <a:p>
            <a:r>
              <a:rPr lang="en-US" sz="4000" b="1">
                <a:solidFill>
                  <a:srgbClr val="3333CC"/>
                </a:solidFill>
              </a:rPr>
              <a:t>Green plants use energy from the sun to make food</a:t>
            </a:r>
          </a:p>
          <a:p>
            <a:r>
              <a:rPr lang="en-US" sz="4000" b="1">
                <a:solidFill>
                  <a:srgbClr val="3333CC"/>
                </a:solidFill>
              </a:rPr>
              <a:t>Producers are on the bottom of the food chain</a:t>
            </a:r>
            <a:endParaRPr lang="en-US" sz="4000">
              <a:solidFill>
                <a:srgbClr val="3333CC"/>
              </a:solidFill>
            </a:endParaRPr>
          </a:p>
        </p:txBody>
      </p:sp>
      <p:graphicFrame>
        <p:nvGraphicFramePr>
          <p:cNvPr id="25604" name="Object 4"/>
          <p:cNvGraphicFramePr>
            <a:graphicFrameLocks noChangeAspect="1"/>
          </p:cNvGraphicFramePr>
          <p:nvPr/>
        </p:nvGraphicFramePr>
        <p:xfrm>
          <a:off x="6248400" y="609600"/>
          <a:ext cx="2058988" cy="4419600"/>
        </p:xfrm>
        <a:graphic>
          <a:graphicData uri="http://schemas.openxmlformats.org/presentationml/2006/ole">
            <p:oleObj spid="_x0000_s113666" name="Clip" r:id="rId6" imgW="581040" imgH="124776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additive="base">
                                        <p:cTn id="7" dur="500" fill="hold"/>
                                        <p:tgtEl>
                                          <p:spTgt spid="25602"/>
                                        </p:tgtEl>
                                        <p:attrNameLst>
                                          <p:attrName>ppt_x</p:attrName>
                                        </p:attrNameLst>
                                      </p:cBhvr>
                                      <p:tavLst>
                                        <p:tav tm="0">
                                          <p:val>
                                            <p:strVal val="0-#ppt_w/2"/>
                                          </p:val>
                                        </p:tav>
                                        <p:tav tm="100000">
                                          <p:val>
                                            <p:strVal val="#ppt_x"/>
                                          </p:val>
                                        </p:tav>
                                      </p:tavLst>
                                    </p:anim>
                                    <p:anim calcmode="lin" valueType="num">
                                      <p:cBhvr additive="base">
                                        <p:cTn id="8" dur="500" fill="hold"/>
                                        <p:tgtEl>
                                          <p:spTgt spid="2560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RBRAKE.WAV" builtIn="1"/>
                                        </p:tgtEl>
                                      </p:cMediaNode>
                                    </p:audio>
                                  </p:subTnLst>
                                </p:cTn>
                              </p:par>
                            </p:childTnLst>
                          </p:cTn>
                        </p:par>
                      </p:childTnLst>
                    </p:cTn>
                  </p:par>
                  <p:par>
                    <p:cTn id="9" fill="hold">
                      <p:stCondLst>
                        <p:cond delay="indefinite"/>
                      </p:stCondLst>
                      <p:childTnLst>
                        <p:par>
                          <p:cTn id="10" fill="hold">
                            <p:stCondLst>
                              <p:cond delay="0"/>
                            </p:stCondLst>
                            <p:childTnLst>
                              <p:par>
                                <p:cTn id="11" presetID="16" presetClass="entr" presetSubtype="42" fill="hold" grpId="0" nodeType="clickEffect">
                                  <p:stCondLst>
                                    <p:cond delay="0"/>
                                  </p:stCondLst>
                                  <p:childTnLst>
                                    <p:set>
                                      <p:cBhvr>
                                        <p:cTn id="12" dur="1" fill="hold">
                                          <p:stCondLst>
                                            <p:cond delay="0"/>
                                          </p:stCondLst>
                                        </p:cTn>
                                        <p:tgtEl>
                                          <p:spTgt spid="25603">
                                            <p:txEl>
                                              <p:pRg st="0" end="0"/>
                                            </p:txEl>
                                          </p:spTgt>
                                        </p:tgtEl>
                                        <p:attrNameLst>
                                          <p:attrName>style.visibility</p:attrName>
                                        </p:attrNameLst>
                                      </p:cBhvr>
                                      <p:to>
                                        <p:strVal val="visible"/>
                                      </p:to>
                                    </p:set>
                                    <p:animEffect transition="in" filter="barn(outHorizontal)">
                                      <p:cBhvr>
                                        <p:cTn id="13" dur="500"/>
                                        <p:tgtEl>
                                          <p:spTgt spid="25603">
                                            <p:txEl>
                                              <p:pRg st="0" end="0"/>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4" name="WHOOSH.WAV" builtIn="1"/>
                                        </p:tgtEl>
                                      </p:cMediaNode>
                                    </p:audio>
                                  </p:subTnLst>
                                </p:cTn>
                              </p:par>
                            </p:childTnLst>
                          </p:cTn>
                        </p:par>
                      </p:childTnLst>
                    </p:cTn>
                  </p:par>
                  <p:par>
                    <p:cTn id="14" fill="hold">
                      <p:stCondLst>
                        <p:cond delay="indefinite"/>
                      </p:stCondLst>
                      <p:childTnLst>
                        <p:par>
                          <p:cTn id="15" fill="hold">
                            <p:stCondLst>
                              <p:cond delay="0"/>
                            </p:stCondLst>
                            <p:childTnLst>
                              <p:par>
                                <p:cTn id="16" presetID="16" presetClass="entr" presetSubtype="42" fill="hold" grpId="0" nodeType="clickEffect">
                                  <p:stCondLst>
                                    <p:cond delay="0"/>
                                  </p:stCondLst>
                                  <p:childTnLst>
                                    <p:set>
                                      <p:cBhvr>
                                        <p:cTn id="17" dur="1" fill="hold">
                                          <p:stCondLst>
                                            <p:cond delay="0"/>
                                          </p:stCondLst>
                                        </p:cTn>
                                        <p:tgtEl>
                                          <p:spTgt spid="25603">
                                            <p:txEl>
                                              <p:pRg st="1" end="1"/>
                                            </p:txEl>
                                          </p:spTgt>
                                        </p:tgtEl>
                                        <p:attrNameLst>
                                          <p:attrName>style.visibility</p:attrName>
                                        </p:attrNameLst>
                                      </p:cBhvr>
                                      <p:to>
                                        <p:strVal val="visible"/>
                                      </p:to>
                                    </p:set>
                                    <p:animEffect transition="in" filter="barn(outHorizontal)">
                                      <p:cBhvr>
                                        <p:cTn id="18" dur="500"/>
                                        <p:tgtEl>
                                          <p:spTgt spid="25603">
                                            <p:txEl>
                                              <p:pRg st="1" end="1"/>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4" name="WHOOSH.WAV" builtIn="1"/>
                                        </p:tgtEl>
                                      </p:cMediaNode>
                                    </p:audio>
                                  </p:subTnLst>
                                </p:cTn>
                              </p:par>
                            </p:childTnLst>
                          </p:cTn>
                        </p:par>
                      </p:childTnLst>
                    </p:cTn>
                  </p:par>
                  <p:par>
                    <p:cTn id="19" fill="hold">
                      <p:stCondLst>
                        <p:cond delay="indefinite"/>
                      </p:stCondLst>
                      <p:childTnLst>
                        <p:par>
                          <p:cTn id="20" fill="hold">
                            <p:stCondLst>
                              <p:cond delay="0"/>
                            </p:stCondLst>
                            <p:childTnLst>
                              <p:par>
                                <p:cTn id="21" presetID="16" presetClass="entr" presetSubtype="42" fill="hold" grpId="0" nodeType="clickEffect">
                                  <p:stCondLst>
                                    <p:cond delay="0"/>
                                  </p:stCondLst>
                                  <p:childTnLst>
                                    <p:set>
                                      <p:cBhvr>
                                        <p:cTn id="22" dur="1" fill="hold">
                                          <p:stCondLst>
                                            <p:cond delay="0"/>
                                          </p:stCondLst>
                                        </p:cTn>
                                        <p:tgtEl>
                                          <p:spTgt spid="25603">
                                            <p:txEl>
                                              <p:pRg st="2" end="2"/>
                                            </p:txEl>
                                          </p:spTgt>
                                        </p:tgtEl>
                                        <p:attrNameLst>
                                          <p:attrName>style.visibility</p:attrName>
                                        </p:attrNameLst>
                                      </p:cBhvr>
                                      <p:to>
                                        <p:strVal val="visible"/>
                                      </p:to>
                                    </p:set>
                                    <p:animEffect transition="in" filter="barn(outHorizontal)">
                                      <p:cBhvr>
                                        <p:cTn id="23" dur="500"/>
                                        <p:tgtEl>
                                          <p:spTgt spid="25603">
                                            <p:txEl>
                                              <p:pRg st="2" end="2"/>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4" name="WHOOSH.WAV" builtIn="1"/>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5604"/>
                                        </p:tgtEl>
                                        <p:attrNameLst>
                                          <p:attrName>style.visibility</p:attrName>
                                        </p:attrNameLst>
                                      </p:cBhvr>
                                      <p:to>
                                        <p:strVal val="visible"/>
                                      </p:to>
                                    </p:set>
                                    <p:animEffect transition="in" filter="wipe(down)">
                                      <p:cBhvr>
                                        <p:cTn id="28" dur="500"/>
                                        <p:tgtEl>
                                          <p:spTgt spid="25604"/>
                                        </p:tgtEl>
                                      </p:cBhvr>
                                    </p:animEffect>
                                  </p:childTnLst>
                                  <p:subTnLst>
                                    <p:audio>
                                      <p:cMediaNode>
                                        <p:cTn display="0" masterRel="sameClick">
                                          <p:stCondLst>
                                            <p:cond evt="begin" delay="0">
                                              <p:tn val="26"/>
                                            </p:cond>
                                          </p:stCondLst>
                                          <p:endCondLst>
                                            <p:cond evt="onStopAudio" delay="0">
                                              <p:tgtEl>
                                                <p:sldTgt/>
                                              </p:tgtEl>
                                            </p:cond>
                                          </p:endCondLst>
                                        </p:cTn>
                                        <p:tgtEl>
                                          <p:sndTgt r:embed="rId5" name="CHIMES.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autoUpdateAnimBg="0"/>
      <p:bldP spid="2560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381000" y="457200"/>
            <a:ext cx="8229600" cy="29385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93290" y="3657600"/>
            <a:ext cx="8217310" cy="19021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122924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t>Consumers</a:t>
            </a:r>
          </a:p>
        </p:txBody>
      </p:sp>
      <p:sp>
        <p:nvSpPr>
          <p:cNvPr id="30723" name="Rectangle 3"/>
          <p:cNvSpPr>
            <a:spLocks noGrp="1" noChangeArrowheads="1"/>
          </p:cNvSpPr>
          <p:nvPr>
            <p:ph type="body" idx="1"/>
          </p:nvPr>
        </p:nvSpPr>
        <p:spPr/>
        <p:txBody>
          <a:bodyPr/>
          <a:lstStyle/>
          <a:p>
            <a:r>
              <a:rPr lang="en-US" sz="4000" b="1">
                <a:solidFill>
                  <a:srgbClr val="3333CC"/>
                </a:solidFill>
              </a:rPr>
              <a:t>Consumers hunt, gather, and store food because they cannot make their own.</a:t>
            </a:r>
          </a:p>
        </p:txBody>
      </p:sp>
      <p:graphicFrame>
        <p:nvGraphicFramePr>
          <p:cNvPr id="30724" name="Object 4"/>
          <p:cNvGraphicFramePr>
            <a:graphicFrameLocks noChangeAspect="1"/>
          </p:cNvGraphicFramePr>
          <p:nvPr/>
        </p:nvGraphicFramePr>
        <p:xfrm>
          <a:off x="838200" y="3405188"/>
          <a:ext cx="4343400" cy="2779712"/>
        </p:xfrm>
        <a:graphic>
          <a:graphicData uri="http://schemas.openxmlformats.org/presentationml/2006/ole">
            <p:oleObj spid="_x0000_s114690" name="Clip" r:id="rId5" imgW="1562040" imgH="100008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100000"/>
                                  </p:iterate>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75" fill="hold"/>
                                        <p:tgtEl>
                                          <p:spTgt spid="30722"/>
                                        </p:tgtEl>
                                        <p:attrNameLst>
                                          <p:attrName>ppt_x</p:attrName>
                                        </p:attrNameLst>
                                      </p:cBhvr>
                                      <p:tavLst>
                                        <p:tav tm="0">
                                          <p:val>
                                            <p:strVal val="1+#ppt_w/2"/>
                                          </p:val>
                                        </p:tav>
                                        <p:tav tm="100000">
                                          <p:val>
                                            <p:strVal val="#ppt_x"/>
                                          </p:val>
                                        </p:tav>
                                      </p:tavLst>
                                    </p:anim>
                                    <p:anim calcmode="lin" valueType="num">
                                      <p:cBhvr additive="base">
                                        <p:cTn id="8" dur="75" fill="hold"/>
                                        <p:tgtEl>
                                          <p:spTgt spid="3072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YPE.WAV" builtIn="1"/>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30723">
                                            <p:txEl>
                                              <p:pRg st="0" end="0"/>
                                            </p:txEl>
                                          </p:spTgt>
                                        </p:tgtEl>
                                        <p:attrNameLst>
                                          <p:attrName>style.visibility</p:attrName>
                                        </p:attrNameLst>
                                      </p:cBhvr>
                                      <p:to>
                                        <p:strVal val="visible"/>
                                      </p:to>
                                    </p:set>
                                    <p:animEffect transition="in" filter="wipe(up)">
                                      <p:cBhvr>
                                        <p:cTn id="13" dur="500"/>
                                        <p:tgtEl>
                                          <p:spTgt spid="3072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30724"/>
                                        </p:tgtEl>
                                        <p:attrNameLst>
                                          <p:attrName>style.visibility</p:attrName>
                                        </p:attrNameLst>
                                      </p:cBhvr>
                                      <p:to>
                                        <p:strVal val="visible"/>
                                      </p:to>
                                    </p:set>
                                    <p:anim calcmode="lin" valueType="num">
                                      <p:cBhvr additive="base">
                                        <p:cTn id="18" dur="500" fill="hold"/>
                                        <p:tgtEl>
                                          <p:spTgt spid="30724"/>
                                        </p:tgtEl>
                                        <p:attrNameLst>
                                          <p:attrName>ppt_x</p:attrName>
                                        </p:attrNameLst>
                                      </p:cBhvr>
                                      <p:tavLst>
                                        <p:tav tm="0">
                                          <p:val>
                                            <p:strVal val="1+#ppt_w/2"/>
                                          </p:val>
                                        </p:tav>
                                        <p:tav tm="100000">
                                          <p:val>
                                            <p:strVal val="#ppt_x"/>
                                          </p:val>
                                        </p:tav>
                                      </p:tavLst>
                                    </p:anim>
                                    <p:anim calcmode="lin" valueType="num">
                                      <p:cBhvr additive="base">
                                        <p:cTn id="19" dur="500" fill="hold"/>
                                        <p:tgtEl>
                                          <p:spTgt spid="3072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Grow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utoUpdateAnimBg="0"/>
      <p:bldP spid="30723" grpId="0" build="p"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228600"/>
            <a:ext cx="8153400" cy="914400"/>
          </a:xfrm>
        </p:spPr>
        <p:txBody>
          <a:bodyPr/>
          <a:lstStyle/>
          <a:p>
            <a:r>
              <a:rPr lang="en-US" sz="4400"/>
              <a:t>Three Types of Consumers</a:t>
            </a:r>
            <a:endParaRPr lang="en-US"/>
          </a:p>
        </p:txBody>
      </p:sp>
      <p:sp>
        <p:nvSpPr>
          <p:cNvPr id="26627" name="Rectangle 3"/>
          <p:cNvSpPr>
            <a:spLocks noGrp="1" noChangeArrowheads="1"/>
          </p:cNvSpPr>
          <p:nvPr>
            <p:ph type="body" idx="1"/>
          </p:nvPr>
        </p:nvSpPr>
        <p:spPr>
          <a:xfrm>
            <a:off x="1828800" y="1371600"/>
            <a:ext cx="5181600" cy="4495800"/>
          </a:xfrm>
        </p:spPr>
        <p:txBody>
          <a:bodyPr>
            <a:normAutofit fontScale="92500" lnSpcReduction="10000"/>
          </a:bodyPr>
          <a:lstStyle/>
          <a:p>
            <a:r>
              <a:rPr lang="en-US" sz="6000">
                <a:solidFill>
                  <a:srgbClr val="009900"/>
                </a:solidFill>
              </a:rPr>
              <a:t>Herbivores</a:t>
            </a:r>
            <a:br>
              <a:rPr lang="en-US" sz="6000">
                <a:solidFill>
                  <a:srgbClr val="009900"/>
                </a:solidFill>
              </a:rPr>
            </a:br>
            <a:endParaRPr lang="en-US" sz="6000">
              <a:solidFill>
                <a:srgbClr val="009900"/>
              </a:solidFill>
            </a:endParaRPr>
          </a:p>
          <a:p>
            <a:r>
              <a:rPr lang="en-US" sz="6000">
                <a:solidFill>
                  <a:srgbClr val="009900"/>
                </a:solidFill>
              </a:rPr>
              <a:t>Carnivores</a:t>
            </a:r>
            <a:br>
              <a:rPr lang="en-US" sz="6000">
                <a:solidFill>
                  <a:srgbClr val="009900"/>
                </a:solidFill>
              </a:rPr>
            </a:br>
            <a:endParaRPr lang="en-US" sz="6000">
              <a:solidFill>
                <a:srgbClr val="009900"/>
              </a:solidFill>
            </a:endParaRPr>
          </a:p>
          <a:p>
            <a:r>
              <a:rPr lang="en-US" sz="6000">
                <a:solidFill>
                  <a:srgbClr val="009900"/>
                </a:solidFill>
              </a:rPr>
              <a:t>Omnivores</a:t>
            </a:r>
            <a:endParaRPr lang="en-US" sz="4000">
              <a:solidFill>
                <a:srgbClr val="0099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barn(outVertical)">
                                      <p:cBhvr>
                                        <p:cTn id="7" dur="500"/>
                                        <p:tgtEl>
                                          <p:spTgt spid="26626"/>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builtIn="1"/>
                                        </p:tgtEl>
                                      </p:cMediaNode>
                                    </p:audio>
                                  </p:sub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26627">
                                            <p:txEl>
                                              <p:pRg st="0" end="0"/>
                                            </p:txEl>
                                          </p:spTgt>
                                        </p:tgtEl>
                                        <p:attrNameLst>
                                          <p:attrName>style.visibility</p:attrName>
                                        </p:attrNameLst>
                                      </p:cBhvr>
                                      <p:to>
                                        <p:strVal val="visible"/>
                                      </p:to>
                                    </p:set>
                                    <p:animEffect transition="in" filter="randombar(vertical)">
                                      <p:cBhvr>
                                        <p:cTn id="12" dur="500"/>
                                        <p:tgtEl>
                                          <p:spTgt spid="2662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26627">
                                            <p:txEl>
                                              <p:pRg st="1" end="1"/>
                                            </p:txEl>
                                          </p:spTgt>
                                        </p:tgtEl>
                                        <p:attrNameLst>
                                          <p:attrName>style.visibility</p:attrName>
                                        </p:attrNameLst>
                                      </p:cBhvr>
                                      <p:to>
                                        <p:strVal val="visible"/>
                                      </p:to>
                                    </p:set>
                                    <p:animEffect transition="in" filter="randombar(vertical)">
                                      <p:cBhvr>
                                        <p:cTn id="17" dur="500"/>
                                        <p:tgtEl>
                                          <p:spTgt spid="2662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5" fill="hold" grpId="0" nodeType="clickEffect">
                                  <p:stCondLst>
                                    <p:cond delay="0"/>
                                  </p:stCondLst>
                                  <p:childTnLst>
                                    <p:set>
                                      <p:cBhvr>
                                        <p:cTn id="21" dur="1" fill="hold">
                                          <p:stCondLst>
                                            <p:cond delay="0"/>
                                          </p:stCondLst>
                                        </p:cTn>
                                        <p:tgtEl>
                                          <p:spTgt spid="26627">
                                            <p:txEl>
                                              <p:pRg st="2" end="2"/>
                                            </p:txEl>
                                          </p:spTgt>
                                        </p:tgtEl>
                                        <p:attrNameLst>
                                          <p:attrName>style.visibility</p:attrName>
                                        </p:attrNameLst>
                                      </p:cBhvr>
                                      <p:to>
                                        <p:strVal val="visible"/>
                                      </p:to>
                                    </p:set>
                                    <p:animEffect transition="in" filter="randombar(vertical)">
                                      <p:cBhvr>
                                        <p:cTn id="22" dur="500"/>
                                        <p:tgtEl>
                                          <p:spTgt spid="266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utoUpdateAnimBg="0"/>
      <p:bldP spid="26627"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t>Herbivores</a:t>
            </a:r>
          </a:p>
        </p:txBody>
      </p:sp>
      <p:sp>
        <p:nvSpPr>
          <p:cNvPr id="27651" name="Rectangle 3"/>
          <p:cNvSpPr>
            <a:spLocks noGrp="1" noChangeArrowheads="1"/>
          </p:cNvSpPr>
          <p:nvPr>
            <p:ph type="body" idx="1"/>
          </p:nvPr>
        </p:nvSpPr>
        <p:spPr/>
        <p:txBody>
          <a:bodyPr/>
          <a:lstStyle/>
          <a:p>
            <a:r>
              <a:rPr lang="en-US" sz="4000" b="1">
                <a:solidFill>
                  <a:srgbClr val="3333CC"/>
                </a:solidFill>
              </a:rPr>
              <a:t>Animals who eat plants such as:</a:t>
            </a:r>
          </a:p>
          <a:p>
            <a:pPr lvl="1"/>
            <a:r>
              <a:rPr lang="en-US" sz="3600" b="1">
                <a:solidFill>
                  <a:srgbClr val="3333CC"/>
                </a:solidFill>
              </a:rPr>
              <a:t>grasshoppers</a:t>
            </a:r>
          </a:p>
          <a:p>
            <a:pPr lvl="1"/>
            <a:r>
              <a:rPr lang="en-US" sz="3600" b="1">
                <a:solidFill>
                  <a:srgbClr val="3333CC"/>
                </a:solidFill>
              </a:rPr>
              <a:t>rabbits</a:t>
            </a:r>
          </a:p>
          <a:p>
            <a:pPr lvl="1"/>
            <a:r>
              <a:rPr lang="en-US" sz="3600" b="1">
                <a:solidFill>
                  <a:srgbClr val="3333CC"/>
                </a:solidFill>
              </a:rPr>
              <a:t>squirrels</a:t>
            </a:r>
          </a:p>
          <a:p>
            <a:pPr lvl="1"/>
            <a:r>
              <a:rPr lang="en-US" sz="3600" b="1">
                <a:solidFill>
                  <a:srgbClr val="3333CC"/>
                </a:solidFill>
              </a:rPr>
              <a:t>deer</a:t>
            </a:r>
          </a:p>
          <a:p>
            <a:pPr lvl="1"/>
            <a:r>
              <a:rPr lang="en-US" sz="3600" b="1">
                <a:solidFill>
                  <a:srgbClr val="3333CC"/>
                </a:solidFill>
              </a:rPr>
              <a:t>pandas</a:t>
            </a:r>
            <a:endParaRPr lang="en-US" sz="3600">
              <a:solidFill>
                <a:srgbClr val="3333CC"/>
              </a:solidFill>
            </a:endParaRPr>
          </a:p>
        </p:txBody>
      </p:sp>
      <p:graphicFrame>
        <p:nvGraphicFramePr>
          <p:cNvPr id="27652" name="Object 4"/>
          <p:cNvGraphicFramePr>
            <a:graphicFrameLocks noChangeAspect="1"/>
          </p:cNvGraphicFramePr>
          <p:nvPr/>
        </p:nvGraphicFramePr>
        <p:xfrm>
          <a:off x="4937125" y="2286000"/>
          <a:ext cx="3502025" cy="3886200"/>
        </p:xfrm>
        <a:graphic>
          <a:graphicData uri="http://schemas.openxmlformats.org/presentationml/2006/ole">
            <p:oleObj spid="_x0000_s115714" name="Clip" r:id="rId6" imgW="2343240" imgH="260028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dissolve">
                                      <p:cBhvr>
                                        <p:cTn id="7" dur="500"/>
                                        <p:tgtEl>
                                          <p:spTgt spid="27650"/>
                                        </p:tgtEl>
                                      </p:cBhvr>
                                    </p:animEffect>
                                  </p:childTnLst>
                                  <p:subTnLst>
                                    <p:audio>
                                      <p:cMediaNode>
                                        <p:cTn display="0" masterRel="sameClick">
                                          <p:stCondLst>
                                            <p:cond evt="begin" delay="0">
                                              <p:tn val="5"/>
                                            </p:cond>
                                          </p:stCondLst>
                                          <p:endCondLst>
                                            <p:cond evt="onStopAudio" delay="0">
                                              <p:tgtEl>
                                                <p:sldTgt/>
                                              </p:tgtEl>
                                            </p:cond>
                                          </p:endCondLst>
                                        </p:cTn>
                                        <p:tgtEl>
                                          <p:sndTgt r:embed="rId3" name="WHOOSH.WAV" builtIn="1"/>
                                        </p:tgtEl>
                                      </p:cMediaNode>
                                    </p:audio>
                                  </p:sub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27651">
                                            <p:txEl>
                                              <p:pRg st="0" end="0"/>
                                            </p:txEl>
                                          </p:spTgt>
                                        </p:tgtEl>
                                        <p:attrNameLst>
                                          <p:attrName>style.visibility</p:attrName>
                                        </p:attrNameLst>
                                      </p:cBhvr>
                                      <p:to>
                                        <p:strVal val="visible"/>
                                      </p:to>
                                    </p:set>
                                    <p:anim calcmode="lin" valueType="num">
                                      <p:cBhvr>
                                        <p:cTn id="12" dur="1000" fill="hold"/>
                                        <p:tgtEl>
                                          <p:spTgt spid="27651">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27651">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2765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7651">
                                            <p:txEl>
                                              <p:pRg st="0" end="0"/>
                                            </p:txEl>
                                          </p:spTgt>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0"/>
                                            </p:cond>
                                          </p:stCondLst>
                                          <p:endCondLst>
                                            <p:cond evt="onStopAudio" delay="0">
                                              <p:tgtEl>
                                                <p:sldTgt/>
                                              </p:tgtEl>
                                            </p:cond>
                                          </p:endCondLst>
                                        </p:cTn>
                                        <p:tgtEl>
                                          <p:sndTgt r:embed="rId4" name="LASER.WAV" builtIn="1"/>
                                        </p:tgtEl>
                                      </p:cMediaNode>
                                    </p:audio>
                                  </p:subTnLst>
                                </p:cTn>
                              </p:par>
                              <p:par>
                                <p:cTn id="16" presetID="15" presetClass="entr" presetSubtype="0" fill="hold" grpId="0" nodeType="withEffect">
                                  <p:stCondLst>
                                    <p:cond delay="0"/>
                                  </p:stCondLst>
                                  <p:childTnLst>
                                    <p:set>
                                      <p:cBhvr>
                                        <p:cTn id="17" dur="1" fill="hold">
                                          <p:stCondLst>
                                            <p:cond delay="0"/>
                                          </p:stCondLst>
                                        </p:cTn>
                                        <p:tgtEl>
                                          <p:spTgt spid="27651">
                                            <p:txEl>
                                              <p:pRg st="1" end="1"/>
                                            </p:txEl>
                                          </p:spTgt>
                                        </p:tgtEl>
                                        <p:attrNameLst>
                                          <p:attrName>style.visibility</p:attrName>
                                        </p:attrNameLst>
                                      </p:cBhvr>
                                      <p:to>
                                        <p:strVal val="visible"/>
                                      </p:to>
                                    </p:set>
                                    <p:anim calcmode="lin" valueType="num">
                                      <p:cBhvr>
                                        <p:cTn id="18" dur="1000" fill="hold"/>
                                        <p:tgtEl>
                                          <p:spTgt spid="27651">
                                            <p:txEl>
                                              <p:pRg st="1" end="1"/>
                                            </p:txEl>
                                          </p:spTgt>
                                        </p:tgtEl>
                                        <p:attrNameLst>
                                          <p:attrName>ppt_w</p:attrName>
                                        </p:attrNameLst>
                                      </p:cBhvr>
                                      <p:tavLst>
                                        <p:tav tm="0">
                                          <p:val>
                                            <p:fltVal val="0"/>
                                          </p:val>
                                        </p:tav>
                                        <p:tav tm="100000">
                                          <p:val>
                                            <p:strVal val="#ppt_w"/>
                                          </p:val>
                                        </p:tav>
                                      </p:tavLst>
                                    </p:anim>
                                    <p:anim calcmode="lin" valueType="num">
                                      <p:cBhvr>
                                        <p:cTn id="19" dur="1000" fill="hold"/>
                                        <p:tgtEl>
                                          <p:spTgt spid="27651">
                                            <p:txEl>
                                              <p:pRg st="1" end="1"/>
                                            </p:txEl>
                                          </p:spTgt>
                                        </p:tgtEl>
                                        <p:attrNameLst>
                                          <p:attrName>ppt_h</p:attrName>
                                        </p:attrNameLst>
                                      </p:cBhvr>
                                      <p:tavLst>
                                        <p:tav tm="0">
                                          <p:val>
                                            <p:fltVal val="0"/>
                                          </p:val>
                                        </p:tav>
                                        <p:tav tm="100000">
                                          <p:val>
                                            <p:strVal val="#ppt_h"/>
                                          </p:val>
                                        </p:tav>
                                      </p:tavLst>
                                    </p:anim>
                                    <p:anim calcmode="lin" valueType="num">
                                      <p:cBhvr>
                                        <p:cTn id="20" dur="1000" fill="hold"/>
                                        <p:tgtEl>
                                          <p:spTgt spid="2765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27651">
                                            <p:txEl>
                                              <p:pRg st="1" end="1"/>
                                            </p:txEl>
                                          </p:spTgt>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6"/>
                                            </p:cond>
                                          </p:stCondLst>
                                          <p:endCondLst>
                                            <p:cond evt="onStopAudio" delay="0">
                                              <p:tgtEl>
                                                <p:sldTgt/>
                                              </p:tgtEl>
                                            </p:cond>
                                          </p:endCondLst>
                                        </p:cTn>
                                        <p:tgtEl>
                                          <p:sndTgt r:embed="rId4" name="LASER.WAV" builtIn="1"/>
                                        </p:tgtEl>
                                      </p:cMediaNode>
                                    </p:audio>
                                  </p:subTnLst>
                                </p:cTn>
                              </p:par>
                              <p:par>
                                <p:cTn id="22" presetID="15" presetClass="entr" presetSubtype="0" fill="hold" grpId="0" nodeType="withEffect">
                                  <p:stCondLst>
                                    <p:cond delay="0"/>
                                  </p:stCondLst>
                                  <p:childTnLst>
                                    <p:set>
                                      <p:cBhvr>
                                        <p:cTn id="23" dur="1" fill="hold">
                                          <p:stCondLst>
                                            <p:cond delay="0"/>
                                          </p:stCondLst>
                                        </p:cTn>
                                        <p:tgtEl>
                                          <p:spTgt spid="27651">
                                            <p:txEl>
                                              <p:pRg st="2" end="2"/>
                                            </p:txEl>
                                          </p:spTgt>
                                        </p:tgtEl>
                                        <p:attrNameLst>
                                          <p:attrName>style.visibility</p:attrName>
                                        </p:attrNameLst>
                                      </p:cBhvr>
                                      <p:to>
                                        <p:strVal val="visible"/>
                                      </p:to>
                                    </p:set>
                                    <p:anim calcmode="lin" valueType="num">
                                      <p:cBhvr>
                                        <p:cTn id="24" dur="1000" fill="hold"/>
                                        <p:tgtEl>
                                          <p:spTgt spid="27651">
                                            <p:txEl>
                                              <p:pRg st="2" end="2"/>
                                            </p:txEl>
                                          </p:spTgt>
                                        </p:tgtEl>
                                        <p:attrNameLst>
                                          <p:attrName>ppt_w</p:attrName>
                                        </p:attrNameLst>
                                      </p:cBhvr>
                                      <p:tavLst>
                                        <p:tav tm="0">
                                          <p:val>
                                            <p:fltVal val="0"/>
                                          </p:val>
                                        </p:tav>
                                        <p:tav tm="100000">
                                          <p:val>
                                            <p:strVal val="#ppt_w"/>
                                          </p:val>
                                        </p:tav>
                                      </p:tavLst>
                                    </p:anim>
                                    <p:anim calcmode="lin" valueType="num">
                                      <p:cBhvr>
                                        <p:cTn id="25" dur="1000" fill="hold"/>
                                        <p:tgtEl>
                                          <p:spTgt spid="27651">
                                            <p:txEl>
                                              <p:pRg st="2" end="2"/>
                                            </p:txEl>
                                          </p:spTgt>
                                        </p:tgtEl>
                                        <p:attrNameLst>
                                          <p:attrName>ppt_h</p:attrName>
                                        </p:attrNameLst>
                                      </p:cBhvr>
                                      <p:tavLst>
                                        <p:tav tm="0">
                                          <p:val>
                                            <p:fltVal val="0"/>
                                          </p:val>
                                        </p:tav>
                                        <p:tav tm="100000">
                                          <p:val>
                                            <p:strVal val="#ppt_h"/>
                                          </p:val>
                                        </p:tav>
                                      </p:tavLst>
                                    </p:anim>
                                    <p:anim calcmode="lin" valueType="num">
                                      <p:cBhvr>
                                        <p:cTn id="26" dur="1000" fill="hold"/>
                                        <p:tgtEl>
                                          <p:spTgt spid="27651">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27651">
                                            <p:txEl>
                                              <p:pRg st="2" end="2"/>
                                            </p:txEl>
                                          </p:spTgt>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2"/>
                                            </p:cond>
                                          </p:stCondLst>
                                          <p:endCondLst>
                                            <p:cond evt="onStopAudio" delay="0">
                                              <p:tgtEl>
                                                <p:sldTgt/>
                                              </p:tgtEl>
                                            </p:cond>
                                          </p:endCondLst>
                                        </p:cTn>
                                        <p:tgtEl>
                                          <p:sndTgt r:embed="rId4" name="LASER.WAV" builtIn="1"/>
                                        </p:tgtEl>
                                      </p:cMediaNode>
                                    </p:audio>
                                  </p:subTnLst>
                                </p:cTn>
                              </p:par>
                              <p:par>
                                <p:cTn id="28" presetID="15" presetClass="entr" presetSubtype="0" fill="hold" grpId="0" nodeType="withEffect">
                                  <p:stCondLst>
                                    <p:cond delay="0"/>
                                  </p:stCondLst>
                                  <p:childTnLst>
                                    <p:set>
                                      <p:cBhvr>
                                        <p:cTn id="29" dur="1" fill="hold">
                                          <p:stCondLst>
                                            <p:cond delay="0"/>
                                          </p:stCondLst>
                                        </p:cTn>
                                        <p:tgtEl>
                                          <p:spTgt spid="27651">
                                            <p:txEl>
                                              <p:pRg st="3" end="3"/>
                                            </p:txEl>
                                          </p:spTgt>
                                        </p:tgtEl>
                                        <p:attrNameLst>
                                          <p:attrName>style.visibility</p:attrName>
                                        </p:attrNameLst>
                                      </p:cBhvr>
                                      <p:to>
                                        <p:strVal val="visible"/>
                                      </p:to>
                                    </p:set>
                                    <p:anim calcmode="lin" valueType="num">
                                      <p:cBhvr>
                                        <p:cTn id="30" dur="1000" fill="hold"/>
                                        <p:tgtEl>
                                          <p:spTgt spid="27651">
                                            <p:txEl>
                                              <p:pRg st="3" end="3"/>
                                            </p:txEl>
                                          </p:spTgt>
                                        </p:tgtEl>
                                        <p:attrNameLst>
                                          <p:attrName>ppt_w</p:attrName>
                                        </p:attrNameLst>
                                      </p:cBhvr>
                                      <p:tavLst>
                                        <p:tav tm="0">
                                          <p:val>
                                            <p:fltVal val="0"/>
                                          </p:val>
                                        </p:tav>
                                        <p:tav tm="100000">
                                          <p:val>
                                            <p:strVal val="#ppt_w"/>
                                          </p:val>
                                        </p:tav>
                                      </p:tavLst>
                                    </p:anim>
                                    <p:anim calcmode="lin" valueType="num">
                                      <p:cBhvr>
                                        <p:cTn id="31" dur="1000" fill="hold"/>
                                        <p:tgtEl>
                                          <p:spTgt spid="27651">
                                            <p:txEl>
                                              <p:pRg st="3" end="3"/>
                                            </p:txEl>
                                          </p:spTgt>
                                        </p:tgtEl>
                                        <p:attrNameLst>
                                          <p:attrName>ppt_h</p:attrName>
                                        </p:attrNameLst>
                                      </p:cBhvr>
                                      <p:tavLst>
                                        <p:tav tm="0">
                                          <p:val>
                                            <p:fltVal val="0"/>
                                          </p:val>
                                        </p:tav>
                                        <p:tav tm="100000">
                                          <p:val>
                                            <p:strVal val="#ppt_h"/>
                                          </p:val>
                                        </p:tav>
                                      </p:tavLst>
                                    </p:anim>
                                    <p:anim calcmode="lin" valueType="num">
                                      <p:cBhvr>
                                        <p:cTn id="32" dur="1000" fill="hold"/>
                                        <p:tgtEl>
                                          <p:spTgt spid="27651">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27651">
                                            <p:txEl>
                                              <p:pRg st="3" end="3"/>
                                            </p:txEl>
                                          </p:spTgt>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8"/>
                                            </p:cond>
                                          </p:stCondLst>
                                          <p:endCondLst>
                                            <p:cond evt="onStopAudio" delay="0">
                                              <p:tgtEl>
                                                <p:sldTgt/>
                                              </p:tgtEl>
                                            </p:cond>
                                          </p:endCondLst>
                                        </p:cTn>
                                        <p:tgtEl>
                                          <p:sndTgt r:embed="rId4" name="LASER.WAV" builtIn="1"/>
                                        </p:tgtEl>
                                      </p:cMediaNode>
                                    </p:audio>
                                  </p:subTnLst>
                                </p:cTn>
                              </p:par>
                              <p:par>
                                <p:cTn id="34" presetID="15" presetClass="entr" presetSubtype="0" fill="hold" grpId="0" nodeType="withEffect">
                                  <p:stCondLst>
                                    <p:cond delay="0"/>
                                  </p:stCondLst>
                                  <p:childTnLst>
                                    <p:set>
                                      <p:cBhvr>
                                        <p:cTn id="35" dur="1" fill="hold">
                                          <p:stCondLst>
                                            <p:cond delay="0"/>
                                          </p:stCondLst>
                                        </p:cTn>
                                        <p:tgtEl>
                                          <p:spTgt spid="27651">
                                            <p:txEl>
                                              <p:pRg st="4" end="4"/>
                                            </p:txEl>
                                          </p:spTgt>
                                        </p:tgtEl>
                                        <p:attrNameLst>
                                          <p:attrName>style.visibility</p:attrName>
                                        </p:attrNameLst>
                                      </p:cBhvr>
                                      <p:to>
                                        <p:strVal val="visible"/>
                                      </p:to>
                                    </p:set>
                                    <p:anim calcmode="lin" valueType="num">
                                      <p:cBhvr>
                                        <p:cTn id="36" dur="1000" fill="hold"/>
                                        <p:tgtEl>
                                          <p:spTgt spid="27651">
                                            <p:txEl>
                                              <p:pRg st="4" end="4"/>
                                            </p:txEl>
                                          </p:spTgt>
                                        </p:tgtEl>
                                        <p:attrNameLst>
                                          <p:attrName>ppt_w</p:attrName>
                                        </p:attrNameLst>
                                      </p:cBhvr>
                                      <p:tavLst>
                                        <p:tav tm="0">
                                          <p:val>
                                            <p:fltVal val="0"/>
                                          </p:val>
                                        </p:tav>
                                        <p:tav tm="100000">
                                          <p:val>
                                            <p:strVal val="#ppt_w"/>
                                          </p:val>
                                        </p:tav>
                                      </p:tavLst>
                                    </p:anim>
                                    <p:anim calcmode="lin" valueType="num">
                                      <p:cBhvr>
                                        <p:cTn id="37" dur="1000" fill="hold"/>
                                        <p:tgtEl>
                                          <p:spTgt spid="27651">
                                            <p:txEl>
                                              <p:pRg st="4" end="4"/>
                                            </p:txEl>
                                          </p:spTgt>
                                        </p:tgtEl>
                                        <p:attrNameLst>
                                          <p:attrName>ppt_h</p:attrName>
                                        </p:attrNameLst>
                                      </p:cBhvr>
                                      <p:tavLst>
                                        <p:tav tm="0">
                                          <p:val>
                                            <p:fltVal val="0"/>
                                          </p:val>
                                        </p:tav>
                                        <p:tav tm="100000">
                                          <p:val>
                                            <p:strVal val="#ppt_h"/>
                                          </p:val>
                                        </p:tav>
                                      </p:tavLst>
                                    </p:anim>
                                    <p:anim calcmode="lin" valueType="num">
                                      <p:cBhvr>
                                        <p:cTn id="38" dur="1000" fill="hold"/>
                                        <p:tgtEl>
                                          <p:spTgt spid="27651">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27651">
                                            <p:txEl>
                                              <p:pRg st="4" end="4"/>
                                            </p:txEl>
                                          </p:spTgt>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34"/>
                                            </p:cond>
                                          </p:stCondLst>
                                          <p:endCondLst>
                                            <p:cond evt="onStopAudio" delay="0">
                                              <p:tgtEl>
                                                <p:sldTgt/>
                                              </p:tgtEl>
                                            </p:cond>
                                          </p:endCondLst>
                                        </p:cTn>
                                        <p:tgtEl>
                                          <p:sndTgt r:embed="rId4" name="LASER.WAV" builtIn="1"/>
                                        </p:tgtEl>
                                      </p:cMediaNode>
                                    </p:audio>
                                  </p:subTnLst>
                                </p:cTn>
                              </p:par>
                              <p:par>
                                <p:cTn id="40" presetID="15" presetClass="entr" presetSubtype="0" fill="hold" grpId="0" nodeType="withEffect">
                                  <p:stCondLst>
                                    <p:cond delay="0"/>
                                  </p:stCondLst>
                                  <p:childTnLst>
                                    <p:set>
                                      <p:cBhvr>
                                        <p:cTn id="41" dur="1" fill="hold">
                                          <p:stCondLst>
                                            <p:cond delay="0"/>
                                          </p:stCondLst>
                                        </p:cTn>
                                        <p:tgtEl>
                                          <p:spTgt spid="27651">
                                            <p:txEl>
                                              <p:pRg st="5" end="5"/>
                                            </p:txEl>
                                          </p:spTgt>
                                        </p:tgtEl>
                                        <p:attrNameLst>
                                          <p:attrName>style.visibility</p:attrName>
                                        </p:attrNameLst>
                                      </p:cBhvr>
                                      <p:to>
                                        <p:strVal val="visible"/>
                                      </p:to>
                                    </p:set>
                                    <p:anim calcmode="lin" valueType="num">
                                      <p:cBhvr>
                                        <p:cTn id="42" dur="1000" fill="hold"/>
                                        <p:tgtEl>
                                          <p:spTgt spid="27651">
                                            <p:txEl>
                                              <p:pRg st="5" end="5"/>
                                            </p:txEl>
                                          </p:spTgt>
                                        </p:tgtEl>
                                        <p:attrNameLst>
                                          <p:attrName>ppt_w</p:attrName>
                                        </p:attrNameLst>
                                      </p:cBhvr>
                                      <p:tavLst>
                                        <p:tav tm="0">
                                          <p:val>
                                            <p:fltVal val="0"/>
                                          </p:val>
                                        </p:tav>
                                        <p:tav tm="100000">
                                          <p:val>
                                            <p:strVal val="#ppt_w"/>
                                          </p:val>
                                        </p:tav>
                                      </p:tavLst>
                                    </p:anim>
                                    <p:anim calcmode="lin" valueType="num">
                                      <p:cBhvr>
                                        <p:cTn id="43" dur="1000" fill="hold"/>
                                        <p:tgtEl>
                                          <p:spTgt spid="27651">
                                            <p:txEl>
                                              <p:pRg st="5" end="5"/>
                                            </p:txEl>
                                          </p:spTgt>
                                        </p:tgtEl>
                                        <p:attrNameLst>
                                          <p:attrName>ppt_h</p:attrName>
                                        </p:attrNameLst>
                                      </p:cBhvr>
                                      <p:tavLst>
                                        <p:tav tm="0">
                                          <p:val>
                                            <p:fltVal val="0"/>
                                          </p:val>
                                        </p:tav>
                                        <p:tav tm="100000">
                                          <p:val>
                                            <p:strVal val="#ppt_h"/>
                                          </p:val>
                                        </p:tav>
                                      </p:tavLst>
                                    </p:anim>
                                    <p:anim calcmode="lin" valueType="num">
                                      <p:cBhvr>
                                        <p:cTn id="44" dur="1000" fill="hold"/>
                                        <p:tgtEl>
                                          <p:spTgt spid="27651">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27651">
                                            <p:txEl>
                                              <p:pRg st="5" end="5"/>
                                            </p:txEl>
                                          </p:spTgt>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40"/>
                                            </p:cond>
                                          </p:stCondLst>
                                          <p:endCondLst>
                                            <p:cond evt="onStopAudio" delay="0">
                                              <p:tgtEl>
                                                <p:sldTgt/>
                                              </p:tgtEl>
                                            </p:cond>
                                          </p:endCondLst>
                                        </p:cTn>
                                        <p:tgtEl>
                                          <p:sndTgt r:embed="rId4" name="LASER.WAV" builtIn="1"/>
                                        </p:tgtEl>
                                      </p:cMediaNode>
                                    </p:audio>
                                  </p:subTnLst>
                                </p:cTn>
                              </p:par>
                            </p:childTnLst>
                          </p:cTn>
                        </p:par>
                      </p:childTnLst>
                    </p:cTn>
                  </p:par>
                  <p:par>
                    <p:cTn id="46" fill="hold">
                      <p:stCondLst>
                        <p:cond delay="indefinite"/>
                      </p:stCondLst>
                      <p:childTnLst>
                        <p:par>
                          <p:cTn id="47" fill="hold">
                            <p:stCondLst>
                              <p:cond delay="0"/>
                            </p:stCondLst>
                            <p:childTnLst>
                              <p:par>
                                <p:cTn id="48" presetID="2" presetClass="entr" presetSubtype="8" fill="hold" nodeType="clickEffect">
                                  <p:stCondLst>
                                    <p:cond delay="0"/>
                                  </p:stCondLst>
                                  <p:childTnLst>
                                    <p:set>
                                      <p:cBhvr>
                                        <p:cTn id="49" dur="1" fill="hold">
                                          <p:stCondLst>
                                            <p:cond delay="0"/>
                                          </p:stCondLst>
                                        </p:cTn>
                                        <p:tgtEl>
                                          <p:spTgt spid="27652"/>
                                        </p:tgtEl>
                                        <p:attrNameLst>
                                          <p:attrName>style.visibility</p:attrName>
                                        </p:attrNameLst>
                                      </p:cBhvr>
                                      <p:to>
                                        <p:strVal val="visible"/>
                                      </p:to>
                                    </p:set>
                                    <p:anim calcmode="lin" valueType="num">
                                      <p:cBhvr additive="base">
                                        <p:cTn id="50" dur="500" fill="hold"/>
                                        <p:tgtEl>
                                          <p:spTgt spid="27652"/>
                                        </p:tgtEl>
                                        <p:attrNameLst>
                                          <p:attrName>ppt_x</p:attrName>
                                        </p:attrNameLst>
                                      </p:cBhvr>
                                      <p:tavLst>
                                        <p:tav tm="0">
                                          <p:val>
                                            <p:strVal val="0-#ppt_w/2"/>
                                          </p:val>
                                        </p:tav>
                                        <p:tav tm="100000">
                                          <p:val>
                                            <p:strVal val="#ppt_x"/>
                                          </p:val>
                                        </p:tav>
                                      </p:tavLst>
                                    </p:anim>
                                    <p:anim calcmode="lin" valueType="num">
                                      <p:cBhvr additive="base">
                                        <p:cTn id="51" dur="500" fill="hold"/>
                                        <p:tgtEl>
                                          <p:spTgt spid="276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5" name="CARBRAK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utoUpdateAnimBg="0"/>
      <p:bldP spid="27651"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t>Carnivores</a:t>
            </a:r>
          </a:p>
        </p:txBody>
      </p:sp>
      <p:sp>
        <p:nvSpPr>
          <p:cNvPr id="28675" name="Rectangle 3"/>
          <p:cNvSpPr>
            <a:spLocks noGrp="1" noChangeArrowheads="1"/>
          </p:cNvSpPr>
          <p:nvPr>
            <p:ph type="body" idx="1"/>
          </p:nvPr>
        </p:nvSpPr>
        <p:spPr/>
        <p:txBody>
          <a:bodyPr>
            <a:normAutofit lnSpcReduction="10000"/>
          </a:bodyPr>
          <a:lstStyle/>
          <a:p>
            <a:r>
              <a:rPr lang="en-US" sz="4000" b="1">
                <a:solidFill>
                  <a:srgbClr val="3333CC"/>
                </a:solidFill>
              </a:rPr>
              <a:t>Animals who only eat other animals such as:</a:t>
            </a:r>
          </a:p>
          <a:p>
            <a:pPr lvl="1"/>
            <a:r>
              <a:rPr lang="en-US" sz="3600" b="1">
                <a:solidFill>
                  <a:srgbClr val="3333CC"/>
                </a:solidFill>
              </a:rPr>
              <a:t>tigers</a:t>
            </a:r>
          </a:p>
          <a:p>
            <a:pPr lvl="1"/>
            <a:r>
              <a:rPr lang="en-US" sz="3600" b="1">
                <a:solidFill>
                  <a:srgbClr val="3333CC"/>
                </a:solidFill>
              </a:rPr>
              <a:t>lions</a:t>
            </a:r>
          </a:p>
          <a:p>
            <a:pPr lvl="1"/>
            <a:r>
              <a:rPr lang="en-US" sz="3600" b="1">
                <a:solidFill>
                  <a:srgbClr val="3333CC"/>
                </a:solidFill>
              </a:rPr>
              <a:t>hawks</a:t>
            </a:r>
          </a:p>
          <a:p>
            <a:pPr lvl="1"/>
            <a:r>
              <a:rPr lang="en-US" sz="3600" b="1">
                <a:solidFill>
                  <a:srgbClr val="3333CC"/>
                </a:solidFill>
              </a:rPr>
              <a:t>wolves</a:t>
            </a:r>
          </a:p>
          <a:p>
            <a:pPr lvl="1"/>
            <a:r>
              <a:rPr lang="en-US" sz="3600" b="1">
                <a:solidFill>
                  <a:srgbClr val="3333CC"/>
                </a:solidFill>
              </a:rPr>
              <a:t>cougars</a:t>
            </a:r>
          </a:p>
        </p:txBody>
      </p:sp>
      <p:graphicFrame>
        <p:nvGraphicFramePr>
          <p:cNvPr id="28677" name="Object 5"/>
          <p:cNvGraphicFramePr>
            <a:graphicFrameLocks noChangeAspect="1"/>
          </p:cNvGraphicFramePr>
          <p:nvPr/>
        </p:nvGraphicFramePr>
        <p:xfrm>
          <a:off x="5029200" y="2819400"/>
          <a:ext cx="2822575" cy="3019425"/>
        </p:xfrm>
        <a:graphic>
          <a:graphicData uri="http://schemas.openxmlformats.org/presentationml/2006/ole">
            <p:oleObj spid="_x0000_s116738" name="Clip" r:id="rId6" imgW="1371600" imgH="146700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lt">
                                    <p:tmPct val="100000"/>
                                  </p:iterate>
                                  <p:childTnLst>
                                    <p:set>
                                      <p:cBhvr>
                                        <p:cTn id="6" dur="1" fill="hold">
                                          <p:stCondLst>
                                            <p:cond delay="0"/>
                                          </p:stCondLst>
                                        </p:cTn>
                                        <p:tgtEl>
                                          <p:spTgt spid="28674"/>
                                        </p:tgtEl>
                                        <p:attrNameLst>
                                          <p:attrName>style.visibility</p:attrName>
                                        </p:attrNameLst>
                                      </p:cBhvr>
                                      <p:to>
                                        <p:strVal val="visible"/>
                                      </p:to>
                                    </p:set>
                                    <p:anim calcmode="lin" valueType="num">
                                      <p:cBhvr additive="base">
                                        <p:cTn id="7" dur="75" fill="hold"/>
                                        <p:tgtEl>
                                          <p:spTgt spid="28674"/>
                                        </p:tgtEl>
                                        <p:attrNameLst>
                                          <p:attrName>ppt_x</p:attrName>
                                        </p:attrNameLst>
                                      </p:cBhvr>
                                      <p:tavLst>
                                        <p:tav tm="0">
                                          <p:val>
                                            <p:strVal val="#ppt_x"/>
                                          </p:val>
                                        </p:tav>
                                        <p:tav tm="100000">
                                          <p:val>
                                            <p:strVal val="#ppt_x"/>
                                          </p:val>
                                        </p:tav>
                                      </p:tavLst>
                                    </p:anim>
                                    <p:anim calcmode="lin" valueType="num">
                                      <p:cBhvr additive="base">
                                        <p:cTn id="8" dur="75" fill="hold"/>
                                        <p:tgtEl>
                                          <p:spTgt spid="2867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YPE.WAV" builtIn="1"/>
                                        </p:tgtEl>
                                      </p:cMediaNode>
                                    </p:audio>
                                  </p:sub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28675">
                                            <p:txEl>
                                              <p:pRg st="0" end="0"/>
                                            </p:txEl>
                                          </p:spTgt>
                                        </p:tgtEl>
                                        <p:attrNameLst>
                                          <p:attrName>style.visibility</p:attrName>
                                        </p:attrNameLst>
                                      </p:cBhvr>
                                      <p:to>
                                        <p:strVal val="visible"/>
                                      </p:to>
                                    </p:set>
                                    <p:animEffect transition="in" filter="checkerboard(across)">
                                      <p:cBhvr>
                                        <p:cTn id="13" dur="500"/>
                                        <p:tgtEl>
                                          <p:spTgt spid="28675">
                                            <p:txEl>
                                              <p:pRg st="0" end="0"/>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4" name="PROJCTOR.WAV" builtIn="1"/>
                                        </p:tgtEl>
                                      </p:cMediaNode>
                                    </p:audio>
                                  </p:subTnLst>
                                </p:cTn>
                              </p:par>
                              <p:par>
                                <p:cTn id="14" presetID="5" presetClass="entr" presetSubtype="10" fill="hold" grpId="0" nodeType="withEffect">
                                  <p:stCondLst>
                                    <p:cond delay="0"/>
                                  </p:stCondLst>
                                  <p:childTnLst>
                                    <p:set>
                                      <p:cBhvr>
                                        <p:cTn id="15" dur="1" fill="hold">
                                          <p:stCondLst>
                                            <p:cond delay="0"/>
                                          </p:stCondLst>
                                        </p:cTn>
                                        <p:tgtEl>
                                          <p:spTgt spid="28675">
                                            <p:txEl>
                                              <p:pRg st="1" end="1"/>
                                            </p:txEl>
                                          </p:spTgt>
                                        </p:tgtEl>
                                        <p:attrNameLst>
                                          <p:attrName>style.visibility</p:attrName>
                                        </p:attrNameLst>
                                      </p:cBhvr>
                                      <p:to>
                                        <p:strVal val="visible"/>
                                      </p:to>
                                    </p:set>
                                    <p:animEffect transition="in" filter="checkerboard(across)">
                                      <p:cBhvr>
                                        <p:cTn id="16" dur="500"/>
                                        <p:tgtEl>
                                          <p:spTgt spid="28675">
                                            <p:txEl>
                                              <p:pRg st="1" end="1"/>
                                            </p:txEl>
                                          </p:spTgt>
                                        </p:tgtEl>
                                      </p:cBhvr>
                                    </p:animEffect>
                                  </p:childTnLst>
                                  <p:subTnLst>
                                    <p:audio>
                                      <p:cMediaNode>
                                        <p:cTn display="0" masterRel="sameClick">
                                          <p:stCondLst>
                                            <p:cond evt="begin" delay="0">
                                              <p:tn val="14"/>
                                            </p:cond>
                                          </p:stCondLst>
                                          <p:endCondLst>
                                            <p:cond evt="onStopAudio" delay="0">
                                              <p:tgtEl>
                                                <p:sldTgt/>
                                              </p:tgtEl>
                                            </p:cond>
                                          </p:endCondLst>
                                        </p:cTn>
                                        <p:tgtEl>
                                          <p:sndTgt r:embed="rId4" name="PROJCTOR.WAV" builtIn="1"/>
                                        </p:tgtEl>
                                      </p:cMediaNode>
                                    </p:audio>
                                  </p:subTnLst>
                                </p:cTn>
                              </p:par>
                              <p:par>
                                <p:cTn id="17" presetID="5" presetClass="entr" presetSubtype="10" fill="hold" grpId="0" nodeType="with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Effect transition="in" filter="checkerboard(across)">
                                      <p:cBhvr>
                                        <p:cTn id="19" dur="500"/>
                                        <p:tgtEl>
                                          <p:spTgt spid="28675">
                                            <p:txEl>
                                              <p:pRg st="2" end="2"/>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4" name="PROJCTOR.WAV" builtIn="1"/>
                                        </p:tgtEl>
                                      </p:cMediaNode>
                                    </p:audio>
                                  </p:subTnLst>
                                </p:cTn>
                              </p:par>
                              <p:par>
                                <p:cTn id="20" presetID="5" presetClass="entr" presetSubtype="10" fill="hold" grpId="0" nodeType="with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checkerboard(across)">
                                      <p:cBhvr>
                                        <p:cTn id="22" dur="500"/>
                                        <p:tgtEl>
                                          <p:spTgt spid="28675">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PROJCTOR.WAV" builtIn="1"/>
                                        </p:tgtEl>
                                      </p:cMediaNode>
                                    </p:audio>
                                  </p:subTnLst>
                                </p:cTn>
                              </p:par>
                              <p:par>
                                <p:cTn id="23" presetID="5" presetClass="entr" presetSubtype="10" fill="hold" grpId="0" nodeType="withEffect">
                                  <p:stCondLst>
                                    <p:cond delay="0"/>
                                  </p:stCondLst>
                                  <p:childTnLst>
                                    <p:set>
                                      <p:cBhvr>
                                        <p:cTn id="24" dur="1" fill="hold">
                                          <p:stCondLst>
                                            <p:cond delay="0"/>
                                          </p:stCondLst>
                                        </p:cTn>
                                        <p:tgtEl>
                                          <p:spTgt spid="28675">
                                            <p:txEl>
                                              <p:pRg st="4" end="4"/>
                                            </p:txEl>
                                          </p:spTgt>
                                        </p:tgtEl>
                                        <p:attrNameLst>
                                          <p:attrName>style.visibility</p:attrName>
                                        </p:attrNameLst>
                                      </p:cBhvr>
                                      <p:to>
                                        <p:strVal val="visible"/>
                                      </p:to>
                                    </p:set>
                                    <p:animEffect transition="in" filter="checkerboard(across)">
                                      <p:cBhvr>
                                        <p:cTn id="25" dur="500"/>
                                        <p:tgtEl>
                                          <p:spTgt spid="28675">
                                            <p:txEl>
                                              <p:pRg st="4" end="4"/>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4" name="PROJCTOR.WAV" builtIn="1"/>
                                        </p:tgtEl>
                                      </p:cMediaNode>
                                    </p:audio>
                                  </p:subTnLst>
                                </p:cTn>
                              </p:par>
                              <p:par>
                                <p:cTn id="26" presetID="5" presetClass="entr" presetSubtype="10" fill="hold" grpId="0" nodeType="withEffect">
                                  <p:stCondLst>
                                    <p:cond delay="0"/>
                                  </p:stCondLst>
                                  <p:childTnLst>
                                    <p:set>
                                      <p:cBhvr>
                                        <p:cTn id="27" dur="1" fill="hold">
                                          <p:stCondLst>
                                            <p:cond delay="0"/>
                                          </p:stCondLst>
                                        </p:cTn>
                                        <p:tgtEl>
                                          <p:spTgt spid="28675">
                                            <p:txEl>
                                              <p:pRg st="5" end="5"/>
                                            </p:txEl>
                                          </p:spTgt>
                                        </p:tgtEl>
                                        <p:attrNameLst>
                                          <p:attrName>style.visibility</p:attrName>
                                        </p:attrNameLst>
                                      </p:cBhvr>
                                      <p:to>
                                        <p:strVal val="visible"/>
                                      </p:to>
                                    </p:set>
                                    <p:animEffect transition="in" filter="checkerboard(across)">
                                      <p:cBhvr>
                                        <p:cTn id="28" dur="500"/>
                                        <p:tgtEl>
                                          <p:spTgt spid="28675">
                                            <p:txEl>
                                              <p:pRg st="5" end="5"/>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4" name="PROJCTOR.WAV" builtIn="1"/>
                                        </p:tgtEl>
                                      </p:cMediaNode>
                                    </p:audio>
                                  </p:subTnLst>
                                </p:cTn>
                              </p:par>
                            </p:childTnLst>
                          </p:cTn>
                        </p:par>
                      </p:childTnLst>
                    </p:cTn>
                  </p:par>
                  <p:par>
                    <p:cTn id="29" fill="hold">
                      <p:stCondLst>
                        <p:cond delay="indefinite"/>
                      </p:stCondLst>
                      <p:childTnLst>
                        <p:par>
                          <p:cTn id="30" fill="hold">
                            <p:stCondLst>
                              <p:cond delay="0"/>
                            </p:stCondLst>
                            <p:childTnLst>
                              <p:par>
                                <p:cTn id="31" presetID="23" presetClass="entr" presetSubtype="528" fill="hold" nodeType="clickEffect">
                                  <p:stCondLst>
                                    <p:cond delay="0"/>
                                  </p:stCondLst>
                                  <p:childTnLst>
                                    <p:set>
                                      <p:cBhvr>
                                        <p:cTn id="32" dur="1" fill="hold">
                                          <p:stCondLst>
                                            <p:cond delay="0"/>
                                          </p:stCondLst>
                                        </p:cTn>
                                        <p:tgtEl>
                                          <p:spTgt spid="28677"/>
                                        </p:tgtEl>
                                        <p:attrNameLst>
                                          <p:attrName>style.visibility</p:attrName>
                                        </p:attrNameLst>
                                      </p:cBhvr>
                                      <p:to>
                                        <p:strVal val="visible"/>
                                      </p:to>
                                    </p:set>
                                    <p:anim calcmode="lin" valueType="num">
                                      <p:cBhvr>
                                        <p:cTn id="33" dur="500" fill="hold"/>
                                        <p:tgtEl>
                                          <p:spTgt spid="28677"/>
                                        </p:tgtEl>
                                        <p:attrNameLst>
                                          <p:attrName>ppt_w</p:attrName>
                                        </p:attrNameLst>
                                      </p:cBhvr>
                                      <p:tavLst>
                                        <p:tav tm="0">
                                          <p:val>
                                            <p:fltVal val="0"/>
                                          </p:val>
                                        </p:tav>
                                        <p:tav tm="100000">
                                          <p:val>
                                            <p:strVal val="#ppt_w"/>
                                          </p:val>
                                        </p:tav>
                                      </p:tavLst>
                                    </p:anim>
                                    <p:anim calcmode="lin" valueType="num">
                                      <p:cBhvr>
                                        <p:cTn id="34" dur="500" fill="hold"/>
                                        <p:tgtEl>
                                          <p:spTgt spid="28677"/>
                                        </p:tgtEl>
                                        <p:attrNameLst>
                                          <p:attrName>ppt_h</p:attrName>
                                        </p:attrNameLst>
                                      </p:cBhvr>
                                      <p:tavLst>
                                        <p:tav tm="0">
                                          <p:val>
                                            <p:fltVal val="0"/>
                                          </p:val>
                                        </p:tav>
                                        <p:tav tm="100000">
                                          <p:val>
                                            <p:strVal val="#ppt_h"/>
                                          </p:val>
                                        </p:tav>
                                      </p:tavLst>
                                    </p:anim>
                                    <p:anim calcmode="lin" valueType="num">
                                      <p:cBhvr>
                                        <p:cTn id="35" dur="500" fill="hold"/>
                                        <p:tgtEl>
                                          <p:spTgt spid="28677"/>
                                        </p:tgtEl>
                                        <p:attrNameLst>
                                          <p:attrName>ppt_x</p:attrName>
                                        </p:attrNameLst>
                                      </p:cBhvr>
                                      <p:tavLst>
                                        <p:tav tm="0">
                                          <p:val>
                                            <p:fltVal val="0.5"/>
                                          </p:val>
                                        </p:tav>
                                        <p:tav tm="100000">
                                          <p:val>
                                            <p:strVal val="#ppt_x"/>
                                          </p:val>
                                        </p:tav>
                                      </p:tavLst>
                                    </p:anim>
                                    <p:anim calcmode="lin" valueType="num">
                                      <p:cBhvr>
                                        <p:cTn id="36" dur="500" fill="hold"/>
                                        <p:tgtEl>
                                          <p:spTgt spid="28677"/>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5" name="RICOCHET.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utoUpdateAnimBg="0"/>
      <p:bldP spid="28675" grpId="0" build="p"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t>Omnivores</a:t>
            </a:r>
          </a:p>
        </p:txBody>
      </p:sp>
      <p:sp>
        <p:nvSpPr>
          <p:cNvPr id="29699" name="Rectangle 3"/>
          <p:cNvSpPr>
            <a:spLocks noGrp="1" noChangeArrowheads="1"/>
          </p:cNvSpPr>
          <p:nvPr>
            <p:ph type="body" idx="1"/>
          </p:nvPr>
        </p:nvSpPr>
        <p:spPr/>
        <p:txBody>
          <a:bodyPr/>
          <a:lstStyle/>
          <a:p>
            <a:r>
              <a:rPr lang="en-US" sz="4000" b="1">
                <a:solidFill>
                  <a:srgbClr val="3333CC"/>
                </a:solidFill>
              </a:rPr>
              <a:t>Animals who eat both plants and animals such as:</a:t>
            </a:r>
          </a:p>
          <a:p>
            <a:pPr lvl="1"/>
            <a:r>
              <a:rPr lang="en-US" sz="3600" b="1">
                <a:solidFill>
                  <a:srgbClr val="3333CC"/>
                </a:solidFill>
              </a:rPr>
              <a:t>humans</a:t>
            </a:r>
          </a:p>
          <a:p>
            <a:pPr lvl="1"/>
            <a:r>
              <a:rPr lang="en-US" sz="3600" b="1">
                <a:solidFill>
                  <a:srgbClr val="3333CC"/>
                </a:solidFill>
              </a:rPr>
              <a:t>bears</a:t>
            </a:r>
          </a:p>
          <a:p>
            <a:pPr lvl="1"/>
            <a:endParaRPr lang="en-US" sz="3600" b="1">
              <a:solidFill>
                <a:srgbClr val="3333CC"/>
              </a:solidFill>
            </a:endParaRPr>
          </a:p>
        </p:txBody>
      </p:sp>
      <p:graphicFrame>
        <p:nvGraphicFramePr>
          <p:cNvPr id="29700" name="Object 4"/>
          <p:cNvGraphicFramePr>
            <a:graphicFrameLocks noChangeAspect="1"/>
          </p:cNvGraphicFramePr>
          <p:nvPr/>
        </p:nvGraphicFramePr>
        <p:xfrm>
          <a:off x="4114800" y="2819400"/>
          <a:ext cx="3657600" cy="3430588"/>
        </p:xfrm>
        <a:graphic>
          <a:graphicData uri="http://schemas.openxmlformats.org/presentationml/2006/ole">
            <p:oleObj spid="_x0000_s117762" name="Clip" r:id="rId6" imgW="2771640" imgH="260028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6"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500" fill="hold"/>
                                        <p:tgtEl>
                                          <p:spTgt spid="29698"/>
                                        </p:tgtEl>
                                        <p:attrNameLst>
                                          <p:attrName>ppt_w</p:attrName>
                                        </p:attrNameLst>
                                      </p:cBhvr>
                                      <p:tavLst>
                                        <p:tav tm="0">
                                          <p:val>
                                            <p:strVal val="(6*min(max(#ppt_w*#ppt_h,.3),1)-7.4)/-.7*#ppt_w"/>
                                          </p:val>
                                        </p:tav>
                                        <p:tav tm="100000">
                                          <p:val>
                                            <p:strVal val="#ppt_w"/>
                                          </p:val>
                                        </p:tav>
                                      </p:tavLst>
                                    </p:anim>
                                    <p:anim calcmode="lin" valueType="num">
                                      <p:cBhvr>
                                        <p:cTn id="8" dur="500" fill="hold"/>
                                        <p:tgtEl>
                                          <p:spTgt spid="29698"/>
                                        </p:tgtEl>
                                        <p:attrNameLst>
                                          <p:attrName>ppt_h</p:attrName>
                                        </p:attrNameLst>
                                      </p:cBhvr>
                                      <p:tavLst>
                                        <p:tav tm="0">
                                          <p:val>
                                            <p:strVal val="(6*min(max(#ppt_w*#ppt_h,.3),1)-7.4)/-.7*#ppt_h"/>
                                          </p:val>
                                        </p:tav>
                                        <p:tav tm="100000">
                                          <p:val>
                                            <p:strVal val="#ppt_h"/>
                                          </p:val>
                                        </p:tav>
                                      </p:tavLst>
                                    </p:anim>
                                    <p:anim calcmode="lin" valueType="num">
                                      <p:cBhvr>
                                        <p:cTn id="9" dur="500" fill="hold"/>
                                        <p:tgtEl>
                                          <p:spTgt spid="29698"/>
                                        </p:tgtEl>
                                        <p:attrNameLst>
                                          <p:attrName>ppt_x</p:attrName>
                                        </p:attrNameLst>
                                      </p:cBhvr>
                                      <p:tavLst>
                                        <p:tav tm="0">
                                          <p:val>
                                            <p:fltVal val="0.5"/>
                                          </p:val>
                                        </p:tav>
                                        <p:tav tm="100000">
                                          <p:val>
                                            <p:strVal val="#ppt_x"/>
                                          </p:val>
                                        </p:tav>
                                      </p:tavLst>
                                    </p:anim>
                                    <p:anim calcmode="lin" valueType="num">
                                      <p:cBhvr>
                                        <p:cTn id="10" dur="500" fill="hold"/>
                                        <p:tgtEl>
                                          <p:spTgt spid="29698"/>
                                        </p:tgtEl>
                                        <p:attrNameLst>
                                          <p:attrName>ppt_y</p:attrName>
                                        </p:attrNameLst>
                                      </p:cBhvr>
                                      <p:tavLst>
                                        <p:tav tm="0">
                                          <p:val>
                                            <p:strVal val="1+(6*min(max(#ppt_w*#ppt_h,.3),1)-7.4)/-.7*#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WAV" builtIn="1"/>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1" fill="hold" grpId="0" nodeType="clickEffect">
                                  <p:stCondLst>
                                    <p:cond delay="0"/>
                                  </p:stCondLst>
                                  <p:childTnLst>
                                    <p:set>
                                      <p:cBhvr>
                                        <p:cTn id="14" dur="1" fill="hold">
                                          <p:stCondLst>
                                            <p:cond delay="0"/>
                                          </p:stCondLst>
                                        </p:cTn>
                                        <p:tgtEl>
                                          <p:spTgt spid="29699">
                                            <p:txEl>
                                              <p:pRg st="0" end="0"/>
                                            </p:txEl>
                                          </p:spTgt>
                                        </p:tgtEl>
                                        <p:attrNameLst>
                                          <p:attrName>style.visibility</p:attrName>
                                        </p:attrNameLst>
                                      </p:cBhvr>
                                      <p:to>
                                        <p:strVal val="visible"/>
                                      </p:to>
                                    </p:set>
                                    <p:anim calcmode="lin" valueType="num">
                                      <p:cBhvr additive="base">
                                        <p:cTn id="15" dur="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9699">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HOOSH.WAV" builtIn="1"/>
                                        </p:tgtEl>
                                      </p:cMediaNode>
                                    </p:audio>
                                  </p:subTnLst>
                                </p:cTn>
                              </p:par>
                              <p:par>
                                <p:cTn id="17" presetID="2" presetClass="entr" presetSubtype="1" fill="hold" grpId="0" nodeType="withEffect">
                                  <p:stCondLst>
                                    <p:cond delay="0"/>
                                  </p:stCondLst>
                                  <p:childTnLst>
                                    <p:set>
                                      <p:cBhvr>
                                        <p:cTn id="18" dur="1" fill="hold">
                                          <p:stCondLst>
                                            <p:cond delay="0"/>
                                          </p:stCondLst>
                                        </p:cTn>
                                        <p:tgtEl>
                                          <p:spTgt spid="29699">
                                            <p:txEl>
                                              <p:pRg st="1" end="1"/>
                                            </p:txEl>
                                          </p:spTgt>
                                        </p:tgtEl>
                                        <p:attrNameLst>
                                          <p:attrName>style.visibility</p:attrName>
                                        </p:attrNameLst>
                                      </p:cBhvr>
                                      <p:to>
                                        <p:strVal val="visible"/>
                                      </p:to>
                                    </p:set>
                                    <p:anim calcmode="lin" valueType="num">
                                      <p:cBhvr additive="base">
                                        <p:cTn id="19" dur="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699">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WHOOSH.WAV" builtIn="1"/>
                                        </p:tgtEl>
                                      </p:cMediaNode>
                                    </p:audio>
                                  </p:subTnLst>
                                </p:cTn>
                              </p:par>
                              <p:par>
                                <p:cTn id="21" presetID="2" presetClass="entr" presetSubtype="1" fill="hold" grpId="0" nodeType="withEffect">
                                  <p:stCondLst>
                                    <p:cond delay="0"/>
                                  </p:stCondLst>
                                  <p:childTnLst>
                                    <p:set>
                                      <p:cBhvr>
                                        <p:cTn id="22" dur="1" fill="hold">
                                          <p:stCondLst>
                                            <p:cond delay="0"/>
                                          </p:stCondLst>
                                        </p:cTn>
                                        <p:tgtEl>
                                          <p:spTgt spid="29699">
                                            <p:txEl>
                                              <p:pRg st="2" end="2"/>
                                            </p:txEl>
                                          </p:spTgt>
                                        </p:tgtEl>
                                        <p:attrNameLst>
                                          <p:attrName>style.visibility</p:attrName>
                                        </p:attrNameLst>
                                      </p:cBhvr>
                                      <p:to>
                                        <p:strVal val="visible"/>
                                      </p:to>
                                    </p:set>
                                    <p:anim calcmode="lin" valueType="num">
                                      <p:cBhvr additive="base">
                                        <p:cTn id="23"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9699">
                                            <p:txEl>
                                              <p:pRg st="2" end="2"/>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4" name="WHOOSH.WAV" builtIn="1"/>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9" fill="hold" nodeType="clickEffect">
                                  <p:stCondLst>
                                    <p:cond delay="0"/>
                                  </p:stCondLst>
                                  <p:childTnLst>
                                    <p:set>
                                      <p:cBhvr>
                                        <p:cTn id="28" dur="1" fill="hold">
                                          <p:stCondLst>
                                            <p:cond delay="0"/>
                                          </p:stCondLst>
                                        </p:cTn>
                                        <p:tgtEl>
                                          <p:spTgt spid="29700"/>
                                        </p:tgtEl>
                                        <p:attrNameLst>
                                          <p:attrName>style.visibility</p:attrName>
                                        </p:attrNameLst>
                                      </p:cBhvr>
                                      <p:to>
                                        <p:strVal val="visible"/>
                                      </p:to>
                                    </p:set>
                                    <p:anim calcmode="lin" valueType="num">
                                      <p:cBhvr additive="base">
                                        <p:cTn id="29" dur="500" fill="hold"/>
                                        <p:tgtEl>
                                          <p:spTgt spid="29700"/>
                                        </p:tgtEl>
                                        <p:attrNameLst>
                                          <p:attrName>ppt_x</p:attrName>
                                        </p:attrNameLst>
                                      </p:cBhvr>
                                      <p:tavLst>
                                        <p:tav tm="0">
                                          <p:val>
                                            <p:strVal val="0-#ppt_w/2"/>
                                          </p:val>
                                        </p:tav>
                                        <p:tav tm="100000">
                                          <p:val>
                                            <p:strVal val="#ppt_x"/>
                                          </p:val>
                                        </p:tav>
                                      </p:tavLst>
                                    </p:anim>
                                    <p:anim calcmode="lin" valueType="num">
                                      <p:cBhvr additive="base">
                                        <p:cTn id="30" dur="500" fill="hold"/>
                                        <p:tgtEl>
                                          <p:spTgt spid="2970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5" name="Grow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utoUpdateAnimBg="0"/>
      <p:bldP spid="29699" grpId="0" build="p"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t>Decomposers</a:t>
            </a:r>
          </a:p>
        </p:txBody>
      </p:sp>
      <p:sp>
        <p:nvSpPr>
          <p:cNvPr id="31747" name="Rectangle 3"/>
          <p:cNvSpPr>
            <a:spLocks noGrp="1" noChangeArrowheads="1"/>
          </p:cNvSpPr>
          <p:nvPr>
            <p:ph type="body" idx="1"/>
          </p:nvPr>
        </p:nvSpPr>
        <p:spPr/>
        <p:txBody>
          <a:bodyPr/>
          <a:lstStyle/>
          <a:p>
            <a:r>
              <a:rPr lang="en-US" sz="4000" b="1">
                <a:solidFill>
                  <a:srgbClr val="3333CC"/>
                </a:solidFill>
              </a:rPr>
              <a:t>Microorganisms that are able to break down large molecules into smaller parts</a:t>
            </a:r>
          </a:p>
          <a:p>
            <a:r>
              <a:rPr lang="en-US" sz="4000" b="1">
                <a:solidFill>
                  <a:srgbClr val="3333CC"/>
                </a:solidFill>
              </a:rPr>
              <a:t>Decomposers return the nutrients that are in a living thing to the soil</a:t>
            </a:r>
          </a:p>
        </p:txBody>
      </p:sp>
      <p:graphicFrame>
        <p:nvGraphicFramePr>
          <p:cNvPr id="31748" name="Rectangle 4"/>
          <p:cNvGraphicFramePr>
            <a:graphicFrameLocks/>
          </p:cNvGraphicFramePr>
          <p:nvPr/>
        </p:nvGraphicFramePr>
        <p:xfrm>
          <a:off x="1524000" y="1397000"/>
          <a:ext cx="6096000" cy="4064000"/>
        </p:xfrm>
        <a:graphic>
          <a:graphicData uri="http://schemas.openxmlformats.org/presentationml/2006/ole">
            <p:oleObj spid="_x0000_s118786" name="Clip" r:id="rId5" imgW="0" imgH="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500" fill="hold"/>
                                        <p:tgtEl>
                                          <p:spTgt spid="31746"/>
                                        </p:tgtEl>
                                        <p:attrNameLst>
                                          <p:attrName>ppt_x</p:attrName>
                                        </p:attrNameLst>
                                      </p:cBhvr>
                                      <p:tavLst>
                                        <p:tav tm="0">
                                          <p:val>
                                            <p:strVal val="1+#ppt_w/2"/>
                                          </p:val>
                                        </p:tav>
                                        <p:tav tm="100000">
                                          <p:val>
                                            <p:strVal val="#ppt_x"/>
                                          </p:val>
                                        </p:tav>
                                      </p:tavLst>
                                    </p:anim>
                                    <p:anim calcmode="lin" valueType="num">
                                      <p:cBhvr additive="base">
                                        <p:cTn id="8" dur="500" fill="hold"/>
                                        <p:tgtEl>
                                          <p:spTgt spid="3174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WAV" builtIn="1"/>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1747">
                                            <p:txEl>
                                              <p:pRg st="0" end="0"/>
                                            </p:txEl>
                                          </p:spTgt>
                                        </p:tgtEl>
                                        <p:attrNameLst>
                                          <p:attrName>style.visibility</p:attrName>
                                        </p:attrNameLst>
                                      </p:cBhvr>
                                      <p:to>
                                        <p:strVal val="visible"/>
                                      </p:to>
                                    </p:set>
                                    <p:animEffect transition="in" filter="wipe(left)">
                                      <p:cBhvr>
                                        <p:cTn id="13" dur="500"/>
                                        <p:tgtEl>
                                          <p:spTgt spid="31747">
                                            <p:txEl>
                                              <p:pRg st="0" end="0"/>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4" name="WHOOSH.WAV" builtIn="1"/>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1747">
                                            <p:txEl>
                                              <p:pRg st="1" end="1"/>
                                            </p:txEl>
                                          </p:spTgt>
                                        </p:tgtEl>
                                        <p:attrNameLst>
                                          <p:attrName>style.visibility</p:attrName>
                                        </p:attrNameLst>
                                      </p:cBhvr>
                                      <p:to>
                                        <p:strVal val="visible"/>
                                      </p:to>
                                    </p:set>
                                    <p:animEffect transition="in" filter="wipe(left)">
                                      <p:cBhvr>
                                        <p:cTn id="18" dur="500"/>
                                        <p:tgtEl>
                                          <p:spTgt spid="31747">
                                            <p:txEl>
                                              <p:pRg st="1" end="1"/>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4" name="WHOOSH.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autoUpdateAnimBg="0"/>
      <p:bldP spid="31747" grpId="0" build="p"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2771" name="Picture 3" descr="foodchain"/>
          <p:cNvPicPr>
            <a:picLocks noChangeAspect="1" noChangeArrowheads="1"/>
          </p:cNvPicPr>
          <p:nvPr/>
        </p:nvPicPr>
        <p:blipFill>
          <a:blip r:embed="rId4"/>
          <a:srcRect/>
          <a:stretch>
            <a:fillRect/>
          </a:stretch>
        </p:blipFill>
        <p:spPr bwMode="auto">
          <a:xfrm>
            <a:off x="4800600" y="495300"/>
            <a:ext cx="3800475" cy="5905500"/>
          </a:xfrm>
          <a:prstGeom prst="rect">
            <a:avLst/>
          </a:prstGeom>
          <a:noFill/>
        </p:spPr>
      </p:pic>
      <p:sp>
        <p:nvSpPr>
          <p:cNvPr id="32772" name="Rectangle 4"/>
          <p:cNvSpPr>
            <a:spLocks noGrp="1" noChangeArrowheads="1"/>
          </p:cNvSpPr>
          <p:nvPr>
            <p:ph type="body" idx="1"/>
          </p:nvPr>
        </p:nvSpPr>
        <p:spPr>
          <a:xfrm>
            <a:off x="228600" y="1143000"/>
            <a:ext cx="4191000" cy="5257800"/>
          </a:xfrm>
        </p:spPr>
        <p:txBody>
          <a:bodyPr/>
          <a:lstStyle/>
          <a:p>
            <a:r>
              <a:rPr lang="en-US" sz="3600" b="1" dirty="0">
                <a:solidFill>
                  <a:srgbClr val="3333CC"/>
                </a:solidFill>
              </a:rPr>
              <a:t>A food chain is a simplified way to look at the energy that passes from producers to consumers.</a:t>
            </a:r>
          </a:p>
        </p:txBody>
      </p:sp>
      <p:sp>
        <p:nvSpPr>
          <p:cNvPr id="5" name="Title 4"/>
          <p:cNvSpPr>
            <a:spLocks noGrp="1"/>
          </p:cNvSpPr>
          <p:nvPr>
            <p:ph type="title"/>
          </p:nvPr>
        </p:nvSpPr>
        <p:spPr>
          <a:xfrm>
            <a:off x="457200" y="0"/>
            <a:ext cx="8229600" cy="609600"/>
          </a:xfrm>
        </p:spPr>
        <p:txBody>
          <a:bodyPr>
            <a:normAutofit fontScale="90000"/>
          </a:bodyPr>
          <a:lstStyle/>
          <a:p>
            <a:pPr algn="l"/>
            <a:r>
              <a:rPr lang="en-US" dirty="0" smtClean="0"/>
              <a:t>Contd..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32772">
                                            <p:txEl>
                                              <p:pRg st="0" end="0"/>
                                            </p:txEl>
                                          </p:spTgt>
                                        </p:tgtEl>
                                        <p:attrNameLst>
                                          <p:attrName>style.visibility</p:attrName>
                                        </p:attrNameLst>
                                      </p:cBhvr>
                                      <p:to>
                                        <p:strVal val="visible"/>
                                      </p:to>
                                    </p:set>
                                    <p:anim calcmode="lin" valueType="num">
                                      <p:cBhvr>
                                        <p:cTn id="7" dur="500" fill="hold"/>
                                        <p:tgtEl>
                                          <p:spTgt spid="3277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2772">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2772">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32772">
                                            <p:txEl>
                                              <p:pRg st="0" end="0"/>
                                            </p:txEl>
                                          </p:spTgt>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builtIn="1"/>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32771"/>
                                        </p:tgtEl>
                                        <p:attrNameLst>
                                          <p:attrName>style.visibility</p:attrName>
                                        </p:attrNameLst>
                                      </p:cBhvr>
                                      <p:to>
                                        <p:strVal val="visible"/>
                                      </p:to>
                                    </p:set>
                                    <p:anim calcmode="lin" valueType="num">
                                      <p:cBhvr additive="base">
                                        <p:cTn id="15" dur="500" fill="hold"/>
                                        <p:tgtEl>
                                          <p:spTgt spid="32771"/>
                                        </p:tgtEl>
                                        <p:attrNameLst>
                                          <p:attrName>ppt_x</p:attrName>
                                        </p:attrNameLst>
                                      </p:cBhvr>
                                      <p:tavLst>
                                        <p:tav tm="0">
                                          <p:val>
                                            <p:strVal val="#ppt_x"/>
                                          </p:val>
                                        </p:tav>
                                        <p:tav tm="100000">
                                          <p:val>
                                            <p:strVal val="#ppt_x"/>
                                          </p:val>
                                        </p:tav>
                                      </p:tavLst>
                                    </p:anim>
                                    <p:anim calcmode="lin" valueType="num">
                                      <p:cBhvr additive="base">
                                        <p:cTn id="16" dur="500" fill="hold"/>
                                        <p:tgtEl>
                                          <p:spTgt spid="3277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CHIMES.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build="p"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t>Types of Food Chains</a:t>
            </a:r>
          </a:p>
        </p:txBody>
      </p:sp>
      <p:sp>
        <p:nvSpPr>
          <p:cNvPr id="38915" name="Rectangle 3"/>
          <p:cNvSpPr>
            <a:spLocks noGrp="1" noChangeArrowheads="1"/>
          </p:cNvSpPr>
          <p:nvPr>
            <p:ph type="body" idx="1"/>
          </p:nvPr>
        </p:nvSpPr>
        <p:spPr/>
        <p:txBody>
          <a:bodyPr/>
          <a:lstStyle/>
          <a:p>
            <a:r>
              <a:rPr lang="en-US" sz="4000" b="1">
                <a:solidFill>
                  <a:srgbClr val="3333CC"/>
                </a:solidFill>
              </a:rPr>
              <a:t>Aquatic- Water-related food chains with sea plants and animals</a:t>
            </a:r>
            <a:br>
              <a:rPr lang="en-US" sz="4000" b="1">
                <a:solidFill>
                  <a:srgbClr val="3333CC"/>
                </a:solidFill>
              </a:rPr>
            </a:br>
            <a:endParaRPr lang="en-US" sz="4000" b="1">
              <a:solidFill>
                <a:srgbClr val="3333CC"/>
              </a:solidFill>
            </a:endParaRPr>
          </a:p>
          <a:p>
            <a:r>
              <a:rPr lang="en-US" sz="4000" b="1">
                <a:solidFill>
                  <a:srgbClr val="3333CC"/>
                </a:solidFill>
              </a:rPr>
              <a:t>Terrestrial- Land-related food chains with land plants and animals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wd">
                                    <p:tmPct val="100000"/>
                                  </p:iterate>
                                  <p:childTnLst>
                                    <p:set>
                                      <p:cBhvr>
                                        <p:cTn id="6" dur="1" fill="hold">
                                          <p:stCondLst>
                                            <p:cond delay="0"/>
                                          </p:stCondLst>
                                        </p:cTn>
                                        <p:tgtEl>
                                          <p:spTgt spid="38914"/>
                                        </p:tgtEl>
                                        <p:attrNameLst>
                                          <p:attrName>style.visibility</p:attrName>
                                        </p:attrNameLst>
                                      </p:cBhvr>
                                      <p:to>
                                        <p:strVal val="visible"/>
                                      </p:to>
                                    </p:set>
                                    <p:anim calcmode="lin" valueType="num">
                                      <p:cBhvr additive="base">
                                        <p:cTn id="7" dur="300" fill="hold"/>
                                        <p:tgtEl>
                                          <p:spTgt spid="38914"/>
                                        </p:tgtEl>
                                        <p:attrNameLst>
                                          <p:attrName>ppt_x</p:attrName>
                                        </p:attrNameLst>
                                      </p:cBhvr>
                                      <p:tavLst>
                                        <p:tav tm="0">
                                          <p:val>
                                            <p:strVal val="#ppt_x"/>
                                          </p:val>
                                        </p:tav>
                                        <p:tav tm="100000">
                                          <p:val>
                                            <p:strVal val="#ppt_x"/>
                                          </p:val>
                                        </p:tav>
                                      </p:tavLst>
                                    </p:anim>
                                    <p:anim calcmode="lin" valueType="num">
                                      <p:cBhvr additive="base">
                                        <p:cTn id="8" dur="300" fill="hold"/>
                                        <p:tgtEl>
                                          <p:spTgt spid="389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RICOCHET.WAV" builtIn="1"/>
                                        </p:tgtEl>
                                      </p:cMediaNode>
                                    </p:audio>
                                  </p:subTnLst>
                                </p:cTn>
                              </p:par>
                            </p:childTnLst>
                          </p:cTn>
                        </p:par>
                      </p:childTnLst>
                    </p:cTn>
                  </p:par>
                  <p:par>
                    <p:cTn id="9" fill="hold">
                      <p:stCondLst>
                        <p:cond delay="indefinite"/>
                      </p:stCondLst>
                      <p:childTnLst>
                        <p:par>
                          <p:cTn id="10" fill="hold">
                            <p:stCondLst>
                              <p:cond delay="0"/>
                            </p:stCondLst>
                            <p:childTnLst>
                              <p:par>
                                <p:cTn id="11" presetID="23" presetClass="entr" presetSubtype="528" fill="hold" grpId="0" nodeType="clickEffect">
                                  <p:stCondLst>
                                    <p:cond delay="0"/>
                                  </p:stCondLst>
                                  <p:iterate type="wd">
                                    <p:tmPct val="100000"/>
                                  </p:iterate>
                                  <p:childTnLst>
                                    <p:set>
                                      <p:cBhvr>
                                        <p:cTn id="12" dur="1" fill="hold">
                                          <p:stCondLst>
                                            <p:cond delay="0"/>
                                          </p:stCondLst>
                                        </p:cTn>
                                        <p:tgtEl>
                                          <p:spTgt spid="38915">
                                            <p:txEl>
                                              <p:pRg st="0" end="0"/>
                                            </p:txEl>
                                          </p:spTgt>
                                        </p:tgtEl>
                                        <p:attrNameLst>
                                          <p:attrName>style.visibility</p:attrName>
                                        </p:attrNameLst>
                                      </p:cBhvr>
                                      <p:to>
                                        <p:strVal val="visible"/>
                                      </p:to>
                                    </p:set>
                                    <p:anim calcmode="lin" valueType="num">
                                      <p:cBhvr>
                                        <p:cTn id="13" dur="300" fill="hold"/>
                                        <p:tgtEl>
                                          <p:spTgt spid="38915">
                                            <p:txEl>
                                              <p:pRg st="0" end="0"/>
                                            </p:txEl>
                                          </p:spTgt>
                                        </p:tgtEl>
                                        <p:attrNameLst>
                                          <p:attrName>ppt_w</p:attrName>
                                        </p:attrNameLst>
                                      </p:cBhvr>
                                      <p:tavLst>
                                        <p:tav tm="0">
                                          <p:val>
                                            <p:fltVal val="0"/>
                                          </p:val>
                                        </p:tav>
                                        <p:tav tm="100000">
                                          <p:val>
                                            <p:strVal val="#ppt_w"/>
                                          </p:val>
                                        </p:tav>
                                      </p:tavLst>
                                    </p:anim>
                                    <p:anim calcmode="lin" valueType="num">
                                      <p:cBhvr>
                                        <p:cTn id="14" dur="300" fill="hold"/>
                                        <p:tgtEl>
                                          <p:spTgt spid="38915">
                                            <p:txEl>
                                              <p:pRg st="0" end="0"/>
                                            </p:txEl>
                                          </p:spTgt>
                                        </p:tgtEl>
                                        <p:attrNameLst>
                                          <p:attrName>ppt_h</p:attrName>
                                        </p:attrNameLst>
                                      </p:cBhvr>
                                      <p:tavLst>
                                        <p:tav tm="0">
                                          <p:val>
                                            <p:fltVal val="0"/>
                                          </p:val>
                                        </p:tav>
                                        <p:tav tm="100000">
                                          <p:val>
                                            <p:strVal val="#ppt_h"/>
                                          </p:val>
                                        </p:tav>
                                      </p:tavLst>
                                    </p:anim>
                                    <p:anim calcmode="lin" valueType="num">
                                      <p:cBhvr>
                                        <p:cTn id="15" dur="300" fill="hold"/>
                                        <p:tgtEl>
                                          <p:spTgt spid="38915">
                                            <p:txEl>
                                              <p:pRg st="0" end="0"/>
                                            </p:txEl>
                                          </p:spTgt>
                                        </p:tgtEl>
                                        <p:attrNameLst>
                                          <p:attrName>ppt_x</p:attrName>
                                        </p:attrNameLst>
                                      </p:cBhvr>
                                      <p:tavLst>
                                        <p:tav tm="0">
                                          <p:val>
                                            <p:fltVal val="0.5"/>
                                          </p:val>
                                        </p:tav>
                                        <p:tav tm="100000">
                                          <p:val>
                                            <p:strVal val="#ppt_x"/>
                                          </p:val>
                                        </p:tav>
                                      </p:tavLst>
                                    </p:anim>
                                    <p:anim calcmode="lin" valueType="num">
                                      <p:cBhvr>
                                        <p:cTn id="16" dur="300" fill="hold"/>
                                        <p:tgtEl>
                                          <p:spTgt spid="38915">
                                            <p:txEl>
                                              <p:pRg st="0" end="0"/>
                                            </p:txEl>
                                          </p:spTgt>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builtIn="1"/>
                                        </p:tgtEl>
                                      </p:cMediaNode>
                                    </p:audio>
                                  </p:subTnLst>
                                </p:cTn>
                              </p:par>
                            </p:childTnLst>
                          </p:cTn>
                        </p:par>
                      </p:childTnLst>
                    </p:cTn>
                  </p:par>
                  <p:par>
                    <p:cTn id="17" fill="hold">
                      <p:stCondLst>
                        <p:cond delay="indefinite"/>
                      </p:stCondLst>
                      <p:childTnLst>
                        <p:par>
                          <p:cTn id="18" fill="hold">
                            <p:stCondLst>
                              <p:cond delay="0"/>
                            </p:stCondLst>
                            <p:childTnLst>
                              <p:par>
                                <p:cTn id="19" presetID="23" presetClass="entr" presetSubtype="528" fill="hold" grpId="0" nodeType="clickEffect">
                                  <p:stCondLst>
                                    <p:cond delay="0"/>
                                  </p:stCondLst>
                                  <p:iterate type="wd">
                                    <p:tmPct val="100000"/>
                                  </p:iterate>
                                  <p:childTnLst>
                                    <p:set>
                                      <p:cBhvr>
                                        <p:cTn id="20" dur="1" fill="hold">
                                          <p:stCondLst>
                                            <p:cond delay="0"/>
                                          </p:stCondLst>
                                        </p:cTn>
                                        <p:tgtEl>
                                          <p:spTgt spid="38915">
                                            <p:txEl>
                                              <p:pRg st="1" end="1"/>
                                            </p:txEl>
                                          </p:spTgt>
                                        </p:tgtEl>
                                        <p:attrNameLst>
                                          <p:attrName>style.visibility</p:attrName>
                                        </p:attrNameLst>
                                      </p:cBhvr>
                                      <p:to>
                                        <p:strVal val="visible"/>
                                      </p:to>
                                    </p:set>
                                    <p:anim calcmode="lin" valueType="num">
                                      <p:cBhvr>
                                        <p:cTn id="21" dur="300" fill="hold"/>
                                        <p:tgtEl>
                                          <p:spTgt spid="38915">
                                            <p:txEl>
                                              <p:pRg st="1" end="1"/>
                                            </p:txEl>
                                          </p:spTgt>
                                        </p:tgtEl>
                                        <p:attrNameLst>
                                          <p:attrName>ppt_w</p:attrName>
                                        </p:attrNameLst>
                                      </p:cBhvr>
                                      <p:tavLst>
                                        <p:tav tm="0">
                                          <p:val>
                                            <p:fltVal val="0"/>
                                          </p:val>
                                        </p:tav>
                                        <p:tav tm="100000">
                                          <p:val>
                                            <p:strVal val="#ppt_w"/>
                                          </p:val>
                                        </p:tav>
                                      </p:tavLst>
                                    </p:anim>
                                    <p:anim calcmode="lin" valueType="num">
                                      <p:cBhvr>
                                        <p:cTn id="22" dur="300" fill="hold"/>
                                        <p:tgtEl>
                                          <p:spTgt spid="38915">
                                            <p:txEl>
                                              <p:pRg st="1" end="1"/>
                                            </p:txEl>
                                          </p:spTgt>
                                        </p:tgtEl>
                                        <p:attrNameLst>
                                          <p:attrName>ppt_h</p:attrName>
                                        </p:attrNameLst>
                                      </p:cBhvr>
                                      <p:tavLst>
                                        <p:tav tm="0">
                                          <p:val>
                                            <p:fltVal val="0"/>
                                          </p:val>
                                        </p:tav>
                                        <p:tav tm="100000">
                                          <p:val>
                                            <p:strVal val="#ppt_h"/>
                                          </p:val>
                                        </p:tav>
                                      </p:tavLst>
                                    </p:anim>
                                    <p:anim calcmode="lin" valueType="num">
                                      <p:cBhvr>
                                        <p:cTn id="23" dur="300" fill="hold"/>
                                        <p:tgtEl>
                                          <p:spTgt spid="38915">
                                            <p:txEl>
                                              <p:pRg st="1" end="1"/>
                                            </p:txEl>
                                          </p:spTgt>
                                        </p:tgtEl>
                                        <p:attrNameLst>
                                          <p:attrName>ppt_x</p:attrName>
                                        </p:attrNameLst>
                                      </p:cBhvr>
                                      <p:tavLst>
                                        <p:tav tm="0">
                                          <p:val>
                                            <p:fltVal val="0.5"/>
                                          </p:val>
                                        </p:tav>
                                        <p:tav tm="100000">
                                          <p:val>
                                            <p:strVal val="#ppt_x"/>
                                          </p:val>
                                        </p:tav>
                                      </p:tavLst>
                                    </p:anim>
                                    <p:anim calcmode="lin" valueType="num">
                                      <p:cBhvr>
                                        <p:cTn id="24" dur="300" fill="hold"/>
                                        <p:tgtEl>
                                          <p:spTgt spid="38915">
                                            <p:txEl>
                                              <p:pRg st="1" end="1"/>
                                            </p:txEl>
                                          </p:spTgt>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WHOOSH.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utoUpdateAnimBg="0"/>
      <p:bldP spid="38915" grpId="0" build="p"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85800" y="228600"/>
            <a:ext cx="8153400" cy="838200"/>
          </a:xfrm>
        </p:spPr>
        <p:txBody>
          <a:bodyPr/>
          <a:lstStyle/>
          <a:p>
            <a:r>
              <a:rPr lang="en-US" dirty="0"/>
              <a:t>Predator &amp; Prey</a:t>
            </a:r>
          </a:p>
        </p:txBody>
      </p:sp>
      <p:sp>
        <p:nvSpPr>
          <p:cNvPr id="37891" name="Rectangle 3"/>
          <p:cNvSpPr>
            <a:spLocks noGrp="1" noChangeArrowheads="1"/>
          </p:cNvSpPr>
          <p:nvPr>
            <p:ph type="body" idx="1"/>
          </p:nvPr>
        </p:nvSpPr>
        <p:spPr/>
        <p:txBody>
          <a:bodyPr/>
          <a:lstStyle/>
          <a:p>
            <a:r>
              <a:rPr lang="en-US" sz="4000" b="1">
                <a:solidFill>
                  <a:srgbClr val="3333CC"/>
                </a:solidFill>
              </a:rPr>
              <a:t>Predator- An animal that captures and eats other animals</a:t>
            </a:r>
            <a:br>
              <a:rPr lang="en-US" sz="4000" b="1">
                <a:solidFill>
                  <a:srgbClr val="3333CC"/>
                </a:solidFill>
              </a:rPr>
            </a:br>
            <a:endParaRPr lang="en-US" sz="4000" b="1">
              <a:solidFill>
                <a:srgbClr val="3333CC"/>
              </a:solidFill>
            </a:endParaRPr>
          </a:p>
          <a:p>
            <a:r>
              <a:rPr lang="en-US" sz="4000" b="1">
                <a:solidFill>
                  <a:srgbClr val="3333CC"/>
                </a:solidFill>
              </a:rPr>
              <a:t>Prey- The animal that is captured and eaten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barn(inHorizontal)">
                                      <p:cBhvr>
                                        <p:cTn id="7" dur="500"/>
                                        <p:tgtEl>
                                          <p:spTgt spid="37890"/>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builtIn="1"/>
                                        </p:tgtEl>
                                      </p:cMediaNode>
                                    </p:audio>
                                  </p:subTnLst>
                                </p:cTn>
                              </p:par>
                            </p:childTnLst>
                          </p:cTn>
                        </p:par>
                      </p:childTnLst>
                    </p:cTn>
                  </p:par>
                  <p:par>
                    <p:cTn id="8" fill="hold">
                      <p:stCondLst>
                        <p:cond delay="indefinite"/>
                      </p:stCondLst>
                      <p:childTnLst>
                        <p:par>
                          <p:cTn id="9" fill="hold">
                            <p:stCondLst>
                              <p:cond delay="0"/>
                            </p:stCondLst>
                            <p:childTnLst>
                              <p:par>
                                <p:cTn id="10" presetID="17" presetClass="entr" presetSubtype="8" fill="hold" grpId="0" nodeType="clickEffect">
                                  <p:stCondLst>
                                    <p:cond delay="0"/>
                                  </p:stCondLst>
                                  <p:childTnLst>
                                    <p:set>
                                      <p:cBhvr>
                                        <p:cTn id="11" dur="1" fill="hold">
                                          <p:stCondLst>
                                            <p:cond delay="0"/>
                                          </p:stCondLst>
                                        </p:cTn>
                                        <p:tgtEl>
                                          <p:spTgt spid="37891">
                                            <p:txEl>
                                              <p:pRg st="0" end="0"/>
                                            </p:txEl>
                                          </p:spTgt>
                                        </p:tgtEl>
                                        <p:attrNameLst>
                                          <p:attrName>style.visibility</p:attrName>
                                        </p:attrNameLst>
                                      </p:cBhvr>
                                      <p:to>
                                        <p:strVal val="visible"/>
                                      </p:to>
                                    </p:set>
                                    <p:anim calcmode="lin" valueType="num">
                                      <p:cBhvr>
                                        <p:cTn id="12" dur="500" fill="hold"/>
                                        <p:tgtEl>
                                          <p:spTgt spid="37891">
                                            <p:txEl>
                                              <p:pRg st="0" end="0"/>
                                            </p:txEl>
                                          </p:spTgt>
                                        </p:tgtEl>
                                        <p:attrNameLst>
                                          <p:attrName>ppt_x</p:attrName>
                                        </p:attrNameLst>
                                      </p:cBhvr>
                                      <p:tavLst>
                                        <p:tav tm="0">
                                          <p:val>
                                            <p:strVal val="#ppt_x-#ppt_w/2"/>
                                          </p:val>
                                        </p:tav>
                                        <p:tav tm="100000">
                                          <p:val>
                                            <p:strVal val="#ppt_x"/>
                                          </p:val>
                                        </p:tav>
                                      </p:tavLst>
                                    </p:anim>
                                    <p:anim calcmode="lin" valueType="num">
                                      <p:cBhvr>
                                        <p:cTn id="13" dur="500" fill="hold"/>
                                        <p:tgtEl>
                                          <p:spTgt spid="37891">
                                            <p:txEl>
                                              <p:pRg st="0" end="0"/>
                                            </p:txEl>
                                          </p:spTgt>
                                        </p:tgtEl>
                                        <p:attrNameLst>
                                          <p:attrName>ppt_y</p:attrName>
                                        </p:attrNameLst>
                                      </p:cBhvr>
                                      <p:tavLst>
                                        <p:tav tm="0">
                                          <p:val>
                                            <p:strVal val="#ppt_y"/>
                                          </p:val>
                                        </p:tav>
                                        <p:tav tm="100000">
                                          <p:val>
                                            <p:strVal val="#ppt_y"/>
                                          </p:val>
                                        </p:tav>
                                      </p:tavLst>
                                    </p:anim>
                                    <p:anim calcmode="lin" valueType="num">
                                      <p:cBhvr>
                                        <p:cTn id="14" dur="500" fill="hold"/>
                                        <p:tgtEl>
                                          <p:spTgt spid="37891">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7891">
                                            <p:txEl>
                                              <p:pRg st="0" end="0"/>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3" name="LASER.WAV" builtIn="1"/>
                                        </p:tgtEl>
                                      </p:cMediaNode>
                                    </p:audio>
                                  </p:subTnLst>
                                </p:cTn>
                              </p:par>
                            </p:childTnLst>
                          </p:cTn>
                        </p:par>
                      </p:childTnLst>
                    </p:cTn>
                  </p:par>
                  <p:par>
                    <p:cTn id="16" fill="hold">
                      <p:stCondLst>
                        <p:cond delay="indefinite"/>
                      </p:stCondLst>
                      <p:childTnLst>
                        <p:par>
                          <p:cTn id="17" fill="hold">
                            <p:stCondLst>
                              <p:cond delay="0"/>
                            </p:stCondLst>
                            <p:childTnLst>
                              <p:par>
                                <p:cTn id="18" presetID="17" presetClass="entr" presetSubtype="8" fill="hold" grpId="0" nodeType="clickEffect">
                                  <p:stCondLst>
                                    <p:cond delay="0"/>
                                  </p:stCondLst>
                                  <p:childTnLst>
                                    <p:set>
                                      <p:cBhvr>
                                        <p:cTn id="19" dur="1" fill="hold">
                                          <p:stCondLst>
                                            <p:cond delay="0"/>
                                          </p:stCondLst>
                                        </p:cTn>
                                        <p:tgtEl>
                                          <p:spTgt spid="37891">
                                            <p:txEl>
                                              <p:pRg st="1" end="1"/>
                                            </p:txEl>
                                          </p:spTgt>
                                        </p:tgtEl>
                                        <p:attrNameLst>
                                          <p:attrName>style.visibility</p:attrName>
                                        </p:attrNameLst>
                                      </p:cBhvr>
                                      <p:to>
                                        <p:strVal val="visible"/>
                                      </p:to>
                                    </p:set>
                                    <p:anim calcmode="lin" valueType="num">
                                      <p:cBhvr>
                                        <p:cTn id="20" dur="500" fill="hold"/>
                                        <p:tgtEl>
                                          <p:spTgt spid="37891">
                                            <p:txEl>
                                              <p:pRg st="1" end="1"/>
                                            </p:txEl>
                                          </p:spTgt>
                                        </p:tgtEl>
                                        <p:attrNameLst>
                                          <p:attrName>ppt_x</p:attrName>
                                        </p:attrNameLst>
                                      </p:cBhvr>
                                      <p:tavLst>
                                        <p:tav tm="0">
                                          <p:val>
                                            <p:strVal val="#ppt_x-#ppt_w/2"/>
                                          </p:val>
                                        </p:tav>
                                        <p:tav tm="100000">
                                          <p:val>
                                            <p:strVal val="#ppt_x"/>
                                          </p:val>
                                        </p:tav>
                                      </p:tavLst>
                                    </p:anim>
                                    <p:anim calcmode="lin" valueType="num">
                                      <p:cBhvr>
                                        <p:cTn id="21" dur="500" fill="hold"/>
                                        <p:tgtEl>
                                          <p:spTgt spid="37891">
                                            <p:txEl>
                                              <p:pRg st="1" end="1"/>
                                            </p:txEl>
                                          </p:spTgt>
                                        </p:tgtEl>
                                        <p:attrNameLst>
                                          <p:attrName>ppt_y</p:attrName>
                                        </p:attrNameLst>
                                      </p:cBhvr>
                                      <p:tavLst>
                                        <p:tav tm="0">
                                          <p:val>
                                            <p:strVal val="#ppt_y"/>
                                          </p:val>
                                        </p:tav>
                                        <p:tav tm="100000">
                                          <p:val>
                                            <p:strVal val="#ppt_y"/>
                                          </p:val>
                                        </p:tav>
                                      </p:tavLst>
                                    </p:anim>
                                    <p:anim calcmode="lin" valueType="num">
                                      <p:cBhvr>
                                        <p:cTn id="22" dur="500" fill="hold"/>
                                        <p:tgtEl>
                                          <p:spTgt spid="37891">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37891">
                                            <p:txEl>
                                              <p:pRg st="1" end="1"/>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LASER.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229600" cy="715962"/>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dirty="0"/>
              <a:t>What is a Food Web?</a:t>
            </a:r>
          </a:p>
        </p:txBody>
      </p:sp>
      <p:sp>
        <p:nvSpPr>
          <p:cNvPr id="35843" name="Rectangle 3"/>
          <p:cNvSpPr>
            <a:spLocks noGrp="1" noChangeArrowheads="1"/>
          </p:cNvSpPr>
          <p:nvPr>
            <p:ph type="body" idx="1"/>
          </p:nvPr>
        </p:nvSpPr>
        <p:spPr>
          <a:xfrm>
            <a:off x="685800" y="1219200"/>
            <a:ext cx="8153400" cy="5105400"/>
          </a:xfrm>
        </p:spPr>
        <p:txBody>
          <a:bodyPr>
            <a:normAutofit/>
          </a:bodyPr>
          <a:lstStyle/>
          <a:p>
            <a:pPr lvl="1"/>
            <a:r>
              <a:rPr lang="en-US" sz="3200" dirty="0"/>
              <a:t>A more realistic way of looking at the relationship of plants and animals in an environment</a:t>
            </a:r>
          </a:p>
          <a:p>
            <a:pPr lvl="1"/>
            <a:r>
              <a:rPr lang="en-US" sz="3200" dirty="0"/>
              <a:t>Several food chains linked together</a:t>
            </a:r>
          </a:p>
          <a:p>
            <a:pPr lvl="1"/>
            <a:r>
              <a:rPr lang="en-US" sz="3200" dirty="0"/>
              <a:t>A predator from one food chain may be linked to the prey of another food chain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100000"/>
                                  </p:iterate>
                                  <p:childTnLst>
                                    <p:set>
                                      <p:cBhvr>
                                        <p:cTn id="6" dur="1" fill="hold">
                                          <p:stCondLst>
                                            <p:cond delay="0"/>
                                          </p:stCondLst>
                                        </p:cTn>
                                        <p:tgtEl>
                                          <p:spTgt spid="35842"/>
                                        </p:tgtEl>
                                        <p:attrNameLst>
                                          <p:attrName>style.visibility</p:attrName>
                                        </p:attrNameLst>
                                      </p:cBhvr>
                                      <p:to>
                                        <p:strVal val="visible"/>
                                      </p:to>
                                    </p:set>
                                    <p:anim calcmode="lin" valueType="num">
                                      <p:cBhvr additive="base">
                                        <p:cTn id="7" dur="75" fill="hold"/>
                                        <p:tgtEl>
                                          <p:spTgt spid="35842"/>
                                        </p:tgtEl>
                                        <p:attrNameLst>
                                          <p:attrName>ppt_x</p:attrName>
                                        </p:attrNameLst>
                                      </p:cBhvr>
                                      <p:tavLst>
                                        <p:tav tm="0">
                                          <p:val>
                                            <p:strVal val="1+#ppt_w/2"/>
                                          </p:val>
                                        </p:tav>
                                        <p:tav tm="100000">
                                          <p:val>
                                            <p:strVal val="#ppt_x"/>
                                          </p:val>
                                        </p:tav>
                                      </p:tavLst>
                                    </p:anim>
                                    <p:anim calcmode="lin" valueType="num">
                                      <p:cBhvr additive="base">
                                        <p:cTn id="8" dur="75" fill="hold"/>
                                        <p:tgtEl>
                                          <p:spTgt spid="3584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TYPE.WAV" builtIn="1"/>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3">
                                            <p:txEl>
                                              <p:pRg st="0" end="0"/>
                                            </p:txEl>
                                          </p:spTgt>
                                        </p:tgtEl>
                                        <p:attrNameLst>
                                          <p:attrName>style.visibility</p:attrName>
                                        </p:attrNameLst>
                                      </p:cBhvr>
                                      <p:to>
                                        <p:strVal val="visible"/>
                                      </p:to>
                                    </p:set>
                                    <p:anim calcmode="lin" valueType="num">
                                      <p:cBhvr additive="base">
                                        <p:cTn id="13"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3">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GLASS.WAV" builtIn="1"/>
                                        </p:tgtEl>
                                      </p:cMediaNode>
                                    </p:audio>
                                  </p:subTnLst>
                                </p:cTn>
                              </p:par>
                              <p:par>
                                <p:cTn id="15" presetID="2" presetClass="entr" presetSubtype="4" fill="hold" grpId="0" nodeType="withEffect">
                                  <p:stCondLst>
                                    <p:cond delay="0"/>
                                  </p:stCondLst>
                                  <p:childTnLst>
                                    <p:set>
                                      <p:cBhvr>
                                        <p:cTn id="16" dur="1" fill="hold">
                                          <p:stCondLst>
                                            <p:cond delay="0"/>
                                          </p:stCondLst>
                                        </p:cTn>
                                        <p:tgtEl>
                                          <p:spTgt spid="35843">
                                            <p:txEl>
                                              <p:pRg st="1" end="1"/>
                                            </p:txEl>
                                          </p:spTgt>
                                        </p:tgtEl>
                                        <p:attrNameLst>
                                          <p:attrName>style.visibility</p:attrName>
                                        </p:attrNameLst>
                                      </p:cBhvr>
                                      <p:to>
                                        <p:strVal val="visible"/>
                                      </p:to>
                                    </p:set>
                                    <p:anim calcmode="lin" valueType="num">
                                      <p:cBhvr additive="base">
                                        <p:cTn id="17" dur="500" fill="hold"/>
                                        <p:tgtEl>
                                          <p:spTgt spid="3584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5843">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GLASS.WAV" builtIn="1"/>
                                        </p:tgtEl>
                                      </p:cMediaNode>
                                    </p:audio>
                                  </p:subTnLst>
                                </p:cTn>
                              </p:par>
                              <p:par>
                                <p:cTn id="19" presetID="2" presetClass="entr" presetSubtype="4" fill="hold" grpId="0" nodeType="withEffect">
                                  <p:stCondLst>
                                    <p:cond delay="0"/>
                                  </p:stCondLst>
                                  <p:childTnLst>
                                    <p:set>
                                      <p:cBhvr>
                                        <p:cTn id="20" dur="1" fill="hold">
                                          <p:stCondLst>
                                            <p:cond delay="0"/>
                                          </p:stCondLst>
                                        </p:cTn>
                                        <p:tgtEl>
                                          <p:spTgt spid="35843">
                                            <p:txEl>
                                              <p:pRg st="2" end="2"/>
                                            </p:txEl>
                                          </p:spTgt>
                                        </p:tgtEl>
                                        <p:attrNameLst>
                                          <p:attrName>style.visibility</p:attrName>
                                        </p:attrNameLst>
                                      </p:cBhvr>
                                      <p:to>
                                        <p:strVal val="visible"/>
                                      </p:to>
                                    </p:set>
                                    <p:anim calcmode="lin" valueType="num">
                                      <p:cBhvr additive="base">
                                        <p:cTn id="21" dur="500" fill="hold"/>
                                        <p:tgtEl>
                                          <p:spTgt spid="3584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5843">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GLASS.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nimBg="1" autoUpdateAnimBg="0"/>
      <p:bldP spid="3584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381000" y="457200"/>
            <a:ext cx="8229600" cy="18128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92370" y="2514600"/>
            <a:ext cx="8270772" cy="3733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257524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t>Food Webs</a:t>
            </a:r>
          </a:p>
        </p:txBody>
      </p:sp>
      <p:sp>
        <p:nvSpPr>
          <p:cNvPr id="36867" name="Rectangle 3"/>
          <p:cNvSpPr>
            <a:spLocks noGrp="1" noChangeArrowheads="1"/>
          </p:cNvSpPr>
          <p:nvPr>
            <p:ph type="body" idx="1"/>
          </p:nvPr>
        </p:nvSpPr>
        <p:spPr/>
        <p:txBody>
          <a:bodyPr/>
          <a:lstStyle/>
          <a:p>
            <a:r>
              <a:rPr lang="en-US" sz="3600" b="1">
                <a:solidFill>
                  <a:srgbClr val="3333CC"/>
                </a:solidFill>
              </a:rPr>
              <a:t>How many food chains can you make from this food web?</a:t>
            </a:r>
            <a:endParaRPr lang="en-US" sz="4000" b="1">
              <a:solidFill>
                <a:srgbClr val="3333CC"/>
              </a:solidFill>
            </a:endParaRPr>
          </a:p>
        </p:txBody>
      </p:sp>
      <p:grpSp>
        <p:nvGrpSpPr>
          <p:cNvPr id="2" name="Group 16"/>
          <p:cNvGrpSpPr>
            <a:grpSpLocks/>
          </p:cNvGrpSpPr>
          <p:nvPr/>
        </p:nvGrpSpPr>
        <p:grpSpPr bwMode="auto">
          <a:xfrm>
            <a:off x="685800" y="2514600"/>
            <a:ext cx="7469188" cy="3884613"/>
            <a:chOff x="480" y="1632"/>
            <a:chExt cx="4705" cy="2447"/>
          </a:xfrm>
        </p:grpSpPr>
        <p:graphicFrame>
          <p:nvGraphicFramePr>
            <p:cNvPr id="36868" name="Object 4"/>
            <p:cNvGraphicFramePr>
              <a:graphicFrameLocks noChangeAspect="1"/>
            </p:cNvGraphicFramePr>
            <p:nvPr/>
          </p:nvGraphicFramePr>
          <p:xfrm>
            <a:off x="480" y="1824"/>
            <a:ext cx="798" cy="870"/>
          </p:xfrm>
          <a:graphic>
            <a:graphicData uri="http://schemas.openxmlformats.org/presentationml/2006/ole">
              <p:oleObj spid="_x0000_s119810" name="Clip" r:id="rId5" imgW="1266840" imgH="1380960" progId="">
                <p:embed/>
              </p:oleObj>
            </a:graphicData>
          </a:graphic>
        </p:graphicFrame>
        <p:graphicFrame>
          <p:nvGraphicFramePr>
            <p:cNvPr id="36869" name="Object 5"/>
            <p:cNvGraphicFramePr>
              <a:graphicFrameLocks noChangeAspect="1"/>
            </p:cNvGraphicFramePr>
            <p:nvPr/>
          </p:nvGraphicFramePr>
          <p:xfrm>
            <a:off x="1344" y="3216"/>
            <a:ext cx="810" cy="738"/>
          </p:xfrm>
          <a:graphic>
            <a:graphicData uri="http://schemas.openxmlformats.org/presentationml/2006/ole">
              <p:oleObj spid="_x0000_s119811" name="Clip" r:id="rId6" imgW="1285920" imgH="1171440" progId="">
                <p:embed/>
              </p:oleObj>
            </a:graphicData>
          </a:graphic>
        </p:graphicFrame>
        <p:graphicFrame>
          <p:nvGraphicFramePr>
            <p:cNvPr id="36870" name="Object 6"/>
            <p:cNvGraphicFramePr>
              <a:graphicFrameLocks noChangeAspect="1"/>
            </p:cNvGraphicFramePr>
            <p:nvPr/>
          </p:nvGraphicFramePr>
          <p:xfrm>
            <a:off x="4512" y="1968"/>
            <a:ext cx="673" cy="1224"/>
          </p:xfrm>
          <a:graphic>
            <a:graphicData uri="http://schemas.openxmlformats.org/presentationml/2006/ole">
              <p:oleObj spid="_x0000_s119812" name="Clip" r:id="rId7" imgW="733320" imgH="1333440" progId="">
                <p:embed/>
              </p:oleObj>
            </a:graphicData>
          </a:graphic>
        </p:graphicFrame>
        <p:graphicFrame>
          <p:nvGraphicFramePr>
            <p:cNvPr id="36871" name="Object 7"/>
            <p:cNvGraphicFramePr>
              <a:graphicFrameLocks noChangeAspect="1"/>
            </p:cNvGraphicFramePr>
            <p:nvPr/>
          </p:nvGraphicFramePr>
          <p:xfrm>
            <a:off x="2448" y="1632"/>
            <a:ext cx="990" cy="828"/>
          </p:xfrm>
          <a:graphic>
            <a:graphicData uri="http://schemas.openxmlformats.org/presentationml/2006/ole">
              <p:oleObj spid="_x0000_s119813" name="Clip" r:id="rId8" imgW="1571760" imgH="1314360" progId="">
                <p:embed/>
              </p:oleObj>
            </a:graphicData>
          </a:graphic>
        </p:graphicFrame>
        <p:graphicFrame>
          <p:nvGraphicFramePr>
            <p:cNvPr id="36872" name="Object 8"/>
            <p:cNvGraphicFramePr>
              <a:graphicFrameLocks noChangeAspect="1"/>
            </p:cNvGraphicFramePr>
            <p:nvPr/>
          </p:nvGraphicFramePr>
          <p:xfrm>
            <a:off x="3024" y="3312"/>
            <a:ext cx="1056" cy="767"/>
          </p:xfrm>
          <a:graphic>
            <a:graphicData uri="http://schemas.openxmlformats.org/presentationml/2006/ole">
              <p:oleObj spid="_x0000_s119814" name="Clip" r:id="rId9" imgW="3448080" imgH="2505240" progId="">
                <p:embed/>
              </p:oleObj>
            </a:graphicData>
          </a:graphic>
        </p:graphicFrame>
        <p:sp>
          <p:nvSpPr>
            <p:cNvPr id="36873" name="Line 9"/>
            <p:cNvSpPr>
              <a:spLocks noChangeShapeType="1"/>
            </p:cNvSpPr>
            <p:nvPr/>
          </p:nvSpPr>
          <p:spPr bwMode="auto">
            <a:xfrm flipV="1">
              <a:off x="3744" y="2869"/>
              <a:ext cx="768" cy="443"/>
            </a:xfrm>
            <a:prstGeom prst="line">
              <a:avLst/>
            </a:prstGeom>
            <a:noFill/>
            <a:ln w="28575">
              <a:solidFill>
                <a:srgbClr val="3333CC"/>
              </a:solidFill>
              <a:round/>
              <a:headEnd/>
              <a:tailEnd type="triangle" w="med" len="med"/>
            </a:ln>
            <a:effectLst/>
          </p:spPr>
          <p:txBody>
            <a:bodyPr wrap="none" anchor="ctr"/>
            <a:lstStyle/>
            <a:p>
              <a:endParaRPr lang="en-US"/>
            </a:p>
          </p:txBody>
        </p:sp>
        <p:sp>
          <p:nvSpPr>
            <p:cNvPr id="36874" name="Line 10"/>
            <p:cNvSpPr>
              <a:spLocks noChangeShapeType="1"/>
            </p:cNvSpPr>
            <p:nvPr/>
          </p:nvSpPr>
          <p:spPr bwMode="auto">
            <a:xfrm flipH="1" flipV="1">
              <a:off x="2208" y="3552"/>
              <a:ext cx="768" cy="96"/>
            </a:xfrm>
            <a:prstGeom prst="line">
              <a:avLst/>
            </a:prstGeom>
            <a:noFill/>
            <a:ln w="28575">
              <a:solidFill>
                <a:srgbClr val="3333CC"/>
              </a:solidFill>
              <a:round/>
              <a:headEnd/>
              <a:tailEnd type="triangle" w="med" len="med"/>
            </a:ln>
            <a:effectLst/>
          </p:spPr>
          <p:txBody>
            <a:bodyPr wrap="none" anchor="ctr"/>
            <a:lstStyle/>
            <a:p>
              <a:endParaRPr lang="en-US"/>
            </a:p>
          </p:txBody>
        </p:sp>
        <p:sp>
          <p:nvSpPr>
            <p:cNvPr id="36875" name="Line 11"/>
            <p:cNvSpPr>
              <a:spLocks noChangeShapeType="1"/>
            </p:cNvSpPr>
            <p:nvPr/>
          </p:nvSpPr>
          <p:spPr bwMode="auto">
            <a:xfrm flipH="1" flipV="1">
              <a:off x="1104" y="2736"/>
              <a:ext cx="336" cy="624"/>
            </a:xfrm>
            <a:prstGeom prst="line">
              <a:avLst/>
            </a:prstGeom>
            <a:noFill/>
            <a:ln w="28575">
              <a:solidFill>
                <a:srgbClr val="3333CC"/>
              </a:solidFill>
              <a:round/>
              <a:headEnd/>
              <a:tailEnd type="triangle" w="med" len="med"/>
            </a:ln>
            <a:effectLst/>
          </p:spPr>
          <p:txBody>
            <a:bodyPr wrap="none" anchor="ctr"/>
            <a:lstStyle/>
            <a:p>
              <a:endParaRPr lang="en-US"/>
            </a:p>
          </p:txBody>
        </p:sp>
        <p:sp>
          <p:nvSpPr>
            <p:cNvPr id="36876" name="Line 12"/>
            <p:cNvSpPr>
              <a:spLocks noChangeShapeType="1"/>
            </p:cNvSpPr>
            <p:nvPr/>
          </p:nvSpPr>
          <p:spPr bwMode="auto">
            <a:xfrm flipV="1">
              <a:off x="1344" y="2064"/>
              <a:ext cx="1200" cy="240"/>
            </a:xfrm>
            <a:prstGeom prst="line">
              <a:avLst/>
            </a:prstGeom>
            <a:noFill/>
            <a:ln w="28575">
              <a:solidFill>
                <a:srgbClr val="3333CC"/>
              </a:solidFill>
              <a:round/>
              <a:headEnd/>
              <a:tailEnd type="triangle" w="med" len="med"/>
            </a:ln>
            <a:effectLst/>
          </p:spPr>
          <p:txBody>
            <a:bodyPr wrap="none" anchor="ctr"/>
            <a:lstStyle/>
            <a:p>
              <a:endParaRPr lang="en-US"/>
            </a:p>
          </p:txBody>
        </p:sp>
        <p:sp>
          <p:nvSpPr>
            <p:cNvPr id="36877" name="Line 13"/>
            <p:cNvSpPr>
              <a:spLocks noChangeShapeType="1"/>
            </p:cNvSpPr>
            <p:nvPr/>
          </p:nvSpPr>
          <p:spPr bwMode="auto">
            <a:xfrm flipH="1" flipV="1">
              <a:off x="3408" y="2064"/>
              <a:ext cx="1104" cy="288"/>
            </a:xfrm>
            <a:prstGeom prst="line">
              <a:avLst/>
            </a:prstGeom>
            <a:noFill/>
            <a:ln w="28575">
              <a:solidFill>
                <a:srgbClr val="3333CC"/>
              </a:solidFill>
              <a:round/>
              <a:headEnd/>
              <a:tailEnd type="triangle" w="med" len="med"/>
            </a:ln>
            <a:effectLst/>
          </p:spPr>
          <p:txBody>
            <a:bodyPr wrap="none" anchor="ctr"/>
            <a:lstStyle/>
            <a:p>
              <a:endParaRPr lang="en-US"/>
            </a:p>
          </p:txBody>
        </p:sp>
        <p:sp>
          <p:nvSpPr>
            <p:cNvPr id="36878" name="Line 14"/>
            <p:cNvSpPr>
              <a:spLocks noChangeShapeType="1"/>
            </p:cNvSpPr>
            <p:nvPr/>
          </p:nvSpPr>
          <p:spPr bwMode="auto">
            <a:xfrm flipV="1">
              <a:off x="2016" y="2304"/>
              <a:ext cx="624" cy="864"/>
            </a:xfrm>
            <a:prstGeom prst="line">
              <a:avLst/>
            </a:prstGeom>
            <a:noFill/>
            <a:ln w="28575">
              <a:solidFill>
                <a:srgbClr val="3333CC"/>
              </a:solidFill>
              <a:round/>
              <a:headEnd/>
              <a:tailEnd type="triangle" w="med" len="med"/>
            </a:ln>
            <a:effectLst/>
          </p:spPr>
          <p:txBody>
            <a:bodyPr wrap="none" anchor="ctr"/>
            <a:lstStyle/>
            <a:p>
              <a:endParaRPr lang="en-US"/>
            </a:p>
          </p:txBody>
        </p:sp>
        <p:sp>
          <p:nvSpPr>
            <p:cNvPr id="36879" name="Line 15"/>
            <p:cNvSpPr>
              <a:spLocks noChangeShapeType="1"/>
            </p:cNvSpPr>
            <p:nvPr/>
          </p:nvSpPr>
          <p:spPr bwMode="auto">
            <a:xfrm flipH="1">
              <a:off x="1248" y="2592"/>
              <a:ext cx="3264" cy="0"/>
            </a:xfrm>
            <a:prstGeom prst="line">
              <a:avLst/>
            </a:prstGeom>
            <a:noFill/>
            <a:ln w="28575">
              <a:solidFill>
                <a:srgbClr val="3333CC"/>
              </a:solidFill>
              <a:round/>
              <a:headEnd/>
              <a:tailEnd type="triangle" w="med" len="me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p:cTn id="7" dur="1000" fill="hold"/>
                                        <p:tgtEl>
                                          <p:spTgt spid="36866"/>
                                        </p:tgtEl>
                                        <p:attrNameLst>
                                          <p:attrName>ppt_w</p:attrName>
                                        </p:attrNameLst>
                                      </p:cBhvr>
                                      <p:tavLst>
                                        <p:tav tm="0">
                                          <p:val>
                                            <p:fltVal val="0"/>
                                          </p:val>
                                        </p:tav>
                                        <p:tav tm="100000">
                                          <p:val>
                                            <p:strVal val="#ppt_w"/>
                                          </p:val>
                                        </p:tav>
                                      </p:tavLst>
                                    </p:anim>
                                    <p:anim calcmode="lin" valueType="num">
                                      <p:cBhvr>
                                        <p:cTn id="8" dur="1000" fill="hold"/>
                                        <p:tgtEl>
                                          <p:spTgt spid="36866"/>
                                        </p:tgtEl>
                                        <p:attrNameLst>
                                          <p:attrName>ppt_h</p:attrName>
                                        </p:attrNameLst>
                                      </p:cBhvr>
                                      <p:tavLst>
                                        <p:tav tm="0">
                                          <p:val>
                                            <p:fltVal val="0"/>
                                          </p:val>
                                        </p:tav>
                                        <p:tav tm="100000">
                                          <p:val>
                                            <p:strVal val="#ppt_h"/>
                                          </p:val>
                                        </p:tav>
                                      </p:tavLst>
                                    </p:anim>
                                    <p:anim calcmode="lin" valueType="num">
                                      <p:cBhvr>
                                        <p:cTn id="9" dur="1000" fill="hold"/>
                                        <p:tgtEl>
                                          <p:spTgt spid="3686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6866"/>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RICOCHET.WAV" builtIn="1"/>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6867">
                                            <p:txEl>
                                              <p:pRg st="0" end="0"/>
                                            </p:txEl>
                                          </p:spTgt>
                                        </p:tgtEl>
                                        <p:attrNameLst>
                                          <p:attrName>style.visibility</p:attrName>
                                        </p:attrNameLst>
                                      </p:cBhvr>
                                      <p:to>
                                        <p:strVal val="visible"/>
                                      </p:to>
                                    </p:set>
                                    <p:animEffect transition="in" filter="wipe(left)">
                                      <p:cBhvr>
                                        <p:cTn id="15" dur="500"/>
                                        <p:tgtEl>
                                          <p:spTgt spid="36867">
                                            <p:txEl>
                                              <p:pRg st="0" end="0"/>
                                            </p:txEl>
                                          </p:spTgt>
                                        </p:tgtEl>
                                      </p:cBhvr>
                                    </p:animEffect>
                                  </p:childTnLst>
                                  <p:subTnLst>
                                    <p:audio>
                                      <p:cMediaNode>
                                        <p:cTn display="0" masterRel="sameClick">
                                          <p:stCondLst>
                                            <p:cond evt="begin" delay="0">
                                              <p:tn val="13"/>
                                            </p:cond>
                                          </p:stCondLst>
                                          <p:endCondLst>
                                            <p:cond evt="onStopAudio" delay="0">
                                              <p:tgtEl>
                                                <p:sldTgt/>
                                              </p:tgtEl>
                                            </p:cond>
                                          </p:endCondLst>
                                        </p:cTn>
                                        <p:tgtEl>
                                          <p:sndTgt r:embed="rId3" name="RICOCHET.WAV" builtIn="1"/>
                                        </p:tgtEl>
                                      </p:cMediaNode>
                                    </p:audio>
                                  </p:sub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heckerboard(across)">
                                      <p:cBhvr>
                                        <p:cTn id="20" dur="500"/>
                                        <p:tgtEl>
                                          <p:spTgt spid="2"/>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autoUpdateAnimBg="0"/>
      <p:bldP spid="36867" grpId="0" build="p"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Types of food web representation&#10;• These food webs simply indicate a&#10;feeding relationship.&#10;TOPOLOGICAL&#10;WEBS&#10;• Bio-energeti..."/>
          <p:cNvPicPr>
            <a:picLocks noChangeAspect="1" noChangeArrowheads="1"/>
          </p:cNvPicPr>
          <p:nvPr/>
        </p:nvPicPr>
        <p:blipFill>
          <a:blip r:embed="rId2"/>
          <a:srcRect/>
          <a:stretch>
            <a:fillRect/>
          </a:stretch>
        </p:blipFill>
        <p:spPr bwMode="auto">
          <a:xfrm>
            <a:off x="58994" y="0"/>
            <a:ext cx="8780206" cy="6858000"/>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57150">
            <a:solidFill>
              <a:schemeClr val="accent1"/>
            </a:solidFill>
          </a:ln>
        </p:spPr>
        <p:txBody>
          <a:bodyPr>
            <a:noAutofit/>
          </a:bodyPr>
          <a:lstStyle/>
          <a:p>
            <a:pPr algn="l"/>
            <a:r>
              <a:rPr lang="en-US" sz="2400" dirty="0" smtClean="0"/>
              <a:t>All organisms in an ecosystem can be placed in </a:t>
            </a:r>
            <a:r>
              <a:rPr lang="en-US" sz="2400" dirty="0" err="1" smtClean="0"/>
              <a:t>trophic</a:t>
            </a:r>
            <a:r>
              <a:rPr lang="en-US" sz="2400" dirty="0" smtClean="0"/>
              <a:t> levels depending on what energy source they rely upon and how they provide energy for other organisms in the food web.</a:t>
            </a:r>
            <a:endParaRPr lang="en-US" sz="2400" dirty="0"/>
          </a:p>
        </p:txBody>
      </p:sp>
      <p:sp>
        <p:nvSpPr>
          <p:cNvPr id="3" name="Content Placeholder 2"/>
          <p:cNvSpPr>
            <a:spLocks noGrp="1"/>
          </p:cNvSpPr>
          <p:nvPr>
            <p:ph idx="1"/>
          </p:nvPr>
        </p:nvSpPr>
        <p:spPr/>
        <p:txBody>
          <a:bodyPr/>
          <a:lstStyle/>
          <a:p>
            <a:endParaRPr lang="en-US"/>
          </a:p>
        </p:txBody>
      </p:sp>
      <p:pic>
        <p:nvPicPr>
          <p:cNvPr id="4" name="Picture 4" descr="trophiccycle.gif"/>
          <p:cNvPicPr>
            <a:picLocks noChangeAspect="1"/>
          </p:cNvPicPr>
          <p:nvPr/>
        </p:nvPicPr>
        <p:blipFill>
          <a:blip r:embed="rId2"/>
          <a:srcRect/>
          <a:stretch>
            <a:fillRect/>
          </a:stretch>
        </p:blipFill>
        <p:spPr bwMode="auto">
          <a:xfrm>
            <a:off x="1" y="1600199"/>
            <a:ext cx="9144000" cy="5257801"/>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229600" cy="1143000"/>
          </a:xfrm>
        </p:spPr>
        <p:style>
          <a:lnRef idx="0">
            <a:schemeClr val="accent3"/>
          </a:lnRef>
          <a:fillRef idx="3">
            <a:schemeClr val="accent3"/>
          </a:fillRef>
          <a:effectRef idx="3">
            <a:schemeClr val="accent3"/>
          </a:effectRef>
          <a:fontRef idx="minor">
            <a:schemeClr val="lt1"/>
          </a:fontRef>
        </p:style>
        <p:txBody>
          <a:bodyPr/>
          <a:lstStyle/>
          <a:p>
            <a:r>
              <a:rPr lang="en-US" dirty="0" smtClean="0"/>
              <a:t>Principles of Ecosystem Function </a:t>
            </a:r>
            <a:endParaRPr lang="en-US" dirty="0"/>
          </a:p>
        </p:txBody>
      </p:sp>
      <p:sp>
        <p:nvSpPr>
          <p:cNvPr id="3" name="Content Placeholder 2"/>
          <p:cNvSpPr>
            <a:spLocks noGrp="1"/>
          </p:cNvSpPr>
          <p:nvPr>
            <p:ph idx="1"/>
          </p:nvPr>
        </p:nvSpPr>
        <p:spPr>
          <a:xfrm>
            <a:off x="457200" y="2133600"/>
            <a:ext cx="8229600" cy="2133600"/>
          </a:xfrm>
        </p:spPr>
        <p:txBody>
          <a:bodyPr/>
          <a:lstStyle/>
          <a:p>
            <a:r>
              <a:rPr lang="en-US" dirty="0" smtClean="0"/>
              <a:t>Energy transfers by two ways </a:t>
            </a:r>
          </a:p>
          <a:p>
            <a:pPr lvl="2">
              <a:buNone/>
            </a:pPr>
            <a:r>
              <a:rPr lang="en-US" dirty="0" smtClean="0"/>
              <a:t>A. Ecosystem approach </a:t>
            </a:r>
          </a:p>
          <a:p>
            <a:pPr lvl="2">
              <a:buNone/>
            </a:pPr>
            <a:r>
              <a:rPr lang="en-US" dirty="0" smtClean="0"/>
              <a:t>B. Biogeochemical cycles </a:t>
            </a: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b="1" dirty="0" smtClean="0">
                <a:cs typeface="Times New Roman" pitchFamily="18" charset="0"/>
              </a:rPr>
              <a:t>ENERGY FLOW IN THE ECOSYSTEMS</a:t>
            </a:r>
            <a:endParaRPr lang="en-US" dirty="0"/>
          </a:p>
        </p:txBody>
      </p:sp>
      <p:pic>
        <p:nvPicPr>
          <p:cNvPr id="4" name="Picture 5" descr="SN2445"/>
          <p:cNvPicPr>
            <a:picLocks noChangeAspect="1" noChangeArrowheads="1"/>
          </p:cNvPicPr>
          <p:nvPr/>
        </p:nvPicPr>
        <p:blipFill>
          <a:blip r:embed="rId2"/>
          <a:srcRect/>
          <a:stretch>
            <a:fillRect/>
          </a:stretch>
        </p:blipFill>
        <p:spPr bwMode="auto">
          <a:xfrm>
            <a:off x="457200" y="1190824"/>
            <a:ext cx="8229600" cy="5209976"/>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0">
            <a:schemeClr val="accent3"/>
          </a:lnRef>
          <a:fillRef idx="3">
            <a:schemeClr val="accent3"/>
          </a:fillRef>
          <a:effectRef idx="3">
            <a:schemeClr val="accent3"/>
          </a:effectRef>
          <a:fontRef idx="minor">
            <a:schemeClr val="lt1"/>
          </a:fontRef>
        </p:style>
        <p:txBody>
          <a:bodyPr/>
          <a:lstStyle/>
          <a:p>
            <a:r>
              <a:rPr lang="en-US" dirty="0" smtClean="0"/>
              <a:t>A. Energy Flow in the Ecosystem</a:t>
            </a:r>
            <a:endParaRPr lang="en-US" dirty="0"/>
          </a:p>
        </p:txBody>
      </p:sp>
      <p:sp>
        <p:nvSpPr>
          <p:cNvPr id="3" name="Content Placeholder 2"/>
          <p:cNvSpPr>
            <a:spLocks noGrp="1"/>
          </p:cNvSpPr>
          <p:nvPr>
            <p:ph idx="1"/>
          </p:nvPr>
        </p:nvSpPr>
        <p:spPr>
          <a:xfrm>
            <a:off x="457200" y="1219200"/>
            <a:ext cx="8229600" cy="5410200"/>
          </a:xfrm>
        </p:spPr>
        <p:txBody>
          <a:bodyPr>
            <a:normAutofit/>
          </a:bodyPr>
          <a:lstStyle/>
          <a:p>
            <a:r>
              <a:rPr lang="en-US" sz="2800" dirty="0" smtClean="0">
                <a:ea typeface="ＭＳ Ｐゴシック" pitchFamily="34" charset="-128"/>
              </a:rPr>
              <a:t>When an organism eats, it obtains energy, then uses a lot of energy in life process like growth and movement.</a:t>
            </a:r>
          </a:p>
          <a:p>
            <a:pPr>
              <a:buNone/>
            </a:pPr>
            <a:endParaRPr lang="en-US" sz="2800" dirty="0" smtClean="0">
              <a:ea typeface="ＭＳ Ｐゴシック" pitchFamily="34" charset="-128"/>
            </a:endParaRPr>
          </a:p>
          <a:p>
            <a:r>
              <a:rPr lang="en-US" sz="2800" dirty="0" smtClean="0">
                <a:ea typeface="ＭＳ Ｐゴシック" pitchFamily="34" charset="-128"/>
              </a:rPr>
              <a:t>This means that only part of their energy is available to the next organism in the food web.</a:t>
            </a:r>
          </a:p>
          <a:p>
            <a:pPr>
              <a:buNone/>
            </a:pPr>
            <a:endParaRPr lang="en-US" sz="2800" dirty="0" smtClean="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a:xfrm>
            <a:off x="76200" y="1524001"/>
            <a:ext cx="4648200" cy="5105400"/>
          </a:xfrm>
          <a:ln>
            <a:solidFill>
              <a:schemeClr val="accent1"/>
            </a:solidFill>
          </a:ln>
        </p:spPr>
        <p:txBody>
          <a:bodyPr>
            <a:normAutofit lnSpcReduction="10000"/>
          </a:bodyPr>
          <a:lstStyle/>
          <a:p>
            <a:r>
              <a:rPr lang="en-US" dirty="0" smtClean="0">
                <a:ea typeface="ＭＳ Ｐゴシック" pitchFamily="34" charset="-128"/>
              </a:rPr>
              <a:t>The greatest amount of energy is available at the producer level</a:t>
            </a:r>
          </a:p>
          <a:p>
            <a:pPr lvl="1"/>
            <a:r>
              <a:rPr lang="en-US" dirty="0" smtClean="0">
                <a:ea typeface="ＭＳ Ｐゴシック" pitchFamily="34" charset="-128"/>
              </a:rPr>
              <a:t>The least amount of energy available to going to be a the top of the food chain.</a:t>
            </a:r>
          </a:p>
          <a:p>
            <a:r>
              <a:rPr lang="en-US" dirty="0" smtClean="0">
                <a:ea typeface="ＭＳ Ｐゴシック" pitchFamily="34" charset="-128"/>
              </a:rPr>
              <a:t>Only about 10% of the </a:t>
            </a:r>
            <a:r>
              <a:rPr lang="en-US" dirty="0" err="1" smtClean="0">
                <a:ea typeface="ＭＳ Ｐゴシック" pitchFamily="34" charset="-128"/>
              </a:rPr>
              <a:t>trophic</a:t>
            </a:r>
            <a:r>
              <a:rPr lang="en-US" dirty="0" smtClean="0">
                <a:ea typeface="ＭＳ Ｐゴシック" pitchFamily="34" charset="-128"/>
              </a:rPr>
              <a:t> level</a:t>
            </a:r>
            <a:r>
              <a:rPr lang="ja-JP" altLang="en-US" smtClean="0">
                <a:ea typeface="ＭＳ Ｐゴシック" pitchFamily="34" charset="-128"/>
              </a:rPr>
              <a:t>’</a:t>
            </a:r>
            <a:r>
              <a:rPr lang="en-US" altLang="ja-JP" dirty="0" smtClean="0">
                <a:ea typeface="ＭＳ Ｐゴシック" pitchFamily="34" charset="-128"/>
              </a:rPr>
              <a:t>s energy is transferred to the next level.</a:t>
            </a:r>
          </a:p>
          <a:p>
            <a:endParaRPr lang="en-US" dirty="0"/>
          </a:p>
        </p:txBody>
      </p:sp>
      <p:pic>
        <p:nvPicPr>
          <p:cNvPr id="4" name="Picture 5" descr="SN2586"/>
          <p:cNvPicPr>
            <a:picLocks noChangeAspect="1" noChangeArrowheads="1"/>
          </p:cNvPicPr>
          <p:nvPr/>
        </p:nvPicPr>
        <p:blipFill>
          <a:blip r:embed="rId2"/>
          <a:srcRect/>
          <a:stretch>
            <a:fillRect/>
          </a:stretch>
        </p:blipFill>
        <p:spPr bwMode="auto">
          <a:xfrm>
            <a:off x="4800600" y="1524000"/>
            <a:ext cx="4343400" cy="5132388"/>
          </a:xfrm>
          <a:prstGeom prst="rect">
            <a:avLst/>
          </a:prstGeom>
          <a:noFill/>
          <a:ln w="9525">
            <a:solidFill>
              <a:schemeClr val="accent1"/>
            </a:solid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8600" y="0"/>
            <a:ext cx="7772400" cy="854075"/>
          </a:xfrm>
        </p:spPr>
        <p:style>
          <a:lnRef idx="0">
            <a:schemeClr val="accent3"/>
          </a:lnRef>
          <a:fillRef idx="3">
            <a:schemeClr val="accent3"/>
          </a:fillRef>
          <a:effectRef idx="3">
            <a:schemeClr val="accent3"/>
          </a:effectRef>
          <a:fontRef idx="minor">
            <a:schemeClr val="lt1"/>
          </a:fontRef>
        </p:style>
        <p:txBody>
          <a:bodyPr/>
          <a:lstStyle/>
          <a:p>
            <a:pPr eaLnBrk="1" hangingPunct="1">
              <a:defRPr/>
            </a:pPr>
            <a:r>
              <a:rPr kumimoji="0" lang="en-US" dirty="0" smtClean="0"/>
              <a:t>B. Biogeochemical Cycles</a:t>
            </a:r>
          </a:p>
        </p:txBody>
      </p:sp>
      <p:sp>
        <p:nvSpPr>
          <p:cNvPr id="2051" name="Rectangle 3"/>
          <p:cNvSpPr>
            <a:spLocks noGrp="1" noChangeArrowheads="1"/>
          </p:cNvSpPr>
          <p:nvPr>
            <p:ph type="subTitle" idx="1"/>
          </p:nvPr>
        </p:nvSpPr>
        <p:spPr>
          <a:xfrm>
            <a:off x="1066800" y="1535113"/>
            <a:ext cx="6400800" cy="2667000"/>
          </a:xfrm>
        </p:spPr>
        <p:txBody>
          <a:bodyPr>
            <a:normAutofit fontScale="92500" lnSpcReduction="10000"/>
          </a:bodyPr>
          <a:lstStyle/>
          <a:p>
            <a:pPr eaLnBrk="1" hangingPunct="1">
              <a:defRPr/>
            </a:pPr>
            <a:r>
              <a:rPr kumimoji="0" lang="en-US" dirty="0" smtClean="0"/>
              <a:t>Water</a:t>
            </a:r>
          </a:p>
          <a:p>
            <a:pPr eaLnBrk="1" hangingPunct="1">
              <a:defRPr/>
            </a:pPr>
            <a:r>
              <a:rPr kumimoji="0" lang="en-US" dirty="0" smtClean="0"/>
              <a:t>Nitrogen</a:t>
            </a:r>
          </a:p>
          <a:p>
            <a:pPr eaLnBrk="1" hangingPunct="1">
              <a:defRPr/>
            </a:pPr>
            <a:r>
              <a:rPr kumimoji="0" lang="en-US" dirty="0" smtClean="0"/>
              <a:t>Carbon Dioxide</a:t>
            </a:r>
          </a:p>
          <a:p>
            <a:pPr eaLnBrk="1" hangingPunct="1">
              <a:defRPr/>
            </a:pPr>
            <a:r>
              <a:rPr kumimoji="0" lang="en-US" dirty="0" smtClean="0"/>
              <a:t>Phosphorus</a:t>
            </a:r>
          </a:p>
          <a:p>
            <a:pPr eaLnBrk="1" hangingPunct="1">
              <a:defRPr/>
            </a:pPr>
            <a:r>
              <a:rPr kumimoji="0" lang="en-US" dirty="0" smtClean="0"/>
              <a:t>Sulfur</a:t>
            </a:r>
          </a:p>
        </p:txBody>
      </p:sp>
      <p:pic>
        <p:nvPicPr>
          <p:cNvPr id="3076" name="Picture 1"/>
          <p:cNvPicPr>
            <a:picLocks noChangeAspect="1"/>
          </p:cNvPicPr>
          <p:nvPr/>
        </p:nvPicPr>
        <p:blipFill>
          <a:blip r:embed="rId2"/>
          <a:srcRect/>
          <a:stretch>
            <a:fillRect/>
          </a:stretch>
        </p:blipFill>
        <p:spPr bwMode="auto">
          <a:xfrm>
            <a:off x="6038850" y="990600"/>
            <a:ext cx="2476500" cy="1981200"/>
          </a:xfrm>
          <a:prstGeom prst="rect">
            <a:avLst/>
          </a:prstGeom>
          <a:noFill/>
          <a:ln w="9525">
            <a:noFill/>
            <a:miter lim="800000"/>
            <a:headEnd/>
            <a:tailEnd/>
          </a:ln>
        </p:spPr>
      </p:pic>
      <p:pic>
        <p:nvPicPr>
          <p:cNvPr id="3077" name="Picture 2"/>
          <p:cNvPicPr>
            <a:picLocks noChangeAspect="1"/>
          </p:cNvPicPr>
          <p:nvPr/>
        </p:nvPicPr>
        <p:blipFill>
          <a:blip r:embed="rId3"/>
          <a:srcRect/>
          <a:stretch>
            <a:fillRect/>
          </a:stretch>
        </p:blipFill>
        <p:spPr bwMode="auto">
          <a:xfrm>
            <a:off x="457200" y="1524000"/>
            <a:ext cx="2143125" cy="2143125"/>
          </a:xfrm>
          <a:prstGeom prst="rect">
            <a:avLst/>
          </a:prstGeom>
          <a:noFill/>
          <a:ln w="9525">
            <a:noFill/>
            <a:miter lim="800000"/>
            <a:headEnd/>
            <a:tailEnd/>
          </a:ln>
        </p:spPr>
      </p:pic>
      <p:pic>
        <p:nvPicPr>
          <p:cNvPr id="3078" name="Picture 3"/>
          <p:cNvPicPr>
            <a:picLocks noChangeAspect="1"/>
          </p:cNvPicPr>
          <p:nvPr/>
        </p:nvPicPr>
        <p:blipFill>
          <a:blip r:embed="rId4"/>
          <a:srcRect/>
          <a:stretch>
            <a:fillRect/>
          </a:stretch>
        </p:blipFill>
        <p:spPr bwMode="auto">
          <a:xfrm>
            <a:off x="6172200" y="3140075"/>
            <a:ext cx="2832100" cy="2124075"/>
          </a:xfrm>
          <a:prstGeom prst="rect">
            <a:avLst/>
          </a:prstGeom>
          <a:noFill/>
          <a:ln w="9525">
            <a:noFill/>
            <a:miter lim="800000"/>
            <a:headEnd/>
            <a:tailEnd/>
          </a:ln>
        </p:spPr>
      </p:pic>
      <p:pic>
        <p:nvPicPr>
          <p:cNvPr id="3079" name="Picture 4"/>
          <p:cNvPicPr>
            <a:picLocks noChangeAspect="1"/>
          </p:cNvPicPr>
          <p:nvPr/>
        </p:nvPicPr>
        <p:blipFill>
          <a:blip r:embed="rId5"/>
          <a:srcRect/>
          <a:stretch>
            <a:fillRect/>
          </a:stretch>
        </p:blipFill>
        <p:spPr bwMode="auto">
          <a:xfrm>
            <a:off x="304800" y="4229100"/>
            <a:ext cx="2362200" cy="2362200"/>
          </a:xfrm>
          <a:prstGeom prst="rect">
            <a:avLst/>
          </a:prstGeom>
          <a:noFill/>
          <a:ln w="9525">
            <a:noFill/>
            <a:miter lim="800000"/>
            <a:headEnd/>
            <a:tailEnd/>
          </a:ln>
        </p:spPr>
      </p:pic>
      <p:pic>
        <p:nvPicPr>
          <p:cNvPr id="3080" name="Picture 5"/>
          <p:cNvPicPr>
            <a:picLocks noChangeAspect="1"/>
          </p:cNvPicPr>
          <p:nvPr/>
        </p:nvPicPr>
        <p:blipFill>
          <a:blip r:embed="rId6"/>
          <a:srcRect/>
          <a:stretch>
            <a:fillRect/>
          </a:stretch>
        </p:blipFill>
        <p:spPr bwMode="auto">
          <a:xfrm>
            <a:off x="3276600" y="4783138"/>
            <a:ext cx="2762250" cy="1808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87362"/>
          </a:xfrm>
        </p:spPr>
        <p:txBody>
          <a:bodyPr>
            <a:normAutofit fontScale="90000"/>
          </a:bodyPr>
          <a:lstStyle/>
          <a:p>
            <a:r>
              <a:rPr lang="en-US" dirty="0" err="1" smtClean="0"/>
              <a:t>Contd</a:t>
            </a:r>
            <a:r>
              <a:rPr lang="en-US" dirty="0" smtClean="0"/>
              <a:t>…..</a:t>
            </a:r>
            <a:endParaRPr lang="en-US" dirty="0"/>
          </a:p>
        </p:txBody>
      </p:sp>
      <p:sp>
        <p:nvSpPr>
          <p:cNvPr id="3" name="Content Placeholder 2"/>
          <p:cNvSpPr>
            <a:spLocks noGrp="1"/>
          </p:cNvSpPr>
          <p:nvPr>
            <p:ph idx="1"/>
          </p:nvPr>
        </p:nvSpPr>
        <p:spPr>
          <a:xfrm>
            <a:off x="228600" y="609600"/>
            <a:ext cx="8458200" cy="6019800"/>
          </a:xfrm>
          <a:ln>
            <a:solidFill>
              <a:schemeClr val="accent1"/>
            </a:solidFill>
          </a:ln>
        </p:spPr>
        <p:txBody>
          <a:bodyPr>
            <a:noAutofit/>
          </a:bodyPr>
          <a:lstStyle/>
          <a:p>
            <a:pPr>
              <a:spcBef>
                <a:spcPts val="0"/>
              </a:spcBef>
            </a:pPr>
            <a:r>
              <a:rPr lang="en-US" sz="2400" dirty="0" smtClean="0"/>
              <a:t>A </a:t>
            </a:r>
            <a:r>
              <a:rPr lang="en-US" sz="2400" b="1" dirty="0" smtClean="0"/>
              <a:t>biogeochemical cycle</a:t>
            </a:r>
            <a:r>
              <a:rPr lang="en-US" sz="2400" dirty="0" smtClean="0"/>
              <a:t> is a circuit or pathway by which a chemical element or molecules moves through both </a:t>
            </a:r>
            <a:r>
              <a:rPr lang="en-US" sz="2400" dirty="0" smtClean="0">
                <a:solidFill>
                  <a:srgbClr val="FF0000"/>
                </a:solidFill>
              </a:rPr>
              <a:t>biotic ("bio-") and </a:t>
            </a:r>
            <a:r>
              <a:rPr lang="en-US" sz="2400" dirty="0" err="1" smtClean="0">
                <a:solidFill>
                  <a:srgbClr val="FF0000"/>
                </a:solidFill>
              </a:rPr>
              <a:t>abiotic</a:t>
            </a:r>
            <a:r>
              <a:rPr lang="en-US" sz="2400" dirty="0" smtClean="0">
                <a:solidFill>
                  <a:srgbClr val="FF0000"/>
                </a:solidFill>
              </a:rPr>
              <a:t> ("geo-") compartments of an ecosystem</a:t>
            </a:r>
            <a:r>
              <a:rPr lang="en-US" sz="2400" dirty="0" smtClean="0"/>
              <a:t>.</a:t>
            </a:r>
          </a:p>
          <a:p>
            <a:pPr>
              <a:spcBef>
                <a:spcPts val="0"/>
              </a:spcBef>
              <a:buNone/>
            </a:pPr>
            <a:endParaRPr lang="en-US" sz="2400" dirty="0" smtClean="0"/>
          </a:p>
          <a:p>
            <a:pPr>
              <a:spcBef>
                <a:spcPts val="0"/>
              </a:spcBef>
            </a:pPr>
            <a:r>
              <a:rPr lang="en-US" sz="2400" dirty="0" smtClean="0"/>
              <a:t>Unlike the one-way flow of energy, </a:t>
            </a:r>
            <a:r>
              <a:rPr lang="en-US" sz="2400" dirty="0" smtClean="0">
                <a:solidFill>
                  <a:srgbClr val="FF0000"/>
                </a:solidFill>
              </a:rPr>
              <a:t>matter is recycled </a:t>
            </a:r>
            <a:r>
              <a:rPr lang="en-US" sz="2400" dirty="0" smtClean="0"/>
              <a:t>within and between ecosystems. </a:t>
            </a:r>
          </a:p>
          <a:p>
            <a:pPr>
              <a:spcBef>
                <a:spcPts val="0"/>
              </a:spcBef>
            </a:pPr>
            <a:endParaRPr lang="en-US" sz="2400" dirty="0" smtClean="0"/>
          </a:p>
          <a:p>
            <a:pPr>
              <a:spcBef>
                <a:spcPts val="0"/>
              </a:spcBef>
            </a:pPr>
            <a:r>
              <a:rPr lang="en-US" sz="2400" dirty="0" smtClean="0"/>
              <a:t>All chemical elements occurring in </a:t>
            </a:r>
            <a:r>
              <a:rPr lang="en-US" sz="2400" dirty="0" err="1" smtClean="0"/>
              <a:t>orgamisms</a:t>
            </a:r>
            <a:r>
              <a:rPr lang="en-US" sz="2400" dirty="0" smtClean="0"/>
              <a:t> are part of </a:t>
            </a:r>
            <a:r>
              <a:rPr lang="en-US" sz="2400" dirty="0" smtClean="0">
                <a:solidFill>
                  <a:srgbClr val="FF0000"/>
                </a:solidFill>
              </a:rPr>
              <a:t>biogeochemical cycles. </a:t>
            </a:r>
          </a:p>
          <a:p>
            <a:pPr>
              <a:spcBef>
                <a:spcPts val="0"/>
              </a:spcBef>
            </a:pPr>
            <a:endParaRPr lang="en-US" sz="2400" dirty="0" smtClean="0"/>
          </a:p>
          <a:p>
            <a:pPr>
              <a:spcBef>
                <a:spcPts val="0"/>
              </a:spcBef>
            </a:pPr>
            <a:r>
              <a:rPr lang="en-US" sz="2400" dirty="0" smtClean="0"/>
              <a:t>These chemical elements also cycle through </a:t>
            </a:r>
            <a:r>
              <a:rPr lang="en-US" sz="2400" dirty="0" err="1" smtClean="0"/>
              <a:t>abiotic</a:t>
            </a:r>
            <a:r>
              <a:rPr lang="en-US" sz="2400" dirty="0" smtClean="0"/>
              <a:t> factors of ecosystems, such as </a:t>
            </a:r>
            <a:r>
              <a:rPr lang="en-US" sz="2400" dirty="0" smtClean="0">
                <a:solidFill>
                  <a:srgbClr val="FF0000"/>
                </a:solidFill>
              </a:rPr>
              <a:t>water (hydrosphere), land (lithosphere), and air (atmosphere);</a:t>
            </a:r>
          </a:p>
          <a:p>
            <a:pPr>
              <a:spcBef>
                <a:spcPts val="0"/>
              </a:spcBef>
            </a:pPr>
            <a:endParaRPr lang="en-US" sz="2400" dirty="0" smtClean="0"/>
          </a:p>
          <a:p>
            <a:pPr>
              <a:spcBef>
                <a:spcPts val="0"/>
              </a:spcBef>
            </a:pPr>
            <a:r>
              <a:rPr lang="en-US" sz="2400" dirty="0" smtClean="0"/>
              <a:t>The living factors of the planet can be referred to collectively as the </a:t>
            </a:r>
            <a:r>
              <a:rPr lang="en-US" sz="2400" dirty="0" smtClean="0">
                <a:solidFill>
                  <a:srgbClr val="FF0000"/>
                </a:solidFill>
              </a:rPr>
              <a:t>biosphere.</a:t>
            </a:r>
          </a:p>
          <a:p>
            <a:pPr>
              <a:buNone/>
            </a:pPr>
            <a:endParaRPr lang="en-US" sz="2400" dirty="0">
              <a:solidFill>
                <a:srgbClr val="FF0000"/>
              </a:solidFill>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pPr lvl="0"/>
            <a:r>
              <a:rPr lang="en-US" dirty="0" smtClean="0"/>
              <a:t>The four chemicals that make up 95% of living things are:</a:t>
            </a:r>
          </a:p>
          <a:p>
            <a:pPr lvl="2"/>
            <a:r>
              <a:rPr lang="en-US" sz="2800" dirty="0" smtClean="0"/>
              <a:t>carbon,</a:t>
            </a:r>
          </a:p>
          <a:p>
            <a:pPr lvl="2"/>
            <a:r>
              <a:rPr lang="en-US" sz="2800" dirty="0" smtClean="0"/>
              <a:t>hydrogen,</a:t>
            </a:r>
          </a:p>
          <a:p>
            <a:pPr lvl="2"/>
            <a:r>
              <a:rPr lang="en-US" sz="2800" dirty="0" smtClean="0"/>
              <a:t>oxygen and</a:t>
            </a:r>
          </a:p>
          <a:p>
            <a:pPr lvl="2"/>
            <a:r>
              <a:rPr lang="en-US" sz="2800" dirty="0" smtClean="0"/>
              <a:t>nitrogen.</a:t>
            </a:r>
          </a:p>
          <a:p>
            <a:pPr lvl="0"/>
            <a:r>
              <a:rPr lang="en-US" dirty="0" smtClean="0"/>
              <a:t>These elements are constantly being cycled through </a:t>
            </a:r>
            <a:r>
              <a:rPr lang="en-US" dirty="0" smtClean="0">
                <a:solidFill>
                  <a:srgbClr val="FF0000"/>
                </a:solidFill>
              </a:rPr>
              <a:t>living and non-living organic matter</a:t>
            </a:r>
            <a:r>
              <a:rPr lang="en-US" dirty="0" smtClean="0"/>
              <a:t>.</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239280" y="381000"/>
            <a:ext cx="8676120" cy="51674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395994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a:xfrm>
            <a:off x="457200" y="1371600"/>
            <a:ext cx="8229600" cy="4754563"/>
          </a:xfrm>
        </p:spPr>
        <p:txBody>
          <a:bodyPr>
            <a:normAutofit fontScale="92500" lnSpcReduction="20000"/>
          </a:bodyPr>
          <a:lstStyle/>
          <a:p>
            <a:r>
              <a:rPr lang="en-US" dirty="0" smtClean="0"/>
              <a:t>All the chemicals, nutrients, or elements used in ecosystems by living organisms—such as  </a:t>
            </a:r>
            <a:r>
              <a:rPr lang="en-US" dirty="0" smtClean="0">
                <a:solidFill>
                  <a:srgbClr val="FF0000"/>
                </a:solidFill>
              </a:rPr>
              <a:t>carbon, oxygen, nitrogen and phosphorus</a:t>
            </a:r>
            <a:r>
              <a:rPr lang="en-US" dirty="0" smtClean="0"/>
              <a:t> - operate on a closed system, which means that these chemicals are recycled, </a:t>
            </a:r>
            <a:r>
              <a:rPr lang="en-US" dirty="0" smtClean="0">
                <a:solidFill>
                  <a:srgbClr val="FF0000"/>
                </a:solidFill>
              </a:rPr>
              <a:t>instead of lost, as they would be in an open system.</a:t>
            </a:r>
          </a:p>
          <a:p>
            <a:endParaRPr lang="en-US" dirty="0" smtClean="0"/>
          </a:p>
          <a:p>
            <a:r>
              <a:rPr lang="en-US" dirty="0" smtClean="0"/>
              <a:t>The energy of an ecosystem occurs in an </a:t>
            </a:r>
            <a:r>
              <a:rPr lang="en-US" b="1" dirty="0" smtClean="0"/>
              <a:t>open system;</a:t>
            </a:r>
            <a:r>
              <a:rPr lang="en-US" dirty="0" smtClean="0"/>
              <a:t> the sun constantly gives the planet energy in the form of light, which is eventually used and lost in the form of heat, throughout the </a:t>
            </a:r>
            <a:r>
              <a:rPr lang="en-US" dirty="0" err="1" smtClean="0"/>
              <a:t>trophic</a:t>
            </a:r>
            <a:r>
              <a:rPr lang="en-US" dirty="0" smtClean="0"/>
              <a:t> levels of a food web.</a:t>
            </a:r>
          </a:p>
          <a:p>
            <a:endParaRPr lang="en-US"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382000" cy="9906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sz="3100" dirty="0" smtClean="0"/>
              <a:t/>
            </a:r>
            <a:br>
              <a:rPr lang="en-US" sz="3100" dirty="0" smtClean="0"/>
            </a:br>
            <a:r>
              <a:rPr lang="en-US" sz="3100" dirty="0" smtClean="0"/>
              <a:t>Biogeochemical cycles of particular interest in Ecology are:</a:t>
            </a:r>
            <a:br>
              <a:rPr lang="en-US" sz="3100" dirty="0" smtClean="0"/>
            </a:br>
            <a:endParaRPr lang="en-US" dirty="0"/>
          </a:p>
        </p:txBody>
      </p:sp>
      <p:sp>
        <p:nvSpPr>
          <p:cNvPr id="3" name="Content Placeholder 2"/>
          <p:cNvSpPr>
            <a:spLocks noGrp="1"/>
          </p:cNvSpPr>
          <p:nvPr>
            <p:ph idx="1"/>
          </p:nvPr>
        </p:nvSpPr>
        <p:spPr>
          <a:xfrm>
            <a:off x="457200" y="1295400"/>
            <a:ext cx="4114800" cy="4830763"/>
          </a:xfrm>
          <a:ln>
            <a:solidFill>
              <a:schemeClr val="accent1"/>
            </a:solidFill>
          </a:ln>
        </p:spPr>
        <p:txBody>
          <a:bodyPr>
            <a:normAutofit/>
          </a:bodyPr>
          <a:lstStyle/>
          <a:p>
            <a:pPr marL="914400" lvl="3" indent="-630238"/>
            <a:r>
              <a:rPr lang="en-US" sz="2800" dirty="0" smtClean="0"/>
              <a:t>Nitrogen cycle</a:t>
            </a:r>
          </a:p>
          <a:p>
            <a:pPr marL="914400" lvl="3" indent="-630238"/>
            <a:r>
              <a:rPr lang="en-US" sz="2800" dirty="0" smtClean="0"/>
              <a:t>Oxygen cycle</a:t>
            </a:r>
          </a:p>
          <a:p>
            <a:pPr marL="914400" lvl="3" indent="-630238"/>
            <a:r>
              <a:rPr lang="en-US" sz="2800" dirty="0" smtClean="0"/>
              <a:t>Carbon cycle</a:t>
            </a:r>
          </a:p>
          <a:p>
            <a:pPr marL="914400" lvl="3" indent="-630238"/>
            <a:r>
              <a:rPr lang="en-US" sz="2800" dirty="0" smtClean="0"/>
              <a:t>Phosphorus cycle</a:t>
            </a:r>
          </a:p>
          <a:p>
            <a:pPr marL="914400" lvl="3" indent="-630238"/>
            <a:r>
              <a:rPr lang="en-US" sz="2800" dirty="0" smtClean="0"/>
              <a:t>Sulfur cycle</a:t>
            </a:r>
          </a:p>
          <a:p>
            <a:pPr marL="914400" lvl="3" indent="-630238"/>
            <a:r>
              <a:rPr lang="en-US" sz="2800" dirty="0" smtClean="0"/>
              <a:t>Water cycle</a:t>
            </a:r>
          </a:p>
          <a:p>
            <a:pPr marL="914400" lvl="3" indent="-630238"/>
            <a:r>
              <a:rPr lang="en-US" sz="2800" dirty="0" smtClean="0"/>
              <a:t>Hydrogen cycle</a:t>
            </a:r>
          </a:p>
          <a:p>
            <a:endParaRPr lang="en-US" dirty="0"/>
          </a:p>
        </p:txBody>
      </p:sp>
      <p:pic>
        <p:nvPicPr>
          <p:cNvPr id="4" name="Picture 4" descr="http://www.dpc.ucar.edu/globalChange/images/biogeochem.jpg"/>
          <p:cNvPicPr>
            <a:picLocks noChangeAspect="1" noChangeArrowheads="1"/>
          </p:cNvPicPr>
          <p:nvPr/>
        </p:nvPicPr>
        <p:blipFill>
          <a:blip r:embed="rId2"/>
          <a:srcRect/>
          <a:stretch>
            <a:fillRect/>
          </a:stretch>
        </p:blipFill>
        <p:spPr bwMode="auto">
          <a:xfrm>
            <a:off x="4648200" y="1295400"/>
            <a:ext cx="4267200" cy="4799013"/>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382000" cy="762000"/>
          </a:xfrm>
          <a:solidFill>
            <a:schemeClr val="accent2"/>
          </a:solidFill>
        </p:spPr>
        <p:txBody>
          <a:bodyPr>
            <a:normAutofit/>
          </a:bodyPr>
          <a:lstStyle/>
          <a:p>
            <a:r>
              <a:rPr lang="en-US" b="1" dirty="0" smtClean="0">
                <a:solidFill>
                  <a:schemeClr val="bg1"/>
                </a:solidFill>
              </a:rPr>
              <a:t>Water Cycle </a:t>
            </a:r>
            <a:endParaRPr lang="en-US" b="1" dirty="0">
              <a:solidFill>
                <a:schemeClr val="bg1"/>
              </a:solidFill>
            </a:endParaRPr>
          </a:p>
        </p:txBody>
      </p:sp>
      <p:sp>
        <p:nvSpPr>
          <p:cNvPr id="3" name="Content Placeholder 2"/>
          <p:cNvSpPr>
            <a:spLocks noGrp="1"/>
          </p:cNvSpPr>
          <p:nvPr>
            <p:ph idx="1"/>
          </p:nvPr>
        </p:nvSpPr>
        <p:spPr>
          <a:xfrm>
            <a:off x="304800" y="1219200"/>
            <a:ext cx="8382000" cy="4876800"/>
          </a:xfrm>
          <a:ln>
            <a:solidFill>
              <a:schemeClr val="accent1"/>
            </a:solidFill>
          </a:ln>
        </p:spPr>
        <p:txBody>
          <a:bodyPr>
            <a:normAutofit fontScale="92500" lnSpcReduction="10000"/>
          </a:bodyPr>
          <a:lstStyle/>
          <a:p>
            <a:pPr lvl="1"/>
            <a:r>
              <a:rPr lang="en-US" b="1" dirty="0" smtClean="0">
                <a:solidFill>
                  <a:srgbClr val="FF0000"/>
                </a:solidFill>
              </a:rPr>
              <a:t>The movement of water between different reservoirs on the earth, under ground and in the atmosphere is known as the water cycle.</a:t>
            </a:r>
          </a:p>
          <a:p>
            <a:pPr lvl="1">
              <a:buNone/>
            </a:pPr>
            <a:endParaRPr lang="en-US" dirty="0" smtClean="0">
              <a:solidFill>
                <a:srgbClr val="FF0000"/>
              </a:solidFill>
            </a:endParaRPr>
          </a:p>
          <a:p>
            <a:pPr lvl="1"/>
            <a:r>
              <a:rPr lang="en-US" dirty="0" smtClean="0"/>
              <a:t>The </a:t>
            </a:r>
            <a:r>
              <a:rPr lang="en-US" b="1" dirty="0" smtClean="0"/>
              <a:t>water cycle</a:t>
            </a:r>
            <a:r>
              <a:rPr lang="en-US" dirty="0" smtClean="0"/>
              <a:t>—technically known as the </a:t>
            </a:r>
            <a:r>
              <a:rPr lang="en-US" b="1" dirty="0" smtClean="0"/>
              <a:t>hydrologic cycle. </a:t>
            </a:r>
          </a:p>
          <a:p>
            <a:pPr lvl="1">
              <a:buNone/>
            </a:pPr>
            <a:endParaRPr lang="en-US" b="1" dirty="0" smtClean="0"/>
          </a:p>
          <a:p>
            <a:pPr lvl="1"/>
            <a:r>
              <a:rPr lang="en-US" dirty="0" smtClean="0"/>
              <a:t> it is the continuous circulation of water within the earth’s hydrosphere, and is driven by solar radiation.</a:t>
            </a:r>
          </a:p>
          <a:p>
            <a:pPr lvl="1">
              <a:buNone/>
            </a:pPr>
            <a:endParaRPr lang="en-US" dirty="0" smtClean="0"/>
          </a:p>
          <a:p>
            <a:pPr lvl="1"/>
            <a:r>
              <a:rPr lang="en-US" dirty="0" smtClean="0"/>
              <a:t>The hydrosphere includes the atmosphere, land, surface water, and ground water. </a:t>
            </a:r>
          </a:p>
          <a:p>
            <a:pPr lvl="1"/>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pPr lvl="1"/>
            <a:r>
              <a:rPr lang="en-US" dirty="0" smtClean="0"/>
              <a:t>As water moves through the cycle, it changes state between liquid, solid, and gas phases. </a:t>
            </a:r>
          </a:p>
          <a:p>
            <a:pPr lvl="1">
              <a:buNone/>
            </a:pPr>
            <a:endParaRPr lang="en-US" dirty="0" smtClean="0"/>
          </a:p>
          <a:p>
            <a:pPr lvl="1"/>
            <a:r>
              <a:rPr lang="en-US" dirty="0" smtClean="0"/>
              <a:t>Water moves through different reservoirs, including ocean, atmosphere, groundwater, rivers, and glaciers, by the physical processes of evaporation, sublimation, precipitation, infiltration, runoff, and subsurface flow.</a:t>
            </a:r>
            <a:endParaRPr lang="en-US"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ln>
            <a:solidFill>
              <a:schemeClr val="accent1"/>
            </a:solidFill>
          </a:ln>
        </p:spPr>
        <p:txBody>
          <a:bodyPr>
            <a:normAutofit/>
          </a:bodyPr>
          <a:lstStyle/>
          <a:p>
            <a:pPr lvl="0"/>
            <a:r>
              <a:rPr lang="en-US" b="1" dirty="0" smtClean="0"/>
              <a:t>Processes of the Water Cycle:</a:t>
            </a:r>
            <a:endParaRPr lang="en-US" dirty="0"/>
          </a:p>
        </p:txBody>
      </p:sp>
      <p:sp>
        <p:nvSpPr>
          <p:cNvPr id="3" name="Content Placeholder 2"/>
          <p:cNvSpPr>
            <a:spLocks noGrp="1"/>
          </p:cNvSpPr>
          <p:nvPr>
            <p:ph idx="1"/>
          </p:nvPr>
        </p:nvSpPr>
        <p:spPr>
          <a:xfrm>
            <a:off x="457200" y="1600201"/>
            <a:ext cx="8229600" cy="2743200"/>
          </a:xfrm>
          <a:ln>
            <a:solidFill>
              <a:schemeClr val="accent1"/>
            </a:solidFill>
          </a:ln>
        </p:spPr>
        <p:txBody>
          <a:bodyPr/>
          <a:lstStyle/>
          <a:p>
            <a:pPr lvl="1">
              <a:buNone/>
            </a:pPr>
            <a:r>
              <a:rPr lang="en-US" dirty="0" smtClean="0"/>
              <a:t>A. EVAPORATION: from lakes, rivers, and oceans.</a:t>
            </a:r>
          </a:p>
          <a:p>
            <a:pPr lvl="1">
              <a:buNone/>
            </a:pPr>
            <a:r>
              <a:rPr lang="en-US" dirty="0" smtClean="0"/>
              <a:t>B. TRANSPIRATION: from plants and trees.</a:t>
            </a:r>
          </a:p>
          <a:p>
            <a:pPr lvl="1">
              <a:buNone/>
            </a:pPr>
            <a:r>
              <a:rPr lang="en-US" dirty="0" smtClean="0"/>
              <a:t>C. CONDENSATION: Cloud Formation</a:t>
            </a:r>
          </a:p>
          <a:p>
            <a:pPr lvl="1">
              <a:buNone/>
            </a:pPr>
            <a:r>
              <a:rPr lang="en-US" dirty="0" smtClean="0"/>
              <a:t>D. Precipitation :  Rain, Snow, Hail.</a:t>
            </a:r>
          </a:p>
          <a:p>
            <a:pPr lvl="1">
              <a:buNone/>
            </a:pPr>
            <a:r>
              <a:rPr lang="en-US" dirty="0" smtClean="0"/>
              <a:t>E. RUN OFF, or RETURNED back into the Cycle. </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err="1" smtClean="0"/>
              <a:t>Contd</a:t>
            </a:r>
            <a:r>
              <a:rPr lang="en-US" dirty="0" smtClean="0"/>
              <a:t>….</a:t>
            </a:r>
            <a:endParaRPr lang="en-US" dirty="0"/>
          </a:p>
        </p:txBody>
      </p:sp>
      <p:sp>
        <p:nvSpPr>
          <p:cNvPr id="3" name="Content Placeholder 2"/>
          <p:cNvSpPr>
            <a:spLocks noGrp="1"/>
          </p:cNvSpPr>
          <p:nvPr>
            <p:ph idx="1"/>
          </p:nvPr>
        </p:nvSpPr>
        <p:spPr>
          <a:xfrm>
            <a:off x="76200" y="990600"/>
            <a:ext cx="5029200" cy="5638800"/>
          </a:xfrm>
          <a:ln>
            <a:solidFill>
              <a:schemeClr val="accent1"/>
            </a:solidFill>
          </a:ln>
        </p:spPr>
        <p:txBody>
          <a:bodyPr>
            <a:noAutofit/>
          </a:bodyPr>
          <a:lstStyle/>
          <a:p>
            <a:pPr marL="465138" lvl="1" indent="-300038"/>
            <a:r>
              <a:rPr lang="en-US" sz="2000" b="1" dirty="0" smtClean="0"/>
              <a:t>Precipitation,</a:t>
            </a:r>
            <a:r>
              <a:rPr lang="en-US" sz="2000" dirty="0" smtClean="0"/>
              <a:t> which is the falling of water in any form to earth; </a:t>
            </a:r>
          </a:p>
          <a:p>
            <a:pPr marL="465138" lvl="1" indent="-300038">
              <a:buNone/>
            </a:pPr>
            <a:endParaRPr lang="en-US" sz="2000" dirty="0" smtClean="0"/>
          </a:p>
          <a:p>
            <a:pPr marL="465138" lvl="1" indent="-300038"/>
            <a:r>
              <a:rPr lang="en-US" sz="2000" b="1" dirty="0" smtClean="0"/>
              <a:t>infiltration,</a:t>
            </a:r>
            <a:r>
              <a:rPr lang="en-US" sz="2000" dirty="0" smtClean="0"/>
              <a:t> which is the process in which water is absorbed into the soil (it may also flow off the surface called surface run off);</a:t>
            </a:r>
          </a:p>
          <a:p>
            <a:pPr marL="465138" lvl="1" indent="-300038">
              <a:buNone/>
            </a:pPr>
            <a:endParaRPr lang="en-US" sz="2000" dirty="0" smtClean="0"/>
          </a:p>
          <a:p>
            <a:pPr marL="465138" lvl="1" indent="-300038"/>
            <a:r>
              <a:rPr lang="en-US" sz="2000" dirty="0" smtClean="0"/>
              <a:t> </a:t>
            </a:r>
            <a:r>
              <a:rPr lang="en-US" sz="2000" b="1" dirty="0" smtClean="0"/>
              <a:t>evaporation</a:t>
            </a:r>
            <a:r>
              <a:rPr lang="en-US" sz="2000" dirty="0" smtClean="0"/>
              <a:t> or </a:t>
            </a:r>
            <a:r>
              <a:rPr lang="en-US" sz="2000" b="1" dirty="0" smtClean="0"/>
              <a:t>transpiration,</a:t>
            </a:r>
            <a:r>
              <a:rPr lang="en-US" sz="2000" dirty="0" smtClean="0"/>
              <a:t> which occurs either when water is heated and turns into water vapor or when plants use the water and give it off as water vapor, respectively;</a:t>
            </a:r>
          </a:p>
          <a:p>
            <a:pPr marL="465138" lvl="1" indent="-300038">
              <a:buNone/>
            </a:pPr>
            <a:endParaRPr lang="en-US" sz="2000" dirty="0" smtClean="0"/>
          </a:p>
          <a:p>
            <a:pPr marL="465138" lvl="1" indent="-300038"/>
            <a:r>
              <a:rPr lang="en-US" sz="2000" b="1" dirty="0" smtClean="0"/>
              <a:t>condensation,</a:t>
            </a:r>
            <a:r>
              <a:rPr lang="en-US" sz="2000" dirty="0" smtClean="0"/>
              <a:t> which occurs when water vapor cools and forms clouds. This process is then repeated over again.</a:t>
            </a:r>
          </a:p>
          <a:p>
            <a:endParaRPr lang="en-US" sz="2400" dirty="0"/>
          </a:p>
        </p:txBody>
      </p:sp>
      <p:pic>
        <p:nvPicPr>
          <p:cNvPr id="25604" name="Picture 4" descr="C:\Users\xplore\Desktop\Simple_Water_Cycle.JPG"/>
          <p:cNvPicPr>
            <a:picLocks noChangeAspect="1" noChangeArrowheads="1"/>
          </p:cNvPicPr>
          <p:nvPr/>
        </p:nvPicPr>
        <p:blipFill>
          <a:blip r:embed="rId3"/>
          <a:srcRect/>
          <a:stretch>
            <a:fillRect/>
          </a:stretch>
        </p:blipFill>
        <p:spPr bwMode="auto">
          <a:xfrm>
            <a:off x="5172076" y="990600"/>
            <a:ext cx="3971924" cy="5181600"/>
          </a:xfrm>
          <a:prstGeom prst="rect">
            <a:avLst/>
          </a:prstGeom>
          <a:noFill/>
        </p:spPr>
      </p:pic>
      <p:sp>
        <p:nvSpPr>
          <p:cNvPr id="5" name="TextBox 4"/>
          <p:cNvSpPr txBox="1"/>
          <p:nvPr/>
        </p:nvSpPr>
        <p:spPr>
          <a:xfrm>
            <a:off x="5181600" y="6248400"/>
            <a:ext cx="3962400" cy="369332"/>
          </a:xfrm>
          <a:prstGeom prst="rect">
            <a:avLst/>
          </a:prstGeom>
          <a:solidFill>
            <a:srgbClr val="FFFF00"/>
          </a:solidFill>
        </p:spPr>
        <p:txBody>
          <a:bodyPr wrap="square" rtlCol="0">
            <a:spAutoFit/>
          </a:bodyPr>
          <a:lstStyle/>
          <a:p>
            <a:r>
              <a:rPr lang="en-US" dirty="0" smtClean="0"/>
              <a:t>Figure : water cycle</a:t>
            </a:r>
            <a:endParaRPr lang="en-US"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534400" cy="792162"/>
          </a:xfrm>
          <a:solidFill>
            <a:schemeClr val="accent2"/>
          </a:solidFill>
        </p:spPr>
        <p:txBody>
          <a:bodyPr>
            <a:normAutofit/>
          </a:bodyPr>
          <a:lstStyle/>
          <a:p>
            <a:r>
              <a:rPr lang="en-US" b="1" u="sng" dirty="0" smtClean="0">
                <a:solidFill>
                  <a:schemeClr val="bg1"/>
                </a:solidFill>
              </a:rPr>
              <a:t>Carbon Cycle </a:t>
            </a:r>
            <a:endParaRPr lang="en-US" dirty="0">
              <a:solidFill>
                <a:schemeClr val="bg1"/>
              </a:solidFill>
            </a:endParaRPr>
          </a:p>
        </p:txBody>
      </p:sp>
      <p:sp>
        <p:nvSpPr>
          <p:cNvPr id="3" name="Content Placeholder 2"/>
          <p:cNvSpPr>
            <a:spLocks noGrp="1"/>
          </p:cNvSpPr>
          <p:nvPr>
            <p:ph idx="1"/>
          </p:nvPr>
        </p:nvSpPr>
        <p:spPr>
          <a:xfrm>
            <a:off x="304800" y="1066800"/>
            <a:ext cx="8534400" cy="5562600"/>
          </a:xfrm>
          <a:ln>
            <a:solidFill>
              <a:schemeClr val="accent1"/>
            </a:solidFill>
          </a:ln>
        </p:spPr>
        <p:txBody>
          <a:bodyPr>
            <a:noAutofit/>
          </a:bodyPr>
          <a:lstStyle/>
          <a:p>
            <a:pPr>
              <a:spcBef>
                <a:spcPts val="0"/>
              </a:spcBef>
            </a:pPr>
            <a:r>
              <a:rPr lang="en-US" sz="2400" dirty="0" smtClean="0"/>
              <a:t>The carbon cycle is the biogeochemical cycle by which </a:t>
            </a:r>
            <a:r>
              <a:rPr lang="en-US" sz="2400" dirty="0" smtClean="0">
                <a:solidFill>
                  <a:srgbClr val="FF0000"/>
                </a:solidFill>
              </a:rPr>
              <a:t>carbon  is exchanged between the biosphere, lithosphere, hydrosphere, and atmosphere of the earth.</a:t>
            </a:r>
          </a:p>
          <a:p>
            <a:pPr>
              <a:spcBef>
                <a:spcPts val="0"/>
              </a:spcBef>
            </a:pPr>
            <a:endParaRPr lang="en-US" sz="2400" dirty="0" smtClean="0"/>
          </a:p>
          <a:p>
            <a:pPr>
              <a:spcBef>
                <a:spcPts val="0"/>
              </a:spcBef>
            </a:pPr>
            <a:r>
              <a:rPr lang="en-US" sz="2400" dirty="0" smtClean="0"/>
              <a:t>The cycle is usually discussed as four main reservoirs of carbon interconnected by pathways of exchange. </a:t>
            </a:r>
          </a:p>
          <a:p>
            <a:pPr>
              <a:spcBef>
                <a:spcPts val="0"/>
              </a:spcBef>
            </a:pPr>
            <a:endParaRPr lang="en-US" sz="2400" dirty="0" smtClean="0"/>
          </a:p>
          <a:p>
            <a:pPr>
              <a:spcBef>
                <a:spcPts val="0"/>
              </a:spcBef>
            </a:pPr>
            <a:r>
              <a:rPr lang="en-US" sz="2400" dirty="0" smtClean="0"/>
              <a:t>The reservoirs are the atmosphere, terrestrial biosphere (usually includes freshwater systems), oceans, and sediments (includes fossil fuels). </a:t>
            </a:r>
          </a:p>
          <a:p>
            <a:pPr>
              <a:spcBef>
                <a:spcPts val="0"/>
              </a:spcBef>
            </a:pPr>
            <a:endParaRPr lang="en-US" sz="2400" dirty="0" smtClean="0"/>
          </a:p>
          <a:p>
            <a:pPr>
              <a:spcBef>
                <a:spcPts val="0"/>
              </a:spcBef>
            </a:pPr>
            <a:r>
              <a:rPr lang="en-US" sz="2400" dirty="0" smtClean="0"/>
              <a:t>Major molecules of carbon are carbon dioxide (CO</a:t>
            </a:r>
            <a:r>
              <a:rPr lang="en-US" sz="2400" baseline="-25000" dirty="0" smtClean="0"/>
              <a:t>2</a:t>
            </a:r>
            <a:r>
              <a:rPr lang="en-US" sz="2400" dirty="0" smtClean="0"/>
              <a:t>), carbon monoxide (CO), methane (CH</a:t>
            </a:r>
            <a:r>
              <a:rPr lang="en-US" sz="2400" baseline="-25000" dirty="0" smtClean="0"/>
              <a:t>4</a:t>
            </a:r>
            <a:r>
              <a:rPr lang="en-US" sz="2400" dirty="0" smtClean="0"/>
              <a:t>), calcium carbonate (CaCO</a:t>
            </a:r>
            <a:r>
              <a:rPr lang="en-US" sz="2400" baseline="-25000" dirty="0" smtClean="0"/>
              <a:t>3</a:t>
            </a:r>
            <a:r>
              <a:rPr lang="en-US" sz="2400" dirty="0" smtClean="0"/>
              <a:t>), and glucose (in plant organic matter,C</a:t>
            </a:r>
            <a:r>
              <a:rPr lang="en-US" sz="2400" baseline="-25000" dirty="0" smtClean="0"/>
              <a:t>6</a:t>
            </a:r>
            <a:r>
              <a:rPr lang="en-US" sz="2400" dirty="0" smtClean="0"/>
              <a:t>H</a:t>
            </a:r>
            <a:r>
              <a:rPr lang="en-US" sz="2400" baseline="-25000" dirty="0" smtClean="0"/>
              <a:t>12</a:t>
            </a:r>
            <a:r>
              <a:rPr lang="en-US" sz="2400" dirty="0" smtClean="0"/>
              <a:t>O</a:t>
            </a:r>
            <a:r>
              <a:rPr lang="en-US" sz="2400" baseline="-25000" dirty="0" smtClean="0"/>
              <a:t>6</a:t>
            </a:r>
            <a:r>
              <a:rPr lang="en-US" sz="2400" dirty="0" smtClean="0"/>
              <a:t>). </a:t>
            </a:r>
          </a:p>
          <a:p>
            <a:pPr>
              <a:spcBef>
                <a:spcPts val="0"/>
              </a:spcBef>
              <a:buNone/>
            </a:pPr>
            <a:endParaRPr lang="en-US" sz="2400"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p:txBody>
          <a:bodyPr>
            <a:normAutofit/>
          </a:bodyPr>
          <a:lstStyle/>
          <a:p>
            <a:r>
              <a:rPr lang="en-US" sz="2800" dirty="0" smtClean="0"/>
              <a:t>The </a:t>
            </a:r>
            <a:r>
              <a:rPr lang="en-US" sz="2800" b="1" dirty="0" smtClean="0">
                <a:solidFill>
                  <a:srgbClr val="FF0000"/>
                </a:solidFill>
              </a:rPr>
              <a:t>global carbon budget</a:t>
            </a:r>
            <a:r>
              <a:rPr lang="en-US" sz="2800" dirty="0" smtClean="0">
                <a:solidFill>
                  <a:srgbClr val="FF0000"/>
                </a:solidFill>
              </a:rPr>
              <a:t> </a:t>
            </a:r>
            <a:r>
              <a:rPr lang="en-US" sz="2800" dirty="0" smtClean="0"/>
              <a:t>is the balance of the exchanges (incomes and losses) of carbon between the carbon reservoirs or between one specific loop (e.g., atmosphere-biosphere) of the carbon cycle. </a:t>
            </a:r>
          </a:p>
          <a:p>
            <a:endParaRPr lang="en-US" sz="2800" dirty="0" smtClean="0"/>
          </a:p>
          <a:p>
            <a:r>
              <a:rPr lang="en-US" sz="2800" dirty="0" smtClean="0"/>
              <a:t>An examination of the carbon budget of a pool or reservoir can provide information about whether the </a:t>
            </a:r>
            <a:r>
              <a:rPr lang="en-US" sz="2800" dirty="0" smtClean="0">
                <a:solidFill>
                  <a:srgbClr val="FF0000"/>
                </a:solidFill>
              </a:rPr>
              <a:t>pool or reservoir is functioning as a source for carbon dioxide.</a:t>
            </a:r>
          </a:p>
          <a:p>
            <a:endParaRPr lang="en-US" sz="2800"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2238"/>
            <a:ext cx="8686800" cy="563562"/>
          </a:xfrm>
          <a:solidFill>
            <a:schemeClr val="accent2"/>
          </a:solidFill>
        </p:spPr>
        <p:txBody>
          <a:bodyPr>
            <a:normAutofit fontScale="90000"/>
          </a:bodyPr>
          <a:lstStyle/>
          <a:p>
            <a:r>
              <a:rPr lang="en-US" b="1" dirty="0" smtClean="0">
                <a:solidFill>
                  <a:srgbClr val="FFFF00"/>
                </a:solidFill>
              </a:rPr>
              <a:t>Processes of the carbon cycle</a:t>
            </a:r>
            <a:endParaRPr lang="en-US" dirty="0">
              <a:solidFill>
                <a:srgbClr val="FFFF00"/>
              </a:solidFill>
            </a:endParaRPr>
          </a:p>
        </p:txBody>
      </p:sp>
      <p:sp>
        <p:nvSpPr>
          <p:cNvPr id="3" name="Content Placeholder 2"/>
          <p:cNvSpPr>
            <a:spLocks noGrp="1"/>
          </p:cNvSpPr>
          <p:nvPr>
            <p:ph idx="1"/>
          </p:nvPr>
        </p:nvSpPr>
        <p:spPr>
          <a:xfrm>
            <a:off x="228600" y="838200"/>
            <a:ext cx="8610600" cy="5897380"/>
          </a:xfrm>
        </p:spPr>
        <p:txBody>
          <a:bodyPr>
            <a:noAutofit/>
          </a:bodyPr>
          <a:lstStyle/>
          <a:p>
            <a:pPr>
              <a:spcBef>
                <a:spcPts val="0"/>
              </a:spcBef>
            </a:pPr>
            <a:r>
              <a:rPr lang="en-US" sz="2200" b="1" dirty="0" smtClean="0"/>
              <a:t>Photosynthesis</a:t>
            </a:r>
            <a:r>
              <a:rPr lang="en-US" sz="2200" dirty="0" smtClean="0"/>
              <a:t>: During photosynthesis, plants use CO</a:t>
            </a:r>
            <a:r>
              <a:rPr lang="en-US" sz="2200" baseline="30000" dirty="0" smtClean="0"/>
              <a:t>2</a:t>
            </a:r>
            <a:r>
              <a:rPr lang="en-US" sz="2200" dirty="0" smtClean="0"/>
              <a:t> along with water and solar energy. </a:t>
            </a:r>
          </a:p>
          <a:p>
            <a:pPr>
              <a:spcBef>
                <a:spcPts val="0"/>
              </a:spcBef>
              <a:buNone/>
            </a:pPr>
            <a:endParaRPr lang="en-US" sz="2200" dirty="0" smtClean="0"/>
          </a:p>
          <a:p>
            <a:pPr>
              <a:spcBef>
                <a:spcPts val="0"/>
              </a:spcBef>
            </a:pPr>
            <a:r>
              <a:rPr lang="en-US" sz="2200" b="1" dirty="0" smtClean="0"/>
              <a:t>Respiration</a:t>
            </a:r>
            <a:r>
              <a:rPr lang="en-US" sz="2200" dirty="0" smtClean="0"/>
              <a:t>: Both </a:t>
            </a:r>
            <a:r>
              <a:rPr lang="en-US" sz="2200" dirty="0" err="1" smtClean="0"/>
              <a:t>autotrophs</a:t>
            </a:r>
            <a:r>
              <a:rPr lang="en-US" sz="2200" dirty="0" smtClean="0"/>
              <a:t> and </a:t>
            </a:r>
            <a:r>
              <a:rPr lang="en-US" sz="2200" dirty="0" err="1" smtClean="0"/>
              <a:t>heterotrophs</a:t>
            </a:r>
            <a:r>
              <a:rPr lang="en-US" sz="2200" dirty="0" smtClean="0"/>
              <a:t> use oxygen to break down carbohydrates during cellular respiration. </a:t>
            </a:r>
          </a:p>
          <a:p>
            <a:pPr>
              <a:spcBef>
                <a:spcPts val="0"/>
              </a:spcBef>
            </a:pPr>
            <a:endParaRPr lang="en-US" sz="2200" dirty="0" smtClean="0"/>
          </a:p>
          <a:p>
            <a:pPr>
              <a:spcBef>
                <a:spcPts val="0"/>
              </a:spcBef>
            </a:pPr>
            <a:r>
              <a:rPr lang="en-US" sz="2200" b="1" dirty="0" smtClean="0"/>
              <a:t>Volcanic Eruptions </a:t>
            </a:r>
            <a:r>
              <a:rPr lang="en-US" sz="2200" dirty="0" smtClean="0"/>
              <a:t>: carbon from deep within the earth's interior is brought back to the surface during eruptions of steam, gasses</a:t>
            </a:r>
          </a:p>
          <a:p>
            <a:pPr>
              <a:spcBef>
                <a:spcPts val="0"/>
              </a:spcBef>
              <a:buNone/>
            </a:pPr>
            <a:endParaRPr lang="en-US" sz="2200" dirty="0" smtClean="0"/>
          </a:p>
          <a:p>
            <a:pPr>
              <a:spcBef>
                <a:spcPts val="0"/>
              </a:spcBef>
            </a:pPr>
            <a:r>
              <a:rPr lang="en-US" sz="2200" b="1" dirty="0" smtClean="0"/>
              <a:t>Decomposition</a:t>
            </a:r>
            <a:r>
              <a:rPr lang="en-US" sz="2200" dirty="0" smtClean="0"/>
              <a:t>: Carbon is returned to the environment through decomposers and respiration. </a:t>
            </a:r>
          </a:p>
          <a:p>
            <a:pPr>
              <a:spcBef>
                <a:spcPts val="0"/>
              </a:spcBef>
            </a:pPr>
            <a:endParaRPr lang="en-US" sz="2200" dirty="0" smtClean="0"/>
          </a:p>
          <a:p>
            <a:pPr>
              <a:spcBef>
                <a:spcPts val="0"/>
              </a:spcBef>
            </a:pPr>
            <a:r>
              <a:rPr lang="en-US" sz="2200" b="1" dirty="0" smtClean="0"/>
              <a:t>Combustion</a:t>
            </a:r>
            <a:r>
              <a:rPr lang="en-US" sz="2200" dirty="0" smtClean="0"/>
              <a:t>: When wood or fossil fuels are burned, the chemical reaction releases carbon dioxide back into the atmosphere. </a:t>
            </a:r>
          </a:p>
          <a:p>
            <a:pPr>
              <a:spcBef>
                <a:spcPts val="0"/>
              </a:spcBef>
            </a:pPr>
            <a:endParaRPr lang="en-US" sz="2200" dirty="0" smtClean="0"/>
          </a:p>
          <a:p>
            <a:pPr>
              <a:spcBef>
                <a:spcPts val="0"/>
              </a:spcBef>
            </a:pPr>
            <a:r>
              <a:rPr lang="en-US" sz="2200" b="1" dirty="0" smtClean="0"/>
              <a:t>Deposition</a:t>
            </a:r>
            <a:r>
              <a:rPr lang="en-US" sz="2200" dirty="0" smtClean="0"/>
              <a:t>: Coal, petroleum, and calcium carbonate rock are deposited in sediment and underground. </a:t>
            </a:r>
            <a:endParaRPr lang="en-US" sz="2200"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76200"/>
            <a:ext cx="8229600" cy="914400"/>
          </a:xfrm>
        </p:spPr>
        <p:style>
          <a:lnRef idx="0">
            <a:schemeClr val="accent3"/>
          </a:lnRef>
          <a:fillRef idx="3">
            <a:schemeClr val="accent3"/>
          </a:fillRef>
          <a:effectRef idx="3">
            <a:schemeClr val="accent3"/>
          </a:effectRef>
          <a:fontRef idx="minor">
            <a:schemeClr val="lt1"/>
          </a:fontRef>
        </p:style>
        <p:txBody>
          <a:bodyPr>
            <a:normAutofit/>
          </a:bodyPr>
          <a:lstStyle/>
          <a:p>
            <a:pPr eaLnBrk="1" hangingPunct="1">
              <a:defRPr/>
            </a:pPr>
            <a:r>
              <a:rPr lang="en-US" dirty="0" smtClean="0"/>
              <a:t>Carbon Cycle</a:t>
            </a:r>
          </a:p>
        </p:txBody>
      </p:sp>
      <p:sp>
        <p:nvSpPr>
          <p:cNvPr id="1027" name="Rectangle 3"/>
          <p:cNvSpPr>
            <a:spLocks noGrp="1" noChangeArrowheads="1"/>
          </p:cNvSpPr>
          <p:nvPr>
            <p:ph type="body" idx="1"/>
          </p:nvPr>
        </p:nvSpPr>
        <p:spPr>
          <a:xfrm>
            <a:off x="152400" y="1219200"/>
            <a:ext cx="3048000" cy="5410200"/>
          </a:xfrm>
          <a:ln>
            <a:solidFill>
              <a:schemeClr val="accent1"/>
            </a:solidFill>
          </a:ln>
        </p:spPr>
        <p:txBody>
          <a:bodyPr/>
          <a:lstStyle/>
          <a:p>
            <a:pPr eaLnBrk="1" hangingPunct="1">
              <a:buFont typeface="Wingdings" charset="2"/>
              <a:buChar char="§"/>
              <a:defRPr/>
            </a:pPr>
            <a:r>
              <a:rPr lang="en-US" dirty="0" smtClean="0"/>
              <a:t>What are the </a:t>
            </a:r>
          </a:p>
          <a:p>
            <a:pPr eaLnBrk="1" hangingPunct="1">
              <a:buFont typeface="Wingdings" charset="2"/>
              <a:buNone/>
              <a:defRPr/>
            </a:pPr>
            <a:r>
              <a:rPr lang="en-US" dirty="0" smtClean="0"/>
              <a:t> main processes in the carbon cycle? </a:t>
            </a:r>
          </a:p>
        </p:txBody>
      </p:sp>
      <p:pic>
        <p:nvPicPr>
          <p:cNvPr id="5124" name="Picture 1"/>
          <p:cNvPicPr>
            <a:picLocks noChangeAspect="1"/>
          </p:cNvPicPr>
          <p:nvPr/>
        </p:nvPicPr>
        <p:blipFill>
          <a:blip r:embed="rId2"/>
          <a:srcRect/>
          <a:stretch>
            <a:fillRect/>
          </a:stretch>
        </p:blipFill>
        <p:spPr bwMode="auto">
          <a:xfrm>
            <a:off x="3276600" y="1219200"/>
            <a:ext cx="5722938" cy="54721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2162</TotalTime>
  <Words>3691</Words>
  <Application>Microsoft Office PowerPoint</Application>
  <PresentationFormat>On-screen Show (4:3)</PresentationFormat>
  <Paragraphs>578</Paragraphs>
  <Slides>120</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120</vt:i4>
      </vt:variant>
    </vt:vector>
  </HeadingPairs>
  <TitlesOfParts>
    <vt:vector size="122" baseType="lpstr">
      <vt:lpstr>Office Theme</vt:lpstr>
      <vt:lpstr>Clip</vt:lpstr>
      <vt:lpstr>BHS 151 Environmental Science BPH I Year, II semester </vt:lpstr>
      <vt:lpstr>Slide 2</vt:lpstr>
      <vt:lpstr>Slide 3</vt:lpstr>
      <vt:lpstr>Course contents </vt:lpstr>
      <vt:lpstr>Slide 5</vt:lpstr>
      <vt:lpstr>Slide 6</vt:lpstr>
      <vt:lpstr>Slide 7</vt:lpstr>
      <vt:lpstr>Slide 8</vt:lpstr>
      <vt:lpstr>Slide 9</vt:lpstr>
      <vt:lpstr>Slide 10</vt:lpstr>
      <vt:lpstr>Concept of Environment and Environmental Science  </vt:lpstr>
      <vt:lpstr>Contd….</vt:lpstr>
      <vt:lpstr>Contd </vt:lpstr>
      <vt:lpstr>Contd…</vt:lpstr>
      <vt:lpstr>Slide 15</vt:lpstr>
      <vt:lpstr>Slide 16</vt:lpstr>
      <vt:lpstr>Slide 17</vt:lpstr>
      <vt:lpstr>Contd…..</vt:lpstr>
      <vt:lpstr>Classification of Environment </vt:lpstr>
      <vt:lpstr>Slide 20</vt:lpstr>
      <vt:lpstr>Slide 21</vt:lpstr>
      <vt:lpstr>Environmental segments </vt:lpstr>
      <vt:lpstr>Contd….</vt:lpstr>
      <vt:lpstr>Contd…..</vt:lpstr>
      <vt:lpstr>Contd….</vt:lpstr>
      <vt:lpstr>Slide 26</vt:lpstr>
      <vt:lpstr>Components of Environment</vt:lpstr>
      <vt:lpstr>Environmental studies</vt:lpstr>
      <vt:lpstr>Slide 29</vt:lpstr>
      <vt:lpstr>Contd….</vt:lpstr>
      <vt:lpstr>Scope of environment </vt:lpstr>
      <vt:lpstr>Importance of Environmental science </vt:lpstr>
      <vt:lpstr>Historical Development</vt:lpstr>
      <vt:lpstr>Objective the of the environment Science </vt:lpstr>
      <vt:lpstr>Scope of Environmental Science</vt:lpstr>
      <vt:lpstr>ECOLOGY : CONCEPT AND SCOPE </vt:lpstr>
      <vt:lpstr>Slide 37</vt:lpstr>
      <vt:lpstr>Contd….</vt:lpstr>
      <vt:lpstr>Contd…</vt:lpstr>
      <vt:lpstr>Contd…</vt:lpstr>
      <vt:lpstr>Slide 41</vt:lpstr>
      <vt:lpstr>Contd…..</vt:lpstr>
      <vt:lpstr>Contd…..</vt:lpstr>
      <vt:lpstr>Slide 44</vt:lpstr>
      <vt:lpstr>Scope of Ecology </vt:lpstr>
      <vt:lpstr>Slide 46</vt:lpstr>
      <vt:lpstr>Slide 47</vt:lpstr>
      <vt:lpstr>Slide 48</vt:lpstr>
      <vt:lpstr>Slide 49</vt:lpstr>
      <vt:lpstr>Types of ecosystem</vt:lpstr>
      <vt:lpstr>Slide 51</vt:lpstr>
      <vt:lpstr>Contd…..</vt:lpstr>
      <vt:lpstr>Slide 53</vt:lpstr>
      <vt:lpstr>Slide 54</vt:lpstr>
      <vt:lpstr>Slide 55</vt:lpstr>
      <vt:lpstr>Components of Ecosystem</vt:lpstr>
      <vt:lpstr>Slide 57</vt:lpstr>
      <vt:lpstr>Slide 58</vt:lpstr>
      <vt:lpstr>Slide 59</vt:lpstr>
      <vt:lpstr>Slide 60</vt:lpstr>
      <vt:lpstr>Slide 61</vt:lpstr>
      <vt:lpstr>Slide 62</vt:lpstr>
      <vt:lpstr>Slide 63</vt:lpstr>
      <vt:lpstr>Slide 64</vt:lpstr>
      <vt:lpstr>Slide 65</vt:lpstr>
      <vt:lpstr>Slide 66</vt:lpstr>
      <vt:lpstr>What is a Food Chain?</vt:lpstr>
      <vt:lpstr>What’s in a Food Chain?</vt:lpstr>
      <vt:lpstr>Producers</vt:lpstr>
      <vt:lpstr>Consumers</vt:lpstr>
      <vt:lpstr>Three Types of Consumers</vt:lpstr>
      <vt:lpstr>Herbivores</vt:lpstr>
      <vt:lpstr>Carnivores</vt:lpstr>
      <vt:lpstr>Omnivores</vt:lpstr>
      <vt:lpstr>Decomposers</vt:lpstr>
      <vt:lpstr>Contd..</vt:lpstr>
      <vt:lpstr>Types of Food Chains</vt:lpstr>
      <vt:lpstr>Predator &amp; Prey</vt:lpstr>
      <vt:lpstr>What is a Food Web?</vt:lpstr>
      <vt:lpstr>Food Webs</vt:lpstr>
      <vt:lpstr>Slide 81</vt:lpstr>
      <vt:lpstr>All organisms in an ecosystem can be placed in trophic levels depending on what energy source they rely upon and how they provide energy for other organisms in the food web.</vt:lpstr>
      <vt:lpstr>Principles of Ecosystem Function </vt:lpstr>
      <vt:lpstr>ENERGY FLOW IN THE ECOSYSTEMS</vt:lpstr>
      <vt:lpstr>A. Energy Flow in the Ecosystem</vt:lpstr>
      <vt:lpstr>Contd…..</vt:lpstr>
      <vt:lpstr>B. Biogeochemical Cycles</vt:lpstr>
      <vt:lpstr>Contd…..</vt:lpstr>
      <vt:lpstr>Contd….</vt:lpstr>
      <vt:lpstr>Contd….</vt:lpstr>
      <vt:lpstr> Biogeochemical cycles of particular interest in Ecology are: </vt:lpstr>
      <vt:lpstr>Water Cycle </vt:lpstr>
      <vt:lpstr>Contd…</vt:lpstr>
      <vt:lpstr>Processes of the Water Cycle:</vt:lpstr>
      <vt:lpstr>Contd….</vt:lpstr>
      <vt:lpstr>Carbon Cycle </vt:lpstr>
      <vt:lpstr>Contd….</vt:lpstr>
      <vt:lpstr>Processes of the carbon cycle</vt:lpstr>
      <vt:lpstr>Carbon Cycle</vt:lpstr>
      <vt:lpstr>Carbon Cycle… </vt:lpstr>
      <vt:lpstr>NITROGEN CYCLE</vt:lpstr>
      <vt:lpstr>Contd….</vt:lpstr>
      <vt:lpstr>Forms of Nitrogen</vt:lpstr>
      <vt:lpstr>Processes of the Nitrogen Cycle:</vt:lpstr>
      <vt:lpstr>Contd…..</vt:lpstr>
      <vt:lpstr>Contd…..</vt:lpstr>
      <vt:lpstr>Oxygen Cycle (Photosynthesis)</vt:lpstr>
      <vt:lpstr>Oxygen Cycle (Photosynthesis)</vt:lpstr>
      <vt:lpstr>Phosphorus Cycle </vt:lpstr>
      <vt:lpstr>Slide 110</vt:lpstr>
      <vt:lpstr>Slide 111</vt:lpstr>
      <vt:lpstr>Concept of ecosystem services </vt:lpstr>
      <vt:lpstr>Slide 113</vt:lpstr>
      <vt:lpstr>Concept of payment for ecosystem</vt:lpstr>
      <vt:lpstr>Contd….</vt:lpstr>
      <vt:lpstr>Slide 116</vt:lpstr>
      <vt:lpstr>Slide 117</vt:lpstr>
      <vt:lpstr>Slide 118</vt:lpstr>
      <vt:lpstr>Human Impact on Ecosystem </vt:lpstr>
      <vt:lpstr>THANK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xplore</cp:lastModifiedBy>
  <cp:revision>193</cp:revision>
  <dcterms:created xsi:type="dcterms:W3CDTF">2006-08-16T00:00:00Z</dcterms:created>
  <dcterms:modified xsi:type="dcterms:W3CDTF">2017-08-02T03:38:54Z</dcterms:modified>
</cp:coreProperties>
</file>