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8"/>
  </p:notesMasterIdLst>
  <p:sldIdLst>
    <p:sldId id="257" r:id="rId2"/>
    <p:sldId id="261" r:id="rId3"/>
    <p:sldId id="268" r:id="rId4"/>
    <p:sldId id="272" r:id="rId5"/>
    <p:sldId id="273" r:id="rId6"/>
    <p:sldId id="489" r:id="rId7"/>
    <p:sldId id="490" r:id="rId8"/>
    <p:sldId id="491" r:id="rId9"/>
    <p:sldId id="492" r:id="rId10"/>
    <p:sldId id="493" r:id="rId11"/>
    <p:sldId id="495" r:id="rId12"/>
    <p:sldId id="496" r:id="rId13"/>
    <p:sldId id="497" r:id="rId14"/>
    <p:sldId id="494" r:id="rId15"/>
    <p:sldId id="498" r:id="rId16"/>
    <p:sldId id="499" r:id="rId17"/>
    <p:sldId id="500" r:id="rId18"/>
    <p:sldId id="501" r:id="rId19"/>
    <p:sldId id="502" r:id="rId20"/>
    <p:sldId id="503" r:id="rId21"/>
    <p:sldId id="262" r:id="rId22"/>
    <p:sldId id="270" r:id="rId23"/>
    <p:sldId id="269" r:id="rId24"/>
    <p:sldId id="279" r:id="rId25"/>
    <p:sldId id="280" r:id="rId26"/>
    <p:sldId id="281" r:id="rId27"/>
    <p:sldId id="282" r:id="rId28"/>
    <p:sldId id="274" r:id="rId29"/>
    <p:sldId id="275" r:id="rId30"/>
    <p:sldId id="276" r:id="rId31"/>
    <p:sldId id="277" r:id="rId32"/>
    <p:sldId id="278" r:id="rId33"/>
    <p:sldId id="271" r:id="rId34"/>
    <p:sldId id="486" r:id="rId35"/>
    <p:sldId id="487" r:id="rId36"/>
    <p:sldId id="488" r:id="rId37"/>
    <p:sldId id="485" r:id="rId38"/>
    <p:sldId id="283" r:id="rId39"/>
    <p:sldId id="284" r:id="rId40"/>
    <p:sldId id="285" r:id="rId41"/>
    <p:sldId id="286" r:id="rId42"/>
    <p:sldId id="287" r:id="rId43"/>
    <p:sldId id="290" r:id="rId44"/>
    <p:sldId id="265" r:id="rId45"/>
    <p:sldId id="428" r:id="rId46"/>
    <p:sldId id="429" r:id="rId47"/>
    <p:sldId id="430" r:id="rId48"/>
    <p:sldId id="431" r:id="rId49"/>
    <p:sldId id="482" r:id="rId50"/>
    <p:sldId id="483" r:id="rId51"/>
    <p:sldId id="484" r:id="rId52"/>
    <p:sldId id="266" r:id="rId53"/>
    <p:sldId id="349" r:id="rId54"/>
    <p:sldId id="350" r:id="rId55"/>
    <p:sldId id="351" r:id="rId56"/>
    <p:sldId id="352" r:id="rId57"/>
    <p:sldId id="353" r:id="rId58"/>
    <p:sldId id="354" r:id="rId59"/>
    <p:sldId id="355" r:id="rId60"/>
    <p:sldId id="356" r:id="rId61"/>
    <p:sldId id="357" r:id="rId62"/>
    <p:sldId id="358" r:id="rId63"/>
    <p:sldId id="359" r:id="rId64"/>
    <p:sldId id="36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7" r:id="rId79"/>
    <p:sldId id="347" r:id="rId80"/>
    <p:sldId id="348" r:id="rId81"/>
    <p:sldId id="305" r:id="rId82"/>
    <p:sldId id="258" r:id="rId83"/>
    <p:sldId id="304" r:id="rId84"/>
    <p:sldId id="295" r:id="rId85"/>
    <p:sldId id="446" r:id="rId86"/>
    <p:sldId id="447" r:id="rId87"/>
    <p:sldId id="448" r:id="rId88"/>
    <p:sldId id="449" r:id="rId89"/>
    <p:sldId id="296" r:id="rId90"/>
    <p:sldId id="297" r:id="rId91"/>
    <p:sldId id="298" r:id="rId92"/>
    <p:sldId id="299" r:id="rId93"/>
    <p:sldId id="300" r:id="rId94"/>
    <p:sldId id="303" r:id="rId95"/>
    <p:sldId id="301" r:id="rId96"/>
    <p:sldId id="387" r:id="rId97"/>
    <p:sldId id="388" r:id="rId98"/>
    <p:sldId id="302" r:id="rId99"/>
    <p:sldId id="314" r:id="rId100"/>
    <p:sldId id="306" r:id="rId101"/>
    <p:sldId id="259" r:id="rId102"/>
    <p:sldId id="316" r:id="rId103"/>
    <p:sldId id="307" r:id="rId104"/>
    <p:sldId id="308" r:id="rId105"/>
    <p:sldId id="315" r:id="rId106"/>
    <p:sldId id="317" r:id="rId107"/>
    <p:sldId id="309" r:id="rId108"/>
    <p:sldId id="310" r:id="rId109"/>
    <p:sldId id="311" r:id="rId110"/>
    <p:sldId id="312" r:id="rId111"/>
    <p:sldId id="318" r:id="rId112"/>
    <p:sldId id="319" r:id="rId113"/>
    <p:sldId id="320" r:id="rId114"/>
    <p:sldId id="313" r:id="rId115"/>
    <p:sldId id="260" r:id="rId116"/>
    <p:sldId id="376" r:id="rId117"/>
    <p:sldId id="377" r:id="rId118"/>
    <p:sldId id="378" r:id="rId119"/>
    <p:sldId id="379" r:id="rId120"/>
    <p:sldId id="380" r:id="rId121"/>
    <p:sldId id="381" r:id="rId122"/>
    <p:sldId id="382" r:id="rId123"/>
    <p:sldId id="383" r:id="rId124"/>
    <p:sldId id="384" r:id="rId125"/>
    <p:sldId id="385" r:id="rId126"/>
    <p:sldId id="386" r:id="rId127"/>
    <p:sldId id="361" r:id="rId128"/>
    <p:sldId id="362" r:id="rId129"/>
    <p:sldId id="364" r:id="rId130"/>
    <p:sldId id="368" r:id="rId131"/>
    <p:sldId id="371" r:id="rId132"/>
    <p:sldId id="372" r:id="rId133"/>
    <p:sldId id="373" r:id="rId134"/>
    <p:sldId id="374" r:id="rId135"/>
    <p:sldId id="375" r:id="rId136"/>
    <p:sldId id="267" r:id="rId137"/>
    <p:sldId id="389" r:id="rId138"/>
    <p:sldId id="390" r:id="rId139"/>
    <p:sldId id="391" r:id="rId140"/>
    <p:sldId id="392" r:id="rId141"/>
    <p:sldId id="505" r:id="rId142"/>
    <p:sldId id="504" r:id="rId143"/>
    <p:sldId id="393" r:id="rId144"/>
    <p:sldId id="394" r:id="rId145"/>
    <p:sldId id="395" r:id="rId146"/>
    <p:sldId id="396" r:id="rId147"/>
    <p:sldId id="397" r:id="rId148"/>
    <p:sldId id="398" r:id="rId149"/>
    <p:sldId id="399" r:id="rId150"/>
    <p:sldId id="400" r:id="rId151"/>
    <p:sldId id="401" r:id="rId152"/>
    <p:sldId id="402" r:id="rId153"/>
    <p:sldId id="423" r:id="rId154"/>
    <p:sldId id="422" r:id="rId155"/>
    <p:sldId id="424" r:id="rId156"/>
    <p:sldId id="421" r:id="rId157"/>
    <p:sldId id="416" r:id="rId158"/>
    <p:sldId id="417" r:id="rId159"/>
    <p:sldId id="418" r:id="rId160"/>
    <p:sldId id="419" r:id="rId161"/>
    <p:sldId id="432" r:id="rId162"/>
    <p:sldId id="433" r:id="rId163"/>
    <p:sldId id="434" r:id="rId164"/>
    <p:sldId id="435" r:id="rId165"/>
    <p:sldId id="436" r:id="rId166"/>
    <p:sldId id="420" r:id="rId167"/>
    <p:sldId id="403" r:id="rId168"/>
    <p:sldId id="404" r:id="rId169"/>
    <p:sldId id="405" r:id="rId170"/>
    <p:sldId id="406" r:id="rId171"/>
    <p:sldId id="407" r:id="rId172"/>
    <p:sldId id="408" r:id="rId173"/>
    <p:sldId id="425" r:id="rId174"/>
    <p:sldId id="426" r:id="rId175"/>
    <p:sldId id="427" r:id="rId176"/>
    <p:sldId id="414" r:id="rId177"/>
    <p:sldId id="437" r:id="rId178"/>
    <p:sldId id="454" r:id="rId179"/>
    <p:sldId id="455" r:id="rId180"/>
    <p:sldId id="456" r:id="rId181"/>
    <p:sldId id="457" r:id="rId182"/>
    <p:sldId id="458" r:id="rId183"/>
    <p:sldId id="459" r:id="rId184"/>
    <p:sldId id="460" r:id="rId185"/>
    <p:sldId id="461" r:id="rId186"/>
    <p:sldId id="462" r:id="rId187"/>
    <p:sldId id="463" r:id="rId188"/>
    <p:sldId id="464" r:id="rId189"/>
    <p:sldId id="465" r:id="rId190"/>
    <p:sldId id="466" r:id="rId191"/>
    <p:sldId id="467" r:id="rId192"/>
    <p:sldId id="468" r:id="rId193"/>
    <p:sldId id="469" r:id="rId194"/>
    <p:sldId id="470" r:id="rId195"/>
    <p:sldId id="471" r:id="rId196"/>
    <p:sldId id="472" r:id="rId197"/>
    <p:sldId id="473" r:id="rId198"/>
    <p:sldId id="474" r:id="rId199"/>
    <p:sldId id="475" r:id="rId200"/>
    <p:sldId id="476" r:id="rId201"/>
    <p:sldId id="479" r:id="rId202"/>
    <p:sldId id="480" r:id="rId203"/>
    <p:sldId id="481" r:id="rId204"/>
    <p:sldId id="477" r:id="rId205"/>
    <p:sldId id="478" r:id="rId206"/>
    <p:sldId id="415" r:id="rId20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90XfHqi7BWexKo9NbP+Ojg==" hashData="cIGAX3eoy7TGbeL8qZePPi9cg9b8yPcIGi0wBecUlw8Uu7z2XiZ7NyuVruuLyDAOzsKFz64TmcgrZDPEd0+iS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presProps" Target="presProps.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viewProps" Target="viewProp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theme" Target="theme/theme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tableStyles" Target="tableStyles.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17D8FA-6EB7-4B27-9011-2D9E31FF7FB1}" type="datetimeFigureOut">
              <a:rPr lang="en-US" smtClean="0"/>
              <a:t>1/27/2025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9FCFBE-51D9-469E-9035-DE31B8D83FEB}" type="slidenum">
              <a:rPr lang="en-US" smtClean="0"/>
              <a:t>‹#›</a:t>
            </a:fld>
            <a:endParaRPr lang="en-US"/>
          </a:p>
        </p:txBody>
      </p:sp>
    </p:spTree>
    <p:extLst>
      <p:ext uri="{BB962C8B-B14F-4D97-AF65-F5344CB8AC3E}">
        <p14:creationId xmlns:p14="http://schemas.microsoft.com/office/powerpoint/2010/main" val="1102549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en.wikipedia.org/wiki/Direct_Action" TargetMode="External"/><Relationship Id="rId3" Type="http://schemas.openxmlformats.org/officeDocument/2006/relationships/hyperlink" Target="https://en.wikipedia.org/wiki/Self-help" TargetMode="External"/><Relationship Id="rId7" Type="http://schemas.openxmlformats.org/officeDocument/2006/relationships/hyperlink" Target="https://en.wikipedia.org/wiki/Social_capital" TargetMode="External"/><Relationship Id="rId12" Type="http://schemas.openxmlformats.org/officeDocument/2006/relationships/hyperlink" Target="https://en.wikipedia.org/wiki/Community_development#cite_note-10" TargetMode="External"/><Relationship Id="rId2" Type="http://schemas.openxmlformats.org/officeDocument/2006/relationships/slide" Target="../slides/slide159.xml"/><Relationship Id="rId1" Type="http://schemas.openxmlformats.org/officeDocument/2006/relationships/notesMaster" Target="../notesMasters/notesMaster1.xml"/><Relationship Id="rId6" Type="http://schemas.openxmlformats.org/officeDocument/2006/relationships/hyperlink" Target="https://en.wikipedia.org/wiki/Large_Group_Capacitation" TargetMode="External"/><Relationship Id="rId11" Type="http://schemas.openxmlformats.org/officeDocument/2006/relationships/hyperlink" Target="https://en.wikipedia.org/wiki/Community_economic_development" TargetMode="External"/><Relationship Id="rId5" Type="http://schemas.openxmlformats.org/officeDocument/2006/relationships/hyperlink" Target="https://en.wikipedia.org/wiki/Community_development#cite_note-9" TargetMode="External"/><Relationship Id="rId10" Type="http://schemas.openxmlformats.org/officeDocument/2006/relationships/hyperlink" Target="https://en.wikipedia.org/wiki/Developing_countries" TargetMode="External"/><Relationship Id="rId4" Type="http://schemas.openxmlformats.org/officeDocument/2006/relationships/hyperlink" Target="https://en.wikipedia.org/wiki/Capacity_building" TargetMode="External"/><Relationship Id="rId9" Type="http://schemas.openxmlformats.org/officeDocument/2006/relationships/hyperlink" Target="https://en.wikipedia.org/wiki/Economic_development"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Silhouette- outline/shape/shadow</a:t>
            </a:r>
            <a:endParaRPr lang="en-US" dirty="0"/>
          </a:p>
        </p:txBody>
      </p:sp>
      <p:sp>
        <p:nvSpPr>
          <p:cNvPr id="4" name="Slide Number Placeholder 3"/>
          <p:cNvSpPr>
            <a:spLocks noGrp="1"/>
          </p:cNvSpPr>
          <p:nvPr>
            <p:ph type="sldNum" sz="quarter" idx="10"/>
          </p:nvPr>
        </p:nvSpPr>
        <p:spPr/>
        <p:txBody>
          <a:bodyPr/>
          <a:lstStyle/>
          <a:p>
            <a:fld id="{B99FCFBE-51D9-469E-9035-DE31B8D83FEB}" type="slidenum">
              <a:rPr lang="en-US" smtClean="0"/>
              <a:t>82</a:t>
            </a:fld>
            <a:endParaRPr lang="en-US"/>
          </a:p>
        </p:txBody>
      </p:sp>
    </p:spTree>
    <p:extLst>
      <p:ext uri="{BB962C8B-B14F-4D97-AF65-F5344CB8AC3E}">
        <p14:creationId xmlns:p14="http://schemas.microsoft.com/office/powerpoint/2010/main" val="2249784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7BD99A-E5D7-4BAC-8369-59CCA075F206}" type="slidenum">
              <a:rPr lang="en-US"/>
              <a:pPr/>
              <a:t>171</a:t>
            </a:fld>
            <a:endParaRPr lang="en-US"/>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18813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https://www.sweducarebd.com/2019/11/community-organization-vs-community-development.html#:~:text=a)%20Community%20organization%20is%20a,emphasizes%20the%20end%20or%20goals.</a:t>
            </a:r>
            <a:endParaRPr lang="en-US" dirty="0"/>
          </a:p>
        </p:txBody>
      </p:sp>
      <p:sp>
        <p:nvSpPr>
          <p:cNvPr id="4" name="Slide Number Placeholder 3"/>
          <p:cNvSpPr>
            <a:spLocks noGrp="1"/>
          </p:cNvSpPr>
          <p:nvPr>
            <p:ph type="sldNum" sz="quarter" idx="10"/>
          </p:nvPr>
        </p:nvSpPr>
        <p:spPr/>
        <p:txBody>
          <a:bodyPr/>
          <a:lstStyle/>
          <a:p>
            <a:fld id="{B99FCFBE-51D9-469E-9035-DE31B8D83FEB}" type="slidenum">
              <a:rPr lang="en-US" smtClean="0"/>
              <a:t>175</a:t>
            </a:fld>
            <a:endParaRPr lang="en-US"/>
          </a:p>
        </p:txBody>
      </p:sp>
    </p:spTree>
    <p:extLst>
      <p:ext uri="{BB962C8B-B14F-4D97-AF65-F5344CB8AC3E}">
        <p14:creationId xmlns:p14="http://schemas.microsoft.com/office/powerpoint/2010/main" val="670975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Friendship- </a:t>
            </a:r>
            <a:r>
              <a:rPr lang="en-GB" dirty="0" err="1" smtClean="0"/>
              <a:t>Comaraderie</a:t>
            </a:r>
            <a:endParaRPr lang="en-US" dirty="0"/>
          </a:p>
        </p:txBody>
      </p:sp>
      <p:sp>
        <p:nvSpPr>
          <p:cNvPr id="4" name="Slide Number Placeholder 3"/>
          <p:cNvSpPr>
            <a:spLocks noGrp="1"/>
          </p:cNvSpPr>
          <p:nvPr>
            <p:ph type="sldNum" sz="quarter" idx="10"/>
          </p:nvPr>
        </p:nvSpPr>
        <p:spPr/>
        <p:txBody>
          <a:bodyPr/>
          <a:lstStyle/>
          <a:p>
            <a:fld id="{418E2174-B4C9-467E-A3F1-E95D3149FDC8}" type="slidenum">
              <a:rPr lang="en-US" smtClean="0"/>
              <a:t>183</a:t>
            </a:fld>
            <a:endParaRPr lang="en-US"/>
          </a:p>
        </p:txBody>
      </p:sp>
    </p:spTree>
    <p:extLst>
      <p:ext uri="{BB962C8B-B14F-4D97-AF65-F5344CB8AC3E}">
        <p14:creationId xmlns:p14="http://schemas.microsoft.com/office/powerpoint/2010/main" val="1215113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Ostracism-isolation</a:t>
            </a:r>
            <a:endParaRPr lang="en-US" dirty="0"/>
          </a:p>
        </p:txBody>
      </p:sp>
      <p:sp>
        <p:nvSpPr>
          <p:cNvPr id="4" name="Slide Number Placeholder 3"/>
          <p:cNvSpPr>
            <a:spLocks noGrp="1"/>
          </p:cNvSpPr>
          <p:nvPr>
            <p:ph type="sldNum" sz="quarter" idx="10"/>
          </p:nvPr>
        </p:nvSpPr>
        <p:spPr/>
        <p:txBody>
          <a:bodyPr/>
          <a:lstStyle/>
          <a:p>
            <a:fld id="{418E2174-B4C9-467E-A3F1-E95D3149FDC8}" type="slidenum">
              <a:rPr lang="en-US" smtClean="0"/>
              <a:t>192</a:t>
            </a:fld>
            <a:endParaRPr lang="en-US"/>
          </a:p>
        </p:txBody>
      </p:sp>
    </p:spTree>
    <p:extLst>
      <p:ext uri="{BB962C8B-B14F-4D97-AF65-F5344CB8AC3E}">
        <p14:creationId xmlns:p14="http://schemas.microsoft.com/office/powerpoint/2010/main" val="1114452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Enormous-huge </a:t>
            </a:r>
            <a:endParaRPr lang="en-US" dirty="0"/>
          </a:p>
        </p:txBody>
      </p:sp>
      <p:sp>
        <p:nvSpPr>
          <p:cNvPr id="4" name="Slide Number Placeholder 3"/>
          <p:cNvSpPr>
            <a:spLocks noGrp="1"/>
          </p:cNvSpPr>
          <p:nvPr>
            <p:ph type="sldNum" sz="quarter" idx="10"/>
          </p:nvPr>
        </p:nvSpPr>
        <p:spPr/>
        <p:txBody>
          <a:bodyPr/>
          <a:lstStyle/>
          <a:p>
            <a:fld id="{418E2174-B4C9-467E-A3F1-E95D3149FDC8}" type="slidenum">
              <a:rPr lang="en-US" smtClean="0"/>
              <a:t>194</a:t>
            </a:fld>
            <a:endParaRPr lang="en-US"/>
          </a:p>
        </p:txBody>
      </p:sp>
    </p:spTree>
    <p:extLst>
      <p:ext uri="{BB962C8B-B14F-4D97-AF65-F5344CB8AC3E}">
        <p14:creationId xmlns:p14="http://schemas.microsoft.com/office/powerpoint/2010/main" val="2133672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Instilling (introducing/teaching)</a:t>
            </a:r>
            <a:endParaRPr lang="en-US" dirty="0"/>
          </a:p>
        </p:txBody>
      </p:sp>
      <p:sp>
        <p:nvSpPr>
          <p:cNvPr id="4" name="Slide Number Placeholder 3"/>
          <p:cNvSpPr>
            <a:spLocks noGrp="1"/>
          </p:cNvSpPr>
          <p:nvPr>
            <p:ph type="sldNum" sz="quarter" idx="10"/>
          </p:nvPr>
        </p:nvSpPr>
        <p:spPr/>
        <p:txBody>
          <a:bodyPr/>
          <a:lstStyle/>
          <a:p>
            <a:fld id="{4C040D8C-F436-414F-93E1-B8EE3202B41C}" type="slidenum">
              <a:rPr lang="en-US" smtClean="0"/>
              <a:t>91</a:t>
            </a:fld>
            <a:endParaRPr lang="en-US"/>
          </a:p>
        </p:txBody>
      </p:sp>
    </p:spTree>
    <p:extLst>
      <p:ext uri="{BB962C8B-B14F-4D97-AF65-F5344CB8AC3E}">
        <p14:creationId xmlns:p14="http://schemas.microsoft.com/office/powerpoint/2010/main" val="395639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040D8C-F436-414F-93E1-B8EE3202B41C}" type="slidenum">
              <a:rPr lang="en-US" smtClean="0"/>
              <a:t>98</a:t>
            </a:fld>
            <a:endParaRPr lang="en-US"/>
          </a:p>
        </p:txBody>
      </p:sp>
    </p:spTree>
    <p:extLst>
      <p:ext uri="{BB962C8B-B14F-4D97-AF65-F5344CB8AC3E}">
        <p14:creationId xmlns:p14="http://schemas.microsoft.com/office/powerpoint/2010/main" val="94171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Appraisal –assess the value or quality</a:t>
            </a:r>
            <a:endParaRPr lang="en-US" dirty="0"/>
          </a:p>
        </p:txBody>
      </p:sp>
      <p:sp>
        <p:nvSpPr>
          <p:cNvPr id="4" name="Slide Number Placeholder 3"/>
          <p:cNvSpPr>
            <a:spLocks noGrp="1"/>
          </p:cNvSpPr>
          <p:nvPr>
            <p:ph type="sldNum" sz="quarter" idx="10"/>
          </p:nvPr>
        </p:nvSpPr>
        <p:spPr/>
        <p:txBody>
          <a:bodyPr/>
          <a:lstStyle/>
          <a:p>
            <a:fld id="{B99FCFBE-51D9-469E-9035-DE31B8D83FEB}" type="slidenum">
              <a:rPr lang="en-US" smtClean="0"/>
              <a:t>115</a:t>
            </a:fld>
            <a:endParaRPr lang="en-US"/>
          </a:p>
        </p:txBody>
      </p:sp>
    </p:spTree>
    <p:extLst>
      <p:ext uri="{BB962C8B-B14F-4D97-AF65-F5344CB8AC3E}">
        <p14:creationId xmlns:p14="http://schemas.microsoft.com/office/powerpoint/2010/main" val="3033383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Prognostic-prediction </a:t>
            </a:r>
            <a:endParaRPr lang="en-US" dirty="0"/>
          </a:p>
        </p:txBody>
      </p:sp>
      <p:sp>
        <p:nvSpPr>
          <p:cNvPr id="4" name="Slide Number Placeholder 3"/>
          <p:cNvSpPr>
            <a:spLocks noGrp="1"/>
          </p:cNvSpPr>
          <p:nvPr>
            <p:ph type="sldNum" sz="quarter" idx="10"/>
          </p:nvPr>
        </p:nvSpPr>
        <p:spPr/>
        <p:txBody>
          <a:bodyPr/>
          <a:lstStyle/>
          <a:p>
            <a:fld id="{B99FCFBE-51D9-469E-9035-DE31B8D83FEB}" type="slidenum">
              <a:rPr lang="en-US" smtClean="0"/>
              <a:t>116</a:t>
            </a:fld>
            <a:endParaRPr lang="en-US"/>
          </a:p>
        </p:txBody>
      </p:sp>
    </p:spTree>
    <p:extLst>
      <p:ext uri="{BB962C8B-B14F-4D97-AF65-F5344CB8AC3E}">
        <p14:creationId xmlns:p14="http://schemas.microsoft.com/office/powerpoint/2010/main" val="144080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Retention-maintenance –</a:t>
            </a:r>
            <a:r>
              <a:rPr lang="en-US" sz="1200" b="0" i="0" kern="1200" dirty="0" smtClean="0">
                <a:solidFill>
                  <a:schemeClr val="tx1"/>
                </a:solidFill>
                <a:effectLst/>
                <a:latin typeface="+mn-lt"/>
                <a:ea typeface="+mn-ea"/>
                <a:cs typeface="+mn-cs"/>
              </a:rPr>
              <a:t>Risk Retention may refer to a risk management strategy that involves a party assuming the responsibility for a certain level of risk or losses. This term may also refer to the amount of risk that a party is willing to accept before transferring it to another party through insurance or other forms of risk transfer.</a:t>
            </a:r>
            <a:endParaRPr lang="en-US" dirty="0"/>
          </a:p>
        </p:txBody>
      </p:sp>
      <p:sp>
        <p:nvSpPr>
          <p:cNvPr id="4" name="Slide Number Placeholder 3"/>
          <p:cNvSpPr>
            <a:spLocks noGrp="1"/>
          </p:cNvSpPr>
          <p:nvPr>
            <p:ph type="sldNum" sz="quarter" idx="10"/>
          </p:nvPr>
        </p:nvSpPr>
        <p:spPr/>
        <p:txBody>
          <a:bodyPr/>
          <a:lstStyle/>
          <a:p>
            <a:fld id="{B99FCFBE-51D9-469E-9035-DE31B8D83FEB}" type="slidenum">
              <a:rPr lang="en-US" smtClean="0"/>
              <a:t>125</a:t>
            </a:fld>
            <a:endParaRPr lang="en-US"/>
          </a:p>
        </p:txBody>
      </p:sp>
    </p:spTree>
    <p:extLst>
      <p:ext uri="{BB962C8B-B14F-4D97-AF65-F5344CB8AC3E}">
        <p14:creationId xmlns:p14="http://schemas.microsoft.com/office/powerpoint/2010/main" val="1299662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Imbued-instilled</a:t>
            </a:r>
            <a:endParaRPr lang="en-US" dirty="0"/>
          </a:p>
        </p:txBody>
      </p:sp>
      <p:sp>
        <p:nvSpPr>
          <p:cNvPr id="4" name="Slide Number Placeholder 3"/>
          <p:cNvSpPr>
            <a:spLocks noGrp="1"/>
          </p:cNvSpPr>
          <p:nvPr>
            <p:ph type="sldNum" sz="quarter" idx="10"/>
          </p:nvPr>
        </p:nvSpPr>
        <p:spPr/>
        <p:txBody>
          <a:bodyPr/>
          <a:lstStyle/>
          <a:p>
            <a:fld id="{B99FCFBE-51D9-469E-9035-DE31B8D83FEB}" type="slidenum">
              <a:rPr lang="en-US" smtClean="0"/>
              <a:t>153</a:t>
            </a:fld>
            <a:endParaRPr lang="en-US"/>
          </a:p>
        </p:txBody>
      </p:sp>
    </p:spTree>
    <p:extLst>
      <p:ext uri="{BB962C8B-B14F-4D97-AF65-F5344CB8AC3E}">
        <p14:creationId xmlns:p14="http://schemas.microsoft.com/office/powerpoint/2010/main" val="231637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https://aifs.gov.au/resources/resource-sheets/what-community-development#:~:text=Community%20development%20is%20a%20holistic,Kenny%20%26%20Connors%2C%202017).</a:t>
            </a:r>
            <a:endParaRPr lang="en-US" dirty="0"/>
          </a:p>
        </p:txBody>
      </p:sp>
      <p:sp>
        <p:nvSpPr>
          <p:cNvPr id="4" name="Slide Number Placeholder 3"/>
          <p:cNvSpPr>
            <a:spLocks noGrp="1"/>
          </p:cNvSpPr>
          <p:nvPr>
            <p:ph type="sldNum" sz="quarter" idx="10"/>
          </p:nvPr>
        </p:nvSpPr>
        <p:spPr/>
        <p:txBody>
          <a:bodyPr/>
          <a:lstStyle/>
          <a:p>
            <a:fld id="{B99FCFBE-51D9-469E-9035-DE31B8D83FEB}" type="slidenum">
              <a:rPr lang="en-US" smtClean="0"/>
              <a:t>154</a:t>
            </a:fld>
            <a:endParaRPr lang="en-US"/>
          </a:p>
        </p:txBody>
      </p:sp>
    </p:spTree>
    <p:extLst>
      <p:ext uri="{BB962C8B-B14F-4D97-AF65-F5344CB8AC3E}">
        <p14:creationId xmlns:p14="http://schemas.microsoft.com/office/powerpoint/2010/main" val="633982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smtClean="0">
                <a:solidFill>
                  <a:schemeClr val="tx1"/>
                </a:solidFill>
                <a:effectLst/>
                <a:latin typeface="+mn-lt"/>
                <a:ea typeface="+mn-ea"/>
                <a:cs typeface="+mn-cs"/>
                <a:hlinkClick r:id="rId3" tooltip="Self-help"/>
              </a:rPr>
              <a:t>https://en.wikipedia.org/wiki/Community_development</a:t>
            </a:r>
          </a:p>
          <a:p>
            <a:r>
              <a:rPr lang="en-US" sz="1200" b="1" i="0" u="none" strike="noStrike" kern="1200" dirty="0" smtClean="0">
                <a:solidFill>
                  <a:schemeClr val="tx1"/>
                </a:solidFill>
                <a:effectLst/>
                <a:latin typeface="+mn-lt"/>
                <a:ea typeface="+mn-ea"/>
                <a:cs typeface="+mn-cs"/>
                <a:hlinkClick r:id="rId3" tooltip="Self-help"/>
              </a:rPr>
              <a:t>Women Self-help Group</a:t>
            </a:r>
            <a:r>
              <a:rPr lang="en-US" sz="1200" b="0" i="0" kern="1200" dirty="0" smtClean="0">
                <a:solidFill>
                  <a:schemeClr val="tx1"/>
                </a:solidFill>
                <a:effectLst/>
                <a:latin typeface="+mn-lt"/>
                <a:ea typeface="+mn-ea"/>
                <a:cs typeface="+mn-cs"/>
              </a:rPr>
              <a:t>; focusing on the contribution of women in settlement groups.</a:t>
            </a:r>
          </a:p>
          <a:p>
            <a:r>
              <a:rPr lang="en-US" sz="1200" b="1" i="0" kern="1200" dirty="0" smtClean="0">
                <a:solidFill>
                  <a:schemeClr val="tx1"/>
                </a:solidFill>
                <a:effectLst/>
                <a:latin typeface="+mn-lt"/>
                <a:ea typeface="+mn-ea"/>
                <a:cs typeface="+mn-cs"/>
              </a:rPr>
              <a:t>Community </a:t>
            </a:r>
            <a:r>
              <a:rPr lang="en-US" sz="1200" b="1" i="0" u="none" strike="noStrike" kern="1200" dirty="0" smtClean="0">
                <a:solidFill>
                  <a:schemeClr val="tx1"/>
                </a:solidFill>
                <a:effectLst/>
                <a:latin typeface="+mn-lt"/>
                <a:ea typeface="+mn-ea"/>
                <a:cs typeface="+mn-cs"/>
                <a:hlinkClick r:id="rId4" tooltip="Capacity building"/>
              </a:rPr>
              <a:t>capacity building</a:t>
            </a:r>
            <a:r>
              <a:rPr lang="en-US" sz="1200" b="0" i="0" kern="1200" dirty="0" smtClean="0">
                <a:solidFill>
                  <a:schemeClr val="tx1"/>
                </a:solidFill>
                <a:effectLst/>
                <a:latin typeface="+mn-lt"/>
                <a:ea typeface="+mn-ea"/>
                <a:cs typeface="+mn-cs"/>
              </a:rPr>
              <a:t>; focusing on helping communities obtain, strengthen, and maintain the ability to set and achieve their own development objectives.</a:t>
            </a:r>
            <a:r>
              <a:rPr lang="en-US" sz="1200" b="0" i="0" u="none" strike="noStrike" kern="1200" baseline="30000" dirty="0" smtClean="0">
                <a:solidFill>
                  <a:schemeClr val="tx1"/>
                </a:solidFill>
                <a:effectLst/>
                <a:latin typeface="+mn-lt"/>
                <a:ea typeface="+mn-ea"/>
                <a:cs typeface="+mn-cs"/>
                <a:hlinkClick r:id="rId5"/>
              </a:rPr>
              <a:t>[9]</a:t>
            </a:r>
            <a:endParaRPr lang="en-US" sz="1200" b="0" i="0" kern="1200" dirty="0" smtClean="0">
              <a:solidFill>
                <a:schemeClr val="tx1"/>
              </a:solidFill>
              <a:effectLst/>
              <a:latin typeface="+mn-lt"/>
              <a:ea typeface="+mn-ea"/>
              <a:cs typeface="+mn-cs"/>
            </a:endParaRPr>
          </a:p>
          <a:p>
            <a:r>
              <a:rPr lang="en-US" sz="1200" b="1" i="0" u="none" strike="noStrike" kern="1200" dirty="0" smtClean="0">
                <a:solidFill>
                  <a:schemeClr val="tx1"/>
                </a:solidFill>
                <a:effectLst/>
                <a:latin typeface="+mn-lt"/>
                <a:ea typeface="+mn-ea"/>
                <a:cs typeface="+mn-cs"/>
                <a:hlinkClick r:id="rId6" tooltip="Large Group Capacitation"/>
              </a:rPr>
              <a:t>Large Group Capacitation</a:t>
            </a:r>
            <a:r>
              <a:rPr lang="en-US" sz="1200" b="0" i="0" kern="1200" dirty="0" smtClean="0">
                <a:solidFill>
                  <a:schemeClr val="tx1"/>
                </a:solidFill>
                <a:effectLst/>
                <a:latin typeface="+mn-lt"/>
                <a:ea typeface="+mn-ea"/>
                <a:cs typeface="+mn-cs"/>
              </a:rPr>
              <a:t>; an adult education and social psychology approach grounded in the activity of the individual and the social psychology of the large group focusing on large groups of unemployed or semi-employed participants, many of whom with Lower Levels of Literacy (LLLs).</a:t>
            </a:r>
          </a:p>
          <a:p>
            <a:r>
              <a:rPr lang="en-US" sz="1200" b="1" i="0" u="none" strike="noStrike" kern="1200" dirty="0" smtClean="0">
                <a:solidFill>
                  <a:schemeClr val="tx1"/>
                </a:solidFill>
                <a:effectLst/>
                <a:latin typeface="+mn-lt"/>
                <a:ea typeface="+mn-ea"/>
                <a:cs typeface="+mn-cs"/>
                <a:hlinkClick r:id="rId7" tooltip="Social capital"/>
              </a:rPr>
              <a:t>Social capital</a:t>
            </a:r>
            <a:r>
              <a:rPr lang="en-US" sz="1200" b="1" i="0" kern="1200" dirty="0" smtClean="0">
                <a:solidFill>
                  <a:schemeClr val="tx1"/>
                </a:solidFill>
                <a:effectLst/>
                <a:latin typeface="+mn-lt"/>
                <a:ea typeface="+mn-ea"/>
                <a:cs typeface="+mn-cs"/>
              </a:rPr>
              <a:t> formation</a:t>
            </a:r>
            <a:r>
              <a:rPr lang="en-US" sz="1200" b="0" i="0" kern="1200" dirty="0" smtClean="0">
                <a:solidFill>
                  <a:schemeClr val="tx1"/>
                </a:solidFill>
                <a:effectLst/>
                <a:latin typeface="+mn-lt"/>
                <a:ea typeface="+mn-ea"/>
                <a:cs typeface="+mn-cs"/>
              </a:rPr>
              <a:t>; focusing on benefits derived from the cooperation between individuals and groups.</a:t>
            </a:r>
          </a:p>
          <a:p>
            <a:r>
              <a:rPr lang="en-US" sz="1200" b="1" i="0" u="none" strike="noStrike" kern="1200" dirty="0" smtClean="0">
                <a:solidFill>
                  <a:schemeClr val="tx1"/>
                </a:solidFill>
                <a:effectLst/>
                <a:latin typeface="+mn-lt"/>
                <a:ea typeface="+mn-ea"/>
                <a:cs typeface="+mn-cs"/>
                <a:hlinkClick r:id="rId8" tooltip="Direct Action"/>
              </a:rPr>
              <a:t>Nonviolent direct action</a:t>
            </a:r>
            <a:r>
              <a:rPr lang="en-US" sz="1200" b="0" i="0" kern="1200" dirty="0" smtClean="0">
                <a:solidFill>
                  <a:schemeClr val="tx1"/>
                </a:solidFill>
                <a:effectLst/>
                <a:latin typeface="+mn-lt"/>
                <a:ea typeface="+mn-ea"/>
                <a:cs typeface="+mn-cs"/>
              </a:rPr>
              <a:t>; when a group of people take action to reveal an existing problem, highlight an alternative, or demonstrate a possible solution to a social issue which is not being addressed through traditional societal institutions (governments, religious organizations or established trade unions) to the satisfaction of the direct action participants.</a:t>
            </a:r>
          </a:p>
          <a:p>
            <a:r>
              <a:rPr lang="en-US" sz="1200" b="1" i="0" u="none" strike="noStrike" kern="1200" dirty="0" smtClean="0">
                <a:solidFill>
                  <a:schemeClr val="tx1"/>
                </a:solidFill>
                <a:effectLst/>
                <a:latin typeface="+mn-lt"/>
                <a:ea typeface="+mn-ea"/>
                <a:cs typeface="+mn-cs"/>
                <a:hlinkClick r:id="rId9" tooltip="Economic development"/>
              </a:rPr>
              <a:t>Economic development</a:t>
            </a:r>
            <a:r>
              <a:rPr lang="en-US" sz="1200" b="0" i="0" kern="1200" dirty="0" smtClean="0">
                <a:solidFill>
                  <a:schemeClr val="tx1"/>
                </a:solidFill>
                <a:effectLst/>
                <a:latin typeface="+mn-lt"/>
                <a:ea typeface="+mn-ea"/>
                <a:cs typeface="+mn-cs"/>
              </a:rPr>
              <a:t>, focusing on the "development" of </a:t>
            </a:r>
            <a:r>
              <a:rPr lang="en-US" sz="1200" b="0" i="0" u="none" strike="noStrike" kern="1200" dirty="0" smtClean="0">
                <a:solidFill>
                  <a:schemeClr val="tx1"/>
                </a:solidFill>
                <a:effectLst/>
                <a:latin typeface="+mn-lt"/>
                <a:ea typeface="+mn-ea"/>
                <a:cs typeface="+mn-cs"/>
                <a:hlinkClick r:id="rId10" tooltip="Developing countries"/>
              </a:rPr>
              <a:t>developing countries</a:t>
            </a:r>
            <a:r>
              <a:rPr lang="en-US" sz="1200" b="0" i="0" kern="1200" dirty="0" smtClean="0">
                <a:solidFill>
                  <a:schemeClr val="tx1"/>
                </a:solidFill>
                <a:effectLst/>
                <a:latin typeface="+mn-lt"/>
                <a:ea typeface="+mn-ea"/>
                <a:cs typeface="+mn-cs"/>
              </a:rPr>
              <a:t> as measured by their economies, although it includes the processes and policies by which a nation improves the economic, political, and social well-being of its people.</a:t>
            </a:r>
          </a:p>
          <a:p>
            <a:r>
              <a:rPr lang="en-US" sz="1200" b="1" i="0" u="none" strike="noStrike" kern="1200" dirty="0" smtClean="0">
                <a:solidFill>
                  <a:schemeClr val="tx1"/>
                </a:solidFill>
                <a:effectLst/>
                <a:latin typeface="+mn-lt"/>
                <a:ea typeface="+mn-ea"/>
                <a:cs typeface="+mn-cs"/>
                <a:hlinkClick r:id="rId11" tooltip="Community economic development"/>
              </a:rPr>
              <a:t>Community economic development</a:t>
            </a:r>
            <a:r>
              <a:rPr lang="en-US" sz="1200" b="0" i="0" kern="1200" dirty="0" smtClean="0">
                <a:solidFill>
                  <a:schemeClr val="tx1"/>
                </a:solidFill>
                <a:effectLst/>
                <a:latin typeface="+mn-lt"/>
                <a:ea typeface="+mn-ea"/>
                <a:cs typeface="+mn-cs"/>
              </a:rPr>
              <a:t> (CED); an alternative to conventional </a:t>
            </a:r>
            <a:r>
              <a:rPr lang="en-US" sz="1200" b="0" i="0" u="none" strike="noStrike" kern="1200" dirty="0" smtClean="0">
                <a:solidFill>
                  <a:schemeClr val="tx1"/>
                </a:solidFill>
                <a:effectLst/>
                <a:latin typeface="+mn-lt"/>
                <a:ea typeface="+mn-ea"/>
                <a:cs typeface="+mn-cs"/>
                <a:hlinkClick r:id="rId9" tooltip="Economic development"/>
              </a:rPr>
              <a:t>economic development</a:t>
            </a:r>
            <a:r>
              <a:rPr lang="en-US" sz="1200" b="0" i="0" kern="1200" dirty="0" smtClean="0">
                <a:solidFill>
                  <a:schemeClr val="tx1"/>
                </a:solidFill>
                <a:effectLst/>
                <a:latin typeface="+mn-lt"/>
                <a:ea typeface="+mn-ea"/>
                <a:cs typeface="+mn-cs"/>
              </a:rPr>
              <a:t> which encourages using local resources in a way that enhances economic outcomes while improving social conditions. For example, CED involves strategies which aim to improve access to affordable housing, medical, and child care.</a:t>
            </a:r>
            <a:r>
              <a:rPr lang="en-US" sz="1200" b="0" i="0" u="none" strike="noStrike" kern="1200" baseline="30000" dirty="0" smtClean="0">
                <a:solidFill>
                  <a:schemeClr val="tx1"/>
                </a:solidFill>
                <a:effectLst/>
                <a:latin typeface="+mn-lt"/>
                <a:ea typeface="+mn-ea"/>
                <a:cs typeface="+mn-cs"/>
                <a:hlinkClick r:id="rId12"/>
              </a:rPr>
              <a:t>[10]</a:t>
            </a:r>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99FCFBE-51D9-469E-9035-DE31B8D83FEB}" type="slidenum">
              <a:rPr lang="en-US" smtClean="0"/>
              <a:t>159</a:t>
            </a:fld>
            <a:endParaRPr lang="en-US"/>
          </a:p>
        </p:txBody>
      </p:sp>
    </p:spTree>
    <p:extLst>
      <p:ext uri="{BB962C8B-B14F-4D97-AF65-F5344CB8AC3E}">
        <p14:creationId xmlns:p14="http://schemas.microsoft.com/office/powerpoint/2010/main" val="1877941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09C656F8-BF08-4D45-B692-29C9CC55E405}" type="datetimeFigureOut">
              <a:rPr lang="en-US" smtClean="0"/>
              <a:t>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B3D116-6C81-4790-85B8-1F4D4DD39C27}"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9395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C656F8-BF08-4D45-B692-29C9CC55E405}" type="datetimeFigureOut">
              <a:rPr lang="en-US" smtClean="0"/>
              <a:t>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B3D116-6C81-4790-85B8-1F4D4DD39C27}" type="slidenum">
              <a:rPr lang="en-US" smtClean="0"/>
              <a:t>‹#›</a:t>
            </a:fld>
            <a:endParaRPr lang="en-US"/>
          </a:p>
        </p:txBody>
      </p:sp>
    </p:spTree>
    <p:extLst>
      <p:ext uri="{BB962C8B-B14F-4D97-AF65-F5344CB8AC3E}">
        <p14:creationId xmlns:p14="http://schemas.microsoft.com/office/powerpoint/2010/main" val="2208873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C656F8-BF08-4D45-B692-29C9CC55E405}" type="datetimeFigureOut">
              <a:rPr lang="en-US" smtClean="0"/>
              <a:t>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B3D116-6C81-4790-85B8-1F4D4DD39C27}"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3327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301625"/>
            <a:ext cx="10363200" cy="14620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39"/>
          <p:cNvSpPr>
            <a:spLocks noGrp="1" noChangeArrowheads="1"/>
          </p:cNvSpPr>
          <p:nvPr>
            <p:ph type="dt" sz="half" idx="10"/>
          </p:nvPr>
        </p:nvSpPr>
        <p:spPr>
          <a:ln/>
        </p:spPr>
        <p:txBody>
          <a:bodyPr/>
          <a:lstStyle>
            <a:lvl1pPr>
              <a:defRPr/>
            </a:lvl1pPr>
          </a:lstStyle>
          <a:p>
            <a:pPr>
              <a:defRPr/>
            </a:pPr>
            <a:endParaRPr lang="en-US"/>
          </a:p>
        </p:txBody>
      </p:sp>
      <p:sp>
        <p:nvSpPr>
          <p:cNvPr id="6" name="Rectangle 140"/>
          <p:cNvSpPr>
            <a:spLocks noGrp="1" noChangeArrowheads="1"/>
          </p:cNvSpPr>
          <p:nvPr>
            <p:ph type="ftr" sz="quarter" idx="11"/>
          </p:nvPr>
        </p:nvSpPr>
        <p:spPr>
          <a:ln/>
        </p:spPr>
        <p:txBody>
          <a:bodyPr/>
          <a:lstStyle>
            <a:lvl1pPr>
              <a:defRPr/>
            </a:lvl1pPr>
          </a:lstStyle>
          <a:p>
            <a:pPr>
              <a:defRPr/>
            </a:pPr>
            <a:endParaRPr lang="en-US"/>
          </a:p>
        </p:txBody>
      </p:sp>
      <p:sp>
        <p:nvSpPr>
          <p:cNvPr id="7" name="Rectangle 141"/>
          <p:cNvSpPr>
            <a:spLocks noGrp="1" noChangeArrowheads="1"/>
          </p:cNvSpPr>
          <p:nvPr>
            <p:ph type="sldNum" sz="quarter" idx="12"/>
          </p:nvPr>
        </p:nvSpPr>
        <p:spPr>
          <a:ln/>
        </p:spPr>
        <p:txBody>
          <a:bodyPr/>
          <a:lstStyle>
            <a:lvl1pPr>
              <a:defRPr/>
            </a:lvl1pPr>
          </a:lstStyle>
          <a:p>
            <a:pPr>
              <a:defRPr/>
            </a:pPr>
            <a:fld id="{6D2AA396-C7B5-4B08-8A56-28EA20B1B909}" type="slidenum">
              <a:rPr lang="en-US"/>
              <a:pPr>
                <a:defRPr/>
              </a:pPr>
              <a:t>‹#›</a:t>
            </a:fld>
            <a:endParaRPr lang="en-US"/>
          </a:p>
        </p:txBody>
      </p:sp>
    </p:spTree>
    <p:extLst>
      <p:ext uri="{BB962C8B-B14F-4D97-AF65-F5344CB8AC3E}">
        <p14:creationId xmlns:p14="http://schemas.microsoft.com/office/powerpoint/2010/main" val="3718446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C656F8-BF08-4D45-B692-29C9CC55E405}" type="datetimeFigureOut">
              <a:rPr lang="en-US" smtClean="0"/>
              <a:t>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B3D116-6C81-4790-85B8-1F4D4DD39C27}" type="slidenum">
              <a:rPr lang="en-US" smtClean="0"/>
              <a:t>‹#›</a:t>
            </a:fld>
            <a:endParaRPr lang="en-US"/>
          </a:p>
        </p:txBody>
      </p:sp>
    </p:spTree>
    <p:extLst>
      <p:ext uri="{BB962C8B-B14F-4D97-AF65-F5344CB8AC3E}">
        <p14:creationId xmlns:p14="http://schemas.microsoft.com/office/powerpoint/2010/main" val="2417675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9C656F8-BF08-4D45-B692-29C9CC55E405}" type="datetimeFigureOut">
              <a:rPr lang="en-US" smtClean="0"/>
              <a:t>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B3D116-6C81-4790-85B8-1F4D4DD39C27}"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68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9C656F8-BF08-4D45-B692-29C9CC55E405}" type="datetimeFigureOut">
              <a:rPr lang="en-US" smtClean="0"/>
              <a:t>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B3D116-6C81-4790-85B8-1F4D4DD39C27}" type="slidenum">
              <a:rPr lang="en-US" smtClean="0"/>
              <a:t>‹#›</a:t>
            </a:fld>
            <a:endParaRPr lang="en-US"/>
          </a:p>
        </p:txBody>
      </p:sp>
    </p:spTree>
    <p:extLst>
      <p:ext uri="{BB962C8B-B14F-4D97-AF65-F5344CB8AC3E}">
        <p14:creationId xmlns:p14="http://schemas.microsoft.com/office/powerpoint/2010/main" val="147505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9C656F8-BF08-4D45-B692-29C9CC55E405}" type="datetimeFigureOut">
              <a:rPr lang="en-US" smtClean="0"/>
              <a:t>1/27/2025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B3D116-6C81-4790-85B8-1F4D4DD39C27}" type="slidenum">
              <a:rPr lang="en-US" smtClean="0"/>
              <a:t>‹#›</a:t>
            </a:fld>
            <a:endParaRPr lang="en-US"/>
          </a:p>
        </p:txBody>
      </p:sp>
    </p:spTree>
    <p:extLst>
      <p:ext uri="{BB962C8B-B14F-4D97-AF65-F5344CB8AC3E}">
        <p14:creationId xmlns:p14="http://schemas.microsoft.com/office/powerpoint/2010/main" val="2466163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9C656F8-BF08-4D45-B692-29C9CC55E405}" type="datetimeFigureOut">
              <a:rPr lang="en-US" smtClean="0"/>
              <a:t>1/27/2025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B3D116-6C81-4790-85B8-1F4D4DD39C27}" type="slidenum">
              <a:rPr lang="en-US" smtClean="0"/>
              <a:t>‹#›</a:t>
            </a:fld>
            <a:endParaRPr lang="en-US"/>
          </a:p>
        </p:txBody>
      </p:sp>
    </p:spTree>
    <p:extLst>
      <p:ext uri="{BB962C8B-B14F-4D97-AF65-F5344CB8AC3E}">
        <p14:creationId xmlns:p14="http://schemas.microsoft.com/office/powerpoint/2010/main" val="3568929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C656F8-BF08-4D45-B692-29C9CC55E405}" type="datetimeFigureOut">
              <a:rPr lang="en-US" smtClean="0"/>
              <a:t>1/27/2025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B3D116-6C81-4790-85B8-1F4D4DD39C27}" type="slidenum">
              <a:rPr lang="en-US" smtClean="0"/>
              <a:t>‹#›</a:t>
            </a:fld>
            <a:endParaRPr lang="en-US"/>
          </a:p>
        </p:txBody>
      </p:sp>
    </p:spTree>
    <p:extLst>
      <p:ext uri="{BB962C8B-B14F-4D97-AF65-F5344CB8AC3E}">
        <p14:creationId xmlns:p14="http://schemas.microsoft.com/office/powerpoint/2010/main" val="2486817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9C656F8-BF08-4D45-B692-29C9CC55E405}" type="datetimeFigureOut">
              <a:rPr lang="en-US" smtClean="0"/>
              <a:t>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B3D116-6C81-4790-85B8-1F4D4DD39C27}" type="slidenum">
              <a:rPr lang="en-US" smtClean="0"/>
              <a:t>‹#›</a:t>
            </a:fld>
            <a:endParaRPr lang="en-US"/>
          </a:p>
        </p:txBody>
      </p:sp>
    </p:spTree>
    <p:extLst>
      <p:ext uri="{BB962C8B-B14F-4D97-AF65-F5344CB8AC3E}">
        <p14:creationId xmlns:p14="http://schemas.microsoft.com/office/powerpoint/2010/main" val="1816148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9C656F8-BF08-4D45-B692-29C9CC55E405}" type="datetimeFigureOut">
              <a:rPr lang="en-US" smtClean="0"/>
              <a:t>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B3D116-6C81-4790-85B8-1F4D4DD39C27}" type="slidenum">
              <a:rPr lang="en-US" smtClean="0"/>
              <a:t>‹#›</a:t>
            </a:fld>
            <a:endParaRPr lang="en-US"/>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1321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09C656F8-BF08-4D45-B692-29C9CC55E405}" type="datetimeFigureOut">
              <a:rPr lang="en-US" smtClean="0"/>
              <a:t>1/27/2025</a:t>
            </a:fld>
            <a:endParaRPr 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82B3D116-6C81-4790-85B8-1F4D4DD39C27}"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694658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hyperlink" Target="https://www.nepjol.info/index.php/HREN/article/view/17922/14549" TargetMode="External"/><Relationship Id="rId2" Type="http://schemas.openxmlformats.org/officeDocument/2006/relationships/hyperlink" Target="http://www.who.int/healthinfo/global_burden_disease/GlobalHealthRisks_report_full.pdf" TargetMode="External"/><Relationship Id="rId1" Type="http://schemas.openxmlformats.org/officeDocument/2006/relationships/slideLayout" Target="../slideLayouts/slideLayout2.xml"/><Relationship Id="rId4" Type="http://schemas.openxmlformats.org/officeDocument/2006/relationships/hyperlink" Target="http://journals.plos.org/plosone/article/file?id=10.1371/journal.pone.0058099&amp;type=printable" TargetMode="Externa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hyperlink" Target="https://www.youtube.com/watch?v=Mm-NhAb2XRA" TargetMode="Externa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hyperlink" Target="http://www.combatpoverty.ie/publications/CommunityDevelopmentAndHealth_2007.pdf" TargetMode="External"/><Relationship Id="rId2" Type="http://schemas.openxmlformats.org/officeDocument/2006/relationships/hyperlink" Target="https://www.ncbi.nlm.nih.gov/pmc/articles/PMC383386/" TargetMode="Externa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hyperlink" Target="http://www.who.int/healthy_settings/en/" TargetMode="Externa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time_continue=103&amp;v=eO2rrD4Ewd8" TargetMode="External"/><Relationship Id="rId2" Type="http://schemas.openxmlformats.org/officeDocument/2006/relationships/hyperlink" Target="https://www.youtube.com/watch?time_continue=12&amp;v=h-QINnhoLVU"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hyperlink" Target="https://www.ncbi.nlm.nih.gov/pmc/articles/PMC10312397/" TargetMode="External"/><Relationship Id="rId2" Type="http://schemas.openxmlformats.org/officeDocument/2006/relationships/hyperlink" Target="https://doi.org/10.4103/jehp.jehp_8_23" TargetMode="Externa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hyperlink" Target="https://www.youtube.com/watch?v=ZrvSG0i-u2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youtube.com/watch?v=8QFLUf7wem0" TargetMode="External"/><Relationship Id="rId4" Type="http://schemas.openxmlformats.org/officeDocument/2006/relationships/hyperlink" Target="https://www.youtube.com/watch?time_continue=63&amp;v=OMYGPk6FeoQ" TargetMode="Externa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449096"/>
            <a:ext cx="12070080" cy="2791943"/>
          </a:xfrm>
        </p:spPr>
        <p:txBody>
          <a:bodyPr>
            <a:normAutofit/>
          </a:bodyPr>
          <a:lstStyle/>
          <a:p>
            <a:pPr algn="l"/>
            <a:r>
              <a:rPr lang="en-GB" sz="4600" dirty="0" smtClean="0"/>
              <a:t>UNIT III: APPROACH IN HEALTH PROMOTION AND EDUCATION</a:t>
            </a:r>
            <a:endParaRPr lang="en-US" sz="4600" dirty="0"/>
          </a:p>
        </p:txBody>
      </p:sp>
      <p:sp>
        <p:nvSpPr>
          <p:cNvPr id="3" name="Subtitle 2"/>
          <p:cNvSpPr>
            <a:spLocks noGrp="1"/>
          </p:cNvSpPr>
          <p:nvPr>
            <p:ph type="subTitle" idx="1"/>
          </p:nvPr>
        </p:nvSpPr>
        <p:spPr>
          <a:xfrm>
            <a:off x="2235200" y="2966720"/>
            <a:ext cx="8575040" cy="3171977"/>
          </a:xfrm>
        </p:spPr>
        <p:txBody>
          <a:bodyPr>
            <a:normAutofit/>
          </a:bodyPr>
          <a:lstStyle/>
          <a:p>
            <a:pPr algn="ctr"/>
            <a:r>
              <a:rPr lang="en-US" sz="3000" b="1" dirty="0">
                <a:latin typeface="Times New Roman" panose="02020603050405020304" pitchFamily="18" charset="0"/>
                <a:cs typeface="Times New Roman" panose="02020603050405020304" pitchFamily="18" charset="0"/>
              </a:rPr>
              <a:t>Sushila </a:t>
            </a:r>
            <a:r>
              <a:rPr lang="en-US" sz="3000" b="1" dirty="0" err="1">
                <a:latin typeface="Times New Roman" panose="02020603050405020304" pitchFamily="18" charset="0"/>
                <a:cs typeface="Times New Roman" panose="02020603050405020304" pitchFamily="18" charset="0"/>
              </a:rPr>
              <a:t>Baral</a:t>
            </a:r>
            <a:endParaRPr lang="en-US" sz="3000" b="1" dirty="0">
              <a:latin typeface="Times New Roman" panose="02020603050405020304" pitchFamily="18" charset="0"/>
              <a:cs typeface="Times New Roman" panose="02020603050405020304" pitchFamily="18" charset="0"/>
            </a:endParaRPr>
          </a:p>
          <a:p>
            <a:pPr algn="ctr"/>
            <a:r>
              <a:rPr lang="en-US" sz="3000" b="1" dirty="0">
                <a:latin typeface="Times New Roman" panose="02020603050405020304" pitchFamily="18" charset="0"/>
                <a:cs typeface="Times New Roman" panose="02020603050405020304" pitchFamily="18" charset="0"/>
              </a:rPr>
              <a:t>Assistant Professor</a:t>
            </a:r>
          </a:p>
          <a:p>
            <a:pPr algn="ctr"/>
            <a:r>
              <a:rPr lang="en-US" sz="3000" b="1" dirty="0">
                <a:latin typeface="Times New Roman" panose="02020603050405020304" pitchFamily="18" charset="0"/>
                <a:cs typeface="Times New Roman" panose="02020603050405020304" pitchFamily="18" charset="0"/>
              </a:rPr>
              <a:t>School of Health and Allied Sciences </a:t>
            </a:r>
          </a:p>
          <a:p>
            <a:pPr algn="ctr"/>
            <a:r>
              <a:rPr lang="en-US" sz="3000" b="1" dirty="0" err="1">
                <a:latin typeface="Times New Roman" panose="02020603050405020304" pitchFamily="18" charset="0"/>
                <a:cs typeface="Times New Roman" panose="02020603050405020304" pitchFamily="18" charset="0"/>
              </a:rPr>
              <a:t>Pokhara</a:t>
            </a:r>
            <a:r>
              <a:rPr lang="en-US" sz="3000" b="1" dirty="0">
                <a:latin typeface="Times New Roman" panose="02020603050405020304" pitchFamily="18" charset="0"/>
                <a:cs typeface="Times New Roman" panose="02020603050405020304" pitchFamily="18" charset="0"/>
              </a:rPr>
              <a:t> university </a:t>
            </a:r>
          </a:p>
        </p:txBody>
      </p:sp>
    </p:spTree>
    <p:extLst>
      <p:ext uri="{BB962C8B-B14F-4D97-AF65-F5344CB8AC3E}">
        <p14:creationId xmlns:p14="http://schemas.microsoft.com/office/powerpoint/2010/main" val="1236520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4240" y="477520"/>
            <a:ext cx="10485119" cy="5831205"/>
          </a:xfrm>
        </p:spPr>
      </p:pic>
    </p:spTree>
    <p:extLst>
      <p:ext uri="{BB962C8B-B14F-4D97-AF65-F5344CB8AC3E}">
        <p14:creationId xmlns:p14="http://schemas.microsoft.com/office/powerpoint/2010/main" val="3016117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3328" y="249936"/>
            <a:ext cx="9720072" cy="948944"/>
          </a:xfrm>
        </p:spPr>
        <p:style>
          <a:lnRef idx="2">
            <a:schemeClr val="accent2"/>
          </a:lnRef>
          <a:fillRef idx="1">
            <a:schemeClr val="lt1"/>
          </a:fillRef>
          <a:effectRef idx="0">
            <a:schemeClr val="accent2"/>
          </a:effectRef>
          <a:fontRef idx="minor">
            <a:schemeClr val="dk1"/>
          </a:fontRef>
        </p:style>
        <p:txBody>
          <a:bodyPr/>
          <a:lstStyle/>
          <a:p>
            <a:r>
              <a:rPr lang="en-US" dirty="0" smtClean="0"/>
              <a:t>Distance education Approach</a:t>
            </a:r>
            <a:endParaRPr lang="en-US" dirty="0"/>
          </a:p>
        </p:txBody>
      </p:sp>
      <p:sp>
        <p:nvSpPr>
          <p:cNvPr id="3" name="Content Placeholder 2"/>
          <p:cNvSpPr>
            <a:spLocks noGrp="1"/>
          </p:cNvSpPr>
          <p:nvPr>
            <p:ph idx="1"/>
          </p:nvPr>
        </p:nvSpPr>
        <p:spPr>
          <a:xfrm>
            <a:off x="838200" y="1127760"/>
            <a:ext cx="10515600" cy="5505051"/>
          </a:xfrm>
        </p:spPr>
        <p:txBody>
          <a:bodyPr>
            <a:normAutofit fontScale="77500" lnSpcReduction="20000"/>
          </a:bodyPr>
          <a:lstStyle/>
          <a:p>
            <a:endParaRPr lang="en-US" sz="2400" dirty="0" smtClean="0"/>
          </a:p>
          <a:p>
            <a:r>
              <a:rPr lang="en-US" sz="3100" dirty="0" smtClean="0">
                <a:latin typeface="Times New Roman" panose="02020603050405020304" pitchFamily="18" charset="0"/>
                <a:cs typeface="Times New Roman" panose="02020603050405020304" pitchFamily="18" charset="0"/>
              </a:rPr>
              <a:t>Distance </a:t>
            </a:r>
            <a:r>
              <a:rPr lang="en-US" sz="3100" dirty="0">
                <a:latin typeface="Times New Roman" panose="02020603050405020304" pitchFamily="18" charset="0"/>
                <a:cs typeface="Times New Roman" panose="02020603050405020304" pitchFamily="18" charset="0"/>
              </a:rPr>
              <a:t>education or long-distance learning is the education of </a:t>
            </a:r>
            <a:r>
              <a:rPr lang="en-US" sz="3100" dirty="0" smtClean="0">
                <a:latin typeface="Times New Roman" panose="02020603050405020304" pitchFamily="18" charset="0"/>
                <a:cs typeface="Times New Roman" panose="02020603050405020304" pitchFamily="18" charset="0"/>
              </a:rPr>
              <a:t>students/learner </a:t>
            </a:r>
            <a:r>
              <a:rPr lang="en-US" sz="3100" dirty="0">
                <a:latin typeface="Times New Roman" panose="02020603050405020304" pitchFamily="18" charset="0"/>
                <a:cs typeface="Times New Roman" panose="02020603050405020304" pitchFamily="18" charset="0"/>
              </a:rPr>
              <a:t>who </a:t>
            </a:r>
            <a:r>
              <a:rPr lang="en-US" sz="3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may not always be physically present at a </a:t>
            </a:r>
            <a:r>
              <a:rPr lang="en-US" sz="31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formal academic institution</a:t>
            </a:r>
          </a:p>
          <a:p>
            <a:endParaRPr lang="en-US" sz="31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US" sz="3100" dirty="0" smtClean="0">
                <a:latin typeface="Times New Roman" panose="02020603050405020304" pitchFamily="18" charset="0"/>
                <a:cs typeface="Times New Roman" panose="02020603050405020304" pitchFamily="18" charset="0"/>
              </a:rPr>
              <a:t>The </a:t>
            </a:r>
            <a:r>
              <a:rPr lang="en-US" sz="3100" dirty="0">
                <a:latin typeface="Times New Roman" panose="02020603050405020304" pitchFamily="18" charset="0"/>
                <a:cs typeface="Times New Roman" panose="02020603050405020304" pitchFamily="18" charset="0"/>
              </a:rPr>
              <a:t>first distance education course in the </a:t>
            </a:r>
            <a:r>
              <a:rPr lang="en-US" sz="3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modern sense was provided by Sir Isaac Pitman in the 1840s, </a:t>
            </a:r>
            <a:r>
              <a:rPr lang="en-US" sz="3100" dirty="0">
                <a:latin typeface="Times New Roman" panose="02020603050405020304" pitchFamily="18" charset="0"/>
                <a:cs typeface="Times New Roman" panose="02020603050405020304" pitchFamily="18" charset="0"/>
              </a:rPr>
              <a:t>who taught a system of shorthand </a:t>
            </a:r>
            <a:r>
              <a:rPr lang="en-US" sz="3100" dirty="0" smtClean="0">
                <a:latin typeface="Times New Roman" panose="02020603050405020304" pitchFamily="18" charset="0"/>
                <a:cs typeface="Times New Roman" panose="02020603050405020304" pitchFamily="18" charset="0"/>
              </a:rPr>
              <a:t>(fast writing)by </a:t>
            </a:r>
            <a:r>
              <a:rPr lang="en-US" sz="3100" dirty="0">
                <a:latin typeface="Times New Roman" panose="02020603050405020304" pitchFamily="18" charset="0"/>
                <a:cs typeface="Times New Roman" panose="02020603050405020304" pitchFamily="18" charset="0"/>
              </a:rPr>
              <a:t>mailing texts transcribed into shorthand on postcards and receiving transcriptions from his students in return for correction</a:t>
            </a:r>
            <a:r>
              <a:rPr lang="en-US" sz="3100" dirty="0" smtClean="0">
                <a:latin typeface="Times New Roman" panose="02020603050405020304" pitchFamily="18" charset="0"/>
                <a:cs typeface="Times New Roman" panose="02020603050405020304" pitchFamily="18" charset="0"/>
              </a:rPr>
              <a:t>.</a:t>
            </a:r>
          </a:p>
          <a:p>
            <a:endParaRPr lang="en-US" sz="3100" dirty="0" smtClean="0">
              <a:latin typeface="Times New Roman" panose="02020603050405020304" pitchFamily="18" charset="0"/>
              <a:cs typeface="Times New Roman" panose="02020603050405020304" pitchFamily="18" charset="0"/>
            </a:endParaRPr>
          </a:p>
          <a:p>
            <a:r>
              <a:rPr lang="en-US" sz="3100" dirty="0">
                <a:latin typeface="Times New Roman" panose="02020603050405020304" pitchFamily="18" charset="0"/>
                <a:cs typeface="Times New Roman" panose="02020603050405020304" pitchFamily="18" charset="0"/>
              </a:rPr>
              <a:t>Definition by </a:t>
            </a:r>
            <a:r>
              <a:rPr lang="en-US" sz="3100" dirty="0" smtClean="0">
                <a:latin typeface="Times New Roman" panose="02020603050405020304" pitchFamily="18" charset="0"/>
                <a:cs typeface="Times New Roman" panose="02020603050405020304" pitchFamily="18" charset="0"/>
              </a:rPr>
              <a:t>“The </a:t>
            </a:r>
            <a:r>
              <a:rPr lang="en-US" sz="3100" dirty="0">
                <a:latin typeface="Times New Roman" panose="02020603050405020304" pitchFamily="18" charset="0"/>
                <a:cs typeface="Times New Roman" panose="02020603050405020304" pitchFamily="18" charset="0"/>
              </a:rPr>
              <a:t>California Distance Learning Project (</a:t>
            </a:r>
            <a:r>
              <a:rPr lang="en-US" sz="3100" dirty="0" err="1">
                <a:latin typeface="Times New Roman" panose="02020603050405020304" pitchFamily="18" charset="0"/>
                <a:cs typeface="Times New Roman" panose="02020603050405020304" pitchFamily="18" charset="0"/>
              </a:rPr>
              <a:t>CDLP</a:t>
            </a:r>
            <a:r>
              <a:rPr lang="en-US" sz="3100" dirty="0" smtClean="0">
                <a:latin typeface="Times New Roman" panose="02020603050405020304" pitchFamily="18" charset="0"/>
                <a:cs typeface="Times New Roman" panose="02020603050405020304" pitchFamily="18" charset="0"/>
              </a:rPr>
              <a:t>)”</a:t>
            </a:r>
          </a:p>
          <a:p>
            <a:pPr lvl="1"/>
            <a:r>
              <a:rPr lang="en-US" sz="3100" dirty="0">
                <a:latin typeface="Times New Roman" panose="02020603050405020304" pitchFamily="18" charset="0"/>
                <a:cs typeface="Times New Roman" panose="02020603050405020304" pitchFamily="18" charset="0"/>
              </a:rPr>
              <a:t>Distance Learning (DL) is </a:t>
            </a:r>
            <a:r>
              <a:rPr lang="en-US" sz="3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an instructional delivery system that connects learners with educational </a:t>
            </a:r>
            <a:r>
              <a:rPr lang="en-US" sz="31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resources</a:t>
            </a:r>
          </a:p>
          <a:p>
            <a:pPr lvl="1"/>
            <a:r>
              <a:rPr lang="en-US" sz="3100" dirty="0">
                <a:latin typeface="Times New Roman" panose="02020603050405020304" pitchFamily="18" charset="0"/>
                <a:cs typeface="Times New Roman" panose="02020603050405020304" pitchFamily="18" charset="0"/>
              </a:rPr>
              <a:t>DL provides </a:t>
            </a:r>
            <a:r>
              <a:rPr lang="en-US" sz="3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educational access to learners not enrolled in educational institutions </a:t>
            </a:r>
            <a:r>
              <a:rPr lang="en-US" sz="3100" dirty="0">
                <a:latin typeface="Times New Roman" panose="02020603050405020304" pitchFamily="18" charset="0"/>
                <a:cs typeface="Times New Roman" panose="02020603050405020304" pitchFamily="18" charset="0"/>
              </a:rPr>
              <a:t>and can </a:t>
            </a:r>
            <a:r>
              <a:rPr lang="en-US" sz="3100" dirty="0" smtClean="0">
                <a:latin typeface="Times New Roman" panose="02020603050405020304" pitchFamily="18" charset="0"/>
                <a:cs typeface="Times New Roman" panose="02020603050405020304" pitchFamily="18" charset="0"/>
              </a:rPr>
              <a:t>enhance </a:t>
            </a:r>
            <a:r>
              <a:rPr lang="en-US" sz="3100" dirty="0">
                <a:latin typeface="Times New Roman" panose="02020603050405020304" pitchFamily="18" charset="0"/>
                <a:cs typeface="Times New Roman" panose="02020603050405020304" pitchFamily="18" charset="0"/>
              </a:rPr>
              <a:t>the learning opportunities of current students</a:t>
            </a:r>
            <a:r>
              <a:rPr lang="en-US" sz="3100" dirty="0" smtClean="0">
                <a:latin typeface="Times New Roman" panose="02020603050405020304" pitchFamily="18" charset="0"/>
                <a:cs typeface="Times New Roman" panose="02020603050405020304" pitchFamily="18" charset="0"/>
              </a:rPr>
              <a:t>.</a:t>
            </a:r>
          </a:p>
          <a:p>
            <a:pPr lvl="1"/>
            <a:r>
              <a:rPr lang="en-US" sz="3100" dirty="0">
                <a:latin typeface="Times New Roman" panose="02020603050405020304" pitchFamily="18" charset="0"/>
                <a:cs typeface="Times New Roman" panose="02020603050405020304" pitchFamily="18" charset="0"/>
              </a:rPr>
              <a:t>The implementation of DL is a process that uses </a:t>
            </a:r>
            <a:r>
              <a:rPr lang="en-US" sz="3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available resources and will evolve to incorporate emerging technologies</a:t>
            </a:r>
          </a:p>
          <a:p>
            <a:endParaRPr lang="en-US" dirty="0"/>
          </a:p>
        </p:txBody>
      </p:sp>
    </p:spTree>
    <p:extLst>
      <p:ext uri="{BB962C8B-B14F-4D97-AF65-F5344CB8AC3E}">
        <p14:creationId xmlns:p14="http://schemas.microsoft.com/office/powerpoint/2010/main" val="52871422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DISTANCE LEARNING APPROACH</a:t>
            </a:r>
            <a:endParaRPr lang="en-US" dirty="0"/>
          </a:p>
        </p:txBody>
      </p:sp>
      <p:sp>
        <p:nvSpPr>
          <p:cNvPr id="3" name="Content Placeholder 2"/>
          <p:cNvSpPr>
            <a:spLocks noGrp="1"/>
          </p:cNvSpPr>
          <p:nvPr>
            <p:ph idx="1"/>
          </p:nvPr>
        </p:nvSpPr>
        <p:spPr/>
        <p:txBody>
          <a:bodyPr/>
          <a:lstStyle/>
          <a:p>
            <a:pPr algn="just"/>
            <a:r>
              <a:rPr lang="en-US" dirty="0"/>
              <a:t>Distance Learning occurs when there is a separation between the instructor and the student, usually due to geographical or time concerns that prevent the student from attending an on-campus course.</a:t>
            </a:r>
          </a:p>
          <a:p>
            <a:pPr algn="just"/>
            <a:endParaRPr lang="en-US" dirty="0"/>
          </a:p>
          <a:p>
            <a:pPr algn="just"/>
            <a:r>
              <a:rPr lang="en-US" dirty="0"/>
              <a:t>Often, electronic means are used to bridge this gap and distribute educational material though distance learning programs using printed and mailed materials.</a:t>
            </a:r>
          </a:p>
          <a:p>
            <a:pPr algn="just">
              <a:buNone/>
            </a:pPr>
            <a:endParaRPr lang="en-US" dirty="0"/>
          </a:p>
          <a:p>
            <a:pPr algn="just"/>
            <a:r>
              <a:rPr lang="en-US" dirty="0"/>
              <a:t>These programs have usually been specially designed to help best meet the needs and requirements that arise when learning is taking place outside of a traditional classroom setting.</a:t>
            </a:r>
          </a:p>
        </p:txBody>
      </p:sp>
    </p:spTree>
    <p:extLst>
      <p:ext uri="{BB962C8B-B14F-4D97-AF65-F5344CB8AC3E}">
        <p14:creationId xmlns:p14="http://schemas.microsoft.com/office/powerpoint/2010/main" val="271751926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10202672" cy="583184"/>
          </a:xfrm>
        </p:spPr>
        <p:txBody>
          <a:bodyPr>
            <a:normAutofit fontScale="90000"/>
          </a:bodyPr>
          <a:lstStyle/>
          <a:p>
            <a:endParaRPr lang="en-US" dirty="0"/>
          </a:p>
        </p:txBody>
      </p:sp>
      <p:sp>
        <p:nvSpPr>
          <p:cNvPr id="3" name="Content Placeholder 2"/>
          <p:cNvSpPr>
            <a:spLocks noGrp="1"/>
          </p:cNvSpPr>
          <p:nvPr>
            <p:ph idx="1"/>
          </p:nvPr>
        </p:nvSpPr>
        <p:spPr>
          <a:xfrm>
            <a:off x="942848" y="1290320"/>
            <a:ext cx="10405872" cy="4856480"/>
          </a:xfrm>
        </p:spPr>
        <p:txBody>
          <a:bodyPr>
            <a:normAutofit/>
          </a:bodyPr>
          <a:lstStyle/>
          <a:p>
            <a:pPr algn="just">
              <a:lnSpc>
                <a:spcPct val="150000"/>
              </a:lnSpc>
            </a:pPr>
            <a:r>
              <a:rPr lang="en-US" dirty="0"/>
              <a:t>Today, the predominant mode of distance education leverages the widespread accessibility of the Internet. Students, whether at home or utilizing resources like local libraries, can readily access learning materials through electronic platforms. These digital tools serve to disseminate educational content, facilitate communication between students, and maintain a connection between students and their instructors</a:t>
            </a:r>
            <a:r>
              <a:rPr lang="en-US" dirty="0" smtClean="0"/>
              <a:t>.</a:t>
            </a:r>
          </a:p>
          <a:p>
            <a:pPr algn="just">
              <a:lnSpc>
                <a:spcPct val="150000"/>
              </a:lnSpc>
            </a:pPr>
            <a:r>
              <a:rPr lang="en-GB" dirty="0" smtClean="0"/>
              <a:t>Distance learning support in </a:t>
            </a:r>
            <a:r>
              <a:rPr lang="en-US" sz="2000" dirty="0"/>
              <a:t>balancing work and family commitments. Distance learning is also a great tool to help reach students who are in geographically remote areas and may not have readily available access to educational facilities or who want to explore opportunities not offered by their local schools. </a:t>
            </a:r>
          </a:p>
          <a:p>
            <a:pPr algn="just">
              <a:lnSpc>
                <a:spcPct val="150000"/>
              </a:lnSpc>
            </a:pPr>
            <a:endParaRPr lang="en-US" sz="2000" dirty="0"/>
          </a:p>
          <a:p>
            <a:pPr algn="just">
              <a:lnSpc>
                <a:spcPct val="150000"/>
              </a:lnSpc>
            </a:pPr>
            <a:endParaRPr lang="en-US" dirty="0"/>
          </a:p>
        </p:txBody>
      </p:sp>
    </p:spTree>
    <p:extLst>
      <p:ext uri="{BB962C8B-B14F-4D97-AF65-F5344CB8AC3E}">
        <p14:creationId xmlns:p14="http://schemas.microsoft.com/office/powerpoint/2010/main" val="39064268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0405"/>
            <a:ext cx="10515600" cy="1325563"/>
          </a:xfrm>
        </p:spPr>
        <p:style>
          <a:lnRef idx="2">
            <a:schemeClr val="accent2"/>
          </a:lnRef>
          <a:fillRef idx="1">
            <a:schemeClr val="lt1"/>
          </a:fillRef>
          <a:effectRef idx="0">
            <a:schemeClr val="accent2"/>
          </a:effectRef>
          <a:fontRef idx="minor">
            <a:schemeClr val="dk1"/>
          </a:fontRef>
        </p:style>
        <p:txBody>
          <a:bodyPr>
            <a:normAutofit/>
          </a:bodyPr>
          <a:lstStyle/>
          <a:p>
            <a:r>
              <a:rPr lang="en-US" sz="4800" dirty="0" smtClean="0"/>
              <a:t>Key </a:t>
            </a:r>
            <a:r>
              <a:rPr lang="en-US" sz="4800" dirty="0"/>
              <a:t>features </a:t>
            </a:r>
            <a:r>
              <a:rPr lang="en-US" sz="4800" dirty="0" smtClean="0"/>
              <a:t>of distance learning</a:t>
            </a:r>
            <a:endParaRPr lang="en-US" sz="4800" dirty="0"/>
          </a:p>
        </p:txBody>
      </p:sp>
      <p:sp>
        <p:nvSpPr>
          <p:cNvPr id="3" name="Content Placeholder 2"/>
          <p:cNvSpPr>
            <a:spLocks noGrp="1"/>
          </p:cNvSpPr>
          <p:nvPr>
            <p:ph idx="1"/>
          </p:nvPr>
        </p:nvSpPr>
        <p:spPr>
          <a:xfrm>
            <a:off x="838200" y="1583140"/>
            <a:ext cx="10515600" cy="5076967"/>
          </a:xfrm>
        </p:spPr>
        <p:txBody>
          <a:bodyPr>
            <a:noAutofit/>
          </a:bodyPr>
          <a:lstStyle/>
          <a:p>
            <a:pPr marL="514350" indent="-514350">
              <a:buFont typeface="+mj-lt"/>
              <a:buAutoNum type="arabicPeriod"/>
            </a:pPr>
            <a:r>
              <a:rPr lang="en-US" sz="2800" dirty="0"/>
              <a:t>The separation of teacher and learner during at least a majority of each instructional </a:t>
            </a:r>
            <a:r>
              <a:rPr lang="en-US" sz="2800" dirty="0" smtClean="0"/>
              <a:t>process</a:t>
            </a:r>
            <a:endParaRPr lang="en-US" sz="2800" dirty="0"/>
          </a:p>
          <a:p>
            <a:pPr marL="514350" indent="-514350">
              <a:buFont typeface="+mj-lt"/>
              <a:buAutoNum type="arabicPeriod"/>
            </a:pPr>
            <a:r>
              <a:rPr lang="en-US" sz="2800" dirty="0"/>
              <a:t>Separation of teacher and learner in space and/or time</a:t>
            </a:r>
            <a:r>
              <a:rPr lang="en-US" sz="2800" dirty="0" smtClean="0"/>
              <a:t>.</a:t>
            </a:r>
            <a:endParaRPr lang="en-US" sz="2800" dirty="0"/>
          </a:p>
          <a:p>
            <a:pPr marL="514350" indent="-514350">
              <a:buFont typeface="+mj-lt"/>
              <a:buAutoNum type="arabicPeriod"/>
            </a:pPr>
            <a:r>
              <a:rPr lang="en-US" sz="2800" dirty="0"/>
              <a:t>The use of educational </a:t>
            </a:r>
            <a:r>
              <a:rPr lang="en-US" sz="2800" dirty="0">
                <a:effectLst>
                  <a:outerShdw blurRad="38100" dist="38100" dir="2700000" algn="tl">
                    <a:srgbClr val="000000">
                      <a:alpha val="43137"/>
                    </a:srgbClr>
                  </a:outerShdw>
                </a:effectLst>
              </a:rPr>
              <a:t>media to unite teacher and learner and carry course content</a:t>
            </a:r>
            <a:r>
              <a:rPr lang="en-US" sz="2800" dirty="0" smtClean="0">
                <a:effectLst>
                  <a:outerShdw blurRad="38100" dist="38100" dir="2700000" algn="tl">
                    <a:srgbClr val="000000">
                      <a:alpha val="43137"/>
                    </a:srgbClr>
                  </a:outerShdw>
                </a:effectLst>
              </a:rPr>
              <a:t>.</a:t>
            </a:r>
            <a:endParaRPr lang="en-US" sz="2800" dirty="0"/>
          </a:p>
          <a:p>
            <a:pPr marL="514350" indent="-514350">
              <a:buFont typeface="+mj-lt"/>
              <a:buAutoNum type="arabicPeriod"/>
            </a:pPr>
            <a:r>
              <a:rPr lang="en-US" sz="2800" dirty="0"/>
              <a:t>The provision of two-way communication between teacher, tutor, or educational agency and learner, </a:t>
            </a:r>
            <a:r>
              <a:rPr lang="en-US" sz="2800" dirty="0" smtClean="0"/>
              <a:t>and</a:t>
            </a:r>
            <a:endParaRPr lang="en-US" sz="2800" dirty="0"/>
          </a:p>
          <a:p>
            <a:pPr marL="514350" indent="-514350">
              <a:buFont typeface="+mj-lt"/>
              <a:buAutoNum type="arabicPeriod"/>
            </a:pPr>
            <a:r>
              <a:rPr lang="en-US" sz="2800" dirty="0"/>
              <a:t>Control of the </a:t>
            </a:r>
            <a:r>
              <a:rPr lang="en-US" sz="2800" dirty="0">
                <a:effectLst>
                  <a:outerShdw blurRad="38100" dist="38100" dir="2700000" algn="tl">
                    <a:srgbClr val="000000">
                      <a:alpha val="43137"/>
                    </a:srgbClr>
                  </a:outerShdw>
                </a:effectLst>
              </a:rPr>
              <a:t>learning </a:t>
            </a:r>
            <a:r>
              <a:rPr lang="en-US" sz="2800" dirty="0" smtClean="0">
                <a:effectLst>
                  <a:outerShdw blurRad="38100" dist="38100" dir="2700000" algn="tl">
                    <a:srgbClr val="000000">
                      <a:alpha val="43137"/>
                    </a:srgbClr>
                  </a:outerShdw>
                </a:effectLst>
              </a:rPr>
              <a:t>pace/speed </a:t>
            </a:r>
            <a:r>
              <a:rPr lang="en-US" sz="2800" dirty="0">
                <a:effectLst>
                  <a:outerShdw blurRad="38100" dist="38100" dir="2700000" algn="tl">
                    <a:srgbClr val="000000">
                      <a:alpha val="43137"/>
                    </a:srgbClr>
                  </a:outerShdw>
                </a:effectLst>
              </a:rPr>
              <a:t>by the student </a:t>
            </a:r>
            <a:r>
              <a:rPr lang="en-US" sz="2800" dirty="0"/>
              <a:t>rather than the distance instructor</a:t>
            </a:r>
          </a:p>
        </p:txBody>
      </p:sp>
    </p:spTree>
    <p:extLst>
      <p:ext uri="{BB962C8B-B14F-4D97-AF65-F5344CB8AC3E}">
        <p14:creationId xmlns:p14="http://schemas.microsoft.com/office/powerpoint/2010/main" val="3930591360"/>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2293"/>
            <a:ext cx="10515600" cy="1325563"/>
          </a:xfrm>
        </p:spPr>
        <p:style>
          <a:lnRef idx="2">
            <a:schemeClr val="accent2"/>
          </a:lnRef>
          <a:fillRef idx="1">
            <a:schemeClr val="lt1"/>
          </a:fillRef>
          <a:effectRef idx="0">
            <a:schemeClr val="accent2"/>
          </a:effectRef>
          <a:fontRef idx="minor">
            <a:schemeClr val="dk1"/>
          </a:fontRef>
        </p:style>
        <p:txBody>
          <a:bodyPr/>
          <a:lstStyle/>
          <a:p>
            <a:r>
              <a:rPr lang="en-US" dirty="0" smtClean="0"/>
              <a:t>Types of distance learning</a:t>
            </a:r>
            <a:endParaRPr lang="en-US" dirty="0"/>
          </a:p>
        </p:txBody>
      </p:sp>
      <p:sp>
        <p:nvSpPr>
          <p:cNvPr id="3" name="Content Placeholder 2"/>
          <p:cNvSpPr>
            <a:spLocks noGrp="1"/>
          </p:cNvSpPr>
          <p:nvPr>
            <p:ph idx="1"/>
          </p:nvPr>
        </p:nvSpPr>
        <p:spPr>
          <a:xfrm>
            <a:off x="838200" y="1675496"/>
            <a:ext cx="10515600" cy="4807187"/>
          </a:xfrm>
        </p:spPr>
        <p:txBody>
          <a:bodyPr>
            <a:normAutofit/>
          </a:bodyPr>
          <a:lstStyle/>
          <a:p>
            <a:r>
              <a:rPr lang="en-US" sz="2800" b="1" dirty="0"/>
              <a:t>Synchronous </a:t>
            </a:r>
            <a:r>
              <a:rPr lang="en-US" sz="2800" b="1" dirty="0" smtClean="0"/>
              <a:t>instruction: </a:t>
            </a:r>
            <a:r>
              <a:rPr lang="en-US" sz="2800" dirty="0" smtClean="0"/>
              <a:t>It  </a:t>
            </a:r>
            <a:r>
              <a:rPr lang="en-US" sz="2800" dirty="0"/>
              <a:t>requires the simultaneous participation of all students and instructors. The advantage of synchronous instruction is that interaction is done in "real time" and has an immediacy</a:t>
            </a:r>
            <a:r>
              <a:rPr lang="en-US" sz="2800" dirty="0" smtClean="0"/>
              <a:t>. </a:t>
            </a:r>
          </a:p>
          <a:p>
            <a:pPr lvl="1"/>
            <a:r>
              <a:rPr lang="en-US" sz="2400" dirty="0"/>
              <a:t>Examples include interactive </a:t>
            </a:r>
            <a:r>
              <a:rPr lang="en-US" sz="2400" dirty="0" err="1"/>
              <a:t>telecourses</a:t>
            </a:r>
            <a:r>
              <a:rPr lang="en-US" sz="2400" dirty="0"/>
              <a:t>, teleconferencing and Web conferencing, and Internet chats. </a:t>
            </a:r>
            <a:endParaRPr lang="en-US" sz="2400" dirty="0" smtClean="0"/>
          </a:p>
          <a:p>
            <a:r>
              <a:rPr lang="en-US" sz="2800" b="1" dirty="0"/>
              <a:t>Asynchronous </a:t>
            </a:r>
            <a:r>
              <a:rPr lang="en-US" sz="2800" b="1" dirty="0" smtClean="0"/>
              <a:t>instruction: </a:t>
            </a:r>
            <a:r>
              <a:rPr lang="en-US" sz="2800" dirty="0" smtClean="0"/>
              <a:t>It </a:t>
            </a:r>
            <a:r>
              <a:rPr lang="en-US" sz="2800" dirty="0"/>
              <a:t>does not require the simultaneous participation of all students and instructors. </a:t>
            </a:r>
            <a:endParaRPr lang="en-US" sz="2800" dirty="0" smtClean="0"/>
          </a:p>
          <a:p>
            <a:pPr lvl="1"/>
            <a:r>
              <a:rPr lang="en-US" sz="2400" dirty="0" smtClean="0"/>
              <a:t>Students </a:t>
            </a:r>
            <a:r>
              <a:rPr lang="en-US" sz="2400" dirty="0"/>
              <a:t>do not need to be gathered together in the same location at the same time. </a:t>
            </a:r>
            <a:endParaRPr lang="en-US" sz="2400" dirty="0" smtClean="0"/>
          </a:p>
          <a:p>
            <a:pPr lvl="1"/>
            <a:r>
              <a:rPr lang="en-US" sz="2400" dirty="0" smtClean="0"/>
              <a:t>Rather</a:t>
            </a:r>
            <a:r>
              <a:rPr lang="en-US" sz="2400" dirty="0"/>
              <a:t>, students may choose their own instructional time frame and interact with the learning materials and instructor according to their schedules</a:t>
            </a:r>
            <a:r>
              <a:rPr lang="en-US" sz="2400" dirty="0" smtClean="0"/>
              <a:t>.</a:t>
            </a:r>
          </a:p>
          <a:p>
            <a:pPr lvl="1"/>
            <a:r>
              <a:rPr lang="en-US" sz="2400" dirty="0" smtClean="0"/>
              <a:t>For examples self study training, tutorial videos and self assessment of course</a:t>
            </a:r>
          </a:p>
        </p:txBody>
      </p:sp>
    </p:spTree>
    <p:extLst>
      <p:ext uri="{BB962C8B-B14F-4D97-AF65-F5344CB8AC3E}">
        <p14:creationId xmlns:p14="http://schemas.microsoft.com/office/powerpoint/2010/main" val="3223247298"/>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Asynchronous Learning in the Workplace (+Benefits, Examples, Tool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02892" y="71120"/>
            <a:ext cx="10655988" cy="6277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052167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Principles of Distance Learning</a:t>
            </a:r>
            <a:endParaRPr lang="en-US" b="1" dirty="0"/>
          </a:p>
        </p:txBody>
      </p:sp>
      <p:sp>
        <p:nvSpPr>
          <p:cNvPr id="3" name="Content Placeholder 2"/>
          <p:cNvSpPr>
            <a:spLocks noGrp="1"/>
          </p:cNvSpPr>
          <p:nvPr>
            <p:ph idx="1"/>
          </p:nvPr>
        </p:nvSpPr>
        <p:spPr>
          <a:xfrm>
            <a:off x="2133600" y="1600200"/>
            <a:ext cx="7315200" cy="4876800"/>
          </a:xfrm>
        </p:spPr>
        <p:txBody>
          <a:bodyPr>
            <a:normAutofit/>
          </a:bodyPr>
          <a:lstStyle/>
          <a:p>
            <a:r>
              <a:rPr lang="en-US" dirty="0" smtClean="0"/>
              <a:t>Practical focused</a:t>
            </a:r>
          </a:p>
          <a:p>
            <a:r>
              <a:rPr lang="en-US" dirty="0" smtClean="0"/>
              <a:t>Goal oriented</a:t>
            </a:r>
          </a:p>
          <a:p>
            <a:r>
              <a:rPr lang="en-US" dirty="0" smtClean="0"/>
              <a:t>Focused on learner’s interest</a:t>
            </a:r>
          </a:p>
          <a:p>
            <a:r>
              <a:rPr lang="en-US" dirty="0" smtClean="0"/>
              <a:t>Use of appropriate variety of media</a:t>
            </a:r>
          </a:p>
          <a:p>
            <a:r>
              <a:rPr lang="en-US" dirty="0" smtClean="0"/>
              <a:t>Experimental learning</a:t>
            </a:r>
          </a:p>
          <a:p>
            <a:r>
              <a:rPr lang="en-US" dirty="0" smtClean="0"/>
              <a:t>Problem based learning</a:t>
            </a:r>
          </a:p>
          <a:p>
            <a:r>
              <a:rPr lang="en-US" dirty="0" smtClean="0"/>
              <a:t>Context based learning</a:t>
            </a:r>
          </a:p>
          <a:p>
            <a:r>
              <a:rPr lang="en-US" dirty="0" smtClean="0"/>
              <a:t>Interaction and collaboration support learning</a:t>
            </a:r>
          </a:p>
          <a:p>
            <a:r>
              <a:rPr lang="en-US" dirty="0" smtClean="0"/>
              <a:t>Self directed learning</a:t>
            </a:r>
          </a:p>
          <a:p>
            <a:r>
              <a:rPr lang="en-US" dirty="0" smtClean="0"/>
              <a:t>reinforcement</a:t>
            </a:r>
            <a:endParaRPr lang="en-US" dirty="0"/>
          </a:p>
        </p:txBody>
      </p:sp>
    </p:spTree>
    <p:extLst>
      <p:ext uri="{BB962C8B-B14F-4D97-AF65-F5344CB8AC3E}">
        <p14:creationId xmlns:p14="http://schemas.microsoft.com/office/powerpoint/2010/main" val="159289484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Elements/components/steps </a:t>
            </a:r>
            <a:r>
              <a:rPr lang="en-US" dirty="0"/>
              <a:t>in Distance Learning Design</a:t>
            </a:r>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US" sz="2400" dirty="0"/>
              <a:t>Identify the targeted learner</a:t>
            </a:r>
            <a:r>
              <a:rPr lang="en-US" sz="2400" dirty="0" smtClean="0"/>
              <a:t>.</a:t>
            </a:r>
            <a:endParaRPr lang="en-US" sz="2400" dirty="0"/>
          </a:p>
          <a:p>
            <a:pPr marL="457200" indent="-457200">
              <a:buFont typeface="+mj-lt"/>
              <a:buAutoNum type="arabicPeriod"/>
            </a:pPr>
            <a:r>
              <a:rPr lang="en-US" sz="2400" dirty="0"/>
              <a:t>Establish the program goals and objectives.</a:t>
            </a:r>
          </a:p>
          <a:p>
            <a:pPr marL="457200" indent="-457200">
              <a:buFont typeface="+mj-lt"/>
              <a:buAutoNum type="arabicPeriod"/>
            </a:pPr>
            <a:r>
              <a:rPr lang="en-US" sz="2400" dirty="0" smtClean="0"/>
              <a:t>Define </a:t>
            </a:r>
            <a:r>
              <a:rPr lang="en-US" sz="2400" dirty="0"/>
              <a:t>the outreach and recruitment strategies.</a:t>
            </a:r>
          </a:p>
          <a:p>
            <a:pPr marL="457200" indent="-457200">
              <a:buFont typeface="+mj-lt"/>
              <a:buAutoNum type="arabicPeriod"/>
            </a:pPr>
            <a:r>
              <a:rPr lang="en-US" sz="2400" dirty="0" smtClean="0"/>
              <a:t>Determine </a:t>
            </a:r>
            <a:r>
              <a:rPr lang="en-US" sz="2400" dirty="0"/>
              <a:t>the intake, testing and enrollment procedures. </a:t>
            </a:r>
            <a:r>
              <a:rPr lang="en-US" sz="2400" dirty="0" smtClean="0"/>
              <a:t>this </a:t>
            </a:r>
            <a:r>
              <a:rPr lang="en-US" sz="2400" dirty="0"/>
              <a:t>should include screening for self directedness.</a:t>
            </a:r>
          </a:p>
          <a:p>
            <a:pPr marL="457200" indent="-457200">
              <a:buFont typeface="+mj-lt"/>
              <a:buAutoNum type="arabicPeriod"/>
            </a:pPr>
            <a:r>
              <a:rPr lang="en-US" sz="2400" dirty="0" smtClean="0"/>
              <a:t>Provide </a:t>
            </a:r>
            <a:r>
              <a:rPr lang="en-US" sz="2400" dirty="0"/>
              <a:t>learner orientation and assignment</a:t>
            </a:r>
          </a:p>
          <a:p>
            <a:pPr marL="457200" indent="-457200">
              <a:buFont typeface="+mj-lt"/>
              <a:buAutoNum type="arabicPeriod"/>
            </a:pPr>
            <a:endParaRPr lang="en-US" dirty="0"/>
          </a:p>
        </p:txBody>
      </p:sp>
    </p:spTree>
    <p:extLst>
      <p:ext uri="{BB962C8B-B14F-4D97-AF65-F5344CB8AC3E}">
        <p14:creationId xmlns:p14="http://schemas.microsoft.com/office/powerpoint/2010/main" val="379680894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64896"/>
            <a:ext cx="10863072" cy="1499616"/>
          </a:xfrm>
        </p:spPr>
        <p:style>
          <a:lnRef idx="2">
            <a:schemeClr val="accent2"/>
          </a:lnRef>
          <a:fillRef idx="1">
            <a:schemeClr val="lt1"/>
          </a:fillRef>
          <a:effectRef idx="0">
            <a:schemeClr val="accent2"/>
          </a:effectRef>
          <a:fontRef idx="minor">
            <a:schemeClr val="dk1"/>
          </a:fontRef>
        </p:style>
        <p:txBody>
          <a:bodyPr>
            <a:normAutofit/>
          </a:bodyPr>
          <a:lstStyle/>
          <a:p>
            <a:r>
              <a:rPr lang="en-US" sz="3600" dirty="0"/>
              <a:t>Elements/components in Distance Learning </a:t>
            </a:r>
            <a:r>
              <a:rPr lang="en-US" sz="3600" dirty="0" smtClean="0"/>
              <a:t>Design</a:t>
            </a:r>
            <a:endParaRPr lang="en-US" sz="3600" dirty="0"/>
          </a:p>
        </p:txBody>
      </p:sp>
      <p:sp>
        <p:nvSpPr>
          <p:cNvPr id="3" name="Content Placeholder 2"/>
          <p:cNvSpPr>
            <a:spLocks noGrp="1"/>
          </p:cNvSpPr>
          <p:nvPr>
            <p:ph idx="1"/>
          </p:nvPr>
        </p:nvSpPr>
        <p:spPr/>
        <p:txBody>
          <a:bodyPr>
            <a:normAutofit/>
          </a:bodyPr>
          <a:lstStyle/>
          <a:p>
            <a:r>
              <a:rPr lang="en-US" dirty="0"/>
              <a:t>Define instructor selection, orientation, training, and support.</a:t>
            </a:r>
          </a:p>
          <a:p>
            <a:endParaRPr lang="en-US" dirty="0"/>
          </a:p>
          <a:p>
            <a:r>
              <a:rPr lang="en-US" dirty="0"/>
              <a:t>Identify the instruction strategies and materials. They should fit your course outlines.</a:t>
            </a:r>
          </a:p>
          <a:p>
            <a:endParaRPr lang="en-US" dirty="0"/>
          </a:p>
          <a:p>
            <a:r>
              <a:rPr lang="en-US" dirty="0"/>
              <a:t>Develop structured and </a:t>
            </a:r>
            <a:r>
              <a:rPr lang="en-US" dirty="0" smtClean="0"/>
              <a:t> create (ad hoc)  </a:t>
            </a:r>
            <a:r>
              <a:rPr lang="en-US" dirty="0"/>
              <a:t>learner support activities.</a:t>
            </a:r>
          </a:p>
          <a:p>
            <a:endParaRPr lang="en-US" dirty="0"/>
          </a:p>
          <a:p>
            <a:r>
              <a:rPr lang="en-US" dirty="0"/>
              <a:t>Pilot test the materials and modify as required.</a:t>
            </a:r>
          </a:p>
          <a:p>
            <a:endParaRPr lang="en-US" sz="4400" dirty="0">
              <a:solidFill>
                <a:srgbClr val="000000"/>
              </a:solidFill>
              <a:latin typeface="Verdana" panose="020B0604030504040204" pitchFamily="34" charset="0"/>
            </a:endParaRPr>
          </a:p>
          <a:p>
            <a:endParaRPr lang="en-US" dirty="0"/>
          </a:p>
        </p:txBody>
      </p:sp>
    </p:spTree>
    <p:extLst>
      <p:ext uri="{BB962C8B-B14F-4D97-AF65-F5344CB8AC3E}">
        <p14:creationId xmlns:p14="http://schemas.microsoft.com/office/powerpoint/2010/main" val="308664807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en-US" sz="2800" b="1" dirty="0"/>
              <a:t>Elements/components in Distance Learning </a:t>
            </a:r>
            <a:r>
              <a:rPr lang="en-US" sz="2800" b="1" dirty="0" smtClean="0"/>
              <a:t>Design</a:t>
            </a:r>
            <a:endParaRPr lang="en-US" sz="2800" b="1" dirty="0"/>
          </a:p>
        </p:txBody>
      </p:sp>
      <p:sp>
        <p:nvSpPr>
          <p:cNvPr id="3" name="Content Placeholder 2"/>
          <p:cNvSpPr>
            <a:spLocks noGrp="1"/>
          </p:cNvSpPr>
          <p:nvPr>
            <p:ph idx="1"/>
          </p:nvPr>
        </p:nvSpPr>
        <p:spPr/>
        <p:txBody>
          <a:bodyPr/>
          <a:lstStyle/>
          <a:p>
            <a:pPr algn="just"/>
            <a:r>
              <a:rPr lang="en-US" sz="2800" dirty="0"/>
              <a:t>Determine the learner data collection requirements including learning gains and learning achievements and affective measures of motivation and self esteem. </a:t>
            </a:r>
            <a:r>
              <a:rPr lang="en-US" sz="2800" dirty="0" smtClean="0"/>
              <a:t>(Field study)</a:t>
            </a:r>
            <a:endParaRPr lang="en-US" sz="2800" dirty="0"/>
          </a:p>
          <a:p>
            <a:pPr algn="just"/>
            <a:r>
              <a:rPr lang="en-US" sz="2800" dirty="0" smtClean="0"/>
              <a:t>Design </a:t>
            </a:r>
            <a:r>
              <a:rPr lang="en-US" sz="2800" dirty="0"/>
              <a:t>a self correcting program evaluation system. Include systematic learner and instructor feedback in the system. </a:t>
            </a:r>
          </a:p>
          <a:p>
            <a:pPr algn="just"/>
            <a:r>
              <a:rPr lang="en-US" sz="2800" dirty="0"/>
              <a:t>Implement and modify the distance learning program as experience indicates. </a:t>
            </a:r>
          </a:p>
          <a:p>
            <a:pPr algn="just"/>
            <a:r>
              <a:rPr lang="en-US" sz="2800" dirty="0"/>
              <a:t>Report findings and conclusions to key stakeholders. </a:t>
            </a:r>
          </a:p>
          <a:p>
            <a:endParaRPr lang="en-US" dirty="0"/>
          </a:p>
        </p:txBody>
      </p:sp>
    </p:spTree>
    <p:extLst>
      <p:ext uri="{BB962C8B-B14F-4D97-AF65-F5344CB8AC3E}">
        <p14:creationId xmlns:p14="http://schemas.microsoft.com/office/powerpoint/2010/main" val="42121787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4880" y="585216"/>
            <a:ext cx="10190480" cy="5723509"/>
          </a:xfrm>
        </p:spPr>
      </p:pic>
    </p:spTree>
    <p:extLst>
      <p:ext uri="{BB962C8B-B14F-4D97-AF65-F5344CB8AC3E}">
        <p14:creationId xmlns:p14="http://schemas.microsoft.com/office/powerpoint/2010/main" val="275442117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Distance learning in Health</a:t>
            </a:r>
            <a:endParaRPr lang="en-US" dirty="0"/>
          </a:p>
        </p:txBody>
      </p:sp>
      <p:sp>
        <p:nvSpPr>
          <p:cNvPr id="3" name="Content Placeholder 2"/>
          <p:cNvSpPr>
            <a:spLocks noGrp="1"/>
          </p:cNvSpPr>
          <p:nvPr>
            <p:ph idx="1"/>
          </p:nvPr>
        </p:nvSpPr>
        <p:spPr/>
        <p:txBody>
          <a:bodyPr>
            <a:normAutofit/>
          </a:bodyPr>
          <a:lstStyle/>
          <a:p>
            <a:r>
              <a:rPr lang="en-US" sz="2800" dirty="0" smtClean="0"/>
              <a:t> Radio program for adolescent health</a:t>
            </a:r>
            <a:r>
              <a:rPr lang="ne-NP" sz="2800" dirty="0" smtClean="0"/>
              <a:t>“साथी संग मनका कुरा” </a:t>
            </a:r>
          </a:p>
          <a:p>
            <a:r>
              <a:rPr lang="en-US" sz="2800" dirty="0" smtClean="0"/>
              <a:t>Radio Programs for Health Workers and </a:t>
            </a:r>
            <a:r>
              <a:rPr lang="en-US" sz="2800" dirty="0" err="1" smtClean="0"/>
              <a:t>FCHVs</a:t>
            </a:r>
            <a:r>
              <a:rPr lang="en-US" sz="2800" dirty="0" smtClean="0"/>
              <a:t> </a:t>
            </a:r>
            <a:r>
              <a:rPr lang="ne-NP" sz="2800" dirty="0" smtClean="0"/>
              <a:t>“सेवा गरे मेवा पाइन्छ” </a:t>
            </a:r>
            <a:endParaRPr lang="en-US" sz="2800" dirty="0" smtClean="0"/>
          </a:p>
          <a:p>
            <a:r>
              <a:rPr lang="en-US" sz="2800" dirty="0" smtClean="0"/>
              <a:t>Tele Medicine Program</a:t>
            </a:r>
            <a:r>
              <a:rPr lang="ne-NP" sz="2800" dirty="0" smtClean="0"/>
              <a:t> for</a:t>
            </a:r>
            <a:r>
              <a:rPr lang="en-US" sz="2800" dirty="0" smtClean="0"/>
              <a:t> patient diagnosis and treatment</a:t>
            </a:r>
          </a:p>
          <a:p>
            <a:r>
              <a:rPr lang="en-US" sz="2800" dirty="0" smtClean="0"/>
              <a:t>Online course in different Public health Degree in foreign countries</a:t>
            </a:r>
          </a:p>
          <a:p>
            <a:r>
              <a:rPr lang="en-US" sz="2800" dirty="0" smtClean="0"/>
              <a:t>Video teaching in clinical and skill based course</a:t>
            </a:r>
            <a:endParaRPr lang="en-US" sz="2800" dirty="0"/>
          </a:p>
        </p:txBody>
      </p:sp>
    </p:spTree>
    <p:extLst>
      <p:ext uri="{BB962C8B-B14F-4D97-AF65-F5344CB8AC3E}">
        <p14:creationId xmlns:p14="http://schemas.microsoft.com/office/powerpoint/2010/main" val="410490715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pPr eaLnBrk="1" hangingPunct="1"/>
            <a:r>
              <a:rPr lang="en-US" b="1" dirty="0" smtClean="0"/>
              <a:t>Various Media Used In Distance Learning</a:t>
            </a:r>
          </a:p>
        </p:txBody>
      </p:sp>
      <p:sp>
        <p:nvSpPr>
          <p:cNvPr id="9219" name="Rectangle 3"/>
          <p:cNvSpPr>
            <a:spLocks noGrp="1" noChangeArrowheads="1"/>
          </p:cNvSpPr>
          <p:nvPr>
            <p:ph type="body" idx="1"/>
          </p:nvPr>
        </p:nvSpPr>
        <p:spPr/>
        <p:txBody>
          <a:bodyPr/>
          <a:lstStyle/>
          <a:p>
            <a:pPr eaLnBrk="1" hangingPunct="1"/>
            <a:r>
              <a:rPr lang="en-US" dirty="0" smtClean="0"/>
              <a:t>Printed materials</a:t>
            </a:r>
          </a:p>
          <a:p>
            <a:pPr eaLnBrk="1" hangingPunct="1"/>
            <a:r>
              <a:rPr lang="en-US" dirty="0" smtClean="0"/>
              <a:t>Interactive audio or video conferencing</a:t>
            </a:r>
          </a:p>
          <a:p>
            <a:pPr eaLnBrk="1" hangingPunct="1"/>
            <a:r>
              <a:rPr lang="en-US" dirty="0" smtClean="0"/>
              <a:t>Electronic mail</a:t>
            </a:r>
          </a:p>
          <a:p>
            <a:pPr eaLnBrk="1" hangingPunct="1"/>
            <a:r>
              <a:rPr lang="en-US" dirty="0" smtClean="0"/>
              <a:t>Pre-recorded video tapes</a:t>
            </a:r>
          </a:p>
          <a:p>
            <a:pPr eaLnBrk="1" hangingPunct="1"/>
            <a:r>
              <a:rPr lang="en-US" dirty="0" smtClean="0"/>
              <a:t>Faxes</a:t>
            </a:r>
          </a:p>
        </p:txBody>
      </p:sp>
    </p:spTree>
    <p:extLst>
      <p:ext uri="{BB962C8B-B14F-4D97-AF65-F5344CB8AC3E}">
        <p14:creationId xmlns:p14="http://schemas.microsoft.com/office/powerpoint/2010/main" val="387388805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b="1" dirty="0" smtClean="0"/>
              <a:t>Advantages </a:t>
            </a:r>
          </a:p>
        </p:txBody>
      </p:sp>
      <p:sp>
        <p:nvSpPr>
          <p:cNvPr id="6147" name="Rectangle 3"/>
          <p:cNvSpPr>
            <a:spLocks noGrp="1" noChangeArrowheads="1"/>
          </p:cNvSpPr>
          <p:nvPr>
            <p:ph type="body" idx="1"/>
          </p:nvPr>
        </p:nvSpPr>
        <p:spPr/>
        <p:txBody>
          <a:bodyPr>
            <a:normAutofit/>
          </a:bodyPr>
          <a:lstStyle/>
          <a:p>
            <a:pPr eaLnBrk="1" hangingPunct="1"/>
            <a:r>
              <a:rPr lang="en-US" dirty="0" smtClean="0"/>
              <a:t>Saves time and energy</a:t>
            </a:r>
          </a:p>
          <a:p>
            <a:pPr eaLnBrk="1" hangingPunct="1"/>
            <a:r>
              <a:rPr lang="en-US" dirty="0" smtClean="0"/>
              <a:t>Program is flexible to your schedule</a:t>
            </a:r>
          </a:p>
          <a:p>
            <a:pPr eaLnBrk="1" hangingPunct="1"/>
            <a:r>
              <a:rPr lang="en-US" dirty="0" smtClean="0"/>
              <a:t>Allows you to work at your own pace</a:t>
            </a:r>
          </a:p>
          <a:p>
            <a:pPr eaLnBrk="1" hangingPunct="1"/>
            <a:r>
              <a:rPr lang="en-US" dirty="0" smtClean="0"/>
              <a:t>Saves money</a:t>
            </a:r>
          </a:p>
          <a:p>
            <a:pPr eaLnBrk="1" hangingPunct="1"/>
            <a:r>
              <a:rPr lang="en-US" dirty="0" smtClean="0"/>
              <a:t>Convenient</a:t>
            </a:r>
          </a:p>
          <a:p>
            <a:pPr eaLnBrk="1" hangingPunct="1"/>
            <a:r>
              <a:rPr lang="en-US" dirty="0" smtClean="0"/>
              <a:t>Access to study material </a:t>
            </a:r>
          </a:p>
          <a:p>
            <a:pPr eaLnBrk="1" hangingPunct="1"/>
            <a:r>
              <a:rPr lang="en-US" dirty="0" smtClean="0"/>
              <a:t>Study any topic you want</a:t>
            </a:r>
          </a:p>
          <a:p>
            <a:r>
              <a:rPr lang="en-US" dirty="0" smtClean="0"/>
              <a:t>Equity</a:t>
            </a:r>
          </a:p>
          <a:p>
            <a:pPr eaLnBrk="1" hangingPunct="1"/>
            <a:endParaRPr lang="en-US" dirty="0" smtClean="0"/>
          </a:p>
          <a:p>
            <a:pPr eaLnBrk="1" hangingPunct="1"/>
            <a:endParaRPr lang="en-US" dirty="0" smtClean="0"/>
          </a:p>
        </p:txBody>
      </p:sp>
    </p:spTree>
    <p:extLst>
      <p:ext uri="{BB962C8B-B14F-4D97-AF65-F5344CB8AC3E}">
        <p14:creationId xmlns:p14="http://schemas.microsoft.com/office/powerpoint/2010/main" val="168705963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b="1" dirty="0" smtClean="0"/>
              <a:t>Disadvantages</a:t>
            </a:r>
          </a:p>
        </p:txBody>
      </p:sp>
      <p:sp>
        <p:nvSpPr>
          <p:cNvPr id="7171" name="Rectangle 3"/>
          <p:cNvSpPr>
            <a:spLocks noGrp="1" noChangeArrowheads="1"/>
          </p:cNvSpPr>
          <p:nvPr>
            <p:ph type="body" idx="1"/>
          </p:nvPr>
        </p:nvSpPr>
        <p:spPr/>
        <p:txBody>
          <a:bodyPr>
            <a:normAutofit/>
          </a:bodyPr>
          <a:lstStyle/>
          <a:p>
            <a:pPr algn="just" eaLnBrk="1" hangingPunct="1"/>
            <a:r>
              <a:rPr lang="en-US" dirty="0" smtClean="0"/>
              <a:t>Lacks personal interaction with professors and students</a:t>
            </a:r>
          </a:p>
          <a:p>
            <a:pPr algn="just" eaLnBrk="1" hangingPunct="1"/>
            <a:r>
              <a:rPr lang="en-US" dirty="0" smtClean="0"/>
              <a:t>Overdependence on technology</a:t>
            </a:r>
          </a:p>
          <a:p>
            <a:pPr algn="just" eaLnBrk="1" hangingPunct="1"/>
            <a:r>
              <a:rPr lang="en-US" dirty="0" smtClean="0"/>
              <a:t>It can get lonely</a:t>
            </a:r>
          </a:p>
          <a:p>
            <a:pPr algn="just" eaLnBrk="1" hangingPunct="1"/>
            <a:r>
              <a:rPr lang="en-US" dirty="0" smtClean="0"/>
              <a:t>Because of flexibility, students may not be as motivated as in-class students </a:t>
            </a:r>
          </a:p>
          <a:p>
            <a:pPr algn="just" eaLnBrk="1" hangingPunct="1"/>
            <a:r>
              <a:rPr lang="en-US" dirty="0" smtClean="0"/>
              <a:t>Inadequate feedback from professors</a:t>
            </a:r>
          </a:p>
          <a:p>
            <a:pPr algn="just" eaLnBrk="1" hangingPunct="1"/>
            <a:r>
              <a:rPr lang="en-US" dirty="0" smtClean="0"/>
              <a:t>Not all courses are available</a:t>
            </a:r>
          </a:p>
          <a:p>
            <a:pPr algn="just"/>
            <a:r>
              <a:rPr lang="en-US" dirty="0" smtClean="0"/>
              <a:t>Absence of academic environment</a:t>
            </a:r>
          </a:p>
          <a:p>
            <a:pPr algn="just" eaLnBrk="1" hangingPunct="1"/>
            <a:endParaRPr lang="en-US" dirty="0" smtClean="0"/>
          </a:p>
          <a:p>
            <a:pPr eaLnBrk="1" hangingPunct="1">
              <a:buNone/>
            </a:pPr>
            <a:endParaRPr lang="en-US" dirty="0" smtClean="0"/>
          </a:p>
        </p:txBody>
      </p:sp>
    </p:spTree>
    <p:extLst>
      <p:ext uri="{BB962C8B-B14F-4D97-AF65-F5344CB8AC3E}">
        <p14:creationId xmlns:p14="http://schemas.microsoft.com/office/powerpoint/2010/main" val="414186535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200" dirty="0"/>
              <a:t>Discuss the importance of distance learning on health in context of Nepal</a:t>
            </a:r>
          </a:p>
        </p:txBody>
      </p:sp>
    </p:spTree>
    <p:extLst>
      <p:ext uri="{BB962C8B-B14F-4D97-AF65-F5344CB8AC3E}">
        <p14:creationId xmlns:p14="http://schemas.microsoft.com/office/powerpoint/2010/main" val="1660086135"/>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RISK APPROACH</a:t>
            </a:r>
            <a:endParaRPr lang="en-US" dirty="0"/>
          </a:p>
        </p:txBody>
      </p:sp>
      <p:sp>
        <p:nvSpPr>
          <p:cNvPr id="3" name="Content Placeholder 2"/>
          <p:cNvSpPr>
            <a:spLocks noGrp="1"/>
          </p:cNvSpPr>
          <p:nvPr>
            <p:ph idx="1"/>
          </p:nvPr>
        </p:nvSpPr>
        <p:spPr>
          <a:xfrm>
            <a:off x="489858" y="2286000"/>
            <a:ext cx="11544300" cy="4023360"/>
          </a:xfrm>
        </p:spPr>
        <p:txBody>
          <a:bodyPr>
            <a:normAutofit/>
          </a:bodyPr>
          <a:lstStyle/>
          <a:p>
            <a:r>
              <a:rPr lang="en-GB" sz="3600" dirty="0" smtClean="0"/>
              <a:t>Risk approach in health education involves</a:t>
            </a:r>
          </a:p>
          <a:p>
            <a:pPr>
              <a:buFont typeface="Wingdings" panose="05000000000000000000" pitchFamily="2" charset="2"/>
              <a:buChar char="Ø"/>
            </a:pPr>
            <a:r>
              <a:rPr lang="en-US" sz="3600" dirty="0"/>
              <a:t>Appraisal of health risk among individual </a:t>
            </a:r>
            <a:r>
              <a:rPr lang="en-US" sz="3600" dirty="0" smtClean="0"/>
              <a:t>and communities</a:t>
            </a:r>
            <a:endParaRPr lang="en-US" sz="3600" dirty="0"/>
          </a:p>
          <a:p>
            <a:pPr>
              <a:buFont typeface="Wingdings" panose="05000000000000000000" pitchFamily="2" charset="2"/>
              <a:buChar char="Ø"/>
            </a:pPr>
            <a:r>
              <a:rPr lang="en-US" sz="3600" dirty="0"/>
              <a:t>Managing those issues from risk perspective</a:t>
            </a:r>
          </a:p>
        </p:txBody>
      </p:sp>
    </p:spTree>
    <p:extLst>
      <p:ext uri="{BB962C8B-B14F-4D97-AF65-F5344CB8AC3E}">
        <p14:creationId xmlns:p14="http://schemas.microsoft.com/office/powerpoint/2010/main" val="413551486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en-GB" sz="3200" dirty="0" smtClean="0"/>
              <a:t>It is a process of gathering, analysing and comparing an individual’s prognostic characteristics of health with a standard age group, thereby predicting the likelihood that a person may develop prematurely a health problem associated with a high morbidity and mortality rate. </a:t>
            </a:r>
          </a:p>
          <a:p>
            <a:pPr algn="just"/>
            <a:endParaRPr lang="en-US" sz="3200" dirty="0"/>
          </a:p>
        </p:txBody>
      </p:sp>
    </p:spTree>
    <p:extLst>
      <p:ext uri="{BB962C8B-B14F-4D97-AF65-F5344CB8AC3E}">
        <p14:creationId xmlns:p14="http://schemas.microsoft.com/office/powerpoint/2010/main" val="183732934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10356886" cy="1178270"/>
          </a:xfrm>
        </p:spPr>
        <p:txBody>
          <a:bodyPr/>
          <a:lstStyle/>
          <a:p>
            <a:endParaRPr lang="en-US" dirty="0"/>
          </a:p>
        </p:txBody>
      </p:sp>
      <p:sp>
        <p:nvSpPr>
          <p:cNvPr id="3" name="Content Placeholder 2"/>
          <p:cNvSpPr>
            <a:spLocks noGrp="1"/>
          </p:cNvSpPr>
          <p:nvPr>
            <p:ph idx="1"/>
          </p:nvPr>
        </p:nvSpPr>
        <p:spPr>
          <a:xfrm>
            <a:off x="1024128" y="2286000"/>
            <a:ext cx="10487515" cy="4023360"/>
          </a:xfrm>
        </p:spPr>
        <p:txBody>
          <a:bodyPr>
            <a:noAutofit/>
          </a:bodyPr>
          <a:lstStyle/>
          <a:p>
            <a:pPr algn="just"/>
            <a:r>
              <a:rPr lang="en-US" sz="2800" dirty="0"/>
              <a:t>An assessment tool is used by health promoters to evaluate a person's health</a:t>
            </a:r>
            <a:r>
              <a:rPr lang="en-US" sz="2800" dirty="0" smtClean="0"/>
              <a:t>.</a:t>
            </a:r>
            <a:endParaRPr lang="en-US" sz="2800" dirty="0"/>
          </a:p>
          <a:p>
            <a:pPr algn="just"/>
            <a:r>
              <a:rPr lang="en-US" sz="2800" dirty="0"/>
              <a:t>The appraisal usually takes the form of an extended questionnaire that enquires into personal lifestyle, and personal and family medical history</a:t>
            </a:r>
            <a:r>
              <a:rPr lang="en-US" sz="2800" dirty="0" smtClean="0"/>
              <a:t>.</a:t>
            </a:r>
            <a:endParaRPr lang="en-US" sz="2800" dirty="0"/>
          </a:p>
          <a:p>
            <a:pPr algn="just"/>
            <a:r>
              <a:rPr lang="en-US" sz="2800" dirty="0"/>
              <a:t>The appraisal may also include a physical examination, laboratory tests of blood chemistry (e.g. of cholesterol level), blood pressure, and physical fitness levels. The outcome is a profile identifying specific risks (e.g. heavy smoking and sedentary lifestyle) with strategies and targets for reducing the risks.</a:t>
            </a:r>
          </a:p>
        </p:txBody>
      </p:sp>
    </p:spTree>
    <p:extLst>
      <p:ext uri="{BB962C8B-B14F-4D97-AF65-F5344CB8AC3E}">
        <p14:creationId xmlns:p14="http://schemas.microsoft.com/office/powerpoint/2010/main" val="1981387539"/>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a:t>
            </a:r>
            <a:r>
              <a:rPr lang="en-GB" dirty="0" err="1" smtClean="0"/>
              <a:t>RISk</a:t>
            </a:r>
            <a:r>
              <a:rPr lang="en-GB" dirty="0" smtClean="0"/>
              <a:t> among Nepalese population </a:t>
            </a:r>
            <a:endParaRPr lang="en-US" dirty="0"/>
          </a:p>
        </p:txBody>
      </p:sp>
      <p:sp>
        <p:nvSpPr>
          <p:cNvPr id="3" name="Content Placeholder 2"/>
          <p:cNvSpPr>
            <a:spLocks noGrp="1"/>
          </p:cNvSpPr>
          <p:nvPr>
            <p:ph idx="1"/>
          </p:nvPr>
        </p:nvSpPr>
        <p:spPr/>
        <p:txBody>
          <a:bodyPr/>
          <a:lstStyle/>
          <a:p>
            <a:r>
              <a:rPr lang="en-GB" dirty="0" smtClean="0"/>
              <a:t>Tobacco </a:t>
            </a:r>
            <a:r>
              <a:rPr lang="en-US" dirty="0" smtClean="0"/>
              <a:t> use </a:t>
            </a:r>
          </a:p>
          <a:p>
            <a:r>
              <a:rPr lang="en-GB" dirty="0" smtClean="0"/>
              <a:t>Indoor smoke</a:t>
            </a:r>
          </a:p>
          <a:p>
            <a:r>
              <a:rPr lang="en-GB" dirty="0" smtClean="0"/>
              <a:t>Deficiency </a:t>
            </a:r>
            <a:r>
              <a:rPr lang="en-GB" smtClean="0"/>
              <a:t>of Micro/Macro </a:t>
            </a:r>
            <a:r>
              <a:rPr lang="en-GB" dirty="0" smtClean="0"/>
              <a:t>nutrients</a:t>
            </a:r>
          </a:p>
          <a:p>
            <a:r>
              <a:rPr lang="en-GB" dirty="0" smtClean="0"/>
              <a:t>Unsafe sexual behaviour </a:t>
            </a:r>
          </a:p>
          <a:p>
            <a:r>
              <a:rPr lang="en-GB" dirty="0" smtClean="0"/>
              <a:t>Alcoholism </a:t>
            </a:r>
          </a:p>
          <a:p>
            <a:r>
              <a:rPr lang="en-GB" dirty="0" smtClean="0"/>
              <a:t>Drug abuse </a:t>
            </a:r>
          </a:p>
          <a:p>
            <a:endParaRPr lang="en-GB" dirty="0" smtClean="0"/>
          </a:p>
          <a:p>
            <a:endParaRPr lang="en-GB" dirty="0" smtClean="0"/>
          </a:p>
        </p:txBody>
      </p:sp>
    </p:spTree>
    <p:extLst>
      <p:ext uri="{BB962C8B-B14F-4D97-AF65-F5344CB8AC3E}">
        <p14:creationId xmlns:p14="http://schemas.microsoft.com/office/powerpoint/2010/main" val="185000812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RISK management</a:t>
            </a:r>
            <a:endParaRPr lang="en-US" dirty="0"/>
          </a:p>
        </p:txBody>
      </p:sp>
      <p:sp>
        <p:nvSpPr>
          <p:cNvPr id="3" name="Content Placeholder 2"/>
          <p:cNvSpPr>
            <a:spLocks noGrp="1"/>
          </p:cNvSpPr>
          <p:nvPr>
            <p:ph idx="1"/>
          </p:nvPr>
        </p:nvSpPr>
        <p:spPr>
          <a:xfrm>
            <a:off x="1024128" y="2286000"/>
            <a:ext cx="10618143" cy="4023360"/>
          </a:xfrm>
        </p:spPr>
        <p:txBody>
          <a:bodyPr>
            <a:normAutofit/>
          </a:bodyPr>
          <a:lstStyle/>
          <a:p>
            <a:r>
              <a:rPr lang="en-GB" sz="3200" dirty="0" smtClean="0"/>
              <a:t>Risk management is the preventative process for managing risks. </a:t>
            </a:r>
          </a:p>
          <a:p>
            <a:r>
              <a:rPr lang="en-GB" sz="3200" dirty="0" smtClean="0"/>
              <a:t>Risk management involves identifying risks, strategizing ways to avoid or mitigate those risks and developing a contingency plan in case risks cannot be prevented or avoided. </a:t>
            </a:r>
          </a:p>
        </p:txBody>
      </p:sp>
    </p:spTree>
    <p:extLst>
      <p:ext uri="{BB962C8B-B14F-4D97-AF65-F5344CB8AC3E}">
        <p14:creationId xmlns:p14="http://schemas.microsoft.com/office/powerpoint/2010/main" val="13670278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4080" y="595376"/>
            <a:ext cx="10180319" cy="5723509"/>
          </a:xfrm>
        </p:spPr>
      </p:pic>
    </p:spTree>
    <p:extLst>
      <p:ext uri="{BB962C8B-B14F-4D97-AF65-F5344CB8AC3E}">
        <p14:creationId xmlns:p14="http://schemas.microsoft.com/office/powerpoint/2010/main" val="164152688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Steps in Risk appraisal and management </a:t>
            </a:r>
            <a:endParaRPr lang="en-US" dirty="0"/>
          </a:p>
        </p:txBody>
      </p:sp>
      <p:sp>
        <p:nvSpPr>
          <p:cNvPr id="3" name="Content Placeholder 2"/>
          <p:cNvSpPr>
            <a:spLocks noGrp="1"/>
          </p:cNvSpPr>
          <p:nvPr>
            <p:ph idx="1"/>
          </p:nvPr>
        </p:nvSpPr>
        <p:spPr/>
        <p:txBody>
          <a:bodyPr/>
          <a:lstStyle/>
          <a:p>
            <a:r>
              <a:rPr lang="en-GB" dirty="0" smtClean="0"/>
              <a:t>1. Risk identification</a:t>
            </a:r>
          </a:p>
          <a:p>
            <a:r>
              <a:rPr lang="en-GB" dirty="0" smtClean="0"/>
              <a:t>2. Risk assessment </a:t>
            </a:r>
          </a:p>
          <a:p>
            <a:r>
              <a:rPr lang="en-GB" dirty="0" smtClean="0"/>
              <a:t>3. Exposure assessment </a:t>
            </a:r>
          </a:p>
          <a:p>
            <a:r>
              <a:rPr lang="en-GB" dirty="0" smtClean="0"/>
              <a:t>4. Risk characterization</a:t>
            </a:r>
          </a:p>
          <a:p>
            <a:r>
              <a:rPr lang="en-GB" dirty="0" smtClean="0"/>
              <a:t>5. Risk management </a:t>
            </a:r>
            <a:endParaRPr lang="en-US" dirty="0"/>
          </a:p>
        </p:txBody>
      </p:sp>
    </p:spTree>
    <p:extLst>
      <p:ext uri="{BB962C8B-B14F-4D97-AF65-F5344CB8AC3E}">
        <p14:creationId xmlns:p14="http://schemas.microsoft.com/office/powerpoint/2010/main" val="1991831328"/>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Risk identification</a:t>
            </a:r>
            <a:endParaRPr lang="en-US" dirty="0"/>
          </a:p>
        </p:txBody>
      </p:sp>
      <p:sp>
        <p:nvSpPr>
          <p:cNvPr id="3" name="Content Placeholder 2"/>
          <p:cNvSpPr>
            <a:spLocks noGrp="1"/>
          </p:cNvSpPr>
          <p:nvPr>
            <p:ph idx="1"/>
          </p:nvPr>
        </p:nvSpPr>
        <p:spPr>
          <a:xfrm>
            <a:off x="1024128" y="2286000"/>
            <a:ext cx="10585486" cy="4023360"/>
          </a:xfrm>
        </p:spPr>
        <p:txBody>
          <a:bodyPr>
            <a:normAutofit/>
          </a:bodyPr>
          <a:lstStyle/>
          <a:p>
            <a:r>
              <a:rPr lang="en-GB" sz="3200" dirty="0" smtClean="0"/>
              <a:t>This is very first step where the possible hazards are identified and taken into interest for further study.</a:t>
            </a:r>
          </a:p>
          <a:p>
            <a:r>
              <a:rPr lang="en-GB" sz="3200" dirty="0" smtClean="0"/>
              <a:t>This involves exploratory studies, laboratory investigation in identifying the hazard. </a:t>
            </a:r>
            <a:endParaRPr lang="en-US" sz="3200" dirty="0"/>
          </a:p>
        </p:txBody>
      </p:sp>
    </p:spTree>
    <p:extLst>
      <p:ext uri="{BB962C8B-B14F-4D97-AF65-F5344CB8AC3E}">
        <p14:creationId xmlns:p14="http://schemas.microsoft.com/office/powerpoint/2010/main" val="604393166"/>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Risk assessment</a:t>
            </a:r>
            <a:endParaRPr lang="en-US" dirty="0"/>
          </a:p>
        </p:txBody>
      </p:sp>
      <p:sp>
        <p:nvSpPr>
          <p:cNvPr id="3" name="Content Placeholder 2"/>
          <p:cNvSpPr>
            <a:spLocks noGrp="1"/>
          </p:cNvSpPr>
          <p:nvPr>
            <p:ph idx="1"/>
          </p:nvPr>
        </p:nvSpPr>
        <p:spPr>
          <a:xfrm>
            <a:off x="1024128" y="2286000"/>
            <a:ext cx="10471186" cy="4023360"/>
          </a:xfrm>
        </p:spPr>
        <p:txBody>
          <a:bodyPr>
            <a:normAutofit/>
          </a:bodyPr>
          <a:lstStyle/>
          <a:p>
            <a:r>
              <a:rPr lang="en-GB" sz="3200" dirty="0" smtClean="0"/>
              <a:t>The dose response of the exposure (hazard) and the adverse effect of the exposure is analysed. </a:t>
            </a:r>
          </a:p>
          <a:p>
            <a:r>
              <a:rPr lang="en-GB" sz="3200" dirty="0" smtClean="0"/>
              <a:t>Different effects may be seen at different exposure level. </a:t>
            </a:r>
            <a:endParaRPr lang="en-US" sz="3200" dirty="0"/>
          </a:p>
        </p:txBody>
      </p:sp>
    </p:spTree>
    <p:extLst>
      <p:ext uri="{BB962C8B-B14F-4D97-AF65-F5344CB8AC3E}">
        <p14:creationId xmlns:p14="http://schemas.microsoft.com/office/powerpoint/2010/main" val="2277449919"/>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Exposure assessment</a:t>
            </a:r>
            <a:endParaRPr lang="en-US" dirty="0"/>
          </a:p>
        </p:txBody>
      </p:sp>
      <p:sp>
        <p:nvSpPr>
          <p:cNvPr id="3" name="Content Placeholder 2"/>
          <p:cNvSpPr>
            <a:spLocks noGrp="1"/>
          </p:cNvSpPr>
          <p:nvPr>
            <p:ph idx="1"/>
          </p:nvPr>
        </p:nvSpPr>
        <p:spPr/>
        <p:txBody>
          <a:bodyPr/>
          <a:lstStyle/>
          <a:p>
            <a:r>
              <a:rPr lang="en-GB" sz="3200" dirty="0" smtClean="0"/>
              <a:t>How long people/group are exposed with certain risk?</a:t>
            </a:r>
          </a:p>
          <a:p>
            <a:r>
              <a:rPr lang="en-GB" sz="3200" dirty="0" smtClean="0"/>
              <a:t>What was the level/concentration of certain risk?</a:t>
            </a:r>
          </a:p>
          <a:p>
            <a:endParaRPr lang="en-US" dirty="0"/>
          </a:p>
        </p:txBody>
      </p:sp>
    </p:spTree>
    <p:extLst>
      <p:ext uri="{BB962C8B-B14F-4D97-AF65-F5344CB8AC3E}">
        <p14:creationId xmlns:p14="http://schemas.microsoft.com/office/powerpoint/2010/main" val="384073552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Risk characterization </a:t>
            </a:r>
            <a:endParaRPr lang="en-US" dirty="0"/>
          </a:p>
        </p:txBody>
      </p:sp>
      <p:sp>
        <p:nvSpPr>
          <p:cNvPr id="3" name="Content Placeholder 2"/>
          <p:cNvSpPr>
            <a:spLocks noGrp="1"/>
          </p:cNvSpPr>
          <p:nvPr>
            <p:ph idx="1"/>
          </p:nvPr>
        </p:nvSpPr>
        <p:spPr>
          <a:xfrm>
            <a:off x="1024128" y="2286000"/>
            <a:ext cx="10618143" cy="4023360"/>
          </a:xfrm>
        </p:spPr>
        <p:txBody>
          <a:bodyPr>
            <a:normAutofit/>
          </a:bodyPr>
          <a:lstStyle/>
          <a:p>
            <a:r>
              <a:rPr lang="en-US" sz="3200" dirty="0"/>
              <a:t>After identifying the risk factors, it is essential to prevent its occurrence in future</a:t>
            </a:r>
            <a:r>
              <a:rPr lang="en-US" sz="3200" dirty="0" smtClean="0"/>
              <a:t>.</a:t>
            </a:r>
            <a:endParaRPr lang="en-US" sz="3200" dirty="0"/>
          </a:p>
          <a:p>
            <a:r>
              <a:rPr lang="en-US" sz="3200" dirty="0" smtClean="0"/>
              <a:t>Thus</a:t>
            </a:r>
            <a:r>
              <a:rPr lang="en-US" sz="3200" dirty="0"/>
              <a:t>, risk characterization help to prevent future risk hazard</a:t>
            </a:r>
            <a:r>
              <a:rPr lang="en-US" sz="3200" dirty="0" smtClean="0"/>
              <a:t>.</a:t>
            </a:r>
            <a:endParaRPr lang="en-US" sz="3200" dirty="0"/>
          </a:p>
          <a:p>
            <a:r>
              <a:rPr lang="en-US" sz="3200" dirty="0"/>
              <a:t>From the previous steps, now we are able to assess the actual risk of that specific exposure to the people.</a:t>
            </a:r>
          </a:p>
        </p:txBody>
      </p:sp>
    </p:spTree>
    <p:extLst>
      <p:ext uri="{BB962C8B-B14F-4D97-AF65-F5344CB8AC3E}">
        <p14:creationId xmlns:p14="http://schemas.microsoft.com/office/powerpoint/2010/main" val="408104802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Risk management </a:t>
            </a:r>
            <a:endParaRPr lang="en-US" dirty="0"/>
          </a:p>
        </p:txBody>
      </p:sp>
      <p:sp>
        <p:nvSpPr>
          <p:cNvPr id="3" name="Content Placeholder 2"/>
          <p:cNvSpPr>
            <a:spLocks noGrp="1"/>
          </p:cNvSpPr>
          <p:nvPr>
            <p:ph idx="1"/>
          </p:nvPr>
        </p:nvSpPr>
        <p:spPr/>
        <p:txBody>
          <a:bodyPr/>
          <a:lstStyle/>
          <a:p>
            <a:r>
              <a:rPr lang="en-GB" dirty="0" smtClean="0"/>
              <a:t>Risk Retention </a:t>
            </a:r>
          </a:p>
          <a:p>
            <a:r>
              <a:rPr lang="en-GB" dirty="0" smtClean="0"/>
              <a:t>Risk Transfer </a:t>
            </a:r>
          </a:p>
          <a:p>
            <a:r>
              <a:rPr lang="en-GB" dirty="0" smtClean="0"/>
              <a:t>Risk avoidance </a:t>
            </a:r>
          </a:p>
          <a:p>
            <a:r>
              <a:rPr lang="en-GB" dirty="0" smtClean="0"/>
              <a:t>Risk minimization  </a:t>
            </a:r>
            <a:endParaRPr lang="en-US" dirty="0"/>
          </a:p>
        </p:txBody>
      </p:sp>
    </p:spTree>
    <p:extLst>
      <p:ext uri="{BB962C8B-B14F-4D97-AF65-F5344CB8AC3E}">
        <p14:creationId xmlns:p14="http://schemas.microsoft.com/office/powerpoint/2010/main" val="953971146"/>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Risk management</a:t>
            </a:r>
            <a:endParaRPr lang="en-US" dirty="0"/>
          </a:p>
        </p:txBody>
      </p:sp>
      <p:sp>
        <p:nvSpPr>
          <p:cNvPr id="3" name="Content Placeholder 2"/>
          <p:cNvSpPr>
            <a:spLocks noGrp="1"/>
          </p:cNvSpPr>
          <p:nvPr>
            <p:ph idx="1"/>
          </p:nvPr>
        </p:nvSpPr>
        <p:spPr>
          <a:xfrm>
            <a:off x="800100" y="2286000"/>
            <a:ext cx="10923814" cy="4023360"/>
          </a:xfrm>
        </p:spPr>
        <p:txBody>
          <a:bodyPr/>
          <a:lstStyle/>
          <a:p>
            <a:pPr>
              <a:buFont typeface="Wingdings" panose="05000000000000000000" pitchFamily="2" charset="2"/>
              <a:buChar char="§"/>
            </a:pPr>
            <a:r>
              <a:rPr lang="en-GB" sz="2800" dirty="0" smtClean="0"/>
              <a:t>Risk retention is for absorbing the certain level of risk within the community people (developing coping or adaptation skills)</a:t>
            </a:r>
          </a:p>
          <a:p>
            <a:pPr>
              <a:buFont typeface="Wingdings" panose="05000000000000000000" pitchFamily="2" charset="2"/>
              <a:buChar char="§"/>
            </a:pPr>
            <a:r>
              <a:rPr lang="en-GB" sz="2800" dirty="0" smtClean="0"/>
              <a:t>Risk transfer can be done by providing the insurance. </a:t>
            </a:r>
          </a:p>
          <a:p>
            <a:pPr>
              <a:buFont typeface="Wingdings" panose="05000000000000000000" pitchFamily="2" charset="2"/>
              <a:buChar char="§"/>
            </a:pPr>
            <a:r>
              <a:rPr lang="en-GB" sz="2800" dirty="0" smtClean="0"/>
              <a:t>Risk avoidance in completely rule out the exposure of risk to the population. </a:t>
            </a:r>
          </a:p>
          <a:p>
            <a:pPr>
              <a:buFont typeface="Wingdings" panose="05000000000000000000" pitchFamily="2" charset="2"/>
              <a:buChar char="§"/>
            </a:pPr>
            <a:r>
              <a:rPr lang="en-GB" sz="2800" dirty="0" smtClean="0"/>
              <a:t>Risk minimization is mitigation of risk by public health measures</a:t>
            </a:r>
          </a:p>
          <a:p>
            <a:endParaRPr lang="en-US" dirty="0"/>
          </a:p>
        </p:txBody>
      </p:sp>
    </p:spTree>
    <p:extLst>
      <p:ext uri="{BB962C8B-B14F-4D97-AF65-F5344CB8AC3E}">
        <p14:creationId xmlns:p14="http://schemas.microsoft.com/office/powerpoint/2010/main" val="129636172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Risk Approach!!!</a:t>
            </a:r>
            <a:endParaRPr lang="en-US" dirty="0"/>
          </a:p>
        </p:txBody>
      </p:sp>
      <p:sp>
        <p:nvSpPr>
          <p:cNvPr id="3" name="Content Placeholder 2"/>
          <p:cNvSpPr>
            <a:spLocks noGrp="1"/>
          </p:cNvSpPr>
          <p:nvPr>
            <p:ph idx="1"/>
          </p:nvPr>
        </p:nvSpPr>
        <p:spPr/>
        <p:txBody>
          <a:bodyPr>
            <a:normAutofit lnSpcReduction="10000"/>
          </a:bodyPr>
          <a:lstStyle/>
          <a:p>
            <a:r>
              <a:rPr lang="en-US" dirty="0" smtClean="0"/>
              <a:t>The way of life that is risk for disease, disability and death is risk behavior and may be defined as risk approach</a:t>
            </a:r>
          </a:p>
          <a:p>
            <a:r>
              <a:rPr lang="en-US" dirty="0" smtClean="0"/>
              <a:t>Generally every activities/behavior/action is risk but degree of risk is different</a:t>
            </a:r>
          </a:p>
          <a:p>
            <a:r>
              <a:rPr lang="en-US" dirty="0" smtClean="0">
                <a:solidFill>
                  <a:srgbClr val="000000"/>
                </a:solidFill>
                <a:latin typeface="Minion Pro"/>
              </a:rPr>
              <a:t>The </a:t>
            </a:r>
            <a:r>
              <a:rPr lang="en-US" dirty="0">
                <a:solidFill>
                  <a:srgbClr val="000000"/>
                </a:solidFill>
                <a:latin typeface="Minion Pro"/>
              </a:rPr>
              <a:t>leading global risks for mortality in the world </a:t>
            </a:r>
            <a:r>
              <a:rPr lang="en-US" dirty="0" smtClean="0">
                <a:solidFill>
                  <a:srgbClr val="000000"/>
                </a:solidFill>
                <a:latin typeface="Minion Pro"/>
              </a:rPr>
              <a:t>are:</a:t>
            </a:r>
          </a:p>
          <a:p>
            <a:pPr lvl="1"/>
            <a:r>
              <a:rPr lang="en-US" dirty="0" smtClean="0">
                <a:solidFill>
                  <a:srgbClr val="000000"/>
                </a:solidFill>
                <a:latin typeface="Minion Pro"/>
              </a:rPr>
              <a:t> High </a:t>
            </a:r>
            <a:r>
              <a:rPr lang="en-US" dirty="0">
                <a:solidFill>
                  <a:srgbClr val="000000"/>
                </a:solidFill>
                <a:latin typeface="Minion Pro"/>
              </a:rPr>
              <a:t>blood pressure (responsible for 13% of deaths globally</a:t>
            </a:r>
            <a:r>
              <a:rPr lang="en-US" dirty="0" smtClean="0">
                <a:solidFill>
                  <a:srgbClr val="000000"/>
                </a:solidFill>
                <a:latin typeface="Minion Pro"/>
              </a:rPr>
              <a:t>),</a:t>
            </a:r>
          </a:p>
          <a:p>
            <a:pPr lvl="1"/>
            <a:r>
              <a:rPr lang="en-US" dirty="0">
                <a:solidFill>
                  <a:srgbClr val="000000"/>
                </a:solidFill>
                <a:latin typeface="Minion Pro"/>
              </a:rPr>
              <a:t>T</a:t>
            </a:r>
            <a:r>
              <a:rPr lang="en-US" dirty="0" smtClean="0">
                <a:solidFill>
                  <a:srgbClr val="000000"/>
                </a:solidFill>
                <a:latin typeface="Minion Pro"/>
              </a:rPr>
              <a:t>obacco </a:t>
            </a:r>
            <a:r>
              <a:rPr lang="en-US" dirty="0">
                <a:solidFill>
                  <a:srgbClr val="000000"/>
                </a:solidFill>
                <a:latin typeface="Minion Pro"/>
              </a:rPr>
              <a:t>use (9%), </a:t>
            </a:r>
            <a:endParaRPr lang="en-US" dirty="0" smtClean="0">
              <a:solidFill>
                <a:srgbClr val="000000"/>
              </a:solidFill>
              <a:latin typeface="Minion Pro"/>
            </a:endParaRPr>
          </a:p>
          <a:p>
            <a:pPr lvl="1"/>
            <a:r>
              <a:rPr lang="en-US" dirty="0" smtClean="0">
                <a:solidFill>
                  <a:srgbClr val="000000"/>
                </a:solidFill>
                <a:latin typeface="Minion Pro"/>
              </a:rPr>
              <a:t>High </a:t>
            </a:r>
            <a:r>
              <a:rPr lang="en-US" dirty="0">
                <a:solidFill>
                  <a:srgbClr val="000000"/>
                </a:solidFill>
                <a:latin typeface="Minion Pro"/>
              </a:rPr>
              <a:t>blood glucose (6%), </a:t>
            </a:r>
            <a:endParaRPr lang="en-US" dirty="0" smtClean="0">
              <a:solidFill>
                <a:srgbClr val="000000"/>
              </a:solidFill>
              <a:latin typeface="Minion Pro"/>
            </a:endParaRPr>
          </a:p>
          <a:p>
            <a:pPr lvl="1"/>
            <a:r>
              <a:rPr lang="en-US" dirty="0" smtClean="0">
                <a:solidFill>
                  <a:srgbClr val="000000"/>
                </a:solidFill>
                <a:latin typeface="Minion Pro"/>
              </a:rPr>
              <a:t>Physical </a:t>
            </a:r>
            <a:r>
              <a:rPr lang="en-US" dirty="0">
                <a:solidFill>
                  <a:srgbClr val="000000"/>
                </a:solidFill>
                <a:latin typeface="Minion Pro"/>
              </a:rPr>
              <a:t>inactivity (6%), and </a:t>
            </a:r>
            <a:endParaRPr lang="en-US" dirty="0" smtClean="0">
              <a:solidFill>
                <a:srgbClr val="000000"/>
              </a:solidFill>
              <a:latin typeface="Minion Pro"/>
            </a:endParaRPr>
          </a:p>
          <a:p>
            <a:pPr lvl="1"/>
            <a:r>
              <a:rPr lang="en-US" dirty="0">
                <a:solidFill>
                  <a:srgbClr val="000000"/>
                </a:solidFill>
                <a:latin typeface="Minion Pro"/>
              </a:rPr>
              <a:t>O</a:t>
            </a:r>
            <a:r>
              <a:rPr lang="en-US" dirty="0" smtClean="0">
                <a:solidFill>
                  <a:srgbClr val="000000"/>
                </a:solidFill>
                <a:latin typeface="Minion Pro"/>
              </a:rPr>
              <a:t>verweight </a:t>
            </a:r>
            <a:r>
              <a:rPr lang="en-US" dirty="0">
                <a:solidFill>
                  <a:srgbClr val="000000"/>
                </a:solidFill>
                <a:latin typeface="Minion Pro"/>
              </a:rPr>
              <a:t>and obesity (5%). </a:t>
            </a:r>
            <a:endParaRPr lang="en-US" dirty="0" smtClean="0">
              <a:solidFill>
                <a:srgbClr val="000000"/>
              </a:solidFill>
              <a:latin typeface="Minion Pro"/>
            </a:endParaRPr>
          </a:p>
          <a:p>
            <a:r>
              <a:rPr lang="en-US" dirty="0"/>
              <a:t>In 2004, unsafe sex was </a:t>
            </a:r>
            <a:r>
              <a:rPr lang="en-US" dirty="0" smtClean="0"/>
              <a:t>estimated as </a:t>
            </a:r>
            <a:r>
              <a:rPr lang="en-US" dirty="0"/>
              <a:t>being responsible for more than 99% </a:t>
            </a:r>
            <a:r>
              <a:rPr lang="en-US" dirty="0" smtClean="0"/>
              <a:t>of human </a:t>
            </a:r>
            <a:r>
              <a:rPr lang="en-US" dirty="0"/>
              <a:t>immunodeficiency virus (HIV) infection </a:t>
            </a:r>
            <a:r>
              <a:rPr lang="en-US" dirty="0" smtClean="0"/>
              <a:t>in Africa </a:t>
            </a:r>
            <a:r>
              <a:rPr lang="en-US" dirty="0"/>
              <a:t>–</a:t>
            </a:r>
          </a:p>
        </p:txBody>
      </p:sp>
    </p:spTree>
    <p:extLst>
      <p:ext uri="{BB962C8B-B14F-4D97-AF65-F5344CB8AC3E}">
        <p14:creationId xmlns:p14="http://schemas.microsoft.com/office/powerpoint/2010/main" val="1906251992"/>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Tobacco use</a:t>
            </a:r>
            <a:endParaRPr lang="en-US" dirty="0"/>
          </a:p>
        </p:txBody>
      </p:sp>
      <p:sp>
        <p:nvSpPr>
          <p:cNvPr id="3" name="Content Placeholder 2"/>
          <p:cNvSpPr>
            <a:spLocks noGrp="1"/>
          </p:cNvSpPr>
          <p:nvPr>
            <p:ph idx="1"/>
          </p:nvPr>
        </p:nvSpPr>
        <p:spPr/>
        <p:txBody>
          <a:bodyPr/>
          <a:lstStyle/>
          <a:p>
            <a:r>
              <a:rPr lang="en-US" dirty="0"/>
              <a:t>Worldwide, the age-</a:t>
            </a:r>
            <a:r>
              <a:rPr lang="en-US" dirty="0" err="1"/>
              <a:t>standardised</a:t>
            </a:r>
            <a:r>
              <a:rPr lang="en-US" dirty="0"/>
              <a:t> prevalence of daily smoking was 25·0% </a:t>
            </a:r>
            <a:r>
              <a:rPr lang="en-US" dirty="0" smtClean="0"/>
              <a:t>for </a:t>
            </a:r>
            <a:r>
              <a:rPr lang="en-US" dirty="0"/>
              <a:t>men and 5·4% </a:t>
            </a:r>
            <a:r>
              <a:rPr lang="en-US" dirty="0" smtClean="0"/>
              <a:t>for </a:t>
            </a:r>
            <a:r>
              <a:rPr lang="en-US" dirty="0"/>
              <a:t>women, representing 28·4% </a:t>
            </a:r>
            <a:r>
              <a:rPr lang="en-US" dirty="0" smtClean="0"/>
              <a:t>and </a:t>
            </a:r>
            <a:r>
              <a:rPr lang="en-US" dirty="0"/>
              <a:t>34·4% </a:t>
            </a:r>
            <a:r>
              <a:rPr lang="en-US" dirty="0" smtClean="0"/>
              <a:t>reductions</a:t>
            </a:r>
            <a:r>
              <a:rPr lang="en-US" dirty="0"/>
              <a:t>, respectively, since 1990</a:t>
            </a:r>
          </a:p>
        </p:txBody>
      </p:sp>
    </p:spTree>
    <p:extLst>
      <p:ext uri="{BB962C8B-B14F-4D97-AF65-F5344CB8AC3E}">
        <p14:creationId xmlns:p14="http://schemas.microsoft.com/office/powerpoint/2010/main" val="2342443823"/>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8520"/>
            <a:ext cx="10175543" cy="1325563"/>
          </a:xfrm>
        </p:spPr>
        <p:txBody>
          <a:bodyPr/>
          <a:lstStyle/>
          <a:p>
            <a:r>
              <a:rPr lang="en-US" dirty="0" smtClean="0"/>
              <a:t>Risk of tobacco use</a:t>
            </a:r>
            <a:endParaRPr lang="en-US" dirty="0"/>
          </a:p>
        </p:txBody>
      </p:sp>
      <p:pic>
        <p:nvPicPr>
          <p:cNvPr id="2050" name="Picture 2" descr="Smoking Can Damage Every Part of the Body; Information/description of this infographic provided bel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3746" y="1105469"/>
            <a:ext cx="8046731" cy="5581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2165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4128" y="585216"/>
            <a:ext cx="9623552" cy="5723509"/>
          </a:xfrm>
        </p:spPr>
      </p:pic>
    </p:spTree>
    <p:extLst>
      <p:ext uri="{BB962C8B-B14F-4D97-AF65-F5344CB8AC3E}">
        <p14:creationId xmlns:p14="http://schemas.microsoft.com/office/powerpoint/2010/main" val="4176679499"/>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pPr algn="ctr"/>
            <a:r>
              <a:rPr lang="en-US" dirty="0" smtClean="0"/>
              <a:t>Macro and Micro nutrients</a:t>
            </a:r>
            <a:endParaRPr lang="en-US" dirty="0"/>
          </a:p>
        </p:txBody>
      </p:sp>
      <p:sp>
        <p:nvSpPr>
          <p:cNvPr id="8" name="Content Placeholder 7"/>
          <p:cNvSpPr>
            <a:spLocks noGrp="1"/>
          </p:cNvSpPr>
          <p:nvPr>
            <p:ph idx="1"/>
          </p:nvPr>
        </p:nvSpPr>
        <p:spPr/>
        <p:txBody>
          <a:bodyPr/>
          <a:lstStyle/>
          <a:p>
            <a:r>
              <a:rPr lang="en-US" dirty="0" smtClean="0"/>
              <a:t>In developing countries, childhood and maternal </a:t>
            </a:r>
            <a:r>
              <a:rPr lang="en-US" dirty="0" err="1" smtClean="0"/>
              <a:t>undernutrition</a:t>
            </a:r>
            <a:r>
              <a:rPr lang="en-US" dirty="0" smtClean="0"/>
              <a:t> responsible for 3.5 million death, 144 million </a:t>
            </a:r>
            <a:r>
              <a:rPr lang="en-US" dirty="0" err="1" smtClean="0"/>
              <a:t>DALYs</a:t>
            </a:r>
            <a:r>
              <a:rPr lang="en-US" dirty="0" smtClean="0"/>
              <a:t>, 73% diarrhea and 50 % responsible for pneumonia, measles and neonatal infection.</a:t>
            </a:r>
          </a:p>
          <a:p>
            <a:r>
              <a:rPr lang="en-US" dirty="0" smtClean="0"/>
              <a:t>Under nutrition reduce immunity and attract any health problems</a:t>
            </a:r>
          </a:p>
          <a:p>
            <a:r>
              <a:rPr lang="en-US" dirty="0" smtClean="0"/>
              <a:t>According to WHO risk behavior report, 1 billion people overweight (BMI&gt;25) and 300 million are obese (BMI&gt;30) and this is related to poor physical inactivity.</a:t>
            </a:r>
          </a:p>
          <a:p>
            <a:r>
              <a:rPr lang="en-US" dirty="0" smtClean="0"/>
              <a:t>Obesity obstruct blood circulation and it is pathway responsible for disease death and disability</a:t>
            </a:r>
            <a:endParaRPr lang="en-US" dirty="0"/>
          </a:p>
        </p:txBody>
      </p:sp>
    </p:spTree>
    <p:extLst>
      <p:ext uri="{BB962C8B-B14F-4D97-AF65-F5344CB8AC3E}">
        <p14:creationId xmlns:p14="http://schemas.microsoft.com/office/powerpoint/2010/main" val="2585536344"/>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3488" y="270256"/>
            <a:ext cx="9720072" cy="583184"/>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en-US" dirty="0" smtClean="0"/>
              <a:t>Sexual behavior </a:t>
            </a:r>
            <a:endParaRPr lang="en-US" dirty="0"/>
          </a:p>
        </p:txBody>
      </p:sp>
      <p:sp>
        <p:nvSpPr>
          <p:cNvPr id="3" name="Content Placeholder 2"/>
          <p:cNvSpPr>
            <a:spLocks noGrp="1"/>
          </p:cNvSpPr>
          <p:nvPr>
            <p:ph idx="1"/>
          </p:nvPr>
        </p:nvSpPr>
        <p:spPr>
          <a:xfrm>
            <a:off x="983488" y="1219200"/>
            <a:ext cx="10515600" cy="4927600"/>
          </a:xfrm>
        </p:spPr>
        <p:txBody>
          <a:bodyPr>
            <a:normAutofit/>
          </a:bodyPr>
          <a:lstStyle/>
          <a:p>
            <a:r>
              <a:rPr lang="en-US" dirty="0" smtClean="0"/>
              <a:t>According to WHO, healthy sexual behavior is defined as</a:t>
            </a:r>
          </a:p>
          <a:p>
            <a:pPr lvl="1"/>
            <a:r>
              <a:rPr lang="en-US" dirty="0"/>
              <a:t>Enjoyment of sexual relation without exploitation, oppression or abuse.</a:t>
            </a:r>
          </a:p>
          <a:p>
            <a:pPr lvl="1"/>
            <a:r>
              <a:rPr lang="en-US" dirty="0"/>
              <a:t>Safe pregnancy and childbirth, and avoidance of unintended pregnancies.</a:t>
            </a:r>
          </a:p>
          <a:p>
            <a:pPr lvl="1"/>
            <a:r>
              <a:rPr lang="en-US" dirty="0"/>
              <a:t>Absence and avoidance of sexually transmitted infections, including </a:t>
            </a:r>
            <a:r>
              <a:rPr lang="en-US" dirty="0" smtClean="0"/>
              <a:t>HIV</a:t>
            </a:r>
          </a:p>
          <a:p>
            <a:r>
              <a:rPr lang="en-US" dirty="0"/>
              <a:t>There have been large increases in many </a:t>
            </a:r>
            <a:r>
              <a:rPr lang="en-US" dirty="0" err="1"/>
              <a:t>STIs</a:t>
            </a:r>
            <a:r>
              <a:rPr lang="en-US" dirty="0"/>
              <a:t> in the last 10 years including Chlamydia (up 300%), </a:t>
            </a:r>
            <a:r>
              <a:rPr lang="en-US" dirty="0" err="1"/>
              <a:t>gonorrhoeas</a:t>
            </a:r>
            <a:r>
              <a:rPr lang="en-US" dirty="0"/>
              <a:t> (up 200%) and HIV (up 300%).  </a:t>
            </a:r>
            <a:endParaRPr lang="en-US" dirty="0" smtClean="0"/>
          </a:p>
          <a:p>
            <a:r>
              <a:rPr lang="en-US" dirty="0" smtClean="0"/>
              <a:t>All cervical cancer is attributed to sexual transmission of </a:t>
            </a:r>
            <a:r>
              <a:rPr lang="en-US" dirty="0" err="1" smtClean="0"/>
              <a:t>HPV</a:t>
            </a:r>
            <a:r>
              <a:rPr lang="en-US" dirty="0" smtClean="0"/>
              <a:t> and 11% death due to cervical cancer due to unsafe sex.</a:t>
            </a:r>
          </a:p>
          <a:p>
            <a:r>
              <a:rPr lang="en-US" dirty="0" smtClean="0"/>
              <a:t>Due to unsafe sex, 99% of HIV has been transmitted by unsafe sex</a:t>
            </a:r>
          </a:p>
          <a:p>
            <a:r>
              <a:rPr lang="en-US" dirty="0"/>
              <a:t>Since 1990, people are having sex for the first time at a younger age, a greater proportion of people have multiple partners, and a greater proportion of men report having had a same sex partner.</a:t>
            </a:r>
          </a:p>
          <a:p>
            <a:endParaRPr lang="en-US" dirty="0"/>
          </a:p>
          <a:p>
            <a:endParaRPr lang="en-US" dirty="0" smtClean="0"/>
          </a:p>
          <a:p>
            <a:endParaRPr lang="en-US" dirty="0"/>
          </a:p>
        </p:txBody>
      </p:sp>
    </p:spTree>
    <p:extLst>
      <p:ext uri="{BB962C8B-B14F-4D97-AF65-F5344CB8AC3E}">
        <p14:creationId xmlns:p14="http://schemas.microsoft.com/office/powerpoint/2010/main" val="271493070"/>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Other risk behavior</a:t>
            </a:r>
            <a:endParaRPr lang="en-US" dirty="0"/>
          </a:p>
        </p:txBody>
      </p:sp>
      <p:sp>
        <p:nvSpPr>
          <p:cNvPr id="3" name="Content Placeholder 2"/>
          <p:cNvSpPr>
            <a:spLocks noGrp="1"/>
          </p:cNvSpPr>
          <p:nvPr>
            <p:ph idx="1"/>
          </p:nvPr>
        </p:nvSpPr>
        <p:spPr/>
        <p:txBody>
          <a:bodyPr/>
          <a:lstStyle/>
          <a:p>
            <a:r>
              <a:rPr lang="en-US" dirty="0" smtClean="0"/>
              <a:t>Sedentary behavior</a:t>
            </a:r>
          </a:p>
          <a:p>
            <a:r>
              <a:rPr lang="en-US" dirty="0" smtClean="0"/>
              <a:t>Junk and creamy food consumption</a:t>
            </a:r>
          </a:p>
          <a:p>
            <a:r>
              <a:rPr lang="en-US" dirty="0" smtClean="0"/>
              <a:t>Poor walking</a:t>
            </a:r>
          </a:p>
          <a:p>
            <a:r>
              <a:rPr lang="en-US" dirty="0" smtClean="0"/>
              <a:t>Use of electronic devices</a:t>
            </a:r>
          </a:p>
          <a:p>
            <a:r>
              <a:rPr lang="en-US" dirty="0" smtClean="0"/>
              <a:t>Use of cosmetic things etc.</a:t>
            </a:r>
            <a:endParaRPr lang="en-US" dirty="0"/>
          </a:p>
        </p:txBody>
      </p:sp>
    </p:spTree>
    <p:extLst>
      <p:ext uri="{BB962C8B-B14F-4D97-AF65-F5344CB8AC3E}">
        <p14:creationId xmlns:p14="http://schemas.microsoft.com/office/powerpoint/2010/main" val="3469289833"/>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Health education for risk behavior</a:t>
            </a:r>
            <a:endParaRPr lang="en-US" dirty="0"/>
          </a:p>
        </p:txBody>
      </p:sp>
      <p:sp>
        <p:nvSpPr>
          <p:cNvPr id="3" name="Content Placeholder 2"/>
          <p:cNvSpPr>
            <a:spLocks noGrp="1"/>
          </p:cNvSpPr>
          <p:nvPr>
            <p:ph idx="1"/>
          </p:nvPr>
        </p:nvSpPr>
        <p:spPr/>
        <p:txBody>
          <a:bodyPr/>
          <a:lstStyle/>
          <a:p>
            <a:r>
              <a:rPr lang="en-US" dirty="0" smtClean="0"/>
              <a:t>Public health practitioner  avoid the risk behavior first</a:t>
            </a:r>
          </a:p>
          <a:p>
            <a:endParaRPr lang="en-US" dirty="0" smtClean="0"/>
          </a:p>
          <a:p>
            <a:r>
              <a:rPr lang="en-US" dirty="0" smtClean="0"/>
              <a:t>The risk approach should be discourage for public relation</a:t>
            </a:r>
          </a:p>
          <a:p>
            <a:endParaRPr lang="en-US" dirty="0" smtClean="0"/>
          </a:p>
          <a:p>
            <a:r>
              <a:rPr lang="en-US" dirty="0" smtClean="0"/>
              <a:t>Promoting healthy behavior is easy and cost effective approach but the outcome of risky behavior is multi effect.</a:t>
            </a:r>
          </a:p>
          <a:p>
            <a:endParaRPr lang="en-US" dirty="0" smtClean="0"/>
          </a:p>
          <a:p>
            <a:r>
              <a:rPr lang="en-US" dirty="0" smtClean="0"/>
              <a:t>The PH program should be </a:t>
            </a:r>
            <a:r>
              <a:rPr lang="en-US" dirty="0" err="1" smtClean="0"/>
              <a:t>priotized</a:t>
            </a:r>
            <a:r>
              <a:rPr lang="en-US" dirty="0" smtClean="0"/>
              <a:t> based on type and density of risk behavior in community/area of field.</a:t>
            </a:r>
            <a:endParaRPr lang="en-US" dirty="0"/>
          </a:p>
        </p:txBody>
      </p:sp>
    </p:spTree>
    <p:extLst>
      <p:ext uri="{BB962C8B-B14F-4D97-AF65-F5344CB8AC3E}">
        <p14:creationId xmlns:p14="http://schemas.microsoft.com/office/powerpoint/2010/main" val="4265577154"/>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more reference</a:t>
            </a:r>
            <a:endParaRPr lang="en-US" dirty="0"/>
          </a:p>
        </p:txBody>
      </p:sp>
      <p:sp>
        <p:nvSpPr>
          <p:cNvPr id="3" name="Content Placeholder 2"/>
          <p:cNvSpPr>
            <a:spLocks noGrp="1"/>
          </p:cNvSpPr>
          <p:nvPr>
            <p:ph idx="1"/>
          </p:nvPr>
        </p:nvSpPr>
        <p:spPr/>
        <p:txBody>
          <a:bodyPr>
            <a:normAutofit/>
          </a:bodyPr>
          <a:lstStyle/>
          <a:p>
            <a:r>
              <a:rPr lang="en-US" dirty="0"/>
              <a:t> </a:t>
            </a:r>
            <a:r>
              <a:rPr lang="en-US" dirty="0" smtClean="0"/>
              <a:t>WHO Global health </a:t>
            </a:r>
            <a:r>
              <a:rPr lang="en-US" dirty="0"/>
              <a:t>risk report: </a:t>
            </a:r>
            <a:r>
              <a:rPr lang="en-US" dirty="0">
                <a:hlinkClick r:id="rId2"/>
              </a:rPr>
              <a:t>http://</a:t>
            </a:r>
            <a:r>
              <a:rPr lang="en-US" dirty="0" smtClean="0">
                <a:hlinkClick r:id="rId2"/>
              </a:rPr>
              <a:t>www.who.int/healthinfo/global_burden_disease/GlobalHealthRisks_report_full.pdf</a:t>
            </a:r>
            <a:endParaRPr lang="en-US" dirty="0" smtClean="0"/>
          </a:p>
          <a:p>
            <a:r>
              <a:rPr lang="en-US" dirty="0"/>
              <a:t>Study of risk taking behaviors and practices long route drivers in </a:t>
            </a:r>
            <a:r>
              <a:rPr lang="en-US" dirty="0" err="1" smtClean="0"/>
              <a:t>Dharan</a:t>
            </a:r>
            <a:r>
              <a:rPr lang="en-US" dirty="0" smtClean="0"/>
              <a:t> Municipality </a:t>
            </a:r>
            <a:r>
              <a:rPr lang="en-US" dirty="0"/>
              <a:t>of Eastern </a:t>
            </a:r>
            <a:r>
              <a:rPr lang="en-US" dirty="0" smtClean="0"/>
              <a:t>Nepal </a:t>
            </a:r>
            <a:r>
              <a:rPr lang="en-US" dirty="0" smtClean="0">
                <a:hlinkClick r:id="rId3"/>
              </a:rPr>
              <a:t>https</a:t>
            </a:r>
            <a:r>
              <a:rPr lang="en-US" dirty="0">
                <a:hlinkClick r:id="rId3"/>
              </a:rPr>
              <a:t>://</a:t>
            </a:r>
            <a:r>
              <a:rPr lang="en-US" dirty="0" smtClean="0">
                <a:hlinkClick r:id="rId3"/>
              </a:rPr>
              <a:t>www.nepjol.info/index.php/HREN/article/view/17922/14549</a:t>
            </a:r>
            <a:endParaRPr lang="en-US" dirty="0" smtClean="0"/>
          </a:p>
          <a:p>
            <a:r>
              <a:rPr lang="en-US" dirty="0"/>
              <a:t>Psychosocial Health Problems Associated with Increased HIV Risk Behavior among Men Who Have Sex with Men in Nepal: A Cross-Sectional Survey </a:t>
            </a:r>
            <a:r>
              <a:rPr lang="en-US" dirty="0">
                <a:hlinkClick r:id="rId4"/>
              </a:rPr>
              <a:t>http://</a:t>
            </a:r>
            <a:r>
              <a:rPr lang="en-US" dirty="0" smtClean="0">
                <a:hlinkClick r:id="rId4"/>
              </a:rPr>
              <a:t>journals.plos.org/plosone/article/file?id=10.1371/journal.pone.0058099&amp;type=printable</a:t>
            </a:r>
            <a:endParaRPr lang="en-US" dirty="0" smtClean="0"/>
          </a:p>
          <a:p>
            <a:pPr marL="0" indent="0">
              <a:buNone/>
            </a:pPr>
            <a:endParaRPr lang="en-US" dirty="0"/>
          </a:p>
          <a:p>
            <a:endParaRPr lang="en-US" dirty="0"/>
          </a:p>
        </p:txBody>
      </p:sp>
    </p:spTree>
    <p:extLst>
      <p:ext uri="{BB962C8B-B14F-4D97-AF65-F5344CB8AC3E}">
        <p14:creationId xmlns:p14="http://schemas.microsoft.com/office/powerpoint/2010/main" val="3647699204"/>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2448" y="3968496"/>
            <a:ext cx="9720072" cy="1499616"/>
          </a:xfrm>
        </p:spPr>
        <p:txBody>
          <a:bodyPr/>
          <a:lstStyle/>
          <a:p>
            <a:r>
              <a:rPr lang="en-US" dirty="0" smtClean="0"/>
              <a:t>Discuss the importance of distance learning on health in context of Nepal</a:t>
            </a:r>
            <a:endParaRPr lang="en-US" dirty="0"/>
          </a:p>
        </p:txBody>
      </p:sp>
    </p:spTree>
    <p:extLst>
      <p:ext uri="{BB962C8B-B14F-4D97-AF65-F5344CB8AC3E}">
        <p14:creationId xmlns:p14="http://schemas.microsoft.com/office/powerpoint/2010/main" val="3033789567"/>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7008" y="3003296"/>
            <a:ext cx="9720072" cy="1499616"/>
          </a:xfrm>
        </p:spPr>
        <p:txBody>
          <a:bodyPr/>
          <a:lstStyle/>
          <a:p>
            <a:r>
              <a:rPr lang="en-GB" dirty="0" smtClean="0"/>
              <a:t>SOCIAL MOBILIZATION APPROACH</a:t>
            </a:r>
            <a:endParaRPr lang="en-US" dirty="0"/>
          </a:p>
        </p:txBody>
      </p:sp>
    </p:spTree>
    <p:extLst>
      <p:ext uri="{BB962C8B-B14F-4D97-AF65-F5344CB8AC3E}">
        <p14:creationId xmlns:p14="http://schemas.microsoft.com/office/powerpoint/2010/main" val="3165188116"/>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26640" y="703226"/>
            <a:ext cx="9144000" cy="1552294"/>
          </a:xfrm>
        </p:spPr>
        <p:txBody>
          <a:bodyPr/>
          <a:lstStyle/>
          <a:p>
            <a:r>
              <a:rPr lang="en-US" dirty="0" smtClean="0"/>
              <a:t>Social mobilization approach</a:t>
            </a:r>
            <a:endParaRPr lang="en-US" dirty="0"/>
          </a:p>
        </p:txBody>
      </p:sp>
      <p:sp>
        <p:nvSpPr>
          <p:cNvPr id="3" name="Subtitle 2"/>
          <p:cNvSpPr>
            <a:spLocks noGrp="1"/>
          </p:cNvSpPr>
          <p:nvPr>
            <p:ph type="subTitle" idx="1"/>
          </p:nvPr>
        </p:nvSpPr>
        <p:spPr>
          <a:xfrm>
            <a:off x="1615440" y="4819115"/>
            <a:ext cx="9144000" cy="1655762"/>
          </a:xfrm>
        </p:spPr>
        <p:txBody>
          <a:bodyPr/>
          <a:lstStyle/>
          <a:p>
            <a:r>
              <a:rPr lang="en-US" dirty="0">
                <a:hlinkClick r:id="rId2"/>
              </a:rPr>
              <a:t>https://</a:t>
            </a:r>
            <a:r>
              <a:rPr lang="en-US" dirty="0" smtClean="0">
                <a:hlinkClick r:id="rId2"/>
              </a:rPr>
              <a:t>www.youtube.com/watch?v=Mm-NhAb2XRA</a:t>
            </a:r>
            <a:endParaRPr lang="en-US" dirty="0" smtClean="0"/>
          </a:p>
          <a:p>
            <a:endParaRPr lang="en-US" dirty="0"/>
          </a:p>
        </p:txBody>
      </p:sp>
      <p:sp>
        <p:nvSpPr>
          <p:cNvPr id="4" name="Rectangle 1"/>
          <p:cNvSpPr>
            <a:spLocks noChangeArrowheads="1"/>
          </p:cNvSpPr>
          <p:nvPr/>
        </p:nvSpPr>
        <p:spPr bwMode="auto">
          <a:xfrm>
            <a:off x="1127760" y="2419106"/>
            <a:ext cx="9255760" cy="65146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e-NP" altLang="en-US" sz="4400" b="0" i="0" u="none" strike="noStrike" cap="none" normalizeH="0" baseline="0" dirty="0" smtClean="0">
                <a:ln>
                  <a:noFill/>
                </a:ln>
                <a:solidFill>
                  <a:srgbClr val="202124"/>
                </a:solidFill>
                <a:effectLst/>
                <a:latin typeface="inherit"/>
                <a:cs typeface="Mangal" panose="00000400000000000000" pitchFamily="2"/>
              </a:rPr>
              <a:t>सामाजिक परिचालन</a:t>
            </a:r>
            <a:r>
              <a:rPr kumimoji="0" lang="ne-NP" altLang="en-US" sz="1400" b="0" i="0" u="none" strike="noStrike" cap="none" normalizeH="0" baseline="0" dirty="0" smtClean="0">
                <a:ln>
                  <a:noFill/>
                </a:ln>
                <a:solidFill>
                  <a:schemeClr val="tx1"/>
                </a:solidFill>
                <a:effectLst/>
                <a:cs typeface="Mangal" panose="00000400000000000000" pitchFamily="2"/>
              </a:rPr>
              <a:t> </a:t>
            </a:r>
            <a:endParaRPr kumimoji="0" lang="en-US" altLang="en-US" sz="4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7514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64896"/>
            <a:ext cx="10329672" cy="1030224"/>
          </a:xfrm>
        </p:spPr>
        <p:style>
          <a:lnRef idx="2">
            <a:schemeClr val="accent2"/>
          </a:lnRef>
          <a:fillRef idx="1">
            <a:schemeClr val="lt1"/>
          </a:fillRef>
          <a:effectRef idx="0">
            <a:schemeClr val="accent2"/>
          </a:effectRef>
          <a:fontRef idx="minor">
            <a:schemeClr val="dk1"/>
          </a:fontRef>
        </p:style>
        <p:txBody>
          <a:bodyPr/>
          <a:lstStyle/>
          <a:p>
            <a:r>
              <a:rPr lang="en-US" dirty="0" smtClean="0"/>
              <a:t>What is social mobilization?</a:t>
            </a:r>
            <a:endParaRPr lang="en-US" dirty="0"/>
          </a:p>
        </p:txBody>
      </p:sp>
      <p:sp>
        <p:nvSpPr>
          <p:cNvPr id="3" name="Content Placeholder 2"/>
          <p:cNvSpPr>
            <a:spLocks noGrp="1"/>
          </p:cNvSpPr>
          <p:nvPr>
            <p:ph idx="1"/>
          </p:nvPr>
        </p:nvSpPr>
        <p:spPr>
          <a:xfrm>
            <a:off x="838200" y="1825625"/>
            <a:ext cx="10515600" cy="4861778"/>
          </a:xfrm>
        </p:spPr>
        <p:txBody>
          <a:bodyPr>
            <a:normAutofit/>
          </a:bodyPr>
          <a:lstStyle/>
          <a:p>
            <a:r>
              <a:rPr lang="en-US" dirty="0" smtClean="0"/>
              <a:t>Social mobilization is </a:t>
            </a:r>
            <a:r>
              <a:rPr lang="en-US" dirty="0" smtClean="0">
                <a:effectLst>
                  <a:outerShdw blurRad="38100" dist="38100" dir="2700000" algn="tl">
                    <a:srgbClr val="000000">
                      <a:alpha val="43137"/>
                    </a:srgbClr>
                  </a:outerShdw>
                </a:effectLst>
              </a:rPr>
              <a:t>a process that engages and motivates a wide range of partners </a:t>
            </a:r>
            <a:r>
              <a:rPr lang="en-US" dirty="0" smtClean="0"/>
              <a:t>and allies at </a:t>
            </a:r>
            <a:r>
              <a:rPr lang="en-US" dirty="0" smtClean="0">
                <a:effectLst>
                  <a:outerShdw blurRad="38100" dist="38100" dir="2700000" algn="tl">
                    <a:srgbClr val="000000">
                      <a:alpha val="43137"/>
                    </a:srgbClr>
                  </a:outerShdw>
                </a:effectLst>
              </a:rPr>
              <a:t>national and local levels to raise awareness of and demand for a particular development </a:t>
            </a:r>
            <a:r>
              <a:rPr lang="en-US" dirty="0" smtClean="0"/>
              <a:t>objective through dialogue</a:t>
            </a:r>
          </a:p>
          <a:p>
            <a:r>
              <a:rPr lang="en-US" dirty="0"/>
              <a:t>In other words, social mobilization seeks to </a:t>
            </a:r>
            <a:r>
              <a:rPr lang="en-US" dirty="0">
                <a:effectLst>
                  <a:outerShdw blurRad="38100" dist="38100" dir="2700000" algn="tl">
                    <a:srgbClr val="000000">
                      <a:alpha val="43137"/>
                    </a:srgbClr>
                  </a:outerShdw>
                </a:effectLst>
              </a:rPr>
              <a:t>facilitate change through a range of players engaged in interrelated and complementary efforts</a:t>
            </a:r>
            <a:r>
              <a:rPr lang="en-US" dirty="0" smtClean="0">
                <a:effectLst>
                  <a:outerShdw blurRad="38100" dist="38100" dir="2700000" algn="tl">
                    <a:srgbClr val="000000">
                      <a:alpha val="43137"/>
                    </a:srgbClr>
                  </a:outerShdw>
                </a:effectLst>
              </a:rPr>
              <a:t>.</a:t>
            </a:r>
          </a:p>
          <a:p>
            <a:r>
              <a:rPr lang="en-US" dirty="0"/>
              <a:t>An integrative process where stakeholders are stimulated to become active participants in social change, using diverse strategies to meet shared </a:t>
            </a:r>
            <a:r>
              <a:rPr lang="en-US" dirty="0" smtClean="0"/>
              <a:t>goals</a:t>
            </a:r>
          </a:p>
          <a:p>
            <a:r>
              <a:rPr lang="en-US" dirty="0"/>
              <a:t>A comprehensive planning approach that emphasizes – Political coalition building – Community </a:t>
            </a:r>
            <a:r>
              <a:rPr lang="en-US" dirty="0" smtClean="0"/>
              <a:t>action (UNICEF)</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57554029"/>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5941"/>
            <a:ext cx="10515600" cy="1108833"/>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en-US" dirty="0" smtClean="0"/>
              <a:t>Community Mobilization (</a:t>
            </a:r>
            <a:r>
              <a:rPr lang="ne-NP" dirty="0" smtClean="0"/>
              <a:t>सामुदायिक परिचालन )</a:t>
            </a:r>
            <a:endParaRPr lang="en-US" dirty="0"/>
          </a:p>
        </p:txBody>
      </p:sp>
      <p:sp>
        <p:nvSpPr>
          <p:cNvPr id="3" name="Content Placeholder 2"/>
          <p:cNvSpPr>
            <a:spLocks noGrp="1"/>
          </p:cNvSpPr>
          <p:nvPr>
            <p:ph idx="1"/>
          </p:nvPr>
        </p:nvSpPr>
        <p:spPr>
          <a:xfrm>
            <a:off x="838200" y="1363141"/>
            <a:ext cx="10515600" cy="5201431"/>
          </a:xfrm>
        </p:spPr>
        <p:style>
          <a:lnRef idx="2">
            <a:schemeClr val="accent2"/>
          </a:lnRef>
          <a:fillRef idx="1">
            <a:schemeClr val="lt1"/>
          </a:fillRef>
          <a:effectRef idx="0">
            <a:schemeClr val="accent2"/>
          </a:effectRef>
          <a:fontRef idx="minor">
            <a:schemeClr val="dk1"/>
          </a:fontRef>
        </p:style>
        <p:txBody>
          <a:bodyPr>
            <a:normAutofit/>
          </a:bodyPr>
          <a:lstStyle/>
          <a:p>
            <a:r>
              <a:rPr lang="en-US" dirty="0" smtClean="0">
                <a:solidFill>
                  <a:schemeClr val="tx1"/>
                </a:solidFill>
              </a:rPr>
              <a:t>It aims at informing and gaining the commitment of community leaders as well as local government agencies, Nongovernmental organizations(NGOs), women's groups and cooperatives</a:t>
            </a:r>
          </a:p>
          <a:p>
            <a:endParaRPr lang="en-US" dirty="0" smtClean="0">
              <a:solidFill>
                <a:schemeClr val="tx1"/>
              </a:solidFill>
            </a:endParaRPr>
          </a:p>
          <a:p>
            <a:r>
              <a:rPr lang="en-US" dirty="0" smtClean="0">
                <a:solidFill>
                  <a:schemeClr val="tx1"/>
                </a:solidFill>
              </a:rPr>
              <a:t>Basic process on community mobilization</a:t>
            </a:r>
          </a:p>
          <a:p>
            <a:pPr lvl="1"/>
            <a:r>
              <a:rPr lang="en-US" dirty="0">
                <a:solidFill>
                  <a:schemeClr val="tx1"/>
                </a:solidFill>
              </a:rPr>
              <a:t>Know your community well, and understand their problems and their needs. </a:t>
            </a:r>
            <a:endParaRPr lang="en-US" dirty="0" smtClean="0">
              <a:solidFill>
                <a:schemeClr val="tx1"/>
              </a:solidFill>
            </a:endParaRPr>
          </a:p>
          <a:p>
            <a:pPr lvl="1"/>
            <a:r>
              <a:rPr lang="en-US" dirty="0">
                <a:solidFill>
                  <a:schemeClr val="tx1"/>
                </a:solidFill>
              </a:rPr>
              <a:t>Be aware of existing health beliefs and practices that exist in the community</a:t>
            </a:r>
            <a:r>
              <a:rPr lang="en-US" dirty="0" smtClean="0">
                <a:solidFill>
                  <a:schemeClr val="tx1"/>
                </a:solidFill>
              </a:rPr>
              <a:t>.</a:t>
            </a:r>
          </a:p>
          <a:p>
            <a:pPr lvl="1"/>
            <a:r>
              <a:rPr lang="en-US" dirty="0">
                <a:solidFill>
                  <a:schemeClr val="tx1"/>
                </a:solidFill>
              </a:rPr>
              <a:t>Always listen to community members </a:t>
            </a:r>
            <a:r>
              <a:rPr lang="en-US" dirty="0" smtClean="0">
                <a:solidFill>
                  <a:schemeClr val="tx1"/>
                </a:solidFill>
              </a:rPr>
              <a:t>carefully</a:t>
            </a:r>
          </a:p>
          <a:p>
            <a:pPr lvl="1"/>
            <a:r>
              <a:rPr lang="en-US" dirty="0">
                <a:solidFill>
                  <a:schemeClr val="tx1"/>
                </a:solidFill>
              </a:rPr>
              <a:t>Do not rapidly introduce new interventions that are different from existing practices and beliefs. Take gradual steps to introduce such practices</a:t>
            </a:r>
            <a:r>
              <a:rPr lang="en-US" dirty="0" smtClean="0">
                <a:solidFill>
                  <a:schemeClr val="tx1"/>
                </a:solidFill>
              </a:rPr>
              <a:t>.</a:t>
            </a:r>
          </a:p>
          <a:p>
            <a:pPr marL="457200" lvl="1" indent="0">
              <a:buNone/>
            </a:pPr>
            <a:endParaRPr lang="en-US" dirty="0" smtClean="0">
              <a:solidFill>
                <a:schemeClr val="tx1"/>
              </a:solidFill>
            </a:endParaRPr>
          </a:p>
          <a:p>
            <a:r>
              <a:rPr lang="en-US" dirty="0" smtClean="0">
                <a:solidFill>
                  <a:schemeClr val="tx1"/>
                </a:solidFill>
                <a:effectLst>
                  <a:outerShdw blurRad="38100" dist="38100" dir="2700000" algn="tl">
                    <a:srgbClr val="000000">
                      <a:alpha val="43137"/>
                    </a:srgbClr>
                  </a:outerShdw>
                </a:effectLst>
              </a:rPr>
              <a:t>In this line, social mobilization approach is a model of development through social movement and social spirit and community mobilization is a part of social mobilization</a:t>
            </a:r>
          </a:p>
          <a:p>
            <a:pPr lvl="1"/>
            <a:endParaRPr lang="en-US" dirty="0">
              <a:solidFill>
                <a:schemeClr val="tx1"/>
              </a:solidFill>
            </a:endParaRPr>
          </a:p>
        </p:txBody>
      </p:sp>
    </p:spTree>
    <p:extLst>
      <p:ext uri="{BB962C8B-B14F-4D97-AF65-F5344CB8AC3E}">
        <p14:creationId xmlns:p14="http://schemas.microsoft.com/office/powerpoint/2010/main" val="22831727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24616"/>
          <a:stretch/>
        </p:blipFill>
        <p:spPr>
          <a:xfrm>
            <a:off x="660400" y="213360"/>
            <a:ext cx="10840720" cy="6095365"/>
          </a:xfrm>
        </p:spPr>
      </p:pic>
    </p:spTree>
    <p:extLst>
      <p:ext uri="{BB962C8B-B14F-4D97-AF65-F5344CB8AC3E}">
        <p14:creationId xmlns:p14="http://schemas.microsoft.com/office/powerpoint/2010/main" val="1411962280"/>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60151229"/>
              </p:ext>
            </p:extLst>
          </p:nvPr>
        </p:nvGraphicFramePr>
        <p:xfrm>
          <a:off x="838200" y="365125"/>
          <a:ext cx="10515600" cy="699008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634202974"/>
                    </a:ext>
                  </a:extLst>
                </a:gridCol>
                <a:gridCol w="5257800">
                  <a:extLst>
                    <a:ext uri="{9D8B030D-6E8A-4147-A177-3AD203B41FA5}">
                      <a16:colId xmlns:a16="http://schemas.microsoft.com/office/drawing/2014/main" val="3101510470"/>
                    </a:ext>
                  </a:extLst>
                </a:gridCol>
              </a:tblGrid>
              <a:tr h="370840">
                <a:tc>
                  <a:txBody>
                    <a:bodyPr/>
                    <a:lstStyle/>
                    <a:p>
                      <a:r>
                        <a:rPr lang="en-US" dirty="0" smtClean="0"/>
                        <a:t>Social </a:t>
                      </a:r>
                      <a:r>
                        <a:rPr lang="en-US" sz="2800" dirty="0" smtClean="0"/>
                        <a:t>Mobilization</a:t>
                      </a:r>
                      <a:r>
                        <a:rPr lang="en-US" dirty="0" smtClean="0"/>
                        <a:t> </a:t>
                      </a:r>
                      <a:endParaRPr lang="en-US" dirty="0"/>
                    </a:p>
                  </a:txBody>
                  <a:tcPr/>
                </a:tc>
                <a:tc>
                  <a:txBody>
                    <a:bodyPr/>
                    <a:lstStyle/>
                    <a:p>
                      <a:r>
                        <a:rPr lang="en-US" sz="2400" dirty="0" smtClean="0"/>
                        <a:t>Community</a:t>
                      </a:r>
                      <a:r>
                        <a:rPr lang="en-US" dirty="0" smtClean="0"/>
                        <a:t> Mobilization</a:t>
                      </a:r>
                      <a:endParaRPr lang="en-US" dirty="0"/>
                    </a:p>
                  </a:txBody>
                  <a:tcPr/>
                </a:tc>
                <a:extLst>
                  <a:ext uri="{0D108BD9-81ED-4DB2-BD59-A6C34878D82A}">
                    <a16:rowId xmlns:a16="http://schemas.microsoft.com/office/drawing/2014/main" val="3495539778"/>
                  </a:ext>
                </a:extLst>
              </a:tr>
              <a:tr h="370840">
                <a:tc>
                  <a:txBody>
                    <a:bodyPr/>
                    <a:lstStyle/>
                    <a:p>
                      <a:r>
                        <a:rPr lang="en-US" sz="2800" b="0" i="0" kern="1200" dirty="0" smtClean="0">
                          <a:solidFill>
                            <a:schemeClr val="dk1"/>
                          </a:solidFill>
                          <a:effectLst/>
                          <a:latin typeface="+mn-lt"/>
                          <a:ea typeface="+mn-ea"/>
                          <a:cs typeface="+mn-cs"/>
                        </a:rPr>
                        <a:t>activities aimed at engaging and motivating larger segments of society or the general public. It may involve efforts to raise awareness, change attitudes, and promote collective action on a broader scale, often at the societal or national level.</a:t>
                      </a:r>
                      <a:endParaRPr lang="en-US" sz="2800" dirty="0"/>
                    </a:p>
                  </a:txBody>
                  <a:tcPr/>
                </a:tc>
                <a:tc>
                  <a:txBody>
                    <a:bodyPr/>
                    <a:lstStyle/>
                    <a:p>
                      <a:r>
                        <a:rPr lang="en-US" sz="2800" b="0" i="0" kern="1200" dirty="0" smtClean="0">
                          <a:solidFill>
                            <a:schemeClr val="dk1"/>
                          </a:solidFill>
                          <a:effectLst/>
                          <a:latin typeface="+mn-lt"/>
                          <a:ea typeface="+mn-ea"/>
                          <a:cs typeface="+mn-cs"/>
                        </a:rPr>
                        <a:t>concept is more localized and focuses on engaging and empowering specific communities or groups within a society. It involves working with smaller, more defined groups to address local issues, build community capacity, and foster a sense of collective responsibility.</a:t>
                      </a:r>
                      <a:endParaRPr lang="en-US" sz="2800" dirty="0"/>
                    </a:p>
                  </a:txBody>
                  <a:tcPr/>
                </a:tc>
                <a:extLst>
                  <a:ext uri="{0D108BD9-81ED-4DB2-BD59-A6C34878D82A}">
                    <a16:rowId xmlns:a16="http://schemas.microsoft.com/office/drawing/2014/main" val="2902094697"/>
                  </a:ext>
                </a:extLst>
              </a:tr>
              <a:tr h="370840">
                <a:tc>
                  <a:txBody>
                    <a:bodyPr/>
                    <a:lstStyle/>
                    <a:p>
                      <a:r>
                        <a:rPr lang="en-US" sz="2800" b="0" i="0" smtClean="0">
                          <a:solidFill>
                            <a:srgbClr val="374151"/>
                          </a:solidFill>
                          <a:effectLst/>
                          <a:latin typeface="Söhne"/>
                        </a:rPr>
                        <a:t>Targets a broad audience, often involving mass media campaigns, public events, and other strategies to reach a large and diverse population.</a:t>
                      </a:r>
                      <a:endParaRPr lang="en-US" sz="2800" dirty="0"/>
                    </a:p>
                  </a:txBody>
                  <a:tcPr/>
                </a:tc>
                <a:tc>
                  <a:txBody>
                    <a:bodyPr/>
                    <a:lstStyle/>
                    <a:p>
                      <a:r>
                        <a:rPr lang="en-US" sz="2800" b="0" i="0" kern="1200" dirty="0" smtClean="0">
                          <a:solidFill>
                            <a:schemeClr val="dk1"/>
                          </a:solidFill>
                          <a:effectLst/>
                          <a:latin typeface="+mn-lt"/>
                          <a:ea typeface="+mn-ea"/>
                          <a:cs typeface="+mn-cs"/>
                        </a:rPr>
                        <a:t>Targets specific communities or groups, involving direct interaction and participation with local residents or stakeholders.</a:t>
                      </a:r>
                      <a:r>
                        <a:rPr lang="en-US" sz="2800" b="0" i="0" dirty="0" smtClean="0">
                          <a:solidFill>
                            <a:srgbClr val="374151"/>
                          </a:solidFill>
                          <a:effectLst/>
                          <a:latin typeface="Söhne"/>
                        </a:rPr>
                        <a:t>.</a:t>
                      </a:r>
                      <a:endParaRPr lang="en-US" sz="2800" dirty="0"/>
                    </a:p>
                  </a:txBody>
                  <a:tcPr/>
                </a:tc>
                <a:extLst>
                  <a:ext uri="{0D108BD9-81ED-4DB2-BD59-A6C34878D82A}">
                    <a16:rowId xmlns:a16="http://schemas.microsoft.com/office/drawing/2014/main" val="298345107"/>
                  </a:ext>
                </a:extLst>
              </a:tr>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895545126"/>
                  </a:ext>
                </a:extLst>
              </a:tr>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014957228"/>
                  </a:ext>
                </a:extLst>
              </a:tr>
            </a:tbl>
          </a:graphicData>
        </a:graphic>
      </p:graphicFrame>
    </p:spTree>
    <p:extLst>
      <p:ext uri="{BB962C8B-B14F-4D97-AF65-F5344CB8AC3E}">
        <p14:creationId xmlns:p14="http://schemas.microsoft.com/office/powerpoint/2010/main" val="2358908343"/>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1670401"/>
              </p:ext>
            </p:extLst>
          </p:nvPr>
        </p:nvGraphicFramePr>
        <p:xfrm>
          <a:off x="838200" y="365125"/>
          <a:ext cx="10515600" cy="61366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634202974"/>
                    </a:ext>
                  </a:extLst>
                </a:gridCol>
                <a:gridCol w="5257800">
                  <a:extLst>
                    <a:ext uri="{9D8B030D-6E8A-4147-A177-3AD203B41FA5}">
                      <a16:colId xmlns:a16="http://schemas.microsoft.com/office/drawing/2014/main" val="3101510470"/>
                    </a:ext>
                  </a:extLst>
                </a:gridCol>
              </a:tblGrid>
              <a:tr h="370840">
                <a:tc>
                  <a:txBody>
                    <a:bodyPr/>
                    <a:lstStyle/>
                    <a:p>
                      <a:r>
                        <a:rPr lang="en-US" dirty="0" smtClean="0"/>
                        <a:t>Social </a:t>
                      </a:r>
                      <a:r>
                        <a:rPr lang="en-US" sz="2800" dirty="0" smtClean="0"/>
                        <a:t>Mobilization</a:t>
                      </a:r>
                      <a:r>
                        <a:rPr lang="en-US" dirty="0" smtClean="0"/>
                        <a:t> </a:t>
                      </a:r>
                      <a:endParaRPr lang="en-US" dirty="0"/>
                    </a:p>
                  </a:txBody>
                  <a:tcPr/>
                </a:tc>
                <a:tc>
                  <a:txBody>
                    <a:bodyPr/>
                    <a:lstStyle/>
                    <a:p>
                      <a:r>
                        <a:rPr lang="en-US" dirty="0" smtClean="0"/>
                        <a:t>Community Mobilization</a:t>
                      </a:r>
                      <a:endParaRPr lang="en-US" dirty="0"/>
                    </a:p>
                  </a:txBody>
                  <a:tcPr/>
                </a:tc>
                <a:extLst>
                  <a:ext uri="{0D108BD9-81ED-4DB2-BD59-A6C34878D82A}">
                    <a16:rowId xmlns:a16="http://schemas.microsoft.com/office/drawing/2014/main" val="3495539778"/>
                  </a:ext>
                </a:extLst>
              </a:tr>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902094697"/>
                  </a:ext>
                </a:extLst>
              </a:tr>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98345107"/>
                  </a:ext>
                </a:extLst>
              </a:tr>
              <a:tr h="370840">
                <a:tc>
                  <a:txBody>
                    <a:bodyPr/>
                    <a:lstStyle/>
                    <a:p>
                      <a:r>
                        <a:rPr lang="en-US" sz="2800" b="0" i="0" kern="1200" dirty="0" smtClean="0">
                          <a:solidFill>
                            <a:schemeClr val="dk1"/>
                          </a:solidFill>
                          <a:effectLst/>
                          <a:latin typeface="+mn-lt"/>
                          <a:ea typeface="+mn-ea"/>
                          <a:cs typeface="+mn-cs"/>
                        </a:rPr>
                        <a:t>Often aims at addressing issues on a larger scale, such as public health campaigns, environmental awareness, or social change at a national or regional level.</a:t>
                      </a:r>
                      <a:endParaRPr lang="en-US" sz="2800" dirty="0"/>
                    </a:p>
                  </a:txBody>
                  <a:tcPr/>
                </a:tc>
                <a:tc>
                  <a:txBody>
                    <a:bodyPr/>
                    <a:lstStyle/>
                    <a:p>
                      <a:r>
                        <a:rPr lang="en-US" sz="2800" b="0" i="0" kern="1200" dirty="0" smtClean="0">
                          <a:solidFill>
                            <a:schemeClr val="dk1"/>
                          </a:solidFill>
                          <a:effectLst/>
                          <a:latin typeface="+mn-lt"/>
                          <a:ea typeface="+mn-ea"/>
                          <a:cs typeface="+mn-cs"/>
                        </a:rPr>
                        <a:t>Focuses on specific community development goals, addressing local challenges, and enhancing the capacity of a community to work together for positive change.</a:t>
                      </a:r>
                      <a:endParaRPr lang="en-US" sz="2800" dirty="0"/>
                    </a:p>
                  </a:txBody>
                  <a:tcPr/>
                </a:tc>
                <a:extLst>
                  <a:ext uri="{0D108BD9-81ED-4DB2-BD59-A6C34878D82A}">
                    <a16:rowId xmlns:a16="http://schemas.microsoft.com/office/drawing/2014/main" val="895545126"/>
                  </a:ext>
                </a:extLst>
              </a:tr>
              <a:tr h="370840">
                <a:tc>
                  <a:txBody>
                    <a:bodyPr/>
                    <a:lstStyle/>
                    <a:p>
                      <a:r>
                        <a:rPr lang="en-US" sz="2800" b="0" i="0" kern="1200" dirty="0" smtClean="0">
                          <a:solidFill>
                            <a:schemeClr val="dk1"/>
                          </a:solidFill>
                          <a:effectLst/>
                          <a:latin typeface="+mn-lt"/>
                          <a:ea typeface="+mn-ea"/>
                          <a:cs typeface="+mn-cs"/>
                        </a:rPr>
                        <a:t>May utilize a variety of communication channels, including mass media, social media, and large-scale events to disseminate information and influence public opinion.</a:t>
                      </a:r>
                      <a:endParaRPr lang="en-US" sz="2800" dirty="0"/>
                    </a:p>
                  </a:txBody>
                  <a:tcPr/>
                </a:tc>
                <a:tc>
                  <a:txBody>
                    <a:bodyPr/>
                    <a:lstStyle/>
                    <a:p>
                      <a:r>
                        <a:rPr lang="en-US" sz="2800" b="0" i="0" kern="1200" dirty="0" smtClean="0">
                          <a:solidFill>
                            <a:schemeClr val="dk1"/>
                          </a:solidFill>
                          <a:effectLst/>
                          <a:latin typeface="+mn-lt"/>
                          <a:ea typeface="+mn-ea"/>
                          <a:cs typeface="+mn-cs"/>
                        </a:rPr>
                        <a:t>Involves a more personalized, grassroots approach, with a focus on building relationships, trust, and collaboration within a specific community.</a:t>
                      </a:r>
                      <a:endParaRPr lang="en-US" sz="2800" dirty="0"/>
                    </a:p>
                  </a:txBody>
                  <a:tcPr/>
                </a:tc>
                <a:extLst>
                  <a:ext uri="{0D108BD9-81ED-4DB2-BD59-A6C34878D82A}">
                    <a16:rowId xmlns:a16="http://schemas.microsoft.com/office/drawing/2014/main" val="4014957228"/>
                  </a:ext>
                </a:extLst>
              </a:tr>
            </a:tbl>
          </a:graphicData>
        </a:graphic>
      </p:graphicFrame>
    </p:spTree>
    <p:extLst>
      <p:ext uri="{BB962C8B-B14F-4D97-AF65-F5344CB8AC3E}">
        <p14:creationId xmlns:p14="http://schemas.microsoft.com/office/powerpoint/2010/main" val="4207144886"/>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416563412"/>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34416"/>
            <a:ext cx="10629392" cy="938784"/>
          </a:xfrm>
        </p:spPr>
        <p:style>
          <a:lnRef idx="2">
            <a:schemeClr val="accent2"/>
          </a:lnRef>
          <a:fillRef idx="1">
            <a:schemeClr val="lt1"/>
          </a:fillRef>
          <a:effectRef idx="0">
            <a:schemeClr val="accent2"/>
          </a:effectRef>
          <a:fontRef idx="minor">
            <a:schemeClr val="dk1"/>
          </a:fontRef>
        </p:style>
        <p:txBody>
          <a:bodyPr>
            <a:normAutofit/>
          </a:bodyPr>
          <a:lstStyle/>
          <a:p>
            <a:r>
              <a:rPr lang="en-US" sz="3600" dirty="0" smtClean="0"/>
              <a:t>Key Elements of Social </a:t>
            </a:r>
            <a:r>
              <a:rPr lang="en-US" sz="3600" dirty="0"/>
              <a:t>M</a:t>
            </a:r>
            <a:r>
              <a:rPr lang="en-US" sz="3600" dirty="0" smtClean="0"/>
              <a:t>obilization</a:t>
            </a:r>
            <a:endParaRPr lang="en-US" sz="3600" dirty="0"/>
          </a:p>
        </p:txBody>
      </p:sp>
      <p:sp>
        <p:nvSpPr>
          <p:cNvPr id="3" name="Content Placeholder 2"/>
          <p:cNvSpPr>
            <a:spLocks noGrp="1"/>
          </p:cNvSpPr>
          <p:nvPr>
            <p:ph idx="1"/>
          </p:nvPr>
        </p:nvSpPr>
        <p:spPr>
          <a:xfrm>
            <a:off x="838200" y="1686560"/>
            <a:ext cx="10515600" cy="5055433"/>
          </a:xfrm>
        </p:spPr>
        <p:txBody>
          <a:bodyPr>
            <a:normAutofit lnSpcReduction="10000"/>
          </a:bodyPr>
          <a:lstStyle/>
          <a:p>
            <a:pPr marL="514350" indent="-514350">
              <a:buFont typeface="+mj-lt"/>
              <a:buAutoNum type="arabicPeriod"/>
            </a:pPr>
            <a:r>
              <a:rPr lang="en-US" sz="2800" dirty="0"/>
              <a:t>P</a:t>
            </a:r>
            <a:r>
              <a:rPr lang="en-US" sz="2800" dirty="0" smtClean="0"/>
              <a:t>artnership building and networking</a:t>
            </a:r>
          </a:p>
          <a:p>
            <a:pPr lvl="1"/>
            <a:r>
              <a:rPr lang="en-US" sz="2400" dirty="0" smtClean="0"/>
              <a:t>Identification of key stakeholders </a:t>
            </a:r>
          </a:p>
          <a:p>
            <a:pPr lvl="1"/>
            <a:r>
              <a:rPr lang="en-US" sz="2400" dirty="0" smtClean="0"/>
              <a:t>Stakeholder - group, organization, member or system who affects or can be affected by government policies and actions</a:t>
            </a:r>
          </a:p>
          <a:p>
            <a:pPr marL="514350" indent="-514350">
              <a:buFont typeface="+mj-lt"/>
              <a:buAutoNum type="arabicPeriod"/>
            </a:pPr>
            <a:r>
              <a:rPr lang="en-US" sz="2800" dirty="0"/>
              <a:t>C</a:t>
            </a:r>
            <a:r>
              <a:rPr lang="en-US" sz="2800" dirty="0" smtClean="0"/>
              <a:t>ommunity participation</a:t>
            </a:r>
          </a:p>
          <a:p>
            <a:pPr lvl="1"/>
            <a:r>
              <a:rPr lang="en-US" sz="2400" dirty="0"/>
              <a:t>Participation is about meeting the interests of the whole community. </a:t>
            </a:r>
            <a:endParaRPr lang="en-US" sz="2400" dirty="0" smtClean="0"/>
          </a:p>
          <a:p>
            <a:pPr lvl="1"/>
            <a:r>
              <a:rPr lang="en-US" sz="2400" dirty="0" smtClean="0"/>
              <a:t>Takes </a:t>
            </a:r>
            <a:r>
              <a:rPr lang="en-US" sz="2400" dirty="0"/>
              <a:t>into consideration the different experiences, needs and capabilities of various groups</a:t>
            </a:r>
            <a:endParaRPr lang="en-US" sz="2400" dirty="0" smtClean="0"/>
          </a:p>
          <a:p>
            <a:pPr marL="514350" indent="-514350">
              <a:buFont typeface="+mj-lt"/>
              <a:buAutoNum type="arabicPeriod"/>
            </a:pPr>
            <a:r>
              <a:rPr lang="en-US" sz="2800" dirty="0"/>
              <a:t>M</a:t>
            </a:r>
            <a:r>
              <a:rPr lang="en-US" sz="2800" dirty="0" smtClean="0"/>
              <a:t>edia </a:t>
            </a:r>
            <a:r>
              <a:rPr lang="en-US" sz="2800" dirty="0"/>
              <a:t>and special events to raise public </a:t>
            </a:r>
            <a:r>
              <a:rPr lang="en-US" sz="2800" dirty="0" smtClean="0"/>
              <a:t>awareness</a:t>
            </a:r>
          </a:p>
          <a:p>
            <a:pPr lvl="1"/>
            <a:r>
              <a:rPr lang="en-US" sz="2400" dirty="0"/>
              <a:t>Mass </a:t>
            </a:r>
            <a:r>
              <a:rPr lang="en-US" sz="2400" dirty="0" smtClean="0"/>
              <a:t>Media: </a:t>
            </a:r>
            <a:r>
              <a:rPr lang="en-US" sz="2400" dirty="0"/>
              <a:t>A communication medium—whether written, broadcast, or spoken—that reaches a large audience.</a:t>
            </a:r>
          </a:p>
          <a:p>
            <a:pPr lvl="1"/>
            <a:r>
              <a:rPr lang="en-US" sz="2400" dirty="0" smtClean="0"/>
              <a:t>Mass Media - Influence Public understanding, how </a:t>
            </a:r>
            <a:r>
              <a:rPr lang="en-US" sz="2400" dirty="0"/>
              <a:t>much attention people will </a:t>
            </a:r>
            <a:r>
              <a:rPr lang="en-US" sz="2400" dirty="0" smtClean="0"/>
              <a:t>pay, which </a:t>
            </a:r>
            <a:r>
              <a:rPr lang="en-US" sz="2400" dirty="0"/>
              <a:t>actions individuals or communities are likely to take.</a:t>
            </a:r>
          </a:p>
          <a:p>
            <a:pPr marL="971550" lvl="1" indent="-514350">
              <a:buFont typeface="+mj-lt"/>
              <a:buAutoNum type="arabicPeriod"/>
            </a:pPr>
            <a:endParaRPr lang="en-US" dirty="0" smtClean="0"/>
          </a:p>
        </p:txBody>
      </p:sp>
    </p:spTree>
    <p:extLst>
      <p:ext uri="{BB962C8B-B14F-4D97-AF65-F5344CB8AC3E}">
        <p14:creationId xmlns:p14="http://schemas.microsoft.com/office/powerpoint/2010/main" val="3823026055"/>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2286000"/>
            <a:ext cx="10568432" cy="4023360"/>
          </a:xfrm>
        </p:spPr>
        <p:txBody>
          <a:bodyPr>
            <a:normAutofit/>
          </a:bodyPr>
          <a:lstStyle/>
          <a:p>
            <a:r>
              <a:rPr lang="en-US" sz="2800" dirty="0"/>
              <a:t>A</a:t>
            </a:r>
            <a:r>
              <a:rPr lang="en-US" sz="2800" dirty="0" smtClean="0"/>
              <a:t>dvocacy to mobilize resources and effect policy change</a:t>
            </a:r>
          </a:p>
          <a:p>
            <a:pPr lvl="1"/>
            <a:r>
              <a:rPr lang="en-US" sz="2400" dirty="0"/>
              <a:t>The act or process of supporting a cause or proposal </a:t>
            </a:r>
          </a:p>
          <a:p>
            <a:pPr lvl="1"/>
            <a:r>
              <a:rPr lang="en-US" sz="2400" dirty="0" smtClean="0"/>
              <a:t>Community </a:t>
            </a:r>
            <a:r>
              <a:rPr lang="en-US" sz="2400" dirty="0"/>
              <a:t>health advocacy entails advocacy by a community around issues related to health, however that community is defined or formed.</a:t>
            </a:r>
          </a:p>
        </p:txBody>
      </p:sp>
      <p:sp>
        <p:nvSpPr>
          <p:cNvPr id="4" name="Title 1"/>
          <p:cNvSpPr txBox="1">
            <a:spLocks/>
          </p:cNvSpPr>
          <p:nvPr/>
        </p:nvSpPr>
        <p:spPr>
          <a:xfrm>
            <a:off x="838200" y="309929"/>
            <a:ext cx="10515600" cy="1041352"/>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Key Elements of Social Mobilization </a:t>
            </a:r>
            <a:endParaRPr lang="en-US" dirty="0"/>
          </a:p>
        </p:txBody>
      </p:sp>
    </p:spTree>
    <p:extLst>
      <p:ext uri="{BB962C8B-B14F-4D97-AF65-F5344CB8AC3E}">
        <p14:creationId xmlns:p14="http://schemas.microsoft.com/office/powerpoint/2010/main" val="2727968826"/>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Steps of social mobilization</a:t>
            </a:r>
            <a:endParaRPr lang="en-US" dirty="0"/>
          </a:p>
        </p:txBody>
      </p:sp>
      <p:sp>
        <p:nvSpPr>
          <p:cNvPr id="3" name="Content Placeholder 2"/>
          <p:cNvSpPr>
            <a:spLocks noGrp="1"/>
          </p:cNvSpPr>
          <p:nvPr>
            <p:ph idx="1"/>
          </p:nvPr>
        </p:nvSpPr>
        <p:spPr/>
        <p:txBody>
          <a:bodyPr>
            <a:normAutofit/>
          </a:bodyPr>
          <a:lstStyle/>
          <a:p>
            <a:r>
              <a:rPr lang="en-US" dirty="0" smtClean="0"/>
              <a:t>Social mobilization will be initiated by Community Mobilizers or Social mobilizer</a:t>
            </a:r>
          </a:p>
          <a:p>
            <a:r>
              <a:rPr lang="en-US" dirty="0" smtClean="0"/>
              <a:t>Firstly they should visit the community in the camps and their settlements and establish a rapport</a:t>
            </a:r>
          </a:p>
          <a:p>
            <a:r>
              <a:rPr lang="en-US" dirty="0" smtClean="0"/>
              <a:t>Determine physical boundaries of the settlement with the people</a:t>
            </a:r>
          </a:p>
          <a:p>
            <a:r>
              <a:rPr lang="en-US" dirty="0" smtClean="0"/>
              <a:t>Should assist the community in holding a mass meeting and encourage them to understand the need to organize for collective  action </a:t>
            </a:r>
          </a:p>
          <a:p>
            <a:r>
              <a:rPr lang="en-US" dirty="0" smtClean="0"/>
              <a:t>Assist in the formation of Primary Groups in the settlement of clusters of 10 to 15 houses</a:t>
            </a:r>
          </a:p>
          <a:p>
            <a:r>
              <a:rPr lang="en-US" dirty="0" smtClean="0"/>
              <a:t>Assist the Groups in camp management and relief distribution </a:t>
            </a:r>
            <a:endParaRPr lang="en-US" dirty="0"/>
          </a:p>
        </p:txBody>
      </p:sp>
    </p:spTree>
    <p:extLst>
      <p:ext uri="{BB962C8B-B14F-4D97-AF65-F5344CB8AC3E}">
        <p14:creationId xmlns:p14="http://schemas.microsoft.com/office/powerpoint/2010/main" val="2962896788"/>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Social mobilization in health</a:t>
            </a:r>
            <a:endParaRPr lang="en-US" dirty="0"/>
          </a:p>
        </p:txBody>
      </p:sp>
      <p:sp>
        <p:nvSpPr>
          <p:cNvPr id="3" name="Content Placeholder 2"/>
          <p:cNvSpPr>
            <a:spLocks noGrp="1"/>
          </p:cNvSpPr>
          <p:nvPr>
            <p:ph idx="1"/>
          </p:nvPr>
        </p:nvSpPr>
        <p:spPr/>
        <p:txBody>
          <a:bodyPr>
            <a:normAutofit/>
          </a:bodyPr>
          <a:lstStyle/>
          <a:p>
            <a:r>
              <a:rPr lang="en-US" dirty="0" smtClean="0"/>
              <a:t>The social mobilization is necessary in health by two aspects</a:t>
            </a:r>
          </a:p>
          <a:p>
            <a:r>
              <a:rPr lang="en-US" dirty="0" smtClean="0"/>
              <a:t>To improve the social health (one component of health by WHO)</a:t>
            </a:r>
          </a:p>
          <a:p>
            <a:pPr lvl="1"/>
            <a:r>
              <a:rPr lang="en-US" dirty="0" smtClean="0"/>
              <a:t>Social norms and values to promote health</a:t>
            </a:r>
          </a:p>
          <a:p>
            <a:pPr lvl="1"/>
            <a:r>
              <a:rPr lang="en-US" dirty="0" smtClean="0"/>
              <a:t>Social unity to understand health</a:t>
            </a:r>
          </a:p>
          <a:p>
            <a:pPr lvl="1"/>
            <a:r>
              <a:rPr lang="en-US" dirty="0" smtClean="0"/>
              <a:t>Social standard for health (Sanitation, environmental health, social security, safety, peace, free from substance use etc.)</a:t>
            </a:r>
          </a:p>
          <a:p>
            <a:r>
              <a:rPr lang="en-US" dirty="0" smtClean="0"/>
              <a:t>Social movement against the social deviation (Superstition, taboos, innocents, ignorance etc.) that affects individual health</a:t>
            </a:r>
          </a:p>
          <a:p>
            <a:pPr lvl="1"/>
            <a:r>
              <a:rPr lang="en-US" dirty="0" smtClean="0"/>
              <a:t>Bad menstruation practice</a:t>
            </a:r>
          </a:p>
          <a:p>
            <a:pPr lvl="1"/>
            <a:r>
              <a:rPr lang="en-US" dirty="0" smtClean="0"/>
              <a:t>Bad food taboos</a:t>
            </a:r>
          </a:p>
          <a:p>
            <a:pPr lvl="1"/>
            <a:r>
              <a:rPr lang="en-US" dirty="0" smtClean="0"/>
              <a:t>Risky practice for health like female genital  mutilation, tongue penetration for </a:t>
            </a:r>
            <a:r>
              <a:rPr lang="en-US" dirty="0" err="1" smtClean="0"/>
              <a:t>newari</a:t>
            </a:r>
            <a:r>
              <a:rPr lang="en-US" dirty="0" smtClean="0"/>
              <a:t> culture</a:t>
            </a:r>
          </a:p>
          <a:p>
            <a:pPr lvl="1"/>
            <a:endParaRPr lang="en-US" dirty="0"/>
          </a:p>
        </p:txBody>
      </p:sp>
    </p:spTree>
    <p:extLst>
      <p:ext uri="{BB962C8B-B14F-4D97-AF65-F5344CB8AC3E}">
        <p14:creationId xmlns:p14="http://schemas.microsoft.com/office/powerpoint/2010/main" val="1867848487"/>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Social mobilization approach in health</a:t>
            </a:r>
            <a:endParaRPr lang="en-US" dirty="0"/>
          </a:p>
        </p:txBody>
      </p:sp>
      <p:sp>
        <p:nvSpPr>
          <p:cNvPr id="3" name="Content Placeholder 2"/>
          <p:cNvSpPr>
            <a:spLocks noGrp="1"/>
          </p:cNvSpPr>
          <p:nvPr>
            <p:ph idx="1"/>
          </p:nvPr>
        </p:nvSpPr>
        <p:spPr/>
        <p:txBody>
          <a:bodyPr/>
          <a:lstStyle/>
          <a:p>
            <a:r>
              <a:rPr lang="en-US" dirty="0" smtClean="0"/>
              <a:t>Health education programs in community (Role play, advocacy, demonstration, Film, TV shows etc.</a:t>
            </a:r>
          </a:p>
          <a:p>
            <a:endParaRPr lang="en-US" dirty="0" smtClean="0"/>
          </a:p>
          <a:p>
            <a:r>
              <a:rPr lang="en-US" dirty="0" smtClean="0"/>
              <a:t>Social campaigns: Poster, pamphlets wall chart, </a:t>
            </a:r>
            <a:r>
              <a:rPr lang="en-US" dirty="0" err="1" smtClean="0"/>
              <a:t>miking</a:t>
            </a:r>
            <a:r>
              <a:rPr lang="en-US" dirty="0" smtClean="0"/>
              <a:t> </a:t>
            </a:r>
          </a:p>
          <a:p>
            <a:endParaRPr lang="en-US" dirty="0" smtClean="0"/>
          </a:p>
          <a:p>
            <a:r>
              <a:rPr lang="en-US" dirty="0" smtClean="0"/>
              <a:t>Creative programs: debates, workshop, Paper presentations, essay writing </a:t>
            </a:r>
            <a:r>
              <a:rPr lang="en-US" dirty="0" err="1" smtClean="0"/>
              <a:t>etc</a:t>
            </a:r>
            <a:endParaRPr lang="en-US" dirty="0" smtClean="0"/>
          </a:p>
          <a:p>
            <a:endParaRPr lang="en-US" dirty="0" smtClean="0"/>
          </a:p>
          <a:p>
            <a:r>
              <a:rPr lang="en-US" dirty="0" smtClean="0"/>
              <a:t>Media campaigns: Facebook, Twitter talk programs</a:t>
            </a:r>
            <a:endParaRPr lang="en-US" dirty="0"/>
          </a:p>
        </p:txBody>
      </p:sp>
    </p:spTree>
    <p:extLst>
      <p:ext uri="{BB962C8B-B14F-4D97-AF65-F5344CB8AC3E}">
        <p14:creationId xmlns:p14="http://schemas.microsoft.com/office/powerpoint/2010/main" val="1737906196"/>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Steps for social mobilization</a:t>
            </a:r>
            <a:endParaRPr lang="en-US" dirty="0"/>
          </a:p>
        </p:txBody>
      </p:sp>
      <p:sp>
        <p:nvSpPr>
          <p:cNvPr id="3" name="Content Placeholder 2"/>
          <p:cNvSpPr>
            <a:spLocks noGrp="1"/>
          </p:cNvSpPr>
          <p:nvPr>
            <p:ph idx="1"/>
          </p:nvPr>
        </p:nvSpPr>
        <p:spPr/>
        <p:txBody>
          <a:bodyPr/>
          <a:lstStyle/>
          <a:p>
            <a:r>
              <a:rPr lang="en-US" dirty="0" smtClean="0"/>
              <a:t>Choose a health issues that needs social mobilization</a:t>
            </a:r>
          </a:p>
          <a:p>
            <a:r>
              <a:rPr lang="en-US" dirty="0" smtClean="0"/>
              <a:t>Design the programs (multiple programs to address all groups of society)</a:t>
            </a:r>
          </a:p>
          <a:p>
            <a:r>
              <a:rPr lang="en-US" dirty="0" smtClean="0"/>
              <a:t>Manage appropriate resources (Manpower, money, materials, mindset, method, media etc.)</a:t>
            </a:r>
          </a:p>
          <a:p>
            <a:r>
              <a:rPr lang="en-US" dirty="0" smtClean="0"/>
              <a:t>Conduct the program</a:t>
            </a:r>
          </a:p>
          <a:p>
            <a:r>
              <a:rPr lang="en-US" dirty="0" smtClean="0"/>
              <a:t>Evaluate the program (immediate, mid term, long-term)</a:t>
            </a:r>
            <a:endParaRPr lang="en-US" dirty="0"/>
          </a:p>
        </p:txBody>
      </p:sp>
    </p:spTree>
    <p:extLst>
      <p:ext uri="{BB962C8B-B14F-4D97-AF65-F5344CB8AC3E}">
        <p14:creationId xmlns:p14="http://schemas.microsoft.com/office/powerpoint/2010/main" val="700472984"/>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en-US" sz="4000" dirty="0" smtClean="0"/>
              <a:t>Challenges for social mobilization</a:t>
            </a:r>
            <a:endParaRPr lang="en-US" sz="4000" dirty="0"/>
          </a:p>
        </p:txBody>
      </p:sp>
      <p:sp>
        <p:nvSpPr>
          <p:cNvPr id="3" name="Content Placeholder 2"/>
          <p:cNvSpPr>
            <a:spLocks noGrp="1"/>
          </p:cNvSpPr>
          <p:nvPr>
            <p:ph idx="1"/>
          </p:nvPr>
        </p:nvSpPr>
        <p:spPr/>
        <p:txBody>
          <a:bodyPr/>
          <a:lstStyle/>
          <a:p>
            <a:r>
              <a:rPr lang="en-US" dirty="0" smtClean="0"/>
              <a:t>Uniformity for health agenda</a:t>
            </a:r>
          </a:p>
          <a:p>
            <a:r>
              <a:rPr lang="en-US" dirty="0" smtClean="0"/>
              <a:t>Appropriate program </a:t>
            </a:r>
          </a:p>
          <a:p>
            <a:r>
              <a:rPr lang="en-US" dirty="0" smtClean="0"/>
              <a:t>Appropriate time selection</a:t>
            </a:r>
          </a:p>
          <a:p>
            <a:r>
              <a:rPr lang="en-US" dirty="0" smtClean="0"/>
              <a:t>Resources generation for the program</a:t>
            </a:r>
          </a:p>
          <a:p>
            <a:r>
              <a:rPr lang="en-US" dirty="0" smtClean="0"/>
              <a:t>Implement the program/change the behavior</a:t>
            </a:r>
          </a:p>
          <a:p>
            <a:endParaRPr lang="en-US" dirty="0"/>
          </a:p>
        </p:txBody>
      </p:sp>
    </p:spTree>
    <p:extLst>
      <p:ext uri="{BB962C8B-B14F-4D97-AF65-F5344CB8AC3E}">
        <p14:creationId xmlns:p14="http://schemas.microsoft.com/office/powerpoint/2010/main" val="25302048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396240"/>
            <a:ext cx="10911840" cy="5841365"/>
          </a:xfrm>
        </p:spPr>
      </p:pic>
    </p:spTree>
    <p:extLst>
      <p:ext uri="{BB962C8B-B14F-4D97-AF65-F5344CB8AC3E}">
        <p14:creationId xmlns:p14="http://schemas.microsoft.com/office/powerpoint/2010/main" val="3987909973"/>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64896"/>
            <a:ext cx="10212832" cy="1499616"/>
          </a:xfrm>
        </p:spPr>
        <p:style>
          <a:lnRef idx="2">
            <a:schemeClr val="accent2"/>
          </a:lnRef>
          <a:fillRef idx="1">
            <a:schemeClr val="lt1"/>
          </a:fillRef>
          <a:effectRef idx="0">
            <a:schemeClr val="accent2"/>
          </a:effectRef>
          <a:fontRef idx="minor">
            <a:schemeClr val="dk1"/>
          </a:fontRef>
        </p:style>
        <p:txBody>
          <a:bodyPr>
            <a:normAutofit/>
          </a:bodyPr>
          <a:lstStyle/>
          <a:p>
            <a:r>
              <a:rPr lang="en-US" sz="3600" dirty="0" smtClean="0"/>
              <a:t>Programs success by social mobilization</a:t>
            </a:r>
            <a:endParaRPr lang="en-US" sz="3600" dirty="0"/>
          </a:p>
        </p:txBody>
      </p:sp>
      <p:sp>
        <p:nvSpPr>
          <p:cNvPr id="3" name="Content Placeholder 2"/>
          <p:cNvSpPr>
            <a:spLocks noGrp="1"/>
          </p:cNvSpPr>
          <p:nvPr>
            <p:ph idx="1"/>
          </p:nvPr>
        </p:nvSpPr>
        <p:spPr/>
        <p:txBody>
          <a:bodyPr/>
          <a:lstStyle/>
          <a:p>
            <a:r>
              <a:rPr lang="en-US" dirty="0" smtClean="0"/>
              <a:t>Immunization specially polio eradication campaign</a:t>
            </a:r>
          </a:p>
          <a:p>
            <a:r>
              <a:rPr lang="en-US" dirty="0" smtClean="0"/>
              <a:t>Vitamin A promotion program</a:t>
            </a:r>
          </a:p>
          <a:p>
            <a:r>
              <a:rPr lang="en-US" dirty="0" smtClean="0"/>
              <a:t>Open defecation free program</a:t>
            </a:r>
          </a:p>
          <a:p>
            <a:r>
              <a:rPr lang="en-US" dirty="0" smtClean="0"/>
              <a:t>School sanitation program</a:t>
            </a:r>
            <a:endParaRPr lang="en-US" dirty="0"/>
          </a:p>
        </p:txBody>
      </p:sp>
    </p:spTree>
    <p:extLst>
      <p:ext uri="{BB962C8B-B14F-4D97-AF65-F5344CB8AC3E}">
        <p14:creationId xmlns:p14="http://schemas.microsoft.com/office/powerpoint/2010/main" val="396685903"/>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Assignment</a:t>
            </a:r>
            <a:endParaRPr lang="en-US" dirty="0"/>
          </a:p>
        </p:txBody>
      </p:sp>
      <p:sp>
        <p:nvSpPr>
          <p:cNvPr id="3" name="Content Placeholder 2"/>
          <p:cNvSpPr>
            <a:spLocks noGrp="1"/>
          </p:cNvSpPr>
          <p:nvPr>
            <p:ph idx="1"/>
          </p:nvPr>
        </p:nvSpPr>
        <p:spPr/>
        <p:txBody>
          <a:bodyPr/>
          <a:lstStyle/>
          <a:p>
            <a:r>
              <a:rPr lang="en-US" dirty="0" smtClean="0"/>
              <a:t>Design a social mobilization program to eliminate leprosy in Nepal</a:t>
            </a:r>
            <a:endParaRPr lang="en-US" dirty="0"/>
          </a:p>
        </p:txBody>
      </p:sp>
    </p:spTree>
    <p:extLst>
      <p:ext uri="{BB962C8B-B14F-4D97-AF65-F5344CB8AC3E}">
        <p14:creationId xmlns:p14="http://schemas.microsoft.com/office/powerpoint/2010/main" val="1456415504"/>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199" y="345010"/>
            <a:ext cx="11032671" cy="1214651"/>
          </a:xfrm>
        </p:spPr>
        <p:txBody>
          <a:bodyPr>
            <a:normAutofit fontScale="90000"/>
          </a:bodyPr>
          <a:lstStyle/>
          <a:p>
            <a:r>
              <a:rPr lang="en-US" dirty="0"/>
              <a:t/>
            </a:r>
            <a:br>
              <a:rPr lang="en-US" dirty="0"/>
            </a:br>
            <a:r>
              <a:rPr lang="en-US" dirty="0" smtClean="0"/>
              <a:t/>
            </a:r>
            <a:br>
              <a:rPr lang="en-US" dirty="0" smtClean="0"/>
            </a:br>
            <a:r>
              <a:rPr lang="en-US" dirty="0" smtClean="0"/>
              <a:t>Community </a:t>
            </a:r>
            <a:r>
              <a:rPr lang="en-US" dirty="0"/>
              <a:t>development </a:t>
            </a:r>
            <a:r>
              <a:rPr lang="en-US" dirty="0" smtClean="0"/>
              <a:t>and Community organization </a:t>
            </a:r>
            <a:r>
              <a:rPr lang="en-US" dirty="0"/>
              <a:t>approach</a:t>
            </a:r>
            <a:br>
              <a:rPr lang="en-US" dirty="0"/>
            </a:br>
            <a:r>
              <a:rPr lang="en-US" dirty="0"/>
              <a:t/>
            </a:r>
            <a:br>
              <a:rPr lang="en-US" dirty="0"/>
            </a:br>
            <a:endParaRPr lang="en-US" dirty="0"/>
          </a:p>
        </p:txBody>
      </p:sp>
      <p:pic>
        <p:nvPicPr>
          <p:cNvPr id="1026" name="Picture 2" descr="Image result for community organiz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480" y="2261789"/>
            <a:ext cx="5773520" cy="4070771"/>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descr="Image result for community develop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3"/>
          <a:stretch>
            <a:fillRect/>
          </a:stretch>
        </p:blipFill>
        <p:spPr>
          <a:xfrm>
            <a:off x="6232478" y="2261789"/>
            <a:ext cx="5417024" cy="3906997"/>
          </a:xfrm>
          <a:prstGeom prst="rect">
            <a:avLst/>
          </a:prstGeom>
        </p:spPr>
      </p:pic>
    </p:spTree>
    <p:extLst>
      <p:ext uri="{BB962C8B-B14F-4D97-AF65-F5344CB8AC3E}">
        <p14:creationId xmlns:p14="http://schemas.microsoft.com/office/powerpoint/2010/main" val="3222195440"/>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24128" y="585216"/>
            <a:ext cx="10454858" cy="1439527"/>
          </a:xfrm>
        </p:spPr>
        <p:txBody>
          <a:bodyPr/>
          <a:lstStyle/>
          <a:p>
            <a:endParaRPr lang="en-US" dirty="0"/>
          </a:p>
        </p:txBody>
      </p:sp>
      <p:sp>
        <p:nvSpPr>
          <p:cNvPr id="6" name="Content Placeholder 5"/>
          <p:cNvSpPr>
            <a:spLocks noGrp="1"/>
          </p:cNvSpPr>
          <p:nvPr>
            <p:ph idx="1"/>
          </p:nvPr>
        </p:nvSpPr>
        <p:spPr>
          <a:xfrm>
            <a:off x="1024128" y="2286000"/>
            <a:ext cx="10454858" cy="4023360"/>
          </a:xfrm>
        </p:spPr>
        <p:txBody>
          <a:bodyPr>
            <a:normAutofit/>
          </a:bodyPr>
          <a:lstStyle/>
          <a:p>
            <a:pPr algn="just"/>
            <a:r>
              <a:rPr lang="en-US" dirty="0"/>
              <a:t>“Community is a number of families residing in a relatively small area within which they have developed a more or less complete socio-cultural definitions imbued with collective identifications and by means of which they resolve problems arising from the sharing of an area” (Sutton and </a:t>
            </a:r>
            <a:r>
              <a:rPr lang="en-US" dirty="0" err="1" smtClean="0"/>
              <a:t>Kolaja</a:t>
            </a:r>
            <a:r>
              <a:rPr lang="en-US" dirty="0" smtClean="0"/>
              <a:t>)</a:t>
            </a:r>
          </a:p>
          <a:p>
            <a:pPr algn="just"/>
            <a:r>
              <a:rPr lang="en-US" dirty="0"/>
              <a:t>A community is a group of people living together in </a:t>
            </a:r>
            <a:r>
              <a:rPr lang="en-US" dirty="0" smtClean="0"/>
              <a:t>a particular </a:t>
            </a:r>
            <a:r>
              <a:rPr lang="en-US" dirty="0"/>
              <a:t>area where the people get organized </a:t>
            </a:r>
            <a:r>
              <a:rPr lang="en-US" dirty="0" smtClean="0"/>
              <a:t>themselves to </a:t>
            </a:r>
            <a:r>
              <a:rPr lang="en-US" dirty="0"/>
              <a:t>meet common interest and problems</a:t>
            </a:r>
            <a:r>
              <a:rPr lang="en-US" dirty="0" smtClean="0"/>
              <a:t>.</a:t>
            </a:r>
          </a:p>
          <a:p>
            <a:pPr algn="just"/>
            <a:r>
              <a:rPr lang="en-US" dirty="0"/>
              <a:t>"Community refers to a group of people inhabiting a </a:t>
            </a:r>
            <a:r>
              <a:rPr lang="en-US" dirty="0" smtClean="0"/>
              <a:t>limited area </a:t>
            </a:r>
            <a:r>
              <a:rPr lang="en-US" dirty="0"/>
              <a:t>who have a sense of belonging together and </a:t>
            </a:r>
            <a:r>
              <a:rPr lang="en-US" dirty="0" smtClean="0"/>
              <a:t>through their </a:t>
            </a:r>
            <a:r>
              <a:rPr lang="en-US" dirty="0"/>
              <a:t>organized relationship share and carry on activities </a:t>
            </a:r>
            <a:r>
              <a:rPr lang="en-US" dirty="0" smtClean="0"/>
              <a:t>in pursuit </a:t>
            </a:r>
            <a:r>
              <a:rPr lang="en-US" dirty="0"/>
              <a:t>of their common interests."</a:t>
            </a:r>
          </a:p>
          <a:p>
            <a:r>
              <a:rPr lang="en-US" b="1" dirty="0"/>
              <a:t>—Lowry Nelson.</a:t>
            </a:r>
            <a:endParaRPr lang="en-US" dirty="0"/>
          </a:p>
        </p:txBody>
      </p:sp>
    </p:spTree>
    <p:extLst>
      <p:ext uri="{BB962C8B-B14F-4D97-AF65-F5344CB8AC3E}">
        <p14:creationId xmlns:p14="http://schemas.microsoft.com/office/powerpoint/2010/main" val="447257306"/>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7" y="340288"/>
            <a:ext cx="9720072" cy="737398"/>
          </a:xfrm>
        </p:spPr>
        <p:txBody>
          <a:bodyPr/>
          <a:lstStyle/>
          <a:p>
            <a:r>
              <a:rPr lang="en-GB" dirty="0" smtClean="0"/>
              <a:t>Community development</a:t>
            </a:r>
            <a:endParaRPr lang="en-US" dirty="0"/>
          </a:p>
        </p:txBody>
      </p:sp>
      <p:sp>
        <p:nvSpPr>
          <p:cNvPr id="3" name="Content Placeholder 2"/>
          <p:cNvSpPr>
            <a:spLocks noGrp="1"/>
          </p:cNvSpPr>
          <p:nvPr>
            <p:ph idx="1"/>
          </p:nvPr>
        </p:nvSpPr>
        <p:spPr>
          <a:xfrm>
            <a:off x="1024128" y="1436915"/>
            <a:ext cx="10373215" cy="4807132"/>
          </a:xfrm>
        </p:spPr>
        <p:txBody>
          <a:bodyPr>
            <a:normAutofit fontScale="92500"/>
          </a:bodyPr>
          <a:lstStyle/>
          <a:p>
            <a:pPr algn="just">
              <a:lnSpc>
                <a:spcPct val="150000"/>
              </a:lnSpc>
            </a:pPr>
            <a:r>
              <a:rPr lang="en-US" dirty="0"/>
              <a:t>Community development is a process where community members take collective action on issues that are important to them. </a:t>
            </a:r>
            <a:r>
              <a:rPr lang="en-US" dirty="0" smtClean="0"/>
              <a:t>Community </a:t>
            </a:r>
            <a:r>
              <a:rPr lang="en-US" dirty="0"/>
              <a:t>development is intended to empower community members and create stronger and more connected communities</a:t>
            </a:r>
            <a:r>
              <a:rPr lang="en-US" dirty="0" smtClean="0"/>
              <a:t>.</a:t>
            </a:r>
          </a:p>
          <a:p>
            <a:r>
              <a:rPr lang="en-US" dirty="0"/>
              <a:t>Community development </a:t>
            </a:r>
            <a:r>
              <a:rPr lang="en-US" dirty="0" smtClean="0"/>
              <a:t>is a process </a:t>
            </a:r>
            <a:r>
              <a:rPr lang="en-US" b="1" dirty="0"/>
              <a:t>designed to </a:t>
            </a:r>
            <a:r>
              <a:rPr lang="en-US" b="1" dirty="0" smtClean="0"/>
              <a:t>create condition </a:t>
            </a:r>
            <a:r>
              <a:rPr lang="en-US" b="1" dirty="0"/>
              <a:t>of economic </a:t>
            </a:r>
            <a:r>
              <a:rPr lang="en-US" b="1" dirty="0" smtClean="0"/>
              <a:t>and social </a:t>
            </a:r>
            <a:r>
              <a:rPr lang="en-US" b="1" dirty="0"/>
              <a:t>progress for the </a:t>
            </a:r>
            <a:r>
              <a:rPr lang="en-US" b="1" dirty="0" smtClean="0"/>
              <a:t>whole community </a:t>
            </a:r>
            <a:r>
              <a:rPr lang="en-US" b="1" dirty="0"/>
              <a:t>with its </a:t>
            </a:r>
            <a:r>
              <a:rPr lang="en-US" b="1" dirty="0" smtClean="0"/>
              <a:t>active participation </a:t>
            </a:r>
            <a:r>
              <a:rPr lang="en-US" b="1" dirty="0"/>
              <a:t>and </a:t>
            </a:r>
            <a:r>
              <a:rPr lang="en-US" b="1" dirty="0" smtClean="0"/>
              <a:t>fullest possible </a:t>
            </a:r>
            <a:r>
              <a:rPr lang="en-US" b="1" dirty="0"/>
              <a:t>reliance </a:t>
            </a:r>
            <a:r>
              <a:rPr lang="en-US" dirty="0"/>
              <a:t>upon </a:t>
            </a:r>
            <a:r>
              <a:rPr lang="en-US" dirty="0" smtClean="0"/>
              <a:t>the common </a:t>
            </a:r>
            <a:r>
              <a:rPr lang="en-US" dirty="0"/>
              <a:t>initiative</a:t>
            </a:r>
            <a:r>
              <a:rPr lang="en-US" dirty="0" smtClean="0"/>
              <a:t>. </a:t>
            </a:r>
            <a:r>
              <a:rPr lang="en-US" b="1" i="1" dirty="0" smtClean="0"/>
              <a:t>— </a:t>
            </a:r>
            <a:r>
              <a:rPr lang="en-US" b="1" i="1" dirty="0" err="1"/>
              <a:t>Dr</a:t>
            </a:r>
            <a:r>
              <a:rPr lang="en-US" b="1" i="1" dirty="0"/>
              <a:t> A.K. </a:t>
            </a:r>
            <a:r>
              <a:rPr lang="en-US" b="1" i="1" dirty="0" err="1"/>
              <a:t>Rahaman</a:t>
            </a:r>
            <a:endParaRPr lang="en-GB" dirty="0"/>
          </a:p>
          <a:p>
            <a:r>
              <a:rPr lang="en-US" dirty="0"/>
              <a:t>Community development is </a:t>
            </a:r>
            <a:r>
              <a:rPr lang="en-US" dirty="0" smtClean="0"/>
              <a:t>a process </a:t>
            </a:r>
            <a:r>
              <a:rPr lang="en-US" dirty="0"/>
              <a:t>by which </a:t>
            </a:r>
            <a:r>
              <a:rPr lang="en-US" dirty="0" smtClean="0"/>
              <a:t>the </a:t>
            </a:r>
            <a:r>
              <a:rPr lang="en-US" b="1" dirty="0" smtClean="0"/>
              <a:t>community </a:t>
            </a:r>
            <a:r>
              <a:rPr lang="en-US" b="1" dirty="0"/>
              <a:t>recognizes the </a:t>
            </a:r>
            <a:r>
              <a:rPr lang="en-US" b="1" dirty="0" smtClean="0"/>
              <a:t>real need and implements </a:t>
            </a:r>
            <a:r>
              <a:rPr lang="en-US" b="1" dirty="0"/>
              <a:t>it </a:t>
            </a:r>
            <a:r>
              <a:rPr lang="en-US" b="1" dirty="0" smtClean="0"/>
              <a:t>in </a:t>
            </a:r>
            <a:r>
              <a:rPr lang="en-US" b="1" dirty="0" err="1" smtClean="0"/>
              <a:t>behaviour</a:t>
            </a:r>
            <a:r>
              <a:rPr lang="en-US" b="1" dirty="0" smtClean="0"/>
              <a:t> </a:t>
            </a:r>
            <a:r>
              <a:rPr lang="en-US" b="1" dirty="0"/>
              <a:t>or activities</a:t>
            </a:r>
            <a:r>
              <a:rPr lang="en-US" b="1" dirty="0" smtClean="0"/>
              <a:t>. </a:t>
            </a:r>
            <a:r>
              <a:rPr lang="en-US" b="1" i="1" dirty="0" smtClean="0"/>
              <a:t>— </a:t>
            </a:r>
            <a:r>
              <a:rPr lang="en-US" b="1" i="1" dirty="0"/>
              <a:t>Murray G. Ross</a:t>
            </a:r>
            <a:endParaRPr lang="en-GB" dirty="0"/>
          </a:p>
          <a:p>
            <a:pPr algn="just">
              <a:lnSpc>
                <a:spcPct val="150000"/>
              </a:lnSpc>
            </a:pPr>
            <a:r>
              <a:rPr lang="en-US" dirty="0"/>
              <a:t>The aim of </a:t>
            </a:r>
            <a:r>
              <a:rPr lang="en-US" b="1" dirty="0"/>
              <a:t>community development is to improve </a:t>
            </a:r>
            <a:r>
              <a:rPr lang="en-US" b="1" dirty="0" smtClean="0"/>
              <a:t>all aspects </a:t>
            </a:r>
            <a:r>
              <a:rPr lang="en-US" b="1" dirty="0"/>
              <a:t>of rural life </a:t>
            </a:r>
            <a:r>
              <a:rPr lang="en-US" dirty="0"/>
              <a:t>i.e. agriculture, </a:t>
            </a:r>
            <a:r>
              <a:rPr lang="en-US" dirty="0" smtClean="0"/>
              <a:t>animal husbandry</a:t>
            </a:r>
            <a:r>
              <a:rPr lang="en-US" dirty="0"/>
              <a:t>, irrigation, </a:t>
            </a:r>
            <a:r>
              <a:rPr lang="en-US" dirty="0" err="1" smtClean="0"/>
              <a:t>education,public</a:t>
            </a:r>
            <a:r>
              <a:rPr lang="en-US" dirty="0" smtClean="0"/>
              <a:t> </a:t>
            </a:r>
            <a:r>
              <a:rPr lang="en-US" dirty="0"/>
              <a:t>health, </a:t>
            </a:r>
            <a:r>
              <a:rPr lang="en-US" dirty="0" smtClean="0"/>
              <a:t>rural </a:t>
            </a:r>
            <a:r>
              <a:rPr lang="fr-FR" dirty="0" smtClean="0"/>
              <a:t>industries</a:t>
            </a:r>
            <a:r>
              <a:rPr lang="fr-FR" dirty="0"/>
              <a:t>, cottage industries, communication </a:t>
            </a:r>
            <a:r>
              <a:rPr lang="fr-FR" dirty="0" err="1"/>
              <a:t>etc</a:t>
            </a:r>
            <a:endParaRPr lang="en-US" dirty="0" smtClean="0"/>
          </a:p>
          <a:p>
            <a:endParaRPr lang="en-GB" dirty="0"/>
          </a:p>
          <a:p>
            <a:endParaRPr lang="en-US" dirty="0"/>
          </a:p>
        </p:txBody>
      </p:sp>
    </p:spTree>
    <p:extLst>
      <p:ext uri="{BB962C8B-B14F-4D97-AF65-F5344CB8AC3E}">
        <p14:creationId xmlns:p14="http://schemas.microsoft.com/office/powerpoint/2010/main" val="2335254434"/>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a:t>
            </a:r>
            <a:r>
              <a:rPr lang="en-US" dirty="0"/>
              <a:t>The primary goal </a:t>
            </a:r>
            <a:r>
              <a:rPr lang="en-US" dirty="0" smtClean="0"/>
              <a:t>of community </a:t>
            </a:r>
            <a:r>
              <a:rPr lang="en-US" dirty="0"/>
              <a:t>development is </a:t>
            </a:r>
            <a:r>
              <a:rPr lang="en-US" dirty="0" smtClean="0"/>
              <a:t>the </a:t>
            </a:r>
            <a:r>
              <a:rPr lang="en-US" b="1" dirty="0" smtClean="0"/>
              <a:t>improvement </a:t>
            </a:r>
            <a:r>
              <a:rPr lang="en-US" b="1" dirty="0"/>
              <a:t>of the basic </a:t>
            </a:r>
            <a:r>
              <a:rPr lang="en-US" b="1" dirty="0" smtClean="0"/>
              <a:t>living conditions </a:t>
            </a:r>
            <a:r>
              <a:rPr lang="en-US" b="1" dirty="0"/>
              <a:t>or </a:t>
            </a:r>
            <a:r>
              <a:rPr lang="en-US" b="1" dirty="0" smtClean="0"/>
              <a:t>co-operative determination </a:t>
            </a:r>
            <a:r>
              <a:rPr lang="en-US" b="1" dirty="0"/>
              <a:t>and effort </a:t>
            </a:r>
            <a:r>
              <a:rPr lang="en-US" dirty="0" smtClean="0"/>
              <a:t>in local </a:t>
            </a:r>
            <a:r>
              <a:rPr lang="en-US" dirty="0" err="1"/>
              <a:t>communities</a:t>
            </a:r>
            <a:r>
              <a:rPr lang="en-US" dirty="0" err="1" smtClean="0"/>
              <a:t>.“</a:t>
            </a:r>
            <a:r>
              <a:rPr lang="en-US" dirty="0" err="1"/>
              <a:t>Murray</a:t>
            </a:r>
            <a:r>
              <a:rPr lang="en-US" dirty="0"/>
              <a:t> G. </a:t>
            </a:r>
            <a:r>
              <a:rPr lang="en-US" dirty="0" smtClean="0"/>
              <a:t>Ross</a:t>
            </a:r>
          </a:p>
          <a:p>
            <a:r>
              <a:rPr lang="en-US" dirty="0" smtClean="0"/>
              <a:t>The Objective </a:t>
            </a:r>
            <a:r>
              <a:rPr lang="en-US" dirty="0"/>
              <a:t>of community development </a:t>
            </a:r>
            <a:r>
              <a:rPr lang="en-US" dirty="0" smtClean="0"/>
              <a:t>is </a:t>
            </a:r>
            <a:r>
              <a:rPr lang="en-US" b="1" dirty="0" smtClean="0"/>
              <a:t>creation </a:t>
            </a:r>
            <a:r>
              <a:rPr lang="en-US" b="1" dirty="0"/>
              <a:t>of such a community in </a:t>
            </a:r>
            <a:r>
              <a:rPr lang="en-US" b="1" dirty="0" smtClean="0"/>
              <a:t>which community </a:t>
            </a:r>
            <a:r>
              <a:rPr lang="en-US" b="1" dirty="0"/>
              <a:t>people care themselves and </a:t>
            </a:r>
            <a:r>
              <a:rPr lang="en-US" b="1" dirty="0" smtClean="0"/>
              <a:t>think for </a:t>
            </a:r>
            <a:r>
              <a:rPr lang="en-US" b="1" dirty="0"/>
              <a:t>the best possible development, take </a:t>
            </a:r>
            <a:r>
              <a:rPr lang="en-US" b="1" dirty="0" smtClean="0"/>
              <a:t>every decision </a:t>
            </a:r>
            <a:r>
              <a:rPr lang="en-US" b="1" dirty="0"/>
              <a:t>themselves, estimate real </a:t>
            </a:r>
            <a:r>
              <a:rPr lang="en-US" b="1" dirty="0" smtClean="0"/>
              <a:t>needs, develop </a:t>
            </a:r>
            <a:r>
              <a:rPr lang="en-US" b="1" dirty="0"/>
              <a:t>plans and </a:t>
            </a:r>
            <a:r>
              <a:rPr lang="en-US" b="1" dirty="0" err="1"/>
              <a:t>programmes</a:t>
            </a:r>
            <a:r>
              <a:rPr lang="en-US" b="1" dirty="0"/>
              <a:t> </a:t>
            </a:r>
            <a:r>
              <a:rPr lang="en-US" b="1" dirty="0" smtClean="0"/>
              <a:t>and implement </a:t>
            </a:r>
            <a:r>
              <a:rPr lang="en-US" b="1" dirty="0"/>
              <a:t>them.</a:t>
            </a:r>
            <a:endParaRPr lang="en-GB" dirty="0"/>
          </a:p>
          <a:p>
            <a:endParaRPr lang="en-US" dirty="0"/>
          </a:p>
        </p:txBody>
      </p:sp>
    </p:spTree>
    <p:extLst>
      <p:ext uri="{BB962C8B-B14F-4D97-AF65-F5344CB8AC3E}">
        <p14:creationId xmlns:p14="http://schemas.microsoft.com/office/powerpoint/2010/main" val="2766616276"/>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sp>
        <p:nvSpPr>
          <p:cNvPr id="6" name="Content Placeholder 5"/>
          <p:cNvSpPr>
            <a:spLocks noGrp="1"/>
          </p:cNvSpPr>
          <p:nvPr>
            <p:ph idx="1"/>
          </p:nvPr>
        </p:nvSpPr>
        <p:spPr/>
        <p:txBody>
          <a:bodyPr/>
          <a:lstStyle/>
          <a:p>
            <a:r>
              <a:rPr lang="en-US" dirty="0"/>
              <a:t>Community development approaches in health promotion involve empowering communities to take control of their own health and well-being. Instead of simply providing healthcare services, this approach seeks to address the broader social determinants of health and involve the community in the process of identifying and solving health-related issues.</a:t>
            </a:r>
          </a:p>
        </p:txBody>
      </p:sp>
    </p:spTree>
    <p:extLst>
      <p:ext uri="{BB962C8B-B14F-4D97-AF65-F5344CB8AC3E}">
        <p14:creationId xmlns:p14="http://schemas.microsoft.com/office/powerpoint/2010/main" val="1388314490"/>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607" y="326008"/>
            <a:ext cx="10847179" cy="800663"/>
          </a:xfrm>
        </p:spPr>
        <p:style>
          <a:lnRef idx="2">
            <a:schemeClr val="accent2"/>
          </a:lnRef>
          <a:fillRef idx="1">
            <a:schemeClr val="lt1"/>
          </a:fillRef>
          <a:effectRef idx="0">
            <a:schemeClr val="accent2"/>
          </a:effectRef>
          <a:fontRef idx="minor">
            <a:schemeClr val="dk1"/>
          </a:fontRef>
        </p:style>
        <p:txBody>
          <a:bodyPr>
            <a:normAutofit/>
          </a:bodyPr>
          <a:lstStyle/>
          <a:p>
            <a:r>
              <a:rPr lang="en-US" sz="4400" dirty="0" smtClean="0"/>
              <a:t>Community development approach</a:t>
            </a:r>
            <a:endParaRPr lang="en-US" sz="4400" dirty="0"/>
          </a:p>
        </p:txBody>
      </p:sp>
      <p:sp>
        <p:nvSpPr>
          <p:cNvPr id="3" name="Content Placeholder 2"/>
          <p:cNvSpPr>
            <a:spLocks noGrp="1"/>
          </p:cNvSpPr>
          <p:nvPr>
            <p:ph idx="1"/>
          </p:nvPr>
        </p:nvSpPr>
        <p:spPr>
          <a:xfrm>
            <a:off x="838200" y="1126672"/>
            <a:ext cx="10515600" cy="5731328"/>
          </a:xfrm>
        </p:spPr>
        <p:txBody>
          <a:bodyPr>
            <a:normAutofit/>
          </a:bodyPr>
          <a:lstStyle/>
          <a:p>
            <a:pPr>
              <a:lnSpc>
                <a:spcPct val="100000"/>
              </a:lnSpc>
            </a:pPr>
            <a:r>
              <a:rPr lang="en-GB" sz="3200" b="1" dirty="0" smtClean="0"/>
              <a:t>Principles</a:t>
            </a:r>
            <a:r>
              <a:rPr lang="en-GB" sz="3200" dirty="0"/>
              <a:t>: social and environmental </a:t>
            </a:r>
            <a:r>
              <a:rPr lang="en-GB" sz="3200" dirty="0" smtClean="0"/>
              <a:t>justice</a:t>
            </a:r>
            <a:endParaRPr lang="en-GB" sz="3200" dirty="0"/>
          </a:p>
          <a:p>
            <a:pPr>
              <a:lnSpc>
                <a:spcPct val="100000"/>
              </a:lnSpc>
            </a:pPr>
            <a:r>
              <a:rPr lang="en-GB" sz="3200" b="1" dirty="0" smtClean="0"/>
              <a:t>Vision</a:t>
            </a:r>
            <a:r>
              <a:rPr lang="en-GB" sz="3200" dirty="0"/>
              <a:t>: just and sustainable </a:t>
            </a:r>
            <a:r>
              <a:rPr lang="en-GB" sz="3200" dirty="0" smtClean="0"/>
              <a:t>world</a:t>
            </a:r>
            <a:endParaRPr lang="en-GB" sz="3200" dirty="0"/>
          </a:p>
          <a:p>
            <a:pPr>
              <a:lnSpc>
                <a:spcPct val="100000"/>
              </a:lnSpc>
            </a:pPr>
            <a:r>
              <a:rPr lang="en-GB" sz="3200" b="1" dirty="0"/>
              <a:t>V</a:t>
            </a:r>
            <a:r>
              <a:rPr lang="en-GB" sz="3200" b="1" dirty="0" smtClean="0"/>
              <a:t>alues</a:t>
            </a:r>
            <a:r>
              <a:rPr lang="en-GB" sz="3200" dirty="0"/>
              <a:t>: ideology of equality </a:t>
            </a:r>
          </a:p>
          <a:p>
            <a:pPr>
              <a:lnSpc>
                <a:spcPct val="100000"/>
              </a:lnSpc>
            </a:pPr>
            <a:r>
              <a:rPr lang="en-GB" sz="3200" b="1" dirty="0" smtClean="0"/>
              <a:t>Process</a:t>
            </a:r>
            <a:r>
              <a:rPr lang="en-GB" sz="3200" dirty="0"/>
              <a:t>: popular education for participatory democracy, practical projects and collective action for change </a:t>
            </a:r>
          </a:p>
          <a:p>
            <a:pPr>
              <a:lnSpc>
                <a:spcPct val="100000"/>
              </a:lnSpc>
            </a:pPr>
            <a:r>
              <a:rPr lang="en-GB" sz="3200" b="1" dirty="0" smtClean="0"/>
              <a:t>Theory</a:t>
            </a:r>
            <a:r>
              <a:rPr lang="en-GB" sz="3200" dirty="0"/>
              <a:t>: analyses of power and discrimination</a:t>
            </a:r>
          </a:p>
          <a:p>
            <a:endParaRPr lang="en-US" dirty="0"/>
          </a:p>
        </p:txBody>
      </p:sp>
    </p:spTree>
    <p:extLst>
      <p:ext uri="{BB962C8B-B14F-4D97-AF65-F5344CB8AC3E}">
        <p14:creationId xmlns:p14="http://schemas.microsoft.com/office/powerpoint/2010/main" val="550164131"/>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10699786" cy="933341"/>
          </a:xfrm>
        </p:spPr>
        <p:style>
          <a:lnRef idx="2">
            <a:schemeClr val="accent2"/>
          </a:lnRef>
          <a:fillRef idx="1">
            <a:schemeClr val="lt1"/>
          </a:fillRef>
          <a:effectRef idx="0">
            <a:schemeClr val="accent2"/>
          </a:effectRef>
          <a:fontRef idx="minor">
            <a:schemeClr val="dk1"/>
          </a:fontRef>
        </p:style>
        <p:txBody>
          <a:bodyPr>
            <a:normAutofit/>
          </a:bodyPr>
          <a:lstStyle/>
          <a:p>
            <a:r>
              <a:rPr lang="en-US" sz="3600" dirty="0" smtClean="0"/>
              <a:t>Community development</a:t>
            </a:r>
            <a:endParaRPr lang="en-US" sz="3600" dirty="0"/>
          </a:p>
        </p:txBody>
      </p:sp>
      <p:sp>
        <p:nvSpPr>
          <p:cNvPr id="3" name="Content Placeholder 2"/>
          <p:cNvSpPr>
            <a:spLocks noGrp="1"/>
          </p:cNvSpPr>
          <p:nvPr>
            <p:ph idx="1"/>
          </p:nvPr>
        </p:nvSpPr>
        <p:spPr>
          <a:xfrm>
            <a:off x="1024128" y="1779814"/>
            <a:ext cx="10699786" cy="4023360"/>
          </a:xfrm>
        </p:spPr>
        <p:txBody>
          <a:bodyPr>
            <a:noAutofit/>
          </a:bodyPr>
          <a:lstStyle/>
          <a:p>
            <a:r>
              <a:rPr lang="en-US" sz="2800" dirty="0"/>
              <a:t>The United Nations defines community development as "a process where community members come together to take collective action and generate solutions to common </a:t>
            </a:r>
            <a:r>
              <a:rPr lang="en-US" sz="2800" dirty="0" smtClean="0"/>
              <a:t>problems</a:t>
            </a:r>
          </a:p>
          <a:p>
            <a:endParaRPr lang="en-US" sz="2800" dirty="0"/>
          </a:p>
          <a:p>
            <a:r>
              <a:rPr lang="en-US" sz="2800" dirty="0" smtClean="0">
                <a:solidFill>
                  <a:srgbClr val="00B0F0"/>
                </a:solidFill>
                <a:effectLst>
                  <a:outerShdw blurRad="38100" dist="38100" dir="2700000" algn="tl">
                    <a:srgbClr val="000000">
                      <a:alpha val="43137"/>
                    </a:srgbClr>
                  </a:outerShdw>
                </a:effectLst>
              </a:rPr>
              <a:t>A </a:t>
            </a:r>
            <a:r>
              <a:rPr lang="en-US" sz="2800" dirty="0">
                <a:solidFill>
                  <a:srgbClr val="00B0F0"/>
                </a:solidFill>
                <a:effectLst>
                  <a:outerShdw blurRad="38100" dist="38100" dir="2700000" algn="tl">
                    <a:srgbClr val="000000">
                      <a:alpha val="43137"/>
                    </a:srgbClr>
                  </a:outerShdw>
                </a:effectLst>
              </a:rPr>
              <a:t>practice-based profession and an academic discipline </a:t>
            </a:r>
            <a:r>
              <a:rPr lang="en-US" sz="2800" dirty="0"/>
              <a:t>that promotes </a:t>
            </a:r>
            <a:r>
              <a:rPr lang="en-US" sz="2800" dirty="0" err="1" smtClean="0"/>
              <a:t>i</a:t>
            </a:r>
            <a:r>
              <a:rPr lang="en-US" sz="2800" dirty="0" smtClean="0"/>
              <a:t>) participative </a:t>
            </a:r>
            <a:r>
              <a:rPr lang="en-US" sz="2800" dirty="0"/>
              <a:t>democracy, </a:t>
            </a:r>
            <a:r>
              <a:rPr lang="en-US" sz="2800" dirty="0" smtClean="0"/>
              <a:t>ii) sustainable </a:t>
            </a:r>
            <a:r>
              <a:rPr lang="en-US" sz="2800" dirty="0"/>
              <a:t>development, </a:t>
            </a:r>
            <a:r>
              <a:rPr lang="en-US" sz="2800" dirty="0" smtClean="0"/>
              <a:t>iii) rights</a:t>
            </a:r>
            <a:r>
              <a:rPr lang="en-US" sz="2800" dirty="0"/>
              <a:t>, </a:t>
            </a:r>
            <a:r>
              <a:rPr lang="en-US" sz="2800" dirty="0" smtClean="0"/>
              <a:t>iv) economic </a:t>
            </a:r>
            <a:r>
              <a:rPr lang="en-US" sz="2800" dirty="0"/>
              <a:t>opportunity, </a:t>
            </a:r>
            <a:r>
              <a:rPr lang="en-US" sz="2800" dirty="0" smtClean="0"/>
              <a:t>v) equality </a:t>
            </a:r>
            <a:r>
              <a:rPr lang="en-US" sz="2800" dirty="0"/>
              <a:t>and </a:t>
            </a:r>
            <a:r>
              <a:rPr lang="en-US" sz="2800" dirty="0" smtClean="0"/>
              <a:t>vi) social </a:t>
            </a:r>
            <a:r>
              <a:rPr lang="en-US" sz="2800" dirty="0"/>
              <a:t>justice, through the </a:t>
            </a:r>
            <a:r>
              <a:rPr lang="en-US" sz="2800" dirty="0" err="1">
                <a:solidFill>
                  <a:srgbClr val="FF0000"/>
                </a:solidFill>
                <a:effectLst>
                  <a:outerShdw blurRad="38100" dist="38100" dir="2700000" algn="tl">
                    <a:srgbClr val="000000">
                      <a:alpha val="43137"/>
                    </a:srgbClr>
                  </a:outerShdw>
                </a:effectLst>
              </a:rPr>
              <a:t>organisation</a:t>
            </a:r>
            <a:r>
              <a:rPr lang="en-US" sz="2800" dirty="0">
                <a:solidFill>
                  <a:srgbClr val="FF0000"/>
                </a:solidFill>
                <a:effectLst>
                  <a:outerShdw blurRad="38100" dist="38100" dir="2700000" algn="tl">
                    <a:srgbClr val="000000">
                      <a:alpha val="43137"/>
                    </a:srgbClr>
                  </a:outerShdw>
                </a:effectLst>
              </a:rPr>
              <a:t>, education and empowerment </a:t>
            </a:r>
            <a:r>
              <a:rPr lang="en-US" sz="2800" dirty="0"/>
              <a:t>of people within their communities, whether these be of locality, identity or interest, in urban and rural settings</a:t>
            </a:r>
          </a:p>
        </p:txBody>
      </p:sp>
    </p:spTree>
    <p:extLst>
      <p:ext uri="{BB962C8B-B14F-4D97-AF65-F5344CB8AC3E}">
        <p14:creationId xmlns:p14="http://schemas.microsoft.com/office/powerpoint/2010/main" val="518929209"/>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en-US" sz="3200" dirty="0" smtClean="0"/>
              <a:t>Approach for community development</a:t>
            </a:r>
            <a:endParaRPr lang="en-US" sz="3200" dirty="0"/>
          </a:p>
        </p:txBody>
      </p:sp>
      <p:sp>
        <p:nvSpPr>
          <p:cNvPr id="3" name="Content Placeholder 2"/>
          <p:cNvSpPr>
            <a:spLocks noGrp="1"/>
          </p:cNvSpPr>
          <p:nvPr>
            <p:ph idx="1"/>
          </p:nvPr>
        </p:nvSpPr>
        <p:spPr/>
        <p:txBody>
          <a:bodyPr/>
          <a:lstStyle/>
          <a:p>
            <a:r>
              <a:rPr lang="en-US" dirty="0"/>
              <a:t>Women Self-help </a:t>
            </a:r>
            <a:r>
              <a:rPr lang="en-US" dirty="0" smtClean="0"/>
              <a:t>Group</a:t>
            </a:r>
          </a:p>
          <a:p>
            <a:r>
              <a:rPr lang="en-US" dirty="0"/>
              <a:t>Community capacity </a:t>
            </a:r>
            <a:r>
              <a:rPr lang="en-US" dirty="0" smtClean="0"/>
              <a:t>building</a:t>
            </a:r>
          </a:p>
          <a:p>
            <a:r>
              <a:rPr lang="en-US" dirty="0"/>
              <a:t>Large Group </a:t>
            </a:r>
            <a:r>
              <a:rPr lang="en-US" dirty="0" smtClean="0"/>
              <a:t>Capacitation</a:t>
            </a:r>
          </a:p>
          <a:p>
            <a:r>
              <a:rPr lang="en-US" dirty="0"/>
              <a:t>Social capital </a:t>
            </a:r>
            <a:r>
              <a:rPr lang="en-US" dirty="0" smtClean="0"/>
              <a:t>formation</a:t>
            </a:r>
          </a:p>
          <a:p>
            <a:r>
              <a:rPr lang="en-US" dirty="0"/>
              <a:t>Nonviolent direct </a:t>
            </a:r>
            <a:r>
              <a:rPr lang="en-US" dirty="0" smtClean="0"/>
              <a:t>action</a:t>
            </a:r>
          </a:p>
          <a:p>
            <a:r>
              <a:rPr lang="en-US" dirty="0"/>
              <a:t>Economic </a:t>
            </a:r>
            <a:r>
              <a:rPr lang="en-US" dirty="0" smtClean="0"/>
              <a:t>development (Developing countries seeks funs from Developed countries)</a:t>
            </a:r>
          </a:p>
          <a:p>
            <a:r>
              <a:rPr lang="en-US" dirty="0" smtClean="0"/>
              <a:t>Community economic development : Internal resource mobilization</a:t>
            </a:r>
          </a:p>
          <a:p>
            <a:endParaRPr lang="en-US" dirty="0"/>
          </a:p>
        </p:txBody>
      </p:sp>
    </p:spTree>
    <p:extLst>
      <p:ext uri="{BB962C8B-B14F-4D97-AF65-F5344CB8AC3E}">
        <p14:creationId xmlns:p14="http://schemas.microsoft.com/office/powerpoint/2010/main" val="28334283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2640" y="416560"/>
            <a:ext cx="10342880" cy="5892165"/>
          </a:xfrm>
        </p:spPr>
      </p:pic>
    </p:spTree>
    <p:extLst>
      <p:ext uri="{BB962C8B-B14F-4D97-AF65-F5344CB8AC3E}">
        <p14:creationId xmlns:p14="http://schemas.microsoft.com/office/powerpoint/2010/main" val="4235237965"/>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en-US" sz="3600" dirty="0"/>
              <a:t>Approach for community </a:t>
            </a:r>
            <a:r>
              <a:rPr lang="en-US" sz="3600" dirty="0" smtClean="0"/>
              <a:t>development</a:t>
            </a:r>
            <a:endParaRPr lang="en-US" sz="3600" dirty="0"/>
          </a:p>
        </p:txBody>
      </p:sp>
      <p:sp>
        <p:nvSpPr>
          <p:cNvPr id="3" name="Content Placeholder 2"/>
          <p:cNvSpPr>
            <a:spLocks noGrp="1"/>
          </p:cNvSpPr>
          <p:nvPr>
            <p:ph idx="1"/>
          </p:nvPr>
        </p:nvSpPr>
        <p:spPr/>
        <p:txBody>
          <a:bodyPr/>
          <a:lstStyle/>
          <a:p>
            <a:r>
              <a:rPr lang="en-US" dirty="0" smtClean="0"/>
              <a:t>Sustainable development: Environment friendly development</a:t>
            </a:r>
          </a:p>
          <a:p>
            <a:r>
              <a:rPr lang="en-US" dirty="0" smtClean="0"/>
              <a:t>Community driven development</a:t>
            </a:r>
          </a:p>
          <a:p>
            <a:r>
              <a:rPr lang="en-US" dirty="0" smtClean="0"/>
              <a:t>Asset based community development</a:t>
            </a:r>
          </a:p>
          <a:p>
            <a:r>
              <a:rPr lang="en-US" dirty="0" smtClean="0"/>
              <a:t>Faith based community development</a:t>
            </a:r>
          </a:p>
          <a:p>
            <a:r>
              <a:rPr lang="en-US" dirty="0" smtClean="0"/>
              <a:t>Community based participatory research</a:t>
            </a:r>
          </a:p>
          <a:p>
            <a:r>
              <a:rPr lang="en-US" dirty="0" smtClean="0"/>
              <a:t>Community organizing</a:t>
            </a:r>
          </a:p>
          <a:p>
            <a:r>
              <a:rPr lang="en-US" dirty="0" smtClean="0"/>
              <a:t>Participatory planning</a:t>
            </a:r>
          </a:p>
          <a:p>
            <a:r>
              <a:rPr lang="en-US" dirty="0" smtClean="0"/>
              <a:t>Language based development/ revitalization of languages</a:t>
            </a:r>
            <a:endParaRPr lang="en-US" dirty="0"/>
          </a:p>
        </p:txBody>
      </p:sp>
    </p:spTree>
    <p:extLst>
      <p:ext uri="{BB962C8B-B14F-4D97-AF65-F5344CB8AC3E}">
        <p14:creationId xmlns:p14="http://schemas.microsoft.com/office/powerpoint/2010/main" val="785414618"/>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686560" y="381000"/>
            <a:ext cx="8752840" cy="1219200"/>
          </a:xfrm>
        </p:spPr>
        <p:txBody>
          <a:bodyPr>
            <a:normAutofit/>
          </a:bodyPr>
          <a:lstStyle/>
          <a:p>
            <a:r>
              <a:rPr lang="en-US" altLang="en-US" dirty="0" smtClean="0"/>
              <a:t>Techniques of </a:t>
            </a:r>
            <a:r>
              <a:rPr lang="en-US" altLang="en-US" dirty="0" err="1" smtClean="0"/>
              <a:t>ComMUNITY</a:t>
            </a:r>
            <a:r>
              <a:rPr lang="en-US" altLang="en-US" dirty="0" smtClean="0"/>
              <a:t> Development</a:t>
            </a:r>
            <a:endParaRPr lang="en-GB" altLang="en-US" dirty="0" smtClean="0"/>
          </a:p>
        </p:txBody>
      </p:sp>
      <p:sp>
        <p:nvSpPr>
          <p:cNvPr id="20483" name="Rectangle 3"/>
          <p:cNvSpPr>
            <a:spLocks noGrp="1" noChangeArrowheads="1"/>
          </p:cNvSpPr>
          <p:nvPr>
            <p:ph type="body" idx="1"/>
          </p:nvPr>
        </p:nvSpPr>
        <p:spPr>
          <a:xfrm>
            <a:off x="2590800" y="1828800"/>
            <a:ext cx="7772400" cy="4114800"/>
          </a:xfrm>
        </p:spPr>
        <p:txBody>
          <a:bodyPr/>
          <a:lstStyle/>
          <a:p>
            <a:pPr marL="609600" indent="-609600">
              <a:buFontTx/>
              <a:buAutoNum type="arabicPeriod"/>
            </a:pPr>
            <a:r>
              <a:rPr lang="en-US" altLang="en-US" sz="3600"/>
              <a:t>External agent approach</a:t>
            </a:r>
          </a:p>
          <a:p>
            <a:pPr marL="609600" indent="-609600">
              <a:buFontTx/>
              <a:buAutoNum type="arabicPeriod"/>
            </a:pPr>
            <a:r>
              <a:rPr lang="en-US" altLang="en-US" sz="3600"/>
              <a:t>Multiple agent approach</a:t>
            </a:r>
          </a:p>
          <a:p>
            <a:pPr marL="609600" indent="-609600">
              <a:buFontTx/>
              <a:buAutoNum type="arabicPeriod"/>
            </a:pPr>
            <a:r>
              <a:rPr lang="en-US" altLang="en-US" sz="3600"/>
              <a:t>Internal resource mobilization approach</a:t>
            </a:r>
            <a:endParaRPr lang="en-GB" altLang="en-US" sz="3600"/>
          </a:p>
        </p:txBody>
      </p:sp>
    </p:spTree>
    <p:extLst>
      <p:ext uri="{BB962C8B-B14F-4D97-AF65-F5344CB8AC3E}">
        <p14:creationId xmlns:p14="http://schemas.microsoft.com/office/powerpoint/2010/main" val="1994757310"/>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054608" y="260096"/>
            <a:ext cx="9720072" cy="1499616"/>
          </a:xfrm>
        </p:spPr>
        <p:txBody>
          <a:bodyPr/>
          <a:lstStyle/>
          <a:p>
            <a:r>
              <a:rPr lang="en-US" altLang="en-US" dirty="0" smtClean="0"/>
              <a:t>1.External agent approach</a:t>
            </a:r>
          </a:p>
        </p:txBody>
      </p:sp>
      <p:sp>
        <p:nvSpPr>
          <p:cNvPr id="21507" name="Content Placeholder 2"/>
          <p:cNvSpPr>
            <a:spLocks noGrp="1"/>
          </p:cNvSpPr>
          <p:nvPr>
            <p:ph idx="1"/>
          </p:nvPr>
        </p:nvSpPr>
        <p:spPr>
          <a:xfrm>
            <a:off x="894080" y="1295400"/>
            <a:ext cx="10383520" cy="5181600"/>
          </a:xfrm>
        </p:spPr>
        <p:txBody>
          <a:bodyPr/>
          <a:lstStyle/>
          <a:p>
            <a:pPr>
              <a:buFontTx/>
              <a:buNone/>
            </a:pPr>
            <a:r>
              <a:rPr lang="en-US" altLang="en-US" sz="2800" dirty="0"/>
              <a:t>If the external partners/ agents  </a:t>
            </a:r>
            <a:r>
              <a:rPr lang="en-US" altLang="en-US" sz="2800" b="1" dirty="0"/>
              <a:t>plan without involving local community </a:t>
            </a:r>
            <a:r>
              <a:rPr lang="en-US" altLang="en-US" sz="2800" dirty="0"/>
              <a:t>members and enter the community to develop to implement that is called external approach/ techniques.</a:t>
            </a:r>
          </a:p>
          <a:p>
            <a:pPr>
              <a:buFontTx/>
              <a:buNone/>
            </a:pPr>
            <a:r>
              <a:rPr lang="en-US" altLang="en-US" sz="2800" dirty="0"/>
              <a:t>The </a:t>
            </a:r>
            <a:r>
              <a:rPr lang="en-US" altLang="en-US" sz="2800" b="1" dirty="0"/>
              <a:t>external agent may appear at the request of national government </a:t>
            </a:r>
            <a:r>
              <a:rPr lang="en-US" altLang="en-US" sz="2800" dirty="0"/>
              <a:t>and basic objective of this approach is to introduce and implement a particular project or plan in the community. In this techniques expert and the managers are manage from their side, they can or cannot involve local community as a  development  partner.  </a:t>
            </a:r>
          </a:p>
        </p:txBody>
      </p:sp>
    </p:spTree>
    <p:extLst>
      <p:ext uri="{BB962C8B-B14F-4D97-AF65-F5344CB8AC3E}">
        <p14:creationId xmlns:p14="http://schemas.microsoft.com/office/powerpoint/2010/main" val="4089666783"/>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smtClean="0"/>
              <a:t>External………</a:t>
            </a:r>
          </a:p>
        </p:txBody>
      </p:sp>
      <p:sp>
        <p:nvSpPr>
          <p:cNvPr id="22531" name="Content Placeholder 2"/>
          <p:cNvSpPr>
            <a:spLocks noGrp="1"/>
          </p:cNvSpPr>
          <p:nvPr>
            <p:ph idx="1"/>
          </p:nvPr>
        </p:nvSpPr>
        <p:spPr/>
        <p:txBody>
          <a:bodyPr/>
          <a:lstStyle/>
          <a:p>
            <a:pPr>
              <a:buFontTx/>
              <a:buNone/>
            </a:pPr>
            <a:r>
              <a:rPr lang="en-US" altLang="en-US" sz="2800"/>
              <a:t>The external agent themselves decides the areas of development. They themselves allotted all financial budget to implement the project.</a:t>
            </a:r>
          </a:p>
          <a:p>
            <a:pPr>
              <a:buFontTx/>
              <a:buNone/>
            </a:pPr>
            <a:r>
              <a:rPr lang="en-US" altLang="en-US" sz="2800"/>
              <a:t>The working process of this approaches will be decided at their central project management. They can  diagnose the community needs and identified their main needs and develop the objectives of the project and try to implement the project with the help of community people.</a:t>
            </a:r>
          </a:p>
        </p:txBody>
      </p:sp>
    </p:spTree>
    <p:extLst>
      <p:ext uri="{BB962C8B-B14F-4D97-AF65-F5344CB8AC3E}">
        <p14:creationId xmlns:p14="http://schemas.microsoft.com/office/powerpoint/2010/main" val="3239239647"/>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dirty="0" smtClean="0"/>
              <a:t>2.Multiple agent approach</a:t>
            </a:r>
          </a:p>
        </p:txBody>
      </p:sp>
      <p:sp>
        <p:nvSpPr>
          <p:cNvPr id="23555" name="Content Placeholder 2"/>
          <p:cNvSpPr>
            <a:spLocks noGrp="1"/>
          </p:cNvSpPr>
          <p:nvPr>
            <p:ph idx="1"/>
          </p:nvPr>
        </p:nvSpPr>
        <p:spPr>
          <a:xfrm>
            <a:off x="1259840" y="1879600"/>
            <a:ext cx="10109200" cy="4978400"/>
          </a:xfrm>
        </p:spPr>
        <p:txBody>
          <a:bodyPr/>
          <a:lstStyle/>
          <a:p>
            <a:pPr>
              <a:buFontTx/>
              <a:buNone/>
            </a:pPr>
            <a:r>
              <a:rPr lang="en-US" altLang="en-US" sz="2800" dirty="0"/>
              <a:t>In this approach various development agents/ partners involve to development process</a:t>
            </a:r>
            <a:r>
              <a:rPr lang="en-US" altLang="en-US" dirty="0" smtClean="0"/>
              <a:t>. </a:t>
            </a:r>
            <a:r>
              <a:rPr lang="en-US" altLang="en-US" sz="2800" dirty="0"/>
              <a:t>A team of various experts or agents seeks to provide variety of services such as education , health , agriculture , forestry and other together in the community. </a:t>
            </a:r>
          </a:p>
          <a:p>
            <a:pPr>
              <a:buFontTx/>
              <a:buNone/>
            </a:pPr>
            <a:r>
              <a:rPr lang="en-US" altLang="en-US" sz="2800" dirty="0"/>
              <a:t>In this technique , the various agent work together for the development of the community. They will </a:t>
            </a:r>
            <a:r>
              <a:rPr lang="en-US" altLang="en-US" sz="2800" b="1" dirty="0"/>
              <a:t>actively involves the local community </a:t>
            </a:r>
            <a:r>
              <a:rPr lang="en-US" altLang="en-US" sz="2800" dirty="0"/>
              <a:t>so we can say,  </a:t>
            </a:r>
            <a:r>
              <a:rPr lang="en-US" altLang="en-US" sz="2800" b="1" dirty="0"/>
              <a:t>community participation in this approach is more than that of in the external approach</a:t>
            </a:r>
            <a:r>
              <a:rPr lang="en-US" altLang="en-US" sz="2800" dirty="0"/>
              <a:t>. </a:t>
            </a:r>
            <a:r>
              <a:rPr lang="en-US" altLang="en-US" sz="2800" b="1" dirty="0"/>
              <a:t>It is one of the effective methods of community development.</a:t>
            </a:r>
          </a:p>
        </p:txBody>
      </p:sp>
    </p:spTree>
    <p:extLst>
      <p:ext uri="{BB962C8B-B14F-4D97-AF65-F5344CB8AC3E}">
        <p14:creationId xmlns:p14="http://schemas.microsoft.com/office/powerpoint/2010/main" val="3319191498"/>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483360" y="0"/>
            <a:ext cx="8956040" cy="1066800"/>
          </a:xfrm>
        </p:spPr>
        <p:txBody>
          <a:bodyPr>
            <a:normAutofit fontScale="90000"/>
          </a:bodyPr>
          <a:lstStyle/>
          <a:p>
            <a:r>
              <a:rPr lang="en-US" altLang="en-US" dirty="0" smtClean="0"/>
              <a:t>3. Internal Resource Mobilization Approach</a:t>
            </a:r>
          </a:p>
        </p:txBody>
      </p:sp>
      <p:sp>
        <p:nvSpPr>
          <p:cNvPr id="24579" name="Content Placeholder 2"/>
          <p:cNvSpPr>
            <a:spLocks noGrp="1"/>
          </p:cNvSpPr>
          <p:nvPr>
            <p:ph idx="1"/>
          </p:nvPr>
        </p:nvSpPr>
        <p:spPr>
          <a:xfrm>
            <a:off x="1483360" y="990600"/>
            <a:ext cx="10160000" cy="5715000"/>
          </a:xfrm>
        </p:spPr>
        <p:txBody>
          <a:bodyPr/>
          <a:lstStyle/>
          <a:p>
            <a:pPr>
              <a:buFontTx/>
              <a:buNone/>
            </a:pPr>
            <a:r>
              <a:rPr lang="en-US" altLang="en-US" sz="2800" dirty="0"/>
              <a:t>If </a:t>
            </a:r>
            <a:r>
              <a:rPr lang="en-US" altLang="en-US" sz="2800" b="1" dirty="0"/>
              <a:t>the community people themselves are united and get involved in the development activities of the community using locally available resources maximum. </a:t>
            </a:r>
            <a:r>
              <a:rPr lang="en-US" altLang="en-US" sz="2800" dirty="0"/>
              <a:t>The community people find out their health needs , plan , implement , monitor and evaluate the program by themselves. </a:t>
            </a:r>
          </a:p>
          <a:p>
            <a:pPr>
              <a:buFontTx/>
              <a:buNone/>
            </a:pPr>
            <a:r>
              <a:rPr lang="en-US" altLang="en-US" sz="2800" dirty="0"/>
              <a:t> The community people can take support and coordinate from the outsiders if they feel necessary. In this techniques the community people involves local experts and manage themselves to implement their program. This approach is more effective because they will not depend out side partner and it will be sustainable.</a:t>
            </a:r>
          </a:p>
        </p:txBody>
      </p:sp>
    </p:spTree>
    <p:extLst>
      <p:ext uri="{BB962C8B-B14F-4D97-AF65-F5344CB8AC3E}">
        <p14:creationId xmlns:p14="http://schemas.microsoft.com/office/powerpoint/2010/main" val="2677316278"/>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How CD approach promotes health?</a:t>
            </a:r>
            <a:endParaRPr lang="en-US" dirty="0"/>
          </a:p>
        </p:txBody>
      </p:sp>
      <p:sp>
        <p:nvSpPr>
          <p:cNvPr id="3" name="Content Placeholder 2"/>
          <p:cNvSpPr>
            <a:spLocks noGrp="1"/>
          </p:cNvSpPr>
          <p:nvPr>
            <p:ph idx="1"/>
          </p:nvPr>
        </p:nvSpPr>
        <p:spPr/>
        <p:txBody>
          <a:bodyPr/>
          <a:lstStyle/>
          <a:p>
            <a:r>
              <a:rPr lang="en-US" dirty="0" smtClean="0"/>
              <a:t>CD approach centrally focused on economic growth and empowerment</a:t>
            </a:r>
          </a:p>
          <a:p>
            <a:r>
              <a:rPr lang="en-US" dirty="0" smtClean="0"/>
              <a:t>Economic empowerment open the way of information, education, confidence, multiple choice in health care and many more</a:t>
            </a:r>
          </a:p>
          <a:p>
            <a:r>
              <a:rPr lang="en-US" dirty="0" smtClean="0"/>
              <a:t>CD realize the health as a means</a:t>
            </a:r>
          </a:p>
          <a:p>
            <a:r>
              <a:rPr lang="en-US" dirty="0" smtClean="0"/>
              <a:t>CD promotes the social health</a:t>
            </a:r>
          </a:p>
          <a:p>
            <a:r>
              <a:rPr lang="en-US" dirty="0" smtClean="0"/>
              <a:t>CD provide the responsibility for individual members to care health</a:t>
            </a:r>
          </a:p>
          <a:p>
            <a:r>
              <a:rPr lang="en-US" dirty="0" smtClean="0"/>
              <a:t>CD plan implement and evaluate the health service available in community</a:t>
            </a:r>
            <a:endParaRPr lang="en-US" dirty="0"/>
          </a:p>
        </p:txBody>
      </p:sp>
    </p:spTree>
    <p:extLst>
      <p:ext uri="{BB962C8B-B14F-4D97-AF65-F5344CB8AC3E}">
        <p14:creationId xmlns:p14="http://schemas.microsoft.com/office/powerpoint/2010/main" val="3600068701"/>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Community organization</a:t>
            </a:r>
            <a:endParaRPr lang="en-US" dirty="0"/>
          </a:p>
        </p:txBody>
      </p:sp>
      <p:sp>
        <p:nvSpPr>
          <p:cNvPr id="6" name="Content Placeholder 5"/>
          <p:cNvSpPr>
            <a:spLocks noGrp="1"/>
          </p:cNvSpPr>
          <p:nvPr>
            <p:ph idx="1"/>
          </p:nvPr>
        </p:nvSpPr>
        <p:spPr/>
        <p:txBody>
          <a:bodyPr>
            <a:normAutofit/>
          </a:bodyPr>
          <a:lstStyle/>
          <a:p>
            <a:pPr algn="just"/>
            <a:r>
              <a:rPr lang="en-US" dirty="0" smtClean="0"/>
              <a:t>A </a:t>
            </a:r>
            <a:r>
              <a:rPr lang="en-US" dirty="0"/>
              <a:t>process through which communities are helped </a:t>
            </a:r>
            <a:r>
              <a:rPr lang="en-US" dirty="0" smtClean="0"/>
              <a:t>to </a:t>
            </a:r>
            <a:r>
              <a:rPr lang="en-US" dirty="0"/>
              <a:t>identify common problems or goals, mobilize resources, and </a:t>
            </a:r>
            <a:endParaRPr lang="en-US" dirty="0" smtClean="0"/>
          </a:p>
          <a:p>
            <a:pPr algn="just"/>
            <a:r>
              <a:rPr lang="en-US" dirty="0" smtClean="0"/>
              <a:t>In </a:t>
            </a:r>
            <a:r>
              <a:rPr lang="en-US" dirty="0"/>
              <a:t>other ways develop and implement strategies for reaching their goals they have collectively </a:t>
            </a:r>
            <a:r>
              <a:rPr lang="en-US" dirty="0" smtClean="0"/>
              <a:t>set forming a GROUP.</a:t>
            </a:r>
          </a:p>
          <a:p>
            <a:pPr algn="just"/>
            <a:r>
              <a:rPr lang="en-US" dirty="0"/>
              <a:t>Community Organization : </a:t>
            </a:r>
            <a:r>
              <a:rPr lang="en-US" b="1" dirty="0"/>
              <a:t>it is the process of </a:t>
            </a:r>
            <a:r>
              <a:rPr lang="en-US" b="1" dirty="0" smtClean="0"/>
              <a:t>organizing community </a:t>
            </a:r>
            <a:r>
              <a:rPr lang="en-US" b="1" dirty="0"/>
              <a:t>for the development of its </a:t>
            </a:r>
            <a:r>
              <a:rPr lang="en-US" b="1" dirty="0" smtClean="0"/>
              <a:t>members</a:t>
            </a:r>
            <a:r>
              <a:rPr lang="en-US" dirty="0" smtClean="0"/>
              <a:t>. Community </a:t>
            </a:r>
            <a:r>
              <a:rPr lang="en-US" dirty="0"/>
              <a:t>organization can be also said as </a:t>
            </a:r>
            <a:r>
              <a:rPr lang="en-US" dirty="0" smtClean="0"/>
              <a:t>an institution </a:t>
            </a:r>
            <a:r>
              <a:rPr lang="en-US" dirty="0"/>
              <a:t>or as the organization of people </a:t>
            </a:r>
            <a:r>
              <a:rPr lang="en-US" dirty="0" smtClean="0"/>
              <a:t>joined together </a:t>
            </a:r>
            <a:r>
              <a:rPr lang="en-US" dirty="0"/>
              <a:t>for a common cause, directed by the feeling </a:t>
            </a:r>
            <a:r>
              <a:rPr lang="en-US" dirty="0" smtClean="0"/>
              <a:t>of together </a:t>
            </a:r>
            <a:r>
              <a:rPr lang="en-US" dirty="0"/>
              <a:t>for development and is governed by an </a:t>
            </a:r>
            <a:r>
              <a:rPr lang="en-US" dirty="0" smtClean="0"/>
              <a:t>elected body </a:t>
            </a:r>
            <a:r>
              <a:rPr lang="en-US" dirty="0"/>
              <a:t>of governance by themselves.</a:t>
            </a:r>
          </a:p>
        </p:txBody>
      </p:sp>
    </p:spTree>
    <p:extLst>
      <p:ext uri="{BB962C8B-B14F-4D97-AF65-F5344CB8AC3E}">
        <p14:creationId xmlns:p14="http://schemas.microsoft.com/office/powerpoint/2010/main" val="2826187865"/>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Assumptions/expectation </a:t>
            </a:r>
            <a:r>
              <a:rPr lang="en-US" dirty="0"/>
              <a:t>of Community Organization</a:t>
            </a: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t>Communities </a:t>
            </a:r>
            <a:r>
              <a:rPr lang="en-US" dirty="0"/>
              <a:t>of people </a:t>
            </a:r>
            <a:r>
              <a:rPr lang="en-US" dirty="0">
                <a:effectLst>
                  <a:outerShdw blurRad="38100" dist="38100" dir="2700000" algn="tl">
                    <a:srgbClr val="000000">
                      <a:alpha val="43137"/>
                    </a:srgbClr>
                  </a:outerShdw>
                </a:effectLst>
              </a:rPr>
              <a:t>can develop the capacity to deal with their own problems.</a:t>
            </a:r>
          </a:p>
          <a:p>
            <a:pPr marL="514350" indent="-514350">
              <a:buFont typeface="+mj-lt"/>
              <a:buAutoNum type="arabicPeriod"/>
            </a:pPr>
            <a:r>
              <a:rPr lang="en-US" dirty="0" smtClean="0"/>
              <a:t>People </a:t>
            </a:r>
            <a:r>
              <a:rPr lang="en-US" dirty="0">
                <a:solidFill>
                  <a:srgbClr val="FF0000"/>
                </a:solidFill>
                <a:effectLst>
                  <a:outerShdw blurRad="38100" dist="38100" dir="2700000" algn="tl">
                    <a:srgbClr val="000000">
                      <a:alpha val="43137"/>
                    </a:srgbClr>
                  </a:outerShdw>
                </a:effectLst>
              </a:rPr>
              <a:t>want to change and can change</a:t>
            </a:r>
            <a:r>
              <a:rPr lang="en-US" dirty="0"/>
              <a:t>.</a:t>
            </a:r>
          </a:p>
          <a:p>
            <a:pPr marL="514350" indent="-514350">
              <a:buFont typeface="+mj-lt"/>
              <a:buAutoNum type="arabicPeriod"/>
            </a:pPr>
            <a:r>
              <a:rPr lang="en-US" dirty="0" smtClean="0"/>
              <a:t>People </a:t>
            </a:r>
            <a:r>
              <a:rPr lang="en-US" dirty="0">
                <a:solidFill>
                  <a:srgbClr val="FF0000"/>
                </a:solidFill>
                <a:effectLst>
                  <a:outerShdw blurRad="38100" dist="38100" dir="2700000" algn="tl">
                    <a:srgbClr val="000000">
                      <a:alpha val="43137"/>
                    </a:srgbClr>
                  </a:outerShdw>
                </a:effectLst>
              </a:rPr>
              <a:t>should participate in making, adjusting, or controlling the major changes</a:t>
            </a:r>
            <a:r>
              <a:rPr lang="en-US" dirty="0">
                <a:effectLst>
                  <a:outerShdw blurRad="38100" dist="38100" dir="2700000" algn="tl">
                    <a:srgbClr val="000000">
                      <a:alpha val="43137"/>
                    </a:srgbClr>
                  </a:outerShdw>
                </a:effectLst>
              </a:rPr>
              <a:t> </a:t>
            </a:r>
            <a:r>
              <a:rPr lang="en-US" dirty="0"/>
              <a:t>taking place in their communities.</a:t>
            </a:r>
          </a:p>
          <a:p>
            <a:pPr marL="514350" indent="-514350">
              <a:buFont typeface="+mj-lt"/>
              <a:buAutoNum type="arabicPeriod"/>
            </a:pPr>
            <a:r>
              <a:rPr lang="en-US" dirty="0" smtClean="0"/>
              <a:t>Changes </a:t>
            </a:r>
            <a:r>
              <a:rPr lang="en-US" dirty="0"/>
              <a:t>in community living, which are self-imposed or self-developed </a:t>
            </a:r>
            <a:r>
              <a:rPr lang="en-US" dirty="0" smtClean="0"/>
              <a:t>is the symbol of sustainable development</a:t>
            </a:r>
          </a:p>
          <a:p>
            <a:endParaRPr lang="en-US" dirty="0"/>
          </a:p>
        </p:txBody>
      </p:sp>
    </p:spTree>
    <p:extLst>
      <p:ext uri="{BB962C8B-B14F-4D97-AF65-F5344CB8AC3E}">
        <p14:creationId xmlns:p14="http://schemas.microsoft.com/office/powerpoint/2010/main" val="2979455936"/>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en-US" sz="3200" dirty="0"/>
              <a:t>Assumptions of Community </a:t>
            </a:r>
            <a:r>
              <a:rPr lang="en-US" sz="3200" dirty="0" smtClean="0"/>
              <a:t>Organization</a:t>
            </a:r>
            <a:endParaRPr lang="en-US" sz="3200" dirty="0"/>
          </a:p>
        </p:txBody>
      </p:sp>
      <p:sp>
        <p:nvSpPr>
          <p:cNvPr id="3" name="Content Placeholder 2"/>
          <p:cNvSpPr>
            <a:spLocks noGrp="1"/>
          </p:cNvSpPr>
          <p:nvPr>
            <p:ph idx="1"/>
          </p:nvPr>
        </p:nvSpPr>
        <p:spPr/>
        <p:txBody>
          <a:bodyPr>
            <a:normAutofit/>
          </a:bodyPr>
          <a:lstStyle/>
          <a:p>
            <a:pPr marL="0" lvl="0" indent="0" eaLnBrk="0" fontAlgn="base" hangingPunct="0">
              <a:lnSpc>
                <a:spcPct val="100000"/>
              </a:lnSpc>
              <a:spcBef>
                <a:spcPct val="20000"/>
              </a:spcBef>
              <a:spcAft>
                <a:spcPct val="10000"/>
              </a:spcAft>
              <a:buNone/>
            </a:pPr>
            <a:r>
              <a:rPr lang="en-US" dirty="0" smtClean="0">
                <a:solidFill>
                  <a:srgbClr val="000000"/>
                </a:solidFill>
                <a:latin typeface="Arial"/>
              </a:rPr>
              <a:t>5. </a:t>
            </a:r>
            <a:r>
              <a:rPr lang="en-US" i="1" dirty="0" smtClean="0">
                <a:solidFill>
                  <a:srgbClr val="FF0000"/>
                </a:solidFill>
                <a:effectLst>
                  <a:outerShdw blurRad="38100" dist="38100" dir="2700000" algn="tl">
                    <a:srgbClr val="000000">
                      <a:alpha val="43137"/>
                    </a:srgbClr>
                  </a:outerShdw>
                </a:effectLst>
                <a:latin typeface="Arial"/>
              </a:rPr>
              <a:t>A </a:t>
            </a:r>
            <a:r>
              <a:rPr lang="en-US" i="1" dirty="0">
                <a:solidFill>
                  <a:srgbClr val="FF0000"/>
                </a:solidFill>
                <a:effectLst>
                  <a:outerShdw blurRad="38100" dist="38100" dir="2700000" algn="tl">
                    <a:srgbClr val="000000">
                      <a:alpha val="43137"/>
                    </a:srgbClr>
                  </a:outerShdw>
                </a:effectLst>
                <a:latin typeface="Arial"/>
              </a:rPr>
              <a:t>‘holistic approach</a:t>
            </a:r>
            <a:r>
              <a:rPr lang="en-US" dirty="0">
                <a:solidFill>
                  <a:srgbClr val="FF0000"/>
                </a:solidFill>
                <a:effectLst>
                  <a:outerShdw blurRad="38100" dist="38100" dir="2700000" algn="tl">
                    <a:srgbClr val="000000">
                      <a:alpha val="43137"/>
                    </a:srgbClr>
                  </a:outerShdw>
                </a:effectLst>
                <a:latin typeface="Arial"/>
              </a:rPr>
              <a:t>’ can deal successfully with problems </a:t>
            </a:r>
            <a:r>
              <a:rPr lang="en-US" dirty="0">
                <a:solidFill>
                  <a:srgbClr val="000000"/>
                </a:solidFill>
                <a:latin typeface="Arial"/>
              </a:rPr>
              <a:t>with which a ‘fragmented approach’ cannot </a:t>
            </a:r>
            <a:r>
              <a:rPr lang="en-US" dirty="0" smtClean="0">
                <a:solidFill>
                  <a:srgbClr val="000000"/>
                </a:solidFill>
                <a:latin typeface="Arial"/>
              </a:rPr>
              <a:t>cope.</a:t>
            </a:r>
          </a:p>
          <a:p>
            <a:pPr marL="0" lvl="0" indent="0" eaLnBrk="0" fontAlgn="base" hangingPunct="0">
              <a:lnSpc>
                <a:spcPct val="100000"/>
              </a:lnSpc>
              <a:spcBef>
                <a:spcPct val="20000"/>
              </a:spcBef>
              <a:spcAft>
                <a:spcPct val="10000"/>
              </a:spcAft>
              <a:buNone/>
            </a:pPr>
            <a:endParaRPr lang="en-US" dirty="0" smtClean="0">
              <a:solidFill>
                <a:srgbClr val="000000"/>
              </a:solidFill>
              <a:latin typeface="Arial"/>
            </a:endParaRPr>
          </a:p>
          <a:p>
            <a:pPr marL="0" lvl="0" indent="0" eaLnBrk="0" fontAlgn="base" hangingPunct="0">
              <a:lnSpc>
                <a:spcPct val="100000"/>
              </a:lnSpc>
              <a:spcBef>
                <a:spcPct val="20000"/>
              </a:spcBef>
              <a:spcAft>
                <a:spcPct val="10000"/>
              </a:spcAft>
              <a:buNone/>
            </a:pPr>
            <a:r>
              <a:rPr lang="en-US" dirty="0" smtClean="0">
                <a:solidFill>
                  <a:srgbClr val="000000"/>
                </a:solidFill>
                <a:latin typeface="Arial"/>
              </a:rPr>
              <a:t>6. Democracy requires </a:t>
            </a:r>
            <a:r>
              <a:rPr lang="en-US" dirty="0">
                <a:solidFill>
                  <a:srgbClr val="000000"/>
                </a:solidFill>
                <a:latin typeface="Arial"/>
              </a:rPr>
              <a:t>cooperative participation &amp; action in the </a:t>
            </a:r>
            <a:r>
              <a:rPr lang="en-US" dirty="0" smtClean="0">
                <a:solidFill>
                  <a:srgbClr val="000000"/>
                </a:solidFill>
                <a:latin typeface="Arial"/>
              </a:rPr>
              <a:t>affairs/dealing </a:t>
            </a:r>
            <a:r>
              <a:rPr lang="en-US" dirty="0">
                <a:solidFill>
                  <a:srgbClr val="000000"/>
                </a:solidFill>
                <a:latin typeface="Arial"/>
              </a:rPr>
              <a:t>of the community, &amp; people must learn the skills which make this </a:t>
            </a:r>
            <a:r>
              <a:rPr lang="en-US" dirty="0" smtClean="0">
                <a:solidFill>
                  <a:srgbClr val="000000"/>
                </a:solidFill>
                <a:latin typeface="Arial"/>
              </a:rPr>
              <a:t>possible</a:t>
            </a:r>
          </a:p>
          <a:p>
            <a:pPr marL="0" lvl="0" indent="0" eaLnBrk="0" fontAlgn="base" hangingPunct="0">
              <a:lnSpc>
                <a:spcPct val="100000"/>
              </a:lnSpc>
              <a:spcBef>
                <a:spcPct val="20000"/>
              </a:spcBef>
              <a:spcAft>
                <a:spcPct val="10000"/>
              </a:spcAft>
              <a:buNone/>
            </a:pPr>
            <a:endParaRPr lang="en-US" dirty="0">
              <a:solidFill>
                <a:srgbClr val="000000"/>
              </a:solidFill>
              <a:latin typeface="Arial"/>
            </a:endParaRPr>
          </a:p>
          <a:p>
            <a:pPr marL="0" lvl="0" indent="0" eaLnBrk="0" fontAlgn="base" hangingPunct="0">
              <a:lnSpc>
                <a:spcPct val="100000"/>
              </a:lnSpc>
              <a:spcBef>
                <a:spcPct val="20000"/>
              </a:spcBef>
              <a:spcAft>
                <a:spcPct val="10000"/>
              </a:spcAft>
              <a:buNone/>
            </a:pPr>
            <a:r>
              <a:rPr lang="en-US" dirty="0" smtClean="0">
                <a:solidFill>
                  <a:srgbClr val="000000"/>
                </a:solidFill>
                <a:latin typeface="Arial"/>
              </a:rPr>
              <a:t>7. Frequently</a:t>
            </a:r>
            <a:r>
              <a:rPr lang="en-US" dirty="0">
                <a:solidFill>
                  <a:srgbClr val="000000"/>
                </a:solidFill>
                <a:latin typeface="Arial"/>
              </a:rPr>
              <a:t>, communities of </a:t>
            </a:r>
            <a:r>
              <a:rPr lang="en-US" dirty="0">
                <a:solidFill>
                  <a:srgbClr val="FF0000"/>
                </a:solidFill>
                <a:effectLst>
                  <a:outerShdw blurRad="38100" dist="38100" dir="2700000" algn="tl">
                    <a:srgbClr val="000000">
                      <a:alpha val="43137"/>
                    </a:srgbClr>
                  </a:outerShdw>
                </a:effectLst>
                <a:latin typeface="Arial"/>
              </a:rPr>
              <a:t>people need help in organizing to deal with their needs</a:t>
            </a:r>
            <a:r>
              <a:rPr lang="en-US" dirty="0">
                <a:solidFill>
                  <a:srgbClr val="000000"/>
                </a:solidFill>
                <a:latin typeface="Arial"/>
              </a:rPr>
              <a:t>, just as many individuals require help with individual problems.</a:t>
            </a:r>
          </a:p>
          <a:p>
            <a:pPr marL="514350" indent="-514350">
              <a:buFont typeface="+mj-lt"/>
              <a:buAutoNum type="arabicPeriod"/>
            </a:pPr>
            <a:endParaRPr lang="en-US" dirty="0"/>
          </a:p>
          <a:p>
            <a:pPr marL="0" indent="0">
              <a:buNone/>
            </a:pPr>
            <a:endParaRPr lang="en-US" dirty="0"/>
          </a:p>
        </p:txBody>
      </p:sp>
    </p:spTree>
    <p:extLst>
      <p:ext uri="{BB962C8B-B14F-4D97-AF65-F5344CB8AC3E}">
        <p14:creationId xmlns:p14="http://schemas.microsoft.com/office/powerpoint/2010/main" val="40453637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3920" y="579120"/>
            <a:ext cx="10322559" cy="5780405"/>
          </a:xfrm>
        </p:spPr>
      </p:pic>
    </p:spTree>
    <p:extLst>
      <p:ext uri="{BB962C8B-B14F-4D97-AF65-F5344CB8AC3E}">
        <p14:creationId xmlns:p14="http://schemas.microsoft.com/office/powerpoint/2010/main" val="2912138635"/>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7" y="585216"/>
            <a:ext cx="10667129" cy="1499616"/>
          </a:xfrm>
        </p:spPr>
        <p:style>
          <a:lnRef idx="2">
            <a:schemeClr val="accent2"/>
          </a:lnRef>
          <a:fillRef idx="1">
            <a:schemeClr val="lt1"/>
          </a:fillRef>
          <a:effectRef idx="0">
            <a:schemeClr val="accent2"/>
          </a:effectRef>
          <a:fontRef idx="minor">
            <a:schemeClr val="dk1"/>
          </a:fontRef>
        </p:style>
        <p:txBody>
          <a:bodyPr>
            <a:normAutofit/>
          </a:bodyPr>
          <a:lstStyle/>
          <a:p>
            <a:r>
              <a:rPr lang="en-US" sz="4000" dirty="0"/>
              <a:t>Community Organizing Methods</a:t>
            </a:r>
          </a:p>
        </p:txBody>
      </p:sp>
      <p:sp>
        <p:nvSpPr>
          <p:cNvPr id="3" name="Content Placeholder 2"/>
          <p:cNvSpPr>
            <a:spLocks noGrp="1"/>
          </p:cNvSpPr>
          <p:nvPr>
            <p:ph idx="1"/>
          </p:nvPr>
        </p:nvSpPr>
        <p:spPr>
          <a:xfrm>
            <a:off x="838200" y="2194559"/>
            <a:ext cx="10515600" cy="4492843"/>
          </a:xfrm>
        </p:spPr>
        <p:txBody>
          <a:bodyPr>
            <a:normAutofit/>
          </a:bodyPr>
          <a:lstStyle/>
          <a:p>
            <a:r>
              <a:rPr lang="en-US" sz="2400" b="1" dirty="0"/>
              <a:t>Locality </a:t>
            </a:r>
            <a:r>
              <a:rPr lang="en-US" sz="2400" b="1" dirty="0" smtClean="0"/>
              <a:t>development</a:t>
            </a:r>
            <a:r>
              <a:rPr lang="en-US" sz="2400" dirty="0" smtClean="0"/>
              <a:t>: is </a:t>
            </a:r>
            <a:r>
              <a:rPr lang="en-US" sz="2400" dirty="0"/>
              <a:t>a broad self-help method in which local citizens develop new skills and become more </a:t>
            </a:r>
            <a:r>
              <a:rPr lang="en-US" sz="2400" dirty="0" smtClean="0"/>
              <a:t>self-sufficient</a:t>
            </a:r>
          </a:p>
          <a:p>
            <a:endParaRPr lang="en-US" sz="2400" dirty="0"/>
          </a:p>
          <a:p>
            <a:r>
              <a:rPr lang="en-US" sz="2400" b="1" dirty="0"/>
              <a:t>Social </a:t>
            </a:r>
            <a:r>
              <a:rPr lang="en-US" sz="2400" b="1" dirty="0" smtClean="0"/>
              <a:t>planning: </a:t>
            </a:r>
            <a:r>
              <a:rPr lang="en-US" sz="2400" dirty="0" smtClean="0"/>
              <a:t>utilizes </a:t>
            </a:r>
            <a:r>
              <a:rPr lang="en-US" sz="2400" dirty="0"/>
              <a:t>skilled volunteers in the community in a technical process of problem </a:t>
            </a:r>
            <a:r>
              <a:rPr lang="en-US" sz="2400" dirty="0" smtClean="0"/>
              <a:t>solving</a:t>
            </a:r>
          </a:p>
          <a:p>
            <a:endParaRPr lang="en-US" sz="2400" dirty="0"/>
          </a:p>
          <a:p>
            <a:r>
              <a:rPr lang="en-US" sz="2400" b="1" dirty="0"/>
              <a:t>Social </a:t>
            </a:r>
            <a:r>
              <a:rPr lang="en-US" sz="2400" b="1" dirty="0" smtClean="0"/>
              <a:t>action: </a:t>
            </a:r>
            <a:r>
              <a:rPr lang="en-US" sz="2400" dirty="0" smtClean="0"/>
              <a:t>is </a:t>
            </a:r>
            <a:r>
              <a:rPr lang="en-US" sz="2400" dirty="0"/>
              <a:t>a technique that involves the redistribution of power and resources to disadvantaged segments of the population.</a:t>
            </a:r>
          </a:p>
          <a:p>
            <a:pPr marL="0" indent="0">
              <a:buNone/>
            </a:pPr>
            <a:endParaRPr lang="en-US" sz="3200" dirty="0"/>
          </a:p>
        </p:txBody>
      </p:sp>
    </p:spTree>
    <p:extLst>
      <p:ext uri="{BB962C8B-B14F-4D97-AF65-F5344CB8AC3E}">
        <p14:creationId xmlns:p14="http://schemas.microsoft.com/office/powerpoint/2010/main" val="1334664191"/>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627797" y="177421"/>
            <a:ext cx="9506803" cy="1105279"/>
          </a:xfrm>
          <a:ln/>
        </p:spPr>
        <p:style>
          <a:lnRef idx="2">
            <a:schemeClr val="accent2"/>
          </a:lnRef>
          <a:fillRef idx="1">
            <a:schemeClr val="lt1"/>
          </a:fillRef>
          <a:effectRef idx="0">
            <a:schemeClr val="accent2"/>
          </a:effectRef>
          <a:fontRef idx="minor">
            <a:schemeClr val="dk1"/>
          </a:fontRef>
        </p:style>
        <p:txBody>
          <a:bodyPr vert="horz" lIns="90488" tIns="44450" rIns="90488" bIns="44450" rtlCol="0" anchor="ctr">
            <a:normAutofit fontScale="90000"/>
          </a:bodyPr>
          <a:lstStyle/>
          <a:p>
            <a:r>
              <a:rPr lang="en-US" dirty="0"/>
              <a:t>Process for Organizing a Community</a:t>
            </a:r>
            <a:r>
              <a:rPr lang="en-US" dirty="0">
                <a:latin typeface="Book Antiqua" panose="02040602050305030304" pitchFamily="18" charset="0"/>
              </a:rPr>
              <a:t> </a:t>
            </a:r>
          </a:p>
        </p:txBody>
      </p:sp>
      <p:sp>
        <p:nvSpPr>
          <p:cNvPr id="88067" name="Rectangle 3"/>
          <p:cNvSpPr>
            <a:spLocks noChangeArrowheads="1"/>
          </p:cNvSpPr>
          <p:nvPr/>
        </p:nvSpPr>
        <p:spPr bwMode="auto">
          <a:xfrm>
            <a:off x="3359150" y="1536700"/>
            <a:ext cx="5626100" cy="520700"/>
          </a:xfrm>
          <a:prstGeom prst="rect">
            <a:avLst/>
          </a:prstGeom>
          <a:solidFill>
            <a:srgbClr val="FFFFFF"/>
          </a:solidFill>
          <a:ln w="12700">
            <a:solidFill>
              <a:schemeClr val="tx1"/>
            </a:solidFill>
            <a:miter lim="800000"/>
            <a:headEnd/>
            <a:tailEnd/>
          </a:ln>
          <a:effectLst>
            <a:outerShdw dist="107763" dir="2700000" algn="ctr" rotWithShape="0">
              <a:schemeClr val="bg2"/>
            </a:outerShdw>
          </a:effectLst>
        </p:spPr>
        <p:txBody>
          <a:bodyPr wrap="none" anchor="ctr"/>
          <a:lstStyle/>
          <a:p>
            <a:endParaRPr lang="en-US"/>
          </a:p>
        </p:txBody>
      </p:sp>
      <p:sp>
        <p:nvSpPr>
          <p:cNvPr id="88068" name="Rectangle 4"/>
          <p:cNvSpPr>
            <a:spLocks noChangeArrowheads="1"/>
          </p:cNvSpPr>
          <p:nvPr/>
        </p:nvSpPr>
        <p:spPr bwMode="auto">
          <a:xfrm>
            <a:off x="4094163" y="1603376"/>
            <a:ext cx="2850140"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b="1" dirty="0">
                <a:latin typeface="Book Antiqua" panose="02040602050305030304" pitchFamily="18" charset="0"/>
              </a:rPr>
              <a:t>Recognizing the problem</a:t>
            </a:r>
            <a:endParaRPr lang="en-US" b="1" dirty="0">
              <a:solidFill>
                <a:schemeClr val="bg2"/>
              </a:solidFill>
              <a:latin typeface="Book Antiqua" panose="02040602050305030304" pitchFamily="18" charset="0"/>
            </a:endParaRPr>
          </a:p>
        </p:txBody>
      </p:sp>
      <p:sp>
        <p:nvSpPr>
          <p:cNvPr id="88069" name="Rectangle 5"/>
          <p:cNvSpPr>
            <a:spLocks noChangeArrowheads="1"/>
          </p:cNvSpPr>
          <p:nvPr/>
        </p:nvSpPr>
        <p:spPr bwMode="auto">
          <a:xfrm>
            <a:off x="3359150" y="2514600"/>
            <a:ext cx="5626100" cy="520700"/>
          </a:xfrm>
          <a:prstGeom prst="rect">
            <a:avLst/>
          </a:prstGeom>
          <a:solidFill>
            <a:srgbClr val="FFFFFF"/>
          </a:solidFill>
          <a:ln w="12700">
            <a:solidFill>
              <a:schemeClr val="tx1"/>
            </a:solidFill>
            <a:miter lim="800000"/>
            <a:headEnd/>
            <a:tailEnd/>
          </a:ln>
          <a:effectLst>
            <a:outerShdw dist="107763" dir="2700000" algn="ctr" rotWithShape="0">
              <a:schemeClr val="bg2"/>
            </a:outerShdw>
          </a:effectLst>
        </p:spPr>
        <p:txBody>
          <a:bodyPr wrap="none" anchor="ctr"/>
          <a:lstStyle/>
          <a:p>
            <a:endParaRPr lang="en-US"/>
          </a:p>
        </p:txBody>
      </p:sp>
      <p:sp>
        <p:nvSpPr>
          <p:cNvPr id="88070" name="Rectangle 6"/>
          <p:cNvSpPr>
            <a:spLocks noChangeArrowheads="1"/>
          </p:cNvSpPr>
          <p:nvPr/>
        </p:nvSpPr>
        <p:spPr bwMode="auto">
          <a:xfrm>
            <a:off x="3359150" y="3429000"/>
            <a:ext cx="5626100" cy="520700"/>
          </a:xfrm>
          <a:prstGeom prst="rect">
            <a:avLst/>
          </a:prstGeom>
          <a:solidFill>
            <a:srgbClr val="FFFFFF"/>
          </a:solidFill>
          <a:ln w="12700">
            <a:solidFill>
              <a:schemeClr val="tx1"/>
            </a:solidFill>
            <a:miter lim="800000"/>
            <a:headEnd/>
            <a:tailEnd/>
          </a:ln>
          <a:effectLst>
            <a:outerShdw dist="107763" dir="2700000" algn="ctr" rotWithShape="0">
              <a:schemeClr val="bg2"/>
            </a:outerShdw>
          </a:effectLst>
        </p:spPr>
        <p:txBody>
          <a:bodyPr wrap="none" anchor="ctr"/>
          <a:lstStyle/>
          <a:p>
            <a:endParaRPr lang="en-US"/>
          </a:p>
        </p:txBody>
      </p:sp>
      <p:sp>
        <p:nvSpPr>
          <p:cNvPr id="88071" name="Rectangle 7"/>
          <p:cNvSpPr>
            <a:spLocks noChangeArrowheads="1"/>
          </p:cNvSpPr>
          <p:nvPr/>
        </p:nvSpPr>
        <p:spPr bwMode="auto">
          <a:xfrm>
            <a:off x="3359150" y="4279900"/>
            <a:ext cx="5626100" cy="520700"/>
          </a:xfrm>
          <a:prstGeom prst="rect">
            <a:avLst/>
          </a:prstGeom>
          <a:solidFill>
            <a:srgbClr val="FFFFFF"/>
          </a:solidFill>
          <a:ln w="12700">
            <a:solidFill>
              <a:schemeClr val="tx1"/>
            </a:solidFill>
            <a:miter lim="800000"/>
            <a:headEnd/>
            <a:tailEnd/>
          </a:ln>
          <a:effectLst>
            <a:outerShdw dist="107763" dir="2700000" algn="ctr" rotWithShape="0">
              <a:schemeClr val="bg2"/>
            </a:outerShdw>
          </a:effectLst>
        </p:spPr>
        <p:txBody>
          <a:bodyPr wrap="none" anchor="ctr"/>
          <a:lstStyle/>
          <a:p>
            <a:endParaRPr lang="en-US"/>
          </a:p>
        </p:txBody>
      </p:sp>
      <p:sp>
        <p:nvSpPr>
          <p:cNvPr id="88072" name="Rectangle 8"/>
          <p:cNvSpPr>
            <a:spLocks noChangeArrowheads="1"/>
          </p:cNvSpPr>
          <p:nvPr/>
        </p:nvSpPr>
        <p:spPr bwMode="auto">
          <a:xfrm>
            <a:off x="3359150" y="5181600"/>
            <a:ext cx="5626100" cy="520700"/>
          </a:xfrm>
          <a:prstGeom prst="rect">
            <a:avLst/>
          </a:prstGeom>
          <a:solidFill>
            <a:srgbClr val="FFFFFF"/>
          </a:solidFill>
          <a:ln w="12700">
            <a:solidFill>
              <a:schemeClr val="tx1"/>
            </a:solidFill>
            <a:miter lim="800000"/>
            <a:headEnd/>
            <a:tailEnd/>
          </a:ln>
          <a:effectLst>
            <a:outerShdw dist="107763" dir="2700000" algn="ctr" rotWithShape="0">
              <a:schemeClr val="bg2"/>
            </a:outerShdw>
          </a:effectLst>
        </p:spPr>
        <p:txBody>
          <a:bodyPr wrap="none" anchor="ctr"/>
          <a:lstStyle/>
          <a:p>
            <a:endParaRPr lang="en-US"/>
          </a:p>
        </p:txBody>
      </p:sp>
      <p:sp>
        <p:nvSpPr>
          <p:cNvPr id="88073" name="Rectangle 9"/>
          <p:cNvSpPr>
            <a:spLocks noChangeArrowheads="1"/>
          </p:cNvSpPr>
          <p:nvPr/>
        </p:nvSpPr>
        <p:spPr bwMode="auto">
          <a:xfrm>
            <a:off x="3359150" y="6032500"/>
            <a:ext cx="5626100" cy="520700"/>
          </a:xfrm>
          <a:prstGeom prst="rect">
            <a:avLst/>
          </a:prstGeom>
          <a:solidFill>
            <a:srgbClr val="FFFFFF"/>
          </a:solidFill>
          <a:ln w="12700">
            <a:solidFill>
              <a:schemeClr val="tx1"/>
            </a:solidFill>
            <a:miter lim="800000"/>
            <a:headEnd/>
            <a:tailEnd/>
          </a:ln>
          <a:effectLst>
            <a:outerShdw dist="107763" dir="2700000" algn="ctr" rotWithShape="0">
              <a:schemeClr val="bg2"/>
            </a:outerShdw>
          </a:effectLst>
        </p:spPr>
        <p:txBody>
          <a:bodyPr wrap="none" anchor="ctr"/>
          <a:lstStyle/>
          <a:p>
            <a:endParaRPr lang="en-US"/>
          </a:p>
        </p:txBody>
      </p:sp>
      <p:sp>
        <p:nvSpPr>
          <p:cNvPr id="88074" name="Rectangle 10"/>
          <p:cNvSpPr>
            <a:spLocks noChangeArrowheads="1"/>
          </p:cNvSpPr>
          <p:nvPr/>
        </p:nvSpPr>
        <p:spPr bwMode="auto">
          <a:xfrm>
            <a:off x="3560763" y="2593976"/>
            <a:ext cx="3760646"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b="1" dirty="0">
                <a:latin typeface="Book Antiqua" panose="02040602050305030304" pitchFamily="18" charset="0"/>
              </a:rPr>
              <a:t>Making entry into the community</a:t>
            </a:r>
            <a:endParaRPr lang="en-US" b="1" dirty="0">
              <a:solidFill>
                <a:schemeClr val="bg2"/>
              </a:solidFill>
              <a:latin typeface="Book Antiqua" panose="02040602050305030304" pitchFamily="18" charset="0"/>
            </a:endParaRPr>
          </a:p>
        </p:txBody>
      </p:sp>
      <p:sp>
        <p:nvSpPr>
          <p:cNvPr id="88075" name="Rectangle 11"/>
          <p:cNvSpPr>
            <a:spLocks noChangeArrowheads="1"/>
          </p:cNvSpPr>
          <p:nvPr/>
        </p:nvSpPr>
        <p:spPr bwMode="auto">
          <a:xfrm>
            <a:off x="4246563" y="3432176"/>
            <a:ext cx="2555188"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b="1" dirty="0">
                <a:latin typeface="Book Antiqua" panose="02040602050305030304" pitchFamily="18" charset="0"/>
              </a:rPr>
              <a:t>Organizing the people</a:t>
            </a:r>
            <a:endParaRPr lang="en-US" b="1" dirty="0">
              <a:solidFill>
                <a:schemeClr val="bg2"/>
              </a:solidFill>
              <a:latin typeface="Book Antiqua" panose="02040602050305030304" pitchFamily="18" charset="0"/>
            </a:endParaRPr>
          </a:p>
        </p:txBody>
      </p:sp>
      <p:sp>
        <p:nvSpPr>
          <p:cNvPr id="88076" name="Rectangle 12"/>
          <p:cNvSpPr>
            <a:spLocks noChangeArrowheads="1"/>
          </p:cNvSpPr>
          <p:nvPr/>
        </p:nvSpPr>
        <p:spPr bwMode="auto">
          <a:xfrm>
            <a:off x="4325938" y="4270376"/>
            <a:ext cx="2888612"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b="1">
                <a:latin typeface="Book Antiqua" panose="02040602050305030304" pitchFamily="18" charset="0"/>
              </a:rPr>
              <a:t>Assessing the community</a:t>
            </a:r>
            <a:endParaRPr lang="en-US" b="1">
              <a:solidFill>
                <a:schemeClr val="bg2"/>
              </a:solidFill>
              <a:latin typeface="Book Antiqua" panose="02040602050305030304" pitchFamily="18" charset="0"/>
            </a:endParaRPr>
          </a:p>
        </p:txBody>
      </p:sp>
      <p:sp>
        <p:nvSpPr>
          <p:cNvPr id="88077" name="Rectangle 13"/>
          <p:cNvSpPr>
            <a:spLocks noChangeArrowheads="1"/>
          </p:cNvSpPr>
          <p:nvPr/>
        </p:nvSpPr>
        <p:spPr bwMode="auto">
          <a:xfrm>
            <a:off x="3408364" y="5184776"/>
            <a:ext cx="4267195"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b="1">
                <a:solidFill>
                  <a:schemeClr val="bg2"/>
                </a:solidFill>
                <a:latin typeface="Book Antiqua" panose="02040602050305030304" pitchFamily="18" charset="0"/>
              </a:rPr>
              <a:t> </a:t>
            </a:r>
            <a:r>
              <a:rPr lang="en-US" b="1">
                <a:latin typeface="Book Antiqua" panose="02040602050305030304" pitchFamily="18" charset="0"/>
              </a:rPr>
              <a:t>Determining priorities &amp; setting goals</a:t>
            </a:r>
            <a:endParaRPr lang="en-US" b="1">
              <a:solidFill>
                <a:schemeClr val="bg2"/>
              </a:solidFill>
              <a:latin typeface="Book Antiqua" panose="02040602050305030304" pitchFamily="18" charset="0"/>
            </a:endParaRPr>
          </a:p>
        </p:txBody>
      </p:sp>
      <p:sp>
        <p:nvSpPr>
          <p:cNvPr id="88078" name="Rectangle 14"/>
          <p:cNvSpPr>
            <a:spLocks noChangeArrowheads="1"/>
          </p:cNvSpPr>
          <p:nvPr/>
        </p:nvSpPr>
        <p:spPr bwMode="auto">
          <a:xfrm>
            <a:off x="3484563" y="6099176"/>
            <a:ext cx="3869650"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b="1">
                <a:latin typeface="Book Antiqua" panose="02040602050305030304" pitchFamily="18" charset="0"/>
              </a:rPr>
              <a:t>Selecting a solution to the problem</a:t>
            </a:r>
            <a:endParaRPr lang="en-US" b="1">
              <a:solidFill>
                <a:schemeClr val="bg2"/>
              </a:solidFill>
              <a:latin typeface="Book Antiqua" panose="02040602050305030304" pitchFamily="18" charset="0"/>
            </a:endParaRPr>
          </a:p>
        </p:txBody>
      </p:sp>
      <p:sp>
        <p:nvSpPr>
          <p:cNvPr id="88079" name="AutoShape 15"/>
          <p:cNvSpPr>
            <a:spLocks noChangeArrowheads="1"/>
          </p:cNvSpPr>
          <p:nvPr/>
        </p:nvSpPr>
        <p:spPr bwMode="auto">
          <a:xfrm rot="16200000" flipH="1">
            <a:off x="5835650" y="2794000"/>
            <a:ext cx="368300" cy="901700"/>
          </a:xfrm>
          <a:prstGeom prst="rightArrow">
            <a:avLst>
              <a:gd name="adj1" fmla="val 50000"/>
              <a:gd name="adj2" fmla="val 50005"/>
            </a:avLst>
          </a:prstGeom>
          <a:solidFill>
            <a:schemeClr val="accent1"/>
          </a:solidFill>
          <a:ln w="12700">
            <a:solidFill>
              <a:schemeClr val="tx1"/>
            </a:solidFill>
            <a:miter lim="800000"/>
            <a:headEnd/>
            <a:tailEnd/>
          </a:ln>
          <a:effectLst>
            <a:outerShdw dist="107763" dir="2700000" algn="ctr" rotWithShape="0">
              <a:schemeClr val="bg2"/>
            </a:outerShdw>
          </a:effectLst>
        </p:spPr>
        <p:txBody>
          <a:bodyPr wrap="none" anchor="ctr"/>
          <a:lstStyle/>
          <a:p>
            <a:endParaRPr lang="en-US"/>
          </a:p>
        </p:txBody>
      </p:sp>
      <p:sp>
        <p:nvSpPr>
          <p:cNvPr id="88080" name="AutoShape 16"/>
          <p:cNvSpPr>
            <a:spLocks noChangeArrowheads="1"/>
          </p:cNvSpPr>
          <p:nvPr/>
        </p:nvSpPr>
        <p:spPr bwMode="auto">
          <a:xfrm rot="16200000" flipH="1">
            <a:off x="5873750" y="3657600"/>
            <a:ext cx="292100" cy="901700"/>
          </a:xfrm>
          <a:prstGeom prst="rightArrow">
            <a:avLst>
              <a:gd name="adj1" fmla="val 50000"/>
              <a:gd name="adj2" fmla="val 50005"/>
            </a:avLst>
          </a:prstGeom>
          <a:solidFill>
            <a:schemeClr val="accent1"/>
          </a:solidFill>
          <a:ln w="12700">
            <a:solidFill>
              <a:schemeClr val="tx1"/>
            </a:solidFill>
            <a:miter lim="800000"/>
            <a:headEnd/>
            <a:tailEnd/>
          </a:ln>
          <a:effectLst>
            <a:outerShdw dist="107763" dir="2700000" algn="ctr" rotWithShape="0">
              <a:schemeClr val="bg2"/>
            </a:outerShdw>
          </a:effectLst>
        </p:spPr>
        <p:txBody>
          <a:bodyPr wrap="none" anchor="ctr"/>
          <a:lstStyle/>
          <a:p>
            <a:endParaRPr lang="en-US"/>
          </a:p>
        </p:txBody>
      </p:sp>
      <p:sp>
        <p:nvSpPr>
          <p:cNvPr id="88081" name="AutoShape 17"/>
          <p:cNvSpPr>
            <a:spLocks noChangeArrowheads="1"/>
          </p:cNvSpPr>
          <p:nvPr/>
        </p:nvSpPr>
        <p:spPr bwMode="auto">
          <a:xfrm rot="16200000" flipH="1">
            <a:off x="5835650" y="4533900"/>
            <a:ext cx="368300" cy="901700"/>
          </a:xfrm>
          <a:prstGeom prst="rightArrow">
            <a:avLst>
              <a:gd name="adj1" fmla="val 50000"/>
              <a:gd name="adj2" fmla="val 50005"/>
            </a:avLst>
          </a:prstGeom>
          <a:solidFill>
            <a:schemeClr val="accent1"/>
          </a:solidFill>
          <a:ln w="12700">
            <a:solidFill>
              <a:schemeClr val="tx1"/>
            </a:solidFill>
            <a:miter lim="800000"/>
            <a:headEnd/>
            <a:tailEnd/>
          </a:ln>
          <a:effectLst>
            <a:outerShdw dist="107763" dir="2700000" algn="ctr" rotWithShape="0">
              <a:schemeClr val="bg2"/>
            </a:outerShdw>
          </a:effectLst>
        </p:spPr>
        <p:txBody>
          <a:bodyPr wrap="none" anchor="ctr"/>
          <a:lstStyle/>
          <a:p>
            <a:endParaRPr lang="en-US"/>
          </a:p>
        </p:txBody>
      </p:sp>
      <p:sp>
        <p:nvSpPr>
          <p:cNvPr id="88082" name="AutoShape 18"/>
          <p:cNvSpPr>
            <a:spLocks noChangeArrowheads="1"/>
          </p:cNvSpPr>
          <p:nvPr/>
        </p:nvSpPr>
        <p:spPr bwMode="auto">
          <a:xfrm rot="16200000" flipH="1">
            <a:off x="5835650" y="5384800"/>
            <a:ext cx="368300" cy="901700"/>
          </a:xfrm>
          <a:prstGeom prst="rightArrow">
            <a:avLst>
              <a:gd name="adj1" fmla="val 50000"/>
              <a:gd name="adj2" fmla="val 50005"/>
            </a:avLst>
          </a:prstGeom>
          <a:solidFill>
            <a:schemeClr val="accent1"/>
          </a:solidFill>
          <a:ln w="12700">
            <a:solidFill>
              <a:schemeClr val="tx1"/>
            </a:solidFill>
            <a:miter lim="800000"/>
            <a:headEnd/>
            <a:tailEnd/>
          </a:ln>
          <a:effectLst>
            <a:outerShdw dist="107763" dir="2700000" algn="ctr" rotWithShape="0">
              <a:schemeClr val="bg2"/>
            </a:outerShdw>
          </a:effectLst>
        </p:spPr>
        <p:txBody>
          <a:bodyPr wrap="none" anchor="ctr"/>
          <a:lstStyle/>
          <a:p>
            <a:endParaRPr lang="en-US"/>
          </a:p>
        </p:txBody>
      </p:sp>
      <p:sp>
        <p:nvSpPr>
          <p:cNvPr id="88083" name="AutoShape 19"/>
          <p:cNvSpPr>
            <a:spLocks noChangeArrowheads="1"/>
          </p:cNvSpPr>
          <p:nvPr/>
        </p:nvSpPr>
        <p:spPr bwMode="auto">
          <a:xfrm rot="16200000" flipH="1">
            <a:off x="5797550" y="1841500"/>
            <a:ext cx="444500" cy="901700"/>
          </a:xfrm>
          <a:prstGeom prst="rightArrow">
            <a:avLst>
              <a:gd name="adj1" fmla="val 50000"/>
              <a:gd name="adj2" fmla="val 50005"/>
            </a:avLst>
          </a:prstGeom>
          <a:solidFill>
            <a:schemeClr val="accent1"/>
          </a:solidFill>
          <a:ln w="12700">
            <a:solidFill>
              <a:schemeClr val="tx1"/>
            </a:solidFill>
            <a:miter lim="800000"/>
            <a:headEnd/>
            <a:tailEnd/>
          </a:ln>
          <a:effectLst>
            <a:outerShdw dist="107763" dir="2700000" algn="ctr" rotWithShape="0">
              <a:schemeClr val="bg2"/>
            </a:outerShdw>
          </a:effectLst>
        </p:spPr>
        <p:txBody>
          <a:bodyPr wrap="none" anchor="ctr"/>
          <a:lstStyle/>
          <a:p>
            <a:endParaRPr lang="en-US"/>
          </a:p>
        </p:txBody>
      </p:sp>
    </p:spTree>
    <p:extLst>
      <p:ext uri="{BB962C8B-B14F-4D97-AF65-F5344CB8AC3E}">
        <p14:creationId xmlns:p14="http://schemas.microsoft.com/office/powerpoint/2010/main" val="2359403238"/>
      </p:ext>
    </p:extLst>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8067"/>
                                        </p:tgtEl>
                                        <p:attrNameLst>
                                          <p:attrName>style.visibility</p:attrName>
                                        </p:attrNameLst>
                                      </p:cBhvr>
                                      <p:to>
                                        <p:strVal val="visible"/>
                                      </p:to>
                                    </p:set>
                                  </p:childTnLst>
                                </p:cTn>
                              </p:par>
                            </p:childTnLst>
                          </p:cTn>
                        </p:par>
                        <p:par>
                          <p:cTn id="7" fill="hold" nodeType="afterGroup">
                            <p:stCondLst>
                              <p:cond delay="500"/>
                            </p:stCondLst>
                            <p:childTnLst>
                              <p:par>
                                <p:cTn id="8" presetID="17" presetClass="entr" presetSubtype="1" fill="hold" grpId="0" nodeType="afterEffect">
                                  <p:stCondLst>
                                    <p:cond delay="0"/>
                                  </p:stCondLst>
                                  <p:childTnLst>
                                    <p:set>
                                      <p:cBhvr>
                                        <p:cTn id="9" dur="1" fill="hold">
                                          <p:stCondLst>
                                            <p:cond delay="0"/>
                                          </p:stCondLst>
                                        </p:cTn>
                                        <p:tgtEl>
                                          <p:spTgt spid="88068"/>
                                        </p:tgtEl>
                                        <p:attrNameLst>
                                          <p:attrName>style.visibility</p:attrName>
                                        </p:attrNameLst>
                                      </p:cBhvr>
                                      <p:to>
                                        <p:strVal val="visible"/>
                                      </p:to>
                                    </p:set>
                                    <p:anim calcmode="lin" valueType="num">
                                      <p:cBhvr>
                                        <p:cTn id="10" dur="500" fill="hold"/>
                                        <p:tgtEl>
                                          <p:spTgt spid="88068"/>
                                        </p:tgtEl>
                                        <p:attrNameLst>
                                          <p:attrName>ppt_x</p:attrName>
                                        </p:attrNameLst>
                                      </p:cBhvr>
                                      <p:tavLst>
                                        <p:tav tm="0">
                                          <p:val>
                                            <p:strVal val="#ppt_x"/>
                                          </p:val>
                                        </p:tav>
                                        <p:tav tm="100000">
                                          <p:val>
                                            <p:strVal val="#ppt_x"/>
                                          </p:val>
                                        </p:tav>
                                      </p:tavLst>
                                    </p:anim>
                                    <p:anim calcmode="lin" valueType="num">
                                      <p:cBhvr>
                                        <p:cTn id="11" dur="500" fill="hold"/>
                                        <p:tgtEl>
                                          <p:spTgt spid="88068"/>
                                        </p:tgtEl>
                                        <p:attrNameLst>
                                          <p:attrName>ppt_y</p:attrName>
                                        </p:attrNameLst>
                                      </p:cBhvr>
                                      <p:tavLst>
                                        <p:tav tm="0">
                                          <p:val>
                                            <p:strVal val="#ppt_y-#ppt_h/2"/>
                                          </p:val>
                                        </p:tav>
                                        <p:tav tm="100000">
                                          <p:val>
                                            <p:strVal val="#ppt_y"/>
                                          </p:val>
                                        </p:tav>
                                      </p:tavLst>
                                    </p:anim>
                                    <p:anim calcmode="lin" valueType="num">
                                      <p:cBhvr>
                                        <p:cTn id="12" dur="500" fill="hold"/>
                                        <p:tgtEl>
                                          <p:spTgt spid="88068"/>
                                        </p:tgtEl>
                                        <p:attrNameLst>
                                          <p:attrName>ppt_w</p:attrName>
                                        </p:attrNameLst>
                                      </p:cBhvr>
                                      <p:tavLst>
                                        <p:tav tm="0">
                                          <p:val>
                                            <p:strVal val="#ppt_w"/>
                                          </p:val>
                                        </p:tav>
                                        <p:tav tm="100000">
                                          <p:val>
                                            <p:strVal val="#ppt_w"/>
                                          </p:val>
                                        </p:tav>
                                      </p:tavLst>
                                    </p:anim>
                                    <p:anim calcmode="lin" valueType="num">
                                      <p:cBhvr>
                                        <p:cTn id="13" dur="500" fill="hold"/>
                                        <p:tgtEl>
                                          <p:spTgt spid="88068"/>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88068"/>
                                        </p:tgtEl>
                                        <p:attrNameLst>
                                          <p:attrName>ppt_c</p:attrName>
                                        </p:attrNameLst>
                                      </p:cBhvr>
                                      <p:to>
                                        <a:srgbClr val="CC3300"/>
                                      </p:to>
                                    </p:animClr>
                                  </p:subTnLst>
                                </p:cTn>
                              </p:par>
                            </p:childTnLst>
                          </p:cTn>
                        </p:par>
                        <p:par>
                          <p:cTn id="14" fill="hold" nodeType="afterGroup">
                            <p:stCondLst>
                              <p:cond delay="1000"/>
                            </p:stCondLst>
                            <p:childTnLst>
                              <p:par>
                                <p:cTn id="15" presetID="12" presetClass="entr" presetSubtype="1" fill="hold" grpId="0" nodeType="afterEffect">
                                  <p:stCondLst>
                                    <p:cond delay="1000"/>
                                  </p:stCondLst>
                                  <p:childTnLst>
                                    <p:set>
                                      <p:cBhvr>
                                        <p:cTn id="16" dur="1" fill="hold">
                                          <p:stCondLst>
                                            <p:cond delay="0"/>
                                          </p:stCondLst>
                                        </p:cTn>
                                        <p:tgtEl>
                                          <p:spTgt spid="88083"/>
                                        </p:tgtEl>
                                        <p:attrNameLst>
                                          <p:attrName>style.visibility</p:attrName>
                                        </p:attrNameLst>
                                      </p:cBhvr>
                                      <p:to>
                                        <p:strVal val="visible"/>
                                      </p:to>
                                    </p:set>
                                    <p:anim calcmode="lin" valueType="num">
                                      <p:cBhvr additive="base">
                                        <p:cTn id="17" dur="500"/>
                                        <p:tgtEl>
                                          <p:spTgt spid="88083"/>
                                        </p:tgtEl>
                                        <p:attrNameLst>
                                          <p:attrName>ppt_y</p:attrName>
                                        </p:attrNameLst>
                                      </p:cBhvr>
                                      <p:tavLst>
                                        <p:tav tm="0">
                                          <p:val>
                                            <p:strVal val="#ppt_y-#ppt_h*1.125000"/>
                                          </p:val>
                                        </p:tav>
                                        <p:tav tm="100000">
                                          <p:val>
                                            <p:strVal val="#ppt_y"/>
                                          </p:val>
                                        </p:tav>
                                      </p:tavLst>
                                    </p:anim>
                                    <p:animEffect transition="in" filter="wipe(down)">
                                      <p:cBhvr>
                                        <p:cTn id="18" dur="500"/>
                                        <p:tgtEl>
                                          <p:spTgt spid="88083"/>
                                        </p:tgtEl>
                                      </p:cBhvr>
                                    </p:animEffect>
                                  </p:childTnLst>
                                </p:cTn>
                              </p:par>
                            </p:childTnLst>
                          </p:cTn>
                        </p:par>
                        <p:par>
                          <p:cTn id="19" fill="hold" nodeType="afterGroup">
                            <p:stCondLst>
                              <p:cond delay="2500"/>
                            </p:stCondLst>
                            <p:childTnLst>
                              <p:par>
                                <p:cTn id="20" presetID="1" presetClass="entr" presetSubtype="0" fill="hold" grpId="0" nodeType="afterEffect">
                                  <p:stCondLst>
                                    <p:cond delay="2000"/>
                                  </p:stCondLst>
                                  <p:childTnLst>
                                    <p:set>
                                      <p:cBhvr>
                                        <p:cTn id="21" dur="1" fill="hold">
                                          <p:stCondLst>
                                            <p:cond delay="499"/>
                                          </p:stCondLst>
                                        </p:cTn>
                                        <p:tgtEl>
                                          <p:spTgt spid="88069"/>
                                        </p:tgtEl>
                                        <p:attrNameLst>
                                          <p:attrName>style.visibility</p:attrName>
                                        </p:attrNameLst>
                                      </p:cBhvr>
                                      <p:to>
                                        <p:strVal val="visible"/>
                                      </p:to>
                                    </p:set>
                                  </p:childTnLst>
                                </p:cTn>
                              </p:par>
                            </p:childTnLst>
                          </p:cTn>
                        </p:par>
                        <p:par>
                          <p:cTn id="22" fill="hold" nodeType="afterGroup">
                            <p:stCondLst>
                              <p:cond delay="5000"/>
                            </p:stCondLst>
                            <p:childTnLst>
                              <p:par>
                                <p:cTn id="23" presetID="17" presetClass="entr" presetSubtype="1" fill="hold" grpId="0" nodeType="afterEffect">
                                  <p:stCondLst>
                                    <p:cond delay="0"/>
                                  </p:stCondLst>
                                  <p:childTnLst>
                                    <p:set>
                                      <p:cBhvr>
                                        <p:cTn id="24" dur="1" fill="hold">
                                          <p:stCondLst>
                                            <p:cond delay="0"/>
                                          </p:stCondLst>
                                        </p:cTn>
                                        <p:tgtEl>
                                          <p:spTgt spid="88074"/>
                                        </p:tgtEl>
                                        <p:attrNameLst>
                                          <p:attrName>style.visibility</p:attrName>
                                        </p:attrNameLst>
                                      </p:cBhvr>
                                      <p:to>
                                        <p:strVal val="visible"/>
                                      </p:to>
                                    </p:set>
                                    <p:anim calcmode="lin" valueType="num">
                                      <p:cBhvr>
                                        <p:cTn id="25" dur="500" fill="hold"/>
                                        <p:tgtEl>
                                          <p:spTgt spid="88074"/>
                                        </p:tgtEl>
                                        <p:attrNameLst>
                                          <p:attrName>ppt_x</p:attrName>
                                        </p:attrNameLst>
                                      </p:cBhvr>
                                      <p:tavLst>
                                        <p:tav tm="0">
                                          <p:val>
                                            <p:strVal val="#ppt_x"/>
                                          </p:val>
                                        </p:tav>
                                        <p:tav tm="100000">
                                          <p:val>
                                            <p:strVal val="#ppt_x"/>
                                          </p:val>
                                        </p:tav>
                                      </p:tavLst>
                                    </p:anim>
                                    <p:anim calcmode="lin" valueType="num">
                                      <p:cBhvr>
                                        <p:cTn id="26" dur="500" fill="hold"/>
                                        <p:tgtEl>
                                          <p:spTgt spid="88074"/>
                                        </p:tgtEl>
                                        <p:attrNameLst>
                                          <p:attrName>ppt_y</p:attrName>
                                        </p:attrNameLst>
                                      </p:cBhvr>
                                      <p:tavLst>
                                        <p:tav tm="0">
                                          <p:val>
                                            <p:strVal val="#ppt_y-#ppt_h/2"/>
                                          </p:val>
                                        </p:tav>
                                        <p:tav tm="100000">
                                          <p:val>
                                            <p:strVal val="#ppt_y"/>
                                          </p:val>
                                        </p:tav>
                                      </p:tavLst>
                                    </p:anim>
                                    <p:anim calcmode="lin" valueType="num">
                                      <p:cBhvr>
                                        <p:cTn id="27" dur="500" fill="hold"/>
                                        <p:tgtEl>
                                          <p:spTgt spid="88074"/>
                                        </p:tgtEl>
                                        <p:attrNameLst>
                                          <p:attrName>ppt_w</p:attrName>
                                        </p:attrNameLst>
                                      </p:cBhvr>
                                      <p:tavLst>
                                        <p:tav tm="0">
                                          <p:val>
                                            <p:strVal val="#ppt_w"/>
                                          </p:val>
                                        </p:tav>
                                        <p:tav tm="100000">
                                          <p:val>
                                            <p:strVal val="#ppt_w"/>
                                          </p:val>
                                        </p:tav>
                                      </p:tavLst>
                                    </p:anim>
                                    <p:anim calcmode="lin" valueType="num">
                                      <p:cBhvr>
                                        <p:cTn id="28" dur="500" fill="hold"/>
                                        <p:tgtEl>
                                          <p:spTgt spid="88074"/>
                                        </p:tgtEl>
                                        <p:attrNameLst>
                                          <p:attrName>ppt_h</p:attrName>
                                        </p:attrNameLst>
                                      </p:cBhvr>
                                      <p:tavLst>
                                        <p:tav tm="0">
                                          <p:val>
                                            <p:fltVal val="0"/>
                                          </p:val>
                                        </p:tav>
                                        <p:tav tm="100000">
                                          <p:val>
                                            <p:strVal val="#ppt_h"/>
                                          </p:val>
                                        </p:tav>
                                      </p:tavLst>
                                    </p:anim>
                                  </p:childTnLst>
                                </p:cTn>
                              </p:par>
                            </p:childTnLst>
                          </p:cTn>
                        </p:par>
                        <p:par>
                          <p:cTn id="29" fill="hold" nodeType="afterGroup">
                            <p:stCondLst>
                              <p:cond delay="5500"/>
                            </p:stCondLst>
                            <p:childTnLst>
                              <p:par>
                                <p:cTn id="30" presetID="12" presetClass="entr" presetSubtype="1" fill="hold" grpId="0" nodeType="afterEffect">
                                  <p:stCondLst>
                                    <p:cond delay="0"/>
                                  </p:stCondLst>
                                  <p:childTnLst>
                                    <p:set>
                                      <p:cBhvr>
                                        <p:cTn id="31" dur="1" fill="hold">
                                          <p:stCondLst>
                                            <p:cond delay="0"/>
                                          </p:stCondLst>
                                        </p:cTn>
                                        <p:tgtEl>
                                          <p:spTgt spid="88079"/>
                                        </p:tgtEl>
                                        <p:attrNameLst>
                                          <p:attrName>style.visibility</p:attrName>
                                        </p:attrNameLst>
                                      </p:cBhvr>
                                      <p:to>
                                        <p:strVal val="visible"/>
                                      </p:to>
                                    </p:set>
                                    <p:anim calcmode="lin" valueType="num">
                                      <p:cBhvr additive="base">
                                        <p:cTn id="32" dur="500"/>
                                        <p:tgtEl>
                                          <p:spTgt spid="88079"/>
                                        </p:tgtEl>
                                        <p:attrNameLst>
                                          <p:attrName>ppt_y</p:attrName>
                                        </p:attrNameLst>
                                      </p:cBhvr>
                                      <p:tavLst>
                                        <p:tav tm="0">
                                          <p:val>
                                            <p:strVal val="#ppt_y-#ppt_h*1.125000"/>
                                          </p:val>
                                        </p:tav>
                                        <p:tav tm="100000">
                                          <p:val>
                                            <p:strVal val="#ppt_y"/>
                                          </p:val>
                                        </p:tav>
                                      </p:tavLst>
                                    </p:anim>
                                    <p:animEffect transition="in" filter="wipe(down)">
                                      <p:cBhvr>
                                        <p:cTn id="33" dur="500"/>
                                        <p:tgtEl>
                                          <p:spTgt spid="88079"/>
                                        </p:tgtEl>
                                      </p:cBhvr>
                                    </p:animEffect>
                                  </p:childTnLst>
                                </p:cTn>
                              </p:par>
                            </p:childTnLst>
                          </p:cTn>
                        </p:par>
                        <p:par>
                          <p:cTn id="34" fill="hold" nodeType="afterGroup">
                            <p:stCondLst>
                              <p:cond delay="6000"/>
                            </p:stCondLst>
                            <p:childTnLst>
                              <p:par>
                                <p:cTn id="35" presetID="1" presetClass="entr" presetSubtype="0" fill="hold" grpId="0" nodeType="afterEffect">
                                  <p:stCondLst>
                                    <p:cond delay="2000"/>
                                  </p:stCondLst>
                                  <p:childTnLst>
                                    <p:set>
                                      <p:cBhvr>
                                        <p:cTn id="36" dur="1" fill="hold">
                                          <p:stCondLst>
                                            <p:cond delay="499"/>
                                          </p:stCondLst>
                                        </p:cTn>
                                        <p:tgtEl>
                                          <p:spTgt spid="88070"/>
                                        </p:tgtEl>
                                        <p:attrNameLst>
                                          <p:attrName>style.visibility</p:attrName>
                                        </p:attrNameLst>
                                      </p:cBhvr>
                                      <p:to>
                                        <p:strVal val="visible"/>
                                      </p:to>
                                    </p:set>
                                  </p:childTnLst>
                                </p:cTn>
                              </p:par>
                            </p:childTnLst>
                          </p:cTn>
                        </p:par>
                        <p:par>
                          <p:cTn id="37" fill="hold" nodeType="afterGroup">
                            <p:stCondLst>
                              <p:cond delay="8500"/>
                            </p:stCondLst>
                            <p:childTnLst>
                              <p:par>
                                <p:cTn id="38" presetID="17" presetClass="entr" presetSubtype="1" fill="hold" grpId="0" nodeType="afterEffect">
                                  <p:stCondLst>
                                    <p:cond delay="0"/>
                                  </p:stCondLst>
                                  <p:childTnLst>
                                    <p:set>
                                      <p:cBhvr>
                                        <p:cTn id="39" dur="1" fill="hold">
                                          <p:stCondLst>
                                            <p:cond delay="0"/>
                                          </p:stCondLst>
                                        </p:cTn>
                                        <p:tgtEl>
                                          <p:spTgt spid="88075"/>
                                        </p:tgtEl>
                                        <p:attrNameLst>
                                          <p:attrName>style.visibility</p:attrName>
                                        </p:attrNameLst>
                                      </p:cBhvr>
                                      <p:to>
                                        <p:strVal val="visible"/>
                                      </p:to>
                                    </p:set>
                                    <p:anim calcmode="lin" valueType="num">
                                      <p:cBhvr>
                                        <p:cTn id="40" dur="500" fill="hold"/>
                                        <p:tgtEl>
                                          <p:spTgt spid="88075"/>
                                        </p:tgtEl>
                                        <p:attrNameLst>
                                          <p:attrName>ppt_x</p:attrName>
                                        </p:attrNameLst>
                                      </p:cBhvr>
                                      <p:tavLst>
                                        <p:tav tm="0">
                                          <p:val>
                                            <p:strVal val="#ppt_x"/>
                                          </p:val>
                                        </p:tav>
                                        <p:tav tm="100000">
                                          <p:val>
                                            <p:strVal val="#ppt_x"/>
                                          </p:val>
                                        </p:tav>
                                      </p:tavLst>
                                    </p:anim>
                                    <p:anim calcmode="lin" valueType="num">
                                      <p:cBhvr>
                                        <p:cTn id="41" dur="500" fill="hold"/>
                                        <p:tgtEl>
                                          <p:spTgt spid="88075"/>
                                        </p:tgtEl>
                                        <p:attrNameLst>
                                          <p:attrName>ppt_y</p:attrName>
                                        </p:attrNameLst>
                                      </p:cBhvr>
                                      <p:tavLst>
                                        <p:tav tm="0">
                                          <p:val>
                                            <p:strVal val="#ppt_y-#ppt_h/2"/>
                                          </p:val>
                                        </p:tav>
                                        <p:tav tm="100000">
                                          <p:val>
                                            <p:strVal val="#ppt_y"/>
                                          </p:val>
                                        </p:tav>
                                      </p:tavLst>
                                    </p:anim>
                                    <p:anim calcmode="lin" valueType="num">
                                      <p:cBhvr>
                                        <p:cTn id="42" dur="500" fill="hold"/>
                                        <p:tgtEl>
                                          <p:spTgt spid="88075"/>
                                        </p:tgtEl>
                                        <p:attrNameLst>
                                          <p:attrName>ppt_w</p:attrName>
                                        </p:attrNameLst>
                                      </p:cBhvr>
                                      <p:tavLst>
                                        <p:tav tm="0">
                                          <p:val>
                                            <p:strVal val="#ppt_w"/>
                                          </p:val>
                                        </p:tav>
                                        <p:tav tm="100000">
                                          <p:val>
                                            <p:strVal val="#ppt_w"/>
                                          </p:val>
                                        </p:tav>
                                      </p:tavLst>
                                    </p:anim>
                                    <p:anim calcmode="lin" valueType="num">
                                      <p:cBhvr>
                                        <p:cTn id="43" dur="500" fill="hold"/>
                                        <p:tgtEl>
                                          <p:spTgt spid="88075"/>
                                        </p:tgtEl>
                                        <p:attrNameLst>
                                          <p:attrName>ppt_h</p:attrName>
                                        </p:attrNameLst>
                                      </p:cBhvr>
                                      <p:tavLst>
                                        <p:tav tm="0">
                                          <p:val>
                                            <p:fltVal val="0"/>
                                          </p:val>
                                        </p:tav>
                                        <p:tav tm="100000">
                                          <p:val>
                                            <p:strVal val="#ppt_h"/>
                                          </p:val>
                                        </p:tav>
                                      </p:tavLst>
                                    </p:anim>
                                  </p:childTnLst>
                                </p:cTn>
                              </p:par>
                            </p:childTnLst>
                          </p:cTn>
                        </p:par>
                        <p:par>
                          <p:cTn id="44" fill="hold" nodeType="afterGroup">
                            <p:stCondLst>
                              <p:cond delay="9000"/>
                            </p:stCondLst>
                            <p:childTnLst>
                              <p:par>
                                <p:cTn id="45" presetID="12" presetClass="entr" presetSubtype="1" fill="hold" grpId="0" nodeType="afterEffect">
                                  <p:stCondLst>
                                    <p:cond delay="0"/>
                                  </p:stCondLst>
                                  <p:childTnLst>
                                    <p:set>
                                      <p:cBhvr>
                                        <p:cTn id="46" dur="1" fill="hold">
                                          <p:stCondLst>
                                            <p:cond delay="0"/>
                                          </p:stCondLst>
                                        </p:cTn>
                                        <p:tgtEl>
                                          <p:spTgt spid="88080"/>
                                        </p:tgtEl>
                                        <p:attrNameLst>
                                          <p:attrName>style.visibility</p:attrName>
                                        </p:attrNameLst>
                                      </p:cBhvr>
                                      <p:to>
                                        <p:strVal val="visible"/>
                                      </p:to>
                                    </p:set>
                                    <p:anim calcmode="lin" valueType="num">
                                      <p:cBhvr additive="base">
                                        <p:cTn id="47" dur="500"/>
                                        <p:tgtEl>
                                          <p:spTgt spid="88080"/>
                                        </p:tgtEl>
                                        <p:attrNameLst>
                                          <p:attrName>ppt_y</p:attrName>
                                        </p:attrNameLst>
                                      </p:cBhvr>
                                      <p:tavLst>
                                        <p:tav tm="0">
                                          <p:val>
                                            <p:strVal val="#ppt_y-#ppt_h*1.125000"/>
                                          </p:val>
                                        </p:tav>
                                        <p:tav tm="100000">
                                          <p:val>
                                            <p:strVal val="#ppt_y"/>
                                          </p:val>
                                        </p:tav>
                                      </p:tavLst>
                                    </p:anim>
                                    <p:animEffect transition="in" filter="wipe(down)">
                                      <p:cBhvr>
                                        <p:cTn id="48" dur="500"/>
                                        <p:tgtEl>
                                          <p:spTgt spid="88080"/>
                                        </p:tgtEl>
                                      </p:cBhvr>
                                    </p:animEffect>
                                  </p:childTnLst>
                                </p:cTn>
                              </p:par>
                            </p:childTnLst>
                          </p:cTn>
                        </p:par>
                        <p:par>
                          <p:cTn id="49" fill="hold" nodeType="afterGroup">
                            <p:stCondLst>
                              <p:cond delay="9500"/>
                            </p:stCondLst>
                            <p:childTnLst>
                              <p:par>
                                <p:cTn id="50" presetID="1" presetClass="entr" presetSubtype="0" fill="hold" grpId="0" nodeType="afterEffect">
                                  <p:stCondLst>
                                    <p:cond delay="2000"/>
                                  </p:stCondLst>
                                  <p:childTnLst>
                                    <p:set>
                                      <p:cBhvr>
                                        <p:cTn id="51" dur="1" fill="hold">
                                          <p:stCondLst>
                                            <p:cond delay="499"/>
                                          </p:stCondLst>
                                        </p:cTn>
                                        <p:tgtEl>
                                          <p:spTgt spid="88071"/>
                                        </p:tgtEl>
                                        <p:attrNameLst>
                                          <p:attrName>style.visibility</p:attrName>
                                        </p:attrNameLst>
                                      </p:cBhvr>
                                      <p:to>
                                        <p:strVal val="visible"/>
                                      </p:to>
                                    </p:set>
                                  </p:childTnLst>
                                </p:cTn>
                              </p:par>
                            </p:childTnLst>
                          </p:cTn>
                        </p:par>
                        <p:par>
                          <p:cTn id="52" fill="hold" nodeType="afterGroup">
                            <p:stCondLst>
                              <p:cond delay="12000"/>
                            </p:stCondLst>
                            <p:childTnLst>
                              <p:par>
                                <p:cTn id="53" presetID="17" presetClass="entr" presetSubtype="1" fill="hold" grpId="0" nodeType="afterEffect">
                                  <p:stCondLst>
                                    <p:cond delay="0"/>
                                  </p:stCondLst>
                                  <p:childTnLst>
                                    <p:set>
                                      <p:cBhvr>
                                        <p:cTn id="54" dur="1" fill="hold">
                                          <p:stCondLst>
                                            <p:cond delay="0"/>
                                          </p:stCondLst>
                                        </p:cTn>
                                        <p:tgtEl>
                                          <p:spTgt spid="88076"/>
                                        </p:tgtEl>
                                        <p:attrNameLst>
                                          <p:attrName>style.visibility</p:attrName>
                                        </p:attrNameLst>
                                      </p:cBhvr>
                                      <p:to>
                                        <p:strVal val="visible"/>
                                      </p:to>
                                    </p:set>
                                    <p:anim calcmode="lin" valueType="num">
                                      <p:cBhvr>
                                        <p:cTn id="55" dur="500" fill="hold"/>
                                        <p:tgtEl>
                                          <p:spTgt spid="88076"/>
                                        </p:tgtEl>
                                        <p:attrNameLst>
                                          <p:attrName>ppt_x</p:attrName>
                                        </p:attrNameLst>
                                      </p:cBhvr>
                                      <p:tavLst>
                                        <p:tav tm="0">
                                          <p:val>
                                            <p:strVal val="#ppt_x"/>
                                          </p:val>
                                        </p:tav>
                                        <p:tav tm="100000">
                                          <p:val>
                                            <p:strVal val="#ppt_x"/>
                                          </p:val>
                                        </p:tav>
                                      </p:tavLst>
                                    </p:anim>
                                    <p:anim calcmode="lin" valueType="num">
                                      <p:cBhvr>
                                        <p:cTn id="56" dur="500" fill="hold"/>
                                        <p:tgtEl>
                                          <p:spTgt spid="88076"/>
                                        </p:tgtEl>
                                        <p:attrNameLst>
                                          <p:attrName>ppt_y</p:attrName>
                                        </p:attrNameLst>
                                      </p:cBhvr>
                                      <p:tavLst>
                                        <p:tav tm="0">
                                          <p:val>
                                            <p:strVal val="#ppt_y-#ppt_h/2"/>
                                          </p:val>
                                        </p:tav>
                                        <p:tav tm="100000">
                                          <p:val>
                                            <p:strVal val="#ppt_y"/>
                                          </p:val>
                                        </p:tav>
                                      </p:tavLst>
                                    </p:anim>
                                    <p:anim calcmode="lin" valueType="num">
                                      <p:cBhvr>
                                        <p:cTn id="57" dur="500" fill="hold"/>
                                        <p:tgtEl>
                                          <p:spTgt spid="88076"/>
                                        </p:tgtEl>
                                        <p:attrNameLst>
                                          <p:attrName>ppt_w</p:attrName>
                                        </p:attrNameLst>
                                      </p:cBhvr>
                                      <p:tavLst>
                                        <p:tav tm="0">
                                          <p:val>
                                            <p:strVal val="#ppt_w"/>
                                          </p:val>
                                        </p:tav>
                                        <p:tav tm="100000">
                                          <p:val>
                                            <p:strVal val="#ppt_w"/>
                                          </p:val>
                                        </p:tav>
                                      </p:tavLst>
                                    </p:anim>
                                    <p:anim calcmode="lin" valueType="num">
                                      <p:cBhvr>
                                        <p:cTn id="58" dur="500" fill="hold"/>
                                        <p:tgtEl>
                                          <p:spTgt spid="88076"/>
                                        </p:tgtEl>
                                        <p:attrNameLst>
                                          <p:attrName>ppt_h</p:attrName>
                                        </p:attrNameLst>
                                      </p:cBhvr>
                                      <p:tavLst>
                                        <p:tav tm="0">
                                          <p:val>
                                            <p:fltVal val="0"/>
                                          </p:val>
                                        </p:tav>
                                        <p:tav tm="100000">
                                          <p:val>
                                            <p:strVal val="#ppt_h"/>
                                          </p:val>
                                        </p:tav>
                                      </p:tavLst>
                                    </p:anim>
                                  </p:childTnLst>
                                </p:cTn>
                              </p:par>
                            </p:childTnLst>
                          </p:cTn>
                        </p:par>
                        <p:par>
                          <p:cTn id="59" fill="hold" nodeType="afterGroup">
                            <p:stCondLst>
                              <p:cond delay="12500"/>
                            </p:stCondLst>
                            <p:childTnLst>
                              <p:par>
                                <p:cTn id="60" presetID="12" presetClass="entr" presetSubtype="1" fill="hold" grpId="0" nodeType="afterEffect">
                                  <p:stCondLst>
                                    <p:cond delay="0"/>
                                  </p:stCondLst>
                                  <p:childTnLst>
                                    <p:set>
                                      <p:cBhvr>
                                        <p:cTn id="61" dur="1" fill="hold">
                                          <p:stCondLst>
                                            <p:cond delay="0"/>
                                          </p:stCondLst>
                                        </p:cTn>
                                        <p:tgtEl>
                                          <p:spTgt spid="88081"/>
                                        </p:tgtEl>
                                        <p:attrNameLst>
                                          <p:attrName>style.visibility</p:attrName>
                                        </p:attrNameLst>
                                      </p:cBhvr>
                                      <p:to>
                                        <p:strVal val="visible"/>
                                      </p:to>
                                    </p:set>
                                    <p:anim calcmode="lin" valueType="num">
                                      <p:cBhvr additive="base">
                                        <p:cTn id="62" dur="500"/>
                                        <p:tgtEl>
                                          <p:spTgt spid="88081"/>
                                        </p:tgtEl>
                                        <p:attrNameLst>
                                          <p:attrName>ppt_y</p:attrName>
                                        </p:attrNameLst>
                                      </p:cBhvr>
                                      <p:tavLst>
                                        <p:tav tm="0">
                                          <p:val>
                                            <p:strVal val="#ppt_y-#ppt_h*1.125000"/>
                                          </p:val>
                                        </p:tav>
                                        <p:tav tm="100000">
                                          <p:val>
                                            <p:strVal val="#ppt_y"/>
                                          </p:val>
                                        </p:tav>
                                      </p:tavLst>
                                    </p:anim>
                                    <p:animEffect transition="in" filter="wipe(down)">
                                      <p:cBhvr>
                                        <p:cTn id="63" dur="500"/>
                                        <p:tgtEl>
                                          <p:spTgt spid="88081"/>
                                        </p:tgtEl>
                                      </p:cBhvr>
                                    </p:animEffect>
                                  </p:childTnLst>
                                </p:cTn>
                              </p:par>
                            </p:childTnLst>
                          </p:cTn>
                        </p:par>
                        <p:par>
                          <p:cTn id="64" fill="hold" nodeType="afterGroup">
                            <p:stCondLst>
                              <p:cond delay="13000"/>
                            </p:stCondLst>
                            <p:childTnLst>
                              <p:par>
                                <p:cTn id="65" presetID="1" presetClass="entr" presetSubtype="0" fill="hold" grpId="0" nodeType="afterEffect">
                                  <p:stCondLst>
                                    <p:cond delay="2000"/>
                                  </p:stCondLst>
                                  <p:childTnLst>
                                    <p:set>
                                      <p:cBhvr>
                                        <p:cTn id="66" dur="1" fill="hold">
                                          <p:stCondLst>
                                            <p:cond delay="499"/>
                                          </p:stCondLst>
                                        </p:cTn>
                                        <p:tgtEl>
                                          <p:spTgt spid="88072"/>
                                        </p:tgtEl>
                                        <p:attrNameLst>
                                          <p:attrName>style.visibility</p:attrName>
                                        </p:attrNameLst>
                                      </p:cBhvr>
                                      <p:to>
                                        <p:strVal val="visible"/>
                                      </p:to>
                                    </p:set>
                                  </p:childTnLst>
                                </p:cTn>
                              </p:par>
                            </p:childTnLst>
                          </p:cTn>
                        </p:par>
                        <p:par>
                          <p:cTn id="67" fill="hold" nodeType="afterGroup">
                            <p:stCondLst>
                              <p:cond delay="15500"/>
                            </p:stCondLst>
                            <p:childTnLst>
                              <p:par>
                                <p:cTn id="68" presetID="17" presetClass="entr" presetSubtype="1" fill="hold" grpId="0" nodeType="afterEffect">
                                  <p:stCondLst>
                                    <p:cond delay="0"/>
                                  </p:stCondLst>
                                  <p:childTnLst>
                                    <p:set>
                                      <p:cBhvr>
                                        <p:cTn id="69" dur="1" fill="hold">
                                          <p:stCondLst>
                                            <p:cond delay="0"/>
                                          </p:stCondLst>
                                        </p:cTn>
                                        <p:tgtEl>
                                          <p:spTgt spid="88077"/>
                                        </p:tgtEl>
                                        <p:attrNameLst>
                                          <p:attrName>style.visibility</p:attrName>
                                        </p:attrNameLst>
                                      </p:cBhvr>
                                      <p:to>
                                        <p:strVal val="visible"/>
                                      </p:to>
                                    </p:set>
                                    <p:anim calcmode="lin" valueType="num">
                                      <p:cBhvr>
                                        <p:cTn id="70" dur="500" fill="hold"/>
                                        <p:tgtEl>
                                          <p:spTgt spid="88077"/>
                                        </p:tgtEl>
                                        <p:attrNameLst>
                                          <p:attrName>ppt_x</p:attrName>
                                        </p:attrNameLst>
                                      </p:cBhvr>
                                      <p:tavLst>
                                        <p:tav tm="0">
                                          <p:val>
                                            <p:strVal val="#ppt_x"/>
                                          </p:val>
                                        </p:tav>
                                        <p:tav tm="100000">
                                          <p:val>
                                            <p:strVal val="#ppt_x"/>
                                          </p:val>
                                        </p:tav>
                                      </p:tavLst>
                                    </p:anim>
                                    <p:anim calcmode="lin" valueType="num">
                                      <p:cBhvr>
                                        <p:cTn id="71" dur="500" fill="hold"/>
                                        <p:tgtEl>
                                          <p:spTgt spid="88077"/>
                                        </p:tgtEl>
                                        <p:attrNameLst>
                                          <p:attrName>ppt_y</p:attrName>
                                        </p:attrNameLst>
                                      </p:cBhvr>
                                      <p:tavLst>
                                        <p:tav tm="0">
                                          <p:val>
                                            <p:strVal val="#ppt_y-#ppt_h/2"/>
                                          </p:val>
                                        </p:tav>
                                        <p:tav tm="100000">
                                          <p:val>
                                            <p:strVal val="#ppt_y"/>
                                          </p:val>
                                        </p:tav>
                                      </p:tavLst>
                                    </p:anim>
                                    <p:anim calcmode="lin" valueType="num">
                                      <p:cBhvr>
                                        <p:cTn id="72" dur="500" fill="hold"/>
                                        <p:tgtEl>
                                          <p:spTgt spid="88077"/>
                                        </p:tgtEl>
                                        <p:attrNameLst>
                                          <p:attrName>ppt_w</p:attrName>
                                        </p:attrNameLst>
                                      </p:cBhvr>
                                      <p:tavLst>
                                        <p:tav tm="0">
                                          <p:val>
                                            <p:strVal val="#ppt_w"/>
                                          </p:val>
                                        </p:tav>
                                        <p:tav tm="100000">
                                          <p:val>
                                            <p:strVal val="#ppt_w"/>
                                          </p:val>
                                        </p:tav>
                                      </p:tavLst>
                                    </p:anim>
                                    <p:anim calcmode="lin" valueType="num">
                                      <p:cBhvr>
                                        <p:cTn id="73" dur="500" fill="hold"/>
                                        <p:tgtEl>
                                          <p:spTgt spid="88077"/>
                                        </p:tgtEl>
                                        <p:attrNameLst>
                                          <p:attrName>ppt_h</p:attrName>
                                        </p:attrNameLst>
                                      </p:cBhvr>
                                      <p:tavLst>
                                        <p:tav tm="0">
                                          <p:val>
                                            <p:fltVal val="0"/>
                                          </p:val>
                                        </p:tav>
                                        <p:tav tm="100000">
                                          <p:val>
                                            <p:strVal val="#ppt_h"/>
                                          </p:val>
                                        </p:tav>
                                      </p:tavLst>
                                    </p:anim>
                                  </p:childTnLst>
                                </p:cTn>
                              </p:par>
                            </p:childTnLst>
                          </p:cTn>
                        </p:par>
                        <p:par>
                          <p:cTn id="74" fill="hold" nodeType="afterGroup">
                            <p:stCondLst>
                              <p:cond delay="16000"/>
                            </p:stCondLst>
                            <p:childTnLst>
                              <p:par>
                                <p:cTn id="75" presetID="12" presetClass="entr" presetSubtype="1" fill="hold" grpId="0" nodeType="afterEffect">
                                  <p:stCondLst>
                                    <p:cond delay="0"/>
                                  </p:stCondLst>
                                  <p:childTnLst>
                                    <p:set>
                                      <p:cBhvr>
                                        <p:cTn id="76" dur="1" fill="hold">
                                          <p:stCondLst>
                                            <p:cond delay="0"/>
                                          </p:stCondLst>
                                        </p:cTn>
                                        <p:tgtEl>
                                          <p:spTgt spid="88082"/>
                                        </p:tgtEl>
                                        <p:attrNameLst>
                                          <p:attrName>style.visibility</p:attrName>
                                        </p:attrNameLst>
                                      </p:cBhvr>
                                      <p:to>
                                        <p:strVal val="visible"/>
                                      </p:to>
                                    </p:set>
                                    <p:anim calcmode="lin" valueType="num">
                                      <p:cBhvr additive="base">
                                        <p:cTn id="77" dur="500"/>
                                        <p:tgtEl>
                                          <p:spTgt spid="88082"/>
                                        </p:tgtEl>
                                        <p:attrNameLst>
                                          <p:attrName>ppt_y</p:attrName>
                                        </p:attrNameLst>
                                      </p:cBhvr>
                                      <p:tavLst>
                                        <p:tav tm="0">
                                          <p:val>
                                            <p:strVal val="#ppt_y-#ppt_h*1.125000"/>
                                          </p:val>
                                        </p:tav>
                                        <p:tav tm="100000">
                                          <p:val>
                                            <p:strVal val="#ppt_y"/>
                                          </p:val>
                                        </p:tav>
                                      </p:tavLst>
                                    </p:anim>
                                    <p:animEffect transition="in" filter="wipe(down)">
                                      <p:cBhvr>
                                        <p:cTn id="78" dur="500"/>
                                        <p:tgtEl>
                                          <p:spTgt spid="88082"/>
                                        </p:tgtEl>
                                      </p:cBhvr>
                                    </p:animEffect>
                                  </p:childTnLst>
                                </p:cTn>
                              </p:par>
                            </p:childTnLst>
                          </p:cTn>
                        </p:par>
                        <p:par>
                          <p:cTn id="79" fill="hold" nodeType="afterGroup">
                            <p:stCondLst>
                              <p:cond delay="16500"/>
                            </p:stCondLst>
                            <p:childTnLst>
                              <p:par>
                                <p:cTn id="80" presetID="1" presetClass="entr" presetSubtype="0" fill="hold" grpId="0" nodeType="afterEffect">
                                  <p:stCondLst>
                                    <p:cond delay="2000"/>
                                  </p:stCondLst>
                                  <p:childTnLst>
                                    <p:set>
                                      <p:cBhvr>
                                        <p:cTn id="81" dur="1" fill="hold">
                                          <p:stCondLst>
                                            <p:cond delay="499"/>
                                          </p:stCondLst>
                                        </p:cTn>
                                        <p:tgtEl>
                                          <p:spTgt spid="88073"/>
                                        </p:tgtEl>
                                        <p:attrNameLst>
                                          <p:attrName>style.visibility</p:attrName>
                                        </p:attrNameLst>
                                      </p:cBhvr>
                                      <p:to>
                                        <p:strVal val="visible"/>
                                      </p:to>
                                    </p:set>
                                  </p:childTnLst>
                                </p:cTn>
                              </p:par>
                            </p:childTnLst>
                          </p:cTn>
                        </p:par>
                        <p:par>
                          <p:cTn id="82" fill="hold" nodeType="afterGroup">
                            <p:stCondLst>
                              <p:cond delay="19000"/>
                            </p:stCondLst>
                            <p:childTnLst>
                              <p:par>
                                <p:cTn id="83" presetID="17" presetClass="entr" presetSubtype="1" fill="hold" grpId="0" nodeType="afterEffect">
                                  <p:stCondLst>
                                    <p:cond delay="0"/>
                                  </p:stCondLst>
                                  <p:childTnLst>
                                    <p:set>
                                      <p:cBhvr>
                                        <p:cTn id="84" dur="1" fill="hold">
                                          <p:stCondLst>
                                            <p:cond delay="0"/>
                                          </p:stCondLst>
                                        </p:cTn>
                                        <p:tgtEl>
                                          <p:spTgt spid="88078"/>
                                        </p:tgtEl>
                                        <p:attrNameLst>
                                          <p:attrName>style.visibility</p:attrName>
                                        </p:attrNameLst>
                                      </p:cBhvr>
                                      <p:to>
                                        <p:strVal val="visible"/>
                                      </p:to>
                                    </p:set>
                                    <p:anim calcmode="lin" valueType="num">
                                      <p:cBhvr>
                                        <p:cTn id="85" dur="500" fill="hold"/>
                                        <p:tgtEl>
                                          <p:spTgt spid="88078"/>
                                        </p:tgtEl>
                                        <p:attrNameLst>
                                          <p:attrName>ppt_x</p:attrName>
                                        </p:attrNameLst>
                                      </p:cBhvr>
                                      <p:tavLst>
                                        <p:tav tm="0">
                                          <p:val>
                                            <p:strVal val="#ppt_x"/>
                                          </p:val>
                                        </p:tav>
                                        <p:tav tm="100000">
                                          <p:val>
                                            <p:strVal val="#ppt_x"/>
                                          </p:val>
                                        </p:tav>
                                      </p:tavLst>
                                    </p:anim>
                                    <p:anim calcmode="lin" valueType="num">
                                      <p:cBhvr>
                                        <p:cTn id="86" dur="500" fill="hold"/>
                                        <p:tgtEl>
                                          <p:spTgt spid="88078"/>
                                        </p:tgtEl>
                                        <p:attrNameLst>
                                          <p:attrName>ppt_y</p:attrName>
                                        </p:attrNameLst>
                                      </p:cBhvr>
                                      <p:tavLst>
                                        <p:tav tm="0">
                                          <p:val>
                                            <p:strVal val="#ppt_y-#ppt_h/2"/>
                                          </p:val>
                                        </p:tav>
                                        <p:tav tm="100000">
                                          <p:val>
                                            <p:strVal val="#ppt_y"/>
                                          </p:val>
                                        </p:tav>
                                      </p:tavLst>
                                    </p:anim>
                                    <p:anim calcmode="lin" valueType="num">
                                      <p:cBhvr>
                                        <p:cTn id="87" dur="500" fill="hold"/>
                                        <p:tgtEl>
                                          <p:spTgt spid="88078"/>
                                        </p:tgtEl>
                                        <p:attrNameLst>
                                          <p:attrName>ppt_w</p:attrName>
                                        </p:attrNameLst>
                                      </p:cBhvr>
                                      <p:tavLst>
                                        <p:tav tm="0">
                                          <p:val>
                                            <p:strVal val="#ppt_w"/>
                                          </p:val>
                                        </p:tav>
                                        <p:tav tm="100000">
                                          <p:val>
                                            <p:strVal val="#ppt_w"/>
                                          </p:val>
                                        </p:tav>
                                      </p:tavLst>
                                    </p:anim>
                                    <p:anim calcmode="lin" valueType="num">
                                      <p:cBhvr>
                                        <p:cTn id="88" dur="500" fill="hold"/>
                                        <p:tgtEl>
                                          <p:spTgt spid="8807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animBg="1"/>
      <p:bldP spid="88068" grpId="0" autoUpdateAnimBg="0"/>
      <p:bldP spid="88069" grpId="0" animBg="1"/>
      <p:bldP spid="88070" grpId="0" animBg="1"/>
      <p:bldP spid="88071" grpId="0" animBg="1"/>
      <p:bldP spid="88072" grpId="0" animBg="1"/>
      <p:bldP spid="88073" grpId="0" animBg="1"/>
      <p:bldP spid="88074" grpId="0" autoUpdateAnimBg="0"/>
      <p:bldP spid="88075" grpId="0" autoUpdateAnimBg="0"/>
      <p:bldP spid="88076" grpId="0" autoUpdateAnimBg="0"/>
      <p:bldP spid="88077" grpId="0" autoUpdateAnimBg="0"/>
      <p:bldP spid="88078" grpId="0" autoUpdateAnimBg="0"/>
      <p:bldP spid="88079" grpId="0" animBg="1"/>
      <p:bldP spid="88080" grpId="0" animBg="1"/>
      <p:bldP spid="88081" grpId="0" animBg="1"/>
      <p:bldP spid="88082" grpId="0" animBg="1"/>
      <p:bldP spid="88083"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114" y="585216"/>
            <a:ext cx="10629900" cy="998655"/>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en-US" sz="4000" dirty="0" smtClean="0"/>
              <a:t>Role of community organization in health promotion</a:t>
            </a:r>
            <a:endParaRPr lang="en-US" sz="4000" dirty="0"/>
          </a:p>
        </p:txBody>
      </p:sp>
      <p:sp>
        <p:nvSpPr>
          <p:cNvPr id="3" name="Content Placeholder 2"/>
          <p:cNvSpPr>
            <a:spLocks noGrp="1"/>
          </p:cNvSpPr>
          <p:nvPr>
            <p:ph idx="1"/>
          </p:nvPr>
        </p:nvSpPr>
        <p:spPr>
          <a:xfrm>
            <a:off x="958813" y="1861457"/>
            <a:ext cx="9720071" cy="4023360"/>
          </a:xfrm>
        </p:spPr>
        <p:txBody>
          <a:bodyPr/>
          <a:lstStyle/>
          <a:p>
            <a:r>
              <a:rPr lang="en-US" dirty="0" smtClean="0"/>
              <a:t>Understanding: Setting a common health agendas and setting a priorities</a:t>
            </a:r>
          </a:p>
          <a:p>
            <a:r>
              <a:rPr lang="en-US" dirty="0" smtClean="0"/>
              <a:t>Contribution: Group/social responsibility for health promotion i.e. contribution for health (Fund, time, idea, skill)</a:t>
            </a:r>
          </a:p>
          <a:p>
            <a:r>
              <a:rPr lang="en-US" dirty="0" smtClean="0"/>
              <a:t>Translation: Convert the individual need/voice to health program</a:t>
            </a:r>
          </a:p>
          <a:p>
            <a:r>
              <a:rPr lang="en-US" dirty="0" smtClean="0"/>
              <a:t>Protection: Protect individual members in crisis like disaster, catastrophe etc.</a:t>
            </a:r>
          </a:p>
          <a:p>
            <a:r>
              <a:rPr lang="en-US" dirty="0" smtClean="0"/>
              <a:t>Utilization: Equal sharing of benefits </a:t>
            </a:r>
          </a:p>
          <a:p>
            <a:r>
              <a:rPr lang="en-US" dirty="0" smtClean="0"/>
              <a:t>Promotion: Promote social health and unity as well as social works</a:t>
            </a:r>
            <a:endParaRPr lang="en-US" dirty="0"/>
          </a:p>
        </p:txBody>
      </p:sp>
    </p:spTree>
    <p:extLst>
      <p:ext uri="{BB962C8B-B14F-4D97-AF65-F5344CB8AC3E}">
        <p14:creationId xmlns:p14="http://schemas.microsoft.com/office/powerpoint/2010/main" val="251983096"/>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46341229"/>
              </p:ext>
            </p:extLst>
          </p:nvPr>
        </p:nvGraphicFramePr>
        <p:xfrm>
          <a:off x="1023938" y="585216"/>
          <a:ext cx="10814276" cy="5618760"/>
        </p:xfrm>
        <a:graphic>
          <a:graphicData uri="http://schemas.openxmlformats.org/drawingml/2006/table">
            <a:tbl>
              <a:tblPr firstRow="1" bandRow="1">
                <a:tableStyleId>{5C22544A-7EE6-4342-B048-85BDC9FD1C3A}</a:tableStyleId>
              </a:tblPr>
              <a:tblGrid>
                <a:gridCol w="1095279">
                  <a:extLst>
                    <a:ext uri="{9D8B030D-6E8A-4147-A177-3AD203B41FA5}">
                      <a16:colId xmlns:a16="http://schemas.microsoft.com/office/drawing/2014/main" val="3396937130"/>
                    </a:ext>
                  </a:extLst>
                </a:gridCol>
                <a:gridCol w="4596087">
                  <a:extLst>
                    <a:ext uri="{9D8B030D-6E8A-4147-A177-3AD203B41FA5}">
                      <a16:colId xmlns:a16="http://schemas.microsoft.com/office/drawing/2014/main" val="904138201"/>
                    </a:ext>
                  </a:extLst>
                </a:gridCol>
                <a:gridCol w="5122910">
                  <a:extLst>
                    <a:ext uri="{9D8B030D-6E8A-4147-A177-3AD203B41FA5}">
                      <a16:colId xmlns:a16="http://schemas.microsoft.com/office/drawing/2014/main" val="2251626582"/>
                    </a:ext>
                  </a:extLst>
                </a:gridCol>
              </a:tblGrid>
              <a:tr h="538620">
                <a:tc>
                  <a:txBody>
                    <a:bodyPr/>
                    <a:lstStyle/>
                    <a:p>
                      <a:r>
                        <a:rPr lang="en-GB" sz="2800" dirty="0" err="1" smtClean="0"/>
                        <a:t>S.No</a:t>
                      </a:r>
                      <a:endParaRPr lang="en-US" sz="2800" dirty="0"/>
                    </a:p>
                  </a:txBody>
                  <a:tcPr/>
                </a:tc>
                <a:tc>
                  <a:txBody>
                    <a:bodyPr/>
                    <a:lstStyle/>
                    <a:p>
                      <a:r>
                        <a:rPr lang="en-GB" sz="2800" dirty="0" smtClean="0"/>
                        <a:t>Community Development</a:t>
                      </a:r>
                      <a:endParaRPr lang="en-US" sz="2800" dirty="0"/>
                    </a:p>
                  </a:txBody>
                  <a:tcPr/>
                </a:tc>
                <a:tc>
                  <a:txBody>
                    <a:bodyPr/>
                    <a:lstStyle/>
                    <a:p>
                      <a:r>
                        <a:rPr lang="en-GB" sz="2800" dirty="0" smtClean="0"/>
                        <a:t>Community Organization</a:t>
                      </a:r>
                      <a:endParaRPr lang="en-US" sz="2800" dirty="0"/>
                    </a:p>
                  </a:txBody>
                  <a:tcPr/>
                </a:tc>
                <a:extLst>
                  <a:ext uri="{0D108BD9-81ED-4DB2-BD59-A6C34878D82A}">
                    <a16:rowId xmlns:a16="http://schemas.microsoft.com/office/drawing/2014/main" val="4170340335"/>
                  </a:ext>
                </a:extLst>
              </a:tr>
              <a:tr h="929673">
                <a:tc>
                  <a:txBody>
                    <a:bodyPr/>
                    <a:lstStyle/>
                    <a:p>
                      <a:r>
                        <a:rPr lang="en-GB" sz="2800" dirty="0" smtClean="0"/>
                        <a:t>1</a:t>
                      </a:r>
                      <a:endParaRPr lang="en-US" sz="2800" dirty="0"/>
                    </a:p>
                  </a:txBody>
                  <a:tcPr/>
                </a:tc>
                <a:tc>
                  <a:txBody>
                    <a:bodyPr/>
                    <a:lstStyle/>
                    <a:p>
                      <a:r>
                        <a:rPr lang="en-GB" sz="2800" dirty="0" smtClean="0"/>
                        <a:t>Government sponsored programme </a:t>
                      </a:r>
                      <a:endParaRPr lang="en-US" sz="2800" dirty="0"/>
                    </a:p>
                  </a:txBody>
                  <a:tcPr/>
                </a:tc>
                <a:tc>
                  <a:txBody>
                    <a:bodyPr/>
                    <a:lstStyle/>
                    <a:p>
                      <a:r>
                        <a:rPr lang="en-GB" sz="2800" dirty="0" smtClean="0"/>
                        <a:t>Government sponsorship is not necessary </a:t>
                      </a:r>
                      <a:endParaRPr lang="en-US" sz="2800" dirty="0"/>
                    </a:p>
                  </a:txBody>
                  <a:tcPr/>
                </a:tc>
                <a:extLst>
                  <a:ext uri="{0D108BD9-81ED-4DB2-BD59-A6C34878D82A}">
                    <a16:rowId xmlns:a16="http://schemas.microsoft.com/office/drawing/2014/main" val="44466119"/>
                  </a:ext>
                </a:extLst>
              </a:tr>
              <a:tr h="1195877">
                <a:tc>
                  <a:txBody>
                    <a:bodyPr/>
                    <a:lstStyle/>
                    <a:p>
                      <a:r>
                        <a:rPr lang="en-GB" sz="2800" dirty="0" smtClean="0"/>
                        <a:t>2.</a:t>
                      </a:r>
                      <a:endParaRPr lang="en-US" sz="2800" dirty="0"/>
                    </a:p>
                  </a:txBody>
                  <a:tcPr/>
                </a:tc>
                <a:tc>
                  <a:txBody>
                    <a:bodyPr/>
                    <a:lstStyle/>
                    <a:p>
                      <a:r>
                        <a:rPr lang="en-GB" sz="2800" dirty="0" smtClean="0"/>
                        <a:t>Aims to provide services to the people mainly economic improvement</a:t>
                      </a:r>
                      <a:endParaRPr lang="en-US" sz="2800" dirty="0"/>
                    </a:p>
                  </a:txBody>
                  <a:tcPr/>
                </a:tc>
                <a:tc>
                  <a:txBody>
                    <a:bodyPr/>
                    <a:lstStyle/>
                    <a:p>
                      <a:r>
                        <a:rPr lang="en-GB" sz="2800" dirty="0" smtClean="0"/>
                        <a:t>Community services are organized and planned by the people themselves under the guidance</a:t>
                      </a:r>
                      <a:r>
                        <a:rPr lang="en-GB" sz="2800" baseline="0" dirty="0" smtClean="0"/>
                        <a:t> of a community organizer</a:t>
                      </a:r>
                      <a:endParaRPr lang="en-US" sz="2800" dirty="0"/>
                    </a:p>
                  </a:txBody>
                  <a:tcPr/>
                </a:tc>
                <a:extLst>
                  <a:ext uri="{0D108BD9-81ED-4DB2-BD59-A6C34878D82A}">
                    <a16:rowId xmlns:a16="http://schemas.microsoft.com/office/drawing/2014/main" val="3982102247"/>
                  </a:ext>
                </a:extLst>
              </a:tr>
              <a:tr h="1328104">
                <a:tc>
                  <a:txBody>
                    <a:bodyPr/>
                    <a:lstStyle/>
                    <a:p>
                      <a:r>
                        <a:rPr lang="en-GB" sz="2800" dirty="0" smtClean="0"/>
                        <a:t>3.</a:t>
                      </a:r>
                      <a:endParaRPr lang="en-US" sz="2800" dirty="0"/>
                    </a:p>
                  </a:txBody>
                  <a:tcPr/>
                </a:tc>
                <a:tc>
                  <a:txBody>
                    <a:bodyPr/>
                    <a:lstStyle/>
                    <a:p>
                      <a:r>
                        <a:rPr lang="en-GB" sz="2800" dirty="0" smtClean="0"/>
                        <a:t>Practised mainly underdeveloped or developing communities for the economic development</a:t>
                      </a:r>
                      <a:endParaRPr lang="en-US" sz="2800" dirty="0"/>
                    </a:p>
                  </a:txBody>
                  <a:tcPr/>
                </a:tc>
                <a:tc>
                  <a:txBody>
                    <a:bodyPr/>
                    <a:lstStyle/>
                    <a:p>
                      <a:r>
                        <a:rPr lang="en-GB" sz="2800" dirty="0" smtClean="0"/>
                        <a:t>Is to develop cooperative and collaborative attitude among people in the community. </a:t>
                      </a:r>
                      <a:endParaRPr lang="en-US" sz="2800" dirty="0"/>
                    </a:p>
                  </a:txBody>
                  <a:tcPr/>
                </a:tc>
                <a:extLst>
                  <a:ext uri="{0D108BD9-81ED-4DB2-BD59-A6C34878D82A}">
                    <a16:rowId xmlns:a16="http://schemas.microsoft.com/office/drawing/2014/main" val="1817446493"/>
                  </a:ext>
                </a:extLst>
              </a:tr>
              <a:tr h="538620">
                <a:tc>
                  <a:txBody>
                    <a:bodyPr/>
                    <a:lstStyle/>
                    <a:p>
                      <a:endParaRPr lang="en-US" sz="2800" dirty="0"/>
                    </a:p>
                  </a:txBody>
                  <a:tcPr/>
                </a:tc>
                <a:tc>
                  <a:txBody>
                    <a:bodyPr/>
                    <a:lstStyle/>
                    <a:p>
                      <a:endParaRPr lang="en-US" sz="2800" dirty="0"/>
                    </a:p>
                  </a:txBody>
                  <a:tcPr/>
                </a:tc>
                <a:tc>
                  <a:txBody>
                    <a:bodyPr/>
                    <a:lstStyle/>
                    <a:p>
                      <a:endParaRPr lang="en-US" sz="2800" dirty="0"/>
                    </a:p>
                  </a:txBody>
                  <a:tcPr/>
                </a:tc>
                <a:extLst>
                  <a:ext uri="{0D108BD9-81ED-4DB2-BD59-A6C34878D82A}">
                    <a16:rowId xmlns:a16="http://schemas.microsoft.com/office/drawing/2014/main" val="1269849928"/>
                  </a:ext>
                </a:extLst>
              </a:tr>
            </a:tbl>
          </a:graphicData>
        </a:graphic>
      </p:graphicFrame>
    </p:spTree>
    <p:extLst>
      <p:ext uri="{BB962C8B-B14F-4D97-AF65-F5344CB8AC3E}">
        <p14:creationId xmlns:p14="http://schemas.microsoft.com/office/powerpoint/2010/main" val="173869967"/>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715264"/>
          </a:xfrm>
        </p:spPr>
        <p:txBody>
          <a:bodyPr/>
          <a:lstStyle/>
          <a:p>
            <a:endParaRPr lang="en-US" dirty="0"/>
          </a:p>
        </p:txBody>
      </p:sp>
      <p:sp>
        <p:nvSpPr>
          <p:cNvPr id="3" name="Content Placeholder 2"/>
          <p:cNvSpPr>
            <a:spLocks noGrp="1"/>
          </p:cNvSpPr>
          <p:nvPr>
            <p:ph idx="1"/>
          </p:nvPr>
        </p:nvSpPr>
        <p:spPr>
          <a:xfrm>
            <a:off x="1024128" y="1300480"/>
            <a:ext cx="10385552" cy="5191760"/>
          </a:xfrm>
        </p:spPr>
        <p:txBody>
          <a:bodyPr>
            <a:normAutofit lnSpcReduction="10000"/>
          </a:bodyPr>
          <a:lstStyle/>
          <a:p>
            <a:r>
              <a:rPr lang="en-US" sz="2800" dirty="0" smtClean="0"/>
              <a:t>Community </a:t>
            </a:r>
            <a:r>
              <a:rPr lang="en-US" sz="2800" dirty="0"/>
              <a:t>organization emphasizes the process, but community development emphasizes the end or goals. </a:t>
            </a:r>
            <a:endParaRPr lang="en-US" sz="2800" dirty="0" smtClean="0"/>
          </a:p>
          <a:p>
            <a:r>
              <a:rPr lang="en-US" sz="2800" dirty="0"/>
              <a:t>In community organizations, people's participation is essential. But in community development, people's development is more important. </a:t>
            </a:r>
            <a:endParaRPr lang="en-US" sz="2800" dirty="0" smtClean="0"/>
          </a:p>
          <a:p>
            <a:r>
              <a:rPr lang="en-US" sz="2800" dirty="0"/>
              <a:t>In community organizations, the assistance provided by the government and external agencies is not a critical factor. But in community development, external help from the government or other agencies is considered necessary</a:t>
            </a:r>
            <a:r>
              <a:rPr lang="en-US" sz="2800" dirty="0" smtClean="0"/>
              <a:t>.</a:t>
            </a:r>
          </a:p>
          <a:p>
            <a:r>
              <a:rPr lang="en-US" sz="2800" dirty="0"/>
              <a:t>Community organization is a method of social work, and this method is used in many fields. But unlike community organization, community development is considered a process, a method, a </a:t>
            </a:r>
            <a:r>
              <a:rPr lang="en-US" sz="2800" dirty="0" err="1"/>
              <a:t>programme</a:t>
            </a:r>
            <a:r>
              <a:rPr lang="en-US" sz="2800" dirty="0"/>
              <a:t>, and a movement for planned change. </a:t>
            </a:r>
          </a:p>
          <a:p>
            <a:endParaRPr lang="en-US" dirty="0"/>
          </a:p>
        </p:txBody>
      </p:sp>
    </p:spTree>
    <p:extLst>
      <p:ext uri="{BB962C8B-B14F-4D97-AF65-F5344CB8AC3E}">
        <p14:creationId xmlns:p14="http://schemas.microsoft.com/office/powerpoint/2010/main" val="2187113165"/>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603504"/>
          </a:xfrm>
        </p:spPr>
        <p:txBody>
          <a:bodyPr>
            <a:normAutofit fontScale="90000"/>
          </a:bodyPr>
          <a:lstStyle/>
          <a:p>
            <a:endParaRPr lang="en-US" dirty="0"/>
          </a:p>
        </p:txBody>
      </p:sp>
      <p:sp>
        <p:nvSpPr>
          <p:cNvPr id="3" name="Content Placeholder 2"/>
          <p:cNvSpPr>
            <a:spLocks noGrp="1"/>
          </p:cNvSpPr>
          <p:nvPr>
            <p:ph idx="1"/>
          </p:nvPr>
        </p:nvSpPr>
        <p:spPr>
          <a:xfrm>
            <a:off x="1024128" y="1544320"/>
            <a:ext cx="10659872" cy="4791529"/>
          </a:xfrm>
        </p:spPr>
        <p:txBody>
          <a:bodyPr>
            <a:noAutofit/>
          </a:bodyPr>
          <a:lstStyle/>
          <a:p>
            <a:pPr algn="just" fontAlgn="base"/>
            <a:r>
              <a:rPr lang="en-US" sz="2400" dirty="0"/>
              <a:t>Community organization is used in all the fields. Still, community development is most relied upon in the context of economic growth and for enhancing people's living standards. </a:t>
            </a:r>
          </a:p>
          <a:p>
            <a:pPr algn="just" fontAlgn="base"/>
            <a:r>
              <a:rPr lang="en-US" sz="2400" dirty="0" smtClean="0"/>
              <a:t> </a:t>
            </a:r>
            <a:r>
              <a:rPr lang="en-US" sz="2400" dirty="0"/>
              <a:t>In community organization, planning is undertaken by the people, but community development is mainly carried out by an external agency mostly belonging to the government. </a:t>
            </a:r>
          </a:p>
          <a:p>
            <a:pPr algn="just" fontAlgn="base"/>
            <a:r>
              <a:rPr lang="en-US" sz="2400" dirty="0" smtClean="0"/>
              <a:t> </a:t>
            </a:r>
            <a:r>
              <a:rPr lang="en-US" sz="2400" dirty="0"/>
              <a:t>In community organizations, people are organized to solve their problems, but in community development, goals have to be achieved, and it is for this purpose that people are organized. </a:t>
            </a:r>
          </a:p>
          <a:p>
            <a:pPr algn="just" fontAlgn="base"/>
            <a:r>
              <a:rPr lang="en-US" sz="2400" dirty="0" smtClean="0"/>
              <a:t>Community </a:t>
            </a:r>
            <a:r>
              <a:rPr lang="en-US" sz="2400" dirty="0"/>
              <a:t>organization is universal to all communities. Still, community development </a:t>
            </a:r>
            <a:r>
              <a:rPr lang="en-US" sz="2400" dirty="0" err="1"/>
              <a:t>programmes</a:t>
            </a:r>
            <a:r>
              <a:rPr lang="en-US" sz="2400" dirty="0"/>
              <a:t> differ from person to person depending upon whether the area is rural, urban or tribal, as also other characteristics of the area. </a:t>
            </a:r>
          </a:p>
        </p:txBody>
      </p:sp>
    </p:spTree>
    <p:extLst>
      <p:ext uri="{BB962C8B-B14F-4D97-AF65-F5344CB8AC3E}">
        <p14:creationId xmlns:p14="http://schemas.microsoft.com/office/powerpoint/2010/main" val="898123194"/>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More details</a:t>
            </a:r>
            <a:endParaRPr lang="en-US" dirty="0"/>
          </a:p>
        </p:txBody>
      </p:sp>
      <p:sp>
        <p:nvSpPr>
          <p:cNvPr id="3" name="Content Placeholder 2"/>
          <p:cNvSpPr>
            <a:spLocks noGrp="1"/>
          </p:cNvSpPr>
          <p:nvPr>
            <p:ph idx="1"/>
          </p:nvPr>
        </p:nvSpPr>
        <p:spPr/>
        <p:txBody>
          <a:bodyPr/>
          <a:lstStyle/>
          <a:p>
            <a:endParaRPr lang="en-US" dirty="0" smtClean="0"/>
          </a:p>
          <a:p>
            <a:r>
              <a:rPr lang="en-US" dirty="0" smtClean="0">
                <a:hlinkClick r:id="rId2"/>
              </a:rPr>
              <a:t>https</a:t>
            </a:r>
            <a:r>
              <a:rPr lang="en-US" dirty="0">
                <a:hlinkClick r:id="rId2"/>
              </a:rPr>
              <a:t>://www.ncbi.nlm.nih.gov/pmc/articles/PMC383386</a:t>
            </a:r>
            <a:r>
              <a:rPr lang="en-US" dirty="0" smtClean="0">
                <a:hlinkClick r:id="rId2"/>
              </a:rPr>
              <a:t>/</a:t>
            </a:r>
            <a:endParaRPr lang="en-US" dirty="0" smtClean="0"/>
          </a:p>
          <a:p>
            <a:r>
              <a:rPr lang="en-US" smtClean="0">
                <a:hlinkClick r:id="rId3"/>
              </a:rPr>
              <a:t>http</a:t>
            </a:r>
            <a:r>
              <a:rPr lang="en-US" dirty="0">
                <a:hlinkClick r:id="rId3"/>
              </a:rPr>
              <a:t>://</a:t>
            </a:r>
            <a:r>
              <a:rPr lang="en-US" dirty="0" smtClean="0">
                <a:hlinkClick r:id="rId3"/>
              </a:rPr>
              <a:t>www.combatpoverty.ie/publications/CommunityDevelopmentAndHealth_2007.pdf</a:t>
            </a:r>
            <a:endParaRPr lang="en-US" dirty="0" smtClean="0"/>
          </a:p>
          <a:p>
            <a:endParaRPr lang="en-US" dirty="0"/>
          </a:p>
        </p:txBody>
      </p:sp>
    </p:spTree>
    <p:extLst>
      <p:ext uri="{BB962C8B-B14F-4D97-AF65-F5344CB8AC3E}">
        <p14:creationId xmlns:p14="http://schemas.microsoft.com/office/powerpoint/2010/main" val="2485993845"/>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Philosophy, principles, strategies and practice of health promotion and education in schools, workplaces and communities</a:t>
            </a:r>
            <a:endParaRPr lang="en-US"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dirty="0"/>
              <a:t>Health education helps people to make right decision on </a:t>
            </a:r>
            <a:r>
              <a:rPr lang="en-US" dirty="0" smtClean="0"/>
              <a:t>the matter </a:t>
            </a:r>
            <a:r>
              <a:rPr lang="en-US" dirty="0"/>
              <a:t>of health.</a:t>
            </a:r>
          </a:p>
          <a:p>
            <a:r>
              <a:rPr lang="en-US" dirty="0"/>
              <a:t>• The health problems are created by people themselves. </a:t>
            </a:r>
            <a:r>
              <a:rPr lang="en-US" dirty="0" smtClean="0"/>
              <a:t>So, the </a:t>
            </a:r>
            <a:r>
              <a:rPr lang="en-US" dirty="0"/>
              <a:t>people are responsible to solve these problems </a:t>
            </a:r>
            <a:r>
              <a:rPr lang="en-US" dirty="0" smtClean="0"/>
              <a:t>by themselves</a:t>
            </a:r>
            <a:r>
              <a:rPr lang="en-US" dirty="0"/>
              <a:t>.</a:t>
            </a:r>
          </a:p>
          <a:p>
            <a:r>
              <a:rPr lang="en-US" dirty="0"/>
              <a:t>• The health educator must help to find out the problems </a:t>
            </a:r>
            <a:r>
              <a:rPr lang="en-US" dirty="0" smtClean="0"/>
              <a:t>and causes</a:t>
            </a:r>
            <a:r>
              <a:rPr lang="en-US" dirty="0"/>
              <a:t>.</a:t>
            </a:r>
          </a:p>
          <a:p>
            <a:r>
              <a:rPr lang="en-US" dirty="0"/>
              <a:t>• HE should help people identify the ways and means </a:t>
            </a:r>
            <a:r>
              <a:rPr lang="en-US" dirty="0" smtClean="0"/>
              <a:t>to solve </a:t>
            </a:r>
            <a:r>
              <a:rPr lang="en-US" dirty="0"/>
              <a:t>them.</a:t>
            </a:r>
          </a:p>
        </p:txBody>
      </p:sp>
    </p:spTree>
    <p:extLst>
      <p:ext uri="{BB962C8B-B14F-4D97-AF65-F5344CB8AC3E}">
        <p14:creationId xmlns:p14="http://schemas.microsoft.com/office/powerpoint/2010/main" val="3109703262"/>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838200" y="1825625"/>
            <a:ext cx="10295021" cy="4351338"/>
          </a:xfrm>
        </p:spPr>
        <p:txBody>
          <a:bodyPr/>
          <a:lstStyle/>
          <a:p>
            <a:r>
              <a:rPr lang="en-US" dirty="0"/>
              <a:t>According to </a:t>
            </a:r>
            <a:r>
              <a:rPr lang="en-US" dirty="0" smtClean="0"/>
              <a:t>WHO Health Promotion Glossary 1998, </a:t>
            </a:r>
          </a:p>
          <a:p>
            <a:endParaRPr lang="en-US" dirty="0" smtClean="0"/>
          </a:p>
          <a:p>
            <a:pPr marL="0" indent="0">
              <a:buNone/>
            </a:pPr>
            <a:r>
              <a:rPr lang="en-US" dirty="0">
                <a:solidFill>
                  <a:srgbClr val="0070C0"/>
                </a:solidFill>
              </a:rPr>
              <a:t>	</a:t>
            </a:r>
            <a:r>
              <a:rPr lang="en-US" dirty="0" smtClean="0">
                <a:solidFill>
                  <a:srgbClr val="0070C0"/>
                </a:solidFill>
              </a:rPr>
              <a:t>“A </a:t>
            </a:r>
            <a:r>
              <a:rPr lang="en-US" dirty="0">
                <a:solidFill>
                  <a:srgbClr val="0070C0"/>
                </a:solidFill>
              </a:rPr>
              <a:t>setting is the place or social context in which people engage </a:t>
            </a:r>
            <a:r>
              <a:rPr lang="en-US" dirty="0" smtClean="0">
                <a:solidFill>
                  <a:srgbClr val="0070C0"/>
                </a:solidFill>
              </a:rPr>
              <a:t>	in daily </a:t>
            </a:r>
            <a:r>
              <a:rPr lang="en-US" dirty="0">
                <a:solidFill>
                  <a:srgbClr val="0070C0"/>
                </a:solidFill>
              </a:rPr>
              <a:t>activities in </a:t>
            </a:r>
            <a:r>
              <a:rPr lang="en-US" dirty="0" smtClean="0">
                <a:solidFill>
                  <a:srgbClr val="0070C0"/>
                </a:solidFill>
              </a:rPr>
              <a:t>which environmental</a:t>
            </a:r>
            <a:r>
              <a:rPr lang="en-US" dirty="0">
                <a:solidFill>
                  <a:srgbClr val="0070C0"/>
                </a:solidFill>
              </a:rPr>
              <a:t>, organizational and </a:t>
            </a:r>
            <a:r>
              <a:rPr lang="en-US" dirty="0" smtClean="0">
                <a:solidFill>
                  <a:srgbClr val="0070C0"/>
                </a:solidFill>
              </a:rPr>
              <a:t>	personal </a:t>
            </a:r>
            <a:r>
              <a:rPr lang="en-US" dirty="0">
                <a:solidFill>
                  <a:srgbClr val="0070C0"/>
                </a:solidFill>
              </a:rPr>
              <a:t>factors interact to affect health and </a:t>
            </a:r>
            <a:r>
              <a:rPr lang="en-US" dirty="0" smtClean="0">
                <a:solidFill>
                  <a:srgbClr val="0070C0"/>
                </a:solidFill>
              </a:rPr>
              <a:t>wellbeing.”</a:t>
            </a:r>
          </a:p>
          <a:p>
            <a:endParaRPr lang="en-US" dirty="0" smtClean="0"/>
          </a:p>
        </p:txBody>
      </p:sp>
    </p:spTree>
    <p:extLst>
      <p:ext uri="{BB962C8B-B14F-4D97-AF65-F5344CB8AC3E}">
        <p14:creationId xmlns:p14="http://schemas.microsoft.com/office/powerpoint/2010/main" val="2460273016"/>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a:bodyPr>
          <a:lstStyle/>
          <a:p>
            <a:r>
              <a:rPr lang="en-US" dirty="0"/>
              <a:t>Health educators conduct programs in a variety of settings</a:t>
            </a:r>
            <a:r>
              <a:rPr lang="en-US" dirty="0" smtClean="0"/>
              <a:t>.</a:t>
            </a:r>
          </a:p>
          <a:p>
            <a:endParaRPr lang="en-US" dirty="0"/>
          </a:p>
          <a:p>
            <a:r>
              <a:rPr lang="en-US" dirty="0"/>
              <a:t>Examples of settings include families, schools, kindergartens, work sites, hospitals, universities, prisons, villages and cities.</a:t>
            </a:r>
          </a:p>
          <a:p>
            <a:pPr marL="0" indent="0">
              <a:buNone/>
            </a:pPr>
            <a:r>
              <a:rPr lang="en-US" dirty="0" smtClean="0"/>
              <a:t> </a:t>
            </a:r>
            <a:endParaRPr lang="en-US" dirty="0"/>
          </a:p>
          <a:p>
            <a:endParaRPr lang="en-US" dirty="0" smtClean="0"/>
          </a:p>
          <a:p>
            <a:endParaRPr lang="en-US" dirty="0"/>
          </a:p>
        </p:txBody>
      </p:sp>
    </p:spTree>
    <p:extLst>
      <p:ext uri="{BB962C8B-B14F-4D97-AF65-F5344CB8AC3E}">
        <p14:creationId xmlns:p14="http://schemas.microsoft.com/office/powerpoint/2010/main" val="22440581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4240" y="579120"/>
            <a:ext cx="9946639" cy="5729605"/>
          </a:xfrm>
        </p:spPr>
      </p:pic>
    </p:spTree>
    <p:extLst>
      <p:ext uri="{BB962C8B-B14F-4D97-AF65-F5344CB8AC3E}">
        <p14:creationId xmlns:p14="http://schemas.microsoft.com/office/powerpoint/2010/main" val="2015242665"/>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a:bodyPr>
          <a:lstStyle/>
          <a:p>
            <a:r>
              <a:rPr lang="en-US" dirty="0" smtClean="0"/>
              <a:t>Conducting health education program in different settings has a long history. </a:t>
            </a:r>
            <a:r>
              <a:rPr lang="en-US" dirty="0" err="1" smtClean="0"/>
              <a:t>Eg</a:t>
            </a:r>
            <a:r>
              <a:rPr lang="en-US" dirty="0" smtClean="0"/>
              <a:t>. school health program, patient health education, family education etc. </a:t>
            </a:r>
          </a:p>
          <a:p>
            <a:endParaRPr lang="en-US" dirty="0" smtClean="0"/>
          </a:p>
          <a:p>
            <a:r>
              <a:rPr lang="en-US" dirty="0" smtClean="0"/>
              <a:t>Understanding </a:t>
            </a:r>
            <a:r>
              <a:rPr lang="en-US" dirty="0"/>
              <a:t>the nature of these settings helps us to understand how to </a:t>
            </a:r>
            <a:r>
              <a:rPr lang="en-US" dirty="0" smtClean="0"/>
              <a:t>reach populations appropriately </a:t>
            </a:r>
            <a:r>
              <a:rPr lang="en-US" dirty="0"/>
              <a:t>and how the setting itself can influence health </a:t>
            </a:r>
            <a:r>
              <a:rPr lang="en-US" dirty="0" smtClean="0"/>
              <a:t>messages and approaches.</a:t>
            </a:r>
          </a:p>
          <a:p>
            <a:endParaRPr lang="en-US" dirty="0"/>
          </a:p>
        </p:txBody>
      </p:sp>
    </p:spTree>
    <p:extLst>
      <p:ext uri="{BB962C8B-B14F-4D97-AF65-F5344CB8AC3E}">
        <p14:creationId xmlns:p14="http://schemas.microsoft.com/office/powerpoint/2010/main" val="2268631851"/>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a:t>
            </a:r>
            <a:r>
              <a:rPr lang="en-US" dirty="0" err="1" smtClean="0"/>
              <a:t>contd</a:t>
            </a:r>
            <a:r>
              <a:rPr lang="en-US" dirty="0" smtClean="0"/>
              <a:t>…</a:t>
            </a:r>
            <a:endParaRPr lang="en-US" dirty="0"/>
          </a:p>
        </p:txBody>
      </p:sp>
      <p:sp>
        <p:nvSpPr>
          <p:cNvPr id="3" name="Content Placeholder 2"/>
          <p:cNvSpPr>
            <a:spLocks noGrp="1"/>
          </p:cNvSpPr>
          <p:nvPr>
            <p:ph idx="1"/>
          </p:nvPr>
        </p:nvSpPr>
        <p:spPr>
          <a:xfrm>
            <a:off x="838199" y="1825624"/>
            <a:ext cx="10904621" cy="4591217"/>
          </a:xfrm>
        </p:spPr>
        <p:txBody>
          <a:bodyPr>
            <a:normAutofit/>
          </a:bodyPr>
          <a:lstStyle/>
          <a:p>
            <a:pPr fontAlgn="auto">
              <a:spcAft>
                <a:spcPts val="0"/>
              </a:spcAft>
              <a:defRPr/>
            </a:pPr>
            <a:r>
              <a:rPr lang="en-US" dirty="0"/>
              <a:t>The use of multiple settings is important as it allows health educators to reach the greatest number of people in the most convenient, efficient, and effective ways possible. </a:t>
            </a:r>
            <a:endParaRPr lang="en-US" dirty="0" smtClean="0"/>
          </a:p>
          <a:p>
            <a:pPr fontAlgn="auto">
              <a:spcAft>
                <a:spcPts val="0"/>
              </a:spcAft>
              <a:defRPr/>
            </a:pPr>
            <a:endParaRPr lang="en-US" dirty="0"/>
          </a:p>
          <a:p>
            <a:pPr fontAlgn="auto">
              <a:spcAft>
                <a:spcPts val="0"/>
              </a:spcAft>
              <a:defRPr/>
            </a:pPr>
            <a:r>
              <a:rPr lang="en-US" dirty="0"/>
              <a:t>The goals of health education and the skills needed to carry out the responsibilities are nearly the same in all </a:t>
            </a:r>
            <a:r>
              <a:rPr lang="en-US" dirty="0" smtClean="0"/>
              <a:t>settings.</a:t>
            </a:r>
          </a:p>
          <a:p>
            <a:pPr marL="0" indent="0" fontAlgn="auto">
              <a:spcAft>
                <a:spcPts val="0"/>
              </a:spcAft>
              <a:buNone/>
              <a:defRPr/>
            </a:pPr>
            <a:r>
              <a:rPr lang="en-US" dirty="0"/>
              <a:t>	</a:t>
            </a:r>
            <a:r>
              <a:rPr lang="en-US" dirty="0" smtClean="0"/>
              <a:t>(Need assessment, planning, implementing, evaluation/research, 	Administration and management, resource person, communication 	and advocacy).</a:t>
            </a:r>
          </a:p>
          <a:p>
            <a:pPr marL="0" indent="0" fontAlgn="auto">
              <a:spcAft>
                <a:spcPts val="0"/>
              </a:spcAft>
              <a:buNone/>
              <a:defRPr/>
            </a:pPr>
            <a:endParaRPr lang="en-US" dirty="0" smtClean="0"/>
          </a:p>
          <a:p>
            <a:pPr fontAlgn="auto">
              <a:spcAft>
                <a:spcPts val="0"/>
              </a:spcAft>
              <a:defRPr/>
            </a:pPr>
            <a:r>
              <a:rPr lang="en-US" dirty="0" smtClean="0"/>
              <a:t>The </a:t>
            </a:r>
            <a:r>
              <a:rPr lang="en-US" dirty="0"/>
              <a:t>actual duties of a job may differ greatly from setting to setting.</a:t>
            </a:r>
          </a:p>
          <a:p>
            <a:pPr marL="0" indent="0">
              <a:buNone/>
            </a:pPr>
            <a:endParaRPr lang="en-US" dirty="0"/>
          </a:p>
        </p:txBody>
      </p:sp>
    </p:spTree>
    <p:extLst>
      <p:ext uri="{BB962C8B-B14F-4D97-AF65-F5344CB8AC3E}">
        <p14:creationId xmlns:p14="http://schemas.microsoft.com/office/powerpoint/2010/main" val="3277740917"/>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Promotion and Education Settings</a:t>
            </a:r>
            <a:endParaRPr lang="en-US" dirty="0"/>
          </a:p>
        </p:txBody>
      </p:sp>
      <p:sp>
        <p:nvSpPr>
          <p:cNvPr id="3" name="Content Placeholder 2"/>
          <p:cNvSpPr>
            <a:spLocks noGrp="1"/>
          </p:cNvSpPr>
          <p:nvPr>
            <p:ph idx="1"/>
          </p:nvPr>
        </p:nvSpPr>
        <p:spPr/>
        <p:txBody>
          <a:bodyPr>
            <a:normAutofit/>
          </a:bodyPr>
          <a:lstStyle/>
          <a:p>
            <a:pPr fontAlgn="auto">
              <a:spcAft>
                <a:spcPts val="0"/>
              </a:spcAft>
              <a:defRPr/>
            </a:pPr>
            <a:r>
              <a:rPr lang="en-US" dirty="0"/>
              <a:t>When considering the range of health education interventions, they are usually described in relation to different settings</a:t>
            </a:r>
            <a:r>
              <a:rPr lang="en-US" dirty="0" smtClean="0"/>
              <a:t>.</a:t>
            </a:r>
          </a:p>
          <a:p>
            <a:pPr marL="0" indent="0" fontAlgn="auto">
              <a:spcAft>
                <a:spcPts val="0"/>
              </a:spcAft>
              <a:buNone/>
              <a:defRPr/>
            </a:pPr>
            <a:r>
              <a:rPr lang="en-US" dirty="0" smtClean="0"/>
              <a:t> </a:t>
            </a:r>
          </a:p>
          <a:p>
            <a:pPr fontAlgn="auto">
              <a:spcAft>
                <a:spcPts val="0"/>
              </a:spcAft>
              <a:defRPr/>
            </a:pPr>
            <a:r>
              <a:rPr lang="en-US" dirty="0" smtClean="0"/>
              <a:t>Settings </a:t>
            </a:r>
            <a:r>
              <a:rPr lang="en-US" dirty="0"/>
              <a:t>are used because interventions need to be planned in the light of the resources and organizational structures peculiar to </a:t>
            </a:r>
            <a:r>
              <a:rPr lang="en-US" dirty="0" smtClean="0"/>
              <a:t>each settings.</a:t>
            </a:r>
          </a:p>
          <a:p>
            <a:pPr fontAlgn="auto">
              <a:spcAft>
                <a:spcPts val="0"/>
              </a:spcAft>
              <a:defRPr/>
            </a:pPr>
            <a:endParaRPr lang="en-US" dirty="0" smtClean="0"/>
          </a:p>
          <a:p>
            <a:pPr>
              <a:defRPr/>
            </a:pPr>
            <a:r>
              <a:rPr lang="en-US" dirty="0" smtClean="0"/>
              <a:t>The </a:t>
            </a:r>
            <a:r>
              <a:rPr lang="en-US" dirty="0"/>
              <a:t>unique characteristics and strengths of environments where people live, learn, work, relax, recover, and worship can be used in teaching, modeling, and supporting positive health behaviors. </a:t>
            </a:r>
          </a:p>
          <a:p>
            <a:pPr>
              <a:defRPr/>
            </a:pPr>
            <a:endParaRPr lang="en-US" dirty="0"/>
          </a:p>
          <a:p>
            <a:pPr fontAlgn="auto">
              <a:spcAft>
                <a:spcPts val="0"/>
              </a:spcAft>
              <a:defRPr/>
            </a:pPr>
            <a:endParaRPr lang="en-US" dirty="0" smtClean="0"/>
          </a:p>
          <a:p>
            <a:pPr fontAlgn="auto">
              <a:spcAft>
                <a:spcPts val="0"/>
              </a:spcAft>
              <a:defRPr/>
            </a:pPr>
            <a:endParaRPr lang="en-US" dirty="0"/>
          </a:p>
        </p:txBody>
      </p:sp>
    </p:spTree>
    <p:extLst>
      <p:ext uri="{BB962C8B-B14F-4D97-AF65-F5344CB8AC3E}">
        <p14:creationId xmlns:p14="http://schemas.microsoft.com/office/powerpoint/2010/main" val="1775179858"/>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Effective </a:t>
            </a:r>
            <a:r>
              <a:rPr lang="en-US" dirty="0"/>
              <a:t>health promotion </a:t>
            </a:r>
            <a:r>
              <a:rPr lang="en-US" dirty="0" smtClean="0"/>
              <a:t>programs in all settings needs </a:t>
            </a:r>
          </a:p>
          <a:p>
            <a:pPr marL="0" indent="0">
              <a:buNone/>
            </a:pPr>
            <a:endParaRPr lang="en-US" dirty="0" smtClean="0"/>
          </a:p>
          <a:p>
            <a:pPr lvl="1">
              <a:buFont typeface="Calibri" panose="020F0502020204030204" pitchFamily="34" charset="0"/>
              <a:buChar char="−"/>
            </a:pPr>
            <a:r>
              <a:rPr lang="en-US" sz="2800" dirty="0" smtClean="0"/>
              <a:t>Competent and </a:t>
            </a:r>
            <a:r>
              <a:rPr lang="en-US" sz="2800" dirty="0"/>
              <a:t>enthusiastic leadership, </a:t>
            </a:r>
            <a:endParaRPr lang="en-US" sz="2800" dirty="0" smtClean="0"/>
          </a:p>
          <a:p>
            <a:pPr lvl="1">
              <a:buFont typeface="Calibri" panose="020F0502020204030204" pitchFamily="34" charset="0"/>
              <a:buChar char="−"/>
            </a:pPr>
            <a:r>
              <a:rPr lang="en-US" sz="2800" dirty="0"/>
              <a:t>A</a:t>
            </a:r>
            <a:r>
              <a:rPr lang="en-US" sz="2800" dirty="0" smtClean="0"/>
              <a:t> </a:t>
            </a:r>
            <a:r>
              <a:rPr lang="en-US" sz="2800" dirty="0"/>
              <a:t>feeling of being </a:t>
            </a:r>
            <a:r>
              <a:rPr lang="en-US" sz="2800" dirty="0" smtClean="0"/>
              <a:t>welcome and </a:t>
            </a:r>
            <a:r>
              <a:rPr lang="en-US" sz="2800" dirty="0"/>
              <a:t>safe, </a:t>
            </a:r>
            <a:endParaRPr lang="en-US" sz="2800" dirty="0" smtClean="0"/>
          </a:p>
          <a:p>
            <a:pPr lvl="1">
              <a:buFont typeface="Calibri" panose="020F0502020204030204" pitchFamily="34" charset="0"/>
              <a:buChar char="−"/>
            </a:pPr>
            <a:r>
              <a:rPr lang="en-US" sz="2800" dirty="0"/>
              <a:t>C</a:t>
            </a:r>
            <a:r>
              <a:rPr lang="en-US" sz="2800" dirty="0" smtClean="0"/>
              <a:t>amaraderie </a:t>
            </a:r>
            <a:r>
              <a:rPr lang="en-US" sz="2800" dirty="0"/>
              <a:t>among participants and with </a:t>
            </a:r>
            <a:r>
              <a:rPr lang="en-US" sz="2800" dirty="0" smtClean="0"/>
              <a:t>staff, </a:t>
            </a:r>
          </a:p>
          <a:p>
            <a:pPr lvl="1">
              <a:buFont typeface="Calibri" panose="020F0502020204030204" pitchFamily="34" charset="0"/>
              <a:buChar char="−"/>
            </a:pPr>
            <a:r>
              <a:rPr lang="en-US" sz="2800" dirty="0"/>
              <a:t>I</a:t>
            </a:r>
            <a:r>
              <a:rPr lang="en-US" sz="2800" dirty="0" smtClean="0"/>
              <a:t>nvolvement </a:t>
            </a:r>
            <a:r>
              <a:rPr lang="en-US" sz="2800" dirty="0"/>
              <a:t>and adherence to proven programs and </a:t>
            </a:r>
            <a:r>
              <a:rPr lang="en-US" sz="2800" dirty="0" smtClean="0"/>
              <a:t>services, and </a:t>
            </a:r>
          </a:p>
          <a:p>
            <a:pPr lvl="1">
              <a:buFont typeface="Calibri" panose="020F0502020204030204" pitchFamily="34" charset="0"/>
              <a:buChar char="−"/>
            </a:pPr>
            <a:r>
              <a:rPr lang="en-US" sz="2800" dirty="0" smtClean="0"/>
              <a:t>Measures </a:t>
            </a:r>
            <a:r>
              <a:rPr lang="en-US" sz="2800" dirty="0"/>
              <a:t>of success leading to a sense </a:t>
            </a:r>
            <a:r>
              <a:rPr lang="en-US" sz="2800" dirty="0" smtClean="0"/>
              <a:t>of achievement</a:t>
            </a:r>
            <a:r>
              <a:rPr lang="en-US" sz="2800" dirty="0"/>
              <a:t>. </a:t>
            </a:r>
            <a:endParaRPr lang="en-US" sz="2800" dirty="0" smtClean="0"/>
          </a:p>
          <a:p>
            <a:pPr marL="0" indent="0">
              <a:buNone/>
            </a:pPr>
            <a:endParaRPr lang="en-US" dirty="0" smtClean="0"/>
          </a:p>
        </p:txBody>
      </p:sp>
      <p:sp>
        <p:nvSpPr>
          <p:cNvPr id="4" name="Title 1"/>
          <p:cNvSpPr>
            <a:spLocks noGrp="1"/>
          </p:cNvSpPr>
          <p:nvPr>
            <p:ph type="title"/>
          </p:nvPr>
        </p:nvSpPr>
        <p:spPr/>
        <p:txBody>
          <a:bodyPr/>
          <a:lstStyle/>
          <a:p>
            <a:r>
              <a:rPr lang="en-US" dirty="0" smtClean="0"/>
              <a:t>Health Promotion and Education Settings</a:t>
            </a:r>
            <a:endParaRPr lang="en-US" dirty="0"/>
          </a:p>
        </p:txBody>
      </p:sp>
    </p:spTree>
    <p:extLst>
      <p:ext uri="{BB962C8B-B14F-4D97-AF65-F5344CB8AC3E}">
        <p14:creationId xmlns:p14="http://schemas.microsoft.com/office/powerpoint/2010/main" val="2443977711"/>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US" dirty="0"/>
              <a:t>Settings where we live, learn, work, relax, recover, and worship each </a:t>
            </a:r>
            <a:r>
              <a:rPr lang="en-US" dirty="0" smtClean="0"/>
              <a:t>present unique </a:t>
            </a:r>
            <a:r>
              <a:rPr lang="en-US" dirty="0"/>
              <a:t>and powerful opportunities to positively affect the health </a:t>
            </a:r>
            <a:r>
              <a:rPr lang="en-US" dirty="0" smtClean="0"/>
              <a:t>and wellness </a:t>
            </a:r>
            <a:r>
              <a:rPr lang="en-US" dirty="0"/>
              <a:t>of individuals and groups. </a:t>
            </a:r>
            <a:endParaRPr lang="en-US" dirty="0" smtClean="0"/>
          </a:p>
          <a:p>
            <a:pPr marL="0" indent="0">
              <a:buNone/>
            </a:pPr>
            <a:endParaRPr lang="en-US" dirty="0" smtClean="0"/>
          </a:p>
          <a:p>
            <a:r>
              <a:rPr lang="en-US" dirty="0" smtClean="0"/>
              <a:t>Although </a:t>
            </a:r>
            <a:r>
              <a:rPr lang="en-US" dirty="0"/>
              <a:t>varied in location, </a:t>
            </a:r>
            <a:r>
              <a:rPr lang="en-US" dirty="0" smtClean="0"/>
              <a:t>structure, and </a:t>
            </a:r>
            <a:r>
              <a:rPr lang="en-US" dirty="0"/>
              <a:t>offerings, environments supporting and contributing to healthy </a:t>
            </a:r>
            <a:r>
              <a:rPr lang="en-US" dirty="0" smtClean="0"/>
              <a:t>lifestyles are </a:t>
            </a:r>
            <a:r>
              <a:rPr lang="en-US" dirty="0"/>
              <a:t>most effective when they become part of our daily life. </a:t>
            </a:r>
            <a:endParaRPr lang="en-US" dirty="0" smtClean="0"/>
          </a:p>
        </p:txBody>
      </p:sp>
      <p:sp>
        <p:nvSpPr>
          <p:cNvPr id="4" name="Title 1"/>
          <p:cNvSpPr>
            <a:spLocks noGrp="1"/>
          </p:cNvSpPr>
          <p:nvPr>
            <p:ph type="title"/>
          </p:nvPr>
        </p:nvSpPr>
        <p:spPr/>
        <p:txBody>
          <a:bodyPr/>
          <a:lstStyle/>
          <a:p>
            <a:r>
              <a:rPr lang="en-US" dirty="0" smtClean="0"/>
              <a:t>Health Promotion and Education Settings</a:t>
            </a:r>
            <a:endParaRPr lang="en-US" dirty="0"/>
          </a:p>
        </p:txBody>
      </p:sp>
    </p:spTree>
    <p:extLst>
      <p:ext uri="{BB962C8B-B14F-4D97-AF65-F5344CB8AC3E}">
        <p14:creationId xmlns:p14="http://schemas.microsoft.com/office/powerpoint/2010/main" val="1800022410"/>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US" dirty="0" smtClean="0"/>
              <a:t>Those individuals </a:t>
            </a:r>
            <a:r>
              <a:rPr lang="en-US" dirty="0"/>
              <a:t>who enjoy a healthy home, school, workplace, and other </a:t>
            </a:r>
            <a:r>
              <a:rPr lang="en-US" dirty="0" smtClean="0"/>
              <a:t>positive settings </a:t>
            </a:r>
            <a:r>
              <a:rPr lang="en-US" dirty="0"/>
              <a:t>are likely to experience the compounding effect of </a:t>
            </a:r>
            <a:r>
              <a:rPr lang="en-US" dirty="0" smtClean="0"/>
              <a:t>continued wellness </a:t>
            </a:r>
            <a:r>
              <a:rPr lang="en-US" dirty="0"/>
              <a:t>education, inspiration, and support throughout the day. </a:t>
            </a:r>
            <a:endParaRPr lang="en-US" dirty="0" smtClean="0"/>
          </a:p>
          <a:p>
            <a:pPr marL="0" indent="0">
              <a:buNone/>
            </a:pPr>
            <a:endParaRPr lang="en-US" dirty="0" smtClean="0"/>
          </a:p>
          <a:p>
            <a:r>
              <a:rPr lang="en-US" dirty="0"/>
              <a:t>The health promotion setting also offers exciting opportunities for employment and volunteerism through which committed leaders can positively affect the health and wellness of others by providing ongoing encouragement, education, coaching, and evaluation. </a:t>
            </a:r>
          </a:p>
          <a:p>
            <a:pPr marL="0" indent="0">
              <a:buNone/>
            </a:pPr>
            <a:endParaRPr lang="en-US" dirty="0" smtClean="0"/>
          </a:p>
        </p:txBody>
      </p:sp>
      <p:sp>
        <p:nvSpPr>
          <p:cNvPr id="4" name="Title 1"/>
          <p:cNvSpPr>
            <a:spLocks noGrp="1"/>
          </p:cNvSpPr>
          <p:nvPr>
            <p:ph type="title"/>
          </p:nvPr>
        </p:nvSpPr>
        <p:spPr/>
        <p:txBody>
          <a:bodyPr/>
          <a:lstStyle/>
          <a:p>
            <a:r>
              <a:rPr lang="en-US" dirty="0" smtClean="0"/>
              <a:t>Health Promotion and Education Settings</a:t>
            </a:r>
            <a:endParaRPr lang="en-US" dirty="0"/>
          </a:p>
        </p:txBody>
      </p:sp>
    </p:spTree>
    <p:extLst>
      <p:ext uri="{BB962C8B-B14F-4D97-AF65-F5344CB8AC3E}">
        <p14:creationId xmlns:p14="http://schemas.microsoft.com/office/powerpoint/2010/main" val="108282403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Evolution of settings approach of health promotion</a:t>
            </a:r>
            <a:endParaRPr lang="en-US" dirty="0"/>
          </a:p>
        </p:txBody>
      </p:sp>
      <p:sp>
        <p:nvSpPr>
          <p:cNvPr id="3" name="Content Placeholder 2"/>
          <p:cNvSpPr>
            <a:spLocks noGrp="1"/>
          </p:cNvSpPr>
          <p:nvPr>
            <p:ph idx="1"/>
          </p:nvPr>
        </p:nvSpPr>
        <p:spPr/>
        <p:txBody>
          <a:bodyPr>
            <a:normAutofit/>
          </a:bodyPr>
          <a:lstStyle/>
          <a:p>
            <a:r>
              <a:rPr lang="en-US" dirty="0" smtClean="0"/>
              <a:t>The </a:t>
            </a:r>
            <a:r>
              <a:rPr lang="en-US" dirty="0"/>
              <a:t>following statement from the Ottawa Charter recognizes </a:t>
            </a:r>
            <a:r>
              <a:rPr lang="en-US" dirty="0" smtClean="0"/>
              <a:t>the interplay </a:t>
            </a:r>
            <a:r>
              <a:rPr lang="en-US" dirty="0"/>
              <a:t>between health, context and setting: </a:t>
            </a:r>
            <a:endParaRPr lang="en-US" dirty="0" smtClean="0"/>
          </a:p>
          <a:p>
            <a:pPr marL="0" indent="0">
              <a:buNone/>
            </a:pPr>
            <a:r>
              <a:rPr lang="en-US" dirty="0"/>
              <a:t>	</a:t>
            </a:r>
            <a:r>
              <a:rPr lang="en-US" dirty="0" smtClean="0">
                <a:solidFill>
                  <a:srgbClr val="0070C0"/>
                </a:solidFill>
              </a:rPr>
              <a:t>“</a:t>
            </a:r>
            <a:r>
              <a:rPr lang="en-US" i="1" dirty="0">
                <a:solidFill>
                  <a:srgbClr val="0070C0"/>
                </a:solidFill>
              </a:rPr>
              <a:t>Health is created and lived by people within the settings of their </a:t>
            </a:r>
            <a:r>
              <a:rPr lang="en-US" i="1" dirty="0" smtClean="0">
                <a:solidFill>
                  <a:srgbClr val="0070C0"/>
                </a:solidFill>
              </a:rPr>
              <a:t>	everyday </a:t>
            </a:r>
            <a:r>
              <a:rPr lang="en-US" i="1" dirty="0">
                <a:solidFill>
                  <a:srgbClr val="0070C0"/>
                </a:solidFill>
              </a:rPr>
              <a:t>life: where they learn, work, play and love</a:t>
            </a:r>
            <a:r>
              <a:rPr lang="en-US" dirty="0" smtClean="0">
                <a:solidFill>
                  <a:srgbClr val="0070C0"/>
                </a:solidFill>
              </a:rPr>
              <a:t>.”</a:t>
            </a:r>
          </a:p>
          <a:p>
            <a:pPr algn="r">
              <a:buFontTx/>
              <a:buChar char="-"/>
            </a:pPr>
            <a:r>
              <a:rPr lang="en-US" dirty="0" smtClean="0">
                <a:solidFill>
                  <a:srgbClr val="0070C0"/>
                </a:solidFill>
              </a:rPr>
              <a:t>Ottawa Charter 1986</a:t>
            </a:r>
          </a:p>
          <a:p>
            <a:pPr algn="r">
              <a:buFontTx/>
              <a:buChar char="-"/>
            </a:pPr>
            <a:endParaRPr lang="en-US" dirty="0"/>
          </a:p>
          <a:p>
            <a:r>
              <a:rPr lang="en-US" dirty="0" smtClean="0"/>
              <a:t>Settings </a:t>
            </a:r>
            <a:r>
              <a:rPr lang="en-US" dirty="0"/>
              <a:t>must form partnerships and build alliances with all sectors including non governmental organizations. – added by Bangkok </a:t>
            </a:r>
            <a:r>
              <a:rPr lang="en-US" dirty="0" smtClean="0"/>
              <a:t>Charter.</a:t>
            </a:r>
            <a:endParaRPr lang="en-US" dirty="0"/>
          </a:p>
          <a:p>
            <a:endParaRPr lang="en-US" dirty="0"/>
          </a:p>
        </p:txBody>
      </p:sp>
    </p:spTree>
    <p:extLst>
      <p:ext uri="{BB962C8B-B14F-4D97-AF65-F5344CB8AC3E}">
        <p14:creationId xmlns:p14="http://schemas.microsoft.com/office/powerpoint/2010/main" val="333713656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Settings approach</a:t>
            </a:r>
            <a:endParaRPr lang="en-US" dirty="0"/>
          </a:p>
        </p:txBody>
      </p:sp>
      <p:sp>
        <p:nvSpPr>
          <p:cNvPr id="3" name="Content Placeholder 2"/>
          <p:cNvSpPr>
            <a:spLocks noGrp="1"/>
          </p:cNvSpPr>
          <p:nvPr>
            <p:ph idx="1"/>
          </p:nvPr>
        </p:nvSpPr>
        <p:spPr/>
        <p:txBody>
          <a:bodyPr>
            <a:normAutofit/>
          </a:bodyPr>
          <a:lstStyle/>
          <a:p>
            <a:r>
              <a:rPr lang="en-US" dirty="0"/>
              <a:t>Health promotion as a process, a strategy and an </a:t>
            </a:r>
            <a:r>
              <a:rPr lang="en-US" dirty="0" smtClean="0"/>
              <a:t>approach </a:t>
            </a:r>
            <a:r>
              <a:rPr lang="en-US" dirty="0"/>
              <a:t>enable individuals and communities to take charge of conditions and circumstances that contribute to ill </a:t>
            </a:r>
            <a:r>
              <a:rPr lang="en-US" dirty="0" smtClean="0"/>
              <a:t>health.</a:t>
            </a:r>
          </a:p>
          <a:p>
            <a:pPr marL="0" indent="0">
              <a:buNone/>
            </a:pPr>
            <a:endParaRPr lang="en-US" dirty="0" smtClean="0"/>
          </a:p>
          <a:p>
            <a:r>
              <a:rPr lang="en-US" dirty="0" smtClean="0"/>
              <a:t>Over </a:t>
            </a:r>
            <a:r>
              <a:rPr lang="en-US" dirty="0"/>
              <a:t>the past decade, while </a:t>
            </a:r>
            <a:r>
              <a:rPr lang="en-US" dirty="0">
                <a:solidFill>
                  <a:srgbClr val="0070C0"/>
                </a:solidFill>
              </a:rPr>
              <a:t>Healthy Settings </a:t>
            </a:r>
            <a:r>
              <a:rPr lang="en-US" dirty="0"/>
              <a:t>have been the predominant </a:t>
            </a:r>
            <a:r>
              <a:rPr lang="en-US" dirty="0" smtClean="0"/>
              <a:t>approach </a:t>
            </a:r>
            <a:r>
              <a:rPr lang="en-US" dirty="0"/>
              <a:t>for implementing health promotion activities, two more tracks have evolved: </a:t>
            </a:r>
            <a:endParaRPr lang="en-US" dirty="0" smtClean="0"/>
          </a:p>
          <a:p>
            <a:pPr marL="457200" lvl="1" indent="0">
              <a:buNone/>
            </a:pPr>
            <a:r>
              <a:rPr lang="en-US" sz="2800" dirty="0" smtClean="0">
                <a:solidFill>
                  <a:srgbClr val="0070C0"/>
                </a:solidFill>
              </a:rPr>
              <a:t>healthy populations/people</a:t>
            </a:r>
            <a:r>
              <a:rPr lang="en-US" sz="2800" dirty="0" smtClean="0"/>
              <a:t>, </a:t>
            </a:r>
            <a:r>
              <a:rPr lang="en-US" sz="2800" dirty="0"/>
              <a:t>addressing risks related to stages in life; and </a:t>
            </a:r>
            <a:endParaRPr lang="en-US" sz="2800" dirty="0" smtClean="0"/>
          </a:p>
          <a:p>
            <a:pPr marL="457200" lvl="1" indent="0">
              <a:buNone/>
            </a:pPr>
            <a:r>
              <a:rPr lang="en-US" sz="2800" dirty="0" smtClean="0">
                <a:solidFill>
                  <a:srgbClr val="0070C0"/>
                </a:solidFill>
              </a:rPr>
              <a:t>healthy </a:t>
            </a:r>
            <a:r>
              <a:rPr lang="en-US" sz="2800" dirty="0">
                <a:solidFill>
                  <a:srgbClr val="0070C0"/>
                </a:solidFill>
              </a:rPr>
              <a:t>lifestyles</a:t>
            </a:r>
            <a:r>
              <a:rPr lang="en-US" sz="2800" dirty="0"/>
              <a:t>, addressing risks related to individual </a:t>
            </a:r>
            <a:r>
              <a:rPr lang="en-US" sz="2800" dirty="0" err="1"/>
              <a:t>behaviour</a:t>
            </a:r>
            <a:r>
              <a:rPr lang="en-US" sz="2800" dirty="0"/>
              <a:t> and choices.</a:t>
            </a:r>
          </a:p>
          <a:p>
            <a:endParaRPr lang="en-US" dirty="0"/>
          </a:p>
          <a:p>
            <a:endParaRPr lang="en-US" dirty="0"/>
          </a:p>
        </p:txBody>
      </p:sp>
    </p:spTree>
    <p:extLst>
      <p:ext uri="{BB962C8B-B14F-4D97-AF65-F5344CB8AC3E}">
        <p14:creationId xmlns:p14="http://schemas.microsoft.com/office/powerpoint/2010/main" val="45409549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Settings approach</a:t>
            </a:r>
            <a:endParaRPr lang="en-US" dirty="0"/>
          </a:p>
        </p:txBody>
      </p:sp>
      <p:sp>
        <p:nvSpPr>
          <p:cNvPr id="3" name="Content Placeholder 2"/>
          <p:cNvSpPr>
            <a:spLocks noGrp="1"/>
          </p:cNvSpPr>
          <p:nvPr>
            <p:ph idx="1"/>
          </p:nvPr>
        </p:nvSpPr>
        <p:spPr/>
        <p:txBody>
          <a:bodyPr>
            <a:normAutofit/>
          </a:bodyPr>
          <a:lstStyle/>
          <a:p>
            <a:r>
              <a:rPr lang="en-US" dirty="0"/>
              <a:t>health is determined by the interplay of environmental, </a:t>
            </a:r>
            <a:r>
              <a:rPr lang="en-US" dirty="0" smtClean="0"/>
              <a:t>organizational and </a:t>
            </a:r>
            <a:r>
              <a:rPr lang="en-US" dirty="0"/>
              <a:t>personal factors. </a:t>
            </a:r>
            <a:endParaRPr lang="en-US" dirty="0" smtClean="0"/>
          </a:p>
          <a:p>
            <a:endParaRPr lang="en-US" dirty="0" smtClean="0"/>
          </a:p>
          <a:p>
            <a:r>
              <a:rPr lang="en-US" dirty="0" smtClean="0"/>
              <a:t>The </a:t>
            </a:r>
            <a:r>
              <a:rPr lang="en-US" dirty="0"/>
              <a:t>WHO use the term “</a:t>
            </a:r>
            <a:r>
              <a:rPr lang="en-US" i="1" dirty="0"/>
              <a:t>settings</a:t>
            </a:r>
            <a:r>
              <a:rPr lang="en-US" dirty="0"/>
              <a:t>” to describe environments that </a:t>
            </a:r>
            <a:r>
              <a:rPr lang="en-US" dirty="0" smtClean="0"/>
              <a:t>can enable </a:t>
            </a:r>
            <a:r>
              <a:rPr lang="en-US" dirty="0"/>
              <a:t>health and well-being. We all live in such settings whether it is the place we work, </a:t>
            </a:r>
            <a:r>
              <a:rPr lang="en-US" dirty="0" smtClean="0"/>
              <a:t>the place </a:t>
            </a:r>
            <a:r>
              <a:rPr lang="en-US" dirty="0"/>
              <a:t>we live or the place we play. </a:t>
            </a:r>
            <a:endParaRPr lang="en-US" dirty="0" smtClean="0"/>
          </a:p>
          <a:p>
            <a:endParaRPr lang="en-US" dirty="0" smtClean="0"/>
          </a:p>
          <a:p>
            <a:r>
              <a:rPr lang="en-US" dirty="0"/>
              <a:t>These settings are not merely opportunities for the delivery of health education. A health promoting setting is one that embraces a “systems” approach towards health. </a:t>
            </a:r>
          </a:p>
        </p:txBody>
      </p:sp>
    </p:spTree>
    <p:extLst>
      <p:ext uri="{BB962C8B-B14F-4D97-AF65-F5344CB8AC3E}">
        <p14:creationId xmlns:p14="http://schemas.microsoft.com/office/powerpoint/2010/main" val="876570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Settings approach</a:t>
            </a:r>
            <a:endParaRPr lang="en-US" dirty="0"/>
          </a:p>
        </p:txBody>
      </p:sp>
      <p:sp>
        <p:nvSpPr>
          <p:cNvPr id="3" name="Content Placeholder 2"/>
          <p:cNvSpPr>
            <a:spLocks noGrp="1"/>
          </p:cNvSpPr>
          <p:nvPr>
            <p:ph idx="1"/>
          </p:nvPr>
        </p:nvSpPr>
        <p:spPr/>
        <p:txBody>
          <a:bodyPr>
            <a:normAutofit/>
          </a:bodyPr>
          <a:lstStyle/>
          <a:p>
            <a:r>
              <a:rPr lang="en-US" dirty="0" smtClean="0"/>
              <a:t>A </a:t>
            </a:r>
            <a:r>
              <a:rPr lang="en-US" dirty="0"/>
              <a:t>systems approach towards health is one that addresses: </a:t>
            </a:r>
            <a:endParaRPr lang="en-US" dirty="0" smtClean="0"/>
          </a:p>
          <a:p>
            <a:pPr marL="0" indent="0">
              <a:buNone/>
            </a:pPr>
            <a:endParaRPr lang="en-US" dirty="0" smtClean="0"/>
          </a:p>
          <a:p>
            <a:pPr lvl="1">
              <a:buFont typeface="Calibri" panose="020F0502020204030204" pitchFamily="34" charset="0"/>
              <a:buChar char="−"/>
            </a:pPr>
            <a:r>
              <a:rPr lang="en-US" sz="2800" dirty="0" smtClean="0"/>
              <a:t>the </a:t>
            </a:r>
            <a:r>
              <a:rPr lang="en-US" sz="2800" dirty="0"/>
              <a:t>creation of a healthy working and living environment; </a:t>
            </a:r>
            <a:endParaRPr lang="en-US" sz="2800" dirty="0" smtClean="0"/>
          </a:p>
          <a:p>
            <a:pPr lvl="1">
              <a:buFont typeface="Calibri" panose="020F0502020204030204" pitchFamily="34" charset="0"/>
              <a:buChar char="−"/>
            </a:pPr>
            <a:r>
              <a:rPr lang="en-US" sz="2800" dirty="0" smtClean="0"/>
              <a:t>the </a:t>
            </a:r>
            <a:r>
              <a:rPr lang="en-US" sz="2800" dirty="0"/>
              <a:t>integration of health promotion and health development into the daily activities of the setting; </a:t>
            </a:r>
            <a:endParaRPr lang="en-US" sz="2800" dirty="0" smtClean="0"/>
          </a:p>
          <a:p>
            <a:pPr lvl="1">
              <a:buFont typeface="Calibri" panose="020F0502020204030204" pitchFamily="34" charset="0"/>
              <a:buChar char="−"/>
            </a:pPr>
            <a:r>
              <a:rPr lang="en-US" sz="2800" dirty="0" smtClean="0"/>
              <a:t>the </a:t>
            </a:r>
            <a:r>
              <a:rPr lang="en-US" sz="2800" dirty="0"/>
              <a:t>development of links with other settings and with the wider community</a:t>
            </a:r>
            <a:r>
              <a:rPr lang="en-US" sz="2800" dirty="0" smtClean="0"/>
              <a:t>.</a:t>
            </a:r>
            <a:endParaRPr lang="en-US" sz="2800" dirty="0"/>
          </a:p>
        </p:txBody>
      </p:sp>
    </p:spTree>
    <p:extLst>
      <p:ext uri="{BB962C8B-B14F-4D97-AF65-F5344CB8AC3E}">
        <p14:creationId xmlns:p14="http://schemas.microsoft.com/office/powerpoint/2010/main" val="4130162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GB" dirty="0"/>
              <a:t>Conscientization</a:t>
            </a:r>
          </a:p>
        </p:txBody>
      </p:sp>
      <p:sp>
        <p:nvSpPr>
          <p:cNvPr id="9" name="Content Placeholder 8"/>
          <p:cNvSpPr>
            <a:spLocks noGrp="1"/>
          </p:cNvSpPr>
          <p:nvPr>
            <p:ph idx="1"/>
          </p:nvPr>
        </p:nvSpPr>
        <p:spPr/>
        <p:txBody>
          <a:bodyPr/>
          <a:lstStyle/>
          <a:p>
            <a:r>
              <a:rPr lang="en-GB" dirty="0" smtClean="0"/>
              <a:t>Pedagogy of oppressed described conscientization as “critical awakening of the awareness”</a:t>
            </a:r>
          </a:p>
          <a:p>
            <a:r>
              <a:rPr lang="en-GB" dirty="0" smtClean="0"/>
              <a:t>Conscientization is one of the main principles of non-formal education. </a:t>
            </a:r>
            <a:endParaRPr lang="en-GB" dirty="0"/>
          </a:p>
        </p:txBody>
      </p:sp>
    </p:spTree>
    <p:extLst>
      <p:ext uri="{BB962C8B-B14F-4D97-AF65-F5344CB8AC3E}">
        <p14:creationId xmlns:p14="http://schemas.microsoft.com/office/powerpoint/2010/main" val="1669428179"/>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Settings approach</a:t>
            </a:r>
            <a:endParaRPr lang="en-US" dirty="0"/>
          </a:p>
        </p:txBody>
      </p:sp>
      <p:sp>
        <p:nvSpPr>
          <p:cNvPr id="3" name="Content Placeholder 2"/>
          <p:cNvSpPr>
            <a:spLocks noGrp="1"/>
          </p:cNvSpPr>
          <p:nvPr>
            <p:ph idx="1"/>
          </p:nvPr>
        </p:nvSpPr>
        <p:spPr/>
        <p:txBody>
          <a:bodyPr/>
          <a:lstStyle/>
          <a:p>
            <a:r>
              <a:rPr lang="en-US" dirty="0" smtClean="0"/>
              <a:t>Settings approach is more than merely identifying people by the venue of their congregation for purposes finding captive audiences.</a:t>
            </a:r>
          </a:p>
          <a:p>
            <a:endParaRPr lang="en-US" dirty="0" smtClean="0"/>
          </a:p>
          <a:p>
            <a:r>
              <a:rPr lang="en-US" dirty="0" smtClean="0"/>
              <a:t>Settings approach is a long term approach to protect, improve and develop people’s health. </a:t>
            </a:r>
          </a:p>
          <a:p>
            <a:endParaRPr lang="en-US" dirty="0" smtClean="0"/>
          </a:p>
          <a:p>
            <a:r>
              <a:rPr lang="en-US" dirty="0" smtClean="0"/>
              <a:t>Example: It is an attempt </a:t>
            </a:r>
            <a:r>
              <a:rPr lang="en-US" dirty="0"/>
              <a:t>to go beyond the idea of sport as promoting health through physical activity, towards an idea of the sports club as a health-promoting setting.</a:t>
            </a:r>
            <a:endParaRPr lang="en-US" altLang="en-US" dirty="0"/>
          </a:p>
          <a:p>
            <a:pPr marL="0" indent="0">
              <a:buNone/>
            </a:pPr>
            <a:endParaRPr lang="en-US" dirty="0"/>
          </a:p>
        </p:txBody>
      </p:sp>
    </p:spTree>
    <p:extLst>
      <p:ext uri="{BB962C8B-B14F-4D97-AF65-F5344CB8AC3E}">
        <p14:creationId xmlns:p14="http://schemas.microsoft.com/office/powerpoint/2010/main" val="1982197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a:t>
            </a:r>
            <a:endParaRPr lang="en-US" dirty="0"/>
          </a:p>
        </p:txBody>
      </p:sp>
      <p:sp>
        <p:nvSpPr>
          <p:cNvPr id="3" name="Content Placeholder 2"/>
          <p:cNvSpPr>
            <a:spLocks noGrp="1"/>
          </p:cNvSpPr>
          <p:nvPr>
            <p:ph idx="1"/>
          </p:nvPr>
        </p:nvSpPr>
        <p:spPr/>
        <p:txBody>
          <a:bodyPr>
            <a:normAutofit/>
          </a:bodyPr>
          <a:lstStyle/>
          <a:p>
            <a:r>
              <a:rPr lang="en-US" dirty="0" smtClean="0"/>
              <a:t>Specifically</a:t>
            </a:r>
            <a:r>
              <a:rPr lang="en-US" dirty="0"/>
              <a:t>, a settings approach helps us figure out how to provide supportive environments, a key part of health promotion. </a:t>
            </a:r>
            <a:endParaRPr lang="en-US" dirty="0" smtClean="0"/>
          </a:p>
          <a:p>
            <a:endParaRPr lang="en-US" dirty="0"/>
          </a:p>
          <a:p>
            <a:r>
              <a:rPr lang="en-US" dirty="0"/>
              <a:t>Some of the most commonly discussed settings in health promotion include the home and family, school, workplace, health care settings and the community as a whole. </a:t>
            </a:r>
          </a:p>
        </p:txBody>
      </p:sp>
    </p:spTree>
    <p:extLst>
      <p:ext uri="{BB962C8B-B14F-4D97-AF65-F5344CB8AC3E}">
        <p14:creationId xmlns:p14="http://schemas.microsoft.com/office/powerpoint/2010/main" val="106333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School</a:t>
            </a:r>
            <a:endParaRPr lang="en-US" dirty="0"/>
          </a:p>
        </p:txBody>
      </p:sp>
      <p:sp>
        <p:nvSpPr>
          <p:cNvPr id="3" name="Content Placeholder 2"/>
          <p:cNvSpPr>
            <a:spLocks noGrp="1"/>
          </p:cNvSpPr>
          <p:nvPr>
            <p:ph idx="1"/>
          </p:nvPr>
        </p:nvSpPr>
        <p:spPr>
          <a:xfrm>
            <a:off x="838199" y="1825625"/>
            <a:ext cx="10631905" cy="4655386"/>
          </a:xfrm>
        </p:spPr>
        <p:txBody>
          <a:bodyPr>
            <a:normAutofit/>
          </a:bodyPr>
          <a:lstStyle/>
          <a:p>
            <a:r>
              <a:rPr lang="en-US" dirty="0" smtClean="0"/>
              <a:t>School is </a:t>
            </a:r>
            <a:r>
              <a:rPr lang="en-US" dirty="0"/>
              <a:t>an important setting  influence on health. There are many reasons for this. </a:t>
            </a:r>
            <a:endParaRPr lang="en-US" dirty="0" smtClean="0"/>
          </a:p>
          <a:p>
            <a:pPr lvl="1">
              <a:buFont typeface="Calibri" panose="020F0502020204030204" pitchFamily="34" charset="0"/>
              <a:buChar char="−"/>
            </a:pPr>
            <a:r>
              <a:rPr lang="en-US" sz="2800" dirty="0" smtClean="0"/>
              <a:t>Children </a:t>
            </a:r>
            <a:r>
              <a:rPr lang="en-US" sz="2800" dirty="0"/>
              <a:t>and youth </a:t>
            </a:r>
            <a:r>
              <a:rPr lang="en-US" sz="2800" b="1" dirty="0"/>
              <a:t>spend a large amount of time </a:t>
            </a:r>
            <a:r>
              <a:rPr lang="en-US" sz="2800" dirty="0"/>
              <a:t>in school. </a:t>
            </a:r>
            <a:endParaRPr lang="en-US" sz="2800" dirty="0" smtClean="0"/>
          </a:p>
          <a:p>
            <a:pPr lvl="1">
              <a:buFont typeface="Calibri" panose="020F0502020204030204" pitchFamily="34" charset="0"/>
              <a:buChar char="−"/>
            </a:pPr>
            <a:r>
              <a:rPr lang="en-US" sz="2800" dirty="0" smtClean="0"/>
              <a:t>Also</a:t>
            </a:r>
            <a:r>
              <a:rPr lang="en-US" sz="2800" dirty="0"/>
              <a:t>, the most </a:t>
            </a:r>
            <a:r>
              <a:rPr lang="en-US" sz="2800" b="1" dirty="0"/>
              <a:t>formative and impressionable years are spent in school settings, </a:t>
            </a:r>
            <a:r>
              <a:rPr lang="en-US" sz="2800" dirty="0"/>
              <a:t>where </a:t>
            </a:r>
            <a:r>
              <a:rPr lang="en-US" sz="2800" b="1" dirty="0"/>
              <a:t>peer relationships </a:t>
            </a:r>
            <a:r>
              <a:rPr lang="en-US" sz="2800" dirty="0"/>
              <a:t>that have profound influences on attitudes and </a:t>
            </a:r>
            <a:r>
              <a:rPr lang="en-US" sz="2800" dirty="0" err="1"/>
              <a:t>behaviours</a:t>
            </a:r>
            <a:r>
              <a:rPr lang="en-US" sz="2800" dirty="0"/>
              <a:t> are formed. </a:t>
            </a:r>
            <a:endParaRPr lang="en-US" sz="2800" dirty="0" smtClean="0"/>
          </a:p>
          <a:p>
            <a:pPr lvl="1">
              <a:buFont typeface="Calibri" panose="020F0502020204030204" pitchFamily="34" charset="0"/>
              <a:buChar char="−"/>
            </a:pPr>
            <a:r>
              <a:rPr lang="en-US" sz="2800" dirty="0" smtClean="0"/>
              <a:t>These </a:t>
            </a:r>
            <a:r>
              <a:rPr lang="en-US" sz="2800" dirty="0"/>
              <a:t>relationships have the </a:t>
            </a:r>
            <a:r>
              <a:rPr lang="en-US" sz="2800" b="1" dirty="0"/>
              <a:t>potential to build confidence and self-esteem. </a:t>
            </a:r>
            <a:endParaRPr lang="en-US" sz="2800" b="1" dirty="0" smtClean="0"/>
          </a:p>
          <a:p>
            <a:pPr lvl="1">
              <a:buFont typeface="Calibri" panose="020F0502020204030204" pitchFamily="34" charset="0"/>
              <a:buChar char="−"/>
            </a:pPr>
            <a:r>
              <a:rPr lang="en-US" sz="2800" dirty="0" smtClean="0"/>
              <a:t>However</a:t>
            </a:r>
            <a:r>
              <a:rPr lang="en-US" sz="2800" dirty="0"/>
              <a:t>, the </a:t>
            </a:r>
            <a:r>
              <a:rPr lang="en-US" sz="2800" b="1" dirty="0"/>
              <a:t>school setting can also have the opposite effect, when youth are subjected to bullying, ostracism or peer pressure to </a:t>
            </a:r>
            <a:r>
              <a:rPr lang="en-US" sz="2800" b="1" dirty="0" smtClean="0"/>
              <a:t>conform.</a:t>
            </a:r>
            <a:endParaRPr lang="en-US" sz="2800" b="1" dirty="0"/>
          </a:p>
        </p:txBody>
      </p:sp>
    </p:spTree>
    <p:extLst>
      <p:ext uri="{BB962C8B-B14F-4D97-AF65-F5344CB8AC3E}">
        <p14:creationId xmlns:p14="http://schemas.microsoft.com/office/powerpoint/2010/main" val="1161205279"/>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Promotion in Schools</a:t>
            </a:r>
            <a:endParaRPr lang="en-US" dirty="0"/>
          </a:p>
        </p:txBody>
      </p:sp>
      <p:sp>
        <p:nvSpPr>
          <p:cNvPr id="3" name="Content Placeholder 2"/>
          <p:cNvSpPr>
            <a:spLocks noGrp="1"/>
          </p:cNvSpPr>
          <p:nvPr>
            <p:ph idx="1"/>
          </p:nvPr>
        </p:nvSpPr>
        <p:spPr/>
        <p:txBody>
          <a:bodyPr>
            <a:normAutofit/>
          </a:bodyPr>
          <a:lstStyle/>
          <a:p>
            <a:r>
              <a:rPr lang="en-US" dirty="0"/>
              <a:t>Health promoting schools, for example, are effective mechanisms for addressing issues during childhood and adolescence, such as malnutrition, helminthiasis, tobacco use, substance abuse and sexual and reproductive health problems.</a:t>
            </a:r>
          </a:p>
          <a:p>
            <a:endParaRPr lang="en-US" dirty="0"/>
          </a:p>
        </p:txBody>
      </p:sp>
    </p:spTree>
    <p:extLst>
      <p:ext uri="{BB962C8B-B14F-4D97-AF65-F5344CB8AC3E}">
        <p14:creationId xmlns:p14="http://schemas.microsoft.com/office/powerpoint/2010/main" val="3584680933"/>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School </a:t>
            </a:r>
            <a:r>
              <a:rPr lang="en-US" dirty="0" err="1" smtClean="0"/>
              <a:t>contd</a:t>
            </a:r>
            <a:r>
              <a:rPr lang="en-US" dirty="0" smtClean="0"/>
              <a:t>…</a:t>
            </a:r>
            <a:endParaRPr lang="en-US" dirty="0"/>
          </a:p>
        </p:txBody>
      </p:sp>
      <p:sp>
        <p:nvSpPr>
          <p:cNvPr id="3" name="Content Placeholder 2"/>
          <p:cNvSpPr>
            <a:spLocks noGrp="1"/>
          </p:cNvSpPr>
          <p:nvPr>
            <p:ph idx="1"/>
          </p:nvPr>
        </p:nvSpPr>
        <p:spPr/>
        <p:txBody>
          <a:bodyPr/>
          <a:lstStyle/>
          <a:p>
            <a:r>
              <a:rPr lang="en-US" dirty="0"/>
              <a:t>Both </a:t>
            </a:r>
            <a:r>
              <a:rPr lang="en-US" b="1" dirty="0"/>
              <a:t>formal and informal learning </a:t>
            </a:r>
            <a:r>
              <a:rPr lang="en-US" dirty="0"/>
              <a:t>takes place in the school setting, regarding nutrition, physical activity, sexual health and </a:t>
            </a:r>
            <a:r>
              <a:rPr lang="en-US" dirty="0" smtClean="0"/>
              <a:t>behavior, </a:t>
            </a:r>
            <a:r>
              <a:rPr lang="en-US" dirty="0"/>
              <a:t>and substance use</a:t>
            </a:r>
            <a:r>
              <a:rPr lang="en-US" dirty="0" smtClean="0"/>
              <a:t>.</a:t>
            </a:r>
          </a:p>
          <a:p>
            <a:pPr marL="0" indent="0">
              <a:buNone/>
            </a:pPr>
            <a:r>
              <a:rPr lang="en-US" dirty="0" smtClean="0"/>
              <a:t> </a:t>
            </a:r>
          </a:p>
          <a:p>
            <a:r>
              <a:rPr lang="en-US" dirty="0" smtClean="0"/>
              <a:t>For </a:t>
            </a:r>
            <a:r>
              <a:rPr lang="en-US" dirty="0"/>
              <a:t>this reason, the </a:t>
            </a:r>
            <a:r>
              <a:rPr lang="en-US" b="1" dirty="0"/>
              <a:t>school is an extremely important forum</a:t>
            </a:r>
            <a:r>
              <a:rPr lang="en-US" dirty="0"/>
              <a:t> for health promotion. </a:t>
            </a:r>
            <a:endParaRPr lang="en-US" dirty="0" smtClean="0"/>
          </a:p>
          <a:p>
            <a:endParaRPr lang="en-US" dirty="0" smtClean="0"/>
          </a:p>
          <a:p>
            <a:r>
              <a:rPr lang="en-US" dirty="0" smtClean="0"/>
              <a:t>Programs </a:t>
            </a:r>
            <a:r>
              <a:rPr lang="en-US" dirty="0"/>
              <a:t>in this setting have the potential for enormous </a:t>
            </a:r>
            <a:r>
              <a:rPr lang="en-US" dirty="0" smtClean="0"/>
              <a:t>impact.</a:t>
            </a:r>
          </a:p>
          <a:p>
            <a:endParaRPr lang="en-US" dirty="0"/>
          </a:p>
        </p:txBody>
      </p:sp>
    </p:spTree>
    <p:extLst>
      <p:ext uri="{BB962C8B-B14F-4D97-AF65-F5344CB8AC3E}">
        <p14:creationId xmlns:p14="http://schemas.microsoft.com/office/powerpoint/2010/main" val="53669722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Workplace</a:t>
            </a:r>
            <a:endParaRPr lang="en-US" dirty="0"/>
          </a:p>
        </p:txBody>
      </p:sp>
      <p:sp>
        <p:nvSpPr>
          <p:cNvPr id="3" name="Content Placeholder 2"/>
          <p:cNvSpPr>
            <a:spLocks noGrp="1"/>
          </p:cNvSpPr>
          <p:nvPr>
            <p:ph idx="1"/>
          </p:nvPr>
        </p:nvSpPr>
        <p:spPr/>
        <p:txBody>
          <a:bodyPr/>
          <a:lstStyle/>
          <a:p>
            <a:r>
              <a:rPr lang="en-US" dirty="0"/>
              <a:t>The workplace is also an important setting for health promotion. </a:t>
            </a:r>
            <a:endParaRPr lang="en-US" dirty="0" smtClean="0"/>
          </a:p>
          <a:p>
            <a:r>
              <a:rPr lang="en-US" dirty="0" smtClean="0"/>
              <a:t>In </a:t>
            </a:r>
            <a:r>
              <a:rPr lang="en-US" dirty="0"/>
              <a:t>the developed world, </a:t>
            </a:r>
            <a:r>
              <a:rPr lang="en-US" b="1" dirty="0"/>
              <a:t>technological innovations, globalization, mechanization of manual </a:t>
            </a:r>
            <a:r>
              <a:rPr lang="en-US" b="1" dirty="0" err="1"/>
              <a:t>labour</a:t>
            </a:r>
            <a:r>
              <a:rPr lang="en-US" b="1" dirty="0"/>
              <a:t> and increased controls on environmental workplace hazards</a:t>
            </a:r>
            <a:r>
              <a:rPr lang="en-US" dirty="0"/>
              <a:t>, have changed the nature of workplace health promotion. </a:t>
            </a:r>
          </a:p>
          <a:p>
            <a:r>
              <a:rPr lang="en-US" dirty="0" smtClean="0"/>
              <a:t>While </a:t>
            </a:r>
            <a:r>
              <a:rPr lang="en-US" b="1" dirty="0"/>
              <a:t>physical factors such as air quality, hazardous exposures and injuries </a:t>
            </a:r>
            <a:r>
              <a:rPr lang="en-US" dirty="0"/>
              <a:t>are still a concern, the focus is increasingly moving to social aspects of health and mental health. </a:t>
            </a:r>
          </a:p>
        </p:txBody>
      </p:sp>
    </p:spTree>
    <p:extLst>
      <p:ext uri="{BB962C8B-B14F-4D97-AF65-F5344CB8AC3E}">
        <p14:creationId xmlns:p14="http://schemas.microsoft.com/office/powerpoint/2010/main" val="3508227498"/>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Workplace</a:t>
            </a:r>
            <a:endParaRPr lang="en-US" dirty="0"/>
          </a:p>
        </p:txBody>
      </p:sp>
      <p:sp>
        <p:nvSpPr>
          <p:cNvPr id="3" name="Content Placeholder 2"/>
          <p:cNvSpPr>
            <a:spLocks noGrp="1"/>
          </p:cNvSpPr>
          <p:nvPr>
            <p:ph idx="1"/>
          </p:nvPr>
        </p:nvSpPr>
        <p:spPr/>
        <p:txBody>
          <a:bodyPr/>
          <a:lstStyle/>
          <a:p>
            <a:r>
              <a:rPr lang="en-US" dirty="0"/>
              <a:t>Efforts to improve health in the workplace </a:t>
            </a:r>
            <a:r>
              <a:rPr lang="en-US" b="1" dirty="0"/>
              <a:t>start by identifying the root causes affecting physical and mental health</a:t>
            </a:r>
            <a:r>
              <a:rPr lang="en-US" dirty="0"/>
              <a:t>. </a:t>
            </a:r>
            <a:endParaRPr lang="en-US" dirty="0" smtClean="0"/>
          </a:p>
          <a:p>
            <a:r>
              <a:rPr lang="en-US" dirty="0" smtClean="0"/>
              <a:t>They </a:t>
            </a:r>
            <a:r>
              <a:rPr lang="en-US" dirty="0"/>
              <a:t>also include the </a:t>
            </a:r>
            <a:r>
              <a:rPr lang="en-US" b="1" dirty="0"/>
              <a:t>development of equitable, safe and supportive working </a:t>
            </a:r>
            <a:r>
              <a:rPr lang="en-US" b="1" dirty="0" smtClean="0"/>
              <a:t>environments. </a:t>
            </a:r>
            <a:endParaRPr lang="en-US" b="1" dirty="0"/>
          </a:p>
          <a:p>
            <a:r>
              <a:rPr lang="en-US" dirty="0"/>
              <a:t>As these things are largely </a:t>
            </a:r>
            <a:r>
              <a:rPr lang="en-US" b="1" dirty="0"/>
              <a:t>influenced by organizational management, policy development</a:t>
            </a:r>
            <a:r>
              <a:rPr lang="en-US" dirty="0"/>
              <a:t> tends to be a strong focus of workplace health initiatives. </a:t>
            </a:r>
          </a:p>
        </p:txBody>
      </p:sp>
    </p:spTree>
    <p:extLst>
      <p:ext uri="{BB962C8B-B14F-4D97-AF65-F5344CB8AC3E}">
        <p14:creationId xmlns:p14="http://schemas.microsoft.com/office/powerpoint/2010/main" val="312571510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Care Institutions or Hospitals</a:t>
            </a:r>
            <a:endParaRPr lang="en-US" dirty="0"/>
          </a:p>
        </p:txBody>
      </p:sp>
      <p:sp>
        <p:nvSpPr>
          <p:cNvPr id="3" name="Content Placeholder 2"/>
          <p:cNvSpPr>
            <a:spLocks noGrp="1"/>
          </p:cNvSpPr>
          <p:nvPr>
            <p:ph idx="1"/>
          </p:nvPr>
        </p:nvSpPr>
        <p:spPr/>
        <p:txBody>
          <a:bodyPr/>
          <a:lstStyle/>
          <a:p>
            <a:r>
              <a:rPr lang="en-US" dirty="0"/>
              <a:t>Health care settings are also important in health promotion. </a:t>
            </a:r>
            <a:endParaRPr lang="en-US" dirty="0" smtClean="0"/>
          </a:p>
          <a:p>
            <a:r>
              <a:rPr lang="en-US" dirty="0" smtClean="0"/>
              <a:t>In </a:t>
            </a:r>
            <a:r>
              <a:rPr lang="en-US" dirty="0"/>
              <a:t>addition to the traditional role of providing medical care, health care settings now play a multi-dimensional role in health </a:t>
            </a:r>
            <a:r>
              <a:rPr lang="en-US" dirty="0" smtClean="0"/>
              <a:t>promotion.</a:t>
            </a:r>
          </a:p>
          <a:p>
            <a:r>
              <a:rPr lang="en-US" dirty="0"/>
              <a:t>Technological advances, increasing chronic disease rates and budget pressures have spawned an interest in helping patients to better manage their own health, and ultimately become less reliant on health care institutions. </a:t>
            </a:r>
          </a:p>
          <a:p>
            <a:endParaRPr lang="en-US" dirty="0"/>
          </a:p>
        </p:txBody>
      </p:sp>
    </p:spTree>
    <p:extLst>
      <p:ext uri="{BB962C8B-B14F-4D97-AF65-F5344CB8AC3E}">
        <p14:creationId xmlns:p14="http://schemas.microsoft.com/office/powerpoint/2010/main" val="15387197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Care Institutions or Hospitals </a:t>
            </a:r>
            <a:r>
              <a:rPr lang="en-US" dirty="0" err="1" smtClean="0"/>
              <a:t>contd</a:t>
            </a:r>
            <a:r>
              <a:rPr lang="en-US" dirty="0" smtClean="0"/>
              <a:t>…</a:t>
            </a:r>
            <a:endParaRPr lang="en-US" dirty="0"/>
          </a:p>
        </p:txBody>
      </p:sp>
      <p:sp>
        <p:nvSpPr>
          <p:cNvPr id="3" name="Content Placeholder 2"/>
          <p:cNvSpPr>
            <a:spLocks noGrp="1"/>
          </p:cNvSpPr>
          <p:nvPr>
            <p:ph idx="1"/>
          </p:nvPr>
        </p:nvSpPr>
        <p:spPr/>
        <p:txBody>
          <a:bodyPr/>
          <a:lstStyle/>
          <a:p>
            <a:r>
              <a:rPr lang="en-US" dirty="0" smtClean="0"/>
              <a:t>Health </a:t>
            </a:r>
            <a:r>
              <a:rPr lang="en-US" dirty="0"/>
              <a:t>care settings may also become involved with health promoting initiatives such as greening of hospital procedures, community engagement, patient counseling, clinical rehabilitation, and corporate and community wellness programs. </a:t>
            </a:r>
          </a:p>
        </p:txBody>
      </p:sp>
    </p:spTree>
    <p:extLst>
      <p:ext uri="{BB962C8B-B14F-4D97-AF65-F5344CB8AC3E}">
        <p14:creationId xmlns:p14="http://schemas.microsoft.com/office/powerpoint/2010/main" val="37157591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a:t>
            </a:r>
            <a:endParaRPr lang="en-US" dirty="0"/>
          </a:p>
        </p:txBody>
      </p:sp>
      <p:sp>
        <p:nvSpPr>
          <p:cNvPr id="3" name="Content Placeholder 2"/>
          <p:cNvSpPr>
            <a:spLocks noGrp="1"/>
          </p:cNvSpPr>
          <p:nvPr>
            <p:ph idx="1"/>
          </p:nvPr>
        </p:nvSpPr>
        <p:spPr/>
        <p:txBody>
          <a:bodyPr>
            <a:normAutofit/>
          </a:bodyPr>
          <a:lstStyle/>
          <a:p>
            <a:r>
              <a:rPr lang="en-US" dirty="0"/>
              <a:t>The community is also an important setting in health promotion. </a:t>
            </a:r>
            <a:endParaRPr lang="en-US" dirty="0" smtClean="0"/>
          </a:p>
          <a:p>
            <a:r>
              <a:rPr lang="en-US" dirty="0" smtClean="0"/>
              <a:t>The </a:t>
            </a:r>
            <a:r>
              <a:rPr lang="en-US" b="1" dirty="0"/>
              <a:t>community can offer resources, social support and tools that enhance an individual’s ability </a:t>
            </a:r>
            <a:r>
              <a:rPr lang="en-US" dirty="0"/>
              <a:t>to live a healthy life. </a:t>
            </a:r>
            <a:endParaRPr lang="en-US" dirty="0" smtClean="0"/>
          </a:p>
          <a:p>
            <a:pPr marL="0" indent="0">
              <a:buNone/>
            </a:pPr>
            <a:endParaRPr lang="en-US" dirty="0" smtClean="0"/>
          </a:p>
          <a:p>
            <a:r>
              <a:rPr lang="en-US" dirty="0" smtClean="0"/>
              <a:t>On </a:t>
            </a:r>
            <a:r>
              <a:rPr lang="en-US" dirty="0"/>
              <a:t>the other hand, the community may also reinforce structural inequalities within society, leaving marginalized individuals and groups in disadvantaged positions. </a:t>
            </a:r>
          </a:p>
        </p:txBody>
      </p:sp>
    </p:spTree>
    <p:extLst>
      <p:ext uri="{BB962C8B-B14F-4D97-AF65-F5344CB8AC3E}">
        <p14:creationId xmlns:p14="http://schemas.microsoft.com/office/powerpoint/2010/main" val="4016693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368425"/>
            <a:ext cx="10515600" cy="4351338"/>
          </a:xfrm>
        </p:spPr>
        <p:txBody>
          <a:bodyPr/>
          <a:lstStyle/>
          <a:p>
            <a:endParaRPr lang="en-US" dirty="0"/>
          </a:p>
          <a:p>
            <a:pPr>
              <a:buFont typeface="Wingdings" panose="05000000000000000000" pitchFamily="2" charset="2"/>
              <a:buChar char="q"/>
            </a:pPr>
            <a:r>
              <a:rPr lang="en-US" dirty="0"/>
              <a:t>Formal and Non-formal adult education (NFE) approach </a:t>
            </a:r>
          </a:p>
          <a:p>
            <a:pPr>
              <a:buFont typeface="Wingdings" panose="05000000000000000000" pitchFamily="2" charset="2"/>
              <a:buChar char="q"/>
            </a:pPr>
            <a:r>
              <a:rPr lang="en-US" dirty="0" smtClean="0"/>
              <a:t> </a:t>
            </a:r>
            <a:r>
              <a:rPr lang="en-US" dirty="0"/>
              <a:t>Propagandist approach </a:t>
            </a:r>
          </a:p>
          <a:p>
            <a:pPr>
              <a:buFont typeface="Wingdings" panose="05000000000000000000" pitchFamily="2" charset="2"/>
              <a:buChar char="q"/>
            </a:pPr>
            <a:r>
              <a:rPr lang="en-US" dirty="0" smtClean="0"/>
              <a:t> </a:t>
            </a:r>
            <a:r>
              <a:rPr lang="en-US" dirty="0"/>
              <a:t>Education approach </a:t>
            </a:r>
          </a:p>
          <a:p>
            <a:pPr>
              <a:buFont typeface="Wingdings" panose="05000000000000000000" pitchFamily="2" charset="2"/>
              <a:buChar char="q"/>
            </a:pPr>
            <a:r>
              <a:rPr lang="en-US" dirty="0" smtClean="0"/>
              <a:t> </a:t>
            </a:r>
            <a:r>
              <a:rPr lang="en-US" dirty="0"/>
              <a:t>Social marketing approach </a:t>
            </a:r>
          </a:p>
          <a:p>
            <a:pPr>
              <a:buFont typeface="Wingdings" panose="05000000000000000000" pitchFamily="2" charset="2"/>
              <a:buChar char="q"/>
            </a:pPr>
            <a:r>
              <a:rPr lang="en-US" dirty="0" smtClean="0"/>
              <a:t> </a:t>
            </a:r>
            <a:r>
              <a:rPr lang="en-US" dirty="0"/>
              <a:t>Child to Child approach </a:t>
            </a:r>
          </a:p>
          <a:p>
            <a:pPr>
              <a:buFont typeface="Wingdings" panose="05000000000000000000" pitchFamily="2" charset="2"/>
              <a:buChar char="q"/>
            </a:pPr>
            <a:r>
              <a:rPr lang="en-US" dirty="0" smtClean="0"/>
              <a:t> </a:t>
            </a:r>
            <a:r>
              <a:rPr lang="en-US" dirty="0"/>
              <a:t>Distance learning approach </a:t>
            </a:r>
          </a:p>
          <a:p>
            <a:pPr>
              <a:buFont typeface="Wingdings" panose="05000000000000000000" pitchFamily="2" charset="2"/>
              <a:buChar char="q"/>
            </a:pPr>
            <a:r>
              <a:rPr lang="en-US" dirty="0" smtClean="0"/>
              <a:t> </a:t>
            </a:r>
            <a:r>
              <a:rPr lang="en-US" dirty="0"/>
              <a:t>Risk Approach </a:t>
            </a:r>
          </a:p>
        </p:txBody>
      </p:sp>
    </p:spTree>
    <p:extLst>
      <p:ext uri="{BB962C8B-B14F-4D97-AF65-F5344CB8AC3E}">
        <p14:creationId xmlns:p14="http://schemas.microsoft.com/office/powerpoint/2010/main" val="3172089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4128" y="558800"/>
            <a:ext cx="9928352" cy="5749925"/>
          </a:xfrm>
        </p:spPr>
      </p:pic>
    </p:spTree>
    <p:extLst>
      <p:ext uri="{BB962C8B-B14F-4D97-AF65-F5344CB8AC3E}">
        <p14:creationId xmlns:p14="http://schemas.microsoft.com/office/powerpoint/2010/main" val="4265838446"/>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Cities</a:t>
            </a:r>
            <a:endParaRPr lang="en-US" dirty="0"/>
          </a:p>
        </p:txBody>
      </p:sp>
      <p:sp>
        <p:nvSpPr>
          <p:cNvPr id="3" name="Content Placeholder 2"/>
          <p:cNvSpPr>
            <a:spLocks noGrp="1"/>
          </p:cNvSpPr>
          <p:nvPr>
            <p:ph idx="1"/>
          </p:nvPr>
        </p:nvSpPr>
        <p:spPr/>
        <p:txBody>
          <a:bodyPr>
            <a:normAutofit/>
          </a:bodyPr>
          <a:lstStyle/>
          <a:p>
            <a:r>
              <a:rPr lang="en-US" dirty="0" smtClean="0"/>
              <a:t>Healthy Cities have shown evidences of effectiveness through</a:t>
            </a:r>
          </a:p>
          <a:p>
            <a:pPr lvl="1">
              <a:buFont typeface="Calibri" panose="020F0502020204030204" pitchFamily="34" charset="0"/>
              <a:buChar char="−"/>
            </a:pPr>
            <a:r>
              <a:rPr lang="en-US" sz="2800" dirty="0" smtClean="0"/>
              <a:t>“Smoke-free</a:t>
            </a:r>
            <a:r>
              <a:rPr lang="en-US" sz="2800" dirty="0"/>
              <a:t>" policies </a:t>
            </a:r>
            <a:endParaRPr lang="en-US" sz="2800" dirty="0" smtClean="0"/>
          </a:p>
          <a:p>
            <a:pPr lvl="1">
              <a:buFont typeface="Calibri" panose="020F0502020204030204" pitchFamily="34" charset="0"/>
              <a:buChar char="−"/>
            </a:pPr>
            <a:r>
              <a:rPr lang="en-US" sz="2800" dirty="0" smtClean="0"/>
              <a:t>Open </a:t>
            </a:r>
            <a:r>
              <a:rPr lang="en-US" sz="2800" dirty="0"/>
              <a:t>spaces for physical activity. </a:t>
            </a:r>
            <a:endParaRPr lang="en-US" sz="2800" dirty="0" smtClean="0"/>
          </a:p>
          <a:p>
            <a:pPr lvl="1">
              <a:buFont typeface="Calibri" panose="020F0502020204030204" pitchFamily="34" charset="0"/>
              <a:buChar char="−"/>
            </a:pPr>
            <a:r>
              <a:rPr lang="en-US" sz="2800" dirty="0" smtClean="0"/>
              <a:t>Intersectoral </a:t>
            </a:r>
            <a:r>
              <a:rPr lang="en-US" sz="2800" dirty="0"/>
              <a:t>planning, </a:t>
            </a:r>
            <a:endParaRPr lang="en-US" sz="2800" dirty="0" smtClean="0"/>
          </a:p>
          <a:p>
            <a:pPr lvl="1">
              <a:buFont typeface="Calibri" panose="020F0502020204030204" pitchFamily="34" charset="0"/>
              <a:buChar char="−"/>
            </a:pPr>
            <a:r>
              <a:rPr lang="en-US" sz="2800" dirty="0"/>
              <a:t>M</a:t>
            </a:r>
            <a:r>
              <a:rPr lang="en-US" sz="2800" dirty="0" smtClean="0"/>
              <a:t>ore </a:t>
            </a:r>
            <a:r>
              <a:rPr lang="en-US" sz="2800" dirty="0"/>
              <a:t>responsive local government services and local laws, ordinances and regulations. </a:t>
            </a:r>
            <a:endParaRPr lang="en-US" sz="2800" dirty="0" smtClean="0"/>
          </a:p>
          <a:p>
            <a:pPr lvl="1">
              <a:buFont typeface="Calibri" panose="020F0502020204030204" pitchFamily="34" charset="0"/>
              <a:buChar char="−"/>
            </a:pPr>
            <a:r>
              <a:rPr lang="en-US" sz="2800" dirty="0"/>
              <a:t>E</a:t>
            </a:r>
            <a:r>
              <a:rPr lang="en-US" sz="2800" dirty="0" smtClean="0"/>
              <a:t>ducation </a:t>
            </a:r>
            <a:r>
              <a:rPr lang="en-US" sz="2800" dirty="0"/>
              <a:t>on food safety, nutrition and hygiene.</a:t>
            </a:r>
          </a:p>
          <a:p>
            <a:endParaRPr lang="en-US" dirty="0"/>
          </a:p>
        </p:txBody>
      </p:sp>
    </p:spTree>
    <p:extLst>
      <p:ext uri="{BB962C8B-B14F-4D97-AF65-F5344CB8AC3E}">
        <p14:creationId xmlns:p14="http://schemas.microsoft.com/office/powerpoint/2010/main" val="3958425020"/>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School</a:t>
            </a:r>
          </a:p>
          <a:p>
            <a:r>
              <a:rPr lang="en-US" dirty="0"/>
              <a:t>– An important place for great opportunity for learning</a:t>
            </a:r>
          </a:p>
          <a:p>
            <a:r>
              <a:rPr lang="en-US" dirty="0"/>
              <a:t>– Normally based on curriculum</a:t>
            </a:r>
          </a:p>
          <a:p>
            <a:r>
              <a:rPr lang="en-US" dirty="0"/>
              <a:t>– Student life can be best utilized for Behavior </a:t>
            </a:r>
            <a:r>
              <a:rPr lang="en-US" dirty="0" smtClean="0"/>
              <a:t>change communication </a:t>
            </a:r>
            <a:r>
              <a:rPr lang="en-US" dirty="0"/>
              <a:t>(BCC)</a:t>
            </a:r>
          </a:p>
          <a:p>
            <a:r>
              <a:rPr lang="en-US" dirty="0"/>
              <a:t>– Cover 4 major areas:</a:t>
            </a:r>
          </a:p>
          <a:p>
            <a:r>
              <a:rPr lang="en-US" dirty="0"/>
              <a:t>• School health instruction</a:t>
            </a:r>
          </a:p>
          <a:p>
            <a:r>
              <a:rPr lang="en-US" dirty="0"/>
              <a:t>• Healthful school environment</a:t>
            </a:r>
          </a:p>
          <a:p>
            <a:r>
              <a:rPr lang="en-US" dirty="0"/>
              <a:t>• School health service</a:t>
            </a:r>
          </a:p>
          <a:p>
            <a:r>
              <a:rPr lang="en-US" dirty="0"/>
              <a:t>• School community joint effort</a:t>
            </a:r>
          </a:p>
        </p:txBody>
      </p:sp>
    </p:spTree>
    <p:extLst>
      <p:ext uri="{BB962C8B-B14F-4D97-AF65-F5344CB8AC3E}">
        <p14:creationId xmlns:p14="http://schemas.microsoft.com/office/powerpoint/2010/main" val="664407040"/>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Community</a:t>
            </a:r>
          </a:p>
          <a:p>
            <a:r>
              <a:rPr lang="en-US" dirty="0"/>
              <a:t>– Different families and ethnic groups</a:t>
            </a:r>
          </a:p>
          <a:p>
            <a:r>
              <a:rPr lang="en-US" dirty="0"/>
              <a:t>– HE can be provided about Water supply, </a:t>
            </a:r>
            <a:r>
              <a:rPr lang="en-US" dirty="0" smtClean="0"/>
              <a:t>drainage system</a:t>
            </a:r>
            <a:r>
              <a:rPr lang="en-US" dirty="0"/>
              <a:t>, sewage and garbage disposal</a:t>
            </a:r>
          </a:p>
          <a:p>
            <a:r>
              <a:rPr lang="en-US" dirty="0"/>
              <a:t>Hospital</a:t>
            </a:r>
          </a:p>
          <a:p>
            <a:r>
              <a:rPr lang="en-US" dirty="0"/>
              <a:t>– Educating the waste handlers, ward boys, other</a:t>
            </a:r>
          </a:p>
          <a:p>
            <a:r>
              <a:rPr lang="en-US" dirty="0"/>
              <a:t>support staffs, about health related issues</a:t>
            </a:r>
          </a:p>
        </p:txBody>
      </p:sp>
    </p:spTree>
    <p:extLst>
      <p:ext uri="{BB962C8B-B14F-4D97-AF65-F5344CB8AC3E}">
        <p14:creationId xmlns:p14="http://schemas.microsoft.com/office/powerpoint/2010/main" val="1408950854"/>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a:t>Industries</a:t>
            </a:r>
          </a:p>
          <a:p>
            <a:r>
              <a:rPr lang="en-US" dirty="0"/>
              <a:t>– In the factories and industries, it is aimed to </a:t>
            </a:r>
            <a:r>
              <a:rPr lang="en-US" dirty="0" smtClean="0"/>
              <a:t>Safeguard of </a:t>
            </a:r>
            <a:r>
              <a:rPr lang="en-US" dirty="0"/>
              <a:t>health of factory workers</a:t>
            </a:r>
          </a:p>
          <a:p>
            <a:r>
              <a:rPr lang="en-US" dirty="0"/>
              <a:t>– HE can be given on</a:t>
            </a:r>
          </a:p>
          <a:p>
            <a:r>
              <a:rPr lang="en-US" dirty="0"/>
              <a:t>• sanitation,</a:t>
            </a:r>
          </a:p>
          <a:p>
            <a:r>
              <a:rPr lang="en-US" dirty="0"/>
              <a:t>• safety measures,</a:t>
            </a:r>
          </a:p>
          <a:p>
            <a:r>
              <a:rPr lang="en-US" dirty="0"/>
              <a:t>• accident prevention,</a:t>
            </a:r>
          </a:p>
          <a:p>
            <a:r>
              <a:rPr lang="en-US" dirty="0"/>
              <a:t>• need of periodic health or medical check ups,</a:t>
            </a:r>
          </a:p>
          <a:p>
            <a:r>
              <a:rPr lang="en-US" dirty="0"/>
              <a:t>• air and noise pollution,</a:t>
            </a:r>
          </a:p>
          <a:p>
            <a:r>
              <a:rPr lang="en-US" dirty="0"/>
              <a:t>• ill effects of exposure to hazard,</a:t>
            </a:r>
          </a:p>
          <a:p>
            <a:r>
              <a:rPr lang="en-US" dirty="0"/>
              <a:t>• HIV/AIDS </a:t>
            </a:r>
            <a:r>
              <a:rPr lang="en-US" dirty="0" err="1"/>
              <a:t>etc</a:t>
            </a:r>
            <a:endParaRPr lang="en-US" dirty="0"/>
          </a:p>
        </p:txBody>
      </p:sp>
    </p:spTree>
    <p:extLst>
      <p:ext uri="{BB962C8B-B14F-4D97-AF65-F5344CB8AC3E}">
        <p14:creationId xmlns:p14="http://schemas.microsoft.com/office/powerpoint/2010/main" val="663050786"/>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Reading</a:t>
            </a:r>
            <a:endParaRPr lang="en-US" dirty="0"/>
          </a:p>
        </p:txBody>
      </p:sp>
      <p:sp>
        <p:nvSpPr>
          <p:cNvPr id="3" name="Content Placeholder 2"/>
          <p:cNvSpPr>
            <a:spLocks noGrp="1"/>
          </p:cNvSpPr>
          <p:nvPr>
            <p:ph idx="1"/>
          </p:nvPr>
        </p:nvSpPr>
        <p:spPr/>
        <p:txBody>
          <a:bodyPr/>
          <a:lstStyle/>
          <a:p>
            <a:r>
              <a:rPr lang="en-US" dirty="0" smtClean="0"/>
              <a:t>WHO webpage on healthy settings</a:t>
            </a:r>
          </a:p>
          <a:p>
            <a:pPr marL="0" indent="0">
              <a:buNone/>
            </a:pPr>
            <a:r>
              <a:rPr lang="en-US" dirty="0">
                <a:hlinkClick r:id="rId2"/>
              </a:rPr>
              <a:t>http://www.who.int/healthy_settings/en</a:t>
            </a:r>
            <a:r>
              <a:rPr lang="en-US" dirty="0" smtClean="0">
                <a:hlinkClick r:id="rId2"/>
              </a:rPr>
              <a:t>/</a:t>
            </a:r>
            <a:r>
              <a:rPr lang="en-US" dirty="0" smtClean="0"/>
              <a:t> </a:t>
            </a:r>
            <a:endParaRPr lang="en-US" dirty="0"/>
          </a:p>
        </p:txBody>
      </p:sp>
    </p:spTree>
    <p:extLst>
      <p:ext uri="{BB962C8B-B14F-4D97-AF65-F5344CB8AC3E}">
        <p14:creationId xmlns:p14="http://schemas.microsoft.com/office/powerpoint/2010/main" val="288852889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663" y="2867694"/>
            <a:ext cx="10515600" cy="1325563"/>
          </a:xfrm>
        </p:spPr>
        <p:txBody>
          <a:bodyPr>
            <a:normAutofit/>
          </a:bodyPr>
          <a:lstStyle/>
          <a:p>
            <a:pPr algn="ctr"/>
            <a:r>
              <a:rPr lang="en-US" sz="8800" b="1" dirty="0" smtClean="0"/>
              <a:t>Thank You</a:t>
            </a:r>
            <a:endParaRPr lang="en-US" sz="8800" b="1" dirty="0"/>
          </a:p>
        </p:txBody>
      </p:sp>
    </p:spTree>
    <p:extLst>
      <p:ext uri="{BB962C8B-B14F-4D97-AF65-F5344CB8AC3E}">
        <p14:creationId xmlns:p14="http://schemas.microsoft.com/office/powerpoint/2010/main" val="448748375"/>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5420" y="450376"/>
            <a:ext cx="7879906" cy="4878883"/>
          </a:xfrm>
        </p:spPr>
      </p:pic>
      <p:sp>
        <p:nvSpPr>
          <p:cNvPr id="4" name="Rectangle 3"/>
          <p:cNvSpPr/>
          <p:nvPr/>
        </p:nvSpPr>
        <p:spPr>
          <a:xfrm>
            <a:off x="4364188" y="5670453"/>
            <a:ext cx="2371804" cy="923330"/>
          </a:xfrm>
          <a:prstGeom prst="rect">
            <a:avLst/>
          </a:prstGeom>
          <a:noFill/>
        </p:spPr>
        <p:txBody>
          <a:bodyPr wrap="none" lIns="91440" tIns="45720" rIns="91440" bIns="45720">
            <a:spAutoFit/>
          </a:bodyPr>
          <a:lstStyle/>
          <a:p>
            <a:pPr algn="ctr"/>
            <a:r>
              <a:rPr lang="en-US" sz="5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Thanks </a:t>
            </a:r>
            <a:endPar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548813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sz="5000" dirty="0" smtClean="0"/>
              <a:t>FORMAL AND NON-FORMAL ADULT EDUCATION (NFE) APPROACH</a:t>
            </a:r>
          </a:p>
          <a:p>
            <a:endParaRPr lang="en-US" sz="7200" dirty="0"/>
          </a:p>
        </p:txBody>
      </p:sp>
    </p:spTree>
    <p:extLst>
      <p:ext uri="{BB962C8B-B14F-4D97-AF65-F5344CB8AC3E}">
        <p14:creationId xmlns:p14="http://schemas.microsoft.com/office/powerpoint/2010/main" val="199028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3488" y="270256"/>
            <a:ext cx="9720072" cy="1040384"/>
          </a:xfrm>
        </p:spPr>
        <p:txBody>
          <a:bodyPr/>
          <a:lstStyle/>
          <a:p>
            <a:r>
              <a:rPr lang="en-GB" dirty="0" smtClean="0"/>
              <a:t>Formal and informal education </a:t>
            </a:r>
            <a:endParaRPr lang="en-US" dirty="0"/>
          </a:p>
        </p:txBody>
      </p:sp>
      <p:sp>
        <p:nvSpPr>
          <p:cNvPr id="3" name="Content Placeholder 2"/>
          <p:cNvSpPr>
            <a:spLocks noGrp="1"/>
          </p:cNvSpPr>
          <p:nvPr>
            <p:ph idx="1"/>
          </p:nvPr>
        </p:nvSpPr>
        <p:spPr>
          <a:xfrm>
            <a:off x="660400" y="1381760"/>
            <a:ext cx="11094720" cy="4409440"/>
          </a:xfrm>
        </p:spPr>
        <p:txBody>
          <a:bodyPr/>
          <a:lstStyle/>
          <a:p>
            <a:pPr lvl="1"/>
            <a:r>
              <a:rPr lang="en-US" sz="2800" i="1" dirty="0" smtClean="0"/>
              <a:t>Formal education</a:t>
            </a:r>
            <a:r>
              <a:rPr lang="en-US" sz="2800" dirty="0" smtClean="0"/>
              <a:t>: the hierarchically structured, chronologically graded ‘education system’, running from primary school through the university and including, in addition to general academic studies, a variety of specialized </a:t>
            </a:r>
            <a:r>
              <a:rPr lang="en-US" sz="2800" dirty="0" err="1" smtClean="0"/>
              <a:t>programmes</a:t>
            </a:r>
            <a:r>
              <a:rPr lang="en-US" sz="2800" dirty="0" smtClean="0"/>
              <a:t> and institutions for full-time technical and professional training.</a:t>
            </a:r>
          </a:p>
          <a:p>
            <a:pPr lvl="1"/>
            <a:endParaRPr lang="en-US" sz="2800" dirty="0" smtClean="0"/>
          </a:p>
          <a:p>
            <a:pPr lvl="1"/>
            <a:r>
              <a:rPr lang="en-US" sz="2800" i="1" dirty="0" smtClean="0"/>
              <a:t>Informal education</a:t>
            </a:r>
            <a:r>
              <a:rPr lang="en-US" sz="2800" dirty="0" smtClean="0"/>
              <a:t>: the truly lifelong process whereby every individual acquires attitudes, values, skills and knowledge from daily experience and the educative influences and resources in his or her environment – from family and </a:t>
            </a:r>
            <a:r>
              <a:rPr lang="en-US" sz="2800" dirty="0" err="1" smtClean="0"/>
              <a:t>neighbours</a:t>
            </a:r>
            <a:r>
              <a:rPr lang="en-US" sz="2800" dirty="0" smtClean="0"/>
              <a:t>, from work and play, from the market place, the library and the mass media</a:t>
            </a:r>
            <a:r>
              <a:rPr lang="en-US" sz="2400" dirty="0" smtClean="0"/>
              <a:t>.</a:t>
            </a:r>
          </a:p>
          <a:p>
            <a:pPr lvl="1"/>
            <a:endParaRPr lang="en-US" dirty="0" smtClean="0"/>
          </a:p>
        </p:txBody>
      </p:sp>
    </p:spTree>
    <p:extLst>
      <p:ext uri="{BB962C8B-B14F-4D97-AF65-F5344CB8AC3E}">
        <p14:creationId xmlns:p14="http://schemas.microsoft.com/office/powerpoint/2010/main" val="31065570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816864"/>
          </a:xfrm>
        </p:spPr>
        <p:txBody>
          <a:bodyPr/>
          <a:lstStyle/>
          <a:p>
            <a:r>
              <a:rPr lang="en-US" dirty="0"/>
              <a:t>non formal education</a:t>
            </a:r>
          </a:p>
        </p:txBody>
      </p:sp>
      <p:sp>
        <p:nvSpPr>
          <p:cNvPr id="3" name="Content Placeholder 2"/>
          <p:cNvSpPr>
            <a:spLocks noGrp="1"/>
          </p:cNvSpPr>
          <p:nvPr>
            <p:ph idx="1"/>
          </p:nvPr>
        </p:nvSpPr>
        <p:spPr>
          <a:xfrm>
            <a:off x="953008" y="1402080"/>
            <a:ext cx="9720071" cy="4023360"/>
          </a:xfrm>
        </p:spPr>
        <p:txBody>
          <a:bodyPr>
            <a:normAutofit/>
          </a:bodyPr>
          <a:lstStyle/>
          <a:p>
            <a:r>
              <a:rPr lang="en-US" sz="2400" b="1" dirty="0" smtClean="0"/>
              <a:t>What is non formal education ?</a:t>
            </a:r>
          </a:p>
          <a:p>
            <a:endParaRPr lang="en-US" sz="2400" b="1" dirty="0" smtClean="0"/>
          </a:p>
          <a:p>
            <a:pPr lvl="1" algn="just"/>
            <a:r>
              <a:rPr lang="en-US" sz="2400" b="1" dirty="0" smtClean="0"/>
              <a:t>Non-formal education</a:t>
            </a:r>
            <a:r>
              <a:rPr lang="en-US" sz="2400" dirty="0" smtClean="0"/>
              <a:t>: Any organized educational activity outside the established formal system – whether operating separately or as an important feature of some broader activity – that is intended to serve identifiable learning clienteles and learning objectives.</a:t>
            </a:r>
          </a:p>
          <a:p>
            <a:pPr lvl="1" algn="just"/>
            <a:r>
              <a:rPr lang="en-GB" sz="2400" dirty="0" smtClean="0"/>
              <a:t> An alternative way , to provide educational opportunity to those who couldn’t get education from formal schools and institutes. </a:t>
            </a:r>
            <a:endParaRPr lang="en-US" sz="2400" dirty="0" smtClean="0"/>
          </a:p>
        </p:txBody>
      </p:sp>
    </p:spTree>
    <p:extLst>
      <p:ext uri="{BB962C8B-B14F-4D97-AF65-F5344CB8AC3E}">
        <p14:creationId xmlns:p14="http://schemas.microsoft.com/office/powerpoint/2010/main" val="35745104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en-GB" sz="3200" dirty="0" smtClean="0"/>
              <a:t>Non –formal education is about ‘acknowledging the importance of education, learning and training which takes place </a:t>
            </a:r>
            <a:r>
              <a:rPr lang="en-GB" sz="3200" dirty="0" err="1" smtClean="0"/>
              <a:t>ourtside</a:t>
            </a:r>
            <a:r>
              <a:rPr lang="en-GB" sz="3200" dirty="0" smtClean="0"/>
              <a:t> recognized educational institutions. </a:t>
            </a:r>
            <a:endParaRPr lang="en-US" sz="3200" dirty="0"/>
          </a:p>
        </p:txBody>
      </p:sp>
    </p:spTree>
    <p:extLst>
      <p:ext uri="{BB962C8B-B14F-4D97-AF65-F5344CB8AC3E}">
        <p14:creationId xmlns:p14="http://schemas.microsoft.com/office/powerpoint/2010/main" val="19144461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Characteristics</a:t>
            </a:r>
          </a:p>
        </p:txBody>
      </p:sp>
      <p:sp>
        <p:nvSpPr>
          <p:cNvPr id="3" name="Content Placeholder 2"/>
          <p:cNvSpPr>
            <a:spLocks noGrp="1"/>
          </p:cNvSpPr>
          <p:nvPr>
            <p:ph idx="1"/>
          </p:nvPr>
        </p:nvSpPr>
        <p:spPr>
          <a:xfrm>
            <a:off x="1726256" y="2351314"/>
            <a:ext cx="9720071" cy="4023360"/>
          </a:xfrm>
        </p:spPr>
        <p:txBody>
          <a:bodyPr>
            <a:normAutofit/>
          </a:bodyPr>
          <a:lstStyle/>
          <a:p>
            <a:r>
              <a:rPr lang="en-US" dirty="0" smtClean="0"/>
              <a:t>• </a:t>
            </a:r>
            <a:r>
              <a:rPr lang="en-US" dirty="0"/>
              <a:t>Fordham (1993) suggests four characteristics associated with non-formal </a:t>
            </a:r>
            <a:r>
              <a:rPr lang="en-US" dirty="0" smtClean="0"/>
              <a:t>education</a:t>
            </a:r>
            <a:endParaRPr lang="en-US" dirty="0"/>
          </a:p>
          <a:p>
            <a:r>
              <a:rPr lang="en-US" dirty="0" smtClean="0"/>
              <a:t>1. Relevance </a:t>
            </a:r>
            <a:r>
              <a:rPr lang="en-US" dirty="0"/>
              <a:t>to the needs of disadvantaged groups</a:t>
            </a:r>
            <a:r>
              <a:rPr lang="en-US" dirty="0" smtClean="0"/>
              <a:t>.</a:t>
            </a:r>
            <a:endParaRPr lang="en-US" dirty="0"/>
          </a:p>
          <a:p>
            <a:r>
              <a:rPr lang="en-US" dirty="0" smtClean="0"/>
              <a:t>2. A </a:t>
            </a:r>
            <a:r>
              <a:rPr lang="en-US" dirty="0"/>
              <a:t>focus </a:t>
            </a:r>
            <a:r>
              <a:rPr lang="en-US" dirty="0" smtClean="0"/>
              <a:t>on </a:t>
            </a:r>
            <a:r>
              <a:rPr lang="en-US" dirty="0"/>
              <a:t>clearly defined purposes. </a:t>
            </a:r>
            <a:endParaRPr lang="en-US" dirty="0" smtClean="0"/>
          </a:p>
          <a:p>
            <a:r>
              <a:rPr lang="en-US" dirty="0" smtClean="0"/>
              <a:t>3. Flexibility in organization and methods </a:t>
            </a:r>
            <a:endParaRPr lang="en-US" dirty="0"/>
          </a:p>
          <a:p>
            <a:r>
              <a:rPr lang="en-US" dirty="0" smtClean="0"/>
              <a:t>4. Concern </a:t>
            </a:r>
            <a:r>
              <a:rPr lang="en-US" dirty="0"/>
              <a:t>with specific categories of person</a:t>
            </a:r>
          </a:p>
        </p:txBody>
      </p:sp>
    </p:spTree>
    <p:extLst>
      <p:ext uri="{BB962C8B-B14F-4D97-AF65-F5344CB8AC3E}">
        <p14:creationId xmlns:p14="http://schemas.microsoft.com/office/powerpoint/2010/main" val="12045451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899" y="405601"/>
            <a:ext cx="9720072" cy="786384"/>
          </a:xfrm>
        </p:spPr>
        <p:txBody>
          <a:bodyPr/>
          <a:lstStyle/>
          <a:p>
            <a:r>
              <a:rPr lang="en-GB" dirty="0" smtClean="0"/>
              <a:t>Features of NFE</a:t>
            </a:r>
            <a:endParaRPr lang="en-US" dirty="0"/>
          </a:p>
        </p:txBody>
      </p:sp>
      <p:sp>
        <p:nvSpPr>
          <p:cNvPr id="3" name="Content Placeholder 2"/>
          <p:cNvSpPr>
            <a:spLocks noGrp="1"/>
          </p:cNvSpPr>
          <p:nvPr>
            <p:ph idx="1"/>
          </p:nvPr>
        </p:nvSpPr>
        <p:spPr>
          <a:xfrm>
            <a:off x="664899" y="1191985"/>
            <a:ext cx="10879401" cy="4882242"/>
          </a:xfrm>
        </p:spPr>
        <p:txBody>
          <a:bodyPr>
            <a:noAutofit/>
          </a:bodyPr>
          <a:lstStyle/>
          <a:p>
            <a:pPr>
              <a:buFont typeface="Wingdings" panose="05000000000000000000" pitchFamily="2" charset="2"/>
              <a:buChar char="§"/>
            </a:pPr>
            <a:r>
              <a:rPr lang="en-US" sz="2400" dirty="0" smtClean="0"/>
              <a:t>Uses </a:t>
            </a:r>
            <a:r>
              <a:rPr lang="en-US" sz="2400" dirty="0"/>
              <a:t>adult learning </a:t>
            </a:r>
            <a:r>
              <a:rPr lang="en-US" sz="2400" dirty="0" smtClean="0"/>
              <a:t>principles</a:t>
            </a:r>
            <a:endParaRPr lang="en-US" sz="2400" dirty="0"/>
          </a:p>
          <a:p>
            <a:pPr>
              <a:buFont typeface="Wingdings" panose="05000000000000000000" pitchFamily="2" charset="2"/>
              <a:buChar char="§"/>
            </a:pPr>
            <a:r>
              <a:rPr lang="en-US" sz="2400" dirty="0"/>
              <a:t>Create an atmosphere where participants feels safe and are at ease to express their ideas and opinions </a:t>
            </a:r>
            <a:r>
              <a:rPr lang="en-US" sz="2400" dirty="0" smtClean="0"/>
              <a:t>freely</a:t>
            </a:r>
            <a:endParaRPr lang="en-US" sz="2400" dirty="0"/>
          </a:p>
          <a:p>
            <a:pPr>
              <a:buFont typeface="Wingdings" panose="05000000000000000000" pitchFamily="2" charset="2"/>
              <a:buChar char="§"/>
            </a:pPr>
            <a:r>
              <a:rPr lang="en-US" sz="2400" dirty="0" smtClean="0"/>
              <a:t>Give </a:t>
            </a:r>
            <a:r>
              <a:rPr lang="en-US" sz="2400" dirty="0"/>
              <a:t>due importance to their </a:t>
            </a:r>
            <a:r>
              <a:rPr lang="en-US" sz="2400" dirty="0" smtClean="0"/>
              <a:t>expectations/demands</a:t>
            </a:r>
            <a:endParaRPr lang="en-US" sz="2400" dirty="0"/>
          </a:p>
          <a:p>
            <a:pPr>
              <a:buFont typeface="Wingdings" panose="05000000000000000000" pitchFamily="2" charset="2"/>
              <a:buChar char="§"/>
            </a:pPr>
            <a:r>
              <a:rPr lang="en-US" sz="2400" dirty="0"/>
              <a:t>Accept every </a:t>
            </a:r>
            <a:r>
              <a:rPr lang="en-US" sz="2400" dirty="0" smtClean="0"/>
              <a:t>opinion</a:t>
            </a:r>
            <a:endParaRPr lang="en-US" sz="2400" dirty="0"/>
          </a:p>
          <a:p>
            <a:pPr>
              <a:buFont typeface="Wingdings" panose="05000000000000000000" pitchFamily="2" charset="2"/>
              <a:buChar char="§"/>
            </a:pPr>
            <a:r>
              <a:rPr lang="en-US" sz="2400" dirty="0"/>
              <a:t>Encourage to overcome fear or </a:t>
            </a:r>
            <a:r>
              <a:rPr lang="en-US" sz="2400" dirty="0" smtClean="0"/>
              <a:t>shakiness</a:t>
            </a:r>
            <a:endParaRPr lang="en-US" sz="2400" dirty="0"/>
          </a:p>
          <a:p>
            <a:pPr>
              <a:buFont typeface="Wingdings" panose="05000000000000000000" pitchFamily="2" charset="2"/>
              <a:buChar char="§"/>
            </a:pPr>
            <a:r>
              <a:rPr lang="en-US" sz="2400" dirty="0"/>
              <a:t>Be </a:t>
            </a:r>
            <a:r>
              <a:rPr lang="en-US" sz="2400" dirty="0" smtClean="0"/>
              <a:t>friendly</a:t>
            </a:r>
            <a:endParaRPr lang="en-US" sz="2400" dirty="0"/>
          </a:p>
          <a:p>
            <a:pPr>
              <a:buFont typeface="Wingdings" panose="05000000000000000000" pitchFamily="2" charset="2"/>
              <a:buChar char="§"/>
            </a:pPr>
            <a:r>
              <a:rPr lang="en-US" sz="2400" dirty="0"/>
              <a:t>Use different methods and learning </a:t>
            </a:r>
            <a:r>
              <a:rPr lang="en-US" sz="2400" dirty="0" smtClean="0"/>
              <a:t>aids</a:t>
            </a:r>
            <a:endParaRPr lang="en-US" sz="2400" dirty="0"/>
          </a:p>
          <a:p>
            <a:pPr>
              <a:buFont typeface="Wingdings" panose="05000000000000000000" pitchFamily="2" charset="2"/>
              <a:buChar char="§"/>
            </a:pPr>
            <a:r>
              <a:rPr lang="en-US" sz="2400" dirty="0"/>
              <a:t>Use simple </a:t>
            </a:r>
            <a:r>
              <a:rPr lang="en-US" sz="2400" dirty="0" smtClean="0"/>
              <a:t>language</a:t>
            </a:r>
            <a:endParaRPr lang="en-US" sz="2400" dirty="0"/>
          </a:p>
          <a:p>
            <a:pPr>
              <a:buFont typeface="Wingdings" panose="05000000000000000000" pitchFamily="2" charset="2"/>
              <a:buChar char="§"/>
            </a:pPr>
            <a:r>
              <a:rPr lang="en-US" sz="2400" dirty="0"/>
              <a:t>Present </a:t>
            </a:r>
            <a:r>
              <a:rPr lang="en-US" sz="2400" dirty="0" smtClean="0"/>
              <a:t>lively</a:t>
            </a:r>
            <a:endParaRPr lang="en-US" sz="2400" dirty="0"/>
          </a:p>
          <a:p>
            <a:pPr>
              <a:buFont typeface="Wingdings" panose="05000000000000000000" pitchFamily="2" charset="2"/>
              <a:buChar char="§"/>
            </a:pPr>
            <a:r>
              <a:rPr lang="en-US" sz="2400" dirty="0" smtClean="0"/>
              <a:t>Explain </a:t>
            </a:r>
            <a:r>
              <a:rPr lang="en-US" sz="2400" dirty="0"/>
              <a:t>the need and importance of participation</a:t>
            </a:r>
          </a:p>
        </p:txBody>
      </p:sp>
    </p:spTree>
    <p:extLst>
      <p:ext uri="{BB962C8B-B14F-4D97-AF65-F5344CB8AC3E}">
        <p14:creationId xmlns:p14="http://schemas.microsoft.com/office/powerpoint/2010/main" val="16580943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Important facilitation skill for </a:t>
            </a:r>
            <a:r>
              <a:rPr lang="en-GB" dirty="0" err="1" smtClean="0"/>
              <a:t>nfe</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en-GB" sz="3600" dirty="0" smtClean="0"/>
              <a:t>Non verbal communication skill</a:t>
            </a:r>
          </a:p>
          <a:p>
            <a:pPr>
              <a:buFont typeface="Wingdings" panose="05000000000000000000" pitchFamily="2" charset="2"/>
              <a:buChar char="Ø"/>
            </a:pPr>
            <a:r>
              <a:rPr lang="en-GB" sz="3600" dirty="0" smtClean="0"/>
              <a:t>Active listening skill </a:t>
            </a:r>
          </a:p>
          <a:p>
            <a:pPr>
              <a:buFont typeface="Wingdings" panose="05000000000000000000" pitchFamily="2" charset="2"/>
              <a:buChar char="Ø"/>
            </a:pPr>
            <a:r>
              <a:rPr lang="en-GB" sz="3600" dirty="0" smtClean="0"/>
              <a:t>Skill of asking questions</a:t>
            </a:r>
          </a:p>
          <a:p>
            <a:pPr>
              <a:buFont typeface="Wingdings" panose="05000000000000000000" pitchFamily="2" charset="2"/>
              <a:buChar char="Ø"/>
            </a:pPr>
            <a:r>
              <a:rPr lang="en-GB" sz="3600" dirty="0" smtClean="0"/>
              <a:t>Modulation of voice</a:t>
            </a:r>
          </a:p>
          <a:p>
            <a:pPr>
              <a:buFont typeface="Wingdings" panose="05000000000000000000" pitchFamily="2" charset="2"/>
              <a:buChar char="Ø"/>
            </a:pPr>
            <a:r>
              <a:rPr lang="en-GB" sz="3600" dirty="0" smtClean="0"/>
              <a:t>Skill to give feedback </a:t>
            </a:r>
            <a:endParaRPr lang="en-US" sz="3600" dirty="0"/>
          </a:p>
        </p:txBody>
      </p:sp>
    </p:spTree>
    <p:extLst>
      <p:ext uri="{BB962C8B-B14F-4D97-AF65-F5344CB8AC3E}">
        <p14:creationId xmlns:p14="http://schemas.microsoft.com/office/powerpoint/2010/main" val="5131406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664464"/>
          </a:xfrm>
        </p:spPr>
        <p:txBody>
          <a:bodyPr>
            <a:normAutofit fontScale="90000"/>
          </a:bodyPr>
          <a:lstStyle/>
          <a:p>
            <a:r>
              <a:rPr lang="en-US" dirty="0" smtClean="0"/>
              <a:t>History of non formal education</a:t>
            </a:r>
            <a:endParaRPr lang="en-US" dirty="0"/>
          </a:p>
        </p:txBody>
      </p:sp>
      <p:sp>
        <p:nvSpPr>
          <p:cNvPr id="3" name="Content Placeholder 2"/>
          <p:cNvSpPr>
            <a:spLocks noGrp="1"/>
          </p:cNvSpPr>
          <p:nvPr>
            <p:ph idx="1"/>
          </p:nvPr>
        </p:nvSpPr>
        <p:spPr>
          <a:xfrm>
            <a:off x="1024128" y="1402080"/>
            <a:ext cx="10609072" cy="4907280"/>
          </a:xfrm>
        </p:spPr>
        <p:txBody>
          <a:bodyPr>
            <a:normAutofit/>
          </a:bodyPr>
          <a:lstStyle/>
          <a:p>
            <a:r>
              <a:rPr lang="en-US" dirty="0" smtClean="0"/>
              <a:t>In </a:t>
            </a:r>
            <a:r>
              <a:rPr lang="en-US" dirty="0"/>
              <a:t>1967 at an international conference in Williamsburg USA, ideas were set out for what was to become a widely read analysis of the growing ‘world educational crisis’ </a:t>
            </a:r>
            <a:r>
              <a:rPr lang="en-US" dirty="0" smtClean="0"/>
              <a:t>.</a:t>
            </a:r>
          </a:p>
          <a:p>
            <a:endParaRPr lang="en-US" dirty="0" smtClean="0"/>
          </a:p>
          <a:p>
            <a:r>
              <a:rPr lang="en-US" dirty="0"/>
              <a:t>There was concern about unsuitable curricula; a realization that educational growth and economic growth were not necessarily in step, and that jobs did not emerge directly as a result of educational inputs</a:t>
            </a:r>
            <a:r>
              <a:rPr lang="en-US" dirty="0" smtClean="0"/>
              <a:t>.</a:t>
            </a:r>
          </a:p>
          <a:p>
            <a:endParaRPr lang="en-US" dirty="0" smtClean="0"/>
          </a:p>
          <a:p>
            <a:r>
              <a:rPr lang="en-US" dirty="0" smtClean="0"/>
              <a:t>In </a:t>
            </a:r>
            <a:r>
              <a:rPr lang="en-US" dirty="0"/>
              <a:t>the 1970s, four characteristics came be associated with non-formal education:</a:t>
            </a:r>
          </a:p>
          <a:p>
            <a:pPr lvl="1"/>
            <a:r>
              <a:rPr lang="en-US" dirty="0" smtClean="0"/>
              <a:t>Relevance </a:t>
            </a:r>
            <a:r>
              <a:rPr lang="en-US" dirty="0"/>
              <a:t>to the needs of disadvantaged groups.</a:t>
            </a:r>
          </a:p>
          <a:p>
            <a:pPr lvl="1"/>
            <a:r>
              <a:rPr lang="en-US" dirty="0"/>
              <a:t>Concern with specific categories of person.</a:t>
            </a:r>
          </a:p>
          <a:p>
            <a:pPr lvl="1"/>
            <a:r>
              <a:rPr lang="en-US" dirty="0"/>
              <a:t>A focus on clearly defined purposes.</a:t>
            </a:r>
          </a:p>
          <a:p>
            <a:pPr lvl="1"/>
            <a:r>
              <a:rPr lang="en-US" dirty="0"/>
              <a:t>Flexibility in organization and methods</a:t>
            </a:r>
            <a:r>
              <a:rPr lang="en-US" dirty="0" smtClean="0"/>
              <a:t>.</a:t>
            </a:r>
          </a:p>
          <a:p>
            <a:pPr marL="457200" lvl="1" indent="0">
              <a:buNone/>
            </a:pPr>
            <a:endParaRPr lang="en-US" dirty="0"/>
          </a:p>
        </p:txBody>
      </p:sp>
    </p:spTree>
    <p:extLst>
      <p:ext uri="{BB962C8B-B14F-4D97-AF65-F5344CB8AC3E}">
        <p14:creationId xmlns:p14="http://schemas.microsoft.com/office/powerpoint/2010/main" val="18247209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 y="117856"/>
            <a:ext cx="11308080" cy="1499616"/>
          </a:xfrm>
        </p:spPr>
        <p:style>
          <a:lnRef idx="2">
            <a:schemeClr val="accent2"/>
          </a:lnRef>
          <a:fillRef idx="1">
            <a:schemeClr val="lt1"/>
          </a:fillRef>
          <a:effectRef idx="0">
            <a:schemeClr val="accent2"/>
          </a:effectRef>
          <a:fontRef idx="minor">
            <a:schemeClr val="dk1"/>
          </a:fontRef>
        </p:style>
        <p:txBody>
          <a:bodyPr>
            <a:normAutofit/>
          </a:bodyPr>
          <a:lstStyle/>
          <a:p>
            <a:r>
              <a:rPr lang="en-US" sz="3500" dirty="0" smtClean="0"/>
              <a:t>The area and scope of non formal education</a:t>
            </a:r>
            <a:endParaRPr lang="en-US" sz="3500" dirty="0"/>
          </a:p>
        </p:txBody>
      </p:sp>
      <p:sp>
        <p:nvSpPr>
          <p:cNvPr id="3" name="Content Placeholder 2"/>
          <p:cNvSpPr>
            <a:spLocks noGrp="1"/>
          </p:cNvSpPr>
          <p:nvPr>
            <p:ph idx="1"/>
          </p:nvPr>
        </p:nvSpPr>
        <p:spPr>
          <a:xfrm>
            <a:off x="441960" y="1825624"/>
            <a:ext cx="11308080" cy="4625975"/>
          </a:xfrm>
        </p:spPr>
        <p:txBody>
          <a:bodyPr>
            <a:normAutofit fontScale="92500" lnSpcReduction="20000"/>
          </a:bodyPr>
          <a:lstStyle/>
          <a:p>
            <a:r>
              <a:rPr lang="en-US" sz="2600" dirty="0" smtClean="0"/>
              <a:t>As a training: Health related training</a:t>
            </a:r>
          </a:p>
          <a:p>
            <a:r>
              <a:rPr lang="en-US" sz="2600" dirty="0" smtClean="0"/>
              <a:t>As awareness: </a:t>
            </a:r>
          </a:p>
          <a:p>
            <a:pPr lvl="1"/>
            <a:r>
              <a:rPr lang="en-US" sz="1900" dirty="0" smtClean="0"/>
              <a:t>Mass education and communication for health awareness</a:t>
            </a:r>
          </a:p>
          <a:p>
            <a:pPr lvl="1"/>
            <a:r>
              <a:rPr lang="en-US" sz="1900" dirty="0" smtClean="0"/>
              <a:t>Peer education (friend to friend)</a:t>
            </a:r>
          </a:p>
          <a:p>
            <a:pPr lvl="1"/>
            <a:r>
              <a:rPr lang="en-US" sz="1900" dirty="0"/>
              <a:t>Physician client education</a:t>
            </a:r>
          </a:p>
          <a:p>
            <a:r>
              <a:rPr lang="en-US" sz="2600" dirty="0" smtClean="0"/>
              <a:t>As informed choice</a:t>
            </a:r>
          </a:p>
          <a:p>
            <a:pPr lvl="1"/>
            <a:r>
              <a:rPr lang="en-US" sz="1900" dirty="0" smtClean="0"/>
              <a:t>Treatment choice</a:t>
            </a:r>
          </a:p>
          <a:p>
            <a:pPr lvl="1"/>
            <a:r>
              <a:rPr lang="en-US" sz="1900" dirty="0" smtClean="0"/>
              <a:t>Family planning choice</a:t>
            </a:r>
          </a:p>
          <a:p>
            <a:pPr lvl="1"/>
            <a:r>
              <a:rPr lang="en-US" sz="1900" dirty="0" smtClean="0"/>
              <a:t>Health care choice</a:t>
            </a:r>
          </a:p>
          <a:p>
            <a:pPr lvl="1"/>
            <a:r>
              <a:rPr lang="en-US" sz="1900" dirty="0" smtClean="0"/>
              <a:t>Health care provider choice</a:t>
            </a:r>
          </a:p>
          <a:p>
            <a:r>
              <a:rPr lang="en-US" sz="2600" dirty="0" smtClean="0"/>
              <a:t>Warning message in consuming materials </a:t>
            </a:r>
          </a:p>
          <a:p>
            <a:pPr lvl="1"/>
            <a:r>
              <a:rPr lang="en-US" sz="1900" dirty="0" smtClean="0"/>
              <a:t>Smoking</a:t>
            </a:r>
          </a:p>
          <a:p>
            <a:pPr lvl="1"/>
            <a:r>
              <a:rPr lang="en-US" sz="1900" dirty="0" smtClean="0"/>
              <a:t>Alcohol drink</a:t>
            </a:r>
          </a:p>
          <a:p>
            <a:pPr lvl="1"/>
            <a:r>
              <a:rPr lang="en-US" sz="1900" dirty="0" smtClean="0"/>
              <a:t>Disaster warning</a:t>
            </a:r>
          </a:p>
          <a:p>
            <a:pPr lvl="1"/>
            <a:r>
              <a:rPr lang="en-US" sz="1900" dirty="0" smtClean="0"/>
              <a:t>Drug use etc.</a:t>
            </a:r>
          </a:p>
          <a:p>
            <a:endParaRPr lang="en-US" dirty="0" smtClean="0"/>
          </a:p>
          <a:p>
            <a:endParaRPr lang="en-US" dirty="0" smtClean="0"/>
          </a:p>
          <a:p>
            <a:endParaRPr lang="en-US" dirty="0"/>
          </a:p>
        </p:txBody>
      </p:sp>
    </p:spTree>
    <p:extLst>
      <p:ext uri="{BB962C8B-B14F-4D97-AF65-F5344CB8AC3E}">
        <p14:creationId xmlns:p14="http://schemas.microsoft.com/office/powerpoint/2010/main" val="9550169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705104"/>
          </a:xfrm>
        </p:spPr>
        <p:txBody>
          <a:bodyPr/>
          <a:lstStyle/>
          <a:p>
            <a:r>
              <a:rPr lang="en-US" dirty="0" smtClean="0"/>
              <a:t>What are the approach?</a:t>
            </a:r>
            <a:endParaRPr lang="en-US" dirty="0"/>
          </a:p>
        </p:txBody>
      </p:sp>
      <p:sp>
        <p:nvSpPr>
          <p:cNvPr id="3" name="Content Placeholder 2"/>
          <p:cNvSpPr>
            <a:spLocks noGrp="1"/>
          </p:cNvSpPr>
          <p:nvPr>
            <p:ph idx="1"/>
          </p:nvPr>
        </p:nvSpPr>
        <p:spPr>
          <a:xfrm>
            <a:off x="1024128" y="1290320"/>
            <a:ext cx="10659872" cy="4886960"/>
          </a:xfrm>
        </p:spPr>
        <p:txBody>
          <a:bodyPr>
            <a:noAutofit/>
          </a:bodyPr>
          <a:lstStyle/>
          <a:p>
            <a:r>
              <a:rPr lang="en-US" sz="2400" dirty="0" smtClean="0"/>
              <a:t>Meaning:</a:t>
            </a:r>
          </a:p>
          <a:p>
            <a:pPr lvl="1"/>
            <a:r>
              <a:rPr lang="en-US" sz="2400" i="1" u="sng" dirty="0" smtClean="0"/>
              <a:t>A way of dealing </a:t>
            </a:r>
            <a:r>
              <a:rPr lang="en-US" sz="2400" dirty="0" smtClean="0"/>
              <a:t>with a situation or problem</a:t>
            </a:r>
          </a:p>
          <a:p>
            <a:pPr lvl="1"/>
            <a:endParaRPr lang="en-US" sz="2400" dirty="0" smtClean="0"/>
          </a:p>
          <a:p>
            <a:pPr lvl="1"/>
            <a:r>
              <a:rPr lang="en-US" sz="2400" dirty="0" smtClean="0"/>
              <a:t>Approach encompass the way of health education/promotion to reach to the target group with the objective of positive change</a:t>
            </a:r>
          </a:p>
          <a:p>
            <a:pPr lvl="1"/>
            <a:endParaRPr lang="en-US" sz="2400" dirty="0" smtClean="0"/>
          </a:p>
          <a:p>
            <a:pPr lvl="1"/>
            <a:r>
              <a:rPr lang="en-US" sz="2400" dirty="0" smtClean="0"/>
              <a:t>Approach may different by the nature of program/study</a:t>
            </a:r>
          </a:p>
          <a:p>
            <a:pPr lvl="1"/>
            <a:endParaRPr lang="en-US" sz="2400" dirty="0" smtClean="0"/>
          </a:p>
          <a:p>
            <a:pPr lvl="1"/>
            <a:r>
              <a:rPr lang="en-US" sz="2400" dirty="0" smtClean="0"/>
              <a:t>Before going to community or target group, need to find out the socio-cultural situation, level of education, previous program in the community etc.</a:t>
            </a:r>
          </a:p>
          <a:p>
            <a:pPr lvl="1"/>
            <a:endParaRPr lang="en-US" sz="2400" dirty="0" smtClean="0"/>
          </a:p>
          <a:p>
            <a:pPr lvl="1"/>
            <a:r>
              <a:rPr lang="en-US" sz="2400" dirty="0" smtClean="0"/>
              <a:t>Even project objective is good, bad approach destroy the goal of program</a:t>
            </a:r>
            <a:endParaRPr lang="en-US" sz="2400" dirty="0"/>
          </a:p>
        </p:txBody>
      </p:sp>
    </p:spTree>
    <p:extLst>
      <p:ext uri="{BB962C8B-B14F-4D97-AF65-F5344CB8AC3E}">
        <p14:creationId xmlns:p14="http://schemas.microsoft.com/office/powerpoint/2010/main" val="32029313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440" y="585216"/>
            <a:ext cx="11104880" cy="1499616"/>
          </a:xfrm>
        </p:spPr>
        <p:txBody>
          <a:bodyPr>
            <a:normAutofit/>
          </a:bodyPr>
          <a:lstStyle/>
          <a:p>
            <a:r>
              <a:rPr lang="en-US" sz="4400" dirty="0" smtClean="0"/>
              <a:t>Impact of non formal Health education Health in Nepal </a:t>
            </a:r>
            <a:endParaRPr lang="en-US" sz="4400" dirty="0"/>
          </a:p>
        </p:txBody>
      </p:sp>
      <p:sp>
        <p:nvSpPr>
          <p:cNvPr id="3" name="Content Placeholder 2"/>
          <p:cNvSpPr>
            <a:spLocks noGrp="1"/>
          </p:cNvSpPr>
          <p:nvPr>
            <p:ph idx="1"/>
          </p:nvPr>
        </p:nvSpPr>
        <p:spPr>
          <a:xfrm>
            <a:off x="841248" y="1849120"/>
            <a:ext cx="10568432" cy="4023360"/>
          </a:xfrm>
        </p:spPr>
        <p:txBody>
          <a:bodyPr>
            <a:noAutofit/>
          </a:bodyPr>
          <a:lstStyle/>
          <a:p>
            <a:r>
              <a:rPr lang="en-US" sz="2400" dirty="0"/>
              <a:t>The main literacy approach has been the Freirean-based </a:t>
            </a:r>
            <a:r>
              <a:rPr lang="en-US" sz="2400" dirty="0" err="1"/>
              <a:t>Naya</a:t>
            </a:r>
            <a:r>
              <a:rPr lang="en-US" sz="2400" dirty="0"/>
              <a:t> </a:t>
            </a:r>
            <a:r>
              <a:rPr lang="en-US" sz="2400" dirty="0" err="1"/>
              <a:t>Goreto</a:t>
            </a:r>
            <a:r>
              <a:rPr lang="en-US" sz="2400" dirty="0"/>
              <a:t> (or New Trail – a popular primer developed with inspiration from Freire in the 1970s), using key words and pictures but </a:t>
            </a:r>
            <a:r>
              <a:rPr lang="en-US" sz="2400" dirty="0" smtClean="0"/>
              <a:t>depoliticized </a:t>
            </a:r>
            <a:r>
              <a:rPr lang="en-US" sz="2400" dirty="0"/>
              <a:t>to focus on development messages</a:t>
            </a:r>
            <a:r>
              <a:rPr lang="en-US" sz="2400" dirty="0" smtClean="0"/>
              <a:t>.</a:t>
            </a:r>
          </a:p>
          <a:p>
            <a:endParaRPr lang="en-US" sz="2400" dirty="0" smtClean="0"/>
          </a:p>
          <a:p>
            <a:r>
              <a:rPr lang="en-US" sz="2400" dirty="0" smtClean="0"/>
              <a:t>The informal health education approach impact particularly on</a:t>
            </a:r>
          </a:p>
          <a:p>
            <a:pPr lvl="1"/>
            <a:r>
              <a:rPr lang="en-US" sz="2000" dirty="0" smtClean="0"/>
              <a:t>Promoting sanitation</a:t>
            </a:r>
          </a:p>
          <a:p>
            <a:pPr lvl="1"/>
            <a:r>
              <a:rPr lang="en-US" sz="2000" dirty="0" smtClean="0"/>
              <a:t>Increasing health care utilization</a:t>
            </a:r>
          </a:p>
          <a:p>
            <a:pPr lvl="1"/>
            <a:r>
              <a:rPr lang="en-US" sz="2000" dirty="0" smtClean="0"/>
              <a:t>Minimize the health related rumors</a:t>
            </a:r>
          </a:p>
          <a:p>
            <a:pPr lvl="1"/>
            <a:r>
              <a:rPr lang="en-US" sz="2000" dirty="0" smtClean="0"/>
              <a:t>Explore different kinds of rights including health</a:t>
            </a:r>
          </a:p>
          <a:p>
            <a:pPr lvl="1"/>
            <a:r>
              <a:rPr lang="en-US" sz="2000" dirty="0" smtClean="0"/>
              <a:t>Self care for better health </a:t>
            </a:r>
            <a:endParaRPr lang="en-US" sz="2000" dirty="0"/>
          </a:p>
        </p:txBody>
      </p:sp>
    </p:spTree>
    <p:extLst>
      <p:ext uri="{BB962C8B-B14F-4D97-AF65-F5344CB8AC3E}">
        <p14:creationId xmlns:p14="http://schemas.microsoft.com/office/powerpoint/2010/main" val="28496189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88477" y="380249"/>
            <a:ext cx="8231404" cy="6097501"/>
          </a:xfrm>
          <a:prstGeom prst="rect">
            <a:avLst/>
          </a:prstGeom>
        </p:spPr>
      </p:pic>
    </p:spTree>
    <p:extLst>
      <p:ext uri="{BB962C8B-B14F-4D97-AF65-F5344CB8AC3E}">
        <p14:creationId xmlns:p14="http://schemas.microsoft.com/office/powerpoint/2010/main" val="21567242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Video links</a:t>
            </a:r>
            <a:endParaRPr lang="en-US" dirty="0"/>
          </a:p>
        </p:txBody>
      </p:sp>
      <p:sp>
        <p:nvSpPr>
          <p:cNvPr id="3" name="Content Placeholder 2"/>
          <p:cNvSpPr>
            <a:spLocks noGrp="1"/>
          </p:cNvSpPr>
          <p:nvPr>
            <p:ph idx="1"/>
          </p:nvPr>
        </p:nvSpPr>
        <p:spPr/>
        <p:txBody>
          <a:bodyPr/>
          <a:lstStyle/>
          <a:p>
            <a:r>
              <a:rPr lang="en-US" dirty="0" smtClean="0"/>
              <a:t>Sand mine and child working</a:t>
            </a:r>
          </a:p>
          <a:p>
            <a:r>
              <a:rPr lang="en-US" dirty="0" smtClean="0">
                <a:hlinkClick r:id="rId2"/>
              </a:rPr>
              <a:t>https</a:t>
            </a:r>
            <a:r>
              <a:rPr lang="en-US" dirty="0">
                <a:hlinkClick r:id="rId2"/>
              </a:rPr>
              <a:t>://</a:t>
            </a:r>
            <a:r>
              <a:rPr lang="en-US" dirty="0" smtClean="0">
                <a:hlinkClick r:id="rId2"/>
              </a:rPr>
              <a:t>www.youtube.com/watch?time_continue=12&amp;v=h-QINnhoLVU</a:t>
            </a:r>
            <a:endParaRPr lang="en-US" dirty="0" smtClean="0"/>
          </a:p>
          <a:p>
            <a:r>
              <a:rPr lang="en-US" dirty="0" smtClean="0"/>
              <a:t>Promote sanitation</a:t>
            </a:r>
          </a:p>
          <a:p>
            <a:r>
              <a:rPr lang="en-US" dirty="0">
                <a:hlinkClick r:id="rId3"/>
              </a:rPr>
              <a:t>https://</a:t>
            </a:r>
            <a:r>
              <a:rPr lang="en-US" dirty="0" smtClean="0">
                <a:hlinkClick r:id="rId3"/>
              </a:rPr>
              <a:t>www.youtube.com/watch?time_continue=103&amp;v=eO2rrD4Ewd8</a:t>
            </a:r>
            <a:endParaRPr lang="en-US" dirty="0" smtClean="0"/>
          </a:p>
          <a:p>
            <a:endParaRPr lang="en-US" dirty="0"/>
          </a:p>
        </p:txBody>
      </p:sp>
    </p:spTree>
    <p:extLst>
      <p:ext uri="{BB962C8B-B14F-4D97-AF65-F5344CB8AC3E}">
        <p14:creationId xmlns:p14="http://schemas.microsoft.com/office/powerpoint/2010/main" val="7644234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Propagandist approach </a:t>
            </a:r>
          </a:p>
        </p:txBody>
      </p:sp>
      <p:sp>
        <p:nvSpPr>
          <p:cNvPr id="3" name="Content Placeholder 2"/>
          <p:cNvSpPr>
            <a:spLocks noGrp="1"/>
          </p:cNvSpPr>
          <p:nvPr>
            <p:ph idx="1"/>
          </p:nvPr>
        </p:nvSpPr>
        <p:spPr/>
        <p:txBody>
          <a:bodyPr/>
          <a:lstStyle/>
          <a:p>
            <a:r>
              <a:rPr lang="en-GB" dirty="0" smtClean="0"/>
              <a:t>Propaganda – Control of public opinion                       </a:t>
            </a:r>
          </a:p>
          <a:p>
            <a:r>
              <a:rPr lang="en-GB" dirty="0"/>
              <a:t> </a:t>
            </a:r>
            <a:r>
              <a:rPr lang="en-GB" dirty="0" smtClean="0"/>
              <a:t>                                 </a:t>
            </a:r>
            <a:r>
              <a:rPr lang="en-GB" b="1" dirty="0" smtClean="0"/>
              <a:t>through </a:t>
            </a:r>
            <a:endParaRPr lang="en-GB" b="1" dirty="0"/>
          </a:p>
          <a:p>
            <a:r>
              <a:rPr lang="en-GB" dirty="0" smtClean="0"/>
              <a:t>                    - Information/ideas spread widely to help person/group </a:t>
            </a:r>
            <a:endParaRPr lang="en-GB" dirty="0"/>
          </a:p>
          <a:p>
            <a:r>
              <a:rPr lang="en-GB" dirty="0" smtClean="0"/>
              <a:t>Is an attempt to influence other to some pre-determined and by appealing too their thoughts and feeling. </a:t>
            </a:r>
          </a:p>
          <a:p>
            <a:r>
              <a:rPr lang="en-GB" dirty="0" smtClean="0"/>
              <a:t>Attempt to influence others to some predetermined end by appealing to their thought and feeling. </a:t>
            </a:r>
          </a:p>
          <a:p>
            <a:endParaRPr lang="en-GB" dirty="0" smtClean="0"/>
          </a:p>
        </p:txBody>
      </p:sp>
    </p:spTree>
    <p:extLst>
      <p:ext uri="{BB962C8B-B14F-4D97-AF65-F5344CB8AC3E}">
        <p14:creationId xmlns:p14="http://schemas.microsoft.com/office/powerpoint/2010/main" val="40087083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Techniques of propaganda </a:t>
            </a:r>
            <a:endParaRPr lang="en-US" dirty="0"/>
          </a:p>
        </p:txBody>
      </p:sp>
      <p:sp>
        <p:nvSpPr>
          <p:cNvPr id="3" name="Content Placeholder 2"/>
          <p:cNvSpPr>
            <a:spLocks noGrp="1"/>
          </p:cNvSpPr>
          <p:nvPr>
            <p:ph idx="1"/>
          </p:nvPr>
        </p:nvSpPr>
        <p:spPr/>
        <p:txBody>
          <a:bodyPr/>
          <a:lstStyle/>
          <a:p>
            <a:r>
              <a:rPr lang="en-GB" dirty="0" smtClean="0"/>
              <a:t>1. Card Stacking- Presents only positive information or selectively omits negative facts to sway opinions. </a:t>
            </a:r>
          </a:p>
          <a:p>
            <a:r>
              <a:rPr lang="en-GB" dirty="0" smtClean="0"/>
              <a:t>Example: Highlighting the benefits of a product without mentioning its drawbacks. </a:t>
            </a:r>
          </a:p>
          <a:p>
            <a:endParaRPr lang="en-GB" dirty="0"/>
          </a:p>
          <a:p>
            <a:r>
              <a:rPr lang="en-GB" dirty="0" smtClean="0"/>
              <a:t>2. Glittering Generalities: Uses vague, emotionally appealing words or phrases that are universally valued (</a:t>
            </a:r>
            <a:r>
              <a:rPr lang="en-GB" dirty="0" err="1" smtClean="0"/>
              <a:t>eg</a:t>
            </a:r>
            <a:r>
              <a:rPr lang="en-GB" dirty="0" smtClean="0"/>
              <a:t> freedom, hope) without providing evidence </a:t>
            </a:r>
          </a:p>
          <a:p>
            <a:r>
              <a:rPr lang="en-GB" dirty="0" smtClean="0"/>
              <a:t>Example: This policy ensures justice , liberty for all. </a:t>
            </a:r>
          </a:p>
          <a:p>
            <a:r>
              <a:rPr lang="en-GB" dirty="0" smtClean="0"/>
              <a:t>3. Testimonial : Relies on endorsements from celebrities, experts, or respected individuals to build credibility. Example: A famous athlete promoting a sports drink. </a:t>
            </a:r>
          </a:p>
          <a:p>
            <a:endParaRPr lang="en-US" dirty="0"/>
          </a:p>
        </p:txBody>
      </p:sp>
    </p:spTree>
    <p:extLst>
      <p:ext uri="{BB962C8B-B14F-4D97-AF65-F5344CB8AC3E}">
        <p14:creationId xmlns:p14="http://schemas.microsoft.com/office/powerpoint/2010/main" val="37928886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4. </a:t>
            </a:r>
            <a:r>
              <a:rPr lang="en-US" dirty="0"/>
              <a:t>Fear </a:t>
            </a:r>
            <a:r>
              <a:rPr lang="en-US" dirty="0" smtClean="0"/>
              <a:t>Appeals : </a:t>
            </a:r>
          </a:p>
          <a:p>
            <a:r>
              <a:rPr lang="en-GB" dirty="0" smtClean="0"/>
              <a:t>Exploits people’s fear to influence their behaviour or support a cause. Example: If we don’t act now, disaster will strike. </a:t>
            </a:r>
          </a:p>
          <a:p>
            <a:r>
              <a:rPr lang="en-GB" dirty="0" smtClean="0"/>
              <a:t>5. </a:t>
            </a:r>
            <a:r>
              <a:rPr lang="en-GB" dirty="0"/>
              <a:t>R</a:t>
            </a:r>
            <a:r>
              <a:rPr lang="en-GB" dirty="0" smtClean="0"/>
              <a:t>epetition :</a:t>
            </a:r>
          </a:p>
          <a:p>
            <a:r>
              <a:rPr lang="en-GB" dirty="0" smtClean="0"/>
              <a:t>Repeats a message or slogans frequently to make it memorable and reinforce beliefs. Example: Just Do it. </a:t>
            </a:r>
          </a:p>
          <a:p>
            <a:endParaRPr lang="en-GB" dirty="0"/>
          </a:p>
          <a:p>
            <a:r>
              <a:rPr lang="en-GB" dirty="0" smtClean="0"/>
              <a:t>6. Loaded Language :</a:t>
            </a:r>
            <a:r>
              <a:rPr lang="en-US" dirty="0"/>
              <a:t>Uses emotionally charged words to create strong reactions and </a:t>
            </a:r>
            <a:r>
              <a:rPr lang="en-US" dirty="0" smtClean="0"/>
              <a:t>bias. Example</a:t>
            </a:r>
            <a:r>
              <a:rPr lang="en-US" dirty="0"/>
              <a:t>: "Our revolutionary product will transform your life!"</a:t>
            </a:r>
            <a:endParaRPr lang="en-GB" dirty="0" smtClean="0"/>
          </a:p>
          <a:p>
            <a:endParaRPr lang="en-US" dirty="0"/>
          </a:p>
        </p:txBody>
      </p:sp>
    </p:spTree>
    <p:extLst>
      <p:ext uri="{BB962C8B-B14F-4D97-AF65-F5344CB8AC3E}">
        <p14:creationId xmlns:p14="http://schemas.microsoft.com/office/powerpoint/2010/main" val="17938852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lvl="0" indent="0" eaLnBrk="0" fontAlgn="base" hangingPunct="0">
              <a:lnSpc>
                <a:spcPct val="100000"/>
              </a:lnSpc>
              <a:spcBef>
                <a:spcPct val="0"/>
              </a:spcBef>
              <a:spcAft>
                <a:spcPct val="0"/>
              </a:spcAft>
              <a:buClrTx/>
              <a:buSzTx/>
              <a:buFontTx/>
              <a:buChar char="•"/>
            </a:pPr>
            <a:r>
              <a:rPr lang="en-US" sz="2800" b="1" dirty="0" smtClean="0">
                <a:latin typeface="Times New Roman" panose="02020603050405020304" pitchFamily="18" charset="0"/>
                <a:cs typeface="Times New Roman" panose="02020603050405020304" pitchFamily="18" charset="0"/>
              </a:rPr>
              <a:t>Scapegoating : </a:t>
            </a:r>
            <a:r>
              <a:rPr lang="en-US" altLang="en-US" sz="2400" dirty="0">
                <a:latin typeface="Arial" panose="020B0604020202020204" pitchFamily="34" charset="0"/>
              </a:rPr>
              <a:t>Blames a person or group for problems, redirecting attention from the real </a:t>
            </a:r>
            <a:r>
              <a:rPr lang="en-US" altLang="en-US" sz="2400" dirty="0" smtClean="0">
                <a:latin typeface="Arial" panose="020B0604020202020204" pitchFamily="34" charset="0"/>
              </a:rPr>
              <a:t>issues. Example</a:t>
            </a:r>
            <a:r>
              <a:rPr lang="en-US" altLang="en-US" sz="2400" dirty="0">
                <a:latin typeface="Arial" panose="020B0604020202020204" pitchFamily="34" charset="0"/>
              </a:rPr>
              <a:t>: "The economy is struggling because of immigrants taking jobs." </a:t>
            </a:r>
          </a:p>
        </p:txBody>
      </p:sp>
    </p:spTree>
    <p:extLst>
      <p:ext uri="{BB962C8B-B14F-4D97-AF65-F5344CB8AC3E}">
        <p14:creationId xmlns:p14="http://schemas.microsoft.com/office/powerpoint/2010/main" val="29605675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Utilities of propaganda </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US" dirty="0" smtClean="0"/>
              <a:t>  To </a:t>
            </a:r>
            <a:r>
              <a:rPr lang="en-US" dirty="0"/>
              <a:t>bring change in the government policy.</a:t>
            </a:r>
          </a:p>
          <a:p>
            <a:pPr>
              <a:buFont typeface="Wingdings" panose="05000000000000000000" pitchFamily="2" charset="2"/>
              <a:buChar char="q"/>
            </a:pPr>
            <a:r>
              <a:rPr lang="en-US" dirty="0"/>
              <a:t>• To win public cooperation.</a:t>
            </a:r>
          </a:p>
          <a:p>
            <a:pPr>
              <a:buFont typeface="Wingdings" panose="05000000000000000000" pitchFamily="2" charset="2"/>
              <a:buChar char="q"/>
            </a:pPr>
            <a:r>
              <a:rPr lang="en-US" dirty="0"/>
              <a:t>• To bring about social change.</a:t>
            </a:r>
          </a:p>
          <a:p>
            <a:pPr>
              <a:buFont typeface="Wingdings" panose="05000000000000000000" pitchFamily="2" charset="2"/>
              <a:buChar char="q"/>
            </a:pPr>
            <a:r>
              <a:rPr lang="en-US" dirty="0"/>
              <a:t>• To break the bonds of the traditional </a:t>
            </a:r>
            <a:r>
              <a:rPr lang="en-US" dirty="0" smtClean="0"/>
              <a:t>social order</a:t>
            </a:r>
            <a:r>
              <a:rPr lang="en-US" dirty="0"/>
              <a:t>.</a:t>
            </a:r>
          </a:p>
          <a:p>
            <a:pPr>
              <a:buFont typeface="Wingdings" panose="05000000000000000000" pitchFamily="2" charset="2"/>
              <a:buChar char="q"/>
            </a:pPr>
            <a:r>
              <a:rPr lang="en-US" dirty="0"/>
              <a:t>• Utility during war time.</a:t>
            </a:r>
          </a:p>
        </p:txBody>
      </p:sp>
    </p:spTree>
    <p:extLst>
      <p:ext uri="{BB962C8B-B14F-4D97-AF65-F5344CB8AC3E}">
        <p14:creationId xmlns:p14="http://schemas.microsoft.com/office/powerpoint/2010/main" val="24259378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707" y="0"/>
            <a:ext cx="11842786" cy="1499616"/>
          </a:xfrm>
        </p:spPr>
        <p:style>
          <a:lnRef idx="2">
            <a:schemeClr val="accent2"/>
          </a:lnRef>
          <a:fillRef idx="1">
            <a:schemeClr val="lt1"/>
          </a:fillRef>
          <a:effectRef idx="0">
            <a:schemeClr val="accent2"/>
          </a:effectRef>
          <a:fontRef idx="minor">
            <a:schemeClr val="dk1"/>
          </a:fontRef>
        </p:style>
        <p:txBody>
          <a:bodyPr>
            <a:normAutofit/>
          </a:bodyPr>
          <a:lstStyle/>
          <a:p>
            <a:r>
              <a:rPr lang="en-US" sz="3600" dirty="0"/>
              <a:t>Propaganda approach versus health education</a:t>
            </a:r>
          </a:p>
        </p:txBody>
      </p:sp>
      <p:sp>
        <p:nvSpPr>
          <p:cNvPr id="3" name="Content Placeholder 2"/>
          <p:cNvSpPr>
            <a:spLocks noGrp="1"/>
          </p:cNvSpPr>
          <p:nvPr>
            <p:ph idx="1"/>
          </p:nvPr>
        </p:nvSpPr>
        <p:spPr>
          <a:xfrm>
            <a:off x="212707" y="1499617"/>
            <a:ext cx="11217293" cy="5092252"/>
          </a:xfrm>
        </p:spPr>
        <p:txBody>
          <a:bodyPr>
            <a:noAutofit/>
          </a:bodyPr>
          <a:lstStyle/>
          <a:p>
            <a:pPr algn="just"/>
            <a:r>
              <a:rPr lang="en-US" sz="2800" dirty="0" smtClean="0"/>
              <a:t>Propaganda</a:t>
            </a:r>
          </a:p>
          <a:p>
            <a:pPr lvl="1" algn="just"/>
            <a:r>
              <a:rPr lang="en-US" sz="2400" dirty="0"/>
              <a:t>Propaganda is information </a:t>
            </a:r>
            <a:r>
              <a:rPr lang="en-US" sz="2400" i="1" dirty="0">
                <a:effectLst>
                  <a:outerShdw blurRad="38100" dist="38100" dir="2700000" algn="tl">
                    <a:srgbClr val="000000">
                      <a:alpha val="43137"/>
                    </a:srgbClr>
                  </a:outerShdw>
                </a:effectLst>
              </a:rPr>
              <a:t>that is not objective and is used primarily to influence an audience</a:t>
            </a:r>
            <a:r>
              <a:rPr lang="en-US" sz="2400" dirty="0"/>
              <a:t> and </a:t>
            </a:r>
            <a:endParaRPr lang="en-US" sz="2400" dirty="0" smtClean="0"/>
          </a:p>
          <a:p>
            <a:pPr lvl="1" algn="just"/>
            <a:r>
              <a:rPr lang="en-US" sz="2400" dirty="0"/>
              <a:t>F</a:t>
            </a:r>
            <a:r>
              <a:rPr lang="en-US" sz="2400" dirty="0" smtClean="0"/>
              <a:t>urther </a:t>
            </a:r>
            <a:r>
              <a:rPr lang="en-US" sz="2400" dirty="0"/>
              <a:t>an agenda, often by presenting facts selectively to encourage a particular synthesis or perception, or </a:t>
            </a:r>
            <a:endParaRPr lang="en-US" sz="2400" dirty="0" smtClean="0"/>
          </a:p>
          <a:p>
            <a:pPr lvl="1" algn="just"/>
            <a:r>
              <a:rPr lang="en-US" sz="2400" dirty="0"/>
              <a:t>U</a:t>
            </a:r>
            <a:r>
              <a:rPr lang="en-US" sz="2400" dirty="0" smtClean="0"/>
              <a:t>sing </a:t>
            </a:r>
            <a:r>
              <a:rPr lang="en-US" sz="2400" i="1" dirty="0">
                <a:effectLst>
                  <a:outerShdw blurRad="38100" dist="38100" dir="2700000" algn="tl">
                    <a:srgbClr val="000000">
                      <a:alpha val="43137"/>
                    </a:srgbClr>
                  </a:outerShdw>
                </a:effectLst>
              </a:rPr>
              <a:t>loaded language to produce an emotional rather than a rational response to the information </a:t>
            </a:r>
            <a:r>
              <a:rPr lang="en-US" sz="2400" i="1" dirty="0" smtClean="0">
                <a:effectLst>
                  <a:outerShdw blurRad="38100" dist="38100" dir="2700000" algn="tl">
                    <a:srgbClr val="000000">
                      <a:alpha val="43137"/>
                    </a:srgbClr>
                  </a:outerShdw>
                </a:effectLst>
              </a:rPr>
              <a:t>that </a:t>
            </a:r>
            <a:r>
              <a:rPr lang="en-US" sz="2400" i="1" dirty="0">
                <a:effectLst>
                  <a:outerShdw blurRad="38100" dist="38100" dir="2700000" algn="tl">
                    <a:srgbClr val="000000">
                      <a:alpha val="43137"/>
                    </a:srgbClr>
                  </a:outerShdw>
                </a:effectLst>
              </a:rPr>
              <a:t>is presented</a:t>
            </a:r>
            <a:r>
              <a:rPr lang="en-US" sz="2400" i="1" dirty="0" smtClean="0">
                <a:effectLst>
                  <a:outerShdw blurRad="38100" dist="38100" dir="2700000" algn="tl">
                    <a:srgbClr val="000000">
                      <a:alpha val="43137"/>
                    </a:srgbClr>
                  </a:outerShdw>
                </a:effectLst>
              </a:rPr>
              <a:t>.</a:t>
            </a:r>
          </a:p>
          <a:p>
            <a:pPr marL="457200" lvl="1" indent="0" algn="just">
              <a:buNone/>
            </a:pPr>
            <a:endParaRPr lang="en-US" sz="2400" dirty="0" smtClean="0"/>
          </a:p>
          <a:p>
            <a:pPr algn="just"/>
            <a:r>
              <a:rPr lang="en-US" sz="2800" dirty="0"/>
              <a:t>Propaganda is often associated with </a:t>
            </a:r>
            <a:r>
              <a:rPr lang="en-US" sz="2800" i="1" dirty="0">
                <a:effectLst>
                  <a:outerShdw blurRad="38100" dist="38100" dir="2700000" algn="tl">
                    <a:srgbClr val="000000">
                      <a:alpha val="43137"/>
                    </a:srgbClr>
                  </a:outerShdw>
                </a:effectLst>
              </a:rPr>
              <a:t>material prepared by governments, but activist groups, companies and the media can also produce propaganda.</a:t>
            </a:r>
          </a:p>
        </p:txBody>
      </p:sp>
    </p:spTree>
    <p:extLst>
      <p:ext uri="{BB962C8B-B14F-4D97-AF65-F5344CB8AC3E}">
        <p14:creationId xmlns:p14="http://schemas.microsoft.com/office/powerpoint/2010/main" val="25940500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725300"/>
          </a:xfrm>
        </p:spPr>
        <p:txBody>
          <a:bodyPr>
            <a:normAutofit/>
          </a:bodyPr>
          <a:lstStyle/>
          <a:p>
            <a:r>
              <a:rPr lang="en-US" dirty="0"/>
              <a:t>There are many misconceptions, omissions, distortions and lies surrounding the issue of health and medicine. </a:t>
            </a:r>
            <a:endParaRPr lang="en-US" dirty="0" smtClean="0"/>
          </a:p>
          <a:p>
            <a:r>
              <a:rPr lang="en-US" dirty="0"/>
              <a:t>Education is looked upon as a basic minimum need, as honest, ethical enlightened and disinterested instruction. Contrary to education </a:t>
            </a:r>
            <a:r>
              <a:rPr lang="en-US" i="1" dirty="0">
                <a:effectLst>
                  <a:outerShdw blurRad="38100" dist="38100" dir="2700000" algn="tl">
                    <a:srgbClr val="000000">
                      <a:alpha val="43137"/>
                    </a:srgbClr>
                  </a:outerShdw>
                </a:effectLst>
              </a:rPr>
              <a:t>propaganda is looked upon as misleading and dishonest</a:t>
            </a:r>
            <a:r>
              <a:rPr lang="en-US" dirty="0" smtClean="0"/>
              <a:t>.</a:t>
            </a:r>
          </a:p>
          <a:p>
            <a:r>
              <a:rPr lang="en-US" i="1" dirty="0" smtClean="0"/>
              <a:t>Propaganda has </a:t>
            </a:r>
            <a:r>
              <a:rPr lang="en-US" i="1" dirty="0" smtClean="0">
                <a:effectLst>
                  <a:outerShdw blurRad="38100" dist="38100" dir="2700000" algn="tl">
                    <a:srgbClr val="000000">
                      <a:alpha val="43137"/>
                    </a:srgbClr>
                  </a:outerShdw>
                </a:effectLst>
              </a:rPr>
              <a:t>selfish motive </a:t>
            </a:r>
            <a:r>
              <a:rPr lang="en-US" dirty="0" smtClean="0"/>
              <a:t>where </a:t>
            </a:r>
            <a:r>
              <a:rPr lang="en-US" dirty="0"/>
              <a:t>as </a:t>
            </a:r>
            <a:r>
              <a:rPr lang="en-US" i="1" u="sng" dirty="0" smtClean="0"/>
              <a:t>Education make </a:t>
            </a:r>
            <a:r>
              <a:rPr lang="en-US" i="1" u="sng" dirty="0"/>
              <a:t>the person aware of basic values of life, Reasonable and critical education </a:t>
            </a:r>
            <a:r>
              <a:rPr lang="en-US" dirty="0"/>
              <a:t>helps in the exposition of inherent tendencies of a </a:t>
            </a:r>
            <a:r>
              <a:rPr lang="en-US" dirty="0" smtClean="0"/>
              <a:t>person</a:t>
            </a:r>
          </a:p>
          <a:p>
            <a:r>
              <a:rPr lang="en-US" i="1" u="sng" dirty="0"/>
              <a:t>Propaganda tries to </a:t>
            </a:r>
            <a:r>
              <a:rPr lang="en-US" i="1" dirty="0" smtClean="0">
                <a:effectLst>
                  <a:outerShdw blurRad="38100" dist="38100" dir="2700000" algn="tl">
                    <a:srgbClr val="000000">
                      <a:alpha val="43137"/>
                    </a:srgbClr>
                  </a:outerShdw>
                </a:effectLst>
              </a:rPr>
              <a:t>hypnotize </a:t>
            </a:r>
            <a:r>
              <a:rPr lang="en-US" i="1" dirty="0">
                <a:effectLst>
                  <a:outerShdw blurRad="38100" dist="38100" dir="2700000" algn="tl">
                    <a:srgbClr val="000000">
                      <a:alpha val="43137"/>
                    </a:srgbClr>
                  </a:outerShdw>
                </a:effectLst>
              </a:rPr>
              <a:t>the person through its various strategies and persuades people to accept the propaganda </a:t>
            </a:r>
            <a:r>
              <a:rPr lang="en-US" dirty="0"/>
              <a:t>and change their action in </a:t>
            </a:r>
            <a:r>
              <a:rPr lang="en-US" dirty="0" err="1"/>
              <a:t>favour</a:t>
            </a:r>
            <a:r>
              <a:rPr lang="en-US" dirty="0"/>
              <a:t> of the </a:t>
            </a:r>
            <a:r>
              <a:rPr lang="en-US" dirty="0" smtClean="0"/>
              <a:t>propagandist</a:t>
            </a:r>
            <a:r>
              <a:rPr lang="en-US" dirty="0"/>
              <a:t> but </a:t>
            </a:r>
            <a:r>
              <a:rPr lang="en-US" i="1" u="sng" dirty="0"/>
              <a:t>Education </a:t>
            </a:r>
            <a:r>
              <a:rPr lang="en-US" i="1" dirty="0">
                <a:effectLst>
                  <a:outerShdw blurRad="38100" dist="38100" dir="2700000" algn="tl">
                    <a:srgbClr val="000000">
                      <a:alpha val="43137"/>
                    </a:srgbClr>
                  </a:outerShdw>
                </a:effectLst>
              </a:rPr>
              <a:t>increases the independent thinking and decision making power</a:t>
            </a:r>
          </a:p>
          <a:p>
            <a:endParaRPr lang="en-US" dirty="0"/>
          </a:p>
        </p:txBody>
      </p:sp>
      <p:sp>
        <p:nvSpPr>
          <p:cNvPr id="4" name="Title 1"/>
          <p:cNvSpPr txBox="1">
            <a:spLocks/>
          </p:cNvSpPr>
          <p:nvPr/>
        </p:nvSpPr>
        <p:spPr>
          <a:xfrm>
            <a:off x="1045191" y="271865"/>
            <a:ext cx="10515600" cy="1325563"/>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PROPAGANDA APPROACH VERSUS HEALTH EDUCATION </a:t>
            </a:r>
            <a:endParaRPr lang="en-US" dirty="0"/>
          </a:p>
        </p:txBody>
      </p:sp>
    </p:spTree>
    <p:extLst>
      <p:ext uri="{BB962C8B-B14F-4D97-AF65-F5344CB8AC3E}">
        <p14:creationId xmlns:p14="http://schemas.microsoft.com/office/powerpoint/2010/main" val="36643105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10329672" cy="989584"/>
          </a:xfrm>
        </p:spPr>
        <p:style>
          <a:lnRef idx="2">
            <a:schemeClr val="accent2"/>
          </a:lnRef>
          <a:fillRef idx="1">
            <a:schemeClr val="lt1"/>
          </a:fillRef>
          <a:effectRef idx="0">
            <a:schemeClr val="accent2"/>
          </a:effectRef>
          <a:fontRef idx="minor">
            <a:schemeClr val="dk1"/>
          </a:fontRef>
        </p:style>
        <p:txBody>
          <a:bodyPr/>
          <a:lstStyle/>
          <a:p>
            <a:r>
              <a:rPr lang="en-US" dirty="0" smtClean="0"/>
              <a:t>Health Education approach</a:t>
            </a:r>
            <a:endParaRPr lang="en-US" dirty="0"/>
          </a:p>
        </p:txBody>
      </p:sp>
      <p:sp>
        <p:nvSpPr>
          <p:cNvPr id="3" name="Content Placeholder 2"/>
          <p:cNvSpPr>
            <a:spLocks noGrp="1"/>
          </p:cNvSpPr>
          <p:nvPr>
            <p:ph idx="1"/>
          </p:nvPr>
        </p:nvSpPr>
        <p:spPr>
          <a:xfrm>
            <a:off x="838200" y="1690688"/>
            <a:ext cx="10515600" cy="4887533"/>
          </a:xfrm>
        </p:spPr>
        <p:txBody>
          <a:bodyPr>
            <a:normAutofit/>
          </a:bodyPr>
          <a:lstStyle/>
          <a:p>
            <a:pPr marL="0" indent="0">
              <a:buNone/>
            </a:pPr>
            <a:r>
              <a:rPr lang="en-US" dirty="0" smtClean="0"/>
              <a:t>Formal </a:t>
            </a:r>
            <a:r>
              <a:rPr lang="en-US" dirty="0"/>
              <a:t>and Non-formal adult education (NFE) approach </a:t>
            </a:r>
          </a:p>
          <a:p>
            <a:pPr marL="0" indent="0">
              <a:buNone/>
            </a:pPr>
            <a:r>
              <a:rPr lang="en-US" dirty="0" smtClean="0"/>
              <a:t>Propaganda approach versus health education </a:t>
            </a:r>
            <a:endParaRPr lang="en-US" dirty="0"/>
          </a:p>
          <a:p>
            <a:pPr marL="0" indent="0">
              <a:buNone/>
            </a:pPr>
            <a:r>
              <a:rPr lang="en-US" dirty="0" smtClean="0"/>
              <a:t>Social </a:t>
            </a:r>
            <a:r>
              <a:rPr lang="en-US" dirty="0"/>
              <a:t>marketing approach </a:t>
            </a:r>
          </a:p>
          <a:p>
            <a:pPr marL="0" indent="0">
              <a:buNone/>
            </a:pPr>
            <a:r>
              <a:rPr lang="en-US" dirty="0" smtClean="0"/>
              <a:t>Child </a:t>
            </a:r>
            <a:r>
              <a:rPr lang="en-US" dirty="0"/>
              <a:t>to Child approach </a:t>
            </a:r>
          </a:p>
          <a:p>
            <a:pPr marL="0" indent="0">
              <a:buNone/>
            </a:pPr>
            <a:r>
              <a:rPr lang="en-US" dirty="0" smtClean="0"/>
              <a:t>Distance </a:t>
            </a:r>
            <a:r>
              <a:rPr lang="en-US" dirty="0"/>
              <a:t>learning approach </a:t>
            </a:r>
          </a:p>
          <a:p>
            <a:pPr marL="0" indent="0">
              <a:buNone/>
            </a:pPr>
            <a:r>
              <a:rPr lang="en-US" dirty="0" smtClean="0"/>
              <a:t>Risk </a:t>
            </a:r>
            <a:r>
              <a:rPr lang="en-US" dirty="0"/>
              <a:t>Approach: Tobacco use, Indoor smoke, Macro/Micro nutrition, sexual behavior </a:t>
            </a:r>
            <a:r>
              <a:rPr lang="en-US" dirty="0" err="1"/>
              <a:t>etc</a:t>
            </a:r>
            <a:r>
              <a:rPr lang="en-US" dirty="0"/>
              <a:t> </a:t>
            </a:r>
          </a:p>
          <a:p>
            <a:pPr marL="0" indent="0">
              <a:buNone/>
            </a:pPr>
            <a:r>
              <a:rPr lang="en-US" dirty="0" smtClean="0"/>
              <a:t>Social </a:t>
            </a:r>
            <a:r>
              <a:rPr lang="en-US" dirty="0"/>
              <a:t>mobilization approach </a:t>
            </a:r>
          </a:p>
          <a:p>
            <a:pPr marL="0" indent="0">
              <a:buNone/>
            </a:pPr>
            <a:r>
              <a:rPr lang="en-US" dirty="0" smtClean="0"/>
              <a:t>Community </a:t>
            </a:r>
            <a:r>
              <a:rPr lang="en-US" dirty="0"/>
              <a:t>D</a:t>
            </a:r>
            <a:r>
              <a:rPr lang="en-US" dirty="0" smtClean="0"/>
              <a:t>evelopment </a:t>
            </a:r>
            <a:r>
              <a:rPr lang="en-US" dirty="0"/>
              <a:t>and community organization approach </a:t>
            </a:r>
          </a:p>
          <a:p>
            <a:endParaRPr lang="en-US" dirty="0"/>
          </a:p>
        </p:txBody>
      </p:sp>
    </p:spTree>
    <p:extLst>
      <p:ext uri="{BB962C8B-B14F-4D97-AF65-F5344CB8AC3E}">
        <p14:creationId xmlns:p14="http://schemas.microsoft.com/office/powerpoint/2010/main" val="21957797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7686" y="565939"/>
            <a:ext cx="11114314" cy="495417"/>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en-US" sz="3600" dirty="0" smtClean="0"/>
              <a:t/>
            </a:r>
            <a:br>
              <a:rPr lang="en-US" sz="3600" dirty="0" smtClean="0"/>
            </a:br>
            <a:r>
              <a:rPr lang="en-US" sz="3600" dirty="0"/>
              <a:t/>
            </a:r>
            <a:br>
              <a:rPr lang="en-US" sz="3600" dirty="0"/>
            </a:br>
            <a:r>
              <a:rPr lang="en-US" sz="3600" dirty="0" smtClean="0"/>
              <a:t>Propaganda </a:t>
            </a:r>
            <a:r>
              <a:rPr lang="en-US" sz="3600" dirty="0"/>
              <a:t>approach versus health education </a:t>
            </a:r>
            <a:r>
              <a:rPr lang="en-US" dirty="0"/>
              <a:t/>
            </a:r>
            <a:br>
              <a:rPr lang="en-US" dirty="0"/>
            </a:br>
            <a:endParaRPr lang="en-US" dirty="0"/>
          </a:p>
        </p:txBody>
      </p:sp>
      <p:sp>
        <p:nvSpPr>
          <p:cNvPr id="3" name="Content Placeholder 2"/>
          <p:cNvSpPr>
            <a:spLocks noGrp="1"/>
          </p:cNvSpPr>
          <p:nvPr>
            <p:ph idx="1"/>
          </p:nvPr>
        </p:nvSpPr>
        <p:spPr>
          <a:xfrm>
            <a:off x="391885" y="1306285"/>
            <a:ext cx="11625944" cy="5095489"/>
          </a:xfrm>
        </p:spPr>
        <p:txBody>
          <a:bodyPr>
            <a:noAutofit/>
          </a:bodyPr>
          <a:lstStyle/>
          <a:p>
            <a:r>
              <a:rPr lang="en-US" sz="2400" i="1" dirty="0" smtClean="0"/>
              <a:t>Propaganda </a:t>
            </a:r>
            <a:r>
              <a:rPr lang="en-US" sz="2400" i="1" dirty="0"/>
              <a:t>offers </a:t>
            </a:r>
            <a:r>
              <a:rPr lang="en-US" sz="2400" i="1" dirty="0">
                <a:effectLst>
                  <a:outerShdw blurRad="38100" dist="38100" dir="2700000" algn="tl">
                    <a:srgbClr val="000000">
                      <a:alpha val="43137"/>
                    </a:srgbClr>
                  </a:outerShdw>
                </a:effectLst>
              </a:rPr>
              <a:t>readymade ideas and hence discourages enquiry</a:t>
            </a:r>
            <a:r>
              <a:rPr lang="en-US" sz="2400" i="1" dirty="0"/>
              <a:t>, or free thinking.</a:t>
            </a:r>
            <a:r>
              <a:rPr lang="en-US" sz="2400" dirty="0"/>
              <a:t> Rather its sole purpose is to see that the person accepts him. </a:t>
            </a:r>
            <a:r>
              <a:rPr lang="en-US" sz="2400" dirty="0" smtClean="0"/>
              <a:t>But</a:t>
            </a:r>
          </a:p>
          <a:p>
            <a:r>
              <a:rPr lang="en-US" sz="2400" i="1" dirty="0" smtClean="0">
                <a:effectLst>
                  <a:outerShdw blurRad="38100" dist="38100" dir="2700000" algn="tl">
                    <a:srgbClr val="000000">
                      <a:alpha val="43137"/>
                    </a:srgbClr>
                  </a:outerShdw>
                </a:effectLst>
              </a:rPr>
              <a:t>Education communicate knowledge through </a:t>
            </a:r>
            <a:r>
              <a:rPr lang="en-US" sz="2400" i="1" dirty="0">
                <a:effectLst>
                  <a:outerShdw blurRad="38100" dist="38100" dir="2700000" algn="tl">
                    <a:srgbClr val="000000">
                      <a:alpha val="43137"/>
                    </a:srgbClr>
                  </a:outerShdw>
                </a:effectLst>
              </a:rPr>
              <a:t>education aims at knowing the truth, making independent </a:t>
            </a:r>
            <a:r>
              <a:rPr lang="en-US" sz="2400" i="1" dirty="0" smtClean="0">
                <a:effectLst>
                  <a:outerShdw blurRad="38100" dist="38100" dir="2700000" algn="tl">
                    <a:srgbClr val="000000">
                      <a:alpha val="43137"/>
                    </a:srgbClr>
                  </a:outerShdw>
                </a:effectLst>
              </a:rPr>
              <a:t>judgment. </a:t>
            </a:r>
          </a:p>
          <a:p>
            <a:r>
              <a:rPr lang="en-US" sz="2400" i="1" dirty="0"/>
              <a:t>Propagandist often </a:t>
            </a:r>
            <a:r>
              <a:rPr lang="en-US" sz="2400" i="1" dirty="0">
                <a:effectLst>
                  <a:outerShdw blurRad="38100" dist="38100" dir="2700000" algn="tl">
                    <a:srgbClr val="000000">
                      <a:alpha val="43137"/>
                    </a:srgbClr>
                  </a:outerShdw>
                </a:effectLst>
              </a:rPr>
              <a:t>tries to hide the truth for his own selfish interest</a:t>
            </a:r>
            <a:r>
              <a:rPr lang="en-US" sz="2400" dirty="0"/>
              <a:t>, while </a:t>
            </a:r>
            <a:r>
              <a:rPr lang="en-US" sz="2400" i="1" dirty="0"/>
              <a:t>education places all the positive and negative aspects, pros and cons of any subject matter</a:t>
            </a:r>
            <a:r>
              <a:rPr lang="en-US" sz="2400" i="1" u="sng" dirty="0"/>
              <a:t> </a:t>
            </a:r>
            <a:r>
              <a:rPr lang="en-US" sz="2400" dirty="0"/>
              <a:t>before the students and this helps in </a:t>
            </a:r>
            <a:r>
              <a:rPr lang="en-US" sz="2400" i="1" dirty="0">
                <a:effectLst>
                  <a:outerShdw blurRad="38100" dist="38100" dir="2700000" algn="tl">
                    <a:srgbClr val="000000">
                      <a:alpha val="43137"/>
                    </a:srgbClr>
                  </a:outerShdw>
                </a:effectLst>
              </a:rPr>
              <a:t>enlightening rather than confusing </a:t>
            </a:r>
            <a:r>
              <a:rPr lang="en-US" sz="2400" i="1" dirty="0" smtClean="0">
                <a:effectLst>
                  <a:outerShdw blurRad="38100" dist="38100" dir="2700000" algn="tl">
                    <a:srgbClr val="000000">
                      <a:alpha val="43137"/>
                    </a:srgbClr>
                  </a:outerShdw>
                </a:effectLst>
              </a:rPr>
              <a:t>them</a:t>
            </a:r>
            <a:endParaRPr lang="en-US" sz="2400" i="1" dirty="0">
              <a:effectLst>
                <a:outerShdw blurRad="38100" dist="38100" dir="2700000" algn="tl">
                  <a:srgbClr val="000000">
                    <a:alpha val="43137"/>
                  </a:srgbClr>
                </a:outerShdw>
              </a:effectLst>
            </a:endParaRPr>
          </a:p>
          <a:p>
            <a:r>
              <a:rPr lang="en-US" sz="2400" i="1" dirty="0" smtClean="0"/>
              <a:t>Propaganda </a:t>
            </a:r>
            <a:r>
              <a:rPr lang="en-US" sz="2400" i="1" dirty="0" smtClean="0">
                <a:effectLst>
                  <a:outerShdw blurRad="38100" dist="38100" dir="2700000" algn="tl">
                    <a:srgbClr val="000000">
                      <a:alpha val="43137"/>
                    </a:srgbClr>
                  </a:outerShdw>
                </a:effectLst>
              </a:rPr>
              <a:t>operates by sharpening a biased selection, suppression, emphasis or distortion of relevant data </a:t>
            </a:r>
            <a:r>
              <a:rPr lang="en-US" sz="2400" dirty="0" smtClean="0"/>
              <a:t>and denies </a:t>
            </a:r>
            <a:r>
              <a:rPr lang="en-US" sz="2400" dirty="0"/>
              <a:t>a hearing of the rival approach. </a:t>
            </a:r>
            <a:r>
              <a:rPr lang="en-US" sz="2400" dirty="0" smtClean="0"/>
              <a:t>But education </a:t>
            </a:r>
            <a:r>
              <a:rPr lang="en-US" sz="2400" i="1" dirty="0" smtClean="0">
                <a:effectLst>
                  <a:outerShdw blurRad="38100" dist="38100" dir="2700000" algn="tl">
                    <a:srgbClr val="000000">
                      <a:alpha val="43137"/>
                    </a:srgbClr>
                  </a:outerShdw>
                </a:effectLst>
              </a:rPr>
              <a:t>try to control the bias</a:t>
            </a:r>
          </a:p>
          <a:p>
            <a:r>
              <a:rPr lang="en-US" sz="2400" dirty="0" smtClean="0"/>
              <a:t>Propaganda </a:t>
            </a:r>
            <a:r>
              <a:rPr lang="en-US" sz="2400" i="1" dirty="0">
                <a:effectLst>
                  <a:outerShdw blurRad="38100" dist="38100" dir="2700000" algn="tl">
                    <a:srgbClr val="000000">
                      <a:alpha val="43137"/>
                    </a:srgbClr>
                  </a:outerShdw>
                </a:effectLst>
              </a:rPr>
              <a:t>offers information not to bring the truth to light</a:t>
            </a:r>
            <a:r>
              <a:rPr lang="en-US" sz="2400" dirty="0"/>
              <a:t>, rather its all efforts are pointed to conceal the truth and confuse people</a:t>
            </a:r>
            <a:r>
              <a:rPr lang="en-US" sz="2400" dirty="0" smtClean="0"/>
              <a:t>. But education encourage </a:t>
            </a:r>
            <a:r>
              <a:rPr lang="en-US" sz="2400" i="1" dirty="0" smtClean="0">
                <a:effectLst>
                  <a:outerShdw blurRad="38100" dist="38100" dir="2700000" algn="tl">
                    <a:srgbClr val="000000">
                      <a:alpha val="43137"/>
                    </a:srgbClr>
                  </a:outerShdw>
                </a:effectLst>
              </a:rPr>
              <a:t>to explore the truth</a:t>
            </a:r>
            <a:endParaRPr lang="en-US" sz="240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99523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714499"/>
            <a:ext cx="10673443" cy="4588329"/>
          </a:xfrm>
        </p:spPr>
        <p:txBody>
          <a:bodyPr>
            <a:normAutofit/>
          </a:bodyPr>
          <a:lstStyle/>
          <a:p>
            <a:r>
              <a:rPr lang="en-US" sz="2800" dirty="0"/>
              <a:t>Propaganda operates by sharpening a biased selection, suppression, emphasis or distortion of relevant data and denies a hearing of the rival </a:t>
            </a:r>
            <a:r>
              <a:rPr lang="en-US" sz="2800" dirty="0" smtClean="0"/>
              <a:t>approach</a:t>
            </a:r>
            <a:r>
              <a:rPr lang="en-US" sz="2800" dirty="0"/>
              <a:t> </a:t>
            </a:r>
            <a:r>
              <a:rPr lang="en-US" sz="2800" dirty="0" smtClean="0"/>
              <a:t>but </a:t>
            </a:r>
            <a:r>
              <a:rPr lang="en-US" sz="2800" i="1" u="sng" dirty="0" smtClean="0">
                <a:effectLst>
                  <a:outerShdw blurRad="38100" dist="38100" dir="2700000" algn="tl">
                    <a:srgbClr val="000000">
                      <a:alpha val="43137"/>
                    </a:srgbClr>
                  </a:outerShdw>
                </a:effectLst>
              </a:rPr>
              <a:t>education control the bias</a:t>
            </a:r>
          </a:p>
          <a:p>
            <a:r>
              <a:rPr lang="en-US" sz="2800" dirty="0"/>
              <a:t>A propagandist generally </a:t>
            </a:r>
            <a:r>
              <a:rPr lang="en-US" sz="2800" i="1" dirty="0">
                <a:effectLst>
                  <a:outerShdw blurRad="38100" dist="38100" dir="2700000" algn="tl">
                    <a:srgbClr val="000000">
                      <a:alpha val="43137"/>
                    </a:srgbClr>
                  </a:outerShdw>
                </a:effectLst>
              </a:rPr>
              <a:t>intensifies social conflict and likes to fish in the troubled </a:t>
            </a:r>
            <a:r>
              <a:rPr lang="en-US" sz="2800" i="1" dirty="0" smtClean="0">
                <a:effectLst>
                  <a:outerShdw blurRad="38100" dist="38100" dir="2700000" algn="tl">
                    <a:srgbClr val="000000">
                      <a:alpha val="43137"/>
                    </a:srgbClr>
                  </a:outerShdw>
                </a:effectLst>
              </a:rPr>
              <a:t>water. </a:t>
            </a:r>
            <a:r>
              <a:rPr lang="en-US" sz="2800" i="1" dirty="0">
                <a:effectLst>
                  <a:outerShdw blurRad="38100" dist="38100" dir="2700000" algn="tl">
                    <a:srgbClr val="000000">
                      <a:alpha val="43137"/>
                    </a:srgbClr>
                  </a:outerShdw>
                </a:effectLst>
              </a:rPr>
              <a:t>Education</a:t>
            </a:r>
            <a:r>
              <a:rPr lang="en-US" sz="2800" dirty="0"/>
              <a:t> on the other hand, seeks to resolve the group tension through study and discussion</a:t>
            </a:r>
            <a:r>
              <a:rPr lang="en-US" sz="2800" dirty="0" smtClean="0"/>
              <a:t>.</a:t>
            </a:r>
          </a:p>
          <a:p>
            <a:r>
              <a:rPr lang="en-US" sz="2800" dirty="0"/>
              <a:t>Education </a:t>
            </a:r>
            <a:r>
              <a:rPr lang="en-US" sz="2800" i="1" dirty="0">
                <a:effectLst>
                  <a:outerShdw blurRad="38100" dist="38100" dir="2700000" algn="tl">
                    <a:srgbClr val="000000">
                      <a:alpha val="43137"/>
                    </a:srgbClr>
                  </a:outerShdw>
                </a:effectLst>
              </a:rPr>
              <a:t>tries to impress upon others to gain things. Even older ideas are transferred to get additional knowledge. </a:t>
            </a:r>
            <a:r>
              <a:rPr lang="en-US" sz="2800" dirty="0"/>
              <a:t>But propaganda is convinced with old values.</a:t>
            </a:r>
          </a:p>
        </p:txBody>
      </p:sp>
      <p:sp>
        <p:nvSpPr>
          <p:cNvPr id="4" name="Title 1"/>
          <p:cNvSpPr>
            <a:spLocks noGrp="1"/>
          </p:cNvSpPr>
          <p:nvPr>
            <p:ph type="title"/>
          </p:nvPr>
        </p:nvSpPr>
        <p:spPr>
          <a:xfrm>
            <a:off x="838200" y="515017"/>
            <a:ext cx="10515600" cy="1067890"/>
          </a:xfrm>
        </p:spPr>
        <p:style>
          <a:lnRef idx="2">
            <a:schemeClr val="accent2"/>
          </a:lnRef>
          <a:fillRef idx="1">
            <a:schemeClr val="lt1"/>
          </a:fillRef>
          <a:effectRef idx="0">
            <a:schemeClr val="accent2"/>
          </a:effectRef>
          <a:fontRef idx="minor">
            <a:schemeClr val="dk1"/>
          </a:fontRef>
        </p:style>
        <p:txBody>
          <a:bodyPr>
            <a:noAutofit/>
          </a:bodyPr>
          <a:lstStyle/>
          <a:p>
            <a:r>
              <a:rPr lang="en-US" sz="3200" dirty="0"/>
              <a:t>Propaganda approach versus health </a:t>
            </a:r>
            <a:r>
              <a:rPr lang="en-US" sz="3200" dirty="0" smtClean="0"/>
              <a:t>education</a:t>
            </a:r>
            <a:r>
              <a:rPr lang="en-US" sz="3200" dirty="0"/>
              <a:t/>
            </a:r>
            <a:br>
              <a:rPr lang="en-US" sz="3200" dirty="0"/>
            </a:br>
            <a:endParaRPr lang="en-US" sz="3200" dirty="0"/>
          </a:p>
        </p:txBody>
      </p:sp>
    </p:spTree>
    <p:extLst>
      <p:ext uri="{BB962C8B-B14F-4D97-AF65-F5344CB8AC3E}">
        <p14:creationId xmlns:p14="http://schemas.microsoft.com/office/powerpoint/2010/main" val="34914197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10912058" cy="802713"/>
          </a:xfrm>
        </p:spPr>
        <p:style>
          <a:lnRef idx="2">
            <a:schemeClr val="accent2"/>
          </a:lnRef>
          <a:fillRef idx="1">
            <a:schemeClr val="lt1"/>
          </a:fillRef>
          <a:effectRef idx="0">
            <a:schemeClr val="accent2"/>
          </a:effectRef>
          <a:fontRef idx="minor">
            <a:schemeClr val="dk1"/>
          </a:fontRef>
        </p:style>
        <p:txBody>
          <a:bodyPr>
            <a:normAutofit/>
          </a:bodyPr>
          <a:lstStyle/>
          <a:p>
            <a:r>
              <a:rPr lang="en-US" sz="4000" b="1" dirty="0" smtClean="0"/>
              <a:t>Characteristics of propaganda</a:t>
            </a:r>
            <a:endParaRPr lang="en-US" sz="4000" b="1" dirty="0"/>
          </a:p>
        </p:txBody>
      </p:sp>
      <p:sp>
        <p:nvSpPr>
          <p:cNvPr id="3" name="Content Placeholder 2"/>
          <p:cNvSpPr>
            <a:spLocks noGrp="1"/>
          </p:cNvSpPr>
          <p:nvPr>
            <p:ph idx="1"/>
          </p:nvPr>
        </p:nvSpPr>
        <p:spPr>
          <a:xfrm>
            <a:off x="838200" y="1690688"/>
            <a:ext cx="10515600" cy="4351338"/>
          </a:xfrm>
        </p:spPr>
        <p:txBody>
          <a:bodyPr>
            <a:normAutofit/>
          </a:bodyPr>
          <a:lstStyle/>
          <a:p>
            <a:pPr>
              <a:buFont typeface="Wingdings" panose="05000000000000000000" pitchFamily="2" charset="2"/>
              <a:buChar char="v"/>
            </a:pPr>
            <a:r>
              <a:rPr lang="en-US" sz="2800" dirty="0" smtClean="0"/>
              <a:t>It transfer the message so fast in geometric way</a:t>
            </a:r>
          </a:p>
          <a:p>
            <a:pPr>
              <a:buFont typeface="Wingdings" panose="05000000000000000000" pitchFamily="2" charset="2"/>
              <a:buChar char="v"/>
            </a:pPr>
            <a:r>
              <a:rPr lang="en-US" sz="2800" dirty="0" smtClean="0"/>
              <a:t>Some group of people, community, region, caste blindly support the initiated propaganda with true perception</a:t>
            </a:r>
          </a:p>
          <a:p>
            <a:pPr>
              <a:buFont typeface="Wingdings" panose="05000000000000000000" pitchFamily="2" charset="2"/>
              <a:buChar char="v"/>
            </a:pPr>
            <a:r>
              <a:rPr lang="en-US" sz="2800" dirty="0" smtClean="0"/>
              <a:t>Sometimes there is difficult to access the health propaganda and malpractice but it is done without any intention.</a:t>
            </a:r>
          </a:p>
          <a:p>
            <a:pPr>
              <a:buFont typeface="Wingdings" panose="05000000000000000000" pitchFamily="2" charset="2"/>
              <a:buChar char="v"/>
            </a:pPr>
            <a:r>
              <a:rPr lang="en-US" sz="2800" dirty="0" smtClean="0"/>
              <a:t>The propaganda in Nepal is establish in politics, social conflict, professional organizations (Public Health/Medicine/Nursing etc.) discipline which is bad practice.</a:t>
            </a:r>
          </a:p>
          <a:p>
            <a:pPr>
              <a:buFont typeface="Wingdings" panose="05000000000000000000" pitchFamily="2" charset="2"/>
              <a:buChar char="v"/>
            </a:pPr>
            <a:r>
              <a:rPr lang="en-US" sz="2800" dirty="0" smtClean="0"/>
              <a:t>Propaganda with positive outcome often acceptable</a:t>
            </a:r>
            <a:endParaRPr lang="en-US" sz="2800" dirty="0"/>
          </a:p>
        </p:txBody>
      </p:sp>
    </p:spTree>
    <p:extLst>
      <p:ext uri="{BB962C8B-B14F-4D97-AF65-F5344CB8AC3E}">
        <p14:creationId xmlns:p14="http://schemas.microsoft.com/office/powerpoint/2010/main" val="506656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Assignment </a:t>
            </a:r>
            <a:endParaRPr lang="en-US" dirty="0"/>
          </a:p>
        </p:txBody>
      </p:sp>
      <p:sp>
        <p:nvSpPr>
          <p:cNvPr id="3" name="Content Placeholder 2"/>
          <p:cNvSpPr>
            <a:spLocks noGrp="1"/>
          </p:cNvSpPr>
          <p:nvPr>
            <p:ph idx="1"/>
          </p:nvPr>
        </p:nvSpPr>
        <p:spPr>
          <a:xfrm>
            <a:off x="1024128" y="2286000"/>
            <a:ext cx="10879401" cy="4023360"/>
          </a:xfrm>
        </p:spPr>
        <p:txBody>
          <a:bodyPr>
            <a:normAutofit/>
          </a:bodyPr>
          <a:lstStyle/>
          <a:p>
            <a:r>
              <a:rPr lang="en-US" sz="5400" dirty="0" smtClean="0"/>
              <a:t>Write some propagandas related to health in your experiences </a:t>
            </a:r>
            <a:r>
              <a:rPr lang="en-US" sz="5400" dirty="0"/>
              <a:t>explore those outcome</a:t>
            </a:r>
          </a:p>
        </p:txBody>
      </p:sp>
    </p:spTree>
    <p:extLst>
      <p:ext uri="{BB962C8B-B14F-4D97-AF65-F5344CB8AC3E}">
        <p14:creationId xmlns:p14="http://schemas.microsoft.com/office/powerpoint/2010/main" val="34702449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806704"/>
          </a:xfrm>
        </p:spPr>
        <p:txBody>
          <a:bodyPr/>
          <a:lstStyle/>
          <a:p>
            <a:r>
              <a:rPr lang="en-GB" dirty="0" smtClean="0"/>
              <a:t>EDUCATION APPROACH </a:t>
            </a:r>
            <a:endParaRPr lang="en-US" dirty="0"/>
          </a:p>
        </p:txBody>
      </p:sp>
      <p:sp>
        <p:nvSpPr>
          <p:cNvPr id="3" name="Content Placeholder 2"/>
          <p:cNvSpPr>
            <a:spLocks noGrp="1"/>
          </p:cNvSpPr>
          <p:nvPr>
            <p:ph idx="1"/>
          </p:nvPr>
        </p:nvSpPr>
        <p:spPr>
          <a:xfrm>
            <a:off x="1095248" y="1270000"/>
            <a:ext cx="10537952" cy="4897120"/>
          </a:xfrm>
        </p:spPr>
        <p:txBody>
          <a:bodyPr>
            <a:normAutofit/>
          </a:bodyPr>
          <a:lstStyle/>
          <a:p>
            <a:pPr marL="0" indent="0">
              <a:lnSpc>
                <a:spcPct val="150000"/>
              </a:lnSpc>
              <a:buNone/>
            </a:pPr>
            <a:r>
              <a:rPr lang="en-US" dirty="0" smtClean="0"/>
              <a:t>The </a:t>
            </a:r>
            <a:r>
              <a:rPr lang="en-US" dirty="0"/>
              <a:t>purpose of this approach is to provide knowledge and information, and to develop the necessary skills so that people can make an informed choice about their health </a:t>
            </a:r>
            <a:r>
              <a:rPr lang="en-US" dirty="0" err="1"/>
              <a:t>behaviour</a:t>
            </a:r>
            <a:r>
              <a:rPr lang="en-US" dirty="0"/>
              <a:t>.</a:t>
            </a:r>
          </a:p>
          <a:p>
            <a:pPr>
              <a:lnSpc>
                <a:spcPct val="150000"/>
              </a:lnSpc>
            </a:pPr>
            <a:r>
              <a:rPr lang="en-US" dirty="0" smtClean="0"/>
              <a:t>Education </a:t>
            </a:r>
            <a:r>
              <a:rPr lang="en-US" i="1" dirty="0" smtClean="0"/>
              <a:t>is </a:t>
            </a:r>
            <a:r>
              <a:rPr lang="en-US" dirty="0" smtClean="0"/>
              <a:t>intended </a:t>
            </a:r>
            <a:r>
              <a:rPr lang="en-US" dirty="0"/>
              <a:t>to have an outcome. This will be the client’s voluntary choice and it may not be the one the health promoter would prefer</a:t>
            </a:r>
            <a:r>
              <a:rPr lang="en-US" dirty="0" smtClean="0"/>
              <a:t>.</a:t>
            </a:r>
            <a:endParaRPr lang="en-US" dirty="0"/>
          </a:p>
          <a:p>
            <a:pPr>
              <a:lnSpc>
                <a:spcPct val="150000"/>
              </a:lnSpc>
            </a:pPr>
            <a:r>
              <a:rPr lang="en-US" dirty="0"/>
              <a:t>E</a:t>
            </a:r>
            <a:r>
              <a:rPr lang="en-US" dirty="0" smtClean="0"/>
              <a:t>ducational </a:t>
            </a:r>
            <a:r>
              <a:rPr lang="en-US" dirty="0"/>
              <a:t>approach is based on a set of assumptions about the relationship between knowledge and </a:t>
            </a:r>
            <a:r>
              <a:rPr lang="en-US" dirty="0" err="1"/>
              <a:t>behaviour</a:t>
            </a:r>
            <a:r>
              <a:rPr lang="en-US" dirty="0"/>
              <a:t>: that by increasing knowledge, there will be a change in attitudes which may lead to changed </a:t>
            </a:r>
            <a:r>
              <a:rPr lang="en-US" dirty="0" err="1"/>
              <a:t>behaviour</a:t>
            </a:r>
            <a:r>
              <a:rPr lang="en-US" dirty="0"/>
              <a:t>.</a:t>
            </a:r>
          </a:p>
          <a:p>
            <a:endParaRPr lang="en-US" dirty="0"/>
          </a:p>
          <a:p>
            <a:endParaRPr lang="en-US" dirty="0"/>
          </a:p>
        </p:txBody>
      </p:sp>
    </p:spTree>
    <p:extLst>
      <p:ext uri="{BB962C8B-B14F-4D97-AF65-F5344CB8AC3E}">
        <p14:creationId xmlns:p14="http://schemas.microsoft.com/office/powerpoint/2010/main" val="40271435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786384"/>
          </a:xfrm>
        </p:spPr>
        <p:txBody>
          <a:bodyPr/>
          <a:lstStyle/>
          <a:p>
            <a:r>
              <a:rPr lang="en-GB" dirty="0" smtClean="0"/>
              <a:t>Methods </a:t>
            </a:r>
            <a:endParaRPr lang="en-US" dirty="0"/>
          </a:p>
        </p:txBody>
      </p:sp>
      <p:sp>
        <p:nvSpPr>
          <p:cNvPr id="3" name="Content Placeholder 2"/>
          <p:cNvSpPr>
            <a:spLocks noGrp="1"/>
          </p:cNvSpPr>
          <p:nvPr>
            <p:ph idx="1"/>
          </p:nvPr>
        </p:nvSpPr>
        <p:spPr>
          <a:xfrm>
            <a:off x="1024128" y="1518557"/>
            <a:ext cx="9720071" cy="4431575"/>
          </a:xfrm>
        </p:spPr>
        <p:txBody>
          <a:bodyPr>
            <a:normAutofit fontScale="92500"/>
          </a:bodyPr>
          <a:lstStyle/>
          <a:p>
            <a:pPr algn="just">
              <a:buFont typeface="Arial" panose="020B0604020202020204" pitchFamily="34" charset="0"/>
              <a:buChar char="•"/>
            </a:pPr>
            <a:r>
              <a:rPr lang="en-US" sz="2800" dirty="0" smtClean="0"/>
              <a:t>An educational approach to health promotion will provide information to help clients to make an informed choice about their health </a:t>
            </a:r>
            <a:r>
              <a:rPr lang="en-US" sz="2800" dirty="0" err="1" smtClean="0"/>
              <a:t>behaviour</a:t>
            </a:r>
            <a:r>
              <a:rPr lang="en-US" sz="2800" dirty="0"/>
              <a:t>.</a:t>
            </a:r>
          </a:p>
          <a:p>
            <a:pPr algn="just"/>
            <a:r>
              <a:rPr lang="en-US" sz="2800" dirty="0"/>
              <a:t>•</a:t>
            </a:r>
            <a:r>
              <a:rPr lang="en-US" sz="2800" dirty="0" smtClean="0"/>
              <a:t>This may be through the provision of leaflets and booklets, visual displays or one-to-one advice</a:t>
            </a:r>
            <a:r>
              <a:rPr lang="en-US" sz="2800" dirty="0"/>
              <a:t>.</a:t>
            </a:r>
          </a:p>
          <a:p>
            <a:pPr algn="just"/>
            <a:r>
              <a:rPr lang="en-US" sz="2800" dirty="0"/>
              <a:t>•</a:t>
            </a:r>
            <a:r>
              <a:rPr lang="en-US" sz="2800" dirty="0" smtClean="0"/>
              <a:t>It may also provide opportunities for clients to share and explore their attitudes to their own health. This may be through group discussion or one-to-one counselling. Educational </a:t>
            </a:r>
            <a:r>
              <a:rPr lang="en-US" sz="2800" dirty="0" err="1" smtClean="0"/>
              <a:t>programmes</a:t>
            </a:r>
            <a:r>
              <a:rPr lang="en-US" sz="2800" dirty="0" smtClean="0"/>
              <a:t> may also develop clients’ decision-making skills through role plays or activities designed to explore options</a:t>
            </a:r>
            <a:r>
              <a:rPr lang="en-US" sz="2800" dirty="0"/>
              <a:t>.</a:t>
            </a:r>
          </a:p>
          <a:p>
            <a:pPr algn="just"/>
            <a:r>
              <a:rPr lang="en-US" sz="2800" dirty="0"/>
              <a:t>•</a:t>
            </a:r>
            <a:r>
              <a:rPr lang="en-US" sz="2800" dirty="0" smtClean="0"/>
              <a:t>Clients may take on roles or practice responses </a:t>
            </a:r>
            <a:r>
              <a:rPr lang="en-US" sz="2800" dirty="0" err="1" smtClean="0"/>
              <a:t>in‘real-life’situations</a:t>
            </a:r>
            <a:r>
              <a:rPr lang="en-US" sz="2800" dirty="0"/>
              <a:t>.</a:t>
            </a:r>
          </a:p>
        </p:txBody>
      </p:sp>
    </p:spTree>
    <p:extLst>
      <p:ext uri="{BB962C8B-B14F-4D97-AF65-F5344CB8AC3E}">
        <p14:creationId xmlns:p14="http://schemas.microsoft.com/office/powerpoint/2010/main" val="297810294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Methods</a:t>
            </a:r>
            <a:endParaRPr lang="en-US" dirty="0"/>
          </a:p>
        </p:txBody>
      </p:sp>
      <p:sp>
        <p:nvSpPr>
          <p:cNvPr id="3" name="Content Placeholder 2"/>
          <p:cNvSpPr>
            <a:spLocks noGrp="1"/>
          </p:cNvSpPr>
          <p:nvPr>
            <p:ph idx="1"/>
          </p:nvPr>
        </p:nvSpPr>
        <p:spPr/>
        <p:txBody>
          <a:bodyPr/>
          <a:lstStyle/>
          <a:p>
            <a:r>
              <a:rPr lang="en-US" dirty="0" smtClean="0"/>
              <a:t>Psychological theories state that learning involves three aspects</a:t>
            </a:r>
            <a:r>
              <a:rPr lang="en-US" dirty="0"/>
              <a:t>:</a:t>
            </a:r>
          </a:p>
          <a:p>
            <a:r>
              <a:rPr lang="en-US" dirty="0"/>
              <a:t>1.Cognitive (information and understanding)</a:t>
            </a:r>
          </a:p>
          <a:p>
            <a:r>
              <a:rPr lang="en-US" dirty="0"/>
              <a:t>2.Affective (attitudes and feelings)</a:t>
            </a:r>
          </a:p>
          <a:p>
            <a:r>
              <a:rPr lang="en-US" dirty="0"/>
              <a:t>3.Behavioural(skills).</a:t>
            </a:r>
          </a:p>
        </p:txBody>
      </p:sp>
    </p:spTree>
    <p:extLst>
      <p:ext uri="{BB962C8B-B14F-4D97-AF65-F5344CB8AC3E}">
        <p14:creationId xmlns:p14="http://schemas.microsoft.com/office/powerpoint/2010/main" val="319552456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185" y="323959"/>
            <a:ext cx="9720072" cy="786384"/>
          </a:xfrm>
        </p:spPr>
        <p:txBody>
          <a:bodyPr/>
          <a:lstStyle/>
          <a:p>
            <a:r>
              <a:rPr lang="en-GB" dirty="0" smtClean="0"/>
              <a:t>Education approach</a:t>
            </a:r>
            <a:endParaRPr lang="en-US" dirty="0"/>
          </a:p>
        </p:txBody>
      </p:sp>
      <p:sp>
        <p:nvSpPr>
          <p:cNvPr id="3" name="Content Placeholder 2"/>
          <p:cNvSpPr>
            <a:spLocks noGrp="1"/>
          </p:cNvSpPr>
          <p:nvPr>
            <p:ph idx="1"/>
          </p:nvPr>
        </p:nvSpPr>
        <p:spPr>
          <a:xfrm>
            <a:off x="828186" y="1110343"/>
            <a:ext cx="10944714" cy="5486400"/>
          </a:xfrm>
        </p:spPr>
        <p:txBody>
          <a:bodyPr>
            <a:noAutofit/>
          </a:bodyPr>
          <a:lstStyle/>
          <a:p>
            <a:pPr>
              <a:buFont typeface="Wingdings" panose="05000000000000000000" pitchFamily="2" charset="2"/>
              <a:buChar char="Ø"/>
            </a:pPr>
            <a:r>
              <a:rPr lang="en-US" sz="3200" dirty="0" smtClean="0"/>
              <a:t>If  </a:t>
            </a:r>
            <a:r>
              <a:rPr lang="en-US" sz="3200" dirty="0"/>
              <a:t>the  necessary </a:t>
            </a:r>
            <a:r>
              <a:rPr lang="en-US" sz="3200" dirty="0" smtClean="0"/>
              <a:t>behavior changes </a:t>
            </a:r>
            <a:r>
              <a:rPr lang="en-US" sz="3200" dirty="0"/>
              <a:t>are to  take  place, people must be educated through planned learning </a:t>
            </a:r>
            <a:r>
              <a:rPr lang="en-US" sz="3200" dirty="0" smtClean="0"/>
              <a:t>experiences what </a:t>
            </a:r>
            <a:r>
              <a:rPr lang="en-US" sz="3200" dirty="0"/>
              <a:t>to do, and be informed, educated and encouraged to make their own choice for a healthy life.  </a:t>
            </a:r>
          </a:p>
          <a:p>
            <a:pPr>
              <a:buFont typeface="Wingdings" panose="05000000000000000000" pitchFamily="2" charset="2"/>
              <a:buChar char="Ø"/>
            </a:pPr>
            <a:r>
              <a:rPr lang="en-US" sz="3200" dirty="0" smtClean="0"/>
              <a:t>This </a:t>
            </a:r>
            <a:r>
              <a:rPr lang="en-US" sz="3200" dirty="0"/>
              <a:t>approach is  consistent with democratic philosophy which does not "order" the individual.  The results are slow,  but enduring.</a:t>
            </a:r>
          </a:p>
          <a:p>
            <a:pPr>
              <a:buFont typeface="Wingdings" panose="05000000000000000000" pitchFamily="2" charset="2"/>
              <a:buChar char="Ø"/>
            </a:pPr>
            <a:r>
              <a:rPr lang="en-US" sz="3200" dirty="0" smtClean="0"/>
              <a:t>The </a:t>
            </a:r>
            <a:r>
              <a:rPr lang="en-US" sz="3200" dirty="0"/>
              <a:t>mass media and social organizations must be mobilized to  help  introduce new attitudes and new habits without conflicting with the masses and the collective reaction to particular change.</a:t>
            </a:r>
          </a:p>
        </p:txBody>
      </p:sp>
    </p:spTree>
    <p:extLst>
      <p:ext uri="{BB962C8B-B14F-4D97-AF65-F5344CB8AC3E}">
        <p14:creationId xmlns:p14="http://schemas.microsoft.com/office/powerpoint/2010/main" val="7434566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GB" sz="3200" dirty="0" smtClean="0"/>
              <a:t>Some examples are:</a:t>
            </a:r>
            <a:endParaRPr lang="en-US" sz="3200" dirty="0"/>
          </a:p>
          <a:p>
            <a:r>
              <a:rPr lang="en-US" sz="3200" dirty="0"/>
              <a:t>There are many problems (e.g., cessation of smoking, use of safe water supply, fertility control) which can be solved only through  health  education. </a:t>
            </a:r>
          </a:p>
        </p:txBody>
      </p:sp>
    </p:spTree>
    <p:extLst>
      <p:ext uri="{BB962C8B-B14F-4D97-AF65-F5344CB8AC3E}">
        <p14:creationId xmlns:p14="http://schemas.microsoft.com/office/powerpoint/2010/main" val="326560342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0871" y="179614"/>
            <a:ext cx="11751129" cy="6129111"/>
          </a:xfrm>
        </p:spPr>
      </p:pic>
    </p:spTree>
    <p:extLst>
      <p:ext uri="{BB962C8B-B14F-4D97-AF65-F5344CB8AC3E}">
        <p14:creationId xmlns:p14="http://schemas.microsoft.com/office/powerpoint/2010/main" val="36377843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Health Promotion approach </a:t>
            </a:r>
            <a:endParaRPr lang="en-US" dirty="0"/>
          </a:p>
        </p:txBody>
      </p:sp>
      <p:sp>
        <p:nvSpPr>
          <p:cNvPr id="3" name="Content Placeholder 2"/>
          <p:cNvSpPr>
            <a:spLocks noGrp="1"/>
          </p:cNvSpPr>
          <p:nvPr>
            <p:ph idx="1"/>
          </p:nvPr>
        </p:nvSpPr>
        <p:spPr/>
        <p:txBody>
          <a:bodyPr>
            <a:normAutofit lnSpcReduction="10000"/>
          </a:bodyPr>
          <a:lstStyle/>
          <a:p>
            <a:r>
              <a:rPr lang="en-US" dirty="0" smtClean="0"/>
              <a:t>Medical Approach</a:t>
            </a:r>
          </a:p>
          <a:p>
            <a:endParaRPr lang="en-US" dirty="0" smtClean="0"/>
          </a:p>
          <a:p>
            <a:r>
              <a:rPr lang="en-US" dirty="0" smtClean="0"/>
              <a:t>Behavior change approach</a:t>
            </a:r>
          </a:p>
          <a:p>
            <a:endParaRPr lang="en-US" dirty="0" smtClean="0"/>
          </a:p>
          <a:p>
            <a:r>
              <a:rPr lang="en-US" dirty="0" smtClean="0"/>
              <a:t>Educational approach teacher based approach</a:t>
            </a:r>
          </a:p>
          <a:p>
            <a:endParaRPr lang="en-US" dirty="0" smtClean="0"/>
          </a:p>
          <a:p>
            <a:r>
              <a:rPr lang="en-US" dirty="0" smtClean="0"/>
              <a:t>Empowerment or client centered approach </a:t>
            </a:r>
          </a:p>
          <a:p>
            <a:endParaRPr lang="en-US" dirty="0" smtClean="0"/>
          </a:p>
          <a:p>
            <a:r>
              <a:rPr lang="en-US" dirty="0" smtClean="0"/>
              <a:t>Social change or radical approach </a:t>
            </a:r>
            <a:endParaRPr lang="en-US" dirty="0"/>
          </a:p>
        </p:txBody>
      </p:sp>
    </p:spTree>
    <p:extLst>
      <p:ext uri="{BB962C8B-B14F-4D97-AF65-F5344CB8AC3E}">
        <p14:creationId xmlns:p14="http://schemas.microsoft.com/office/powerpoint/2010/main" val="310198107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61105325"/>
              </p:ext>
            </p:extLst>
          </p:nvPr>
        </p:nvGraphicFramePr>
        <p:xfrm>
          <a:off x="1023936" y="538843"/>
          <a:ext cx="10487706" cy="5682344"/>
        </p:xfrm>
        <a:graphic>
          <a:graphicData uri="http://schemas.openxmlformats.org/drawingml/2006/table">
            <a:tbl>
              <a:tblPr firstRow="1" bandRow="1">
                <a:tableStyleId>{5C22544A-7EE6-4342-B048-85BDC9FD1C3A}</a:tableStyleId>
              </a:tblPr>
              <a:tblGrid>
                <a:gridCol w="5243853">
                  <a:extLst>
                    <a:ext uri="{9D8B030D-6E8A-4147-A177-3AD203B41FA5}">
                      <a16:colId xmlns:a16="http://schemas.microsoft.com/office/drawing/2014/main" val="4245060562"/>
                    </a:ext>
                  </a:extLst>
                </a:gridCol>
                <a:gridCol w="5243853">
                  <a:extLst>
                    <a:ext uri="{9D8B030D-6E8A-4147-A177-3AD203B41FA5}">
                      <a16:colId xmlns:a16="http://schemas.microsoft.com/office/drawing/2014/main" val="111315827"/>
                    </a:ext>
                  </a:extLst>
                </a:gridCol>
              </a:tblGrid>
              <a:tr h="573736">
                <a:tc>
                  <a:txBody>
                    <a:bodyPr/>
                    <a:lstStyle/>
                    <a:p>
                      <a:r>
                        <a:rPr lang="en-GB" sz="2400" dirty="0" smtClean="0"/>
                        <a:t>Education </a:t>
                      </a:r>
                      <a:endParaRPr lang="en-US" sz="2400" dirty="0"/>
                    </a:p>
                  </a:txBody>
                  <a:tcPr/>
                </a:tc>
                <a:tc>
                  <a:txBody>
                    <a:bodyPr/>
                    <a:lstStyle/>
                    <a:p>
                      <a:r>
                        <a:rPr lang="en-GB" sz="2400" dirty="0" smtClean="0"/>
                        <a:t>Propaganda </a:t>
                      </a:r>
                      <a:endParaRPr lang="en-US" sz="2400" dirty="0"/>
                    </a:p>
                  </a:txBody>
                  <a:tcPr/>
                </a:tc>
                <a:extLst>
                  <a:ext uri="{0D108BD9-81ED-4DB2-BD59-A6C34878D82A}">
                    <a16:rowId xmlns:a16="http://schemas.microsoft.com/office/drawing/2014/main" val="1531293989"/>
                  </a:ext>
                </a:extLst>
              </a:tr>
              <a:tr h="990284">
                <a:tc>
                  <a:txBody>
                    <a:bodyPr/>
                    <a:lstStyle/>
                    <a:p>
                      <a:r>
                        <a:rPr lang="en-GB" sz="2400" dirty="0" smtClean="0"/>
                        <a:t>Knowledge is acquired through self-reliant</a:t>
                      </a:r>
                      <a:r>
                        <a:rPr lang="en-GB" sz="2400" baseline="0" dirty="0" smtClean="0"/>
                        <a:t> activity </a:t>
                      </a:r>
                      <a:endParaRPr lang="en-US" sz="2400" dirty="0"/>
                    </a:p>
                  </a:txBody>
                  <a:tcPr/>
                </a:tc>
                <a:tc>
                  <a:txBody>
                    <a:bodyPr/>
                    <a:lstStyle/>
                    <a:p>
                      <a:r>
                        <a:rPr lang="en-GB" sz="2400" dirty="0" smtClean="0"/>
                        <a:t>Knowledge is installed or</a:t>
                      </a:r>
                      <a:r>
                        <a:rPr lang="en-GB" sz="2400" baseline="0" dirty="0" smtClean="0"/>
                        <a:t> forced into mind through passive spoon feeding </a:t>
                      </a:r>
                      <a:endParaRPr lang="en-US" sz="2400" dirty="0"/>
                    </a:p>
                  </a:txBody>
                  <a:tcPr/>
                </a:tc>
                <a:extLst>
                  <a:ext uri="{0D108BD9-81ED-4DB2-BD59-A6C34878D82A}">
                    <a16:rowId xmlns:a16="http://schemas.microsoft.com/office/drawing/2014/main" val="1979761825"/>
                  </a:ext>
                </a:extLst>
              </a:tr>
              <a:tr h="990284">
                <a:tc>
                  <a:txBody>
                    <a:bodyPr/>
                    <a:lstStyle/>
                    <a:p>
                      <a:r>
                        <a:rPr lang="en-GB" sz="2400" dirty="0" smtClean="0"/>
                        <a:t>It is behaviour </a:t>
                      </a:r>
                      <a:r>
                        <a:rPr lang="en-GB" sz="2400" dirty="0" err="1" smtClean="0"/>
                        <a:t>centered</a:t>
                      </a:r>
                      <a:r>
                        <a:rPr lang="en-GB" sz="2400" dirty="0" smtClean="0"/>
                        <a:t> (makes people to think for themselves)</a:t>
                      </a:r>
                      <a:endParaRPr lang="en-US" sz="2400" dirty="0"/>
                    </a:p>
                  </a:txBody>
                  <a:tcPr/>
                </a:tc>
                <a:tc>
                  <a:txBody>
                    <a:bodyPr/>
                    <a:lstStyle/>
                    <a:p>
                      <a:r>
                        <a:rPr lang="en-GB" sz="2400" dirty="0" smtClean="0"/>
                        <a:t>Its information </a:t>
                      </a:r>
                      <a:r>
                        <a:rPr lang="en-GB" sz="2400" dirty="0" err="1" smtClean="0"/>
                        <a:t>centered</a:t>
                      </a:r>
                      <a:r>
                        <a:rPr lang="en-GB" sz="2400" dirty="0" smtClean="0"/>
                        <a:t> (discourages thinking)</a:t>
                      </a:r>
                      <a:endParaRPr lang="en-US" sz="2400" dirty="0"/>
                    </a:p>
                  </a:txBody>
                  <a:tcPr/>
                </a:tc>
                <a:extLst>
                  <a:ext uri="{0D108BD9-81ED-4DB2-BD59-A6C34878D82A}">
                    <a16:rowId xmlns:a16="http://schemas.microsoft.com/office/drawing/2014/main" val="2425711781"/>
                  </a:ext>
                </a:extLst>
              </a:tr>
              <a:tr h="573736">
                <a:tc>
                  <a:txBody>
                    <a:bodyPr/>
                    <a:lstStyle/>
                    <a:p>
                      <a:r>
                        <a:rPr lang="en-GB" sz="2400" dirty="0" smtClean="0"/>
                        <a:t>Disciplines primitive</a:t>
                      </a:r>
                      <a:r>
                        <a:rPr lang="en-GB" sz="2400" baseline="0" dirty="0" smtClean="0"/>
                        <a:t> desires </a:t>
                      </a:r>
                      <a:endParaRPr lang="en-US" sz="2400" dirty="0"/>
                    </a:p>
                  </a:txBody>
                  <a:tcPr/>
                </a:tc>
                <a:tc>
                  <a:txBody>
                    <a:bodyPr/>
                    <a:lstStyle/>
                    <a:p>
                      <a:r>
                        <a:rPr lang="en-GB" sz="2400" dirty="0" smtClean="0"/>
                        <a:t>Stimulates primitive</a:t>
                      </a:r>
                      <a:r>
                        <a:rPr lang="en-GB" sz="2400" baseline="0" dirty="0" smtClean="0"/>
                        <a:t> desires</a:t>
                      </a:r>
                      <a:endParaRPr lang="en-US" sz="2400" dirty="0"/>
                    </a:p>
                  </a:txBody>
                  <a:tcPr/>
                </a:tc>
                <a:extLst>
                  <a:ext uri="{0D108BD9-81ED-4DB2-BD59-A6C34878D82A}">
                    <a16:rowId xmlns:a16="http://schemas.microsoft.com/office/drawing/2014/main" val="302379955"/>
                  </a:ext>
                </a:extLst>
              </a:tr>
              <a:tr h="990284">
                <a:tc>
                  <a:txBody>
                    <a:bodyPr/>
                    <a:lstStyle/>
                    <a:p>
                      <a:r>
                        <a:rPr lang="en-GB" sz="2400" dirty="0" smtClean="0"/>
                        <a:t>Develops reflective behaviour (judgement before acting)</a:t>
                      </a:r>
                      <a:endParaRPr lang="en-US" sz="2400" dirty="0"/>
                    </a:p>
                  </a:txBody>
                  <a:tcPr/>
                </a:tc>
                <a:tc>
                  <a:txBody>
                    <a:bodyPr/>
                    <a:lstStyle/>
                    <a:p>
                      <a:r>
                        <a:rPr lang="en-GB" sz="2400" dirty="0" smtClean="0"/>
                        <a:t>Develops reflexive behaviour </a:t>
                      </a:r>
                      <a:endParaRPr lang="en-US" sz="2400" dirty="0"/>
                    </a:p>
                  </a:txBody>
                  <a:tcPr/>
                </a:tc>
                <a:extLst>
                  <a:ext uri="{0D108BD9-81ED-4DB2-BD59-A6C34878D82A}">
                    <a16:rowId xmlns:a16="http://schemas.microsoft.com/office/drawing/2014/main" val="913639032"/>
                  </a:ext>
                </a:extLst>
              </a:tr>
              <a:tr h="990284">
                <a:tc>
                  <a:txBody>
                    <a:bodyPr/>
                    <a:lstStyle/>
                    <a:p>
                      <a:r>
                        <a:rPr lang="en-GB" sz="2400" dirty="0" smtClean="0"/>
                        <a:t>Thought process is promoted which appeals reasoning</a:t>
                      </a:r>
                      <a:endParaRPr lang="en-US" sz="2400" dirty="0"/>
                    </a:p>
                  </a:txBody>
                  <a:tcPr/>
                </a:tc>
                <a:tc>
                  <a:txBody>
                    <a:bodyPr/>
                    <a:lstStyle/>
                    <a:p>
                      <a:r>
                        <a:rPr lang="en-GB" sz="2400" dirty="0" smtClean="0"/>
                        <a:t>Though process is suppressed which appeals emotions</a:t>
                      </a:r>
                      <a:endParaRPr lang="en-US" sz="2400" dirty="0"/>
                    </a:p>
                  </a:txBody>
                  <a:tcPr/>
                </a:tc>
                <a:extLst>
                  <a:ext uri="{0D108BD9-81ED-4DB2-BD59-A6C34878D82A}">
                    <a16:rowId xmlns:a16="http://schemas.microsoft.com/office/drawing/2014/main" val="33170704"/>
                  </a:ext>
                </a:extLst>
              </a:tr>
              <a:tr h="573736">
                <a:tc>
                  <a:txBody>
                    <a:bodyPr/>
                    <a:lstStyle/>
                    <a:p>
                      <a:r>
                        <a:rPr lang="en-GB" sz="2400" dirty="0" smtClean="0"/>
                        <a:t>Develops personality </a:t>
                      </a:r>
                      <a:endParaRPr lang="en-US" sz="2400" dirty="0"/>
                    </a:p>
                  </a:txBody>
                  <a:tcPr/>
                </a:tc>
                <a:tc>
                  <a:txBody>
                    <a:bodyPr/>
                    <a:lstStyle/>
                    <a:p>
                      <a:r>
                        <a:rPr lang="en-GB" sz="2400" dirty="0" smtClean="0"/>
                        <a:t>Develops</a:t>
                      </a:r>
                      <a:r>
                        <a:rPr lang="en-GB" sz="2400" baseline="0" dirty="0" smtClean="0"/>
                        <a:t> attitudes </a:t>
                      </a:r>
                      <a:endParaRPr lang="en-US" sz="2400" dirty="0"/>
                    </a:p>
                  </a:txBody>
                  <a:tcPr/>
                </a:tc>
                <a:extLst>
                  <a:ext uri="{0D108BD9-81ED-4DB2-BD59-A6C34878D82A}">
                    <a16:rowId xmlns:a16="http://schemas.microsoft.com/office/drawing/2014/main" val="338555281"/>
                  </a:ext>
                </a:extLst>
              </a:tr>
            </a:tbl>
          </a:graphicData>
        </a:graphic>
      </p:graphicFrame>
    </p:spTree>
    <p:extLst>
      <p:ext uri="{BB962C8B-B14F-4D97-AF65-F5344CB8AC3E}">
        <p14:creationId xmlns:p14="http://schemas.microsoft.com/office/powerpoint/2010/main" val="96738640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084645200"/>
              </p:ext>
            </p:extLst>
          </p:nvPr>
        </p:nvGraphicFramePr>
        <p:xfrm>
          <a:off x="1023938" y="669468"/>
          <a:ext cx="10471377" cy="5752150"/>
        </p:xfrm>
        <a:graphic>
          <a:graphicData uri="http://schemas.openxmlformats.org/drawingml/2006/table">
            <a:tbl>
              <a:tblPr firstRow="1" bandRow="1">
                <a:tableStyleId>{5C22544A-7EE6-4342-B048-85BDC9FD1C3A}</a:tableStyleId>
              </a:tblPr>
              <a:tblGrid>
                <a:gridCol w="3490459">
                  <a:extLst>
                    <a:ext uri="{9D8B030D-6E8A-4147-A177-3AD203B41FA5}">
                      <a16:colId xmlns:a16="http://schemas.microsoft.com/office/drawing/2014/main" val="3985718266"/>
                    </a:ext>
                  </a:extLst>
                </a:gridCol>
                <a:gridCol w="3490459">
                  <a:extLst>
                    <a:ext uri="{9D8B030D-6E8A-4147-A177-3AD203B41FA5}">
                      <a16:colId xmlns:a16="http://schemas.microsoft.com/office/drawing/2014/main" val="1030291599"/>
                    </a:ext>
                  </a:extLst>
                </a:gridCol>
                <a:gridCol w="3490459">
                  <a:extLst>
                    <a:ext uri="{9D8B030D-6E8A-4147-A177-3AD203B41FA5}">
                      <a16:colId xmlns:a16="http://schemas.microsoft.com/office/drawing/2014/main" val="1271093569"/>
                    </a:ext>
                  </a:extLst>
                </a:gridCol>
              </a:tblGrid>
              <a:tr h="704170">
                <a:tc>
                  <a:txBody>
                    <a:bodyPr/>
                    <a:lstStyle/>
                    <a:p>
                      <a:endParaRPr lang="en-US" sz="2400" dirty="0"/>
                    </a:p>
                  </a:txBody>
                  <a:tcPr/>
                </a:tc>
                <a:tc>
                  <a:txBody>
                    <a:bodyPr/>
                    <a:lstStyle/>
                    <a:p>
                      <a:r>
                        <a:rPr lang="en-GB" sz="2400" dirty="0" smtClean="0"/>
                        <a:t>Health education</a:t>
                      </a:r>
                      <a:endParaRPr lang="en-US" sz="2400" dirty="0"/>
                    </a:p>
                  </a:txBody>
                  <a:tcPr/>
                </a:tc>
                <a:tc>
                  <a:txBody>
                    <a:bodyPr/>
                    <a:lstStyle/>
                    <a:p>
                      <a:r>
                        <a:rPr lang="en-GB" sz="2400" dirty="0" smtClean="0"/>
                        <a:t>Health propaganda </a:t>
                      </a:r>
                      <a:endParaRPr lang="en-US" sz="2400" dirty="0"/>
                    </a:p>
                  </a:txBody>
                  <a:tcPr/>
                </a:tc>
                <a:extLst>
                  <a:ext uri="{0D108BD9-81ED-4DB2-BD59-A6C34878D82A}">
                    <a16:rowId xmlns:a16="http://schemas.microsoft.com/office/drawing/2014/main" val="1168412954"/>
                  </a:ext>
                </a:extLst>
              </a:tr>
              <a:tr h="704170">
                <a:tc>
                  <a:txBody>
                    <a:bodyPr/>
                    <a:lstStyle/>
                    <a:p>
                      <a:r>
                        <a:rPr lang="en-GB" sz="2400" dirty="0" smtClean="0"/>
                        <a:t>Knowledge and skills </a:t>
                      </a:r>
                      <a:endParaRPr lang="en-US" sz="2400" dirty="0"/>
                    </a:p>
                  </a:txBody>
                  <a:tcPr/>
                </a:tc>
                <a:tc>
                  <a:txBody>
                    <a:bodyPr/>
                    <a:lstStyle/>
                    <a:p>
                      <a:r>
                        <a:rPr lang="en-GB" sz="2400" dirty="0" smtClean="0"/>
                        <a:t>Actively acquired</a:t>
                      </a:r>
                      <a:endParaRPr lang="en-US" sz="2400" dirty="0"/>
                    </a:p>
                  </a:txBody>
                  <a:tcPr/>
                </a:tc>
                <a:tc>
                  <a:txBody>
                    <a:bodyPr/>
                    <a:lstStyle/>
                    <a:p>
                      <a:r>
                        <a:rPr lang="en-GB" sz="2400" dirty="0" smtClean="0"/>
                        <a:t>Instilled in minds </a:t>
                      </a:r>
                      <a:endParaRPr lang="en-US" sz="2400" dirty="0"/>
                    </a:p>
                  </a:txBody>
                  <a:tcPr/>
                </a:tc>
                <a:extLst>
                  <a:ext uri="{0D108BD9-81ED-4DB2-BD59-A6C34878D82A}">
                    <a16:rowId xmlns:a16="http://schemas.microsoft.com/office/drawing/2014/main" val="4107080260"/>
                  </a:ext>
                </a:extLst>
              </a:tr>
              <a:tr h="704170">
                <a:tc>
                  <a:txBody>
                    <a:bodyPr/>
                    <a:lstStyle/>
                    <a:p>
                      <a:r>
                        <a:rPr lang="en-GB" sz="2400" dirty="0" smtClean="0"/>
                        <a:t>Promotion of thought process</a:t>
                      </a:r>
                      <a:endParaRPr lang="en-US" sz="2400" dirty="0"/>
                    </a:p>
                  </a:txBody>
                  <a:tcPr/>
                </a:tc>
                <a:tc>
                  <a:txBody>
                    <a:bodyPr/>
                    <a:lstStyle/>
                    <a:p>
                      <a:r>
                        <a:rPr lang="en-GB" sz="2400" dirty="0" smtClean="0"/>
                        <a:t>+</a:t>
                      </a:r>
                      <a:endParaRPr lang="en-US" sz="2400" dirty="0"/>
                    </a:p>
                  </a:txBody>
                  <a:tcPr/>
                </a:tc>
                <a:tc>
                  <a:txBody>
                    <a:bodyPr/>
                    <a:lstStyle/>
                    <a:p>
                      <a:r>
                        <a:rPr lang="en-GB" sz="2400" dirty="0" smtClean="0"/>
                        <a:t>_</a:t>
                      </a:r>
                      <a:endParaRPr lang="en-US" sz="2400" dirty="0"/>
                    </a:p>
                  </a:txBody>
                  <a:tcPr/>
                </a:tc>
                <a:extLst>
                  <a:ext uri="{0D108BD9-81ED-4DB2-BD59-A6C34878D82A}">
                    <a16:rowId xmlns:a16="http://schemas.microsoft.com/office/drawing/2014/main" val="2085252993"/>
                  </a:ext>
                </a:extLst>
              </a:tr>
              <a:tr h="704170">
                <a:tc>
                  <a:txBody>
                    <a:bodyPr/>
                    <a:lstStyle/>
                    <a:p>
                      <a:r>
                        <a:rPr lang="en-GB" sz="2400" dirty="0" smtClean="0"/>
                        <a:t>Behaviour developed </a:t>
                      </a:r>
                      <a:endParaRPr lang="en-US" sz="2400" dirty="0"/>
                    </a:p>
                  </a:txBody>
                  <a:tcPr/>
                </a:tc>
                <a:tc>
                  <a:txBody>
                    <a:bodyPr/>
                    <a:lstStyle/>
                    <a:p>
                      <a:r>
                        <a:rPr lang="en-GB" sz="2400" dirty="0" smtClean="0"/>
                        <a:t>Reflective behaviour </a:t>
                      </a:r>
                      <a:endParaRPr lang="en-US" sz="2400" dirty="0"/>
                    </a:p>
                  </a:txBody>
                  <a:tcPr/>
                </a:tc>
                <a:tc>
                  <a:txBody>
                    <a:bodyPr/>
                    <a:lstStyle/>
                    <a:p>
                      <a:r>
                        <a:rPr lang="en-GB" sz="2400" dirty="0" smtClean="0"/>
                        <a:t>Reflexive behaviour </a:t>
                      </a:r>
                      <a:endParaRPr lang="en-US" sz="2400" dirty="0"/>
                    </a:p>
                  </a:txBody>
                  <a:tcPr/>
                </a:tc>
                <a:extLst>
                  <a:ext uri="{0D108BD9-81ED-4DB2-BD59-A6C34878D82A}">
                    <a16:rowId xmlns:a16="http://schemas.microsoft.com/office/drawing/2014/main" val="1648081969"/>
                  </a:ext>
                </a:extLst>
              </a:tr>
              <a:tr h="704170">
                <a:tc>
                  <a:txBody>
                    <a:bodyPr/>
                    <a:lstStyle/>
                    <a:p>
                      <a:r>
                        <a:rPr lang="en-GB" sz="2400" dirty="0" smtClean="0"/>
                        <a:t>Appeals to </a:t>
                      </a:r>
                      <a:endParaRPr lang="en-US" sz="2400" dirty="0"/>
                    </a:p>
                  </a:txBody>
                  <a:tcPr/>
                </a:tc>
                <a:tc>
                  <a:txBody>
                    <a:bodyPr/>
                    <a:lstStyle/>
                    <a:p>
                      <a:r>
                        <a:rPr lang="en-GB" sz="2400" dirty="0" smtClean="0"/>
                        <a:t>Reason </a:t>
                      </a:r>
                      <a:endParaRPr lang="en-US" sz="2400" dirty="0"/>
                    </a:p>
                  </a:txBody>
                  <a:tcPr/>
                </a:tc>
                <a:tc>
                  <a:txBody>
                    <a:bodyPr/>
                    <a:lstStyle/>
                    <a:p>
                      <a:r>
                        <a:rPr lang="en-GB" sz="2400" dirty="0" smtClean="0"/>
                        <a:t>Emotion</a:t>
                      </a:r>
                      <a:endParaRPr lang="en-US" sz="2400" dirty="0"/>
                    </a:p>
                  </a:txBody>
                  <a:tcPr/>
                </a:tc>
                <a:extLst>
                  <a:ext uri="{0D108BD9-81ED-4DB2-BD59-A6C34878D82A}">
                    <a16:rowId xmlns:a16="http://schemas.microsoft.com/office/drawing/2014/main" val="3717750309"/>
                  </a:ext>
                </a:extLst>
              </a:tr>
              <a:tr h="704170">
                <a:tc>
                  <a:txBody>
                    <a:bodyPr/>
                    <a:lstStyle/>
                    <a:p>
                      <a:r>
                        <a:rPr lang="en-GB" sz="2400" dirty="0" smtClean="0"/>
                        <a:t>Develops </a:t>
                      </a:r>
                      <a:endParaRPr lang="en-US" sz="2400" dirty="0"/>
                    </a:p>
                  </a:txBody>
                  <a:tcPr/>
                </a:tc>
                <a:tc>
                  <a:txBody>
                    <a:bodyPr/>
                    <a:lstStyle/>
                    <a:p>
                      <a:r>
                        <a:rPr lang="en-GB" sz="2400" dirty="0" smtClean="0"/>
                        <a:t>Individuality, personality </a:t>
                      </a:r>
                      <a:endParaRPr lang="en-US" sz="2400" dirty="0"/>
                    </a:p>
                  </a:txBody>
                  <a:tcPr/>
                </a:tc>
                <a:tc>
                  <a:txBody>
                    <a:bodyPr/>
                    <a:lstStyle/>
                    <a:p>
                      <a:r>
                        <a:rPr lang="en-GB" sz="2400" dirty="0" smtClean="0"/>
                        <a:t>Set attitudes, behaviour </a:t>
                      </a:r>
                      <a:endParaRPr lang="en-US" sz="2400" dirty="0"/>
                    </a:p>
                  </a:txBody>
                  <a:tcPr/>
                </a:tc>
                <a:extLst>
                  <a:ext uri="{0D108BD9-81ED-4DB2-BD59-A6C34878D82A}">
                    <a16:rowId xmlns:a16="http://schemas.microsoft.com/office/drawing/2014/main" val="1456312699"/>
                  </a:ext>
                </a:extLst>
              </a:tr>
              <a:tr h="704170">
                <a:tc>
                  <a:txBody>
                    <a:bodyPr/>
                    <a:lstStyle/>
                    <a:p>
                      <a:r>
                        <a:rPr lang="en-GB" sz="2400" dirty="0" smtClean="0"/>
                        <a:t>Knowledge acquired by </a:t>
                      </a:r>
                      <a:endParaRPr lang="en-US" sz="2400" dirty="0"/>
                    </a:p>
                  </a:txBody>
                  <a:tcPr/>
                </a:tc>
                <a:tc>
                  <a:txBody>
                    <a:bodyPr/>
                    <a:lstStyle/>
                    <a:p>
                      <a:r>
                        <a:rPr lang="en-GB" sz="2400" dirty="0" smtClean="0"/>
                        <a:t>Self-reliant activity </a:t>
                      </a:r>
                      <a:endParaRPr lang="en-US" sz="2400" dirty="0"/>
                    </a:p>
                  </a:txBody>
                  <a:tcPr/>
                </a:tc>
                <a:tc>
                  <a:txBody>
                    <a:bodyPr/>
                    <a:lstStyle/>
                    <a:p>
                      <a:r>
                        <a:rPr lang="en-GB" sz="2400" dirty="0" smtClean="0"/>
                        <a:t>Passive spoon-feeding </a:t>
                      </a:r>
                      <a:endParaRPr lang="en-US" sz="2400" dirty="0"/>
                    </a:p>
                  </a:txBody>
                  <a:tcPr/>
                </a:tc>
                <a:extLst>
                  <a:ext uri="{0D108BD9-81ED-4DB2-BD59-A6C34878D82A}">
                    <a16:rowId xmlns:a16="http://schemas.microsoft.com/office/drawing/2014/main" val="4217498280"/>
                  </a:ext>
                </a:extLst>
              </a:tr>
              <a:tr h="704170">
                <a:tc>
                  <a:txBody>
                    <a:bodyPr/>
                    <a:lstStyle/>
                    <a:p>
                      <a:r>
                        <a:rPr lang="en-GB" sz="2400" dirty="0" smtClean="0"/>
                        <a:t>Process</a:t>
                      </a:r>
                      <a:endParaRPr lang="en-US" sz="2400" dirty="0"/>
                    </a:p>
                  </a:txBody>
                  <a:tcPr/>
                </a:tc>
                <a:tc>
                  <a:txBody>
                    <a:bodyPr/>
                    <a:lstStyle/>
                    <a:p>
                      <a:r>
                        <a:rPr lang="en-GB" sz="2400" dirty="0" smtClean="0"/>
                        <a:t>Behaviour centred </a:t>
                      </a:r>
                      <a:endParaRPr lang="en-US" sz="2400" dirty="0"/>
                    </a:p>
                  </a:txBody>
                  <a:tcPr/>
                </a:tc>
                <a:tc>
                  <a:txBody>
                    <a:bodyPr/>
                    <a:lstStyle/>
                    <a:p>
                      <a:r>
                        <a:rPr lang="en-GB" sz="2400" dirty="0" smtClean="0"/>
                        <a:t>Information centred </a:t>
                      </a:r>
                      <a:endParaRPr lang="en-US" sz="2400" dirty="0"/>
                    </a:p>
                  </a:txBody>
                  <a:tcPr/>
                </a:tc>
                <a:extLst>
                  <a:ext uri="{0D108BD9-81ED-4DB2-BD59-A6C34878D82A}">
                    <a16:rowId xmlns:a16="http://schemas.microsoft.com/office/drawing/2014/main" val="1047705432"/>
                  </a:ext>
                </a:extLst>
              </a:tr>
            </a:tbl>
          </a:graphicData>
        </a:graphic>
      </p:graphicFrame>
    </p:spTree>
    <p:extLst>
      <p:ext uri="{BB962C8B-B14F-4D97-AF65-F5344CB8AC3E}">
        <p14:creationId xmlns:p14="http://schemas.microsoft.com/office/powerpoint/2010/main" val="280750124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SOCIAL MARKETING APPROACH</a:t>
            </a:r>
            <a:endParaRPr lang="en-US" dirty="0"/>
          </a:p>
        </p:txBody>
      </p:sp>
      <p:sp>
        <p:nvSpPr>
          <p:cNvPr id="3" name="Content Placeholder 2"/>
          <p:cNvSpPr>
            <a:spLocks noGrp="1"/>
          </p:cNvSpPr>
          <p:nvPr>
            <p:ph idx="1"/>
          </p:nvPr>
        </p:nvSpPr>
        <p:spPr>
          <a:xfrm>
            <a:off x="1024128" y="1632857"/>
            <a:ext cx="10634472" cy="4676503"/>
          </a:xfrm>
        </p:spPr>
        <p:txBody>
          <a:bodyPr>
            <a:noAutofit/>
          </a:bodyPr>
          <a:lstStyle/>
          <a:p>
            <a:pPr algn="just"/>
            <a:r>
              <a:rPr lang="en-GB" sz="2800" dirty="0" smtClean="0"/>
              <a:t>Social marketing </a:t>
            </a:r>
            <a:r>
              <a:rPr lang="en-US" sz="2800" dirty="0" smtClean="0"/>
              <a:t>is </a:t>
            </a:r>
            <a:r>
              <a:rPr lang="en-US" sz="2800" dirty="0"/>
              <a:t>a powerful strategy for bringing about desired changes in the society with artful application of modern principles, techniques and approaches of marketing.</a:t>
            </a:r>
          </a:p>
          <a:p>
            <a:pPr algn="just"/>
            <a:endParaRPr lang="en-US" sz="2800" dirty="0"/>
          </a:p>
          <a:p>
            <a:pPr algn="just"/>
            <a:r>
              <a:rPr lang="en-US" sz="2800" dirty="0"/>
              <a:t>• It has already proved its worth - successful in promoting FP devices and </a:t>
            </a:r>
            <a:r>
              <a:rPr lang="en-US" sz="2800" dirty="0" err="1"/>
              <a:t>lodized</a:t>
            </a:r>
            <a:r>
              <a:rPr lang="en-US" sz="2800" dirty="0"/>
              <a:t> salt.</a:t>
            </a:r>
          </a:p>
          <a:p>
            <a:pPr algn="just"/>
            <a:r>
              <a:rPr lang="en-US" sz="2800" dirty="0"/>
              <a:t> SM requires all the knowledge and skills of commercial marketing. It focus on providing services within reach of people in affordable cost.</a:t>
            </a:r>
          </a:p>
        </p:txBody>
      </p:sp>
    </p:spTree>
    <p:extLst>
      <p:ext uri="{BB962C8B-B14F-4D97-AF65-F5344CB8AC3E}">
        <p14:creationId xmlns:p14="http://schemas.microsoft.com/office/powerpoint/2010/main" val="424035457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lnSpc>
                <a:spcPct val="150000"/>
              </a:lnSpc>
            </a:pPr>
            <a:r>
              <a:rPr lang="en-US" dirty="0"/>
              <a:t>T</a:t>
            </a:r>
            <a:r>
              <a:rPr lang="en-US" dirty="0" smtClean="0"/>
              <a:t>he </a:t>
            </a:r>
            <a:r>
              <a:rPr lang="en-US" dirty="0"/>
              <a:t>application of commercial marketing technologies to the analysis, planning, execution, and evaluation of programs designed to influence the voluntary behavior of target audiences in order to improve their personal welfare and that of society" (</a:t>
            </a:r>
            <a:r>
              <a:rPr lang="en-US" dirty="0" err="1" smtClean="0"/>
              <a:t>Andreasen</a:t>
            </a:r>
            <a:r>
              <a:rPr lang="en-US" dirty="0" smtClean="0"/>
              <a:t>, 1995)</a:t>
            </a:r>
            <a:endParaRPr lang="en-US" dirty="0"/>
          </a:p>
        </p:txBody>
      </p:sp>
    </p:spTree>
    <p:extLst>
      <p:ext uri="{BB962C8B-B14F-4D97-AF65-F5344CB8AC3E}">
        <p14:creationId xmlns:p14="http://schemas.microsoft.com/office/powerpoint/2010/main" val="287769452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A key benefit to individuals and society; not focused on profit and organizational benefits as commercial marketing practices. </a:t>
            </a:r>
          </a:p>
          <a:p>
            <a:r>
              <a:rPr lang="en-GB" dirty="0" smtClean="0"/>
              <a:t>A focus on behaviour, not awareness or attitude change</a:t>
            </a:r>
          </a:p>
          <a:p>
            <a:r>
              <a:rPr lang="en-GB" dirty="0" smtClean="0"/>
              <a:t>An approach </a:t>
            </a:r>
            <a:r>
              <a:rPr lang="en-GB" dirty="0" err="1" smtClean="0"/>
              <a:t>centered</a:t>
            </a:r>
            <a:r>
              <a:rPr lang="en-GB" dirty="0" smtClean="0"/>
              <a:t> on the target audiences having a primary role in the process. </a:t>
            </a:r>
          </a:p>
          <a:p>
            <a:endParaRPr lang="en-GB" dirty="0"/>
          </a:p>
          <a:p>
            <a:r>
              <a:rPr lang="en-GB" b="1" dirty="0" smtClean="0"/>
              <a:t>Components </a:t>
            </a:r>
          </a:p>
          <a:p>
            <a:r>
              <a:rPr lang="en-GB" b="1" dirty="0" smtClean="0"/>
              <a:t>Social marketing practices make the consumer the central focus for planning and conducting a program. </a:t>
            </a:r>
          </a:p>
          <a:p>
            <a:r>
              <a:rPr lang="en-GB" b="1" dirty="0" smtClean="0"/>
              <a:t>The program’s components address:</a:t>
            </a:r>
          </a:p>
          <a:p>
            <a:endParaRPr lang="en-US" b="1" dirty="0"/>
          </a:p>
        </p:txBody>
      </p:sp>
    </p:spTree>
    <p:extLst>
      <p:ext uri="{BB962C8B-B14F-4D97-AF65-F5344CB8AC3E}">
        <p14:creationId xmlns:p14="http://schemas.microsoft.com/office/powerpoint/2010/main" val="1264586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ext Box 3"/>
          <p:cNvSpPr txBox="1">
            <a:spLocks noChangeArrowheads="1"/>
          </p:cNvSpPr>
          <p:nvPr/>
        </p:nvSpPr>
        <p:spPr bwMode="auto">
          <a:xfrm>
            <a:off x="386080" y="1801813"/>
            <a:ext cx="11236960"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4400" b="1" i="1" dirty="0">
                <a:solidFill>
                  <a:srgbClr val="CC3300"/>
                </a:solidFill>
              </a:rPr>
              <a:t>The Four P’s</a:t>
            </a:r>
            <a:br>
              <a:rPr lang="en-US" altLang="en-US" sz="4400" b="1" i="1" dirty="0">
                <a:solidFill>
                  <a:srgbClr val="CC3300"/>
                </a:solidFill>
              </a:rPr>
            </a:br>
            <a:r>
              <a:rPr lang="en-US" altLang="en-US" sz="4400" b="1" i="1" dirty="0">
                <a:solidFill>
                  <a:srgbClr val="CC3300"/>
                </a:solidFill>
              </a:rPr>
              <a:t>of Social Marketing</a:t>
            </a:r>
          </a:p>
          <a:p>
            <a:pPr lvl="6">
              <a:spcBef>
                <a:spcPct val="50000"/>
              </a:spcBef>
            </a:pPr>
            <a:r>
              <a:rPr lang="en-US" altLang="en-US" sz="4400" b="1" dirty="0">
                <a:solidFill>
                  <a:srgbClr val="009900"/>
                </a:solidFill>
              </a:rPr>
              <a:t>   Product		Price</a:t>
            </a:r>
          </a:p>
          <a:p>
            <a:pPr lvl="6">
              <a:spcBef>
                <a:spcPct val="50000"/>
              </a:spcBef>
            </a:pPr>
            <a:endParaRPr lang="en-US" altLang="en-US" sz="4400" b="1" dirty="0">
              <a:solidFill>
                <a:srgbClr val="009900"/>
              </a:solidFill>
            </a:endParaRPr>
          </a:p>
          <a:p>
            <a:pPr lvl="6">
              <a:spcBef>
                <a:spcPct val="50000"/>
              </a:spcBef>
            </a:pPr>
            <a:r>
              <a:rPr lang="en-US" altLang="en-US" sz="4400" b="1" dirty="0">
                <a:solidFill>
                  <a:srgbClr val="009900"/>
                </a:solidFill>
              </a:rPr>
              <a:t>    Place		Promotion</a:t>
            </a:r>
          </a:p>
        </p:txBody>
      </p:sp>
    </p:spTree>
    <p:extLst>
      <p:ext uri="{BB962C8B-B14F-4D97-AF65-F5344CB8AC3E}">
        <p14:creationId xmlns:p14="http://schemas.microsoft.com/office/powerpoint/2010/main" val="9762638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2000"/>
                                  </p:stCondLst>
                                  <p:iterate type="wd">
                                    <p:tmAbs val="300"/>
                                  </p:iterate>
                                  <p:childTnLst>
                                    <p:set>
                                      <p:cBhvr>
                                        <p:cTn id="6" dur="1" fill="hold">
                                          <p:stCondLst>
                                            <p:cond delay="299"/>
                                          </p:stCondLst>
                                        </p:cTn>
                                        <p:tgtEl>
                                          <p:spTgt spid="430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25603" name="Rectangle 3"/>
          <p:cNvSpPr>
            <a:spLocks noGrp="1" noChangeArrowheads="1"/>
          </p:cNvSpPr>
          <p:nvPr>
            <p:ph idx="1"/>
          </p:nvPr>
        </p:nvSpPr>
        <p:spPr bwMode="auto">
          <a:xfrm>
            <a:off x="2895600" y="1981200"/>
            <a:ext cx="7620000" cy="4114800"/>
          </a:xfrm>
        </p:spPr>
        <p:txBody>
          <a:bodyPr wrap="square" numCol="1" anchor="t" anchorCtr="0" compatLnSpc="1">
            <a:prstTxWarp prst="textNoShape">
              <a:avLst/>
            </a:prstTxWarp>
          </a:bodyPr>
          <a:lstStyle/>
          <a:p>
            <a:pPr algn="ctr">
              <a:buFontTx/>
              <a:buNone/>
            </a:pPr>
            <a:r>
              <a:rPr lang="en-US" altLang="en-US" sz="4000" b="1" i="1">
                <a:solidFill>
                  <a:srgbClr val="CC3300"/>
                </a:solidFill>
              </a:rPr>
              <a:t>Product</a:t>
            </a:r>
          </a:p>
          <a:p>
            <a:pPr>
              <a:buFontTx/>
              <a:buNone/>
            </a:pPr>
            <a:r>
              <a:rPr lang="en-US" altLang="en-US" sz="3800" b="1">
                <a:solidFill>
                  <a:srgbClr val="009900"/>
                </a:solidFill>
              </a:rPr>
              <a:t>     What we’re offering people:</a:t>
            </a:r>
          </a:p>
          <a:p>
            <a:r>
              <a:rPr lang="en-US" altLang="en-US" sz="3600" b="1"/>
              <a:t>Service</a:t>
            </a:r>
          </a:p>
          <a:p>
            <a:r>
              <a:rPr lang="en-US" altLang="en-US" sz="3600" b="1"/>
              <a:t>Behavior</a:t>
            </a:r>
          </a:p>
          <a:p>
            <a:r>
              <a:rPr lang="en-US" altLang="en-US" sz="3600" b="1"/>
              <a:t>Commodity (tangible goods)</a:t>
            </a:r>
          </a:p>
        </p:txBody>
      </p:sp>
    </p:spTree>
    <p:extLst>
      <p:ext uri="{BB962C8B-B14F-4D97-AF65-F5344CB8AC3E}">
        <p14:creationId xmlns:p14="http://schemas.microsoft.com/office/powerpoint/2010/main" val="113215352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26627" name="Rectangle 3"/>
          <p:cNvSpPr>
            <a:spLocks noGrp="1" noChangeArrowheads="1"/>
          </p:cNvSpPr>
          <p:nvPr>
            <p:ph idx="1"/>
          </p:nvPr>
        </p:nvSpPr>
        <p:spPr bwMode="auto">
          <a:xfrm>
            <a:off x="2819400" y="1905000"/>
            <a:ext cx="7620000" cy="4114800"/>
          </a:xfrm>
        </p:spPr>
        <p:txBody>
          <a:bodyPr wrap="square" numCol="1" anchor="t" anchorCtr="0" compatLnSpc="1">
            <a:prstTxWarp prst="textNoShape">
              <a:avLst/>
            </a:prstTxWarp>
          </a:bodyPr>
          <a:lstStyle/>
          <a:p>
            <a:pPr algn="ctr">
              <a:buFontTx/>
              <a:buNone/>
            </a:pPr>
            <a:r>
              <a:rPr lang="en-US" altLang="en-US" sz="4000" b="1" i="1">
                <a:solidFill>
                  <a:srgbClr val="CC3300"/>
                </a:solidFill>
              </a:rPr>
              <a:t>Product Must Be</a:t>
            </a:r>
          </a:p>
          <a:p>
            <a:pPr>
              <a:buFontTx/>
              <a:buNone/>
            </a:pPr>
            <a:r>
              <a:rPr lang="en-US" altLang="en-US" sz="3800" b="1">
                <a:solidFill>
                  <a:srgbClr val="009900"/>
                </a:solidFill>
              </a:rPr>
              <a:t>Solution to a problem:</a:t>
            </a:r>
          </a:p>
          <a:p>
            <a:r>
              <a:rPr lang="en-US" altLang="en-US" b="1" smtClean="0"/>
              <a:t>Benefits</a:t>
            </a:r>
          </a:p>
          <a:p>
            <a:r>
              <a:rPr lang="en-US" altLang="en-US" b="1" smtClean="0"/>
              <a:t>Unique</a:t>
            </a:r>
          </a:p>
          <a:p>
            <a:r>
              <a:rPr lang="en-US" altLang="en-US" b="1" smtClean="0"/>
              <a:t>Competitive</a:t>
            </a:r>
          </a:p>
          <a:p>
            <a:pPr>
              <a:buFontTx/>
              <a:buNone/>
            </a:pPr>
            <a:r>
              <a:rPr lang="en-US" altLang="en-US" sz="3800" b="1">
                <a:solidFill>
                  <a:srgbClr val="009900"/>
                </a:solidFill>
              </a:rPr>
              <a:t>Real:</a:t>
            </a:r>
          </a:p>
          <a:p>
            <a:r>
              <a:rPr lang="en-US" altLang="en-US" b="1" smtClean="0"/>
              <a:t>Defined in terms of the user’s beliefs, practices, and values</a:t>
            </a:r>
            <a:endParaRPr lang="en-US" altLang="en-US" smtClean="0"/>
          </a:p>
        </p:txBody>
      </p:sp>
    </p:spTree>
    <p:extLst>
      <p:ext uri="{BB962C8B-B14F-4D97-AF65-F5344CB8AC3E}">
        <p14:creationId xmlns:p14="http://schemas.microsoft.com/office/powerpoint/2010/main" val="199248111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27651" name="Rectangle 3"/>
          <p:cNvSpPr>
            <a:spLocks noGrp="1" noChangeArrowheads="1"/>
          </p:cNvSpPr>
          <p:nvPr>
            <p:ph idx="1"/>
          </p:nvPr>
        </p:nvSpPr>
        <p:spPr bwMode="auto"/>
        <p:txBody>
          <a:bodyPr wrap="square" numCol="1" anchor="t" anchorCtr="0" compatLnSpc="1">
            <a:prstTxWarp prst="textNoShape">
              <a:avLst/>
            </a:prstTxWarp>
            <a:normAutofit fontScale="92500" lnSpcReduction="20000"/>
          </a:bodyPr>
          <a:lstStyle/>
          <a:p>
            <a:pPr algn="ctr">
              <a:buFontTx/>
              <a:buNone/>
            </a:pPr>
            <a:r>
              <a:rPr lang="en-US" altLang="en-US" sz="4000" b="1" i="1" dirty="0">
                <a:solidFill>
                  <a:srgbClr val="CC3300"/>
                </a:solidFill>
              </a:rPr>
              <a:t>Price</a:t>
            </a:r>
          </a:p>
          <a:p>
            <a:pPr>
              <a:buFontTx/>
              <a:buNone/>
            </a:pPr>
            <a:r>
              <a:rPr lang="en-US" altLang="en-US" sz="4000" dirty="0"/>
              <a:t>The cost of adopting the product:</a:t>
            </a:r>
          </a:p>
          <a:p>
            <a:r>
              <a:rPr lang="en-US" altLang="en-US" sz="3600" b="1" dirty="0"/>
              <a:t>Money</a:t>
            </a:r>
          </a:p>
          <a:p>
            <a:r>
              <a:rPr lang="en-US" altLang="en-US" sz="3600" b="1" dirty="0"/>
              <a:t>Time</a:t>
            </a:r>
          </a:p>
          <a:p>
            <a:r>
              <a:rPr lang="en-US" altLang="en-US" sz="3600" b="1" dirty="0"/>
              <a:t>Pleasure</a:t>
            </a:r>
          </a:p>
          <a:p>
            <a:r>
              <a:rPr lang="en-US" altLang="en-US" sz="3600" b="1" dirty="0"/>
              <a:t>S</a:t>
            </a:r>
            <a:r>
              <a:rPr lang="en-US" altLang="en-US" sz="3600" b="1" dirty="0" smtClean="0"/>
              <a:t>elf-esteem</a:t>
            </a:r>
            <a:endParaRPr lang="en-US" altLang="en-US" sz="3600" b="1" dirty="0"/>
          </a:p>
          <a:p>
            <a:r>
              <a:rPr lang="en-US" altLang="en-US" sz="3600" b="1" dirty="0"/>
              <a:t>Embarrassment</a:t>
            </a:r>
            <a:endParaRPr lang="en-US" altLang="en-US" sz="3600" dirty="0"/>
          </a:p>
        </p:txBody>
      </p:sp>
    </p:spTree>
    <p:extLst>
      <p:ext uri="{BB962C8B-B14F-4D97-AF65-F5344CB8AC3E}">
        <p14:creationId xmlns:p14="http://schemas.microsoft.com/office/powerpoint/2010/main" val="169601573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590800" y="457200"/>
            <a:ext cx="7620000" cy="1143000"/>
          </a:xfrm>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28675" name="Rectangle 3"/>
          <p:cNvSpPr>
            <a:spLocks noGrp="1" noChangeArrowheads="1"/>
          </p:cNvSpPr>
          <p:nvPr>
            <p:ph idx="1"/>
          </p:nvPr>
        </p:nvSpPr>
        <p:spPr bwMode="auto">
          <a:xfrm>
            <a:off x="2590800" y="1600200"/>
            <a:ext cx="7620000" cy="4114800"/>
          </a:xfrm>
        </p:spPr>
        <p:txBody>
          <a:bodyPr wrap="square" numCol="1" anchor="t" anchorCtr="0" compatLnSpc="1">
            <a:prstTxWarp prst="textNoShape">
              <a:avLst/>
            </a:prstTxWarp>
            <a:normAutofit fontScale="92500" lnSpcReduction="20000"/>
          </a:bodyPr>
          <a:lstStyle/>
          <a:p>
            <a:pPr algn="ctr">
              <a:buFontTx/>
              <a:buNone/>
            </a:pPr>
            <a:r>
              <a:rPr lang="en-US" altLang="en-US" sz="4000" b="1" i="1">
                <a:solidFill>
                  <a:srgbClr val="CC3300"/>
                </a:solidFill>
              </a:rPr>
              <a:t>Place</a:t>
            </a:r>
          </a:p>
          <a:p>
            <a:pPr>
              <a:buFontTx/>
              <a:buNone/>
            </a:pPr>
            <a:r>
              <a:rPr lang="en-US" altLang="en-US" sz="3800" b="1">
                <a:solidFill>
                  <a:srgbClr val="009900"/>
                </a:solidFill>
              </a:rPr>
              <a:t>Channels for information:</a:t>
            </a:r>
          </a:p>
          <a:p>
            <a:r>
              <a:rPr lang="en-US" altLang="en-US" b="1" smtClean="0"/>
              <a:t>Where service is provided</a:t>
            </a:r>
          </a:p>
          <a:p>
            <a:r>
              <a:rPr lang="en-US" altLang="en-US" b="1" smtClean="0"/>
              <a:t>Where information is received</a:t>
            </a:r>
          </a:p>
          <a:p>
            <a:r>
              <a:rPr lang="en-US" altLang="en-US" b="1" smtClean="0"/>
              <a:t>Where tangible product is purchased</a:t>
            </a:r>
          </a:p>
          <a:p>
            <a:r>
              <a:rPr lang="en-US" altLang="en-US" b="1" smtClean="0"/>
              <a:t>Available</a:t>
            </a:r>
          </a:p>
          <a:p>
            <a:r>
              <a:rPr lang="en-US" altLang="en-US" b="1" smtClean="0"/>
              <a:t>Easy to find and use</a:t>
            </a:r>
          </a:p>
          <a:p>
            <a:r>
              <a:rPr lang="en-US" altLang="en-US" b="1" smtClean="0"/>
              <a:t>Appropriate</a:t>
            </a:r>
          </a:p>
          <a:p>
            <a:r>
              <a:rPr lang="en-US" altLang="en-US" b="1" smtClean="0"/>
              <a:t>Timely</a:t>
            </a:r>
          </a:p>
          <a:p>
            <a:endParaRPr lang="en-US" altLang="en-US" b="1" smtClean="0"/>
          </a:p>
        </p:txBody>
      </p:sp>
    </p:spTree>
    <p:extLst>
      <p:ext uri="{BB962C8B-B14F-4D97-AF65-F5344CB8AC3E}">
        <p14:creationId xmlns:p14="http://schemas.microsoft.com/office/powerpoint/2010/main" val="21480184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Pedagogy Vs Andragogy </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8080" y="1625600"/>
            <a:ext cx="10353040" cy="4683125"/>
          </a:xfrm>
        </p:spPr>
      </p:pic>
    </p:spTree>
    <p:extLst>
      <p:ext uri="{BB962C8B-B14F-4D97-AF65-F5344CB8AC3E}">
        <p14:creationId xmlns:p14="http://schemas.microsoft.com/office/powerpoint/2010/main" val="221375956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29699" name="Rectangle 3"/>
          <p:cNvSpPr>
            <a:spLocks noGrp="1" noChangeArrowheads="1"/>
          </p:cNvSpPr>
          <p:nvPr>
            <p:ph idx="1"/>
          </p:nvPr>
        </p:nvSpPr>
        <p:spPr bwMode="auto">
          <a:xfrm>
            <a:off x="2743200" y="1981200"/>
            <a:ext cx="7620000" cy="4114800"/>
          </a:xfrm>
        </p:spPr>
        <p:txBody>
          <a:bodyPr wrap="square" numCol="1" anchor="t" anchorCtr="0" compatLnSpc="1">
            <a:prstTxWarp prst="textNoShape">
              <a:avLst/>
            </a:prstTxWarp>
          </a:bodyPr>
          <a:lstStyle/>
          <a:p>
            <a:pPr algn="ctr">
              <a:buFontTx/>
              <a:buNone/>
            </a:pPr>
            <a:r>
              <a:rPr lang="en-US" altLang="en-US" sz="4000" b="1" i="1">
                <a:solidFill>
                  <a:srgbClr val="CC3300"/>
                </a:solidFill>
              </a:rPr>
              <a:t>Promotion</a:t>
            </a:r>
          </a:p>
          <a:p>
            <a:pPr>
              <a:buFontTx/>
              <a:buNone/>
            </a:pPr>
            <a:r>
              <a:rPr lang="en-US" altLang="en-US" sz="3800" b="1">
                <a:solidFill>
                  <a:srgbClr val="009900"/>
                </a:solidFill>
              </a:rPr>
              <a:t>Message design elements:</a:t>
            </a:r>
          </a:p>
          <a:p>
            <a:r>
              <a:rPr lang="en-US" altLang="en-US" sz="3600" b="1"/>
              <a:t>Type of appeal</a:t>
            </a:r>
          </a:p>
          <a:p>
            <a:r>
              <a:rPr lang="en-US" altLang="en-US" sz="3600" b="1"/>
              <a:t>Tone</a:t>
            </a:r>
          </a:p>
          <a:p>
            <a:r>
              <a:rPr lang="en-US" altLang="en-US" sz="3600" b="1"/>
              <a:t>Spokesperson</a:t>
            </a:r>
            <a:endParaRPr lang="en-US" altLang="en-US" sz="3600"/>
          </a:p>
        </p:txBody>
      </p:sp>
    </p:spTree>
    <p:extLst>
      <p:ext uri="{BB962C8B-B14F-4D97-AF65-F5344CB8AC3E}">
        <p14:creationId xmlns:p14="http://schemas.microsoft.com/office/powerpoint/2010/main" val="227827269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735584"/>
          </a:xfrm>
        </p:spPr>
        <p:txBody>
          <a:bodyPr/>
          <a:lstStyle/>
          <a:p>
            <a:endParaRPr lang="en-US" dirty="0"/>
          </a:p>
        </p:txBody>
      </p:sp>
      <p:sp>
        <p:nvSpPr>
          <p:cNvPr id="3" name="Content Placeholder 2"/>
          <p:cNvSpPr>
            <a:spLocks noGrp="1"/>
          </p:cNvSpPr>
          <p:nvPr>
            <p:ph idx="1"/>
          </p:nvPr>
        </p:nvSpPr>
        <p:spPr>
          <a:xfrm>
            <a:off x="1024128" y="1320800"/>
            <a:ext cx="9720071" cy="4988560"/>
          </a:xfrm>
        </p:spPr>
        <p:txBody>
          <a:bodyPr>
            <a:normAutofit/>
          </a:bodyPr>
          <a:lstStyle/>
          <a:p>
            <a:r>
              <a:rPr lang="en-US" sz="2800" dirty="0" smtClean="0"/>
              <a:t>Price-what </a:t>
            </a:r>
            <a:r>
              <a:rPr lang="en-US" sz="2800" dirty="0"/>
              <a:t>the consumer must give up in order to receive the program's benefits (these costs may be intangible [e.g., changes in beliefs or habits] or tangible [e.g., money, time, or travel</a:t>
            </a:r>
            <a:r>
              <a:rPr lang="en-US" sz="2800" dirty="0" smtClean="0"/>
              <a:t>])</a:t>
            </a:r>
            <a:endParaRPr lang="en-US" sz="2800" dirty="0"/>
          </a:p>
          <a:p>
            <a:r>
              <a:rPr lang="en-US" sz="2800" dirty="0"/>
              <a:t>• Product-what the program is trying to change within the intended audience and what the audience stands to </a:t>
            </a:r>
            <a:r>
              <a:rPr lang="en-US" sz="2800" dirty="0" smtClean="0"/>
              <a:t>gain</a:t>
            </a:r>
            <a:endParaRPr lang="en-US" sz="2800" dirty="0"/>
          </a:p>
          <a:p>
            <a:r>
              <a:rPr lang="en-US" sz="2800" dirty="0"/>
              <a:t>. Promotion-how the exchange is communicated (e.g., appeals used</a:t>
            </a:r>
            <a:r>
              <a:rPr lang="en-US" sz="2800" dirty="0" smtClean="0"/>
              <a:t>)</a:t>
            </a:r>
            <a:endParaRPr lang="en-US" sz="2800" dirty="0"/>
          </a:p>
          <a:p>
            <a:r>
              <a:rPr lang="en-US" sz="2800" dirty="0"/>
              <a:t>Place-what channels the program uses to reach the intended audience (e.g., mass media or interpersonal</a:t>
            </a:r>
          </a:p>
        </p:txBody>
      </p:sp>
    </p:spTree>
    <p:extLst>
      <p:ext uri="{BB962C8B-B14F-4D97-AF65-F5344CB8AC3E}">
        <p14:creationId xmlns:p14="http://schemas.microsoft.com/office/powerpoint/2010/main" val="295418428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Process in SM</a:t>
            </a:r>
            <a:endParaRPr lang="en-US" dirty="0"/>
          </a:p>
        </p:txBody>
      </p:sp>
      <p:sp>
        <p:nvSpPr>
          <p:cNvPr id="3" name="Content Placeholder 2"/>
          <p:cNvSpPr>
            <a:spLocks noGrp="1"/>
          </p:cNvSpPr>
          <p:nvPr>
            <p:ph idx="1"/>
          </p:nvPr>
        </p:nvSpPr>
        <p:spPr>
          <a:xfrm>
            <a:off x="1024128" y="1747520"/>
            <a:ext cx="9720071" cy="4023360"/>
          </a:xfrm>
        </p:spPr>
        <p:txBody>
          <a:bodyPr>
            <a:normAutofit/>
          </a:bodyPr>
          <a:lstStyle/>
          <a:p>
            <a:r>
              <a:rPr lang="en-GB" sz="2800" dirty="0" smtClean="0"/>
              <a:t>The formulation of price, product </a:t>
            </a:r>
            <a:r>
              <a:rPr lang="en-US" sz="2800" dirty="0" smtClean="0"/>
              <a:t>promotion</a:t>
            </a:r>
            <a:r>
              <a:rPr lang="en-US" sz="2800" dirty="0"/>
              <a:t>, and place evolves from research with the consumers to determine what benefits and costs they would consider acceptable and how they might be reached.</a:t>
            </a:r>
          </a:p>
          <a:p>
            <a:endParaRPr lang="en-US" sz="2800" dirty="0"/>
          </a:p>
          <a:p>
            <a:r>
              <a:rPr lang="en-US" sz="2800" dirty="0"/>
              <a:t>. Lessons learned from social marketing stress the importance of understanding the intended audiences and designing strategies based on their wants and needs rather than what good health practice directs that they should do.</a:t>
            </a:r>
          </a:p>
        </p:txBody>
      </p:sp>
    </p:spTree>
    <p:extLst>
      <p:ext uri="{BB962C8B-B14F-4D97-AF65-F5344CB8AC3E}">
        <p14:creationId xmlns:p14="http://schemas.microsoft.com/office/powerpoint/2010/main" val="99909520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Differences between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88954271"/>
              </p:ext>
            </p:extLst>
          </p:nvPr>
        </p:nvGraphicFramePr>
        <p:xfrm>
          <a:off x="1023938" y="2286000"/>
          <a:ext cx="9720262" cy="3890825"/>
        </p:xfrm>
        <a:graphic>
          <a:graphicData uri="http://schemas.openxmlformats.org/drawingml/2006/table">
            <a:tbl>
              <a:tblPr firstRow="1" bandRow="1">
                <a:tableStyleId>{5C22544A-7EE6-4342-B048-85BDC9FD1C3A}</a:tableStyleId>
              </a:tblPr>
              <a:tblGrid>
                <a:gridCol w="4860131">
                  <a:extLst>
                    <a:ext uri="{9D8B030D-6E8A-4147-A177-3AD203B41FA5}">
                      <a16:colId xmlns:a16="http://schemas.microsoft.com/office/drawing/2014/main" val="489126823"/>
                    </a:ext>
                  </a:extLst>
                </a:gridCol>
                <a:gridCol w="4860131">
                  <a:extLst>
                    <a:ext uri="{9D8B030D-6E8A-4147-A177-3AD203B41FA5}">
                      <a16:colId xmlns:a16="http://schemas.microsoft.com/office/drawing/2014/main" val="851279584"/>
                    </a:ext>
                  </a:extLst>
                </a:gridCol>
              </a:tblGrid>
              <a:tr h="812345">
                <a:tc>
                  <a:txBody>
                    <a:bodyPr/>
                    <a:lstStyle/>
                    <a:p>
                      <a:r>
                        <a:rPr lang="en-GB" dirty="0" smtClean="0"/>
                        <a:t>Commercial Marketing </a:t>
                      </a:r>
                      <a:endParaRPr lang="en-US" dirty="0"/>
                    </a:p>
                  </a:txBody>
                  <a:tcPr/>
                </a:tc>
                <a:tc>
                  <a:txBody>
                    <a:bodyPr/>
                    <a:lstStyle/>
                    <a:p>
                      <a:r>
                        <a:rPr lang="en-GB" dirty="0" smtClean="0"/>
                        <a:t>Social Marketing </a:t>
                      </a:r>
                      <a:endParaRPr lang="en-US" dirty="0"/>
                    </a:p>
                  </a:txBody>
                  <a:tcPr/>
                </a:tc>
                <a:extLst>
                  <a:ext uri="{0D108BD9-81ED-4DB2-BD59-A6C34878D82A}">
                    <a16:rowId xmlns:a16="http://schemas.microsoft.com/office/drawing/2014/main" val="3764482060"/>
                  </a:ext>
                </a:extLst>
              </a:tr>
              <a:tr h="2603955">
                <a:tc>
                  <a:txBody>
                    <a:bodyPr/>
                    <a:lstStyle/>
                    <a:p>
                      <a:r>
                        <a:rPr lang="en-GB" sz="2800" dirty="0" smtClean="0"/>
                        <a:t>Objective is profit</a:t>
                      </a:r>
                    </a:p>
                    <a:p>
                      <a:r>
                        <a:rPr lang="en-GB" sz="2800" dirty="0" smtClean="0"/>
                        <a:t>General people</a:t>
                      </a:r>
                      <a:r>
                        <a:rPr lang="en-GB" sz="2800" baseline="0" dirty="0" smtClean="0"/>
                        <a:t> are the target group/population</a:t>
                      </a:r>
                    </a:p>
                    <a:p>
                      <a:r>
                        <a:rPr lang="en-GB" sz="2800" baseline="0" dirty="0" smtClean="0"/>
                        <a:t>Cooperation with government is rare</a:t>
                      </a:r>
                    </a:p>
                    <a:p>
                      <a:r>
                        <a:rPr lang="en-GB" sz="2800" baseline="0" dirty="0" smtClean="0"/>
                        <a:t>Less contributory to development of society</a:t>
                      </a:r>
                      <a:endParaRPr lang="en-US" sz="2800" dirty="0"/>
                    </a:p>
                  </a:txBody>
                  <a:tcPr/>
                </a:tc>
                <a:tc>
                  <a:txBody>
                    <a:bodyPr/>
                    <a:lstStyle/>
                    <a:p>
                      <a:r>
                        <a:rPr lang="en-GB" sz="2800" dirty="0" smtClean="0"/>
                        <a:t>Objective is welfare</a:t>
                      </a:r>
                    </a:p>
                    <a:p>
                      <a:r>
                        <a:rPr lang="en-GB" sz="2800" dirty="0" smtClean="0"/>
                        <a:t>People in need are the target group/population</a:t>
                      </a:r>
                    </a:p>
                    <a:p>
                      <a:r>
                        <a:rPr lang="en-GB" sz="2800" dirty="0" smtClean="0"/>
                        <a:t>Cooperation</a:t>
                      </a:r>
                      <a:r>
                        <a:rPr lang="en-GB" sz="2800" baseline="0" dirty="0" smtClean="0"/>
                        <a:t> with government is often.</a:t>
                      </a:r>
                    </a:p>
                    <a:p>
                      <a:r>
                        <a:rPr lang="en-GB" sz="2800" baseline="0" dirty="0" smtClean="0"/>
                        <a:t>High contributory to development of society</a:t>
                      </a:r>
                      <a:endParaRPr lang="en-US" sz="2800" dirty="0"/>
                    </a:p>
                  </a:txBody>
                  <a:tcPr/>
                </a:tc>
                <a:extLst>
                  <a:ext uri="{0D108BD9-81ED-4DB2-BD59-A6C34878D82A}">
                    <a16:rowId xmlns:a16="http://schemas.microsoft.com/office/drawing/2014/main" val="3539729592"/>
                  </a:ext>
                </a:extLst>
              </a:tr>
            </a:tbl>
          </a:graphicData>
        </a:graphic>
      </p:graphicFrame>
    </p:spTree>
    <p:extLst>
      <p:ext uri="{BB962C8B-B14F-4D97-AF65-F5344CB8AC3E}">
        <p14:creationId xmlns:p14="http://schemas.microsoft.com/office/powerpoint/2010/main" val="365250963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24128" y="2286000"/>
            <a:ext cx="10568432" cy="4023360"/>
          </a:xfrm>
        </p:spPr>
        <p:txBody>
          <a:bodyPr>
            <a:normAutofit/>
          </a:bodyPr>
          <a:lstStyle/>
          <a:p>
            <a:r>
              <a:rPr lang="en-GB" sz="3200" dirty="0" smtClean="0"/>
              <a:t>Social marketing services are provided in substantial cost to middle section and in zero cost (free of cost) to lower section</a:t>
            </a:r>
          </a:p>
          <a:p>
            <a:r>
              <a:rPr lang="en-GB" sz="3200" dirty="0" smtClean="0"/>
              <a:t>Limitation: Caution should be taken to provide subsidy as excessive subsidy can kill the program. </a:t>
            </a:r>
            <a:endParaRPr lang="en-US" sz="3200" dirty="0"/>
          </a:p>
        </p:txBody>
      </p:sp>
    </p:spTree>
    <p:extLst>
      <p:ext uri="{BB962C8B-B14F-4D97-AF65-F5344CB8AC3E}">
        <p14:creationId xmlns:p14="http://schemas.microsoft.com/office/powerpoint/2010/main" val="56680057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ltLang="en-US" b="1" smtClean="0">
                <a:solidFill>
                  <a:schemeClr val="accent2"/>
                </a:solidFill>
              </a:rPr>
              <a:t>What is Social Marketing?</a:t>
            </a:r>
            <a:endParaRPr lang="en-US" altLang="en-US" smtClean="0">
              <a:solidFill>
                <a:schemeClr val="accent2"/>
              </a:solidFill>
            </a:endParaRPr>
          </a:p>
        </p:txBody>
      </p:sp>
      <p:sp>
        <p:nvSpPr>
          <p:cNvPr id="4099" name="Text Box 3"/>
          <p:cNvSpPr txBox="1">
            <a:spLocks noChangeArrowheads="1"/>
          </p:cNvSpPr>
          <p:nvPr/>
        </p:nvSpPr>
        <p:spPr bwMode="auto">
          <a:xfrm>
            <a:off x="304800" y="2273301"/>
            <a:ext cx="110744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2800" b="1" dirty="0"/>
              <a:t>It is a marketing strategy modeled after corporate marketing, used by health professionals to develop successful health messages.</a:t>
            </a:r>
          </a:p>
        </p:txBody>
      </p:sp>
    </p:spTree>
    <p:extLst>
      <p:ext uri="{BB962C8B-B14F-4D97-AF65-F5344CB8AC3E}">
        <p14:creationId xmlns:p14="http://schemas.microsoft.com/office/powerpoint/2010/main" val="269557290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5123" name="Rectangle 3"/>
          <p:cNvSpPr>
            <a:spLocks noGrp="1" noChangeArrowheads="1"/>
          </p:cNvSpPr>
          <p:nvPr>
            <p:ph idx="1"/>
          </p:nvPr>
        </p:nvSpPr>
        <p:spPr bwMode="auto">
          <a:xfrm>
            <a:off x="2514600" y="1828800"/>
            <a:ext cx="7620000" cy="4343400"/>
          </a:xfrm>
        </p:spPr>
        <p:txBody>
          <a:bodyPr wrap="square" numCol="1" anchor="t" anchorCtr="0" compatLnSpc="1">
            <a:prstTxWarp prst="textNoShape">
              <a:avLst/>
            </a:prstTxWarp>
          </a:bodyPr>
          <a:lstStyle/>
          <a:p>
            <a:pPr algn="ctr">
              <a:buFontTx/>
              <a:buNone/>
            </a:pPr>
            <a:r>
              <a:rPr lang="en-US" altLang="en-US" sz="4000" b="1" i="1">
                <a:solidFill>
                  <a:srgbClr val="CC3300"/>
                </a:solidFill>
              </a:rPr>
              <a:t>Key concepts</a:t>
            </a:r>
          </a:p>
          <a:p>
            <a:r>
              <a:rPr lang="en-US" altLang="en-US" b="1" smtClean="0"/>
              <a:t>Uses commercial marketing technologies and theory</a:t>
            </a:r>
          </a:p>
          <a:p>
            <a:r>
              <a:rPr lang="en-US" altLang="en-US" b="1" smtClean="0"/>
              <a:t>Brings about voluntary behavior change</a:t>
            </a:r>
          </a:p>
          <a:p>
            <a:r>
              <a:rPr lang="en-US" altLang="en-US" b="1" smtClean="0"/>
              <a:t>Targets specific audiences</a:t>
            </a:r>
          </a:p>
          <a:p>
            <a:r>
              <a:rPr lang="en-US" altLang="en-US" b="1" smtClean="0"/>
              <a:t>Focus is on personal welfare and that of society</a:t>
            </a:r>
            <a:endParaRPr lang="en-US" altLang="en-US" smtClean="0"/>
          </a:p>
        </p:txBody>
      </p:sp>
    </p:spTree>
    <p:extLst>
      <p:ext uri="{BB962C8B-B14F-4D97-AF65-F5344CB8AC3E}">
        <p14:creationId xmlns:p14="http://schemas.microsoft.com/office/powerpoint/2010/main" val="121017842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6147" name="Rectangle 3"/>
          <p:cNvSpPr>
            <a:spLocks noGrp="1" noChangeArrowheads="1"/>
          </p:cNvSpPr>
          <p:nvPr>
            <p:ph idx="1"/>
          </p:nvPr>
        </p:nvSpPr>
        <p:spPr bwMode="auto"/>
        <p:txBody>
          <a:bodyPr wrap="square" numCol="1" anchor="t" anchorCtr="0" compatLnSpc="1">
            <a:prstTxWarp prst="textNoShape">
              <a:avLst/>
            </a:prstTxWarp>
          </a:bodyPr>
          <a:lstStyle/>
          <a:p>
            <a:pPr algn="ctr">
              <a:buFontTx/>
              <a:buNone/>
            </a:pPr>
            <a:r>
              <a:rPr lang="en-US" altLang="en-US" sz="4000" b="1" i="1">
                <a:solidFill>
                  <a:srgbClr val="CC3300"/>
                </a:solidFill>
              </a:rPr>
              <a:t>Potential Applications</a:t>
            </a:r>
          </a:p>
          <a:p>
            <a:r>
              <a:rPr lang="en-US" altLang="en-US" sz="3600" b="1"/>
              <a:t>Promote healthy behavior</a:t>
            </a:r>
          </a:p>
          <a:p>
            <a:r>
              <a:rPr lang="en-US" altLang="en-US" sz="3600" b="1"/>
              <a:t>Promote services</a:t>
            </a:r>
          </a:p>
          <a:p>
            <a:r>
              <a:rPr lang="en-US" altLang="en-US" sz="3600" b="1"/>
              <a:t>Increase utilization rates</a:t>
            </a:r>
          </a:p>
          <a:p>
            <a:r>
              <a:rPr lang="en-US" altLang="en-US" sz="3600" b="1"/>
              <a:t>Improve customer satisfaction</a:t>
            </a:r>
          </a:p>
          <a:p>
            <a:r>
              <a:rPr lang="en-US" altLang="en-US" sz="3600" b="1"/>
              <a:t>Enhance compliance</a:t>
            </a:r>
          </a:p>
        </p:txBody>
      </p:sp>
    </p:spTree>
    <p:extLst>
      <p:ext uri="{BB962C8B-B14F-4D97-AF65-F5344CB8AC3E}">
        <p14:creationId xmlns:p14="http://schemas.microsoft.com/office/powerpoint/2010/main" val="183989001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p>
        </p:txBody>
      </p:sp>
      <p:sp>
        <p:nvSpPr>
          <p:cNvPr id="7171" name="Rectangle 3"/>
          <p:cNvSpPr>
            <a:spLocks noGrp="1" noChangeArrowheads="1"/>
          </p:cNvSpPr>
          <p:nvPr>
            <p:ph idx="1"/>
          </p:nvPr>
        </p:nvSpPr>
        <p:spPr bwMode="auto">
          <a:xfrm>
            <a:off x="2590800" y="2057400"/>
            <a:ext cx="7620000" cy="4114800"/>
          </a:xfrm>
        </p:spPr>
        <p:txBody>
          <a:bodyPr wrap="square" numCol="1" anchor="t" anchorCtr="0" compatLnSpc="1">
            <a:prstTxWarp prst="textNoShape">
              <a:avLst/>
            </a:prstTxWarp>
          </a:bodyPr>
          <a:lstStyle/>
          <a:p>
            <a:pPr algn="ctr">
              <a:buFontTx/>
              <a:buNone/>
            </a:pPr>
            <a:r>
              <a:rPr lang="en-US" altLang="en-US" sz="4000" b="1" i="1">
                <a:solidFill>
                  <a:srgbClr val="CC3300"/>
                </a:solidFill>
              </a:rPr>
              <a:t>Social Marketing’s Popularity</a:t>
            </a:r>
            <a:endParaRPr lang="en-US" altLang="en-US" sz="4800" b="1" i="1">
              <a:solidFill>
                <a:srgbClr val="CC3300"/>
              </a:solidFill>
            </a:endParaRPr>
          </a:p>
          <a:p>
            <a:r>
              <a:rPr lang="en-US" altLang="en-US" sz="3600" b="1"/>
              <a:t>It works by bringing about       behavior change</a:t>
            </a:r>
          </a:p>
          <a:p>
            <a:r>
              <a:rPr lang="en-US" altLang="en-US" sz="3600" b="1"/>
              <a:t>More cost effective</a:t>
            </a:r>
          </a:p>
          <a:p>
            <a:r>
              <a:rPr lang="en-US" altLang="en-US" sz="3600" b="1"/>
              <a:t>Reaches larger numbers</a:t>
            </a:r>
            <a:endParaRPr lang="en-US" altLang="en-US" smtClean="0"/>
          </a:p>
        </p:txBody>
      </p:sp>
    </p:spTree>
    <p:extLst>
      <p:ext uri="{BB962C8B-B14F-4D97-AF65-F5344CB8AC3E}">
        <p14:creationId xmlns:p14="http://schemas.microsoft.com/office/powerpoint/2010/main" val="59907747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p>
        </p:txBody>
      </p:sp>
      <p:sp>
        <p:nvSpPr>
          <p:cNvPr id="8195" name="Rectangle 3"/>
          <p:cNvSpPr>
            <a:spLocks noGrp="1" noChangeArrowheads="1"/>
          </p:cNvSpPr>
          <p:nvPr>
            <p:ph idx="1"/>
          </p:nvPr>
        </p:nvSpPr>
        <p:spPr bwMode="auto"/>
        <p:txBody>
          <a:bodyPr wrap="square" numCol="1" anchor="t" anchorCtr="0" compatLnSpc="1">
            <a:prstTxWarp prst="textNoShape">
              <a:avLst/>
            </a:prstTxWarp>
            <a:normAutofit lnSpcReduction="10000"/>
          </a:bodyPr>
          <a:lstStyle/>
          <a:p>
            <a:pPr marL="685800" indent="-685800">
              <a:buNone/>
            </a:pPr>
            <a:r>
              <a:rPr lang="en-US" altLang="en-US" sz="3600"/>
              <a:t>      </a:t>
            </a:r>
            <a:r>
              <a:rPr lang="en-US" altLang="en-US" sz="4000" b="1" i="1">
                <a:solidFill>
                  <a:srgbClr val="CC3300"/>
                </a:solidFill>
              </a:rPr>
              <a:t>Distinguishing Features of Social Marketing</a:t>
            </a:r>
          </a:p>
          <a:p>
            <a:pPr marL="685800" indent="-685800"/>
            <a:r>
              <a:rPr lang="en-US" altLang="en-US" sz="4000"/>
              <a:t>  </a:t>
            </a:r>
            <a:r>
              <a:rPr lang="en-US" altLang="en-US" sz="3600" b="1"/>
              <a:t>Exchange theory</a:t>
            </a:r>
          </a:p>
          <a:p>
            <a:pPr marL="685800" indent="-685800"/>
            <a:r>
              <a:rPr lang="en-US" altLang="en-US" sz="3600" b="1"/>
              <a:t>  Consumer orientation</a:t>
            </a:r>
          </a:p>
          <a:p>
            <a:pPr marL="685800" indent="-685800"/>
            <a:r>
              <a:rPr lang="en-US" altLang="en-US" sz="3600" b="1"/>
              <a:t>  Data based decision making</a:t>
            </a:r>
          </a:p>
          <a:p>
            <a:pPr marL="685800" indent="-685800"/>
            <a:r>
              <a:rPr lang="en-US" altLang="en-US" sz="3600" b="1"/>
              <a:t>  Competition</a:t>
            </a:r>
          </a:p>
          <a:p>
            <a:pPr marL="685800" indent="-685800"/>
            <a:r>
              <a:rPr lang="en-US" altLang="en-US" sz="3600" b="1"/>
              <a:t>  Willingness to change offer</a:t>
            </a:r>
            <a:endParaRPr lang="en-US" altLang="en-US" smtClean="0"/>
          </a:p>
        </p:txBody>
      </p:sp>
    </p:spTree>
    <p:extLst>
      <p:ext uri="{BB962C8B-B14F-4D97-AF65-F5344CB8AC3E}">
        <p14:creationId xmlns:p14="http://schemas.microsoft.com/office/powerpoint/2010/main" val="29221788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1840" y="585216"/>
            <a:ext cx="10576560" cy="5723509"/>
          </a:xfrm>
        </p:spPr>
      </p:pic>
    </p:spTree>
    <p:extLst>
      <p:ext uri="{BB962C8B-B14F-4D97-AF65-F5344CB8AC3E}">
        <p14:creationId xmlns:p14="http://schemas.microsoft.com/office/powerpoint/2010/main" val="265543406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p>
        </p:txBody>
      </p:sp>
      <p:sp>
        <p:nvSpPr>
          <p:cNvPr id="9219" name="Rectangle 3"/>
          <p:cNvSpPr>
            <a:spLocks noGrp="1" noChangeArrowheads="1"/>
          </p:cNvSpPr>
          <p:nvPr>
            <p:ph idx="1"/>
          </p:nvPr>
        </p:nvSpPr>
        <p:spPr bwMode="auto">
          <a:xfrm>
            <a:off x="2590800" y="2057400"/>
            <a:ext cx="7620000" cy="3276600"/>
          </a:xfrm>
        </p:spPr>
        <p:txBody>
          <a:bodyPr wrap="square" numCol="1" anchor="t" anchorCtr="0" compatLnSpc="1">
            <a:prstTxWarp prst="textNoShape">
              <a:avLst/>
            </a:prstTxWarp>
          </a:bodyPr>
          <a:lstStyle/>
          <a:p>
            <a:pPr algn="ctr">
              <a:buFontTx/>
              <a:buNone/>
            </a:pPr>
            <a:r>
              <a:rPr lang="en-US" altLang="en-US" sz="4000" b="1" i="1">
                <a:solidFill>
                  <a:srgbClr val="CC3300"/>
                </a:solidFill>
              </a:rPr>
              <a:t># 1  Consumer Orientation</a:t>
            </a:r>
          </a:p>
          <a:p>
            <a:r>
              <a:rPr lang="en-US" altLang="en-US" sz="3600" b="1"/>
              <a:t>Understand consumer perceptions</a:t>
            </a:r>
          </a:p>
          <a:p>
            <a:r>
              <a:rPr lang="en-US" altLang="en-US" sz="3600" b="1"/>
              <a:t>Which benefits they find attractive</a:t>
            </a:r>
          </a:p>
          <a:p>
            <a:r>
              <a:rPr lang="en-US" altLang="en-US" sz="3600" b="1"/>
              <a:t>Costs or barriers that deter them</a:t>
            </a:r>
            <a:endParaRPr lang="en-US" altLang="en-US" smtClean="0"/>
          </a:p>
        </p:txBody>
      </p:sp>
    </p:spTree>
    <p:extLst>
      <p:ext uri="{BB962C8B-B14F-4D97-AF65-F5344CB8AC3E}">
        <p14:creationId xmlns:p14="http://schemas.microsoft.com/office/powerpoint/2010/main" val="135644182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10243" name="Rectangle 3"/>
          <p:cNvSpPr>
            <a:spLocks noGrp="1" noChangeArrowheads="1"/>
          </p:cNvSpPr>
          <p:nvPr>
            <p:ph idx="1"/>
          </p:nvPr>
        </p:nvSpPr>
        <p:spPr bwMode="auto">
          <a:xfrm>
            <a:off x="1024128" y="1828800"/>
            <a:ext cx="8653272" cy="4572000"/>
          </a:xfrm>
        </p:spPr>
        <p:txBody>
          <a:bodyPr wrap="square" numCol="1" anchor="t" anchorCtr="0" compatLnSpc="1">
            <a:prstTxWarp prst="textNoShape">
              <a:avLst/>
            </a:prstTxWarp>
          </a:bodyPr>
          <a:lstStyle/>
          <a:p>
            <a:pPr algn="ctr">
              <a:buFontTx/>
              <a:buNone/>
            </a:pPr>
            <a:r>
              <a:rPr lang="en-US" altLang="en-US" sz="3600" b="1" i="1" dirty="0">
                <a:solidFill>
                  <a:srgbClr val="CC3300"/>
                </a:solidFill>
              </a:rPr>
              <a:t>  </a:t>
            </a:r>
            <a:r>
              <a:rPr lang="en-US" altLang="en-US" sz="4000" b="1" i="1" dirty="0">
                <a:solidFill>
                  <a:srgbClr val="CC3300"/>
                </a:solidFill>
              </a:rPr>
              <a:t>Put Simply, Consumer Orientation Means</a:t>
            </a:r>
            <a:endParaRPr lang="en-US" altLang="en-US" sz="3600" dirty="0"/>
          </a:p>
          <a:p>
            <a:r>
              <a:rPr lang="en-US" altLang="en-US" sz="3600" b="1" dirty="0"/>
              <a:t>Understand what they want and need</a:t>
            </a:r>
          </a:p>
          <a:p>
            <a:r>
              <a:rPr lang="en-US" altLang="en-US" sz="3600" b="1" dirty="0"/>
              <a:t>Respond to their wants and needs</a:t>
            </a:r>
            <a:endParaRPr lang="en-US" altLang="en-US" dirty="0" smtClean="0"/>
          </a:p>
        </p:txBody>
      </p:sp>
    </p:spTree>
    <p:extLst>
      <p:ext uri="{BB962C8B-B14F-4D97-AF65-F5344CB8AC3E}">
        <p14:creationId xmlns:p14="http://schemas.microsoft.com/office/powerpoint/2010/main" val="222593299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31747" name="Rectangle 3"/>
          <p:cNvSpPr>
            <a:spLocks noGrp="1" noChangeArrowheads="1"/>
          </p:cNvSpPr>
          <p:nvPr>
            <p:ph idx="1"/>
          </p:nvPr>
        </p:nvSpPr>
        <p:spPr>
          <a:xfrm>
            <a:off x="1412240" y="1676400"/>
            <a:ext cx="9946640" cy="4191000"/>
          </a:xfrm>
        </p:spPr>
        <p:txBody>
          <a:bodyPr>
            <a:normAutofit/>
          </a:bodyPr>
          <a:lstStyle/>
          <a:p>
            <a:pPr algn="ctr">
              <a:spcAft>
                <a:spcPts val="0"/>
              </a:spcAft>
              <a:buNone/>
              <a:defRPr/>
            </a:pPr>
            <a:r>
              <a:rPr lang="en-US" sz="4000" b="1" i="1" dirty="0">
                <a:solidFill>
                  <a:srgbClr val="CC3300"/>
                </a:solidFill>
              </a:rPr>
              <a:t>#2  Exchange Theory</a:t>
            </a:r>
          </a:p>
          <a:p>
            <a:pPr>
              <a:spcAft>
                <a:spcPts val="0"/>
              </a:spcAft>
              <a:defRPr/>
            </a:pPr>
            <a:r>
              <a:rPr lang="en-US" sz="3600" b="1" dirty="0">
                <a:effectLst>
                  <a:outerShdw blurRad="38100" dist="38100" dir="2700000" algn="tl">
                    <a:srgbClr val="000000">
                      <a:alpha val="43137"/>
                    </a:srgbClr>
                  </a:outerShdw>
                </a:effectLst>
              </a:rPr>
              <a:t>Exchange time and effort for benefits</a:t>
            </a:r>
          </a:p>
          <a:p>
            <a:pPr>
              <a:spcAft>
                <a:spcPts val="0"/>
              </a:spcAft>
              <a:defRPr/>
            </a:pPr>
            <a:r>
              <a:rPr lang="en-US" sz="3600" b="1" dirty="0"/>
              <a:t>Make an attractive offer</a:t>
            </a:r>
          </a:p>
          <a:p>
            <a:pPr>
              <a:spcAft>
                <a:spcPts val="0"/>
              </a:spcAft>
              <a:defRPr/>
            </a:pPr>
            <a:r>
              <a:rPr lang="en-US" sz="3600" dirty="0">
                <a:effectLst>
                  <a:outerShdw blurRad="38100" dist="38100" dir="2700000" algn="tl">
                    <a:srgbClr val="000000">
                      <a:alpha val="43137"/>
                    </a:srgbClr>
                  </a:outerShdw>
                </a:effectLst>
              </a:rPr>
              <a:t>Create an awareness that the problem exists</a:t>
            </a:r>
          </a:p>
          <a:p>
            <a:pPr>
              <a:spcAft>
                <a:spcPts val="0"/>
              </a:spcAft>
              <a:defRPr/>
            </a:pPr>
            <a:r>
              <a:rPr lang="en-US" sz="3600" b="1" dirty="0"/>
              <a:t>Demonstrate the product’s benefits</a:t>
            </a:r>
          </a:p>
          <a:p>
            <a:pPr>
              <a:spcAft>
                <a:spcPts val="0"/>
              </a:spcAft>
              <a:defRPr/>
            </a:pPr>
            <a:r>
              <a:rPr lang="en-US" sz="3600" b="1" dirty="0"/>
              <a:t>Help lower the price</a:t>
            </a:r>
            <a:endParaRPr lang="en-US" dirty="0" smtClean="0"/>
          </a:p>
        </p:txBody>
      </p:sp>
    </p:spTree>
    <p:extLst>
      <p:ext uri="{BB962C8B-B14F-4D97-AF65-F5344CB8AC3E}">
        <p14:creationId xmlns:p14="http://schemas.microsoft.com/office/powerpoint/2010/main" val="298774928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32771" name="Rectangle 3"/>
          <p:cNvSpPr>
            <a:spLocks noGrp="1" noChangeArrowheads="1"/>
          </p:cNvSpPr>
          <p:nvPr>
            <p:ph idx="1"/>
          </p:nvPr>
        </p:nvSpPr>
        <p:spPr/>
        <p:txBody>
          <a:bodyPr/>
          <a:lstStyle/>
          <a:p>
            <a:pPr algn="ctr">
              <a:spcAft>
                <a:spcPts val="0"/>
              </a:spcAft>
              <a:buNone/>
              <a:defRPr/>
            </a:pPr>
            <a:r>
              <a:rPr lang="en-US" sz="4000" b="1" i="1" dirty="0">
                <a:solidFill>
                  <a:srgbClr val="CC3300"/>
                </a:solidFill>
              </a:rPr>
              <a:t>#3  Data Based Decision Making</a:t>
            </a:r>
          </a:p>
          <a:p>
            <a:pPr>
              <a:spcAft>
                <a:spcPts val="0"/>
              </a:spcAft>
              <a:defRPr/>
            </a:pPr>
            <a:r>
              <a:rPr lang="en-US" sz="3600" b="1" dirty="0">
                <a:effectLst>
                  <a:outerShdw blurRad="38100" dist="38100" dir="2700000" algn="tl">
                    <a:srgbClr val="000000">
                      <a:alpha val="43137"/>
                    </a:srgbClr>
                  </a:outerShdw>
                </a:effectLst>
              </a:rPr>
              <a:t>Logical model for planning</a:t>
            </a:r>
          </a:p>
          <a:p>
            <a:pPr>
              <a:spcAft>
                <a:spcPts val="0"/>
              </a:spcAft>
              <a:defRPr/>
            </a:pPr>
            <a:r>
              <a:rPr lang="en-US" sz="3600" b="1" dirty="0"/>
              <a:t>How you plan to help</a:t>
            </a:r>
          </a:p>
          <a:p>
            <a:pPr>
              <a:spcAft>
                <a:spcPts val="0"/>
              </a:spcAft>
              <a:defRPr/>
            </a:pPr>
            <a:r>
              <a:rPr lang="en-US" sz="3600" b="1" dirty="0"/>
              <a:t>What you will help them to do</a:t>
            </a:r>
          </a:p>
          <a:p>
            <a:pPr>
              <a:spcAft>
                <a:spcPts val="0"/>
              </a:spcAft>
              <a:defRPr/>
            </a:pPr>
            <a:r>
              <a:rPr lang="en-US" sz="3600" b="1" dirty="0">
                <a:effectLst>
                  <a:outerShdw blurRad="38100" dist="38100" dir="2700000" algn="tl">
                    <a:srgbClr val="000000">
                      <a:alpha val="43137"/>
                    </a:srgbClr>
                  </a:outerShdw>
                </a:effectLst>
              </a:rPr>
              <a:t>Which factors you must address</a:t>
            </a:r>
          </a:p>
        </p:txBody>
      </p:sp>
    </p:spTree>
    <p:extLst>
      <p:ext uri="{BB962C8B-B14F-4D97-AF65-F5344CB8AC3E}">
        <p14:creationId xmlns:p14="http://schemas.microsoft.com/office/powerpoint/2010/main" val="293045276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33795" name="Rectangle 3"/>
          <p:cNvSpPr>
            <a:spLocks noGrp="1" noChangeArrowheads="1"/>
          </p:cNvSpPr>
          <p:nvPr>
            <p:ph idx="1"/>
          </p:nvPr>
        </p:nvSpPr>
        <p:spPr>
          <a:xfrm>
            <a:off x="629920" y="1981200"/>
            <a:ext cx="10942320" cy="4038600"/>
          </a:xfrm>
        </p:spPr>
        <p:txBody>
          <a:bodyPr/>
          <a:lstStyle/>
          <a:p>
            <a:pPr algn="ctr">
              <a:spcAft>
                <a:spcPts val="0"/>
              </a:spcAft>
              <a:buNone/>
              <a:defRPr/>
            </a:pPr>
            <a:r>
              <a:rPr lang="en-US" sz="3600" dirty="0"/>
              <a:t>	</a:t>
            </a:r>
            <a:r>
              <a:rPr lang="en-US" sz="4000" b="1" i="1" dirty="0">
                <a:solidFill>
                  <a:srgbClr val="CC3300"/>
                </a:solidFill>
              </a:rPr>
              <a:t>#4  Competition</a:t>
            </a:r>
            <a:endParaRPr lang="en-US" sz="3600" b="1" i="1" dirty="0">
              <a:solidFill>
                <a:srgbClr val="CC3300"/>
              </a:solidFill>
            </a:endParaRPr>
          </a:p>
          <a:p>
            <a:pPr>
              <a:spcAft>
                <a:spcPts val="0"/>
              </a:spcAft>
              <a:defRPr/>
            </a:pPr>
            <a:r>
              <a:rPr lang="en-US" sz="3600" dirty="0"/>
              <a:t>Marketers keep a </a:t>
            </a:r>
            <a:r>
              <a:rPr lang="en-US" sz="3600" dirty="0">
                <a:effectLst>
                  <a:outerShdw blurRad="38100" dist="38100" dir="2700000" algn="tl">
                    <a:srgbClr val="000000">
                      <a:alpha val="43137"/>
                    </a:srgbClr>
                  </a:outerShdw>
                </a:effectLst>
              </a:rPr>
              <a:t>steady/fixed eye on the competition</a:t>
            </a:r>
          </a:p>
          <a:p>
            <a:pPr>
              <a:spcAft>
                <a:spcPts val="0"/>
              </a:spcAft>
              <a:defRPr/>
            </a:pPr>
            <a:r>
              <a:rPr lang="en-US" sz="3600" dirty="0"/>
              <a:t>Marketers position products </a:t>
            </a:r>
            <a:r>
              <a:rPr lang="en-US" sz="3600" dirty="0">
                <a:effectLst>
                  <a:outerShdw blurRad="38100" dist="38100" dir="2700000" algn="tl">
                    <a:srgbClr val="000000">
                      <a:alpha val="43137"/>
                    </a:srgbClr>
                  </a:outerShdw>
                </a:effectLst>
              </a:rPr>
              <a:t>relative to the competition</a:t>
            </a:r>
          </a:p>
        </p:txBody>
      </p:sp>
    </p:spTree>
    <p:extLst>
      <p:ext uri="{BB962C8B-B14F-4D97-AF65-F5344CB8AC3E}">
        <p14:creationId xmlns:p14="http://schemas.microsoft.com/office/powerpoint/2010/main" val="336106785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34819" name="Rectangle 3"/>
          <p:cNvSpPr>
            <a:spLocks noGrp="1" noChangeArrowheads="1"/>
          </p:cNvSpPr>
          <p:nvPr>
            <p:ph idx="1"/>
          </p:nvPr>
        </p:nvSpPr>
        <p:spPr>
          <a:xfrm>
            <a:off x="2590800" y="2133600"/>
            <a:ext cx="7620000" cy="4114800"/>
          </a:xfrm>
        </p:spPr>
        <p:txBody>
          <a:bodyPr/>
          <a:lstStyle/>
          <a:p>
            <a:pPr algn="ctr">
              <a:spcAft>
                <a:spcPts val="0"/>
              </a:spcAft>
              <a:buNone/>
              <a:defRPr/>
            </a:pPr>
            <a:r>
              <a:rPr lang="en-US" sz="4000" b="1" i="1" dirty="0">
                <a:solidFill>
                  <a:srgbClr val="CC3300"/>
                </a:solidFill>
              </a:rPr>
              <a:t>#5  Willingness to Change Offer</a:t>
            </a:r>
          </a:p>
          <a:p>
            <a:pPr>
              <a:spcAft>
                <a:spcPts val="0"/>
              </a:spcAft>
              <a:defRPr/>
            </a:pPr>
            <a:r>
              <a:rPr lang="en-US" sz="2800" b="1" dirty="0"/>
              <a:t>Committed to designing products </a:t>
            </a:r>
            <a:r>
              <a:rPr lang="en-US" sz="2800" b="1" dirty="0">
                <a:effectLst>
                  <a:outerShdw blurRad="38100" dist="38100" dir="2700000" algn="tl">
                    <a:srgbClr val="000000">
                      <a:alpha val="43137"/>
                    </a:srgbClr>
                  </a:outerShdw>
                </a:effectLst>
              </a:rPr>
              <a:t>consumers want</a:t>
            </a:r>
          </a:p>
          <a:p>
            <a:pPr>
              <a:spcAft>
                <a:spcPts val="0"/>
              </a:spcAft>
              <a:defRPr/>
            </a:pPr>
            <a:endParaRPr lang="en-US" sz="2800" b="1" dirty="0">
              <a:effectLst>
                <a:outerShdw blurRad="38100" dist="38100" dir="2700000" algn="tl">
                  <a:srgbClr val="000000">
                    <a:alpha val="43137"/>
                  </a:srgbClr>
                </a:outerShdw>
              </a:effectLst>
            </a:endParaRPr>
          </a:p>
          <a:p>
            <a:pPr>
              <a:spcAft>
                <a:spcPts val="0"/>
              </a:spcAft>
              <a:defRPr/>
            </a:pPr>
            <a:r>
              <a:rPr lang="en-US" sz="2800" b="1" dirty="0"/>
              <a:t>Committed to </a:t>
            </a:r>
            <a:r>
              <a:rPr lang="en-US" sz="2800" b="1" dirty="0">
                <a:effectLst>
                  <a:outerShdw blurRad="38100" dist="38100" dir="2700000" algn="tl">
                    <a:srgbClr val="000000">
                      <a:alpha val="43137"/>
                    </a:srgbClr>
                  </a:outerShdw>
                </a:effectLst>
              </a:rPr>
              <a:t>modifying programs</a:t>
            </a:r>
          </a:p>
          <a:p>
            <a:pPr>
              <a:spcAft>
                <a:spcPts val="0"/>
              </a:spcAft>
              <a:defRPr/>
            </a:pPr>
            <a:endParaRPr lang="en-US" sz="2800" b="1" dirty="0">
              <a:effectLst>
                <a:outerShdw blurRad="38100" dist="38100" dir="2700000" algn="tl">
                  <a:srgbClr val="000000">
                    <a:alpha val="43137"/>
                  </a:srgbClr>
                </a:outerShdw>
              </a:effectLst>
            </a:endParaRPr>
          </a:p>
          <a:p>
            <a:pPr>
              <a:spcAft>
                <a:spcPts val="0"/>
              </a:spcAft>
              <a:defRPr/>
            </a:pPr>
            <a:r>
              <a:rPr lang="en-US" sz="2800" b="1" dirty="0"/>
              <a:t>Committed to addressing </a:t>
            </a:r>
            <a:r>
              <a:rPr lang="en-US" sz="2800" b="1" dirty="0">
                <a:effectLst>
                  <a:outerShdw blurRad="38100" dist="38100" dir="2700000" algn="tl">
                    <a:srgbClr val="000000">
                      <a:alpha val="43137"/>
                    </a:srgbClr>
                  </a:outerShdw>
                </a:effectLst>
              </a:rPr>
              <a:t>facts that influence their behavior</a:t>
            </a:r>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1802954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15363" name="Rectangle 3"/>
          <p:cNvSpPr>
            <a:spLocks noGrp="1" noChangeArrowheads="1"/>
          </p:cNvSpPr>
          <p:nvPr>
            <p:ph idx="1"/>
          </p:nvPr>
        </p:nvSpPr>
        <p:spPr bwMode="auto">
          <a:xfrm>
            <a:off x="3200400" y="2209800"/>
            <a:ext cx="7239000" cy="4114800"/>
          </a:xfrm>
        </p:spPr>
        <p:txBody>
          <a:bodyPr wrap="square" numCol="1" anchor="t" anchorCtr="0" compatLnSpc="1">
            <a:prstTxWarp prst="textNoShape">
              <a:avLst/>
            </a:prstTxWarp>
          </a:bodyPr>
          <a:lstStyle/>
          <a:p>
            <a:pPr>
              <a:buFontTx/>
              <a:buNone/>
            </a:pPr>
            <a:endParaRPr lang="en-US" altLang="en-US" sz="4400"/>
          </a:p>
          <a:p>
            <a:pPr>
              <a:buFontTx/>
              <a:buNone/>
            </a:pPr>
            <a:r>
              <a:rPr lang="en-US" altLang="en-US" sz="4800" b="1">
                <a:solidFill>
                  <a:srgbClr val="009900"/>
                </a:solidFill>
              </a:rPr>
              <a:t>Top Down Planning</a:t>
            </a:r>
          </a:p>
          <a:p>
            <a:r>
              <a:rPr lang="en-US" altLang="en-US" sz="4000" b="1"/>
              <a:t>Expert driven</a:t>
            </a:r>
          </a:p>
          <a:p>
            <a:r>
              <a:rPr lang="en-US" altLang="en-US" sz="4000" b="1"/>
              <a:t>Best practices</a:t>
            </a:r>
          </a:p>
          <a:p>
            <a:r>
              <a:rPr lang="en-US" altLang="en-US" sz="4000" b="1"/>
              <a:t>Literature review</a:t>
            </a:r>
            <a:endParaRPr lang="en-US" altLang="en-US" sz="3600"/>
          </a:p>
        </p:txBody>
      </p:sp>
      <p:sp>
        <p:nvSpPr>
          <p:cNvPr id="15364" name="Rectangle 5"/>
          <p:cNvSpPr>
            <a:spLocks noChangeArrowheads="1"/>
          </p:cNvSpPr>
          <p:nvPr/>
        </p:nvSpPr>
        <p:spPr bwMode="auto">
          <a:xfrm>
            <a:off x="599440" y="1600201"/>
            <a:ext cx="976376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4000" b="1" i="1" dirty="0">
                <a:solidFill>
                  <a:srgbClr val="CC3300"/>
                </a:solidFill>
              </a:rPr>
              <a:t>Traditional Approach to Health Education Messages</a:t>
            </a:r>
          </a:p>
        </p:txBody>
      </p:sp>
    </p:spTree>
    <p:extLst>
      <p:ext uri="{BB962C8B-B14F-4D97-AF65-F5344CB8AC3E}">
        <p14:creationId xmlns:p14="http://schemas.microsoft.com/office/powerpoint/2010/main" val="206983040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27651" name="Rectangle 3"/>
          <p:cNvSpPr>
            <a:spLocks noGrp="1" noChangeArrowheads="1"/>
          </p:cNvSpPr>
          <p:nvPr>
            <p:ph idx="1"/>
          </p:nvPr>
        </p:nvSpPr>
        <p:spPr>
          <a:xfrm>
            <a:off x="2438400" y="1524000"/>
            <a:ext cx="7772400" cy="4114800"/>
          </a:xfrm>
        </p:spPr>
        <p:txBody>
          <a:bodyPr/>
          <a:lstStyle/>
          <a:p>
            <a:pPr>
              <a:spcAft>
                <a:spcPts val="0"/>
              </a:spcAft>
              <a:buNone/>
              <a:defRPr/>
            </a:pPr>
            <a:endParaRPr lang="en-US" sz="3600" b="1" i="1" dirty="0">
              <a:solidFill>
                <a:srgbClr val="CC3300"/>
              </a:solidFill>
            </a:endParaRPr>
          </a:p>
          <a:p>
            <a:pPr algn="ctr">
              <a:spcAft>
                <a:spcPts val="0"/>
              </a:spcAft>
              <a:buNone/>
              <a:defRPr/>
            </a:pPr>
            <a:r>
              <a:rPr lang="en-US" sz="4400" b="1" i="1" dirty="0">
                <a:solidFill>
                  <a:srgbClr val="CC3300"/>
                </a:solidFill>
              </a:rPr>
              <a:t>In Other Words…</a:t>
            </a:r>
          </a:p>
          <a:p>
            <a:pPr>
              <a:spcAft>
                <a:spcPts val="0"/>
              </a:spcAft>
              <a:defRPr/>
            </a:pPr>
            <a:r>
              <a:rPr lang="en-US" sz="4000" dirty="0"/>
              <a:t>We will tell </a:t>
            </a:r>
            <a:r>
              <a:rPr lang="en-US" sz="4000" dirty="0">
                <a:effectLst>
                  <a:outerShdw blurRad="38100" dist="38100" dir="2700000" algn="tl">
                    <a:srgbClr val="000000">
                      <a:alpha val="43137"/>
                    </a:srgbClr>
                  </a:outerShdw>
                </a:effectLst>
              </a:rPr>
              <a:t>you what you need and want  </a:t>
            </a:r>
            <a:r>
              <a:rPr lang="en-US" sz="4000" dirty="0"/>
              <a:t>(expert driven)</a:t>
            </a:r>
          </a:p>
          <a:p>
            <a:pPr>
              <a:spcAft>
                <a:spcPts val="0"/>
              </a:spcAft>
              <a:defRPr/>
            </a:pPr>
            <a:r>
              <a:rPr lang="en-US" sz="4000" dirty="0"/>
              <a:t>Offer everyone </a:t>
            </a:r>
            <a:r>
              <a:rPr lang="en-US" sz="4000" dirty="0">
                <a:effectLst>
                  <a:outerShdw blurRad="38100" dist="38100" dir="2700000" algn="tl">
                    <a:srgbClr val="000000">
                      <a:alpha val="43137"/>
                    </a:srgbClr>
                  </a:outerShdw>
                </a:effectLst>
              </a:rPr>
              <a:t>same product, price, place and promotion</a:t>
            </a:r>
          </a:p>
        </p:txBody>
      </p:sp>
    </p:spTree>
    <p:extLst>
      <p:ext uri="{BB962C8B-B14F-4D97-AF65-F5344CB8AC3E}">
        <p14:creationId xmlns:p14="http://schemas.microsoft.com/office/powerpoint/2010/main" val="5740918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40963" name="Rectangle 3"/>
          <p:cNvSpPr>
            <a:spLocks noGrp="1" noChangeArrowheads="1"/>
          </p:cNvSpPr>
          <p:nvPr>
            <p:ph idx="1"/>
          </p:nvPr>
        </p:nvSpPr>
        <p:spPr>
          <a:xfrm>
            <a:off x="2590800" y="1752600"/>
            <a:ext cx="7620000" cy="3352800"/>
          </a:xfrm>
        </p:spPr>
        <p:txBody>
          <a:bodyPr>
            <a:normAutofit fontScale="92500" lnSpcReduction="20000"/>
          </a:bodyPr>
          <a:lstStyle/>
          <a:p>
            <a:pPr>
              <a:spcAft>
                <a:spcPts val="0"/>
              </a:spcAft>
              <a:buNone/>
              <a:defRPr/>
            </a:pPr>
            <a:r>
              <a:rPr lang="en-US" sz="4000" b="1" i="1" dirty="0">
                <a:solidFill>
                  <a:srgbClr val="CC3300"/>
                </a:solidFill>
              </a:rPr>
              <a:t>Commercial Marketing</a:t>
            </a:r>
          </a:p>
          <a:p>
            <a:pPr>
              <a:spcAft>
                <a:spcPts val="0"/>
              </a:spcAft>
              <a:defRPr/>
            </a:pPr>
            <a:r>
              <a:rPr lang="en-US" sz="3600" b="1" dirty="0">
                <a:effectLst>
                  <a:outerShdw blurRad="38100" dist="38100" dir="2700000" algn="tl">
                    <a:srgbClr val="000000">
                      <a:alpha val="43137"/>
                    </a:srgbClr>
                  </a:outerShdw>
                </a:effectLst>
              </a:rPr>
              <a:t>Satisfying customer </a:t>
            </a:r>
            <a:r>
              <a:rPr lang="en-US" sz="3600" b="1" dirty="0"/>
              <a:t>needs and wants</a:t>
            </a:r>
          </a:p>
          <a:p>
            <a:pPr>
              <a:spcAft>
                <a:spcPts val="0"/>
              </a:spcAft>
              <a:defRPr/>
            </a:pPr>
            <a:endParaRPr lang="en-US" sz="3600" b="1" dirty="0"/>
          </a:p>
          <a:p>
            <a:pPr>
              <a:spcAft>
                <a:spcPts val="0"/>
              </a:spcAft>
              <a:defRPr/>
            </a:pPr>
            <a:r>
              <a:rPr lang="en-US" sz="3600" b="1" dirty="0"/>
              <a:t>Process for </a:t>
            </a:r>
            <a:r>
              <a:rPr lang="en-US" sz="3600" b="1" dirty="0">
                <a:effectLst>
                  <a:outerShdw blurRad="38100" dist="38100" dir="2700000" algn="tl">
                    <a:srgbClr val="000000">
                      <a:alpha val="43137"/>
                    </a:srgbClr>
                  </a:outerShdw>
                </a:effectLst>
              </a:rPr>
              <a:t>individuals and groups to obtain what they need and want </a:t>
            </a:r>
            <a:r>
              <a:rPr lang="en-US" sz="3600" b="1" dirty="0"/>
              <a:t>by creating/ exchanging products and value with others</a:t>
            </a:r>
            <a:endParaRPr lang="en-US" dirty="0" smtClean="0"/>
          </a:p>
        </p:txBody>
      </p:sp>
    </p:spTree>
    <p:extLst>
      <p:ext uri="{BB962C8B-B14F-4D97-AF65-F5344CB8AC3E}">
        <p14:creationId xmlns:p14="http://schemas.microsoft.com/office/powerpoint/2010/main" val="58062872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en-US" sz="4800" b="1">
                <a:solidFill>
                  <a:schemeClr val="accent2"/>
                </a:solidFill>
              </a:rPr>
              <a:t>Social Marketing</a:t>
            </a:r>
            <a:endParaRPr lang="en-US" altLang="en-US" smtClean="0">
              <a:solidFill>
                <a:schemeClr val="accent2"/>
              </a:solidFill>
            </a:endParaRPr>
          </a:p>
        </p:txBody>
      </p:sp>
      <p:sp>
        <p:nvSpPr>
          <p:cNvPr id="30723" name="Rectangle 3"/>
          <p:cNvSpPr>
            <a:spLocks noGrp="1" noChangeArrowheads="1"/>
          </p:cNvSpPr>
          <p:nvPr>
            <p:ph idx="1"/>
          </p:nvPr>
        </p:nvSpPr>
        <p:spPr bwMode="auto">
          <a:xfrm>
            <a:off x="2590800" y="2057400"/>
            <a:ext cx="7620000" cy="4114800"/>
          </a:xfrm>
        </p:spPr>
        <p:txBody>
          <a:bodyPr wrap="square" numCol="1" anchor="t" anchorCtr="0" compatLnSpc="1">
            <a:prstTxWarp prst="textNoShape">
              <a:avLst/>
            </a:prstTxWarp>
          </a:bodyPr>
          <a:lstStyle/>
          <a:p>
            <a:pPr algn="ctr">
              <a:buFontTx/>
              <a:buNone/>
            </a:pPr>
            <a:r>
              <a:rPr lang="en-US" altLang="en-US" sz="4000" b="1" i="1">
                <a:solidFill>
                  <a:srgbClr val="CC3300"/>
                </a:solidFill>
              </a:rPr>
              <a:t>Social Marketing Works!</a:t>
            </a:r>
          </a:p>
          <a:p>
            <a:r>
              <a:rPr lang="en-US" altLang="en-US" sz="3600" b="1"/>
              <a:t>It brings about behavior change</a:t>
            </a:r>
          </a:p>
          <a:p>
            <a:r>
              <a:rPr lang="en-US" altLang="en-US" sz="3600" b="1"/>
              <a:t>More cost effective by reaching larger numbers</a:t>
            </a:r>
          </a:p>
        </p:txBody>
      </p:sp>
    </p:spTree>
    <p:extLst>
      <p:ext uri="{BB962C8B-B14F-4D97-AF65-F5344CB8AC3E}">
        <p14:creationId xmlns:p14="http://schemas.microsoft.com/office/powerpoint/2010/main" val="22621073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2320" y="585216"/>
            <a:ext cx="10515600" cy="5723509"/>
          </a:xfrm>
        </p:spPr>
      </p:pic>
    </p:spTree>
    <p:extLst>
      <p:ext uri="{BB962C8B-B14F-4D97-AF65-F5344CB8AC3E}">
        <p14:creationId xmlns:p14="http://schemas.microsoft.com/office/powerpoint/2010/main" val="280002326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ltLang="en-US" smtClean="0">
                <a:solidFill>
                  <a:srgbClr val="FF0000"/>
                </a:solidFill>
              </a:rPr>
              <a:t>Social marketing approach in Nepal</a:t>
            </a:r>
          </a:p>
        </p:txBody>
      </p:sp>
      <p:sp>
        <p:nvSpPr>
          <p:cNvPr id="3" name="Content Placeholder 2"/>
          <p:cNvSpPr>
            <a:spLocks noGrp="1"/>
          </p:cNvSpPr>
          <p:nvPr>
            <p:ph idx="1"/>
          </p:nvPr>
        </p:nvSpPr>
        <p:spPr>
          <a:xfrm>
            <a:off x="2152650" y="1825626"/>
            <a:ext cx="7886700" cy="4879975"/>
          </a:xfrm>
        </p:spPr>
        <p:txBody>
          <a:bodyPr>
            <a:normAutofit fontScale="62500" lnSpcReduction="20000"/>
          </a:bodyPr>
          <a:lstStyle/>
          <a:p>
            <a:pPr>
              <a:spcAft>
                <a:spcPts val="0"/>
              </a:spcAft>
              <a:defRPr/>
            </a:pPr>
            <a:r>
              <a:rPr lang="en-US" sz="3200" dirty="0"/>
              <a:t>Selling of Iodine salt</a:t>
            </a:r>
          </a:p>
          <a:p>
            <a:pPr>
              <a:spcAft>
                <a:spcPts val="0"/>
              </a:spcAft>
              <a:defRPr/>
            </a:pPr>
            <a:endParaRPr lang="en-US" sz="3200" dirty="0"/>
          </a:p>
          <a:p>
            <a:pPr>
              <a:spcAft>
                <a:spcPts val="0"/>
              </a:spcAft>
              <a:defRPr/>
            </a:pPr>
            <a:r>
              <a:rPr lang="en-US" sz="3200" dirty="0"/>
              <a:t>Selling of family planning contraceptives</a:t>
            </a:r>
          </a:p>
          <a:p>
            <a:pPr>
              <a:spcAft>
                <a:spcPts val="0"/>
              </a:spcAft>
              <a:defRPr/>
            </a:pPr>
            <a:endParaRPr lang="en-US" sz="3200" dirty="0"/>
          </a:p>
          <a:p>
            <a:pPr>
              <a:spcAft>
                <a:spcPts val="0"/>
              </a:spcAft>
              <a:defRPr/>
            </a:pPr>
            <a:r>
              <a:rPr lang="en-US" sz="3200" dirty="0"/>
              <a:t>Marketing/promotion of abortion</a:t>
            </a:r>
          </a:p>
          <a:p>
            <a:pPr>
              <a:spcAft>
                <a:spcPts val="0"/>
              </a:spcAft>
              <a:defRPr/>
            </a:pPr>
            <a:endParaRPr lang="en-US" sz="3200" dirty="0"/>
          </a:p>
          <a:p>
            <a:pPr>
              <a:spcAft>
                <a:spcPts val="0"/>
              </a:spcAft>
              <a:defRPr/>
            </a:pPr>
            <a:r>
              <a:rPr lang="en-US" sz="3200" dirty="0"/>
              <a:t>Marketing of Fluoride tooth pastes</a:t>
            </a:r>
          </a:p>
          <a:p>
            <a:pPr>
              <a:spcAft>
                <a:spcPts val="0"/>
              </a:spcAft>
              <a:defRPr/>
            </a:pPr>
            <a:endParaRPr lang="en-US" sz="3200" dirty="0"/>
          </a:p>
          <a:p>
            <a:pPr>
              <a:spcAft>
                <a:spcPts val="0"/>
              </a:spcAft>
              <a:defRPr/>
            </a:pPr>
            <a:r>
              <a:rPr lang="en-US" sz="3200" dirty="0"/>
              <a:t>Marketing of smokeless stoves</a:t>
            </a:r>
          </a:p>
          <a:p>
            <a:pPr>
              <a:spcAft>
                <a:spcPts val="0"/>
              </a:spcAft>
              <a:defRPr/>
            </a:pPr>
            <a:endParaRPr lang="en-US" sz="3200" dirty="0"/>
          </a:p>
          <a:p>
            <a:pPr>
              <a:spcAft>
                <a:spcPts val="0"/>
              </a:spcAft>
              <a:defRPr/>
            </a:pPr>
            <a:r>
              <a:rPr lang="en-US" sz="3200" dirty="0"/>
              <a:t>Marketing of water purification methods</a:t>
            </a:r>
          </a:p>
          <a:p>
            <a:pPr>
              <a:spcAft>
                <a:spcPts val="0"/>
              </a:spcAft>
              <a:defRPr/>
            </a:pPr>
            <a:endParaRPr lang="en-US" sz="3200" dirty="0"/>
          </a:p>
          <a:p>
            <a:pPr>
              <a:spcAft>
                <a:spcPts val="0"/>
              </a:spcAft>
              <a:defRPr/>
            </a:pPr>
            <a:r>
              <a:rPr lang="en-US" sz="3200" dirty="0"/>
              <a:t>Marketing of sanitary pads for adolescent girls </a:t>
            </a:r>
          </a:p>
        </p:txBody>
      </p:sp>
    </p:spTree>
    <p:extLst>
      <p:ext uri="{BB962C8B-B14F-4D97-AF65-F5344CB8AC3E}">
        <p14:creationId xmlns:p14="http://schemas.microsoft.com/office/powerpoint/2010/main" val="195809165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20193792">
            <a:off x="165938" y="2499975"/>
            <a:ext cx="12225911" cy="2123658"/>
          </a:xfrm>
          <a:prstGeom prst="rect">
            <a:avLst/>
          </a:prstGeom>
          <a:noFill/>
        </p:spPr>
        <p:txBody>
          <a:bodyPr wrap="none" lIns="91440" tIns="45720" rIns="91440" bIns="45720">
            <a:spAutoFit/>
          </a:bodyPr>
          <a:lstStyle/>
          <a:p>
            <a:pPr algn="ctr"/>
            <a:r>
              <a:rPr lang="en-US" sz="6600" b="1" cap="none" spc="0" dirty="0" smtClean="0">
                <a:ln w="12700">
                  <a:solidFill>
                    <a:schemeClr val="accent1"/>
                  </a:solidFill>
                  <a:prstDash val="solid"/>
                </a:ln>
                <a:solidFill>
                  <a:srgbClr val="FF0000"/>
                </a:solidFill>
                <a:effectLst>
                  <a:outerShdw dist="38100" dir="2640000" algn="bl" rotWithShape="0">
                    <a:schemeClr val="accent1"/>
                  </a:outerShdw>
                </a:effectLst>
              </a:rPr>
              <a:t>WHEN CHILD WORKS TOGETHER, </a:t>
            </a:r>
          </a:p>
          <a:p>
            <a:pPr algn="ctr"/>
            <a:r>
              <a:rPr lang="en-US" sz="6600" b="1" cap="none" spc="0" dirty="0" smtClean="0">
                <a:ln w="12700">
                  <a:solidFill>
                    <a:schemeClr val="accent1"/>
                  </a:solidFill>
                  <a:prstDash val="solid"/>
                </a:ln>
                <a:solidFill>
                  <a:srgbClr val="FF0000"/>
                </a:solidFill>
                <a:effectLst>
                  <a:outerShdw dist="38100" dir="2640000" algn="bl" rotWithShape="0">
                    <a:schemeClr val="accent1"/>
                  </a:outerShdw>
                </a:effectLst>
              </a:rPr>
              <a:t>THEY CAN CHANGE THE WORLD</a:t>
            </a:r>
            <a:endParaRPr lang="en-US" sz="6600" b="1" cap="none" spc="0" dirty="0">
              <a:ln w="12700">
                <a:solidFill>
                  <a:schemeClr val="accent1"/>
                </a:solidFill>
                <a:prstDash val="solid"/>
              </a:ln>
              <a:solidFill>
                <a:srgbClr val="FF0000"/>
              </a:solidFill>
              <a:effectLst>
                <a:outerShdw dist="38100" dir="2640000" algn="bl" rotWithShape="0">
                  <a:schemeClr val="accent1"/>
                </a:outerShdw>
              </a:effectLst>
            </a:endParaRPr>
          </a:p>
        </p:txBody>
      </p:sp>
    </p:spTree>
    <p:extLst>
      <p:ext uri="{BB962C8B-B14F-4D97-AF65-F5344CB8AC3E}">
        <p14:creationId xmlns:p14="http://schemas.microsoft.com/office/powerpoint/2010/main" val="218276736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768" y="260096"/>
            <a:ext cx="9720072" cy="816864"/>
          </a:xfrm>
        </p:spPr>
        <p:txBody>
          <a:bodyPr/>
          <a:lstStyle/>
          <a:p>
            <a:r>
              <a:rPr lang="en-GB" dirty="0" smtClean="0"/>
              <a:t>Child to Child Approach </a:t>
            </a:r>
            <a:endParaRPr lang="en-US" dirty="0"/>
          </a:p>
        </p:txBody>
      </p:sp>
      <p:sp>
        <p:nvSpPr>
          <p:cNvPr id="3" name="Content Placeholder 2"/>
          <p:cNvSpPr>
            <a:spLocks noGrp="1"/>
          </p:cNvSpPr>
          <p:nvPr>
            <p:ph idx="1"/>
          </p:nvPr>
        </p:nvSpPr>
        <p:spPr>
          <a:xfrm>
            <a:off x="963168" y="1442720"/>
            <a:ext cx="9720071" cy="4023360"/>
          </a:xfrm>
        </p:spPr>
        <p:txBody>
          <a:bodyPr>
            <a:noAutofit/>
          </a:bodyPr>
          <a:lstStyle/>
          <a:p>
            <a:pPr algn="just">
              <a:lnSpc>
                <a:spcPct val="150000"/>
              </a:lnSpc>
            </a:pPr>
            <a:r>
              <a:rPr lang="en-US" sz="2400" dirty="0" smtClean="0"/>
              <a:t>Child-to-child approach is an educational approach that allows children to be empowered as a group by participating in their self-development and the development of their peers.</a:t>
            </a:r>
          </a:p>
          <a:p>
            <a:pPr algn="just">
              <a:lnSpc>
                <a:spcPct val="150000"/>
              </a:lnSpc>
            </a:pPr>
            <a:r>
              <a:rPr lang="en-US" sz="2400" dirty="0" smtClean="0"/>
              <a:t>Child-to-child approach exists but like a silhouette, it needs the required attention and promotion in the right direction, thereby empowering children and using their unique talents and energy in promoting better health practices and improving quality of life.</a:t>
            </a:r>
            <a:endParaRPr lang="en-US" sz="2400" dirty="0"/>
          </a:p>
        </p:txBody>
      </p:sp>
    </p:spTree>
    <p:extLst>
      <p:ext uri="{BB962C8B-B14F-4D97-AF65-F5344CB8AC3E}">
        <p14:creationId xmlns:p14="http://schemas.microsoft.com/office/powerpoint/2010/main" val="370659693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10090912" cy="633984"/>
          </a:xfrm>
        </p:spPr>
        <p:txBody>
          <a:bodyPr>
            <a:normAutofit fontScale="90000"/>
          </a:bodyPr>
          <a:lstStyle/>
          <a:p>
            <a:endParaRPr lang="en-US" dirty="0"/>
          </a:p>
        </p:txBody>
      </p:sp>
      <p:sp>
        <p:nvSpPr>
          <p:cNvPr id="3" name="Content Placeholder 2"/>
          <p:cNvSpPr>
            <a:spLocks noGrp="1"/>
          </p:cNvSpPr>
          <p:nvPr>
            <p:ph idx="1"/>
          </p:nvPr>
        </p:nvSpPr>
        <p:spPr>
          <a:xfrm>
            <a:off x="932688" y="1402080"/>
            <a:ext cx="10314432" cy="4023360"/>
          </a:xfrm>
        </p:spPr>
        <p:txBody>
          <a:bodyPr/>
          <a:lstStyle/>
          <a:p>
            <a:pPr algn="just">
              <a:lnSpc>
                <a:spcPct val="150000"/>
              </a:lnSpc>
            </a:pPr>
            <a:r>
              <a:rPr lang="en-US" dirty="0" smtClean="0"/>
              <a:t>Child </a:t>
            </a:r>
            <a:r>
              <a:rPr lang="en-US" dirty="0"/>
              <a:t>to child approach is important in fostering a love of learning in children. Although the learning process is controlled, children have the freedom to exercise their thoughts towards the direction they are </a:t>
            </a:r>
            <a:r>
              <a:rPr lang="en-US" dirty="0" smtClean="0"/>
              <a:t>given. </a:t>
            </a:r>
          </a:p>
          <a:p>
            <a:pPr algn="just">
              <a:lnSpc>
                <a:spcPct val="150000"/>
              </a:lnSpc>
            </a:pPr>
            <a:r>
              <a:rPr lang="en-US" dirty="0" smtClean="0"/>
              <a:t>The </a:t>
            </a:r>
            <a:r>
              <a:rPr lang="en-US" dirty="0"/>
              <a:t>aspect of freedom is vital in the development of interest in learning. Children love to be appreciated, and when they do well, they get </a:t>
            </a:r>
            <a:r>
              <a:rPr lang="en-US" dirty="0" smtClean="0"/>
              <a:t>congratulated. </a:t>
            </a:r>
            <a:r>
              <a:rPr lang="en-US" dirty="0"/>
              <a:t> Also, the other children copy these actions for them to be rewarded. In the end, children can adapt the skills that please their teachers. </a:t>
            </a:r>
          </a:p>
        </p:txBody>
      </p:sp>
    </p:spTree>
    <p:extLst>
      <p:ext uri="{BB962C8B-B14F-4D97-AF65-F5344CB8AC3E}">
        <p14:creationId xmlns:p14="http://schemas.microsoft.com/office/powerpoint/2010/main" val="34052246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34416"/>
            <a:ext cx="10456672" cy="786384"/>
          </a:xfrm>
        </p:spPr>
        <p:style>
          <a:lnRef idx="2">
            <a:schemeClr val="accent2"/>
          </a:lnRef>
          <a:fillRef idx="1">
            <a:schemeClr val="lt1"/>
          </a:fillRef>
          <a:effectRef idx="0">
            <a:schemeClr val="accent2"/>
          </a:effectRef>
          <a:fontRef idx="minor">
            <a:schemeClr val="dk1"/>
          </a:fontRef>
        </p:style>
        <p:txBody>
          <a:bodyPr/>
          <a:lstStyle/>
          <a:p>
            <a:r>
              <a:rPr lang="en-US" dirty="0" smtClean="0"/>
              <a:t>Approach</a:t>
            </a:r>
            <a:endParaRPr lang="en-US" dirty="0"/>
          </a:p>
        </p:txBody>
      </p:sp>
      <p:sp>
        <p:nvSpPr>
          <p:cNvPr id="3" name="Content Placeholder 2"/>
          <p:cNvSpPr>
            <a:spLocks noGrp="1"/>
          </p:cNvSpPr>
          <p:nvPr>
            <p:ph idx="1"/>
          </p:nvPr>
        </p:nvSpPr>
        <p:spPr>
          <a:xfrm>
            <a:off x="1024128" y="1788160"/>
            <a:ext cx="10456672" cy="4521200"/>
          </a:xfrm>
        </p:spPr>
        <p:txBody>
          <a:bodyPr/>
          <a:lstStyle/>
          <a:p>
            <a:r>
              <a:rPr lang="en-US" sz="2800" dirty="0" smtClean="0"/>
              <a:t>It is a approach </a:t>
            </a:r>
            <a:r>
              <a:rPr lang="en-US" sz="2800" dirty="0" smtClean="0">
                <a:effectLst>
                  <a:outerShdw blurRad="38100" dist="38100" dir="2700000" algn="tl">
                    <a:srgbClr val="000000">
                      <a:alpha val="43137"/>
                    </a:srgbClr>
                  </a:outerShdw>
                </a:effectLst>
              </a:rPr>
              <a:t>to educate child through peer group</a:t>
            </a:r>
          </a:p>
          <a:p>
            <a:endParaRPr lang="en-US" sz="2800" dirty="0" smtClean="0"/>
          </a:p>
          <a:p>
            <a:r>
              <a:rPr lang="en-US" sz="2800" dirty="0" smtClean="0"/>
              <a:t>From the teacher/parents some of the child hesitate to share their problems</a:t>
            </a:r>
          </a:p>
          <a:p>
            <a:endParaRPr lang="en-US" sz="2800" dirty="0" smtClean="0"/>
          </a:p>
          <a:p>
            <a:r>
              <a:rPr lang="en-US" sz="2800" dirty="0" smtClean="0"/>
              <a:t>Some of the area are sensitive and very difficult to share with parents and teacher</a:t>
            </a:r>
          </a:p>
          <a:p>
            <a:pPr lvl="1"/>
            <a:r>
              <a:rPr lang="en-US" sz="2400" dirty="0" smtClean="0"/>
              <a:t>First menstruation of girls/problems related to menstruation</a:t>
            </a:r>
          </a:p>
          <a:p>
            <a:pPr lvl="1"/>
            <a:r>
              <a:rPr lang="en-US" sz="2400" dirty="0" smtClean="0"/>
              <a:t>Health problems/specific diseases etc.</a:t>
            </a:r>
          </a:p>
          <a:p>
            <a:pPr lvl="1"/>
            <a:endParaRPr lang="en-US" dirty="0"/>
          </a:p>
        </p:txBody>
      </p:sp>
    </p:spTree>
    <p:extLst>
      <p:ext uri="{BB962C8B-B14F-4D97-AF65-F5344CB8AC3E}">
        <p14:creationId xmlns:p14="http://schemas.microsoft.com/office/powerpoint/2010/main" val="349262401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AIMS</a:t>
            </a:r>
            <a:endParaRPr lang="en-US" dirty="0"/>
          </a:p>
        </p:txBody>
      </p:sp>
      <p:sp>
        <p:nvSpPr>
          <p:cNvPr id="3" name="Content Placeholder 2"/>
          <p:cNvSpPr>
            <a:spLocks noGrp="1"/>
          </p:cNvSpPr>
          <p:nvPr>
            <p:ph idx="1"/>
          </p:nvPr>
        </p:nvSpPr>
        <p:spPr>
          <a:xfrm>
            <a:off x="1024128" y="1788160"/>
            <a:ext cx="10507472" cy="4521200"/>
          </a:xfrm>
        </p:spPr>
        <p:txBody>
          <a:bodyPr>
            <a:normAutofit/>
          </a:bodyPr>
          <a:lstStyle/>
          <a:p>
            <a:r>
              <a:rPr lang="en-US" sz="2400" dirty="0" smtClean="0"/>
              <a:t>CTC </a:t>
            </a:r>
            <a:r>
              <a:rPr lang="en-US" sz="2400" dirty="0"/>
              <a:t>projects aim to achieve positive change on three levels:</a:t>
            </a:r>
          </a:p>
          <a:p>
            <a:r>
              <a:rPr lang="en-US" sz="2400" dirty="0"/>
              <a:t>1. Communal impact on families, children, local professionals </a:t>
            </a:r>
            <a:r>
              <a:rPr lang="en-US" sz="2400" dirty="0" smtClean="0"/>
              <a:t>and others </a:t>
            </a:r>
            <a:r>
              <a:rPr lang="en-US" sz="2400" dirty="0"/>
              <a:t>which involves increased knowledge and </a:t>
            </a:r>
            <a:r>
              <a:rPr lang="en-US" sz="2400" dirty="0" smtClean="0"/>
              <a:t>positive changes </a:t>
            </a:r>
            <a:r>
              <a:rPr lang="en-US" sz="2400" dirty="0"/>
              <a:t>in health attitudes and </a:t>
            </a:r>
            <a:r>
              <a:rPr lang="en-US" sz="2400" dirty="0" err="1"/>
              <a:t>behaviours</a:t>
            </a:r>
            <a:r>
              <a:rPr lang="en-US" sz="2400" dirty="0"/>
              <a:t>, well as </a:t>
            </a:r>
            <a:r>
              <a:rPr lang="en-US" sz="2400" dirty="0" smtClean="0"/>
              <a:t>improved relations </a:t>
            </a:r>
            <a:r>
              <a:rPr lang="en-US" sz="2400" dirty="0"/>
              <a:t>between adults and children or institutions and children.</a:t>
            </a:r>
          </a:p>
          <a:p>
            <a:r>
              <a:rPr lang="en-US" sz="2400" dirty="0"/>
              <a:t>2. Personal impact on children involved in the project, </a:t>
            </a:r>
            <a:r>
              <a:rPr lang="en-US" sz="2400" dirty="0" smtClean="0"/>
              <a:t>which involves </a:t>
            </a:r>
            <a:r>
              <a:rPr lang="en-US" sz="2400" dirty="0"/>
              <a:t>increased knowledge and skills, improved </a:t>
            </a:r>
            <a:r>
              <a:rPr lang="en-US" sz="2400" dirty="0" smtClean="0"/>
              <a:t>self confidence</a:t>
            </a:r>
            <a:r>
              <a:rPr lang="en-US" sz="2400" dirty="0"/>
              <a:t>, and the development and strengthening </a:t>
            </a:r>
            <a:r>
              <a:rPr lang="en-US" sz="2400" dirty="0" smtClean="0"/>
              <a:t>of friendships </a:t>
            </a:r>
            <a:r>
              <a:rPr lang="en-US" sz="2400" dirty="0"/>
              <a:t>and other relationships.</a:t>
            </a:r>
          </a:p>
          <a:p>
            <a:r>
              <a:rPr lang="en-US" sz="2400" dirty="0"/>
              <a:t>3. Professional impact on facilitators, including increased </a:t>
            </a:r>
            <a:r>
              <a:rPr lang="en-US" sz="2400" dirty="0" smtClean="0"/>
              <a:t>respect for </a:t>
            </a:r>
            <a:r>
              <a:rPr lang="en-US" sz="2400" dirty="0"/>
              <a:t>children’s ideas and abilities and increased use of </a:t>
            </a:r>
            <a:r>
              <a:rPr lang="en-US" sz="2400" dirty="0" smtClean="0"/>
              <a:t>child </a:t>
            </a:r>
            <a:r>
              <a:rPr lang="en-US" sz="2400" dirty="0" err="1" smtClean="0"/>
              <a:t>centred</a:t>
            </a:r>
            <a:r>
              <a:rPr lang="en-US" sz="2400" dirty="0" smtClean="0"/>
              <a:t> learning </a:t>
            </a:r>
            <a:r>
              <a:rPr lang="en-US" sz="2400" dirty="0"/>
              <a:t>and teaching methods.</a:t>
            </a:r>
          </a:p>
        </p:txBody>
      </p:sp>
    </p:spTree>
    <p:extLst>
      <p:ext uri="{BB962C8B-B14F-4D97-AF65-F5344CB8AC3E}">
        <p14:creationId xmlns:p14="http://schemas.microsoft.com/office/powerpoint/2010/main" val="309289231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461264"/>
          </a:xfrm>
        </p:spPr>
        <p:txBody>
          <a:bodyPr>
            <a:normAutofit fontScale="90000"/>
          </a:bodyPr>
          <a:lstStyle/>
          <a:p>
            <a:r>
              <a:rPr lang="en-GB" dirty="0" smtClean="0"/>
              <a:t>CTC approach help children (HOW)</a:t>
            </a:r>
            <a:endParaRPr lang="en-US" dirty="0"/>
          </a:p>
        </p:txBody>
      </p:sp>
      <p:sp>
        <p:nvSpPr>
          <p:cNvPr id="3" name="Content Placeholder 2"/>
          <p:cNvSpPr>
            <a:spLocks noGrp="1"/>
          </p:cNvSpPr>
          <p:nvPr>
            <p:ph idx="1"/>
          </p:nvPr>
        </p:nvSpPr>
        <p:spPr>
          <a:xfrm>
            <a:off x="1024129" y="1564640"/>
            <a:ext cx="10842751" cy="4023360"/>
          </a:xfrm>
        </p:spPr>
        <p:txBody>
          <a:bodyPr>
            <a:noAutofit/>
          </a:bodyPr>
          <a:lstStyle/>
          <a:p>
            <a:r>
              <a:rPr lang="en-US" sz="2400" b="1" dirty="0"/>
              <a:t>Knowledge and skills</a:t>
            </a:r>
          </a:p>
          <a:p>
            <a:r>
              <a:rPr lang="en-US" sz="2400" dirty="0"/>
              <a:t>• It develops knowledge and understanding of important </a:t>
            </a:r>
            <a:r>
              <a:rPr lang="en-US" sz="2400" dirty="0" smtClean="0"/>
              <a:t>health issues in communities</a:t>
            </a:r>
            <a:r>
              <a:rPr lang="en-US" sz="2400" dirty="0"/>
              <a:t>.</a:t>
            </a:r>
          </a:p>
          <a:p>
            <a:r>
              <a:rPr lang="en-US" sz="2400" dirty="0"/>
              <a:t>• It develops active skills to help children prevent disease </a:t>
            </a:r>
            <a:r>
              <a:rPr lang="en-US" sz="2400" dirty="0" smtClean="0"/>
              <a:t>and help </a:t>
            </a:r>
            <a:r>
              <a:rPr lang="en-US" sz="2400" dirty="0"/>
              <a:t>those who are sick.</a:t>
            </a:r>
          </a:p>
          <a:p>
            <a:r>
              <a:rPr lang="en-US" sz="2400" dirty="0"/>
              <a:t>• It develops thinking skills of:</a:t>
            </a:r>
          </a:p>
          <a:p>
            <a:r>
              <a:rPr lang="en-US" sz="2400" dirty="0"/>
              <a:t>- identifying problems and solving them</a:t>
            </a:r>
          </a:p>
          <a:p>
            <a:r>
              <a:rPr lang="en-US" sz="2400" dirty="0"/>
              <a:t>- communicating ideas to others</a:t>
            </a:r>
          </a:p>
          <a:p>
            <a:r>
              <a:rPr lang="en-US" sz="2400" dirty="0"/>
              <a:t>- examining actions and results</a:t>
            </a:r>
          </a:p>
          <a:p>
            <a:r>
              <a:rPr lang="en-US" sz="2400" dirty="0"/>
              <a:t>• This knowledge and these skills increase children's </a:t>
            </a:r>
            <a:r>
              <a:rPr lang="en-US" sz="2400" dirty="0" smtClean="0"/>
              <a:t>capacity to </a:t>
            </a:r>
            <a:r>
              <a:rPr lang="en-US" sz="2400" dirty="0"/>
              <a:t>improve their own lives.</a:t>
            </a:r>
          </a:p>
        </p:txBody>
      </p:sp>
    </p:spTree>
    <p:extLst>
      <p:ext uri="{BB962C8B-B14F-4D97-AF65-F5344CB8AC3E}">
        <p14:creationId xmlns:p14="http://schemas.microsoft.com/office/powerpoint/2010/main" val="161008733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24128" y="2286000"/>
            <a:ext cx="10659872" cy="4023360"/>
          </a:xfrm>
        </p:spPr>
        <p:txBody>
          <a:bodyPr>
            <a:normAutofit/>
          </a:bodyPr>
          <a:lstStyle/>
          <a:p>
            <a:r>
              <a:rPr lang="en-US" b="1" dirty="0"/>
              <a:t>Attitudes</a:t>
            </a:r>
          </a:p>
          <a:p>
            <a:r>
              <a:rPr lang="en-US" dirty="0"/>
              <a:t>• To develop desirable attitudes in children</a:t>
            </a:r>
          </a:p>
          <a:p>
            <a:r>
              <a:rPr lang="en-US" dirty="0"/>
              <a:t>• Develops self-confidence, their sense of responsibility </a:t>
            </a:r>
            <a:r>
              <a:rPr lang="en-US" dirty="0" smtClean="0"/>
              <a:t>and their </a:t>
            </a:r>
            <a:r>
              <a:rPr lang="en-US" dirty="0"/>
              <a:t>sense of cooperation.</a:t>
            </a:r>
          </a:p>
          <a:p>
            <a:r>
              <a:rPr lang="en-US" b="1" dirty="0"/>
              <a:t>Behavior</a:t>
            </a:r>
          </a:p>
          <a:p>
            <a:r>
              <a:rPr lang="en-US" dirty="0"/>
              <a:t>• Changes In </a:t>
            </a:r>
            <a:r>
              <a:rPr lang="en-US" dirty="0" err="1"/>
              <a:t>behaviour</a:t>
            </a:r>
            <a:r>
              <a:rPr lang="en-US" dirty="0"/>
              <a:t> and practice In children in </a:t>
            </a:r>
            <a:r>
              <a:rPr lang="en-US" dirty="0" smtClean="0"/>
              <a:t>both younger </a:t>
            </a:r>
            <a:r>
              <a:rPr lang="en-US" dirty="0"/>
              <a:t>and older children</a:t>
            </a:r>
          </a:p>
          <a:p>
            <a:r>
              <a:rPr lang="en-US" dirty="0"/>
              <a:t>• More care and attention to the health of others (e.g. </a:t>
            </a:r>
            <a:r>
              <a:rPr lang="en-US" dirty="0" smtClean="0"/>
              <a:t>children care </a:t>
            </a:r>
            <a:r>
              <a:rPr lang="en-US" dirty="0"/>
              <a:t>for safety of younger children).</a:t>
            </a:r>
          </a:p>
        </p:txBody>
      </p:sp>
    </p:spTree>
    <p:extLst>
      <p:ext uri="{BB962C8B-B14F-4D97-AF65-F5344CB8AC3E}">
        <p14:creationId xmlns:p14="http://schemas.microsoft.com/office/powerpoint/2010/main" val="40430082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Effects on families, schools and communities</a:t>
            </a:r>
          </a:p>
          <a:p>
            <a:r>
              <a:rPr lang="en-US" dirty="0"/>
              <a:t>• helping to make closer links between education and </a:t>
            </a:r>
            <a:r>
              <a:rPr lang="en-US" dirty="0" smtClean="0"/>
              <a:t>health workers</a:t>
            </a:r>
            <a:r>
              <a:rPr lang="en-US" dirty="0"/>
              <a:t>, at community level (and at higher levels too).</a:t>
            </a:r>
          </a:p>
          <a:p>
            <a:r>
              <a:rPr lang="en-US" dirty="0"/>
              <a:t>• to bring changes in health knowledge and practice, </a:t>
            </a:r>
            <a:r>
              <a:rPr lang="en-US" dirty="0" smtClean="0"/>
              <a:t>through the </a:t>
            </a:r>
            <a:r>
              <a:rPr lang="en-US" dirty="0"/>
              <a:t>knowledge that children can spread and the </a:t>
            </a:r>
            <a:r>
              <a:rPr lang="en-US" dirty="0" smtClean="0"/>
              <a:t>example they </a:t>
            </a:r>
            <a:r>
              <a:rPr lang="en-US" dirty="0"/>
              <a:t>can provide (with the help of their teachers, youth </a:t>
            </a:r>
            <a:r>
              <a:rPr lang="en-US" dirty="0" smtClean="0"/>
              <a:t>leaders and </a:t>
            </a:r>
            <a:r>
              <a:rPr lang="en-US" dirty="0"/>
              <a:t>health workers).</a:t>
            </a:r>
          </a:p>
        </p:txBody>
      </p:sp>
    </p:spTree>
    <p:extLst>
      <p:ext uri="{BB962C8B-B14F-4D97-AF65-F5344CB8AC3E}">
        <p14:creationId xmlns:p14="http://schemas.microsoft.com/office/powerpoint/2010/main" val="68668477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64896"/>
            <a:ext cx="10497312" cy="1499616"/>
          </a:xfrm>
        </p:spPr>
        <p:style>
          <a:lnRef idx="2">
            <a:schemeClr val="accent2"/>
          </a:lnRef>
          <a:fillRef idx="1">
            <a:schemeClr val="lt1"/>
          </a:fillRef>
          <a:effectRef idx="0">
            <a:schemeClr val="accent2"/>
          </a:effectRef>
          <a:fontRef idx="minor">
            <a:schemeClr val="dk1"/>
          </a:fontRef>
        </p:style>
        <p:txBody>
          <a:bodyPr>
            <a:normAutofit/>
          </a:bodyPr>
          <a:lstStyle/>
          <a:p>
            <a:r>
              <a:rPr lang="en-US" sz="4000" dirty="0" smtClean="0"/>
              <a:t>Benefit of child to child to approach</a:t>
            </a:r>
            <a:endParaRPr lang="en-US" sz="4000" dirty="0"/>
          </a:p>
        </p:txBody>
      </p:sp>
      <p:sp>
        <p:nvSpPr>
          <p:cNvPr id="3" name="Content Placeholder 2"/>
          <p:cNvSpPr>
            <a:spLocks noGrp="1"/>
          </p:cNvSpPr>
          <p:nvPr>
            <p:ph idx="1"/>
          </p:nvPr>
        </p:nvSpPr>
        <p:spPr/>
        <p:txBody>
          <a:bodyPr>
            <a:normAutofit fontScale="92500"/>
          </a:bodyPr>
          <a:lstStyle/>
          <a:p>
            <a:r>
              <a:rPr lang="en-US" sz="2800" b="1" dirty="0" smtClean="0"/>
              <a:t>Socialization</a:t>
            </a:r>
            <a:endParaRPr lang="en-US" sz="2800" dirty="0"/>
          </a:p>
          <a:p>
            <a:pPr lvl="1"/>
            <a:r>
              <a:rPr lang="en-US" sz="2400" dirty="0">
                <a:effectLst>
                  <a:outerShdw blurRad="38100" dist="38100" dir="2700000" algn="tl">
                    <a:srgbClr val="000000">
                      <a:alpha val="43137"/>
                    </a:srgbClr>
                  </a:outerShdw>
                </a:effectLst>
              </a:rPr>
              <a:t>Socialization with people other than the child’s family </a:t>
            </a:r>
            <a:r>
              <a:rPr lang="en-US" sz="2400" dirty="0"/>
              <a:t>in a safe environment is an essential foundational element </a:t>
            </a:r>
            <a:r>
              <a:rPr lang="en-US" sz="2400" dirty="0" smtClean="0"/>
              <a:t>and C to C approach made better.</a:t>
            </a:r>
          </a:p>
          <a:p>
            <a:r>
              <a:rPr lang="en-US" sz="2800" b="1" dirty="0" smtClean="0"/>
              <a:t>Concept of cooperation</a:t>
            </a:r>
          </a:p>
          <a:p>
            <a:pPr lvl="1"/>
            <a:r>
              <a:rPr lang="en-US" sz="2400" dirty="0"/>
              <a:t>Learning how to share, cooperate, take turns and </a:t>
            </a:r>
            <a:r>
              <a:rPr lang="en-US" sz="2400" dirty="0" smtClean="0"/>
              <a:t>persevere (proceed) </a:t>
            </a:r>
            <a:r>
              <a:rPr lang="en-US" sz="2400" dirty="0"/>
              <a:t>within a safe learning environment, guided by professionals who have the children’s best interests at heart</a:t>
            </a:r>
            <a:r>
              <a:rPr lang="en-US" sz="2400" dirty="0" smtClean="0"/>
              <a:t>.</a:t>
            </a:r>
          </a:p>
          <a:p>
            <a:r>
              <a:rPr lang="en-US" sz="2800" b="1" dirty="0"/>
              <a:t>Encouraging Holistic </a:t>
            </a:r>
            <a:r>
              <a:rPr lang="en-US" sz="2800" b="1" dirty="0" smtClean="0"/>
              <a:t>Development</a:t>
            </a:r>
            <a:endParaRPr lang="en-US" sz="2800" dirty="0"/>
          </a:p>
          <a:p>
            <a:pPr lvl="1"/>
            <a:r>
              <a:rPr lang="en-US" sz="2400" dirty="0"/>
              <a:t>The approach taken to build a strong foundation for a child’s emotional, social, physical and mental development, which will prepare them for a lifetime.</a:t>
            </a:r>
          </a:p>
          <a:p>
            <a:endParaRPr lang="en-US" dirty="0" smtClean="0"/>
          </a:p>
          <a:p>
            <a:pPr lvl="1"/>
            <a:endParaRPr lang="en-US" dirty="0"/>
          </a:p>
          <a:p>
            <a:endParaRPr lang="en-US" dirty="0"/>
          </a:p>
        </p:txBody>
      </p:sp>
    </p:spTree>
    <p:extLst>
      <p:ext uri="{BB962C8B-B14F-4D97-AF65-F5344CB8AC3E}">
        <p14:creationId xmlns:p14="http://schemas.microsoft.com/office/powerpoint/2010/main" val="38685708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3280" y="585216"/>
            <a:ext cx="9900920" cy="5723509"/>
          </a:xfrm>
        </p:spPr>
      </p:pic>
    </p:spTree>
    <p:extLst>
      <p:ext uri="{BB962C8B-B14F-4D97-AF65-F5344CB8AC3E}">
        <p14:creationId xmlns:p14="http://schemas.microsoft.com/office/powerpoint/2010/main" val="416629488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2885"/>
            <a:ext cx="10713720" cy="965835"/>
          </a:xfrm>
        </p:spPr>
        <p:style>
          <a:lnRef idx="2">
            <a:schemeClr val="accent2"/>
          </a:lnRef>
          <a:fillRef idx="1">
            <a:schemeClr val="lt1"/>
          </a:fillRef>
          <a:effectRef idx="0">
            <a:schemeClr val="accent2"/>
          </a:effectRef>
          <a:fontRef idx="minor">
            <a:schemeClr val="dk1"/>
          </a:fontRef>
        </p:style>
        <p:txBody>
          <a:bodyPr>
            <a:normAutofit/>
          </a:bodyPr>
          <a:lstStyle/>
          <a:p>
            <a:r>
              <a:rPr lang="en-US" sz="3600" dirty="0"/>
              <a:t>Benefit of child to child to </a:t>
            </a:r>
            <a:r>
              <a:rPr lang="en-US" sz="3600" dirty="0" smtClean="0"/>
              <a:t>approach</a:t>
            </a:r>
            <a:endParaRPr lang="en-US" sz="3600" dirty="0"/>
          </a:p>
        </p:txBody>
      </p:sp>
      <p:sp>
        <p:nvSpPr>
          <p:cNvPr id="3" name="Content Placeholder 2"/>
          <p:cNvSpPr>
            <a:spLocks noGrp="1"/>
          </p:cNvSpPr>
          <p:nvPr>
            <p:ph idx="1"/>
          </p:nvPr>
        </p:nvSpPr>
        <p:spPr>
          <a:xfrm>
            <a:off x="838200" y="1402080"/>
            <a:ext cx="10713720" cy="4774883"/>
          </a:xfrm>
        </p:spPr>
        <p:txBody>
          <a:bodyPr>
            <a:normAutofit/>
          </a:bodyPr>
          <a:lstStyle/>
          <a:p>
            <a:r>
              <a:rPr lang="en-US" sz="2800" b="1" dirty="0" smtClean="0"/>
              <a:t>Enthusiasm/passion </a:t>
            </a:r>
            <a:r>
              <a:rPr lang="en-US" sz="2800" b="1" dirty="0"/>
              <a:t>for Lifelong </a:t>
            </a:r>
            <a:r>
              <a:rPr lang="en-US" sz="2800" b="1" dirty="0" smtClean="0"/>
              <a:t>Learning</a:t>
            </a:r>
            <a:endParaRPr lang="en-US" sz="2800" dirty="0"/>
          </a:p>
          <a:p>
            <a:pPr lvl="1"/>
            <a:r>
              <a:rPr lang="en-US" sz="2400" dirty="0"/>
              <a:t>Lessons should be given in a fun and exciting way that will encourage children to be effective learners. We need to inspire a thirst for learning </a:t>
            </a:r>
            <a:r>
              <a:rPr lang="en-US" sz="2400" dirty="0" smtClean="0"/>
              <a:t>with eagerness </a:t>
            </a:r>
            <a:r>
              <a:rPr lang="en-US" sz="2400" dirty="0"/>
              <a:t>and enthusiasm</a:t>
            </a:r>
            <a:r>
              <a:rPr lang="en-US" sz="2400" dirty="0" smtClean="0"/>
              <a:t>.</a:t>
            </a:r>
          </a:p>
          <a:p>
            <a:r>
              <a:rPr lang="en-US" sz="2800" b="1" dirty="0"/>
              <a:t>Convey the </a:t>
            </a:r>
            <a:r>
              <a:rPr lang="en-US" sz="2800" b="1" dirty="0" smtClean="0"/>
              <a:t>value </a:t>
            </a:r>
            <a:r>
              <a:rPr lang="en-US" sz="2800" b="1" dirty="0"/>
              <a:t>of </a:t>
            </a:r>
            <a:r>
              <a:rPr lang="en-US" sz="2800" b="1" dirty="0" smtClean="0"/>
              <a:t>education through </a:t>
            </a:r>
            <a:r>
              <a:rPr lang="en-US" sz="2800" b="1" dirty="0"/>
              <a:t>e</a:t>
            </a:r>
            <a:r>
              <a:rPr lang="en-US" sz="2800" b="1" dirty="0" smtClean="0"/>
              <a:t>xperience</a:t>
            </a:r>
            <a:endParaRPr lang="en-US" sz="2800" dirty="0"/>
          </a:p>
          <a:p>
            <a:pPr lvl="1"/>
            <a:r>
              <a:rPr lang="en-US" sz="2400" dirty="0" smtClean="0"/>
              <a:t> </a:t>
            </a:r>
            <a:r>
              <a:rPr lang="en-US" sz="2400" dirty="0"/>
              <a:t>T</a:t>
            </a:r>
            <a:r>
              <a:rPr lang="en-US" sz="2400" dirty="0" smtClean="0"/>
              <a:t>he </a:t>
            </a:r>
            <a:r>
              <a:rPr lang="en-US" sz="2400" dirty="0"/>
              <a:t>value of learning and education </a:t>
            </a:r>
            <a:r>
              <a:rPr lang="en-US" sz="2400" dirty="0">
                <a:effectLst>
                  <a:outerShdw blurRad="38100" dist="38100" dir="2700000" algn="tl">
                    <a:srgbClr val="000000">
                      <a:alpha val="43137"/>
                    </a:srgbClr>
                  </a:outerShdw>
                </a:effectLst>
              </a:rPr>
              <a:t>by setting an example as role models and by providing actual experiences.</a:t>
            </a:r>
          </a:p>
          <a:p>
            <a:r>
              <a:rPr lang="en-US" sz="2800" b="1" dirty="0" smtClean="0"/>
              <a:t>Respect</a:t>
            </a:r>
            <a:endParaRPr lang="en-US" sz="2800" dirty="0"/>
          </a:p>
          <a:p>
            <a:pPr lvl="1"/>
            <a:r>
              <a:rPr lang="en-US" sz="2400" dirty="0"/>
              <a:t>Teaching the value of respect for others. This is not limited to people and belongings, but can also mean respect for their environment, both immediate and global</a:t>
            </a:r>
          </a:p>
          <a:p>
            <a:endParaRPr lang="en-US" dirty="0"/>
          </a:p>
          <a:p>
            <a:endParaRPr lang="en-US" dirty="0"/>
          </a:p>
        </p:txBody>
      </p:sp>
    </p:spTree>
    <p:extLst>
      <p:ext uri="{BB962C8B-B14F-4D97-AF65-F5344CB8AC3E}">
        <p14:creationId xmlns:p14="http://schemas.microsoft.com/office/powerpoint/2010/main" val="375360364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94005"/>
            <a:ext cx="10515600" cy="843915"/>
          </a:xfrm>
        </p:spPr>
        <p:style>
          <a:lnRef idx="2">
            <a:schemeClr val="accent2"/>
          </a:lnRef>
          <a:fillRef idx="1">
            <a:schemeClr val="lt1"/>
          </a:fillRef>
          <a:effectRef idx="0">
            <a:schemeClr val="accent2"/>
          </a:effectRef>
          <a:fontRef idx="minor">
            <a:schemeClr val="dk1"/>
          </a:fontRef>
        </p:style>
        <p:txBody>
          <a:bodyPr>
            <a:noAutofit/>
          </a:bodyPr>
          <a:lstStyle/>
          <a:p>
            <a:r>
              <a:rPr lang="en-US" sz="4000" dirty="0"/>
              <a:t>Benefit of child to child to </a:t>
            </a:r>
            <a:r>
              <a:rPr lang="en-US" sz="4000" dirty="0" smtClean="0"/>
              <a:t>approach</a:t>
            </a:r>
            <a:endParaRPr lang="en-US" sz="4000" dirty="0"/>
          </a:p>
        </p:txBody>
      </p:sp>
      <p:sp>
        <p:nvSpPr>
          <p:cNvPr id="3" name="Content Placeholder 2"/>
          <p:cNvSpPr>
            <a:spLocks noGrp="1"/>
          </p:cNvSpPr>
          <p:nvPr>
            <p:ph idx="1"/>
          </p:nvPr>
        </p:nvSpPr>
        <p:spPr>
          <a:xfrm>
            <a:off x="838200" y="1439544"/>
            <a:ext cx="10515600" cy="4798696"/>
          </a:xfrm>
        </p:spPr>
        <p:txBody>
          <a:bodyPr>
            <a:normAutofit lnSpcReduction="10000"/>
          </a:bodyPr>
          <a:lstStyle/>
          <a:p>
            <a:r>
              <a:rPr lang="en-US" sz="2800" b="1" dirty="0" smtClean="0"/>
              <a:t>Teamwork</a:t>
            </a:r>
            <a:endParaRPr lang="en-US" sz="2800" dirty="0"/>
          </a:p>
          <a:p>
            <a:pPr lvl="1"/>
            <a:r>
              <a:rPr lang="en-US" sz="2400" dirty="0">
                <a:effectLst>
                  <a:outerShdw blurRad="38100" dist="38100" dir="2700000" algn="tl">
                    <a:srgbClr val="000000">
                      <a:alpha val="43137"/>
                    </a:srgbClr>
                  </a:outerShdw>
                </a:effectLst>
              </a:rPr>
              <a:t>Demonstrating and instilling the importance of teamwork </a:t>
            </a:r>
            <a:r>
              <a:rPr lang="en-US" sz="2400" dirty="0"/>
              <a:t>that can teach respect for the opinions of others, listening, cooperation and equality.</a:t>
            </a:r>
          </a:p>
          <a:p>
            <a:r>
              <a:rPr lang="en-US" sz="2800" b="1" dirty="0" smtClean="0"/>
              <a:t>Resilience/flexibility</a:t>
            </a:r>
            <a:endParaRPr lang="en-US" sz="2800" dirty="0"/>
          </a:p>
          <a:p>
            <a:pPr lvl="1"/>
            <a:r>
              <a:rPr lang="en-US" sz="2400" dirty="0"/>
              <a:t>It’s important </a:t>
            </a:r>
            <a:r>
              <a:rPr lang="en-US" sz="2400" dirty="0">
                <a:effectLst>
                  <a:outerShdw blurRad="38100" dist="38100" dir="2700000" algn="tl">
                    <a:srgbClr val="000000">
                      <a:alpha val="43137"/>
                    </a:srgbClr>
                  </a:outerShdw>
                </a:effectLst>
              </a:rPr>
              <a:t>that early childhood educators and parents work together to develop resilience in children as early as possible</a:t>
            </a:r>
            <a:r>
              <a:rPr lang="en-US" sz="2400" dirty="0"/>
              <a:t>. By creating a consistent, secure and fair social environment, with clear expectations and predictable consequences, children can develop skills in managing themselves and their emotions.</a:t>
            </a:r>
          </a:p>
          <a:p>
            <a:r>
              <a:rPr lang="en-US" sz="2800" b="1" dirty="0" smtClean="0"/>
              <a:t>Concentration</a:t>
            </a:r>
            <a:endParaRPr lang="en-US" sz="2800" dirty="0"/>
          </a:p>
          <a:p>
            <a:pPr lvl="1"/>
            <a:r>
              <a:rPr lang="en-US" sz="2400" dirty="0"/>
              <a:t>During preschool years, children explore at </a:t>
            </a:r>
            <a:r>
              <a:rPr lang="en-US" sz="2400" dirty="0">
                <a:effectLst>
                  <a:outerShdw blurRad="38100" dist="38100" dir="2700000" algn="tl">
                    <a:srgbClr val="000000">
                      <a:alpha val="43137"/>
                    </a:srgbClr>
                  </a:outerShdw>
                </a:effectLst>
              </a:rPr>
              <a:t>every opportunity to discover new experiences, new friends and new environments</a:t>
            </a:r>
            <a:r>
              <a:rPr lang="en-US" sz="2400" dirty="0"/>
              <a:t>. Their minds are so lively and imaginative.</a:t>
            </a:r>
          </a:p>
          <a:p>
            <a:endParaRPr lang="en-US" dirty="0"/>
          </a:p>
        </p:txBody>
      </p:sp>
    </p:spTree>
    <p:extLst>
      <p:ext uri="{BB962C8B-B14F-4D97-AF65-F5344CB8AC3E}">
        <p14:creationId xmlns:p14="http://schemas.microsoft.com/office/powerpoint/2010/main" val="273182330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94005"/>
            <a:ext cx="10515600" cy="742315"/>
          </a:xfrm>
        </p:spPr>
        <p:style>
          <a:lnRef idx="2">
            <a:schemeClr val="accent2"/>
          </a:lnRef>
          <a:fillRef idx="1">
            <a:schemeClr val="lt1"/>
          </a:fillRef>
          <a:effectRef idx="0">
            <a:schemeClr val="accent2"/>
          </a:effectRef>
          <a:fontRef idx="minor">
            <a:schemeClr val="dk1"/>
          </a:fontRef>
        </p:style>
        <p:txBody>
          <a:bodyPr>
            <a:noAutofit/>
          </a:bodyPr>
          <a:lstStyle/>
          <a:p>
            <a:r>
              <a:rPr lang="en-US" sz="4000" dirty="0"/>
              <a:t>Benefit of child to child to </a:t>
            </a:r>
            <a:r>
              <a:rPr lang="en-US" sz="4000" dirty="0" smtClean="0"/>
              <a:t>approach</a:t>
            </a:r>
            <a:endParaRPr lang="en-US" sz="4000" dirty="0"/>
          </a:p>
        </p:txBody>
      </p:sp>
      <p:sp>
        <p:nvSpPr>
          <p:cNvPr id="3" name="Content Placeholder 2"/>
          <p:cNvSpPr>
            <a:spLocks noGrp="1"/>
          </p:cNvSpPr>
          <p:nvPr>
            <p:ph idx="1"/>
          </p:nvPr>
        </p:nvSpPr>
        <p:spPr>
          <a:xfrm>
            <a:off x="838200" y="1348105"/>
            <a:ext cx="10515600" cy="4889074"/>
          </a:xfrm>
        </p:spPr>
        <p:txBody>
          <a:bodyPr>
            <a:normAutofit/>
          </a:bodyPr>
          <a:lstStyle/>
          <a:p>
            <a:r>
              <a:rPr lang="en-US" sz="2800" b="1" dirty="0"/>
              <a:t>Patience:</a:t>
            </a:r>
            <a:endParaRPr lang="en-US" sz="2800" dirty="0"/>
          </a:p>
          <a:p>
            <a:pPr lvl="1"/>
            <a:r>
              <a:rPr lang="en-US" sz="2400" dirty="0"/>
              <a:t>Every day as adults, we encounter situations where our patience is tested. Children need opportunities to be involved in an </a:t>
            </a:r>
            <a:r>
              <a:rPr lang="en-US" sz="2400" dirty="0" smtClean="0"/>
              <a:t>abundance/complete </a:t>
            </a:r>
            <a:r>
              <a:rPr lang="en-US" sz="2400" dirty="0"/>
              <a:t>of social experiences, where </a:t>
            </a:r>
            <a:r>
              <a:rPr lang="en-US" sz="2400" dirty="0">
                <a:effectLst>
                  <a:outerShdw blurRad="38100" dist="38100" dir="2700000" algn="tl">
                    <a:srgbClr val="000000">
                      <a:alpha val="43137"/>
                    </a:srgbClr>
                  </a:outerShdw>
                </a:effectLst>
              </a:rPr>
              <a:t>they can explore and practice the social skill of patience.</a:t>
            </a:r>
          </a:p>
          <a:p>
            <a:r>
              <a:rPr lang="en-US" sz="2800" b="1" dirty="0"/>
              <a:t>Confidence and Self-Esteem:</a:t>
            </a:r>
            <a:endParaRPr lang="en-US" sz="2800" dirty="0"/>
          </a:p>
          <a:p>
            <a:pPr lvl="1"/>
            <a:r>
              <a:rPr lang="en-US" sz="2400" dirty="0"/>
              <a:t>This is critical</a:t>
            </a:r>
            <a:r>
              <a:rPr lang="en-US" sz="2400" dirty="0">
                <a:effectLst>
                  <a:outerShdw blurRad="38100" dist="38100" dir="2700000" algn="tl">
                    <a:srgbClr val="000000">
                      <a:alpha val="43137"/>
                    </a:srgbClr>
                  </a:outerShdw>
                </a:effectLst>
              </a:rPr>
              <a:t>. A strong sense of wellbeing provides children with confidence, optimism and self-esteem which will encourage children to explore their talents, skills and interests</a:t>
            </a:r>
            <a:r>
              <a:rPr lang="en-US" sz="2400" dirty="0" smtClean="0">
                <a:effectLst>
                  <a:outerShdw blurRad="38100" dist="38100" dir="2700000" algn="tl">
                    <a:srgbClr val="000000">
                      <a:alpha val="43137"/>
                    </a:srgbClr>
                  </a:outerShdw>
                </a:effectLst>
              </a:rPr>
              <a:t>.</a:t>
            </a:r>
          </a:p>
          <a:p>
            <a:r>
              <a:rPr lang="en-US" sz="2800" b="1" dirty="0"/>
              <a:t>Exposure to </a:t>
            </a:r>
            <a:r>
              <a:rPr lang="en-US" sz="2800" b="1" dirty="0" smtClean="0"/>
              <a:t>Diversity</a:t>
            </a:r>
            <a:endParaRPr lang="en-US" sz="2800" dirty="0"/>
          </a:p>
          <a:p>
            <a:pPr lvl="1"/>
            <a:r>
              <a:rPr lang="en-US" sz="2400" dirty="0">
                <a:effectLst>
                  <a:outerShdw blurRad="38100" dist="38100" dir="2700000" algn="tl">
                    <a:srgbClr val="000000">
                      <a:alpha val="43137"/>
                    </a:srgbClr>
                  </a:outerShdw>
                </a:effectLst>
              </a:rPr>
              <a:t>Valuing difference and diversity are crucial to a child’s early development</a:t>
            </a:r>
            <a:r>
              <a:rPr lang="en-US" sz="2400" dirty="0"/>
              <a:t>. Early childhood education serves to guide children to appreciate and accept differences and become well-rounded contributors to society</a:t>
            </a:r>
            <a:r>
              <a:rPr lang="en-US" sz="2400" dirty="0" smtClean="0"/>
              <a:t>.</a:t>
            </a:r>
          </a:p>
          <a:p>
            <a:pPr marL="457200" lvl="1" indent="0">
              <a:buNone/>
            </a:pPr>
            <a:endParaRPr lang="en-US" dirty="0"/>
          </a:p>
          <a:p>
            <a:endParaRPr lang="en-US" dirty="0"/>
          </a:p>
          <a:p>
            <a:endParaRPr lang="en-US" dirty="0"/>
          </a:p>
        </p:txBody>
      </p:sp>
    </p:spTree>
    <p:extLst>
      <p:ext uri="{BB962C8B-B14F-4D97-AF65-F5344CB8AC3E}">
        <p14:creationId xmlns:p14="http://schemas.microsoft.com/office/powerpoint/2010/main" val="108880254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Possible area for child to child approach in Nepal</a:t>
            </a:r>
            <a:endParaRPr lang="en-US" dirty="0"/>
          </a:p>
        </p:txBody>
      </p:sp>
      <p:sp>
        <p:nvSpPr>
          <p:cNvPr id="3" name="Content Placeholder 2"/>
          <p:cNvSpPr>
            <a:spLocks noGrp="1"/>
          </p:cNvSpPr>
          <p:nvPr>
            <p:ph idx="1"/>
          </p:nvPr>
        </p:nvSpPr>
        <p:spPr/>
        <p:txBody>
          <a:bodyPr/>
          <a:lstStyle/>
          <a:p>
            <a:r>
              <a:rPr lang="en-US" dirty="0" smtClean="0"/>
              <a:t>Orientation and training for first aid</a:t>
            </a:r>
          </a:p>
          <a:p>
            <a:r>
              <a:rPr lang="en-US" dirty="0" smtClean="0"/>
              <a:t>Deworming program in school and community</a:t>
            </a:r>
          </a:p>
          <a:p>
            <a:r>
              <a:rPr lang="en-US" dirty="0" smtClean="0"/>
              <a:t>Advocacy for latrine use</a:t>
            </a:r>
          </a:p>
          <a:p>
            <a:r>
              <a:rPr lang="en-US" dirty="0" smtClean="0"/>
              <a:t>Personal hygiene in school</a:t>
            </a:r>
          </a:p>
          <a:p>
            <a:r>
              <a:rPr lang="en-US" dirty="0" smtClean="0"/>
              <a:t>Junk food discourage program</a:t>
            </a:r>
          </a:p>
          <a:p>
            <a:r>
              <a:rPr lang="en-US" dirty="0" smtClean="0"/>
              <a:t>Sex education program</a:t>
            </a:r>
          </a:p>
          <a:p>
            <a:endParaRPr lang="en-US" dirty="0"/>
          </a:p>
        </p:txBody>
      </p:sp>
    </p:spTree>
    <p:extLst>
      <p:ext uri="{BB962C8B-B14F-4D97-AF65-F5344CB8AC3E}">
        <p14:creationId xmlns:p14="http://schemas.microsoft.com/office/powerpoint/2010/main" val="291388049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Child-to-child approach in disseminating the importance of health among children –A modified systematic </a:t>
            </a:r>
            <a:r>
              <a:rPr lang="en-US" dirty="0" smtClean="0"/>
              <a:t>review. Available from: </a:t>
            </a:r>
            <a:r>
              <a:rPr lang="en-US" dirty="0"/>
              <a:t> </a:t>
            </a:r>
            <a:r>
              <a:rPr lang="en-US" u="sng" dirty="0" smtClean="0">
                <a:hlinkClick r:id="rId2"/>
              </a:rPr>
              <a:t>10.4103/jehp.jehp_8_23</a:t>
            </a:r>
            <a:r>
              <a:rPr lang="en-US" u="sng" dirty="0" smtClean="0"/>
              <a:t> </a:t>
            </a:r>
            <a:r>
              <a:rPr lang="en-US" dirty="0" smtClean="0"/>
              <a:t> </a:t>
            </a:r>
            <a:r>
              <a:rPr lang="en-US" u="sng" dirty="0" smtClean="0"/>
              <a:t> </a:t>
            </a:r>
            <a:r>
              <a:rPr lang="en-US" u="sng" dirty="0"/>
              <a:t>or </a:t>
            </a:r>
            <a:r>
              <a:rPr lang="en-US" u="sng" dirty="0">
                <a:hlinkClick r:id="rId3"/>
              </a:rPr>
              <a:t>https://www.ncbi.nlm.nih.gov/pmc/articles/PMC10312397</a:t>
            </a:r>
            <a:r>
              <a:rPr lang="en-US" u="sng" dirty="0" smtClean="0">
                <a:hlinkClick r:id="rId3"/>
              </a:rPr>
              <a:t>/</a:t>
            </a:r>
            <a:endParaRPr lang="en-US" u="sng" dirty="0" smtClean="0"/>
          </a:p>
          <a:p>
            <a:endParaRPr lang="en-US" u="sng" dirty="0"/>
          </a:p>
          <a:p>
            <a:endParaRPr lang="en-US" dirty="0"/>
          </a:p>
        </p:txBody>
      </p:sp>
    </p:spTree>
    <p:extLst>
      <p:ext uri="{BB962C8B-B14F-4D97-AF65-F5344CB8AC3E}">
        <p14:creationId xmlns:p14="http://schemas.microsoft.com/office/powerpoint/2010/main" val="125826968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Assignment</a:t>
            </a:r>
            <a:endParaRPr lang="en-US" dirty="0"/>
          </a:p>
        </p:txBody>
      </p:sp>
      <p:sp>
        <p:nvSpPr>
          <p:cNvPr id="3" name="Content Placeholder 2"/>
          <p:cNvSpPr>
            <a:spLocks noGrp="1"/>
          </p:cNvSpPr>
          <p:nvPr>
            <p:ph idx="1"/>
          </p:nvPr>
        </p:nvSpPr>
        <p:spPr/>
        <p:txBody>
          <a:bodyPr/>
          <a:lstStyle/>
          <a:p>
            <a:r>
              <a:rPr lang="en-US" dirty="0" smtClean="0"/>
              <a:t>Please design at least one program based on C to C approach</a:t>
            </a:r>
            <a:endParaRPr lang="en-US" dirty="0"/>
          </a:p>
        </p:txBody>
      </p:sp>
    </p:spTree>
    <p:extLst>
      <p:ext uri="{BB962C8B-B14F-4D97-AF65-F5344CB8AC3E}">
        <p14:creationId xmlns:p14="http://schemas.microsoft.com/office/powerpoint/2010/main" val="368104174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209800" y="0"/>
            <a:ext cx="7772400" cy="990600"/>
          </a:xfrm>
        </p:spPr>
        <p:txBody>
          <a:bodyPr/>
          <a:lstStyle/>
          <a:p>
            <a:pPr eaLnBrk="1" hangingPunct="1"/>
            <a:r>
              <a:rPr lang="en-US" altLang="en-US" sz="3200"/>
              <a:t>Six step of child to child program</a:t>
            </a:r>
          </a:p>
        </p:txBody>
      </p:sp>
      <p:sp>
        <p:nvSpPr>
          <p:cNvPr id="13315" name="Rectangle 3"/>
          <p:cNvSpPr>
            <a:spLocks noGrp="1" noChangeArrowheads="1"/>
          </p:cNvSpPr>
          <p:nvPr>
            <p:ph type="body" sz="half" idx="1"/>
          </p:nvPr>
        </p:nvSpPr>
        <p:spPr/>
        <p:txBody>
          <a:bodyPr/>
          <a:lstStyle/>
          <a:p>
            <a:pPr algn="just" eaLnBrk="1" hangingPunct="1">
              <a:spcBef>
                <a:spcPct val="0"/>
              </a:spcBef>
              <a:buFontTx/>
              <a:buNone/>
            </a:pPr>
            <a:endParaRPr lang="en-US" altLang="en-US" sz="2400">
              <a:latin typeface="Arial Narrow" panose="020B0606020202030204" pitchFamily="34" charset="0"/>
              <a:cs typeface="Times New Roman" panose="02020603050405020304" pitchFamily="18" charset="0"/>
            </a:endParaRPr>
          </a:p>
          <a:p>
            <a:pPr algn="just" eaLnBrk="1" hangingPunct="1">
              <a:spcBef>
                <a:spcPct val="0"/>
              </a:spcBef>
              <a:buFontTx/>
              <a:buNone/>
            </a:pPr>
            <a:endParaRPr lang="en-US" altLang="en-US" sz="2400">
              <a:latin typeface="Arial Narrow" panose="020B0606020202030204" pitchFamily="34" charset="0"/>
              <a:cs typeface="Times New Roman" panose="02020603050405020304" pitchFamily="18" charset="0"/>
            </a:endParaRPr>
          </a:p>
          <a:p>
            <a:pPr algn="just" eaLnBrk="1" hangingPunct="1">
              <a:spcBef>
                <a:spcPct val="0"/>
              </a:spcBef>
              <a:buFontTx/>
              <a:buNone/>
            </a:pPr>
            <a:endParaRPr lang="en-US" altLang="en-US" sz="2400">
              <a:latin typeface="Arial Narrow" panose="020B0606020202030204" pitchFamily="34" charset="0"/>
              <a:cs typeface="Times New Roman" panose="02020603050405020304" pitchFamily="18" charset="0"/>
            </a:endParaRPr>
          </a:p>
          <a:p>
            <a:pPr algn="just" eaLnBrk="1" hangingPunct="1">
              <a:spcBef>
                <a:spcPct val="0"/>
              </a:spcBef>
              <a:buFontTx/>
              <a:buNone/>
            </a:pPr>
            <a:endParaRPr lang="en-US" altLang="en-US" sz="2400">
              <a:latin typeface="Arial Narrow" panose="020B0606020202030204" pitchFamily="34" charset="0"/>
              <a:cs typeface="Times New Roman" panose="02020603050405020304" pitchFamily="18" charset="0"/>
            </a:endParaRPr>
          </a:p>
          <a:p>
            <a:pPr algn="just" eaLnBrk="1" hangingPunct="1">
              <a:spcBef>
                <a:spcPct val="0"/>
              </a:spcBef>
              <a:buFontTx/>
              <a:buNone/>
            </a:pPr>
            <a:endParaRPr lang="en-US" altLang="en-US" sz="2400">
              <a:latin typeface="Arial Narrow" panose="020B0606020202030204" pitchFamily="34" charset="0"/>
              <a:cs typeface="Times New Roman" panose="02020603050405020304" pitchFamily="18" charset="0"/>
            </a:endParaRPr>
          </a:p>
          <a:p>
            <a:pPr algn="just" eaLnBrk="1" hangingPunct="1">
              <a:spcBef>
                <a:spcPct val="0"/>
              </a:spcBef>
              <a:buFontTx/>
              <a:buNone/>
            </a:pPr>
            <a:endParaRPr lang="en-US" altLang="en-US" sz="2400">
              <a:latin typeface="Arial Narrow" panose="020B0606020202030204" pitchFamily="34" charset="0"/>
              <a:cs typeface="Times New Roman" panose="02020603050405020304" pitchFamily="18" charset="0"/>
            </a:endParaRPr>
          </a:p>
          <a:p>
            <a:pPr algn="just" eaLnBrk="1" hangingPunct="1">
              <a:spcBef>
                <a:spcPct val="0"/>
              </a:spcBef>
              <a:buFontTx/>
              <a:buNone/>
            </a:pPr>
            <a:endParaRPr lang="en-US" altLang="en-US" sz="2400">
              <a:latin typeface="Arial Narrow" panose="020B0606020202030204" pitchFamily="34" charset="0"/>
              <a:cs typeface="Times New Roman" panose="02020603050405020304" pitchFamily="18" charset="0"/>
            </a:endParaRPr>
          </a:p>
          <a:p>
            <a:pPr algn="just" eaLnBrk="1" hangingPunct="1">
              <a:spcBef>
                <a:spcPct val="0"/>
              </a:spcBef>
              <a:buFontTx/>
              <a:buNone/>
            </a:pPr>
            <a:endParaRPr lang="en-US" altLang="en-US" sz="2400">
              <a:latin typeface="Arial Narrow" panose="020B0606020202030204" pitchFamily="34" charset="0"/>
              <a:cs typeface="Times New Roman" panose="02020603050405020304" pitchFamily="18" charset="0"/>
            </a:endParaRPr>
          </a:p>
          <a:p>
            <a:pPr algn="just" eaLnBrk="1" hangingPunct="1">
              <a:spcBef>
                <a:spcPct val="0"/>
              </a:spcBef>
              <a:buFontTx/>
              <a:buNone/>
            </a:pPr>
            <a:endParaRPr lang="en-US" altLang="en-US" sz="2400">
              <a:latin typeface="Arial Narrow" panose="020B0606020202030204" pitchFamily="34" charset="0"/>
              <a:cs typeface="Times New Roman" panose="02020603050405020304" pitchFamily="18" charset="0"/>
            </a:endParaRPr>
          </a:p>
          <a:p>
            <a:pPr algn="just" eaLnBrk="1" hangingPunct="1">
              <a:spcBef>
                <a:spcPct val="0"/>
              </a:spcBef>
              <a:buFontTx/>
              <a:buNone/>
            </a:pPr>
            <a:endParaRPr lang="en-US" altLang="en-US" sz="2400">
              <a:latin typeface="Arial Narrow" panose="020B0606020202030204" pitchFamily="34" charset="0"/>
              <a:cs typeface="Times New Roman" panose="02020603050405020304" pitchFamily="18" charset="0"/>
            </a:endParaRPr>
          </a:p>
          <a:p>
            <a:pPr algn="just" eaLnBrk="1" hangingPunct="1">
              <a:spcBef>
                <a:spcPct val="0"/>
              </a:spcBef>
              <a:buFontTx/>
              <a:buNone/>
            </a:pPr>
            <a:endParaRPr lang="en-US" altLang="en-US" sz="2400">
              <a:latin typeface="Arial Narrow" panose="020B0606020202030204" pitchFamily="34" charset="0"/>
              <a:cs typeface="Times New Roman" panose="02020603050405020304" pitchFamily="18" charset="0"/>
            </a:endParaRPr>
          </a:p>
        </p:txBody>
      </p:sp>
      <p:graphicFrame>
        <p:nvGraphicFramePr>
          <p:cNvPr id="53307" name="Group 59"/>
          <p:cNvGraphicFramePr>
            <a:graphicFrameLocks noGrp="1"/>
          </p:cNvGraphicFramePr>
          <p:nvPr>
            <p:ph sz="half" idx="2"/>
            <p:extLst>
              <p:ext uri="{D42A27DB-BD31-4B8C-83A1-F6EECF244321}">
                <p14:modId xmlns:p14="http://schemas.microsoft.com/office/powerpoint/2010/main" val="671055956"/>
              </p:ext>
            </p:extLst>
          </p:nvPr>
        </p:nvGraphicFramePr>
        <p:xfrm>
          <a:off x="1828800" y="616089"/>
          <a:ext cx="9699170" cy="5967591"/>
        </p:xfrm>
        <a:graphic>
          <a:graphicData uri="http://schemas.openxmlformats.org/drawingml/2006/table">
            <a:tbl>
              <a:tblPr/>
              <a:tblGrid>
                <a:gridCol w="1923111">
                  <a:extLst>
                    <a:ext uri="{9D8B030D-6E8A-4147-A177-3AD203B41FA5}">
                      <a16:colId xmlns:a16="http://schemas.microsoft.com/office/drawing/2014/main" val="20000"/>
                    </a:ext>
                  </a:extLst>
                </a:gridCol>
                <a:gridCol w="2675633">
                  <a:extLst>
                    <a:ext uri="{9D8B030D-6E8A-4147-A177-3AD203B41FA5}">
                      <a16:colId xmlns:a16="http://schemas.microsoft.com/office/drawing/2014/main" val="20001"/>
                    </a:ext>
                  </a:extLst>
                </a:gridCol>
                <a:gridCol w="5100426">
                  <a:extLst>
                    <a:ext uri="{9D8B030D-6E8A-4147-A177-3AD203B41FA5}">
                      <a16:colId xmlns:a16="http://schemas.microsoft.com/office/drawing/2014/main" val="20002"/>
                    </a:ext>
                  </a:extLst>
                </a:gridCol>
              </a:tblGrid>
              <a:tr h="635351">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latin typeface="Arial Black" pitchFamily="34" charset="0"/>
                        </a:rPr>
                        <a:t>Step</a:t>
                      </a:r>
                      <a:endParaRPr kumimoji="0" lang="en-GB" sz="2400" b="0" i="0" u="none" strike="noStrike" cap="none" normalizeH="0" baseline="0" dirty="0" smtClean="0">
                        <a:ln>
                          <a:noFill/>
                        </a:ln>
                        <a:solidFill>
                          <a:schemeClr val="tx1"/>
                        </a:solidFill>
                        <a:effectLst/>
                        <a:latin typeface="Arial Black"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smtClean="0">
                          <a:ln>
                            <a:noFill/>
                          </a:ln>
                          <a:solidFill>
                            <a:schemeClr val="tx1"/>
                          </a:solidFill>
                          <a:effectLst/>
                          <a:latin typeface="Arial Black" pitchFamily="34" charset="0"/>
                        </a:rPr>
                        <a:t>Activities</a:t>
                      </a:r>
                      <a:endParaRPr kumimoji="0" lang="en-GB" sz="2400" b="0" i="0" u="none" strike="noStrike" cap="none" normalizeH="0" baseline="0" smtClean="0">
                        <a:ln>
                          <a:noFill/>
                        </a:ln>
                        <a:solidFill>
                          <a:schemeClr val="tx1"/>
                        </a:solidFill>
                        <a:effectLst/>
                        <a:latin typeface="Arial Black"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latin typeface="Arial Black" pitchFamily="34" charset="0"/>
                        </a:rPr>
                        <a:t>Responsibilities</a:t>
                      </a:r>
                      <a:endParaRPr kumimoji="0" lang="en-GB" sz="2400" b="0" i="0" u="none" strike="noStrike" cap="none" normalizeH="0" baseline="0" dirty="0" smtClean="0">
                        <a:ln>
                          <a:noFill/>
                        </a:ln>
                        <a:solidFill>
                          <a:schemeClr val="tx1"/>
                        </a:solidFill>
                        <a:effectLst/>
                        <a:latin typeface="Arial Black"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3626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smtClean="0">
                          <a:ln>
                            <a:noFill/>
                          </a:ln>
                          <a:solidFill>
                            <a:schemeClr val="tx1"/>
                          </a:solidFill>
                          <a:effectLst/>
                          <a:latin typeface="Arial Black" pitchFamily="34" charset="0"/>
                        </a:rPr>
                        <a:t>First step</a:t>
                      </a:r>
                      <a:endParaRPr kumimoji="0" lang="en-GB" sz="2000" b="0" i="0" u="none" strike="noStrike" cap="none" normalizeH="0" baseline="0" smtClean="0">
                        <a:ln>
                          <a:noFill/>
                        </a:ln>
                        <a:solidFill>
                          <a:schemeClr val="tx1"/>
                        </a:solidFill>
                        <a:effectLst/>
                        <a:latin typeface="Arial Black"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dirty="0" smtClean="0">
                          <a:ln>
                            <a:noFill/>
                          </a:ln>
                          <a:solidFill>
                            <a:schemeClr val="tx1"/>
                          </a:solidFill>
                          <a:effectLst/>
                          <a:latin typeface="Arial Black" pitchFamily="34" charset="0"/>
                        </a:rPr>
                        <a:t>Choose the right idea</a:t>
                      </a:r>
                      <a:endParaRPr kumimoji="0" lang="en-GB" sz="2000" b="0" i="0" u="none" strike="noStrike" cap="none" normalizeH="0" baseline="0" dirty="0" smtClean="0">
                        <a:ln>
                          <a:noFill/>
                        </a:ln>
                        <a:solidFill>
                          <a:schemeClr val="tx1"/>
                        </a:solidFill>
                        <a:effectLst/>
                        <a:latin typeface="Arial Black"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dirty="0" smtClean="0">
                          <a:ln>
                            <a:noFill/>
                          </a:ln>
                          <a:solidFill>
                            <a:schemeClr val="tx1"/>
                          </a:solidFill>
                          <a:effectLst/>
                          <a:latin typeface="Arial Black" pitchFamily="34" charset="0"/>
                        </a:rPr>
                        <a:t>Teacher helps to provide facts &amp; student decided</a:t>
                      </a:r>
                      <a:endParaRPr kumimoji="0" lang="en-GB" sz="2000" b="0" i="0" u="none" strike="noStrike" cap="none" normalizeH="0" baseline="0" dirty="0" smtClean="0">
                        <a:ln>
                          <a:noFill/>
                        </a:ln>
                        <a:solidFill>
                          <a:schemeClr val="tx1"/>
                        </a:solidFill>
                        <a:effectLst/>
                        <a:latin typeface="Arial Black"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9686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smtClean="0">
                          <a:ln>
                            <a:noFill/>
                          </a:ln>
                          <a:solidFill>
                            <a:schemeClr val="tx1"/>
                          </a:solidFill>
                          <a:effectLst/>
                          <a:latin typeface="Arial Black" pitchFamily="34" charset="0"/>
                        </a:rPr>
                        <a:t>Second step</a:t>
                      </a:r>
                      <a:endParaRPr kumimoji="0" lang="en-GB" sz="2000" b="0" i="0" u="none" strike="noStrike" cap="none" normalizeH="0" baseline="0" smtClean="0">
                        <a:ln>
                          <a:noFill/>
                        </a:ln>
                        <a:solidFill>
                          <a:schemeClr val="tx1"/>
                        </a:solidFill>
                        <a:effectLst/>
                        <a:latin typeface="Arial Black"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dirty="0" smtClean="0">
                          <a:ln>
                            <a:noFill/>
                          </a:ln>
                          <a:solidFill>
                            <a:schemeClr val="tx1"/>
                          </a:solidFill>
                          <a:effectLst/>
                          <a:latin typeface="Arial Black" pitchFamily="34" charset="0"/>
                        </a:rPr>
                        <a:t>Find out more</a:t>
                      </a:r>
                      <a:endParaRPr kumimoji="0" lang="en-GB" sz="2000" b="0" i="0" u="none" strike="noStrike" cap="none" normalizeH="0" baseline="0" dirty="0" smtClean="0">
                        <a:ln>
                          <a:noFill/>
                        </a:ln>
                        <a:solidFill>
                          <a:schemeClr val="tx1"/>
                        </a:solidFill>
                        <a:effectLst/>
                        <a:latin typeface="Arial Black"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smtClean="0">
                          <a:ln>
                            <a:noFill/>
                          </a:ln>
                          <a:solidFill>
                            <a:schemeClr val="tx1"/>
                          </a:solidFill>
                          <a:effectLst/>
                          <a:latin typeface="Arial Black" pitchFamily="34" charset="0"/>
                        </a:rPr>
                        <a:t>Student find out through the survey , data collection , observation</a:t>
                      </a:r>
                      <a:endParaRPr kumimoji="0" lang="en-GB" sz="2000" b="0" i="0" u="none" strike="noStrike" cap="none" normalizeH="0" baseline="0" smtClean="0">
                        <a:ln>
                          <a:noFill/>
                        </a:ln>
                        <a:solidFill>
                          <a:schemeClr val="tx1"/>
                        </a:solidFill>
                        <a:effectLst/>
                        <a:latin typeface="Arial Black"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33734">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smtClean="0">
                          <a:ln>
                            <a:noFill/>
                          </a:ln>
                          <a:solidFill>
                            <a:schemeClr val="tx1"/>
                          </a:solidFill>
                          <a:effectLst/>
                          <a:latin typeface="Arial Black" pitchFamily="34" charset="0"/>
                        </a:rPr>
                        <a:t>Third step</a:t>
                      </a:r>
                      <a:endParaRPr kumimoji="0" lang="en-GB" sz="2000" b="0" i="0" u="none" strike="noStrike" cap="none" normalizeH="0" baseline="0" smtClean="0">
                        <a:ln>
                          <a:noFill/>
                        </a:ln>
                        <a:solidFill>
                          <a:schemeClr val="tx1"/>
                        </a:solidFill>
                        <a:effectLst/>
                        <a:latin typeface="Arial Black"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dirty="0" smtClean="0">
                          <a:ln>
                            <a:noFill/>
                          </a:ln>
                          <a:solidFill>
                            <a:schemeClr val="tx1"/>
                          </a:solidFill>
                          <a:effectLst/>
                          <a:latin typeface="Arial Black" pitchFamily="34" charset="0"/>
                        </a:rPr>
                        <a:t>Discuss what has been found</a:t>
                      </a:r>
                      <a:endParaRPr kumimoji="0" lang="en-GB" sz="2000" b="0" i="0" u="none" strike="noStrike" cap="none" normalizeH="0" baseline="0" dirty="0" smtClean="0">
                        <a:ln>
                          <a:noFill/>
                        </a:ln>
                        <a:solidFill>
                          <a:schemeClr val="tx1"/>
                        </a:solidFill>
                        <a:effectLst/>
                        <a:latin typeface="Arial Black"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smtClean="0">
                          <a:ln>
                            <a:noFill/>
                          </a:ln>
                          <a:solidFill>
                            <a:schemeClr val="tx1"/>
                          </a:solidFill>
                          <a:effectLst/>
                          <a:latin typeface="Arial Black" pitchFamily="34" charset="0"/>
                        </a:rPr>
                        <a:t>Students discussed what they have found.</a:t>
                      </a:r>
                      <a:endParaRPr kumimoji="0" lang="en-GB" sz="2000" b="0" i="0" u="none" strike="noStrike" cap="none" normalizeH="0" baseline="0" smtClean="0">
                        <a:ln>
                          <a:noFill/>
                        </a:ln>
                        <a:solidFill>
                          <a:schemeClr val="tx1"/>
                        </a:solidFill>
                        <a:effectLst/>
                        <a:latin typeface="Arial Black"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198581">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smtClean="0">
                          <a:ln>
                            <a:noFill/>
                          </a:ln>
                          <a:solidFill>
                            <a:schemeClr val="tx1"/>
                          </a:solidFill>
                          <a:effectLst/>
                          <a:latin typeface="Arial Black" pitchFamily="34" charset="0"/>
                        </a:rPr>
                        <a:t>Fourth step</a:t>
                      </a:r>
                      <a:endParaRPr kumimoji="0" lang="en-GB" sz="2000" b="0" i="0" u="none" strike="noStrike" cap="none" normalizeH="0" baseline="0" smtClean="0">
                        <a:ln>
                          <a:noFill/>
                        </a:ln>
                        <a:solidFill>
                          <a:schemeClr val="tx1"/>
                        </a:solidFill>
                        <a:effectLst/>
                        <a:latin typeface="Arial Black"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dirty="0" smtClean="0">
                          <a:ln>
                            <a:noFill/>
                          </a:ln>
                          <a:solidFill>
                            <a:schemeClr val="tx1"/>
                          </a:solidFill>
                          <a:effectLst/>
                          <a:latin typeface="Arial Black" pitchFamily="34" charset="0"/>
                        </a:rPr>
                        <a:t>Plan of action </a:t>
                      </a:r>
                      <a:endParaRPr kumimoji="0" lang="en-GB" sz="2000" b="0" i="0" u="none" strike="noStrike" cap="none" normalizeH="0" baseline="0" dirty="0" smtClean="0">
                        <a:ln>
                          <a:noFill/>
                        </a:ln>
                        <a:solidFill>
                          <a:schemeClr val="tx1"/>
                        </a:solidFill>
                        <a:effectLst/>
                        <a:latin typeface="Arial Black"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smtClean="0">
                          <a:ln>
                            <a:noFill/>
                          </a:ln>
                          <a:solidFill>
                            <a:schemeClr val="tx1"/>
                          </a:solidFill>
                          <a:effectLst/>
                          <a:latin typeface="Arial Black" pitchFamily="34" charset="0"/>
                        </a:rPr>
                        <a:t>Teacher facilitates the students and student develop plan of action</a:t>
                      </a:r>
                      <a:endParaRPr kumimoji="0" lang="en-GB" sz="2000" b="0" i="0" u="none" strike="noStrike" cap="none" normalizeH="0" baseline="0" smtClean="0">
                        <a:ln>
                          <a:noFill/>
                        </a:ln>
                        <a:solidFill>
                          <a:schemeClr val="tx1"/>
                        </a:solidFill>
                        <a:effectLst/>
                        <a:latin typeface="Arial Black"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68489">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smtClean="0">
                          <a:ln>
                            <a:noFill/>
                          </a:ln>
                          <a:solidFill>
                            <a:schemeClr val="tx1"/>
                          </a:solidFill>
                          <a:effectLst/>
                          <a:latin typeface="Arial Black" pitchFamily="34" charset="0"/>
                        </a:rPr>
                        <a:t>Fifth step</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smtClean="0">
                          <a:ln>
                            <a:noFill/>
                          </a:ln>
                          <a:solidFill>
                            <a:schemeClr val="tx1"/>
                          </a:solidFill>
                          <a:effectLst/>
                          <a:latin typeface="Arial Black" pitchFamily="34" charset="0"/>
                        </a:rPr>
                        <a:t>Six step</a:t>
                      </a:r>
                      <a:endParaRPr kumimoji="0" lang="en-GB" sz="2000" b="0" i="0" u="none" strike="noStrike" cap="none" normalizeH="0" baseline="0" smtClean="0">
                        <a:ln>
                          <a:noFill/>
                        </a:ln>
                        <a:solidFill>
                          <a:schemeClr val="tx1"/>
                        </a:solidFill>
                        <a:effectLst/>
                        <a:latin typeface="Arial Black"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dirty="0" smtClean="0">
                          <a:ln>
                            <a:noFill/>
                          </a:ln>
                          <a:solidFill>
                            <a:schemeClr val="tx1"/>
                          </a:solidFill>
                          <a:effectLst/>
                          <a:latin typeface="Arial Black" pitchFamily="34" charset="0"/>
                        </a:rPr>
                        <a:t>Take action</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dirty="0" smtClean="0">
                          <a:ln>
                            <a:noFill/>
                          </a:ln>
                          <a:solidFill>
                            <a:schemeClr val="tx1"/>
                          </a:solidFill>
                          <a:effectLst/>
                          <a:latin typeface="Arial Black" pitchFamily="34" charset="0"/>
                        </a:rPr>
                        <a:t>Discuss result</a:t>
                      </a:r>
                      <a:endParaRPr kumimoji="0" lang="en-GB" sz="2000" b="0" i="0" u="none" strike="noStrike" cap="none" normalizeH="0" baseline="0" dirty="0" smtClean="0">
                        <a:ln>
                          <a:noFill/>
                        </a:ln>
                        <a:solidFill>
                          <a:schemeClr val="tx1"/>
                        </a:solidFill>
                        <a:effectLst/>
                        <a:latin typeface="Arial Black"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dirty="0" smtClean="0">
                          <a:ln>
                            <a:noFill/>
                          </a:ln>
                          <a:solidFill>
                            <a:schemeClr val="tx1"/>
                          </a:solidFill>
                          <a:effectLst/>
                          <a:latin typeface="Arial Black" pitchFamily="34" charset="0"/>
                        </a:rPr>
                        <a:t>Students implement the plan</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dirty="0" smtClean="0">
                          <a:ln>
                            <a:noFill/>
                          </a:ln>
                          <a:solidFill>
                            <a:schemeClr val="tx1"/>
                          </a:solidFill>
                          <a:effectLst/>
                          <a:latin typeface="Arial Black" pitchFamily="34" charset="0"/>
                        </a:rPr>
                        <a:t>Teacher facilitates students to evaluate program.</a:t>
                      </a:r>
                      <a:endParaRPr kumimoji="0" lang="en-GB" sz="2000" b="0" i="0" u="none" strike="noStrike" cap="none" normalizeH="0" baseline="0" dirty="0" smtClean="0">
                        <a:ln>
                          <a:noFill/>
                        </a:ln>
                        <a:solidFill>
                          <a:schemeClr val="tx1"/>
                        </a:solidFill>
                        <a:effectLst/>
                        <a:latin typeface="Arial Black"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39276531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209800" y="0"/>
            <a:ext cx="7772400" cy="762000"/>
          </a:xfrm>
        </p:spPr>
        <p:txBody>
          <a:bodyPr/>
          <a:lstStyle/>
          <a:p>
            <a:pPr eaLnBrk="1" hangingPunct="1"/>
            <a:r>
              <a:rPr lang="en-US" altLang="en-US" sz="3200" b="1" i="1"/>
              <a:t>Cont…</a:t>
            </a:r>
          </a:p>
        </p:txBody>
      </p:sp>
      <p:sp>
        <p:nvSpPr>
          <p:cNvPr id="14339" name="Rectangle 3"/>
          <p:cNvSpPr>
            <a:spLocks noGrp="1" noChangeArrowheads="1"/>
          </p:cNvSpPr>
          <p:nvPr>
            <p:ph type="body" sz="half" idx="1"/>
          </p:nvPr>
        </p:nvSpPr>
        <p:spPr>
          <a:xfrm>
            <a:off x="1752600" y="5257800"/>
            <a:ext cx="9067800" cy="1600200"/>
          </a:xfrm>
        </p:spPr>
        <p:txBody>
          <a:bodyPr/>
          <a:lstStyle/>
          <a:p>
            <a:pPr algn="just" eaLnBrk="1" hangingPunct="1">
              <a:lnSpc>
                <a:spcPct val="80000"/>
              </a:lnSpc>
              <a:buFontTx/>
              <a:buNone/>
            </a:pPr>
            <a:endParaRPr lang="en-US" altLang="en-US" sz="1000"/>
          </a:p>
          <a:p>
            <a:pPr algn="just" eaLnBrk="1" hangingPunct="1">
              <a:lnSpc>
                <a:spcPct val="80000"/>
              </a:lnSpc>
              <a:buFontTx/>
              <a:buNone/>
            </a:pPr>
            <a:endParaRPr lang="en-US" altLang="en-US" sz="1000"/>
          </a:p>
          <a:p>
            <a:pPr algn="just" eaLnBrk="1" hangingPunct="1">
              <a:lnSpc>
                <a:spcPct val="80000"/>
              </a:lnSpc>
              <a:buFontTx/>
              <a:buNone/>
            </a:pPr>
            <a:endParaRPr lang="en-US" altLang="en-US" sz="1000"/>
          </a:p>
          <a:p>
            <a:pPr algn="just" eaLnBrk="1" hangingPunct="1">
              <a:lnSpc>
                <a:spcPct val="80000"/>
              </a:lnSpc>
              <a:buFontTx/>
              <a:buNone/>
            </a:pPr>
            <a:endParaRPr lang="en-US" altLang="en-US" sz="1000"/>
          </a:p>
          <a:p>
            <a:pPr algn="just" eaLnBrk="1" hangingPunct="1">
              <a:lnSpc>
                <a:spcPct val="80000"/>
              </a:lnSpc>
              <a:buFontTx/>
              <a:buNone/>
            </a:pPr>
            <a:endParaRPr lang="en-US" altLang="en-US" sz="1000"/>
          </a:p>
          <a:p>
            <a:pPr algn="just" eaLnBrk="1" hangingPunct="1">
              <a:lnSpc>
                <a:spcPct val="80000"/>
              </a:lnSpc>
              <a:buFontTx/>
              <a:buNone/>
            </a:pPr>
            <a:endParaRPr lang="en-US" altLang="en-US" sz="1000"/>
          </a:p>
          <a:p>
            <a:pPr algn="just" eaLnBrk="1" hangingPunct="1">
              <a:lnSpc>
                <a:spcPct val="80000"/>
              </a:lnSpc>
              <a:buFontTx/>
              <a:buNone/>
            </a:pPr>
            <a:endParaRPr lang="en-US" altLang="en-US" sz="1000"/>
          </a:p>
          <a:p>
            <a:pPr algn="just" eaLnBrk="1" hangingPunct="1">
              <a:lnSpc>
                <a:spcPct val="80000"/>
              </a:lnSpc>
              <a:buFontTx/>
              <a:buNone/>
            </a:pPr>
            <a:endParaRPr lang="en-US" altLang="en-US" sz="1000"/>
          </a:p>
          <a:p>
            <a:pPr algn="just" eaLnBrk="1" hangingPunct="1">
              <a:lnSpc>
                <a:spcPct val="80000"/>
              </a:lnSpc>
              <a:buFontTx/>
              <a:buNone/>
            </a:pPr>
            <a:endParaRPr lang="en-US" altLang="en-US" sz="1000"/>
          </a:p>
          <a:p>
            <a:pPr algn="just" eaLnBrk="1" hangingPunct="1">
              <a:lnSpc>
                <a:spcPct val="80000"/>
              </a:lnSpc>
              <a:buFontTx/>
              <a:buNone/>
            </a:pPr>
            <a:endParaRPr lang="en-US" altLang="en-US" sz="1000"/>
          </a:p>
        </p:txBody>
      </p:sp>
      <p:graphicFrame>
        <p:nvGraphicFramePr>
          <p:cNvPr id="30754" name="Group 34"/>
          <p:cNvGraphicFramePr>
            <a:graphicFrameLocks noGrp="1"/>
          </p:cNvGraphicFramePr>
          <p:nvPr>
            <p:ph sz="half" idx="2"/>
            <p:extLst>
              <p:ext uri="{D42A27DB-BD31-4B8C-83A1-F6EECF244321}">
                <p14:modId xmlns:p14="http://schemas.microsoft.com/office/powerpoint/2010/main" val="3698326414"/>
              </p:ext>
            </p:extLst>
          </p:nvPr>
        </p:nvGraphicFramePr>
        <p:xfrm>
          <a:off x="800099" y="762000"/>
          <a:ext cx="9867901" cy="4135438"/>
        </p:xfrm>
        <a:graphic>
          <a:graphicData uri="http://schemas.openxmlformats.org/drawingml/2006/table">
            <a:tbl>
              <a:tblPr/>
              <a:tblGrid>
                <a:gridCol w="1845130">
                  <a:extLst>
                    <a:ext uri="{9D8B030D-6E8A-4147-A177-3AD203B41FA5}">
                      <a16:colId xmlns:a16="http://schemas.microsoft.com/office/drawing/2014/main" val="20000"/>
                    </a:ext>
                  </a:extLst>
                </a:gridCol>
                <a:gridCol w="1444171">
                  <a:extLst>
                    <a:ext uri="{9D8B030D-6E8A-4147-A177-3AD203B41FA5}">
                      <a16:colId xmlns:a16="http://schemas.microsoft.com/office/drawing/2014/main" val="20001"/>
                    </a:ext>
                  </a:extLst>
                </a:gridCol>
                <a:gridCol w="1644650">
                  <a:extLst>
                    <a:ext uri="{9D8B030D-6E8A-4147-A177-3AD203B41FA5}">
                      <a16:colId xmlns:a16="http://schemas.microsoft.com/office/drawing/2014/main" val="20002"/>
                    </a:ext>
                  </a:extLst>
                </a:gridCol>
                <a:gridCol w="1644650">
                  <a:extLst>
                    <a:ext uri="{9D8B030D-6E8A-4147-A177-3AD203B41FA5}">
                      <a16:colId xmlns:a16="http://schemas.microsoft.com/office/drawing/2014/main" val="20003"/>
                    </a:ext>
                  </a:extLst>
                </a:gridCol>
                <a:gridCol w="1651000">
                  <a:extLst>
                    <a:ext uri="{9D8B030D-6E8A-4147-A177-3AD203B41FA5}">
                      <a16:colId xmlns:a16="http://schemas.microsoft.com/office/drawing/2014/main" val="20004"/>
                    </a:ext>
                  </a:extLst>
                </a:gridCol>
                <a:gridCol w="1638300">
                  <a:extLst>
                    <a:ext uri="{9D8B030D-6E8A-4147-A177-3AD203B41FA5}">
                      <a16:colId xmlns:a16="http://schemas.microsoft.com/office/drawing/2014/main" val="20005"/>
                    </a:ext>
                  </a:extLst>
                </a:gridCol>
              </a:tblGrid>
              <a:tr h="106691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latin typeface="Arial Black" pitchFamily="34" charset="0"/>
                        </a:rPr>
                        <a:t>Step one</a:t>
                      </a:r>
                      <a:endParaRPr kumimoji="0" lang="en-GB" sz="2400" b="0" i="0" u="none" strike="noStrike" cap="none" normalizeH="0" baseline="0" dirty="0" smtClean="0">
                        <a:ln>
                          <a:noFill/>
                        </a:ln>
                        <a:solidFill>
                          <a:schemeClr val="tx1"/>
                        </a:solidFill>
                        <a:effectLst/>
                        <a:latin typeface="Arial Black"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latin typeface="Arial Black" pitchFamily="34" charset="0"/>
                        </a:rPr>
                        <a:t>Step two</a:t>
                      </a:r>
                      <a:endParaRPr kumimoji="0" lang="en-GB" sz="2400" b="0" i="0" u="none" strike="noStrike" cap="none" normalizeH="0" baseline="0" dirty="0" smtClean="0">
                        <a:ln>
                          <a:noFill/>
                        </a:ln>
                        <a:solidFill>
                          <a:schemeClr val="tx1"/>
                        </a:solidFill>
                        <a:effectLst/>
                        <a:latin typeface="Arial Black"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latin typeface="Arial Black" pitchFamily="34" charset="0"/>
                        </a:rPr>
                        <a:t>Step three</a:t>
                      </a:r>
                      <a:endParaRPr kumimoji="0" lang="en-GB" sz="2400" b="0" i="0" u="none" strike="noStrike" cap="none" normalizeH="0" baseline="0" dirty="0" smtClean="0">
                        <a:ln>
                          <a:noFill/>
                        </a:ln>
                        <a:solidFill>
                          <a:schemeClr val="tx1"/>
                        </a:solidFill>
                        <a:effectLst/>
                        <a:latin typeface="Arial Black"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latin typeface="Arial Black" pitchFamily="34" charset="0"/>
                        </a:rPr>
                        <a:t>Step four</a:t>
                      </a:r>
                      <a:endParaRPr kumimoji="0" lang="en-GB" sz="2400" b="0" i="0" u="none" strike="noStrike" cap="none" normalizeH="0" baseline="0" dirty="0" smtClean="0">
                        <a:ln>
                          <a:noFill/>
                        </a:ln>
                        <a:solidFill>
                          <a:schemeClr val="tx1"/>
                        </a:solidFill>
                        <a:effectLst/>
                        <a:latin typeface="Arial Black"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latin typeface="Arial Black" pitchFamily="34" charset="0"/>
                        </a:rPr>
                        <a:t>Step five</a:t>
                      </a:r>
                      <a:endParaRPr kumimoji="0" lang="en-GB" sz="2400" b="0" i="0" u="none" strike="noStrike" cap="none" normalizeH="0" baseline="0" dirty="0" smtClean="0">
                        <a:ln>
                          <a:noFill/>
                        </a:ln>
                        <a:solidFill>
                          <a:schemeClr val="tx1"/>
                        </a:solidFill>
                        <a:effectLst/>
                        <a:latin typeface="Arial Black"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latin typeface="Arial Black" pitchFamily="34" charset="0"/>
                        </a:rPr>
                        <a:t>Step six</a:t>
                      </a:r>
                      <a:endParaRPr kumimoji="0" lang="en-GB" sz="2400" b="0" i="0" u="none" strike="noStrike" cap="none" normalizeH="0" baseline="0" dirty="0" smtClean="0">
                        <a:ln>
                          <a:noFill/>
                        </a:ln>
                        <a:solidFill>
                          <a:schemeClr val="tx1"/>
                        </a:solidFill>
                        <a:effectLst/>
                        <a:latin typeface="Arial Black"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6852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smtClean="0">
                          <a:ln>
                            <a:noFill/>
                          </a:ln>
                          <a:solidFill>
                            <a:schemeClr val="tx1"/>
                          </a:solidFill>
                          <a:effectLst/>
                          <a:latin typeface="Arial Black" pitchFamily="34" charset="0"/>
                        </a:rPr>
                        <a:t>Availability of safe drinking water </a:t>
                      </a:r>
                      <a:endParaRPr kumimoji="0" lang="en-GB" sz="2000" b="0" i="0" u="none" strike="noStrike" cap="none" normalizeH="0" baseline="0" smtClean="0">
                        <a:ln>
                          <a:noFill/>
                        </a:ln>
                        <a:solidFill>
                          <a:schemeClr val="tx1"/>
                        </a:solidFill>
                        <a:effectLst/>
                        <a:latin typeface="Arial Black"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smtClean="0">
                          <a:ln>
                            <a:noFill/>
                          </a:ln>
                          <a:solidFill>
                            <a:schemeClr val="tx1"/>
                          </a:solidFill>
                          <a:effectLst/>
                          <a:latin typeface="Arial Black" pitchFamily="34" charset="0"/>
                        </a:rPr>
                        <a:t>Listing the cause of unsafe water</a:t>
                      </a:r>
                      <a:endParaRPr kumimoji="0" lang="en-GB" sz="2000" b="0" i="0" u="none" strike="noStrike" cap="none" normalizeH="0" baseline="0" smtClean="0">
                        <a:ln>
                          <a:noFill/>
                        </a:ln>
                        <a:solidFill>
                          <a:schemeClr val="tx1"/>
                        </a:solidFill>
                        <a:effectLst/>
                        <a:latin typeface="Arial Black"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smtClean="0">
                          <a:ln>
                            <a:noFill/>
                          </a:ln>
                          <a:solidFill>
                            <a:schemeClr val="tx1"/>
                          </a:solidFill>
                          <a:effectLst/>
                          <a:latin typeface="Arial Black" pitchFamily="34" charset="0"/>
                        </a:rPr>
                        <a:t>Discuss on listed cause &amp; identified of main cause</a:t>
                      </a:r>
                      <a:endParaRPr kumimoji="0" lang="en-GB" sz="2000" b="0" i="0" u="none" strike="noStrike" cap="none" normalizeH="0" baseline="0" smtClean="0">
                        <a:ln>
                          <a:noFill/>
                        </a:ln>
                        <a:solidFill>
                          <a:schemeClr val="tx1"/>
                        </a:solidFill>
                        <a:effectLst/>
                        <a:latin typeface="Arial Black"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smtClean="0">
                          <a:ln>
                            <a:noFill/>
                          </a:ln>
                          <a:solidFill>
                            <a:schemeClr val="tx1"/>
                          </a:solidFill>
                          <a:effectLst/>
                          <a:latin typeface="Arial Black" pitchFamily="34" charset="0"/>
                        </a:rPr>
                        <a:t>Development of action plan to correct the main cause</a:t>
                      </a:r>
                      <a:endParaRPr kumimoji="0" lang="en-GB" sz="2000" b="0" i="0" u="none" strike="noStrike" cap="none" normalizeH="0" baseline="0" smtClean="0">
                        <a:ln>
                          <a:noFill/>
                        </a:ln>
                        <a:solidFill>
                          <a:schemeClr val="tx1"/>
                        </a:solidFill>
                        <a:effectLst/>
                        <a:latin typeface="Arial Black"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smtClean="0">
                          <a:ln>
                            <a:noFill/>
                          </a:ln>
                          <a:solidFill>
                            <a:schemeClr val="tx1"/>
                          </a:solidFill>
                          <a:effectLst/>
                          <a:latin typeface="Arial Black" pitchFamily="34" charset="0"/>
                        </a:rPr>
                        <a:t>Implementation of the developed plan</a:t>
                      </a:r>
                      <a:endParaRPr kumimoji="0" lang="en-GB" sz="2000" b="0" i="0" u="none" strike="noStrike" cap="none" normalizeH="0" baseline="0" smtClean="0">
                        <a:ln>
                          <a:noFill/>
                        </a:ln>
                        <a:solidFill>
                          <a:schemeClr val="tx1"/>
                        </a:solidFill>
                        <a:effectLst/>
                        <a:latin typeface="Arial Black"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000" b="0" i="0" u="none" strike="noStrike" cap="none" normalizeH="0" baseline="0" dirty="0" smtClean="0">
                          <a:ln>
                            <a:noFill/>
                          </a:ln>
                          <a:solidFill>
                            <a:schemeClr val="tx1"/>
                          </a:solidFill>
                          <a:effectLst/>
                          <a:latin typeface="Arial Black" pitchFamily="34" charset="0"/>
                        </a:rPr>
                        <a:t>Evaluating (effect of     the implementation</a:t>
                      </a:r>
                      <a:endParaRPr kumimoji="0" lang="en-GB" sz="2000" b="0" i="0" u="none" strike="noStrike" cap="none" normalizeH="0" baseline="0" dirty="0" smtClean="0">
                        <a:ln>
                          <a:noFill/>
                        </a:ln>
                        <a:solidFill>
                          <a:schemeClr val="tx1"/>
                        </a:solidFill>
                        <a:effectLst/>
                        <a:latin typeface="Arial Black"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4363" name="Rectangle 35"/>
          <p:cNvSpPr>
            <a:spLocks noChangeArrowheads="1"/>
          </p:cNvSpPr>
          <p:nvPr/>
        </p:nvSpPr>
        <p:spPr bwMode="auto">
          <a:xfrm>
            <a:off x="1524000" y="5257800"/>
            <a:ext cx="9144000" cy="1447800"/>
          </a:xfrm>
          <a:prstGeom prst="rect">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Char char="•"/>
              <a:defRPr sz="3200">
                <a:solidFill>
                  <a:schemeClr val="tx1"/>
                </a:solidFill>
                <a:latin typeface="Arial Black" panose="020B0A04020102020204" pitchFamily="34" charset="0"/>
              </a:defRPr>
            </a:lvl1pPr>
            <a:lvl2pPr marL="742950" indent="-285750">
              <a:spcBef>
                <a:spcPct val="20000"/>
              </a:spcBef>
              <a:buClr>
                <a:schemeClr val="folHlink"/>
              </a:buClr>
              <a:buChar char="•"/>
              <a:defRPr sz="2800">
                <a:solidFill>
                  <a:schemeClr val="tx1"/>
                </a:solidFill>
                <a:latin typeface="Arial Black" panose="020B0A04020102020204" pitchFamily="34" charset="0"/>
              </a:defRPr>
            </a:lvl2pPr>
            <a:lvl3pPr marL="1143000" indent="-228600">
              <a:spcBef>
                <a:spcPct val="20000"/>
              </a:spcBef>
              <a:buChar char="•"/>
              <a:defRPr sz="2400">
                <a:solidFill>
                  <a:schemeClr val="tx1"/>
                </a:solidFill>
                <a:latin typeface="Arial Black" panose="020B0A04020102020204" pitchFamily="34" charset="0"/>
              </a:defRPr>
            </a:lvl3pPr>
            <a:lvl4pPr marL="1600200" indent="-228600">
              <a:spcBef>
                <a:spcPct val="20000"/>
              </a:spcBef>
              <a:buFont typeface="Times New Roman" panose="02020603050405020304" pitchFamily="18" charset="0"/>
              <a:buChar char="−"/>
              <a:defRPr sz="2000">
                <a:solidFill>
                  <a:schemeClr val="tx1"/>
                </a:solidFill>
                <a:latin typeface="Arial Black" panose="020B0A04020102020204" pitchFamily="34" charset="0"/>
              </a:defRPr>
            </a:lvl4pPr>
            <a:lvl5pPr marL="2057400" indent="-228600">
              <a:spcBef>
                <a:spcPct val="20000"/>
              </a:spcBef>
              <a:buFont typeface="Times New Roman" panose="02020603050405020304" pitchFamily="18" charset="0"/>
              <a:buChar char="–"/>
              <a:defRPr sz="2000">
                <a:solidFill>
                  <a:schemeClr val="tx1"/>
                </a:solidFill>
                <a:latin typeface="Arial Black" panose="020B0A04020102020204" pitchFamily="34" charset="0"/>
              </a:defRPr>
            </a:lvl5pPr>
            <a:lvl6pPr marL="25146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defRPr>
            </a:lvl6pPr>
            <a:lvl7pPr marL="29718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defRPr>
            </a:lvl7pPr>
            <a:lvl8pPr marL="34290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defRPr>
            </a:lvl8pPr>
            <a:lvl9pPr marL="38862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defRPr>
            </a:lvl9pPr>
          </a:lstStyle>
          <a:p>
            <a:pPr algn="ctr">
              <a:spcBef>
                <a:spcPct val="0"/>
              </a:spcBef>
              <a:buClrTx/>
              <a:buFontTx/>
              <a:buNone/>
            </a:pPr>
            <a:r>
              <a:rPr lang="en-US" altLang="en-US" sz="2400" dirty="0">
                <a:solidFill>
                  <a:schemeClr val="accent1">
                    <a:lumMod val="20000"/>
                    <a:lumOff val="80000"/>
                  </a:schemeClr>
                </a:solidFill>
              </a:rPr>
              <a:t>At the end of the session the facilitator emphasized </a:t>
            </a:r>
          </a:p>
          <a:p>
            <a:pPr algn="ctr">
              <a:spcBef>
                <a:spcPct val="0"/>
              </a:spcBef>
              <a:buClrTx/>
              <a:buFontTx/>
              <a:buNone/>
            </a:pPr>
            <a:r>
              <a:rPr lang="en-US" altLang="en-US" sz="2400" dirty="0">
                <a:solidFill>
                  <a:schemeClr val="accent1">
                    <a:lumMod val="20000"/>
                    <a:lumOff val="80000"/>
                  </a:schemeClr>
                </a:solidFill>
              </a:rPr>
              <a:t>that after evaluation again the steps should be </a:t>
            </a:r>
          </a:p>
          <a:p>
            <a:pPr algn="ctr">
              <a:spcBef>
                <a:spcPct val="0"/>
              </a:spcBef>
              <a:buClrTx/>
              <a:buFontTx/>
              <a:buNone/>
            </a:pPr>
            <a:r>
              <a:rPr lang="en-US" altLang="en-US" sz="2400" dirty="0">
                <a:solidFill>
                  <a:schemeClr val="accent1">
                    <a:lumMod val="20000"/>
                    <a:lumOff val="80000"/>
                  </a:schemeClr>
                </a:solidFill>
              </a:rPr>
              <a:t>repeated  if the result is not satisfactory.</a:t>
            </a:r>
          </a:p>
          <a:p>
            <a:pPr algn="ctr">
              <a:spcBef>
                <a:spcPct val="0"/>
              </a:spcBef>
              <a:buClrTx/>
              <a:buFontTx/>
              <a:buNone/>
            </a:pPr>
            <a:endParaRPr lang="en-GB" altLang="en-US" sz="2400" dirty="0">
              <a:solidFill>
                <a:schemeClr val="accent1">
                  <a:lumMod val="20000"/>
                  <a:lumOff val="80000"/>
                </a:schemeClr>
              </a:solidFill>
            </a:endParaRPr>
          </a:p>
        </p:txBody>
      </p:sp>
    </p:spTree>
    <p:extLst>
      <p:ext uri="{BB962C8B-B14F-4D97-AF65-F5344CB8AC3E}">
        <p14:creationId xmlns:p14="http://schemas.microsoft.com/office/powerpoint/2010/main" val="6648159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dirty="0" smtClean="0"/>
              <a:t>Child education approach</a:t>
            </a:r>
            <a:endParaRPr lang="en-US" dirty="0"/>
          </a:p>
        </p:txBody>
      </p:sp>
      <p:sp>
        <p:nvSpPr>
          <p:cNvPr id="3" name="Content Placeholder 2"/>
          <p:cNvSpPr>
            <a:spLocks noGrp="1"/>
          </p:cNvSpPr>
          <p:nvPr>
            <p:ph idx="1"/>
          </p:nvPr>
        </p:nvSpPr>
        <p:spPr/>
        <p:txBody>
          <a:bodyPr/>
          <a:lstStyle/>
          <a:p>
            <a:r>
              <a:rPr lang="en-US" dirty="0" smtClean="0"/>
              <a:t>Related videos in Nepal</a:t>
            </a:r>
          </a:p>
          <a:p>
            <a:pPr marL="514350" indent="-514350">
              <a:buAutoNum type="arabicParenR"/>
            </a:pPr>
            <a:r>
              <a:rPr lang="en-US" dirty="0" smtClean="0">
                <a:hlinkClick r:id="rId3"/>
              </a:rPr>
              <a:t>https</a:t>
            </a:r>
            <a:r>
              <a:rPr lang="en-US" dirty="0">
                <a:hlinkClick r:id="rId3"/>
              </a:rPr>
              <a:t>://</a:t>
            </a:r>
            <a:r>
              <a:rPr lang="en-US" dirty="0" smtClean="0">
                <a:hlinkClick r:id="rId3"/>
              </a:rPr>
              <a:t>www.youtube.com/watch?v=ZrvSG0i-u2E</a:t>
            </a:r>
            <a:endParaRPr lang="en-US" dirty="0" smtClean="0"/>
          </a:p>
          <a:p>
            <a:pPr marL="514350" indent="-514350">
              <a:buAutoNum type="arabicParenR"/>
            </a:pPr>
            <a:r>
              <a:rPr lang="en-US" dirty="0">
                <a:hlinkClick r:id="rId4"/>
              </a:rPr>
              <a:t>https://</a:t>
            </a:r>
            <a:r>
              <a:rPr lang="en-US" dirty="0" smtClean="0">
                <a:hlinkClick r:id="rId4"/>
              </a:rPr>
              <a:t>www.youtube.com/watch?time_continue=63&amp;v=OMYGPk6FeoQ</a:t>
            </a:r>
            <a:endParaRPr lang="en-US" dirty="0" smtClean="0"/>
          </a:p>
          <a:p>
            <a:pPr marL="514350" indent="-514350">
              <a:buAutoNum type="arabicParenR"/>
            </a:pPr>
            <a:r>
              <a:rPr lang="en-US" dirty="0">
                <a:hlinkClick r:id="rId5"/>
              </a:rPr>
              <a:t>https://</a:t>
            </a:r>
            <a:r>
              <a:rPr lang="en-US" dirty="0" smtClean="0">
                <a:hlinkClick r:id="rId5"/>
              </a:rPr>
              <a:t>www.youtube.com/watch?v=8QFLUf7wem0</a:t>
            </a:r>
            <a:endParaRPr lang="en-US" dirty="0" smtClean="0"/>
          </a:p>
          <a:p>
            <a:pPr marL="514350" indent="-514350">
              <a:buAutoNum type="arabicParenR"/>
            </a:pPr>
            <a:endParaRPr lang="en-US" dirty="0" smtClean="0"/>
          </a:p>
        </p:txBody>
      </p:sp>
    </p:spTree>
    <p:extLst>
      <p:ext uri="{BB962C8B-B14F-4D97-AF65-F5344CB8AC3E}">
        <p14:creationId xmlns:p14="http://schemas.microsoft.com/office/powerpoint/2010/main" val="283434529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2928" y="2850896"/>
            <a:ext cx="9720072" cy="1499616"/>
          </a:xfrm>
        </p:spPr>
        <p:txBody>
          <a:bodyPr/>
          <a:lstStyle/>
          <a:p>
            <a:r>
              <a:rPr lang="en-GB" dirty="0" smtClean="0"/>
              <a:t>DISTANCE LEARNING APPROACH</a:t>
            </a:r>
            <a:endParaRPr lang="en-US" dirty="0"/>
          </a:p>
        </p:txBody>
      </p:sp>
    </p:spTree>
    <p:extLst>
      <p:ext uri="{BB962C8B-B14F-4D97-AF65-F5344CB8AC3E}">
        <p14:creationId xmlns:p14="http://schemas.microsoft.com/office/powerpoint/2010/main" val="3562252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5616</TotalTime>
  <Words>10288</Words>
  <Application>Microsoft Office PowerPoint</Application>
  <PresentationFormat>Widescreen</PresentationFormat>
  <Paragraphs>1126</Paragraphs>
  <Slides>206</Slides>
  <Notes>14</Notes>
  <HiddenSlides>4</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206</vt:i4>
      </vt:variant>
    </vt:vector>
  </HeadingPairs>
  <TitlesOfParts>
    <vt:vector size="222" baseType="lpstr">
      <vt:lpstr>Arial</vt:lpstr>
      <vt:lpstr>Arial Black</vt:lpstr>
      <vt:lpstr>Arial Narrow</vt:lpstr>
      <vt:lpstr>Book Antiqua</vt:lpstr>
      <vt:lpstr>Calibri</vt:lpstr>
      <vt:lpstr>inherit</vt:lpstr>
      <vt:lpstr>Mangal</vt:lpstr>
      <vt:lpstr>Minion Pro</vt:lpstr>
      <vt:lpstr>Söhne</vt:lpstr>
      <vt:lpstr>Times New Roman</vt:lpstr>
      <vt:lpstr>Tw Cen MT</vt:lpstr>
      <vt:lpstr>Tw Cen MT Condensed</vt:lpstr>
      <vt:lpstr>Verdana</vt:lpstr>
      <vt:lpstr>Wingdings</vt:lpstr>
      <vt:lpstr>Wingdings 3</vt:lpstr>
      <vt:lpstr>Integral</vt:lpstr>
      <vt:lpstr>UNIT III: APPROACH IN HEALTH PROMOTION AND EDUCATION</vt:lpstr>
      <vt:lpstr>PowerPoint Presentation</vt:lpstr>
      <vt:lpstr>What are the approach?</vt:lpstr>
      <vt:lpstr>Health Education approach</vt:lpstr>
      <vt:lpstr>Health Promotion approach </vt:lpstr>
      <vt:lpstr>Pedagogy Vs Andragogy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Conscientization</vt:lpstr>
      <vt:lpstr>PowerPoint Presentation</vt:lpstr>
      <vt:lpstr>PowerPoint Presentation</vt:lpstr>
      <vt:lpstr>Formal and informal education </vt:lpstr>
      <vt:lpstr>non formal education</vt:lpstr>
      <vt:lpstr>PowerPoint Presentation</vt:lpstr>
      <vt:lpstr>Four Characteristics</vt:lpstr>
      <vt:lpstr>Features of NFE</vt:lpstr>
      <vt:lpstr>Important facilitation skill for nfe</vt:lpstr>
      <vt:lpstr>History of non formal education</vt:lpstr>
      <vt:lpstr>The area and scope of non formal education</vt:lpstr>
      <vt:lpstr>Impact of non formal Health education Health in Nepal </vt:lpstr>
      <vt:lpstr>PowerPoint Presentation</vt:lpstr>
      <vt:lpstr>Video links</vt:lpstr>
      <vt:lpstr>Propagandist approach </vt:lpstr>
      <vt:lpstr>Techniques of propaganda </vt:lpstr>
      <vt:lpstr>PowerPoint Presentation</vt:lpstr>
      <vt:lpstr>PowerPoint Presentation</vt:lpstr>
      <vt:lpstr>Utilities of propaganda </vt:lpstr>
      <vt:lpstr>Propaganda approach versus health education</vt:lpstr>
      <vt:lpstr>PowerPoint Presentation</vt:lpstr>
      <vt:lpstr>  Propaganda approach versus health education  </vt:lpstr>
      <vt:lpstr>Propaganda approach versus health education </vt:lpstr>
      <vt:lpstr>Characteristics of propaganda</vt:lpstr>
      <vt:lpstr>Assignment </vt:lpstr>
      <vt:lpstr>EDUCATION APPROACH </vt:lpstr>
      <vt:lpstr>Methods </vt:lpstr>
      <vt:lpstr>Methods</vt:lpstr>
      <vt:lpstr>Education approach</vt:lpstr>
      <vt:lpstr>PowerPoint Presentation</vt:lpstr>
      <vt:lpstr>PowerPoint Presentation</vt:lpstr>
      <vt:lpstr>PowerPoint Presentation</vt:lpstr>
      <vt:lpstr>PowerPoint Presentation</vt:lpstr>
      <vt:lpstr>SOCIAL MARKETING APPROACH</vt:lpstr>
      <vt:lpstr>PowerPoint Presentation</vt:lpstr>
      <vt:lpstr>PowerPoint Presentation</vt:lpstr>
      <vt:lpstr>PowerPoint Presentation</vt:lpstr>
      <vt:lpstr>Social Marketing</vt:lpstr>
      <vt:lpstr>Social Marketing</vt:lpstr>
      <vt:lpstr>Social Marketing</vt:lpstr>
      <vt:lpstr>Social Marketing</vt:lpstr>
      <vt:lpstr>Social Marketing</vt:lpstr>
      <vt:lpstr>PowerPoint Presentation</vt:lpstr>
      <vt:lpstr>Process in SM</vt:lpstr>
      <vt:lpstr>Differences between</vt:lpstr>
      <vt:lpstr>PowerPoint Presentation</vt:lpstr>
      <vt:lpstr>What is Social Marketing?</vt:lpstr>
      <vt:lpstr>Social Marketing</vt:lpstr>
      <vt:lpstr>Social Marketing</vt:lpstr>
      <vt:lpstr>Social Marketing</vt:lpstr>
      <vt:lpstr>Social Marketing</vt:lpstr>
      <vt:lpstr>Social Marketing</vt:lpstr>
      <vt:lpstr>Social Marketing</vt:lpstr>
      <vt:lpstr>Social Marketing</vt:lpstr>
      <vt:lpstr>Social Marketing</vt:lpstr>
      <vt:lpstr>Social Marketing</vt:lpstr>
      <vt:lpstr>Social Marketing</vt:lpstr>
      <vt:lpstr>Social Marketing</vt:lpstr>
      <vt:lpstr>Social Marketing</vt:lpstr>
      <vt:lpstr>Social Marketing</vt:lpstr>
      <vt:lpstr>Social Marketing</vt:lpstr>
      <vt:lpstr>Social marketing approach in Nepal</vt:lpstr>
      <vt:lpstr>PowerPoint Presentation</vt:lpstr>
      <vt:lpstr>Child to Child Approach </vt:lpstr>
      <vt:lpstr>PowerPoint Presentation</vt:lpstr>
      <vt:lpstr>Approach</vt:lpstr>
      <vt:lpstr>AIMS</vt:lpstr>
      <vt:lpstr>CTC approach help children (HOW)</vt:lpstr>
      <vt:lpstr>PowerPoint Presentation</vt:lpstr>
      <vt:lpstr>PowerPoint Presentation</vt:lpstr>
      <vt:lpstr>Benefit of child to child to approach</vt:lpstr>
      <vt:lpstr>Benefit of child to child to approach</vt:lpstr>
      <vt:lpstr>Benefit of child to child to approach</vt:lpstr>
      <vt:lpstr>Benefit of child to child to approach</vt:lpstr>
      <vt:lpstr>Possible area for child to child approach in Nepal</vt:lpstr>
      <vt:lpstr>PowerPoint Presentation</vt:lpstr>
      <vt:lpstr>Assignment</vt:lpstr>
      <vt:lpstr>Six step of child to child program</vt:lpstr>
      <vt:lpstr>Cont…</vt:lpstr>
      <vt:lpstr>Child education approach</vt:lpstr>
      <vt:lpstr>DISTANCE LEARNING APPROACH</vt:lpstr>
      <vt:lpstr>Distance education Approach</vt:lpstr>
      <vt:lpstr>DISTANCE LEARNING APPROACH</vt:lpstr>
      <vt:lpstr>PowerPoint Presentation</vt:lpstr>
      <vt:lpstr>Key features of distance learning</vt:lpstr>
      <vt:lpstr>Types of distance learning</vt:lpstr>
      <vt:lpstr>PowerPoint Presentation</vt:lpstr>
      <vt:lpstr>Principles of Distance Learning</vt:lpstr>
      <vt:lpstr>Elements/components/steps in Distance Learning Design</vt:lpstr>
      <vt:lpstr>Elements/components in Distance Learning Design</vt:lpstr>
      <vt:lpstr>Elements/components in Distance Learning Design</vt:lpstr>
      <vt:lpstr>Distance learning in Health</vt:lpstr>
      <vt:lpstr>Various Media Used In Distance Learning</vt:lpstr>
      <vt:lpstr>Advantages </vt:lpstr>
      <vt:lpstr>Disadvantages</vt:lpstr>
      <vt:lpstr>PowerPoint Presentation</vt:lpstr>
      <vt:lpstr>RISK APPROACH</vt:lpstr>
      <vt:lpstr>PowerPoint Presentation</vt:lpstr>
      <vt:lpstr>PowerPoint Presentation</vt:lpstr>
      <vt:lpstr>Health RISk among Nepalese population </vt:lpstr>
      <vt:lpstr>Health RISK management</vt:lpstr>
      <vt:lpstr>Steps in Risk appraisal and management </vt:lpstr>
      <vt:lpstr>Risk identification</vt:lpstr>
      <vt:lpstr>Risk assessment</vt:lpstr>
      <vt:lpstr>Exposure assessment</vt:lpstr>
      <vt:lpstr>Risk characterization </vt:lpstr>
      <vt:lpstr>Risk management </vt:lpstr>
      <vt:lpstr>Risk management</vt:lpstr>
      <vt:lpstr>Risk Approach!!!</vt:lpstr>
      <vt:lpstr>Tobacco use</vt:lpstr>
      <vt:lpstr>Risk of tobacco use</vt:lpstr>
      <vt:lpstr>Macro and Micro nutrients</vt:lpstr>
      <vt:lpstr>Sexual behavior </vt:lpstr>
      <vt:lpstr>Other risk behavior</vt:lpstr>
      <vt:lpstr>Health education for risk behavior</vt:lpstr>
      <vt:lpstr>Related more reference</vt:lpstr>
      <vt:lpstr>Discuss the importance of distance learning on health in context of Nepal</vt:lpstr>
      <vt:lpstr>SOCIAL MOBILIZATION APPROACH</vt:lpstr>
      <vt:lpstr>Social mobilization approach</vt:lpstr>
      <vt:lpstr>What is social mobilization?</vt:lpstr>
      <vt:lpstr>Community Mobilization (सामुदायिक परिचालन )</vt:lpstr>
      <vt:lpstr>PowerPoint Presentation</vt:lpstr>
      <vt:lpstr>PowerPoint Presentation</vt:lpstr>
      <vt:lpstr>PowerPoint Presentation</vt:lpstr>
      <vt:lpstr>Key Elements of Social Mobilization</vt:lpstr>
      <vt:lpstr>PowerPoint Presentation</vt:lpstr>
      <vt:lpstr>Steps of social mobilization</vt:lpstr>
      <vt:lpstr>Social mobilization in health</vt:lpstr>
      <vt:lpstr>Social mobilization approach in health</vt:lpstr>
      <vt:lpstr>Steps for social mobilization</vt:lpstr>
      <vt:lpstr>Challenges for social mobilization</vt:lpstr>
      <vt:lpstr>Programs success by social mobilization</vt:lpstr>
      <vt:lpstr>Assignment</vt:lpstr>
      <vt:lpstr>  Community development and Community organization approach  </vt:lpstr>
      <vt:lpstr>PowerPoint Presentation</vt:lpstr>
      <vt:lpstr>Community development</vt:lpstr>
      <vt:lpstr>PowerPoint Presentation</vt:lpstr>
      <vt:lpstr>PowerPoint Presentation</vt:lpstr>
      <vt:lpstr>Community development approach</vt:lpstr>
      <vt:lpstr>Community development</vt:lpstr>
      <vt:lpstr>Approach for community development</vt:lpstr>
      <vt:lpstr>Approach for community development</vt:lpstr>
      <vt:lpstr>Techniques of ComMUNITY Development</vt:lpstr>
      <vt:lpstr>1.External agent approach</vt:lpstr>
      <vt:lpstr>External………</vt:lpstr>
      <vt:lpstr>2.Multiple agent approach</vt:lpstr>
      <vt:lpstr>3. Internal Resource Mobilization Approach</vt:lpstr>
      <vt:lpstr>How CD approach promotes health?</vt:lpstr>
      <vt:lpstr>Community organization</vt:lpstr>
      <vt:lpstr>Assumptions/expectation of Community Organization</vt:lpstr>
      <vt:lpstr>Assumptions of Community Organization</vt:lpstr>
      <vt:lpstr>Community Organizing Methods</vt:lpstr>
      <vt:lpstr>Process for Organizing a Community </vt:lpstr>
      <vt:lpstr>Role of community organization in health promotion</vt:lpstr>
      <vt:lpstr>PowerPoint Presentation</vt:lpstr>
      <vt:lpstr>PowerPoint Presentation</vt:lpstr>
      <vt:lpstr>PowerPoint Presentation</vt:lpstr>
      <vt:lpstr>More details</vt:lpstr>
      <vt:lpstr>Philosophy, principles, strategies and practice of health promotion and education in schools, workplaces and communities</vt:lpstr>
      <vt:lpstr>Introduction</vt:lpstr>
      <vt:lpstr>Introduction</vt:lpstr>
      <vt:lpstr>Introduction</vt:lpstr>
      <vt:lpstr>Introduction contd…</vt:lpstr>
      <vt:lpstr>Health Promotion and Education Settings</vt:lpstr>
      <vt:lpstr>Health Promotion and Education Settings</vt:lpstr>
      <vt:lpstr>Health Promotion and Education Settings</vt:lpstr>
      <vt:lpstr>Health Promotion and Education Settings</vt:lpstr>
      <vt:lpstr>Evolution of settings approach of health promotion</vt:lpstr>
      <vt:lpstr>Settings approach</vt:lpstr>
      <vt:lpstr>Settings approach</vt:lpstr>
      <vt:lpstr>Settings approach</vt:lpstr>
      <vt:lpstr>Settings approach</vt:lpstr>
      <vt:lpstr>Application</vt:lpstr>
      <vt:lpstr>School</vt:lpstr>
      <vt:lpstr>Health Promotion in Schools</vt:lpstr>
      <vt:lpstr>School contd…</vt:lpstr>
      <vt:lpstr>Workplace</vt:lpstr>
      <vt:lpstr>Workplace</vt:lpstr>
      <vt:lpstr>Health Care Institutions or Hospitals</vt:lpstr>
      <vt:lpstr>Health Care Institutions or Hospitals contd…</vt:lpstr>
      <vt:lpstr>Community</vt:lpstr>
      <vt:lpstr>Cities</vt:lpstr>
      <vt:lpstr>PowerPoint Presentation</vt:lpstr>
      <vt:lpstr>PowerPoint Presentation</vt:lpstr>
      <vt:lpstr>PowerPoint Presentation</vt:lpstr>
      <vt:lpstr>Further Reading</vt:lpstr>
      <vt:lpstr>Thank You</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Sushila Baral</dc:creator>
  <cp:lastModifiedBy>Hp</cp:lastModifiedBy>
  <cp:revision>169</cp:revision>
  <dcterms:created xsi:type="dcterms:W3CDTF">2023-11-06T06:35:05Z</dcterms:created>
  <dcterms:modified xsi:type="dcterms:W3CDTF">2025-01-27T05:00:37Z</dcterms:modified>
</cp:coreProperties>
</file>