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52"/>
  </p:notesMasterIdLst>
  <p:sldIdLst>
    <p:sldId id="257" r:id="rId3"/>
    <p:sldId id="258" r:id="rId4"/>
    <p:sldId id="259" r:id="rId5"/>
    <p:sldId id="283" r:id="rId6"/>
    <p:sldId id="316" r:id="rId7"/>
    <p:sldId id="360" r:id="rId8"/>
    <p:sldId id="318" r:id="rId9"/>
    <p:sldId id="321" r:id="rId10"/>
    <p:sldId id="322" r:id="rId11"/>
    <p:sldId id="323" r:id="rId12"/>
    <p:sldId id="324" r:id="rId13"/>
    <p:sldId id="325" r:id="rId14"/>
    <p:sldId id="320" r:id="rId15"/>
    <p:sldId id="319" r:id="rId16"/>
    <p:sldId id="284"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53" r:id="rId45"/>
    <p:sldId id="354" r:id="rId46"/>
    <p:sldId id="355" r:id="rId47"/>
    <p:sldId id="356" r:id="rId48"/>
    <p:sldId id="357" r:id="rId49"/>
    <p:sldId id="358" r:id="rId50"/>
    <p:sldId id="36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4660"/>
  </p:normalViewPr>
  <p:slideViewPr>
    <p:cSldViewPr>
      <p:cViewPr varScale="1">
        <p:scale>
          <a:sx n="68" d="100"/>
          <a:sy n="68" d="100"/>
        </p:scale>
        <p:origin x="11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notesMaster" Target="notesMasters/notesMaster1.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41FFA-ADFF-4664-BA23-5F9757B6183B}"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ED7D14-04DD-423F-A093-388F880C45F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6AA979E6-77F0-44D4-86A1-D9FB3A801C42}" type="datetime1">
              <a:rPr lang="en-US" smtClean="0"/>
            </a:fld>
            <a:endParaRPr lang="en-US"/>
          </a:p>
        </p:txBody>
      </p:sp>
      <p:sp>
        <p:nvSpPr>
          <p:cNvPr id="5" name="Footer Placeholder 4"/>
          <p:cNvSpPr>
            <a:spLocks noGrp="1"/>
          </p:cNvSpPr>
          <p:nvPr>
            <p:ph type="ftr" sz="quarter" idx="11"/>
          </p:nvPr>
        </p:nvSpPr>
        <p:spPr/>
        <p:txBody>
          <a:bodyPr/>
          <a:lstStyle/>
          <a:p>
            <a:r>
              <a:rPr lang="en-US"/>
              <a:t>Prabin_Sharma_ASRH_BPH_3rd_SEM_SHAS_PU</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3575361-89E9-4D24-8C62-B9DDE2C8C690}" type="datetime1">
              <a:rPr lang="en-US" smtClean="0"/>
            </a:fld>
            <a:endParaRPr lang="en-US"/>
          </a:p>
        </p:txBody>
      </p:sp>
      <p:sp>
        <p:nvSpPr>
          <p:cNvPr id="5" name="Footer Placeholder 4"/>
          <p:cNvSpPr>
            <a:spLocks noGrp="1"/>
          </p:cNvSpPr>
          <p:nvPr>
            <p:ph type="ftr" sz="quarter" idx="11"/>
          </p:nvPr>
        </p:nvSpPr>
        <p:spPr/>
        <p:txBody>
          <a:bodyPr/>
          <a:lstStyle/>
          <a:p>
            <a:r>
              <a:rPr lang="en-US"/>
              <a:t>Prabin_Sharma_ASRH_BPH_3rd_SEM_SHAS_PU</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1617175-9959-4CEB-82A9-50A5933B7246}" type="datetime1">
              <a:rPr lang="en-US" smtClean="0"/>
            </a:fld>
            <a:endParaRPr lang="en-US"/>
          </a:p>
        </p:txBody>
      </p:sp>
      <p:sp>
        <p:nvSpPr>
          <p:cNvPr id="5" name="Footer Placeholder 4"/>
          <p:cNvSpPr>
            <a:spLocks noGrp="1"/>
          </p:cNvSpPr>
          <p:nvPr>
            <p:ph type="ftr" sz="quarter" idx="11"/>
          </p:nvPr>
        </p:nvSpPr>
        <p:spPr/>
        <p:txBody>
          <a:bodyPr/>
          <a:lstStyle/>
          <a:p>
            <a:r>
              <a:rPr lang="en-US"/>
              <a:t>Prabin_Sharma_ASRH_BPH_3rd_SEM_SHAS_PU</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89BE04A-BAAF-46F0-AC6C-8DCF772DF36A}" type="datetime1">
              <a:rPr lang="en-US" smtClean="0"/>
            </a:fld>
            <a:endParaRPr lang="en-US"/>
          </a:p>
        </p:txBody>
      </p:sp>
      <p:sp>
        <p:nvSpPr>
          <p:cNvPr id="5" name="Footer Placeholder 4"/>
          <p:cNvSpPr>
            <a:spLocks noGrp="1"/>
          </p:cNvSpPr>
          <p:nvPr>
            <p:ph type="ftr" sz="quarter" idx="11"/>
          </p:nvPr>
        </p:nvSpPr>
        <p:spPr/>
        <p:txBody>
          <a:bodyPr/>
          <a:lstStyle/>
          <a:p>
            <a:r>
              <a:rPr lang="en-US"/>
              <a:t>Prabin_Sharma_ASRH_BPH_3rd_SEM_SHAS_PU</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A9429F6-4BCE-4C4B-8C8A-26D576C92367}" type="datetime1">
              <a:rPr lang="en-US" smtClean="0"/>
            </a:fld>
            <a:endParaRPr lang="en-US"/>
          </a:p>
        </p:txBody>
      </p:sp>
      <p:sp>
        <p:nvSpPr>
          <p:cNvPr id="5" name="Footer Placeholder 4"/>
          <p:cNvSpPr>
            <a:spLocks noGrp="1"/>
          </p:cNvSpPr>
          <p:nvPr>
            <p:ph type="ftr" sz="quarter" idx="11"/>
          </p:nvPr>
        </p:nvSpPr>
        <p:spPr/>
        <p:txBody>
          <a:bodyPr/>
          <a:lstStyle/>
          <a:p>
            <a:r>
              <a:rPr lang="en-US"/>
              <a:t>Prabin_Sharma_ASRH_BPH_3rd_SEM_SHAS_PU</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FE32334-456C-469B-B757-9F97BCA63D55}" type="datetime1">
              <a:rPr lang="en-US" smtClean="0"/>
            </a:fld>
            <a:endParaRPr lang="en-US"/>
          </a:p>
        </p:txBody>
      </p:sp>
      <p:sp>
        <p:nvSpPr>
          <p:cNvPr id="6" name="Footer Placeholder 5"/>
          <p:cNvSpPr>
            <a:spLocks noGrp="1"/>
          </p:cNvSpPr>
          <p:nvPr>
            <p:ph type="ftr" sz="quarter" idx="11"/>
          </p:nvPr>
        </p:nvSpPr>
        <p:spPr/>
        <p:txBody>
          <a:bodyPr/>
          <a:lstStyle/>
          <a:p>
            <a:r>
              <a:rPr lang="en-US"/>
              <a:t>Prabin_Sharma_ASRH_BPH_3rd_SEM_SHAS_PU</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9235E80-4620-42D4-91DC-10320B2160A9}" type="datetime1">
              <a:rPr lang="en-US" smtClean="0"/>
            </a:fld>
            <a:endParaRPr lang="en-US"/>
          </a:p>
        </p:txBody>
      </p:sp>
      <p:sp>
        <p:nvSpPr>
          <p:cNvPr id="8" name="Footer Placeholder 7"/>
          <p:cNvSpPr>
            <a:spLocks noGrp="1"/>
          </p:cNvSpPr>
          <p:nvPr>
            <p:ph type="ftr" sz="quarter" idx="11"/>
          </p:nvPr>
        </p:nvSpPr>
        <p:spPr/>
        <p:txBody>
          <a:bodyPr/>
          <a:lstStyle/>
          <a:p>
            <a:r>
              <a:rPr lang="en-US"/>
              <a:t>Prabin_Sharma_ASRH_BPH_3rd_SEM_SHAS_PU</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B3D93E9-A658-4554-89A2-78413444896F}" type="datetime1">
              <a:rPr lang="en-US" smtClean="0"/>
            </a:fld>
            <a:endParaRPr lang="en-US"/>
          </a:p>
        </p:txBody>
      </p:sp>
      <p:sp>
        <p:nvSpPr>
          <p:cNvPr id="4" name="Footer Placeholder 3"/>
          <p:cNvSpPr>
            <a:spLocks noGrp="1"/>
          </p:cNvSpPr>
          <p:nvPr>
            <p:ph type="ftr" sz="quarter" idx="11"/>
          </p:nvPr>
        </p:nvSpPr>
        <p:spPr/>
        <p:txBody>
          <a:bodyPr/>
          <a:lstStyle/>
          <a:p>
            <a:r>
              <a:rPr lang="en-US"/>
              <a:t>Prabin_Sharma_ASRH_BPH_3rd_SEM_SHAS_PU</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3EAAE-34F5-4F9C-AD97-333CBFA2E9B5}" type="datetime1">
              <a:rPr lang="en-US" smtClean="0"/>
            </a:fld>
            <a:endParaRPr lang="en-US"/>
          </a:p>
        </p:txBody>
      </p:sp>
      <p:sp>
        <p:nvSpPr>
          <p:cNvPr id="3" name="Footer Placeholder 2"/>
          <p:cNvSpPr>
            <a:spLocks noGrp="1"/>
          </p:cNvSpPr>
          <p:nvPr>
            <p:ph type="ftr" sz="quarter" idx="11"/>
          </p:nvPr>
        </p:nvSpPr>
        <p:spPr/>
        <p:txBody>
          <a:bodyPr/>
          <a:lstStyle/>
          <a:p>
            <a:r>
              <a:rPr lang="en-US"/>
              <a:t>Prabin_Sharma_ASRH_BPH_3rd_SEM_SHAS_PU</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D3876EA-B3E4-4E6B-9466-57E4CD2E5CDE}" type="datetime1">
              <a:rPr lang="en-US" smtClean="0"/>
            </a:fld>
            <a:endParaRPr lang="en-US"/>
          </a:p>
        </p:txBody>
      </p:sp>
      <p:sp>
        <p:nvSpPr>
          <p:cNvPr id="6" name="Footer Placeholder 5"/>
          <p:cNvSpPr>
            <a:spLocks noGrp="1"/>
          </p:cNvSpPr>
          <p:nvPr>
            <p:ph type="ftr" sz="quarter" idx="11"/>
          </p:nvPr>
        </p:nvSpPr>
        <p:spPr/>
        <p:txBody>
          <a:bodyPr/>
          <a:lstStyle/>
          <a:p>
            <a:r>
              <a:rPr lang="en-US"/>
              <a:t>Prabin_Sharma_ASRH_BPH_3rd_SEM_SHAS_PU</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B70FAE5-7E83-4C57-9E90-F2F7AC33ADB7}" type="datetime1">
              <a:rPr lang="en-US" smtClean="0"/>
            </a:fld>
            <a:endParaRPr lang="en-US"/>
          </a:p>
        </p:txBody>
      </p:sp>
      <p:sp>
        <p:nvSpPr>
          <p:cNvPr id="6" name="Footer Placeholder 5"/>
          <p:cNvSpPr>
            <a:spLocks noGrp="1"/>
          </p:cNvSpPr>
          <p:nvPr>
            <p:ph type="ftr" sz="quarter" idx="11"/>
          </p:nvPr>
        </p:nvSpPr>
        <p:spPr/>
        <p:txBody>
          <a:bodyPr/>
          <a:lstStyle/>
          <a:p>
            <a:r>
              <a:rPr lang="en-US"/>
              <a:t>Prabin_Sharma_ASRH_BPH_3rd_SEM_SHAS_PU</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C01A0-CD5D-48AD-991F-891C0565261B}" type="datetime1">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Prabin_Sharma_ASRH_BPH_3rd_SEM_SHAS_PU</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sh dir="u"/>
  </p:transition>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mailto:Prabinsharma9635@gmail.com" TargetMode="Externa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solidFill>
            <a:srgbClr val="FFFF00"/>
          </a:solidFill>
          <a:ln w="57150">
            <a:solidFill>
              <a:srgbClr val="FF0000"/>
            </a:solidFill>
          </a:ln>
          <a:effectLst>
            <a:glow rad="139700">
              <a:schemeClr val="accent2">
                <a:satMod val="175000"/>
                <a:alpha val="40000"/>
              </a:schemeClr>
            </a:glow>
          </a:effectLst>
        </p:spPr>
        <p:txBody>
          <a:bodyPr>
            <a:noAutofit/>
          </a:bodyPr>
          <a:lstStyle/>
          <a:p>
            <a:pPr>
              <a:defRPr/>
            </a:pPr>
            <a:r>
              <a:rPr lang="en-GB" sz="3200" b="1" dirty="0">
                <a:latin typeface="Times New Roman" panose="02020603050405020304" pitchFamily="18" charset="0"/>
                <a:cs typeface="Times New Roman" panose="02020603050405020304" pitchFamily="18" charset="0"/>
              </a:rPr>
              <a:t>Adolescent Reproductive Health In Nepal</a:t>
            </a:r>
            <a:endParaRPr lang="en-GB" sz="3200" b="1" dirty="0">
              <a:latin typeface="Times New Roman" panose="02020603050405020304" pitchFamily="18" charset="0"/>
              <a:cs typeface="Times New Roman" panose="02020603050405020304" pitchFamily="18" charset="0"/>
            </a:endParaRPr>
          </a:p>
        </p:txBody>
      </p:sp>
      <p:sp>
        <p:nvSpPr>
          <p:cNvPr id="4" name="Subtitle 2"/>
          <p:cNvSpPr txBox="1"/>
          <p:nvPr/>
        </p:nvSpPr>
        <p:spPr>
          <a:xfrm>
            <a:off x="838201" y="5257800"/>
            <a:ext cx="7239000" cy="17526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ts val="0"/>
              </a:spcBef>
              <a:spcAft>
                <a:spcPts val="0"/>
              </a:spcAft>
              <a:buClrTx/>
              <a:buSzTx/>
              <a:defRPr/>
            </a:pPr>
            <a:endParaRPr kumimoji="0" lang="en-US" sz="2000" b="1" i="0" u="none" strike="noStrike" kern="1200" cap="none" spc="0" normalizeH="0" noProof="0" dirty="0">
              <a:ln>
                <a:noFill/>
              </a:ln>
              <a:solidFill>
                <a:srgbClr val="0000FF"/>
              </a:solidFill>
              <a:effectLst/>
              <a:uLnTx/>
              <a:uFillTx/>
              <a:latin typeface="Times New Roman" panose="02020603050405020304" pitchFamily="18" charset="0"/>
              <a:cs typeface="Times New Roman" panose="02020603050405020304" pitchFamily="18" charset="0"/>
            </a:endParaRPr>
          </a:p>
          <a:p>
            <a:pPr marL="342900" marR="0" lvl="0" indent="-342900" algn="ctr" defTabSz="914400" rtl="0" eaLnBrk="1" fontAlgn="auto" latinLnBrk="0" hangingPunct="1">
              <a:lnSpc>
                <a:spcPct val="100000"/>
              </a:lnSpc>
              <a:spcBef>
                <a:spcPts val="0"/>
              </a:spcBef>
              <a:spcAft>
                <a:spcPts val="0"/>
              </a:spcAft>
              <a:buClrTx/>
              <a:buSzTx/>
              <a:defRPr/>
            </a:pP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School of Health and Allied Sciences</a:t>
            </a:r>
            <a:endPar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342900" marR="0" lvl="0" indent="-342900" algn="ctr" defTabSz="914400" rtl="0" eaLnBrk="1" fontAlgn="auto" latinLnBrk="0" hangingPunct="1">
              <a:lnSpc>
                <a:spcPct val="100000"/>
              </a:lnSpc>
              <a:spcBef>
                <a:spcPts val="0"/>
              </a:spcBef>
              <a:spcAft>
                <a:spcPts val="0"/>
              </a:spcAft>
              <a:buClrTx/>
              <a:buSzTx/>
              <a:defRPr/>
            </a:pP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Pokhara University</a:t>
            </a:r>
            <a:endPar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342900" marR="0" lvl="0" indent="-342900" algn="ctr" defTabSz="914400" rtl="0" eaLnBrk="1" fontAlgn="auto" latinLnBrk="0" hangingPunct="1">
              <a:lnSpc>
                <a:spcPct val="100000"/>
              </a:lnSpc>
              <a:spcBef>
                <a:spcPts val="0"/>
              </a:spcBef>
              <a:spcAft>
                <a:spcPts val="0"/>
              </a:spcAft>
              <a:buClrTx/>
              <a:buSzTx/>
              <a:defRPr/>
            </a:pPr>
            <a:r>
              <a:rPr lang="en-US" sz="2000" b="1" dirty="0">
                <a:latin typeface="Times New Roman" panose="02020603050405020304" pitchFamily="18" charset="0"/>
                <a:cs typeface="Times New Roman" panose="02020603050405020304" pitchFamily="18" charset="0"/>
              </a:rPr>
              <a:t>2023</a:t>
            </a:r>
            <a:endPar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fld id="{45A96ABA-5DC8-404C-A960-F1CD07B43EAB}" type="datetime1">
              <a:rPr lang="en-US" smtClean="0"/>
            </a:fld>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fld>
            <a:endParaRPr lang="en-US"/>
          </a:p>
        </p:txBody>
      </p:sp>
      <p:pic>
        <p:nvPicPr>
          <p:cNvPr id="10" name="Picture 9" descr="Capture.JPG"/>
          <p:cNvPicPr/>
          <p:nvPr/>
        </p:nvPicPr>
        <p:blipFill>
          <a:blip r:embed="rId1"/>
          <a:stretch>
            <a:fillRect/>
          </a:stretch>
        </p:blipFill>
        <p:spPr>
          <a:xfrm>
            <a:off x="1295400" y="1524001"/>
            <a:ext cx="6705600" cy="3733800"/>
          </a:xfrm>
          <a:prstGeom prst="rect">
            <a:avLst/>
          </a:prstGeom>
          <a:ln w="15875">
            <a:solidFill>
              <a:schemeClr val="tx1">
                <a:alpha val="74000"/>
              </a:schemeClr>
            </a:solidFill>
          </a:ln>
        </p:spPr>
      </p:pic>
    </p:spTree>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F8A5248-C9AB-4E91-9C1A-D811B3C4487A}"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8" name="Title 1"/>
          <p:cNvSpPr>
            <a:spLocks noGrp="1"/>
          </p:cNvSpPr>
          <p:nvPr>
            <p:ph type="title"/>
          </p:nvPr>
        </p:nvSpPr>
        <p:spPr>
          <a:xfrm>
            <a:off x="457200" y="152400"/>
            <a:ext cx="8229600" cy="685800"/>
          </a:xfrm>
          <a:solidFill>
            <a:srgbClr val="92D050"/>
          </a:solidFill>
          <a:ln w="28575">
            <a:solidFill>
              <a:srgbClr val="FF0000"/>
            </a:solidFill>
          </a:ln>
        </p:spPr>
        <p:txBody>
          <a:bodyPr>
            <a:normAutofit fontScale="90000"/>
          </a:bodyPr>
          <a:lstStyle/>
          <a:p>
            <a:r>
              <a:rPr lang="en-US" b="1" dirty="0">
                <a:latin typeface="Times New Roman" panose="02020603050405020304" pitchFamily="18" charset="0"/>
                <a:cs typeface="Times New Roman" panose="02020603050405020304" pitchFamily="18" charset="0"/>
              </a:rPr>
              <a:t>Changes during adolescent period</a:t>
            </a:r>
            <a:endParaRPr lang="en-US" b="1" dirty="0">
              <a:latin typeface="Times New Roman" panose="02020603050405020304" pitchFamily="18" charset="0"/>
              <a:cs typeface="Times New Roman" panose="02020603050405020304" pitchFamily="18" charset="0"/>
            </a:endParaRPr>
          </a:p>
        </p:txBody>
      </p:sp>
      <p:sp>
        <p:nvSpPr>
          <p:cNvPr id="9" name="Rectangle 8"/>
          <p:cNvSpPr/>
          <p:nvPr/>
        </p:nvSpPr>
        <p:spPr>
          <a:xfrm>
            <a:off x="457200" y="914400"/>
            <a:ext cx="8153400" cy="4401205"/>
          </a:xfrm>
          <a:prstGeom prst="rect">
            <a:avLst/>
          </a:prstGeom>
          <a:ln>
            <a:solidFill>
              <a:srgbClr val="FF0000"/>
            </a:solidFill>
          </a:ln>
        </p:spPr>
        <p:txBody>
          <a:bodyPr wrap="square">
            <a:spAutoFit/>
          </a:bodyPr>
          <a:lstStyle/>
          <a:p>
            <a:pPr>
              <a:buNone/>
            </a:pPr>
            <a:r>
              <a:rPr lang="en-US" sz="2800" b="1" dirty="0" err="1">
                <a:solidFill>
                  <a:srgbClr val="0000FF"/>
                </a:solidFill>
                <a:latin typeface="Preeti" pitchFamily="2" charset="0"/>
              </a:rPr>
              <a:t>Dffgl;s</a:t>
            </a:r>
            <a:r>
              <a:rPr lang="en-US" sz="2800" b="1" dirty="0">
                <a:solidFill>
                  <a:srgbClr val="0000FF"/>
                </a:solidFill>
                <a:latin typeface="Preeti" pitchFamily="2" charset="0"/>
              </a:rPr>
              <a:t> </a:t>
            </a:r>
            <a:r>
              <a:rPr lang="en-US" sz="2800" b="1" dirty="0" err="1">
                <a:solidFill>
                  <a:srgbClr val="0000FF"/>
                </a:solidFill>
                <a:latin typeface="Preeti" pitchFamily="2" charset="0"/>
              </a:rPr>
              <a:t>kl</a:t>
            </a:r>
            <a:r>
              <a:rPr lang="en-US" sz="2800" b="1" dirty="0">
                <a:solidFill>
                  <a:srgbClr val="0000FF"/>
                </a:solidFill>
                <a:latin typeface="Preeti" pitchFamily="2" charset="0"/>
              </a:rPr>
              <a:t>/</a:t>
            </a:r>
            <a:r>
              <a:rPr lang="en-US" sz="2800" b="1" dirty="0" err="1">
                <a:solidFill>
                  <a:srgbClr val="0000FF"/>
                </a:solidFill>
                <a:latin typeface="Preeti" pitchFamily="2" charset="0"/>
              </a:rPr>
              <a:t>jt</a:t>
            </a:r>
            <a:r>
              <a:rPr lang="en-US" sz="2800" b="1" dirty="0">
                <a:solidFill>
                  <a:srgbClr val="0000FF"/>
                </a:solidFill>
                <a:latin typeface="Preeti" pitchFamily="2" charset="0"/>
              </a:rPr>
              <a:t>{</a:t>
            </a:r>
            <a:r>
              <a:rPr lang="en-US" sz="2800" b="1" dirty="0" err="1">
                <a:solidFill>
                  <a:srgbClr val="0000FF"/>
                </a:solidFill>
                <a:latin typeface="Preeti" pitchFamily="2" charset="0"/>
              </a:rPr>
              <a:t>gx</a:t>
            </a:r>
            <a:r>
              <a:rPr lang="en-US" sz="2800" b="1" dirty="0">
                <a:solidFill>
                  <a:srgbClr val="0000FF"/>
                </a:solidFill>
                <a:latin typeface="Preeti" pitchFamily="2" charset="0"/>
              </a:rPr>
              <a:t>¿</a:t>
            </a:r>
            <a:endParaRPr lang="en-US" sz="2800" dirty="0">
              <a:latin typeface="Preeti" pitchFamily="2" charset="0"/>
            </a:endParaRPr>
          </a:p>
          <a:p>
            <a:pPr lvl="0">
              <a:buFont typeface="Arial" panose="020B0604020202020204" pitchFamily="34" charset="0"/>
              <a:buChar char="•"/>
            </a:pPr>
            <a:r>
              <a:rPr lang="en-US" sz="2800" dirty="0" err="1">
                <a:latin typeface="Preeti" pitchFamily="2" charset="0"/>
              </a:rPr>
              <a:t>cfFkm</a:t>
            </a:r>
            <a:r>
              <a:rPr lang="en-US" sz="2800" dirty="0">
                <a:latin typeface="Preeti" pitchFamily="2" charset="0"/>
              </a:rPr>
              <a:t>} lg0f{o </a:t>
            </a:r>
            <a:r>
              <a:rPr lang="en-US" sz="2800" dirty="0" err="1">
                <a:latin typeface="Preeti" pitchFamily="2" charset="0"/>
              </a:rPr>
              <a:t>ug</a:t>
            </a:r>
            <a:r>
              <a:rPr lang="en-US" sz="2800" dirty="0">
                <a:latin typeface="Preeti" pitchFamily="2" charset="0"/>
              </a:rPr>
              <a:t>]{ </a:t>
            </a:r>
            <a:r>
              <a:rPr lang="en-US" sz="2800" dirty="0" err="1">
                <a:latin typeface="Preeti" pitchFamily="2" charset="0"/>
              </a:rPr>
              <a:t>cfTdljZjf;sf</a:t>
            </a:r>
            <a:r>
              <a:rPr lang="en-US" sz="2800" dirty="0">
                <a:latin typeface="Preeti" pitchFamily="2" charset="0"/>
              </a:rPr>
              <a:t>] </a:t>
            </a:r>
            <a:r>
              <a:rPr lang="en-US" sz="2800" dirty="0" err="1">
                <a:latin typeface="Preeti" pitchFamily="2" charset="0"/>
              </a:rPr>
              <a:t>sdL</a:t>
            </a:r>
            <a:r>
              <a:rPr lang="en-US" sz="2800" dirty="0">
                <a:latin typeface="Preeti" pitchFamily="2" charset="0"/>
              </a:rPr>
              <a:t> </a:t>
            </a:r>
            <a:r>
              <a:rPr lang="en-US" sz="2800" dirty="0" err="1">
                <a:latin typeface="Preeti" pitchFamily="2" charset="0"/>
              </a:rPr>
              <a:t>x'g</a:t>
            </a:r>
            <a:r>
              <a:rPr lang="en-US" sz="2800" dirty="0">
                <a:latin typeface="Preeti" pitchFamily="2" charset="0"/>
              </a:rPr>
              <a:t>] / </a:t>
            </a:r>
            <a:r>
              <a:rPr lang="en-US" sz="2800" dirty="0" err="1">
                <a:latin typeface="Preeti" pitchFamily="2" charset="0"/>
              </a:rPr>
              <a:t>c?n</a:t>
            </a:r>
            <a:r>
              <a:rPr lang="en-US" sz="2800" dirty="0">
                <a:latin typeface="Preeti" pitchFamily="2" charset="0"/>
              </a:rPr>
              <a:t>] u/]</a:t>
            </a:r>
            <a:r>
              <a:rPr lang="en-US" sz="2800" dirty="0" err="1">
                <a:latin typeface="Preeti" pitchFamily="2" charset="0"/>
              </a:rPr>
              <a:t>sf</a:t>
            </a:r>
            <a:r>
              <a:rPr lang="en-US" sz="2800" dirty="0">
                <a:latin typeface="Preeti" pitchFamily="2" charset="0"/>
              </a:rPr>
              <a:t>] lg0f{o </a:t>
            </a:r>
            <a:r>
              <a:rPr lang="en-US" sz="2800" dirty="0" err="1">
                <a:latin typeface="Preeti" pitchFamily="2" charset="0"/>
              </a:rPr>
              <a:t>klg</a:t>
            </a:r>
            <a:r>
              <a:rPr lang="en-US" sz="2800" dirty="0">
                <a:latin typeface="Preeti" pitchFamily="2" charset="0"/>
              </a:rPr>
              <a:t> :</a:t>
            </a:r>
            <a:r>
              <a:rPr lang="en-US" sz="2800" dirty="0" err="1">
                <a:latin typeface="Preeti" pitchFamily="2" charset="0"/>
              </a:rPr>
              <a:t>jLsf</a:t>
            </a:r>
            <a:r>
              <a:rPr lang="en-US" sz="2800" dirty="0">
                <a:latin typeface="Preeti" pitchFamily="2" charset="0"/>
              </a:rPr>
              <a:t>/ </a:t>
            </a:r>
            <a:r>
              <a:rPr lang="en-US" sz="2800" dirty="0" err="1">
                <a:latin typeface="Preeti" pitchFamily="2" charset="0"/>
              </a:rPr>
              <a:t>ug</a:t>
            </a:r>
            <a:r>
              <a:rPr lang="en-US" sz="2800" dirty="0">
                <a:latin typeface="Preeti" pitchFamily="2" charset="0"/>
              </a:rPr>
              <a:t>{ </a:t>
            </a:r>
            <a:r>
              <a:rPr lang="en-US" sz="2800" dirty="0" err="1">
                <a:latin typeface="Preeti" pitchFamily="2" charset="0"/>
              </a:rPr>
              <a:t>uf¥xf</a:t>
            </a:r>
            <a:r>
              <a:rPr lang="en-US" sz="2800" dirty="0">
                <a:latin typeface="Preeti" pitchFamily="2" charset="0"/>
              </a:rPr>
              <a:t>] </a:t>
            </a:r>
            <a:r>
              <a:rPr lang="en-US" sz="2800" dirty="0" err="1">
                <a:latin typeface="Preeti" pitchFamily="2" charset="0"/>
              </a:rPr>
              <a:t>x'g</a:t>
            </a:r>
            <a:r>
              <a:rPr lang="en-US" sz="2800" dirty="0">
                <a:latin typeface="Preeti" pitchFamily="2" charset="0"/>
              </a:rPr>
              <a:t>] .</a:t>
            </a:r>
            <a:endParaRPr lang="en-US" sz="2800" dirty="0">
              <a:latin typeface="Preeti" pitchFamily="2" charset="0"/>
            </a:endParaRPr>
          </a:p>
          <a:p>
            <a:pPr lvl="0">
              <a:buFont typeface="Arial" panose="020B0604020202020204" pitchFamily="34" charset="0"/>
              <a:buChar char="•"/>
            </a:pPr>
            <a:r>
              <a:rPr lang="en-US" sz="2800" dirty="0">
                <a:latin typeface="Preeti" pitchFamily="2" charset="0"/>
              </a:rPr>
              <a:t>clN5 </a:t>
            </a:r>
            <a:r>
              <a:rPr lang="en-US" sz="2800" dirty="0" err="1">
                <a:latin typeface="Preeti" pitchFamily="2" charset="0"/>
              </a:rPr>
              <a:t>nfUg</a:t>
            </a:r>
            <a:r>
              <a:rPr lang="en-US" sz="2800" dirty="0">
                <a:latin typeface="Preeti" pitchFamily="2" charset="0"/>
              </a:rPr>
              <a:t>], ;'</a:t>
            </a:r>
            <a:r>
              <a:rPr lang="en-US" sz="2800" dirty="0" err="1">
                <a:latin typeface="Preeti" pitchFamily="2" charset="0"/>
              </a:rPr>
              <a:t>lt</a:t>
            </a:r>
            <a:r>
              <a:rPr lang="en-US" sz="2800" dirty="0">
                <a:latin typeface="Preeti" pitchFamily="2" charset="0"/>
              </a:rPr>
              <a:t>/</a:t>
            </a:r>
            <a:r>
              <a:rPr lang="en-US" sz="2800" dirty="0" err="1">
                <a:latin typeface="Preeti" pitchFamily="2" charset="0"/>
              </a:rPr>
              <a:t>xg</a:t>
            </a:r>
            <a:r>
              <a:rPr lang="en-US" sz="2800" dirty="0">
                <a:latin typeface="Preeti" pitchFamily="2" charset="0"/>
              </a:rPr>
              <a:t> dg </a:t>
            </a:r>
            <a:r>
              <a:rPr lang="en-US" sz="2800" dirty="0" err="1">
                <a:latin typeface="Preeti" pitchFamily="2" charset="0"/>
              </a:rPr>
              <a:t>nfUg</a:t>
            </a:r>
            <a:r>
              <a:rPr lang="en-US" sz="2800" dirty="0">
                <a:latin typeface="Preeti" pitchFamily="2" charset="0"/>
              </a:rPr>
              <a:t>], </a:t>
            </a:r>
            <a:r>
              <a:rPr lang="en-US" sz="2800" dirty="0" err="1">
                <a:latin typeface="Preeti" pitchFamily="2" charset="0"/>
              </a:rPr>
              <a:t>PsfGtdf</a:t>
            </a:r>
            <a:r>
              <a:rPr lang="en-US" sz="2800" dirty="0">
                <a:latin typeface="Preeti" pitchFamily="2" charset="0"/>
              </a:rPr>
              <a:t> a:g dg </a:t>
            </a:r>
            <a:r>
              <a:rPr lang="en-US" sz="2800" dirty="0" err="1">
                <a:latin typeface="Preeti" pitchFamily="2" charset="0"/>
              </a:rPr>
              <a:t>nfUg</a:t>
            </a:r>
            <a:r>
              <a:rPr lang="en-US" sz="2800" dirty="0">
                <a:latin typeface="Preeti" pitchFamily="2" charset="0"/>
              </a:rPr>
              <a:t>] h:tf </a:t>
            </a:r>
            <a:r>
              <a:rPr lang="en-US" sz="2800" dirty="0" err="1">
                <a:latin typeface="Preeti" pitchFamily="2" charset="0"/>
              </a:rPr>
              <a:t>k|j</a:t>
            </a:r>
            <a:r>
              <a:rPr lang="en-US" sz="2800" dirty="0">
                <a:latin typeface="Preeti" pitchFamily="2" charset="0"/>
              </a:rPr>
              <a:t>[</a:t>
            </a:r>
            <a:r>
              <a:rPr lang="en-US" sz="2800" dirty="0" err="1">
                <a:latin typeface="Preeti" pitchFamily="2" charset="0"/>
              </a:rPr>
              <a:t>lQ</a:t>
            </a:r>
            <a:r>
              <a:rPr lang="en-US" sz="2800" dirty="0">
                <a:latin typeface="Preeti" pitchFamily="2" charset="0"/>
              </a:rPr>
              <a:t> b]</a:t>
            </a:r>
            <a:r>
              <a:rPr lang="en-US" sz="2800" dirty="0" err="1">
                <a:latin typeface="Preeti" pitchFamily="2" charset="0"/>
              </a:rPr>
              <a:t>vf</a:t>
            </a:r>
            <a:r>
              <a:rPr lang="en-US" sz="2800" dirty="0">
                <a:latin typeface="Preeti" pitchFamily="2" charset="0"/>
              </a:rPr>
              <a:t> kg]{ .</a:t>
            </a:r>
            <a:endParaRPr lang="en-US" sz="2800" dirty="0">
              <a:latin typeface="Preeti" pitchFamily="2" charset="0"/>
            </a:endParaRPr>
          </a:p>
          <a:p>
            <a:pPr lvl="0">
              <a:buFont typeface="Arial" panose="020B0604020202020204" pitchFamily="34" charset="0"/>
              <a:buChar char="•"/>
            </a:pPr>
            <a:r>
              <a:rPr lang="en-US" sz="2800" dirty="0" err="1">
                <a:latin typeface="Preeti" pitchFamily="2" charset="0"/>
              </a:rPr>
              <a:t>sf</a:t>
            </a:r>
            <a:r>
              <a:rPr lang="en-US" sz="2800" dirty="0">
                <a:latin typeface="Preeti" pitchFamily="2" charset="0"/>
              </a:rPr>
              <a:t>}</a:t>
            </a:r>
            <a:r>
              <a:rPr lang="en-US" sz="2800" dirty="0" err="1">
                <a:latin typeface="Preeti" pitchFamily="2" charset="0"/>
              </a:rPr>
              <a:t>t'x'ntf</a:t>
            </a:r>
            <a:r>
              <a:rPr lang="en-US" sz="2800" dirty="0">
                <a:latin typeface="Preeti" pitchFamily="2" charset="0"/>
              </a:rPr>
              <a:t> / lh1f;f a9g] .</a:t>
            </a:r>
            <a:endParaRPr lang="en-US" sz="2800" dirty="0">
              <a:latin typeface="Preeti" pitchFamily="2" charset="0"/>
            </a:endParaRPr>
          </a:p>
          <a:p>
            <a:pPr lvl="0">
              <a:buFont typeface="Arial" panose="020B0604020202020204" pitchFamily="34" charset="0"/>
              <a:buChar char="•"/>
            </a:pPr>
            <a:r>
              <a:rPr lang="en-US" sz="2800" dirty="0">
                <a:latin typeface="Preeti" pitchFamily="2" charset="0"/>
              </a:rPr>
              <a:t>of}g </a:t>
            </a:r>
            <a:r>
              <a:rPr lang="en-US" sz="2800" dirty="0" err="1">
                <a:latin typeface="Preeti" pitchFamily="2" charset="0"/>
              </a:rPr>
              <a:t>efjgfn</a:t>
            </a:r>
            <a:r>
              <a:rPr lang="en-US" sz="2800" dirty="0">
                <a:latin typeface="Preeti" pitchFamily="2" charset="0"/>
              </a:rPr>
              <a:t>] s'l07t </a:t>
            </a:r>
            <a:r>
              <a:rPr lang="en-US" sz="2800" dirty="0" err="1">
                <a:latin typeface="Preeti" pitchFamily="2" charset="0"/>
              </a:rPr>
              <a:t>jf</a:t>
            </a:r>
            <a:r>
              <a:rPr lang="en-US" sz="2800" dirty="0">
                <a:latin typeface="Preeti" pitchFamily="2" charset="0"/>
              </a:rPr>
              <a:t> c;'/</a:t>
            </a:r>
            <a:r>
              <a:rPr lang="en-US" sz="2800" dirty="0" err="1">
                <a:latin typeface="Preeti" pitchFamily="2" charset="0"/>
              </a:rPr>
              <a:t>lIft</a:t>
            </a:r>
            <a:r>
              <a:rPr lang="en-US" sz="2800" dirty="0">
                <a:latin typeface="Preeti" pitchFamily="2" charset="0"/>
              </a:rPr>
              <a:t> </a:t>
            </a:r>
            <a:r>
              <a:rPr lang="en-US" sz="2800" dirty="0" err="1">
                <a:latin typeface="Preeti" pitchFamily="2" charset="0"/>
              </a:rPr>
              <a:t>dxz</a:t>
            </a:r>
            <a:r>
              <a:rPr lang="en-US" sz="2800" dirty="0">
                <a:latin typeface="Preeti" pitchFamily="2" charset="0"/>
              </a:rPr>
              <a:t>'; </a:t>
            </a:r>
            <a:r>
              <a:rPr lang="en-US" sz="2800" dirty="0" err="1">
                <a:latin typeface="Preeti" pitchFamily="2" charset="0"/>
              </a:rPr>
              <a:t>ug</a:t>
            </a:r>
            <a:r>
              <a:rPr lang="en-US" sz="2800" dirty="0">
                <a:latin typeface="Preeti" pitchFamily="2" charset="0"/>
              </a:rPr>
              <a:t>]{ .</a:t>
            </a:r>
            <a:endParaRPr lang="en-US" sz="2800" dirty="0">
              <a:latin typeface="Preeti" pitchFamily="2" charset="0"/>
            </a:endParaRPr>
          </a:p>
          <a:p>
            <a:pPr lvl="0">
              <a:buFont typeface="Arial" panose="020B0604020202020204" pitchFamily="34" charset="0"/>
              <a:buChar char="•"/>
            </a:pPr>
            <a:r>
              <a:rPr lang="en-US" sz="2800" dirty="0">
                <a:latin typeface="Preeti" pitchFamily="2" charset="0"/>
              </a:rPr>
              <a:t>x:td}</a:t>
            </a:r>
            <a:r>
              <a:rPr lang="en-US" sz="2800" dirty="0" err="1">
                <a:latin typeface="Preeti" pitchFamily="2" charset="0"/>
              </a:rPr>
              <a:t>y'g</a:t>
            </a:r>
            <a:r>
              <a:rPr lang="en-US" sz="2800" dirty="0">
                <a:latin typeface="Preeti" pitchFamily="2" charset="0"/>
              </a:rPr>
              <a:t> </a:t>
            </a:r>
            <a:r>
              <a:rPr lang="en-US" sz="1600" dirty="0"/>
              <a:t>(Masturbation) </a:t>
            </a:r>
            <a:r>
              <a:rPr lang="en-US" sz="2800" dirty="0" err="1">
                <a:latin typeface="Preeti" pitchFamily="2" charset="0"/>
              </a:rPr>
              <a:t>ug</a:t>
            </a:r>
            <a:r>
              <a:rPr lang="en-US" sz="2800" dirty="0">
                <a:latin typeface="Preeti" pitchFamily="2" charset="0"/>
              </a:rPr>
              <a:t>{] OR5f </a:t>
            </a:r>
            <a:r>
              <a:rPr lang="en-US" sz="2800" dirty="0" err="1">
                <a:latin typeface="Preeti" pitchFamily="2" charset="0"/>
              </a:rPr>
              <a:t>x'g</a:t>
            </a:r>
            <a:r>
              <a:rPr lang="en-US" sz="2800" dirty="0">
                <a:latin typeface="Preeti" pitchFamily="2" charset="0"/>
              </a:rPr>
              <a:t>] .</a:t>
            </a:r>
            <a:endParaRPr lang="en-US" sz="2800" dirty="0">
              <a:latin typeface="Preeti" pitchFamily="2" charset="0"/>
            </a:endParaRPr>
          </a:p>
          <a:p>
            <a:pPr algn="just">
              <a:buNone/>
            </a:pPr>
            <a:endParaRPr lang="en-US" sz="2800" dirty="0">
              <a:latin typeface="Preeti" pitchFamily="2" charset="0"/>
            </a:endParaRPr>
          </a:p>
          <a:p>
            <a:pPr algn="just"/>
            <a:endParaRPr lang="en-US" sz="2800" b="1" dirty="0">
              <a:latin typeface="Preeti" pitchFamily="2" charset="0"/>
            </a:endParaRPr>
          </a:p>
        </p:txBody>
      </p:sp>
    </p:spTree>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8EA43C8-1415-4EE0-A5E3-1A28A71C6E83}"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8" name="Title 1"/>
          <p:cNvSpPr>
            <a:spLocks noGrp="1"/>
          </p:cNvSpPr>
          <p:nvPr>
            <p:ph type="title"/>
          </p:nvPr>
        </p:nvSpPr>
        <p:spPr>
          <a:xfrm>
            <a:off x="457200" y="152400"/>
            <a:ext cx="8229600" cy="685800"/>
          </a:xfrm>
          <a:solidFill>
            <a:srgbClr val="92D050"/>
          </a:solidFill>
          <a:ln w="28575">
            <a:solidFill>
              <a:srgbClr val="FF0000"/>
            </a:solidFill>
          </a:ln>
        </p:spPr>
        <p:txBody>
          <a:bodyPr>
            <a:normAutofit fontScale="90000"/>
          </a:bodyPr>
          <a:lstStyle/>
          <a:p>
            <a:r>
              <a:rPr lang="en-US" b="1" dirty="0">
                <a:latin typeface="Times New Roman" panose="02020603050405020304" pitchFamily="18" charset="0"/>
                <a:cs typeface="Times New Roman" panose="02020603050405020304" pitchFamily="18" charset="0"/>
              </a:rPr>
              <a:t>Changes during adolescent period</a:t>
            </a:r>
            <a:endParaRPr lang="en-US" b="1" dirty="0">
              <a:latin typeface="Times New Roman" panose="02020603050405020304" pitchFamily="18" charset="0"/>
              <a:cs typeface="Times New Roman" panose="02020603050405020304" pitchFamily="18" charset="0"/>
            </a:endParaRPr>
          </a:p>
        </p:txBody>
      </p:sp>
      <p:sp>
        <p:nvSpPr>
          <p:cNvPr id="9" name="Rectangle 8"/>
          <p:cNvSpPr/>
          <p:nvPr/>
        </p:nvSpPr>
        <p:spPr>
          <a:xfrm>
            <a:off x="457200" y="914400"/>
            <a:ext cx="8153400" cy="5693866"/>
          </a:xfrm>
          <a:prstGeom prst="rect">
            <a:avLst/>
          </a:prstGeom>
          <a:ln>
            <a:solidFill>
              <a:srgbClr val="FF0000"/>
            </a:solidFill>
          </a:ln>
        </p:spPr>
        <p:txBody>
          <a:bodyPr wrap="square">
            <a:spAutoFit/>
          </a:bodyPr>
          <a:lstStyle/>
          <a:p>
            <a:pPr>
              <a:buNone/>
            </a:pPr>
            <a:r>
              <a:rPr lang="en-US" sz="2800" b="1" dirty="0">
                <a:solidFill>
                  <a:srgbClr val="0000FF"/>
                </a:solidFill>
                <a:latin typeface="Preeti" pitchFamily="2" charset="0"/>
              </a:rPr>
              <a:t>;</a:t>
            </a:r>
            <a:r>
              <a:rPr lang="en-US" sz="2800" b="1" dirty="0" err="1">
                <a:solidFill>
                  <a:srgbClr val="0000FF"/>
                </a:solidFill>
                <a:latin typeface="Preeti" pitchFamily="2" charset="0"/>
              </a:rPr>
              <a:t>fdflhs</a:t>
            </a:r>
            <a:r>
              <a:rPr lang="en-US" sz="2800" b="1" dirty="0">
                <a:solidFill>
                  <a:srgbClr val="0000FF"/>
                </a:solidFill>
                <a:latin typeface="Preeti" pitchFamily="2" charset="0"/>
              </a:rPr>
              <a:t> </a:t>
            </a:r>
            <a:r>
              <a:rPr lang="en-US" sz="2800" b="1" dirty="0" err="1">
                <a:solidFill>
                  <a:srgbClr val="0000FF"/>
                </a:solidFill>
                <a:latin typeface="Preeti" pitchFamily="2" charset="0"/>
              </a:rPr>
              <a:t>kl</a:t>
            </a:r>
            <a:r>
              <a:rPr lang="en-US" sz="2800" b="1" dirty="0">
                <a:solidFill>
                  <a:srgbClr val="0000FF"/>
                </a:solidFill>
                <a:latin typeface="Preeti" pitchFamily="2" charset="0"/>
              </a:rPr>
              <a:t>/</a:t>
            </a:r>
            <a:r>
              <a:rPr lang="en-US" sz="2800" b="1" dirty="0" err="1">
                <a:solidFill>
                  <a:srgbClr val="0000FF"/>
                </a:solidFill>
                <a:latin typeface="Preeti" pitchFamily="2" charset="0"/>
              </a:rPr>
              <a:t>jt</a:t>
            </a:r>
            <a:r>
              <a:rPr lang="en-US" sz="2800" b="1" dirty="0">
                <a:solidFill>
                  <a:srgbClr val="0000FF"/>
                </a:solidFill>
                <a:latin typeface="Preeti" pitchFamily="2" charset="0"/>
              </a:rPr>
              <a:t>{</a:t>
            </a:r>
            <a:r>
              <a:rPr lang="en-US" sz="2800" b="1" dirty="0" err="1">
                <a:solidFill>
                  <a:srgbClr val="0000FF"/>
                </a:solidFill>
                <a:latin typeface="Preeti" pitchFamily="2" charset="0"/>
              </a:rPr>
              <a:t>gx</a:t>
            </a:r>
            <a:r>
              <a:rPr lang="en-US" sz="2800" b="1" dirty="0">
                <a:solidFill>
                  <a:srgbClr val="0000FF"/>
                </a:solidFill>
                <a:latin typeface="Preeti" pitchFamily="2" charset="0"/>
              </a:rPr>
              <a:t>?</a:t>
            </a:r>
            <a:endParaRPr lang="en-US" sz="2800" b="1" dirty="0">
              <a:solidFill>
                <a:srgbClr val="0000FF"/>
              </a:solidFill>
              <a:latin typeface="Preeti" pitchFamily="2" charset="0"/>
            </a:endParaRPr>
          </a:p>
          <a:p>
            <a:pPr algn="just">
              <a:buNone/>
            </a:pPr>
            <a:endParaRPr lang="en-US" sz="2800" dirty="0">
              <a:latin typeface="Preeti" pitchFamily="2" charset="0"/>
            </a:endParaRPr>
          </a:p>
          <a:p>
            <a:pPr lvl="0">
              <a:buFont typeface="Arial" panose="020B0604020202020204" pitchFamily="34" charset="0"/>
              <a:buChar char="•"/>
            </a:pPr>
            <a:r>
              <a:rPr lang="en-US" sz="2800" dirty="0" err="1">
                <a:latin typeface="Preeti" pitchFamily="2" charset="0"/>
              </a:rPr>
              <a:t>cfkm'eGbf</a:t>
            </a:r>
            <a:r>
              <a:rPr lang="en-US" sz="2800" dirty="0">
                <a:latin typeface="Preeti" pitchFamily="2" charset="0"/>
              </a:rPr>
              <a:t>  7"nf a8fn] </a:t>
            </a:r>
            <a:r>
              <a:rPr lang="en-US" sz="2800" dirty="0" err="1">
                <a:latin typeface="Preeti" pitchFamily="2" charset="0"/>
              </a:rPr>
              <a:t>eg</a:t>
            </a:r>
            <a:r>
              <a:rPr lang="en-US" sz="2800" dirty="0">
                <a:latin typeface="Preeti" pitchFamily="2" charset="0"/>
              </a:rPr>
              <a:t>]</a:t>
            </a:r>
            <a:r>
              <a:rPr lang="en-US" sz="2800" dirty="0" err="1">
                <a:latin typeface="Preeti" pitchFamily="2" charset="0"/>
              </a:rPr>
              <a:t>sf</a:t>
            </a:r>
            <a:r>
              <a:rPr lang="en-US" sz="2800" dirty="0">
                <a:latin typeface="Preeti" pitchFamily="2" charset="0"/>
              </a:rPr>
              <a:t>] </a:t>
            </a:r>
            <a:r>
              <a:rPr lang="en-US" sz="2800" dirty="0" err="1">
                <a:latin typeface="Preeti" pitchFamily="2" charset="0"/>
              </a:rPr>
              <a:t>gdfGg</a:t>
            </a:r>
            <a:r>
              <a:rPr lang="en-US" sz="2800" dirty="0">
                <a:latin typeface="Preeti" pitchFamily="2" charset="0"/>
              </a:rPr>
              <a:t>] .</a:t>
            </a:r>
            <a:endParaRPr lang="en-US" sz="2800" dirty="0">
              <a:latin typeface="Preeti" pitchFamily="2" charset="0"/>
            </a:endParaRPr>
          </a:p>
          <a:p>
            <a:pPr lvl="0">
              <a:buFont typeface="Arial" panose="020B0604020202020204" pitchFamily="34" charset="0"/>
              <a:buChar char="•"/>
            </a:pPr>
            <a:r>
              <a:rPr lang="en-US" sz="2800" dirty="0" err="1">
                <a:latin typeface="Preeti" pitchFamily="2" charset="0"/>
              </a:rPr>
              <a:t>PsfGtdf</a:t>
            </a:r>
            <a:r>
              <a:rPr lang="en-US" sz="2800" dirty="0">
                <a:latin typeface="Preeti" pitchFamily="2" charset="0"/>
              </a:rPr>
              <a:t> a:g dg k/</a:t>
            </a:r>
            <a:r>
              <a:rPr lang="en-US" sz="2800" dirty="0" err="1">
                <a:latin typeface="Preeti" pitchFamily="2" charset="0"/>
              </a:rPr>
              <a:t>fpg</a:t>
            </a:r>
            <a:r>
              <a:rPr lang="en-US" sz="2800" dirty="0">
                <a:latin typeface="Preeti" pitchFamily="2" charset="0"/>
              </a:rPr>
              <a:t>] .</a:t>
            </a:r>
            <a:endParaRPr lang="en-US" sz="2800" dirty="0">
              <a:latin typeface="Preeti" pitchFamily="2" charset="0"/>
            </a:endParaRPr>
          </a:p>
          <a:p>
            <a:pPr lvl="0">
              <a:buFont typeface="Arial" panose="020B0604020202020204" pitchFamily="34" charset="0"/>
              <a:buChar char="•"/>
            </a:pPr>
            <a:r>
              <a:rPr lang="en-US" sz="2800" dirty="0" err="1">
                <a:latin typeface="Preeti" pitchFamily="2" charset="0"/>
              </a:rPr>
              <a:t>sfNklgs</a:t>
            </a:r>
            <a:r>
              <a:rPr lang="en-US" sz="2800" dirty="0">
                <a:latin typeface="Preeti" pitchFamily="2" charset="0"/>
              </a:rPr>
              <a:t> </a:t>
            </a:r>
            <a:r>
              <a:rPr lang="en-US" sz="2800" dirty="0" err="1">
                <a:latin typeface="Preeti" pitchFamily="2" charset="0"/>
              </a:rPr>
              <a:t>tyf</a:t>
            </a:r>
            <a:r>
              <a:rPr lang="en-US" sz="2800" dirty="0">
                <a:latin typeface="Preeti" pitchFamily="2" charset="0"/>
              </a:rPr>
              <a:t> /f]</a:t>
            </a:r>
            <a:r>
              <a:rPr lang="en-US" sz="2800" dirty="0" err="1">
                <a:latin typeface="Preeti" pitchFamily="2" charset="0"/>
              </a:rPr>
              <a:t>df~rs</a:t>
            </a:r>
            <a:r>
              <a:rPr lang="en-US" sz="2800" dirty="0">
                <a:latin typeface="Preeti" pitchFamily="2" charset="0"/>
              </a:rPr>
              <a:t> </a:t>
            </a:r>
            <a:r>
              <a:rPr lang="en-US" sz="2800" dirty="0" err="1">
                <a:latin typeface="Preeti" pitchFamily="2" charset="0"/>
              </a:rPr>
              <a:t>k':tsx</a:t>
            </a:r>
            <a:r>
              <a:rPr lang="en-US" sz="2800" dirty="0">
                <a:latin typeface="Preeti" pitchFamily="2" charset="0"/>
              </a:rPr>
              <a:t>¿ k9\g dg k/</a:t>
            </a:r>
            <a:r>
              <a:rPr lang="en-US" sz="2800" dirty="0" err="1">
                <a:latin typeface="Preeti" pitchFamily="2" charset="0"/>
              </a:rPr>
              <a:t>fpg</a:t>
            </a:r>
            <a:r>
              <a:rPr lang="en-US" sz="2800" dirty="0">
                <a:latin typeface="Preeti" pitchFamily="2" charset="0"/>
              </a:rPr>
              <a:t>] .</a:t>
            </a:r>
            <a:endParaRPr lang="en-US" sz="2800" dirty="0">
              <a:latin typeface="Preeti" pitchFamily="2" charset="0"/>
            </a:endParaRPr>
          </a:p>
          <a:p>
            <a:pPr lvl="0">
              <a:buFont typeface="Arial" panose="020B0604020202020204" pitchFamily="34" charset="0"/>
              <a:buChar char="•"/>
            </a:pPr>
            <a:r>
              <a:rPr lang="en-US" sz="2800" dirty="0" err="1">
                <a:latin typeface="Preeti" pitchFamily="2" charset="0"/>
              </a:rPr>
              <a:t>ljleGg</a:t>
            </a:r>
            <a:r>
              <a:rPr lang="en-US" sz="2800" dirty="0">
                <a:latin typeface="Preeti" pitchFamily="2" charset="0"/>
              </a:rPr>
              <a:t> </a:t>
            </a:r>
            <a:r>
              <a:rPr lang="en-US" sz="2800" dirty="0" err="1">
                <a:latin typeface="Preeti" pitchFamily="2" charset="0"/>
              </a:rPr>
              <a:t>lsl;dn</a:t>
            </a:r>
            <a:r>
              <a:rPr lang="en-US" sz="2800" dirty="0">
                <a:latin typeface="Preeti" pitchFamily="2" charset="0"/>
              </a:rPr>
              <a:t>] </a:t>
            </a:r>
            <a:r>
              <a:rPr lang="en-US" sz="2800" dirty="0" err="1">
                <a:latin typeface="Preeti" pitchFamily="2" charset="0"/>
              </a:rPr>
              <a:t>ljk</a:t>
            </a:r>
            <a:r>
              <a:rPr lang="en-US" sz="2800" dirty="0">
                <a:latin typeface="Preeti" pitchFamily="2" charset="0"/>
              </a:rPr>
              <a:t>/Lt </a:t>
            </a:r>
            <a:r>
              <a:rPr lang="en-US" sz="2800" dirty="0" err="1">
                <a:latin typeface="Preeti" pitchFamily="2" charset="0"/>
              </a:rPr>
              <a:t>ln</a:t>
            </a:r>
            <a:r>
              <a:rPr lang="en-US" sz="2800" dirty="0">
                <a:latin typeface="Preeti" pitchFamily="2" charset="0"/>
              </a:rPr>
              <a:t>ª\</a:t>
            </a:r>
            <a:r>
              <a:rPr lang="en-US" sz="2800" dirty="0" err="1">
                <a:latin typeface="Preeti" pitchFamily="2" charset="0"/>
              </a:rPr>
              <a:t>uLnfO</a:t>
            </a:r>
            <a:r>
              <a:rPr lang="en-US" sz="2800" dirty="0">
                <a:latin typeface="Preeti" pitchFamily="2" charset="0"/>
              </a:rPr>
              <a:t>{ </a:t>
            </a:r>
            <a:r>
              <a:rPr lang="en-US" sz="2800" dirty="0" err="1">
                <a:latin typeface="Preeti" pitchFamily="2" charset="0"/>
              </a:rPr>
              <a:t>cfslif</a:t>
            </a:r>
            <a:r>
              <a:rPr lang="en-US" sz="2800" dirty="0">
                <a:latin typeface="Preeti" pitchFamily="2" charset="0"/>
              </a:rPr>
              <a:t>{t </a:t>
            </a:r>
            <a:r>
              <a:rPr lang="en-US" sz="2800" dirty="0" err="1">
                <a:latin typeface="Preeti" pitchFamily="2" charset="0"/>
              </a:rPr>
              <a:t>ug</a:t>
            </a:r>
            <a:r>
              <a:rPr lang="en-US" sz="2800" dirty="0">
                <a:latin typeface="Preeti" pitchFamily="2" charset="0"/>
              </a:rPr>
              <a:t>]{ . </a:t>
            </a:r>
            <a:endParaRPr lang="en-US" sz="2800" dirty="0">
              <a:latin typeface="Preeti" pitchFamily="2" charset="0"/>
            </a:endParaRPr>
          </a:p>
          <a:p>
            <a:pPr lvl="0">
              <a:buFont typeface="Arial" panose="020B0604020202020204" pitchFamily="34" charset="0"/>
              <a:buChar char="•"/>
            </a:pPr>
            <a:r>
              <a:rPr lang="en-US" sz="2800" dirty="0" err="1">
                <a:latin typeface="Preeti" pitchFamily="2" charset="0"/>
              </a:rPr>
              <a:t>nfhsf</a:t>
            </a:r>
            <a:r>
              <a:rPr lang="en-US" sz="2800" dirty="0">
                <a:latin typeface="Preeti" pitchFamily="2" charset="0"/>
              </a:rPr>
              <a:t>] </a:t>
            </a:r>
            <a:r>
              <a:rPr lang="en-US" sz="2800" dirty="0" err="1">
                <a:latin typeface="Preeti" pitchFamily="2" charset="0"/>
              </a:rPr>
              <a:t>efjgf</a:t>
            </a:r>
            <a:r>
              <a:rPr lang="en-US" sz="2800" dirty="0">
                <a:latin typeface="Preeti" pitchFamily="2" charset="0"/>
              </a:rPr>
              <a:t> </a:t>
            </a:r>
            <a:r>
              <a:rPr lang="en-US" sz="2800" dirty="0" err="1">
                <a:latin typeface="Preeti" pitchFamily="2" charset="0"/>
              </a:rPr>
              <a:t>ljsl;t</a:t>
            </a:r>
            <a:r>
              <a:rPr lang="en-US" sz="2800" dirty="0">
                <a:latin typeface="Preeti" pitchFamily="2" charset="0"/>
              </a:rPr>
              <a:t> </a:t>
            </a:r>
            <a:r>
              <a:rPr lang="en-US" sz="2800" dirty="0" err="1">
                <a:latin typeface="Preeti" pitchFamily="2" charset="0"/>
              </a:rPr>
              <a:t>x'g</a:t>
            </a:r>
            <a:r>
              <a:rPr lang="en-US" sz="2800" dirty="0">
                <a:latin typeface="Preeti" pitchFamily="2" charset="0"/>
              </a:rPr>
              <a:t>] .</a:t>
            </a:r>
            <a:endParaRPr lang="en-US" sz="2800" dirty="0">
              <a:latin typeface="Preeti" pitchFamily="2" charset="0"/>
            </a:endParaRPr>
          </a:p>
          <a:p>
            <a:pPr lvl="0">
              <a:buFont typeface="Arial" panose="020B0604020202020204" pitchFamily="34" charset="0"/>
              <a:buChar char="•"/>
            </a:pPr>
            <a:r>
              <a:rPr lang="en-US" sz="2800" dirty="0" err="1">
                <a:latin typeface="Preeti" pitchFamily="2" charset="0"/>
              </a:rPr>
              <a:t>PSsf;L</a:t>
            </a:r>
            <a:r>
              <a:rPr lang="en-US" sz="2800" dirty="0">
                <a:latin typeface="Preeti" pitchFamily="2" charset="0"/>
              </a:rPr>
              <a:t> </a:t>
            </a:r>
            <a:r>
              <a:rPr lang="en-US" sz="2800" dirty="0" err="1">
                <a:latin typeface="Preeti" pitchFamily="2" charset="0"/>
              </a:rPr>
              <a:t>tgfjdf</a:t>
            </a:r>
            <a:r>
              <a:rPr lang="en-US" sz="2800" dirty="0">
                <a:latin typeface="Preeti" pitchFamily="2" charset="0"/>
              </a:rPr>
              <a:t> </a:t>
            </a:r>
            <a:r>
              <a:rPr lang="en-US" sz="2800" dirty="0" err="1">
                <a:latin typeface="Preeti" pitchFamily="2" charset="0"/>
              </a:rPr>
              <a:t>cfP</a:t>
            </a:r>
            <a:r>
              <a:rPr lang="en-US" sz="2800" dirty="0">
                <a:latin typeface="Preeti" pitchFamily="2" charset="0"/>
              </a:rPr>
              <a:t>/ </a:t>
            </a:r>
            <a:r>
              <a:rPr lang="en-US" sz="2800" dirty="0" err="1">
                <a:latin typeface="Preeti" pitchFamily="2" charset="0"/>
              </a:rPr>
              <a:t>clk|o</a:t>
            </a:r>
            <a:r>
              <a:rPr lang="en-US" sz="2800" dirty="0">
                <a:latin typeface="Preeti" pitchFamily="2" charset="0"/>
              </a:rPr>
              <a:t> lg0f{ox¿ </a:t>
            </a:r>
            <a:r>
              <a:rPr lang="en-US" sz="2800" dirty="0" err="1">
                <a:latin typeface="Preeti" pitchFamily="2" charset="0"/>
              </a:rPr>
              <a:t>ug</a:t>
            </a:r>
            <a:r>
              <a:rPr lang="en-US" sz="2800" dirty="0">
                <a:latin typeface="Preeti" pitchFamily="2" charset="0"/>
              </a:rPr>
              <a:t>]{ .</a:t>
            </a:r>
            <a:endParaRPr lang="en-US" sz="2800" dirty="0">
              <a:latin typeface="Preeti" pitchFamily="2" charset="0"/>
            </a:endParaRPr>
          </a:p>
          <a:p>
            <a:pPr lvl="0">
              <a:buFont typeface="Arial" panose="020B0604020202020204" pitchFamily="34" charset="0"/>
              <a:buChar char="•"/>
            </a:pPr>
            <a:r>
              <a:rPr lang="en-US" sz="2800" dirty="0">
                <a:latin typeface="Preeti" pitchFamily="2" charset="0"/>
              </a:rPr>
              <a:t>al9 l/;</a:t>
            </a:r>
            <a:r>
              <a:rPr lang="en-US" sz="2800" dirty="0" err="1">
                <a:latin typeface="Preeti" pitchFamily="2" charset="0"/>
              </a:rPr>
              <a:t>fpg</a:t>
            </a:r>
            <a:r>
              <a:rPr lang="en-US" sz="2800" dirty="0">
                <a:latin typeface="Preeti" pitchFamily="2" charset="0"/>
              </a:rPr>
              <a:t>] </a:t>
            </a:r>
            <a:r>
              <a:rPr lang="en-US" sz="2800" dirty="0" err="1">
                <a:latin typeface="Preeti" pitchFamily="2" charset="0"/>
              </a:rPr>
              <a:t>tyf</a:t>
            </a:r>
            <a:r>
              <a:rPr lang="en-US" sz="2800" dirty="0">
                <a:latin typeface="Preeti" pitchFamily="2" charset="0"/>
              </a:rPr>
              <a:t> </a:t>
            </a:r>
            <a:r>
              <a:rPr lang="en-US" sz="2800" dirty="0" err="1">
                <a:latin typeface="Preeti" pitchFamily="2" charset="0"/>
              </a:rPr>
              <a:t>ems</a:t>
            </a:r>
            <a:r>
              <a:rPr lang="en-US" sz="2800" dirty="0">
                <a:latin typeface="Preeti" pitchFamily="2" charset="0"/>
              </a:rPr>
              <a:t>{g] .</a:t>
            </a:r>
            <a:endParaRPr lang="en-US" sz="2800" dirty="0">
              <a:latin typeface="Preeti" pitchFamily="2" charset="0"/>
            </a:endParaRPr>
          </a:p>
          <a:p>
            <a:pPr algn="just">
              <a:buNone/>
            </a:pPr>
            <a:endParaRPr lang="en-US" sz="2800" dirty="0">
              <a:latin typeface="Preeti" pitchFamily="2" charset="0"/>
            </a:endParaRPr>
          </a:p>
          <a:p>
            <a:pPr algn="just"/>
            <a:endParaRPr lang="en-US" sz="2800" b="1" dirty="0">
              <a:latin typeface="Preeti" pitchFamily="2" charset="0"/>
            </a:endParaRPr>
          </a:p>
          <a:p>
            <a:pPr>
              <a:buNone/>
            </a:pPr>
            <a:endParaRPr lang="en-US" sz="2800" dirty="0">
              <a:latin typeface="Preeti" pitchFamily="2" charset="0"/>
            </a:endParaRPr>
          </a:p>
          <a:p>
            <a:pPr algn="just"/>
            <a:endParaRPr lang="en-US" sz="2800" b="1" dirty="0">
              <a:latin typeface="Preeti" pitchFamily="2" charset="0"/>
            </a:endParaRPr>
          </a:p>
        </p:txBody>
      </p:sp>
    </p:spTree>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01B1D66-4692-4E22-98A2-0A169D818067}"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8" name="Title 1"/>
          <p:cNvSpPr>
            <a:spLocks noGrp="1"/>
          </p:cNvSpPr>
          <p:nvPr>
            <p:ph type="title"/>
          </p:nvPr>
        </p:nvSpPr>
        <p:spPr>
          <a:xfrm>
            <a:off x="457200" y="152400"/>
            <a:ext cx="8229600" cy="685800"/>
          </a:xfrm>
          <a:solidFill>
            <a:srgbClr val="92D050"/>
          </a:solidFill>
          <a:ln w="28575">
            <a:solidFill>
              <a:srgbClr val="FF0000"/>
            </a:solidFill>
          </a:ln>
        </p:spPr>
        <p:txBody>
          <a:bodyPr>
            <a:normAutofit fontScale="90000"/>
          </a:bodyPr>
          <a:lstStyle/>
          <a:p>
            <a:r>
              <a:rPr lang="en-US" b="1" dirty="0">
                <a:latin typeface="Times New Roman" panose="02020603050405020304" pitchFamily="18" charset="0"/>
                <a:cs typeface="Times New Roman" panose="02020603050405020304" pitchFamily="18" charset="0"/>
              </a:rPr>
              <a:t>Changes during adolescent period</a:t>
            </a:r>
            <a:endParaRPr lang="en-US" b="1" dirty="0">
              <a:latin typeface="Times New Roman" panose="02020603050405020304" pitchFamily="18" charset="0"/>
              <a:cs typeface="Times New Roman" panose="02020603050405020304" pitchFamily="18" charset="0"/>
            </a:endParaRPr>
          </a:p>
        </p:txBody>
      </p:sp>
      <p:sp>
        <p:nvSpPr>
          <p:cNvPr id="9" name="Rectangle 8"/>
          <p:cNvSpPr/>
          <p:nvPr/>
        </p:nvSpPr>
        <p:spPr>
          <a:xfrm>
            <a:off x="457200" y="914401"/>
            <a:ext cx="8153400" cy="5791199"/>
          </a:xfrm>
          <a:prstGeom prst="rect">
            <a:avLst/>
          </a:prstGeom>
          <a:ln>
            <a:solidFill>
              <a:srgbClr val="FF0000"/>
            </a:solidFill>
          </a:ln>
        </p:spPr>
        <p:txBody>
          <a:bodyPr wrap="square">
            <a:spAutoFit/>
          </a:bodyPr>
          <a:lstStyle/>
          <a:p>
            <a:pPr>
              <a:buNone/>
            </a:pPr>
            <a:r>
              <a:rPr lang="en-US" sz="2400" b="1" dirty="0" err="1">
                <a:solidFill>
                  <a:srgbClr val="0000FF"/>
                </a:solidFill>
                <a:latin typeface="Preeti" pitchFamily="2" charset="0"/>
              </a:rPr>
              <a:t>efjgfTds</a:t>
            </a:r>
            <a:r>
              <a:rPr lang="en-US" sz="2400" b="1" dirty="0">
                <a:solidFill>
                  <a:srgbClr val="0000FF"/>
                </a:solidFill>
                <a:latin typeface="Preeti" pitchFamily="2" charset="0"/>
              </a:rPr>
              <a:t> </a:t>
            </a:r>
            <a:r>
              <a:rPr lang="en-US" sz="2400" b="1" dirty="0" err="1">
                <a:solidFill>
                  <a:srgbClr val="0000FF"/>
                </a:solidFill>
                <a:latin typeface="Preeti" pitchFamily="2" charset="0"/>
              </a:rPr>
              <a:t>kl</a:t>
            </a:r>
            <a:r>
              <a:rPr lang="en-US" sz="2400" b="1" dirty="0">
                <a:solidFill>
                  <a:srgbClr val="0000FF"/>
                </a:solidFill>
                <a:latin typeface="Preeti" pitchFamily="2" charset="0"/>
              </a:rPr>
              <a:t>/</a:t>
            </a:r>
            <a:r>
              <a:rPr lang="en-US" sz="2400" b="1" dirty="0" err="1">
                <a:solidFill>
                  <a:srgbClr val="0000FF"/>
                </a:solidFill>
                <a:latin typeface="Preeti" pitchFamily="2" charset="0"/>
              </a:rPr>
              <a:t>jt</a:t>
            </a:r>
            <a:r>
              <a:rPr lang="en-US" sz="2400" b="1" dirty="0">
                <a:solidFill>
                  <a:srgbClr val="0000FF"/>
                </a:solidFill>
                <a:latin typeface="Preeti" pitchFamily="2" charset="0"/>
              </a:rPr>
              <a:t>{</a:t>
            </a:r>
            <a:r>
              <a:rPr lang="en-US" sz="2400" b="1" dirty="0" err="1">
                <a:solidFill>
                  <a:srgbClr val="0000FF"/>
                </a:solidFill>
                <a:latin typeface="Preeti" pitchFamily="2" charset="0"/>
              </a:rPr>
              <a:t>gx</a:t>
            </a:r>
            <a:r>
              <a:rPr lang="en-US" sz="2400" b="1" dirty="0">
                <a:solidFill>
                  <a:srgbClr val="0000FF"/>
                </a:solidFill>
                <a:latin typeface="Preeti" pitchFamily="2" charset="0"/>
              </a:rPr>
              <a:t>?</a:t>
            </a:r>
            <a:endParaRPr lang="en-US" sz="2400" b="1" dirty="0">
              <a:solidFill>
                <a:srgbClr val="0000FF"/>
              </a:solidFill>
              <a:latin typeface="Preeti" pitchFamily="2" charset="0"/>
            </a:endParaRPr>
          </a:p>
          <a:p>
            <a:pPr lvl="0">
              <a:buFont typeface="Arial" panose="020B0604020202020204" pitchFamily="34" charset="0"/>
              <a:buChar char="•"/>
            </a:pPr>
            <a:r>
              <a:rPr lang="en-US" sz="2400" dirty="0" err="1">
                <a:latin typeface="Preeti" pitchFamily="2" charset="0"/>
              </a:rPr>
              <a:t>nfh</a:t>
            </a:r>
            <a:r>
              <a:rPr lang="en-US" sz="2400" dirty="0">
                <a:latin typeface="Preeti" pitchFamily="2" charset="0"/>
              </a:rPr>
              <a:t> </a:t>
            </a:r>
            <a:r>
              <a:rPr lang="en-US" sz="2400" dirty="0" err="1">
                <a:latin typeface="Preeti" pitchFamily="2" charset="0"/>
              </a:rPr>
              <a:t>nfUg</a:t>
            </a:r>
            <a:r>
              <a:rPr lang="en-US" sz="2400" dirty="0">
                <a:latin typeface="Preeti" pitchFamily="2" charset="0"/>
              </a:rPr>
              <a:t> ;'? </a:t>
            </a:r>
            <a:r>
              <a:rPr lang="en-US" sz="2400" dirty="0" err="1">
                <a:latin typeface="Preeti" pitchFamily="2" charset="0"/>
              </a:rPr>
              <a:t>x'g</a:t>
            </a:r>
            <a:r>
              <a:rPr lang="en-US" sz="2400" dirty="0">
                <a:latin typeface="Preeti" pitchFamily="2" charset="0"/>
              </a:rPr>
              <a:t>' .</a:t>
            </a:r>
            <a:endParaRPr lang="en-US" sz="2400" dirty="0">
              <a:latin typeface="Preeti" pitchFamily="2" charset="0"/>
            </a:endParaRPr>
          </a:p>
          <a:p>
            <a:pPr lvl="0">
              <a:buFont typeface="Arial" panose="020B0604020202020204" pitchFamily="34" charset="0"/>
              <a:buChar char="•"/>
            </a:pPr>
            <a:r>
              <a:rPr lang="en-US" sz="2400" dirty="0" err="1">
                <a:latin typeface="Preeti" pitchFamily="2" charset="0"/>
              </a:rPr>
              <a:t>Psf</a:t>
            </a:r>
            <a:r>
              <a:rPr lang="en-US" sz="2400" dirty="0">
                <a:latin typeface="Preeti" pitchFamily="2" charset="0"/>
              </a:rPr>
              <a:t>]</a:t>
            </a:r>
            <a:r>
              <a:rPr lang="en-US" sz="2400" dirty="0" err="1">
                <a:latin typeface="Preeti" pitchFamily="2" charset="0"/>
              </a:rPr>
              <a:t>xf</a:t>
            </a:r>
            <a:r>
              <a:rPr lang="en-US" sz="2400" dirty="0">
                <a:latin typeface="Preeti" pitchFamily="2" charset="0"/>
              </a:rPr>
              <a:t>]/f] 6f]</a:t>
            </a:r>
            <a:r>
              <a:rPr lang="en-US" sz="2400" dirty="0" err="1">
                <a:latin typeface="Preeti" pitchFamily="2" charset="0"/>
              </a:rPr>
              <a:t>nfP</a:t>
            </a:r>
            <a:r>
              <a:rPr lang="en-US" sz="2400" dirty="0">
                <a:latin typeface="Preeti" pitchFamily="2" charset="0"/>
              </a:rPr>
              <a:t>/ a:g' / </a:t>
            </a:r>
            <a:r>
              <a:rPr lang="en-US" sz="2400" dirty="0" err="1">
                <a:latin typeface="Preeti" pitchFamily="2" charset="0"/>
              </a:rPr>
              <a:t>sNkgfzLn</a:t>
            </a:r>
            <a:r>
              <a:rPr lang="en-US" sz="2400" dirty="0">
                <a:latin typeface="Preeti" pitchFamily="2" charset="0"/>
              </a:rPr>
              <a:t> </a:t>
            </a:r>
            <a:r>
              <a:rPr lang="en-US" sz="2400" dirty="0" err="1">
                <a:latin typeface="Preeti" pitchFamily="2" charset="0"/>
              </a:rPr>
              <a:t>x'g</a:t>
            </a:r>
            <a:r>
              <a:rPr lang="en-US" sz="2400" dirty="0">
                <a:latin typeface="Preeti" pitchFamily="2" charset="0"/>
              </a:rPr>
              <a:t>' .</a:t>
            </a:r>
            <a:endParaRPr lang="en-US" sz="2400" dirty="0">
              <a:latin typeface="Preeti" pitchFamily="2" charset="0"/>
            </a:endParaRPr>
          </a:p>
          <a:p>
            <a:pPr lvl="0">
              <a:buFont typeface="Arial" panose="020B0604020202020204" pitchFamily="34" charset="0"/>
              <a:buChar char="•"/>
            </a:pPr>
            <a:r>
              <a:rPr lang="en-US" sz="2400" dirty="0" err="1">
                <a:latin typeface="Preeti" pitchFamily="2" charset="0"/>
              </a:rPr>
              <a:t>cfkm</a:t>
            </a:r>
            <a:r>
              <a:rPr lang="en-US" sz="2400" dirty="0">
                <a:latin typeface="Preeti" pitchFamily="2" charset="0"/>
              </a:rPr>
              <a:t>\</a:t>
            </a:r>
            <a:r>
              <a:rPr lang="en-US" sz="2400" dirty="0" err="1">
                <a:latin typeface="Preeti" pitchFamily="2" charset="0"/>
              </a:rPr>
              <a:t>gf</a:t>
            </a:r>
            <a:r>
              <a:rPr lang="en-US" sz="2400" dirty="0">
                <a:latin typeface="Preeti" pitchFamily="2" charset="0"/>
              </a:rPr>
              <a:t> </a:t>
            </a:r>
            <a:r>
              <a:rPr lang="en-US" sz="2400" dirty="0" err="1">
                <a:latin typeface="Preeti" pitchFamily="2" charset="0"/>
              </a:rPr>
              <a:t>efjgfx</a:t>
            </a:r>
            <a:r>
              <a:rPr lang="en-US" sz="2400" dirty="0">
                <a:latin typeface="Preeti" pitchFamily="2" charset="0"/>
              </a:rPr>
              <a:t>? </a:t>
            </a:r>
            <a:r>
              <a:rPr lang="en-US" sz="2400" dirty="0" err="1">
                <a:latin typeface="Preeti" pitchFamily="2" charset="0"/>
              </a:rPr>
              <a:t>c?n</a:t>
            </a:r>
            <a:r>
              <a:rPr lang="en-US" sz="2400" dirty="0">
                <a:latin typeface="Preeti" pitchFamily="2" charset="0"/>
              </a:rPr>
              <a:t>] </a:t>
            </a:r>
            <a:r>
              <a:rPr lang="en-US" sz="2400" dirty="0" err="1">
                <a:latin typeface="Preeti" pitchFamily="2" charset="0"/>
              </a:rPr>
              <a:t>a'em"g</a:t>
            </a:r>
            <a:r>
              <a:rPr lang="en-US" sz="2400" dirty="0">
                <a:latin typeface="Preeti" pitchFamily="2" charset="0"/>
              </a:rPr>
              <a:t>\ </a:t>
            </a:r>
            <a:r>
              <a:rPr lang="en-US" sz="2400" dirty="0" err="1">
                <a:latin typeface="Preeti" pitchFamily="2" charset="0"/>
              </a:rPr>
              <a:t>eGg</a:t>
            </a:r>
            <a:r>
              <a:rPr lang="en-US" sz="2400" dirty="0">
                <a:latin typeface="Preeti" pitchFamily="2" charset="0"/>
              </a:rPr>
              <a:t>] </a:t>
            </a:r>
            <a:r>
              <a:rPr lang="en-US" sz="2400" dirty="0" err="1">
                <a:latin typeface="Preeti" pitchFamily="2" charset="0"/>
              </a:rPr>
              <a:t>nfUg</a:t>
            </a:r>
            <a:r>
              <a:rPr lang="en-US" sz="2400" dirty="0">
                <a:latin typeface="Preeti" pitchFamily="2" charset="0"/>
              </a:rPr>
              <a:t>' .</a:t>
            </a:r>
            <a:endParaRPr lang="en-US" sz="2400" dirty="0">
              <a:latin typeface="Preeti" pitchFamily="2" charset="0"/>
            </a:endParaRPr>
          </a:p>
          <a:p>
            <a:pPr lvl="0">
              <a:buFont typeface="Arial" panose="020B0604020202020204" pitchFamily="34" charset="0"/>
              <a:buChar char="•"/>
            </a:pPr>
            <a:r>
              <a:rPr lang="en-US" sz="2400" dirty="0" err="1">
                <a:latin typeface="Preeti" pitchFamily="2" charset="0"/>
              </a:rPr>
              <a:t>ljk</a:t>
            </a:r>
            <a:r>
              <a:rPr lang="en-US" sz="2400" dirty="0">
                <a:latin typeface="Preeti" pitchFamily="2" charset="0"/>
              </a:rPr>
              <a:t>/Lt </a:t>
            </a:r>
            <a:r>
              <a:rPr lang="en-US" sz="2400" dirty="0" err="1">
                <a:latin typeface="Preeti" pitchFamily="2" charset="0"/>
              </a:rPr>
              <a:t>lnËL</a:t>
            </a:r>
            <a:r>
              <a:rPr lang="en-US" sz="2400" dirty="0">
                <a:latin typeface="Preeti" pitchFamily="2" charset="0"/>
              </a:rPr>
              <a:t> </a:t>
            </a:r>
            <a:r>
              <a:rPr lang="en-US" sz="2400" dirty="0" err="1">
                <a:latin typeface="Preeti" pitchFamily="2" charset="0"/>
              </a:rPr>
              <a:t>JolQmx?k|lt</a:t>
            </a:r>
            <a:r>
              <a:rPr lang="en-US" sz="2400" dirty="0">
                <a:latin typeface="Preeti" pitchFamily="2" charset="0"/>
              </a:rPr>
              <a:t> </a:t>
            </a:r>
            <a:r>
              <a:rPr lang="en-US" sz="2400" dirty="0" err="1">
                <a:latin typeface="Preeti" pitchFamily="2" charset="0"/>
              </a:rPr>
              <a:t>cfsif</a:t>
            </a:r>
            <a:r>
              <a:rPr lang="en-US" sz="2400" dirty="0">
                <a:latin typeface="Preeti" pitchFamily="2" charset="0"/>
              </a:rPr>
              <a:t>{0f a9\g' .</a:t>
            </a:r>
            <a:endParaRPr lang="en-US" sz="2400" dirty="0">
              <a:latin typeface="Preeti" pitchFamily="2" charset="0"/>
            </a:endParaRPr>
          </a:p>
          <a:p>
            <a:pPr lvl="0">
              <a:buFont typeface="Arial" panose="020B0604020202020204" pitchFamily="34" charset="0"/>
              <a:buChar char="•"/>
            </a:pPr>
            <a:r>
              <a:rPr lang="en-US" sz="2400" dirty="0">
                <a:latin typeface="Preeti" pitchFamily="2" charset="0"/>
              </a:rPr>
              <a:t>of}g </a:t>
            </a:r>
            <a:r>
              <a:rPr lang="en-US" sz="2400" dirty="0" err="1">
                <a:latin typeface="Preeti" pitchFamily="2" charset="0"/>
              </a:rPr>
              <a:t>rfxgf</a:t>
            </a:r>
            <a:r>
              <a:rPr lang="en-US" sz="2400" dirty="0">
                <a:latin typeface="Preeti" pitchFamily="2" charset="0"/>
              </a:rPr>
              <a:t> </a:t>
            </a:r>
            <a:r>
              <a:rPr lang="en-US" sz="2400" dirty="0" err="1">
                <a:latin typeface="Preeti" pitchFamily="2" charset="0"/>
              </a:rPr>
              <a:t>ljsf</a:t>
            </a:r>
            <a:r>
              <a:rPr lang="en-US" sz="2400" dirty="0">
                <a:latin typeface="Preeti" pitchFamily="2" charset="0"/>
              </a:rPr>
              <a:t>; </a:t>
            </a:r>
            <a:r>
              <a:rPr lang="en-US" sz="2400" dirty="0" err="1">
                <a:latin typeface="Preeti" pitchFamily="2" charset="0"/>
              </a:rPr>
              <a:t>x'g</a:t>
            </a:r>
            <a:r>
              <a:rPr lang="en-US" sz="2400" dirty="0">
                <a:latin typeface="Preeti" pitchFamily="2" charset="0"/>
              </a:rPr>
              <a:t>' .</a:t>
            </a:r>
            <a:endParaRPr lang="en-US" sz="2400" dirty="0">
              <a:latin typeface="Preeti" pitchFamily="2" charset="0"/>
            </a:endParaRPr>
          </a:p>
          <a:p>
            <a:pPr lvl="0">
              <a:buFont typeface="Arial" panose="020B0604020202020204" pitchFamily="34" charset="0"/>
              <a:buChar char="•"/>
            </a:pPr>
            <a:r>
              <a:rPr lang="en-US" sz="2400" dirty="0" err="1">
                <a:latin typeface="Preeti" pitchFamily="2" charset="0"/>
              </a:rPr>
              <a:t>cfk"mnfO</a:t>
            </a:r>
            <a:r>
              <a:rPr lang="en-US" sz="2400" dirty="0">
                <a:latin typeface="Preeti" pitchFamily="2" charset="0"/>
              </a:rPr>
              <a:t>{ </a:t>
            </a:r>
            <a:r>
              <a:rPr lang="en-US" sz="2400" dirty="0" err="1">
                <a:latin typeface="Preeti" pitchFamily="2" charset="0"/>
              </a:rPr>
              <a:t>c?n</a:t>
            </a:r>
            <a:r>
              <a:rPr lang="en-US" sz="2400" dirty="0">
                <a:latin typeface="Preeti" pitchFamily="2" charset="0"/>
              </a:rPr>
              <a:t>] pl5g]</a:t>
            </a:r>
            <a:r>
              <a:rPr lang="en-US" sz="2400" dirty="0" err="1">
                <a:latin typeface="Preeti" pitchFamily="2" charset="0"/>
              </a:rPr>
              <a:t>sf</a:t>
            </a:r>
            <a:r>
              <a:rPr lang="en-US" sz="2400" dirty="0">
                <a:latin typeface="Preeti" pitchFamily="2" charset="0"/>
              </a:rPr>
              <a:t>] s'/fn] </a:t>
            </a:r>
            <a:r>
              <a:rPr lang="en-US" sz="2400" dirty="0" err="1">
                <a:latin typeface="Preeti" pitchFamily="2" charset="0"/>
              </a:rPr>
              <a:t>lk</a:t>
            </a:r>
            <a:r>
              <a:rPr lang="en-US" sz="2400" dirty="0">
                <a:latin typeface="Preeti" pitchFamily="2" charset="0"/>
              </a:rPr>
              <a:t>/f]Ng' .</a:t>
            </a:r>
            <a:endParaRPr lang="en-US" sz="2400" dirty="0">
              <a:latin typeface="Preeti" pitchFamily="2" charset="0"/>
            </a:endParaRPr>
          </a:p>
          <a:p>
            <a:pPr lvl="0">
              <a:buFont typeface="Arial" panose="020B0604020202020204" pitchFamily="34" charset="0"/>
              <a:buChar char="•"/>
            </a:pPr>
            <a:r>
              <a:rPr lang="en-US" sz="2400" dirty="0">
                <a:latin typeface="Preeti" pitchFamily="2" charset="0"/>
              </a:rPr>
              <a:t>;</a:t>
            </a:r>
            <a:r>
              <a:rPr lang="en-US" sz="2400" dirty="0" err="1">
                <a:latin typeface="Preeti" pitchFamily="2" charset="0"/>
              </a:rPr>
              <a:t>dfh</a:t>
            </a:r>
            <a:r>
              <a:rPr lang="en-US" sz="2400" dirty="0">
                <a:latin typeface="Preeti" pitchFamily="2" charset="0"/>
              </a:rPr>
              <a:t> / </a:t>
            </a:r>
            <a:r>
              <a:rPr lang="en-US" sz="2400" dirty="0" err="1">
                <a:latin typeface="Preeti" pitchFamily="2" charset="0"/>
              </a:rPr>
              <a:t>JolQmaf</a:t>
            </a:r>
            <a:r>
              <a:rPr lang="en-US" sz="2400" dirty="0">
                <a:latin typeface="Preeti" pitchFamily="2" charset="0"/>
              </a:rPr>
              <a:t>/] </a:t>
            </a:r>
            <a:r>
              <a:rPr lang="en-US" sz="2400" dirty="0" err="1">
                <a:latin typeface="Preeti" pitchFamily="2" charset="0"/>
              </a:rPr>
              <a:t>pT;'stfsf</a:t>
            </a:r>
            <a:r>
              <a:rPr lang="en-US" sz="2400" dirty="0">
                <a:latin typeface="Preeti" pitchFamily="2" charset="0"/>
              </a:rPr>
              <a:t>] j[l4 </a:t>
            </a:r>
            <a:r>
              <a:rPr lang="en-US" sz="2400" dirty="0" err="1">
                <a:latin typeface="Preeti" pitchFamily="2" charset="0"/>
              </a:rPr>
              <a:t>x'g</a:t>
            </a:r>
            <a:r>
              <a:rPr lang="en-US" sz="2400" dirty="0">
                <a:latin typeface="Preeti" pitchFamily="2" charset="0"/>
              </a:rPr>
              <a:t>' .</a:t>
            </a:r>
            <a:endParaRPr lang="en-US" sz="2400" dirty="0">
              <a:latin typeface="Preeti" pitchFamily="2" charset="0"/>
            </a:endParaRPr>
          </a:p>
          <a:p>
            <a:pPr lvl="0">
              <a:buFont typeface="Arial" panose="020B0604020202020204" pitchFamily="34" charset="0"/>
              <a:buChar char="•"/>
            </a:pPr>
            <a:r>
              <a:rPr lang="en-US" sz="2400" dirty="0" err="1">
                <a:latin typeface="Preeti" pitchFamily="2" charset="0"/>
              </a:rPr>
              <a:t>k':t</a:t>
            </a:r>
            <a:r>
              <a:rPr lang="en-US" sz="2400" dirty="0">
                <a:latin typeface="Preeti" pitchFamily="2" charset="0"/>
              </a:rPr>
              <a:t>}</a:t>
            </a:r>
            <a:r>
              <a:rPr lang="en-US" sz="2400" dirty="0" err="1">
                <a:latin typeface="Preeti" pitchFamily="2" charset="0"/>
              </a:rPr>
              <a:t>gL</a:t>
            </a:r>
            <a:r>
              <a:rPr lang="en-US" sz="2400" dirty="0">
                <a:latin typeface="Preeti" pitchFamily="2" charset="0"/>
              </a:rPr>
              <a:t> </a:t>
            </a:r>
            <a:r>
              <a:rPr lang="en-US" sz="2400" dirty="0" err="1">
                <a:latin typeface="Preeti" pitchFamily="2" charset="0"/>
              </a:rPr>
              <a:t>leGgtf</a:t>
            </a:r>
            <a:r>
              <a:rPr lang="en-US" sz="2400" dirty="0">
                <a:latin typeface="Preeti" pitchFamily="2" charset="0"/>
              </a:rPr>
              <a:t> </a:t>
            </a:r>
            <a:r>
              <a:rPr lang="en-US" sz="1400" dirty="0"/>
              <a:t>(Generation gap)</a:t>
            </a:r>
            <a:r>
              <a:rPr lang="en-US" sz="2400" dirty="0">
                <a:latin typeface="Preeti" pitchFamily="2" charset="0"/>
              </a:rPr>
              <a:t>b]</a:t>
            </a:r>
            <a:r>
              <a:rPr lang="en-US" sz="2400" dirty="0" err="1">
                <a:latin typeface="Preeti" pitchFamily="2" charset="0"/>
              </a:rPr>
              <a:t>vf</a:t>
            </a:r>
            <a:r>
              <a:rPr lang="en-US" sz="2400" dirty="0">
                <a:latin typeface="Preeti" pitchFamily="2" charset="0"/>
              </a:rPr>
              <a:t> kg'{ . h:t} M </a:t>
            </a:r>
            <a:r>
              <a:rPr lang="en-US" sz="2400" dirty="0" err="1">
                <a:latin typeface="Preeti" pitchFamily="2" charset="0"/>
              </a:rPr>
              <a:t>cfkm</a:t>
            </a:r>
            <a:r>
              <a:rPr lang="en-US" sz="2400" dirty="0">
                <a:latin typeface="Preeti" pitchFamily="2" charset="0"/>
              </a:rPr>
              <a:t>\</a:t>
            </a:r>
            <a:r>
              <a:rPr lang="en-US" sz="2400" dirty="0" err="1">
                <a:latin typeface="Preeti" pitchFamily="2" charset="0"/>
              </a:rPr>
              <a:t>gf</a:t>
            </a:r>
            <a:r>
              <a:rPr lang="en-US" sz="2400" dirty="0">
                <a:latin typeface="Preeti" pitchFamily="2" charset="0"/>
              </a:rPr>
              <a:t> cl3sf </a:t>
            </a:r>
            <a:r>
              <a:rPr lang="en-US" sz="2400" dirty="0" err="1">
                <a:latin typeface="Preeti" pitchFamily="2" charset="0"/>
              </a:rPr>
              <a:t>k':tfsf</a:t>
            </a:r>
            <a:r>
              <a:rPr lang="en-US" sz="2400" dirty="0">
                <a:latin typeface="Preeti" pitchFamily="2" charset="0"/>
              </a:rPr>
              <a:t> </a:t>
            </a:r>
            <a:r>
              <a:rPr lang="en-US" sz="2400" dirty="0" err="1">
                <a:latin typeface="Preeti" pitchFamily="2" charset="0"/>
              </a:rPr>
              <a:t>dflg;sf</a:t>
            </a:r>
            <a:r>
              <a:rPr lang="en-US" sz="2400" dirty="0">
                <a:latin typeface="Preeti" pitchFamily="2" charset="0"/>
              </a:rPr>
              <a:t>] ;f]</a:t>
            </a:r>
            <a:r>
              <a:rPr lang="en-US" sz="2400" dirty="0" err="1">
                <a:latin typeface="Preeti" pitchFamily="2" charset="0"/>
              </a:rPr>
              <a:t>rfO</a:t>
            </a:r>
            <a:r>
              <a:rPr lang="en-US" sz="2400" dirty="0">
                <a:latin typeface="Preeti" pitchFamily="2" charset="0"/>
              </a:rPr>
              <a:t> / </a:t>
            </a:r>
            <a:r>
              <a:rPr lang="en-US" sz="2400" dirty="0" err="1">
                <a:latin typeface="Preeti" pitchFamily="2" charset="0"/>
              </a:rPr>
              <a:t>ljrf</a:t>
            </a:r>
            <a:r>
              <a:rPr lang="en-US" sz="2400" dirty="0">
                <a:latin typeface="Preeti" pitchFamily="2" charset="0"/>
              </a:rPr>
              <a:t>/ k'/</a:t>
            </a:r>
            <a:r>
              <a:rPr lang="en-US" sz="2400" dirty="0" err="1">
                <a:latin typeface="Preeti" pitchFamily="2" charset="0"/>
              </a:rPr>
              <a:t>fgf</a:t>
            </a:r>
            <a:r>
              <a:rPr lang="en-US" sz="2400" dirty="0">
                <a:latin typeface="Preeti" pitchFamily="2" charset="0"/>
              </a:rPr>
              <a:t>] </a:t>
            </a:r>
            <a:r>
              <a:rPr lang="en-US" sz="2400" dirty="0" err="1">
                <a:latin typeface="Preeti" pitchFamily="2" charset="0"/>
              </a:rPr>
              <a:t>ePsf</a:t>
            </a:r>
            <a:r>
              <a:rPr lang="en-US" sz="2400" dirty="0">
                <a:latin typeface="Preeti" pitchFamily="2" charset="0"/>
              </a:rPr>
              <a:t>] </a:t>
            </a:r>
            <a:r>
              <a:rPr lang="en-US" sz="2400" dirty="0" err="1">
                <a:latin typeface="Preeti" pitchFamily="2" charset="0"/>
              </a:rPr>
              <a:t>af</a:t>
            </a:r>
            <a:r>
              <a:rPr lang="en-US" sz="2400" dirty="0">
                <a:latin typeface="Preeti" pitchFamily="2" charset="0"/>
              </a:rPr>
              <a:t>/]</a:t>
            </a:r>
            <a:r>
              <a:rPr lang="en-US" sz="2400" dirty="0" err="1">
                <a:latin typeface="Preeti" pitchFamily="2" charset="0"/>
              </a:rPr>
              <a:t>df</a:t>
            </a:r>
            <a:r>
              <a:rPr lang="en-US" sz="2400" dirty="0">
                <a:latin typeface="Preeti" pitchFamily="2" charset="0"/>
              </a:rPr>
              <a:t> </a:t>
            </a:r>
            <a:r>
              <a:rPr lang="en-US" sz="2400" dirty="0" err="1">
                <a:latin typeface="Preeti" pitchFamily="2" charset="0"/>
              </a:rPr>
              <a:t>k|ltlqmofx</a:t>
            </a:r>
            <a:r>
              <a:rPr lang="en-US" sz="2400" dirty="0">
                <a:latin typeface="Preeti" pitchFamily="2" charset="0"/>
              </a:rPr>
              <a:t>? </a:t>
            </a:r>
            <a:r>
              <a:rPr lang="en-US" sz="2400" dirty="0" err="1">
                <a:latin typeface="Preeti" pitchFamily="2" charset="0"/>
              </a:rPr>
              <a:t>lbg</a:t>
            </a:r>
            <a:r>
              <a:rPr lang="en-US" sz="2400" dirty="0">
                <a:latin typeface="Preeti" pitchFamily="2" charset="0"/>
              </a:rPr>
              <a:t>' .</a:t>
            </a:r>
            <a:endParaRPr lang="en-US" sz="2400" dirty="0">
              <a:latin typeface="Preeti" pitchFamily="2" charset="0"/>
            </a:endParaRPr>
          </a:p>
          <a:p>
            <a:pPr lvl="0">
              <a:buFont typeface="Arial" panose="020B0604020202020204" pitchFamily="34" charset="0"/>
              <a:buChar char="•"/>
            </a:pPr>
            <a:r>
              <a:rPr lang="en-US" sz="2400" dirty="0">
                <a:latin typeface="Preeti" pitchFamily="2" charset="0"/>
              </a:rPr>
              <a:t>;</a:t>
            </a:r>
            <a:r>
              <a:rPr lang="en-US" sz="2400" dirty="0" err="1">
                <a:latin typeface="Preeti" pitchFamily="2" charset="0"/>
              </a:rPr>
              <a:t>dfhn</a:t>
            </a:r>
            <a:r>
              <a:rPr lang="en-US" sz="2400" dirty="0">
                <a:latin typeface="Preeti" pitchFamily="2" charset="0"/>
              </a:rPr>
              <a:t>] s]6f / s]6L -</a:t>
            </a:r>
            <a:r>
              <a:rPr lang="en-US" sz="2400" dirty="0" err="1">
                <a:latin typeface="Preeti" pitchFamily="2" charset="0"/>
              </a:rPr>
              <a:t>lszf</a:t>
            </a:r>
            <a:r>
              <a:rPr lang="en-US" sz="2400" dirty="0">
                <a:latin typeface="Preeti" pitchFamily="2" charset="0"/>
              </a:rPr>
              <a:t>]/ / </a:t>
            </a:r>
            <a:r>
              <a:rPr lang="en-US" sz="2400" dirty="0" err="1">
                <a:latin typeface="Preeti" pitchFamily="2" charset="0"/>
              </a:rPr>
              <a:t>lszf</a:t>
            </a:r>
            <a:r>
              <a:rPr lang="en-US" sz="2400" dirty="0">
                <a:latin typeface="Preeti" pitchFamily="2" charset="0"/>
              </a:rPr>
              <a:t>]/</a:t>
            </a:r>
            <a:r>
              <a:rPr lang="en-US" sz="2400" dirty="0" err="1">
                <a:latin typeface="Preeti" pitchFamily="2" charset="0"/>
              </a:rPr>
              <a:t>L_sf</a:t>
            </a:r>
            <a:r>
              <a:rPr lang="en-US" sz="2400" dirty="0">
                <a:latin typeface="Preeti" pitchFamily="2" charset="0"/>
              </a:rPr>
              <a:t> </a:t>
            </a:r>
            <a:r>
              <a:rPr lang="en-US" sz="2400" dirty="0" err="1">
                <a:latin typeface="Preeti" pitchFamily="2" charset="0"/>
              </a:rPr>
              <a:t>nflu</a:t>
            </a:r>
            <a:r>
              <a:rPr lang="en-US" sz="2400" dirty="0">
                <a:latin typeface="Preeti" pitchFamily="2" charset="0"/>
              </a:rPr>
              <a:t> </a:t>
            </a:r>
            <a:r>
              <a:rPr lang="en-US" sz="2400" dirty="0" err="1">
                <a:latin typeface="Preeti" pitchFamily="2" charset="0"/>
              </a:rPr>
              <a:t>b'O</a:t>
            </a:r>
            <a:r>
              <a:rPr lang="en-US" sz="2400" dirty="0">
                <a:latin typeface="Preeti" pitchFamily="2" charset="0"/>
              </a:rPr>
              <a:t>{  5'§}  </a:t>
            </a:r>
            <a:r>
              <a:rPr lang="en-US" sz="2400" dirty="0" err="1">
                <a:latin typeface="Preeti" pitchFamily="2" charset="0"/>
              </a:rPr>
              <a:t>e"ldsf</a:t>
            </a:r>
            <a:r>
              <a:rPr lang="en-US" sz="2400" dirty="0">
                <a:latin typeface="Preeti" pitchFamily="2" charset="0"/>
              </a:rPr>
              <a:t> </a:t>
            </a:r>
            <a:r>
              <a:rPr lang="en-US" sz="2400" dirty="0" err="1">
                <a:latin typeface="Preeti" pitchFamily="2" charset="0"/>
              </a:rPr>
              <a:t>lgwf</a:t>
            </a:r>
            <a:r>
              <a:rPr lang="en-US" sz="2400" dirty="0">
                <a:latin typeface="Preeti" pitchFamily="2" charset="0"/>
              </a:rPr>
              <a:t>{/0f </a:t>
            </a:r>
            <a:r>
              <a:rPr lang="en-US" sz="2400" dirty="0" err="1">
                <a:latin typeface="Preeti" pitchFamily="2" charset="0"/>
              </a:rPr>
              <a:t>ug</a:t>
            </a:r>
            <a:r>
              <a:rPr lang="en-US" sz="2400" dirty="0">
                <a:latin typeface="Preeti" pitchFamily="2" charset="0"/>
              </a:rPr>
              <a:t>{ </a:t>
            </a:r>
            <a:r>
              <a:rPr lang="en-US" sz="2400" dirty="0" err="1">
                <a:latin typeface="Preeti" pitchFamily="2" charset="0"/>
              </a:rPr>
              <a:t>yfNg</a:t>
            </a:r>
            <a:r>
              <a:rPr lang="en-US" sz="2400" dirty="0">
                <a:latin typeface="Preeti" pitchFamily="2" charset="0"/>
              </a:rPr>
              <a:t>' . h:t} </a:t>
            </a:r>
            <a:r>
              <a:rPr lang="en-US" sz="2400" dirty="0" err="1">
                <a:latin typeface="Preeti" pitchFamily="2" charset="0"/>
              </a:rPr>
              <a:t>lszf</a:t>
            </a:r>
            <a:r>
              <a:rPr lang="en-US" sz="2400" dirty="0">
                <a:latin typeface="Preeti" pitchFamily="2" charset="0"/>
              </a:rPr>
              <a:t>]/</a:t>
            </a:r>
            <a:r>
              <a:rPr lang="en-US" sz="2400" dirty="0" err="1">
                <a:latin typeface="Preeti" pitchFamily="2" charset="0"/>
              </a:rPr>
              <a:t>nfO</a:t>
            </a:r>
            <a:r>
              <a:rPr lang="en-US" sz="2400" dirty="0">
                <a:latin typeface="Preeti" pitchFamily="2" charset="0"/>
              </a:rPr>
              <a:t>{ </a:t>
            </a:r>
            <a:r>
              <a:rPr lang="en-US" sz="2400" dirty="0" err="1">
                <a:latin typeface="Preeti" pitchFamily="2" charset="0"/>
              </a:rPr>
              <a:t>kfl</a:t>
            </a:r>
            <a:r>
              <a:rPr lang="en-US" sz="2400" dirty="0">
                <a:latin typeface="Preeti" pitchFamily="2" charset="0"/>
              </a:rPr>
              <a:t>/</a:t>
            </a:r>
            <a:r>
              <a:rPr lang="en-US" sz="2400" dirty="0" err="1">
                <a:latin typeface="Preeti" pitchFamily="2" charset="0"/>
              </a:rPr>
              <a:t>jfl</a:t>
            </a:r>
            <a:r>
              <a:rPr lang="en-US" sz="2400" dirty="0">
                <a:latin typeface="Preeti" pitchFamily="2" charset="0"/>
              </a:rPr>
              <a:t>/s </a:t>
            </a:r>
            <a:r>
              <a:rPr lang="en-US" sz="2400" dirty="0" err="1">
                <a:latin typeface="Preeti" pitchFamily="2" charset="0"/>
              </a:rPr>
              <a:t>lhDd</a:t>
            </a:r>
            <a:r>
              <a:rPr lang="en-US" sz="2400" dirty="0">
                <a:latin typeface="Preeti" pitchFamily="2" charset="0"/>
              </a:rPr>
              <a:t>]</a:t>
            </a:r>
            <a:r>
              <a:rPr lang="en-US" sz="2400" dirty="0" err="1">
                <a:latin typeface="Preeti" pitchFamily="2" charset="0"/>
              </a:rPr>
              <a:t>jf</a:t>
            </a:r>
            <a:r>
              <a:rPr lang="en-US" sz="2400" dirty="0">
                <a:latin typeface="Preeti" pitchFamily="2" charset="0"/>
              </a:rPr>
              <a:t>/L / </a:t>
            </a:r>
            <a:r>
              <a:rPr lang="en-US" sz="2400" dirty="0" err="1">
                <a:latin typeface="Preeti" pitchFamily="2" charset="0"/>
              </a:rPr>
              <a:t>lszf</a:t>
            </a:r>
            <a:r>
              <a:rPr lang="en-US" sz="2400" dirty="0">
                <a:latin typeface="Preeti" pitchFamily="2" charset="0"/>
              </a:rPr>
              <a:t>]/</a:t>
            </a:r>
            <a:r>
              <a:rPr lang="en-US" sz="2400" dirty="0" err="1">
                <a:latin typeface="Preeti" pitchFamily="2" charset="0"/>
              </a:rPr>
              <a:t>LnfO</a:t>
            </a:r>
            <a:r>
              <a:rPr lang="en-US" sz="2400" dirty="0">
                <a:latin typeface="Preeti" pitchFamily="2" charset="0"/>
              </a:rPr>
              <a:t>{ </a:t>
            </a:r>
            <a:r>
              <a:rPr lang="en-US" sz="2400" dirty="0" err="1">
                <a:latin typeface="Preeti" pitchFamily="2" charset="0"/>
              </a:rPr>
              <a:t>ljjfx</a:t>
            </a:r>
            <a:r>
              <a:rPr lang="en-US" sz="2400" dirty="0">
                <a:latin typeface="Preeti" pitchFamily="2" charset="0"/>
              </a:rPr>
              <a:t> u/L </a:t>
            </a:r>
            <a:r>
              <a:rPr lang="en-US" sz="2400" dirty="0" err="1">
                <a:latin typeface="Preeti" pitchFamily="2" charset="0"/>
              </a:rPr>
              <a:t>c?sf</a:t>
            </a:r>
            <a:r>
              <a:rPr lang="en-US" sz="2400" dirty="0">
                <a:latin typeface="Preeti" pitchFamily="2" charset="0"/>
              </a:rPr>
              <a:t>] 3/ </a:t>
            </a:r>
            <a:r>
              <a:rPr lang="en-US" sz="2400" dirty="0" err="1">
                <a:latin typeface="Preeti" pitchFamily="2" charset="0"/>
              </a:rPr>
              <a:t>hfg</a:t>
            </a:r>
            <a:r>
              <a:rPr lang="en-US" sz="2400" dirty="0">
                <a:latin typeface="Preeti" pitchFamily="2" charset="0"/>
              </a:rPr>
              <a:t>] </a:t>
            </a:r>
            <a:r>
              <a:rPr lang="en-US" sz="2400" dirty="0" err="1">
                <a:latin typeface="Preeti" pitchFamily="2" charset="0"/>
              </a:rPr>
              <a:t>JolQmsf</a:t>
            </a:r>
            <a:r>
              <a:rPr lang="en-US" sz="2400" dirty="0">
                <a:latin typeface="Preeti" pitchFamily="2" charset="0"/>
              </a:rPr>
              <a:t> ?</a:t>
            </a:r>
            <a:r>
              <a:rPr lang="en-US" sz="2400" dirty="0" err="1">
                <a:latin typeface="Preeti" pitchFamily="2" charset="0"/>
              </a:rPr>
              <a:t>kdf</a:t>
            </a:r>
            <a:r>
              <a:rPr lang="en-US" sz="2400" dirty="0">
                <a:latin typeface="Preeti" pitchFamily="2" charset="0"/>
              </a:rPr>
              <a:t> x]l/g' .</a:t>
            </a:r>
            <a:endParaRPr lang="en-US" sz="2400" dirty="0">
              <a:latin typeface="Preeti" pitchFamily="2" charset="0"/>
            </a:endParaRPr>
          </a:p>
          <a:p>
            <a:pPr lvl="0">
              <a:buFont typeface="Arial" panose="020B0604020202020204" pitchFamily="34" charset="0"/>
              <a:buChar char="•"/>
            </a:pPr>
            <a:r>
              <a:rPr lang="en-US" sz="2400" dirty="0" err="1">
                <a:latin typeface="Preeti" pitchFamily="2" charset="0"/>
              </a:rPr>
              <a:t>lszf</a:t>
            </a:r>
            <a:r>
              <a:rPr lang="en-US" sz="2400" dirty="0">
                <a:latin typeface="Preeti" pitchFamily="2" charset="0"/>
              </a:rPr>
              <a:t>]/ / </a:t>
            </a:r>
            <a:r>
              <a:rPr lang="en-US" sz="2400" dirty="0" err="1">
                <a:latin typeface="Preeti" pitchFamily="2" charset="0"/>
              </a:rPr>
              <a:t>lszf</a:t>
            </a:r>
            <a:r>
              <a:rPr lang="en-US" sz="2400" dirty="0">
                <a:latin typeface="Preeti" pitchFamily="2" charset="0"/>
              </a:rPr>
              <a:t>]/</a:t>
            </a:r>
            <a:r>
              <a:rPr lang="en-US" sz="2400" dirty="0" err="1">
                <a:latin typeface="Preeti" pitchFamily="2" charset="0"/>
              </a:rPr>
              <a:t>Lx?sf</a:t>
            </a:r>
            <a:r>
              <a:rPr lang="en-US" sz="2400" dirty="0">
                <a:latin typeface="Preeti" pitchFamily="2" charset="0"/>
              </a:rPr>
              <a:t>] </a:t>
            </a:r>
            <a:r>
              <a:rPr lang="en-US" sz="2400" dirty="0" err="1">
                <a:latin typeface="Preeti" pitchFamily="2" charset="0"/>
              </a:rPr>
              <a:t>cf–cfkm</a:t>
            </a:r>
            <a:r>
              <a:rPr lang="en-US" sz="2400" dirty="0">
                <a:latin typeface="Preeti" pitchFamily="2" charset="0"/>
              </a:rPr>
              <a:t>\</a:t>
            </a:r>
            <a:r>
              <a:rPr lang="en-US" sz="2400" dirty="0" err="1">
                <a:latin typeface="Preeti" pitchFamily="2" charset="0"/>
              </a:rPr>
              <a:t>gf</a:t>
            </a:r>
            <a:r>
              <a:rPr lang="en-US" sz="2400" dirty="0">
                <a:latin typeface="Preeti" pitchFamily="2" charset="0"/>
              </a:rPr>
              <a:t>]  5'§f5'§} ;</a:t>
            </a:r>
            <a:r>
              <a:rPr lang="en-US" sz="2400" dirty="0" err="1">
                <a:latin typeface="Preeti" pitchFamily="2" charset="0"/>
              </a:rPr>
              <a:t>d"x</a:t>
            </a:r>
            <a:r>
              <a:rPr lang="en-US" sz="2400" dirty="0">
                <a:latin typeface="Preeti" pitchFamily="2" charset="0"/>
              </a:rPr>
              <a:t> </a:t>
            </a:r>
            <a:r>
              <a:rPr lang="en-US" sz="2400" dirty="0" err="1">
                <a:latin typeface="Preeti" pitchFamily="2" charset="0"/>
              </a:rPr>
              <a:t>lgdf</a:t>
            </a:r>
            <a:r>
              <a:rPr lang="en-US" sz="2400" dirty="0">
                <a:latin typeface="Preeti" pitchFamily="2" charset="0"/>
              </a:rPr>
              <a:t>{0f </a:t>
            </a:r>
            <a:r>
              <a:rPr lang="en-US" sz="2400" dirty="0" err="1">
                <a:latin typeface="Preeti" pitchFamily="2" charset="0"/>
              </a:rPr>
              <a:t>ug</a:t>
            </a:r>
            <a:r>
              <a:rPr lang="en-US" sz="2400" dirty="0">
                <a:latin typeface="Preeti" pitchFamily="2" charset="0"/>
              </a:rPr>
              <a:t>{ / 5nkmn </a:t>
            </a:r>
            <a:r>
              <a:rPr lang="en-US" sz="2400" dirty="0" err="1">
                <a:latin typeface="Preeti" pitchFamily="2" charset="0"/>
              </a:rPr>
              <a:t>ug</a:t>
            </a:r>
            <a:r>
              <a:rPr lang="en-US" sz="2400" dirty="0">
                <a:latin typeface="Preeti" pitchFamily="2" charset="0"/>
              </a:rPr>
              <a:t>{ ;'? </a:t>
            </a:r>
            <a:r>
              <a:rPr lang="en-US" sz="2400" dirty="0" err="1">
                <a:latin typeface="Preeti" pitchFamily="2" charset="0"/>
              </a:rPr>
              <a:t>x'g</a:t>
            </a:r>
            <a:r>
              <a:rPr lang="en-US" sz="2400" dirty="0">
                <a:latin typeface="Preeti" pitchFamily="2" charset="0"/>
              </a:rPr>
              <a:t>', </a:t>
            </a:r>
            <a:r>
              <a:rPr lang="en-US" sz="2400" dirty="0" err="1">
                <a:latin typeface="Preeti" pitchFamily="2" charset="0"/>
              </a:rPr>
              <a:t>cflb</a:t>
            </a:r>
            <a:r>
              <a:rPr lang="en-US" sz="2400" dirty="0">
                <a:latin typeface="Preeti" pitchFamily="2" charset="0"/>
              </a:rPr>
              <a:t> . </a:t>
            </a:r>
            <a:endParaRPr lang="en-US" sz="2400" dirty="0">
              <a:latin typeface="Preeti" pitchFamily="2" charset="0"/>
            </a:endParaRPr>
          </a:p>
        </p:txBody>
      </p:sp>
    </p:spTree>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C67A5FB-D24F-4692-B7D5-155B7509232A}"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8" name="Title 1"/>
          <p:cNvSpPr>
            <a:spLocks noGrp="1"/>
          </p:cNvSpPr>
          <p:nvPr>
            <p:ph type="title"/>
          </p:nvPr>
        </p:nvSpPr>
        <p:spPr>
          <a:xfrm>
            <a:off x="457200" y="152400"/>
            <a:ext cx="8229600" cy="685800"/>
          </a:xfrm>
          <a:solidFill>
            <a:srgbClr val="92D050"/>
          </a:solidFill>
          <a:ln w="28575">
            <a:solidFill>
              <a:srgbClr val="FF0000"/>
            </a:solidFill>
          </a:ln>
        </p:spPr>
        <p:txBody>
          <a:bodyPr>
            <a:normAutofit fontScale="90000"/>
          </a:bodyPr>
          <a:lstStyle/>
          <a:p>
            <a:r>
              <a:rPr lang="en-US" b="1" dirty="0">
                <a:latin typeface="Times New Roman" panose="02020603050405020304" pitchFamily="18" charset="0"/>
                <a:cs typeface="Times New Roman" panose="02020603050405020304" pitchFamily="18" charset="0"/>
              </a:rPr>
              <a:t>Changes during adolescent period</a:t>
            </a:r>
            <a:endParaRPr lang="en-US" b="1" dirty="0">
              <a:latin typeface="Times New Roman" panose="02020603050405020304" pitchFamily="18" charset="0"/>
              <a:cs typeface="Times New Roman" panose="02020603050405020304" pitchFamily="18" charset="0"/>
            </a:endParaRPr>
          </a:p>
        </p:txBody>
      </p:sp>
      <p:pic>
        <p:nvPicPr>
          <p:cNvPr id="7" name="Picture 6" descr="teenage-love-dating.jpg"/>
          <p:cNvPicPr>
            <a:picLocks noChangeAspect="1"/>
          </p:cNvPicPr>
          <p:nvPr/>
        </p:nvPicPr>
        <p:blipFill>
          <a:blip r:embed="rId1"/>
          <a:stretch>
            <a:fillRect/>
          </a:stretch>
        </p:blipFill>
        <p:spPr>
          <a:xfrm>
            <a:off x="762000" y="914400"/>
            <a:ext cx="7620000" cy="5334000"/>
          </a:xfrm>
          <a:prstGeom prst="rect">
            <a:avLst/>
          </a:prstGeom>
        </p:spPr>
      </p:pic>
    </p:spTree>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B8AA49D-9849-4270-BEC9-3BC2A529707A}"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8" name="Title 1"/>
          <p:cNvSpPr>
            <a:spLocks noGrp="1"/>
          </p:cNvSpPr>
          <p:nvPr>
            <p:ph type="title"/>
          </p:nvPr>
        </p:nvSpPr>
        <p:spPr>
          <a:xfrm>
            <a:off x="457200" y="152400"/>
            <a:ext cx="8229600" cy="685800"/>
          </a:xfrm>
          <a:solidFill>
            <a:srgbClr val="92D050"/>
          </a:solidFill>
          <a:ln w="28575">
            <a:solidFill>
              <a:srgbClr val="FF0000"/>
            </a:solidFill>
          </a:ln>
        </p:spPr>
        <p:txBody>
          <a:bodyPr>
            <a:normAutofit fontScale="90000"/>
          </a:bodyPr>
          <a:lstStyle/>
          <a:p>
            <a:r>
              <a:rPr lang="en-US" b="1" dirty="0">
                <a:latin typeface="Times New Roman" panose="02020603050405020304" pitchFamily="18" charset="0"/>
                <a:cs typeface="Times New Roman" panose="02020603050405020304" pitchFamily="18" charset="0"/>
              </a:rPr>
              <a:t>Changes during adolescent period</a:t>
            </a:r>
            <a:endParaRPr lang="en-US" b="1" dirty="0">
              <a:latin typeface="Times New Roman" panose="02020603050405020304" pitchFamily="18" charset="0"/>
              <a:cs typeface="Times New Roman" panose="02020603050405020304" pitchFamily="18" charset="0"/>
            </a:endParaRPr>
          </a:p>
        </p:txBody>
      </p:sp>
      <p:pic>
        <p:nvPicPr>
          <p:cNvPr id="9" name="Picture 8" descr="changes-in-adolescents-1-638.jpg"/>
          <p:cNvPicPr>
            <a:picLocks noChangeAspect="1"/>
          </p:cNvPicPr>
          <p:nvPr/>
        </p:nvPicPr>
        <p:blipFill>
          <a:blip r:embed="rId1"/>
          <a:stretch>
            <a:fillRect/>
          </a:stretch>
        </p:blipFill>
        <p:spPr>
          <a:xfrm>
            <a:off x="644834" y="1219200"/>
            <a:ext cx="7813365" cy="4953000"/>
          </a:xfrm>
          <a:prstGeom prst="rect">
            <a:avLst/>
          </a:prstGeom>
        </p:spPr>
      </p:pic>
    </p:spTree>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944562"/>
          </a:xfrm>
          <a:solidFill>
            <a:srgbClr val="92D050"/>
          </a:solidFill>
          <a:ln w="28575">
            <a:solidFill>
              <a:srgbClr val="FF0000"/>
            </a:solidFill>
          </a:ln>
        </p:spPr>
        <p:txBody>
          <a:bodyPr>
            <a:noAutofit/>
          </a:bodyPr>
          <a:lstStyle/>
          <a:p>
            <a:r>
              <a:rPr lang="en-US" sz="3600" b="1" dirty="0">
                <a:latin typeface="Times New Roman" panose="02020603050405020304" pitchFamily="18" charset="0"/>
                <a:cs typeface="Times New Roman" panose="02020603050405020304" pitchFamily="18" charset="0"/>
              </a:rPr>
              <a:t>Importance of focusing on adolescent reproductive health</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19200"/>
            <a:ext cx="8153400" cy="4906963"/>
          </a:xfrm>
          <a:ln>
            <a:solidFill>
              <a:srgbClr val="00B0F0"/>
            </a:solidFill>
          </a:ln>
        </p:spPr>
        <p:txBody>
          <a:bodyPr>
            <a:normAutofit fontScale="70000" lnSpcReduction="20000"/>
          </a:bodyPr>
          <a:lstStyle/>
          <a:p>
            <a:pPr algn="just">
              <a:lnSpc>
                <a:spcPct val="120000"/>
              </a:lnSpc>
              <a:buNone/>
            </a:pPr>
            <a:r>
              <a:rPr lang="en-US" b="1" dirty="0">
                <a:solidFill>
                  <a:srgbClr val="0000FF"/>
                </a:solidFill>
                <a:latin typeface="Times New Roman" panose="02020603050405020304" pitchFamily="18" charset="0"/>
                <a:cs typeface="Times New Roman" panose="02020603050405020304" pitchFamily="18" charset="0"/>
              </a:rPr>
              <a:t>Key facts for focusing on adolescent reproductive health:</a:t>
            </a:r>
            <a:endParaRPr lang="en-US" dirty="0">
              <a:solidFill>
                <a:srgbClr val="0000FF"/>
              </a:solidFill>
              <a:latin typeface="Times New Roman" panose="02020603050405020304" pitchFamily="18" charset="0"/>
              <a:cs typeface="Times New Roman" panose="02020603050405020304" pitchFamily="18" charset="0"/>
            </a:endParaRPr>
          </a:p>
          <a:p>
            <a:pPr lvl="0" algn="just">
              <a:lnSpc>
                <a:spcPct val="120000"/>
              </a:lnSpc>
            </a:pPr>
            <a:r>
              <a:rPr lang="en-US" dirty="0">
                <a:latin typeface="Times New Roman" panose="02020603050405020304" pitchFamily="18" charset="0"/>
                <a:cs typeface="Times New Roman" panose="02020603050405020304" pitchFamily="18" charset="0"/>
              </a:rPr>
              <a:t>An estimated 1.3 million adolescents died in 2015, mostly from preventable or treatable causes.</a:t>
            </a:r>
            <a:endParaRPr lang="en-US" dirty="0">
              <a:latin typeface="Times New Roman" panose="02020603050405020304" pitchFamily="18" charset="0"/>
              <a:cs typeface="Times New Roman" panose="02020603050405020304" pitchFamily="18" charset="0"/>
            </a:endParaRPr>
          </a:p>
          <a:p>
            <a:pPr lvl="0" algn="just">
              <a:lnSpc>
                <a:spcPct val="120000"/>
              </a:lnSpc>
            </a:pPr>
            <a:r>
              <a:rPr lang="en-US" dirty="0">
                <a:latin typeface="Times New Roman" panose="02020603050405020304" pitchFamily="18" charset="0"/>
                <a:cs typeface="Times New Roman" panose="02020603050405020304" pitchFamily="18" charset="0"/>
              </a:rPr>
              <a:t>Road traffic injuries were the leading cause of death in 2012, with some 330 adolescents dying every day. </a:t>
            </a:r>
            <a:endParaRPr lang="en-US" dirty="0">
              <a:latin typeface="Times New Roman" panose="02020603050405020304" pitchFamily="18" charset="0"/>
              <a:cs typeface="Times New Roman" panose="02020603050405020304" pitchFamily="18" charset="0"/>
            </a:endParaRPr>
          </a:p>
          <a:p>
            <a:pPr lvl="0" algn="just">
              <a:lnSpc>
                <a:spcPct val="120000"/>
              </a:lnSpc>
            </a:pPr>
            <a:r>
              <a:rPr lang="en-US" dirty="0">
                <a:latin typeface="Times New Roman" panose="02020603050405020304" pitchFamily="18" charset="0"/>
                <a:cs typeface="Times New Roman" panose="02020603050405020304" pitchFamily="18" charset="0"/>
              </a:rPr>
              <a:t>Other main causes of adolescent deaths include HIV, suicide, lower respiratory infections and interpersonal violence.</a:t>
            </a:r>
            <a:endParaRPr lang="en-US" dirty="0">
              <a:latin typeface="Times New Roman" panose="02020603050405020304" pitchFamily="18" charset="0"/>
              <a:cs typeface="Times New Roman" panose="02020603050405020304" pitchFamily="18" charset="0"/>
            </a:endParaRPr>
          </a:p>
          <a:p>
            <a:pPr lvl="0" algn="just">
              <a:lnSpc>
                <a:spcPct val="120000"/>
              </a:lnSpc>
            </a:pPr>
            <a:r>
              <a:rPr lang="en-US" dirty="0">
                <a:latin typeface="Times New Roman" panose="02020603050405020304" pitchFamily="18" charset="0"/>
                <a:cs typeface="Times New Roman" panose="02020603050405020304" pitchFamily="18" charset="0"/>
              </a:rPr>
              <a:t>Globally, there are 49 births per 1000 girls aged 15 to 19 per year. </a:t>
            </a:r>
            <a:endParaRPr lang="en-US" dirty="0">
              <a:latin typeface="Times New Roman" panose="02020603050405020304" pitchFamily="18" charset="0"/>
              <a:cs typeface="Times New Roman" panose="02020603050405020304" pitchFamily="18" charset="0"/>
            </a:endParaRPr>
          </a:p>
          <a:p>
            <a:pPr lvl="0" algn="just">
              <a:lnSpc>
                <a:spcPct val="120000"/>
              </a:lnSpc>
            </a:pPr>
            <a:r>
              <a:rPr lang="en-US" dirty="0">
                <a:latin typeface="Times New Roman" panose="02020603050405020304" pitchFamily="18" charset="0"/>
                <a:cs typeface="Times New Roman" panose="02020603050405020304" pitchFamily="18" charset="0"/>
              </a:rPr>
              <a:t>Half of all mental health disorders in adulthood start by age 14, but most cases are undetected and untreated</a:t>
            </a:r>
            <a:endParaRPr lang="en-US" dirty="0">
              <a:latin typeface="Times New Roman" panose="02020603050405020304" pitchFamily="18" charset="0"/>
              <a:cs typeface="Times New Roman" panose="02020603050405020304" pitchFamily="18" charset="0"/>
            </a:endParaRPr>
          </a:p>
          <a:p>
            <a:pPr algn="just">
              <a:lnSpc>
                <a:spcPct val="120000"/>
              </a:lnSpc>
            </a:pPr>
            <a:r>
              <a:rPr lang="en-US" dirty="0">
                <a:latin typeface="Times New Roman" panose="02020603050405020304" pitchFamily="18" charset="0"/>
                <a:cs typeface="Times New Roman" panose="02020603050405020304" pitchFamily="18" charset="0"/>
              </a:rPr>
              <a:t>Adolescent females are more prone to nutritional difficulties than adolescent males </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B3E71F6A-93B6-4B13-BE70-8B78FE782464}"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944562"/>
          </a:xfrm>
          <a:solidFill>
            <a:srgbClr val="92D050"/>
          </a:solidFill>
          <a:ln w="28575">
            <a:solidFill>
              <a:srgbClr val="FF0000"/>
            </a:solidFill>
          </a:ln>
        </p:spPr>
        <p:txBody>
          <a:bodyPr>
            <a:noAutofit/>
          </a:bodyPr>
          <a:lstStyle/>
          <a:p>
            <a:r>
              <a:rPr lang="en-US" sz="3600" b="1" dirty="0">
                <a:latin typeface="Times New Roman" panose="02020603050405020304" pitchFamily="18" charset="0"/>
                <a:cs typeface="Times New Roman" panose="02020603050405020304" pitchFamily="18" charset="0"/>
              </a:rPr>
              <a:t>Importance of focusing on adolescent reproductive health</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19200"/>
            <a:ext cx="8153400" cy="4906963"/>
          </a:xfrm>
          <a:ln>
            <a:solidFill>
              <a:srgbClr val="00B0F0"/>
            </a:solidFill>
          </a:ln>
        </p:spPr>
        <p:txBody>
          <a:bodyPr>
            <a:normAutofit/>
          </a:bodyPr>
          <a:lstStyle/>
          <a:p>
            <a:pPr marL="514350" lvl="0" indent="-514350" algn="just">
              <a:buFont typeface="+mj-lt"/>
              <a:buAutoNum type="arabicPeriod"/>
            </a:pPr>
            <a:r>
              <a:rPr lang="en-US" dirty="0">
                <a:latin typeface="Times New Roman" panose="02020603050405020304" pitchFamily="18" charset="0"/>
                <a:cs typeface="Times New Roman" panose="02020603050405020304" pitchFamily="18" charset="0"/>
              </a:rPr>
              <a:t>In most countries, </a:t>
            </a:r>
            <a:r>
              <a:rPr lang="en-US" dirty="0">
                <a:solidFill>
                  <a:srgbClr val="FF0000"/>
                </a:solidFill>
                <a:latin typeface="Times New Roman" panose="02020603050405020304" pitchFamily="18" charset="0"/>
                <a:cs typeface="Times New Roman" panose="02020603050405020304" pitchFamily="18" charset="0"/>
              </a:rPr>
              <a:t>sexual activity precedes marriage</a:t>
            </a:r>
            <a:r>
              <a:rPr lang="en-US" dirty="0">
                <a:latin typeface="Times New Roman" panose="02020603050405020304" pitchFamily="18" charset="0"/>
                <a:cs typeface="Times New Roman" panose="02020603050405020304" pitchFamily="18" charset="0"/>
              </a:rPr>
              <a:t>, as individuals become sexually active between the ages of 10 and 20. However, </a:t>
            </a:r>
            <a:r>
              <a:rPr lang="en-US" dirty="0">
                <a:solidFill>
                  <a:srgbClr val="FF0000"/>
                </a:solidFill>
                <a:latin typeface="Times New Roman" panose="02020603050405020304" pitchFamily="18" charset="0"/>
                <a:cs typeface="Times New Roman" panose="02020603050405020304" pitchFamily="18" charset="0"/>
              </a:rPr>
              <a:t>adolescents are less able than adults to meet their sexual and reproductive health needs</a:t>
            </a:r>
            <a:r>
              <a:rPr lang="en-US" dirty="0">
                <a:latin typeface="Times New Roman" panose="02020603050405020304" pitchFamily="18" charset="0"/>
                <a:cs typeface="Times New Roman" panose="02020603050405020304" pitchFamily="18" charset="0"/>
              </a:rPr>
              <a:t>, because of their age, social status, and legal and policy barriers to providing services to unmarried adolescents. </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B146D629-287C-498A-821E-3E6AF97A983B}"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944562"/>
          </a:xfrm>
          <a:solidFill>
            <a:srgbClr val="92D050"/>
          </a:solidFill>
          <a:ln w="28575">
            <a:solidFill>
              <a:srgbClr val="FF0000"/>
            </a:solidFill>
          </a:ln>
        </p:spPr>
        <p:txBody>
          <a:bodyPr>
            <a:noAutofit/>
          </a:bodyPr>
          <a:lstStyle/>
          <a:p>
            <a:r>
              <a:rPr lang="en-US" sz="3600" b="1" dirty="0">
                <a:latin typeface="Times New Roman" panose="02020603050405020304" pitchFamily="18" charset="0"/>
                <a:cs typeface="Times New Roman" panose="02020603050405020304" pitchFamily="18" charset="0"/>
              </a:rPr>
              <a:t>Importance of focusing on adolescent reproductive health</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19200"/>
            <a:ext cx="8153400" cy="4906963"/>
          </a:xfrm>
          <a:ln>
            <a:solidFill>
              <a:srgbClr val="00B0F0"/>
            </a:solidFill>
          </a:ln>
        </p:spPr>
        <p:txBody>
          <a:bodyPr>
            <a:normAutofit/>
          </a:bodyPr>
          <a:lstStyle/>
          <a:p>
            <a:pPr lvl="0" algn="just">
              <a:buNone/>
            </a:pPr>
            <a:r>
              <a:rPr lang="en-US" dirty="0">
                <a:latin typeface="Times New Roman" panose="02020603050405020304" pitchFamily="18" charset="0"/>
                <a:cs typeface="Times New Roman" panose="02020603050405020304" pitchFamily="18" charset="0"/>
              </a:rPr>
              <a:t>2. </a:t>
            </a:r>
            <a:r>
              <a:rPr lang="en-US" dirty="0">
                <a:solidFill>
                  <a:srgbClr val="FF0000"/>
                </a:solidFill>
                <a:latin typeface="Times New Roman" panose="02020603050405020304" pitchFamily="18" charset="0"/>
                <a:cs typeface="Times New Roman" panose="02020603050405020304" pitchFamily="18" charset="0"/>
              </a:rPr>
              <a:t>Many cultures do not acknowledge adolescent sexuality </a:t>
            </a:r>
            <a:r>
              <a:rPr lang="en-US" dirty="0">
                <a:latin typeface="Times New Roman" panose="02020603050405020304" pitchFamily="18" charset="0"/>
                <a:cs typeface="Times New Roman" panose="02020603050405020304" pitchFamily="18" charset="0"/>
              </a:rPr>
              <a:t>especially that of unmarried girls, resulting in neglect of their reproductive health needs. In addition, </a:t>
            </a:r>
            <a:r>
              <a:rPr lang="en-US" dirty="0">
                <a:solidFill>
                  <a:srgbClr val="FF0000"/>
                </a:solidFill>
                <a:latin typeface="Times New Roman" panose="02020603050405020304" pitchFamily="18" charset="0"/>
                <a:cs typeface="Times New Roman" panose="02020603050405020304" pitchFamily="18" charset="0"/>
              </a:rPr>
              <a:t>girls who are married while they are still adolescents also face sexual and reproductive health risks</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2A75DB49-7079-4CC3-91CF-6C790E1AC2BA}"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944562"/>
          </a:xfrm>
          <a:solidFill>
            <a:srgbClr val="92D050"/>
          </a:solidFill>
          <a:ln w="28575">
            <a:solidFill>
              <a:srgbClr val="FF0000"/>
            </a:solidFill>
          </a:ln>
        </p:spPr>
        <p:txBody>
          <a:bodyPr>
            <a:noAutofit/>
          </a:bodyPr>
          <a:lstStyle/>
          <a:p>
            <a:r>
              <a:rPr lang="en-US" sz="3600" b="1" dirty="0">
                <a:latin typeface="Times New Roman" panose="02020603050405020304" pitchFamily="18" charset="0"/>
                <a:cs typeface="Times New Roman" panose="02020603050405020304" pitchFamily="18" charset="0"/>
              </a:rPr>
              <a:t>Importance of focusing on adolescent reproductive health</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19200"/>
            <a:ext cx="8153400" cy="4906963"/>
          </a:xfrm>
          <a:ln>
            <a:solidFill>
              <a:srgbClr val="00B0F0"/>
            </a:solidFill>
          </a:ln>
        </p:spPr>
        <p:txBody>
          <a:bodyPr>
            <a:normAutofit/>
          </a:bodyPr>
          <a:lstStyle/>
          <a:p>
            <a:pPr lvl="0" algn="just">
              <a:buNone/>
            </a:pPr>
            <a:r>
              <a:rPr lang="en-US" dirty="0">
                <a:latin typeface="Times New Roman" panose="02020603050405020304" pitchFamily="18" charset="0"/>
                <a:cs typeface="Times New Roman" panose="02020603050405020304" pitchFamily="18" charset="0"/>
              </a:rPr>
              <a:t>3. When </a:t>
            </a:r>
            <a:r>
              <a:rPr lang="en-US" dirty="0">
                <a:solidFill>
                  <a:srgbClr val="FF0000"/>
                </a:solidFill>
                <a:latin typeface="Times New Roman" panose="02020603050405020304" pitchFamily="18" charset="0"/>
                <a:cs typeface="Times New Roman" panose="02020603050405020304" pitchFamily="18" charset="0"/>
              </a:rPr>
              <a:t>encouraged, they have the potential to change negative social norms and pave a brighter future for themselves and their future families</a:t>
            </a:r>
            <a:r>
              <a:rPr lang="en-US" dirty="0">
                <a:latin typeface="Times New Roman" panose="02020603050405020304" pitchFamily="18" charset="0"/>
                <a:cs typeface="Times New Roman" panose="02020603050405020304" pitchFamily="18" charset="0"/>
              </a:rPr>
              <a:t>. Yet as adolescents around the world enter puberty, taboos, discomfort and fear prevent parents and other trusted adults from teaching relevant information to help adolescents navigate the complexities of their emerging sexuality.</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902ECC2D-3DE8-4109-80C7-8DD865A6C597}"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944562"/>
          </a:xfrm>
          <a:solidFill>
            <a:srgbClr val="92D050"/>
          </a:solidFill>
          <a:ln w="28575">
            <a:solidFill>
              <a:srgbClr val="FF0000"/>
            </a:solidFill>
          </a:ln>
        </p:spPr>
        <p:txBody>
          <a:bodyPr>
            <a:noAutofit/>
          </a:bodyPr>
          <a:lstStyle/>
          <a:p>
            <a:r>
              <a:rPr lang="en-US" sz="3600" b="1" dirty="0">
                <a:latin typeface="Times New Roman" panose="02020603050405020304" pitchFamily="18" charset="0"/>
                <a:cs typeface="Times New Roman" panose="02020603050405020304" pitchFamily="18" charset="0"/>
              </a:rPr>
              <a:t>Importance of focusing on adolescent reproductive health</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19200"/>
            <a:ext cx="8153400" cy="4906963"/>
          </a:xfrm>
          <a:ln>
            <a:solidFill>
              <a:srgbClr val="00B0F0"/>
            </a:solidFill>
          </a:ln>
        </p:spPr>
        <p:txBody>
          <a:bodyPr>
            <a:normAutofit fontScale="70000" lnSpcReduction="20000"/>
          </a:bodyPr>
          <a:lstStyle/>
          <a:p>
            <a:pPr lvl="0" algn="just">
              <a:lnSpc>
                <a:spcPct val="120000"/>
              </a:lnSpc>
              <a:buNone/>
            </a:pPr>
            <a:r>
              <a:rPr lang="en-US" dirty="0">
                <a:latin typeface="Times New Roman" panose="02020603050405020304" pitchFamily="18" charset="0"/>
                <a:cs typeface="Times New Roman" panose="02020603050405020304" pitchFamily="18" charset="0"/>
              </a:rPr>
              <a:t>4. Global and national health indicators highlight the need to have a greater focus on adolescents. </a:t>
            </a:r>
            <a:r>
              <a:rPr lang="en-US" dirty="0">
                <a:solidFill>
                  <a:srgbClr val="FF0000"/>
                </a:solidFill>
                <a:latin typeface="Times New Roman" panose="02020603050405020304" pitchFamily="18" charset="0"/>
                <a:cs typeface="Times New Roman" panose="02020603050405020304" pitchFamily="18" charset="0"/>
              </a:rPr>
              <a:t>Complications from pregnancy, childbirth and unsafe abortion are a leading cause of death for young women aged 15 to 19</a:t>
            </a:r>
            <a:r>
              <a:rPr lang="en-US" dirty="0">
                <a:latin typeface="Times New Roman" panose="02020603050405020304" pitchFamily="18" charset="0"/>
                <a:cs typeface="Times New Roman" panose="02020603050405020304" pitchFamily="18" charset="0"/>
              </a:rPr>
              <a:t>. When girls give birth, there is also increased risk of death and disability to her newborn. </a:t>
            </a:r>
            <a:r>
              <a:rPr lang="en-US" dirty="0">
                <a:solidFill>
                  <a:srgbClr val="FF0000"/>
                </a:solidFill>
                <a:latin typeface="Times New Roman" panose="02020603050405020304" pitchFamily="18" charset="0"/>
                <a:cs typeface="Times New Roman" panose="02020603050405020304" pitchFamily="18" charset="0"/>
              </a:rPr>
              <a:t>Adolescents have one of the highest rates of unmet need for family planning</a:t>
            </a:r>
            <a:r>
              <a:rPr lang="en-US" dirty="0">
                <a:latin typeface="Times New Roman" panose="02020603050405020304" pitchFamily="18" charset="0"/>
                <a:cs typeface="Times New Roman" panose="02020603050405020304" pitchFamily="18" charset="0"/>
              </a:rPr>
              <a:t>. Young people are at </a:t>
            </a:r>
            <a:r>
              <a:rPr lang="en-US" dirty="0">
                <a:solidFill>
                  <a:srgbClr val="FF0000"/>
                </a:solidFill>
                <a:latin typeface="Times New Roman" panose="02020603050405020304" pitchFamily="18" charset="0"/>
                <a:cs typeface="Times New Roman" panose="02020603050405020304" pitchFamily="18" charset="0"/>
              </a:rPr>
              <a:t>high risk for contracting HIV</a:t>
            </a:r>
            <a:r>
              <a:rPr lang="en-US" dirty="0">
                <a:latin typeface="Times New Roman" panose="02020603050405020304" pitchFamily="18" charset="0"/>
                <a:cs typeface="Times New Roman" panose="02020603050405020304" pitchFamily="18" charset="0"/>
              </a:rPr>
              <a:t> with 40% of all new HIV infections occurring in 15 to 24 year olds. </a:t>
            </a:r>
            <a:r>
              <a:rPr lang="en-US" dirty="0">
                <a:solidFill>
                  <a:srgbClr val="FF0000"/>
                </a:solidFill>
                <a:latin typeface="Times New Roman" panose="02020603050405020304" pitchFamily="18" charset="0"/>
                <a:cs typeface="Times New Roman" panose="02020603050405020304" pitchFamily="18" charset="0"/>
              </a:rPr>
              <a:t>Sexual violence among adolescents, especially in humanitarian emergencies</a:t>
            </a:r>
            <a:r>
              <a:rPr lang="en-US" dirty="0">
                <a:latin typeface="Times New Roman" panose="02020603050405020304" pitchFamily="18" charset="0"/>
                <a:cs typeface="Times New Roman" panose="02020603050405020304" pitchFamily="18" charset="0"/>
              </a:rPr>
              <a:t>, also continues to pose significant risks to adolescents. Yet adolescents typically </a:t>
            </a:r>
            <a:r>
              <a:rPr lang="en-US" dirty="0">
                <a:solidFill>
                  <a:srgbClr val="FF0000"/>
                </a:solidFill>
                <a:latin typeface="Times New Roman" panose="02020603050405020304" pitchFamily="18" charset="0"/>
                <a:cs typeface="Times New Roman" panose="02020603050405020304" pitchFamily="18" charset="0"/>
              </a:rPr>
              <a:t>do not have access to high quality sexual and reproductive health information and services</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25ACA2FF-60C6-4545-956C-3FC985ABEF15}"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a:solidFill>
            <a:srgbClr val="00B0F0"/>
          </a:solidFill>
          <a:ln w="28575">
            <a:solidFill>
              <a:srgbClr val="FF0000"/>
            </a:solidFill>
          </a:ln>
        </p:spPr>
        <p:txBody>
          <a:bodyPr/>
          <a:lstStyle/>
          <a:p>
            <a:r>
              <a:rPr lang="en-US" b="1" dirty="0">
                <a:latin typeface="Times New Roman" panose="02020603050405020304" pitchFamily="18" charset="0"/>
                <a:cs typeface="Times New Roman" panose="02020603050405020304" pitchFamily="18" charset="0"/>
              </a:rPr>
              <a:t>Contents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2"/>
            <a:ext cx="4419600" cy="4525963"/>
          </a:xfrm>
          <a:ln>
            <a:solidFill>
              <a:srgbClr val="FF0000"/>
            </a:solidFill>
          </a:ln>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Introduction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Importance of focusing on adolescent reproductive health</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Status of ASRH in Nepal</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National adolescent health and development strategy</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Adolescent friendly services</a:t>
            </a:r>
            <a:endParaRPr lang="en-US" dirty="0">
              <a:latin typeface="Times New Roman" panose="02020603050405020304" pitchFamily="18" charset="0"/>
              <a:cs typeface="Times New Roman" panose="02020603050405020304" pitchFamily="18" charset="0"/>
            </a:endParaRPr>
          </a:p>
        </p:txBody>
      </p:sp>
      <p:sp>
        <p:nvSpPr>
          <p:cNvPr id="11" name="Date Placeholder 10"/>
          <p:cNvSpPr>
            <a:spLocks noGrp="1"/>
          </p:cNvSpPr>
          <p:nvPr>
            <p:ph type="dt" sz="half" idx="10"/>
          </p:nvPr>
        </p:nvSpPr>
        <p:spPr/>
        <p:txBody>
          <a:bodyPr/>
          <a:lstStyle/>
          <a:p>
            <a:fld id="{EF015143-0765-4454-BB80-80CD269D06E3}" type="datetime1">
              <a:rPr lang="en-US" smtClean="0"/>
            </a:fld>
            <a:endParaRPr lang="en-US"/>
          </a:p>
        </p:txBody>
      </p:sp>
      <p:sp>
        <p:nvSpPr>
          <p:cNvPr id="12" name="Slide Number Placeholder 11"/>
          <p:cNvSpPr>
            <a:spLocks noGrp="1"/>
          </p:cNvSpPr>
          <p:nvPr>
            <p:ph type="sldNum" sz="quarter" idx="12"/>
          </p:nvPr>
        </p:nvSpPr>
        <p:spPr/>
        <p:txBody>
          <a:bodyPr/>
          <a:lstStyle/>
          <a:p>
            <a:fld id="{B6F15528-21DE-4FAA-801E-634DDDAF4B2B}" type="slidenum">
              <a:rPr lang="en-US" smtClean="0"/>
            </a:fld>
            <a:endParaRPr lang="en-US"/>
          </a:p>
        </p:txBody>
      </p:sp>
      <p:pic>
        <p:nvPicPr>
          <p:cNvPr id="9" name="Picture 8" descr="istockphoto-665132136-1024x1024 copy.jpg"/>
          <p:cNvPicPr/>
          <p:nvPr/>
        </p:nvPicPr>
        <p:blipFill>
          <a:blip r:embed="rId1"/>
          <a:stretch>
            <a:fillRect/>
          </a:stretch>
        </p:blipFill>
        <p:spPr>
          <a:xfrm>
            <a:off x="5105400" y="2286000"/>
            <a:ext cx="3796030" cy="2762250"/>
          </a:xfrm>
          <a:prstGeom prst="rect">
            <a:avLst/>
          </a:prstGeom>
          <a:ln w="22225">
            <a:solidFill>
              <a:schemeClr val="tx1">
                <a:alpha val="60000"/>
              </a:schemeClr>
            </a:solidFill>
          </a:ln>
        </p:spPr>
      </p:pic>
    </p:spTree>
  </p:cSld>
  <p:clrMapOvr>
    <a:masterClrMapping/>
  </p:clrMapOvr>
  <p:transition>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944562"/>
          </a:xfrm>
          <a:solidFill>
            <a:srgbClr val="92D050"/>
          </a:solidFill>
          <a:ln w="28575">
            <a:solidFill>
              <a:srgbClr val="FF0000"/>
            </a:solidFill>
          </a:ln>
        </p:spPr>
        <p:txBody>
          <a:bodyPr>
            <a:noAutofit/>
          </a:bodyPr>
          <a:lstStyle/>
          <a:p>
            <a:r>
              <a:rPr lang="en-US" sz="3600" b="1" dirty="0">
                <a:latin typeface="Times New Roman" panose="02020603050405020304" pitchFamily="18" charset="0"/>
                <a:cs typeface="Times New Roman" panose="02020603050405020304" pitchFamily="18" charset="0"/>
              </a:rPr>
              <a:t>Importance of focusing on adolescent reproductive health</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19200"/>
            <a:ext cx="8153400" cy="4906963"/>
          </a:xfrm>
          <a:ln>
            <a:solidFill>
              <a:srgbClr val="00B0F0"/>
            </a:solidFill>
          </a:ln>
        </p:spPr>
        <p:txBody>
          <a:bodyPr>
            <a:normAutofit fontScale="85000" lnSpcReduction="10000"/>
          </a:bodyPr>
          <a:lstStyle/>
          <a:p>
            <a:pPr algn="just">
              <a:lnSpc>
                <a:spcPct val="120000"/>
              </a:lnSpc>
              <a:buNone/>
            </a:pPr>
            <a:r>
              <a:rPr lang="en-US" dirty="0">
                <a:latin typeface="Times New Roman" panose="02020603050405020304" pitchFamily="18" charset="0"/>
                <a:cs typeface="Times New Roman" panose="02020603050405020304" pitchFamily="18" charset="0"/>
              </a:rPr>
              <a:t>5. </a:t>
            </a:r>
            <a:r>
              <a:rPr lang="en-US" dirty="0">
                <a:solidFill>
                  <a:srgbClr val="FF0000"/>
                </a:solidFill>
                <a:latin typeface="Times New Roman" panose="02020603050405020304" pitchFamily="18" charset="0"/>
                <a:cs typeface="Times New Roman" panose="02020603050405020304" pitchFamily="18" charset="0"/>
              </a:rPr>
              <a:t>Education plays a vital role </a:t>
            </a:r>
            <a:r>
              <a:rPr lang="en-US" dirty="0">
                <a:latin typeface="Times New Roman" panose="02020603050405020304" pitchFamily="18" charset="0"/>
                <a:cs typeface="Times New Roman" panose="02020603050405020304" pitchFamily="18" charset="0"/>
              </a:rPr>
              <a:t>in empowering adolescents for acquiring knowledge and information, accessing services and practicing positive behaviors. Evidence suggests that it also has a critical role in improving sexual and reproductive health outcomes. </a:t>
            </a:r>
            <a:r>
              <a:rPr lang="en-US" dirty="0">
                <a:solidFill>
                  <a:srgbClr val="FF0000"/>
                </a:solidFill>
                <a:latin typeface="Times New Roman" panose="02020603050405020304" pitchFamily="18" charset="0"/>
                <a:cs typeface="Times New Roman" panose="02020603050405020304" pitchFamily="18" charset="0"/>
              </a:rPr>
              <a:t>The Government of Nepal has envisioned ensuring access to complete, free and compulsory primary education to all children with special focus on girls, children in difficult circumstances, and those belonging to ethnic minorities </a:t>
            </a:r>
            <a:r>
              <a:rPr lang="en-US" dirty="0">
                <a:latin typeface="Times New Roman" panose="02020603050405020304" pitchFamily="18" charset="0"/>
                <a:cs typeface="Times New Roman" panose="02020603050405020304" pitchFamily="18" charset="0"/>
              </a:rPr>
              <a:t>(Ministry of Education- </a:t>
            </a:r>
            <a:r>
              <a:rPr lang="en-US" dirty="0" err="1">
                <a:latin typeface="Times New Roman" panose="02020603050405020304" pitchFamily="18" charset="0"/>
                <a:cs typeface="Times New Roman" panose="02020603050405020304" pitchFamily="18" charset="0"/>
              </a:rPr>
              <a:t>MoE</a:t>
            </a:r>
            <a:r>
              <a:rPr lang="en-US" dirty="0">
                <a:latin typeface="Times New Roman" panose="02020603050405020304" pitchFamily="18" charset="0"/>
                <a:cs typeface="Times New Roman" panose="02020603050405020304" pitchFamily="18" charset="0"/>
              </a:rPr>
              <a:t> 2003). </a:t>
            </a:r>
            <a:endParaRPr lang="en-US" dirty="0">
              <a:latin typeface="Times New Roman" panose="02020603050405020304" pitchFamily="18" charset="0"/>
              <a:cs typeface="Times New Roman" panose="02020603050405020304" pitchFamily="18" charset="0"/>
            </a:endParaRPr>
          </a:p>
          <a:p>
            <a:pPr lvl="0" algn="just">
              <a:lnSpc>
                <a:spcPct val="120000"/>
              </a:lnSpc>
              <a:buNone/>
            </a:pP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4223E4FF-0BD8-4F41-8C43-C6FEE2E36C84}"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944562"/>
          </a:xfrm>
          <a:solidFill>
            <a:srgbClr val="92D050"/>
          </a:solidFill>
          <a:ln w="28575">
            <a:solidFill>
              <a:srgbClr val="FF0000"/>
            </a:solidFill>
          </a:ln>
        </p:spPr>
        <p:txBody>
          <a:bodyPr>
            <a:noAutofit/>
          </a:bodyPr>
          <a:lstStyle/>
          <a:p>
            <a:r>
              <a:rPr lang="en-US" sz="3600" b="1" dirty="0">
                <a:latin typeface="Times New Roman" panose="02020603050405020304" pitchFamily="18" charset="0"/>
                <a:cs typeface="Times New Roman" panose="02020603050405020304" pitchFamily="18" charset="0"/>
              </a:rPr>
              <a:t>Importance of focusing on adolescent reproductive health</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43000"/>
            <a:ext cx="8153400" cy="4983163"/>
          </a:xfrm>
          <a:ln>
            <a:solidFill>
              <a:srgbClr val="00B0F0"/>
            </a:solidFill>
          </a:ln>
        </p:spPr>
        <p:txBody>
          <a:bodyPr>
            <a:normAutofit/>
          </a:bodyPr>
          <a:lstStyle/>
          <a:p>
            <a:pPr algn="ctr">
              <a:buNone/>
            </a:pPr>
            <a:r>
              <a:rPr lang="en-US" sz="2800" b="1" dirty="0">
                <a:solidFill>
                  <a:srgbClr val="0000FF"/>
                </a:solidFill>
                <a:latin typeface="Times New Roman" panose="02020603050405020304" pitchFamily="18" charset="0"/>
                <a:cs typeface="Times New Roman" panose="02020603050405020304" pitchFamily="18" charset="0"/>
              </a:rPr>
              <a:t>Human Rights Implicated</a:t>
            </a:r>
            <a:endParaRPr lang="en-US" sz="2800" b="1" dirty="0">
              <a:solidFill>
                <a:srgbClr val="0000FF"/>
              </a:solidFill>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Right to health</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Right to access reproductive health services and facilities</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Right to non-discrimination</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Right to education and information</a:t>
            </a:r>
            <a:r>
              <a:rPr lang="en-US" sz="2400">
                <a:latin typeface="Times New Roman" panose="02020603050405020304" pitchFamily="18" charset="0"/>
                <a:cs typeface="Times New Roman" panose="02020603050405020304" pitchFamily="18" charset="0"/>
              </a:rPr>
              <a:t>, example</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Right to be protected from all forms of physical and mental abuse and from all forms of sexual exploitation</a:t>
            </a:r>
            <a:endParaRPr lang="en-US" sz="24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ctr">
              <a:buNone/>
            </a:pPr>
            <a:r>
              <a:rPr lang="en-US"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lvl="0" algn="ctr">
              <a:buNone/>
            </a:pPr>
            <a:endParaRPr lang="en-US" sz="28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B60ACFE2-A889-423C-AAFB-1218B16E293A}"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944562"/>
          </a:xfrm>
          <a:solidFill>
            <a:srgbClr val="92D050"/>
          </a:solidFill>
          <a:ln w="28575">
            <a:solidFill>
              <a:srgbClr val="FF0000"/>
            </a:solidFill>
          </a:ln>
        </p:spPr>
        <p:txBody>
          <a:bodyPr>
            <a:noAutofit/>
          </a:bodyPr>
          <a:lstStyle/>
          <a:p>
            <a:r>
              <a:rPr lang="en-US" sz="3600" b="1" dirty="0">
                <a:latin typeface="Times New Roman" panose="02020603050405020304" pitchFamily="18" charset="0"/>
                <a:cs typeface="Times New Roman" panose="02020603050405020304" pitchFamily="18" charset="0"/>
              </a:rPr>
              <a:t>Status of ASRH in Nepal</a:t>
            </a:r>
            <a:endParaRPr lang="en-US" sz="3600"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65CB411D-CB62-44B0-999F-D45B1DCC587E}"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pic>
        <p:nvPicPr>
          <p:cNvPr id="7" name="Picture 6"/>
          <p:cNvPicPr/>
          <p:nvPr/>
        </p:nvPicPr>
        <p:blipFill>
          <a:blip r:embed="rId1"/>
          <a:srcRect/>
          <a:stretch>
            <a:fillRect/>
          </a:stretch>
        </p:blipFill>
        <p:spPr bwMode="auto">
          <a:xfrm>
            <a:off x="1981200" y="1447800"/>
            <a:ext cx="5334000" cy="4343399"/>
          </a:xfrm>
          <a:prstGeom prst="rect">
            <a:avLst/>
          </a:prstGeom>
          <a:noFill/>
          <a:ln w="9525">
            <a:noFill/>
            <a:miter lim="800000"/>
            <a:headEnd/>
            <a:tailEnd/>
          </a:ln>
        </p:spPr>
      </p:pic>
    </p:spTree>
  </p:cSld>
  <p:clrMapOvr>
    <a:masterClrMapping/>
  </p:clrMapOvr>
  <p:transition>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944562"/>
          </a:xfrm>
          <a:solidFill>
            <a:srgbClr val="92D050"/>
          </a:solidFill>
          <a:ln w="28575">
            <a:solidFill>
              <a:srgbClr val="FF0000"/>
            </a:solidFill>
          </a:ln>
        </p:spPr>
        <p:txBody>
          <a:bodyPr>
            <a:noAutofit/>
          </a:bodyPr>
          <a:lstStyle/>
          <a:p>
            <a:r>
              <a:rPr lang="en-US" sz="3600" b="1" dirty="0">
                <a:latin typeface="Times New Roman" panose="02020603050405020304" pitchFamily="18" charset="0"/>
                <a:cs typeface="Times New Roman" panose="02020603050405020304" pitchFamily="18" charset="0"/>
              </a:rPr>
              <a:t>Status of ASRH in Nepal</a:t>
            </a:r>
            <a:endParaRPr lang="en-US" sz="3600"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353E8137-C0E1-474D-BD2F-DA14EF9CDABB}"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pic>
        <p:nvPicPr>
          <p:cNvPr id="53250" name="Picture 2"/>
          <p:cNvPicPr>
            <a:picLocks noChangeAspect="1" noChangeArrowheads="1"/>
          </p:cNvPicPr>
          <p:nvPr/>
        </p:nvPicPr>
        <p:blipFill>
          <a:blip r:embed="rId1"/>
          <a:srcRect/>
          <a:stretch>
            <a:fillRect/>
          </a:stretch>
        </p:blipFill>
        <p:spPr bwMode="auto">
          <a:xfrm>
            <a:off x="457200" y="1152524"/>
            <a:ext cx="8229600" cy="5184823"/>
          </a:xfrm>
          <a:prstGeom prst="rect">
            <a:avLst/>
          </a:prstGeom>
          <a:noFill/>
          <a:ln w="9525">
            <a:solidFill>
              <a:srgbClr val="FF0000"/>
            </a:solidFill>
            <a:miter lim="800000"/>
            <a:headEnd/>
            <a:tailEnd/>
          </a:ln>
          <a:effectLst/>
        </p:spPr>
      </p:pic>
    </p:spTree>
  </p:cSld>
  <p:clrMapOvr>
    <a:masterClrMapping/>
  </p:clrMapOvr>
  <p:transition>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944562"/>
          </a:xfrm>
          <a:solidFill>
            <a:srgbClr val="92D050"/>
          </a:solidFill>
          <a:ln w="28575">
            <a:solidFill>
              <a:srgbClr val="FF0000"/>
            </a:solidFill>
          </a:ln>
        </p:spPr>
        <p:txBody>
          <a:bodyPr>
            <a:noAutofit/>
          </a:bodyPr>
          <a:lstStyle/>
          <a:p>
            <a:r>
              <a:rPr lang="en-US" sz="3600" b="1" dirty="0">
                <a:latin typeface="Times New Roman" panose="02020603050405020304" pitchFamily="18" charset="0"/>
                <a:cs typeface="Times New Roman" panose="02020603050405020304" pitchFamily="18" charset="0"/>
              </a:rPr>
              <a:t>Status of ASRH in Nepal</a:t>
            </a:r>
            <a:endParaRPr lang="en-US" sz="3600"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1850DEB4-89BB-4A1F-82C4-A5A6B87B022E}"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pic>
        <p:nvPicPr>
          <p:cNvPr id="54274" name="Picture 2"/>
          <p:cNvPicPr>
            <a:picLocks noChangeAspect="1" noChangeArrowheads="1"/>
          </p:cNvPicPr>
          <p:nvPr/>
        </p:nvPicPr>
        <p:blipFill>
          <a:blip r:embed="rId1"/>
          <a:srcRect/>
          <a:stretch>
            <a:fillRect/>
          </a:stretch>
        </p:blipFill>
        <p:spPr bwMode="auto">
          <a:xfrm>
            <a:off x="457200" y="1143000"/>
            <a:ext cx="8153400" cy="1362075"/>
          </a:xfrm>
          <a:prstGeom prst="rect">
            <a:avLst/>
          </a:prstGeom>
          <a:noFill/>
          <a:ln w="9525">
            <a:solidFill>
              <a:srgbClr val="FF0000"/>
            </a:solidFill>
            <a:miter lim="800000"/>
            <a:headEnd/>
            <a:tailEnd/>
          </a:ln>
          <a:effectLst/>
        </p:spPr>
      </p:pic>
      <p:sp>
        <p:nvSpPr>
          <p:cNvPr id="54275" name="Rectangle 3"/>
          <p:cNvSpPr>
            <a:spLocks noChangeArrowheads="1"/>
          </p:cNvSpPr>
          <p:nvPr/>
        </p:nvSpPr>
        <p:spPr bwMode="auto">
          <a:xfrm>
            <a:off x="457200" y="2538948"/>
            <a:ext cx="8153400" cy="3785652"/>
          </a:xfrm>
          <a:prstGeom prst="rect">
            <a:avLst/>
          </a:prstGeom>
          <a:noFill/>
          <a:ln w="9525">
            <a:solidFill>
              <a:srgbClr val="0000FF"/>
            </a:solid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While generally considered a healthy time of life, adolescents in Nepal face a number of Challenges including:</a:t>
            </a:r>
            <a:endParaRPr kumimoji="0" lang="en-US" sz="11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harmful gender norms and practices </a:t>
            </a:r>
            <a:endParaRPr kumimoji="0" 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including early marriage and dowry </a:t>
            </a:r>
            <a:endParaRPr kumimoji="0" 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Chaupadi, </a:t>
            </a:r>
            <a:r>
              <a:rPr kumimoji="0" lang="en-US" sz="20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(see video of story teller in you tube)</a:t>
            </a:r>
            <a:endParaRPr kumimoji="0" lang="en-US" sz="11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trafficking, </a:t>
            </a:r>
            <a:endParaRPr kumimoji="0" 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negative peer pressure, </a:t>
            </a:r>
            <a:endParaRPr kumimoji="0" 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limited economic opportunities, </a:t>
            </a:r>
            <a:endParaRPr kumimoji="0" 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limited Youth participation within family, community and at national level</a:t>
            </a:r>
            <a:endParaRPr kumimoji="0" 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pPr>
            <a:r>
              <a:rPr kumimoji="0" 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Consequently, adolescents suffer from preventable poor health, especially related to mental health, substance use, poor Nutrition and injury and, in particular, poor sexual and reproductive health (SRH).</a:t>
            </a: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ransition>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15962"/>
          </a:xfrm>
          <a:solidFill>
            <a:srgbClr val="92D050"/>
          </a:solidFill>
          <a:ln w="28575">
            <a:solidFill>
              <a:srgbClr val="FF0000"/>
            </a:solidFill>
          </a:ln>
        </p:spPr>
        <p:txBody>
          <a:bodyPr>
            <a:noAutofit/>
          </a:bodyPr>
          <a:lstStyle/>
          <a:p>
            <a:r>
              <a:rPr lang="en-US" sz="3600" b="1" dirty="0">
                <a:latin typeface="Times New Roman" panose="02020603050405020304" pitchFamily="18" charset="0"/>
                <a:cs typeface="Times New Roman" panose="02020603050405020304" pitchFamily="18" charset="0"/>
              </a:rPr>
              <a:t>Status of ASRH in Nepal</a:t>
            </a:r>
            <a:endParaRPr lang="en-US" sz="3600"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757D89E1-CF0D-4DE9-BF27-779A1ABDB706}"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54275" name="Rectangle 3"/>
          <p:cNvSpPr>
            <a:spLocks noChangeArrowheads="1"/>
          </p:cNvSpPr>
          <p:nvPr/>
        </p:nvSpPr>
        <p:spPr bwMode="auto">
          <a:xfrm>
            <a:off x="381000" y="838200"/>
            <a:ext cx="8382000" cy="4893647"/>
          </a:xfrm>
          <a:prstGeom prst="rect">
            <a:avLst/>
          </a:prstGeom>
          <a:noFill/>
          <a:ln w="9525">
            <a:solidFill>
              <a:srgbClr val="0000FF"/>
            </a:solidFill>
            <a:miter lim="800000"/>
          </a:ln>
          <a:effectLst/>
        </p:spPr>
        <p:txBody>
          <a:bodyPr vert="horz" wrap="square" lIns="91440" tIns="45720" rIns="91440" bIns="45720" numCol="1" anchor="ctr" anchorCtr="0" compatLnSpc="1">
            <a:spAutoFit/>
          </a:bodyPr>
          <a:lstStyle/>
          <a:p>
            <a:pPr lvl="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Nepal has shown its commitment to adolescent health through being a signatory to the ICPD Program of Action. </a:t>
            </a:r>
            <a:endParaRPr lang="en-US" sz="2400" dirty="0">
              <a:latin typeface="Times New Roman" panose="02020603050405020304" pitchFamily="18" charset="0"/>
              <a:cs typeface="Times New Roman" panose="02020603050405020304" pitchFamily="18" charset="0"/>
            </a:endParaRPr>
          </a:p>
          <a:p>
            <a:pPr lvl="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lvl="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Nepal was also involved when the WHO South-East Asia Regional Office (SEARO) developed the Regional Strategy for Adolescent Health and Development in 1996. </a:t>
            </a:r>
            <a:endParaRPr lang="en-US" sz="2400" dirty="0">
              <a:latin typeface="Times New Roman" panose="02020603050405020304" pitchFamily="18" charset="0"/>
              <a:cs typeface="Times New Roman" panose="02020603050405020304" pitchFamily="18" charset="0"/>
            </a:endParaRPr>
          </a:p>
          <a:p>
            <a:pPr lvl="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lvl="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Following these commitments, in 1998 ASRH was included in the National Reproductive Health Strategy. </a:t>
            </a:r>
            <a:endParaRPr lang="en-US" sz="2400" dirty="0">
              <a:latin typeface="Times New Roman" panose="02020603050405020304" pitchFamily="18" charset="0"/>
              <a:cs typeface="Times New Roman" panose="02020603050405020304" pitchFamily="18" charset="0"/>
            </a:endParaRPr>
          </a:p>
          <a:p>
            <a:pPr lvl="0" algn="just"/>
            <a:endParaRPr lang="en-US" sz="2400" dirty="0">
              <a:latin typeface="Times New Roman" panose="02020603050405020304" pitchFamily="18" charset="0"/>
              <a:cs typeface="Times New Roman" panose="02020603050405020304" pitchFamily="18" charset="0"/>
            </a:endParaRPr>
          </a:p>
          <a:p>
            <a:pPr lvl="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2000 the National Adolescent Health and Development Strategy was developed by the Family Health Division (FHD) of the Ministry of Health and Population (</a:t>
            </a:r>
            <a:r>
              <a:rPr lang="en-US" sz="2400" dirty="0" err="1">
                <a:latin typeface="Times New Roman" panose="02020603050405020304" pitchFamily="18" charset="0"/>
                <a:cs typeface="Times New Roman" panose="02020603050405020304" pitchFamily="18" charset="0"/>
              </a:rPr>
              <a:t>MoHP</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ransition>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15962"/>
          </a:xfrm>
          <a:solidFill>
            <a:srgbClr val="92D050"/>
          </a:solidFill>
          <a:ln w="28575">
            <a:solidFill>
              <a:srgbClr val="FF0000"/>
            </a:solidFill>
          </a:ln>
        </p:spPr>
        <p:txBody>
          <a:bodyPr>
            <a:noAutofit/>
          </a:bodyPr>
          <a:lstStyle/>
          <a:p>
            <a:r>
              <a:rPr lang="en-US" sz="3600" b="1" dirty="0">
                <a:latin typeface="Times New Roman" panose="02020603050405020304" pitchFamily="18" charset="0"/>
                <a:cs typeface="Times New Roman" panose="02020603050405020304" pitchFamily="18" charset="0"/>
              </a:rPr>
              <a:t>Status of ASRH in Nepal</a:t>
            </a:r>
            <a:endParaRPr lang="en-US" sz="3600"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78A8232B-2D0D-4EC6-AE78-7892A047581D}"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54275" name="Rectangle 3"/>
          <p:cNvSpPr>
            <a:spLocks noChangeArrowheads="1"/>
          </p:cNvSpPr>
          <p:nvPr/>
        </p:nvSpPr>
        <p:spPr bwMode="auto">
          <a:xfrm>
            <a:off x="381000" y="838200"/>
            <a:ext cx="8382000" cy="5909310"/>
          </a:xfrm>
          <a:prstGeom prst="rect">
            <a:avLst/>
          </a:prstGeom>
          <a:noFill/>
          <a:ln w="9525">
            <a:solidFill>
              <a:srgbClr val="0000FF"/>
            </a:solidFill>
            <a:miter lim="800000"/>
          </a:ln>
          <a:effectLst/>
        </p:spPr>
        <p:txBody>
          <a:bodyPr vert="horz" wrap="square" lIns="91440" tIns="45720" rIns="91440" bIns="45720" numCol="1" anchor="ctr" anchorCtr="0" compatLnSpc="1">
            <a:spAutoFit/>
          </a:bodyPr>
          <a:lstStyle/>
          <a:p>
            <a:pPr lvl="0" algn="just"/>
            <a:r>
              <a:rPr lang="en-US" sz="2000" dirty="0">
                <a:latin typeface="Times New Roman" panose="02020603050405020304" pitchFamily="18" charset="0"/>
                <a:cs typeface="Times New Roman" panose="02020603050405020304" pitchFamily="18" charset="0"/>
              </a:rPr>
              <a:t>In 2014 a qualitative study assessing supply-side constraints affecting quality of AFHS and the barriers for service utilization was conducted by FHD, UNICEF, UNFPA and </a:t>
            </a:r>
            <a:r>
              <a:rPr lang="en-US" sz="2000" dirty="0" err="1">
                <a:latin typeface="Times New Roman" panose="02020603050405020304" pitchFamily="18" charset="0"/>
                <a:cs typeface="Times New Roman" panose="02020603050405020304" pitchFamily="18" charset="0"/>
              </a:rPr>
              <a:t>Crepha</a:t>
            </a:r>
            <a:r>
              <a:rPr lang="en-US" sz="2000" dirty="0">
                <a:latin typeface="Times New Roman" panose="02020603050405020304" pitchFamily="18" charset="0"/>
                <a:cs typeface="Times New Roman" panose="02020603050405020304" pitchFamily="18" charset="0"/>
              </a:rPr>
              <a:t> (a private, not-for-profit consultancy and research organization), using data from 12 districts. Key findings of this study were that barriers for service utilization included:</a:t>
            </a:r>
            <a:endParaRPr lang="en-US" sz="20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Lack of clarity on informed consent and confidentiality on the part of the provider and clients;</a:t>
            </a:r>
            <a:endParaRPr lang="en-US" sz="20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Weak monitoring and evaluation; </a:t>
            </a:r>
            <a:endParaRPr lang="en-US" sz="20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 Geographical accessibility;  </a:t>
            </a:r>
            <a:endParaRPr lang="en-US" sz="20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Cost of services and transportation;  </a:t>
            </a:r>
            <a:endParaRPr lang="en-US" sz="20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Waiting times;  </a:t>
            </a:r>
            <a:endParaRPr lang="en-US" sz="20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Lack of same sex health-care providers (barrier for both provider and client);  </a:t>
            </a:r>
            <a:endParaRPr lang="en-US" sz="20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Inconvenient opening hours for clients;  </a:t>
            </a:r>
            <a:endParaRPr lang="en-US" sz="20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Lack of sufficient knowledge on adolescent health needs among providers, including SRH;  </a:t>
            </a:r>
            <a:endParaRPr lang="en-US" sz="20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Family/community attitudes; </a:t>
            </a:r>
            <a:endParaRPr lang="en-US" sz="20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 Lack of knowledge about services; </a:t>
            </a:r>
            <a:endParaRPr lang="en-US" sz="20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 Shyness and lack of health-care knowledge.</a:t>
            </a:r>
            <a:endParaRPr lang="en-US" sz="2000" dirty="0">
              <a:latin typeface="Times New Roman" panose="02020603050405020304" pitchFamily="18" charset="0"/>
              <a:cs typeface="Times New Roman" panose="02020603050405020304" pitchFamily="18" charset="0"/>
            </a:endParaRPr>
          </a:p>
          <a:p>
            <a:pPr lvl="0" algn="just"/>
            <a:endParaRPr lang="en-US" sz="2000" dirty="0">
              <a:latin typeface="Times New Roman" panose="02020603050405020304" pitchFamily="18" charset="0"/>
              <a:cs typeface="Times New Roman" panose="02020603050405020304" pitchFamily="18" charset="0"/>
            </a:endParaRPr>
          </a:p>
        </p:txBody>
      </p:sp>
    </p:spTree>
  </p:cSld>
  <p:clrMapOvr>
    <a:masterClrMapping/>
  </p:clrMapOvr>
  <p:transition>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15962"/>
          </a:xfrm>
          <a:solidFill>
            <a:srgbClr val="92D050"/>
          </a:solidFill>
          <a:ln w="28575">
            <a:solidFill>
              <a:srgbClr val="FF0000"/>
            </a:solidFill>
          </a:ln>
        </p:spPr>
        <p:txBody>
          <a:bodyPr>
            <a:noAutofit/>
          </a:bodyPr>
          <a:lstStyle/>
          <a:p>
            <a:r>
              <a:rPr lang="en-US" sz="2800" b="1" dirty="0">
                <a:latin typeface="Times New Roman" panose="02020603050405020304" pitchFamily="18" charset="0"/>
                <a:cs typeface="Times New Roman" panose="02020603050405020304" pitchFamily="18" charset="0"/>
              </a:rPr>
              <a:t>National adolescent health and development strategy</a:t>
            </a:r>
            <a:endParaRPr lang="en-US" sz="2800"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4BA62AA8-9FF9-4990-85D9-A3922D1C8C65}"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pic>
        <p:nvPicPr>
          <p:cNvPr id="7" name="Picture 6" descr="adolescent-health-strategy-1-638.jpg"/>
          <p:cNvPicPr/>
          <p:nvPr/>
        </p:nvPicPr>
        <p:blipFill>
          <a:blip r:embed="rId1" cstate="print"/>
          <a:stretch>
            <a:fillRect/>
          </a:stretch>
        </p:blipFill>
        <p:spPr>
          <a:xfrm>
            <a:off x="2438400" y="838200"/>
            <a:ext cx="4267200" cy="5486400"/>
          </a:xfrm>
          <a:prstGeom prst="rect">
            <a:avLst/>
          </a:prstGeom>
        </p:spPr>
      </p:pic>
    </p:spTree>
  </p:cSld>
  <p:clrMapOvr>
    <a:masterClrMapping/>
  </p:clrMapOvr>
  <p:transition>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15962"/>
          </a:xfrm>
          <a:solidFill>
            <a:srgbClr val="92D050"/>
          </a:solidFill>
          <a:ln w="28575">
            <a:solidFill>
              <a:srgbClr val="FF0000"/>
            </a:solidFill>
          </a:ln>
        </p:spPr>
        <p:txBody>
          <a:bodyPr>
            <a:noAutofit/>
          </a:bodyPr>
          <a:lstStyle/>
          <a:p>
            <a:r>
              <a:rPr lang="en-US" sz="2800" b="1" dirty="0">
                <a:latin typeface="Times New Roman" panose="02020603050405020304" pitchFamily="18" charset="0"/>
                <a:cs typeface="Times New Roman" panose="02020603050405020304" pitchFamily="18" charset="0"/>
              </a:rPr>
              <a:t>National adolescent health and development strategy</a:t>
            </a:r>
            <a:endParaRPr lang="en-US" sz="2800"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4E3885A1-51B6-43C8-93D1-C6A4EC04D36D}"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pic>
        <p:nvPicPr>
          <p:cNvPr id="8" name="Picture 7"/>
          <p:cNvPicPr/>
          <p:nvPr/>
        </p:nvPicPr>
        <p:blipFill>
          <a:blip r:embed="rId1"/>
          <a:srcRect/>
          <a:stretch>
            <a:fillRect/>
          </a:stretch>
        </p:blipFill>
        <p:spPr bwMode="auto">
          <a:xfrm>
            <a:off x="533400" y="838200"/>
            <a:ext cx="8153400" cy="5334000"/>
          </a:xfrm>
          <a:prstGeom prst="rect">
            <a:avLst/>
          </a:prstGeom>
          <a:noFill/>
          <a:ln w="9525">
            <a:solidFill>
              <a:srgbClr val="0000FF"/>
            </a:solidFill>
            <a:miter lim="800000"/>
            <a:headEnd/>
            <a:tailEnd/>
          </a:ln>
        </p:spPr>
      </p:pic>
    </p:spTree>
  </p:cSld>
  <p:clrMapOvr>
    <a:masterClrMapping/>
  </p:clrMapOvr>
  <p:transition>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15962"/>
          </a:xfrm>
          <a:solidFill>
            <a:srgbClr val="92D050"/>
          </a:solidFill>
          <a:ln w="28575">
            <a:solidFill>
              <a:srgbClr val="FF0000"/>
            </a:solidFill>
          </a:ln>
        </p:spPr>
        <p:txBody>
          <a:bodyPr>
            <a:noAutofit/>
          </a:bodyPr>
          <a:lstStyle/>
          <a:p>
            <a:r>
              <a:rPr lang="en-US" sz="2800" b="1" dirty="0">
                <a:latin typeface="Times New Roman" panose="02020603050405020304" pitchFamily="18" charset="0"/>
                <a:cs typeface="Times New Roman" panose="02020603050405020304" pitchFamily="18" charset="0"/>
              </a:rPr>
              <a:t>National adolescent health and development strategy</a:t>
            </a:r>
            <a:endParaRPr lang="en-US" sz="2800"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6F93105E-FDE2-452F-BC8D-C33F69FB15D7}"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72705" name="Rectangle 1"/>
          <p:cNvSpPr>
            <a:spLocks noChangeArrowheads="1"/>
          </p:cNvSpPr>
          <p:nvPr/>
        </p:nvSpPr>
        <p:spPr bwMode="auto">
          <a:xfrm>
            <a:off x="457200" y="885885"/>
            <a:ext cx="8229600" cy="5115311"/>
          </a:xfrm>
          <a:prstGeom prst="rect">
            <a:avLst/>
          </a:prstGeom>
          <a:noFill/>
          <a:ln w="9525">
            <a:solidFill>
              <a:srgbClr val="0000FF"/>
            </a:solid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50000"/>
              </a:lnSpc>
              <a:spcBef>
                <a:spcPct val="0"/>
              </a:spcBef>
              <a:spcAft>
                <a:spcPct val="0"/>
              </a:spcAft>
              <a:buClrTx/>
              <a:buSzTx/>
              <a:buFontTx/>
              <a:buNone/>
              <a:tabLst>
                <a:tab pos="914400" algn="l"/>
              </a:tabLst>
            </a:pPr>
            <a:r>
              <a:rPr kumimoji="0" 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Goal </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914400" algn="l"/>
              </a:tabLst>
            </a:pPr>
            <a:r>
              <a:rPr kumimoji="0" 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 improve the health and socioeconomic status of adolescents.</a:t>
            </a:r>
            <a:endParaRPr kumimoji="0" 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tabLst>
                <a:tab pos="914400" algn="l"/>
              </a:tabLst>
            </a:pPr>
            <a:r>
              <a:rPr kumimoji="0" 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Objectives </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457200" marR="0" lvl="1" indent="0" algn="just" defTabSz="914400" rtl="0" eaLnBrk="0" fontAlgn="base" latinLnBrk="0" hangingPunct="0">
              <a:lnSpc>
                <a:spcPct val="150000"/>
              </a:lnSpc>
              <a:spcBef>
                <a:spcPct val="0"/>
              </a:spcBef>
              <a:spcAft>
                <a:spcPct val="0"/>
              </a:spcAft>
              <a:buClrTx/>
              <a:buSzTx/>
              <a:buFont typeface="Wingdings 3" pitchFamily="18" charset="2"/>
              <a:buChar char=""/>
              <a:tabLst>
                <a:tab pos="914400" algn="l"/>
              </a:tabLst>
            </a:pPr>
            <a:r>
              <a:rPr kumimoji="0" 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Increase the availability of and access to information on adolescent health and development; </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457200" marR="0" lvl="1" indent="0" algn="just" defTabSz="914400" rtl="0" eaLnBrk="0" fontAlgn="base" latinLnBrk="0" hangingPunct="0">
              <a:lnSpc>
                <a:spcPct val="150000"/>
              </a:lnSpc>
              <a:spcBef>
                <a:spcPct val="0"/>
              </a:spcBef>
              <a:spcAft>
                <a:spcPct val="0"/>
              </a:spcAft>
              <a:buClrTx/>
              <a:buSzTx/>
              <a:buFont typeface="Wingdings 3" pitchFamily="18" charset="2"/>
              <a:buChar char=""/>
              <a:tabLst>
                <a:tab pos="914400" algn="l"/>
              </a:tabLst>
            </a:pPr>
            <a:r>
              <a:rPr kumimoji="0" 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Provide opportunities to build skills among adolescents, service providers, and educators; </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457200" marR="0" lvl="1" indent="0" algn="just" defTabSz="914400" rtl="0" eaLnBrk="0" fontAlgn="base" latinLnBrk="0" hangingPunct="0">
              <a:lnSpc>
                <a:spcPct val="150000"/>
              </a:lnSpc>
              <a:spcBef>
                <a:spcPct val="0"/>
              </a:spcBef>
              <a:spcAft>
                <a:spcPct val="0"/>
              </a:spcAft>
              <a:buClrTx/>
              <a:buSzTx/>
              <a:buFont typeface="Wingdings 3" pitchFamily="18" charset="2"/>
              <a:buChar char=""/>
              <a:tabLst>
                <a:tab pos="914400" algn="l"/>
              </a:tabLst>
            </a:pPr>
            <a:r>
              <a:rPr kumimoji="0" 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Increase accessibility and utilization of health and counseling services among adolescents; </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457200" marR="0" lvl="1" indent="0" algn="just" defTabSz="914400" rtl="0" eaLnBrk="0" fontAlgn="base" latinLnBrk="0" hangingPunct="0">
              <a:lnSpc>
                <a:spcPct val="150000"/>
              </a:lnSpc>
              <a:spcBef>
                <a:spcPct val="0"/>
              </a:spcBef>
              <a:spcAft>
                <a:spcPct val="0"/>
              </a:spcAft>
              <a:buClrTx/>
              <a:buSzTx/>
              <a:buFont typeface="Wingdings 3" pitchFamily="18" charset="2"/>
              <a:buChar char=""/>
              <a:tabLst>
                <a:tab pos="914400" algn="l"/>
              </a:tabLst>
            </a:pPr>
            <a:r>
              <a:rPr kumimoji="0" 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Promote a safe and supportive environment for adolescents to improve their legal, social, and economic status </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a:solidFill>
            <a:srgbClr val="92D050"/>
          </a:solidFill>
          <a:ln w="28575">
            <a:solidFill>
              <a:srgbClr val="FF0000"/>
            </a:solidFill>
          </a:ln>
        </p:spPr>
        <p:txBody>
          <a:bodyPr>
            <a:normAutofit fontScale="90000"/>
          </a:bodyPr>
          <a:lstStyle/>
          <a:p>
            <a:r>
              <a:rPr lang="en-US" b="1" dirty="0">
                <a:latin typeface="Times New Roman" panose="02020603050405020304" pitchFamily="18" charset="0"/>
                <a:cs typeface="Times New Roman" panose="02020603050405020304" pitchFamily="18" charset="0"/>
              </a:rPr>
              <a:t>Introduction</a:t>
            </a:r>
            <a:endParaRPr lang="en-US"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973F1D83-14A5-4F65-8EF9-764A667D9FBA}"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pic>
        <p:nvPicPr>
          <p:cNvPr id="35843" name="Picture 3"/>
          <p:cNvPicPr>
            <a:picLocks noChangeAspect="1" noChangeArrowheads="1"/>
          </p:cNvPicPr>
          <p:nvPr/>
        </p:nvPicPr>
        <p:blipFill>
          <a:blip r:embed="rId1"/>
          <a:srcRect/>
          <a:stretch>
            <a:fillRect/>
          </a:stretch>
        </p:blipFill>
        <p:spPr bwMode="auto">
          <a:xfrm>
            <a:off x="294372" y="914400"/>
            <a:ext cx="8392428" cy="4571999"/>
          </a:xfrm>
          <a:prstGeom prst="rect">
            <a:avLst/>
          </a:prstGeom>
          <a:noFill/>
          <a:ln w="9525">
            <a:noFill/>
            <a:miter lim="800000"/>
            <a:headEnd/>
            <a:tailEnd/>
          </a:ln>
          <a:effectLst/>
        </p:spPr>
      </p:pic>
      <p:sp>
        <p:nvSpPr>
          <p:cNvPr id="35844" name="Rectangle 4"/>
          <p:cNvSpPr>
            <a:spLocks noChangeArrowheads="1"/>
          </p:cNvSpPr>
          <p:nvPr/>
        </p:nvSpPr>
        <p:spPr bwMode="auto">
          <a:xfrm>
            <a:off x="457200" y="5486401"/>
            <a:ext cx="8229600" cy="830997"/>
          </a:xfrm>
          <a:prstGeom prst="rect">
            <a:avLst/>
          </a:prstGeom>
          <a:solidFill>
            <a:srgbClr val="FFFF00"/>
          </a:solid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GB"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second decade - No longer children, not yet adults and it's a </a:t>
            </a:r>
            <a:r>
              <a:rPr kumimoji="0" 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transitional period from childhood to adulthood</a:t>
            </a:r>
            <a:endParaRPr kumimoji="0" lang="en-US" sz="3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med">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15962"/>
          </a:xfrm>
          <a:solidFill>
            <a:srgbClr val="92D050"/>
          </a:solidFill>
          <a:ln w="28575">
            <a:solidFill>
              <a:srgbClr val="FF0000"/>
            </a:solidFill>
          </a:ln>
        </p:spPr>
        <p:txBody>
          <a:bodyPr>
            <a:noAutofit/>
          </a:bodyPr>
          <a:lstStyle/>
          <a:p>
            <a:r>
              <a:rPr lang="en-US" sz="2800" b="1" dirty="0">
                <a:latin typeface="Times New Roman" panose="02020603050405020304" pitchFamily="18" charset="0"/>
                <a:cs typeface="Times New Roman" panose="02020603050405020304" pitchFamily="18" charset="0"/>
              </a:rPr>
              <a:t>National adolescent health and development strategy</a:t>
            </a:r>
            <a:endParaRPr lang="en-US" sz="2800"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5915EFF2-B686-4ADD-8413-8E7C22BE2115}"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72705" name="Rectangle 1"/>
          <p:cNvSpPr>
            <a:spLocks noChangeArrowheads="1"/>
          </p:cNvSpPr>
          <p:nvPr/>
        </p:nvSpPr>
        <p:spPr bwMode="auto">
          <a:xfrm>
            <a:off x="457200" y="885885"/>
            <a:ext cx="8229600" cy="3730317"/>
          </a:xfrm>
          <a:prstGeom prst="rect">
            <a:avLst/>
          </a:prstGeom>
          <a:noFill/>
          <a:ln w="9525">
            <a:solidFill>
              <a:srgbClr val="0000FF"/>
            </a:solidFill>
            <a:miter lim="800000"/>
          </a:ln>
          <a:effectLst/>
        </p:spPr>
        <p:txBody>
          <a:bodyPr vert="horz" wrap="square" lIns="91440" tIns="45720" rIns="91440" bIns="45720" numCol="1" anchor="ctr" anchorCtr="0" compatLnSpc="1">
            <a:spAutoFit/>
          </a:bodyPr>
          <a:lstStyle/>
          <a:p>
            <a:pPr algn="just">
              <a:lnSpc>
                <a:spcPct val="150000"/>
              </a:lnSpc>
            </a:pPr>
            <a:r>
              <a:rPr lang="en-US" sz="2000" b="1" dirty="0">
                <a:latin typeface="Times New Roman" panose="02020603050405020304" pitchFamily="18" charset="0"/>
                <a:cs typeface="Times New Roman" panose="02020603050405020304" pitchFamily="18" charset="0"/>
              </a:rPr>
              <a:t>Targets:</a:t>
            </a:r>
            <a:endParaRPr lang="en-US" sz="20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To make all health facilities as adolescent friendly as per the envision of National Health policy (2014) and NHSS (2016-2021)</a:t>
            </a:r>
            <a:endParaRPr lang="en-US" sz="20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To ensure universal access to ASRH services, the Nepal Health Sector Strategy Implementation Plan (2016-2021) aims to:</a:t>
            </a:r>
            <a:endParaRPr lang="en-US" sz="2000" dirty="0">
              <a:latin typeface="Times New Roman" panose="02020603050405020304" pitchFamily="18" charset="0"/>
              <a:cs typeface="Times New Roman" panose="02020603050405020304" pitchFamily="18" charset="0"/>
            </a:endParaRPr>
          </a:p>
          <a:p>
            <a:pPr lvl="0" algn="just">
              <a:lnSpc>
                <a:spcPct val="150000"/>
              </a:lnSpc>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scale up Adolescent Friendly Service (AFS) to all health facilities;</a:t>
            </a:r>
            <a:endParaRPr lang="en-US" sz="2000" dirty="0">
              <a:latin typeface="Times New Roman" panose="02020603050405020304" pitchFamily="18" charset="0"/>
              <a:cs typeface="Times New Roman" panose="02020603050405020304" pitchFamily="18" charset="0"/>
            </a:endParaRPr>
          </a:p>
          <a:p>
            <a:pPr lvl="0" algn="just">
              <a:lnSpc>
                <a:spcPct val="150000"/>
              </a:lnSpc>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behavioral skill focused ASRH training to 5,000 Health Service Providers and</a:t>
            </a:r>
            <a:endParaRPr lang="en-US" sz="2000" dirty="0">
              <a:latin typeface="Times New Roman" panose="02020603050405020304" pitchFamily="18" charset="0"/>
              <a:cs typeface="Times New Roman" panose="02020603050405020304" pitchFamily="18" charset="0"/>
            </a:endParaRPr>
          </a:p>
          <a:p>
            <a:pPr lvl="0" algn="just">
              <a:lnSpc>
                <a:spcPct val="150000"/>
              </a:lnSpc>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more than 100 health facilities to be certified with quality AFS by 2021</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ransition>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15962"/>
          </a:xfrm>
          <a:solidFill>
            <a:srgbClr val="92D050"/>
          </a:solidFill>
          <a:ln w="28575">
            <a:solidFill>
              <a:srgbClr val="FF0000"/>
            </a:solidFill>
          </a:ln>
        </p:spPr>
        <p:txBody>
          <a:bodyPr>
            <a:noAutofit/>
          </a:bodyPr>
          <a:lstStyle/>
          <a:p>
            <a:r>
              <a:rPr lang="en-US" sz="2800" b="1" dirty="0">
                <a:latin typeface="Times New Roman" panose="02020603050405020304" pitchFamily="18" charset="0"/>
                <a:cs typeface="Times New Roman" panose="02020603050405020304" pitchFamily="18" charset="0"/>
              </a:rPr>
              <a:t>National adolescent health and development strategy</a:t>
            </a:r>
            <a:endParaRPr lang="en-US" sz="2800"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3419DC33-8982-4834-94D3-567899FFE297}"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72705" name="Rectangle 1"/>
          <p:cNvSpPr>
            <a:spLocks noChangeArrowheads="1"/>
          </p:cNvSpPr>
          <p:nvPr/>
        </p:nvSpPr>
        <p:spPr bwMode="auto">
          <a:xfrm>
            <a:off x="457200" y="885884"/>
            <a:ext cx="8229600" cy="5170646"/>
          </a:xfrm>
          <a:prstGeom prst="rect">
            <a:avLst/>
          </a:prstGeom>
          <a:noFill/>
          <a:ln w="9525">
            <a:solidFill>
              <a:srgbClr val="0000FF"/>
            </a:solidFill>
            <a:miter lim="800000"/>
          </a:ln>
          <a:effectLst/>
        </p:spPr>
        <p:txBody>
          <a:bodyPr vert="horz" wrap="square" lIns="91440" tIns="45720" rIns="91440" bIns="45720" numCol="1" anchor="ctr" anchorCtr="0" compatLnSpc="1">
            <a:spAutoFit/>
          </a:bodyPr>
          <a:lstStyle/>
          <a:p>
            <a:pPr algn="just">
              <a:lnSpc>
                <a:spcPct val="150000"/>
              </a:lnSpc>
            </a:pPr>
            <a:r>
              <a:rPr lang="en-US" sz="2000" b="1" dirty="0">
                <a:latin typeface="Times New Roman" panose="02020603050405020304" pitchFamily="18" charset="0"/>
                <a:cs typeface="Times New Roman" panose="02020603050405020304" pitchFamily="18" charset="0"/>
              </a:rPr>
              <a:t>3. Intervention and Strategies:</a:t>
            </a:r>
            <a:endParaRPr lang="en-US" sz="2000" b="1" dirty="0">
              <a:latin typeface="Times New Roman" panose="02020603050405020304" pitchFamily="18" charset="0"/>
              <a:cs typeface="Times New Roman" panose="02020603050405020304" pitchFamily="18" charset="0"/>
            </a:endParaRPr>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pic>
        <p:nvPicPr>
          <p:cNvPr id="7" name="Picture 6"/>
          <p:cNvPicPr/>
          <p:nvPr/>
        </p:nvPicPr>
        <p:blipFill>
          <a:blip r:embed="rId1"/>
          <a:srcRect/>
          <a:stretch>
            <a:fillRect/>
          </a:stretch>
        </p:blipFill>
        <p:spPr bwMode="auto">
          <a:xfrm>
            <a:off x="2066925" y="1676400"/>
            <a:ext cx="5010150" cy="4348274"/>
          </a:xfrm>
          <a:prstGeom prst="rect">
            <a:avLst/>
          </a:prstGeom>
          <a:noFill/>
          <a:ln w="9525">
            <a:noFill/>
            <a:miter lim="800000"/>
            <a:headEnd/>
            <a:tailEnd/>
          </a:ln>
        </p:spPr>
      </p:pic>
    </p:spTree>
  </p:cSld>
  <p:clrMapOvr>
    <a:masterClrMapping/>
  </p:clrMapOvr>
  <p:transition>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15962"/>
          </a:xfrm>
          <a:solidFill>
            <a:srgbClr val="92D050"/>
          </a:solidFill>
          <a:ln w="28575">
            <a:solidFill>
              <a:srgbClr val="FF0000"/>
            </a:solidFill>
          </a:ln>
        </p:spPr>
        <p:txBody>
          <a:bodyPr>
            <a:noAutofit/>
          </a:bodyPr>
          <a:lstStyle/>
          <a:p>
            <a:r>
              <a:rPr lang="en-US" sz="2800" b="1" dirty="0">
                <a:latin typeface="Times New Roman" panose="02020603050405020304" pitchFamily="18" charset="0"/>
                <a:cs typeface="Times New Roman" panose="02020603050405020304" pitchFamily="18" charset="0"/>
              </a:rPr>
              <a:t>National adolescent health and development strategy</a:t>
            </a:r>
            <a:endParaRPr lang="en-US" sz="2800"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A055A11B-0286-4D61-87FB-3479D8A09A62}"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72705" name="Rectangle 1"/>
          <p:cNvSpPr>
            <a:spLocks noChangeArrowheads="1"/>
          </p:cNvSpPr>
          <p:nvPr/>
        </p:nvSpPr>
        <p:spPr bwMode="auto">
          <a:xfrm>
            <a:off x="457200" y="885884"/>
            <a:ext cx="8229600" cy="5170646"/>
          </a:xfrm>
          <a:prstGeom prst="rect">
            <a:avLst/>
          </a:prstGeom>
          <a:noFill/>
          <a:ln w="9525">
            <a:solidFill>
              <a:srgbClr val="0000FF"/>
            </a:solidFill>
            <a:miter lim="800000"/>
          </a:ln>
          <a:effectLst/>
        </p:spPr>
        <p:txBody>
          <a:bodyPr vert="horz" wrap="square" lIns="91440" tIns="45720" rIns="91440" bIns="45720" numCol="1" anchor="ctr" anchorCtr="0" compatLnSpc="1">
            <a:spAutoFit/>
          </a:bodyPr>
          <a:lstStyle/>
          <a:p>
            <a:pPr algn="just">
              <a:lnSpc>
                <a:spcPct val="150000"/>
              </a:lnSpc>
            </a:pPr>
            <a:r>
              <a:rPr lang="en-US" sz="2000" b="1" dirty="0">
                <a:latin typeface="Times New Roman" panose="02020603050405020304" pitchFamily="18" charset="0"/>
                <a:cs typeface="Times New Roman" panose="02020603050405020304" pitchFamily="18" charset="0"/>
              </a:rPr>
              <a:t>3. Intervention and Strategies:</a:t>
            </a:r>
            <a:endParaRPr lang="en-US" sz="2000" b="1" dirty="0">
              <a:latin typeface="Times New Roman" panose="02020603050405020304" pitchFamily="18" charset="0"/>
              <a:cs typeface="Times New Roman" panose="02020603050405020304" pitchFamily="18" charset="0"/>
            </a:endParaRPr>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pic>
        <p:nvPicPr>
          <p:cNvPr id="8" name="Picture 7"/>
          <p:cNvPicPr/>
          <p:nvPr/>
        </p:nvPicPr>
        <p:blipFill>
          <a:blip r:embed="rId1"/>
          <a:srcRect/>
          <a:stretch>
            <a:fillRect/>
          </a:stretch>
        </p:blipFill>
        <p:spPr bwMode="auto">
          <a:xfrm>
            <a:off x="914400" y="1600200"/>
            <a:ext cx="7391399" cy="4038600"/>
          </a:xfrm>
          <a:prstGeom prst="rect">
            <a:avLst/>
          </a:prstGeom>
          <a:noFill/>
          <a:ln w="9525">
            <a:noFill/>
            <a:miter lim="800000"/>
            <a:headEnd/>
            <a:tailEnd/>
          </a:ln>
        </p:spPr>
      </p:pic>
    </p:spTree>
  </p:cSld>
  <p:clrMapOvr>
    <a:masterClrMapping/>
  </p:clrMapOvr>
  <p:transition>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15962"/>
          </a:xfrm>
          <a:solidFill>
            <a:srgbClr val="92D050"/>
          </a:solidFill>
          <a:ln w="28575">
            <a:solidFill>
              <a:srgbClr val="FF0000"/>
            </a:solidFill>
          </a:ln>
        </p:spPr>
        <p:txBody>
          <a:bodyPr>
            <a:noAutofit/>
          </a:bodyPr>
          <a:lstStyle/>
          <a:p>
            <a:r>
              <a:rPr lang="en-US" sz="2800" b="1" dirty="0">
                <a:latin typeface="Times New Roman" panose="02020603050405020304" pitchFamily="18" charset="0"/>
                <a:cs typeface="Times New Roman" panose="02020603050405020304" pitchFamily="18" charset="0"/>
              </a:rPr>
              <a:t>National adolescent health and development strategy</a:t>
            </a:r>
            <a:endParaRPr lang="en-US" sz="2800"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C287EFE6-FBED-4575-AB5A-A353782A39A3}"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72705" name="Rectangle 1"/>
          <p:cNvSpPr>
            <a:spLocks noChangeArrowheads="1"/>
          </p:cNvSpPr>
          <p:nvPr/>
        </p:nvSpPr>
        <p:spPr bwMode="auto">
          <a:xfrm>
            <a:off x="457200" y="885884"/>
            <a:ext cx="8229600" cy="5632311"/>
          </a:xfrm>
          <a:prstGeom prst="rect">
            <a:avLst/>
          </a:prstGeom>
          <a:noFill/>
          <a:ln w="9525">
            <a:solidFill>
              <a:srgbClr val="0000FF"/>
            </a:solidFill>
            <a:miter lim="800000"/>
          </a:ln>
          <a:effectLst/>
        </p:spPr>
        <p:txBody>
          <a:bodyPr vert="horz" wrap="square" lIns="91440" tIns="45720" rIns="91440" bIns="45720" numCol="1" anchor="ctr" anchorCtr="0" compatLnSpc="1">
            <a:spAutoFit/>
          </a:bodyPr>
          <a:lstStyle/>
          <a:p>
            <a:pPr algn="just">
              <a:lnSpc>
                <a:spcPct val="150000"/>
              </a:lnSpc>
            </a:pPr>
            <a:r>
              <a:rPr lang="en-US" sz="2000" b="1" dirty="0">
                <a:latin typeface="Times New Roman" panose="02020603050405020304" pitchFamily="18" charset="0"/>
                <a:cs typeface="Times New Roman" panose="02020603050405020304" pitchFamily="18" charset="0"/>
              </a:rPr>
              <a:t>3. Intervention and Strategies: </a:t>
            </a:r>
            <a:endParaRPr lang="en-US" sz="2000" b="1" dirty="0">
              <a:latin typeface="Times New Roman" panose="02020603050405020304" pitchFamily="18" charset="0"/>
              <a:cs typeface="Times New Roman" panose="02020603050405020304" pitchFamily="18" charset="0"/>
            </a:endParaRPr>
          </a:p>
          <a:p>
            <a:pPr algn="just">
              <a:lnSpc>
                <a:spcPct val="150000"/>
              </a:lnSpc>
            </a:pPr>
            <a:r>
              <a:rPr lang="en-US" sz="2000" b="1" dirty="0">
                <a:solidFill>
                  <a:srgbClr val="FF0000"/>
                </a:solidFill>
                <a:latin typeface="Times New Roman" panose="02020603050405020304" pitchFamily="18" charset="0"/>
                <a:cs typeface="Times New Roman" panose="02020603050405020304" pitchFamily="18" charset="0"/>
              </a:rPr>
              <a:t>(4A1Q)</a:t>
            </a:r>
            <a:endParaRPr lang="en-US" sz="2000" b="1" dirty="0">
              <a:solidFill>
                <a:srgbClr val="FF0000"/>
              </a:solidFill>
              <a:latin typeface="Times New Roman" panose="02020603050405020304" pitchFamily="18" charset="0"/>
              <a:cs typeface="Times New Roman" panose="02020603050405020304" pitchFamily="18" charset="0"/>
            </a:endParaRPr>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pic>
        <p:nvPicPr>
          <p:cNvPr id="9" name="Picture 8"/>
          <p:cNvPicPr/>
          <p:nvPr/>
        </p:nvPicPr>
        <p:blipFill>
          <a:blip r:embed="rId1"/>
          <a:srcRect/>
          <a:stretch>
            <a:fillRect/>
          </a:stretch>
        </p:blipFill>
        <p:spPr bwMode="auto">
          <a:xfrm>
            <a:off x="914400" y="1905000"/>
            <a:ext cx="7467600" cy="3581400"/>
          </a:xfrm>
          <a:prstGeom prst="rect">
            <a:avLst/>
          </a:prstGeom>
          <a:noFill/>
          <a:ln w="9525">
            <a:noFill/>
            <a:miter lim="800000"/>
            <a:headEnd/>
            <a:tailEnd/>
          </a:ln>
        </p:spPr>
      </p:pic>
    </p:spTree>
  </p:cSld>
  <p:clrMapOvr>
    <a:masterClrMapping/>
  </p:clrMapOvr>
  <p:transition>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15962"/>
          </a:xfrm>
          <a:solidFill>
            <a:srgbClr val="92D050"/>
          </a:solidFill>
          <a:ln w="28575">
            <a:solidFill>
              <a:srgbClr val="FF0000"/>
            </a:solidFill>
          </a:ln>
        </p:spPr>
        <p:txBody>
          <a:bodyPr>
            <a:noAutofit/>
          </a:bodyPr>
          <a:lstStyle/>
          <a:p>
            <a:r>
              <a:rPr lang="en-US" sz="2800" b="1" dirty="0">
                <a:latin typeface="Times New Roman" panose="02020603050405020304" pitchFamily="18" charset="0"/>
                <a:cs typeface="Times New Roman" panose="02020603050405020304" pitchFamily="18" charset="0"/>
              </a:rPr>
              <a:t>National adolescent health and development strategy</a:t>
            </a:r>
            <a:endParaRPr lang="en-US" sz="2800"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FE45F8BC-C441-465B-B8A8-C54A94F59C35}"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72705" name="Rectangle 1"/>
          <p:cNvSpPr>
            <a:spLocks noChangeArrowheads="1"/>
          </p:cNvSpPr>
          <p:nvPr/>
        </p:nvSpPr>
        <p:spPr bwMode="auto">
          <a:xfrm>
            <a:off x="457200" y="885884"/>
            <a:ext cx="8229600" cy="5170646"/>
          </a:xfrm>
          <a:prstGeom prst="rect">
            <a:avLst/>
          </a:prstGeom>
          <a:noFill/>
          <a:ln w="9525">
            <a:solidFill>
              <a:srgbClr val="0000FF"/>
            </a:solidFill>
            <a:miter lim="800000"/>
          </a:ln>
          <a:effectLst/>
        </p:spPr>
        <p:txBody>
          <a:bodyPr vert="horz" wrap="square" lIns="91440" tIns="45720" rIns="91440" bIns="45720" numCol="1" anchor="ctr" anchorCtr="0" compatLnSpc="1">
            <a:spAutoFit/>
          </a:bodyPr>
          <a:lstStyle/>
          <a:p>
            <a:pPr algn="just">
              <a:lnSpc>
                <a:spcPct val="150000"/>
              </a:lnSpc>
            </a:pPr>
            <a:r>
              <a:rPr lang="en-US" sz="2000" b="1" dirty="0">
                <a:latin typeface="Times New Roman" panose="02020603050405020304" pitchFamily="18" charset="0"/>
                <a:cs typeface="Times New Roman" panose="02020603050405020304" pitchFamily="18" charset="0"/>
              </a:rPr>
              <a:t>3. Intervention and Strategies:</a:t>
            </a:r>
            <a:endParaRPr lang="en-US" sz="2000" b="1" dirty="0">
              <a:latin typeface="Times New Roman" panose="02020603050405020304" pitchFamily="18" charset="0"/>
              <a:cs typeface="Times New Roman" panose="02020603050405020304" pitchFamily="18" charset="0"/>
            </a:endParaRPr>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pic>
        <p:nvPicPr>
          <p:cNvPr id="8" name="Picture 7"/>
          <p:cNvPicPr/>
          <p:nvPr/>
        </p:nvPicPr>
        <p:blipFill>
          <a:blip r:embed="rId1"/>
          <a:srcRect/>
          <a:stretch>
            <a:fillRect/>
          </a:stretch>
        </p:blipFill>
        <p:spPr bwMode="auto">
          <a:xfrm>
            <a:off x="685800" y="1524000"/>
            <a:ext cx="7620000" cy="4267199"/>
          </a:xfrm>
          <a:prstGeom prst="rect">
            <a:avLst/>
          </a:prstGeom>
          <a:noFill/>
          <a:ln w="9525">
            <a:noFill/>
            <a:miter lim="800000"/>
            <a:headEnd/>
            <a:tailEnd/>
          </a:ln>
        </p:spPr>
      </p:pic>
    </p:spTree>
  </p:cSld>
  <p:clrMapOvr>
    <a:masterClrMapping/>
  </p:clrMapOvr>
  <p:transition>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15962"/>
          </a:xfrm>
          <a:solidFill>
            <a:srgbClr val="92D050"/>
          </a:solidFill>
          <a:ln w="28575">
            <a:solidFill>
              <a:srgbClr val="FF0000"/>
            </a:solidFill>
          </a:ln>
        </p:spPr>
        <p:txBody>
          <a:bodyPr>
            <a:noAutofit/>
          </a:bodyPr>
          <a:lstStyle/>
          <a:p>
            <a:r>
              <a:rPr lang="en-US" sz="3600" b="1" dirty="0">
                <a:latin typeface="Times New Roman" panose="02020603050405020304" pitchFamily="18" charset="0"/>
                <a:cs typeface="Times New Roman" panose="02020603050405020304" pitchFamily="18" charset="0"/>
              </a:rPr>
              <a:t>Adolescent friendly services</a:t>
            </a:r>
            <a:endParaRPr lang="en-US" sz="3600"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C182B2F7-666A-403C-A2A6-CDA8D655D9AC}"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72705" name="Rectangle 1"/>
          <p:cNvSpPr>
            <a:spLocks noChangeArrowheads="1"/>
          </p:cNvSpPr>
          <p:nvPr/>
        </p:nvSpPr>
        <p:spPr bwMode="auto">
          <a:xfrm>
            <a:off x="457200" y="885884"/>
            <a:ext cx="8229600" cy="5170646"/>
          </a:xfrm>
          <a:prstGeom prst="rect">
            <a:avLst/>
          </a:prstGeom>
          <a:noFill/>
          <a:ln w="9525">
            <a:solidFill>
              <a:srgbClr val="0000FF"/>
            </a:solidFill>
            <a:miter lim="800000"/>
          </a:ln>
          <a:effectLst/>
        </p:spPr>
        <p:txBody>
          <a:bodyPr vert="horz" wrap="square" lIns="91440" tIns="45720" rIns="91440" bIns="45720" numCol="1" anchor="ctr" anchorCtr="0" compatLnSpc="1">
            <a:spAutoFit/>
          </a:bodyPr>
          <a:lstStyle/>
          <a:p>
            <a:pPr algn="just">
              <a:lnSpc>
                <a:spcPct val="150000"/>
              </a:lnSpc>
            </a:pPr>
            <a:endParaRPr lang="en-US" sz="2000" b="1" dirty="0">
              <a:latin typeface="Times New Roman" panose="02020603050405020304" pitchFamily="18" charset="0"/>
              <a:cs typeface="Times New Roman" panose="02020603050405020304" pitchFamily="18" charset="0"/>
            </a:endParaRPr>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pic>
        <p:nvPicPr>
          <p:cNvPr id="10" name="Picture 9" descr="adolescent-sexual-and-reproduction-health-presentation-22-638.jpg"/>
          <p:cNvPicPr>
            <a:picLocks noChangeAspect="1"/>
          </p:cNvPicPr>
          <p:nvPr/>
        </p:nvPicPr>
        <p:blipFill>
          <a:blip r:embed="rId1"/>
          <a:stretch>
            <a:fillRect/>
          </a:stretch>
        </p:blipFill>
        <p:spPr>
          <a:xfrm>
            <a:off x="1771650" y="1147762"/>
            <a:ext cx="6076950" cy="4562475"/>
          </a:xfrm>
          <a:prstGeom prst="rect">
            <a:avLst/>
          </a:prstGeom>
        </p:spPr>
      </p:pic>
    </p:spTree>
  </p:cSld>
  <p:clrMapOvr>
    <a:masterClrMapping/>
  </p:clrMapOvr>
  <p:transition>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15962"/>
          </a:xfrm>
          <a:solidFill>
            <a:srgbClr val="92D050"/>
          </a:solidFill>
          <a:ln w="28575">
            <a:solidFill>
              <a:srgbClr val="FF0000"/>
            </a:solidFill>
          </a:ln>
        </p:spPr>
        <p:txBody>
          <a:bodyPr>
            <a:noAutofit/>
          </a:bodyPr>
          <a:lstStyle/>
          <a:p>
            <a:r>
              <a:rPr lang="en-US" sz="3600" b="1" dirty="0">
                <a:latin typeface="Times New Roman" panose="02020603050405020304" pitchFamily="18" charset="0"/>
                <a:cs typeface="Times New Roman" panose="02020603050405020304" pitchFamily="18" charset="0"/>
              </a:rPr>
              <a:t>Adolescent friendly services</a:t>
            </a:r>
            <a:endParaRPr lang="en-US" sz="3600"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9DEFFE12-7306-4715-A0F9-1EB3008F0A70}"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72705" name="Rectangle 1"/>
          <p:cNvSpPr>
            <a:spLocks noChangeArrowheads="1"/>
          </p:cNvSpPr>
          <p:nvPr/>
        </p:nvSpPr>
        <p:spPr bwMode="auto">
          <a:xfrm>
            <a:off x="457200" y="885884"/>
            <a:ext cx="8229600" cy="5170646"/>
          </a:xfrm>
          <a:prstGeom prst="rect">
            <a:avLst/>
          </a:prstGeom>
          <a:noFill/>
          <a:ln w="9525">
            <a:solidFill>
              <a:srgbClr val="0000FF"/>
            </a:solidFill>
            <a:miter lim="800000"/>
          </a:ln>
          <a:effectLst/>
        </p:spPr>
        <p:txBody>
          <a:bodyPr vert="horz" wrap="square" lIns="91440" tIns="45720" rIns="91440" bIns="45720" numCol="1" anchor="ctr" anchorCtr="0" compatLnSpc="1">
            <a:spAutoFit/>
          </a:bodyPr>
          <a:lstStyle/>
          <a:p>
            <a:pPr algn="just">
              <a:lnSpc>
                <a:spcPct val="150000"/>
              </a:lnSpc>
            </a:pPr>
            <a:endParaRPr lang="en-US" sz="2000" b="1" dirty="0">
              <a:latin typeface="Times New Roman" panose="02020603050405020304" pitchFamily="18" charset="0"/>
              <a:cs typeface="Times New Roman" panose="02020603050405020304" pitchFamily="18" charset="0"/>
            </a:endParaRPr>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b="1" dirty="0"/>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pic>
        <p:nvPicPr>
          <p:cNvPr id="9" name="Picture 8" descr="Nisha and Bhagwandev infront of the health post.JPG"/>
          <p:cNvPicPr/>
          <p:nvPr/>
        </p:nvPicPr>
        <p:blipFill>
          <a:blip r:embed="rId1"/>
          <a:stretch>
            <a:fillRect/>
          </a:stretch>
        </p:blipFill>
        <p:spPr>
          <a:xfrm>
            <a:off x="609600" y="990600"/>
            <a:ext cx="7924800" cy="4953000"/>
          </a:xfrm>
          <a:prstGeom prst="rect">
            <a:avLst/>
          </a:prstGeom>
        </p:spPr>
      </p:pic>
    </p:spTree>
  </p:cSld>
  <p:clrMapOvr>
    <a:masterClrMapping/>
  </p:clrMapOvr>
  <p:transition>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15962"/>
          </a:xfrm>
          <a:solidFill>
            <a:srgbClr val="92D050"/>
          </a:solidFill>
          <a:ln w="28575">
            <a:solidFill>
              <a:srgbClr val="FF0000"/>
            </a:solidFill>
          </a:ln>
        </p:spPr>
        <p:txBody>
          <a:bodyPr>
            <a:noAutofit/>
          </a:bodyPr>
          <a:lstStyle/>
          <a:p>
            <a:r>
              <a:rPr lang="en-US" sz="3600" b="1" dirty="0">
                <a:latin typeface="Times New Roman" panose="02020603050405020304" pitchFamily="18" charset="0"/>
                <a:cs typeface="Times New Roman" panose="02020603050405020304" pitchFamily="18" charset="0"/>
              </a:rPr>
              <a:t>Adolescent friendly services</a:t>
            </a:r>
            <a:endParaRPr lang="en-US" sz="3600"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E372A809-299A-4B5A-AF35-71C9BC75F85E}"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76802" name="Rectangle 2"/>
          <p:cNvSpPr>
            <a:spLocks noChangeArrowheads="1"/>
          </p:cNvSpPr>
          <p:nvPr/>
        </p:nvSpPr>
        <p:spPr bwMode="auto">
          <a:xfrm>
            <a:off x="228600" y="941725"/>
            <a:ext cx="8610600" cy="3477875"/>
          </a:xfrm>
          <a:prstGeom prst="rect">
            <a:avLst/>
          </a:prstGeom>
          <a:noFill/>
          <a:ln w="9525">
            <a:solidFill>
              <a:srgbClr val="0000FF"/>
            </a:solid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spcBef>
                <a:spcPct val="0"/>
              </a:spcBef>
              <a:spcAft>
                <a:spcPct val="0"/>
              </a:spcAft>
              <a:buClrTx/>
              <a:buSzTx/>
              <a:buFont typeface="Wingdings" panose="05000000000000000000" pitchFamily="2" charset="2"/>
              <a:buChar char="Ø"/>
            </a:pPr>
            <a:r>
              <a:rPr kumimoji="0" 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National ASRH program has been gradually scaled up to 70 of the 75 districts covering 1134 health facilities till the end of current fiscal year 2073/74.</a:t>
            </a:r>
            <a:endParaRPr kumimoji="0" 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spcBef>
                <a:spcPct val="0"/>
              </a:spcBef>
              <a:spcAft>
                <a:spcPct val="0"/>
              </a:spcAft>
              <a:buClrTx/>
              <a:buSzTx/>
            </a:pPr>
            <a:r>
              <a:rPr kumimoji="0" 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spcBef>
                <a:spcPct val="0"/>
              </a:spcBef>
              <a:spcAft>
                <a:spcPct val="0"/>
              </a:spcAft>
              <a:buClrTx/>
              <a:buSzTx/>
              <a:buFont typeface="Wingdings" panose="05000000000000000000" pitchFamily="2" charset="2"/>
              <a:buChar char="Ø"/>
            </a:pPr>
            <a:r>
              <a:rPr kumimoji="0" 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Different development partners such as UNFPA, UNICEF, WHO, Save the Children, </a:t>
            </a:r>
            <a:r>
              <a:rPr kumimoji="0" 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Ipas</a:t>
            </a:r>
            <a:r>
              <a:rPr kumimoji="0" 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ADRA Nepal and MSI Nepal at national and </a:t>
            </a:r>
            <a:r>
              <a:rPr kumimoji="0" 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subnational</a:t>
            </a:r>
            <a:r>
              <a:rPr kumimoji="0" 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level supported to Family Health Division (FHD) for scaling up and strengthening ASRH services in the health facilities in order to make those health facilities as adolescent friendly service sites. </a:t>
            </a:r>
            <a:endParaRPr kumimoji="0" 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spcBef>
                <a:spcPct val="0"/>
              </a:spcBef>
              <a:spcAft>
                <a:spcPct val="0"/>
              </a:spcAft>
              <a:buClrTx/>
              <a:buSzTx/>
            </a:pPr>
            <a:endParaRPr kumimoji="0" 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spcBef>
                <a:spcPct val="0"/>
              </a:spcBef>
              <a:spcAft>
                <a:spcPct val="0"/>
              </a:spcAft>
              <a:buClrTx/>
              <a:buSzTx/>
              <a:buFont typeface="Wingdings" panose="05000000000000000000" pitchFamily="2" charset="2"/>
              <a:buChar char="Ø"/>
            </a:pPr>
            <a:r>
              <a:rPr kumimoji="0" 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remaining five districts (</a:t>
            </a:r>
            <a:r>
              <a:rPr kumimoji="0" 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Manang</a:t>
            </a:r>
            <a:r>
              <a:rPr kumimoji="0" 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Mustang, </a:t>
            </a:r>
            <a:r>
              <a:rPr kumimoji="0" 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Dolpa</a:t>
            </a:r>
            <a:r>
              <a:rPr kumimoji="0" 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Rasuwa</a:t>
            </a:r>
            <a:r>
              <a:rPr kumimoji="0" 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kumimoji="0" lang="en-US"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Sindhupalchowk</a:t>
            </a:r>
            <a:r>
              <a:rPr kumimoji="0" 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will be covered in the running FY 2074/75.</a:t>
            </a:r>
            <a:endParaRPr kumimoji="0" 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15962"/>
          </a:xfrm>
          <a:solidFill>
            <a:srgbClr val="92D050"/>
          </a:solidFill>
          <a:ln w="28575">
            <a:solidFill>
              <a:srgbClr val="FF0000"/>
            </a:solidFill>
          </a:ln>
        </p:spPr>
        <p:txBody>
          <a:bodyPr>
            <a:noAutofit/>
          </a:bodyPr>
          <a:lstStyle/>
          <a:p>
            <a:r>
              <a:rPr lang="en-US" sz="3600" b="1" dirty="0">
                <a:latin typeface="Times New Roman" panose="02020603050405020304" pitchFamily="18" charset="0"/>
                <a:cs typeface="Times New Roman" panose="02020603050405020304" pitchFamily="18" charset="0"/>
              </a:rPr>
              <a:t>Adolescent friendly services</a:t>
            </a:r>
            <a:endParaRPr lang="en-US" sz="3600"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E4185CA2-9CF7-4FBD-9AF9-F69349C10102}"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76802" name="Rectangle 2"/>
          <p:cNvSpPr>
            <a:spLocks noChangeArrowheads="1"/>
          </p:cNvSpPr>
          <p:nvPr/>
        </p:nvSpPr>
        <p:spPr bwMode="auto">
          <a:xfrm>
            <a:off x="228600" y="941725"/>
            <a:ext cx="8610600" cy="5262979"/>
          </a:xfrm>
          <a:prstGeom prst="rect">
            <a:avLst/>
          </a:prstGeom>
          <a:noFill/>
          <a:ln w="9525">
            <a:solidFill>
              <a:srgbClr val="0000FF"/>
            </a:solidFill>
            <a:miter lim="800000"/>
          </a:ln>
          <a:effectLst/>
        </p:spPr>
        <p:txBody>
          <a:bodyPr vert="horz" wrap="square" lIns="91440" tIns="45720" rIns="91440" bIns="45720" numCol="1" anchor="ctr" anchorCtr="0" compatLnSpc="1">
            <a:spAutoFit/>
          </a:bodyPr>
          <a:lstStyle/>
          <a:p>
            <a:pPr algn="just"/>
            <a:r>
              <a:rPr lang="en-US" sz="2800" b="1" dirty="0">
                <a:solidFill>
                  <a:srgbClr val="0000FF"/>
                </a:solidFill>
                <a:latin typeface="Times New Roman" panose="02020603050405020304" pitchFamily="18" charset="0"/>
                <a:cs typeface="Times New Roman" panose="02020603050405020304" pitchFamily="18" charset="0"/>
              </a:rPr>
              <a:t>Why do adolescent don’t get friendly services?</a:t>
            </a:r>
            <a:endParaRPr lang="en-US" sz="2800" dirty="0">
              <a:solidFill>
                <a:srgbClr val="0000FF"/>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Adolescents lack knowledge about what services are available and how to access them. </a:t>
            </a:r>
            <a:endParaRPr lang="en-US" sz="28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There may be legal restrictions on the use of services or cultural reasons why young people do not wish to be seen there.</a:t>
            </a:r>
            <a:endParaRPr lang="en-US" sz="28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Adolescents give high priority to confidentiality. </a:t>
            </a:r>
            <a:endParaRPr lang="en-US" sz="28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This may be more important than seeking treatment. </a:t>
            </a:r>
            <a:endParaRPr lang="en-US" sz="28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They are put off if the services are a long way away or are expensive. </a:t>
            </a:r>
            <a:endParaRPr lang="en-US" sz="28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They will not use unfriendly services or those with poorly trained staff.</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038"/>
            <a:ext cx="8991600" cy="715962"/>
          </a:xfrm>
          <a:solidFill>
            <a:srgbClr val="92D050"/>
          </a:solidFill>
          <a:ln w="28575">
            <a:solidFill>
              <a:srgbClr val="FF0000"/>
            </a:solidFill>
          </a:ln>
        </p:spPr>
        <p:txBody>
          <a:bodyPr>
            <a:noAutofit/>
          </a:bodyPr>
          <a:lstStyle/>
          <a:p>
            <a:r>
              <a:rPr lang="en-US" sz="2800" b="1" dirty="0">
                <a:latin typeface="Times New Roman" panose="02020603050405020304" pitchFamily="18" charset="0"/>
                <a:cs typeface="Times New Roman" panose="02020603050405020304" pitchFamily="18" charset="0"/>
              </a:rPr>
              <a:t>Adolescent friendly services can be made by focusing on</a:t>
            </a:r>
            <a:endParaRPr lang="en-US" sz="28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0BE9615F-2E65-4003-B572-021A6E678C07}"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76802" name="Rectangle 2"/>
          <p:cNvSpPr>
            <a:spLocks noChangeArrowheads="1"/>
          </p:cNvSpPr>
          <p:nvPr/>
        </p:nvSpPr>
        <p:spPr bwMode="auto">
          <a:xfrm>
            <a:off x="228600" y="941725"/>
            <a:ext cx="8610600" cy="5115311"/>
          </a:xfrm>
          <a:prstGeom prst="rect">
            <a:avLst/>
          </a:prstGeom>
          <a:noFill/>
          <a:ln w="9525">
            <a:solidFill>
              <a:srgbClr val="0000FF"/>
            </a:solidFill>
            <a:miter lim="800000"/>
          </a:ln>
          <a:effectLst/>
        </p:spPr>
        <p:txBody>
          <a:bodyPr vert="horz" wrap="square" lIns="91440" tIns="45720" rIns="91440" bIns="45720" numCol="1" anchor="ctr" anchorCtr="0" compatLnSpc="1">
            <a:spAutoFit/>
          </a:bodyPr>
          <a:lstStyle/>
          <a:p>
            <a:pPr lvl="0" algn="just">
              <a:lnSpc>
                <a:spcPct val="150000"/>
              </a:lnSpc>
            </a:pPr>
            <a:r>
              <a:rPr lang="en-US" sz="2000" b="1" dirty="0">
                <a:solidFill>
                  <a:srgbClr val="0000FF"/>
                </a:solidFill>
                <a:latin typeface="Times New Roman" panose="02020603050405020304" pitchFamily="18" charset="0"/>
                <a:cs typeface="Times New Roman" panose="02020603050405020304" pitchFamily="18" charset="0"/>
              </a:rPr>
              <a:t>Technical competencies: </a:t>
            </a:r>
            <a:endParaRPr lang="en-US" sz="2000" b="1" dirty="0">
              <a:solidFill>
                <a:srgbClr val="0000FF"/>
              </a:solidFill>
              <a:latin typeface="Times New Roman" panose="02020603050405020304" pitchFamily="18" charset="0"/>
              <a:cs typeface="Times New Roman" panose="02020603050405020304" pitchFamily="18" charset="0"/>
            </a:endParaRPr>
          </a:p>
          <a:p>
            <a:pPr lvl="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Doctors and nurses need a good knowledge of normal adolescent development and the skills to diagnose and treat common conditions, such as anemia or menstrual disorders in adolescent girls, and to recognize signs of sexual or physical abuse. </a:t>
            </a:r>
            <a:endParaRPr lang="en-US" sz="2000" dirty="0">
              <a:latin typeface="Times New Roman" panose="02020603050405020304" pitchFamily="18" charset="0"/>
              <a:cs typeface="Times New Roman" panose="02020603050405020304" pitchFamily="18" charset="0"/>
            </a:endParaRPr>
          </a:p>
          <a:p>
            <a:pPr lvl="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They need access to the correct drugs and supplies to treat common conditions and prevent health problems. </a:t>
            </a:r>
            <a:endParaRPr lang="en-US" sz="2000" dirty="0">
              <a:latin typeface="Times New Roman" panose="02020603050405020304" pitchFamily="18" charset="0"/>
              <a:cs typeface="Times New Roman" panose="02020603050405020304" pitchFamily="18" charset="0"/>
            </a:endParaRPr>
          </a:p>
          <a:p>
            <a:pPr lvl="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They should know where to refer adolescents for specialist physical or psychological treatment. </a:t>
            </a:r>
            <a:endParaRPr lang="en-US" sz="2000" dirty="0">
              <a:latin typeface="Times New Roman" panose="02020603050405020304" pitchFamily="18" charset="0"/>
              <a:cs typeface="Times New Roman" panose="02020603050405020304" pitchFamily="18" charset="0"/>
            </a:endParaRPr>
          </a:p>
          <a:p>
            <a:pPr lvl="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Such referrals may be to people or services outside the health system for counseling or social support.</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4237"/>
            <a:ext cx="8153400" cy="5440363"/>
          </a:xfrm>
          <a:ln>
            <a:solidFill>
              <a:srgbClr val="00B0F0"/>
            </a:solidFill>
          </a:ln>
        </p:spPr>
        <p:txBody>
          <a:bodyPr>
            <a:noAutofit/>
          </a:bodyPr>
          <a:lstStyle/>
          <a:p>
            <a:pPr lvl="0" algn="just"/>
            <a:r>
              <a:rPr lang="en-US" sz="2100" dirty="0">
                <a:latin typeface="Times New Roman" panose="02020603050405020304" pitchFamily="18" charset="0"/>
                <a:cs typeface="Times New Roman" panose="02020603050405020304" pitchFamily="18" charset="0"/>
              </a:rPr>
              <a:t>Adolescence is one of life's most </a:t>
            </a:r>
            <a:r>
              <a:rPr lang="en-US" sz="2100" dirty="0">
                <a:solidFill>
                  <a:srgbClr val="0000FF"/>
                </a:solidFill>
                <a:latin typeface="Times New Roman" panose="02020603050405020304" pitchFamily="18" charset="0"/>
                <a:cs typeface="Times New Roman" panose="02020603050405020304" pitchFamily="18" charset="0"/>
              </a:rPr>
              <a:t>complex stages</a:t>
            </a:r>
            <a:r>
              <a:rPr lang="en-US" sz="2100" dirty="0">
                <a:latin typeface="Times New Roman" panose="02020603050405020304" pitchFamily="18" charset="0"/>
                <a:cs typeface="Times New Roman" panose="02020603050405020304" pitchFamily="18" charset="0"/>
              </a:rPr>
              <a:t>, when young people take on </a:t>
            </a:r>
            <a:r>
              <a:rPr lang="en-US" sz="2100" dirty="0">
                <a:solidFill>
                  <a:srgbClr val="0000FF"/>
                </a:solidFill>
                <a:latin typeface="Times New Roman" panose="02020603050405020304" pitchFamily="18" charset="0"/>
                <a:cs typeface="Times New Roman" panose="02020603050405020304" pitchFamily="18" charset="0"/>
              </a:rPr>
              <a:t>new responsibilities </a:t>
            </a:r>
            <a:r>
              <a:rPr lang="en-US" sz="2100" dirty="0">
                <a:latin typeface="Times New Roman" panose="02020603050405020304" pitchFamily="18" charset="0"/>
                <a:cs typeface="Times New Roman" panose="02020603050405020304" pitchFamily="18" charset="0"/>
              </a:rPr>
              <a:t>and </a:t>
            </a:r>
            <a:r>
              <a:rPr lang="en-US" sz="2100" dirty="0">
                <a:solidFill>
                  <a:srgbClr val="0000FF"/>
                </a:solidFill>
                <a:latin typeface="Times New Roman" panose="02020603050405020304" pitchFamily="18" charset="0"/>
                <a:cs typeface="Times New Roman" panose="02020603050405020304" pitchFamily="18" charset="0"/>
              </a:rPr>
              <a:t>experiment</a:t>
            </a:r>
            <a:r>
              <a:rPr lang="en-US" sz="2100" dirty="0">
                <a:latin typeface="Times New Roman" panose="02020603050405020304" pitchFamily="18" charset="0"/>
                <a:cs typeface="Times New Roman" panose="02020603050405020304" pitchFamily="18" charset="0"/>
              </a:rPr>
              <a:t> with </a:t>
            </a:r>
            <a:r>
              <a:rPr lang="en-US" sz="2100" dirty="0">
                <a:solidFill>
                  <a:srgbClr val="0000FF"/>
                </a:solidFill>
                <a:latin typeface="Times New Roman" panose="02020603050405020304" pitchFamily="18" charset="0"/>
                <a:cs typeface="Times New Roman" panose="02020603050405020304" pitchFamily="18" charset="0"/>
              </a:rPr>
              <a:t>independence</a:t>
            </a:r>
            <a:r>
              <a:rPr lang="en-US" sz="2100" dirty="0">
                <a:latin typeface="Times New Roman" panose="02020603050405020304" pitchFamily="18" charset="0"/>
                <a:cs typeface="Times New Roman" panose="02020603050405020304" pitchFamily="18" charset="0"/>
              </a:rPr>
              <a:t>. When </a:t>
            </a:r>
            <a:r>
              <a:rPr lang="en-US" sz="2100" dirty="0">
                <a:solidFill>
                  <a:srgbClr val="0000FF"/>
                </a:solidFill>
                <a:latin typeface="Times New Roman" panose="02020603050405020304" pitchFamily="18" charset="0"/>
                <a:cs typeface="Times New Roman" panose="02020603050405020304" pitchFamily="18" charset="0"/>
              </a:rPr>
              <a:t>engaged and supported</a:t>
            </a:r>
            <a:r>
              <a:rPr lang="en-US" sz="2100" dirty="0">
                <a:latin typeface="Times New Roman" panose="02020603050405020304" pitchFamily="18" charset="0"/>
                <a:cs typeface="Times New Roman" panose="02020603050405020304" pitchFamily="18" charset="0"/>
              </a:rPr>
              <a:t>, adolescents thrive and </a:t>
            </a:r>
            <a:r>
              <a:rPr lang="en-US" sz="2100" dirty="0">
                <a:solidFill>
                  <a:srgbClr val="0000FF"/>
                </a:solidFill>
                <a:latin typeface="Times New Roman" panose="02020603050405020304" pitchFamily="18" charset="0"/>
                <a:cs typeface="Times New Roman" panose="02020603050405020304" pitchFamily="18" charset="0"/>
              </a:rPr>
              <a:t>contribute</a:t>
            </a:r>
            <a:r>
              <a:rPr lang="en-US" sz="2100" dirty="0">
                <a:latin typeface="Times New Roman" panose="02020603050405020304" pitchFamily="18" charset="0"/>
                <a:cs typeface="Times New Roman" panose="02020603050405020304" pitchFamily="18" charset="0"/>
              </a:rPr>
              <a:t> to </a:t>
            </a:r>
            <a:r>
              <a:rPr lang="en-US" sz="2100" dirty="0">
                <a:solidFill>
                  <a:srgbClr val="0000FF"/>
                </a:solidFill>
                <a:latin typeface="Times New Roman" panose="02020603050405020304" pitchFamily="18" charset="0"/>
                <a:cs typeface="Times New Roman" panose="02020603050405020304" pitchFamily="18" charset="0"/>
              </a:rPr>
              <a:t>communities and families</a:t>
            </a:r>
            <a:r>
              <a:rPr lang="en-US" sz="2100" dirty="0">
                <a:latin typeface="Times New Roman" panose="02020603050405020304" pitchFamily="18" charset="0"/>
                <a:cs typeface="Times New Roman" panose="02020603050405020304" pitchFamily="18" charset="0"/>
              </a:rPr>
              <a:t>.</a:t>
            </a:r>
            <a:endParaRPr lang="en-US" sz="2100" dirty="0">
              <a:latin typeface="Times New Roman" panose="02020603050405020304" pitchFamily="18" charset="0"/>
              <a:cs typeface="Times New Roman" panose="02020603050405020304" pitchFamily="18" charset="0"/>
            </a:endParaRPr>
          </a:p>
          <a:p>
            <a:pPr lvl="0" algn="just"/>
            <a:r>
              <a:rPr lang="en-US" sz="2100" dirty="0">
                <a:latin typeface="Times New Roman" panose="02020603050405020304" pitchFamily="18" charset="0"/>
                <a:cs typeface="Times New Roman" panose="02020603050405020304" pitchFamily="18" charset="0"/>
              </a:rPr>
              <a:t>Adolescence was described as the period of sexual development from the initial appearance of </a:t>
            </a:r>
            <a:r>
              <a:rPr lang="en-US" sz="2100" dirty="0">
                <a:solidFill>
                  <a:srgbClr val="0000FF"/>
                </a:solidFill>
                <a:latin typeface="Times New Roman" panose="02020603050405020304" pitchFamily="18" charset="0"/>
                <a:cs typeface="Times New Roman" panose="02020603050405020304" pitchFamily="18" charset="0"/>
              </a:rPr>
              <a:t>secondary sex characteristics </a:t>
            </a:r>
            <a:r>
              <a:rPr lang="en-US" sz="2100" dirty="0">
                <a:latin typeface="Times New Roman" panose="02020603050405020304" pitchFamily="18" charset="0"/>
                <a:cs typeface="Times New Roman" panose="02020603050405020304" pitchFamily="18" charset="0"/>
              </a:rPr>
              <a:t>to sexual maturity, psychological development from child to adult identification, and socio-economic </a:t>
            </a:r>
            <a:r>
              <a:rPr lang="en-US" sz="2100" dirty="0">
                <a:solidFill>
                  <a:srgbClr val="0000FF"/>
                </a:solidFill>
                <a:latin typeface="Times New Roman" panose="02020603050405020304" pitchFamily="18" charset="0"/>
                <a:cs typeface="Times New Roman" panose="02020603050405020304" pitchFamily="18" charset="0"/>
              </a:rPr>
              <a:t>development from dependence to relative independence.</a:t>
            </a:r>
            <a:endParaRPr lang="en-US" sz="2100" dirty="0">
              <a:solidFill>
                <a:srgbClr val="0000FF"/>
              </a:solidFill>
              <a:latin typeface="Times New Roman" panose="02020603050405020304" pitchFamily="18" charset="0"/>
              <a:cs typeface="Times New Roman" panose="02020603050405020304" pitchFamily="18" charset="0"/>
            </a:endParaRPr>
          </a:p>
          <a:p>
            <a:pPr lvl="0" algn="ctr">
              <a:buNone/>
            </a:pPr>
            <a:endParaRPr lang="en-US" sz="2100" b="1" dirty="0">
              <a:solidFill>
                <a:srgbClr val="FF0000"/>
              </a:solidFill>
              <a:latin typeface="Times New Roman" panose="02020603050405020304" pitchFamily="18" charset="0"/>
              <a:cs typeface="Times New Roman" panose="02020603050405020304" pitchFamily="18" charset="0"/>
            </a:endParaRPr>
          </a:p>
          <a:p>
            <a:pPr lvl="0" algn="ctr">
              <a:buNone/>
            </a:pPr>
            <a:r>
              <a:rPr lang="en-US" sz="2100" b="1" dirty="0">
                <a:solidFill>
                  <a:srgbClr val="FF0000"/>
                </a:solidFill>
                <a:latin typeface="Times New Roman" panose="02020603050405020304" pitchFamily="18" charset="0"/>
                <a:cs typeface="Times New Roman" panose="02020603050405020304" pitchFamily="18" charset="0"/>
              </a:rPr>
              <a:t>We can define adolescence as a period of sexual maturity that transforms a child into a biologically mature adult capable of sexual reproduction. It is also a period of psychological and socio-economic development. In short, it is a period of transition, growth, exploration and opportunity. </a:t>
            </a:r>
            <a:endParaRPr lang="en-US" sz="2100" b="1" dirty="0">
              <a:solidFill>
                <a:srgbClr val="FF0000"/>
              </a:solidFill>
              <a:latin typeface="Times New Roman" panose="02020603050405020304" pitchFamily="18" charset="0"/>
              <a:cs typeface="Times New Roman" panose="02020603050405020304" pitchFamily="18" charset="0"/>
            </a:endParaRPr>
          </a:p>
          <a:p>
            <a:pPr algn="just"/>
            <a:endParaRPr lang="en-US" sz="2100" dirty="0">
              <a:latin typeface="Times New Roman" panose="02020603050405020304" pitchFamily="18" charset="0"/>
              <a:cs typeface="Times New Roman" panose="02020603050405020304" pitchFamily="18" charset="0"/>
            </a:endParaRPr>
          </a:p>
          <a:p>
            <a:pPr lvl="0" algn="just">
              <a:buNone/>
            </a:pPr>
            <a:endParaRPr lang="en-US" sz="21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10E19191-2B19-4B7A-B458-76D55122DAE9}"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8" name="Title 1"/>
          <p:cNvSpPr>
            <a:spLocks noGrp="1"/>
          </p:cNvSpPr>
          <p:nvPr>
            <p:ph type="title"/>
          </p:nvPr>
        </p:nvSpPr>
        <p:spPr>
          <a:xfrm>
            <a:off x="457200" y="152400"/>
            <a:ext cx="8229600" cy="685800"/>
          </a:xfrm>
          <a:solidFill>
            <a:srgbClr val="92D050"/>
          </a:solidFill>
          <a:ln w="28575">
            <a:solidFill>
              <a:srgbClr val="FF0000"/>
            </a:solidFill>
          </a:ln>
        </p:spPr>
        <p:txBody>
          <a:bodyPr>
            <a:normAutofit fontScale="90000"/>
          </a:bodyPr>
          <a:lstStyle/>
          <a:p>
            <a:r>
              <a:rPr lang="en-US" b="1" dirty="0">
                <a:latin typeface="Times New Roman" panose="02020603050405020304" pitchFamily="18" charset="0"/>
                <a:cs typeface="Times New Roman" panose="02020603050405020304" pitchFamily="18" charset="0"/>
              </a:rPr>
              <a:t>Introduction</a:t>
            </a:r>
            <a:endParaRPr lang="en-US" b="1" dirty="0">
              <a:latin typeface="Times New Roman" panose="02020603050405020304" pitchFamily="18" charset="0"/>
              <a:cs typeface="Times New Roman" panose="02020603050405020304" pitchFamily="18" charset="0"/>
            </a:endParaRPr>
          </a:p>
        </p:txBody>
      </p:sp>
    </p:spTree>
  </p:cSld>
  <p:clrMapOvr>
    <a:masterClrMapping/>
  </p:clrMapOvr>
  <p:transition>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038"/>
            <a:ext cx="8991600" cy="715962"/>
          </a:xfrm>
          <a:solidFill>
            <a:srgbClr val="92D050"/>
          </a:solidFill>
          <a:ln w="28575">
            <a:solidFill>
              <a:srgbClr val="FF0000"/>
            </a:solidFill>
          </a:ln>
        </p:spPr>
        <p:txBody>
          <a:bodyPr>
            <a:noAutofit/>
          </a:bodyPr>
          <a:lstStyle/>
          <a:p>
            <a:r>
              <a:rPr lang="en-US" sz="2800" b="1" dirty="0">
                <a:latin typeface="Times New Roman" panose="02020603050405020304" pitchFamily="18" charset="0"/>
                <a:cs typeface="Times New Roman" panose="02020603050405020304" pitchFamily="18" charset="0"/>
              </a:rPr>
              <a:t>Adolescent friendly services can be made by focusing on</a:t>
            </a:r>
            <a:endParaRPr lang="en-US" sz="28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726703A7-9DD2-41A0-B674-293256DEAE96}"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76802" name="Rectangle 2"/>
          <p:cNvSpPr>
            <a:spLocks noChangeArrowheads="1"/>
          </p:cNvSpPr>
          <p:nvPr/>
        </p:nvSpPr>
        <p:spPr bwMode="auto">
          <a:xfrm>
            <a:off x="152400" y="838200"/>
            <a:ext cx="8839200" cy="4493538"/>
          </a:xfrm>
          <a:prstGeom prst="rect">
            <a:avLst/>
          </a:prstGeom>
          <a:noFill/>
          <a:ln w="9525">
            <a:solidFill>
              <a:srgbClr val="0000FF"/>
            </a:solidFill>
            <a:miter lim="800000"/>
          </a:ln>
          <a:effectLst/>
        </p:spPr>
        <p:txBody>
          <a:bodyPr vert="horz" wrap="square" lIns="91440" tIns="45720" rIns="91440" bIns="45720" numCol="1" anchor="ctr" anchorCtr="0" compatLnSpc="1">
            <a:spAutoFit/>
          </a:bodyPr>
          <a:lstStyle/>
          <a:p>
            <a:pPr lvl="0" algn="just"/>
            <a:r>
              <a:rPr lang="en-US" sz="2200" b="1" dirty="0">
                <a:solidFill>
                  <a:srgbClr val="0000FF"/>
                </a:solidFill>
                <a:latin typeface="Times New Roman" panose="02020603050405020304" pitchFamily="18" charset="0"/>
                <a:cs typeface="Times New Roman" panose="02020603050405020304" pitchFamily="18" charset="0"/>
              </a:rPr>
              <a:t>See the person not the problem: </a:t>
            </a:r>
            <a:endParaRPr lang="en-US" sz="2200" b="1" dirty="0">
              <a:solidFill>
                <a:srgbClr val="0000FF"/>
              </a:solidFill>
              <a:latin typeface="Times New Roman" panose="02020603050405020304" pitchFamily="18" charset="0"/>
              <a:cs typeface="Times New Roman" panose="02020603050405020304" pitchFamily="18" charset="0"/>
            </a:endParaRPr>
          </a:p>
          <a:p>
            <a:pPr lvl="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Technical competence must be accompanied by </a:t>
            </a:r>
            <a:r>
              <a:rPr lang="en-US" sz="2200" dirty="0">
                <a:solidFill>
                  <a:srgbClr val="FF0000"/>
                </a:solidFill>
                <a:latin typeface="Times New Roman" panose="02020603050405020304" pitchFamily="18" charset="0"/>
                <a:cs typeface="Times New Roman" panose="02020603050405020304" pitchFamily="18" charset="0"/>
              </a:rPr>
              <a:t>respect and sensitivity </a:t>
            </a:r>
            <a:r>
              <a:rPr lang="en-US" sz="2200" dirty="0">
                <a:latin typeface="Times New Roman" panose="02020603050405020304" pitchFamily="18" charset="0"/>
                <a:cs typeface="Times New Roman" panose="02020603050405020304" pitchFamily="18" charset="0"/>
              </a:rPr>
              <a:t>to draw the young person out and to discover underlying problems that </a:t>
            </a:r>
            <a:r>
              <a:rPr lang="en-US" sz="2200" dirty="0">
                <a:solidFill>
                  <a:srgbClr val="FF0000"/>
                </a:solidFill>
                <a:latin typeface="Times New Roman" panose="02020603050405020304" pitchFamily="18" charset="0"/>
                <a:cs typeface="Times New Roman" panose="02020603050405020304" pitchFamily="18" charset="0"/>
              </a:rPr>
              <a:t>may not be the immediate cause of a visit</a:t>
            </a:r>
            <a:r>
              <a:rPr lang="en-US" sz="2200"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lvl="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Adolescents often lack confidence and may present with a ‘safe’ symptom, to test the service before revealing their real concerns. </a:t>
            </a:r>
            <a:endParaRPr lang="en-US" sz="2200" dirty="0">
              <a:latin typeface="Times New Roman" panose="02020603050405020304" pitchFamily="18" charset="0"/>
              <a:cs typeface="Times New Roman" panose="02020603050405020304" pitchFamily="18" charset="0"/>
            </a:endParaRPr>
          </a:p>
          <a:p>
            <a:pPr lvl="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By </a:t>
            </a:r>
            <a:r>
              <a:rPr lang="en-US" sz="2200" dirty="0">
                <a:solidFill>
                  <a:srgbClr val="FF0000"/>
                </a:solidFill>
                <a:latin typeface="Times New Roman" panose="02020603050405020304" pitchFamily="18" charset="0"/>
                <a:cs typeface="Times New Roman" panose="02020603050405020304" pitchFamily="18" charset="0"/>
              </a:rPr>
              <a:t>focusing on the person, rather than the symptom</a:t>
            </a:r>
            <a:r>
              <a:rPr lang="en-US" sz="2200" dirty="0">
                <a:latin typeface="Times New Roman" panose="02020603050405020304" pitchFamily="18" charset="0"/>
                <a:cs typeface="Times New Roman" panose="02020603050405020304" pitchFamily="18" charset="0"/>
              </a:rPr>
              <a:t>, providers can discover underlying concerns. </a:t>
            </a:r>
            <a:endParaRPr lang="en-US" sz="2200" dirty="0">
              <a:latin typeface="Times New Roman" panose="02020603050405020304" pitchFamily="18" charset="0"/>
              <a:cs typeface="Times New Roman" panose="02020603050405020304" pitchFamily="18" charset="0"/>
            </a:endParaRPr>
          </a:p>
          <a:p>
            <a:pPr lvl="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Technical skills and a sympathetic professional approach should be combined with a </a:t>
            </a:r>
            <a:r>
              <a:rPr lang="en-US" sz="2200" dirty="0">
                <a:solidFill>
                  <a:srgbClr val="FF0000"/>
                </a:solidFill>
                <a:latin typeface="Times New Roman" panose="02020603050405020304" pitchFamily="18" charset="0"/>
                <a:cs typeface="Times New Roman" panose="02020603050405020304" pitchFamily="18" charset="0"/>
              </a:rPr>
              <a:t>non-judgmental approach</a:t>
            </a:r>
            <a:r>
              <a:rPr lang="en-US" sz="2200"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lvl="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Health care providers do not need to abandon their own belief systems or values, but they do </a:t>
            </a:r>
            <a:r>
              <a:rPr lang="en-US" sz="2200" dirty="0">
                <a:solidFill>
                  <a:srgbClr val="FF0000"/>
                </a:solidFill>
                <a:latin typeface="Times New Roman" panose="02020603050405020304" pitchFamily="18" charset="0"/>
                <a:cs typeface="Times New Roman" panose="02020603050405020304" pitchFamily="18" charset="0"/>
              </a:rPr>
              <a:t>need to understand a situation from an adolescent’s point of view and not to allow their own views to dominate the interaction.</a:t>
            </a:r>
            <a:endParaRPr lang="en-US" sz="2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038"/>
            <a:ext cx="8991600" cy="715962"/>
          </a:xfrm>
          <a:solidFill>
            <a:srgbClr val="92D050"/>
          </a:solidFill>
          <a:ln w="28575">
            <a:solidFill>
              <a:srgbClr val="FF0000"/>
            </a:solidFill>
          </a:ln>
        </p:spPr>
        <p:txBody>
          <a:bodyPr>
            <a:noAutofit/>
          </a:bodyPr>
          <a:lstStyle/>
          <a:p>
            <a:r>
              <a:rPr lang="en-US" sz="2800" b="1" dirty="0">
                <a:latin typeface="Times New Roman" panose="02020603050405020304" pitchFamily="18" charset="0"/>
                <a:cs typeface="Times New Roman" panose="02020603050405020304" pitchFamily="18" charset="0"/>
              </a:rPr>
              <a:t>Adolescent friendly services can be made by focusing on</a:t>
            </a:r>
            <a:endParaRPr lang="en-US" sz="28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188839A1-0C6F-46F4-B42D-B6715998EB51}"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76802" name="Rectangle 2"/>
          <p:cNvSpPr>
            <a:spLocks noChangeArrowheads="1"/>
          </p:cNvSpPr>
          <p:nvPr/>
        </p:nvSpPr>
        <p:spPr bwMode="auto">
          <a:xfrm>
            <a:off x="152400" y="838201"/>
            <a:ext cx="8839200" cy="5586145"/>
          </a:xfrm>
          <a:prstGeom prst="rect">
            <a:avLst/>
          </a:prstGeom>
          <a:noFill/>
          <a:ln w="9525">
            <a:solidFill>
              <a:srgbClr val="0000FF"/>
            </a:solidFill>
            <a:miter lim="800000"/>
          </a:ln>
          <a:effectLst/>
        </p:spPr>
        <p:txBody>
          <a:bodyPr vert="horz" wrap="square" lIns="91440" tIns="45720" rIns="91440" bIns="45720" numCol="1" anchor="ctr" anchorCtr="0" compatLnSpc="1">
            <a:spAutoFit/>
          </a:bodyPr>
          <a:lstStyle/>
          <a:p>
            <a:pPr lvl="0" algn="just"/>
            <a:r>
              <a:rPr lang="en-US" sz="2100" b="1" dirty="0">
                <a:solidFill>
                  <a:srgbClr val="0000FF"/>
                </a:solidFill>
                <a:latin typeface="Times New Roman" panose="02020603050405020304" pitchFamily="18" charset="0"/>
                <a:cs typeface="Times New Roman" panose="02020603050405020304" pitchFamily="18" charset="0"/>
              </a:rPr>
              <a:t>Training and staff support: </a:t>
            </a:r>
            <a:endParaRPr lang="en-US" sz="2100" b="1" dirty="0">
              <a:solidFill>
                <a:srgbClr val="0000FF"/>
              </a:solidFill>
              <a:latin typeface="Times New Roman" panose="02020603050405020304" pitchFamily="18" charset="0"/>
              <a:cs typeface="Times New Roman" panose="02020603050405020304" pitchFamily="18" charset="0"/>
            </a:endParaRPr>
          </a:p>
          <a:p>
            <a:pPr lvl="0" algn="just">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Technically competent and empathetic staff needs a system of ongoing support. </a:t>
            </a:r>
            <a:endParaRPr lang="en-US" sz="2100" dirty="0">
              <a:latin typeface="Times New Roman" panose="02020603050405020304" pitchFamily="18" charset="0"/>
              <a:cs typeface="Times New Roman" panose="02020603050405020304" pitchFamily="18" charset="0"/>
            </a:endParaRPr>
          </a:p>
          <a:p>
            <a:pPr lvl="0" algn="just">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An adolescent friendly approach should include </a:t>
            </a:r>
            <a:r>
              <a:rPr lang="en-US" sz="2100" dirty="0">
                <a:solidFill>
                  <a:srgbClr val="FF0000"/>
                </a:solidFill>
                <a:latin typeface="Times New Roman" panose="02020603050405020304" pitchFamily="18" charset="0"/>
                <a:cs typeface="Times New Roman" panose="02020603050405020304" pitchFamily="18" charset="0"/>
              </a:rPr>
              <a:t>repeated training sessions </a:t>
            </a:r>
            <a:r>
              <a:rPr lang="en-US" sz="2100" dirty="0">
                <a:latin typeface="Times New Roman" panose="02020603050405020304" pitchFamily="18" charset="0"/>
                <a:cs typeface="Times New Roman" panose="02020603050405020304" pitchFamily="18" charset="0"/>
              </a:rPr>
              <a:t>to refresh the skills of current staff as well as developing new skills for new staff. </a:t>
            </a:r>
            <a:endParaRPr lang="en-US" sz="2100" dirty="0">
              <a:latin typeface="Times New Roman" panose="02020603050405020304" pitchFamily="18" charset="0"/>
              <a:cs typeface="Times New Roman" panose="02020603050405020304" pitchFamily="18" charset="0"/>
            </a:endParaRPr>
          </a:p>
          <a:p>
            <a:pPr lvl="0" algn="just">
              <a:buFont typeface="Arial" panose="020B0604020202020204" pitchFamily="34" charset="0"/>
              <a:buChar char="•"/>
            </a:pPr>
            <a:r>
              <a:rPr lang="en-US" sz="2100" dirty="0">
                <a:solidFill>
                  <a:srgbClr val="FF0000"/>
                </a:solidFill>
                <a:latin typeface="Times New Roman" panose="02020603050405020304" pitchFamily="18" charset="0"/>
                <a:cs typeface="Times New Roman" panose="02020603050405020304" pitchFamily="18" charset="0"/>
              </a:rPr>
              <a:t>Training and peer-review sessions </a:t>
            </a:r>
            <a:r>
              <a:rPr lang="en-US" sz="2100" dirty="0">
                <a:latin typeface="Times New Roman" panose="02020603050405020304" pitchFamily="18" charset="0"/>
                <a:cs typeface="Times New Roman" panose="02020603050405020304" pitchFamily="18" charset="0"/>
              </a:rPr>
              <a:t>should cover everyone from doctors (who may believe they need no further training) to the </a:t>
            </a:r>
            <a:r>
              <a:rPr lang="en-US" sz="2100" dirty="0">
                <a:solidFill>
                  <a:srgbClr val="FF0000"/>
                </a:solidFill>
                <a:latin typeface="Times New Roman" panose="02020603050405020304" pitchFamily="18" charset="0"/>
                <a:cs typeface="Times New Roman" panose="02020603050405020304" pitchFamily="18" charset="0"/>
              </a:rPr>
              <a:t>receptionist and cleaner</a:t>
            </a:r>
            <a:r>
              <a:rPr lang="en-US" sz="2100" dirty="0">
                <a:latin typeface="Times New Roman" panose="02020603050405020304" pitchFamily="18" charset="0"/>
                <a:cs typeface="Times New Roman" panose="02020603050405020304" pitchFamily="18" charset="0"/>
              </a:rPr>
              <a:t>, who may be surprised that they are part of the team. These staff may be the first person an adolescent meets at a health facility. If they are unfriendly, or indiscrete an adolescent may never return. </a:t>
            </a:r>
            <a:endParaRPr lang="en-US" sz="2100" dirty="0">
              <a:latin typeface="Times New Roman" panose="02020603050405020304" pitchFamily="18" charset="0"/>
              <a:cs typeface="Times New Roman" panose="02020603050405020304" pitchFamily="18" charset="0"/>
            </a:endParaRPr>
          </a:p>
          <a:p>
            <a:pPr lvl="0" algn="just">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Management and supervision should be aimed at creating a supportive environment and at developing systems to maintain and improve quality. </a:t>
            </a:r>
            <a:endParaRPr lang="en-US" sz="2100" dirty="0">
              <a:latin typeface="Times New Roman" panose="02020603050405020304" pitchFamily="18" charset="0"/>
              <a:cs typeface="Times New Roman" panose="02020603050405020304" pitchFamily="18" charset="0"/>
            </a:endParaRPr>
          </a:p>
          <a:p>
            <a:pPr lvl="0" algn="just">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Health care providers should be involved in drawing up protocols and guidelines covering key quality issues. </a:t>
            </a:r>
            <a:endParaRPr lang="en-US" sz="2100" dirty="0">
              <a:latin typeface="Times New Roman" panose="02020603050405020304" pitchFamily="18" charset="0"/>
              <a:cs typeface="Times New Roman" panose="02020603050405020304" pitchFamily="18" charset="0"/>
            </a:endParaRPr>
          </a:p>
          <a:p>
            <a:pPr lvl="0" algn="just">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They should also develop </a:t>
            </a:r>
            <a:r>
              <a:rPr lang="en-US" sz="2100" dirty="0">
                <a:solidFill>
                  <a:srgbClr val="FF0000"/>
                </a:solidFill>
                <a:latin typeface="Times New Roman" panose="02020603050405020304" pitchFamily="18" charset="0"/>
                <a:cs typeface="Times New Roman" panose="02020603050405020304" pitchFamily="18" charset="0"/>
              </a:rPr>
              <a:t>self-assessment and peer review </a:t>
            </a:r>
            <a:r>
              <a:rPr lang="en-US" sz="2100" dirty="0">
                <a:latin typeface="Times New Roman" panose="02020603050405020304" pitchFamily="18" charset="0"/>
                <a:cs typeface="Times New Roman" panose="02020603050405020304" pitchFamily="18" charset="0"/>
              </a:rPr>
              <a:t>mechanisms which create a culture of openness. </a:t>
            </a:r>
            <a:endParaRPr lang="en-US" sz="2100" dirty="0">
              <a:latin typeface="Times New Roman" panose="02020603050405020304" pitchFamily="18" charset="0"/>
              <a:cs typeface="Times New Roman" panose="02020603050405020304" pitchFamily="18" charset="0"/>
            </a:endParaRPr>
          </a:p>
          <a:p>
            <a:pPr lvl="0" algn="just">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Monitoring systems should encourage adolescents to </a:t>
            </a:r>
            <a:r>
              <a:rPr lang="en-US" sz="2100" dirty="0">
                <a:solidFill>
                  <a:srgbClr val="FF0000"/>
                </a:solidFill>
                <a:latin typeface="Times New Roman" panose="02020603050405020304" pitchFamily="18" charset="0"/>
                <a:cs typeface="Times New Roman" panose="02020603050405020304" pitchFamily="18" charset="0"/>
              </a:rPr>
              <a:t>provide feedback on services.</a:t>
            </a:r>
            <a:endParaRPr lang="en-US" sz="21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038"/>
            <a:ext cx="8991600" cy="715962"/>
          </a:xfrm>
          <a:solidFill>
            <a:srgbClr val="92D050"/>
          </a:solidFill>
          <a:ln w="28575">
            <a:solidFill>
              <a:srgbClr val="FF0000"/>
            </a:solidFill>
          </a:ln>
        </p:spPr>
        <p:txBody>
          <a:bodyPr>
            <a:noAutofit/>
          </a:bodyPr>
          <a:lstStyle/>
          <a:p>
            <a:r>
              <a:rPr lang="en-US" sz="2800" b="1" dirty="0">
                <a:latin typeface="Times New Roman" panose="02020603050405020304" pitchFamily="18" charset="0"/>
                <a:cs typeface="Times New Roman" panose="02020603050405020304" pitchFamily="18" charset="0"/>
              </a:rPr>
              <a:t>Adolescent friendly services can be made by focusing on</a:t>
            </a:r>
            <a:endParaRPr lang="en-US" sz="28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2E6A11E6-83F8-4AEB-94AF-87B6A6BD7993}"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76802" name="Rectangle 2"/>
          <p:cNvSpPr>
            <a:spLocks noChangeArrowheads="1"/>
          </p:cNvSpPr>
          <p:nvPr/>
        </p:nvSpPr>
        <p:spPr bwMode="auto">
          <a:xfrm>
            <a:off x="152400" y="838201"/>
            <a:ext cx="8839200" cy="5632311"/>
          </a:xfrm>
          <a:prstGeom prst="rect">
            <a:avLst/>
          </a:prstGeom>
          <a:noFill/>
          <a:ln w="9525">
            <a:solidFill>
              <a:srgbClr val="0000FF"/>
            </a:solidFill>
            <a:miter lim="800000"/>
          </a:ln>
          <a:effectLst/>
        </p:spPr>
        <p:txBody>
          <a:bodyPr vert="horz" wrap="square" lIns="91440" tIns="45720" rIns="91440" bIns="45720" numCol="1" anchor="ctr" anchorCtr="0" compatLnSpc="1">
            <a:spAutoFit/>
          </a:bodyPr>
          <a:lstStyle/>
          <a:p>
            <a:pPr lvl="0" algn="just"/>
            <a:r>
              <a:rPr lang="en-US" sz="2000" b="1" dirty="0">
                <a:solidFill>
                  <a:srgbClr val="0000FF"/>
                </a:solidFill>
                <a:latin typeface="Times New Roman" panose="02020603050405020304" pitchFamily="18" charset="0"/>
                <a:cs typeface="Times New Roman" panose="02020603050405020304" pitchFamily="18" charset="0"/>
              </a:rPr>
              <a:t>Making services physically accessible: </a:t>
            </a:r>
            <a:endParaRPr lang="en-US" sz="2000" b="1" dirty="0">
              <a:solidFill>
                <a:srgbClr val="0000FF"/>
              </a:solidFill>
              <a:latin typeface="Times New Roman" panose="02020603050405020304" pitchFamily="18" charset="0"/>
              <a:cs typeface="Times New Roman" panose="02020603050405020304" pitchFamily="18" charset="0"/>
            </a:endParaRPr>
          </a:p>
          <a:p>
            <a:pPr lvl="0" algn="just"/>
            <a:r>
              <a:rPr lang="en-US" sz="2000" dirty="0">
                <a:latin typeface="Times New Roman" panose="02020603050405020304" pitchFamily="18" charset="0"/>
                <a:cs typeface="Times New Roman" panose="02020603050405020304" pitchFamily="18" charset="0"/>
              </a:rPr>
              <a:t>Services need to be provided in places that adolescents can reach, at times that they can get there. This may involve holding special clinics in youth centers, or other places where adolescents go. </a:t>
            </a:r>
            <a:r>
              <a:rPr lang="en-US" sz="2000" dirty="0">
                <a:solidFill>
                  <a:srgbClr val="FF0000"/>
                </a:solidFill>
                <a:latin typeface="Times New Roman" panose="02020603050405020304" pitchFamily="18" charset="0"/>
                <a:cs typeface="Times New Roman" panose="02020603050405020304" pitchFamily="18" charset="0"/>
              </a:rPr>
              <a:t>Clinical staff can take turns to do late duty </a:t>
            </a:r>
            <a:r>
              <a:rPr lang="en-US" sz="2000" dirty="0" err="1">
                <a:solidFill>
                  <a:srgbClr val="FF0000"/>
                </a:solidFill>
                <a:latin typeface="Times New Roman" panose="02020603050405020304" pitchFamily="18" charset="0"/>
                <a:cs typeface="Times New Roman" panose="02020603050405020304" pitchFamily="18" charset="0"/>
              </a:rPr>
              <a:t>rotas</a:t>
            </a:r>
            <a:r>
              <a:rPr lang="en-US" sz="2000" dirty="0">
                <a:solidFill>
                  <a:srgbClr val="FF0000"/>
                </a:solidFill>
                <a:latin typeface="Times New Roman" panose="02020603050405020304" pitchFamily="18" charset="0"/>
                <a:cs typeface="Times New Roman" panose="02020603050405020304" pitchFamily="18" charset="0"/>
              </a:rPr>
              <a:t> so that a clinic can run in the evening or at weekends, when young people are not at school, college or working.</a:t>
            </a:r>
            <a:r>
              <a:rPr lang="en-US" sz="2000" dirty="0">
                <a:latin typeface="Times New Roman" panose="02020603050405020304" pitchFamily="18" charset="0"/>
                <a:cs typeface="Times New Roman" panose="02020603050405020304" pitchFamily="18" charset="0"/>
              </a:rPr>
              <a:t> Physical surroundings are important. Many places have no special adolescent centre, but still provide a welcoming health facility. Attention can be paid to the paintwork, posters on the walls, cleanliness and whether there are enough chairs where people wait. </a:t>
            </a:r>
            <a:r>
              <a:rPr lang="en-US" sz="2000" dirty="0">
                <a:solidFill>
                  <a:srgbClr val="FF0000"/>
                </a:solidFill>
                <a:latin typeface="Times New Roman" panose="02020603050405020304" pitchFamily="18" charset="0"/>
                <a:cs typeface="Times New Roman" panose="02020603050405020304" pitchFamily="18" charset="0"/>
              </a:rPr>
              <a:t>A general adolescent health clinic can advertise its name at the entrance</a:t>
            </a:r>
            <a:r>
              <a:rPr lang="en-US" sz="2000" dirty="0">
                <a:latin typeface="Times New Roman" panose="02020603050405020304" pitchFamily="18" charset="0"/>
                <a:cs typeface="Times New Roman" panose="02020603050405020304" pitchFamily="18" charset="0"/>
              </a:rPr>
              <a:t>, while an STI clinic may want a discrete entrance. Adolescents themselves may help to decide on a creative name that will be welcoming but not </a:t>
            </a:r>
            <a:r>
              <a:rPr lang="en-US" sz="2000" dirty="0" err="1">
                <a:latin typeface="Times New Roman" panose="02020603050405020304" pitchFamily="18" charset="0"/>
                <a:cs typeface="Times New Roman" panose="02020603050405020304" pitchFamily="18" charset="0"/>
              </a:rPr>
              <a:t>stigmatising</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A busy city hospital with little money for capital development can create an ‘adolescent health corner</a:t>
            </a:r>
            <a:r>
              <a:rPr lang="en-US" sz="2000" dirty="0">
                <a:latin typeface="Times New Roman" panose="02020603050405020304" pitchFamily="18" charset="0"/>
                <a:cs typeface="Times New Roman" panose="02020603050405020304" pitchFamily="18" charset="0"/>
              </a:rPr>
              <a:t>’, by putting up a partition, so that young people can be seen in privacy, or by using a rear door where they can enter without stigma. </a:t>
            </a:r>
            <a:r>
              <a:rPr lang="en-US" sz="2000" dirty="0">
                <a:solidFill>
                  <a:srgbClr val="FF0000"/>
                </a:solidFill>
                <a:latin typeface="Times New Roman" panose="02020603050405020304" pitchFamily="18" charset="0"/>
                <a:cs typeface="Times New Roman" panose="02020603050405020304" pitchFamily="18" charset="0"/>
              </a:rPr>
              <a:t>Some clinics give young people numbers when they arrive so that they can be called to see the doctor or nurse without having to sit in a queue</a:t>
            </a:r>
            <a:r>
              <a:rPr lang="en-US" sz="2000" dirty="0">
                <a:latin typeface="Times New Roman" panose="02020603050405020304" pitchFamily="18" charset="0"/>
                <a:cs typeface="Times New Roman" panose="02020603050405020304" pitchFamily="18" charset="0"/>
              </a:rPr>
              <a:t> ‘on display’ and without having their name called out. While waiting they should be able to look at health promotion literature, or even view a video.</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ransition>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038"/>
            <a:ext cx="8991600" cy="715962"/>
          </a:xfrm>
          <a:solidFill>
            <a:srgbClr val="92D050"/>
          </a:solidFill>
          <a:ln w="28575">
            <a:solidFill>
              <a:srgbClr val="FF0000"/>
            </a:solidFill>
          </a:ln>
        </p:spPr>
        <p:txBody>
          <a:bodyPr>
            <a:noAutofit/>
          </a:bodyPr>
          <a:lstStyle/>
          <a:p>
            <a:r>
              <a:rPr lang="en-US" sz="2800" b="1" dirty="0">
                <a:latin typeface="Times New Roman" panose="02020603050405020304" pitchFamily="18" charset="0"/>
                <a:cs typeface="Times New Roman" panose="02020603050405020304" pitchFamily="18" charset="0"/>
              </a:rPr>
              <a:t>Adolescent friendly services can be made by focusing on</a:t>
            </a:r>
            <a:endParaRPr lang="en-US" sz="28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35BE8C6-40A9-4D30-B098-E8287835D795}"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76802" name="Rectangle 2"/>
          <p:cNvSpPr>
            <a:spLocks noChangeArrowheads="1"/>
          </p:cNvSpPr>
          <p:nvPr/>
        </p:nvSpPr>
        <p:spPr bwMode="auto">
          <a:xfrm>
            <a:off x="152400" y="838201"/>
            <a:ext cx="8839200" cy="5509200"/>
          </a:xfrm>
          <a:prstGeom prst="rect">
            <a:avLst/>
          </a:prstGeom>
          <a:noFill/>
          <a:ln w="9525">
            <a:solidFill>
              <a:srgbClr val="0000FF"/>
            </a:solidFill>
            <a:miter lim="800000"/>
          </a:ln>
          <a:effectLst/>
        </p:spPr>
        <p:txBody>
          <a:bodyPr vert="horz" wrap="square" lIns="91440" tIns="45720" rIns="91440" bIns="45720" numCol="1" anchor="ctr" anchorCtr="0" compatLnSpc="1">
            <a:spAutoFit/>
          </a:bodyPr>
          <a:lstStyle/>
          <a:p>
            <a:pPr lvl="0" algn="just"/>
            <a:r>
              <a:rPr lang="en-US" sz="2200" b="1" dirty="0">
                <a:solidFill>
                  <a:srgbClr val="0000FF"/>
                </a:solidFill>
                <a:latin typeface="Times New Roman" panose="02020603050405020304" pitchFamily="18" charset="0"/>
                <a:cs typeface="Times New Roman" panose="02020603050405020304" pitchFamily="18" charset="0"/>
              </a:rPr>
              <a:t>Confidentiality and privacy: </a:t>
            </a:r>
            <a:endParaRPr lang="en-US" sz="2200" b="1" dirty="0">
              <a:solidFill>
                <a:srgbClr val="0000FF"/>
              </a:solidFill>
              <a:latin typeface="Times New Roman" panose="02020603050405020304" pitchFamily="18" charset="0"/>
              <a:cs typeface="Times New Roman" panose="02020603050405020304" pitchFamily="18" charset="0"/>
            </a:endParaRPr>
          </a:p>
          <a:p>
            <a:pPr lvl="0" algn="just"/>
            <a:r>
              <a:rPr lang="en-US" sz="2200" dirty="0">
                <a:latin typeface="Times New Roman" panose="02020603050405020304" pitchFamily="18" charset="0"/>
                <a:cs typeface="Times New Roman" panose="02020603050405020304" pitchFamily="18" charset="0"/>
              </a:rPr>
              <a:t>Adolescents need to be assured of privacy during a consultation and confidentiality afterwards. </a:t>
            </a:r>
            <a:r>
              <a:rPr lang="en-US" sz="2200" dirty="0">
                <a:solidFill>
                  <a:srgbClr val="FF0000"/>
                </a:solidFill>
                <a:latin typeface="Times New Roman" panose="02020603050405020304" pitchFamily="18" charset="0"/>
                <a:cs typeface="Times New Roman" panose="02020603050405020304" pitchFamily="18" charset="0"/>
              </a:rPr>
              <a:t>Young people should not be expected to undress or be examined where people can see them</a:t>
            </a:r>
            <a:r>
              <a:rPr lang="en-US" sz="2200" dirty="0">
                <a:latin typeface="Times New Roman" panose="02020603050405020304" pitchFamily="18" charset="0"/>
                <a:cs typeface="Times New Roman" panose="02020603050405020304" pitchFamily="18" charset="0"/>
              </a:rPr>
              <a:t>. Those </a:t>
            </a:r>
            <a:r>
              <a:rPr lang="en-US" sz="2200" dirty="0">
                <a:solidFill>
                  <a:srgbClr val="FF0000"/>
                </a:solidFill>
                <a:latin typeface="Times New Roman" panose="02020603050405020304" pitchFamily="18" charset="0"/>
                <a:cs typeface="Times New Roman" panose="02020603050405020304" pitchFamily="18" charset="0"/>
              </a:rPr>
              <a:t>waiting outside should not be able to hear a doctor giving a diagnosis</a:t>
            </a:r>
            <a:r>
              <a:rPr lang="en-US" sz="2200" dirty="0">
                <a:latin typeface="Times New Roman" panose="02020603050405020304" pitchFamily="18" charset="0"/>
                <a:cs typeface="Times New Roman" panose="02020603050405020304" pitchFamily="18" charset="0"/>
              </a:rPr>
              <a:t>. Patients must be confident that medical records will not be left on view and that receptionists will not gossip. There is in most countries a legal obligation for doctors to report sexual assault, a road traffic accident or gunshot wounds. There are also </a:t>
            </a:r>
            <a:r>
              <a:rPr lang="en-US" sz="2200" dirty="0">
                <a:solidFill>
                  <a:srgbClr val="FF0000"/>
                </a:solidFill>
                <a:latin typeface="Times New Roman" panose="02020603050405020304" pitchFamily="18" charset="0"/>
                <a:cs typeface="Times New Roman" panose="02020603050405020304" pitchFamily="18" charset="0"/>
              </a:rPr>
              <a:t>legal restrictions on treatment to young people below a certain age without parental consent</a:t>
            </a:r>
            <a:r>
              <a:rPr lang="en-US" sz="2200" dirty="0">
                <a:latin typeface="Times New Roman" panose="02020603050405020304" pitchFamily="18" charset="0"/>
                <a:cs typeface="Times New Roman" panose="02020603050405020304" pitchFamily="18" charset="0"/>
              </a:rPr>
              <a:t>. These and other legal constraints need to be explained as the only exceptions to a strict policy of confidentiality. This policy itself can be </a:t>
            </a:r>
            <a:r>
              <a:rPr lang="en-US" sz="2200" dirty="0">
                <a:solidFill>
                  <a:srgbClr val="FF0000"/>
                </a:solidFill>
                <a:latin typeface="Times New Roman" panose="02020603050405020304" pitchFamily="18" charset="0"/>
                <a:cs typeface="Times New Roman" panose="02020603050405020304" pitchFamily="18" charset="0"/>
              </a:rPr>
              <a:t>jointly developed with adolescents and health care providers so that everyone understands and feels comfortable with the ground rules</a:t>
            </a:r>
            <a:r>
              <a:rPr lang="en-US" sz="2200" dirty="0">
                <a:latin typeface="Times New Roman" panose="02020603050405020304" pitchFamily="18" charset="0"/>
                <a:cs typeface="Times New Roman" panose="02020603050405020304" pitchFamily="18" charset="0"/>
              </a:rPr>
              <a:t>. The confidentiality policy, including exceptions, needs to be explained to all adolescent users and to parents or guardians, and needs to be clearly understood by referral agencies.</a:t>
            </a:r>
            <a:endParaRPr lang="en-US" sz="2200" dirty="0">
              <a:latin typeface="Times New Roman" panose="02020603050405020304" pitchFamily="18" charset="0"/>
              <a:cs typeface="Times New Roman" panose="02020603050405020304" pitchFamily="18" charset="0"/>
            </a:endParaRPr>
          </a:p>
        </p:txBody>
      </p:sp>
    </p:spTree>
  </p:cSld>
  <p:clrMapOvr>
    <a:masterClrMapping/>
  </p:clrMapOvr>
  <p:transition>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038"/>
            <a:ext cx="8991600" cy="715962"/>
          </a:xfrm>
          <a:solidFill>
            <a:srgbClr val="92D050"/>
          </a:solidFill>
          <a:ln w="28575">
            <a:solidFill>
              <a:srgbClr val="FF0000"/>
            </a:solidFill>
          </a:ln>
        </p:spPr>
        <p:txBody>
          <a:bodyPr>
            <a:noAutofit/>
          </a:bodyPr>
          <a:lstStyle/>
          <a:p>
            <a:r>
              <a:rPr lang="en-US" sz="2800" b="1" dirty="0">
                <a:latin typeface="Times New Roman" panose="02020603050405020304" pitchFamily="18" charset="0"/>
                <a:cs typeface="Times New Roman" panose="02020603050405020304" pitchFamily="18" charset="0"/>
              </a:rPr>
              <a:t>Adolescent friendly services can be made by focusing on</a:t>
            </a:r>
            <a:endParaRPr lang="en-US" sz="28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4B65589A-A370-48F8-9181-C0A599A2FC9E}"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76802" name="Rectangle 2"/>
          <p:cNvSpPr>
            <a:spLocks noChangeArrowheads="1"/>
          </p:cNvSpPr>
          <p:nvPr/>
        </p:nvSpPr>
        <p:spPr bwMode="auto">
          <a:xfrm>
            <a:off x="152400" y="838201"/>
            <a:ext cx="8839200" cy="5262979"/>
          </a:xfrm>
          <a:prstGeom prst="rect">
            <a:avLst/>
          </a:prstGeom>
          <a:noFill/>
          <a:ln w="9525">
            <a:solidFill>
              <a:srgbClr val="0000FF"/>
            </a:solidFill>
            <a:miter lim="800000"/>
          </a:ln>
          <a:effectLst/>
        </p:spPr>
        <p:txBody>
          <a:bodyPr vert="horz" wrap="square" lIns="91440" tIns="45720" rIns="91440" bIns="45720" numCol="1" anchor="ctr" anchorCtr="0" compatLnSpc="1">
            <a:spAutoFit/>
          </a:bodyPr>
          <a:lstStyle/>
          <a:p>
            <a:pPr lvl="0" algn="just"/>
            <a:r>
              <a:rPr lang="en-US" sz="2400" b="1" dirty="0">
                <a:solidFill>
                  <a:srgbClr val="0000FF"/>
                </a:solidFill>
                <a:latin typeface="Times New Roman" panose="02020603050405020304" pitchFamily="18" charset="0"/>
                <a:cs typeface="Times New Roman" panose="02020603050405020304" pitchFamily="18" charset="0"/>
              </a:rPr>
              <a:t>Services that are acceptable to the community: </a:t>
            </a:r>
            <a:endParaRPr lang="en-US" sz="2400" b="1" dirty="0">
              <a:solidFill>
                <a:srgbClr val="0000FF"/>
              </a:solidFill>
              <a:latin typeface="Times New Roman" panose="02020603050405020304" pitchFamily="18" charset="0"/>
              <a:cs typeface="Times New Roman" panose="02020603050405020304" pitchFamily="18" charset="0"/>
            </a:endParaRPr>
          </a:p>
          <a:p>
            <a:pPr lvl="0" algn="just"/>
            <a:r>
              <a:rPr lang="en-US" sz="2400" dirty="0">
                <a:latin typeface="Times New Roman" panose="02020603050405020304" pitchFamily="18" charset="0"/>
                <a:cs typeface="Times New Roman" panose="02020603050405020304" pitchFamily="18" charset="0"/>
              </a:rPr>
              <a:t>Simply making services ‘adolescent friendly’ will not increase usage, </a:t>
            </a:r>
            <a:r>
              <a:rPr lang="en-US" sz="2400" dirty="0">
                <a:solidFill>
                  <a:srgbClr val="FF0000"/>
                </a:solidFill>
                <a:latin typeface="Times New Roman" panose="02020603050405020304" pitchFamily="18" charset="0"/>
                <a:cs typeface="Times New Roman" panose="02020603050405020304" pitchFamily="18" charset="0"/>
              </a:rPr>
              <a:t>unless young people feel that it is acceptable to be seen to use them</a:t>
            </a:r>
            <a:r>
              <a:rPr lang="en-US" sz="2400" dirty="0">
                <a:latin typeface="Times New Roman" panose="02020603050405020304" pitchFamily="18" charset="0"/>
                <a:cs typeface="Times New Roman" panose="02020603050405020304" pitchFamily="18" charset="0"/>
              </a:rPr>
              <a:t>. Community support for the service must also be sought. The </a:t>
            </a:r>
            <a:r>
              <a:rPr lang="en-US" sz="2400" dirty="0">
                <a:solidFill>
                  <a:srgbClr val="FF0000"/>
                </a:solidFill>
                <a:latin typeface="Times New Roman" panose="02020603050405020304" pitchFamily="18" charset="0"/>
                <a:cs typeface="Times New Roman" panose="02020603050405020304" pitchFamily="18" charset="0"/>
              </a:rPr>
              <a:t>community should have an opportunity to understand why services are important for adolescents, and why these should include sexual and reproductive health services and confidential counseling</a:t>
            </a:r>
            <a:r>
              <a:rPr lang="en-US" sz="2400" dirty="0">
                <a:latin typeface="Times New Roman" panose="02020603050405020304" pitchFamily="18" charset="0"/>
                <a:cs typeface="Times New Roman" panose="02020603050405020304" pitchFamily="18" charset="0"/>
              </a:rPr>
              <a:t>. Local meetings may be held </a:t>
            </a:r>
            <a:r>
              <a:rPr lang="en-US" sz="2400" dirty="0">
                <a:solidFill>
                  <a:srgbClr val="FF0000"/>
                </a:solidFill>
                <a:latin typeface="Times New Roman" panose="02020603050405020304" pitchFamily="18" charset="0"/>
                <a:cs typeface="Times New Roman" panose="02020603050405020304" pitchFamily="18" charset="0"/>
              </a:rPr>
              <a:t>for parents, and community and religious leaders should be approached for support</a:t>
            </a:r>
            <a:r>
              <a:rPr lang="en-US" sz="2400" dirty="0">
                <a:latin typeface="Times New Roman" panose="02020603050405020304" pitchFamily="18" charset="0"/>
                <a:cs typeface="Times New Roman" panose="02020603050405020304" pitchFamily="18" charset="0"/>
              </a:rPr>
              <a:t>. Services may even be located in community settings. There are </a:t>
            </a:r>
            <a:r>
              <a:rPr lang="en-US" sz="2400" dirty="0">
                <a:solidFill>
                  <a:srgbClr val="FF0000"/>
                </a:solidFill>
                <a:latin typeface="Times New Roman" panose="02020603050405020304" pitchFamily="18" charset="0"/>
                <a:cs typeface="Times New Roman" panose="02020603050405020304" pitchFamily="18" charset="0"/>
              </a:rPr>
              <a:t>many examples of services being delivered in schools, community centers or on the street</a:t>
            </a:r>
            <a:r>
              <a:rPr lang="en-US" sz="2400" dirty="0">
                <a:latin typeface="Times New Roman" panose="02020603050405020304" pitchFamily="18" charset="0"/>
                <a:cs typeface="Times New Roman" panose="02020603050405020304" pitchFamily="18" charset="0"/>
              </a:rPr>
              <a:t>. Where public support is difficult to achieve (as is often the case for health services for sex workers or for injecting drug users) the services can be run in a low key way, or through community outreach workers.</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ransition>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038"/>
            <a:ext cx="8991600" cy="715962"/>
          </a:xfrm>
          <a:solidFill>
            <a:srgbClr val="92D050"/>
          </a:solidFill>
          <a:ln w="28575">
            <a:solidFill>
              <a:srgbClr val="FF0000"/>
            </a:solidFill>
          </a:ln>
        </p:spPr>
        <p:txBody>
          <a:bodyPr>
            <a:noAutofit/>
          </a:bodyPr>
          <a:lstStyle/>
          <a:p>
            <a:r>
              <a:rPr lang="en-US" sz="2800" b="1" dirty="0">
                <a:latin typeface="Times New Roman" panose="02020603050405020304" pitchFamily="18" charset="0"/>
                <a:cs typeface="Times New Roman" panose="02020603050405020304" pitchFamily="18" charset="0"/>
              </a:rPr>
              <a:t>Adolescent friendly services can be made by focusing on</a:t>
            </a:r>
            <a:endParaRPr lang="en-US" sz="28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90C3CA91-D23D-47E0-9ECB-B7F86533B63C}"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76802" name="Rectangle 2"/>
          <p:cNvSpPr>
            <a:spLocks noChangeArrowheads="1"/>
          </p:cNvSpPr>
          <p:nvPr/>
        </p:nvSpPr>
        <p:spPr bwMode="auto">
          <a:xfrm>
            <a:off x="152400" y="838201"/>
            <a:ext cx="8839200" cy="5632311"/>
          </a:xfrm>
          <a:prstGeom prst="rect">
            <a:avLst/>
          </a:prstGeom>
          <a:noFill/>
          <a:ln w="9525">
            <a:solidFill>
              <a:srgbClr val="0000FF"/>
            </a:solidFill>
            <a:miter lim="800000"/>
          </a:ln>
          <a:effectLst/>
        </p:spPr>
        <p:txBody>
          <a:bodyPr vert="horz" wrap="square" lIns="91440" tIns="45720" rIns="91440" bIns="45720" numCol="1" anchor="ctr" anchorCtr="0" compatLnSpc="1">
            <a:spAutoFit/>
          </a:bodyPr>
          <a:lstStyle/>
          <a:p>
            <a:pPr lvl="0" algn="just">
              <a:lnSpc>
                <a:spcPct val="150000"/>
              </a:lnSpc>
            </a:pPr>
            <a:r>
              <a:rPr lang="en-US" sz="2400" b="1" dirty="0">
                <a:solidFill>
                  <a:srgbClr val="0000FF"/>
                </a:solidFill>
                <a:latin typeface="Times New Roman" panose="02020603050405020304" pitchFamily="18" charset="0"/>
                <a:cs typeface="Times New Roman" panose="02020603050405020304" pitchFamily="18" charset="0"/>
              </a:rPr>
              <a:t>Involving adolescent: </a:t>
            </a:r>
            <a:endParaRPr lang="en-US" sz="2400" b="1" dirty="0">
              <a:solidFill>
                <a:srgbClr val="0000FF"/>
              </a:solidFill>
              <a:latin typeface="Times New Roman" panose="02020603050405020304" pitchFamily="18" charset="0"/>
              <a:cs typeface="Times New Roman" panose="02020603050405020304" pitchFamily="18" charset="0"/>
            </a:endParaRPr>
          </a:p>
          <a:p>
            <a:pPr lvl="0" algn="just">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Services that reach a high quality are those that closely involve adolescents in their </a:t>
            </a:r>
            <a:r>
              <a:rPr lang="en-US" sz="2400" dirty="0">
                <a:solidFill>
                  <a:srgbClr val="FF0000"/>
                </a:solidFill>
                <a:latin typeface="Times New Roman" panose="02020603050405020304" pitchFamily="18" charset="0"/>
                <a:cs typeface="Times New Roman" panose="02020603050405020304" pitchFamily="18" charset="0"/>
              </a:rPr>
              <a:t>planning and monitoring</a:t>
            </a: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lvl="0" algn="just">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Through the </a:t>
            </a:r>
            <a:r>
              <a:rPr lang="en-US" sz="2400" dirty="0">
                <a:solidFill>
                  <a:srgbClr val="FF0000"/>
                </a:solidFill>
                <a:latin typeface="Times New Roman" panose="02020603050405020304" pitchFamily="18" charset="0"/>
                <a:cs typeface="Times New Roman" panose="02020603050405020304" pitchFamily="18" charset="0"/>
              </a:rPr>
              <a:t>involvement of young people service providers can be confident that they are providing services in the right place, at the right time and in the right style</a:t>
            </a: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lvl="0" algn="just">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involvement of adolescents in planning and monitoring delivers on their right to have their views heard. </a:t>
            </a:r>
            <a:endParaRPr lang="en-US" sz="2400" dirty="0">
              <a:latin typeface="Times New Roman" panose="02020603050405020304" pitchFamily="18" charset="0"/>
              <a:cs typeface="Times New Roman" panose="02020603050405020304" pitchFamily="18" charset="0"/>
            </a:endParaRPr>
          </a:p>
          <a:p>
            <a:pPr lvl="0" algn="just">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also </a:t>
            </a:r>
            <a:r>
              <a:rPr lang="en-US" sz="2400" dirty="0">
                <a:solidFill>
                  <a:srgbClr val="FF0000"/>
                </a:solidFill>
                <a:latin typeface="Times New Roman" panose="02020603050405020304" pitchFamily="18" charset="0"/>
                <a:cs typeface="Times New Roman" panose="02020603050405020304" pitchFamily="18" charset="0"/>
              </a:rPr>
              <a:t>increases the confidence that other young people </a:t>
            </a:r>
            <a:r>
              <a:rPr lang="en-US" sz="2400" dirty="0">
                <a:latin typeface="Times New Roman" panose="02020603050405020304" pitchFamily="18" charset="0"/>
                <a:cs typeface="Times New Roman" panose="02020603050405020304" pitchFamily="18" charset="0"/>
              </a:rPr>
              <a:t>place in those services.</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ransition>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038"/>
            <a:ext cx="8991600" cy="715962"/>
          </a:xfrm>
          <a:solidFill>
            <a:srgbClr val="92D050"/>
          </a:solidFill>
          <a:ln w="28575">
            <a:solidFill>
              <a:srgbClr val="FF0000"/>
            </a:solidFill>
          </a:ln>
        </p:spPr>
        <p:txBody>
          <a:bodyPr>
            <a:noAutofit/>
          </a:bodyPr>
          <a:lstStyle/>
          <a:p>
            <a:r>
              <a:rPr lang="en-US" sz="2800" b="1" dirty="0">
                <a:latin typeface="Times New Roman" panose="02020603050405020304" pitchFamily="18" charset="0"/>
                <a:cs typeface="Times New Roman" panose="02020603050405020304" pitchFamily="18" charset="0"/>
              </a:rPr>
              <a:t>Adolescent friendly services can be made by focusing on</a:t>
            </a:r>
            <a:endParaRPr lang="en-US" sz="28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F6799102-49AB-4A75-96BF-918A3BF53017}"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pic>
        <p:nvPicPr>
          <p:cNvPr id="7" name="Picture 6" descr="adolescents-are-unique.jpg"/>
          <p:cNvPicPr>
            <a:picLocks noChangeAspect="1"/>
          </p:cNvPicPr>
          <p:nvPr/>
        </p:nvPicPr>
        <p:blipFill>
          <a:blip r:embed="rId1"/>
          <a:stretch>
            <a:fillRect/>
          </a:stretch>
        </p:blipFill>
        <p:spPr>
          <a:xfrm>
            <a:off x="228600" y="838200"/>
            <a:ext cx="8610600" cy="5562600"/>
          </a:xfrm>
          <a:prstGeom prst="rect">
            <a:avLst/>
          </a:prstGeom>
        </p:spPr>
      </p:pic>
    </p:spTree>
  </p:cSld>
  <p:clrMapOvr>
    <a:masterClrMapping/>
  </p:clrMapOvr>
  <p:transition>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038"/>
            <a:ext cx="8991600" cy="715962"/>
          </a:xfrm>
          <a:solidFill>
            <a:srgbClr val="92D050"/>
          </a:solidFill>
          <a:ln w="28575">
            <a:solidFill>
              <a:srgbClr val="FF0000"/>
            </a:solidFill>
          </a:ln>
        </p:spPr>
        <p:txBody>
          <a:bodyPr>
            <a:noAutofit/>
          </a:bodyPr>
          <a:lstStyle/>
          <a:p>
            <a:r>
              <a:rPr lang="en-US" sz="2800" b="1" dirty="0">
                <a:latin typeface="Times New Roman" panose="02020603050405020304" pitchFamily="18" charset="0"/>
                <a:cs typeface="Times New Roman" panose="02020603050405020304" pitchFamily="18" charset="0"/>
              </a:rPr>
              <a:t>Adolescent friendly services can be made by focusing on</a:t>
            </a:r>
            <a:endParaRPr lang="en-US" sz="28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E0F76E42-452C-4B64-919C-257C1CB128DD}"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pic>
        <p:nvPicPr>
          <p:cNvPr id="8" name="Picture 7" descr="CQpBSGGUwAAk6to.jpg"/>
          <p:cNvPicPr>
            <a:picLocks noChangeAspect="1"/>
          </p:cNvPicPr>
          <p:nvPr/>
        </p:nvPicPr>
        <p:blipFill>
          <a:blip r:embed="rId1"/>
          <a:stretch>
            <a:fillRect/>
          </a:stretch>
        </p:blipFill>
        <p:spPr>
          <a:xfrm>
            <a:off x="457200" y="838200"/>
            <a:ext cx="8153400" cy="5486400"/>
          </a:xfrm>
          <a:prstGeom prst="rect">
            <a:avLst/>
          </a:prstGeom>
        </p:spPr>
      </p:pic>
    </p:spTree>
  </p:cSld>
  <p:clrMapOvr>
    <a:masterClrMapping/>
  </p:clrMapOvr>
  <p:transition>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038"/>
            <a:ext cx="8991600" cy="715962"/>
          </a:xfrm>
          <a:solidFill>
            <a:srgbClr val="92D050"/>
          </a:solidFill>
          <a:ln w="28575">
            <a:solidFill>
              <a:srgbClr val="FF0000"/>
            </a:solidFill>
          </a:ln>
        </p:spPr>
        <p:txBody>
          <a:bodyPr>
            <a:noAutofit/>
          </a:bodyPr>
          <a:lstStyle/>
          <a:p>
            <a:r>
              <a:rPr lang="en-US" sz="2800" b="1" dirty="0">
                <a:latin typeface="Times New Roman" panose="02020603050405020304" pitchFamily="18" charset="0"/>
                <a:cs typeface="Times New Roman" panose="02020603050405020304" pitchFamily="18" charset="0"/>
              </a:rPr>
              <a:t>Adolescent friendly services can be made by focusing on</a:t>
            </a:r>
            <a:endParaRPr lang="en-US" sz="28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36C35FC7-2B3C-4642-9551-AA29B846F3F5}"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pic>
        <p:nvPicPr>
          <p:cNvPr id="7" name="Picture 6" descr="JESS3_WHO_HFA_Adolescents_English-Final.jpg"/>
          <p:cNvPicPr>
            <a:picLocks noChangeAspect="1"/>
          </p:cNvPicPr>
          <p:nvPr/>
        </p:nvPicPr>
        <p:blipFill>
          <a:blip r:embed="rId1"/>
          <a:stretch>
            <a:fillRect/>
          </a:stretch>
        </p:blipFill>
        <p:spPr>
          <a:xfrm>
            <a:off x="914400" y="914400"/>
            <a:ext cx="7391400" cy="5334000"/>
          </a:xfrm>
          <a:prstGeom prst="rect">
            <a:avLst/>
          </a:prstGeom>
        </p:spPr>
      </p:pic>
    </p:spTree>
  </p:cSld>
  <p:clrMapOvr>
    <a:masterClrMapping/>
  </p:clrMapOvr>
  <p:transition>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EEE447-5CA5-4D16-AA17-6C0C0A2FBB88}"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9" name="Rectangle 8"/>
          <p:cNvSpPr/>
          <p:nvPr/>
        </p:nvSpPr>
        <p:spPr>
          <a:xfrm>
            <a:off x="2438400" y="2438400"/>
            <a:ext cx="4804155" cy="923330"/>
          </a:xfrm>
          <a:prstGeom prst="rect">
            <a:avLst/>
          </a:prstGeom>
          <a:noFill/>
        </p:spPr>
        <p:txBody>
          <a:bodyPr wrap="square" lIns="91440" tIns="45720" rIns="91440" bIns="45720">
            <a:spAutoFit/>
          </a:bodyPr>
          <a:lstStyle/>
          <a:p>
            <a:pPr algn="ctr"/>
            <a:r>
              <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THANK YOU!!!</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0" name="Rectangle 9"/>
          <p:cNvSpPr/>
          <p:nvPr/>
        </p:nvSpPr>
        <p:spPr>
          <a:xfrm>
            <a:off x="2514600" y="3581400"/>
            <a:ext cx="4572000" cy="1938992"/>
          </a:xfrm>
          <a:prstGeom prst="rect">
            <a:avLst/>
          </a:prstGeom>
        </p:spPr>
        <p:txBody>
          <a:bodyPr>
            <a:spAutoFit/>
          </a:bodyPr>
          <a:lstStyle/>
          <a:p>
            <a:pPr algn="ctr"/>
            <a:r>
              <a:rPr lang="en-US" sz="2000" dirty="0">
                <a:latin typeface="Times New Roman" panose="02020603050405020304" pitchFamily="18" charset="0"/>
                <a:cs typeface="Times New Roman" panose="02020603050405020304" pitchFamily="18" charset="0"/>
              </a:rPr>
              <a:t>PRABIN SHARMA</a:t>
            </a: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Masters of Public Health</a:t>
            </a: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(Public Health Service Management)</a:t>
            </a: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Pokhara University, 2017</a:t>
            </a: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Contact: +977-9843229635</a:t>
            </a: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Email: </a:t>
            </a:r>
            <a:r>
              <a:rPr lang="en-US" sz="2000" dirty="0">
                <a:latin typeface="Times New Roman" panose="02020603050405020304" pitchFamily="18" charset="0"/>
                <a:cs typeface="Times New Roman" panose="02020603050405020304" pitchFamily="18" charset="0"/>
                <a:hlinkClick r:id="rId1"/>
              </a:rPr>
              <a:t>Prabinsharma9635@gmail.com</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4237"/>
            <a:ext cx="8153400" cy="5440363"/>
          </a:xfrm>
          <a:ln>
            <a:solidFill>
              <a:srgbClr val="00B0F0"/>
            </a:solidFill>
          </a:ln>
        </p:spPr>
        <p:txBody>
          <a:bodyPr>
            <a:noAutofit/>
          </a:bodyPr>
          <a:lstStyle/>
          <a:p>
            <a:pPr lvl="0" algn="just">
              <a:buNone/>
            </a:pPr>
            <a:r>
              <a:rPr lang="en-US" sz="2000" b="1" dirty="0">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What is special about adolescence? Or what makes it different from childhood and adulthood?</a:t>
            </a:r>
            <a:endParaRPr lang="en-US" sz="2000" dirty="0">
              <a:solidFill>
                <a:srgbClr val="0000FF"/>
              </a:solidFill>
              <a:latin typeface="Times New Roman" panose="02020603050405020304" pitchFamily="18" charset="0"/>
              <a:cs typeface="Times New Roman" panose="02020603050405020304" pitchFamily="18" charset="0"/>
            </a:endParaRPr>
          </a:p>
          <a:p>
            <a:pPr lvl="0" algn="just"/>
            <a:r>
              <a:rPr lang="en-GB" sz="2000" dirty="0">
                <a:latin typeface="Times New Roman" panose="02020603050405020304" pitchFamily="18" charset="0"/>
                <a:cs typeface="Times New Roman" panose="02020603050405020304" pitchFamily="18" charset="0"/>
              </a:rPr>
              <a:t>A time of </a:t>
            </a:r>
            <a:r>
              <a:rPr lang="en-GB" sz="2000" dirty="0">
                <a:solidFill>
                  <a:srgbClr val="FF0000"/>
                </a:solidFill>
                <a:latin typeface="Times New Roman" panose="02020603050405020304" pitchFamily="18" charset="0"/>
                <a:cs typeface="Times New Roman" panose="02020603050405020304" pitchFamily="18" charset="0"/>
              </a:rPr>
              <a:t>rapid physical and psychological </a:t>
            </a:r>
            <a:r>
              <a:rPr lang="en-GB" sz="2000" dirty="0">
                <a:latin typeface="Times New Roman" panose="02020603050405020304" pitchFamily="18" charset="0"/>
                <a:cs typeface="Times New Roman" panose="02020603050405020304" pitchFamily="18" charset="0"/>
              </a:rPr>
              <a:t>(cognitive and emotional) growth and development.</a:t>
            </a:r>
            <a:endParaRPr lang="en-US" sz="2000" dirty="0">
              <a:latin typeface="Times New Roman" panose="02020603050405020304" pitchFamily="18" charset="0"/>
              <a:cs typeface="Times New Roman" panose="02020603050405020304" pitchFamily="18" charset="0"/>
            </a:endParaRPr>
          </a:p>
          <a:p>
            <a:pPr lvl="0" algn="just"/>
            <a:r>
              <a:rPr lang="en-GB" sz="2000" dirty="0">
                <a:latin typeface="Times New Roman" panose="02020603050405020304" pitchFamily="18" charset="0"/>
                <a:cs typeface="Times New Roman" panose="02020603050405020304" pitchFamily="18" charset="0"/>
              </a:rPr>
              <a:t>A time in which </a:t>
            </a:r>
            <a:r>
              <a:rPr lang="en-GB" sz="2000" dirty="0">
                <a:solidFill>
                  <a:srgbClr val="FF0000"/>
                </a:solidFill>
                <a:latin typeface="Times New Roman" panose="02020603050405020304" pitchFamily="18" charset="0"/>
                <a:cs typeface="Times New Roman" panose="02020603050405020304" pitchFamily="18" charset="0"/>
              </a:rPr>
              <a:t>new capacities </a:t>
            </a:r>
            <a:r>
              <a:rPr lang="en-GB" sz="2000" dirty="0">
                <a:latin typeface="Times New Roman" panose="02020603050405020304" pitchFamily="18" charset="0"/>
                <a:cs typeface="Times New Roman" panose="02020603050405020304" pitchFamily="18" charset="0"/>
              </a:rPr>
              <a:t>are developed.</a:t>
            </a:r>
            <a:endParaRPr lang="en-US" sz="2000" dirty="0">
              <a:latin typeface="Times New Roman" panose="02020603050405020304" pitchFamily="18" charset="0"/>
              <a:cs typeface="Times New Roman" panose="02020603050405020304" pitchFamily="18" charset="0"/>
            </a:endParaRPr>
          </a:p>
          <a:p>
            <a:pPr lvl="0" algn="just"/>
            <a:r>
              <a:rPr lang="en-GB" sz="2000" dirty="0">
                <a:latin typeface="Times New Roman" panose="02020603050405020304" pitchFamily="18" charset="0"/>
                <a:cs typeface="Times New Roman" panose="02020603050405020304" pitchFamily="18" charset="0"/>
              </a:rPr>
              <a:t>A time of </a:t>
            </a:r>
            <a:r>
              <a:rPr lang="en-GB" sz="2000" dirty="0">
                <a:solidFill>
                  <a:srgbClr val="FF0000"/>
                </a:solidFill>
                <a:latin typeface="Times New Roman" panose="02020603050405020304" pitchFamily="18" charset="0"/>
                <a:cs typeface="Times New Roman" panose="02020603050405020304" pitchFamily="18" charset="0"/>
              </a:rPr>
              <a:t>changing social relationships, expectations, roles and responsibilities</a:t>
            </a:r>
            <a:r>
              <a:rPr lang="en-GB" sz="2000" dirty="0">
                <a:latin typeface="Times New Roman" panose="02020603050405020304" pitchFamily="18" charset="0"/>
                <a:cs typeface="Times New Roman" panose="02020603050405020304" pitchFamily="18" charset="0"/>
              </a:rPr>
              <a:t>.  </a:t>
            </a:r>
            <a:endParaRPr lang="en-GB" sz="2000" dirty="0">
              <a:latin typeface="Times New Roman" panose="02020603050405020304" pitchFamily="18" charset="0"/>
              <a:cs typeface="Times New Roman" panose="02020603050405020304" pitchFamily="18" charset="0"/>
            </a:endParaRPr>
          </a:p>
          <a:p>
            <a:pPr algn="just"/>
            <a:r>
              <a:rPr lang="en-GB" sz="2000" dirty="0">
                <a:latin typeface="Times New Roman" panose="02020603050405020304" pitchFamily="18" charset="0"/>
                <a:cs typeface="Times New Roman" panose="02020603050405020304" pitchFamily="18" charset="0"/>
              </a:rPr>
              <a:t>Adolescents are a diverse population group who </a:t>
            </a:r>
            <a:r>
              <a:rPr lang="en-GB" sz="2000" dirty="0">
                <a:solidFill>
                  <a:srgbClr val="FF0000"/>
                </a:solidFill>
                <a:latin typeface="Times New Roman" panose="02020603050405020304" pitchFamily="18" charset="0"/>
                <a:cs typeface="Times New Roman" panose="02020603050405020304" pitchFamily="18" charset="0"/>
              </a:rPr>
              <a:t>have different needs </a:t>
            </a:r>
            <a:r>
              <a:rPr lang="en-GB" sz="2000" dirty="0">
                <a:latin typeface="Times New Roman" panose="02020603050405020304" pitchFamily="18" charset="0"/>
                <a:cs typeface="Times New Roman" panose="02020603050405020304" pitchFamily="18" charset="0"/>
              </a:rPr>
              <a:t>and </a:t>
            </a:r>
            <a:r>
              <a:rPr lang="en-GB" sz="2000" dirty="0">
                <a:solidFill>
                  <a:srgbClr val="FF0000"/>
                </a:solidFill>
                <a:latin typeface="Times New Roman" panose="02020603050405020304" pitchFamily="18" charset="0"/>
                <a:cs typeface="Times New Roman" panose="02020603050405020304" pitchFamily="18" charset="0"/>
              </a:rPr>
              <a:t>changing needs than others</a:t>
            </a:r>
            <a:r>
              <a:rPr lang="en-GB" sz="2000" dirty="0">
                <a:latin typeface="Times New Roman" panose="02020603050405020304" pitchFamily="18" charset="0"/>
                <a:cs typeface="Times New Roman" panose="02020603050405020304" pitchFamily="18" charset="0"/>
              </a:rPr>
              <a:t>.</a:t>
            </a:r>
            <a:endParaRPr lang="en-GB" sz="20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DDB77F73-D0B7-4A94-8B48-779D26323B1C}"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8" name="Title 1"/>
          <p:cNvSpPr>
            <a:spLocks noGrp="1"/>
          </p:cNvSpPr>
          <p:nvPr>
            <p:ph type="title"/>
          </p:nvPr>
        </p:nvSpPr>
        <p:spPr>
          <a:xfrm>
            <a:off x="457200" y="152400"/>
            <a:ext cx="8229600" cy="685800"/>
          </a:xfrm>
          <a:solidFill>
            <a:srgbClr val="92D050"/>
          </a:solidFill>
          <a:ln w="28575">
            <a:solidFill>
              <a:srgbClr val="FF0000"/>
            </a:solidFill>
          </a:ln>
        </p:spPr>
        <p:txBody>
          <a:bodyPr>
            <a:normAutofit fontScale="90000"/>
          </a:bodyPr>
          <a:lstStyle/>
          <a:p>
            <a:r>
              <a:rPr lang="en-US" b="1" dirty="0">
                <a:latin typeface="Times New Roman" panose="02020603050405020304" pitchFamily="18" charset="0"/>
                <a:cs typeface="Times New Roman" panose="02020603050405020304" pitchFamily="18" charset="0"/>
              </a:rPr>
              <a:t>Introduction</a:t>
            </a:r>
            <a:endParaRPr lang="en-US" b="1" dirty="0">
              <a:latin typeface="Times New Roman" panose="02020603050405020304" pitchFamily="18" charset="0"/>
              <a:cs typeface="Times New Roman" panose="02020603050405020304" pitchFamily="18" charset="0"/>
            </a:endParaRPr>
          </a:p>
        </p:txBody>
      </p:sp>
      <p:pic>
        <p:nvPicPr>
          <p:cNvPr id="52226" name="Picture 2"/>
          <p:cNvPicPr>
            <a:picLocks noChangeAspect="1" noChangeArrowheads="1"/>
          </p:cNvPicPr>
          <p:nvPr/>
        </p:nvPicPr>
        <p:blipFill>
          <a:blip r:embed="rId1"/>
          <a:srcRect/>
          <a:stretch>
            <a:fillRect/>
          </a:stretch>
        </p:blipFill>
        <p:spPr bwMode="auto">
          <a:xfrm>
            <a:off x="2133600" y="3962400"/>
            <a:ext cx="4924425" cy="2286000"/>
          </a:xfrm>
          <a:prstGeom prst="rect">
            <a:avLst/>
          </a:prstGeom>
          <a:noFill/>
          <a:ln w="9525">
            <a:solidFill>
              <a:srgbClr val="FF0000"/>
            </a:solidFill>
            <a:miter lim="800000"/>
            <a:headEnd/>
            <a:tailEnd/>
          </a:ln>
          <a:effectLst/>
        </p:spPr>
      </p:pic>
    </p:spTree>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1"/>
            <a:ext cx="8763000" cy="1447800"/>
          </a:xfrm>
          <a:ln>
            <a:solidFill>
              <a:srgbClr val="00B0F0"/>
            </a:solidFill>
          </a:ln>
        </p:spPr>
        <p:txBody>
          <a:bodyPr>
            <a:noAutofit/>
          </a:bodyPr>
          <a:lstStyle/>
          <a:p>
            <a:pPr lvl="0" algn="just">
              <a:buNone/>
            </a:pPr>
            <a:r>
              <a:rPr lang="en-US" sz="2000" b="1" dirty="0">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Adolescent Reproductive Health</a:t>
            </a:r>
            <a:endParaRPr lang="en-US" sz="2000" b="1" dirty="0">
              <a:solidFill>
                <a:srgbClr val="0000FF"/>
              </a:solidFill>
              <a:latin typeface="Times New Roman" panose="02020603050405020304" pitchFamily="18" charset="0"/>
              <a:cs typeface="Times New Roman" panose="02020603050405020304" pitchFamily="18" charset="0"/>
            </a:endParaRPr>
          </a:p>
          <a:p>
            <a:pPr lvl="0" algn="just">
              <a:buNone/>
            </a:pPr>
            <a:r>
              <a:rPr lang="en-US" sz="2000" dirty="0">
                <a:latin typeface="Times New Roman" panose="02020603050405020304" pitchFamily="18" charset="0"/>
                <a:cs typeface="Times New Roman" panose="02020603050405020304" pitchFamily="18" charset="0"/>
              </a:rPr>
              <a:t>Adolescent reproductive health is a state of complete physical, mental and social </a:t>
            </a:r>
            <a:endParaRPr lang="en-US" sz="2000" dirty="0">
              <a:latin typeface="Times New Roman" panose="02020603050405020304" pitchFamily="18" charset="0"/>
              <a:cs typeface="Times New Roman" panose="02020603050405020304" pitchFamily="18" charset="0"/>
            </a:endParaRPr>
          </a:p>
          <a:p>
            <a:pPr lvl="0" algn="just">
              <a:buNone/>
            </a:pPr>
            <a:r>
              <a:rPr lang="en-US" sz="2000" dirty="0">
                <a:latin typeface="Times New Roman" panose="02020603050405020304" pitchFamily="18" charset="0"/>
                <a:cs typeface="Times New Roman" panose="02020603050405020304" pitchFamily="18" charset="0"/>
              </a:rPr>
              <a:t>well being and not merely the absence of disease or infirmity, in all matters relating </a:t>
            </a:r>
            <a:endParaRPr lang="en-US" sz="2000" dirty="0">
              <a:latin typeface="Times New Roman" panose="02020603050405020304" pitchFamily="18" charset="0"/>
              <a:cs typeface="Times New Roman" panose="02020603050405020304" pitchFamily="18" charset="0"/>
            </a:endParaRPr>
          </a:p>
          <a:p>
            <a:pPr lvl="0" algn="just">
              <a:buNone/>
            </a:pPr>
            <a:r>
              <a:rPr lang="en-US" sz="2000" dirty="0">
                <a:latin typeface="Times New Roman" panose="02020603050405020304" pitchFamily="18" charset="0"/>
                <a:cs typeface="Times New Roman" panose="02020603050405020304" pitchFamily="18" charset="0"/>
              </a:rPr>
              <a:t>to the reproductive  system of people between the ages of 10 and 19.</a:t>
            </a:r>
            <a:endParaRPr lang="en-US" sz="2000" dirty="0">
              <a:latin typeface="Times New Roman" panose="02020603050405020304" pitchFamily="18" charset="0"/>
              <a:cs typeface="Times New Roman" panose="02020603050405020304" pitchFamily="18" charset="0"/>
            </a:endParaRPr>
          </a:p>
          <a:p>
            <a:pPr lvl="0" algn="just">
              <a:buNone/>
            </a:pPr>
            <a:endParaRPr lang="en-US" sz="2000" dirty="0">
              <a:latin typeface="Times New Roman" panose="02020603050405020304" pitchFamily="18" charset="0"/>
              <a:cs typeface="Times New Roman" panose="02020603050405020304" pitchFamily="18" charset="0"/>
            </a:endParaRPr>
          </a:p>
          <a:p>
            <a:pPr lvl="0" algn="just"/>
            <a:endParaRPr lang="en-US" sz="20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6E5CC0F4-FCC1-4283-8083-66DE0E458CA4}"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8" name="Title 1"/>
          <p:cNvSpPr>
            <a:spLocks noGrp="1"/>
          </p:cNvSpPr>
          <p:nvPr>
            <p:ph type="title"/>
          </p:nvPr>
        </p:nvSpPr>
        <p:spPr>
          <a:xfrm>
            <a:off x="457200" y="152400"/>
            <a:ext cx="8229600" cy="685800"/>
          </a:xfrm>
          <a:solidFill>
            <a:srgbClr val="92D050"/>
          </a:solidFill>
          <a:ln w="28575">
            <a:solidFill>
              <a:srgbClr val="FF0000"/>
            </a:solidFill>
          </a:ln>
        </p:spPr>
        <p:txBody>
          <a:bodyPr>
            <a:normAutofit fontScale="90000"/>
          </a:bodyPr>
          <a:lstStyle/>
          <a:p>
            <a:r>
              <a:rPr lang="en-US" b="1" dirty="0">
                <a:latin typeface="Times New Roman" panose="02020603050405020304" pitchFamily="18" charset="0"/>
                <a:cs typeface="Times New Roman" panose="02020603050405020304" pitchFamily="18" charset="0"/>
              </a:rPr>
              <a:t>Introduction</a:t>
            </a:r>
            <a:endParaRPr lang="en-US" b="1" dirty="0">
              <a:latin typeface="Times New Roman" panose="02020603050405020304" pitchFamily="18" charset="0"/>
              <a:cs typeface="Times New Roman" panose="02020603050405020304" pitchFamily="18" charset="0"/>
            </a:endParaRPr>
          </a:p>
        </p:txBody>
      </p:sp>
      <p:pic>
        <p:nvPicPr>
          <p:cNvPr id="9" name="Picture 8" descr="Analysis-framework-for-adolescent-reproductive-health.png"/>
          <p:cNvPicPr/>
          <p:nvPr/>
        </p:nvPicPr>
        <p:blipFill>
          <a:blip r:embed="rId1"/>
          <a:stretch>
            <a:fillRect/>
          </a:stretch>
        </p:blipFill>
        <p:spPr>
          <a:xfrm>
            <a:off x="1447800" y="2438400"/>
            <a:ext cx="6172200" cy="3962400"/>
          </a:xfrm>
          <a:prstGeom prst="rect">
            <a:avLst/>
          </a:prstGeom>
        </p:spPr>
      </p:pic>
    </p:spTree>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A9825A6-764A-4B70-839D-8C4013659658}"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8" name="Title 1"/>
          <p:cNvSpPr>
            <a:spLocks noGrp="1"/>
          </p:cNvSpPr>
          <p:nvPr>
            <p:ph type="title"/>
          </p:nvPr>
        </p:nvSpPr>
        <p:spPr>
          <a:xfrm>
            <a:off x="457200" y="152400"/>
            <a:ext cx="8229600" cy="685800"/>
          </a:xfrm>
          <a:solidFill>
            <a:srgbClr val="92D050"/>
          </a:solidFill>
          <a:ln w="28575">
            <a:solidFill>
              <a:srgbClr val="FF0000"/>
            </a:solidFill>
          </a:ln>
        </p:spPr>
        <p:txBody>
          <a:bodyPr>
            <a:normAutofit fontScale="90000"/>
          </a:bodyPr>
          <a:lstStyle/>
          <a:p>
            <a:r>
              <a:rPr lang="en-US" b="1" dirty="0">
                <a:latin typeface="Times New Roman" panose="02020603050405020304" pitchFamily="18" charset="0"/>
                <a:cs typeface="Times New Roman" panose="02020603050405020304" pitchFamily="18" charset="0"/>
              </a:rPr>
              <a:t>Changes during adolescent period</a:t>
            </a:r>
            <a:endParaRPr lang="en-US" b="1" dirty="0">
              <a:latin typeface="Times New Roman" panose="02020603050405020304" pitchFamily="18" charset="0"/>
              <a:cs typeface="Times New Roman" panose="02020603050405020304" pitchFamily="18" charset="0"/>
            </a:endParaRPr>
          </a:p>
        </p:txBody>
      </p:sp>
      <p:sp>
        <p:nvSpPr>
          <p:cNvPr id="9" name="Rectangle 8"/>
          <p:cNvSpPr/>
          <p:nvPr/>
        </p:nvSpPr>
        <p:spPr>
          <a:xfrm>
            <a:off x="457200" y="914400"/>
            <a:ext cx="8153400" cy="5262979"/>
          </a:xfrm>
          <a:prstGeom prst="rect">
            <a:avLst/>
          </a:prstGeom>
          <a:ln>
            <a:solidFill>
              <a:srgbClr val="FF0000"/>
            </a:solidFill>
          </a:ln>
        </p:spPr>
        <p:txBody>
          <a:bodyPr wrap="square">
            <a:spAutoFit/>
          </a:bodyPr>
          <a:lstStyle/>
          <a:p>
            <a:r>
              <a:rPr lang="en-US" sz="2800" b="1" dirty="0" err="1">
                <a:solidFill>
                  <a:srgbClr val="0000FF"/>
                </a:solidFill>
                <a:latin typeface="Preeti" pitchFamily="2" charset="0"/>
              </a:rPr>
              <a:t>lszf</a:t>
            </a:r>
            <a:r>
              <a:rPr lang="en-US" sz="2800" b="1" dirty="0">
                <a:solidFill>
                  <a:srgbClr val="0000FF"/>
                </a:solidFill>
                <a:latin typeface="Preeti" pitchFamily="2" charset="0"/>
              </a:rPr>
              <a:t>]/</a:t>
            </a:r>
            <a:r>
              <a:rPr lang="en-US" sz="2800" b="1" dirty="0" err="1">
                <a:solidFill>
                  <a:srgbClr val="0000FF"/>
                </a:solidFill>
                <a:latin typeface="Preeti" pitchFamily="2" charset="0"/>
              </a:rPr>
              <a:t>x¿df</a:t>
            </a:r>
            <a:r>
              <a:rPr lang="en-US" sz="2800" b="1" dirty="0">
                <a:solidFill>
                  <a:srgbClr val="0000FF"/>
                </a:solidFill>
                <a:latin typeface="Preeti" pitchFamily="2" charset="0"/>
              </a:rPr>
              <a:t> </a:t>
            </a:r>
            <a:r>
              <a:rPr lang="en-US" sz="2800" b="1" dirty="0" err="1">
                <a:solidFill>
                  <a:srgbClr val="0000FF"/>
                </a:solidFill>
                <a:latin typeface="Preeti" pitchFamily="2" charset="0"/>
              </a:rPr>
              <a:t>x'g</a:t>
            </a:r>
            <a:r>
              <a:rPr lang="en-US" sz="2800" b="1" dirty="0">
                <a:solidFill>
                  <a:srgbClr val="0000FF"/>
                </a:solidFill>
                <a:latin typeface="Preeti" pitchFamily="2" charset="0"/>
              </a:rPr>
              <a:t>] </a:t>
            </a:r>
            <a:r>
              <a:rPr lang="en-US" sz="2800" b="1" dirty="0" err="1">
                <a:solidFill>
                  <a:srgbClr val="0000FF"/>
                </a:solidFill>
                <a:latin typeface="Preeti" pitchFamily="2" charset="0"/>
              </a:rPr>
              <a:t>d'Vo</a:t>
            </a:r>
            <a:r>
              <a:rPr lang="en-US" sz="2800" b="1" dirty="0">
                <a:solidFill>
                  <a:srgbClr val="0000FF"/>
                </a:solidFill>
                <a:latin typeface="Preeti" pitchFamily="2" charset="0"/>
              </a:rPr>
              <a:t> </a:t>
            </a:r>
            <a:r>
              <a:rPr lang="en-US" sz="2800" b="1" dirty="0" err="1">
                <a:solidFill>
                  <a:srgbClr val="0000FF"/>
                </a:solidFill>
                <a:latin typeface="Preeti" pitchFamily="2" charset="0"/>
              </a:rPr>
              <a:t>zf</a:t>
            </a:r>
            <a:r>
              <a:rPr lang="en-US" sz="2800" b="1" dirty="0">
                <a:solidFill>
                  <a:srgbClr val="0000FF"/>
                </a:solidFill>
                <a:latin typeface="Preeti" pitchFamily="2" charset="0"/>
              </a:rPr>
              <a:t>/</a:t>
            </a:r>
            <a:r>
              <a:rPr lang="en-US" sz="2800" b="1" dirty="0" err="1">
                <a:solidFill>
                  <a:srgbClr val="0000FF"/>
                </a:solidFill>
                <a:latin typeface="Preeti" pitchFamily="2" charset="0"/>
              </a:rPr>
              <a:t>Ll</a:t>
            </a:r>
            <a:r>
              <a:rPr lang="en-US" sz="2800" b="1" dirty="0">
                <a:solidFill>
                  <a:srgbClr val="0000FF"/>
                </a:solidFill>
                <a:latin typeface="Preeti" pitchFamily="2" charset="0"/>
              </a:rPr>
              <a:t>/s </a:t>
            </a:r>
            <a:r>
              <a:rPr lang="en-US" sz="2800" b="1" dirty="0" err="1">
                <a:solidFill>
                  <a:srgbClr val="0000FF"/>
                </a:solidFill>
                <a:latin typeface="Preeti" pitchFamily="2" charset="0"/>
              </a:rPr>
              <a:t>kl</a:t>
            </a:r>
            <a:r>
              <a:rPr lang="en-US" sz="2800" b="1" dirty="0">
                <a:solidFill>
                  <a:srgbClr val="0000FF"/>
                </a:solidFill>
                <a:latin typeface="Preeti" pitchFamily="2" charset="0"/>
              </a:rPr>
              <a:t>/</a:t>
            </a:r>
            <a:r>
              <a:rPr lang="en-US" sz="2800" b="1" dirty="0" err="1">
                <a:solidFill>
                  <a:srgbClr val="0000FF"/>
                </a:solidFill>
                <a:latin typeface="Preeti" pitchFamily="2" charset="0"/>
              </a:rPr>
              <a:t>jt</a:t>
            </a:r>
            <a:r>
              <a:rPr lang="en-US" sz="2800" b="1" dirty="0">
                <a:solidFill>
                  <a:srgbClr val="0000FF"/>
                </a:solidFill>
                <a:latin typeface="Preeti" pitchFamily="2" charset="0"/>
              </a:rPr>
              <a:t>{</a:t>
            </a:r>
            <a:r>
              <a:rPr lang="en-US" sz="2800" b="1" dirty="0" err="1">
                <a:solidFill>
                  <a:srgbClr val="0000FF"/>
                </a:solidFill>
                <a:latin typeface="Preeti" pitchFamily="2" charset="0"/>
              </a:rPr>
              <a:t>gx</a:t>
            </a:r>
            <a:r>
              <a:rPr lang="en-US" sz="2800" b="1" dirty="0">
                <a:solidFill>
                  <a:srgbClr val="0000FF"/>
                </a:solidFill>
                <a:latin typeface="Preeti" pitchFamily="2" charset="0"/>
              </a:rPr>
              <a:t>? </a:t>
            </a:r>
            <a:endParaRPr lang="en-US" sz="2800" b="1" dirty="0">
              <a:solidFill>
                <a:srgbClr val="0000FF"/>
              </a:solidFill>
              <a:latin typeface="Preeti" pitchFamily="2" charset="0"/>
            </a:endParaRPr>
          </a:p>
          <a:p>
            <a:pPr algn="just">
              <a:buNone/>
            </a:pPr>
            <a:endParaRPr lang="en-US" sz="2800" dirty="0">
              <a:latin typeface="Preeti" pitchFamily="2" charset="0"/>
            </a:endParaRPr>
          </a:p>
          <a:p>
            <a:pPr lvl="0">
              <a:buFont typeface="Arial" panose="020B0604020202020204" pitchFamily="34" charset="0"/>
              <a:buChar char="•"/>
            </a:pPr>
            <a:r>
              <a:rPr lang="en-US" sz="2800" dirty="0">
                <a:latin typeface="Preeti" pitchFamily="2" charset="0"/>
              </a:rPr>
              <a:t>/fu/;</a:t>
            </a:r>
            <a:r>
              <a:rPr lang="en-US" sz="2800" dirty="0" err="1">
                <a:latin typeface="Preeti" pitchFamily="2" charset="0"/>
              </a:rPr>
              <a:t>x?df</a:t>
            </a:r>
            <a:r>
              <a:rPr lang="en-US" sz="1600" dirty="0"/>
              <a:t>(Hormone) </a:t>
            </a:r>
            <a:r>
              <a:rPr lang="en-US" sz="2800" dirty="0" err="1">
                <a:latin typeface="Preeti" pitchFamily="2" charset="0"/>
              </a:rPr>
              <a:t>tLa</a:t>
            </a:r>
            <a:r>
              <a:rPr lang="en-US" sz="2800" dirty="0">
                <a:latin typeface="Preeti" pitchFamily="2" charset="0"/>
              </a:rPr>
              <a:t>| j[l4 </a:t>
            </a:r>
            <a:r>
              <a:rPr lang="en-US" sz="2800" dirty="0" err="1">
                <a:latin typeface="Preeti" pitchFamily="2" charset="0"/>
              </a:rPr>
              <a:t>x'g</a:t>
            </a:r>
            <a:r>
              <a:rPr lang="en-US" sz="2800" dirty="0">
                <a:latin typeface="Preeti" pitchFamily="2" charset="0"/>
              </a:rPr>
              <a:t>' .</a:t>
            </a:r>
            <a:endParaRPr lang="en-US" sz="2800" dirty="0">
              <a:latin typeface="Preeti" pitchFamily="2" charset="0"/>
            </a:endParaRPr>
          </a:p>
          <a:p>
            <a:pPr>
              <a:buFont typeface="Arial" panose="020B0604020202020204" pitchFamily="34" charset="0"/>
              <a:buChar char="•"/>
            </a:pPr>
            <a:r>
              <a:rPr lang="en-US" sz="2800" dirty="0">
                <a:latin typeface="Preeti" pitchFamily="2" charset="0"/>
              </a:rPr>
              <a:t>z/L/ </a:t>
            </a:r>
            <a:r>
              <a:rPr lang="en-US" sz="2800" dirty="0" err="1">
                <a:latin typeface="Preeti" pitchFamily="2" charset="0"/>
              </a:rPr>
              <a:t>xnSs</a:t>
            </a:r>
            <a:r>
              <a:rPr lang="en-US" sz="2800" dirty="0">
                <a:latin typeface="Preeti" pitchFamily="2" charset="0"/>
              </a:rPr>
              <a:t> a9\g' .</a:t>
            </a:r>
            <a:endParaRPr lang="en-US" sz="2800" dirty="0">
              <a:latin typeface="Preeti" pitchFamily="2" charset="0"/>
            </a:endParaRPr>
          </a:p>
          <a:p>
            <a:pPr lvl="0">
              <a:buFont typeface="Arial" panose="020B0604020202020204" pitchFamily="34" charset="0"/>
              <a:buChar char="•"/>
            </a:pPr>
            <a:r>
              <a:rPr lang="en-US" sz="2800" dirty="0">
                <a:latin typeface="Preeti" pitchFamily="2" charset="0"/>
              </a:rPr>
              <a:t>z/L/df </a:t>
            </a:r>
            <a:r>
              <a:rPr lang="en-US" sz="2800" dirty="0" err="1">
                <a:latin typeface="Preeti" pitchFamily="2" charset="0"/>
              </a:rPr>
              <a:t>kl;gf</a:t>
            </a:r>
            <a:r>
              <a:rPr lang="en-US" sz="2800" dirty="0">
                <a:latin typeface="Preeti" pitchFamily="2" charset="0"/>
              </a:rPr>
              <a:t> </a:t>
            </a:r>
            <a:r>
              <a:rPr lang="en-US" sz="2800" dirty="0" err="1">
                <a:latin typeface="Preeti" pitchFamily="2" charset="0"/>
              </a:rPr>
              <a:t>cfpg</a:t>
            </a:r>
            <a:r>
              <a:rPr lang="en-US" sz="2800" dirty="0">
                <a:latin typeface="Preeti" pitchFamily="2" charset="0"/>
              </a:rPr>
              <a:t> </a:t>
            </a:r>
            <a:r>
              <a:rPr lang="en-US" sz="2800" dirty="0" err="1">
                <a:latin typeface="Preeti" pitchFamily="2" charset="0"/>
              </a:rPr>
              <a:t>yfNg</a:t>
            </a:r>
            <a:r>
              <a:rPr lang="en-US" sz="2800" dirty="0">
                <a:latin typeface="Preeti" pitchFamily="2" charset="0"/>
              </a:rPr>
              <a:t>' . </a:t>
            </a:r>
            <a:endParaRPr lang="en-US" sz="2800" dirty="0">
              <a:latin typeface="Preeti" pitchFamily="2" charset="0"/>
            </a:endParaRPr>
          </a:p>
          <a:p>
            <a:pPr lvl="0">
              <a:buFont typeface="Arial" panose="020B0604020202020204" pitchFamily="34" charset="0"/>
              <a:buChar char="•"/>
            </a:pPr>
            <a:r>
              <a:rPr lang="en-US" sz="2800" dirty="0" err="1">
                <a:latin typeface="Preeti" pitchFamily="2" charset="0"/>
              </a:rPr>
              <a:t>lnË</a:t>
            </a:r>
            <a:r>
              <a:rPr lang="en-US" sz="2800" dirty="0">
                <a:latin typeface="Preeti" pitchFamily="2" charset="0"/>
              </a:rPr>
              <a:t> </a:t>
            </a:r>
            <a:r>
              <a:rPr lang="en-US" sz="2800" dirty="0" err="1">
                <a:latin typeface="Preeti" pitchFamily="2" charset="0"/>
              </a:rPr>
              <a:t>jl</a:t>
            </a:r>
            <a:r>
              <a:rPr lang="en-US" sz="2800" dirty="0">
                <a:latin typeface="Preeti" pitchFamily="2" charset="0"/>
              </a:rPr>
              <a:t>/</a:t>
            </a:r>
            <a:r>
              <a:rPr lang="en-US" sz="2800" dirty="0" err="1">
                <a:latin typeface="Preeti" pitchFamily="2" charset="0"/>
              </a:rPr>
              <a:t>kl</a:t>
            </a:r>
            <a:r>
              <a:rPr lang="en-US" sz="2800" dirty="0">
                <a:latin typeface="Preeti" pitchFamily="2" charset="0"/>
              </a:rPr>
              <a:t>/, </a:t>
            </a:r>
            <a:r>
              <a:rPr lang="en-US" sz="2800" dirty="0" err="1">
                <a:latin typeface="Preeti" pitchFamily="2" charset="0"/>
              </a:rPr>
              <a:t>sfvLdf</a:t>
            </a:r>
            <a:r>
              <a:rPr lang="en-US" sz="2800" dirty="0">
                <a:latin typeface="Preeti" pitchFamily="2" charset="0"/>
              </a:rPr>
              <a:t>, 5ftLdf /f}+x? </a:t>
            </a:r>
            <a:r>
              <a:rPr lang="en-US" sz="2800" dirty="0" err="1">
                <a:latin typeface="Preeti" pitchFamily="2" charset="0"/>
              </a:rPr>
              <a:t>pd|g</a:t>
            </a:r>
            <a:r>
              <a:rPr lang="en-US" sz="2800" dirty="0">
                <a:latin typeface="Preeti" pitchFamily="2" charset="0"/>
              </a:rPr>
              <a:t>', </a:t>
            </a:r>
            <a:r>
              <a:rPr lang="en-US" sz="2800" dirty="0" err="1">
                <a:latin typeface="Preeti" pitchFamily="2" charset="0"/>
              </a:rPr>
              <a:t>bfx|L</a:t>
            </a:r>
            <a:r>
              <a:rPr lang="en-US" sz="2800" dirty="0">
                <a:latin typeface="Preeti" pitchFamily="2" charset="0"/>
              </a:rPr>
              <a:t> </a:t>
            </a:r>
            <a:r>
              <a:rPr lang="en-US" sz="2800" dirty="0" err="1">
                <a:latin typeface="Preeti" pitchFamily="2" charset="0"/>
              </a:rPr>
              <a:t>h'Ëfsf</a:t>
            </a:r>
            <a:r>
              <a:rPr lang="en-US" sz="2800" dirty="0">
                <a:latin typeface="Preeti" pitchFamily="2" charset="0"/>
              </a:rPr>
              <a:t>] /]</a:t>
            </a:r>
            <a:r>
              <a:rPr lang="en-US" sz="2800" dirty="0" err="1">
                <a:latin typeface="Preeti" pitchFamily="2" charset="0"/>
              </a:rPr>
              <a:t>vL</a:t>
            </a:r>
            <a:r>
              <a:rPr lang="en-US" sz="2800" dirty="0">
                <a:latin typeface="Preeti" pitchFamily="2" charset="0"/>
              </a:rPr>
              <a:t> a:g' .</a:t>
            </a:r>
            <a:endParaRPr lang="en-US" sz="2800" dirty="0">
              <a:latin typeface="Preeti" pitchFamily="2" charset="0"/>
            </a:endParaRPr>
          </a:p>
          <a:p>
            <a:pPr lvl="0">
              <a:buFont typeface="Arial" panose="020B0604020202020204" pitchFamily="34" charset="0"/>
              <a:buChar char="•"/>
            </a:pPr>
            <a:r>
              <a:rPr lang="en-US" sz="2800" dirty="0" err="1">
                <a:latin typeface="Preeti" pitchFamily="2" charset="0"/>
              </a:rPr>
              <a:t>lnË</a:t>
            </a:r>
            <a:r>
              <a:rPr lang="en-US" sz="2800" dirty="0">
                <a:latin typeface="Preeti" pitchFamily="2" charset="0"/>
              </a:rPr>
              <a:t> / c08sf]</a:t>
            </a:r>
            <a:r>
              <a:rPr lang="en-US" sz="2800" dirty="0" err="1">
                <a:latin typeface="Preeti" pitchFamily="2" charset="0"/>
              </a:rPr>
              <a:t>ifsf</a:t>
            </a:r>
            <a:r>
              <a:rPr lang="en-US" sz="2800" dirty="0">
                <a:latin typeface="Preeti" pitchFamily="2" charset="0"/>
              </a:rPr>
              <a:t>] </a:t>
            </a:r>
            <a:r>
              <a:rPr lang="en-US" sz="2800" dirty="0" err="1">
                <a:latin typeface="Preeti" pitchFamily="2" charset="0"/>
              </a:rPr>
              <a:t>cfsf</a:t>
            </a:r>
            <a:r>
              <a:rPr lang="en-US" sz="2800" dirty="0">
                <a:latin typeface="Preeti" pitchFamily="2" charset="0"/>
              </a:rPr>
              <a:t>/</a:t>
            </a:r>
            <a:r>
              <a:rPr lang="en-US" sz="2800" dirty="0" err="1">
                <a:latin typeface="Preeti" pitchFamily="2" charset="0"/>
              </a:rPr>
              <a:t>df</a:t>
            </a:r>
            <a:r>
              <a:rPr lang="en-US" sz="2800" dirty="0">
                <a:latin typeface="Preeti" pitchFamily="2" charset="0"/>
              </a:rPr>
              <a:t> j[l4 </a:t>
            </a:r>
            <a:r>
              <a:rPr lang="en-US" sz="2800" dirty="0" err="1">
                <a:latin typeface="Preeti" pitchFamily="2" charset="0"/>
              </a:rPr>
              <a:t>x'g</a:t>
            </a:r>
            <a:r>
              <a:rPr lang="en-US" sz="2800" dirty="0">
                <a:latin typeface="Preeti" pitchFamily="2" charset="0"/>
              </a:rPr>
              <a:t>' .</a:t>
            </a:r>
            <a:endParaRPr lang="en-US" sz="2800" dirty="0">
              <a:latin typeface="Preeti" pitchFamily="2" charset="0"/>
            </a:endParaRPr>
          </a:p>
          <a:p>
            <a:pPr lvl="0">
              <a:buFont typeface="Arial" panose="020B0604020202020204" pitchFamily="34" charset="0"/>
              <a:buChar char="•"/>
            </a:pPr>
            <a:r>
              <a:rPr lang="en-US" sz="2800" dirty="0" err="1">
                <a:latin typeface="Preeti" pitchFamily="2" charset="0"/>
              </a:rPr>
              <a:t>cfjfhdf</a:t>
            </a:r>
            <a:r>
              <a:rPr lang="en-US" sz="2800" dirty="0">
                <a:latin typeface="Preeti" pitchFamily="2" charset="0"/>
              </a:rPr>
              <a:t> </a:t>
            </a:r>
            <a:r>
              <a:rPr lang="en-US" sz="2800" dirty="0" err="1">
                <a:latin typeface="Preeti" pitchFamily="2" charset="0"/>
              </a:rPr>
              <a:t>kl</a:t>
            </a:r>
            <a:r>
              <a:rPr lang="en-US" sz="2800" dirty="0">
                <a:latin typeface="Preeti" pitchFamily="2" charset="0"/>
              </a:rPr>
              <a:t>/</a:t>
            </a:r>
            <a:r>
              <a:rPr lang="en-US" sz="2800" dirty="0" err="1">
                <a:latin typeface="Preeti" pitchFamily="2" charset="0"/>
              </a:rPr>
              <a:t>jt</a:t>
            </a:r>
            <a:r>
              <a:rPr lang="en-US" sz="2800" dirty="0">
                <a:latin typeface="Preeti" pitchFamily="2" charset="0"/>
              </a:rPr>
              <a:t>{g </a:t>
            </a:r>
            <a:r>
              <a:rPr lang="en-US" sz="2800" dirty="0" err="1">
                <a:latin typeface="Preeti" pitchFamily="2" charset="0"/>
              </a:rPr>
              <a:t>cfpg</a:t>
            </a:r>
            <a:r>
              <a:rPr lang="en-US" sz="2800" dirty="0">
                <a:latin typeface="Preeti" pitchFamily="2" charset="0"/>
              </a:rPr>
              <a:t>' / :j/ </a:t>
            </a:r>
            <a:r>
              <a:rPr lang="en-US" sz="2800" dirty="0" err="1">
                <a:latin typeface="Preeti" pitchFamily="2" charset="0"/>
              </a:rPr>
              <a:t>wf</a:t>
            </a:r>
            <a:r>
              <a:rPr lang="en-US" sz="2800" dirty="0">
                <a:latin typeface="Preeti" pitchFamily="2" charset="0"/>
              </a:rPr>
              <a:t>]</a:t>
            </a:r>
            <a:r>
              <a:rPr lang="en-US" sz="2800" dirty="0" err="1">
                <a:latin typeface="Preeti" pitchFamily="2" charset="0"/>
              </a:rPr>
              <a:t>b|f</a:t>
            </a:r>
            <a:r>
              <a:rPr lang="en-US" sz="2800" dirty="0">
                <a:latin typeface="Preeti" pitchFamily="2" charset="0"/>
              </a:rPr>
              <a:t>] </a:t>
            </a:r>
            <a:r>
              <a:rPr lang="en-US" sz="2800" dirty="0" err="1">
                <a:latin typeface="Preeti" pitchFamily="2" charset="0"/>
              </a:rPr>
              <a:t>x'g</a:t>
            </a:r>
            <a:r>
              <a:rPr lang="en-US" sz="2800" dirty="0">
                <a:latin typeface="Preeti" pitchFamily="2" charset="0"/>
              </a:rPr>
              <a:t>' .</a:t>
            </a:r>
            <a:endParaRPr lang="en-US" sz="2800" dirty="0">
              <a:latin typeface="Preeti" pitchFamily="2" charset="0"/>
            </a:endParaRPr>
          </a:p>
          <a:p>
            <a:pPr lvl="0">
              <a:buFont typeface="Arial" panose="020B0604020202020204" pitchFamily="34" charset="0"/>
              <a:buChar char="•"/>
            </a:pPr>
            <a:r>
              <a:rPr lang="en-US" sz="2800" dirty="0">
                <a:latin typeface="Preeti" pitchFamily="2" charset="0"/>
              </a:rPr>
              <a:t>:</a:t>
            </a:r>
            <a:r>
              <a:rPr lang="en-US" sz="2800" dirty="0" err="1">
                <a:latin typeface="Preeti" pitchFamily="2" charset="0"/>
              </a:rPr>
              <a:t>jKgbf</a:t>
            </a:r>
            <a:r>
              <a:rPr lang="en-US" sz="2800" dirty="0">
                <a:latin typeface="Preeti" pitchFamily="2" charset="0"/>
              </a:rPr>
              <a:t>]if </a:t>
            </a:r>
            <a:r>
              <a:rPr lang="en-US" sz="2800" dirty="0">
                <a:latin typeface="Times New Roman" panose="02020603050405020304" pitchFamily="18" charset="0"/>
                <a:cs typeface="Times New Roman" panose="02020603050405020304" pitchFamily="18" charset="0"/>
              </a:rPr>
              <a:t>( Night wet) </a:t>
            </a:r>
            <a:r>
              <a:rPr lang="en-US" sz="2800" dirty="0" err="1">
                <a:latin typeface="Preeti" pitchFamily="2" charset="0"/>
              </a:rPr>
              <a:t>x'g</a:t>
            </a:r>
            <a:r>
              <a:rPr lang="en-US" sz="2800" dirty="0">
                <a:latin typeface="Preeti" pitchFamily="2" charset="0"/>
              </a:rPr>
              <a:t>' / </a:t>
            </a:r>
            <a:r>
              <a:rPr lang="en-US" sz="2800" dirty="0" err="1">
                <a:latin typeface="Preeti" pitchFamily="2" charset="0"/>
              </a:rPr>
              <a:t>jLo</a:t>
            </a:r>
            <a:r>
              <a:rPr lang="en-US" sz="2800" dirty="0">
                <a:latin typeface="Preeti" pitchFamily="2" charset="0"/>
              </a:rPr>
              <a:t>{ :</a:t>
            </a:r>
            <a:r>
              <a:rPr lang="en-US" sz="2800" dirty="0" err="1">
                <a:latin typeface="Preeti" pitchFamily="2" charset="0"/>
              </a:rPr>
              <a:t>vng</a:t>
            </a:r>
            <a:r>
              <a:rPr lang="en-US" sz="2800" dirty="0">
                <a:latin typeface="Preeti" pitchFamily="2" charset="0"/>
              </a:rPr>
              <a:t> </a:t>
            </a:r>
            <a:r>
              <a:rPr lang="en-US" sz="2800" dirty="0" err="1">
                <a:latin typeface="Preeti" pitchFamily="2" charset="0"/>
              </a:rPr>
              <a:t>x'g</a:t>
            </a:r>
            <a:r>
              <a:rPr lang="en-US" sz="2800" dirty="0">
                <a:latin typeface="Preeti" pitchFamily="2" charset="0"/>
              </a:rPr>
              <a:t> </a:t>
            </a:r>
            <a:r>
              <a:rPr lang="en-US" sz="2800" dirty="0" err="1">
                <a:latin typeface="Preeti" pitchFamily="2" charset="0"/>
              </a:rPr>
              <a:t>yfNg</a:t>
            </a:r>
            <a:r>
              <a:rPr lang="en-US" sz="2800" dirty="0">
                <a:latin typeface="Preeti" pitchFamily="2" charset="0"/>
              </a:rPr>
              <a:t>' .</a:t>
            </a:r>
            <a:endParaRPr lang="en-US" sz="2800" dirty="0">
              <a:latin typeface="Preeti" pitchFamily="2" charset="0"/>
            </a:endParaRPr>
          </a:p>
          <a:p>
            <a:pPr lvl="0">
              <a:buFont typeface="Arial" panose="020B0604020202020204" pitchFamily="34" charset="0"/>
              <a:buChar char="•"/>
            </a:pPr>
            <a:r>
              <a:rPr lang="en-US" sz="2800" dirty="0">
                <a:latin typeface="Preeti" pitchFamily="2" charset="0"/>
              </a:rPr>
              <a:t>5ftL </a:t>
            </a:r>
            <a:r>
              <a:rPr lang="en-US" sz="2800" dirty="0" err="1">
                <a:latin typeface="Preeti" pitchFamily="2" charset="0"/>
              </a:rPr>
              <a:t>rf</a:t>
            </a:r>
            <a:r>
              <a:rPr lang="en-US" sz="2800" dirty="0">
                <a:latin typeface="Preeti" pitchFamily="2" charset="0"/>
              </a:rPr>
              <a:t>}8f </a:t>
            </a:r>
            <a:r>
              <a:rPr lang="en-US" sz="2800" dirty="0" err="1">
                <a:latin typeface="Preeti" pitchFamily="2" charset="0"/>
              </a:rPr>
              <a:t>x'g</a:t>
            </a:r>
            <a:r>
              <a:rPr lang="en-US" sz="2800" dirty="0">
                <a:latin typeface="Preeti" pitchFamily="2" charset="0"/>
              </a:rPr>
              <a:t>' . </a:t>
            </a:r>
            <a:endParaRPr lang="en-US" sz="2800" dirty="0">
              <a:latin typeface="Preeti" pitchFamily="2" charset="0"/>
            </a:endParaRPr>
          </a:p>
          <a:p>
            <a:pPr lvl="0">
              <a:buFont typeface="Arial" panose="020B0604020202020204" pitchFamily="34" charset="0"/>
              <a:buChar char="•"/>
            </a:pPr>
            <a:r>
              <a:rPr lang="en-US" sz="2800" dirty="0">
                <a:latin typeface="+mj-lt"/>
              </a:rPr>
              <a:t>808Lkmf]/ </a:t>
            </a:r>
            <a:r>
              <a:rPr lang="en-US" sz="2800" dirty="0" err="1">
                <a:latin typeface="+mj-lt"/>
              </a:rPr>
              <a:t>cfpg</a:t>
            </a:r>
            <a:r>
              <a:rPr lang="en-US" sz="2800" dirty="0">
                <a:latin typeface="+mj-lt"/>
              </a:rPr>
              <a:t>' .</a:t>
            </a:r>
            <a:endParaRPr lang="en-US" sz="2800" dirty="0">
              <a:latin typeface="+mj-lt"/>
            </a:endParaRPr>
          </a:p>
        </p:txBody>
      </p:sp>
    </p:spTree>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68B3AE1-8A3B-4A28-A575-406CE7551A8F}"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8" name="Title 1"/>
          <p:cNvSpPr>
            <a:spLocks noGrp="1"/>
          </p:cNvSpPr>
          <p:nvPr>
            <p:ph type="title"/>
          </p:nvPr>
        </p:nvSpPr>
        <p:spPr>
          <a:xfrm>
            <a:off x="457200" y="152400"/>
            <a:ext cx="8229600" cy="685800"/>
          </a:xfrm>
          <a:solidFill>
            <a:srgbClr val="92D050"/>
          </a:solidFill>
          <a:ln w="28575">
            <a:solidFill>
              <a:srgbClr val="FF0000"/>
            </a:solidFill>
          </a:ln>
        </p:spPr>
        <p:txBody>
          <a:bodyPr>
            <a:normAutofit fontScale="90000"/>
          </a:bodyPr>
          <a:lstStyle/>
          <a:p>
            <a:r>
              <a:rPr lang="en-US" b="1" dirty="0">
                <a:latin typeface="Times New Roman" panose="02020603050405020304" pitchFamily="18" charset="0"/>
                <a:cs typeface="Times New Roman" panose="02020603050405020304" pitchFamily="18" charset="0"/>
              </a:rPr>
              <a:t>Changes during adolescent period</a:t>
            </a:r>
            <a:endParaRPr lang="en-US" b="1" dirty="0">
              <a:latin typeface="Times New Roman" panose="02020603050405020304" pitchFamily="18" charset="0"/>
              <a:cs typeface="Times New Roman" panose="02020603050405020304" pitchFamily="18" charset="0"/>
            </a:endParaRPr>
          </a:p>
        </p:txBody>
      </p:sp>
      <p:sp>
        <p:nvSpPr>
          <p:cNvPr id="9" name="Rectangle 8"/>
          <p:cNvSpPr/>
          <p:nvPr/>
        </p:nvSpPr>
        <p:spPr>
          <a:xfrm>
            <a:off x="457200" y="914400"/>
            <a:ext cx="8153400" cy="4832092"/>
          </a:xfrm>
          <a:prstGeom prst="rect">
            <a:avLst/>
          </a:prstGeom>
          <a:ln>
            <a:solidFill>
              <a:srgbClr val="FF0000"/>
            </a:solidFill>
          </a:ln>
        </p:spPr>
        <p:txBody>
          <a:bodyPr wrap="square">
            <a:spAutoFit/>
          </a:bodyPr>
          <a:lstStyle/>
          <a:p>
            <a:r>
              <a:rPr lang="en-US" sz="2800" b="1" dirty="0">
                <a:solidFill>
                  <a:srgbClr val="0000FF"/>
                </a:solidFill>
                <a:latin typeface="Preeti" pitchFamily="2" charset="0"/>
              </a:rPr>
              <a:t> </a:t>
            </a:r>
            <a:r>
              <a:rPr lang="en-US" sz="2800" b="1" dirty="0" err="1">
                <a:solidFill>
                  <a:srgbClr val="0000FF"/>
                </a:solidFill>
                <a:latin typeface="Preeti" pitchFamily="2" charset="0"/>
              </a:rPr>
              <a:t>lszf</a:t>
            </a:r>
            <a:r>
              <a:rPr lang="en-US" sz="2800" b="1" dirty="0">
                <a:solidFill>
                  <a:srgbClr val="0000FF"/>
                </a:solidFill>
                <a:latin typeface="Preeti" pitchFamily="2" charset="0"/>
              </a:rPr>
              <a:t>]/</a:t>
            </a:r>
            <a:r>
              <a:rPr lang="en-US" sz="2800" b="1" dirty="0" err="1">
                <a:solidFill>
                  <a:srgbClr val="0000FF"/>
                </a:solidFill>
                <a:latin typeface="Preeti" pitchFamily="2" charset="0"/>
              </a:rPr>
              <a:t>Lx¿df</a:t>
            </a:r>
            <a:r>
              <a:rPr lang="en-US" sz="2800" b="1" dirty="0">
                <a:solidFill>
                  <a:srgbClr val="0000FF"/>
                </a:solidFill>
                <a:latin typeface="Preeti" pitchFamily="2" charset="0"/>
              </a:rPr>
              <a:t> </a:t>
            </a:r>
            <a:r>
              <a:rPr lang="en-US" sz="2800" b="1" dirty="0" err="1">
                <a:solidFill>
                  <a:srgbClr val="0000FF"/>
                </a:solidFill>
                <a:latin typeface="Preeti" pitchFamily="2" charset="0"/>
              </a:rPr>
              <a:t>x'g</a:t>
            </a:r>
            <a:r>
              <a:rPr lang="en-US" sz="2800" b="1" dirty="0">
                <a:solidFill>
                  <a:srgbClr val="0000FF"/>
                </a:solidFill>
                <a:latin typeface="Preeti" pitchFamily="2" charset="0"/>
              </a:rPr>
              <a:t>] </a:t>
            </a:r>
            <a:r>
              <a:rPr lang="en-US" sz="2800" b="1" dirty="0" err="1">
                <a:solidFill>
                  <a:srgbClr val="0000FF"/>
                </a:solidFill>
                <a:latin typeface="Preeti" pitchFamily="2" charset="0"/>
              </a:rPr>
              <a:t>d'Vo</a:t>
            </a:r>
            <a:r>
              <a:rPr lang="en-US" sz="2800" b="1" dirty="0">
                <a:solidFill>
                  <a:srgbClr val="0000FF"/>
                </a:solidFill>
                <a:latin typeface="Preeti" pitchFamily="2" charset="0"/>
              </a:rPr>
              <a:t> </a:t>
            </a:r>
            <a:r>
              <a:rPr lang="en-US" sz="2800" b="1" dirty="0" err="1">
                <a:solidFill>
                  <a:srgbClr val="0000FF"/>
                </a:solidFill>
                <a:latin typeface="Preeti" pitchFamily="2" charset="0"/>
              </a:rPr>
              <a:t>zf</a:t>
            </a:r>
            <a:r>
              <a:rPr lang="en-US" sz="2800" b="1" dirty="0">
                <a:solidFill>
                  <a:srgbClr val="0000FF"/>
                </a:solidFill>
                <a:latin typeface="Preeti" pitchFamily="2" charset="0"/>
              </a:rPr>
              <a:t>/</a:t>
            </a:r>
            <a:r>
              <a:rPr lang="en-US" sz="2800" b="1" dirty="0" err="1">
                <a:solidFill>
                  <a:srgbClr val="0000FF"/>
                </a:solidFill>
                <a:latin typeface="Preeti" pitchFamily="2" charset="0"/>
              </a:rPr>
              <a:t>Ll</a:t>
            </a:r>
            <a:r>
              <a:rPr lang="en-US" sz="2800" b="1" dirty="0">
                <a:solidFill>
                  <a:srgbClr val="0000FF"/>
                </a:solidFill>
                <a:latin typeface="Preeti" pitchFamily="2" charset="0"/>
              </a:rPr>
              <a:t>/s </a:t>
            </a:r>
            <a:r>
              <a:rPr lang="en-US" sz="2800" b="1" dirty="0" err="1">
                <a:solidFill>
                  <a:srgbClr val="0000FF"/>
                </a:solidFill>
                <a:latin typeface="Preeti" pitchFamily="2" charset="0"/>
              </a:rPr>
              <a:t>kl</a:t>
            </a:r>
            <a:r>
              <a:rPr lang="en-US" sz="2800" b="1" dirty="0">
                <a:solidFill>
                  <a:srgbClr val="0000FF"/>
                </a:solidFill>
                <a:latin typeface="Preeti" pitchFamily="2" charset="0"/>
              </a:rPr>
              <a:t>/</a:t>
            </a:r>
            <a:r>
              <a:rPr lang="en-US" sz="2800" b="1" dirty="0" err="1">
                <a:solidFill>
                  <a:srgbClr val="0000FF"/>
                </a:solidFill>
                <a:latin typeface="Preeti" pitchFamily="2" charset="0"/>
              </a:rPr>
              <a:t>jt</a:t>
            </a:r>
            <a:r>
              <a:rPr lang="en-US" sz="2800" b="1" dirty="0">
                <a:solidFill>
                  <a:srgbClr val="0000FF"/>
                </a:solidFill>
                <a:latin typeface="Preeti" pitchFamily="2" charset="0"/>
              </a:rPr>
              <a:t>{</a:t>
            </a:r>
            <a:r>
              <a:rPr lang="en-US" sz="2800" b="1" dirty="0" err="1">
                <a:solidFill>
                  <a:srgbClr val="0000FF"/>
                </a:solidFill>
                <a:latin typeface="Preeti" pitchFamily="2" charset="0"/>
              </a:rPr>
              <a:t>gx</a:t>
            </a:r>
            <a:r>
              <a:rPr lang="en-US" sz="2800" b="1" dirty="0">
                <a:solidFill>
                  <a:srgbClr val="0000FF"/>
                </a:solidFill>
                <a:latin typeface="Preeti" pitchFamily="2" charset="0"/>
              </a:rPr>
              <a:t>?</a:t>
            </a:r>
            <a:endParaRPr lang="en-US" sz="2800" dirty="0">
              <a:solidFill>
                <a:srgbClr val="0000FF"/>
              </a:solidFill>
              <a:latin typeface="Preeti" pitchFamily="2" charset="0"/>
            </a:endParaRPr>
          </a:p>
          <a:p>
            <a:pPr lvl="0">
              <a:buFont typeface="Arial" panose="020B0604020202020204" pitchFamily="34" charset="0"/>
              <a:buChar char="•"/>
            </a:pPr>
            <a:r>
              <a:rPr lang="en-US" sz="2800" dirty="0">
                <a:latin typeface="Preeti" pitchFamily="2" charset="0"/>
              </a:rPr>
              <a:t>z/L/ </a:t>
            </a:r>
            <a:r>
              <a:rPr lang="en-US" sz="2800" dirty="0" err="1">
                <a:latin typeface="Preeti" pitchFamily="2" charset="0"/>
              </a:rPr>
              <a:t>xnSs</a:t>
            </a:r>
            <a:r>
              <a:rPr lang="en-US" sz="2800" dirty="0">
                <a:latin typeface="Preeti" pitchFamily="2" charset="0"/>
              </a:rPr>
              <a:t> a9\g' .</a:t>
            </a:r>
            <a:endParaRPr lang="en-US" sz="2800" dirty="0">
              <a:latin typeface="Preeti" pitchFamily="2" charset="0"/>
            </a:endParaRPr>
          </a:p>
          <a:p>
            <a:pPr lvl="0">
              <a:buFont typeface="Arial" panose="020B0604020202020204" pitchFamily="34" charset="0"/>
              <a:buChar char="•"/>
            </a:pPr>
            <a:r>
              <a:rPr lang="en-US" sz="2800" dirty="0" err="1">
                <a:latin typeface="Preeti" pitchFamily="2" charset="0"/>
              </a:rPr>
              <a:t>sDd</a:t>
            </a:r>
            <a:r>
              <a:rPr lang="en-US" sz="2800" dirty="0">
                <a:latin typeface="Preeti" pitchFamily="2" charset="0"/>
              </a:rPr>
              <a:t>/</a:t>
            </a:r>
            <a:r>
              <a:rPr lang="en-US" sz="2800" dirty="0" err="1">
                <a:latin typeface="Preeti" pitchFamily="2" charset="0"/>
              </a:rPr>
              <a:t>d'lgsf</a:t>
            </a:r>
            <a:r>
              <a:rPr lang="en-US" sz="2800" dirty="0">
                <a:latin typeface="Preeti" pitchFamily="2" charset="0"/>
              </a:rPr>
              <a:t>] </a:t>
            </a:r>
            <a:r>
              <a:rPr lang="en-US" sz="2800" dirty="0" err="1">
                <a:latin typeface="Preeti" pitchFamily="2" charset="0"/>
              </a:rPr>
              <a:t>efu</a:t>
            </a:r>
            <a:r>
              <a:rPr lang="en-US" sz="2800" dirty="0">
                <a:latin typeface="Preeti" pitchFamily="2" charset="0"/>
              </a:rPr>
              <a:t> </a:t>
            </a:r>
            <a:r>
              <a:rPr lang="en-US" sz="2800" dirty="0" err="1">
                <a:latin typeface="Preeti" pitchFamily="2" charset="0"/>
              </a:rPr>
              <a:t>rf</a:t>
            </a:r>
            <a:r>
              <a:rPr lang="en-US" sz="2800" dirty="0">
                <a:latin typeface="Preeti" pitchFamily="2" charset="0"/>
              </a:rPr>
              <a:t>}8f </a:t>
            </a:r>
            <a:r>
              <a:rPr lang="en-US" sz="2800" dirty="0" err="1">
                <a:latin typeface="Preeti" pitchFamily="2" charset="0"/>
              </a:rPr>
              <a:t>cfsf</a:t>
            </a:r>
            <a:r>
              <a:rPr lang="en-US" sz="2800" dirty="0">
                <a:latin typeface="Preeti" pitchFamily="2" charset="0"/>
              </a:rPr>
              <a:t>/</a:t>
            </a:r>
            <a:r>
              <a:rPr lang="en-US" sz="2800" dirty="0" err="1">
                <a:latin typeface="Preeti" pitchFamily="2" charset="0"/>
              </a:rPr>
              <a:t>sf</a:t>
            </a:r>
            <a:r>
              <a:rPr lang="en-US" sz="2800" dirty="0">
                <a:latin typeface="Preeti" pitchFamily="2" charset="0"/>
              </a:rPr>
              <a:t>] </a:t>
            </a:r>
            <a:r>
              <a:rPr lang="en-US" sz="2800" dirty="0" err="1">
                <a:latin typeface="Preeti" pitchFamily="2" charset="0"/>
              </a:rPr>
              <a:t>x'g</a:t>
            </a:r>
            <a:r>
              <a:rPr lang="en-US" sz="2800" dirty="0">
                <a:latin typeface="Preeti" pitchFamily="2" charset="0"/>
              </a:rPr>
              <a:t>' .</a:t>
            </a:r>
            <a:endParaRPr lang="en-US" sz="2800" dirty="0">
              <a:latin typeface="Preeti" pitchFamily="2" charset="0"/>
            </a:endParaRPr>
          </a:p>
          <a:p>
            <a:pPr lvl="0">
              <a:buFont typeface="Arial" panose="020B0604020202020204" pitchFamily="34" charset="0"/>
              <a:buChar char="•"/>
            </a:pPr>
            <a:r>
              <a:rPr lang="en-US" sz="2800" dirty="0">
                <a:latin typeface="Preeti" pitchFamily="2" charset="0"/>
              </a:rPr>
              <a:t>/fu/; </a:t>
            </a:r>
            <a:r>
              <a:rPr lang="en-US" sz="1600" dirty="0"/>
              <a:t>(Hormone) </a:t>
            </a:r>
            <a:r>
              <a:rPr lang="en-US" sz="2800" dirty="0" err="1">
                <a:latin typeface="Preeti" pitchFamily="2" charset="0"/>
              </a:rPr>
              <a:t>x?df</a:t>
            </a:r>
            <a:r>
              <a:rPr lang="en-US" sz="1600" dirty="0"/>
              <a:t> </a:t>
            </a:r>
            <a:r>
              <a:rPr lang="en-US" sz="2800" dirty="0" err="1">
                <a:latin typeface="Preeti" pitchFamily="2" charset="0"/>
              </a:rPr>
              <a:t>tLa</a:t>
            </a:r>
            <a:r>
              <a:rPr lang="en-US" sz="2800" dirty="0">
                <a:latin typeface="Preeti" pitchFamily="2" charset="0"/>
              </a:rPr>
              <a:t>| j[l4 </a:t>
            </a:r>
            <a:r>
              <a:rPr lang="en-US" sz="2800" dirty="0" err="1">
                <a:latin typeface="Preeti" pitchFamily="2" charset="0"/>
              </a:rPr>
              <a:t>x'g</a:t>
            </a:r>
            <a:r>
              <a:rPr lang="en-US" sz="2800" dirty="0">
                <a:latin typeface="Preeti" pitchFamily="2" charset="0"/>
              </a:rPr>
              <a:t>' .</a:t>
            </a:r>
            <a:endParaRPr lang="en-US" sz="2800" dirty="0">
              <a:latin typeface="Preeti" pitchFamily="2" charset="0"/>
            </a:endParaRPr>
          </a:p>
          <a:p>
            <a:pPr lvl="0">
              <a:buFont typeface="Arial" panose="020B0604020202020204" pitchFamily="34" charset="0"/>
              <a:buChar char="•"/>
            </a:pPr>
            <a:r>
              <a:rPr lang="en-US" sz="2800" dirty="0">
                <a:latin typeface="Preeti" pitchFamily="2" charset="0"/>
              </a:rPr>
              <a:t>z/L/</a:t>
            </a:r>
            <a:r>
              <a:rPr lang="en-US" sz="2800" dirty="0" err="1">
                <a:latin typeface="Preeti" pitchFamily="2" charset="0"/>
              </a:rPr>
              <a:t>df</a:t>
            </a:r>
            <a:r>
              <a:rPr lang="en-US" sz="2800" dirty="0">
                <a:latin typeface="Preeti" pitchFamily="2" charset="0"/>
              </a:rPr>
              <a:t> </a:t>
            </a:r>
            <a:r>
              <a:rPr lang="en-US" sz="2800" dirty="0" err="1">
                <a:latin typeface="Preeti" pitchFamily="2" charset="0"/>
              </a:rPr>
              <a:t>kl;gf</a:t>
            </a:r>
            <a:r>
              <a:rPr lang="en-US" sz="2800" dirty="0">
                <a:latin typeface="Preeti" pitchFamily="2" charset="0"/>
              </a:rPr>
              <a:t> </a:t>
            </a:r>
            <a:r>
              <a:rPr lang="en-US" sz="2800" dirty="0" err="1">
                <a:latin typeface="Preeti" pitchFamily="2" charset="0"/>
              </a:rPr>
              <a:t>cfpg</a:t>
            </a:r>
            <a:r>
              <a:rPr lang="en-US" sz="2800" dirty="0">
                <a:latin typeface="Preeti" pitchFamily="2" charset="0"/>
              </a:rPr>
              <a:t> </a:t>
            </a:r>
            <a:r>
              <a:rPr lang="en-US" sz="2800" dirty="0" err="1">
                <a:latin typeface="Preeti" pitchFamily="2" charset="0"/>
              </a:rPr>
              <a:t>yfNg</a:t>
            </a:r>
            <a:r>
              <a:rPr lang="en-US" sz="2800" dirty="0">
                <a:latin typeface="Preeti" pitchFamily="2" charset="0"/>
              </a:rPr>
              <a:t>' . </a:t>
            </a:r>
            <a:endParaRPr lang="en-US" sz="2800" dirty="0">
              <a:latin typeface="Preeti" pitchFamily="2" charset="0"/>
            </a:endParaRPr>
          </a:p>
          <a:p>
            <a:pPr lvl="0">
              <a:buFont typeface="Arial" panose="020B0604020202020204" pitchFamily="34" charset="0"/>
              <a:buChar char="•"/>
            </a:pPr>
            <a:r>
              <a:rPr lang="en-US" sz="2800" dirty="0">
                <a:latin typeface="Preeti" pitchFamily="2" charset="0"/>
              </a:rPr>
              <a:t>of]</a:t>
            </a:r>
            <a:r>
              <a:rPr lang="en-US" sz="2800" dirty="0" err="1">
                <a:latin typeface="Preeti" pitchFamily="2" charset="0"/>
              </a:rPr>
              <a:t>gL</a:t>
            </a:r>
            <a:r>
              <a:rPr lang="en-US" sz="2800" dirty="0">
                <a:latin typeface="Preeti" pitchFamily="2" charset="0"/>
              </a:rPr>
              <a:t> </a:t>
            </a:r>
            <a:r>
              <a:rPr lang="en-US" sz="2800" dirty="0" err="1">
                <a:latin typeface="Preeti" pitchFamily="2" charset="0"/>
              </a:rPr>
              <a:t>jl</a:t>
            </a:r>
            <a:r>
              <a:rPr lang="en-US" sz="2800" dirty="0">
                <a:latin typeface="Preeti" pitchFamily="2" charset="0"/>
              </a:rPr>
              <a:t>/</a:t>
            </a:r>
            <a:r>
              <a:rPr lang="en-US" sz="2800" dirty="0" err="1">
                <a:latin typeface="Preeti" pitchFamily="2" charset="0"/>
              </a:rPr>
              <a:t>kl</a:t>
            </a:r>
            <a:r>
              <a:rPr lang="en-US" sz="2800" dirty="0">
                <a:latin typeface="Preeti" pitchFamily="2" charset="0"/>
              </a:rPr>
              <a:t>/, </a:t>
            </a:r>
            <a:r>
              <a:rPr lang="en-US" sz="2800" dirty="0" err="1">
                <a:latin typeface="Preeti" pitchFamily="2" charset="0"/>
              </a:rPr>
              <a:t>sfvLdf</a:t>
            </a:r>
            <a:r>
              <a:rPr lang="en-US" sz="2800" dirty="0">
                <a:latin typeface="Preeti" pitchFamily="2" charset="0"/>
              </a:rPr>
              <a:t> /f}+x? </a:t>
            </a:r>
            <a:r>
              <a:rPr lang="en-US" sz="2800" dirty="0" err="1">
                <a:latin typeface="Preeti" pitchFamily="2" charset="0"/>
              </a:rPr>
              <a:t>pld|g</a:t>
            </a:r>
            <a:r>
              <a:rPr lang="en-US" sz="2800" dirty="0">
                <a:latin typeface="Preeti" pitchFamily="2" charset="0"/>
              </a:rPr>
              <a:t>' .</a:t>
            </a:r>
            <a:endParaRPr lang="en-US" sz="2800" dirty="0">
              <a:latin typeface="Preeti" pitchFamily="2" charset="0"/>
            </a:endParaRPr>
          </a:p>
          <a:p>
            <a:pPr lvl="0">
              <a:buFont typeface="Arial" panose="020B0604020202020204" pitchFamily="34" charset="0"/>
              <a:buChar char="•"/>
            </a:pPr>
            <a:r>
              <a:rPr lang="en-US" sz="2800" dirty="0">
                <a:latin typeface="Preeti" pitchFamily="2" charset="0"/>
              </a:rPr>
              <a:t>:</a:t>
            </a:r>
            <a:r>
              <a:rPr lang="en-US" sz="2800" dirty="0" err="1">
                <a:latin typeface="Preeti" pitchFamily="2" charset="0"/>
              </a:rPr>
              <a:t>tgsf</a:t>
            </a:r>
            <a:r>
              <a:rPr lang="en-US" sz="2800" dirty="0">
                <a:latin typeface="Preeti" pitchFamily="2" charset="0"/>
              </a:rPr>
              <a:t>] </a:t>
            </a:r>
            <a:r>
              <a:rPr lang="en-US" sz="2800" dirty="0" err="1">
                <a:latin typeface="Preeti" pitchFamily="2" charset="0"/>
              </a:rPr>
              <a:t>ljsf</a:t>
            </a:r>
            <a:r>
              <a:rPr lang="en-US" sz="2800" dirty="0">
                <a:latin typeface="Preeti" pitchFamily="2" charset="0"/>
              </a:rPr>
              <a:t>; </a:t>
            </a:r>
            <a:r>
              <a:rPr lang="en-US" sz="2800" dirty="0" err="1">
                <a:latin typeface="Preeti" pitchFamily="2" charset="0"/>
              </a:rPr>
              <a:t>x'Fb</a:t>
            </a:r>
            <a:r>
              <a:rPr lang="en-US" sz="2800" dirty="0">
                <a:latin typeface="Preeti" pitchFamily="2" charset="0"/>
              </a:rPr>
              <a:t>} </a:t>
            </a:r>
            <a:r>
              <a:rPr lang="en-US" sz="2800" dirty="0" err="1">
                <a:latin typeface="Preeti" pitchFamily="2" charset="0"/>
              </a:rPr>
              <a:t>hfg</a:t>
            </a:r>
            <a:r>
              <a:rPr lang="en-US" sz="2800" dirty="0">
                <a:latin typeface="Preeti" pitchFamily="2" charset="0"/>
              </a:rPr>
              <a:t>' .</a:t>
            </a:r>
            <a:endParaRPr lang="en-US" sz="2800" dirty="0">
              <a:latin typeface="Preeti" pitchFamily="2" charset="0"/>
            </a:endParaRPr>
          </a:p>
          <a:p>
            <a:pPr lvl="0">
              <a:buFont typeface="Arial" panose="020B0604020202020204" pitchFamily="34" charset="0"/>
              <a:buChar char="•"/>
            </a:pPr>
            <a:r>
              <a:rPr lang="en-US" sz="2800" dirty="0">
                <a:latin typeface="Preeti" pitchFamily="2" charset="0"/>
              </a:rPr>
              <a:t>of]</a:t>
            </a:r>
            <a:r>
              <a:rPr lang="en-US" sz="2800" dirty="0" err="1">
                <a:latin typeface="Preeti" pitchFamily="2" charset="0"/>
              </a:rPr>
              <a:t>gLsf</a:t>
            </a:r>
            <a:r>
              <a:rPr lang="en-US" sz="2800" dirty="0">
                <a:latin typeface="Preeti" pitchFamily="2" charset="0"/>
              </a:rPr>
              <a:t>] </a:t>
            </a:r>
            <a:r>
              <a:rPr lang="en-US" sz="2800" dirty="0" err="1">
                <a:latin typeface="Preeti" pitchFamily="2" charset="0"/>
              </a:rPr>
              <a:t>cfsf</a:t>
            </a:r>
            <a:r>
              <a:rPr lang="en-US" sz="2800" dirty="0">
                <a:latin typeface="Preeti" pitchFamily="2" charset="0"/>
              </a:rPr>
              <a:t>/</a:t>
            </a:r>
            <a:r>
              <a:rPr lang="en-US" sz="2800" dirty="0" err="1">
                <a:latin typeface="Preeti" pitchFamily="2" charset="0"/>
              </a:rPr>
              <a:t>df</a:t>
            </a:r>
            <a:r>
              <a:rPr lang="en-US" sz="2800" dirty="0">
                <a:latin typeface="Preeti" pitchFamily="2" charset="0"/>
              </a:rPr>
              <a:t> j[l4 </a:t>
            </a:r>
            <a:r>
              <a:rPr lang="en-US" sz="2800" dirty="0" err="1">
                <a:latin typeface="Preeti" pitchFamily="2" charset="0"/>
              </a:rPr>
              <a:t>x'g</a:t>
            </a:r>
            <a:r>
              <a:rPr lang="en-US" sz="2800" dirty="0">
                <a:latin typeface="Preeti" pitchFamily="2" charset="0"/>
              </a:rPr>
              <a:t>' .</a:t>
            </a:r>
            <a:endParaRPr lang="en-US" sz="2800" dirty="0">
              <a:latin typeface="Preeti" pitchFamily="2" charset="0"/>
            </a:endParaRPr>
          </a:p>
          <a:p>
            <a:pPr lvl="0">
              <a:buFont typeface="Arial" panose="020B0604020202020204" pitchFamily="34" charset="0"/>
              <a:buChar char="•"/>
            </a:pPr>
            <a:r>
              <a:rPr lang="en-US" sz="2800" dirty="0" err="1">
                <a:latin typeface="Preeti" pitchFamily="2" charset="0"/>
              </a:rPr>
              <a:t>cfjfhdf</a:t>
            </a:r>
            <a:r>
              <a:rPr lang="en-US" sz="2800" dirty="0">
                <a:latin typeface="Preeti" pitchFamily="2" charset="0"/>
              </a:rPr>
              <a:t> </a:t>
            </a:r>
            <a:r>
              <a:rPr lang="en-US" sz="2800" dirty="0" err="1">
                <a:latin typeface="Preeti" pitchFamily="2" charset="0"/>
              </a:rPr>
              <a:t>kl</a:t>
            </a:r>
            <a:r>
              <a:rPr lang="en-US" sz="2800" dirty="0">
                <a:latin typeface="Preeti" pitchFamily="2" charset="0"/>
              </a:rPr>
              <a:t>/</a:t>
            </a:r>
            <a:r>
              <a:rPr lang="en-US" sz="2800" dirty="0" err="1">
                <a:latin typeface="Preeti" pitchFamily="2" charset="0"/>
              </a:rPr>
              <a:t>jt</a:t>
            </a:r>
            <a:r>
              <a:rPr lang="en-US" sz="2800" dirty="0">
                <a:latin typeface="Preeti" pitchFamily="2" charset="0"/>
              </a:rPr>
              <a:t>{g </a:t>
            </a:r>
            <a:r>
              <a:rPr lang="en-US" sz="2800" dirty="0" err="1">
                <a:latin typeface="Preeti" pitchFamily="2" charset="0"/>
              </a:rPr>
              <a:t>eO</a:t>
            </a:r>
            <a:r>
              <a:rPr lang="en-US" sz="2800" dirty="0">
                <a:latin typeface="Preeti" pitchFamily="2" charset="0"/>
              </a:rPr>
              <a:t>{ ;'l/</a:t>
            </a:r>
            <a:r>
              <a:rPr lang="en-US" sz="2800" dirty="0" err="1">
                <a:latin typeface="Preeti" pitchFamily="2" charset="0"/>
              </a:rPr>
              <a:t>nf</a:t>
            </a:r>
            <a:r>
              <a:rPr lang="en-US" sz="2800" dirty="0">
                <a:latin typeface="Preeti" pitchFamily="2" charset="0"/>
              </a:rPr>
              <a:t>] </a:t>
            </a:r>
            <a:r>
              <a:rPr lang="en-US" sz="2800" dirty="0" err="1">
                <a:latin typeface="Preeti" pitchFamily="2" charset="0"/>
              </a:rPr>
              <a:t>x'Fb</a:t>
            </a:r>
            <a:r>
              <a:rPr lang="en-US" sz="2800" dirty="0">
                <a:latin typeface="Preeti" pitchFamily="2" charset="0"/>
              </a:rPr>
              <a:t>} </a:t>
            </a:r>
            <a:r>
              <a:rPr lang="en-US" sz="2800" dirty="0" err="1">
                <a:latin typeface="Preeti" pitchFamily="2" charset="0"/>
              </a:rPr>
              <a:t>hfg</a:t>
            </a:r>
            <a:r>
              <a:rPr lang="en-US" sz="2800" dirty="0">
                <a:latin typeface="Preeti" pitchFamily="2" charset="0"/>
              </a:rPr>
              <a:t>' .</a:t>
            </a:r>
            <a:endParaRPr lang="en-US" sz="2800" dirty="0">
              <a:latin typeface="Preeti" pitchFamily="2" charset="0"/>
            </a:endParaRPr>
          </a:p>
          <a:p>
            <a:pPr lvl="0">
              <a:buFont typeface="Arial" panose="020B0604020202020204" pitchFamily="34" charset="0"/>
              <a:buChar char="•"/>
            </a:pPr>
            <a:r>
              <a:rPr lang="en-US" sz="2800" dirty="0" err="1">
                <a:latin typeface="Preeti" pitchFamily="2" charset="0"/>
              </a:rPr>
              <a:t>dlxgfjf</a:t>
            </a:r>
            <a:r>
              <a:rPr lang="en-US" sz="2800" dirty="0">
                <a:latin typeface="Preeti" pitchFamily="2" charset="0"/>
              </a:rPr>
              <a:t>/L </a:t>
            </a:r>
            <a:r>
              <a:rPr lang="en-US" sz="2800" dirty="0">
                <a:latin typeface="Times New Roman" panose="02020603050405020304" pitchFamily="18" charset="0"/>
                <a:cs typeface="Times New Roman" panose="02020603050405020304" pitchFamily="18" charset="0"/>
              </a:rPr>
              <a:t>(Menstruation) </a:t>
            </a:r>
            <a:r>
              <a:rPr lang="en-US" sz="2800" dirty="0">
                <a:latin typeface="Preeti" pitchFamily="2" charset="0"/>
              </a:rPr>
              <a:t>;'? </a:t>
            </a:r>
            <a:r>
              <a:rPr lang="en-US" sz="2800" dirty="0" err="1">
                <a:latin typeface="Preeti" pitchFamily="2" charset="0"/>
              </a:rPr>
              <a:t>x'g</a:t>
            </a:r>
            <a:r>
              <a:rPr lang="en-US" sz="2800" dirty="0">
                <a:latin typeface="Preeti" pitchFamily="2" charset="0"/>
              </a:rPr>
              <a:t>' .</a:t>
            </a:r>
            <a:endParaRPr lang="en-US" sz="2800" dirty="0">
              <a:latin typeface="Preeti" pitchFamily="2" charset="0"/>
            </a:endParaRPr>
          </a:p>
          <a:p>
            <a:pPr lvl="0">
              <a:buFont typeface="Arial" panose="020B0604020202020204" pitchFamily="34" charset="0"/>
              <a:buChar char="•"/>
            </a:pPr>
            <a:r>
              <a:rPr lang="en-US" sz="2800" dirty="0">
                <a:latin typeface="Preeti" pitchFamily="2" charset="0"/>
              </a:rPr>
              <a:t>808Lkmf]/ </a:t>
            </a:r>
            <a:r>
              <a:rPr lang="en-US" sz="2800" dirty="0">
                <a:latin typeface="Times New Roman" panose="02020603050405020304" pitchFamily="18" charset="0"/>
                <a:cs typeface="Times New Roman" panose="02020603050405020304" pitchFamily="18" charset="0"/>
              </a:rPr>
              <a:t>(pimple) </a:t>
            </a:r>
            <a:r>
              <a:rPr lang="en-US" sz="2800" dirty="0" err="1">
                <a:latin typeface="Preeti" pitchFamily="2" charset="0"/>
              </a:rPr>
              <a:t>cfpg</a:t>
            </a:r>
            <a:r>
              <a:rPr lang="en-US" sz="2800" dirty="0">
                <a:latin typeface="Preeti" pitchFamily="2" charset="0"/>
              </a:rPr>
              <a:t>' .</a:t>
            </a:r>
            <a:endParaRPr lang="en-US" sz="2800" dirty="0">
              <a:latin typeface="Preeti" pitchFamily="2" charset="0"/>
            </a:endParaRPr>
          </a:p>
        </p:txBody>
      </p:sp>
    </p:spTree>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BCA936-5885-4ABA-9E0A-8EDD78931826}" type="datetime1">
              <a:rPr lang="en-US" smtClean="0"/>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
        <p:nvSpPr>
          <p:cNvPr id="8" name="Title 1"/>
          <p:cNvSpPr>
            <a:spLocks noGrp="1"/>
          </p:cNvSpPr>
          <p:nvPr>
            <p:ph type="title"/>
          </p:nvPr>
        </p:nvSpPr>
        <p:spPr>
          <a:xfrm>
            <a:off x="457200" y="152400"/>
            <a:ext cx="8229600" cy="685800"/>
          </a:xfrm>
          <a:solidFill>
            <a:srgbClr val="92D050"/>
          </a:solidFill>
          <a:ln w="28575">
            <a:solidFill>
              <a:srgbClr val="FF0000"/>
            </a:solidFill>
          </a:ln>
        </p:spPr>
        <p:txBody>
          <a:bodyPr>
            <a:normAutofit fontScale="90000"/>
          </a:bodyPr>
          <a:lstStyle/>
          <a:p>
            <a:r>
              <a:rPr lang="en-US" b="1" dirty="0">
                <a:latin typeface="Times New Roman" panose="02020603050405020304" pitchFamily="18" charset="0"/>
                <a:cs typeface="Times New Roman" panose="02020603050405020304" pitchFamily="18" charset="0"/>
              </a:rPr>
              <a:t>Changes during adolescent period</a:t>
            </a:r>
            <a:endParaRPr lang="en-US" b="1" dirty="0">
              <a:latin typeface="Times New Roman" panose="02020603050405020304" pitchFamily="18" charset="0"/>
              <a:cs typeface="Times New Roman" panose="02020603050405020304" pitchFamily="18" charset="0"/>
            </a:endParaRPr>
          </a:p>
        </p:txBody>
      </p:sp>
      <p:sp>
        <p:nvSpPr>
          <p:cNvPr id="9" name="Rectangle 8"/>
          <p:cNvSpPr/>
          <p:nvPr/>
        </p:nvSpPr>
        <p:spPr>
          <a:xfrm>
            <a:off x="457200" y="914400"/>
            <a:ext cx="8153400" cy="4832092"/>
          </a:xfrm>
          <a:prstGeom prst="rect">
            <a:avLst/>
          </a:prstGeom>
          <a:ln>
            <a:solidFill>
              <a:srgbClr val="FF0000"/>
            </a:solidFill>
          </a:ln>
        </p:spPr>
        <p:txBody>
          <a:bodyPr wrap="square">
            <a:spAutoFit/>
          </a:bodyPr>
          <a:lstStyle/>
          <a:p>
            <a:pPr>
              <a:buNone/>
            </a:pPr>
            <a:r>
              <a:rPr lang="en-US" sz="2800" b="1" dirty="0" err="1">
                <a:solidFill>
                  <a:srgbClr val="0000FF"/>
                </a:solidFill>
                <a:latin typeface="Preeti" pitchFamily="2" charset="0"/>
              </a:rPr>
              <a:t>Dffgl;s</a:t>
            </a:r>
            <a:r>
              <a:rPr lang="en-US" sz="2800" b="1" dirty="0">
                <a:solidFill>
                  <a:srgbClr val="0000FF"/>
                </a:solidFill>
                <a:latin typeface="Preeti" pitchFamily="2" charset="0"/>
              </a:rPr>
              <a:t> </a:t>
            </a:r>
            <a:r>
              <a:rPr lang="en-US" sz="2800" b="1" dirty="0" err="1">
                <a:solidFill>
                  <a:srgbClr val="0000FF"/>
                </a:solidFill>
                <a:latin typeface="Preeti" pitchFamily="2" charset="0"/>
              </a:rPr>
              <a:t>kl</a:t>
            </a:r>
            <a:r>
              <a:rPr lang="en-US" sz="2800" b="1" dirty="0">
                <a:solidFill>
                  <a:srgbClr val="0000FF"/>
                </a:solidFill>
                <a:latin typeface="Preeti" pitchFamily="2" charset="0"/>
              </a:rPr>
              <a:t>/</a:t>
            </a:r>
            <a:r>
              <a:rPr lang="en-US" sz="2800" b="1" dirty="0" err="1">
                <a:solidFill>
                  <a:srgbClr val="0000FF"/>
                </a:solidFill>
                <a:latin typeface="Preeti" pitchFamily="2" charset="0"/>
              </a:rPr>
              <a:t>jt</a:t>
            </a:r>
            <a:r>
              <a:rPr lang="en-US" sz="2800" b="1" dirty="0">
                <a:solidFill>
                  <a:srgbClr val="0000FF"/>
                </a:solidFill>
                <a:latin typeface="Preeti" pitchFamily="2" charset="0"/>
              </a:rPr>
              <a:t>{</a:t>
            </a:r>
            <a:r>
              <a:rPr lang="en-US" sz="2800" b="1" dirty="0" err="1">
                <a:solidFill>
                  <a:srgbClr val="0000FF"/>
                </a:solidFill>
                <a:latin typeface="Preeti" pitchFamily="2" charset="0"/>
              </a:rPr>
              <a:t>gx</a:t>
            </a:r>
            <a:r>
              <a:rPr lang="en-US" sz="2800" b="1" dirty="0">
                <a:solidFill>
                  <a:srgbClr val="0000FF"/>
                </a:solidFill>
                <a:latin typeface="Preeti" pitchFamily="2" charset="0"/>
              </a:rPr>
              <a:t>¿</a:t>
            </a:r>
            <a:endParaRPr lang="en-US" sz="2800" dirty="0">
              <a:latin typeface="Preeti" pitchFamily="2" charset="0"/>
            </a:endParaRPr>
          </a:p>
          <a:p>
            <a:pPr lvl="0">
              <a:buFont typeface="Arial" panose="020B0604020202020204" pitchFamily="34" charset="0"/>
              <a:buChar char="•"/>
            </a:pPr>
            <a:r>
              <a:rPr lang="en-US" sz="2800" dirty="0" err="1">
                <a:latin typeface="Preeti" pitchFamily="2" charset="0"/>
              </a:rPr>
              <a:t>zf</a:t>
            </a:r>
            <a:r>
              <a:rPr lang="en-US" sz="2800" dirty="0">
                <a:latin typeface="Preeti" pitchFamily="2" charset="0"/>
              </a:rPr>
              <a:t>/</a:t>
            </a:r>
            <a:r>
              <a:rPr lang="en-US" sz="2800" dirty="0" err="1">
                <a:latin typeface="Preeti" pitchFamily="2" charset="0"/>
              </a:rPr>
              <a:t>Ll</a:t>
            </a:r>
            <a:r>
              <a:rPr lang="en-US" sz="2800" dirty="0">
                <a:latin typeface="Preeti" pitchFamily="2" charset="0"/>
              </a:rPr>
              <a:t>/s </a:t>
            </a:r>
            <a:r>
              <a:rPr lang="en-US" sz="2800" dirty="0" err="1">
                <a:latin typeface="Preeti" pitchFamily="2" charset="0"/>
              </a:rPr>
              <a:t>kl</a:t>
            </a:r>
            <a:r>
              <a:rPr lang="en-US" sz="2800" dirty="0">
                <a:latin typeface="Preeti" pitchFamily="2" charset="0"/>
              </a:rPr>
              <a:t>/</a:t>
            </a:r>
            <a:r>
              <a:rPr lang="en-US" sz="2800" dirty="0" err="1">
                <a:latin typeface="Preeti" pitchFamily="2" charset="0"/>
              </a:rPr>
              <a:t>jt</a:t>
            </a:r>
            <a:r>
              <a:rPr lang="en-US" sz="2800" dirty="0">
                <a:latin typeface="Preeti" pitchFamily="2" charset="0"/>
              </a:rPr>
              <a:t>{</a:t>
            </a:r>
            <a:r>
              <a:rPr lang="en-US" sz="2800" dirty="0" err="1">
                <a:latin typeface="Preeti" pitchFamily="2" charset="0"/>
              </a:rPr>
              <a:t>gx¿n</a:t>
            </a:r>
            <a:r>
              <a:rPr lang="en-US" sz="2800" dirty="0">
                <a:latin typeface="Preeti" pitchFamily="2" charset="0"/>
              </a:rPr>
              <a:t>]  </a:t>
            </a:r>
            <a:r>
              <a:rPr lang="en-US" sz="2800" dirty="0" err="1">
                <a:latin typeface="Preeti" pitchFamily="2" charset="0"/>
              </a:rPr>
              <a:t>ubf</a:t>
            </a:r>
            <a:r>
              <a:rPr lang="en-US" sz="2800" dirty="0">
                <a:latin typeface="Preeti" pitchFamily="2" charset="0"/>
              </a:rPr>
              <a:t>{  </a:t>
            </a:r>
            <a:r>
              <a:rPr lang="en-US" sz="2800" dirty="0" err="1">
                <a:latin typeface="Preeti" pitchFamily="2" charset="0"/>
              </a:rPr>
              <a:t>nfh</a:t>
            </a:r>
            <a:r>
              <a:rPr lang="en-US" sz="2800" dirty="0">
                <a:latin typeface="Preeti" pitchFamily="2" charset="0"/>
              </a:rPr>
              <a:t> </a:t>
            </a:r>
            <a:r>
              <a:rPr lang="en-US" sz="2800" dirty="0" err="1">
                <a:latin typeface="Preeti" pitchFamily="2" charset="0"/>
              </a:rPr>
              <a:t>dfGg</a:t>
            </a:r>
            <a:r>
              <a:rPr lang="en-US" sz="2800" dirty="0">
                <a:latin typeface="Preeti" pitchFamily="2" charset="0"/>
              </a:rPr>
              <a:t>] .</a:t>
            </a:r>
            <a:endParaRPr lang="en-US" sz="2800" dirty="0">
              <a:latin typeface="Preeti" pitchFamily="2" charset="0"/>
            </a:endParaRPr>
          </a:p>
          <a:p>
            <a:pPr lvl="0">
              <a:buFont typeface="Arial" panose="020B0604020202020204" pitchFamily="34" charset="0"/>
              <a:buChar char="•"/>
            </a:pPr>
            <a:r>
              <a:rPr lang="en-US" sz="2800" dirty="0" err="1">
                <a:latin typeface="Preeti" pitchFamily="2" charset="0"/>
              </a:rPr>
              <a:t>cfkm</a:t>
            </a:r>
            <a:r>
              <a:rPr lang="en-US" sz="2800" dirty="0">
                <a:latin typeface="Preeti" pitchFamily="2" charset="0"/>
              </a:rPr>
              <a:t>\</a:t>
            </a:r>
            <a:r>
              <a:rPr lang="en-US" sz="2800" dirty="0" err="1">
                <a:latin typeface="Preeti" pitchFamily="2" charset="0"/>
              </a:rPr>
              <a:t>gf</a:t>
            </a:r>
            <a:r>
              <a:rPr lang="en-US" sz="2800" dirty="0">
                <a:latin typeface="Preeti" pitchFamily="2" charset="0"/>
              </a:rPr>
              <a:t>]  </a:t>
            </a:r>
            <a:r>
              <a:rPr lang="en-US" sz="2800" dirty="0" err="1">
                <a:latin typeface="Preeti" pitchFamily="2" charset="0"/>
              </a:rPr>
              <a:t>JolQmut</a:t>
            </a:r>
            <a:r>
              <a:rPr lang="en-US" sz="2800" dirty="0">
                <a:latin typeface="Preeti" pitchFamily="2" charset="0"/>
              </a:rPr>
              <a:t> </a:t>
            </a:r>
            <a:r>
              <a:rPr lang="en-US" sz="2800" dirty="0" err="1">
                <a:latin typeface="Preeti" pitchFamily="2" charset="0"/>
              </a:rPr>
              <a:t>klxrfgsf</a:t>
            </a:r>
            <a:r>
              <a:rPr lang="en-US" sz="2800" dirty="0">
                <a:latin typeface="Preeti" pitchFamily="2" charset="0"/>
              </a:rPr>
              <a:t>]  </a:t>
            </a:r>
            <a:r>
              <a:rPr lang="en-US" sz="2800" dirty="0" err="1">
                <a:latin typeface="Preeti" pitchFamily="2" charset="0"/>
              </a:rPr>
              <a:t>vf</a:t>
            </a:r>
            <a:r>
              <a:rPr lang="en-US" sz="2800" dirty="0">
                <a:latin typeface="Preeti" pitchFamily="2" charset="0"/>
              </a:rPr>
              <a:t>]</a:t>
            </a:r>
            <a:r>
              <a:rPr lang="en-US" sz="2800" dirty="0" err="1">
                <a:latin typeface="Preeti" pitchFamily="2" charset="0"/>
              </a:rPr>
              <a:t>lh</a:t>
            </a:r>
            <a:r>
              <a:rPr lang="en-US" sz="2800" dirty="0">
                <a:latin typeface="Preeti" pitchFamily="2" charset="0"/>
              </a:rPr>
              <a:t> </a:t>
            </a:r>
            <a:r>
              <a:rPr lang="en-US" sz="2800" dirty="0" err="1">
                <a:latin typeface="Preeti" pitchFamily="2" charset="0"/>
              </a:rPr>
              <a:t>ug</a:t>
            </a:r>
            <a:r>
              <a:rPr lang="en-US" sz="2800" dirty="0">
                <a:latin typeface="Preeti" pitchFamily="2" charset="0"/>
              </a:rPr>
              <a:t>]{ .</a:t>
            </a:r>
            <a:endParaRPr lang="en-US" sz="2800" dirty="0">
              <a:latin typeface="Preeti" pitchFamily="2" charset="0"/>
            </a:endParaRPr>
          </a:p>
          <a:p>
            <a:pPr lvl="0">
              <a:buFont typeface="Arial" panose="020B0604020202020204" pitchFamily="34" charset="0"/>
              <a:buChar char="•"/>
            </a:pPr>
            <a:r>
              <a:rPr lang="en-US" sz="2800" dirty="0">
                <a:latin typeface="Preeti" pitchFamily="2" charset="0"/>
              </a:rPr>
              <a:t>;</a:t>
            </a:r>
            <a:r>
              <a:rPr lang="en-US" sz="2800" dirty="0" err="1">
                <a:latin typeface="Preeti" pitchFamily="2" charset="0"/>
              </a:rPr>
              <a:t>dfhdf</a:t>
            </a:r>
            <a:r>
              <a:rPr lang="en-US" sz="2800" dirty="0">
                <a:latin typeface="Preeti" pitchFamily="2" charset="0"/>
              </a:rPr>
              <a:t> </a:t>
            </a:r>
            <a:r>
              <a:rPr lang="en-US" sz="2800" dirty="0" err="1">
                <a:latin typeface="Preeti" pitchFamily="2" charset="0"/>
              </a:rPr>
              <a:t>k|rlnt</a:t>
            </a:r>
            <a:r>
              <a:rPr lang="en-US" sz="2800" dirty="0">
                <a:latin typeface="Preeti" pitchFamily="2" charset="0"/>
              </a:rPr>
              <a:t> </a:t>
            </a:r>
            <a:r>
              <a:rPr lang="en-US" sz="2800" dirty="0" err="1">
                <a:latin typeface="Preeti" pitchFamily="2" charset="0"/>
              </a:rPr>
              <a:t>rfnrng</a:t>
            </a:r>
            <a:r>
              <a:rPr lang="en-US" sz="2800" dirty="0">
                <a:latin typeface="Preeti" pitchFamily="2" charset="0"/>
              </a:rPr>
              <a:t> / 3/</a:t>
            </a:r>
            <a:r>
              <a:rPr lang="en-US" sz="2800" dirty="0" err="1">
                <a:latin typeface="Preeti" pitchFamily="2" charset="0"/>
              </a:rPr>
              <a:t>sf</a:t>
            </a:r>
            <a:r>
              <a:rPr lang="en-US" sz="2800" dirty="0">
                <a:latin typeface="Preeti" pitchFamily="2" charset="0"/>
              </a:rPr>
              <a:t> ;</a:t>
            </a:r>
            <a:r>
              <a:rPr lang="en-US" sz="2800" dirty="0" err="1">
                <a:latin typeface="Preeti" pitchFamily="2" charset="0"/>
              </a:rPr>
              <a:t>fdfGo</a:t>
            </a:r>
            <a:r>
              <a:rPr lang="en-US" sz="2800" dirty="0">
                <a:latin typeface="Preeti" pitchFamily="2" charset="0"/>
              </a:rPr>
              <a:t> </a:t>
            </a:r>
            <a:r>
              <a:rPr lang="en-US" sz="2800" dirty="0" err="1">
                <a:latin typeface="Preeti" pitchFamily="2" charset="0"/>
              </a:rPr>
              <a:t>Joxf</a:t>
            </a:r>
            <a:r>
              <a:rPr lang="en-US" sz="2800" dirty="0">
                <a:latin typeface="Preeti" pitchFamily="2" charset="0"/>
              </a:rPr>
              <a:t>/</a:t>
            </a:r>
            <a:r>
              <a:rPr lang="en-US" sz="2800" dirty="0" err="1">
                <a:latin typeface="Preeti" pitchFamily="2" charset="0"/>
              </a:rPr>
              <a:t>k|lt</a:t>
            </a:r>
            <a:r>
              <a:rPr lang="en-US" sz="2800" dirty="0">
                <a:latin typeface="Preeti" pitchFamily="2" charset="0"/>
              </a:rPr>
              <a:t> </a:t>
            </a:r>
            <a:r>
              <a:rPr lang="en-US" sz="2800" dirty="0" err="1">
                <a:latin typeface="Preeti" pitchFamily="2" charset="0"/>
              </a:rPr>
              <a:t>k|Zg</a:t>
            </a:r>
            <a:r>
              <a:rPr lang="en-US" sz="2800" dirty="0">
                <a:latin typeface="Preeti" pitchFamily="2" charset="0"/>
              </a:rPr>
              <a:t> / </a:t>
            </a:r>
            <a:r>
              <a:rPr lang="en-US" sz="2800" dirty="0" err="1">
                <a:latin typeface="Preeti" pitchFamily="2" charset="0"/>
              </a:rPr>
              <a:t>ljb|f</a:t>
            </a:r>
            <a:r>
              <a:rPr lang="en-US" sz="2800" dirty="0">
                <a:latin typeface="Preeti" pitchFamily="2" charset="0"/>
              </a:rPr>
              <a:t>]x </a:t>
            </a:r>
            <a:r>
              <a:rPr lang="en-US" sz="2800" dirty="0" err="1">
                <a:latin typeface="Preeti" pitchFamily="2" charset="0"/>
              </a:rPr>
              <a:t>ug</a:t>
            </a:r>
            <a:r>
              <a:rPr lang="en-US" sz="2800" dirty="0">
                <a:latin typeface="Preeti" pitchFamily="2" charset="0"/>
              </a:rPr>
              <a:t>]{ </a:t>
            </a:r>
            <a:r>
              <a:rPr lang="en-US" sz="2800" dirty="0" err="1">
                <a:latin typeface="Preeti" pitchFamily="2" charset="0"/>
              </a:rPr>
              <a:t>k|j</a:t>
            </a:r>
            <a:r>
              <a:rPr lang="en-US" sz="2800" dirty="0">
                <a:latin typeface="Preeti" pitchFamily="2" charset="0"/>
              </a:rPr>
              <a:t>[</a:t>
            </a:r>
            <a:r>
              <a:rPr lang="en-US" sz="2800" dirty="0" err="1">
                <a:latin typeface="Preeti" pitchFamily="2" charset="0"/>
              </a:rPr>
              <a:t>lQ</a:t>
            </a:r>
            <a:r>
              <a:rPr lang="en-US" sz="2800" dirty="0">
                <a:latin typeface="Preeti" pitchFamily="2" charset="0"/>
              </a:rPr>
              <a:t> </a:t>
            </a:r>
            <a:r>
              <a:rPr lang="en-US" sz="2800" dirty="0" err="1">
                <a:latin typeface="Preeti" pitchFamily="2" charset="0"/>
              </a:rPr>
              <a:t>klg</a:t>
            </a:r>
            <a:r>
              <a:rPr lang="en-US" sz="2800" dirty="0">
                <a:latin typeface="Preeti" pitchFamily="2" charset="0"/>
              </a:rPr>
              <a:t> b]</a:t>
            </a:r>
            <a:r>
              <a:rPr lang="en-US" sz="2800" dirty="0" err="1">
                <a:latin typeface="Preeti" pitchFamily="2" charset="0"/>
              </a:rPr>
              <a:t>vfkg</a:t>
            </a:r>
            <a:r>
              <a:rPr lang="en-US" sz="2800" dirty="0">
                <a:latin typeface="Preeti" pitchFamily="2" charset="0"/>
              </a:rPr>
              <a:t>]{ .</a:t>
            </a:r>
            <a:endParaRPr lang="en-US" sz="2800" dirty="0">
              <a:latin typeface="Preeti" pitchFamily="2" charset="0"/>
            </a:endParaRPr>
          </a:p>
          <a:p>
            <a:pPr lvl="0">
              <a:buFont typeface="Arial" panose="020B0604020202020204" pitchFamily="34" charset="0"/>
              <a:buChar char="•"/>
            </a:pPr>
            <a:r>
              <a:rPr lang="en-US" sz="2800" dirty="0" err="1">
                <a:latin typeface="Preeti" pitchFamily="2" charset="0"/>
              </a:rPr>
              <a:t>Zff</a:t>
            </a:r>
            <a:r>
              <a:rPr lang="en-US" sz="2800" dirty="0">
                <a:latin typeface="Preeti" pitchFamily="2" charset="0"/>
              </a:rPr>
              <a:t>/</a:t>
            </a:r>
            <a:r>
              <a:rPr lang="en-US" sz="2800" dirty="0" err="1">
                <a:latin typeface="Preeti" pitchFamily="2" charset="0"/>
              </a:rPr>
              <a:t>Ll</a:t>
            </a:r>
            <a:r>
              <a:rPr lang="en-US" sz="2800" dirty="0">
                <a:latin typeface="Preeti" pitchFamily="2" charset="0"/>
              </a:rPr>
              <a:t>/s ?</a:t>
            </a:r>
            <a:r>
              <a:rPr lang="en-US" sz="2800" dirty="0" err="1">
                <a:latin typeface="Preeti" pitchFamily="2" charset="0"/>
              </a:rPr>
              <a:t>kdf</a:t>
            </a:r>
            <a:r>
              <a:rPr lang="en-US" sz="2800" dirty="0">
                <a:latin typeface="Preeti" pitchFamily="2" charset="0"/>
              </a:rPr>
              <a:t>  </a:t>
            </a:r>
            <a:r>
              <a:rPr lang="en-US" sz="2800" dirty="0" err="1">
                <a:latin typeface="Preeti" pitchFamily="2" charset="0"/>
              </a:rPr>
              <a:t>cfkm</a:t>
            </a:r>
            <a:r>
              <a:rPr lang="en-US" sz="2800" dirty="0">
                <a:latin typeface="Preeti" pitchFamily="2" charset="0"/>
              </a:rPr>
              <a:t>' </a:t>
            </a:r>
            <a:r>
              <a:rPr lang="en-US" sz="2800" dirty="0" err="1">
                <a:latin typeface="Preeti" pitchFamily="2" charset="0"/>
              </a:rPr>
              <a:t>cfsif</a:t>
            </a:r>
            <a:r>
              <a:rPr lang="en-US" sz="2800" dirty="0">
                <a:latin typeface="Preeti" pitchFamily="2" charset="0"/>
              </a:rPr>
              <a:t>{s, </a:t>
            </a:r>
            <a:r>
              <a:rPr lang="en-US" sz="2800" dirty="0" err="1">
                <a:latin typeface="Preeti" pitchFamily="2" charset="0"/>
              </a:rPr>
              <a:t>alnof</a:t>
            </a:r>
            <a:r>
              <a:rPr lang="en-US" sz="2800" dirty="0">
                <a:latin typeface="Preeti" pitchFamily="2" charset="0"/>
              </a:rPr>
              <a:t>] </a:t>
            </a:r>
            <a:r>
              <a:rPr lang="en-US" sz="2800" dirty="0" err="1">
                <a:latin typeface="Preeti" pitchFamily="2" charset="0"/>
              </a:rPr>
              <a:t>tyf</a:t>
            </a:r>
            <a:r>
              <a:rPr lang="en-US" sz="2800" dirty="0">
                <a:latin typeface="Preeti" pitchFamily="2" charset="0"/>
              </a:rPr>
              <a:t> ;</a:t>
            </a:r>
            <a:r>
              <a:rPr lang="en-US" sz="2800" dirty="0" err="1">
                <a:latin typeface="Preeti" pitchFamily="2" charset="0"/>
              </a:rPr>
              <a:t>Ifd</a:t>
            </a:r>
            <a:r>
              <a:rPr lang="en-US" sz="2800" dirty="0">
                <a:latin typeface="Preeti" pitchFamily="2" charset="0"/>
              </a:rPr>
              <a:t> </a:t>
            </a:r>
            <a:r>
              <a:rPr lang="en-US" sz="2800" dirty="0" err="1">
                <a:latin typeface="Preeti" pitchFamily="2" charset="0"/>
              </a:rPr>
              <a:t>x'g</a:t>
            </a:r>
            <a:r>
              <a:rPr lang="en-US" sz="2800" dirty="0">
                <a:latin typeface="Preeti" pitchFamily="2" charset="0"/>
              </a:rPr>
              <a:t> </a:t>
            </a:r>
            <a:r>
              <a:rPr lang="en-US" sz="2800" dirty="0" err="1">
                <a:latin typeface="Preeti" pitchFamily="2" charset="0"/>
              </a:rPr>
              <a:t>rfxg</a:t>
            </a:r>
            <a:r>
              <a:rPr lang="en-US" sz="2800" dirty="0">
                <a:latin typeface="Preeti" pitchFamily="2" charset="0"/>
              </a:rPr>
              <a:t>] . </a:t>
            </a:r>
            <a:endParaRPr lang="en-US" sz="2800" dirty="0">
              <a:latin typeface="Preeti" pitchFamily="2" charset="0"/>
            </a:endParaRPr>
          </a:p>
          <a:p>
            <a:pPr lvl="0">
              <a:buFont typeface="Arial" panose="020B0604020202020204" pitchFamily="34" charset="0"/>
              <a:buChar char="•"/>
            </a:pPr>
            <a:r>
              <a:rPr lang="en-US" sz="2800" dirty="0" err="1">
                <a:latin typeface="Preeti" pitchFamily="2" charset="0"/>
              </a:rPr>
              <a:t>cfkm</a:t>
            </a:r>
            <a:r>
              <a:rPr lang="en-US" sz="2800" dirty="0">
                <a:latin typeface="Preeti" pitchFamily="2" charset="0"/>
              </a:rPr>
              <a:t>\</a:t>
            </a:r>
            <a:r>
              <a:rPr lang="en-US" sz="2800" dirty="0" err="1">
                <a:latin typeface="Preeti" pitchFamily="2" charset="0"/>
              </a:rPr>
              <a:t>gf</a:t>
            </a:r>
            <a:r>
              <a:rPr lang="en-US" sz="2800" dirty="0">
                <a:latin typeface="Preeti" pitchFamily="2" charset="0"/>
              </a:rPr>
              <a:t>] pd]/</a:t>
            </a:r>
            <a:r>
              <a:rPr lang="en-US" sz="2800" dirty="0" err="1">
                <a:latin typeface="Preeti" pitchFamily="2" charset="0"/>
              </a:rPr>
              <a:t>sf</a:t>
            </a:r>
            <a:r>
              <a:rPr lang="en-US" sz="2800" dirty="0">
                <a:latin typeface="Preeti" pitchFamily="2" charset="0"/>
              </a:rPr>
              <a:t> ;</a:t>
            </a:r>
            <a:r>
              <a:rPr lang="en-US" sz="2800" dirty="0" err="1">
                <a:latin typeface="Preeti" pitchFamily="2" charset="0"/>
              </a:rPr>
              <a:t>fyLefOx¿k|lt</a:t>
            </a:r>
            <a:r>
              <a:rPr lang="en-US" sz="2800" dirty="0">
                <a:latin typeface="Preeti" pitchFamily="2" charset="0"/>
              </a:rPr>
              <a:t> </a:t>
            </a:r>
            <a:r>
              <a:rPr lang="en-US" sz="2800" dirty="0" err="1">
                <a:latin typeface="Preeti" pitchFamily="2" charset="0"/>
              </a:rPr>
              <a:t>nufj</a:t>
            </a:r>
            <a:r>
              <a:rPr lang="en-US" sz="2800" dirty="0">
                <a:latin typeface="Preeti" pitchFamily="2" charset="0"/>
              </a:rPr>
              <a:t> a9g] .</a:t>
            </a:r>
            <a:endParaRPr lang="en-US" sz="2800" dirty="0">
              <a:latin typeface="Preeti" pitchFamily="2" charset="0"/>
            </a:endParaRPr>
          </a:p>
          <a:p>
            <a:pPr lvl="0">
              <a:buFont typeface="Arial" panose="020B0604020202020204" pitchFamily="34" charset="0"/>
              <a:buChar char="•"/>
            </a:pPr>
            <a:r>
              <a:rPr lang="en-US" sz="2800" dirty="0" err="1">
                <a:latin typeface="Preeti" pitchFamily="2" charset="0"/>
              </a:rPr>
              <a:t>cfbz</a:t>
            </a:r>
            <a:r>
              <a:rPr lang="en-US" sz="2800" dirty="0">
                <a:latin typeface="Preeti" pitchFamily="2" charset="0"/>
              </a:rPr>
              <a:t>{ </a:t>
            </a:r>
            <a:r>
              <a:rPr lang="en-US" sz="2800" dirty="0" err="1">
                <a:latin typeface="Preeti" pitchFamily="2" charset="0"/>
              </a:rPr>
              <a:t>gfos</a:t>
            </a:r>
            <a:r>
              <a:rPr lang="en-US" sz="2800" dirty="0">
                <a:latin typeface="Preeti" pitchFamily="2" charset="0"/>
              </a:rPr>
              <a:t> </a:t>
            </a:r>
            <a:r>
              <a:rPr lang="en-US" sz="2800" dirty="0" err="1">
                <a:latin typeface="Preeti" pitchFamily="2" charset="0"/>
              </a:rPr>
              <a:t>jf</a:t>
            </a:r>
            <a:r>
              <a:rPr lang="en-US" sz="2800" dirty="0">
                <a:latin typeface="Preeti" pitchFamily="2" charset="0"/>
              </a:rPr>
              <a:t> </a:t>
            </a:r>
            <a:r>
              <a:rPr lang="en-US" sz="2800" dirty="0" err="1">
                <a:latin typeface="Preeti" pitchFamily="2" charset="0"/>
              </a:rPr>
              <a:t>JolQmk|lt</a:t>
            </a:r>
            <a:r>
              <a:rPr lang="en-US" sz="2800" dirty="0">
                <a:latin typeface="Preeti" pitchFamily="2" charset="0"/>
              </a:rPr>
              <a:t> ;</a:t>
            </a:r>
            <a:r>
              <a:rPr lang="en-US" sz="2800" dirty="0" err="1">
                <a:latin typeface="Preeti" pitchFamily="2" charset="0"/>
              </a:rPr>
              <a:t>dk</a:t>
            </a:r>
            <a:r>
              <a:rPr lang="en-US" sz="2800" dirty="0">
                <a:latin typeface="Preeti" pitchFamily="2" charset="0"/>
              </a:rPr>
              <a:t>{0f </a:t>
            </a:r>
            <a:r>
              <a:rPr lang="en-US" sz="2800" dirty="0" err="1">
                <a:latin typeface="Preeti" pitchFamily="2" charset="0"/>
              </a:rPr>
              <a:t>jf</a:t>
            </a:r>
            <a:r>
              <a:rPr lang="en-US" sz="2800" dirty="0">
                <a:latin typeface="Preeti" pitchFamily="2" charset="0"/>
              </a:rPr>
              <a:t> </a:t>
            </a:r>
            <a:r>
              <a:rPr lang="en-US" sz="2800" dirty="0" err="1">
                <a:latin typeface="Preeti" pitchFamily="2" charset="0"/>
              </a:rPr>
              <a:t>nufj</a:t>
            </a:r>
            <a:r>
              <a:rPr lang="en-US" sz="2800" dirty="0">
                <a:latin typeface="Preeti" pitchFamily="2" charset="0"/>
              </a:rPr>
              <a:t> a9\g] .</a:t>
            </a:r>
            <a:endParaRPr lang="en-US" sz="2800" dirty="0">
              <a:latin typeface="Preeti" pitchFamily="2" charset="0"/>
            </a:endParaRPr>
          </a:p>
          <a:p>
            <a:pPr lvl="0">
              <a:buFont typeface="Arial" panose="020B0604020202020204" pitchFamily="34" charset="0"/>
              <a:buChar char="•"/>
            </a:pPr>
            <a:r>
              <a:rPr lang="en-US" sz="2800" dirty="0" err="1">
                <a:latin typeface="Preeti" pitchFamily="2" charset="0"/>
              </a:rPr>
              <a:t>cd't</a:t>
            </a:r>
            <a:r>
              <a:rPr lang="en-US" sz="2800" dirty="0">
                <a:latin typeface="Preeti" pitchFamily="2" charset="0"/>
              </a:rPr>
              <a:t>{ </a:t>
            </a:r>
            <a:r>
              <a:rPr lang="en-US" sz="2800" dirty="0" err="1">
                <a:latin typeface="Preeti" pitchFamily="2" charset="0"/>
              </a:rPr>
              <a:t>efjgfx</a:t>
            </a:r>
            <a:r>
              <a:rPr lang="en-US" sz="2800" dirty="0">
                <a:latin typeface="Preeti" pitchFamily="2" charset="0"/>
              </a:rPr>
              <a:t>¿, </a:t>
            </a:r>
            <a:r>
              <a:rPr lang="en-US" sz="2800" dirty="0" err="1">
                <a:latin typeface="Preeti" pitchFamily="2" charset="0"/>
              </a:rPr>
              <a:t>ts</a:t>
            </a:r>
            <a:r>
              <a:rPr lang="en-US" sz="2800" dirty="0">
                <a:latin typeface="Preeti" pitchFamily="2" charset="0"/>
              </a:rPr>
              <a:t>{ </a:t>
            </a:r>
            <a:r>
              <a:rPr lang="en-US" sz="2800" dirty="0" err="1">
                <a:latin typeface="Preeti" pitchFamily="2" charset="0"/>
              </a:rPr>
              <a:t>ug</a:t>
            </a:r>
            <a:r>
              <a:rPr lang="en-US" sz="2800" dirty="0">
                <a:latin typeface="Preeti" pitchFamily="2" charset="0"/>
              </a:rPr>
              <a:t>]{ </a:t>
            </a:r>
            <a:r>
              <a:rPr lang="en-US" sz="2800" dirty="0" err="1">
                <a:latin typeface="Preeti" pitchFamily="2" charset="0"/>
              </a:rPr>
              <a:t>k|j</a:t>
            </a:r>
            <a:r>
              <a:rPr lang="en-US" sz="2800" dirty="0">
                <a:latin typeface="Preeti" pitchFamily="2" charset="0"/>
              </a:rPr>
              <a:t>[</a:t>
            </a:r>
            <a:r>
              <a:rPr lang="en-US" sz="2800" dirty="0" err="1">
                <a:latin typeface="Preeti" pitchFamily="2" charset="0"/>
              </a:rPr>
              <a:t>lQsf</a:t>
            </a:r>
            <a:r>
              <a:rPr lang="en-US" sz="2800" dirty="0">
                <a:latin typeface="Preeti" pitchFamily="2" charset="0"/>
              </a:rPr>
              <a:t>] </a:t>
            </a:r>
            <a:r>
              <a:rPr lang="en-US" sz="2800" dirty="0" err="1">
                <a:latin typeface="Preeti" pitchFamily="2" charset="0"/>
              </a:rPr>
              <a:t>ljsf</a:t>
            </a:r>
            <a:r>
              <a:rPr lang="en-US" sz="2800" dirty="0">
                <a:latin typeface="Preeti" pitchFamily="2" charset="0"/>
              </a:rPr>
              <a:t>; </a:t>
            </a:r>
            <a:r>
              <a:rPr lang="en-US" sz="2800" dirty="0" err="1">
                <a:latin typeface="Preeti" pitchFamily="2" charset="0"/>
              </a:rPr>
              <a:t>x'g</a:t>
            </a:r>
            <a:r>
              <a:rPr lang="en-US" sz="2800" dirty="0">
                <a:latin typeface="Preeti" pitchFamily="2" charset="0"/>
              </a:rPr>
              <a:t>] .</a:t>
            </a:r>
            <a:endParaRPr lang="en-US" sz="2800" dirty="0">
              <a:latin typeface="Preeti" pitchFamily="2" charset="0"/>
            </a:endParaRPr>
          </a:p>
          <a:p>
            <a:pPr lvl="0">
              <a:buFont typeface="Arial" panose="020B0604020202020204" pitchFamily="34" charset="0"/>
              <a:buChar char="•"/>
            </a:pPr>
            <a:r>
              <a:rPr lang="en-US" sz="2800" dirty="0" err="1">
                <a:latin typeface="Preeti" pitchFamily="2" charset="0"/>
              </a:rPr>
              <a:t>cfbz</a:t>
            </a:r>
            <a:r>
              <a:rPr lang="en-US" sz="2800" dirty="0">
                <a:latin typeface="Preeti" pitchFamily="2" charset="0"/>
              </a:rPr>
              <a:t>{</a:t>
            </a:r>
            <a:r>
              <a:rPr lang="en-US" sz="2800" dirty="0" err="1">
                <a:latin typeface="Preeti" pitchFamily="2" charset="0"/>
              </a:rPr>
              <a:t>sf</a:t>
            </a:r>
            <a:r>
              <a:rPr lang="en-US" sz="2800" dirty="0">
                <a:latin typeface="Preeti" pitchFamily="2" charset="0"/>
              </a:rPr>
              <a:t> s'/fx¿af6 al9 </a:t>
            </a:r>
            <a:r>
              <a:rPr lang="en-US" sz="2800" dirty="0" err="1">
                <a:latin typeface="Preeti" pitchFamily="2" charset="0"/>
              </a:rPr>
              <a:t>k|efljt</a:t>
            </a:r>
            <a:r>
              <a:rPr lang="en-US" sz="2800" dirty="0">
                <a:latin typeface="Preeti" pitchFamily="2" charset="0"/>
              </a:rPr>
              <a:t> </a:t>
            </a:r>
            <a:r>
              <a:rPr lang="en-US" sz="2800" dirty="0" err="1">
                <a:latin typeface="Preeti" pitchFamily="2" charset="0"/>
              </a:rPr>
              <a:t>x'g</a:t>
            </a:r>
            <a:r>
              <a:rPr lang="en-US" sz="2800" dirty="0">
                <a:latin typeface="Preeti" pitchFamily="2" charset="0"/>
              </a:rPr>
              <a:t>] / b}</a:t>
            </a:r>
            <a:r>
              <a:rPr lang="en-US" sz="2800" dirty="0" err="1">
                <a:latin typeface="Preeti" pitchFamily="2" charset="0"/>
              </a:rPr>
              <a:t>lgs</a:t>
            </a:r>
            <a:r>
              <a:rPr lang="en-US" sz="2800" dirty="0">
                <a:latin typeface="Preeti" pitchFamily="2" charset="0"/>
              </a:rPr>
              <a:t> </a:t>
            </a:r>
            <a:r>
              <a:rPr lang="en-US" sz="2800" dirty="0" err="1">
                <a:latin typeface="Preeti" pitchFamily="2" charset="0"/>
              </a:rPr>
              <a:t>Jojxf</a:t>
            </a:r>
            <a:r>
              <a:rPr lang="en-US" sz="2800" dirty="0">
                <a:latin typeface="Preeti" pitchFamily="2" charset="0"/>
              </a:rPr>
              <a:t>/</a:t>
            </a:r>
            <a:r>
              <a:rPr lang="en-US" sz="2800" dirty="0" err="1">
                <a:latin typeface="Preeti" pitchFamily="2" charset="0"/>
              </a:rPr>
              <a:t>sf</a:t>
            </a:r>
            <a:r>
              <a:rPr lang="en-US" sz="2800" dirty="0">
                <a:latin typeface="Preeti" pitchFamily="2" charset="0"/>
              </a:rPr>
              <a:t> s'/</a:t>
            </a:r>
            <a:r>
              <a:rPr lang="en-US" sz="2800" dirty="0" err="1">
                <a:latin typeface="Preeti" pitchFamily="2" charset="0"/>
              </a:rPr>
              <a:t>fx¿k|lt</a:t>
            </a:r>
            <a:r>
              <a:rPr lang="en-US" sz="2800" dirty="0">
                <a:latin typeface="Preeti" pitchFamily="2" charset="0"/>
              </a:rPr>
              <a:t> </a:t>
            </a:r>
            <a:r>
              <a:rPr lang="en-US" sz="2800" dirty="0" err="1">
                <a:latin typeface="Preeti" pitchFamily="2" charset="0"/>
              </a:rPr>
              <a:t>ljb|f</a:t>
            </a:r>
            <a:r>
              <a:rPr lang="en-US" sz="2800" dirty="0">
                <a:latin typeface="Preeti" pitchFamily="2" charset="0"/>
              </a:rPr>
              <a:t>]x </a:t>
            </a:r>
            <a:r>
              <a:rPr lang="en-US" sz="2800" dirty="0" err="1">
                <a:latin typeface="Preeti" pitchFamily="2" charset="0"/>
              </a:rPr>
              <a:t>k|bz</a:t>
            </a:r>
            <a:r>
              <a:rPr lang="en-US" sz="2800" dirty="0">
                <a:latin typeface="Preeti" pitchFamily="2" charset="0"/>
              </a:rPr>
              <a:t>{g </a:t>
            </a:r>
            <a:r>
              <a:rPr lang="en-US" sz="2800" dirty="0" err="1">
                <a:latin typeface="Preeti" pitchFamily="2" charset="0"/>
              </a:rPr>
              <a:t>ug</a:t>
            </a:r>
            <a:r>
              <a:rPr lang="en-US" sz="2800" dirty="0">
                <a:latin typeface="Preeti" pitchFamily="2" charset="0"/>
              </a:rPr>
              <a:t>]{ .</a:t>
            </a:r>
            <a:endParaRPr lang="en-US" sz="2800" dirty="0">
              <a:latin typeface="Preeti" pitchFamily="2" charset="0"/>
            </a:endParaRPr>
          </a:p>
        </p:txBody>
      </p:sp>
    </p:spTree>
  </p:cSld>
  <p:clrMapOvr>
    <a:masterClrMapping/>
  </p:clrMapOvr>
  <p:transition>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20038</Words>
  <Application>WPS Presentation</Application>
  <PresentationFormat>On-screen Show (4:3)</PresentationFormat>
  <Paragraphs>600</Paragraphs>
  <Slides>49</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49</vt:i4>
      </vt:variant>
    </vt:vector>
  </HeadingPairs>
  <TitlesOfParts>
    <vt:vector size="60" baseType="lpstr">
      <vt:lpstr>Arial</vt:lpstr>
      <vt:lpstr>SimSun</vt:lpstr>
      <vt:lpstr>Wingdings</vt:lpstr>
      <vt:lpstr>Times New Roman</vt:lpstr>
      <vt:lpstr>Preeti</vt:lpstr>
      <vt:lpstr>Calibri</vt:lpstr>
      <vt:lpstr>Microsoft YaHei</vt:lpstr>
      <vt:lpstr>Arial Unicode MS</vt:lpstr>
      <vt:lpstr>Wingdings 3</vt:lpstr>
      <vt:lpstr>Symbol</vt:lpstr>
      <vt:lpstr>Office Theme</vt:lpstr>
      <vt:lpstr>Adolescent Reproductive Health In Nepal</vt:lpstr>
      <vt:lpstr>Contents</vt:lpstr>
      <vt:lpstr>Introduction</vt:lpstr>
      <vt:lpstr>Introduction</vt:lpstr>
      <vt:lpstr>Introduction</vt:lpstr>
      <vt:lpstr>Introduction</vt:lpstr>
      <vt:lpstr>Changes during adolescent period</vt:lpstr>
      <vt:lpstr>Changes during adolescent period</vt:lpstr>
      <vt:lpstr>Changes during adolescent period</vt:lpstr>
      <vt:lpstr>Changes during adolescent period</vt:lpstr>
      <vt:lpstr>Changes during adolescent period</vt:lpstr>
      <vt:lpstr>Changes during adolescent period</vt:lpstr>
      <vt:lpstr>Changes during adolescent period</vt:lpstr>
      <vt:lpstr>Changes during adolescent period</vt:lpstr>
      <vt:lpstr>Importance of focusing on adolescent reproductive health</vt:lpstr>
      <vt:lpstr>Importance of focusing on adolescent reproductive health</vt:lpstr>
      <vt:lpstr>Importance of focusing on adolescent reproductive health</vt:lpstr>
      <vt:lpstr>Importance of focusing on adolescent reproductive health</vt:lpstr>
      <vt:lpstr>Importance of focusing on adolescent reproductive health</vt:lpstr>
      <vt:lpstr>Importance of focusing on adolescent reproductive health</vt:lpstr>
      <vt:lpstr>Importance of focusing on adolescent reproductive health</vt:lpstr>
      <vt:lpstr>Status of ASRH in Nepal</vt:lpstr>
      <vt:lpstr>Status of ASRH in Nepal</vt:lpstr>
      <vt:lpstr>Status of ASRH in Nepal</vt:lpstr>
      <vt:lpstr>Status of ASRH in Nepal</vt:lpstr>
      <vt:lpstr>Status of ASRH in Nepal</vt:lpstr>
      <vt:lpstr>National adolescent health and development strategy</vt:lpstr>
      <vt:lpstr>National adolescent health and development strategy</vt:lpstr>
      <vt:lpstr>National adolescent health and development strategy</vt:lpstr>
      <vt:lpstr>National adolescent health and development strategy</vt:lpstr>
      <vt:lpstr>National adolescent health and development strategy</vt:lpstr>
      <vt:lpstr>National adolescent health and development strategy</vt:lpstr>
      <vt:lpstr>National adolescent health and development strategy</vt:lpstr>
      <vt:lpstr>National adolescent health and development strategy</vt:lpstr>
      <vt:lpstr>Adolescent friendly services</vt:lpstr>
      <vt:lpstr>Adolescent friendly services</vt:lpstr>
      <vt:lpstr>Adolescent friendly services</vt:lpstr>
      <vt:lpstr>Adolescent friendly services</vt:lpstr>
      <vt:lpstr>Adolescent friendly services can be made by focusing on</vt:lpstr>
      <vt:lpstr>Adolescent friendly services can be made by focusing on</vt:lpstr>
      <vt:lpstr>Adolescent friendly services can be made by focusing on</vt:lpstr>
      <vt:lpstr>Adolescent friendly services can be made by focusing on</vt:lpstr>
      <vt:lpstr>Adolescent friendly services can be made by focusing on</vt:lpstr>
      <vt:lpstr>Adolescent friendly services can be made by focusing on</vt:lpstr>
      <vt:lpstr>Adolescent friendly services can be made by focusing on</vt:lpstr>
      <vt:lpstr>Adolescent friendly services can be made by focusing on</vt:lpstr>
      <vt:lpstr>Adolescent friendly services can be made by focusing on</vt:lpstr>
      <vt:lpstr>Adolescent friendly services can be made by focusing on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ASRH</dc:title>
  <dc:creator>Prabin Sharma</dc:creator>
  <cp:lastModifiedBy>DELL</cp:lastModifiedBy>
  <cp:revision>218</cp:revision>
  <dcterms:created xsi:type="dcterms:W3CDTF">2006-08-16T00:00:00Z</dcterms:created>
  <dcterms:modified xsi:type="dcterms:W3CDTF">2023-12-11T06:51:13Z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A9976EAFD5F24D719E95DBE27F1DD4D8</vt:lpwstr>
  </property>
  <property fmtid="{D5CDD505-2E9C-101B-9397-08002B2CF9AE}" pid="3" name="KSOProductBuildVer">
    <vt:lpwstr>1033-12.2.0.13306</vt:lpwstr>
  </property>
</Properties>
</file>