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sldIdLst>
    <p:sldId id="277" r:id="rId2"/>
    <p:sldId id="256" r:id="rId3"/>
    <p:sldId id="269" r:id="rId4"/>
    <p:sldId id="275" r:id="rId5"/>
    <p:sldId id="272" r:id="rId6"/>
    <p:sldId id="270" r:id="rId7"/>
    <p:sldId id="274" r:id="rId8"/>
    <p:sldId id="257" r:id="rId9"/>
    <p:sldId id="258" r:id="rId10"/>
    <p:sldId id="263" r:id="rId11"/>
    <p:sldId id="304" r:id="rId12"/>
    <p:sldId id="264" r:id="rId13"/>
    <p:sldId id="303" r:id="rId14"/>
    <p:sldId id="301" r:id="rId15"/>
    <p:sldId id="302" r:id="rId16"/>
    <p:sldId id="265" r:id="rId17"/>
    <p:sldId id="266" r:id="rId18"/>
    <p:sldId id="267" r:id="rId19"/>
    <p:sldId id="278" r:id="rId20"/>
    <p:sldId id="282" r:id="rId21"/>
    <p:sldId id="283" r:id="rId22"/>
    <p:sldId id="279" r:id="rId23"/>
    <p:sldId id="280" r:id="rId24"/>
    <p:sldId id="281" r:id="rId25"/>
    <p:sldId id="284" r:id="rId26"/>
    <p:sldId id="285" r:id="rId27"/>
    <p:sldId id="286" r:id="rId28"/>
    <p:sldId id="287" r:id="rId29"/>
    <p:sldId id="297" r:id="rId30"/>
    <p:sldId id="298" r:id="rId31"/>
    <p:sldId id="305" r:id="rId32"/>
    <p:sldId id="306" r:id="rId33"/>
    <p:sldId id="307" r:id="rId34"/>
    <p:sldId id="308" r:id="rId35"/>
    <p:sldId id="311" r:id="rId36"/>
    <p:sldId id="312" r:id="rId37"/>
    <p:sldId id="310" r:id="rId38"/>
    <p:sldId id="313" r:id="rId39"/>
    <p:sldId id="288" r:id="rId40"/>
    <p:sldId id="289" r:id="rId41"/>
    <p:sldId id="290" r:id="rId42"/>
    <p:sldId id="291" r:id="rId43"/>
    <p:sldId id="292" r:id="rId44"/>
    <p:sldId id="293" r:id="rId45"/>
    <p:sldId id="294" r:id="rId46"/>
    <p:sldId id="295" r:id="rId47"/>
    <p:sldId id="314" r:id="rId48"/>
    <p:sldId id="315" r:id="rId49"/>
    <p:sldId id="300" r:id="rId5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1506"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CFDD247-BE0C-49A0-8E6C-1458DF22B360}" type="datetimeFigureOut">
              <a:rPr lang="en-US" smtClean="0"/>
              <a:pPr/>
              <a:t>2/3/2021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84595B-3CB9-4B27-89F4-E2D0F95D41F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984595B-3CB9-4B27-89F4-E2D0F95D41FC}"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err="1" smtClean="0">
                <a:solidFill>
                  <a:schemeClr val="tx1"/>
                </a:solidFill>
                <a:latin typeface="+mn-lt"/>
                <a:ea typeface="+mn-ea"/>
                <a:cs typeface="+mn-cs"/>
              </a:rPr>
              <a:t>Pelletization</a:t>
            </a:r>
            <a:r>
              <a:rPr lang="en-US" sz="1200" b="0" i="0" kern="1200" dirty="0" smtClean="0">
                <a:solidFill>
                  <a:schemeClr val="tx1"/>
                </a:solidFill>
                <a:latin typeface="+mn-lt"/>
                <a:ea typeface="+mn-ea"/>
                <a:cs typeface="+mn-cs"/>
              </a:rPr>
              <a:t> of municipal solid waste involves the processes of segregating, crushing, mixing high-and low-heat value organic waste material and solidifying it to produce fuel pellets or briquettes, also referred to as refuse derived fuel (RDF). The process condenses the waste or changes its physical form and enriches its organic content through removal of inorganic materials and moisture. </a:t>
            </a:r>
            <a:endParaRPr lang="en-US" dirty="0"/>
          </a:p>
        </p:txBody>
      </p:sp>
      <p:sp>
        <p:nvSpPr>
          <p:cNvPr id="4" name="Slide Number Placeholder 3"/>
          <p:cNvSpPr>
            <a:spLocks noGrp="1"/>
          </p:cNvSpPr>
          <p:nvPr>
            <p:ph type="sldNum" sz="quarter" idx="10"/>
          </p:nvPr>
        </p:nvSpPr>
        <p:spPr/>
        <p:txBody>
          <a:bodyPr/>
          <a:lstStyle/>
          <a:p>
            <a:fld id="{4984595B-3CB9-4B27-89F4-E2D0F95D41FC}" type="slidenum">
              <a:rPr lang="en-US" smtClean="0"/>
              <a:pPr/>
              <a:t>34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C920630-A6FF-4295-8C51-3C0CB7A6703B}" type="datetimeFigureOut">
              <a:rPr lang="en-US" smtClean="0"/>
              <a:pPr/>
              <a:t>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391C4-B5FA-4ACE-97F8-855036B076D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920630-A6FF-4295-8C51-3C0CB7A6703B}" type="datetimeFigureOut">
              <a:rPr lang="en-US" smtClean="0"/>
              <a:pPr/>
              <a:t>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391C4-B5FA-4ACE-97F8-855036B076D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920630-A6FF-4295-8C51-3C0CB7A6703B}" type="datetimeFigureOut">
              <a:rPr lang="en-US" smtClean="0"/>
              <a:pPr/>
              <a:t>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391C4-B5FA-4ACE-97F8-855036B076D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920630-A6FF-4295-8C51-3C0CB7A6703B}" type="datetimeFigureOut">
              <a:rPr lang="en-US" smtClean="0"/>
              <a:pPr/>
              <a:t>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391C4-B5FA-4ACE-97F8-855036B076D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920630-A6FF-4295-8C51-3C0CB7A6703B}" type="datetimeFigureOut">
              <a:rPr lang="en-US" smtClean="0"/>
              <a:pPr/>
              <a:t>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391C4-B5FA-4ACE-97F8-855036B076D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C920630-A6FF-4295-8C51-3C0CB7A6703B}" type="datetimeFigureOut">
              <a:rPr lang="en-US" smtClean="0"/>
              <a:pPr/>
              <a:t>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A391C4-B5FA-4ACE-97F8-855036B076D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C920630-A6FF-4295-8C51-3C0CB7A6703B}" type="datetimeFigureOut">
              <a:rPr lang="en-US" smtClean="0"/>
              <a:pPr/>
              <a:t>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A391C4-B5FA-4ACE-97F8-855036B076D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C920630-A6FF-4295-8C51-3C0CB7A6703B}" type="datetimeFigureOut">
              <a:rPr lang="en-US" smtClean="0"/>
              <a:pPr/>
              <a:t>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A391C4-B5FA-4ACE-97F8-855036B076D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920630-A6FF-4295-8C51-3C0CB7A6703B}" type="datetimeFigureOut">
              <a:rPr lang="en-US" smtClean="0"/>
              <a:pPr/>
              <a:t>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A391C4-B5FA-4ACE-97F8-855036B076D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920630-A6FF-4295-8C51-3C0CB7A6703B}" type="datetimeFigureOut">
              <a:rPr lang="en-US" smtClean="0"/>
              <a:pPr/>
              <a:t>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A391C4-B5FA-4ACE-97F8-855036B076D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920630-A6FF-4295-8C51-3C0CB7A6703B}" type="datetimeFigureOut">
              <a:rPr lang="en-US" smtClean="0"/>
              <a:pPr/>
              <a:t>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A391C4-B5FA-4ACE-97F8-855036B076D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920630-A6FF-4295-8C51-3C0CB7A6703B}" type="datetimeFigureOut">
              <a:rPr lang="en-US" smtClean="0"/>
              <a:pPr/>
              <a:t>2/3/2021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A391C4-B5FA-4ACE-97F8-855036B076D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381000" y="1143000"/>
            <a:ext cx="8305800" cy="3276600"/>
          </a:xfrm>
          <a:noFill/>
          <a:ln w="28575">
            <a:noFill/>
          </a:ln>
        </p:spPr>
        <p:txBody>
          <a:bodyPr/>
          <a:lstStyle/>
          <a:p>
            <a:r>
              <a:rPr lang="en-US" sz="4000" b="1" u="sng" dirty="0" smtClean="0">
                <a:latin typeface="Times New Roman" pitchFamily="18" charset="0"/>
                <a:cs typeface="Times New Roman" pitchFamily="18" charset="0"/>
              </a:rPr>
              <a:t/>
            </a:r>
            <a:br>
              <a:rPr lang="en-US" sz="4000" b="1" u="sng" dirty="0" smtClean="0">
                <a:latin typeface="Times New Roman" pitchFamily="18" charset="0"/>
                <a:cs typeface="Times New Roman" pitchFamily="18" charset="0"/>
              </a:rPr>
            </a:br>
            <a:r>
              <a:rPr lang="en-US" sz="4000" b="1" u="sng" dirty="0" smtClean="0">
                <a:latin typeface="Times New Roman" pitchFamily="18" charset="0"/>
                <a:cs typeface="Times New Roman" pitchFamily="18" charset="0"/>
              </a:rPr>
              <a:t>Unit 4: </a:t>
            </a:r>
            <a:br>
              <a:rPr lang="en-US" sz="4000" b="1" u="sng" dirty="0" smtClean="0">
                <a:latin typeface="Times New Roman" pitchFamily="18" charset="0"/>
                <a:cs typeface="Times New Roman" pitchFamily="18" charset="0"/>
              </a:rPr>
            </a:br>
            <a:r>
              <a:rPr lang="en-US" sz="4000" b="1" u="sng" dirty="0" smtClean="0">
                <a:latin typeface="Times New Roman" pitchFamily="18" charset="0"/>
                <a:cs typeface="Times New Roman" pitchFamily="18" charset="0"/>
              </a:rPr>
              <a:t>Solid Wastes and Human Health</a:t>
            </a:r>
            <a:r>
              <a:rPr lang="en-US" sz="4000" u="sng" dirty="0" smtClean="0">
                <a:latin typeface="Times New Roman" pitchFamily="18" charset="0"/>
                <a:cs typeface="Times New Roman" pitchFamily="18" charset="0"/>
              </a:rPr>
              <a:t> </a:t>
            </a:r>
            <a:r>
              <a:rPr lang="en-US" sz="4000" dirty="0" smtClean="0"/>
              <a:t/>
            </a:r>
            <a:br>
              <a:rPr lang="en-US" sz="4000" dirty="0" smtClean="0"/>
            </a:br>
            <a:endParaRPr lang="en-US" sz="4000" b="1" u="sng" dirty="0" smtClean="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pPr>
              <a:defRPr/>
            </a:pPr>
            <a:fld id="{BDE8E69C-14CF-4540-8D56-AFE8157A0D00}" type="slidenum">
              <a:rPr lang="en-US"/>
              <a:pPr>
                <a:defRPr/>
              </a:pPr>
              <a:t>1</a:t>
            </a:fld>
            <a:endParaRPr lang="en-US"/>
          </a:p>
        </p:txBody>
      </p:sp>
      <p:sp>
        <p:nvSpPr>
          <p:cNvPr id="5" name="Rectangle 4"/>
          <p:cNvSpPr/>
          <p:nvPr/>
        </p:nvSpPr>
        <p:spPr>
          <a:xfrm>
            <a:off x="1524000" y="4419600"/>
            <a:ext cx="6553200" cy="533400"/>
          </a:xfrm>
          <a:prstGeom prst="rect">
            <a:avLst/>
          </a:prstGeom>
          <a:solidFill>
            <a:schemeClr val="bg2"/>
          </a:solidFill>
          <a:ln w="285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 </a:t>
            </a:r>
            <a:r>
              <a:rPr lang="en-US" sz="1600" b="1" dirty="0">
                <a:solidFill>
                  <a:schemeClr val="tx1"/>
                </a:solidFill>
              </a:rPr>
              <a:t>-</a:t>
            </a:r>
            <a:r>
              <a:rPr lang="en-US" sz="1700" b="1" dirty="0">
                <a:solidFill>
                  <a:schemeClr val="tx1"/>
                </a:solidFill>
                <a:latin typeface="Times New Roman" pitchFamily="18" charset="0"/>
                <a:cs typeface="Times New Roman" pitchFamily="18" charset="0"/>
              </a:rPr>
              <a:t>Rajendra Lamichhane, MA (TU), MPH (BPKIHS),</a:t>
            </a:r>
          </a:p>
          <a:p>
            <a:pPr algn="ctr" fontAlgn="auto">
              <a:spcBef>
                <a:spcPts val="0"/>
              </a:spcBef>
              <a:spcAft>
                <a:spcPts val="0"/>
              </a:spcAft>
              <a:defRPr/>
            </a:pPr>
            <a:r>
              <a:rPr lang="en-US" sz="1700" b="1" dirty="0">
                <a:solidFill>
                  <a:schemeClr val="tx1"/>
                </a:solidFill>
                <a:latin typeface="Times New Roman" pitchFamily="18" charset="0"/>
                <a:cs typeface="Times New Roman" pitchFamily="18" charset="0"/>
              </a:rPr>
              <a:t>Email: rajendralamichhane14@gmail.com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Solid Wastes</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981201"/>
            <a:ext cx="8229600" cy="2667000"/>
          </a:xfrm>
        </p:spPr>
        <p:txBody>
          <a:bodyPr/>
          <a:lstStyle/>
          <a:p>
            <a:pPr algn="just">
              <a:buFont typeface="Wingdings" pitchFamily="2" charset="2"/>
              <a:buChar char="Ø"/>
            </a:pPr>
            <a:r>
              <a:rPr lang="en-US" dirty="0" smtClean="0"/>
              <a:t> </a:t>
            </a:r>
            <a:r>
              <a:rPr lang="en-US" sz="2400" dirty="0" smtClean="0">
                <a:latin typeface="Times New Roman" pitchFamily="18" charset="0"/>
                <a:cs typeface="Times New Roman" pitchFamily="18" charset="0"/>
              </a:rPr>
              <a:t>The term “solid wastes” includes garbage (food wastes) rubbish (paper, plastics, wood, metal, throw- away containers, glass), demolition products (bricks, </a:t>
            </a:r>
            <a:r>
              <a:rPr lang="en-US" sz="2400" dirty="0" err="1" smtClean="0">
                <a:latin typeface="Times New Roman" pitchFamily="18" charset="0"/>
                <a:cs typeface="Times New Roman" pitchFamily="18" charset="0"/>
              </a:rPr>
              <a:t>masonary</a:t>
            </a:r>
            <a:r>
              <a:rPr lang="en-US" sz="2400" dirty="0" smtClean="0">
                <a:latin typeface="Times New Roman" pitchFamily="18" charset="0"/>
                <a:cs typeface="Times New Roman" pitchFamily="18" charset="0"/>
              </a:rPr>
              <a:t>, pipes), sewage treatment residue (sludge and solids from the coarse screening of domestic sewage), dead animals, manure and other discarded material. </a:t>
            </a:r>
            <a:endParaRPr lang="en-US" sz="2400" dirty="0">
              <a:latin typeface="Times New Roman" pitchFamily="18" charset="0"/>
              <a:cs typeface="Times New Roman" pitchFamily="18" charset="0"/>
            </a:endParaRPr>
          </a:p>
        </p:txBody>
      </p:sp>
      <p:sp>
        <p:nvSpPr>
          <p:cNvPr id="4" name="Rectangle 3"/>
          <p:cNvSpPr/>
          <p:nvPr/>
        </p:nvSpPr>
        <p:spPr>
          <a:xfrm>
            <a:off x="762000" y="4876800"/>
            <a:ext cx="8001000" cy="12954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smtClean="0">
                <a:solidFill>
                  <a:schemeClr val="tx1"/>
                </a:solidFill>
                <a:latin typeface="Times New Roman" pitchFamily="18" charset="0"/>
                <a:cs typeface="Times New Roman" pitchFamily="18" charset="0"/>
              </a:rPr>
              <a:t>The per capita daily solid waste produced ranges between 0.25 to 2.5 kg in different countries:</a:t>
            </a:r>
            <a:endParaRPr lang="en-US" sz="2400" b="1" i="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3200"/>
            <a:ext cx="8229600" cy="1143000"/>
          </a:xfrm>
        </p:spPr>
        <p:txBody>
          <a:bodyPr>
            <a:normAutofit fontScale="90000"/>
          </a:bodyPr>
          <a:lstStyle/>
          <a:p>
            <a:r>
              <a:rPr lang="en-US" sz="3600" u="sng" dirty="0" smtClean="0">
                <a:latin typeface="Times New Roman" pitchFamily="18" charset="0"/>
                <a:cs typeface="Times New Roman" pitchFamily="18" charset="0"/>
              </a:rPr>
              <a:t>Waste generating behavior of rural and</a:t>
            </a:r>
            <a:br>
              <a:rPr lang="en-US" sz="3600" u="sng" dirty="0" smtClean="0">
                <a:latin typeface="Times New Roman" pitchFamily="18" charset="0"/>
                <a:cs typeface="Times New Roman" pitchFamily="18" charset="0"/>
              </a:rPr>
            </a:br>
            <a:r>
              <a:rPr lang="en-US" sz="3600" u="sng" dirty="0" smtClean="0">
                <a:latin typeface="Times New Roman" pitchFamily="18" charset="0"/>
                <a:cs typeface="Times New Roman" pitchFamily="18" charset="0"/>
              </a:rPr>
              <a:t>urban people of different socio-economic strata ?</a:t>
            </a:r>
            <a:r>
              <a:rPr lang="en-US" dirty="0" smtClean="0"/>
              <a:t/>
            </a:r>
            <a:br>
              <a:rPr lang="en-US" dirty="0" smtClean="0"/>
            </a:b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latin typeface="Times New Roman" pitchFamily="18" charset="0"/>
                <a:cs typeface="Times New Roman" pitchFamily="18" charset="0"/>
              </a:rPr>
              <a:t>Solid waste, if allowed to accumulate, is a health hazard because:</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533400" y="1828800"/>
            <a:ext cx="8229600" cy="4525963"/>
          </a:xfrm>
        </p:spPr>
        <p:txBody>
          <a:bodyPr>
            <a:normAutofit lnSpcReduction="10000"/>
          </a:bodyPr>
          <a:lstStyle/>
          <a:p>
            <a:pPr marL="457200" indent="-457200">
              <a:buAutoNum type="alphaLcPeriod"/>
            </a:pPr>
            <a:r>
              <a:rPr lang="en-US" sz="2400" dirty="0" smtClean="0">
                <a:latin typeface="Times New Roman" pitchFamily="18" charset="0"/>
                <a:cs typeface="Times New Roman" pitchFamily="18" charset="0"/>
              </a:rPr>
              <a:t>It decomposes and favors fly breeding </a:t>
            </a:r>
          </a:p>
          <a:p>
            <a:pPr marL="457200" indent="-457200">
              <a:buAutoNum type="alphaLcPeriod"/>
            </a:pP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b. It attracts rodents and vermin</a:t>
            </a:r>
          </a:p>
          <a:p>
            <a:pPr>
              <a:buNone/>
            </a:pPr>
            <a:r>
              <a:rPr lang="en-US" sz="2400" dirty="0" smtClean="0">
                <a:latin typeface="Times New Roman" pitchFamily="18" charset="0"/>
                <a:cs typeface="Times New Roman" pitchFamily="18" charset="0"/>
              </a:rPr>
              <a:t> </a:t>
            </a:r>
          </a:p>
          <a:p>
            <a:pPr>
              <a:buNone/>
            </a:pPr>
            <a:r>
              <a:rPr lang="en-US" sz="2400" dirty="0" smtClean="0">
                <a:latin typeface="Times New Roman" pitchFamily="18" charset="0"/>
                <a:cs typeface="Times New Roman" pitchFamily="18" charset="0"/>
              </a:rPr>
              <a:t>c. The pathogens which may be present in the solid waste may be conveyed back to mans food through flies and dust.</a:t>
            </a:r>
          </a:p>
          <a:p>
            <a:pPr>
              <a:buNone/>
            </a:pP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d. There is a possibility of water and soil pollution, and </a:t>
            </a:r>
          </a:p>
          <a:p>
            <a:pPr>
              <a:buNone/>
            </a:pP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e. Heaps of refuse present an unsightly appearance and nuisance from bad </a:t>
            </a:r>
            <a:r>
              <a:rPr lang="en-US" sz="2400" dirty="0" err="1" smtClean="0">
                <a:latin typeface="Times New Roman" pitchFamily="18" charset="0"/>
                <a:cs typeface="Times New Roman" pitchFamily="18" charset="0"/>
              </a:rPr>
              <a:t>odours</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normAutofit fontScale="90000"/>
          </a:bodyPr>
          <a:lstStyle/>
          <a:p>
            <a:r>
              <a:rPr lang="en-US" b="1" dirty="0" smtClean="0">
                <a:latin typeface="Times New Roman" pitchFamily="18" charset="0"/>
                <a:cs typeface="Times New Roman" pitchFamily="18" charset="0"/>
              </a:rPr>
              <a:t>List of  type of Hazards exist in Solid Waste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2590800"/>
            <a:ext cx="8229600" cy="2362200"/>
          </a:xfrm>
        </p:spPr>
        <p:txBody>
          <a:bodyPr/>
          <a:lstStyle/>
          <a:p>
            <a:pPr>
              <a:buNone/>
            </a:pPr>
            <a:r>
              <a:rPr lang="en-US" dirty="0" smtClean="0"/>
              <a:t>1</a:t>
            </a:r>
            <a:r>
              <a:rPr lang="en-US" dirty="0" smtClean="0">
                <a:latin typeface="Times New Roman" pitchFamily="18" charset="0"/>
                <a:cs typeface="Times New Roman" pitchFamily="18" charset="0"/>
              </a:rPr>
              <a:t>. Physical Hazards</a:t>
            </a:r>
          </a:p>
          <a:p>
            <a:pPr>
              <a:buNone/>
            </a:pPr>
            <a:r>
              <a:rPr lang="en-US" dirty="0" smtClean="0">
                <a:latin typeface="Times New Roman" pitchFamily="18" charset="0"/>
                <a:cs typeface="Times New Roman" pitchFamily="18" charset="0"/>
              </a:rPr>
              <a:t>2. Chemical Hazards</a:t>
            </a:r>
          </a:p>
          <a:p>
            <a:pPr>
              <a:buNone/>
            </a:pPr>
            <a:r>
              <a:rPr lang="en-US" dirty="0" smtClean="0">
                <a:latin typeface="Times New Roman" pitchFamily="18" charset="0"/>
                <a:cs typeface="Times New Roman" pitchFamily="18" charset="0"/>
              </a:rPr>
              <a:t>3. Biological Hazards </a:t>
            </a:r>
          </a:p>
          <a:p>
            <a:pPr>
              <a:buNone/>
            </a:pPr>
            <a:endParaRPr lang="en-US"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Health Risk /Problems  Form Solid Waste</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533400" y="1676400"/>
            <a:ext cx="8229600" cy="5029200"/>
          </a:xfrm>
        </p:spPr>
        <p:txBody>
          <a:bodyPr>
            <a:noAutofit/>
          </a:bodyPr>
          <a:lstStyle/>
          <a:p>
            <a:r>
              <a:rPr lang="en-US" sz="2400" b="1" dirty="0" smtClean="0">
                <a:latin typeface="Times New Roman" pitchFamily="18" charset="0"/>
                <a:cs typeface="Times New Roman" pitchFamily="18" charset="0"/>
              </a:rPr>
              <a:t>Infections</a:t>
            </a: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Skin and blood infections resulting from direct contact with waste, and from infected wounds.</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Eye and respiratory infections resulting from exposure to infected dust, especially during landfill operations.</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Different diseases that results from the bites of animals feeding on the waste.</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Intestinal infections that are transmitted by flies feeding on the waste.</a:t>
            </a:r>
            <a:br>
              <a:rPr lang="en-US" sz="2400" dirty="0" smtClean="0">
                <a:latin typeface="Times New Roman" pitchFamily="18" charset="0"/>
                <a:cs typeface="Times New Roman" pitchFamily="18" charset="0"/>
              </a:rPr>
            </a:br>
            <a:r>
              <a:rPr lang="en-US" sz="2400" b="1" dirty="0" smtClean="0">
                <a:latin typeface="Times New Roman" pitchFamily="18" charset="0"/>
                <a:cs typeface="Times New Roman" pitchFamily="18" charset="0"/>
              </a:rPr>
              <a:t>Chronic diseases</a:t>
            </a: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Incineration operators are at risk of chronic respiratory diseases, including cancers resulting from exposure to dust and hazardous compounds.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Health Risk /Problems  Form Solid Waste</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876800"/>
          </a:xfrm>
        </p:spPr>
        <p:txBody>
          <a:bodyPr>
            <a:normAutofit fontScale="85000" lnSpcReduction="10000"/>
          </a:bodyPr>
          <a:lstStyle/>
          <a:p>
            <a:r>
              <a:rPr lang="en-US" b="1" dirty="0" smtClean="0">
                <a:latin typeface="Times New Roman" pitchFamily="18" charset="0"/>
                <a:cs typeface="Times New Roman" pitchFamily="18" charset="0"/>
              </a:rPr>
              <a:t>Accidents</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Bone and muscle disorders resulting from the handling of heavy containers.</a:t>
            </a:r>
          </a:p>
          <a:p>
            <a:r>
              <a:rPr lang="en-US" dirty="0" smtClean="0">
                <a:latin typeface="Times New Roman" pitchFamily="18" charset="0"/>
                <a:cs typeface="Times New Roman" pitchFamily="18" charset="0"/>
              </a:rPr>
              <a:t>Infecting wounds resulting from contact with sharp objects.</a:t>
            </a:r>
          </a:p>
          <a:p>
            <a:r>
              <a:rPr lang="en-US" dirty="0" smtClean="0">
                <a:latin typeface="Times New Roman" pitchFamily="18" charset="0"/>
                <a:cs typeface="Times New Roman" pitchFamily="18" charset="0"/>
              </a:rPr>
              <a:t>Poisoning and chemical burns resulting from contact with small amounts of hazardous chemical waste mixed with general waste.</a:t>
            </a:r>
          </a:p>
          <a:p>
            <a:r>
              <a:rPr lang="en-US" dirty="0" smtClean="0">
                <a:latin typeface="Times New Roman" pitchFamily="18" charset="0"/>
                <a:cs typeface="Times New Roman" pitchFamily="18" charset="0"/>
              </a:rPr>
              <a:t> Burns and other injuries resulting from occupational accidents at waste disposal sites or from methane gas explosion at landfill sites.</a:t>
            </a:r>
          </a:p>
          <a:p>
            <a:pPr>
              <a:buNone/>
            </a:pPr>
            <a:r>
              <a:rPr lang="en-US" dirty="0" smtClean="0">
                <a:latin typeface="Times New Roman" pitchFamily="18" charset="0"/>
                <a:cs typeface="Times New Roman" pitchFamily="18" charset="0"/>
              </a:rPr>
              <a:t>                    Source - Adapted from UNEP report, 199</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sz="3600" b="1" dirty="0" smtClean="0">
                <a:latin typeface="Times New Roman" pitchFamily="18" charset="0"/>
                <a:cs typeface="Times New Roman" pitchFamily="18" charset="0"/>
              </a:rPr>
              <a:t>Sources of refuse</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914400"/>
            <a:ext cx="8229600" cy="5562600"/>
          </a:xfrm>
        </p:spPr>
        <p:txBody>
          <a:bodyPr>
            <a:noAutofit/>
          </a:bodyPr>
          <a:lstStyle/>
          <a:p>
            <a:pPr marL="457200" indent="-457200" algn="just">
              <a:buAutoNum type="arabicParenBoth"/>
            </a:pPr>
            <a:r>
              <a:rPr lang="en-US" sz="2400" dirty="0" smtClean="0">
                <a:latin typeface="Times New Roman" pitchFamily="18" charset="0"/>
                <a:cs typeface="Times New Roman" pitchFamily="18" charset="0"/>
              </a:rPr>
              <a:t>Refuse that is collected by the street cleansing service or scavenging is called street refuse, It consists of leaves, straw, </a:t>
            </a:r>
            <a:r>
              <a:rPr lang="en-US" sz="2400" dirty="0" smtClean="0"/>
              <a:t/>
            </a:r>
            <a:br>
              <a:rPr lang="en-US" sz="2400" dirty="0" smtClean="0"/>
            </a:br>
            <a:r>
              <a:rPr lang="en-US" sz="2400" dirty="0" smtClean="0">
                <a:latin typeface="Times New Roman" pitchFamily="18" charset="0"/>
                <a:cs typeface="Times New Roman" pitchFamily="18" charset="0"/>
              </a:rPr>
              <a:t> paper, animal droppings and litter of all kinds. </a:t>
            </a:r>
            <a:r>
              <a:rPr lang="en-US" sz="2400" dirty="0" smtClean="0"/>
              <a:t/>
            </a:r>
            <a:br>
              <a:rPr lang="en-US" sz="2400" dirty="0" smtClean="0"/>
            </a:br>
            <a:endParaRPr lang="en-US" sz="2400" dirty="0" smtClean="0"/>
          </a:p>
          <a:p>
            <a:pPr marL="457200" indent="-457200" algn="just">
              <a:buAutoNum type="arabicParenBoth"/>
            </a:pPr>
            <a:r>
              <a:rPr lang="en-US" sz="2400" dirty="0" smtClean="0">
                <a:latin typeface="Times New Roman" pitchFamily="18" charset="0"/>
                <a:cs typeface="Times New Roman" pitchFamily="18" charset="0"/>
              </a:rPr>
              <a:t> Refuse that is collected from markets is called market refuse. It contains a large proportion of putrid vegetable and animal matter.</a:t>
            </a:r>
          </a:p>
          <a:p>
            <a:pPr marL="457200" indent="-457200" algn="just">
              <a:buNone/>
            </a:pPr>
            <a:r>
              <a:rPr lang="en-US" sz="2400" dirty="0" smtClean="0">
                <a:latin typeface="Times New Roman" pitchFamily="18" charset="0"/>
                <a:cs typeface="Times New Roman" pitchFamily="18" charset="0"/>
              </a:rPr>
              <a:t>(3) Refuse that is collected from stables is called stable litter it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contains mainly animal droppings and left-over animal feeds.</a:t>
            </a:r>
          </a:p>
          <a:p>
            <a:pPr marL="457200" indent="-457200" algn="just">
              <a:buNone/>
            </a:pPr>
            <a:endParaRPr lang="en-US" sz="2400" dirty="0" smtClean="0">
              <a:latin typeface="Times New Roman" pitchFamily="18" charset="0"/>
              <a:cs typeface="Times New Roman" pitchFamily="18" charset="0"/>
            </a:endParaRPr>
          </a:p>
          <a:p>
            <a:pPr marL="457200" indent="-457200" algn="just">
              <a:buNone/>
            </a:pPr>
            <a:r>
              <a:rPr lang="en-US" sz="2400" dirty="0" smtClean="0">
                <a:latin typeface="Times New Roman" pitchFamily="18" charset="0"/>
                <a:cs typeface="Times New Roman" pitchFamily="18" charset="0"/>
              </a:rPr>
              <a:t>(4) </a:t>
            </a:r>
            <a:r>
              <a:rPr lang="en-US" sz="2400" dirty="0" err="1" smtClean="0">
                <a:latin typeface="Times New Roman" pitchFamily="18" charset="0"/>
                <a:cs typeface="Times New Roman" pitchFamily="18" charset="0"/>
              </a:rPr>
              <a:t>lndustrial</a:t>
            </a:r>
            <a:r>
              <a:rPr lang="en-US" sz="2400" dirty="0" smtClean="0">
                <a:latin typeface="Times New Roman" pitchFamily="18" charset="0"/>
                <a:cs typeface="Times New Roman" pitchFamily="18" charset="0"/>
              </a:rPr>
              <a:t> refuse comprises a wide variety of wastes ranges</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from completely inert materials such as calcium carbonate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to highly toxic and explosive compounds. </a:t>
            </a:r>
          </a:p>
          <a:p>
            <a:pPr marL="457200" indent="-457200" algn="just">
              <a:buNone/>
            </a:pPr>
            <a:r>
              <a:rPr lang="en-US" sz="2400" dirty="0" smtClean="0">
                <a:latin typeface="Times New Roman" pitchFamily="18" charset="0"/>
                <a:cs typeface="Times New Roman" pitchFamily="18" charset="0"/>
              </a:rPr>
              <a:t>(5) The domestic refuse consists of ash, rubbish and garbage.. </a:t>
            </a:r>
            <a:br>
              <a:rPr lang="en-US" sz="2400" dirty="0" smtClean="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Font typeface="Wingdings" pitchFamily="2" charset="2"/>
              <a:buChar char="Ø"/>
            </a:pPr>
            <a:r>
              <a:rPr lang="en-US" sz="2400" b="1" dirty="0" smtClean="0">
                <a:latin typeface="Times New Roman" pitchFamily="18" charset="0"/>
                <a:cs typeface="Times New Roman" pitchFamily="18" charset="0"/>
              </a:rPr>
              <a:t>Rubbish</a:t>
            </a:r>
            <a:r>
              <a:rPr lang="en-US" sz="2400" dirty="0" smtClean="0">
                <a:latin typeface="Times New Roman" pitchFamily="18" charset="0"/>
                <a:cs typeface="Times New Roman" pitchFamily="18" charset="0"/>
              </a:rPr>
              <a:t> comprises paper, clothing, bits of wood, metal, glass, dust and dirt.</a:t>
            </a:r>
          </a:p>
          <a:p>
            <a:pPr algn="just">
              <a:buFont typeface="Wingdings" pitchFamily="2" charset="2"/>
              <a:buChar char="Ø"/>
            </a:pPr>
            <a:endParaRPr lang="en-US" sz="2400" dirty="0" smtClean="0">
              <a:latin typeface="Times New Roman" pitchFamily="18" charset="0"/>
              <a:cs typeface="Times New Roman" pitchFamily="18" charset="0"/>
            </a:endParaRPr>
          </a:p>
          <a:p>
            <a:pPr algn="just">
              <a:buFont typeface="Wingdings" pitchFamily="2" charset="2"/>
              <a:buChar char="Ø"/>
            </a:pPr>
            <a:endParaRPr lang="en-US" sz="2400" dirty="0" smtClean="0">
              <a:latin typeface="Times New Roman" pitchFamily="18" charset="0"/>
              <a:cs typeface="Times New Roman" pitchFamily="18" charset="0"/>
            </a:endParaRPr>
          </a:p>
          <a:p>
            <a:pPr algn="just">
              <a:buFont typeface="Wingdings" pitchFamily="2" charset="2"/>
              <a:buChar char="Ø"/>
            </a:pPr>
            <a:r>
              <a:rPr lang="en-US" sz="2400" b="1" dirty="0" smtClean="0">
                <a:latin typeface="Times New Roman" pitchFamily="18" charset="0"/>
                <a:cs typeface="Times New Roman" pitchFamily="18" charset="0"/>
              </a:rPr>
              <a:t>Garbage</a:t>
            </a:r>
            <a:r>
              <a:rPr lang="en-US" sz="2400" dirty="0" smtClean="0">
                <a:latin typeface="Times New Roman" pitchFamily="18" charset="0"/>
                <a:cs typeface="Times New Roman" pitchFamily="18" charset="0"/>
              </a:rPr>
              <a:t> is waste matter arising from the preparation. Cooking  and consumption of food. It consists of waste food. Vegetable peelings and other organic matter. Garbage needs quick removal and disposal because it ferments on storage.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a:t>
            </a:r>
            <a:br>
              <a:rPr lang="en-US" sz="2400" dirty="0" smtClean="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Autofit/>
          </a:bodyPr>
          <a:lstStyle/>
          <a:p>
            <a:r>
              <a:rPr lang="en-US" sz="3200" b="1" dirty="0" smtClean="0">
                <a:latin typeface="Times New Roman" pitchFamily="18" charset="0"/>
                <a:cs typeface="Times New Roman" pitchFamily="18" charset="0"/>
              </a:rPr>
              <a:t> </a:t>
            </a:r>
            <a:r>
              <a:rPr lang="en-US" sz="3200" b="1" u="sng" dirty="0" smtClean="0">
                <a:latin typeface="Times New Roman" pitchFamily="18" charset="0"/>
                <a:cs typeface="Times New Roman" pitchFamily="18" charset="0"/>
              </a:rPr>
              <a:t>Principal methods of refuse disposal are:</a:t>
            </a:r>
            <a:endParaRPr lang="en-US" sz="32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533400" y="2514600"/>
            <a:ext cx="8229600" cy="2971799"/>
          </a:xfrm>
        </p:spPr>
        <p:txBody>
          <a:bodyPr>
            <a:normAutofit/>
          </a:bodyPr>
          <a:lstStyle/>
          <a:p>
            <a:pPr>
              <a:buNone/>
            </a:pPr>
            <a:r>
              <a:rPr lang="en-US" sz="2400" dirty="0" smtClean="0">
                <a:latin typeface="Times New Roman" pitchFamily="18" charset="0"/>
                <a:cs typeface="Times New Roman" pitchFamily="18" charset="0"/>
              </a:rPr>
              <a:t>    (a) Dumping</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(b</a:t>
            </a:r>
            <a:r>
              <a:rPr lang="en-US" sz="2400" smtClean="0">
                <a:latin typeface="Times New Roman" pitchFamily="18" charset="0"/>
                <a:cs typeface="Times New Roman" pitchFamily="18" charset="0"/>
              </a:rPr>
              <a:t>) Sanitary </a:t>
            </a:r>
            <a:r>
              <a:rPr lang="en-US" sz="2400" dirty="0" smtClean="0">
                <a:latin typeface="Times New Roman" pitchFamily="18" charset="0"/>
                <a:cs typeface="Times New Roman" pitchFamily="18" charset="0"/>
              </a:rPr>
              <a:t>land-fill</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(c) Incineration</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(d) Composting</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(e) Manure pits</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(f) Burial </a:t>
            </a:r>
            <a:br>
              <a:rPr lang="en-US" sz="2400"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Composition of Waste</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buFont typeface="Wingdings" pitchFamily="2" charset="2"/>
              <a:buChar char="Ø"/>
            </a:pPr>
            <a:r>
              <a:rPr lang="en-US" sz="2400" dirty="0" smtClean="0">
                <a:latin typeface="Times New Roman" pitchFamily="18" charset="0"/>
                <a:cs typeface="Times New Roman" pitchFamily="18" charset="0"/>
              </a:rPr>
              <a:t>Waste composition is influenced by factors such as culture, economic development, climate, and energy sources; composition impacts how often waste is collected and how it is disposed. ` </a:t>
            </a:r>
          </a:p>
          <a:p>
            <a:pPr algn="just">
              <a:buFont typeface="Wingdings" pitchFamily="2" charset="2"/>
              <a:buChar char="Ø"/>
            </a:pPr>
            <a:r>
              <a:rPr lang="en-US" sz="2400" dirty="0" smtClean="0">
                <a:latin typeface="Times New Roman" pitchFamily="18" charset="0"/>
                <a:cs typeface="Times New Roman" pitchFamily="18" charset="0"/>
              </a:rPr>
              <a:t>Low-income countries have the highest proportion of organic waste.</a:t>
            </a:r>
          </a:p>
          <a:p>
            <a:pPr algn="just">
              <a:buNone/>
            </a:pPr>
            <a:r>
              <a:rPr lang="en-US" sz="2400" dirty="0" smtClean="0">
                <a:latin typeface="Times New Roman" pitchFamily="18" charset="0"/>
                <a:cs typeface="Times New Roman" pitchFamily="18" charset="0"/>
              </a:rPr>
              <a:t> </a:t>
            </a:r>
          </a:p>
          <a:p>
            <a:pPr algn="just">
              <a:buFont typeface="Wingdings" pitchFamily="2" charset="2"/>
              <a:buChar char="Ø"/>
            </a:pPr>
            <a:r>
              <a:rPr lang="en-US" sz="2400" dirty="0" smtClean="0">
                <a:latin typeface="Times New Roman" pitchFamily="18" charset="0"/>
                <a:cs typeface="Times New Roman" pitchFamily="18" charset="0"/>
              </a:rPr>
              <a:t>Paper, plastics, and other inorganic materials make up the highest proportion of Municipal Solid Waste in high income countries</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62000" y="2286001"/>
            <a:ext cx="7924800" cy="1219200"/>
          </a:xfrm>
          <a:solidFill>
            <a:schemeClr val="bg2"/>
          </a:solidFill>
        </p:spPr>
        <p:txBody>
          <a:bodyPr>
            <a:normAutofit/>
          </a:bodyPr>
          <a:lstStyle/>
          <a:p>
            <a:pPr marL="0" indent="0" algn="just">
              <a:buNone/>
            </a:pPr>
            <a:r>
              <a:rPr lang="en-US" sz="2400" b="1" i="1" dirty="0">
                <a:latin typeface="Times New Roman" pitchFamily="18" charset="0"/>
                <a:cs typeface="Times New Roman" pitchFamily="18" charset="0"/>
              </a:rPr>
              <a:t>Waste</a:t>
            </a:r>
            <a:r>
              <a:rPr lang="en-US" sz="2400" dirty="0">
                <a:latin typeface="Times New Roman" pitchFamily="18" charset="0"/>
                <a:cs typeface="Times New Roman" pitchFamily="18" charset="0"/>
              </a:rPr>
              <a:t> and </a:t>
            </a:r>
            <a:r>
              <a:rPr lang="en-US" sz="2400" b="1" i="1" dirty="0">
                <a:latin typeface="Times New Roman" pitchFamily="18" charset="0"/>
                <a:cs typeface="Times New Roman" pitchFamily="18" charset="0"/>
              </a:rPr>
              <a:t>wastes</a:t>
            </a:r>
            <a:r>
              <a:rPr lang="en-US" sz="2400" dirty="0">
                <a:latin typeface="Times New Roman" pitchFamily="18" charset="0"/>
                <a:cs typeface="Times New Roman" pitchFamily="18" charset="0"/>
              </a:rPr>
              <a:t> are unwanted or unusable materials. Waste </a:t>
            </a:r>
            <a:r>
              <a:rPr lang="en-US" sz="2400" dirty="0" smtClean="0">
                <a:latin typeface="Times New Roman" pitchFamily="18" charset="0"/>
                <a:cs typeface="Times New Roman" pitchFamily="18" charset="0"/>
              </a:rPr>
              <a:t>is any </a:t>
            </a:r>
            <a:r>
              <a:rPr lang="en-US" sz="2400" dirty="0">
                <a:latin typeface="Times New Roman" pitchFamily="18" charset="0"/>
                <a:cs typeface="Times New Roman" pitchFamily="18" charset="0"/>
              </a:rPr>
              <a:t>substance which is discarded after primary use, or it is worthless, defective and of no use</a:t>
            </a:r>
            <a:r>
              <a:rPr lang="en-US" sz="2400" dirty="0" smtClean="0">
                <a:latin typeface="Times New Roman" pitchFamily="18" charset="0"/>
                <a:cs typeface="Times New Roman" pitchFamily="18" charset="0"/>
              </a:rPr>
              <a:t>.</a:t>
            </a:r>
          </a:p>
          <a:p>
            <a:pPr algn="just">
              <a:buFont typeface="Wingdings" pitchFamily="2" charset="2"/>
              <a:buChar char="Ø"/>
            </a:pPr>
            <a:endParaRPr lang="en-US" sz="2400" dirty="0" smtClean="0">
              <a:latin typeface="Times New Roman" pitchFamily="18" charset="0"/>
              <a:cs typeface="Times New Roman" pitchFamily="18" charset="0"/>
            </a:endParaRPr>
          </a:p>
          <a:p>
            <a:pPr algn="just">
              <a:buNone/>
            </a:pP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dell\Desktop\jj.jpg"/>
          <p:cNvPicPr>
            <a:picLocks noChangeAspect="1" noChangeArrowheads="1"/>
          </p:cNvPicPr>
          <p:nvPr/>
        </p:nvPicPr>
        <p:blipFill>
          <a:blip r:embed="rId2"/>
          <a:srcRect/>
          <a:stretch>
            <a:fillRect/>
          </a:stretch>
        </p:blipFill>
        <p:spPr bwMode="auto">
          <a:xfrm>
            <a:off x="228600" y="1066801"/>
            <a:ext cx="8686800" cy="4648200"/>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dell\Desktop\jj.jpg"/>
          <p:cNvPicPr>
            <a:picLocks noChangeAspect="1" noChangeArrowheads="1"/>
          </p:cNvPicPr>
          <p:nvPr/>
        </p:nvPicPr>
        <p:blipFill>
          <a:blip r:embed="rId2"/>
          <a:srcRect/>
          <a:stretch>
            <a:fillRect/>
          </a:stretch>
        </p:blipFill>
        <p:spPr bwMode="auto">
          <a:xfrm>
            <a:off x="304800" y="228600"/>
            <a:ext cx="8610599" cy="6096000"/>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descr="C:\Users\dell\Desktop\ff.jpg"/>
          <p:cNvPicPr>
            <a:picLocks noGrp="1" noChangeAspect="1" noChangeArrowheads="1"/>
          </p:cNvPicPr>
          <p:nvPr>
            <p:ph idx="1"/>
          </p:nvPr>
        </p:nvPicPr>
        <p:blipFill>
          <a:blip r:embed="rId2"/>
          <a:srcRect/>
          <a:stretch>
            <a:fillRect/>
          </a:stretch>
        </p:blipFill>
        <p:spPr bwMode="auto">
          <a:xfrm>
            <a:off x="228600" y="0"/>
            <a:ext cx="8763000" cy="6477000"/>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4525963"/>
          </a:xfrm>
          <a:ln>
            <a:solidFill>
              <a:srgbClr val="00B0F0"/>
            </a:solidFill>
          </a:ln>
        </p:spPr>
        <p:txBody>
          <a:bodyPr>
            <a:normAutofit/>
          </a:bodyPr>
          <a:lstStyle/>
          <a:p>
            <a:pPr algn="just">
              <a:buFont typeface="Wingdings" pitchFamily="2" charset="2"/>
              <a:buChar char="Ø"/>
            </a:pPr>
            <a:r>
              <a:rPr lang="en-US" sz="2400" dirty="0" smtClean="0">
                <a:latin typeface="Times New Roman" pitchFamily="18" charset="0"/>
                <a:cs typeface="Times New Roman" pitchFamily="18" charset="0"/>
              </a:rPr>
              <a:t>The East Asia and the Pacific Region has the highest fraction of organic waste (62%) compared to OECD countries, which have the least (27%). The amount of paper, glass, and metals found in the MSW stream are the highest in </a:t>
            </a:r>
            <a:r>
              <a:rPr lang="en-US" sz="2400" b="1" dirty="0" smtClean="0">
                <a:latin typeface="Times New Roman" pitchFamily="18" charset="0"/>
                <a:cs typeface="Times New Roman" pitchFamily="18" charset="0"/>
              </a:rPr>
              <a:t>Organization for Economic Co-operation and Development</a:t>
            </a: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OECD</a:t>
            </a:r>
            <a:r>
              <a:rPr lang="en-US" sz="2400" dirty="0" smtClean="0">
                <a:latin typeface="Times New Roman" pitchFamily="18" charset="0"/>
                <a:cs typeface="Times New Roman" pitchFamily="18" charset="0"/>
              </a:rPr>
              <a:t>) countries (32%, 7%, and 6%, respectively) and lowest in the South Asia Region (4% for paper and 1% for both glass and metals).</a:t>
            </a:r>
          </a:p>
          <a:p>
            <a:pPr algn="just">
              <a:buNone/>
            </a:pPr>
            <a:r>
              <a:rPr lang="en-US" sz="2200" i="1" dirty="0" smtClean="0">
                <a:solidFill>
                  <a:srgbClr val="00B0F0"/>
                </a:solidFill>
                <a:latin typeface="Times New Roman" pitchFamily="18" charset="0"/>
                <a:cs typeface="Times New Roman" pitchFamily="18" charset="0"/>
              </a:rPr>
              <a:t>This report includes waste composition data that was available for 105 countries from various sources. </a:t>
            </a:r>
          </a:p>
          <a:p>
            <a:pPr algn="just">
              <a:buNone/>
            </a:pPr>
            <a:r>
              <a:rPr lang="en-US" sz="1600" dirty="0" smtClean="0">
                <a:solidFill>
                  <a:srgbClr val="00B0F0"/>
                </a:solidFill>
              </a:rPr>
              <a:t>WHAT A WASTE: A GLOBAL REVIEW OF SOLID WASTE MANAGEMENT</a:t>
            </a:r>
            <a:endParaRPr lang="en-US" sz="1600" i="1" dirty="0" smtClean="0">
              <a:solidFill>
                <a:srgbClr val="00B0F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dell\Desktop\jjj.png"/>
          <p:cNvPicPr>
            <a:picLocks noChangeAspect="1" noChangeArrowheads="1"/>
          </p:cNvPicPr>
          <p:nvPr/>
        </p:nvPicPr>
        <p:blipFill>
          <a:blip r:embed="rId2"/>
          <a:srcRect/>
          <a:stretch>
            <a:fillRect/>
          </a:stretch>
        </p:blipFill>
        <p:spPr bwMode="auto">
          <a:xfrm>
            <a:off x="457199" y="1219201"/>
            <a:ext cx="8534401" cy="3810000"/>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Health Care Waste Generation</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buFont typeface="Wingdings" pitchFamily="2" charset="2"/>
              <a:buChar char="Ø"/>
            </a:pPr>
            <a:r>
              <a:rPr lang="en-US" sz="2400" dirty="0" smtClean="0">
                <a:latin typeface="Times New Roman" pitchFamily="18" charset="0"/>
                <a:cs typeface="Times New Roman" pitchFamily="18" charset="0"/>
              </a:rPr>
              <a:t>Several surveys have provided an indication of typical health-care waste generation, and it shows that this differs not only from country to country but also within the country.</a:t>
            </a:r>
          </a:p>
          <a:p>
            <a:pPr algn="just">
              <a:buNone/>
            </a:pPr>
            <a:endParaRPr lang="en-US" sz="2400" dirty="0" smtClean="0">
              <a:latin typeface="Times New Roman" pitchFamily="18" charset="0"/>
              <a:cs typeface="Times New Roman" pitchFamily="18" charset="0"/>
            </a:endParaRPr>
          </a:p>
          <a:p>
            <a:pPr algn="just">
              <a:buFont typeface="Wingdings" pitchFamily="2" charset="2"/>
              <a:buChar char="Ø"/>
            </a:pPr>
            <a:r>
              <a:rPr lang="en-US" sz="2400" dirty="0" smtClean="0">
                <a:latin typeface="Times New Roman" pitchFamily="18" charset="0"/>
                <a:cs typeface="Times New Roman" pitchFamily="18" charset="0"/>
              </a:rPr>
              <a:t>Waste generation depends on numerous factors such as establishment waste management methods, type of health care establishment, hospital specializations, proportion of patients treated etc. </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Average distribution of health care waste</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905001"/>
            <a:ext cx="8229600" cy="3429000"/>
          </a:xfrm>
        </p:spPr>
        <p:txBody>
          <a:bodyPr>
            <a:normAutofit/>
          </a:bodyPr>
          <a:lstStyle/>
          <a:p>
            <a:pPr algn="just">
              <a:buFont typeface="Wingdings" pitchFamily="2" charset="2"/>
              <a:buChar char="Ø"/>
            </a:pPr>
            <a:r>
              <a:rPr lang="en-US" sz="2400" dirty="0" smtClean="0">
                <a:latin typeface="Times New Roman" pitchFamily="18" charset="0"/>
                <a:cs typeface="Times New Roman" pitchFamily="18" charset="0"/>
              </a:rPr>
              <a:t>80 percent general health care waste, which may be dealt with by the normal domestic, and urban waste management system</a:t>
            </a:r>
          </a:p>
          <a:p>
            <a:pPr algn="just">
              <a:buFont typeface="Wingdings" pitchFamily="2" charset="2"/>
              <a:buChar char="Ø"/>
            </a:pPr>
            <a:r>
              <a:rPr lang="en-US" sz="2400" dirty="0" smtClean="0">
                <a:latin typeface="Times New Roman" pitchFamily="18" charset="0"/>
                <a:cs typeface="Times New Roman" pitchFamily="18" charset="0"/>
              </a:rPr>
              <a:t>15 percent pathological and infectious</a:t>
            </a:r>
          </a:p>
          <a:p>
            <a:pPr algn="just">
              <a:buFont typeface="Wingdings" pitchFamily="2" charset="2"/>
              <a:buChar char="Ø"/>
            </a:pPr>
            <a:r>
              <a:rPr lang="en-US" sz="2400" dirty="0" smtClean="0">
                <a:latin typeface="Times New Roman" pitchFamily="18" charset="0"/>
                <a:cs typeface="Times New Roman" pitchFamily="18" charset="0"/>
              </a:rPr>
              <a:t>1 percent sharps waste;</a:t>
            </a:r>
          </a:p>
          <a:p>
            <a:pPr algn="just">
              <a:buFont typeface="Wingdings" pitchFamily="2" charset="2"/>
              <a:buChar char="Ø"/>
            </a:pPr>
            <a:r>
              <a:rPr lang="en-US" sz="2400" dirty="0" smtClean="0">
                <a:latin typeface="Times New Roman" pitchFamily="18" charset="0"/>
                <a:cs typeface="Times New Roman" pitchFamily="18" charset="0"/>
              </a:rPr>
              <a:t>3 percent chemical and pharmacological waste</a:t>
            </a:r>
          </a:p>
          <a:p>
            <a:pPr algn="just">
              <a:buFont typeface="Wingdings" pitchFamily="2" charset="2"/>
              <a:buChar char="Ø"/>
            </a:pPr>
            <a:r>
              <a:rPr lang="en-US" sz="2400" dirty="0" smtClean="0">
                <a:latin typeface="Times New Roman" pitchFamily="18" charset="0"/>
                <a:cs typeface="Times New Roman" pitchFamily="18" charset="0"/>
              </a:rPr>
              <a:t>Less than 1 percent special waste, such as radio active or </a:t>
            </a:r>
            <a:r>
              <a:rPr lang="en-US" sz="2400" dirty="0" err="1" smtClean="0">
                <a:latin typeface="Times New Roman" pitchFamily="18" charset="0"/>
                <a:cs typeface="Times New Roman" pitchFamily="18" charset="0"/>
              </a:rPr>
              <a:t>cytotoxic</a:t>
            </a:r>
            <a:r>
              <a:rPr lang="en-US" sz="2400" dirty="0" smtClean="0">
                <a:latin typeface="Times New Roman" pitchFamily="18" charset="0"/>
                <a:cs typeface="Times New Roman" pitchFamily="18" charset="0"/>
              </a:rPr>
              <a:t> waste, pressurized containers, or broken thermometers and used batteries.</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latin typeface="Times New Roman" pitchFamily="18" charset="0"/>
                <a:cs typeface="Times New Roman" pitchFamily="18" charset="0"/>
              </a:rPr>
              <a:t>Composition of Household waste in municipalities of Nepal </a:t>
            </a:r>
            <a:endParaRPr lang="en-US" sz="2800" b="1" dirty="0">
              <a:latin typeface="Times New Roman" pitchFamily="18" charset="0"/>
              <a:cs typeface="Times New Roman" pitchFamily="18" charset="0"/>
            </a:endParaRPr>
          </a:p>
        </p:txBody>
      </p:sp>
      <p:pic>
        <p:nvPicPr>
          <p:cNvPr id="1026" name="Picture 2" descr="C:\Users\dell\Desktop\fnf.jpg"/>
          <p:cNvPicPr>
            <a:picLocks noGrp="1" noChangeAspect="1" noChangeArrowheads="1"/>
          </p:cNvPicPr>
          <p:nvPr>
            <p:ph idx="1"/>
          </p:nvPr>
        </p:nvPicPr>
        <p:blipFill>
          <a:blip r:embed="rId2"/>
          <a:srcRect/>
          <a:stretch>
            <a:fillRect/>
          </a:stretch>
        </p:blipFill>
        <p:spPr bwMode="auto">
          <a:xfrm>
            <a:off x="304800" y="1447800"/>
            <a:ext cx="8118983" cy="4678363"/>
          </a:xfrm>
          <a:prstGeom prst="rect">
            <a:avLst/>
          </a:prstGeom>
          <a:noFill/>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latin typeface="Times New Roman" pitchFamily="18" charset="0"/>
                <a:cs typeface="Times New Roman" pitchFamily="18" charset="0"/>
              </a:rPr>
              <a:t>Composition of Household waste in the 58 municipalities (%)In Nepal..</a:t>
            </a:r>
            <a:endParaRPr lang="en-US" sz="2400" dirty="0"/>
          </a:p>
        </p:txBody>
      </p:sp>
      <p:sp>
        <p:nvSpPr>
          <p:cNvPr id="3" name="Content Placeholder 2"/>
          <p:cNvSpPr>
            <a:spLocks noGrp="1"/>
          </p:cNvSpPr>
          <p:nvPr>
            <p:ph idx="1"/>
          </p:nvPr>
        </p:nvSpPr>
        <p:spPr/>
        <p:txBody>
          <a:bodyPr>
            <a:noAutofit/>
          </a:bodyPr>
          <a:lstStyle/>
          <a:p>
            <a:pPr algn="just">
              <a:buFont typeface="Wingdings" pitchFamily="2" charset="2"/>
              <a:buChar char="Ø"/>
            </a:pPr>
            <a:r>
              <a:rPr lang="en-US" sz="2400" dirty="0" smtClean="0">
                <a:latin typeface="Times New Roman" pitchFamily="18" charset="0"/>
                <a:cs typeface="Times New Roman" pitchFamily="18" charset="0"/>
              </a:rPr>
              <a:t>The waste composition analysis indicates that the highest waste fraction is organic matter (66%), followed by plastics (12%), paper and paper products (9%), others (5%), and glass (3%). Metal, textiles, and rubber and leather each accounted for 2% or less. </a:t>
            </a:r>
          </a:p>
          <a:p>
            <a:pPr algn="just">
              <a:buNone/>
            </a:pPr>
            <a:endParaRPr lang="en-US" sz="2400" dirty="0" smtClean="0">
              <a:latin typeface="Times New Roman" pitchFamily="18" charset="0"/>
              <a:cs typeface="Times New Roman" pitchFamily="18" charset="0"/>
            </a:endParaRPr>
          </a:p>
          <a:p>
            <a:pPr algn="just">
              <a:buFont typeface="Wingdings" pitchFamily="2" charset="2"/>
              <a:buChar char="Ø"/>
            </a:pPr>
            <a:r>
              <a:rPr lang="en-US" sz="2400" dirty="0" smtClean="0">
                <a:latin typeface="Times New Roman" pitchFamily="18" charset="0"/>
                <a:cs typeface="Times New Roman" pitchFamily="18" charset="0"/>
              </a:rPr>
              <a:t>The high organic content indicates a need for frequent collection and removal, as well as good prospects for organic waste resource recovery. The content of major reusable and recyclable materials (i.e., plastic, paper and paper products, metal, glass, rubber and leather, and textiles) comprised 29% on average. </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fontScale="90000"/>
          </a:bodyPr>
          <a:lstStyle/>
          <a:p>
            <a:r>
              <a:rPr lang="en-US" sz="4000" b="1" dirty="0" smtClean="0">
                <a:latin typeface="Times New Roman" pitchFamily="18" charset="0"/>
                <a:cs typeface="Times New Roman" pitchFamily="18" charset="0"/>
              </a:rPr>
              <a:t>Waste Management</a:t>
            </a:r>
            <a:r>
              <a:rPr lang="en-US" dirty="0" smtClean="0"/>
              <a:t/>
            </a:r>
            <a:br>
              <a:rPr lang="en-US" dirty="0" smtClean="0"/>
            </a:br>
            <a:endParaRPr lang="en-US" dirty="0"/>
          </a:p>
        </p:txBody>
      </p:sp>
      <p:sp>
        <p:nvSpPr>
          <p:cNvPr id="3" name="Content Placeholder 2"/>
          <p:cNvSpPr>
            <a:spLocks noGrp="1"/>
          </p:cNvSpPr>
          <p:nvPr>
            <p:ph idx="1"/>
          </p:nvPr>
        </p:nvSpPr>
        <p:spPr>
          <a:xfrm>
            <a:off x="228600" y="2438400"/>
            <a:ext cx="8534400" cy="2743201"/>
          </a:xfrm>
        </p:spPr>
        <p:txBody>
          <a:bodyPr>
            <a:noAutofit/>
          </a:bodyPr>
          <a:lstStyle/>
          <a:p>
            <a:pPr algn="just">
              <a:buFont typeface="Wingdings" pitchFamily="2" charset="2"/>
              <a:buChar char="Ø"/>
            </a:pPr>
            <a:r>
              <a:rPr lang="en-US" sz="2600" dirty="0" smtClean="0">
                <a:latin typeface="Times New Roman" pitchFamily="18" charset="0"/>
                <a:cs typeface="Times New Roman" pitchFamily="18" charset="0"/>
              </a:rPr>
              <a:t>The collection, transportation, and disposal of garbage, sewage, and other waste products. Waste management encompasses management of all processes and resources for proper handling of waste materials, from maintenance of waste transport trucks and dumping facilities to compliance with health codes and environmental regulations</a:t>
            </a:r>
            <a:br>
              <a:rPr lang="en-US" sz="2600" dirty="0" smtClean="0">
                <a:latin typeface="Times New Roman" pitchFamily="18" charset="0"/>
                <a:cs typeface="Times New Roman" pitchFamily="18" charset="0"/>
              </a:rPr>
            </a:br>
            <a:endParaRPr lang="en-US" sz="2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Type of waste</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Ø"/>
            </a:pPr>
            <a:r>
              <a:rPr lang="en-US" dirty="0" smtClean="0">
                <a:latin typeface="Times New Roman" pitchFamily="18" charset="0"/>
                <a:cs typeface="Times New Roman" pitchFamily="18" charset="0"/>
              </a:rPr>
              <a:t>General Waste</a:t>
            </a:r>
          </a:p>
          <a:p>
            <a:pPr>
              <a:buFont typeface="Wingdings" pitchFamily="2" charset="2"/>
              <a:buChar char="Ø"/>
            </a:pPr>
            <a:r>
              <a:rPr lang="en-US" dirty="0" smtClean="0">
                <a:latin typeface="Times New Roman" pitchFamily="18" charset="0"/>
                <a:cs typeface="Times New Roman" pitchFamily="18" charset="0"/>
              </a:rPr>
              <a:t>Hazardous waste</a:t>
            </a:r>
          </a:p>
          <a:p>
            <a:pPr>
              <a:buFont typeface="Wingdings" pitchFamily="2" charset="2"/>
              <a:buChar char="Ø"/>
            </a:pPr>
            <a:r>
              <a:rPr lang="en-US" dirty="0" smtClean="0">
                <a:latin typeface="Times New Roman" pitchFamily="18" charset="0"/>
                <a:cs typeface="Times New Roman" pitchFamily="18" charset="0"/>
              </a:rPr>
              <a:t>Health care waste</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Waste Management…</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2209801"/>
            <a:ext cx="8229600" cy="2667000"/>
          </a:xfrm>
        </p:spPr>
        <p:txBody>
          <a:bodyPr>
            <a:normAutofit/>
          </a:bodyPr>
          <a:lstStyle/>
          <a:p>
            <a:pPr algn="just"/>
            <a:r>
              <a:rPr lang="en-US" sz="2400" dirty="0" smtClean="0">
                <a:latin typeface="Times New Roman" pitchFamily="18" charset="0"/>
                <a:cs typeface="Times New Roman" pitchFamily="18" charset="0"/>
              </a:rPr>
              <a:t>“</a:t>
            </a:r>
            <a:r>
              <a:rPr lang="en-US" sz="2400" i="1" dirty="0" smtClean="0">
                <a:latin typeface="Times New Roman" pitchFamily="18" charset="0"/>
                <a:cs typeface="Times New Roman" pitchFamily="18" charset="0"/>
              </a:rPr>
              <a:t>Waste management or Waste disposal is all the activities and actions required to manage waste from its inception to its final disposal. This includes amongst other things, collection, transport, treatment and disposal of waste together with monitoring and regulation. It also encompasses the legal and regulatory framework that relates to waste management encompassing guidance on recycling etc.</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Principle of 3R for Waste Handling </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1219200" y="1600200"/>
            <a:ext cx="7467600" cy="4525963"/>
          </a:xfrm>
        </p:spPr>
        <p:txBody>
          <a:bodyPr/>
          <a:lstStyle/>
          <a:p>
            <a:pPr>
              <a:buNone/>
            </a:pPr>
            <a:r>
              <a:rPr lang="en-US" dirty="0" smtClean="0">
                <a:latin typeface="Times New Roman" pitchFamily="18" charset="0"/>
                <a:cs typeface="Times New Roman" pitchFamily="18" charset="0"/>
              </a:rPr>
              <a:t>Reduction</a:t>
            </a:r>
          </a:p>
          <a:p>
            <a:pPr>
              <a:buNone/>
            </a:pPr>
            <a:r>
              <a:rPr lang="en-US" dirty="0" smtClean="0">
                <a:latin typeface="Times New Roman" pitchFamily="18" charset="0"/>
                <a:cs typeface="Times New Roman" pitchFamily="18" charset="0"/>
              </a:rPr>
              <a:t>Reuse and </a:t>
            </a:r>
          </a:p>
          <a:p>
            <a:pPr>
              <a:buNone/>
            </a:pPr>
            <a:r>
              <a:rPr lang="en-US" dirty="0" smtClean="0">
                <a:latin typeface="Times New Roman" pitchFamily="18" charset="0"/>
                <a:cs typeface="Times New Roman" pitchFamily="18" charset="0"/>
              </a:rPr>
              <a:t>Recycling </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Waste reduction strategies at various settings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Ø"/>
            </a:pPr>
            <a:r>
              <a:rPr lang="en-US" dirty="0" smtClean="0">
                <a:latin typeface="Times New Roman" pitchFamily="18" charset="0"/>
                <a:cs typeface="Times New Roman" pitchFamily="18" charset="0"/>
              </a:rPr>
              <a:t>Home, </a:t>
            </a:r>
          </a:p>
          <a:p>
            <a:pPr>
              <a:buFont typeface="Wingdings" pitchFamily="2" charset="2"/>
              <a:buChar char="Ø"/>
            </a:pPr>
            <a:r>
              <a:rPr lang="en-US" dirty="0" smtClean="0">
                <a:latin typeface="Times New Roman" pitchFamily="18" charset="0"/>
                <a:cs typeface="Times New Roman" pitchFamily="18" charset="0"/>
              </a:rPr>
              <a:t>School</a:t>
            </a:r>
          </a:p>
          <a:p>
            <a:pPr>
              <a:buFont typeface="Wingdings" pitchFamily="2" charset="2"/>
              <a:buChar char="Ø"/>
            </a:pPr>
            <a:r>
              <a:rPr lang="en-US" dirty="0" smtClean="0">
                <a:latin typeface="Times New Roman" pitchFamily="18" charset="0"/>
                <a:cs typeface="Times New Roman" pitchFamily="18" charset="0"/>
              </a:rPr>
              <a:t>Business </a:t>
            </a:r>
          </a:p>
          <a:p>
            <a:pPr>
              <a:buFont typeface="Wingdings" pitchFamily="2" charset="2"/>
              <a:buChar char="Ø"/>
            </a:pPr>
            <a:r>
              <a:rPr lang="en-US" dirty="0" smtClean="0">
                <a:latin typeface="Times New Roman" pitchFamily="18" charset="0"/>
                <a:cs typeface="Times New Roman" pitchFamily="18" charset="0"/>
              </a:rPr>
              <a:t>Houses</a:t>
            </a:r>
          </a:p>
          <a:p>
            <a:pPr>
              <a:buFont typeface="Wingdings" pitchFamily="2" charset="2"/>
              <a:buChar char="Ø"/>
            </a:pPr>
            <a:r>
              <a:rPr lang="en-US" dirty="0" smtClean="0">
                <a:latin typeface="Times New Roman" pitchFamily="18" charset="0"/>
                <a:cs typeface="Times New Roman" pitchFamily="18" charset="0"/>
              </a:rPr>
              <a:t>Shops</a:t>
            </a:r>
          </a:p>
          <a:p>
            <a:pPr>
              <a:buFont typeface="Wingdings" pitchFamily="2" charset="2"/>
              <a:buChar char="Ø"/>
            </a:pPr>
            <a:r>
              <a:rPr lang="en-US" dirty="0" smtClean="0">
                <a:latin typeface="Times New Roman" pitchFamily="18" charset="0"/>
                <a:cs typeface="Times New Roman" pitchFamily="18" charset="0"/>
              </a:rPr>
              <a:t>Industry</a:t>
            </a:r>
          </a:p>
          <a:p>
            <a:pPr>
              <a:buFont typeface="Wingdings" pitchFamily="2" charset="2"/>
              <a:buChar char="Ø"/>
            </a:pPr>
            <a:r>
              <a:rPr lang="en-US" dirty="0" smtClean="0">
                <a:latin typeface="Times New Roman" pitchFamily="18" charset="0"/>
                <a:cs typeface="Times New Roman" pitchFamily="18" charset="0"/>
              </a:rPr>
              <a:t>Restaurant</a:t>
            </a:r>
          </a:p>
          <a:p>
            <a:pPr>
              <a:buFont typeface="Wingdings" pitchFamily="2" charset="2"/>
              <a:buChar char="Ø"/>
            </a:pPr>
            <a:r>
              <a:rPr lang="en-US" dirty="0" smtClean="0">
                <a:latin typeface="Times New Roman" pitchFamily="18" charset="0"/>
                <a:cs typeface="Times New Roman" pitchFamily="18" charset="0"/>
              </a:rPr>
              <a:t>Farms </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Waste reuse strategies at various settings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Ø"/>
            </a:pPr>
            <a:r>
              <a:rPr lang="en-US" dirty="0" smtClean="0">
                <a:latin typeface="Times New Roman" pitchFamily="18" charset="0"/>
                <a:cs typeface="Times New Roman" pitchFamily="18" charset="0"/>
              </a:rPr>
              <a:t>Home</a:t>
            </a:r>
          </a:p>
          <a:p>
            <a:pPr>
              <a:buFont typeface="Wingdings" pitchFamily="2" charset="2"/>
              <a:buChar char="Ø"/>
            </a:pPr>
            <a:r>
              <a:rPr lang="en-US" dirty="0" smtClean="0">
                <a:latin typeface="Times New Roman" pitchFamily="18" charset="0"/>
                <a:cs typeface="Times New Roman" pitchFamily="18" charset="0"/>
              </a:rPr>
              <a:t>School</a:t>
            </a:r>
          </a:p>
          <a:p>
            <a:pPr>
              <a:buFont typeface="Wingdings" pitchFamily="2" charset="2"/>
              <a:buChar char="Ø"/>
            </a:pPr>
            <a:r>
              <a:rPr lang="en-US" dirty="0" smtClean="0">
                <a:latin typeface="Times New Roman" pitchFamily="18" charset="0"/>
                <a:cs typeface="Times New Roman" pitchFamily="18" charset="0"/>
              </a:rPr>
              <a:t>Business </a:t>
            </a:r>
          </a:p>
          <a:p>
            <a:pPr>
              <a:buFont typeface="Wingdings" pitchFamily="2" charset="2"/>
              <a:buChar char="Ø"/>
            </a:pPr>
            <a:r>
              <a:rPr lang="en-US" dirty="0" smtClean="0">
                <a:latin typeface="Times New Roman" pitchFamily="18" charset="0"/>
                <a:cs typeface="Times New Roman" pitchFamily="18" charset="0"/>
              </a:rPr>
              <a:t>Houses</a:t>
            </a:r>
          </a:p>
          <a:p>
            <a:pPr>
              <a:buFont typeface="Wingdings" pitchFamily="2" charset="2"/>
              <a:buChar char="Ø"/>
            </a:pPr>
            <a:r>
              <a:rPr lang="en-US" dirty="0" smtClean="0">
                <a:latin typeface="Times New Roman" pitchFamily="18" charset="0"/>
                <a:cs typeface="Times New Roman" pitchFamily="18" charset="0"/>
              </a:rPr>
              <a:t>Shops</a:t>
            </a:r>
          </a:p>
          <a:p>
            <a:pPr>
              <a:buFont typeface="Wingdings" pitchFamily="2" charset="2"/>
              <a:buChar char="Ø"/>
            </a:pPr>
            <a:r>
              <a:rPr lang="en-US" dirty="0" smtClean="0">
                <a:latin typeface="Times New Roman" pitchFamily="18" charset="0"/>
                <a:cs typeface="Times New Roman" pitchFamily="18" charset="0"/>
              </a:rPr>
              <a:t>Industry</a:t>
            </a:r>
          </a:p>
          <a:p>
            <a:pPr>
              <a:buFont typeface="Wingdings" pitchFamily="2" charset="2"/>
              <a:buChar char="Ø"/>
            </a:pPr>
            <a:r>
              <a:rPr lang="en-US" dirty="0" smtClean="0">
                <a:latin typeface="Times New Roman" pitchFamily="18" charset="0"/>
                <a:cs typeface="Times New Roman" pitchFamily="18" charset="0"/>
              </a:rPr>
              <a:t>Restaurant</a:t>
            </a:r>
          </a:p>
          <a:p>
            <a:pPr>
              <a:buFont typeface="Wingdings" pitchFamily="2" charset="2"/>
              <a:buChar char="Ø"/>
            </a:pPr>
            <a:r>
              <a:rPr lang="en-US" dirty="0" smtClean="0">
                <a:latin typeface="Times New Roman" pitchFamily="18" charset="0"/>
                <a:cs typeface="Times New Roman" pitchFamily="18" charset="0"/>
              </a:rPr>
              <a:t>Farms</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Resource recovery from solid waste:</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None/>
            </a:pPr>
            <a:r>
              <a:rPr lang="en-US" dirty="0" smtClean="0">
                <a:latin typeface="Times New Roman" pitchFamily="18" charset="0"/>
                <a:cs typeface="Times New Roman" pitchFamily="18" charset="0"/>
              </a:rPr>
              <a:t>Composting,</a:t>
            </a:r>
          </a:p>
          <a:p>
            <a:pPr>
              <a:buNone/>
            </a:pPr>
            <a:r>
              <a:rPr lang="en-US" dirty="0" smtClean="0">
                <a:latin typeface="Times New Roman" pitchFamily="18" charset="0"/>
                <a:cs typeface="Times New Roman" pitchFamily="18" charset="0"/>
              </a:rPr>
              <a:t>Vermin-composting, </a:t>
            </a:r>
          </a:p>
          <a:p>
            <a:pPr>
              <a:buNone/>
            </a:pPr>
            <a:r>
              <a:rPr lang="en-US" dirty="0" err="1" smtClean="0">
                <a:latin typeface="Times New Roman" pitchFamily="18" charset="0"/>
                <a:cs typeface="Times New Roman" pitchFamily="18" charset="0"/>
              </a:rPr>
              <a:t>Pelletization</a:t>
            </a:r>
            <a:r>
              <a:rPr lang="en-US" dirty="0" smtClean="0">
                <a:latin typeface="Times New Roman" pitchFamily="18" charset="0"/>
                <a:cs typeface="Times New Roman" pitchFamily="18" charset="0"/>
              </a:rPr>
              <a:t>, </a:t>
            </a:r>
          </a:p>
          <a:p>
            <a:pPr>
              <a:buNone/>
            </a:pPr>
            <a:r>
              <a:rPr lang="en-US" dirty="0" err="1" smtClean="0">
                <a:latin typeface="Times New Roman" pitchFamily="18" charset="0"/>
                <a:cs typeface="Times New Roman" pitchFamily="18" charset="0"/>
              </a:rPr>
              <a:t>Pyrolysis</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Energy</a:t>
            </a:r>
          </a:p>
          <a:p>
            <a:pPr>
              <a:buNone/>
            </a:pPr>
            <a:r>
              <a:rPr lang="en-US" dirty="0" smtClean="0">
                <a:latin typeface="Times New Roman" pitchFamily="18" charset="0"/>
                <a:cs typeface="Times New Roman" pitchFamily="18" charset="0"/>
              </a:rPr>
              <a:t>(Biogas) recovery, </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u="sng" dirty="0" err="1" smtClean="0">
                <a:latin typeface="Times New Roman" pitchFamily="18" charset="0"/>
                <a:cs typeface="Times New Roman" pitchFamily="18" charset="0"/>
              </a:rPr>
              <a:t>Pelletization</a:t>
            </a:r>
            <a:endParaRPr lang="en-US" sz="4000" u="sng"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r>
              <a:rPr lang="en-US" sz="2800" dirty="0" err="1" smtClean="0">
                <a:latin typeface="Times New Roman" pitchFamily="18" charset="0"/>
                <a:cs typeface="Times New Roman" pitchFamily="18" charset="0"/>
              </a:rPr>
              <a:t>Pelletization</a:t>
            </a:r>
            <a:r>
              <a:rPr lang="en-US" sz="2800" dirty="0" smtClean="0">
                <a:latin typeface="Times New Roman" pitchFamily="18" charset="0"/>
                <a:cs typeface="Times New Roman" pitchFamily="18" charset="0"/>
              </a:rPr>
              <a:t> of municipal solid waste involves the processes of segregating, crushing, mixing high-and low-heat value organic waste material and solidifying it to produce fuel pellets or briquettes, also referred to as refuse derived fuel (RDF). The process condenses the waste or changes its physical form and enriches its organic content through removal of inorganic materials and moisture. </a:t>
            </a:r>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838200"/>
          </a:xfrm>
        </p:spPr>
        <p:txBody>
          <a:bodyPr>
            <a:normAutofit fontScale="90000"/>
          </a:bodyPr>
          <a:lstStyle/>
          <a:p>
            <a:r>
              <a:rPr lang="en-US" dirty="0" err="1" smtClean="0">
                <a:latin typeface="Times New Roman" pitchFamily="18" charset="0"/>
                <a:cs typeface="Times New Roman" pitchFamily="18" charset="0"/>
              </a:rPr>
              <a:t>Pyrolysis</a:t>
            </a:r>
            <a:r>
              <a:rPr lang="en-US" dirty="0" smtClean="0">
                <a:latin typeface="Times New Roman" pitchFamily="18" charset="0"/>
                <a:cs typeface="Times New Roman" pitchFamily="18" charset="0"/>
              </a:rPr>
              <a:t>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r>
              <a:rPr lang="en-US" dirty="0" err="1" smtClean="0">
                <a:latin typeface="Times New Roman" pitchFamily="18" charset="0"/>
                <a:cs typeface="Times New Roman" pitchFamily="18" charset="0"/>
              </a:rPr>
              <a:t>Pyrolysis</a:t>
            </a:r>
            <a:r>
              <a:rPr lang="en-US" dirty="0" smtClean="0">
                <a:latin typeface="Times New Roman" pitchFamily="18" charset="0"/>
                <a:cs typeface="Times New Roman" pitchFamily="18" charset="0"/>
              </a:rPr>
              <a:t> is the thermal decomposition of materials at elevated temperatures in an inert atmosphere.</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dell\Desktop\300px-Waste_hierarchy.svg.png"/>
          <p:cNvPicPr>
            <a:picLocks noGrp="1" noChangeAspect="1" noChangeArrowheads="1"/>
          </p:cNvPicPr>
          <p:nvPr>
            <p:ph idx="1"/>
          </p:nvPr>
        </p:nvPicPr>
        <p:blipFill>
          <a:blip r:embed="rId2"/>
          <a:srcRect/>
          <a:stretch>
            <a:fillRect/>
          </a:stretch>
        </p:blipFill>
        <p:spPr bwMode="auto">
          <a:xfrm>
            <a:off x="457200" y="1752600"/>
            <a:ext cx="8305800" cy="4800600"/>
          </a:xfrm>
          <a:prstGeom prst="rect">
            <a:avLst/>
          </a:prstGeom>
          <a:noFill/>
        </p:spPr>
      </p:pic>
      <p:sp>
        <p:nvSpPr>
          <p:cNvPr id="3" name="Rectangle 2"/>
          <p:cNvSpPr/>
          <p:nvPr/>
        </p:nvSpPr>
        <p:spPr>
          <a:xfrm>
            <a:off x="457200" y="381000"/>
            <a:ext cx="8305800" cy="838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chemeClr val="tx1"/>
                </a:solidFill>
                <a:latin typeface="Times New Roman" pitchFamily="18" charset="0"/>
                <a:cs typeface="Times New Roman" pitchFamily="18" charset="0"/>
              </a:rPr>
              <a:t>Waste Hierarchy</a:t>
            </a:r>
            <a:endParaRPr lang="en-US" sz="48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Autofit/>
          </a:bodyPr>
          <a:lstStyle/>
          <a:p>
            <a:r>
              <a:rPr lang="en-US" sz="3200" b="1" dirty="0" smtClean="0">
                <a:latin typeface="Times New Roman" pitchFamily="18" charset="0"/>
                <a:cs typeface="Times New Roman" pitchFamily="18" charset="0"/>
              </a:rPr>
              <a:t>Solid waste disposal strategies and management at various</a:t>
            </a:r>
            <a:br>
              <a:rPr lang="en-US" sz="3200" b="1" dirty="0" smtClean="0">
                <a:latin typeface="Times New Roman" pitchFamily="18" charset="0"/>
                <a:cs typeface="Times New Roman" pitchFamily="18" charset="0"/>
              </a:rPr>
            </a:br>
            <a:r>
              <a:rPr lang="en-US" sz="3200" b="1" dirty="0" smtClean="0">
                <a:latin typeface="Times New Roman" pitchFamily="18" charset="0"/>
                <a:cs typeface="Times New Roman" pitchFamily="18" charset="0"/>
              </a:rPr>
              <a:t>settings</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0000" lnSpcReduction="20000"/>
          </a:bodyPr>
          <a:lstStyle/>
          <a:p>
            <a:pPr>
              <a:buFont typeface="Wingdings" pitchFamily="2" charset="2"/>
              <a:buChar char="Ø"/>
            </a:pPr>
            <a:r>
              <a:rPr lang="en-US" sz="3600" dirty="0" smtClean="0">
                <a:latin typeface="Times New Roman" pitchFamily="18" charset="0"/>
                <a:cs typeface="Times New Roman" pitchFamily="18" charset="0"/>
              </a:rPr>
              <a:t>Home, </a:t>
            </a:r>
          </a:p>
          <a:p>
            <a:pPr>
              <a:buFont typeface="Wingdings" pitchFamily="2" charset="2"/>
              <a:buChar char="Ø"/>
            </a:pPr>
            <a:r>
              <a:rPr lang="en-US" sz="3600" dirty="0" smtClean="0">
                <a:latin typeface="Times New Roman" pitchFamily="18" charset="0"/>
                <a:cs typeface="Times New Roman" pitchFamily="18" charset="0"/>
              </a:rPr>
              <a:t>school, </a:t>
            </a:r>
          </a:p>
          <a:p>
            <a:pPr>
              <a:buFont typeface="Wingdings" pitchFamily="2" charset="2"/>
              <a:buChar char="Ø"/>
            </a:pPr>
            <a:r>
              <a:rPr lang="en-US" sz="3600" dirty="0" smtClean="0">
                <a:latin typeface="Times New Roman" pitchFamily="18" charset="0"/>
                <a:cs typeface="Times New Roman" pitchFamily="18" charset="0"/>
              </a:rPr>
              <a:t>business </a:t>
            </a:r>
          </a:p>
          <a:p>
            <a:pPr>
              <a:buFont typeface="Wingdings" pitchFamily="2" charset="2"/>
              <a:buChar char="Ø"/>
            </a:pPr>
            <a:r>
              <a:rPr lang="en-US" sz="3600" dirty="0" smtClean="0">
                <a:latin typeface="Times New Roman" pitchFamily="18" charset="0"/>
                <a:cs typeface="Times New Roman" pitchFamily="18" charset="0"/>
              </a:rPr>
              <a:t>houses, </a:t>
            </a:r>
          </a:p>
          <a:p>
            <a:pPr>
              <a:buFont typeface="Wingdings" pitchFamily="2" charset="2"/>
              <a:buChar char="Ø"/>
            </a:pPr>
            <a:r>
              <a:rPr lang="en-US" sz="3600" dirty="0" smtClean="0">
                <a:latin typeface="Times New Roman" pitchFamily="18" charset="0"/>
                <a:cs typeface="Times New Roman" pitchFamily="18" charset="0"/>
              </a:rPr>
              <a:t>shops,</a:t>
            </a:r>
          </a:p>
          <a:p>
            <a:pPr>
              <a:buFont typeface="Wingdings" pitchFamily="2" charset="2"/>
              <a:buChar char="Ø"/>
            </a:pPr>
            <a:r>
              <a:rPr lang="en-US" sz="3600" dirty="0" smtClean="0">
                <a:latin typeface="Times New Roman" pitchFamily="18" charset="0"/>
                <a:cs typeface="Times New Roman" pitchFamily="18" charset="0"/>
              </a:rPr>
              <a:t>industry, </a:t>
            </a:r>
          </a:p>
          <a:p>
            <a:pPr>
              <a:buFont typeface="Wingdings" pitchFamily="2" charset="2"/>
              <a:buChar char="Ø"/>
            </a:pPr>
            <a:r>
              <a:rPr lang="en-US" sz="3600" dirty="0" smtClean="0">
                <a:latin typeface="Times New Roman" pitchFamily="18" charset="0"/>
                <a:cs typeface="Times New Roman" pitchFamily="18" charset="0"/>
              </a:rPr>
              <a:t>restaurant </a:t>
            </a:r>
          </a:p>
          <a:p>
            <a:pPr>
              <a:buFont typeface="Wingdings" pitchFamily="2" charset="2"/>
              <a:buChar char="Ø"/>
            </a:pPr>
            <a:r>
              <a:rPr lang="en-US" sz="3600" dirty="0" smtClean="0">
                <a:latin typeface="Times New Roman" pitchFamily="18" charset="0"/>
                <a:cs typeface="Times New Roman" pitchFamily="18" charset="0"/>
              </a:rPr>
              <a:t>farms:</a:t>
            </a:r>
          </a:p>
          <a:p>
            <a:pPr>
              <a:buNone/>
            </a:pPr>
            <a:endParaRPr lang="en-US" dirty="0" smtClean="0"/>
          </a:p>
          <a:p>
            <a:pPr>
              <a:buNone/>
            </a:pPr>
            <a:r>
              <a:rPr lang="en-US" dirty="0" smtClean="0">
                <a:latin typeface="Times New Roman" pitchFamily="18" charset="0"/>
                <a:cs typeface="Times New Roman" pitchFamily="18" charset="0"/>
              </a:rPr>
              <a:t>( Segregation, storage, collection, transportation, and final sanitary disposal including land filling)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828800"/>
            <a:ext cx="8458200" cy="1600200"/>
          </a:xfrm>
          <a:solidFill>
            <a:schemeClr val="bg2"/>
          </a:solidFill>
        </p:spPr>
        <p:txBody>
          <a:bodyPr>
            <a:normAutofit fontScale="92500"/>
          </a:bodyPr>
          <a:lstStyle/>
          <a:p>
            <a:pPr algn="ctr">
              <a:buNone/>
            </a:pPr>
            <a:endParaRPr lang="en-US" b="1" u="sng" dirty="0" smtClean="0">
              <a:latin typeface="Times New Roman" pitchFamily="18" charset="0"/>
              <a:cs typeface="Times New Roman" pitchFamily="18" charset="0"/>
            </a:endParaRPr>
          </a:p>
          <a:p>
            <a:pPr algn="ctr">
              <a:buNone/>
            </a:pPr>
            <a:r>
              <a:rPr lang="en-US" sz="3900" b="1" u="sng" dirty="0" smtClean="0">
                <a:latin typeface="Times New Roman" pitchFamily="18" charset="0"/>
                <a:cs typeface="Times New Roman" pitchFamily="18" charset="0"/>
              </a:rPr>
              <a:t>Existing Solid Waste Management System</a:t>
            </a:r>
            <a:endParaRPr lang="en-US" sz="3900" b="1" u="sng"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General Waste:</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4114801"/>
          </a:xfrm>
        </p:spPr>
        <p:txBody>
          <a:bodyPr>
            <a:normAutofit/>
          </a:bodyPr>
          <a:lstStyle/>
          <a:p>
            <a:pPr algn="just">
              <a:buFont typeface="Wingdings" pitchFamily="2" charset="2"/>
              <a:buChar char="Ø"/>
            </a:pPr>
            <a:r>
              <a:rPr lang="en-US" sz="2400" dirty="0" smtClean="0">
                <a:latin typeface="Times New Roman" pitchFamily="18" charset="0"/>
                <a:cs typeface="Times New Roman" pitchFamily="18" charset="0"/>
              </a:rPr>
              <a:t>General waste includes paper, cardboard, metal containers, floor sweeping, and kitchen waste. It doesn't  need special treatment and storage facilities it still needs to be collected separately from infectious waste. </a:t>
            </a:r>
          </a:p>
          <a:p>
            <a:pPr algn="just">
              <a:buFont typeface="Wingdings" pitchFamily="2" charset="2"/>
              <a:buChar char="Ø"/>
            </a:pPr>
            <a:endParaRPr lang="en-US" sz="2400" dirty="0" smtClean="0">
              <a:latin typeface="Times New Roman" pitchFamily="18" charset="0"/>
              <a:cs typeface="Times New Roman" pitchFamily="18" charset="0"/>
            </a:endParaRPr>
          </a:p>
          <a:p>
            <a:pPr algn="just">
              <a:buFont typeface="Wingdings" pitchFamily="2" charset="2"/>
              <a:buChar char="Ø"/>
            </a:pPr>
            <a:r>
              <a:rPr lang="en-US" sz="2400" dirty="0" smtClean="0">
                <a:latin typeface="Times New Roman" pitchFamily="18" charset="0"/>
                <a:cs typeface="Times New Roman" pitchFamily="18" charset="0"/>
              </a:rPr>
              <a:t>General waste should be placed in a suitable container lined with a black plastic bag. Adequate numbers of general waste containers shall be placed in all areas of health care institutions and notices affixed to encourage visitors to use them. </a:t>
            </a:r>
            <a:br>
              <a:rPr lang="en-US" sz="2400" dirty="0" smtClean="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A. Collection and Segregation</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981200"/>
            <a:ext cx="8229600" cy="3306763"/>
          </a:xfrm>
        </p:spPr>
        <p:txBody>
          <a:bodyPr>
            <a:normAutofit/>
          </a:bodyPr>
          <a:lstStyle/>
          <a:p>
            <a:pPr algn="just">
              <a:buFont typeface="Wingdings" pitchFamily="2" charset="2"/>
              <a:buChar char="Ø"/>
            </a:pPr>
            <a:r>
              <a:rPr lang="en-US" sz="2800" dirty="0" smtClean="0">
                <a:latin typeface="Times New Roman" pitchFamily="18" charset="0"/>
                <a:cs typeface="Times New Roman" pitchFamily="18" charset="0"/>
              </a:rPr>
              <a:t>The study found that about 30% of surveyed households in the municipalities practice segregation of waste at source; which means that waste generated from about 70% of households in municipalities goes to the stream for collection and disposal by the municipalities in the form of mixed waste. </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B. Transport and Final Disposal</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533400" y="1905000"/>
            <a:ext cx="8229600" cy="4114800"/>
          </a:xfrm>
        </p:spPr>
        <p:txBody>
          <a:bodyPr>
            <a:normAutofit/>
          </a:bodyPr>
          <a:lstStyle/>
          <a:p>
            <a:pPr algn="just">
              <a:buFont typeface="Wingdings" pitchFamily="2" charset="2"/>
              <a:buChar char="Ø"/>
            </a:pPr>
            <a:r>
              <a:rPr lang="en-US" sz="2400" dirty="0" smtClean="0">
                <a:latin typeface="Times New Roman" pitchFamily="18" charset="0"/>
                <a:cs typeface="Times New Roman" pitchFamily="18" charset="0"/>
              </a:rPr>
              <a:t>The vehicles and equipment available for waste collection and transport in each municipality varies widely. Vehicles commonly used include rickshaws and carts for primary collection, tractors for secondary collection or transport, and dump trucks for transport to the disposal sites. </a:t>
            </a:r>
          </a:p>
          <a:p>
            <a:pPr algn="just">
              <a:buFont typeface="Wingdings" pitchFamily="2" charset="2"/>
              <a:buChar char="Ø"/>
            </a:pPr>
            <a:endParaRPr lang="en-US" sz="2400" dirty="0" smtClean="0">
              <a:latin typeface="Times New Roman" pitchFamily="18" charset="0"/>
              <a:cs typeface="Times New Roman" pitchFamily="18" charset="0"/>
            </a:endParaRPr>
          </a:p>
          <a:p>
            <a:pPr algn="just">
              <a:buFont typeface="Wingdings" pitchFamily="2" charset="2"/>
              <a:buChar char="Ø"/>
            </a:pPr>
            <a:r>
              <a:rPr lang="en-US" sz="2400" dirty="0" smtClean="0">
                <a:latin typeface="Times New Roman" pitchFamily="18" charset="0"/>
                <a:cs typeface="Times New Roman" pitchFamily="18" charset="0"/>
              </a:rPr>
              <a:t>Not all municipalities have all three types of vehicles. Facilities and equipment available in municipalities affect the efficiency of waste transfer from primary collection to processing centers or final disposal sites. </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C. Resource Recovery Methods Tight</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533400" y="1905000"/>
            <a:ext cx="8229600" cy="4525963"/>
          </a:xfrm>
        </p:spPr>
        <p:txBody>
          <a:bodyPr>
            <a:normAutofit/>
          </a:bodyPr>
          <a:lstStyle/>
          <a:p>
            <a:pPr algn="just">
              <a:buFont typeface="Wingdings" pitchFamily="2" charset="2"/>
              <a:buChar char="Ø"/>
            </a:pPr>
            <a:r>
              <a:rPr lang="en-US" sz="2800" dirty="0" smtClean="0">
                <a:latin typeface="Times New Roman" pitchFamily="18" charset="0"/>
                <a:cs typeface="Times New Roman" pitchFamily="18" charset="0"/>
              </a:rPr>
              <a:t>Municipal budgets and scarce resources have made municipal SWM an environmental, financial, and social burden to the municipalities. </a:t>
            </a:r>
          </a:p>
          <a:p>
            <a:pPr algn="just">
              <a:buFont typeface="Wingdings" pitchFamily="2" charset="2"/>
              <a:buChar char="Ø"/>
            </a:pPr>
            <a:endParaRPr lang="en-US" sz="2800" dirty="0" smtClean="0">
              <a:latin typeface="Times New Roman" pitchFamily="18" charset="0"/>
              <a:cs typeface="Times New Roman" pitchFamily="18" charset="0"/>
            </a:endParaRPr>
          </a:p>
          <a:p>
            <a:pPr algn="just">
              <a:buFont typeface="Wingdings" pitchFamily="2" charset="2"/>
              <a:buChar char="Ø"/>
            </a:pPr>
            <a:r>
              <a:rPr lang="en-US" sz="2800" dirty="0" smtClean="0">
                <a:latin typeface="Times New Roman" pitchFamily="18" charset="0"/>
                <a:cs typeface="Times New Roman" pitchFamily="18" charset="0"/>
              </a:rPr>
              <a:t>Although resource recovery from managing </a:t>
            </a:r>
            <a:r>
              <a:rPr lang="en-US" sz="2800" dirty="0" err="1" smtClean="0">
                <a:latin typeface="Times New Roman" pitchFamily="18" charset="0"/>
                <a:cs typeface="Times New Roman" pitchFamily="18" charset="0"/>
              </a:rPr>
              <a:t>msw</a:t>
            </a:r>
            <a:r>
              <a:rPr lang="en-US" sz="2800" dirty="0" smtClean="0">
                <a:latin typeface="Times New Roman" pitchFamily="18" charset="0"/>
                <a:cs typeface="Times New Roman" pitchFamily="18" charset="0"/>
              </a:rPr>
              <a:t> has the potential to reduce such burdens and even generate revenue, this study found that minimal resource recovery activities are being conducted in the municipalities of Nepal.</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u="sng" dirty="0" smtClean="0">
                <a:latin typeface="Times New Roman" pitchFamily="18" charset="0"/>
                <a:cs typeface="Times New Roman" pitchFamily="18" charset="0"/>
              </a:rPr>
              <a:t>Recycling</a:t>
            </a:r>
            <a:endParaRPr lang="en-US" sz="3600" b="1" u="sng"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a:buNone/>
            </a:pPr>
            <a:r>
              <a:rPr lang="en-US" dirty="0" smtClean="0"/>
              <a:t> </a:t>
            </a:r>
          </a:p>
          <a:p>
            <a:pPr algn="just"/>
            <a:r>
              <a:rPr lang="en-US" dirty="0" smtClean="0">
                <a:latin typeface="Times New Roman" pitchFamily="18" charset="0"/>
                <a:cs typeface="Times New Roman" pitchFamily="18" charset="0"/>
              </a:rPr>
              <a:t>The household waste composition survey revealed that more than 25% of household waste and a much higher proportion of institutional and commercial waste could be either reused or recycled, excluding organic waste. However, no formal system was observed for reuse and recycling in most municipalities. </a:t>
            </a:r>
          </a:p>
          <a:p>
            <a:pPr algn="just"/>
            <a:r>
              <a:rPr lang="en-US" dirty="0" smtClean="0">
                <a:latin typeface="Times New Roman" pitchFamily="18" charset="0"/>
                <a:cs typeface="Times New Roman" pitchFamily="18" charset="0"/>
              </a:rPr>
              <a:t>While it is encouraging to note that people recover recyclable materials at source and sell them to the formal or informal sectors, a large amount of recyclable material continues to be disposed of on the streets and ends up at the dumping grounds.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2. Composting</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buFont typeface="Wingdings" pitchFamily="2" charset="2"/>
              <a:buChar char="Ø"/>
            </a:pPr>
            <a:r>
              <a:rPr lang="en-US" sz="2800" dirty="0" smtClean="0">
                <a:latin typeface="Times New Roman" pitchFamily="18" charset="0"/>
                <a:cs typeface="Times New Roman" pitchFamily="18" charset="0"/>
              </a:rPr>
              <a:t>Organic materials that could be used for producing compost account for 66% of household waste on average. It was noted that about 30% of surveyed households in the municipalities are practicing composting. </a:t>
            </a:r>
          </a:p>
          <a:p>
            <a:pPr algn="just">
              <a:buFont typeface="Wingdings" pitchFamily="2" charset="2"/>
              <a:buChar char="Ø"/>
            </a:pPr>
            <a:r>
              <a:rPr lang="en-US" sz="2800" dirty="0" smtClean="0">
                <a:latin typeface="Times New Roman" pitchFamily="18" charset="0"/>
                <a:cs typeface="Times New Roman" pitchFamily="18" charset="0"/>
              </a:rPr>
              <a:t>Most of them are in the rural areas of the municipalities and manage their household waste using traditional composting methods. However, urban households are not generally practicing composting.</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381000"/>
          </a:xfrm>
        </p:spPr>
        <p:txBody>
          <a:bodyPr>
            <a:normAutofit fontScale="90000"/>
          </a:bodyPr>
          <a:lstStyle/>
          <a:p>
            <a:r>
              <a:rPr lang="en-US" sz="3600" b="1" dirty="0" smtClean="0">
                <a:latin typeface="Times New Roman" pitchFamily="18" charset="0"/>
                <a:cs typeface="Times New Roman" pitchFamily="18" charset="0"/>
              </a:rPr>
              <a:t>D. Public Awareness and Community</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990600"/>
            <a:ext cx="8229600" cy="2743200"/>
          </a:xfrm>
        </p:spPr>
        <p:txBody>
          <a:bodyPr>
            <a:normAutofit/>
          </a:bodyPr>
          <a:lstStyle/>
          <a:p>
            <a:pPr algn="just">
              <a:buFont typeface="Wingdings" pitchFamily="2" charset="2"/>
              <a:buChar char="Ø"/>
            </a:pPr>
            <a:r>
              <a:rPr lang="en-US" sz="2400" dirty="0" smtClean="0">
                <a:latin typeface="Times New Roman" pitchFamily="18" charset="0"/>
                <a:cs typeface="Times New Roman" pitchFamily="18" charset="0"/>
              </a:rPr>
              <a:t>Lack of public awareness is one of the major problems of SWM. Based on the survey data, only 37 municipalities have awareness programs for SWM staff, only 10% of them conduct them on a regular basis, and more than 65% seldom conduct them. Several municipalities collaborate with other stakeholders such as the NGOs and CBOs to undertake public campaigns.</a:t>
            </a:r>
          </a:p>
          <a:p>
            <a:pPr algn="just">
              <a:buFont typeface="Wingdings" pitchFamily="2" charset="2"/>
              <a:buChar char="Ø"/>
            </a:pPr>
            <a:endParaRPr lang="en-US" sz="2400" dirty="0">
              <a:latin typeface="Times New Roman" pitchFamily="18" charset="0"/>
              <a:cs typeface="Times New Roman" pitchFamily="18" charset="0"/>
            </a:endParaRPr>
          </a:p>
        </p:txBody>
      </p:sp>
      <p:sp>
        <p:nvSpPr>
          <p:cNvPr id="4" name="Rectangle 3"/>
          <p:cNvSpPr/>
          <p:nvPr/>
        </p:nvSpPr>
        <p:spPr>
          <a:xfrm>
            <a:off x="457200" y="3810000"/>
            <a:ext cx="8305800" cy="2308324"/>
          </a:xfrm>
          <a:prstGeom prst="rect">
            <a:avLst/>
          </a:prstGeom>
        </p:spPr>
        <p:txBody>
          <a:bodyPr wrap="square">
            <a:spAutoFit/>
          </a:bodyPr>
          <a:lstStyle/>
          <a:p>
            <a:pPr algn="just">
              <a:buFont typeface="Wingdings" pitchFamily="2" charset="2"/>
              <a:buChar char="Ø"/>
            </a:pPr>
            <a:r>
              <a:rPr lang="en-US" sz="2400" dirty="0" smtClean="0">
                <a:latin typeface="Times New Roman" pitchFamily="18" charset="0"/>
                <a:cs typeface="Times New Roman" pitchFamily="18" charset="0"/>
              </a:rPr>
              <a:t>Moreover, 33% of the municipalities have conducted SWM   awareness and promotion of 3R activities in collaboration with educational institutions. In contrast, the survey revealed that more than 65% households are not aware of the SWM program implemented by their municipalities during the last 3 years, and less than 18% of households have participated in these programs.</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E. Special Waste Management</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lgn="just"/>
            <a:r>
              <a:rPr lang="en-US" sz="2400" dirty="0" smtClean="0">
                <a:latin typeface="Times New Roman" pitchFamily="18" charset="0"/>
                <a:cs typeface="Times New Roman" pitchFamily="18" charset="0"/>
              </a:rPr>
              <a:t>Special waste includes categories of waste such as dead animals, construction and industrial waste, and hazardous or infectious waste from health institutions. This category of waste needs to be managed differently from general MSW. </a:t>
            </a:r>
          </a:p>
          <a:p>
            <a:pPr algn="just"/>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It is observed that for medical waste, incineration is practiced by hospitals in most municipalities, although this essentially involves merely burning the waste in a chamber or open burning in the hospital compound. In some municipalities, medical waste is mixed with municipal waste, and in some cases it is burned or crudely dumped.</a:t>
            </a:r>
          </a:p>
          <a:p>
            <a:pPr algn="just"/>
            <a:endParaRPr lang="en-US" sz="2400" dirty="0" smtClean="0">
              <a:latin typeface="Times New Roman" pitchFamily="18" charset="0"/>
              <a:cs typeface="Times New Roman" pitchFamily="18" charset="0"/>
            </a:endParaRPr>
          </a:p>
          <a:p>
            <a:pPr algn="just"/>
            <a:r>
              <a:rPr lang="en-US" sz="1600" dirty="0" smtClean="0">
                <a:solidFill>
                  <a:srgbClr val="00B0F0"/>
                </a:solidFill>
                <a:latin typeface="Times New Roman" pitchFamily="18" charset="0"/>
                <a:cs typeface="Times New Roman" pitchFamily="18" charset="0"/>
              </a:rPr>
              <a:t>https://www.adb.org/sites/default/files/publication/30366/solid-waste-management-nepal.pdf</a:t>
            </a:r>
            <a:endParaRPr lang="en-US" sz="1600" dirty="0">
              <a:solidFill>
                <a:srgbClr val="00B0F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Solid waste management issues and programs in Nepal</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905000"/>
            <a:ext cx="8229600" cy="4221163"/>
          </a:xfrm>
        </p:spPr>
        <p:txBody>
          <a:bodyPr>
            <a:normAutofit fontScale="92500" lnSpcReduction="10000"/>
          </a:bodyPr>
          <a:lstStyle/>
          <a:p>
            <a:pPr>
              <a:buNone/>
            </a:pPr>
            <a:r>
              <a:rPr lang="en-US" dirty="0" smtClean="0"/>
              <a:t>    a</a:t>
            </a:r>
            <a:r>
              <a:rPr lang="en-US" dirty="0" smtClean="0">
                <a:latin typeface="Times New Roman" pitchFamily="18" charset="0"/>
                <a:cs typeface="Times New Roman" pitchFamily="18" charset="0"/>
              </a:rPr>
              <a:t>. Controversies in dumping site</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b. Scavenger’s health</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c. Waste in water and on the road</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d. The culture of lavish packing</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e. Buy-use-throw away culture particularly in the urban</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areas</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f. Waste and trekking business</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g. The cleanest city campaign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Autofit/>
          </a:bodyPr>
          <a:lstStyle/>
          <a:p>
            <a:r>
              <a:rPr lang="en-US" sz="3200" b="1" dirty="0" smtClean="0">
                <a:latin typeface="Times New Roman" pitchFamily="18" charset="0"/>
                <a:cs typeface="Times New Roman" pitchFamily="18" charset="0"/>
              </a:rPr>
              <a:t>Role of public health practitioner in prevention and control of</a:t>
            </a:r>
            <a:br>
              <a:rPr lang="en-US" sz="3200" b="1" dirty="0" smtClean="0">
                <a:latin typeface="Times New Roman" pitchFamily="18" charset="0"/>
                <a:cs typeface="Times New Roman" pitchFamily="18" charset="0"/>
              </a:rPr>
            </a:br>
            <a:r>
              <a:rPr lang="en-US" sz="3200" b="1" dirty="0" smtClean="0">
                <a:latin typeface="Times New Roman" pitchFamily="18" charset="0"/>
                <a:cs typeface="Times New Roman" pitchFamily="18" charset="0"/>
              </a:rPr>
              <a:t>waste generation and management</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533400" y="2590800"/>
            <a:ext cx="8229600" cy="3657600"/>
          </a:xfrm>
        </p:spPr>
        <p:txBody>
          <a:bodyPr>
            <a:normAutofit fontScale="85000" lnSpcReduction="20000"/>
          </a:bodyPr>
          <a:lstStyle/>
          <a:p>
            <a:pPr>
              <a:buFont typeface="Wingdings" pitchFamily="2" charset="2"/>
              <a:buChar char="Ø"/>
            </a:pPr>
            <a:r>
              <a:rPr lang="en-US" dirty="0" smtClean="0">
                <a:latin typeface="Times New Roman" pitchFamily="18" charset="0"/>
                <a:cs typeface="Times New Roman" pitchFamily="18" charset="0"/>
              </a:rPr>
              <a:t>Advocacy role, </a:t>
            </a:r>
          </a:p>
          <a:p>
            <a:pPr>
              <a:buFont typeface="Wingdings" pitchFamily="2" charset="2"/>
              <a:buChar char="Ø"/>
            </a:pPr>
            <a:r>
              <a:rPr lang="en-US" dirty="0" smtClean="0">
                <a:latin typeface="Times New Roman" pitchFamily="18" charset="0"/>
                <a:cs typeface="Times New Roman" pitchFamily="18" charset="0"/>
              </a:rPr>
              <a:t>Educational role, </a:t>
            </a:r>
          </a:p>
          <a:p>
            <a:pPr>
              <a:buFont typeface="Wingdings" pitchFamily="2" charset="2"/>
              <a:buChar char="Ø"/>
            </a:pPr>
            <a:r>
              <a:rPr lang="en-US" dirty="0" smtClean="0">
                <a:latin typeface="Times New Roman" pitchFamily="18" charset="0"/>
                <a:cs typeface="Times New Roman" pitchFamily="18" charset="0"/>
              </a:rPr>
              <a:t>Empowerment role, </a:t>
            </a:r>
          </a:p>
          <a:p>
            <a:pPr>
              <a:buFont typeface="Wingdings" pitchFamily="2" charset="2"/>
              <a:buChar char="Ø"/>
            </a:pPr>
            <a:r>
              <a:rPr lang="en-US" dirty="0" smtClean="0">
                <a:latin typeface="Times New Roman" pitchFamily="18" charset="0"/>
                <a:cs typeface="Times New Roman" pitchFamily="18" charset="0"/>
              </a:rPr>
              <a:t>policy/regulatory role, </a:t>
            </a:r>
          </a:p>
          <a:p>
            <a:pPr>
              <a:buFont typeface="Wingdings" pitchFamily="2" charset="2"/>
              <a:buChar char="Ø"/>
            </a:pPr>
            <a:r>
              <a:rPr lang="en-US" dirty="0" smtClean="0">
                <a:latin typeface="Times New Roman" pitchFamily="18" charset="0"/>
                <a:cs typeface="Times New Roman" pitchFamily="18" charset="0"/>
              </a:rPr>
              <a:t>Infrastructural building role, </a:t>
            </a:r>
          </a:p>
          <a:p>
            <a:pPr>
              <a:buFont typeface="Wingdings" pitchFamily="2" charset="2"/>
              <a:buChar char="Ø"/>
            </a:pPr>
            <a:r>
              <a:rPr lang="en-US" dirty="0" smtClean="0">
                <a:latin typeface="Times New Roman" pitchFamily="18" charset="0"/>
                <a:cs typeface="Times New Roman" pitchFamily="18" charset="0"/>
              </a:rPr>
              <a:t>community organization, </a:t>
            </a:r>
          </a:p>
          <a:p>
            <a:pPr>
              <a:buFont typeface="Wingdings" pitchFamily="2" charset="2"/>
              <a:buChar char="Ø"/>
            </a:pPr>
            <a:r>
              <a:rPr lang="en-US" dirty="0" smtClean="0">
                <a:latin typeface="Times New Roman" pitchFamily="18" charset="0"/>
                <a:cs typeface="Times New Roman" pitchFamily="18" charset="0"/>
              </a:rPr>
              <a:t>mobilization and participation role, </a:t>
            </a:r>
          </a:p>
          <a:p>
            <a:pPr>
              <a:buFont typeface="Wingdings" pitchFamily="2" charset="2"/>
              <a:buChar char="Ø"/>
            </a:pPr>
            <a:r>
              <a:rPr lang="en-US" dirty="0" smtClean="0">
                <a:latin typeface="Times New Roman" pitchFamily="18" charset="0"/>
                <a:cs typeface="Times New Roman" pitchFamily="18" charset="0"/>
              </a:rPr>
              <a:t>managerial role </a:t>
            </a:r>
            <a:r>
              <a:rPr lang="en-US" dirty="0" smtClean="0"/>
              <a:t/>
            </a:r>
            <a:br>
              <a:rPr lang="en-US" dirty="0" smtClean="0"/>
            </a:b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124201"/>
            <a:ext cx="8229600" cy="914400"/>
          </a:xfrm>
          <a:solidFill>
            <a:schemeClr val="accent2"/>
          </a:solidFill>
        </p:spPr>
        <p:txBody>
          <a:bodyPr/>
          <a:lstStyle/>
          <a:p>
            <a:pPr algn="ctr">
              <a:buNone/>
            </a:pPr>
            <a:r>
              <a:rPr lang="en-US" dirty="0" smtClean="0">
                <a:latin typeface="Times New Roman" pitchFamily="18" charset="0"/>
                <a:cs typeface="Times New Roman" pitchFamily="18" charset="0"/>
              </a:rPr>
              <a:t>Thank You!</a:t>
            </a:r>
            <a:endParaRPr lang="en-US"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Hazardous Waste:</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ln>
            <a:noFill/>
          </a:ln>
        </p:spPr>
        <p:txBody>
          <a:bodyPr>
            <a:normAutofit/>
          </a:bodyPr>
          <a:lstStyle/>
          <a:p>
            <a:pPr algn="just">
              <a:buFont typeface="Wingdings" pitchFamily="2" charset="2"/>
              <a:buChar char="Ø"/>
            </a:pPr>
            <a:r>
              <a:rPr lang="en-US" sz="2400" dirty="0" smtClean="0">
                <a:latin typeface="Times New Roman" pitchFamily="18" charset="0"/>
                <a:cs typeface="Times New Roman" pitchFamily="18" charset="0"/>
              </a:rPr>
              <a:t>Hazardous wastes are waste with potential to cause hazard to health and life of human beings. These includes, cotton, gauze, soiled bandages, cotton used for dressing, blood bags, human and animal tissue, body parts, chemicals, drugs, wastes generated by cleaning spills of hazardous waste, and any other soiled materials that has been used for treatment.</a:t>
            </a:r>
          </a:p>
          <a:p>
            <a:pPr algn="just">
              <a:buNone/>
            </a:pPr>
            <a:r>
              <a:rPr lang="en-US" sz="2400" dirty="0" smtClean="0">
                <a:latin typeface="Times New Roman" pitchFamily="18" charset="0"/>
                <a:cs typeface="Times New Roman" pitchFamily="18" charset="0"/>
              </a:rPr>
              <a:t> </a:t>
            </a:r>
          </a:p>
          <a:p>
            <a:pPr>
              <a:buFont typeface="Wingdings" pitchFamily="2" charset="2"/>
              <a:buChar char="Ø"/>
            </a:pPr>
            <a:r>
              <a:rPr lang="en-US" sz="2400" dirty="0" smtClean="0">
                <a:latin typeface="Times New Roman" pitchFamily="18" charset="0"/>
                <a:cs typeface="Times New Roman" pitchFamily="18" charset="0"/>
              </a:rPr>
              <a:t>The containers shall be colored yellow and marked“ DANGER! HAZARDOUS WASTES" and in Nepali </a:t>
            </a:r>
            <a:r>
              <a:rPr lang="en-US" sz="2400" dirty="0" smtClean="0">
                <a:latin typeface="Preeti" pitchFamily="2" charset="0"/>
                <a:cs typeface="Times New Roman" pitchFamily="18" charset="0"/>
              </a:rPr>
              <a:t>“;</a:t>
            </a:r>
            <a:r>
              <a:rPr lang="en-US" sz="2400" dirty="0" err="1" smtClean="0">
                <a:latin typeface="Preeti" pitchFamily="2" charset="0"/>
                <a:cs typeface="Times New Roman" pitchFamily="18" charset="0"/>
              </a:rPr>
              <a:t>fjwfg</a:t>
            </a:r>
            <a:r>
              <a:rPr lang="en-US" sz="2400" dirty="0" smtClean="0">
                <a:latin typeface="Preeti" pitchFamily="2" charset="0"/>
                <a:cs typeface="Times New Roman" pitchFamily="18" charset="0"/>
              </a:rPr>
              <a:t> Û </a:t>
            </a:r>
            <a:r>
              <a:rPr lang="en-US" sz="2400" dirty="0" err="1" smtClean="0">
                <a:latin typeface="Preeti" pitchFamily="2" charset="0"/>
                <a:cs typeface="Times New Roman" pitchFamily="18" charset="0"/>
              </a:rPr>
              <a:t>xflgsf</a:t>
            </a:r>
            <a:r>
              <a:rPr lang="en-US" sz="2400" dirty="0" smtClean="0">
                <a:latin typeface="Preeti" pitchFamily="2" charset="0"/>
                <a:cs typeface="Times New Roman" pitchFamily="18" charset="0"/>
              </a:rPr>
              <a:t>/s </a:t>
            </a:r>
            <a:r>
              <a:rPr lang="en-US" sz="2400" dirty="0" err="1" smtClean="0">
                <a:latin typeface="Preeti" pitchFamily="2" charset="0"/>
                <a:cs typeface="Times New Roman" pitchFamily="18" charset="0"/>
              </a:rPr>
              <a:t>wfl</a:t>
            </a:r>
            <a:r>
              <a:rPr lang="en-US" sz="2400" dirty="0" smtClean="0">
                <a:latin typeface="Preeti" pitchFamily="2" charset="0"/>
                <a:cs typeface="Times New Roman" pitchFamily="18" charset="0"/>
              </a:rPr>
              <a:t>/</a:t>
            </a:r>
            <a:r>
              <a:rPr lang="en-US" sz="2400" dirty="0" err="1" smtClean="0">
                <a:latin typeface="Preeti" pitchFamily="2" charset="0"/>
                <a:cs typeface="Times New Roman" pitchFamily="18" charset="0"/>
              </a:rPr>
              <a:t>nf</a:t>
            </a:r>
            <a:r>
              <a:rPr lang="en-US" sz="2400" dirty="0" smtClean="0">
                <a:latin typeface="Preeti" pitchFamily="2" charset="0"/>
                <a:cs typeface="Times New Roman" pitchFamily="18" charset="0"/>
              </a:rPr>
              <a:t> </a:t>
            </a:r>
            <a:r>
              <a:rPr lang="en-US" sz="2400" dirty="0" err="1" smtClean="0">
                <a:latin typeface="Preeti" pitchFamily="2" charset="0"/>
                <a:cs typeface="Times New Roman" pitchFamily="18" charset="0"/>
              </a:rPr>
              <a:t>kmf</a:t>
            </a:r>
            <a:r>
              <a:rPr lang="en-US" sz="2400" dirty="0" smtClean="0">
                <a:latin typeface="Preeti" pitchFamily="2" charset="0"/>
                <a:cs typeface="Times New Roman" pitchFamily="18" charset="0"/>
              </a:rPr>
              <a:t>]x/”</a:t>
            </a: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u="sng" dirty="0" smtClean="0">
                <a:latin typeface="Times New Roman" pitchFamily="18" charset="0"/>
                <a:cs typeface="Times New Roman" pitchFamily="18" charset="0"/>
              </a:rPr>
              <a:t>Health Care Waste Definition</a:t>
            </a:r>
            <a:endParaRPr lang="en-US" sz="3600" b="1" u="sng"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1"/>
            <a:ext cx="8229600" cy="3429000"/>
          </a:xfrm>
        </p:spPr>
        <p:txBody>
          <a:bodyPr>
            <a:normAutofit/>
          </a:bodyPr>
          <a:lstStyle/>
          <a:p>
            <a:pPr algn="just">
              <a:buFont typeface="Wingdings" pitchFamily="2" charset="2"/>
              <a:buChar char="Ø"/>
            </a:pPr>
            <a:r>
              <a:rPr lang="en-US" sz="2400" dirty="0" smtClean="0">
                <a:latin typeface="Times New Roman" pitchFamily="18" charset="0"/>
                <a:cs typeface="Times New Roman" pitchFamily="18" charset="0"/>
              </a:rPr>
              <a:t>Health care waste includes all the generated by health care institutions, research facilities and laboratories. It means any waste, which is generated during diagnosis, treatment, or immunization of human beings or animals or in research activities there to or in the production or testing of biological, and including categories mentioned below: </a:t>
            </a:r>
            <a:br>
              <a:rPr lang="en-US" sz="2400" dirty="0" smtClean="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
        <p:nvSpPr>
          <p:cNvPr id="4" name="Down Arrow 3"/>
          <p:cNvSpPr/>
          <p:nvPr/>
        </p:nvSpPr>
        <p:spPr>
          <a:xfrm>
            <a:off x="7086600" y="4343400"/>
            <a:ext cx="838200" cy="1524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latin typeface="Times New Roman" pitchFamily="18" charset="0"/>
                <a:cs typeface="Times New Roman" pitchFamily="18" charset="0"/>
              </a:rPr>
              <a:t>WHO recommends that health care waste be separated at the source into the following</a:t>
            </a:r>
            <a:br>
              <a:rPr lang="en-US" sz="2400" b="1" dirty="0" smtClean="0">
                <a:latin typeface="Times New Roman" pitchFamily="18" charset="0"/>
                <a:cs typeface="Times New Roman" pitchFamily="18" charset="0"/>
              </a:rPr>
            </a:br>
            <a:r>
              <a:rPr lang="en-US" sz="2400" b="1" dirty="0" smtClean="0">
                <a:latin typeface="Times New Roman" pitchFamily="18" charset="0"/>
                <a:cs typeface="Times New Roman" pitchFamily="18" charset="0"/>
              </a:rPr>
              <a:t>categories:</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en-US" dirty="0" smtClean="0"/>
              <a:t>    </a:t>
            </a:r>
            <a:r>
              <a:rPr lang="en-US" sz="2400" dirty="0" smtClean="0">
                <a:latin typeface="Times New Roman" pitchFamily="18" charset="0"/>
                <a:cs typeface="Times New Roman" pitchFamily="18" charset="0"/>
              </a:rPr>
              <a:t>1. Infectious waste</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2. Pathological waste</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3. Sharps</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4. Pharmaceutical waste</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5. </a:t>
            </a:r>
            <a:r>
              <a:rPr lang="en-US" sz="2400" dirty="0" err="1" smtClean="0">
                <a:latin typeface="Times New Roman" pitchFamily="18" charset="0"/>
                <a:cs typeface="Times New Roman" pitchFamily="18" charset="0"/>
              </a:rPr>
              <a:t>Genotoxic</a:t>
            </a:r>
            <a:r>
              <a:rPr lang="en-US" sz="2400" dirty="0" smtClean="0">
                <a:latin typeface="Times New Roman" pitchFamily="18" charset="0"/>
                <a:cs typeface="Times New Roman" pitchFamily="18" charset="0"/>
              </a:rPr>
              <a:t> waste</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6. Chemical waste</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7. Waste with high content of heavy metals</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8. Pressurized containers</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9. Radioactive waste</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10. General waste </a:t>
            </a:r>
            <a:br>
              <a:rPr lang="en-US" sz="2400" dirty="0" smtClean="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Types of waste…..</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304800" y="1600201"/>
            <a:ext cx="8534400" cy="4191000"/>
          </a:xfrm>
        </p:spPr>
        <p:txBody>
          <a:bodyPr>
            <a:normAutofit/>
          </a:bodyPr>
          <a:lstStyle/>
          <a:p>
            <a:pPr lvl="0">
              <a:buNone/>
            </a:pPr>
            <a:r>
              <a:rPr lang="en-US" sz="2400" b="1" dirty="0" smtClean="0">
                <a:latin typeface="Times New Roman" pitchFamily="18" charset="0"/>
                <a:cs typeface="Times New Roman" pitchFamily="18" charset="0"/>
              </a:rPr>
              <a:t>1. </a:t>
            </a:r>
            <a:r>
              <a:rPr lang="en-US" sz="2800" b="1" dirty="0" smtClean="0">
                <a:latin typeface="Times New Roman" pitchFamily="18" charset="0"/>
                <a:cs typeface="Times New Roman" pitchFamily="18" charset="0"/>
              </a:rPr>
              <a:t>On </a:t>
            </a:r>
            <a:r>
              <a:rPr lang="en-US" sz="2800" b="1" dirty="0">
                <a:latin typeface="Times New Roman" pitchFamily="18" charset="0"/>
                <a:cs typeface="Times New Roman" pitchFamily="18" charset="0"/>
              </a:rPr>
              <a:t>the basis of property</a:t>
            </a:r>
            <a:endParaRPr lang="en-US" sz="2400" dirty="0">
              <a:latin typeface="Times New Roman" pitchFamily="18" charset="0"/>
              <a:cs typeface="Times New Roman" pitchFamily="18" charset="0"/>
            </a:endParaRPr>
          </a:p>
          <a:p>
            <a:pPr lvl="1">
              <a:buFont typeface="Wingdings" pitchFamily="2" charset="2"/>
              <a:buChar char="ü"/>
            </a:pPr>
            <a:r>
              <a:rPr lang="en-US" sz="2400" b="1" dirty="0" smtClean="0">
                <a:latin typeface="Times New Roman" pitchFamily="18" charset="0"/>
                <a:cs typeface="Times New Roman" pitchFamily="18" charset="0"/>
              </a:rPr>
              <a:t>Solid</a:t>
            </a:r>
            <a:endParaRPr lang="en-US" sz="2400" dirty="0">
              <a:latin typeface="Times New Roman" pitchFamily="18" charset="0"/>
              <a:cs typeface="Times New Roman" pitchFamily="18" charset="0"/>
            </a:endParaRPr>
          </a:p>
          <a:p>
            <a:pPr lvl="1">
              <a:buFont typeface="Wingdings" pitchFamily="2" charset="2"/>
              <a:buChar char="ü"/>
            </a:pPr>
            <a:r>
              <a:rPr lang="en-US" sz="2400" b="1" dirty="0">
                <a:latin typeface="Times New Roman" pitchFamily="18" charset="0"/>
                <a:cs typeface="Times New Roman" pitchFamily="18" charset="0"/>
              </a:rPr>
              <a:t>Liquid</a:t>
            </a:r>
            <a:endParaRPr lang="en-US" sz="2400" dirty="0">
              <a:latin typeface="Times New Roman" pitchFamily="18" charset="0"/>
              <a:cs typeface="Times New Roman" pitchFamily="18" charset="0"/>
            </a:endParaRPr>
          </a:p>
          <a:p>
            <a:pPr lvl="0">
              <a:buNone/>
            </a:pPr>
            <a:r>
              <a:rPr lang="en-US" sz="2400" b="1" dirty="0" smtClean="0">
                <a:latin typeface="Times New Roman" pitchFamily="18" charset="0"/>
                <a:cs typeface="Times New Roman" pitchFamily="18" charset="0"/>
              </a:rPr>
              <a:t>2. </a:t>
            </a:r>
            <a:r>
              <a:rPr lang="en-US" sz="2800" b="1" dirty="0" smtClean="0">
                <a:latin typeface="Times New Roman" pitchFamily="18" charset="0"/>
                <a:cs typeface="Times New Roman" pitchFamily="18" charset="0"/>
              </a:rPr>
              <a:t>On </a:t>
            </a:r>
            <a:r>
              <a:rPr lang="en-US" sz="2800" b="1" dirty="0">
                <a:latin typeface="Times New Roman" pitchFamily="18" charset="0"/>
                <a:cs typeface="Times New Roman" pitchFamily="18" charset="0"/>
              </a:rPr>
              <a:t>the basis of biological </a:t>
            </a:r>
            <a:r>
              <a:rPr lang="en-US" sz="2800" b="1" dirty="0" smtClean="0">
                <a:latin typeface="Times New Roman" pitchFamily="18" charset="0"/>
                <a:cs typeface="Times New Roman" pitchFamily="18" charset="0"/>
              </a:rPr>
              <a:t>property</a:t>
            </a:r>
            <a:endParaRPr lang="en-US" sz="2400" b="1" dirty="0" smtClean="0">
              <a:latin typeface="Times New Roman" pitchFamily="18" charset="0"/>
              <a:cs typeface="Times New Roman" pitchFamily="18" charset="0"/>
            </a:endParaRPr>
          </a:p>
          <a:p>
            <a:pPr lvl="1">
              <a:buFont typeface="Wingdings" pitchFamily="2" charset="2"/>
              <a:buChar char="ü"/>
            </a:pPr>
            <a:r>
              <a:rPr lang="en-US" sz="2400" b="1" i="1" dirty="0" smtClean="0">
                <a:latin typeface="Times New Roman" pitchFamily="18" charset="0"/>
                <a:cs typeface="Times New Roman" pitchFamily="18" charset="0"/>
              </a:rPr>
              <a:t>Decomposable </a:t>
            </a:r>
            <a:r>
              <a:rPr lang="en-US" sz="2400" b="1" i="1" dirty="0">
                <a:latin typeface="Times New Roman" pitchFamily="18" charset="0"/>
                <a:cs typeface="Times New Roman" pitchFamily="18" charset="0"/>
              </a:rPr>
              <a:t>(Biodegradable)</a:t>
            </a:r>
            <a:endParaRPr lang="en-US" sz="2400" i="1" dirty="0">
              <a:latin typeface="Times New Roman" pitchFamily="18" charset="0"/>
              <a:cs typeface="Times New Roman" pitchFamily="18" charset="0"/>
            </a:endParaRPr>
          </a:p>
          <a:p>
            <a:pPr lvl="1" algn="just">
              <a:buNone/>
              <a:tabLst>
                <a:tab pos="465138" algn="l"/>
              </a:tabLst>
            </a:pPr>
            <a:r>
              <a:rPr lang="en-US" sz="2400" dirty="0" smtClean="0">
                <a:latin typeface="Times New Roman" pitchFamily="18" charset="0"/>
                <a:cs typeface="Times New Roman" pitchFamily="18" charset="0"/>
              </a:rPr>
              <a:t>       e.g</a:t>
            </a:r>
            <a:r>
              <a:rPr lang="en-US" sz="2400" dirty="0">
                <a:latin typeface="Times New Roman" pitchFamily="18" charset="0"/>
                <a:cs typeface="Times New Roman" pitchFamily="18" charset="0"/>
              </a:rPr>
              <a:t>. Garbage </a:t>
            </a:r>
            <a:r>
              <a:rPr lang="en-US" sz="2400" dirty="0" smtClean="0">
                <a:latin typeface="Times New Roman" pitchFamily="18" charset="0"/>
                <a:cs typeface="Times New Roman" pitchFamily="18" charset="0"/>
              </a:rPr>
              <a:t>(food waste), </a:t>
            </a:r>
            <a:r>
              <a:rPr lang="en-US" sz="2400" dirty="0">
                <a:latin typeface="Times New Roman" pitchFamily="18" charset="0"/>
                <a:cs typeface="Times New Roman" pitchFamily="18" charset="0"/>
              </a:rPr>
              <a:t>paper, wood, dead animals, leaves, straw </a:t>
            </a:r>
            <a:r>
              <a:rPr lang="en-US" sz="2400" dirty="0" err="1" smtClean="0">
                <a:latin typeface="Times New Roman" pitchFamily="18" charset="0"/>
                <a:cs typeface="Times New Roman" pitchFamily="18" charset="0"/>
              </a:rPr>
              <a:t>e.t.c</a:t>
            </a:r>
            <a:endParaRPr lang="en-US" sz="2400" dirty="0">
              <a:latin typeface="Times New Roman" pitchFamily="18" charset="0"/>
              <a:cs typeface="Times New Roman" pitchFamily="18" charset="0"/>
            </a:endParaRPr>
          </a:p>
          <a:p>
            <a:pPr lvl="1" algn="just">
              <a:buFont typeface="Wingdings" pitchFamily="2" charset="2"/>
              <a:buChar char="ü"/>
              <a:tabLst>
                <a:tab pos="465138" algn="l"/>
              </a:tabLst>
            </a:pPr>
            <a:r>
              <a:rPr lang="en-US" sz="2400" b="1" i="1" dirty="0" smtClean="0">
                <a:latin typeface="Times New Roman" pitchFamily="18" charset="0"/>
                <a:cs typeface="Times New Roman" pitchFamily="18" charset="0"/>
              </a:rPr>
              <a:t>Non-decomposable </a:t>
            </a:r>
            <a:r>
              <a:rPr lang="en-US" sz="2400" b="1" i="1" dirty="0">
                <a:latin typeface="Times New Roman" pitchFamily="18" charset="0"/>
                <a:cs typeface="Times New Roman" pitchFamily="18" charset="0"/>
              </a:rPr>
              <a:t>(Non biodegradable </a:t>
            </a:r>
            <a:r>
              <a:rPr lang="en-US" sz="2400" b="1" i="1" dirty="0" smtClean="0">
                <a:latin typeface="Times New Roman" pitchFamily="18" charset="0"/>
                <a:cs typeface="Times New Roman" pitchFamily="18" charset="0"/>
              </a:rPr>
              <a:t>) </a:t>
            </a:r>
          </a:p>
          <a:p>
            <a:pPr lvl="2" algn="just">
              <a:buNone/>
              <a:tabLst>
                <a:tab pos="465138" algn="l"/>
              </a:tabLst>
            </a:pPr>
            <a:r>
              <a:rPr lang="en-US" dirty="0" smtClean="0">
                <a:latin typeface="Times New Roman" pitchFamily="18" charset="0"/>
                <a:cs typeface="Times New Roman" pitchFamily="18" charset="0"/>
              </a:rPr>
              <a:t>e.g. </a:t>
            </a:r>
            <a:r>
              <a:rPr lang="en-US" dirty="0">
                <a:latin typeface="Times New Roman" pitchFamily="18" charset="0"/>
                <a:cs typeface="Times New Roman" pitchFamily="18" charset="0"/>
              </a:rPr>
              <a:t>plastics, glass, metals </a:t>
            </a:r>
            <a:r>
              <a:rPr lang="en-US" dirty="0" err="1">
                <a:latin typeface="Times New Roman" pitchFamily="18" charset="0"/>
                <a:cs typeface="Times New Roman" pitchFamily="18" charset="0"/>
              </a:rPr>
              <a:t>e.t.c</a:t>
            </a:r>
            <a:r>
              <a:rPr lang="en-US" dirty="0">
                <a:latin typeface="Times New Roman" pitchFamily="18" charset="0"/>
                <a:cs typeface="Times New Roman" pitchFamily="18" charset="0"/>
              </a:rPr>
              <a:t>.</a:t>
            </a:r>
          </a:p>
          <a:p>
            <a:pPr>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smtClean="0">
                <a:latin typeface="Times New Roman" pitchFamily="18" charset="0"/>
                <a:cs typeface="Times New Roman" pitchFamily="18" charset="0"/>
              </a:rPr>
              <a:t>Types of waste…</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304800" y="1295400"/>
            <a:ext cx="8610600" cy="5257800"/>
          </a:xfrm>
        </p:spPr>
        <p:txBody>
          <a:bodyPr>
            <a:normAutofit lnSpcReduction="10000"/>
          </a:bodyPr>
          <a:lstStyle/>
          <a:p>
            <a:pPr lvl="0">
              <a:buNone/>
            </a:pPr>
            <a:r>
              <a:rPr lang="en-US" sz="3300" b="1" u="sng" dirty="0" smtClean="0">
                <a:latin typeface="Times New Roman" pitchFamily="18" charset="0"/>
                <a:cs typeface="Times New Roman" pitchFamily="18" charset="0"/>
              </a:rPr>
              <a:t>3. </a:t>
            </a:r>
            <a:r>
              <a:rPr lang="en-US" sz="2800" b="1" u="sng" dirty="0" smtClean="0">
                <a:latin typeface="Times New Roman" pitchFamily="18" charset="0"/>
                <a:cs typeface="Times New Roman" pitchFamily="18" charset="0"/>
              </a:rPr>
              <a:t>On the basis of effect on eco system/environment</a:t>
            </a:r>
            <a:endParaRPr lang="en-US" sz="3300" b="1" u="sng" dirty="0">
              <a:latin typeface="Times New Roman" pitchFamily="18" charset="0"/>
              <a:cs typeface="Times New Roman" pitchFamily="18" charset="0"/>
            </a:endParaRPr>
          </a:p>
          <a:p>
            <a:pPr lvl="0">
              <a:buNone/>
            </a:pPr>
            <a:r>
              <a:rPr lang="en-US" sz="2800" b="1" dirty="0" smtClean="0">
                <a:latin typeface="Times New Roman" pitchFamily="18" charset="0"/>
                <a:cs typeface="Times New Roman" pitchFamily="18" charset="0"/>
              </a:rPr>
              <a:t>a. Hazardous</a:t>
            </a:r>
            <a:r>
              <a:rPr lang="en-US" sz="3000" dirty="0" smtClean="0">
                <a:latin typeface="Times New Roman" pitchFamily="18" charset="0"/>
                <a:cs typeface="Times New Roman" pitchFamily="18" charset="0"/>
              </a:rPr>
              <a:t> </a:t>
            </a:r>
          </a:p>
          <a:p>
            <a:pPr lvl="2" indent="3175" algn="just">
              <a:buNone/>
            </a:pPr>
            <a:r>
              <a:rPr lang="en-US" dirty="0" smtClean="0">
                <a:latin typeface="Times New Roman" pitchFamily="18" charset="0"/>
                <a:cs typeface="Times New Roman" pitchFamily="18" charset="0"/>
              </a:rPr>
              <a:t>Waste materials that have toxic, explosive, corrosive or dangerous reactive property. In other words, the materials can cause injury, disease, economic loss, or environmental damage- in short, a danger.</a:t>
            </a:r>
          </a:p>
          <a:p>
            <a:pPr lvl="2" indent="3175">
              <a:buNone/>
            </a:pPr>
            <a:endParaRPr lang="en-US" dirty="0" smtClean="0">
              <a:latin typeface="Times New Roman" pitchFamily="18" charset="0"/>
              <a:cs typeface="Times New Roman" pitchFamily="18" charset="0"/>
            </a:endParaRPr>
          </a:p>
          <a:p>
            <a:pPr lvl="2" algn="just">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e.g</a:t>
            </a:r>
            <a:r>
              <a:rPr lang="en-US" dirty="0" smtClean="0">
                <a:latin typeface="Times New Roman" pitchFamily="18" charset="0"/>
                <a:cs typeface="Times New Roman" pitchFamily="18" charset="0"/>
              </a:rPr>
              <a:t> acids, bases, dyes, cyanides, pesticides, insecticides, solvents, compounds of Hg, </a:t>
            </a:r>
            <a:r>
              <a:rPr lang="en-US" dirty="0" err="1" smtClean="0">
                <a:latin typeface="Times New Roman" pitchFamily="18" charset="0"/>
                <a:cs typeface="Times New Roman" pitchFamily="18" charset="0"/>
              </a:rPr>
              <a:t>Pb</a:t>
            </a:r>
            <a:r>
              <a:rPr lang="en-US" dirty="0" smtClean="0">
                <a:latin typeface="Times New Roman" pitchFamily="18" charset="0"/>
                <a:cs typeface="Times New Roman" pitchFamily="18" charset="0"/>
              </a:rPr>
              <a:t>, Arsenic and Cadmium, mineral oil, radioactive materials </a:t>
            </a:r>
            <a:r>
              <a:rPr lang="en-US" dirty="0" err="1" smtClean="0">
                <a:latin typeface="Times New Roman" pitchFamily="18" charset="0"/>
                <a:cs typeface="Times New Roman" pitchFamily="18" charset="0"/>
              </a:rPr>
              <a:t>e.t.c</a:t>
            </a:r>
            <a:r>
              <a:rPr lang="en-US" dirty="0" smtClean="0">
                <a:latin typeface="Times New Roman" pitchFamily="18" charset="0"/>
                <a:cs typeface="Times New Roman" pitchFamily="18" charset="0"/>
              </a:rPr>
              <a:t>.</a:t>
            </a:r>
          </a:p>
          <a:p>
            <a:pPr marL="0" lvl="2" indent="61913">
              <a:buNone/>
            </a:pPr>
            <a:r>
              <a:rPr lang="en-US" sz="2800" b="1" dirty="0" smtClean="0">
                <a:latin typeface="Times New Roman" pitchFamily="18" charset="0"/>
                <a:cs typeface="Times New Roman" pitchFamily="18" charset="0"/>
              </a:rPr>
              <a:t>b. Non-hazardous </a:t>
            </a:r>
            <a:endParaRPr lang="en-US" sz="2800" b="1" dirty="0">
              <a:latin typeface="Times New Roman" pitchFamily="18" charset="0"/>
              <a:cs typeface="Times New Roman" pitchFamily="18" charset="0"/>
            </a:endParaRPr>
          </a:p>
          <a:p>
            <a:pPr marL="0" lvl="2" indent="61913">
              <a:buNone/>
            </a:pPr>
            <a:r>
              <a:rPr lang="en-US" sz="2600" b="1" dirty="0" smtClean="0">
                <a:latin typeface="Times New Roman" pitchFamily="18" charset="0"/>
                <a:cs typeface="Times New Roman" pitchFamily="18" charset="0"/>
              </a:rPr>
              <a:t>               </a:t>
            </a:r>
            <a:r>
              <a:rPr lang="en-US" sz="2600" dirty="0" err="1" smtClean="0">
                <a:latin typeface="Times New Roman" pitchFamily="18" charset="0"/>
                <a:cs typeface="Times New Roman" pitchFamily="18" charset="0"/>
              </a:rPr>
              <a:t>e.g</a:t>
            </a:r>
            <a:r>
              <a:rPr lang="en-US" sz="2600" dirty="0" smtClean="0">
                <a:latin typeface="Times New Roman" pitchFamily="18" charset="0"/>
                <a:cs typeface="Times New Roman" pitchFamily="18" charset="0"/>
              </a:rPr>
              <a:t> leaves, straw, wood, garbage, dead animals </a:t>
            </a:r>
            <a:r>
              <a:rPr lang="en-US" sz="2600" dirty="0" err="1" smtClean="0">
                <a:latin typeface="Times New Roman" pitchFamily="18" charset="0"/>
                <a:cs typeface="Times New Roman" pitchFamily="18" charset="0"/>
              </a:rPr>
              <a:t>e.t.c</a:t>
            </a:r>
            <a:r>
              <a:rPr lang="en-US" sz="2600" dirty="0" smtClean="0">
                <a:latin typeface="Times New Roman" pitchFamily="18" charset="0"/>
                <a:cs typeface="Times New Roman" pitchFamily="18" charset="0"/>
              </a:rPr>
              <a:t>. </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921</TotalTime>
  <Words>2162</Words>
  <Application>Microsoft Office PowerPoint</Application>
  <PresentationFormat>On-screen Show (4:3)</PresentationFormat>
  <Paragraphs>192</Paragraphs>
  <Slides>49</Slides>
  <Notes>2</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Office Theme</vt:lpstr>
      <vt:lpstr> Unit 4:  Solid Wastes and Human Health  </vt:lpstr>
      <vt:lpstr>Slide 2</vt:lpstr>
      <vt:lpstr>Type of waste</vt:lpstr>
      <vt:lpstr>General Waste:</vt:lpstr>
      <vt:lpstr>Hazardous Waste:</vt:lpstr>
      <vt:lpstr>Health Care Waste Definition</vt:lpstr>
      <vt:lpstr>WHO recommends that health care waste be separated at the source into the following categories:</vt:lpstr>
      <vt:lpstr>Types of waste….. </vt:lpstr>
      <vt:lpstr>Types of waste…</vt:lpstr>
      <vt:lpstr>Solid Wastes</vt:lpstr>
      <vt:lpstr>Waste generating behavior of rural and urban people of different socio-economic strata ? </vt:lpstr>
      <vt:lpstr>Solid waste, if allowed to accumulate, is a health hazard because:</vt:lpstr>
      <vt:lpstr>List of  type of Hazards exist in Solid Waste </vt:lpstr>
      <vt:lpstr>Health Risk /Problems  Form Solid Waste</vt:lpstr>
      <vt:lpstr>Health Risk /Problems  Form Solid Waste</vt:lpstr>
      <vt:lpstr>Sources of refuse</vt:lpstr>
      <vt:lpstr>Slide 17</vt:lpstr>
      <vt:lpstr> Principal methods of refuse disposal are:</vt:lpstr>
      <vt:lpstr>Composition of Waste</vt:lpstr>
      <vt:lpstr>Slide 20</vt:lpstr>
      <vt:lpstr>Slide 21</vt:lpstr>
      <vt:lpstr>Slide 22</vt:lpstr>
      <vt:lpstr>Slide 23</vt:lpstr>
      <vt:lpstr>Slide 24</vt:lpstr>
      <vt:lpstr>Health Care Waste Generation</vt:lpstr>
      <vt:lpstr>Average distribution of health care waste</vt:lpstr>
      <vt:lpstr>Composition of Household waste in municipalities of Nepal </vt:lpstr>
      <vt:lpstr>Composition of Household waste in the 58 municipalities (%)In Nepal..</vt:lpstr>
      <vt:lpstr>Waste Management </vt:lpstr>
      <vt:lpstr>Waste Management…</vt:lpstr>
      <vt:lpstr>Principle of 3R for Waste Handling </vt:lpstr>
      <vt:lpstr>Waste reduction strategies at various settings</vt:lpstr>
      <vt:lpstr>Waste reuse strategies at various settings</vt:lpstr>
      <vt:lpstr>Resource recovery from solid waste:</vt:lpstr>
      <vt:lpstr>Pelletization</vt:lpstr>
      <vt:lpstr>Pyrolysis  </vt:lpstr>
      <vt:lpstr>Slide 37</vt:lpstr>
      <vt:lpstr>Solid waste disposal strategies and management at various settings</vt:lpstr>
      <vt:lpstr>Slide 39</vt:lpstr>
      <vt:lpstr>A. Collection and Segregation</vt:lpstr>
      <vt:lpstr>B. Transport and Final Disposal</vt:lpstr>
      <vt:lpstr>C. Resource Recovery Methods Tight</vt:lpstr>
      <vt:lpstr>Recycling</vt:lpstr>
      <vt:lpstr>2. Composting</vt:lpstr>
      <vt:lpstr>D. Public Awareness and Community</vt:lpstr>
      <vt:lpstr>E. Special Waste Management</vt:lpstr>
      <vt:lpstr>Solid waste management issues and programs in Nepal</vt:lpstr>
      <vt:lpstr>Role of public health practitioner in prevention and control of waste generation and management</vt:lpstr>
      <vt:lpstr>Slide 49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Rajendra</cp:lastModifiedBy>
  <cp:revision>95</cp:revision>
  <dcterms:created xsi:type="dcterms:W3CDTF">2017-03-05T04:38:12Z</dcterms:created>
  <dcterms:modified xsi:type="dcterms:W3CDTF">2021-02-03T05:34:10Z</dcterms:modified>
</cp:coreProperties>
</file>