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 id="257" r:id="rId3"/>
    <p:sldId id="259" r:id="rId4"/>
    <p:sldId id="264" r:id="rId5"/>
    <p:sldId id="287" r:id="rId6"/>
    <p:sldId id="288" r:id="rId7"/>
    <p:sldId id="289" r:id="rId8"/>
    <p:sldId id="290" r:id="rId9"/>
    <p:sldId id="291" r:id="rId10"/>
    <p:sldId id="292" r:id="rId11"/>
    <p:sldId id="293" r:id="rId12"/>
    <p:sldId id="294" r:id="rId13"/>
    <p:sldId id="295" r:id="rId14"/>
    <p:sldId id="389" r:id="rId15"/>
    <p:sldId id="297" r:id="rId16"/>
    <p:sldId id="313" r:id="rId17"/>
    <p:sldId id="299" r:id="rId18"/>
    <p:sldId id="298" r:id="rId19"/>
    <p:sldId id="302" r:id="rId20"/>
    <p:sldId id="300" r:id="rId21"/>
    <p:sldId id="303" r:id="rId22"/>
    <p:sldId id="304" r:id="rId23"/>
    <p:sldId id="305" r:id="rId24"/>
    <p:sldId id="306" r:id="rId25"/>
    <p:sldId id="307" r:id="rId26"/>
    <p:sldId id="308" r:id="rId27"/>
    <p:sldId id="309" r:id="rId28"/>
    <p:sldId id="310" r:id="rId29"/>
    <p:sldId id="311" r:id="rId30"/>
    <p:sldId id="273" r:id="rId31"/>
    <p:sldId id="270" r:id="rId32"/>
    <p:sldId id="271" r:id="rId33"/>
    <p:sldId id="272" r:id="rId34"/>
    <p:sldId id="276" r:id="rId35"/>
    <p:sldId id="286" r:id="rId36"/>
    <p:sldId id="315" r:id="rId37"/>
    <p:sldId id="316" r:id="rId38"/>
    <p:sldId id="317" r:id="rId39"/>
    <p:sldId id="318" r:id="rId40"/>
    <p:sldId id="319" r:id="rId41"/>
    <p:sldId id="278" r:id="rId42"/>
    <p:sldId id="279" r:id="rId43"/>
    <p:sldId id="280" r:id="rId44"/>
    <p:sldId id="281" r:id="rId45"/>
    <p:sldId id="282" r:id="rId46"/>
    <p:sldId id="283" r:id="rId47"/>
    <p:sldId id="314" r:id="rId48"/>
    <p:sldId id="324" r:id="rId49"/>
    <p:sldId id="388" r:id="rId50"/>
    <p:sldId id="326" r:id="rId51"/>
    <p:sldId id="327" r:id="rId52"/>
    <p:sldId id="328" r:id="rId53"/>
    <p:sldId id="329" r:id="rId54"/>
    <p:sldId id="330" r:id="rId55"/>
    <p:sldId id="331" r:id="rId56"/>
    <p:sldId id="332" r:id="rId57"/>
    <p:sldId id="334" r:id="rId58"/>
    <p:sldId id="335" r:id="rId59"/>
    <p:sldId id="336" r:id="rId60"/>
    <p:sldId id="337" r:id="rId61"/>
    <p:sldId id="338" r:id="rId62"/>
    <p:sldId id="339" r:id="rId63"/>
    <p:sldId id="363" r:id="rId64"/>
    <p:sldId id="364" r:id="rId65"/>
    <p:sldId id="365" r:id="rId66"/>
    <p:sldId id="366" r:id="rId67"/>
    <p:sldId id="367" r:id="rId68"/>
    <p:sldId id="368" r:id="rId69"/>
    <p:sldId id="369" r:id="rId70"/>
    <p:sldId id="370" r:id="rId71"/>
    <p:sldId id="371" r:id="rId72"/>
    <p:sldId id="372" r:id="rId73"/>
    <p:sldId id="373" r:id="rId74"/>
    <p:sldId id="374" r:id="rId75"/>
    <p:sldId id="376" r:id="rId76"/>
    <p:sldId id="377" r:id="rId77"/>
    <p:sldId id="378" r:id="rId78"/>
    <p:sldId id="322" r:id="rId79"/>
    <p:sldId id="360" r:id="rId80"/>
    <p:sldId id="361" r:id="rId81"/>
    <p:sldId id="379" r:id="rId82"/>
    <p:sldId id="358" r:id="rId83"/>
    <p:sldId id="384" r:id="rId84"/>
    <p:sldId id="381" r:id="rId85"/>
    <p:sldId id="385" r:id="rId86"/>
    <p:sldId id="383" r:id="rId87"/>
    <p:sldId id="386" r:id="rId88"/>
    <p:sldId id="387" r:id="rId89"/>
    <p:sldId id="382" r:id="rId90"/>
    <p:sldId id="320"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506"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858962"/>
            <a:ext cx="8686800" cy="1189038"/>
          </a:xfrm>
          <a:solidFill>
            <a:schemeClr val="bg2">
              <a:lumMod val="90000"/>
            </a:schemeClr>
          </a:solidFill>
          <a:ln>
            <a:solidFill>
              <a:schemeClr val="accent1"/>
            </a:solidFill>
          </a:ln>
        </p:spPr>
        <p:txBody>
          <a:bodyPr>
            <a:normAutofit fontScale="90000"/>
          </a:bodyPr>
          <a:lstStyle/>
          <a:p>
            <a:r>
              <a:rPr lang="en-US" b="1" u="sng" dirty="0" smtClean="0">
                <a:latin typeface="Times New Roman" pitchFamily="18" charset="0"/>
                <a:cs typeface="Times New Roman" pitchFamily="18" charset="0"/>
              </a:rPr>
              <a:t>UNIT 5</a:t>
            </a: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SUSTAINABLE DEVELOPMENT</a:t>
            </a:r>
            <a:endParaRPr lang="en-US" b="1" dirty="0">
              <a:latin typeface="Times New Roman" pitchFamily="18" charset="0"/>
              <a:cs typeface="Times New Roman" pitchFamily="18" charset="0"/>
            </a:endParaRPr>
          </a:p>
        </p:txBody>
      </p:sp>
    </p:spTree>
    <p:extLst>
      <p:ext uri="{BB962C8B-B14F-4D97-AF65-F5344CB8AC3E}">
        <p14:creationId xmlns="" xmlns:p14="http://schemas.microsoft.com/office/powerpoint/2010/main" val="37613164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381000"/>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304800" y="914400"/>
            <a:ext cx="8610600" cy="5410200"/>
          </a:xfrm>
        </p:spPr>
        <p:txBody>
          <a:bodyPr>
            <a:noAutofit/>
          </a:bodyPr>
          <a:lstStyle/>
          <a:p>
            <a:pPr algn="just">
              <a:spcBef>
                <a:spcPts val="0"/>
              </a:spcBef>
              <a:buNone/>
            </a:pPr>
            <a:r>
              <a:rPr lang="en-US" sz="2400" dirty="0" smtClean="0">
                <a:solidFill>
                  <a:srgbClr val="FF0000"/>
                </a:solidFill>
              </a:rPr>
              <a:t>7. “Subsidiary”: </a:t>
            </a:r>
            <a:r>
              <a:rPr lang="en-US" sz="2400" dirty="0" smtClean="0"/>
              <a:t>Powers and responsibilities must be delegated to the appropriate level of authority. Decision-making </a:t>
            </a:r>
            <a:r>
              <a:rPr lang="en-US" sz="2400" dirty="0" err="1" smtClean="0"/>
              <a:t>centres</a:t>
            </a:r>
            <a:r>
              <a:rPr lang="en-US" sz="2400" dirty="0" smtClean="0"/>
              <a:t> should be adequately distributed and as close as possible to the citizens and communities concerned;</a:t>
            </a:r>
          </a:p>
          <a:p>
            <a:pPr algn="just">
              <a:spcBef>
                <a:spcPts val="0"/>
              </a:spcBef>
              <a:buNone/>
            </a:pPr>
            <a:endParaRPr lang="en-US" sz="2400" dirty="0" smtClean="0"/>
          </a:p>
          <a:p>
            <a:pPr algn="just">
              <a:spcBef>
                <a:spcPts val="0"/>
              </a:spcBef>
              <a:buNone/>
            </a:pPr>
            <a:r>
              <a:rPr lang="en-US" sz="2400" dirty="0" smtClean="0">
                <a:solidFill>
                  <a:srgbClr val="FF0000"/>
                </a:solidFill>
              </a:rPr>
              <a:t>8.“ Inter-governmental partnership and cooperation”: </a:t>
            </a:r>
            <a:r>
              <a:rPr lang="en-US" sz="2400" dirty="0" smtClean="0"/>
              <a:t>Governments must collaborate to ensure that development is sustainable from an environmental, social and economic standpoint. The external impact of actions in a given territory must be taken into consideration;</a:t>
            </a:r>
          </a:p>
          <a:p>
            <a:pPr algn="just">
              <a:spcBef>
                <a:spcPts val="0"/>
              </a:spcBef>
              <a:buNone/>
            </a:pPr>
            <a:endParaRPr lang="en-US" sz="2400" dirty="0" smtClean="0"/>
          </a:p>
          <a:p>
            <a:pPr algn="just">
              <a:spcBef>
                <a:spcPts val="0"/>
              </a:spcBef>
              <a:buNone/>
            </a:pPr>
            <a:r>
              <a:rPr lang="en-US" sz="2400" dirty="0" smtClean="0">
                <a:solidFill>
                  <a:srgbClr val="FF0000"/>
                </a:solidFill>
              </a:rPr>
              <a:t>9. “Prevention”: </a:t>
            </a:r>
            <a:r>
              <a:rPr lang="en-US" sz="2400" dirty="0" smtClean="0"/>
              <a:t>In the presence of a known risk, preventive, mitigating and corrective actions must be taken, with priority given to actions at the source;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304800" y="1066800"/>
            <a:ext cx="8610600" cy="4876800"/>
          </a:xfrm>
          <a:ln>
            <a:solidFill>
              <a:schemeClr val="accent1"/>
            </a:solidFill>
          </a:ln>
        </p:spPr>
        <p:txBody>
          <a:bodyPr>
            <a:noAutofit/>
          </a:bodyPr>
          <a:lstStyle/>
          <a:p>
            <a:pPr algn="just">
              <a:buNone/>
            </a:pPr>
            <a:r>
              <a:rPr lang="en-US" sz="2400" dirty="0" smtClean="0">
                <a:solidFill>
                  <a:srgbClr val="FF0000"/>
                </a:solidFill>
              </a:rPr>
              <a:t>10. “Precaution”: </a:t>
            </a:r>
            <a:r>
              <a:rPr lang="en-US" sz="2400" dirty="0" smtClean="0"/>
              <a:t>When there are threats of serious or irreversible damage, lack of full scientific certainty must not be used as a reason for postponing the adoption of effective measures to prevent environmental degradation;</a:t>
            </a:r>
          </a:p>
          <a:p>
            <a:pPr algn="just">
              <a:buNone/>
            </a:pPr>
            <a:endParaRPr lang="en-US" sz="2400" dirty="0" smtClean="0"/>
          </a:p>
          <a:p>
            <a:pPr algn="just">
              <a:buNone/>
            </a:pPr>
            <a:r>
              <a:rPr lang="en-US" sz="2400" dirty="0" smtClean="0">
                <a:solidFill>
                  <a:srgbClr val="FF0000"/>
                </a:solidFill>
              </a:rPr>
              <a:t>11. “Protection of cultural heritage”: </a:t>
            </a:r>
            <a:r>
              <a:rPr lang="en-US" sz="2400" dirty="0" smtClean="0"/>
              <a:t>The cultural heritage, made up of property, sites, landscapes, traditions and knowledge, reflects the identity of a society. It passes on the values of a society from generation to generation, and the preservation of this heritage fosters the sustainability of development. Cultural heritage components must be identified, protected and enhanced, taking their intrinsic rarity and fragility into account;  </a:t>
            </a:r>
          </a:p>
          <a:p>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p:txBody>
          <a:bodyPr>
            <a:normAutofit/>
          </a:bodyPr>
          <a:lstStyle/>
          <a:p>
            <a:pPr algn="just">
              <a:buNone/>
            </a:pPr>
            <a:r>
              <a:rPr lang="en-US" sz="2800" dirty="0" smtClean="0">
                <a:solidFill>
                  <a:srgbClr val="FF0000"/>
                </a:solidFill>
              </a:rPr>
              <a:t>12. “Biodiversity preservation”: </a:t>
            </a:r>
            <a:r>
              <a:rPr lang="en-US" sz="2800" dirty="0" smtClean="0"/>
              <a:t>Biological diversity offers advantages and must be preserved for the benefit of present and future generations. The </a:t>
            </a:r>
            <a:r>
              <a:rPr lang="en-US" sz="2800" dirty="0" smtClean="0">
                <a:solidFill>
                  <a:srgbClr val="00B050"/>
                </a:solidFill>
              </a:rPr>
              <a:t>protection of species, ecosystems and the natural processes</a:t>
            </a:r>
            <a:r>
              <a:rPr lang="en-US" sz="2800" dirty="0" smtClean="0"/>
              <a:t> that maintain life is essential if quality of human life is to be maintained;</a:t>
            </a:r>
            <a:endParaRPr lang="en-U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228600" y="1219200"/>
            <a:ext cx="8458200" cy="4572000"/>
          </a:xfrm>
        </p:spPr>
        <p:txBody>
          <a:bodyPr>
            <a:normAutofit/>
          </a:bodyPr>
          <a:lstStyle/>
          <a:p>
            <a:pPr algn="just">
              <a:buNone/>
            </a:pPr>
            <a:r>
              <a:rPr lang="en-US" sz="2800" dirty="0" smtClean="0">
                <a:solidFill>
                  <a:srgbClr val="FF0000"/>
                </a:solidFill>
              </a:rPr>
              <a:t>13.“Respect for ecosystem support capacity”: </a:t>
            </a:r>
            <a:r>
              <a:rPr lang="en-US" sz="2800" dirty="0" smtClean="0"/>
              <a:t>Human activities must be respectful of the support capacity of ecosystem</a:t>
            </a:r>
          </a:p>
          <a:p>
            <a:pPr algn="just">
              <a:buNone/>
            </a:pPr>
            <a:r>
              <a:rPr lang="en-US" sz="2800" dirty="0" smtClean="0">
                <a:solidFill>
                  <a:srgbClr val="FF0000"/>
                </a:solidFill>
              </a:rPr>
              <a:t>14.“Responsible production and consumption”: </a:t>
            </a:r>
            <a:r>
              <a:rPr lang="en-US" sz="2800" dirty="0" smtClean="0"/>
              <a:t>Production and consumption patterns must be changed in order to make production and consumption more viable and more socially and environmentally responsible, in particular through an eco-efficient approach that avoids waste and optimizes the use of resources;</a:t>
            </a:r>
          </a:p>
          <a:p>
            <a:pPr algn="just">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err="1" smtClean="0"/>
              <a:t>Contd</a:t>
            </a:r>
            <a:r>
              <a:rPr lang="en-US" sz="4000" dirty="0" smtClean="0"/>
              <a:t>….</a:t>
            </a:r>
            <a:endParaRPr lang="en-US" sz="4000" dirty="0"/>
          </a:p>
        </p:txBody>
      </p:sp>
      <p:sp>
        <p:nvSpPr>
          <p:cNvPr id="3" name="Content Placeholder 2"/>
          <p:cNvSpPr>
            <a:spLocks noGrp="1"/>
          </p:cNvSpPr>
          <p:nvPr>
            <p:ph idx="1"/>
          </p:nvPr>
        </p:nvSpPr>
        <p:spPr/>
        <p:txBody>
          <a:bodyPr>
            <a:normAutofit fontScale="92500" lnSpcReduction="20000"/>
          </a:bodyPr>
          <a:lstStyle/>
          <a:p>
            <a:pPr algn="just">
              <a:buNone/>
            </a:pPr>
            <a:r>
              <a:rPr lang="en-US" dirty="0" smtClean="0">
                <a:solidFill>
                  <a:srgbClr val="FF0000"/>
                </a:solidFill>
              </a:rPr>
              <a:t>15. “Polluter pays”: </a:t>
            </a:r>
            <a:r>
              <a:rPr lang="en-US" dirty="0" smtClean="0"/>
              <a:t>Those who generate pollution or whose actions otherwise degrade the environment must bear their share of the cost of measures to prevent, reduce, control and mitigate environmental damage;</a:t>
            </a:r>
          </a:p>
          <a:p>
            <a:pPr algn="just">
              <a:buNone/>
            </a:pPr>
            <a:endParaRPr lang="en-US" dirty="0" smtClean="0"/>
          </a:p>
          <a:p>
            <a:pPr algn="just">
              <a:buNone/>
            </a:pPr>
            <a:r>
              <a:rPr lang="en-US" dirty="0" smtClean="0">
                <a:solidFill>
                  <a:srgbClr val="FF0000"/>
                </a:solidFill>
              </a:rPr>
              <a:t>16. “Internalization of costs”: </a:t>
            </a:r>
            <a:r>
              <a:rPr lang="en-US" dirty="0" smtClean="0"/>
              <a:t>The value of goods and services must reflect all the costs they generate for society during their whole life cycle, from their design to their final consumption and their disposal.</a:t>
            </a:r>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00200"/>
            <a:ext cx="4953000" cy="3733800"/>
          </a:xfrm>
          <a:noFill/>
          <a:ln>
            <a:noFill/>
          </a:ln>
        </p:spPr>
        <p:txBody>
          <a:bodyPr>
            <a:normAutofit/>
          </a:bodyPr>
          <a:lstStyle/>
          <a:p>
            <a:pPr marL="514350" indent="-514350">
              <a:buFont typeface="Wingdings" pitchFamily="2" charset="2"/>
              <a:buChar char="Ø"/>
            </a:pPr>
            <a:r>
              <a:rPr lang="en-US" dirty="0" smtClean="0"/>
              <a:t>Social development</a:t>
            </a:r>
          </a:p>
          <a:p>
            <a:pPr marL="514350" indent="-514350">
              <a:buFont typeface="Wingdings" pitchFamily="2" charset="2"/>
              <a:buChar char="Ø"/>
            </a:pPr>
            <a:endParaRPr lang="en-US" dirty="0" smtClean="0"/>
          </a:p>
          <a:p>
            <a:pPr marL="514350" indent="-514350">
              <a:buFont typeface="Wingdings" pitchFamily="2" charset="2"/>
              <a:buChar char="Ø"/>
            </a:pPr>
            <a:r>
              <a:rPr lang="en-US" dirty="0" smtClean="0"/>
              <a:t> Environmental Protection</a:t>
            </a:r>
          </a:p>
          <a:p>
            <a:pPr marL="514350" indent="-514350">
              <a:buFont typeface="Wingdings" pitchFamily="2" charset="2"/>
              <a:buChar char="Ø"/>
            </a:pPr>
            <a:endParaRPr lang="en-US" dirty="0" smtClean="0"/>
          </a:p>
          <a:p>
            <a:pPr marL="514350" indent="-514350">
              <a:buFont typeface="Wingdings" pitchFamily="2" charset="2"/>
              <a:buChar char="Ø"/>
            </a:pPr>
            <a:r>
              <a:rPr lang="en-US" dirty="0" smtClean="0"/>
              <a:t> Economic development</a:t>
            </a:r>
          </a:p>
        </p:txBody>
      </p:sp>
      <p:pic>
        <p:nvPicPr>
          <p:cNvPr id="4098" name="Picture 2" descr="Image result"/>
          <p:cNvPicPr>
            <a:picLocks noChangeAspect="1" noChangeArrowheads="1"/>
          </p:cNvPicPr>
          <p:nvPr/>
        </p:nvPicPr>
        <p:blipFill>
          <a:blip r:embed="rId2"/>
          <a:srcRect/>
          <a:stretch>
            <a:fillRect/>
          </a:stretch>
        </p:blipFill>
        <p:spPr bwMode="auto">
          <a:xfrm>
            <a:off x="5334000" y="1600200"/>
            <a:ext cx="3619500" cy="3733800"/>
          </a:xfrm>
          <a:prstGeom prst="rect">
            <a:avLst/>
          </a:prstGeom>
          <a:noFill/>
          <a:ln>
            <a:noFill/>
          </a:ln>
        </p:spPr>
      </p:pic>
      <p:sp>
        <p:nvSpPr>
          <p:cNvPr id="5" name="Rectangle 4"/>
          <p:cNvSpPr/>
          <p:nvPr/>
        </p:nvSpPr>
        <p:spPr>
          <a:xfrm>
            <a:off x="457200" y="228600"/>
            <a:ext cx="8305800" cy="707886"/>
          </a:xfrm>
          <a:prstGeom prst="rect">
            <a:avLst/>
          </a:prstGeom>
          <a:noFill/>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4000" b="1" u="sng" dirty="0" smtClean="0">
                <a:solidFill>
                  <a:schemeClr val="tx1"/>
                </a:solidFill>
              </a:rPr>
              <a:t>Pillars of Sustainable Development </a:t>
            </a:r>
            <a:endParaRPr lang="en-US" sz="4000" u="sng"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C:\Users\sapana ji\Desktop\presentation\Cap.PN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52400" y="228600"/>
            <a:ext cx="8915400" cy="6400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169241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noFill/>
          <a:ln>
            <a:noFill/>
          </a:ln>
        </p:spPr>
        <p:style>
          <a:lnRef idx="1">
            <a:schemeClr val="accent3"/>
          </a:lnRef>
          <a:fillRef idx="3">
            <a:schemeClr val="accent3"/>
          </a:fillRef>
          <a:effectRef idx="2">
            <a:schemeClr val="accent3"/>
          </a:effectRef>
          <a:fontRef idx="minor">
            <a:schemeClr val="lt1"/>
          </a:fontRef>
        </p:style>
        <p:txBody>
          <a:bodyPr/>
          <a:lstStyle/>
          <a:p>
            <a:r>
              <a:rPr lang="en-US" b="1" dirty="0" smtClean="0">
                <a:solidFill>
                  <a:schemeClr val="tx1"/>
                </a:solidFill>
              </a:rPr>
              <a:t>Social Development</a:t>
            </a:r>
            <a:endParaRPr lang="en-US" b="1" dirty="0">
              <a:solidFill>
                <a:schemeClr val="tx1"/>
              </a:solidFill>
            </a:endParaRPr>
          </a:p>
        </p:txBody>
      </p:sp>
      <p:sp>
        <p:nvSpPr>
          <p:cNvPr id="3" name="Content Placeholder 2"/>
          <p:cNvSpPr>
            <a:spLocks noGrp="1"/>
          </p:cNvSpPr>
          <p:nvPr>
            <p:ph idx="1"/>
          </p:nvPr>
        </p:nvSpPr>
        <p:spPr>
          <a:xfrm>
            <a:off x="457200" y="1600201"/>
            <a:ext cx="8229600" cy="2057399"/>
          </a:xfrm>
          <a:ln>
            <a:noFill/>
          </a:ln>
        </p:spPr>
        <p:txBody>
          <a:bodyPr>
            <a:normAutofit/>
          </a:bodyPr>
          <a:lstStyle/>
          <a:p>
            <a:pPr algn="just">
              <a:buNone/>
            </a:pPr>
            <a:r>
              <a:rPr lang="en-US" sz="2800" dirty="0" smtClean="0"/>
              <a:t>  The ability of a community to develop processes and structures which not only meet the needs of its current members but also support the ability of future generations to maintain a healthy community.</a:t>
            </a:r>
            <a:endParaRPr lang="en-US"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style>
          <a:lnRef idx="0">
            <a:schemeClr val="accent3"/>
          </a:lnRef>
          <a:fillRef idx="3">
            <a:schemeClr val="accent3"/>
          </a:fillRef>
          <a:effectRef idx="3">
            <a:schemeClr val="accent3"/>
          </a:effectRef>
          <a:fontRef idx="minor">
            <a:schemeClr val="lt1"/>
          </a:fontRef>
        </p:style>
        <p:txBody>
          <a:bodyPr/>
          <a:lstStyle/>
          <a:p>
            <a:r>
              <a:rPr lang="en-US" b="1" dirty="0" smtClean="0">
                <a:solidFill>
                  <a:schemeClr val="tx1"/>
                </a:solidFill>
              </a:rPr>
              <a:t>Environmental Protection</a:t>
            </a:r>
            <a:endParaRPr lang="en-US" b="1" dirty="0">
              <a:solidFill>
                <a:schemeClr val="tx1"/>
              </a:solidFill>
            </a:endParaRPr>
          </a:p>
        </p:txBody>
      </p:sp>
      <p:sp>
        <p:nvSpPr>
          <p:cNvPr id="3" name="Content Placeholder 2"/>
          <p:cNvSpPr>
            <a:spLocks noGrp="1"/>
          </p:cNvSpPr>
          <p:nvPr>
            <p:ph idx="1"/>
          </p:nvPr>
        </p:nvSpPr>
        <p:spPr>
          <a:xfrm>
            <a:off x="457200" y="1828799"/>
            <a:ext cx="8229600" cy="1905001"/>
          </a:xfrm>
        </p:spPr>
        <p:txBody>
          <a:bodyPr>
            <a:normAutofit/>
          </a:bodyPr>
          <a:lstStyle/>
          <a:p>
            <a:pPr algn="just">
              <a:buNone/>
            </a:pPr>
            <a:r>
              <a:rPr lang="en-US" sz="2800" dirty="0" smtClean="0"/>
              <a:t>   A state in which the demands placed on the environment can be met without reducing its capacity to allow all people to live well, now and in the future</a:t>
            </a:r>
            <a:endParaRPr lang="en-US"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noFill/>
        </p:spPr>
        <p:style>
          <a:lnRef idx="0">
            <a:schemeClr val="accent4"/>
          </a:lnRef>
          <a:fillRef idx="3">
            <a:schemeClr val="accent4"/>
          </a:fillRef>
          <a:effectRef idx="3">
            <a:schemeClr val="accent4"/>
          </a:effectRef>
          <a:fontRef idx="minor">
            <a:schemeClr val="lt1"/>
          </a:fontRef>
        </p:style>
        <p:txBody>
          <a:bodyPr/>
          <a:lstStyle/>
          <a:p>
            <a:r>
              <a:rPr lang="en-US" b="1" u="sng" dirty="0" smtClean="0">
                <a:solidFill>
                  <a:schemeClr val="tx1"/>
                </a:solidFill>
              </a:rPr>
              <a:t>Economic Development</a:t>
            </a:r>
            <a:endParaRPr lang="en-US" b="1" u="sng" dirty="0">
              <a:solidFill>
                <a:schemeClr val="tx1"/>
              </a:solidFill>
            </a:endParaRPr>
          </a:p>
        </p:txBody>
      </p:sp>
      <p:sp>
        <p:nvSpPr>
          <p:cNvPr id="3" name="Content Placeholder 2"/>
          <p:cNvSpPr>
            <a:spLocks noGrp="1"/>
          </p:cNvSpPr>
          <p:nvPr>
            <p:ph idx="1"/>
          </p:nvPr>
        </p:nvSpPr>
        <p:spPr>
          <a:xfrm>
            <a:off x="457200" y="1600201"/>
            <a:ext cx="8229600" cy="2133600"/>
          </a:xfrm>
        </p:spPr>
        <p:txBody>
          <a:bodyPr/>
          <a:lstStyle/>
          <a:p>
            <a:pPr algn="just">
              <a:buNone/>
            </a:pPr>
            <a:r>
              <a:rPr lang="en-US" dirty="0" smtClean="0"/>
              <a:t>   </a:t>
            </a:r>
            <a:r>
              <a:rPr lang="en-US" sz="2800" dirty="0" smtClean="0">
                <a:latin typeface="+mj-lt"/>
              </a:rPr>
              <a:t>The use of various strategies for employing existing resources optimally so that a responsible and beneficial balance can be achieved over the longer term.</a:t>
            </a:r>
            <a:endParaRPr lang="en-US" dirty="0">
              <a:latin typeface="+mj-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715962"/>
          </a:xfrm>
          <a:noFill/>
          <a:ln>
            <a:no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3600" b="1" u="sng" dirty="0" smtClean="0">
                <a:solidFill>
                  <a:schemeClr val="tx1"/>
                </a:solidFill>
              </a:rPr>
              <a:t>Unit 5: Sustainable Development </a:t>
            </a:r>
            <a:endParaRPr lang="en-US" sz="3600" b="1" u="sng" dirty="0">
              <a:solidFill>
                <a:schemeClr val="tx1"/>
              </a:solidFill>
            </a:endParaRPr>
          </a:p>
        </p:txBody>
      </p:sp>
      <p:sp>
        <p:nvSpPr>
          <p:cNvPr id="3" name="Content Placeholder 2"/>
          <p:cNvSpPr>
            <a:spLocks noGrp="1"/>
          </p:cNvSpPr>
          <p:nvPr>
            <p:ph idx="1"/>
          </p:nvPr>
        </p:nvSpPr>
        <p:spPr>
          <a:xfrm>
            <a:off x="457200" y="1752600"/>
            <a:ext cx="8229600" cy="4343400"/>
          </a:xfrm>
          <a:ln>
            <a:noFill/>
          </a:ln>
        </p:spPr>
        <p:txBody>
          <a:bodyPr>
            <a:noAutofit/>
          </a:bodyPr>
          <a:lstStyle/>
          <a:p>
            <a:pPr lvl="1" algn="just"/>
            <a:r>
              <a:rPr lang="en-US" dirty="0" smtClean="0"/>
              <a:t>Goal, principles, pillars and indicators of sustainable development </a:t>
            </a:r>
          </a:p>
          <a:p>
            <a:pPr lvl="1" algn="just"/>
            <a:r>
              <a:rPr lang="en-US" dirty="0" smtClean="0"/>
              <a:t>Evolution of sustainable development</a:t>
            </a:r>
          </a:p>
          <a:p>
            <a:pPr lvl="1" algn="just"/>
            <a:r>
              <a:rPr lang="en-US" dirty="0" smtClean="0"/>
              <a:t>Environmental issue and sustainable development</a:t>
            </a:r>
          </a:p>
          <a:p>
            <a:pPr lvl="1" algn="just"/>
            <a:r>
              <a:rPr lang="en-US" dirty="0" smtClean="0"/>
              <a:t>National resources and sustainable livelihoods</a:t>
            </a:r>
          </a:p>
          <a:p>
            <a:pPr lvl="1" algn="just"/>
            <a:r>
              <a:rPr lang="en-US" dirty="0" smtClean="0"/>
              <a:t>Eco-village and eco-city development</a:t>
            </a:r>
          </a:p>
          <a:p>
            <a:pPr lvl="1" algn="just"/>
            <a:r>
              <a:rPr lang="en-US" dirty="0" smtClean="0"/>
              <a:t>Environmental ethics and global view on sustainable-earth</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p:txBody>
          <a:bodyPr/>
          <a:lstStyle/>
          <a:p>
            <a:endParaRPr lang="en-US"/>
          </a:p>
        </p:txBody>
      </p:sp>
      <p:pic>
        <p:nvPicPr>
          <p:cNvPr id="11266" name="Picture 2" descr="C:\Users\sapana ji\Desktop\presentation\ga.PN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6494" y="0"/>
            <a:ext cx="9330494" cy="6858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433708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38660"/>
            <a:ext cx="8458200" cy="838200"/>
          </a:xfrm>
          <a:noFill/>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b="1" u="sng" dirty="0" smtClean="0">
                <a:solidFill>
                  <a:schemeClr val="tx1"/>
                </a:solidFill>
              </a:rPr>
              <a:t>Indicators of sustainable development </a:t>
            </a:r>
            <a:endParaRPr lang="en-US" b="1" u="sng" dirty="0">
              <a:solidFill>
                <a:schemeClr val="tx1"/>
              </a:solidFill>
            </a:endParaRPr>
          </a:p>
        </p:txBody>
      </p:sp>
      <p:sp>
        <p:nvSpPr>
          <p:cNvPr id="3" name="Content Placeholder 2"/>
          <p:cNvSpPr>
            <a:spLocks noGrp="1"/>
          </p:cNvSpPr>
          <p:nvPr>
            <p:ph idx="1"/>
          </p:nvPr>
        </p:nvSpPr>
        <p:spPr>
          <a:xfrm>
            <a:off x="228600" y="1066800"/>
            <a:ext cx="8458200" cy="5638800"/>
          </a:xfrm>
        </p:spPr>
        <p:txBody>
          <a:bodyPr>
            <a:noAutofit/>
          </a:bodyPr>
          <a:lstStyle/>
          <a:p>
            <a:pPr>
              <a:spcBef>
                <a:spcPts val="0"/>
              </a:spcBef>
            </a:pPr>
            <a:r>
              <a:rPr lang="en-US" sz="2400" dirty="0" smtClean="0"/>
              <a:t>Commission on Sustainable Development (CSD) approved  following Indicators of Sustainable Development in 1995. </a:t>
            </a:r>
          </a:p>
          <a:p>
            <a:pPr>
              <a:spcBef>
                <a:spcPts val="0"/>
              </a:spcBef>
            </a:pPr>
            <a:endParaRPr lang="en-US" sz="2400" dirty="0" smtClean="0"/>
          </a:p>
          <a:p>
            <a:pPr>
              <a:spcBef>
                <a:spcPts val="0"/>
              </a:spcBef>
            </a:pPr>
            <a:r>
              <a:rPr lang="en-US" sz="2400" dirty="0" smtClean="0"/>
              <a:t>Chapter 40 of Agenda 211 , the action plan adopted in 1992 at the United Nations Conference on Environment and Development in </a:t>
            </a:r>
            <a:r>
              <a:rPr lang="en-US" sz="2400" b="1" dirty="0" smtClean="0"/>
              <a:t>Rio de Janeiro</a:t>
            </a:r>
            <a:r>
              <a:rPr lang="en-US" sz="2400" dirty="0" smtClean="0"/>
              <a:t>, calls on countries, as well as international, governmental and non-governmental organizations, to develop indicators of sustainable development that can provide a solid basis for decision-making at all levels. Agenda 21 also calls for the harmonization of efforts to develop such indicators.</a:t>
            </a:r>
          </a:p>
          <a:p>
            <a:pPr>
              <a:spcBef>
                <a:spcPts val="0"/>
              </a:spcBef>
            </a:pPr>
            <a:endParaRPr lang="en-US" sz="2400" dirty="0" smtClean="0"/>
          </a:p>
          <a:p>
            <a:pPr>
              <a:spcBef>
                <a:spcPts val="0"/>
              </a:spcBef>
            </a:pPr>
            <a:r>
              <a:rPr lang="en-US" sz="2400" dirty="0" smtClean="0"/>
              <a:t>In 2005, the Division of Sustainable Development started a process to review the CSD Indicators of Sustainable Development.</a:t>
            </a:r>
            <a:endParaRPr lang="en-US"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a:noFill/>
        </p:spPr>
        <p:style>
          <a:lnRef idx="0">
            <a:schemeClr val="accent4"/>
          </a:lnRef>
          <a:fillRef idx="3">
            <a:schemeClr val="accent4"/>
          </a:fillRef>
          <a:effectRef idx="3">
            <a:schemeClr val="accent4"/>
          </a:effectRef>
          <a:fontRef idx="minor">
            <a:schemeClr val="lt1"/>
          </a:fontRef>
        </p:style>
        <p:txBody>
          <a:bodyPr>
            <a:noAutofit/>
          </a:bodyPr>
          <a:lstStyle/>
          <a:p>
            <a:r>
              <a:rPr lang="en-US" sz="3200" u="sng" dirty="0" smtClean="0">
                <a:solidFill>
                  <a:schemeClr val="tx1"/>
                </a:solidFill>
              </a:rPr>
              <a:t>Commission on Sustainable Development (</a:t>
            </a:r>
            <a:r>
              <a:rPr lang="en-US" sz="3200" b="1" u="sng" dirty="0" smtClean="0">
                <a:solidFill>
                  <a:schemeClr val="tx1"/>
                </a:solidFill>
              </a:rPr>
              <a:t>CSD) indicators themes</a:t>
            </a:r>
            <a:endParaRPr lang="en-US" sz="3200" b="1" u="sng" dirty="0">
              <a:solidFill>
                <a:schemeClr val="tx1"/>
              </a:solidFill>
            </a:endParaRPr>
          </a:p>
        </p:txBody>
      </p:sp>
      <p:sp>
        <p:nvSpPr>
          <p:cNvPr id="3" name="Content Placeholder 2"/>
          <p:cNvSpPr>
            <a:spLocks noGrp="1"/>
          </p:cNvSpPr>
          <p:nvPr>
            <p:ph idx="1"/>
          </p:nvPr>
        </p:nvSpPr>
        <p:spPr>
          <a:xfrm>
            <a:off x="609600" y="1524000"/>
            <a:ext cx="8077200" cy="4800600"/>
          </a:xfrm>
          <a:ln>
            <a:solidFill>
              <a:schemeClr val="accent1"/>
            </a:solidFill>
          </a:ln>
        </p:spPr>
        <p:txBody>
          <a:bodyPr>
            <a:normAutofit fontScale="70000" lnSpcReduction="20000"/>
          </a:bodyPr>
          <a:lstStyle/>
          <a:p>
            <a:r>
              <a:rPr lang="en-US" dirty="0" smtClean="0"/>
              <a:t>Poverty </a:t>
            </a:r>
          </a:p>
          <a:p>
            <a:r>
              <a:rPr lang="en-US" dirty="0" smtClean="0"/>
              <a:t>Governance</a:t>
            </a:r>
          </a:p>
          <a:p>
            <a:r>
              <a:rPr lang="en-US" dirty="0" smtClean="0"/>
              <a:t>Health</a:t>
            </a:r>
          </a:p>
          <a:p>
            <a:r>
              <a:rPr lang="en-US" dirty="0" smtClean="0"/>
              <a:t>Education</a:t>
            </a:r>
          </a:p>
          <a:p>
            <a:r>
              <a:rPr lang="en-US" dirty="0" smtClean="0"/>
              <a:t>Demographics</a:t>
            </a:r>
          </a:p>
          <a:p>
            <a:r>
              <a:rPr lang="en-US" dirty="0" smtClean="0"/>
              <a:t>Natural hazards</a:t>
            </a:r>
          </a:p>
          <a:p>
            <a:r>
              <a:rPr lang="en-US" dirty="0" smtClean="0"/>
              <a:t>Atmosphere</a:t>
            </a:r>
          </a:p>
          <a:p>
            <a:r>
              <a:rPr lang="en-US" dirty="0" smtClean="0"/>
              <a:t>Land</a:t>
            </a:r>
          </a:p>
          <a:p>
            <a:r>
              <a:rPr lang="en-US" dirty="0" smtClean="0"/>
              <a:t>Oceans, seas and coasts</a:t>
            </a:r>
          </a:p>
          <a:p>
            <a:r>
              <a:rPr lang="en-US" dirty="0" smtClean="0"/>
              <a:t>Freshwater</a:t>
            </a:r>
          </a:p>
          <a:p>
            <a:r>
              <a:rPr lang="en-US" dirty="0" smtClean="0"/>
              <a:t>Biodiversity</a:t>
            </a:r>
          </a:p>
          <a:p>
            <a:r>
              <a:rPr lang="en-US" dirty="0" smtClean="0"/>
              <a:t>Economic development </a:t>
            </a:r>
          </a:p>
          <a:p>
            <a:r>
              <a:rPr lang="en-US" dirty="0" smtClean="0"/>
              <a:t>Global economic partnership</a:t>
            </a:r>
          </a:p>
          <a:p>
            <a:r>
              <a:rPr lang="en-US" dirty="0" smtClean="0"/>
              <a:t>Consumption and production patterns</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458200" cy="533400"/>
          </a:xfrm>
          <a:noFill/>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b="1" u="sng" dirty="0" smtClean="0">
                <a:solidFill>
                  <a:schemeClr val="tx1"/>
                </a:solidFill>
              </a:rPr>
              <a:t>CSD indicators themes and indicators</a:t>
            </a:r>
            <a:endParaRPr lang="en-US" u="sng" dirty="0">
              <a:solidFill>
                <a:schemeClr val="tx1"/>
              </a:solidFill>
            </a:endParaRPr>
          </a:p>
        </p:txBody>
      </p:sp>
      <p:pic>
        <p:nvPicPr>
          <p:cNvPr id="1026" name="Picture 2"/>
          <p:cNvPicPr>
            <a:picLocks noChangeAspect="1" noChangeArrowheads="1"/>
          </p:cNvPicPr>
          <p:nvPr/>
        </p:nvPicPr>
        <p:blipFill>
          <a:blip r:embed="rId2"/>
          <a:srcRect/>
          <a:stretch>
            <a:fillRect/>
          </a:stretch>
        </p:blipFill>
        <p:spPr bwMode="auto">
          <a:xfrm>
            <a:off x="341495" y="762000"/>
            <a:ext cx="8543925" cy="3962400"/>
          </a:xfrm>
          <a:prstGeom prst="rect">
            <a:avLst/>
          </a:prstGeom>
          <a:noFill/>
          <a:ln w="9525">
            <a:solidFill>
              <a:schemeClr val="accent1"/>
            </a:solid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336030" y="4769370"/>
            <a:ext cx="8534400" cy="1885950"/>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pPr algn="l"/>
            <a:r>
              <a:rPr lang="en-US" dirty="0" err="1" smtClean="0"/>
              <a:t>Contd</a:t>
            </a:r>
            <a:r>
              <a:rPr lang="en-US" dirty="0" smtClean="0"/>
              <a:t>….</a:t>
            </a:r>
            <a:endParaRPr lang="en-US" dirty="0"/>
          </a:p>
        </p:txBody>
      </p:sp>
      <p:pic>
        <p:nvPicPr>
          <p:cNvPr id="2050" name="Picture 2"/>
          <p:cNvPicPr>
            <a:picLocks noChangeAspect="1" noChangeArrowheads="1"/>
          </p:cNvPicPr>
          <p:nvPr/>
        </p:nvPicPr>
        <p:blipFill>
          <a:blip r:embed="rId2"/>
          <a:srcRect/>
          <a:stretch>
            <a:fillRect/>
          </a:stretch>
        </p:blipFill>
        <p:spPr bwMode="auto">
          <a:xfrm>
            <a:off x="533400" y="1371600"/>
            <a:ext cx="8153399" cy="5181600"/>
          </a:xfrm>
          <a:prstGeom prst="rect">
            <a:avLst/>
          </a:prstGeom>
          <a:noFill/>
          <a:ln w="9525">
            <a:solidFill>
              <a:schemeClr val="accent1"/>
            </a:solid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457200" y="731188"/>
            <a:ext cx="8229600" cy="640412"/>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algn="l"/>
            <a:r>
              <a:rPr lang="en-US" dirty="0" err="1" smtClean="0"/>
              <a:t>Contd</a:t>
            </a:r>
            <a:r>
              <a:rPr lang="en-US" dirty="0" smtClean="0"/>
              <a:t>…..</a:t>
            </a:r>
            <a:endParaRPr lang="en-US" dirty="0"/>
          </a:p>
        </p:txBody>
      </p:sp>
      <p:pic>
        <p:nvPicPr>
          <p:cNvPr id="2050" name="Picture 2"/>
          <p:cNvPicPr>
            <a:picLocks noChangeAspect="1" noChangeArrowheads="1"/>
          </p:cNvPicPr>
          <p:nvPr/>
        </p:nvPicPr>
        <p:blipFill>
          <a:blip r:embed="rId2"/>
          <a:srcRect/>
          <a:stretch>
            <a:fillRect/>
          </a:stretch>
        </p:blipFill>
        <p:spPr bwMode="auto">
          <a:xfrm>
            <a:off x="457200" y="1447800"/>
            <a:ext cx="8229600" cy="4800600"/>
          </a:xfrm>
          <a:prstGeom prst="rect">
            <a:avLst/>
          </a:prstGeom>
          <a:noFill/>
          <a:ln w="9525">
            <a:solidFill>
              <a:schemeClr val="accent1"/>
            </a:solid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457200" y="731188"/>
            <a:ext cx="8229600" cy="640412"/>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350" y="46220"/>
            <a:ext cx="8229600" cy="334780"/>
          </a:xfrm>
        </p:spPr>
        <p:txBody>
          <a:bodyPr>
            <a:noAutofit/>
          </a:bodyPr>
          <a:lstStyle/>
          <a:p>
            <a:pPr algn="l"/>
            <a:r>
              <a:rPr lang="en-US" sz="3600" dirty="0" err="1" smtClean="0"/>
              <a:t>Contd</a:t>
            </a:r>
            <a:r>
              <a:rPr lang="en-US" sz="3600" dirty="0" smtClean="0"/>
              <a:t>….</a:t>
            </a:r>
            <a:endParaRPr lang="en-US" sz="3600" dirty="0"/>
          </a:p>
        </p:txBody>
      </p:sp>
      <p:pic>
        <p:nvPicPr>
          <p:cNvPr id="3074" name="Picture 2"/>
          <p:cNvPicPr>
            <a:picLocks noChangeAspect="1" noChangeArrowheads="1"/>
          </p:cNvPicPr>
          <p:nvPr/>
        </p:nvPicPr>
        <p:blipFill>
          <a:blip r:embed="rId2"/>
          <a:srcRect/>
          <a:stretch>
            <a:fillRect/>
          </a:stretch>
        </p:blipFill>
        <p:spPr bwMode="auto">
          <a:xfrm>
            <a:off x="228600" y="533401"/>
            <a:ext cx="8610600" cy="6248400"/>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6038"/>
            <a:ext cx="8229600" cy="563562"/>
          </a:xfrm>
        </p:spPr>
        <p:txBody>
          <a:bodyPr>
            <a:noAutofit/>
          </a:bodyPr>
          <a:lstStyle/>
          <a:p>
            <a:pPr algn="l"/>
            <a:r>
              <a:rPr lang="en-US" sz="2800" dirty="0" err="1" smtClean="0"/>
              <a:t>Contd</a:t>
            </a:r>
            <a:r>
              <a:rPr lang="en-US" sz="2800" dirty="0" smtClean="0"/>
              <a:t>…..</a:t>
            </a:r>
            <a:endParaRPr lang="en-US" sz="2800" dirty="0"/>
          </a:p>
        </p:txBody>
      </p:sp>
      <p:pic>
        <p:nvPicPr>
          <p:cNvPr id="4098" name="Picture 2"/>
          <p:cNvPicPr>
            <a:picLocks noChangeAspect="1" noChangeArrowheads="1"/>
          </p:cNvPicPr>
          <p:nvPr/>
        </p:nvPicPr>
        <p:blipFill>
          <a:blip r:embed="rId2"/>
          <a:srcRect/>
          <a:stretch>
            <a:fillRect/>
          </a:stretch>
        </p:blipFill>
        <p:spPr bwMode="auto">
          <a:xfrm>
            <a:off x="228600" y="1261129"/>
            <a:ext cx="8610600" cy="2625071"/>
          </a:xfrm>
          <a:prstGeom prst="rect">
            <a:avLst/>
          </a:prstGeom>
          <a:noFill/>
          <a:ln w="9525">
            <a:solidFill>
              <a:schemeClr val="accent1"/>
            </a:solid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228600" y="731188"/>
            <a:ext cx="8610600" cy="411812"/>
          </a:xfrm>
          <a:prstGeom prst="rect">
            <a:avLst/>
          </a:prstGeom>
          <a:noFill/>
          <a:ln w="9525">
            <a:solidFill>
              <a:schemeClr val="accent1"/>
            </a:solidFill>
            <a:miter lim="800000"/>
            <a:headEnd/>
            <a:tailEnd/>
          </a:ln>
          <a:effectLst/>
        </p:spPr>
      </p:pic>
      <p:pic>
        <p:nvPicPr>
          <p:cNvPr id="4099" name="Picture 3"/>
          <p:cNvPicPr>
            <a:picLocks noChangeAspect="1" noChangeArrowheads="1"/>
          </p:cNvPicPr>
          <p:nvPr/>
        </p:nvPicPr>
        <p:blipFill>
          <a:blip r:embed="rId4"/>
          <a:srcRect/>
          <a:stretch>
            <a:fillRect/>
          </a:stretch>
        </p:blipFill>
        <p:spPr bwMode="auto">
          <a:xfrm>
            <a:off x="228600" y="3962400"/>
            <a:ext cx="8610600" cy="2133600"/>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05800" cy="381000"/>
          </a:xfrm>
        </p:spPr>
        <p:txBody>
          <a:bodyPr>
            <a:noAutofit/>
          </a:bodyPr>
          <a:lstStyle/>
          <a:p>
            <a:pPr algn="l"/>
            <a:r>
              <a:rPr lang="en-US" sz="3200" dirty="0" err="1" smtClean="0"/>
              <a:t>Contd</a:t>
            </a:r>
            <a:r>
              <a:rPr lang="en-US" sz="3200" dirty="0" smtClean="0"/>
              <a:t>….</a:t>
            </a:r>
            <a:endParaRPr lang="en-US" sz="3200" dirty="0"/>
          </a:p>
        </p:txBody>
      </p:sp>
      <p:pic>
        <p:nvPicPr>
          <p:cNvPr id="5122" name="Picture 2"/>
          <p:cNvPicPr>
            <a:picLocks noChangeAspect="1" noChangeArrowheads="1"/>
          </p:cNvPicPr>
          <p:nvPr/>
        </p:nvPicPr>
        <p:blipFill>
          <a:blip r:embed="rId2"/>
          <a:srcRect/>
          <a:stretch>
            <a:fillRect/>
          </a:stretch>
        </p:blipFill>
        <p:spPr bwMode="auto">
          <a:xfrm>
            <a:off x="228600" y="1186720"/>
            <a:ext cx="8610600" cy="5486400"/>
          </a:xfrm>
          <a:prstGeom prst="rect">
            <a:avLst/>
          </a:prstGeom>
          <a:noFill/>
          <a:ln w="9525">
            <a:solidFill>
              <a:schemeClr val="accent1"/>
            </a:solid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228600" y="731188"/>
            <a:ext cx="8610600" cy="411812"/>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15962"/>
          </a:xfrm>
          <a:noFill/>
          <a:ln>
            <a:noFill/>
          </a:ln>
        </p:spPr>
        <p:style>
          <a:lnRef idx="1">
            <a:schemeClr val="accent5"/>
          </a:lnRef>
          <a:fillRef idx="3">
            <a:schemeClr val="accent5"/>
          </a:fillRef>
          <a:effectRef idx="2">
            <a:schemeClr val="accent5"/>
          </a:effectRef>
          <a:fontRef idx="minor">
            <a:schemeClr val="lt1"/>
          </a:fontRef>
        </p:style>
        <p:txBody>
          <a:bodyPr>
            <a:normAutofit fontScale="90000"/>
          </a:bodyPr>
          <a:lstStyle/>
          <a:p>
            <a:r>
              <a:rPr lang="en-US" b="1" u="sng" dirty="0" smtClean="0">
                <a:solidFill>
                  <a:schemeClr val="tx1"/>
                </a:solidFill>
              </a:rPr>
              <a:t>Sustainable Development</a:t>
            </a:r>
            <a:endParaRPr lang="en-US" b="1" u="sng" dirty="0">
              <a:solidFill>
                <a:schemeClr val="tx1"/>
              </a:solidFill>
            </a:endParaRPr>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US" sz="2800" dirty="0" smtClean="0"/>
              <a:t>The use of renewable and nonrenewable resources in a manner that satisfies our current needs but does not compromise the future availability of resources</a:t>
            </a:r>
          </a:p>
          <a:p>
            <a:pPr algn="just">
              <a:buFont typeface="Wingdings" pitchFamily="2" charset="2"/>
              <a:buChar char="Ø"/>
            </a:pPr>
            <a:endParaRPr lang="en-US" sz="2800" dirty="0" smtClean="0"/>
          </a:p>
          <a:p>
            <a:pPr algn="just">
              <a:buFont typeface="Wingdings" pitchFamily="2" charset="2"/>
              <a:buChar char="Ø"/>
            </a:pPr>
            <a:r>
              <a:rPr lang="en-US" sz="2800" dirty="0" smtClean="0"/>
              <a:t>According to the UN, sustainable development “meets the needs of the present without sacrificing/compromising the ability of future generations to meet their own needs.”</a:t>
            </a:r>
            <a:endParaRPr lang="en-US"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noFill/>
        </p:spPr>
        <p:style>
          <a:lnRef idx="0">
            <a:schemeClr val="accent3"/>
          </a:lnRef>
          <a:fillRef idx="3">
            <a:schemeClr val="accent3"/>
          </a:fillRef>
          <a:effectRef idx="3">
            <a:schemeClr val="accent3"/>
          </a:effectRef>
          <a:fontRef idx="minor">
            <a:schemeClr val="lt1"/>
          </a:fontRef>
        </p:style>
        <p:txBody>
          <a:bodyPr/>
          <a:lstStyle/>
          <a:p>
            <a:r>
              <a:rPr lang="en-US" b="1" u="sng" dirty="0" smtClean="0">
                <a:solidFill>
                  <a:schemeClr val="tx1"/>
                </a:solidFill>
              </a:rPr>
              <a:t>Sustainable development goals </a:t>
            </a:r>
            <a:endParaRPr lang="en-US" b="1" u="sng" dirty="0">
              <a:solidFill>
                <a:schemeClr val="tx1"/>
              </a:solidFill>
            </a:endParaRPr>
          </a:p>
        </p:txBody>
      </p:sp>
      <p:sp>
        <p:nvSpPr>
          <p:cNvPr id="3" name="Content Placeholder 2"/>
          <p:cNvSpPr>
            <a:spLocks noGrp="1"/>
          </p:cNvSpPr>
          <p:nvPr>
            <p:ph idx="1"/>
          </p:nvPr>
        </p:nvSpPr>
        <p:spPr>
          <a:xfrm>
            <a:off x="685800" y="2209801"/>
            <a:ext cx="8001000" cy="2133599"/>
          </a:xfrm>
          <a:solidFill>
            <a:schemeClr val="bg2"/>
          </a:solidFill>
        </p:spPr>
        <p:txBody>
          <a:bodyPr/>
          <a:lstStyle/>
          <a:p>
            <a:pPr algn="just"/>
            <a:r>
              <a:rPr lang="en-US" dirty="0" smtClean="0"/>
              <a:t>The</a:t>
            </a:r>
            <a:r>
              <a:rPr lang="en-US" sz="2800" dirty="0" smtClean="0"/>
              <a:t> </a:t>
            </a:r>
            <a:r>
              <a:rPr lang="en-US" sz="2800" b="1" dirty="0" smtClean="0"/>
              <a:t>Sustainable Development Goals</a:t>
            </a:r>
            <a:r>
              <a:rPr lang="en-US" sz="2800" dirty="0" smtClean="0"/>
              <a:t> (SDGs), officially known as </a:t>
            </a:r>
            <a:r>
              <a:rPr lang="en-US" sz="2800" b="1" dirty="0" smtClean="0">
                <a:solidFill>
                  <a:srgbClr val="FF0000"/>
                </a:solidFill>
              </a:rPr>
              <a:t>Transforming our world: the 2030 Agenda</a:t>
            </a:r>
            <a:r>
              <a:rPr lang="en-US" sz="2800" dirty="0" smtClean="0"/>
              <a:t> for Sustainable Development is a set of </a:t>
            </a:r>
            <a:r>
              <a:rPr lang="en-US" sz="2800" b="1" dirty="0" smtClean="0">
                <a:solidFill>
                  <a:srgbClr val="FF0000"/>
                </a:solidFill>
              </a:rPr>
              <a:t>17 "Global Goals</a:t>
            </a:r>
            <a:r>
              <a:rPr lang="en-US" sz="2800" dirty="0" smtClean="0"/>
              <a:t>" with </a:t>
            </a:r>
            <a:r>
              <a:rPr lang="en-US" sz="2800" b="1" dirty="0" smtClean="0">
                <a:solidFill>
                  <a:srgbClr val="FF0000"/>
                </a:solidFill>
              </a:rPr>
              <a:t>169 targets</a:t>
            </a:r>
            <a:r>
              <a:rPr lang="en-US" sz="2800" dirty="0" smtClean="0"/>
              <a:t>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z="2800" dirty="0" smtClean="0"/>
              <a:t> THERE ARE 17 GOALS OF SUSTAINABLE DEVELOPMENT THEY ARE :</a:t>
            </a:r>
            <a:endParaRPr lang="en-US" sz="2800" dirty="0"/>
          </a:p>
        </p:txBody>
      </p:sp>
      <p:sp>
        <p:nvSpPr>
          <p:cNvPr id="3" name="Title 2"/>
          <p:cNvSpPr>
            <a:spLocks noGrp="1"/>
          </p:cNvSpPr>
          <p:nvPr>
            <p:ph type="title"/>
          </p:nvPr>
        </p:nvSpPr>
        <p:spPr>
          <a:xfrm>
            <a:off x="304800" y="609600"/>
            <a:ext cx="8534400" cy="685800"/>
          </a:xfrm>
          <a:noFill/>
        </p:spPr>
        <p:style>
          <a:lnRef idx="0">
            <a:schemeClr val="accent3"/>
          </a:lnRef>
          <a:fillRef idx="3">
            <a:schemeClr val="accent3"/>
          </a:fillRef>
          <a:effectRef idx="3">
            <a:schemeClr val="accent3"/>
          </a:effectRef>
          <a:fontRef idx="minor">
            <a:schemeClr val="lt1"/>
          </a:fontRef>
        </p:style>
        <p:txBody>
          <a:bodyPr>
            <a:noAutofit/>
          </a:bodyPr>
          <a:lstStyle/>
          <a:p>
            <a:r>
              <a:rPr lang="en-GB" sz="3200" b="1" dirty="0" smtClean="0">
                <a:solidFill>
                  <a:schemeClr val="tx1"/>
                </a:solidFill>
              </a:rPr>
              <a:t>SUSTAINABLE DEVELOPMENT GOALS </a:t>
            </a:r>
            <a:endParaRPr lang="en-US" sz="3200" b="1" dirty="0">
              <a:solidFill>
                <a:schemeClr val="tx1"/>
              </a:solidFill>
            </a:endParaRPr>
          </a:p>
        </p:txBody>
      </p:sp>
      <p:pic>
        <p:nvPicPr>
          <p:cNvPr id="1026" name="Picture 2" descr="C:\Users\sapana ji\Desktop\presentation\IMG_20170730_113714.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352800" y="2590800"/>
            <a:ext cx="3048000" cy="306228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731667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2050" name="Picture 2" descr="C:\Users\sapana ji\Desktop\presentation\IMG_20170730_1104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1" y="228600"/>
            <a:ext cx="2209799" cy="2438401"/>
          </a:xfrm>
          <a:prstGeom prst="rect">
            <a:avLst/>
          </a:prstGeom>
          <a:noFill/>
          <a:extLst>
            <a:ext uri="{909E8E84-426E-40DD-AFC4-6F175D3DCCD1}">
              <a14:hiddenFill xmlns="" xmlns:a14="http://schemas.microsoft.com/office/drawing/2010/main">
                <a:solidFill>
                  <a:srgbClr val="FFFFFF"/>
                </a:solidFill>
              </a14:hiddenFill>
            </a:ext>
          </a:extLst>
        </p:spPr>
      </p:pic>
      <p:pic>
        <p:nvPicPr>
          <p:cNvPr id="2051" name="Picture 3" descr="C:\Users\sapana ji\Desktop\presentation\IMG_20170730_11034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362201" y="228599"/>
            <a:ext cx="2286000" cy="2438401"/>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C:\Users\sapana ji\Desktop\presentation\IMG_20170730_113646.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641274" y="228600"/>
            <a:ext cx="1929245" cy="2438401"/>
          </a:xfrm>
          <a:prstGeom prst="rect">
            <a:avLst/>
          </a:prstGeom>
          <a:noFill/>
          <a:extLst>
            <a:ext uri="{909E8E84-426E-40DD-AFC4-6F175D3DCCD1}">
              <a14:hiddenFill xmlns="" xmlns:a14="http://schemas.microsoft.com/office/drawing/2010/main">
                <a:solidFill>
                  <a:srgbClr val="FFFFFF"/>
                </a:solidFill>
              </a14:hiddenFill>
            </a:ext>
          </a:extLst>
        </p:spPr>
      </p:pic>
      <p:pic>
        <p:nvPicPr>
          <p:cNvPr id="2053" name="Picture 5" descr="C:\Users\sapana ji\Desktop\presentation\IMG_20170730_11053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549736" y="228600"/>
            <a:ext cx="2324099" cy="2410692"/>
          </a:xfrm>
          <a:prstGeom prst="rect">
            <a:avLst/>
          </a:prstGeom>
          <a:noFill/>
          <a:extLst>
            <a:ext uri="{909E8E84-426E-40DD-AFC4-6F175D3DCCD1}">
              <a14:hiddenFill xmlns="" xmlns:a14="http://schemas.microsoft.com/office/drawing/2010/main">
                <a:solidFill>
                  <a:srgbClr val="FFFFFF"/>
                </a:solidFill>
              </a14:hiddenFill>
            </a:ext>
          </a:extLst>
        </p:spPr>
      </p:pic>
      <p:pic>
        <p:nvPicPr>
          <p:cNvPr id="2054" name="Picture 6" descr="C:\Users\sapana ji\Desktop\presentation\IMG_20170730_110213.jpg"/>
          <p:cNvPicPr>
            <a:picLocks noGrp="1" noChangeAspect="1" noChangeArrowheads="1"/>
          </p:cNvPicPr>
          <p:nvPr>
            <p:ph idx="1"/>
          </p:nvPr>
        </p:nvPicPr>
        <p:blipFill>
          <a:blip r:embed="rId6" cstate="print">
            <a:extLst>
              <a:ext uri="{28A0092B-C50C-407E-A947-70E740481C1C}">
                <a14:useLocalDpi xmlns="" xmlns:a14="http://schemas.microsoft.com/office/drawing/2010/main" val="0"/>
              </a:ext>
            </a:extLst>
          </a:blip>
          <a:srcRect/>
          <a:stretch>
            <a:fillRect/>
          </a:stretch>
        </p:blipFill>
        <p:spPr bwMode="auto">
          <a:xfrm>
            <a:off x="152401" y="2667001"/>
            <a:ext cx="2209800" cy="2189017"/>
          </a:xfrm>
          <a:prstGeom prst="rect">
            <a:avLst/>
          </a:prstGeom>
          <a:noFill/>
          <a:extLst>
            <a:ext uri="{909E8E84-426E-40DD-AFC4-6F175D3DCCD1}">
              <a14:hiddenFill xmlns="" xmlns:a14="http://schemas.microsoft.com/office/drawing/2010/main">
                <a:solidFill>
                  <a:srgbClr val="FFFFFF"/>
                </a:solidFill>
              </a14:hiddenFill>
            </a:ext>
          </a:extLst>
        </p:spPr>
      </p:pic>
      <p:pic>
        <p:nvPicPr>
          <p:cNvPr id="2055" name="Picture 7" descr="C:\Users\sapana ji\Desktop\presentation\IMG_20170730_113621.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362200" y="2639291"/>
            <a:ext cx="2286001" cy="2209800"/>
          </a:xfrm>
          <a:prstGeom prst="rect">
            <a:avLst/>
          </a:prstGeom>
          <a:noFill/>
          <a:extLst>
            <a:ext uri="{909E8E84-426E-40DD-AFC4-6F175D3DCCD1}">
              <a14:hiddenFill xmlns="" xmlns:a14="http://schemas.microsoft.com/office/drawing/2010/main">
                <a:solidFill>
                  <a:srgbClr val="FFFFFF"/>
                </a:solidFill>
              </a14:hiddenFill>
            </a:ext>
          </a:extLst>
        </p:spPr>
      </p:pic>
      <p:pic>
        <p:nvPicPr>
          <p:cNvPr id="2056" name="Picture 8" descr="C:\Users\sapana ji\Desktop\presentation\IMG_20170730_110612.jpg"/>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675911" y="2673928"/>
            <a:ext cx="1936172" cy="2175163"/>
          </a:xfrm>
          <a:prstGeom prst="rect">
            <a:avLst/>
          </a:prstGeom>
          <a:noFill/>
          <a:extLst>
            <a:ext uri="{909E8E84-426E-40DD-AFC4-6F175D3DCCD1}">
              <a14:hiddenFill xmlns="" xmlns:a14="http://schemas.microsoft.com/office/drawing/2010/main">
                <a:solidFill>
                  <a:srgbClr val="FFFFFF"/>
                </a:solidFill>
              </a14:hiddenFill>
            </a:ext>
          </a:extLst>
        </p:spPr>
      </p:pic>
      <p:pic>
        <p:nvPicPr>
          <p:cNvPr id="2057" name="Picture 9" descr="C:\Users\sapana ji\Desktop\presentation\IMG_20170730_110306.jpg"/>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6560126" y="2639291"/>
            <a:ext cx="2303317" cy="2182091"/>
          </a:xfrm>
          <a:prstGeom prst="rect">
            <a:avLst/>
          </a:prstGeom>
          <a:noFill/>
          <a:extLst>
            <a:ext uri="{909E8E84-426E-40DD-AFC4-6F175D3DCCD1}">
              <a14:hiddenFill xmlns="" xmlns:a14="http://schemas.microsoft.com/office/drawing/2010/main">
                <a:solidFill>
                  <a:srgbClr val="FFFFFF"/>
                </a:solidFill>
              </a14:hiddenFill>
            </a:ext>
          </a:extLst>
        </p:spPr>
      </p:pic>
      <p:pic>
        <p:nvPicPr>
          <p:cNvPr id="2058" name="Picture 10" descr="C:\Users\sapana ji\Desktop\presentation\IMG_20170730_113541.jpg"/>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159329" y="4849091"/>
            <a:ext cx="2202872" cy="1856509"/>
          </a:xfrm>
          <a:prstGeom prst="rect">
            <a:avLst/>
          </a:prstGeom>
          <a:noFill/>
          <a:extLst>
            <a:ext uri="{909E8E84-426E-40DD-AFC4-6F175D3DCCD1}">
              <a14:hiddenFill xmlns="" xmlns:a14="http://schemas.microsoft.com/office/drawing/2010/main">
                <a:solidFill>
                  <a:srgbClr val="FFFFFF"/>
                </a:solidFill>
              </a14:hiddenFill>
            </a:ext>
          </a:extLst>
        </p:spPr>
      </p:pic>
      <p:pic>
        <p:nvPicPr>
          <p:cNvPr id="2059" name="Picture 11" descr="C:\Users\sapana ji\Desktop\presentation\IMG_20170730_113310.jpg"/>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2362201" y="4856018"/>
            <a:ext cx="2336657" cy="1849582"/>
          </a:xfrm>
          <a:prstGeom prst="rect">
            <a:avLst/>
          </a:prstGeom>
          <a:noFill/>
          <a:extLst>
            <a:ext uri="{909E8E84-426E-40DD-AFC4-6F175D3DCCD1}">
              <a14:hiddenFill xmlns="" xmlns:a14="http://schemas.microsoft.com/office/drawing/2010/main">
                <a:solidFill>
                  <a:srgbClr val="FFFFFF"/>
                </a:solidFill>
              </a14:hiddenFill>
            </a:ext>
          </a:extLst>
        </p:spPr>
      </p:pic>
      <p:pic>
        <p:nvPicPr>
          <p:cNvPr id="2060" name="Picture 12" descr="C:\Users\sapana ji\Desktop\presentation\IMG_20170730_110141.jpg"/>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4698858" y="4856018"/>
            <a:ext cx="1892443" cy="1849582"/>
          </a:xfrm>
          <a:prstGeom prst="rect">
            <a:avLst/>
          </a:prstGeom>
          <a:noFill/>
          <a:extLst>
            <a:ext uri="{909E8E84-426E-40DD-AFC4-6F175D3DCCD1}">
              <a14:hiddenFill xmlns="" xmlns:a14="http://schemas.microsoft.com/office/drawing/2010/main">
                <a:solidFill>
                  <a:srgbClr val="FFFFFF"/>
                </a:solidFill>
              </a14:hiddenFill>
            </a:ext>
          </a:extLst>
        </p:spPr>
      </p:pic>
      <p:pic>
        <p:nvPicPr>
          <p:cNvPr id="2061" name="Picture 13" descr="C:\Users\sapana ji\Desktop\presentation\IMG_20170730_113513.jpg"/>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6532417" y="4821381"/>
            <a:ext cx="2324099" cy="185650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836287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3074" name="Picture 2" descr="C:\Users\sapana ji\Desktop\presentation\IMG_20170730_113335.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07818" y="228602"/>
            <a:ext cx="4343400" cy="3103417"/>
          </a:xfrm>
          <a:prstGeom prst="rect">
            <a:avLst/>
          </a:prstGeom>
          <a:noFill/>
          <a:extLst>
            <a:ext uri="{909E8E84-426E-40DD-AFC4-6F175D3DCCD1}">
              <a14:hiddenFill xmlns="" xmlns:a14="http://schemas.microsoft.com/office/drawing/2010/main">
                <a:solidFill>
                  <a:srgbClr val="FFFFFF"/>
                </a:solidFill>
              </a14:hiddenFill>
            </a:ext>
          </a:extLst>
        </p:spPr>
      </p:pic>
      <p:pic>
        <p:nvPicPr>
          <p:cNvPr id="3075" name="Picture 3" descr="C:\Users\sapana ji\Desktop\presentation\IMG_20170730_102205.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58145" y="207820"/>
            <a:ext cx="4495800" cy="3124199"/>
          </a:xfrm>
          <a:prstGeom prst="rect">
            <a:avLst/>
          </a:prstGeom>
          <a:noFill/>
          <a:extLst>
            <a:ext uri="{909E8E84-426E-40DD-AFC4-6F175D3DCCD1}">
              <a14:hiddenFill xmlns="" xmlns:a14="http://schemas.microsoft.com/office/drawing/2010/main">
                <a:solidFill>
                  <a:srgbClr val="FFFFFF"/>
                </a:solidFill>
              </a14:hiddenFill>
            </a:ext>
          </a:extLst>
        </p:spPr>
      </p:pic>
      <p:pic>
        <p:nvPicPr>
          <p:cNvPr id="3076" name="Picture 4" descr="C:\Users\sapana ji\Desktop\presentation\IMG_20170730_113437.jpg"/>
          <p:cNvPicPr>
            <a:picLocks noGrp="1" noChangeAspect="1" noChangeArrowheads="1"/>
          </p:cNvPicPr>
          <p:nvPr>
            <p:ph idx="1"/>
          </p:nvPr>
        </p:nvPicPr>
        <p:blipFill>
          <a:blip r:embed="rId4">
            <a:extLst>
              <a:ext uri="{28A0092B-C50C-407E-A947-70E740481C1C}">
                <a14:useLocalDpi xmlns="" xmlns:a14="http://schemas.microsoft.com/office/drawing/2010/main" val="0"/>
              </a:ext>
            </a:extLst>
          </a:blip>
          <a:srcRect/>
          <a:stretch>
            <a:fillRect/>
          </a:stretch>
        </p:blipFill>
        <p:spPr bwMode="auto">
          <a:xfrm>
            <a:off x="214745" y="3372139"/>
            <a:ext cx="4336473" cy="3201842"/>
          </a:xfrm>
          <a:prstGeom prst="rect">
            <a:avLst/>
          </a:prstGeom>
          <a:noFill/>
          <a:extLst>
            <a:ext uri="{909E8E84-426E-40DD-AFC4-6F175D3DCCD1}">
              <a14:hiddenFill xmlns="" xmlns:a14="http://schemas.microsoft.com/office/drawing/2010/main">
                <a:solidFill>
                  <a:srgbClr val="FFFFFF"/>
                </a:solidFill>
              </a14:hiddenFill>
            </a:ext>
          </a:extLst>
        </p:spPr>
      </p:pic>
      <p:pic>
        <p:nvPicPr>
          <p:cNvPr id="3077" name="Picture 5" descr="C:\Users\sapana ji\Desktop\presentation\IMG_20170730_113409.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558146" y="3332020"/>
            <a:ext cx="4495800" cy="324196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7238303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1905000"/>
          </a:xfrm>
        </p:spPr>
        <p:txBody>
          <a:bodyPr>
            <a:normAutofit/>
          </a:bodyPr>
          <a:lstStyle/>
          <a:p>
            <a:pPr marL="0" indent="0" algn="ctr">
              <a:buNone/>
            </a:pPr>
            <a:r>
              <a:rPr lang="en-US" sz="4800" b="1" u="sng" dirty="0">
                <a:latin typeface="Times New Roman" panose="02020603050405020304" pitchFamily="18" charset="0"/>
                <a:cs typeface="Times New Roman" panose="02020603050405020304" pitchFamily="18" charset="0"/>
              </a:rPr>
              <a:t>Evolution of Sustainable Development </a:t>
            </a:r>
            <a:endParaRPr lang="en-US" sz="4800" u="sng" dirty="0"/>
          </a:p>
        </p:txBody>
      </p:sp>
    </p:spTree>
    <p:extLst>
      <p:ext uri="{BB962C8B-B14F-4D97-AF65-F5344CB8AC3E}">
        <p14:creationId xmlns:p14="http://schemas.microsoft.com/office/powerpoint/2010/main" xmlns="" val="1278191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C:\Users\sapana ji\Desktop\presentation\c.PN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3999" cy="6781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9380771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763000" cy="685800"/>
          </a:xfrm>
          <a:noFill/>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sz="3600" b="1" u="sng" dirty="0" smtClean="0">
                <a:solidFill>
                  <a:schemeClr val="tx1"/>
                </a:solidFill>
              </a:rPr>
              <a:t>A Short History of Sustainable Development</a:t>
            </a:r>
            <a:endParaRPr lang="en-US" b="1" u="sng" dirty="0">
              <a:solidFill>
                <a:schemeClr val="tx1"/>
              </a:solidFill>
            </a:endParaRPr>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US" sz="2800" dirty="0" smtClean="0"/>
              <a:t>Concept of sustainable development could begin with the US government’s National Environmental Policy Act (NEPA) of 1969.</a:t>
            </a:r>
          </a:p>
          <a:p>
            <a:pPr algn="just">
              <a:buFont typeface="Wingdings" pitchFamily="2" charset="2"/>
              <a:buChar char="Ø"/>
            </a:pPr>
            <a:endParaRPr lang="en-US" sz="2800" dirty="0" smtClean="0"/>
          </a:p>
          <a:p>
            <a:pPr algn="just">
              <a:buFont typeface="Wingdings" pitchFamily="2" charset="2"/>
              <a:buChar char="Ø"/>
            </a:pPr>
            <a:r>
              <a:rPr lang="en-US" sz="2800" dirty="0" smtClean="0"/>
              <a:t> It was  the product of </a:t>
            </a:r>
            <a:r>
              <a:rPr lang="en-US" sz="2800" dirty="0" smtClean="0">
                <a:solidFill>
                  <a:srgbClr val="FF0000"/>
                </a:solidFill>
              </a:rPr>
              <a:t>greater societal attention</a:t>
            </a:r>
            <a:r>
              <a:rPr lang="en-US" sz="2800" dirty="0" smtClean="0"/>
              <a:t> to the consequences of industrial pollution, awareness of which was promoted by the 1962 publication </a:t>
            </a:r>
            <a:r>
              <a:rPr lang="en-US" sz="2800" b="1" i="1" dirty="0" smtClean="0">
                <a:solidFill>
                  <a:srgbClr val="FF0000"/>
                </a:solidFill>
              </a:rPr>
              <a:t>Silent</a:t>
            </a:r>
            <a:r>
              <a:rPr lang="en-US" sz="2800" b="1" dirty="0" smtClean="0">
                <a:solidFill>
                  <a:srgbClr val="FF0000"/>
                </a:solidFill>
              </a:rPr>
              <a:t> </a:t>
            </a:r>
            <a:r>
              <a:rPr lang="en-US" sz="2800" b="1" i="1" dirty="0" smtClean="0">
                <a:solidFill>
                  <a:srgbClr val="FF0000"/>
                </a:solidFill>
              </a:rPr>
              <a:t>Spring</a:t>
            </a:r>
            <a:r>
              <a:rPr lang="en-US" sz="2800" dirty="0" smtClean="0"/>
              <a:t> by Rachael Carson</a:t>
            </a:r>
            <a:r>
              <a:rPr lang="en-US" dirty="0" smtClean="0"/>
              <a:t>.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143000"/>
            <a:ext cx="8229600" cy="5410200"/>
          </a:xfrm>
        </p:spPr>
        <p:txBody>
          <a:bodyPr>
            <a:normAutofit lnSpcReduction="10000"/>
          </a:bodyPr>
          <a:lstStyle/>
          <a:p>
            <a:pPr algn="just"/>
            <a:r>
              <a:rPr lang="en-US" sz="2800" dirty="0" smtClean="0"/>
              <a:t>The Environmental Protection Agency (EPA) opened its doors in 1970, promoting protection of the environment through research, standard-setting, and monitoring.</a:t>
            </a:r>
          </a:p>
          <a:p>
            <a:pPr algn="just"/>
            <a:endParaRPr lang="en-US" sz="2800" dirty="0" smtClean="0"/>
          </a:p>
          <a:p>
            <a:pPr algn="just"/>
            <a:r>
              <a:rPr lang="en-US" sz="2800" dirty="0" smtClean="0"/>
              <a:t>The next step in the growth of sustainable development as a mainstream concept and practice was the 1972 United Nations Conference on the </a:t>
            </a:r>
            <a:r>
              <a:rPr lang="en-US" sz="2800" b="1" dirty="0" smtClean="0">
                <a:solidFill>
                  <a:srgbClr val="FF0000"/>
                </a:solidFill>
              </a:rPr>
              <a:t>Human Environment, in Stockholm, Sweden.</a:t>
            </a:r>
            <a:r>
              <a:rPr lang="en-US" sz="2800" dirty="0" smtClean="0"/>
              <a:t> This conference “brought the industrialized and developing nations together to delineate the ‘rights’ of the human family to a healthy and productive environment.</a:t>
            </a:r>
            <a:endParaRPr lang="en-US" sz="2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066800"/>
            <a:ext cx="8229600" cy="5486400"/>
          </a:xfrm>
        </p:spPr>
        <p:txBody>
          <a:bodyPr>
            <a:noAutofit/>
          </a:bodyPr>
          <a:lstStyle/>
          <a:p>
            <a:pPr algn="just"/>
            <a:r>
              <a:rPr lang="en-US" sz="2800" dirty="0" smtClean="0"/>
              <a:t>The World Commission on Environment and Development (WCED) was tasked by the Secretary General of the UN, in 1983, to “re-examine critical environmental and development problems around the world and formulate realistic proposals to address them.”</a:t>
            </a:r>
          </a:p>
          <a:p>
            <a:pPr algn="just"/>
            <a:r>
              <a:rPr lang="en-US" sz="2800" dirty="0" smtClean="0"/>
              <a:t>This culminated in the 1987 </a:t>
            </a:r>
            <a:r>
              <a:rPr lang="en-US" sz="2800" dirty="0" err="1" smtClean="0"/>
              <a:t>Bruntland</a:t>
            </a:r>
            <a:r>
              <a:rPr lang="en-US" sz="2800" dirty="0" smtClean="0"/>
              <a:t> Report’s publication of “Our Common Future”, which established a suggested path for sustainable development on a global level and served to bring the concept of sustainability into the foreground on an international level.</a:t>
            </a:r>
            <a:endParaRPr lang="en-US" sz="28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600201"/>
            <a:ext cx="8229600" cy="3886200"/>
          </a:xfrm>
        </p:spPr>
        <p:txBody>
          <a:bodyPr>
            <a:normAutofit/>
          </a:bodyPr>
          <a:lstStyle/>
          <a:p>
            <a:pPr algn="just"/>
            <a:r>
              <a:rPr lang="en-US" sz="2800" dirty="0" smtClean="0"/>
              <a:t>A ground-breaking step came in 1992 with the first UN Conference on Environment and Development (UNCED) in Rio de Janeiro. At this conference, an agenda called Agenda 21 was adopted, which “recognized each nation’s right to pursue social and economic progress and assigned to States the responsibility of adopting a model of sustainable development.</a:t>
            </a:r>
            <a:endParaRPr lang="en-U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274638"/>
            <a:ext cx="2743200" cy="639762"/>
          </a:xfrm>
        </p:spPr>
        <p:txBody>
          <a:bodyPr>
            <a:normAutofit fontScale="90000"/>
          </a:bodyPr>
          <a:lstStyle/>
          <a:p>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algn="just">
              <a:buNone/>
            </a:pPr>
            <a:r>
              <a:rPr lang="en-US" dirty="0" smtClean="0"/>
              <a:t>    </a:t>
            </a:r>
            <a:r>
              <a:rPr lang="en-US" sz="2800" dirty="0" smtClean="0"/>
              <a:t>According to </a:t>
            </a:r>
            <a:r>
              <a:rPr lang="en-US" sz="2800" dirty="0" err="1" smtClean="0"/>
              <a:t>Brundtland</a:t>
            </a:r>
            <a:r>
              <a:rPr lang="en-US" sz="2800" dirty="0" smtClean="0"/>
              <a:t> (1987), sustainable development is development that meets the needs of the present without compromising the future generations to meet their own needs.</a:t>
            </a:r>
            <a:endParaRPr lang="en-US" sz="2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Another notable international protocol designed to guide the international community towards sustainable development, in this case particularly environmental, was the Kyoto Climate Agreement in 1997.</a:t>
            </a:r>
          </a:p>
          <a:p>
            <a:endParaRPr lang="en-US" dirty="0" smtClean="0"/>
          </a:p>
          <a:p>
            <a:r>
              <a:rPr lang="en-US" dirty="0" smtClean="0"/>
              <a:t>The Kyoto Protocol adopted in December 1997 and the Conferences of the Parties (COPs), held over the years, have made some advances relating to clarification of various aspects of financing and implementing sustainable development globally.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a:noFill/>
          <a:ln>
            <a:noFill/>
          </a:ln>
        </p:spPr>
        <p:style>
          <a:lnRef idx="3">
            <a:schemeClr val="lt1"/>
          </a:lnRef>
          <a:fillRef idx="1">
            <a:schemeClr val="accent6"/>
          </a:fillRef>
          <a:effectRef idx="1">
            <a:schemeClr val="accent6"/>
          </a:effectRef>
          <a:fontRef idx="minor">
            <a:schemeClr val="lt1"/>
          </a:fontRef>
        </p:style>
        <p:txBody>
          <a:bodyPr>
            <a:normAutofit/>
          </a:bodyPr>
          <a:lstStyle/>
          <a:p>
            <a:r>
              <a:rPr lang="en-US" sz="3200" b="1" cap="all" dirty="0" smtClean="0">
                <a:solidFill>
                  <a:schemeClr val="tx1"/>
                </a:solidFill>
                <a:latin typeface="Times New Roman" panose="02020603050405020304" pitchFamily="18" charset="0"/>
                <a:cs typeface="Times New Roman" panose="02020603050405020304" pitchFamily="18" charset="0"/>
              </a:rPr>
              <a:t>BACKGROUND ON THE SDG GOALS</a:t>
            </a:r>
            <a:endParaRPr lang="en-US" b="1" dirty="0">
              <a:solidFill>
                <a:schemeClr val="tx1"/>
              </a:solidFill>
            </a:endParaRPr>
          </a:p>
        </p:txBody>
      </p:sp>
      <p:sp>
        <p:nvSpPr>
          <p:cNvPr id="3" name="Content Placeholder 2"/>
          <p:cNvSpPr>
            <a:spLocks noGrp="1"/>
          </p:cNvSpPr>
          <p:nvPr>
            <p:ph idx="1"/>
          </p:nvPr>
        </p:nvSpPr>
        <p:spPr>
          <a:xfrm>
            <a:off x="139303" y="1443039"/>
            <a:ext cx="8861822" cy="5172075"/>
          </a:xfrm>
        </p:spPr>
        <p:txBody>
          <a:bodyPr>
            <a:normAutofit fontScale="85000" lnSpcReduction="20000"/>
          </a:bodyPr>
          <a:lstStyle/>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Sustainable Development Goals (SDGs) were born at the United Nations Conference on Sustainable Development in </a:t>
            </a:r>
            <a:r>
              <a:rPr lang="en-US" b="1" dirty="0">
                <a:latin typeface="Times New Roman" panose="02020603050405020304" pitchFamily="18" charset="0"/>
                <a:cs typeface="Times New Roman" panose="02020603050405020304" pitchFamily="18" charset="0"/>
              </a:rPr>
              <a:t>Rio de Janeiro in 2012</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One of the principal outcomes of Rio+20 was the call to produce a set of universally applicable sustainable development goals (SDGs) that balance the environmental, social and economic dimensions of sustainable  development.</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objective was to produce a set of universal goals that meet the urgent environmental, political and economic challenges facing our world</a:t>
            </a:r>
            <a:r>
              <a:rPr lang="en-US"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920033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chemeClr val="accent1"/>
                </a:solidFill>
                <a:latin typeface="Times New Roman" panose="02020603050405020304" pitchFamily="18" charset="0"/>
                <a:cs typeface="Times New Roman" panose="02020603050405020304" pitchFamily="18" charset="0"/>
              </a:rPr>
              <a:t>Cont.…</a:t>
            </a:r>
            <a:endParaRPr lang="en-US" dirty="0">
              <a:solidFill>
                <a:schemeClr val="accent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SDGs replace the Millennium Development Goals (MDGs), which started a global effort in 2000 to tackle the indignity of poverty. </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MDGs established measurable, universally-agreed objectives for tackling extreme poverty and hunger, preventing deadly diseases, and expanding primary education to all children, among other development priorities</a:t>
            </a:r>
            <a:endParaRPr lang="en-US" dirty="0"/>
          </a:p>
        </p:txBody>
      </p:sp>
      <p:sp>
        <p:nvSpPr>
          <p:cNvPr id="4" name="Slide Number Placeholder 3"/>
          <p:cNvSpPr>
            <a:spLocks noGrp="1"/>
          </p:cNvSpPr>
          <p:nvPr>
            <p:ph type="sldNum" sz="quarter" idx="12"/>
          </p:nvPr>
        </p:nvSpPr>
        <p:spPr/>
        <p:txBody>
          <a:bodyPr/>
          <a:lstStyle/>
          <a:p>
            <a:fld id="{DD88CB49-0FFE-4340-B901-A909D8AB9CB3}" type="slidenum">
              <a:rPr lang="en-US" smtClean="0"/>
              <a:pPr/>
              <a:t>42</a:t>
            </a:fld>
            <a:endParaRPr lang="en-US"/>
          </a:p>
        </p:txBody>
      </p:sp>
    </p:spTree>
    <p:extLst>
      <p:ext uri="{BB962C8B-B14F-4D97-AF65-F5344CB8AC3E}">
        <p14:creationId xmlns:p14="http://schemas.microsoft.com/office/powerpoint/2010/main" xmlns="" val="19041725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algn="ctr"/>
            <a:r>
              <a:rPr lang="en-US" dirty="0" smtClean="0">
                <a:solidFill>
                  <a:schemeClr val="accent1"/>
                </a:solidFill>
                <a:latin typeface="Times New Roman" panose="02020603050405020304" pitchFamily="18" charset="0"/>
                <a:cs typeface="Times New Roman" panose="02020603050405020304" pitchFamily="18" charset="0"/>
              </a:rPr>
              <a:t>Cont.….</a:t>
            </a:r>
            <a:endParaRPr lang="en-US" dirty="0">
              <a:solidFill>
                <a:schemeClr val="accent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4800" y="990600"/>
            <a:ext cx="8518922" cy="5562600"/>
          </a:xfrm>
        </p:spPr>
        <p:txBody>
          <a:bodyPr>
            <a:noAutofit/>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For 15 years, the MDGs drove progress in several important areas: </a:t>
            </a:r>
            <a:endParaRPr lang="en-US"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   Reducing </a:t>
            </a:r>
            <a:r>
              <a:rPr lang="en-US" sz="2400" dirty="0">
                <a:latin typeface="Times New Roman" panose="02020603050405020304" pitchFamily="18" charset="0"/>
                <a:cs typeface="Times New Roman" panose="02020603050405020304" pitchFamily="18" charset="0"/>
              </a:rPr>
              <a:t>income poverty, </a:t>
            </a:r>
            <a:r>
              <a:rPr lang="en-US" sz="2400" dirty="0" smtClean="0">
                <a:latin typeface="Times New Roman" panose="02020603050405020304" pitchFamily="18" charset="0"/>
                <a:cs typeface="Times New Roman" panose="02020603050405020304" pitchFamily="18" charset="0"/>
              </a:rPr>
              <a:t>providing </a:t>
            </a:r>
            <a:r>
              <a:rPr lang="en-US" sz="2400" dirty="0">
                <a:latin typeface="Times New Roman" panose="02020603050405020304" pitchFamily="18" charset="0"/>
                <a:cs typeface="Times New Roman" panose="02020603050405020304" pitchFamily="18" charset="0"/>
              </a:rPr>
              <a:t>much needed access to water and </a:t>
            </a:r>
            <a:r>
              <a:rPr lang="en-US" sz="2400" dirty="0" smtClean="0">
                <a:latin typeface="Times New Roman" panose="02020603050405020304" pitchFamily="18" charset="0"/>
                <a:cs typeface="Times New Roman" panose="02020603050405020304" pitchFamily="18" charset="0"/>
              </a:rPr>
              <a:t>   sanitation</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driving </a:t>
            </a:r>
            <a:r>
              <a:rPr lang="en-US" sz="2400" dirty="0">
                <a:latin typeface="Times New Roman" panose="02020603050405020304" pitchFamily="18" charset="0"/>
                <a:cs typeface="Times New Roman" panose="02020603050405020304" pitchFamily="18" charset="0"/>
              </a:rPr>
              <a:t>down child mortality and drastically improving maternal health</a:t>
            </a:r>
            <a:r>
              <a:rPr lang="en-US" sz="24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en-US"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They also kick-started a global movement for free primary education, inspiring countries to invest in their future generations. </a:t>
            </a:r>
            <a:endParaRPr lang="en-US"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Most </a:t>
            </a:r>
            <a:r>
              <a:rPr lang="en-US" sz="2400" dirty="0">
                <a:latin typeface="Times New Roman" panose="02020603050405020304" pitchFamily="18" charset="0"/>
                <a:cs typeface="Times New Roman" panose="02020603050405020304" pitchFamily="18" charset="0"/>
              </a:rPr>
              <a:t>significantly, the MDGs made huge strides in combatting HIV/AIDS and other treatable diseases such as malaria and tuberculosis.</a:t>
            </a:r>
          </a:p>
        </p:txBody>
      </p:sp>
    </p:spTree>
    <p:extLst>
      <p:ext uri="{BB962C8B-B14F-4D97-AF65-F5344CB8AC3E}">
        <p14:creationId xmlns:p14="http://schemas.microsoft.com/office/powerpoint/2010/main" xmlns="" val="33596587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685800"/>
          </a:xfrm>
          <a:noFill/>
        </p:spPr>
        <p:style>
          <a:lnRef idx="0">
            <a:schemeClr val="accent3"/>
          </a:lnRef>
          <a:fillRef idx="3">
            <a:schemeClr val="accent3"/>
          </a:fillRef>
          <a:effectRef idx="3">
            <a:schemeClr val="accent3"/>
          </a:effectRef>
          <a:fontRef idx="minor">
            <a:schemeClr val="lt1"/>
          </a:fontRef>
        </p:style>
        <p:txBody>
          <a:bodyPr>
            <a:noAutofit/>
          </a:bodyPr>
          <a:lstStyle/>
          <a:p>
            <a:r>
              <a:rPr lang="en-US" sz="4000" b="1" dirty="0" smtClean="0">
                <a:solidFill>
                  <a:schemeClr val="tx1"/>
                </a:solidFill>
                <a:latin typeface="Times New Roman" panose="02020603050405020304" pitchFamily="18" charset="0"/>
                <a:cs typeface="Times New Roman" panose="02020603050405020304" pitchFamily="18" charset="0"/>
              </a:rPr>
              <a:t>Key MDG achievements</a:t>
            </a:r>
            <a:endParaRPr lang="en-US" sz="5400" b="1" dirty="0">
              <a:solidFill>
                <a:schemeClr val="tx1"/>
              </a:solidFill>
            </a:endParaRPr>
          </a:p>
        </p:txBody>
      </p:sp>
      <p:sp>
        <p:nvSpPr>
          <p:cNvPr id="3" name="Content Placeholder 2"/>
          <p:cNvSpPr>
            <a:spLocks noGrp="1"/>
          </p:cNvSpPr>
          <p:nvPr>
            <p:ph idx="1"/>
          </p:nvPr>
        </p:nvSpPr>
        <p:spPr>
          <a:xfrm>
            <a:off x="228600" y="990600"/>
            <a:ext cx="3429001" cy="4876800"/>
          </a:xfrm>
          <a:ln>
            <a:solidFill>
              <a:schemeClr val="accent1"/>
            </a:solidFill>
          </a:ln>
        </p:spPr>
        <p:txBody>
          <a:bodyPr>
            <a:normAutofit fontScale="62500" lnSpcReduction="20000"/>
          </a:bodyPr>
          <a:lstStyle/>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More </a:t>
            </a:r>
            <a:r>
              <a:rPr lang="en-US" dirty="0">
                <a:latin typeface="Times New Roman" panose="02020603050405020304" pitchFamily="18" charset="0"/>
                <a:cs typeface="Times New Roman" panose="02020603050405020304" pitchFamily="18" charset="0"/>
              </a:rPr>
              <a:t>than 1 billion people have been lifted out of extreme poverty (since 1990</a:t>
            </a:r>
            <a:r>
              <a:rPr lang="en-US"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Child mortality dropped by more than half (since 1990</a:t>
            </a:r>
            <a:r>
              <a:rPr lang="en-US"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number of out of school children has dropped by more than half (since 1990</a:t>
            </a:r>
            <a:r>
              <a:rPr lang="en-US"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HIV/AIDS infections fell by almost 40 percent (since 2000)</a:t>
            </a:r>
          </a:p>
          <a:p>
            <a:pPr marL="0" indent="0">
              <a:buNone/>
            </a:pPr>
            <a:endParaRPr lang="en-US" dirty="0"/>
          </a:p>
        </p:txBody>
      </p:sp>
      <p:pic>
        <p:nvPicPr>
          <p:cNvPr id="4" name="Content Placeholder 3"/>
          <p:cNvPicPr>
            <a:picLocks noChangeAspect="1" noChangeArrowheads="1"/>
          </p:cNvPicPr>
          <p:nvPr/>
        </p:nvPicPr>
        <p:blipFill>
          <a:blip r:embed="rId2"/>
          <a:srcRect/>
          <a:stretch>
            <a:fillRect/>
          </a:stretch>
        </p:blipFill>
        <p:spPr bwMode="auto">
          <a:xfrm>
            <a:off x="3810000" y="990600"/>
            <a:ext cx="5044190" cy="4881561"/>
          </a:xfrm>
          <a:prstGeom prst="rect">
            <a:avLst/>
          </a:prstGeom>
          <a:noFill/>
          <a:ln w="9525">
            <a:solidFill>
              <a:schemeClr val="accent1"/>
            </a:solidFill>
            <a:miter lim="800000"/>
            <a:headEnd/>
            <a:tailEnd/>
          </a:ln>
          <a:effectLst/>
        </p:spPr>
      </p:pic>
    </p:spTree>
    <p:extLst>
      <p:ext uri="{BB962C8B-B14F-4D97-AF65-F5344CB8AC3E}">
        <p14:creationId xmlns:p14="http://schemas.microsoft.com/office/powerpoint/2010/main" xmlns="" val="9931944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accent1"/>
                </a:solidFill>
                <a:latin typeface="Times New Roman" panose="02020603050405020304" pitchFamily="18" charset="0"/>
                <a:cs typeface="Times New Roman" panose="02020603050405020304" pitchFamily="18" charset="0"/>
              </a:rPr>
              <a:t>Cont.….</a:t>
            </a:r>
            <a:endParaRPr lang="en-US" sz="4000" dirty="0">
              <a:solidFill>
                <a:schemeClr val="accent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4800" y="1371600"/>
            <a:ext cx="8353424" cy="4756150"/>
          </a:xfrm>
        </p:spPr>
        <p:txBody>
          <a:bodyPr>
            <a:normAutofit/>
          </a:bodyPr>
          <a:lstStyle/>
          <a:p>
            <a:pPr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The legacy and achievements of the MDGs provide us with valuable lessons and experience to begin work on the new goals. </a:t>
            </a:r>
            <a:endParaRPr lang="en-US" sz="28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sz="28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800" dirty="0" smtClean="0">
                <a:latin typeface="Times New Roman" panose="02020603050405020304" pitchFamily="18" charset="0"/>
                <a:cs typeface="Times New Roman" panose="02020603050405020304" pitchFamily="18" charset="0"/>
              </a:rPr>
              <a:t>But </a:t>
            </a:r>
            <a:r>
              <a:rPr lang="en-US" sz="2800" dirty="0">
                <a:latin typeface="Times New Roman" panose="02020603050405020304" pitchFamily="18" charset="0"/>
                <a:cs typeface="Times New Roman" panose="02020603050405020304" pitchFamily="18" charset="0"/>
              </a:rPr>
              <a:t>for millions of people around the world the job remains </a:t>
            </a:r>
            <a:r>
              <a:rPr lang="en-US" sz="2800" dirty="0" smtClean="0">
                <a:latin typeface="Times New Roman" panose="02020603050405020304" pitchFamily="18" charset="0"/>
                <a:cs typeface="Times New Roman" panose="02020603050405020304" pitchFamily="18" charset="0"/>
              </a:rPr>
              <a:t>unfinished.</a:t>
            </a:r>
          </a:p>
          <a:p>
            <a:pPr algn="just">
              <a:buFont typeface="Wingdings" panose="05000000000000000000" pitchFamily="2" charset="2"/>
              <a:buChar char="Ø"/>
            </a:pPr>
            <a:endParaRPr lang="en-US" sz="28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The SDGs are also an urgent call to shift the world onto a more sustainable path.</a:t>
            </a:r>
          </a:p>
          <a:p>
            <a:pPr marL="0" indent="0">
              <a:buNone/>
            </a:pPr>
            <a:endParaRPr lang="en-US" sz="2800" dirty="0"/>
          </a:p>
        </p:txBody>
      </p:sp>
    </p:spTree>
    <p:extLst>
      <p:ext uri="{BB962C8B-B14F-4D97-AF65-F5344CB8AC3E}">
        <p14:creationId xmlns:p14="http://schemas.microsoft.com/office/powerpoint/2010/main" xmlns="" val="28011195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0" y="228600"/>
            <a:ext cx="3200400" cy="457200"/>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304800" y="609600"/>
            <a:ext cx="8418909" cy="5943600"/>
          </a:xfrm>
        </p:spPr>
        <p:txBody>
          <a:bodyPr>
            <a:noAutofit/>
          </a:bodyPr>
          <a:lstStyle/>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SDGs are a bold commitment to finish what had been started, and tackle some of the more pressing challenges facing the world today.</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 All 17 Goals interconnect, meaning success in one affects success for others. </a:t>
            </a:r>
          </a:p>
          <a:p>
            <a:pPr algn="just">
              <a:buFont typeface="Wingdings" panose="05000000000000000000" pitchFamily="2" charset="2"/>
              <a:buChar char="Ø"/>
            </a:pPr>
            <a:endParaRPr lang="en-US"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Dealing with the threat of climate change impacts how we manage our fragile natural resources, achieving gender equality or better health helps eradicate poverty, and fostering peace and inclusive societies will reduce inequalities and help economies prosper. </a:t>
            </a:r>
          </a:p>
          <a:p>
            <a:pPr algn="just">
              <a:buFont typeface="Wingdings" panose="05000000000000000000" pitchFamily="2" charset="2"/>
              <a:buChar char="Ø"/>
            </a:pPr>
            <a:endParaRPr lang="en-US"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In short, this is the greatest chance we have to improve life for future generations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492436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a:noFill/>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b="1" dirty="0" smtClean="0">
                <a:solidFill>
                  <a:schemeClr val="tx1"/>
                </a:solidFill>
              </a:rPr>
              <a:t>Implementation of SDG</a:t>
            </a:r>
            <a:endParaRPr lang="en-US" b="1" dirty="0">
              <a:solidFill>
                <a:schemeClr val="tx1"/>
              </a:solidFill>
            </a:endParaRPr>
          </a:p>
        </p:txBody>
      </p:sp>
      <p:sp>
        <p:nvSpPr>
          <p:cNvPr id="3" name="Content Placeholder 2"/>
          <p:cNvSpPr>
            <a:spLocks noGrp="1"/>
          </p:cNvSpPr>
          <p:nvPr>
            <p:ph idx="1"/>
          </p:nvPr>
        </p:nvSpPr>
        <p:spPr/>
        <p:txBody>
          <a:bodyPr/>
          <a:lstStyle/>
          <a:p>
            <a:pPr algn="just"/>
            <a:r>
              <a:rPr lang="en-US" sz="2800" dirty="0" smtClean="0">
                <a:latin typeface="Times New Roman" panose="02020603050405020304" pitchFamily="18" charset="0"/>
                <a:cs typeface="Times New Roman" panose="02020603050405020304" pitchFamily="18" charset="0"/>
              </a:rPr>
              <a:t>On 1 January 2016, the world officially began implementation of the 2030 Agenda for Sustainable Development: </a:t>
            </a:r>
            <a:r>
              <a:rPr lang="en-US" sz="2800" b="1" dirty="0" smtClean="0">
                <a:solidFill>
                  <a:srgbClr val="FF0000"/>
                </a:solidFill>
                <a:latin typeface="Times New Roman" panose="02020603050405020304" pitchFamily="18" charset="0"/>
                <a:cs typeface="Times New Roman" panose="02020603050405020304" pitchFamily="18" charset="0"/>
              </a:rPr>
              <a:t>the transformative plan of action based on 17 Sustainable Development Goals:</a:t>
            </a:r>
            <a:r>
              <a:rPr lang="en-US" sz="2800" dirty="0" smtClean="0">
                <a:latin typeface="Times New Roman" panose="02020603050405020304" pitchFamily="18" charset="0"/>
                <a:cs typeface="Times New Roman" panose="02020603050405020304" pitchFamily="18" charset="0"/>
              </a:rPr>
              <a:t> to address urgent global challenges over the next 15 years.</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88" y="2071688"/>
            <a:ext cx="7886700" cy="4351338"/>
          </a:xfrm>
        </p:spPr>
        <p:txBody>
          <a:bodyPr>
            <a:normAutofit/>
          </a:bodyPr>
          <a:lstStyle/>
          <a:p>
            <a:pPr marL="0" indent="0" algn="ctr">
              <a:buNone/>
            </a:pPr>
            <a:r>
              <a:rPr lang="en-US" sz="4800" b="1" dirty="0">
                <a:latin typeface="Times New Roman" panose="02020603050405020304" pitchFamily="18" charset="0"/>
                <a:cs typeface="Times New Roman" panose="02020603050405020304" pitchFamily="18" charset="0"/>
              </a:rPr>
              <a:t>Environmental Issues and Sustainable </a:t>
            </a:r>
            <a:r>
              <a:rPr lang="en-US" sz="4800" b="1" dirty="0" smtClean="0">
                <a:latin typeface="Times New Roman" panose="02020603050405020304" pitchFamily="18" charset="0"/>
                <a:cs typeface="Times New Roman" panose="02020603050405020304" pitchFamily="18" charset="0"/>
              </a:rPr>
              <a:t>Development</a:t>
            </a:r>
          </a:p>
          <a:p>
            <a:pPr marL="0" indent="0" algn="ctr">
              <a:buNone/>
            </a:pPr>
            <a:endParaRPr lang="en-US" sz="4800" b="1" dirty="0" smtClean="0">
              <a:solidFill>
                <a:schemeClr val="accent5"/>
              </a:solidFill>
              <a:latin typeface="Times New Roman" panose="02020603050405020304" pitchFamily="18" charset="0"/>
              <a:cs typeface="Times New Roman" panose="02020603050405020304" pitchFamily="18" charset="0"/>
            </a:endParaRPr>
          </a:p>
          <a:p>
            <a:pPr marL="0" indent="0" algn="ctr">
              <a:buNone/>
            </a:pPr>
            <a:endParaRPr lang="en-US" sz="4800" b="1" dirty="0">
              <a:solidFill>
                <a:schemeClr val="accent5"/>
              </a:solidFill>
              <a:latin typeface="Times New Roman" panose="02020603050405020304" pitchFamily="18" charset="0"/>
              <a:cs typeface="Times New Roman" panose="02020603050405020304" pitchFamily="18" charset="0"/>
            </a:endParaRPr>
          </a:p>
          <a:p>
            <a:pPr marL="0" indent="0" algn="ctr">
              <a:buNone/>
            </a:pPr>
            <a:endParaRPr lang="en-US" sz="4800" b="1" dirty="0" smtClean="0">
              <a:solidFill>
                <a:schemeClr val="accent5"/>
              </a:solidFill>
              <a:latin typeface="Times New Roman" panose="02020603050405020304" pitchFamily="18" charset="0"/>
              <a:cs typeface="Times New Roman" panose="02020603050405020304" pitchFamily="18" charset="0"/>
            </a:endParaRPr>
          </a:p>
          <a:p>
            <a:pPr marL="0" indent="0" algn="ctr">
              <a:buNone/>
            </a:pPr>
            <a:endParaRPr lang="en-US" sz="4800" dirty="0"/>
          </a:p>
        </p:txBody>
      </p:sp>
      <p:sp>
        <p:nvSpPr>
          <p:cNvPr id="4" name="AutoShape 2" descr="SDG 13"/>
          <p:cNvSpPr>
            <a:spLocks noChangeAspect="1" noChangeArrowheads="1"/>
          </p:cNvSpPr>
          <p:nvPr/>
        </p:nvSpPr>
        <p:spPr bwMode="auto">
          <a:xfrm>
            <a:off x="116681" y="-144463"/>
            <a:ext cx="2286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SDG 13"/>
          <p:cNvSpPr>
            <a:spLocks noChangeAspect="1" noChangeArrowheads="1"/>
          </p:cNvSpPr>
          <p:nvPr/>
        </p:nvSpPr>
        <p:spPr bwMode="auto">
          <a:xfrm>
            <a:off x="-40481" y="254001"/>
            <a:ext cx="2286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8"/>
          <p:cNvSpPr>
            <a:spLocks noGrp="1"/>
          </p:cNvSpPr>
          <p:nvPr>
            <p:ph type="sldNum" sz="quarter" idx="12"/>
          </p:nvPr>
        </p:nvSpPr>
        <p:spPr/>
        <p:txBody>
          <a:bodyPr/>
          <a:lstStyle/>
          <a:p>
            <a:fld id="{DD88CB49-0FFE-4340-B901-A909D8AB9CB3}" type="slidenum">
              <a:rPr lang="en-US" smtClean="0"/>
              <a:pPr/>
              <a:t>48</a:t>
            </a:fld>
            <a:endParaRPr lang="en-US"/>
          </a:p>
        </p:txBody>
      </p:sp>
    </p:spTree>
    <p:extLst>
      <p:ext uri="{BB962C8B-B14F-4D97-AF65-F5344CB8AC3E}">
        <p14:creationId xmlns="" xmlns:p14="http://schemas.microsoft.com/office/powerpoint/2010/main" val="20920384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Environmental Issue</a:t>
            </a:r>
            <a:endParaRPr lang="en-US" b="1" u="sng" dirty="0"/>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Ø"/>
            </a:pPr>
            <a:r>
              <a:rPr lang="en-US" dirty="0" smtClean="0"/>
              <a:t>Urbanization</a:t>
            </a:r>
          </a:p>
          <a:p>
            <a:pPr>
              <a:buFont typeface="Wingdings" pitchFamily="2" charset="2"/>
              <a:buChar char="Ø"/>
            </a:pPr>
            <a:r>
              <a:rPr lang="en-US" dirty="0" smtClean="0"/>
              <a:t>Tourism</a:t>
            </a:r>
          </a:p>
          <a:p>
            <a:pPr>
              <a:buFont typeface="Wingdings" pitchFamily="2" charset="2"/>
              <a:buChar char="Ø"/>
            </a:pPr>
            <a:r>
              <a:rPr lang="en-US" dirty="0" smtClean="0"/>
              <a:t>Agriculture</a:t>
            </a:r>
          </a:p>
          <a:p>
            <a:pPr>
              <a:buFont typeface="Wingdings" pitchFamily="2" charset="2"/>
              <a:buChar char="Ø"/>
            </a:pPr>
            <a:r>
              <a:rPr lang="en-US" dirty="0" smtClean="0"/>
              <a:t>Pollution by Wastewater</a:t>
            </a:r>
          </a:p>
          <a:p>
            <a:pPr>
              <a:buFont typeface="Wingdings" pitchFamily="2" charset="2"/>
              <a:buChar char="Ø"/>
            </a:pPr>
            <a:r>
              <a:rPr lang="en-US" dirty="0" smtClean="0"/>
              <a:t>Pollution by Solid Waste and Marine Litter</a:t>
            </a:r>
          </a:p>
          <a:p>
            <a:pPr>
              <a:buFont typeface="Wingdings" pitchFamily="2" charset="2"/>
              <a:buChar char="Ø"/>
            </a:pPr>
            <a:r>
              <a:rPr lang="en-US" dirty="0" smtClean="0"/>
              <a:t>Industrial Emissions</a:t>
            </a:r>
          </a:p>
          <a:p>
            <a:pPr>
              <a:buFont typeface="Wingdings" pitchFamily="2" charset="2"/>
              <a:buChar char="Ø"/>
            </a:pPr>
            <a:r>
              <a:rPr lang="en-US" dirty="0" smtClean="0"/>
              <a:t>Maritime Traffic and Oil Spills</a:t>
            </a:r>
          </a:p>
          <a:p>
            <a:pPr>
              <a:buFont typeface="Wingdings" pitchFamily="2" charset="2"/>
              <a:buChar char="Ø"/>
            </a:pPr>
            <a:r>
              <a:rPr lang="en-US" dirty="0" smtClean="0"/>
              <a:t>Fisheries and Aquacultures</a:t>
            </a:r>
          </a:p>
          <a:p>
            <a:pPr>
              <a:buFont typeface="Wingdings" pitchFamily="2" charset="2"/>
              <a:buChar char="Ø"/>
            </a:pPr>
            <a:r>
              <a:rPr lang="en-US" dirty="0" smtClean="0"/>
              <a:t>Transport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92162"/>
          </a:xfrm>
          <a:noFill/>
          <a:ln>
            <a:noFill/>
          </a:ln>
        </p:spPr>
        <p:style>
          <a:lnRef idx="0">
            <a:schemeClr val="accent3"/>
          </a:lnRef>
          <a:fillRef idx="3">
            <a:schemeClr val="accent3"/>
          </a:fillRef>
          <a:effectRef idx="3">
            <a:schemeClr val="accent3"/>
          </a:effectRef>
          <a:fontRef idx="minor">
            <a:schemeClr val="lt1"/>
          </a:fontRef>
        </p:style>
        <p:txBody>
          <a:bodyPr/>
          <a:lstStyle/>
          <a:p>
            <a:r>
              <a:rPr lang="en-US" b="1" u="sng" dirty="0" smtClean="0">
                <a:solidFill>
                  <a:schemeClr val="tx1"/>
                </a:solidFill>
              </a:rPr>
              <a:t>Goal of sustainable development </a:t>
            </a:r>
            <a:endParaRPr lang="en-US" b="1" u="sng" dirty="0">
              <a:solidFill>
                <a:schemeClr val="tx1"/>
              </a:solidFill>
            </a:endParaRPr>
          </a:p>
        </p:txBody>
      </p:sp>
      <p:sp>
        <p:nvSpPr>
          <p:cNvPr id="3" name="Content Placeholder 2"/>
          <p:cNvSpPr>
            <a:spLocks noGrp="1"/>
          </p:cNvSpPr>
          <p:nvPr>
            <p:ph idx="1"/>
          </p:nvPr>
        </p:nvSpPr>
        <p:spPr>
          <a:xfrm>
            <a:off x="533400" y="1981200"/>
            <a:ext cx="8229600" cy="2743200"/>
          </a:xfrm>
        </p:spPr>
        <p:txBody>
          <a:bodyPr>
            <a:normAutofit/>
          </a:bodyPr>
          <a:lstStyle/>
          <a:p>
            <a:pPr algn="just"/>
            <a:r>
              <a:rPr lang="en-US" sz="2800" dirty="0" smtClean="0"/>
              <a:t>The overall goal of sustainable development  is the </a:t>
            </a:r>
            <a:r>
              <a:rPr lang="en-US" sz="2800" b="1" dirty="0" smtClean="0">
                <a:solidFill>
                  <a:srgbClr val="7030A0"/>
                </a:solidFill>
              </a:rPr>
              <a:t>long-term stability of the economy and environment; </a:t>
            </a:r>
            <a:r>
              <a:rPr lang="en-US" sz="2800" dirty="0" smtClean="0"/>
              <a:t>this is only achievable through the </a:t>
            </a:r>
            <a:r>
              <a:rPr lang="en-US" sz="2800" b="1" dirty="0" smtClean="0">
                <a:solidFill>
                  <a:srgbClr val="7030A0"/>
                </a:solidFill>
              </a:rPr>
              <a:t>integration and acknowledgement of economic, environmental, and social concerns </a:t>
            </a:r>
            <a:r>
              <a:rPr lang="en-US" sz="2800" dirty="0" smtClean="0"/>
              <a:t>throughout the decision making process. </a:t>
            </a:r>
            <a:endParaRPr lang="en-US" sz="2800"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153400" cy="838200"/>
          </a:xfrm>
        </p:spPr>
        <p:txBody>
          <a:bodyPr>
            <a:noAutofit/>
          </a:bodyPr>
          <a:lstStyle/>
          <a:p>
            <a:r>
              <a:rPr lang="en-US" sz="4000" b="1" dirty="0" smtClean="0">
                <a:cs typeface="Times New Roman" panose="02020603050405020304" pitchFamily="18" charset="0"/>
              </a:rPr>
              <a:t>Health Issues</a:t>
            </a:r>
            <a:r>
              <a:rPr lang="en-US" sz="5400" b="1" dirty="0"/>
              <a:t/>
            </a:r>
            <a:br>
              <a:rPr lang="en-US" sz="5400" b="1" dirty="0"/>
            </a:br>
            <a:endParaRPr lang="en-US" sz="5400" b="1" dirty="0"/>
          </a:p>
        </p:txBody>
      </p:sp>
      <p:sp>
        <p:nvSpPr>
          <p:cNvPr id="3" name="Content Placeholder 2"/>
          <p:cNvSpPr>
            <a:spLocks noGrp="1"/>
          </p:cNvSpPr>
          <p:nvPr>
            <p:ph idx="1"/>
          </p:nvPr>
        </p:nvSpPr>
        <p:spPr>
          <a:xfrm>
            <a:off x="533400" y="1524000"/>
            <a:ext cx="7981950" cy="4343400"/>
          </a:xfrm>
        </p:spPr>
        <p:txBody>
          <a:bodyPr>
            <a:normAutofit fontScale="70000" lnSpcReduction="20000"/>
          </a:bodyPr>
          <a:lstStyle/>
          <a:p>
            <a:pPr marL="0" indent="0" algn="just">
              <a:buNone/>
            </a:pPr>
            <a:r>
              <a:rPr lang="en-US" b="1" dirty="0" smtClean="0">
                <a:latin typeface="Times New Roman" panose="02020603050405020304" pitchFamily="18" charset="0"/>
                <a:cs typeface="Times New Roman" panose="02020603050405020304" pitchFamily="18" charset="0"/>
              </a:rPr>
              <a:t>Old </a:t>
            </a:r>
            <a:r>
              <a:rPr lang="en-US" b="1" dirty="0">
                <a:latin typeface="Times New Roman" panose="02020603050405020304" pitchFamily="18" charset="0"/>
                <a:cs typeface="Times New Roman" panose="02020603050405020304" pitchFamily="18" charset="0"/>
              </a:rPr>
              <a:t>and New Problems Occurring </a:t>
            </a:r>
            <a:r>
              <a:rPr lang="en-US" b="1" dirty="0" smtClean="0">
                <a:latin typeface="Times New Roman" panose="02020603050405020304" pitchFamily="18" charset="0"/>
                <a:cs typeface="Times New Roman" panose="02020603050405020304" pitchFamily="18" charset="0"/>
              </a:rPr>
              <a:t>Simultaneously</a:t>
            </a:r>
          </a:p>
          <a:p>
            <a:pPr marL="0" indent="0" algn="just">
              <a:buNone/>
            </a:pPr>
            <a:endParaRPr lang="en-US" b="1" i="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a:t>
            </a:r>
            <a:r>
              <a:rPr lang="en-US" dirty="0" smtClean="0">
                <a:latin typeface="Times New Roman" panose="02020603050405020304" pitchFamily="18" charset="0"/>
                <a:cs typeface="Times New Roman" panose="02020603050405020304" pitchFamily="18" charset="0"/>
              </a:rPr>
              <a:t>ealth </a:t>
            </a:r>
            <a:r>
              <a:rPr lang="en-US" dirty="0">
                <a:latin typeface="Times New Roman" panose="02020603050405020304" pitchFamily="18" charset="0"/>
                <a:cs typeface="Times New Roman" panose="02020603050405020304" pitchFamily="18" charset="0"/>
              </a:rPr>
              <a:t>hazards such as inadequate and unsafe food and </a:t>
            </a:r>
            <a:r>
              <a:rPr lang="en-US" dirty="0" smtClean="0">
                <a:latin typeface="Times New Roman" panose="02020603050405020304" pitchFamily="18" charset="0"/>
                <a:cs typeface="Times New Roman" panose="02020603050405020304" pitchFamily="18" charset="0"/>
              </a:rPr>
              <a:t>water, microbiological </a:t>
            </a:r>
            <a:r>
              <a:rPr lang="en-US" dirty="0">
                <a:latin typeface="Times New Roman" panose="02020603050405020304" pitchFamily="18" charset="0"/>
                <a:cs typeface="Times New Roman" panose="02020603050405020304" pitchFamily="18" charset="0"/>
              </a:rPr>
              <a:t>contamination of the environment and poor sanitation </a:t>
            </a:r>
            <a:r>
              <a:rPr lang="en-US" dirty="0" smtClean="0">
                <a:latin typeface="Times New Roman" panose="02020603050405020304" pitchFamily="18" charset="0"/>
                <a:cs typeface="Times New Roman" panose="02020603050405020304" pitchFamily="18" charset="0"/>
              </a:rPr>
              <a:t>and environmental </a:t>
            </a:r>
            <a:r>
              <a:rPr lang="en-US" dirty="0">
                <a:latin typeface="Times New Roman" panose="02020603050405020304" pitchFamily="18" charset="0"/>
                <a:cs typeface="Times New Roman" panose="02020603050405020304" pitchFamily="18" charset="0"/>
              </a:rPr>
              <a:t>hygiene are still prevalent. </a:t>
            </a: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addition, new environment </a:t>
            </a:r>
            <a:r>
              <a:rPr lang="en-US" dirty="0" smtClean="0">
                <a:latin typeface="Times New Roman" panose="02020603050405020304" pitchFamily="18" charset="0"/>
                <a:cs typeface="Times New Roman" panose="02020603050405020304" pitchFamily="18" charset="0"/>
              </a:rPr>
              <a:t>and </a:t>
            </a:r>
            <a:r>
              <a:rPr lang="en-US" dirty="0">
                <a:latin typeface="Times New Roman" panose="02020603050405020304" pitchFamily="18" charset="0"/>
                <a:cs typeface="Times New Roman" panose="02020603050405020304" pitchFamily="18" charset="0"/>
              </a:rPr>
              <a:t>development problems have emerged, some of which appear to threaten the </a:t>
            </a:r>
            <a:r>
              <a:rPr lang="en-US" dirty="0" smtClean="0">
                <a:latin typeface="Times New Roman" panose="02020603050405020304" pitchFamily="18" charset="0"/>
                <a:cs typeface="Times New Roman" panose="02020603050405020304" pitchFamily="18" charset="0"/>
              </a:rPr>
              <a:t>entire ecosystem.</a:t>
            </a:r>
          </a:p>
          <a:p>
            <a:pPr algn="just">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Many of the “newer” hazards associated with chemical contamination of the environment are as significant for developing countries as they are for industrialized countries</a:t>
            </a:r>
            <a:r>
              <a:rPr lang="en-US" sz="24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p>
          <a:p>
            <a:pPr>
              <a:buFont typeface="Wingdings" panose="05000000000000000000" pitchFamily="2" charset="2"/>
              <a:buChar char="Ø"/>
            </a:pPr>
            <a:endParaRPr lang="en-US" dirty="0"/>
          </a:p>
        </p:txBody>
      </p:sp>
      <p:sp>
        <p:nvSpPr>
          <p:cNvPr id="4" name="Slide Number Placeholder 3"/>
          <p:cNvSpPr>
            <a:spLocks noGrp="1"/>
          </p:cNvSpPr>
          <p:nvPr>
            <p:ph type="sldNum" sz="quarter" idx="12"/>
          </p:nvPr>
        </p:nvSpPr>
        <p:spPr/>
        <p:txBody>
          <a:bodyPr/>
          <a:lstStyle/>
          <a:p>
            <a:fld id="{DD88CB49-0FFE-4340-B901-A909D8AB9CB3}" type="slidenum">
              <a:rPr lang="en-US" smtClean="0"/>
              <a:pPr/>
              <a:t>50</a:t>
            </a:fld>
            <a:endParaRPr lang="en-US"/>
          </a:p>
        </p:txBody>
      </p:sp>
    </p:spTree>
    <p:extLst>
      <p:ext uri="{BB962C8B-B14F-4D97-AF65-F5344CB8AC3E}">
        <p14:creationId xmlns="" xmlns:p14="http://schemas.microsoft.com/office/powerpoint/2010/main" val="32705957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8459" y="-167138"/>
            <a:ext cx="2032664" cy="794935"/>
          </a:xfrm>
        </p:spPr>
        <p:txBody>
          <a:bodyPr/>
          <a:lstStyle/>
          <a:p>
            <a:r>
              <a:rPr lang="en-US" dirty="0" smtClean="0">
                <a:solidFill>
                  <a:schemeClr val="accent1">
                    <a:lumMod val="60000"/>
                    <a:lumOff val="40000"/>
                  </a:schemeClr>
                </a:solidFill>
              </a:rPr>
              <a:t>Cont.…</a:t>
            </a:r>
            <a:endParaRPr lang="en-US" dirty="0">
              <a:solidFill>
                <a:schemeClr val="accent1">
                  <a:lumMod val="60000"/>
                  <a:lumOff val="40000"/>
                </a:schemeClr>
              </a:solidFill>
            </a:endParaRPr>
          </a:p>
        </p:txBody>
      </p:sp>
      <p:sp>
        <p:nvSpPr>
          <p:cNvPr id="3" name="Content Placeholder 2"/>
          <p:cNvSpPr>
            <a:spLocks noGrp="1"/>
          </p:cNvSpPr>
          <p:nvPr>
            <p:ph idx="1"/>
          </p:nvPr>
        </p:nvSpPr>
        <p:spPr>
          <a:xfrm>
            <a:off x="228600" y="990600"/>
            <a:ext cx="8748215" cy="5562600"/>
          </a:xfrm>
        </p:spPr>
        <p:txBody>
          <a:bodyPr>
            <a:normAutofit fontScale="77500" lnSpcReduction="20000"/>
          </a:bodyPr>
          <a:lstStyle/>
          <a:p>
            <a:pPr>
              <a:buNone/>
            </a:pPr>
            <a:endParaRPr lang="en-US" dirty="0" smtClean="0"/>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 industrialized countries, typical health and environmental problems include outdoor air pollution, radon in homes and schools, the “sick building” syndrome, toxic chemicals in drinking-water, non-ionizing electromagnetic radiation and pesticide residues in food.</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In developing countries, health and environmental problems are often related to poverty and arise largely as a result of such factors as rapid, uncontrolled urbanization and agricultural and land-use practices.</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In addition to hazards related to pollution, vector-borne environmental diseases may be prevalent as well as health and environmental problems associated with a lack of proper shelter, water and sanitation or poor food hygiene.</a:t>
            </a:r>
          </a:p>
          <a:p>
            <a:pPr>
              <a:buFont typeface="Wingdings" panose="05000000000000000000" pitchFamily="2" charset="2"/>
              <a:buChar char="Ø"/>
            </a:pPr>
            <a:endParaRPr lang="en-US" dirty="0"/>
          </a:p>
        </p:txBody>
      </p:sp>
      <p:sp>
        <p:nvSpPr>
          <p:cNvPr id="4" name="Slide Number Placeholder 3"/>
          <p:cNvSpPr>
            <a:spLocks noGrp="1"/>
          </p:cNvSpPr>
          <p:nvPr>
            <p:ph type="sldNum" sz="quarter" idx="12"/>
          </p:nvPr>
        </p:nvSpPr>
        <p:spPr/>
        <p:txBody>
          <a:bodyPr/>
          <a:lstStyle/>
          <a:p>
            <a:fld id="{DD88CB49-0FFE-4340-B901-A909D8AB9CB3}" type="slidenum">
              <a:rPr lang="en-US" smtClean="0"/>
              <a:pPr/>
              <a:t>51</a:t>
            </a:fld>
            <a:endParaRPr lang="en-US"/>
          </a:p>
        </p:txBody>
      </p:sp>
    </p:spTree>
    <p:extLst>
      <p:ext uri="{BB962C8B-B14F-4D97-AF65-F5344CB8AC3E}">
        <p14:creationId xmlns="" xmlns:p14="http://schemas.microsoft.com/office/powerpoint/2010/main" val="475309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60000"/>
                    <a:lumOff val="40000"/>
                  </a:schemeClr>
                </a:solidFill>
              </a:rPr>
              <a:t>Cont.…</a:t>
            </a:r>
            <a:endParaRPr lang="en-US" dirty="0">
              <a:solidFill>
                <a:schemeClr val="accent1">
                  <a:lumMod val="60000"/>
                  <a:lumOff val="40000"/>
                </a:schemeClr>
              </a:solidFill>
            </a:endParaRPr>
          </a:p>
        </p:txBody>
      </p:sp>
      <p:sp>
        <p:nvSpPr>
          <p:cNvPr id="3" name="Content Placeholder 2"/>
          <p:cNvSpPr>
            <a:spLocks noGrp="1"/>
          </p:cNvSpPr>
          <p:nvPr>
            <p:ph idx="1"/>
          </p:nvPr>
        </p:nvSpPr>
        <p:spPr/>
        <p:txBody>
          <a:bodyPr/>
          <a:lstStyle/>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For </a:t>
            </a:r>
            <a:r>
              <a:rPr lang="en-US" dirty="0" smtClean="0">
                <a:latin typeface="Times New Roman" panose="02020603050405020304" pitchFamily="18" charset="0"/>
                <a:cs typeface="Times New Roman" panose="02020603050405020304" pitchFamily="18" charset="0"/>
              </a:rPr>
              <a:t>example, pesticides </a:t>
            </a:r>
            <a:r>
              <a:rPr lang="en-US" dirty="0">
                <a:latin typeface="Times New Roman" panose="02020603050405020304" pitchFamily="18" charset="0"/>
                <a:cs typeface="Times New Roman" panose="02020603050405020304" pitchFamily="18" charset="0"/>
              </a:rPr>
              <a:t>and </a:t>
            </a:r>
            <a:r>
              <a:rPr lang="en-US" dirty="0" err="1">
                <a:latin typeface="Times New Roman" panose="02020603050405020304" pitchFamily="18" charset="0"/>
                <a:cs typeface="Times New Roman" panose="02020603050405020304" pitchFamily="18" charset="0"/>
              </a:rPr>
              <a:t>faeces</a:t>
            </a:r>
            <a:r>
              <a:rPr lang="en-US" dirty="0">
                <a:latin typeface="Times New Roman" panose="02020603050405020304" pitchFamily="18" charset="0"/>
                <a:cs typeface="Times New Roman" panose="02020603050405020304" pitchFamily="18" charset="0"/>
              </a:rPr>
              <a:t> may contaminate the same water supplies and air pollution </a:t>
            </a:r>
            <a:r>
              <a:rPr lang="en-US" dirty="0" smtClean="0">
                <a:latin typeface="Times New Roman" panose="02020603050405020304" pitchFamily="18" charset="0"/>
                <a:cs typeface="Times New Roman" panose="02020603050405020304" pitchFamily="18" charset="0"/>
              </a:rPr>
              <a:t>may stem </a:t>
            </a:r>
            <a:r>
              <a:rPr lang="en-US" dirty="0">
                <a:latin typeface="Times New Roman" panose="02020603050405020304" pitchFamily="18" charset="0"/>
                <a:cs typeface="Times New Roman" panose="02020603050405020304" pitchFamily="18" charset="0"/>
              </a:rPr>
              <a:t>simultaneously from burning dirty household fuels and industrial use of </a:t>
            </a:r>
            <a:r>
              <a:rPr lang="en-US" dirty="0" smtClean="0">
                <a:latin typeface="Times New Roman" panose="02020603050405020304" pitchFamily="18" charset="0"/>
                <a:cs typeface="Times New Roman" panose="02020603050405020304" pitchFamily="18" charset="0"/>
              </a:rPr>
              <a:t>fossil fuels</a:t>
            </a:r>
            <a:r>
              <a:rPr lang="en-US" dirty="0">
                <a:latin typeface="Times New Roman" panose="02020603050405020304" pitchFamily="18" charset="0"/>
                <a:cs typeface="Times New Roman" panose="02020603050405020304" pitchFamily="18" charset="0"/>
              </a:rPr>
              <a:t>.</a:t>
            </a:r>
          </a:p>
        </p:txBody>
      </p:sp>
      <p:sp>
        <p:nvSpPr>
          <p:cNvPr id="4" name="Slide Number Placeholder 3"/>
          <p:cNvSpPr>
            <a:spLocks noGrp="1"/>
          </p:cNvSpPr>
          <p:nvPr>
            <p:ph type="sldNum" sz="quarter" idx="12"/>
          </p:nvPr>
        </p:nvSpPr>
        <p:spPr/>
        <p:txBody>
          <a:bodyPr/>
          <a:lstStyle/>
          <a:p>
            <a:fld id="{DD88CB49-0FFE-4340-B901-A909D8AB9CB3}" type="slidenum">
              <a:rPr lang="en-US" smtClean="0"/>
              <a:pPr/>
              <a:t>52</a:t>
            </a:fld>
            <a:endParaRPr lang="en-US"/>
          </a:p>
        </p:txBody>
      </p:sp>
    </p:spTree>
    <p:extLst>
      <p:ext uri="{BB962C8B-B14F-4D97-AF65-F5344CB8AC3E}">
        <p14:creationId xmlns="" xmlns:p14="http://schemas.microsoft.com/office/powerpoint/2010/main" val="23848806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868362"/>
          </a:xfrm>
        </p:spPr>
        <p:txBody>
          <a:bodyPr>
            <a:normAutofit fontScale="90000"/>
          </a:bodyPr>
          <a:lstStyle/>
          <a:p>
            <a:r>
              <a:rPr lang="en-US" sz="4000" b="1" dirty="0">
                <a:latin typeface="Times New Roman" panose="02020603050405020304" pitchFamily="18" charset="0"/>
                <a:cs typeface="Times New Roman" panose="02020603050405020304" pitchFamily="18" charset="0"/>
              </a:rPr>
              <a:t>From Local to Global </a:t>
            </a:r>
            <a:r>
              <a:rPr lang="en-US" sz="4000" b="1" dirty="0" smtClean="0">
                <a:latin typeface="Times New Roman" panose="02020603050405020304" pitchFamily="18" charset="0"/>
                <a:cs typeface="Times New Roman" panose="02020603050405020304" pitchFamily="18" charset="0"/>
              </a:rPr>
              <a:t>environmental Issues</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pPr marL="571500" indent="-571500" algn="just">
              <a:buFont typeface="+mj-lt"/>
              <a:buAutoNum type="romanLcPeriod"/>
            </a:pPr>
            <a:r>
              <a:rPr lang="en-US" sz="2800" dirty="0">
                <a:latin typeface="Times New Roman" panose="02020603050405020304" pitchFamily="18" charset="0"/>
                <a:cs typeface="Times New Roman" panose="02020603050405020304" pitchFamily="18" charset="0"/>
              </a:rPr>
              <a:t>Health concerns associated with air and water </a:t>
            </a:r>
            <a:r>
              <a:rPr lang="en-US" sz="2800" dirty="0" smtClean="0">
                <a:latin typeface="Times New Roman" panose="02020603050405020304" pitchFamily="18" charset="0"/>
                <a:cs typeface="Times New Roman" panose="02020603050405020304" pitchFamily="18" charset="0"/>
              </a:rPr>
              <a:t>pollution</a:t>
            </a:r>
          </a:p>
          <a:p>
            <a:pPr marL="571500" indent="-571500" algn="just">
              <a:buFont typeface="+mj-lt"/>
              <a:buAutoNum type="romanLcPeriod"/>
            </a:pPr>
            <a:r>
              <a:rPr lang="en-US" sz="2800" dirty="0" smtClean="0">
                <a:latin typeface="Times New Roman" panose="02020603050405020304" pitchFamily="18" charset="0"/>
                <a:cs typeface="Times New Roman" panose="02020603050405020304" pitchFamily="18" charset="0"/>
              </a:rPr>
              <a:t>Water </a:t>
            </a:r>
            <a:r>
              <a:rPr lang="en-US" sz="2800" dirty="0">
                <a:latin typeface="Times New Roman" panose="02020603050405020304" pitchFamily="18" charset="0"/>
                <a:cs typeface="Times New Roman" panose="02020603050405020304" pitchFamily="18" charset="0"/>
              </a:rPr>
              <a:t>supply and </a:t>
            </a:r>
            <a:r>
              <a:rPr lang="en-US" sz="2800" dirty="0" smtClean="0">
                <a:latin typeface="Times New Roman" panose="02020603050405020304" pitchFamily="18" charset="0"/>
                <a:cs typeface="Times New Roman" panose="02020603050405020304" pitchFamily="18" charset="0"/>
              </a:rPr>
              <a:t>sanitation</a:t>
            </a:r>
          </a:p>
          <a:p>
            <a:pPr marL="571500" indent="-571500" algn="just">
              <a:buFont typeface="+mj-lt"/>
              <a:buAutoNum type="romanLcPeriod"/>
            </a:pPr>
            <a:r>
              <a:rPr lang="en-US" sz="2800" dirty="0" smtClean="0">
                <a:latin typeface="Times New Roman" panose="02020603050405020304" pitchFamily="18" charset="0"/>
                <a:cs typeface="Times New Roman" panose="02020603050405020304" pitchFamily="18" charset="0"/>
              </a:rPr>
              <a:t>Waste </a:t>
            </a:r>
            <a:r>
              <a:rPr lang="en-US" sz="2800" dirty="0">
                <a:latin typeface="Times New Roman" panose="02020603050405020304" pitchFamily="18" charset="0"/>
                <a:cs typeface="Times New Roman" panose="02020603050405020304" pitchFamily="18" charset="0"/>
              </a:rPr>
              <a:t>disposal or chemicals and food may be particularly relevant at the local or </a:t>
            </a:r>
            <a:r>
              <a:rPr lang="en-US" sz="2800" dirty="0" smtClean="0">
                <a:latin typeface="Times New Roman" panose="02020603050405020304" pitchFamily="18" charset="0"/>
                <a:cs typeface="Times New Roman" panose="02020603050405020304" pitchFamily="18" charset="0"/>
              </a:rPr>
              <a:t>micro level </a:t>
            </a:r>
            <a:r>
              <a:rPr lang="en-US" sz="2800" dirty="0">
                <a:latin typeface="Times New Roman" panose="02020603050405020304" pitchFamily="18" charset="0"/>
                <a:cs typeface="Times New Roman" panose="02020603050405020304" pitchFamily="18" charset="0"/>
              </a:rPr>
              <a:t>(for example, lead in household dust or environmental tobacco </a:t>
            </a:r>
            <a:r>
              <a:rPr lang="en-US" sz="2800" dirty="0" smtClean="0">
                <a:latin typeface="Times New Roman" panose="02020603050405020304" pitchFamily="18" charset="0"/>
                <a:cs typeface="Times New Roman" panose="02020603050405020304" pitchFamily="18" charset="0"/>
              </a:rPr>
              <a:t>smoke)</a:t>
            </a:r>
          </a:p>
          <a:p>
            <a:pPr marL="571500" indent="-571500" algn="just">
              <a:buFont typeface="+mj-lt"/>
              <a:buAutoNum type="romanLcPeriod"/>
            </a:pPr>
            <a:r>
              <a:rPr lang="en-US" sz="2800" dirty="0" smtClean="0">
                <a:latin typeface="Times New Roman" panose="02020603050405020304" pitchFamily="18" charset="0"/>
                <a:cs typeface="Times New Roman" panose="02020603050405020304" pitchFamily="18" charset="0"/>
              </a:rPr>
              <a:t>Depletion </a:t>
            </a:r>
            <a:r>
              <a:rPr lang="en-US" sz="2800" dirty="0">
                <a:latin typeface="Times New Roman" panose="02020603050405020304" pitchFamily="18" charset="0"/>
                <a:cs typeface="Times New Roman" panose="02020603050405020304" pitchFamily="18" charset="0"/>
              </a:rPr>
              <a:t>of the ozone </a:t>
            </a:r>
            <a:r>
              <a:rPr lang="en-US" sz="2800" dirty="0" smtClean="0">
                <a:latin typeface="Times New Roman" panose="02020603050405020304" pitchFamily="18" charset="0"/>
                <a:cs typeface="Times New Roman" panose="02020603050405020304" pitchFamily="18" charset="0"/>
              </a:rPr>
              <a:t>layer</a:t>
            </a:r>
          </a:p>
          <a:p>
            <a:pPr marL="571500" indent="-571500" algn="just">
              <a:buFont typeface="+mj-lt"/>
              <a:buAutoNum type="romanLcPeriod"/>
            </a:pPr>
            <a:r>
              <a:rPr lang="en-US" sz="2800" dirty="0" smtClean="0">
                <a:latin typeface="Times New Roman" panose="02020603050405020304" pitchFamily="18" charset="0"/>
                <a:cs typeface="Times New Roman" panose="02020603050405020304" pitchFamily="18" charset="0"/>
              </a:rPr>
              <a:t>Global </a:t>
            </a:r>
            <a:r>
              <a:rPr lang="en-US" sz="2800" dirty="0">
                <a:latin typeface="Times New Roman" panose="02020603050405020304" pitchFamily="18" charset="0"/>
                <a:cs typeface="Times New Roman" panose="02020603050405020304" pitchFamily="18" charset="0"/>
              </a:rPr>
              <a:t>climate </a:t>
            </a:r>
            <a:r>
              <a:rPr lang="en-US" sz="2800" dirty="0" smtClean="0">
                <a:latin typeface="Times New Roman" panose="02020603050405020304" pitchFamily="18" charset="0"/>
                <a:cs typeface="Times New Roman" panose="02020603050405020304" pitchFamily="18" charset="0"/>
              </a:rPr>
              <a:t>change</a:t>
            </a:r>
          </a:p>
          <a:p>
            <a:pPr marL="571500" indent="-571500" algn="just">
              <a:buFont typeface="+mj-lt"/>
              <a:buAutoNum type="romanLcPeriod"/>
            </a:pP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L</a:t>
            </a:r>
            <a:r>
              <a:rPr lang="en-US" sz="2800" dirty="0" smtClean="0">
                <a:latin typeface="Times New Roman" panose="02020603050405020304" pitchFamily="18" charset="0"/>
                <a:cs typeface="Times New Roman" panose="02020603050405020304" pitchFamily="18" charset="0"/>
              </a:rPr>
              <a:t>ong-range </a:t>
            </a:r>
            <a:r>
              <a:rPr lang="en-US" sz="2800" dirty="0">
                <a:latin typeface="Times New Roman" panose="02020603050405020304" pitchFamily="18" charset="0"/>
                <a:cs typeface="Times New Roman" panose="02020603050405020304" pitchFamily="18" charset="0"/>
              </a:rPr>
              <a:t>transport of air pollution or marine pollution).</a:t>
            </a:r>
          </a:p>
          <a:p>
            <a:pPr marL="571500" indent="-571500">
              <a:buFont typeface="+mj-lt"/>
              <a:buAutoNum type="romanLcPeriod"/>
            </a:pPr>
            <a:endParaRPr lang="en-US" sz="2800" dirty="0"/>
          </a:p>
        </p:txBody>
      </p:sp>
      <p:sp>
        <p:nvSpPr>
          <p:cNvPr id="4" name="Slide Number Placeholder 3"/>
          <p:cNvSpPr>
            <a:spLocks noGrp="1"/>
          </p:cNvSpPr>
          <p:nvPr>
            <p:ph type="sldNum" sz="quarter" idx="12"/>
          </p:nvPr>
        </p:nvSpPr>
        <p:spPr/>
        <p:txBody>
          <a:bodyPr/>
          <a:lstStyle/>
          <a:p>
            <a:fld id="{DD88CB49-0FFE-4340-B901-A909D8AB9CB3}" type="slidenum">
              <a:rPr lang="en-US" smtClean="0"/>
              <a:pPr/>
              <a:t>53</a:t>
            </a:fld>
            <a:endParaRPr lang="en-US"/>
          </a:p>
        </p:txBody>
      </p:sp>
    </p:spTree>
    <p:extLst>
      <p:ext uri="{BB962C8B-B14F-4D97-AF65-F5344CB8AC3E}">
        <p14:creationId xmlns="" xmlns:p14="http://schemas.microsoft.com/office/powerpoint/2010/main" val="5891405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accent1">
                    <a:lumMod val="60000"/>
                    <a:lumOff val="40000"/>
                  </a:schemeClr>
                </a:solidFill>
                <a:latin typeface="Times New Roman" panose="02020603050405020304" pitchFamily="18" charset="0"/>
                <a:cs typeface="Times New Roman" panose="02020603050405020304" pitchFamily="18" charset="0"/>
              </a:rPr>
              <a:t>From Rural to Urban Dimensions</a:t>
            </a:r>
            <a:endParaRPr lang="en-US" sz="3600" dirty="0">
              <a:solidFill>
                <a:schemeClr val="accent1">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Urban growth has </a:t>
            </a:r>
            <a:r>
              <a:rPr lang="en-US" dirty="0" smtClean="0">
                <a:latin typeface="Times New Roman" panose="02020603050405020304" pitchFamily="18" charset="0"/>
                <a:cs typeface="Times New Roman" panose="02020603050405020304" pitchFamily="18" charset="0"/>
              </a:rPr>
              <a:t>exposed populations </a:t>
            </a:r>
            <a:r>
              <a:rPr lang="en-US" dirty="0">
                <a:latin typeface="Times New Roman" panose="02020603050405020304" pitchFamily="18" charset="0"/>
                <a:cs typeface="Times New Roman" panose="02020603050405020304" pitchFamily="18" charset="0"/>
              </a:rPr>
              <a:t>to serious environmental hazards and has outstripped the capacity </a:t>
            </a:r>
            <a:r>
              <a:rPr lang="en-US" dirty="0" smtClean="0">
                <a:latin typeface="Times New Roman" panose="02020603050405020304" pitchFamily="18" charset="0"/>
                <a:cs typeface="Times New Roman" panose="02020603050405020304" pitchFamily="18" charset="0"/>
              </a:rPr>
              <a:t>of municipal </a:t>
            </a:r>
            <a:r>
              <a:rPr lang="en-US" dirty="0">
                <a:latin typeface="Times New Roman" panose="02020603050405020304" pitchFamily="18" charset="0"/>
                <a:cs typeface="Times New Roman" panose="02020603050405020304" pitchFamily="18" charset="0"/>
              </a:rPr>
              <a:t>and local governments to provide even basic health services.</a:t>
            </a:r>
          </a:p>
        </p:txBody>
      </p:sp>
      <p:sp>
        <p:nvSpPr>
          <p:cNvPr id="4" name="Slide Number Placeholder 3"/>
          <p:cNvSpPr>
            <a:spLocks noGrp="1"/>
          </p:cNvSpPr>
          <p:nvPr>
            <p:ph type="sldNum" sz="quarter" idx="12"/>
          </p:nvPr>
        </p:nvSpPr>
        <p:spPr/>
        <p:txBody>
          <a:bodyPr/>
          <a:lstStyle/>
          <a:p>
            <a:fld id="{DD88CB49-0FFE-4340-B901-A909D8AB9CB3}" type="slidenum">
              <a:rPr lang="en-US" smtClean="0"/>
              <a:pPr/>
              <a:t>54</a:t>
            </a:fld>
            <a:endParaRPr lang="en-US"/>
          </a:p>
        </p:txBody>
      </p:sp>
    </p:spTree>
    <p:extLst>
      <p:ext uri="{BB962C8B-B14F-4D97-AF65-F5344CB8AC3E}">
        <p14:creationId xmlns="" xmlns:p14="http://schemas.microsoft.com/office/powerpoint/2010/main" val="12077206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chemeClr val="accent1">
                    <a:lumMod val="60000"/>
                    <a:lumOff val="40000"/>
                  </a:schemeClr>
                </a:solidFill>
                <a:latin typeface="Times New Roman" panose="02020603050405020304" pitchFamily="18" charset="0"/>
                <a:cs typeface="Times New Roman" panose="02020603050405020304" pitchFamily="18" charset="0"/>
              </a:rPr>
              <a:t>Poverty</a:t>
            </a:r>
            <a:endParaRPr lang="en-US" sz="4000" dirty="0">
              <a:solidFill>
                <a:schemeClr val="accent1">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The poor live in unsafe and overcrowded housing, often in underserved rural areas or </a:t>
            </a:r>
            <a:r>
              <a:rPr lang="en-US" dirty="0" err="1" smtClean="0">
                <a:latin typeface="Times New Roman" panose="02020603050405020304" pitchFamily="18" charset="0"/>
                <a:cs typeface="Times New Roman" panose="02020603050405020304" pitchFamily="18" charset="0"/>
              </a:rPr>
              <a:t>peri</a:t>
            </a:r>
            <a:r>
              <a:rPr lang="en-US" dirty="0" smtClean="0">
                <a:latin typeface="Times New Roman" panose="02020603050405020304" pitchFamily="18" charset="0"/>
                <a:cs typeface="Times New Roman" panose="02020603050405020304" pitchFamily="18" charset="0"/>
              </a:rPr>
              <a:t>-urban slums which lack access to safe water or to sewerage. </a:t>
            </a:r>
          </a:p>
          <a:p>
            <a:pPr algn="just">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They are also more likely than the wealthy to be excessively exposed to pollution, traffic and industrial and other risks at home, at work or in their communities.</a:t>
            </a:r>
          </a:p>
          <a:p>
            <a:pPr algn="just">
              <a:buNone/>
            </a:pP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Poor children are particularly affected – in the poorest regions of the world, one in five children dies before his or her first birthday, mostly from environment-related diseases such as acute respiratory infections, </a:t>
            </a:r>
            <a:r>
              <a:rPr lang="en-US" dirty="0" err="1" smtClean="0">
                <a:latin typeface="Times New Roman" panose="02020603050405020304" pitchFamily="18" charset="0"/>
                <a:cs typeface="Times New Roman" panose="02020603050405020304" pitchFamily="18" charset="0"/>
              </a:rPr>
              <a:t>diarrhoea</a:t>
            </a:r>
            <a:r>
              <a:rPr lang="en-US" dirty="0" smtClean="0">
                <a:latin typeface="Times New Roman" panose="02020603050405020304" pitchFamily="18" charset="0"/>
                <a:cs typeface="Times New Roman" panose="02020603050405020304" pitchFamily="18" charset="0"/>
              </a:rPr>
              <a:t> and malaria.</a:t>
            </a:r>
            <a:endParaRPr lang="en-US" dirty="0" smtClean="0"/>
          </a:p>
          <a:p>
            <a:endParaRPr lang="en-US" dirty="0"/>
          </a:p>
        </p:txBody>
      </p:sp>
      <p:sp>
        <p:nvSpPr>
          <p:cNvPr id="4" name="Slide Number Placeholder 3"/>
          <p:cNvSpPr>
            <a:spLocks noGrp="1"/>
          </p:cNvSpPr>
          <p:nvPr>
            <p:ph type="sldNum" sz="quarter" idx="12"/>
          </p:nvPr>
        </p:nvSpPr>
        <p:spPr/>
        <p:txBody>
          <a:bodyPr/>
          <a:lstStyle/>
          <a:p>
            <a:fld id="{DD88CB49-0FFE-4340-B901-A909D8AB9CB3}" type="slidenum">
              <a:rPr lang="en-US" smtClean="0"/>
              <a:pPr/>
              <a:t>55</a:t>
            </a:fld>
            <a:endParaRPr lang="en-US"/>
          </a:p>
        </p:txBody>
      </p:sp>
    </p:spTree>
    <p:extLst>
      <p:ext uri="{BB962C8B-B14F-4D97-AF65-F5344CB8AC3E}">
        <p14:creationId xmlns="" xmlns:p14="http://schemas.microsoft.com/office/powerpoint/2010/main" val="182268046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21469" y="557214"/>
            <a:ext cx="8551069" cy="5548313"/>
          </a:xfrm>
          <a:prstGeom prst="rect">
            <a:avLst/>
          </a:prstGeom>
        </p:spPr>
      </p:pic>
      <p:sp>
        <p:nvSpPr>
          <p:cNvPr id="5" name="Slide Number Placeholder 4"/>
          <p:cNvSpPr>
            <a:spLocks noGrp="1"/>
          </p:cNvSpPr>
          <p:nvPr>
            <p:ph type="sldNum" sz="quarter" idx="12"/>
          </p:nvPr>
        </p:nvSpPr>
        <p:spPr/>
        <p:txBody>
          <a:bodyPr/>
          <a:lstStyle/>
          <a:p>
            <a:fld id="{DD88CB49-0FFE-4340-B901-A909D8AB9CB3}" type="slidenum">
              <a:rPr lang="en-US" smtClean="0"/>
              <a:pPr/>
              <a:t>56</a:t>
            </a:fld>
            <a:endParaRPr lang="en-US"/>
          </a:p>
        </p:txBody>
      </p:sp>
    </p:spTree>
    <p:extLst>
      <p:ext uri="{BB962C8B-B14F-4D97-AF65-F5344CB8AC3E}">
        <p14:creationId xmlns="" xmlns:p14="http://schemas.microsoft.com/office/powerpoint/2010/main" val="20345106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600" dirty="0" smtClean="0">
                <a:solidFill>
                  <a:schemeClr val="accent1">
                    <a:lumMod val="60000"/>
                    <a:lumOff val="40000"/>
                  </a:schemeClr>
                </a:solidFill>
                <a:latin typeface="Times New Roman" panose="02020603050405020304" pitchFamily="18" charset="0"/>
                <a:cs typeface="Times New Roman" panose="02020603050405020304" pitchFamily="18" charset="0"/>
              </a:rPr>
              <a:t>Linking Environmental issues with SDGs</a:t>
            </a:r>
            <a:endParaRPr lang="en-US" sz="3600" dirty="0">
              <a:solidFill>
                <a:schemeClr val="accent1">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en-US" dirty="0">
                <a:latin typeface="Times New Roman" panose="02020603050405020304" pitchFamily="18" charset="0"/>
                <a:cs typeface="Times New Roman" panose="02020603050405020304" pitchFamily="18" charset="0"/>
              </a:rPr>
              <a:t>Sustainable development has been defined as “development that meets the needs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present without compromising the ability of future generations to meet </a:t>
            </a:r>
            <a:r>
              <a:rPr lang="en-US" dirty="0" smtClean="0">
                <a:latin typeface="Times New Roman" panose="02020603050405020304" pitchFamily="18" charset="0"/>
                <a:cs typeface="Times New Roman" panose="02020603050405020304" pitchFamily="18" charset="0"/>
              </a:rPr>
              <a:t>their own </a:t>
            </a:r>
            <a:r>
              <a:rPr lang="en-US" dirty="0">
                <a:latin typeface="Times New Roman" panose="02020603050405020304" pitchFamily="18" charset="0"/>
                <a:cs typeface="Times New Roman" panose="02020603050405020304" pitchFamily="18" charset="0"/>
              </a:rPr>
              <a:t>needs</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Agenda </a:t>
            </a:r>
            <a:r>
              <a:rPr lang="en-US" dirty="0">
                <a:latin typeface="Times New Roman" panose="02020603050405020304" pitchFamily="18" charset="0"/>
                <a:cs typeface="Times New Roman" panose="02020603050405020304" pitchFamily="18" charset="0"/>
              </a:rPr>
              <a:t>21 highlights, among many aspects, the need for </a:t>
            </a:r>
            <a:r>
              <a:rPr lang="en-US" dirty="0" smtClean="0">
                <a:latin typeface="Times New Roman" panose="02020603050405020304" pitchFamily="18" charset="0"/>
                <a:cs typeface="Times New Roman" panose="02020603050405020304" pitchFamily="18" charset="0"/>
              </a:rPr>
              <a:t>more appropriate </a:t>
            </a:r>
            <a:r>
              <a:rPr lang="en-US" dirty="0">
                <a:latin typeface="Times New Roman" panose="02020603050405020304" pitchFamily="18" charset="0"/>
                <a:cs typeface="Times New Roman" panose="02020603050405020304" pitchFamily="18" charset="0"/>
              </a:rPr>
              <a:t>management of human settlements, and places particular emphasis </a:t>
            </a:r>
            <a:r>
              <a:rPr lang="en-US" dirty="0" smtClean="0">
                <a:latin typeface="Times New Roman" panose="02020603050405020304" pitchFamily="18" charset="0"/>
                <a:cs typeface="Times New Roman" panose="02020603050405020304" pitchFamily="18" charset="0"/>
              </a:rPr>
              <a:t>on the </a:t>
            </a:r>
            <a:r>
              <a:rPr lang="en-US" dirty="0">
                <a:latin typeface="Times New Roman" panose="02020603050405020304" pitchFamily="18" charset="0"/>
                <a:cs typeface="Times New Roman" panose="02020603050405020304" pitchFamily="18" charset="0"/>
              </a:rPr>
              <a:t>need to take health considerations into account in planning for </a:t>
            </a:r>
            <a:r>
              <a:rPr lang="en-US" dirty="0" smtClean="0">
                <a:latin typeface="Times New Roman" panose="02020603050405020304" pitchFamily="18" charset="0"/>
                <a:cs typeface="Times New Roman" panose="02020603050405020304" pitchFamily="18" charset="0"/>
              </a:rPr>
              <a:t>sustainable development</a:t>
            </a:r>
            <a:r>
              <a:rPr lang="en-US" dirty="0">
                <a:latin typeface="Times New Roman" panose="02020603050405020304" pitchFamily="18" charset="0"/>
                <a:cs typeface="Times New Roman" panose="02020603050405020304" pitchFamily="18" charset="0"/>
              </a:rPr>
              <a:t>.</a:t>
            </a:r>
          </a:p>
        </p:txBody>
      </p:sp>
      <p:sp>
        <p:nvSpPr>
          <p:cNvPr id="4" name="Slide Number Placeholder 3"/>
          <p:cNvSpPr>
            <a:spLocks noGrp="1"/>
          </p:cNvSpPr>
          <p:nvPr>
            <p:ph type="sldNum" sz="quarter" idx="12"/>
          </p:nvPr>
        </p:nvSpPr>
        <p:spPr/>
        <p:txBody>
          <a:bodyPr/>
          <a:lstStyle/>
          <a:p>
            <a:fld id="{DD88CB49-0FFE-4340-B901-A909D8AB9CB3}" type="slidenum">
              <a:rPr lang="en-US" smtClean="0"/>
              <a:pPr/>
              <a:t>57</a:t>
            </a:fld>
            <a:endParaRPr lang="en-US"/>
          </a:p>
        </p:txBody>
      </p:sp>
    </p:spTree>
    <p:extLst>
      <p:ext uri="{BB962C8B-B14F-4D97-AF65-F5344CB8AC3E}">
        <p14:creationId xmlns="" xmlns:p14="http://schemas.microsoft.com/office/powerpoint/2010/main" val="27416940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chemeClr val="accent1">
                    <a:lumMod val="60000"/>
                    <a:lumOff val="40000"/>
                  </a:schemeClr>
                </a:solidFill>
                <a:latin typeface="Times New Roman" panose="02020603050405020304" pitchFamily="18" charset="0"/>
                <a:cs typeface="Times New Roman" panose="02020603050405020304" pitchFamily="18" charset="0"/>
              </a:rPr>
              <a:t>NEED FOR HOLISTIC APPROACHES</a:t>
            </a:r>
            <a:endParaRPr lang="en-US" sz="2800" dirty="0">
              <a:solidFill>
                <a:schemeClr val="accent1">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ncreasing </a:t>
            </a:r>
            <a:r>
              <a:rPr lang="en-US" dirty="0">
                <a:solidFill>
                  <a:srgbClr val="00B050"/>
                </a:solidFill>
                <a:latin typeface="Times New Roman" panose="02020603050405020304" pitchFamily="18" charset="0"/>
                <a:cs typeface="Times New Roman" panose="02020603050405020304" pitchFamily="18" charset="0"/>
              </a:rPr>
              <a:t>need to form partnerships</a:t>
            </a:r>
            <a:r>
              <a:rPr lang="en-US" dirty="0">
                <a:latin typeface="Times New Roman" panose="02020603050405020304" pitchFamily="18" charset="0"/>
                <a:cs typeface="Times New Roman" panose="02020603050405020304" pitchFamily="18" charset="0"/>
              </a:rPr>
              <a:t>, to </a:t>
            </a:r>
            <a:r>
              <a:rPr lang="en-US" dirty="0" smtClean="0">
                <a:latin typeface="Times New Roman" panose="02020603050405020304" pitchFamily="18" charset="0"/>
                <a:cs typeface="Times New Roman" panose="02020603050405020304" pitchFamily="18" charset="0"/>
              </a:rPr>
              <a:t>work across </a:t>
            </a:r>
            <a:r>
              <a:rPr lang="en-US" dirty="0">
                <a:latin typeface="Times New Roman" panose="02020603050405020304" pitchFamily="18" charset="0"/>
                <a:cs typeface="Times New Roman" panose="02020603050405020304" pitchFamily="18" charset="0"/>
              </a:rPr>
              <a:t>sectors such as the environment, transport, energy and housing, to </a:t>
            </a:r>
            <a:r>
              <a:rPr lang="en-US" dirty="0" smtClean="0">
                <a:latin typeface="Times New Roman" panose="02020603050405020304" pitchFamily="18" charset="0"/>
                <a:cs typeface="Times New Roman" panose="02020603050405020304" pitchFamily="18" charset="0"/>
              </a:rPr>
              <a:t>involve communities </a:t>
            </a:r>
            <a:r>
              <a:rPr lang="en-US" dirty="0">
                <a:latin typeface="Times New Roman" panose="02020603050405020304" pitchFamily="18" charset="0"/>
                <a:cs typeface="Times New Roman" panose="02020603050405020304" pitchFamily="18" charset="0"/>
              </a:rPr>
              <a:t>more closely in decision-making and to </a:t>
            </a:r>
            <a:r>
              <a:rPr lang="en-US" dirty="0" smtClean="0">
                <a:latin typeface="Times New Roman" panose="02020603050405020304" pitchFamily="18" charset="0"/>
                <a:cs typeface="Times New Roman" panose="02020603050405020304" pitchFamily="18" charset="0"/>
              </a:rPr>
              <a:t>transfer </a:t>
            </a:r>
            <a:r>
              <a:rPr lang="en-US" dirty="0">
                <a:latin typeface="Times New Roman" panose="02020603050405020304" pitchFamily="18" charset="0"/>
                <a:cs typeface="Times New Roman" panose="02020603050405020304" pitchFamily="18" charset="0"/>
              </a:rPr>
              <a:t>decision-making to </a:t>
            </a:r>
            <a:r>
              <a:rPr lang="en-US" dirty="0" smtClean="0">
                <a:latin typeface="Times New Roman" panose="02020603050405020304" pitchFamily="18" charset="0"/>
                <a:cs typeface="Times New Roman" panose="02020603050405020304" pitchFamily="18" charset="0"/>
              </a:rPr>
              <a:t>the lowest </a:t>
            </a:r>
            <a:r>
              <a:rPr lang="en-US" dirty="0">
                <a:latin typeface="Times New Roman" panose="02020603050405020304" pitchFamily="18" charset="0"/>
                <a:cs typeface="Times New Roman" panose="02020603050405020304" pitchFamily="18" charset="0"/>
              </a:rPr>
              <a:t>possible level</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dirty="0">
                <a:solidFill>
                  <a:srgbClr val="00B050"/>
                </a:solidFill>
                <a:latin typeface="Times New Roman" panose="02020603050405020304" pitchFamily="18" charset="0"/>
                <a:cs typeface="Times New Roman" panose="02020603050405020304" pitchFamily="18" charset="0"/>
              </a:rPr>
              <a:t>N</a:t>
            </a:r>
            <a:r>
              <a:rPr lang="en-US" dirty="0" smtClean="0">
                <a:solidFill>
                  <a:srgbClr val="00B050"/>
                </a:solidFill>
                <a:latin typeface="Times New Roman" panose="02020603050405020304" pitchFamily="18" charset="0"/>
                <a:cs typeface="Times New Roman" panose="02020603050405020304" pitchFamily="18" charset="0"/>
              </a:rPr>
              <a:t>eed </a:t>
            </a:r>
            <a:r>
              <a:rPr lang="en-US" dirty="0">
                <a:solidFill>
                  <a:srgbClr val="00B050"/>
                </a:solidFill>
                <a:latin typeface="Times New Roman" panose="02020603050405020304" pitchFamily="18" charset="0"/>
                <a:cs typeface="Times New Roman" panose="02020603050405020304" pitchFamily="18" charset="0"/>
              </a:rPr>
              <a:t>for harmonized global, national and local </a:t>
            </a:r>
            <a:r>
              <a:rPr lang="en-US" dirty="0" smtClean="0">
                <a:solidFill>
                  <a:srgbClr val="00B050"/>
                </a:solidFill>
                <a:latin typeface="Times New Roman" panose="02020603050405020304" pitchFamily="18" charset="0"/>
                <a:cs typeface="Times New Roman" panose="02020603050405020304" pitchFamily="18" charset="0"/>
              </a:rPr>
              <a:t>strategies</a:t>
            </a:r>
            <a:r>
              <a:rPr lang="en-US" dirty="0" smtClean="0">
                <a:latin typeface="Times New Roman" panose="02020603050405020304" pitchFamily="18" charset="0"/>
                <a:cs typeface="Times New Roman" panose="02020603050405020304" pitchFamily="18" charset="0"/>
              </a:rPr>
              <a:t>.</a:t>
            </a:r>
          </a:p>
          <a:p>
            <a:endParaRPr lang="en-US" dirty="0"/>
          </a:p>
          <a:p>
            <a:endParaRPr lang="en-US" dirty="0"/>
          </a:p>
        </p:txBody>
      </p:sp>
      <p:sp>
        <p:nvSpPr>
          <p:cNvPr id="4" name="Slide Number Placeholder 3"/>
          <p:cNvSpPr>
            <a:spLocks noGrp="1"/>
          </p:cNvSpPr>
          <p:nvPr>
            <p:ph type="sldNum" sz="quarter" idx="12"/>
          </p:nvPr>
        </p:nvSpPr>
        <p:spPr/>
        <p:txBody>
          <a:bodyPr/>
          <a:lstStyle/>
          <a:p>
            <a:fld id="{DD88CB49-0FFE-4340-B901-A909D8AB9CB3}" type="slidenum">
              <a:rPr lang="en-US" smtClean="0"/>
              <a:pPr/>
              <a:t>58</a:t>
            </a:fld>
            <a:endParaRPr lang="en-US"/>
          </a:p>
        </p:txBody>
      </p:sp>
    </p:spTree>
    <p:extLst>
      <p:ext uri="{BB962C8B-B14F-4D97-AF65-F5344CB8AC3E}">
        <p14:creationId xmlns="" xmlns:p14="http://schemas.microsoft.com/office/powerpoint/2010/main" val="29104407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accent1">
                    <a:lumMod val="60000"/>
                    <a:lumOff val="40000"/>
                  </a:schemeClr>
                </a:solidFill>
                <a:latin typeface="Times New Roman" panose="02020603050405020304" pitchFamily="18" charset="0"/>
                <a:cs typeface="Times New Roman" panose="02020603050405020304" pitchFamily="18" charset="0"/>
              </a:rPr>
              <a:t>SDG Goals related to Environment</a:t>
            </a:r>
            <a:endParaRPr lang="en-US" sz="3200" dirty="0">
              <a:solidFill>
                <a:schemeClr val="accent1">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28650" y="1825625"/>
            <a:ext cx="7750969" cy="4351338"/>
          </a:xfrm>
        </p:spPr>
        <p:txBody>
          <a:bodyPr>
            <a:normAutofit fontScale="85000" lnSpcReduction="10000"/>
          </a:bodyPr>
          <a:lstStyle/>
          <a:p>
            <a:pPr marL="0" indent="0" algn="just" fontAlgn="base">
              <a:buNone/>
            </a:pPr>
            <a:r>
              <a:rPr lang="en-US" b="1" dirty="0">
                <a:latin typeface="Times New Roman" panose="02020603050405020304" pitchFamily="18" charset="0"/>
                <a:cs typeface="Times New Roman" panose="02020603050405020304" pitchFamily="18" charset="0"/>
              </a:rPr>
              <a:t>Goal 6. Ensure availability and sustainable management of water and sanitation for </a:t>
            </a:r>
            <a:r>
              <a:rPr lang="en-US" b="1" dirty="0" smtClean="0">
                <a:latin typeface="Times New Roman" panose="02020603050405020304" pitchFamily="18" charset="0"/>
                <a:cs typeface="Times New Roman" panose="02020603050405020304" pitchFamily="18" charset="0"/>
              </a:rPr>
              <a:t>all</a:t>
            </a:r>
          </a:p>
          <a:p>
            <a:pPr marL="0" indent="0" algn="just" fontAlgn="base">
              <a:buNone/>
            </a:pPr>
            <a:endParaRPr lang="en-US" b="1" dirty="0">
              <a:latin typeface="Times New Roman" panose="02020603050405020304" pitchFamily="18" charset="0"/>
              <a:cs typeface="Times New Roman" panose="02020603050405020304" pitchFamily="18" charset="0"/>
            </a:endParaRPr>
          </a:p>
          <a:p>
            <a:pPr marL="0" indent="0" algn="just" fontAlgn="base">
              <a:buNone/>
            </a:pPr>
            <a:r>
              <a:rPr lang="en-US" dirty="0">
                <a:latin typeface="Times New Roman" panose="02020603050405020304" pitchFamily="18" charset="0"/>
                <a:cs typeface="Times New Roman" panose="02020603050405020304" pitchFamily="18" charset="0"/>
              </a:rPr>
              <a:t>6.1 By 2030, achieve universal and equitable access to safe and affordable drinking water for </a:t>
            </a:r>
            <a:r>
              <a:rPr lang="en-US" dirty="0" smtClean="0">
                <a:latin typeface="Times New Roman" panose="02020603050405020304" pitchFamily="18" charset="0"/>
                <a:cs typeface="Times New Roman" panose="02020603050405020304" pitchFamily="18" charset="0"/>
              </a:rPr>
              <a:t>all</a:t>
            </a:r>
          </a:p>
          <a:p>
            <a:pPr marL="0" indent="0" algn="just" fontAlgn="base">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6.2 By 2030, achieve access to adequate and equitable sanitation and hygiene for all and end open defecation, paying special attention to the needs of women and girls and those in vulnerable situations</a:t>
            </a:r>
          </a:p>
          <a:p>
            <a:pPr marL="0" indent="0">
              <a:buNone/>
            </a:pPr>
            <a:endParaRPr lang="en-US" dirty="0"/>
          </a:p>
        </p:txBody>
      </p:sp>
      <p:sp>
        <p:nvSpPr>
          <p:cNvPr id="4" name="Slide Number Placeholder 3"/>
          <p:cNvSpPr>
            <a:spLocks noGrp="1"/>
          </p:cNvSpPr>
          <p:nvPr>
            <p:ph type="sldNum" sz="quarter" idx="12"/>
          </p:nvPr>
        </p:nvSpPr>
        <p:spPr/>
        <p:txBody>
          <a:bodyPr/>
          <a:lstStyle/>
          <a:p>
            <a:fld id="{DD88CB49-0FFE-4340-B901-A909D8AB9CB3}" type="slidenum">
              <a:rPr lang="en-US" smtClean="0"/>
              <a:pPr/>
              <a:t>59</a:t>
            </a:fld>
            <a:endParaRPr lang="en-US"/>
          </a:p>
        </p:txBody>
      </p:sp>
    </p:spTree>
    <p:extLst>
      <p:ext uri="{BB962C8B-B14F-4D97-AF65-F5344CB8AC3E}">
        <p14:creationId xmlns="" xmlns:p14="http://schemas.microsoft.com/office/powerpoint/2010/main" val="1785613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15962"/>
          </a:xfrm>
          <a:noFill/>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u="sng" dirty="0" smtClean="0">
                <a:solidFill>
                  <a:schemeClr val="tx1"/>
                </a:solidFill>
              </a:rPr>
              <a:t>Principles of sustainable development </a:t>
            </a:r>
            <a:endParaRPr lang="en-US" u="sng" dirty="0">
              <a:solidFill>
                <a:schemeClr val="tx1"/>
              </a:solidFill>
            </a:endParaRPr>
          </a:p>
        </p:txBody>
      </p:sp>
      <p:sp>
        <p:nvSpPr>
          <p:cNvPr id="3" name="Content Placeholder 2"/>
          <p:cNvSpPr>
            <a:spLocks noGrp="1"/>
          </p:cNvSpPr>
          <p:nvPr>
            <p:ph idx="1"/>
          </p:nvPr>
        </p:nvSpPr>
        <p:spPr>
          <a:xfrm>
            <a:off x="457200" y="1600201"/>
            <a:ext cx="8229600" cy="3505200"/>
          </a:xfrm>
        </p:spPr>
        <p:txBody>
          <a:bodyPr>
            <a:normAutofit/>
          </a:bodyPr>
          <a:lstStyle/>
          <a:p>
            <a:pPr algn="just">
              <a:buFont typeface="Wingdings" pitchFamily="2" charset="2"/>
              <a:buChar char="Ø"/>
            </a:pPr>
            <a:r>
              <a:rPr lang="en-US" sz="2800" dirty="0" smtClean="0"/>
              <a:t>Key principle of sustainable development is </a:t>
            </a:r>
            <a:r>
              <a:rPr lang="en-US" sz="2800" dirty="0" smtClean="0">
                <a:solidFill>
                  <a:srgbClr val="00B0F0"/>
                </a:solidFill>
              </a:rPr>
              <a:t>the integration of environmental, social, and economic concerns </a:t>
            </a:r>
            <a:r>
              <a:rPr lang="en-US" sz="2800" dirty="0" smtClean="0"/>
              <a:t>into all aspects of decision making.</a:t>
            </a:r>
          </a:p>
          <a:p>
            <a:pPr algn="just">
              <a:buFont typeface="Wingdings" pitchFamily="2" charset="2"/>
              <a:buChar char="Ø"/>
            </a:pPr>
            <a:endParaRPr lang="en-US" sz="2800" dirty="0" smtClean="0"/>
          </a:p>
          <a:p>
            <a:pPr algn="just">
              <a:buFont typeface="Wingdings" pitchFamily="2" charset="2"/>
              <a:buChar char="Ø"/>
            </a:pPr>
            <a:r>
              <a:rPr lang="en-US" sz="2800" dirty="0" smtClean="0"/>
              <a:t>It is deeply fixed concept of integration that distinguishes sustainability from other forms of policy.</a:t>
            </a:r>
            <a:endParaRPr lang="en-US" sz="28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198" y="76200"/>
            <a:ext cx="8737002" cy="6781800"/>
          </a:xfrm>
        </p:spPr>
        <p:txBody>
          <a:bodyPr>
            <a:noAutofit/>
          </a:bodyPr>
          <a:lstStyle/>
          <a:p>
            <a:pPr algn="just" fontAlgn="base">
              <a:buNone/>
            </a:pPr>
            <a:r>
              <a:rPr lang="en-US" sz="2400" b="1" dirty="0">
                <a:latin typeface="Times New Roman" panose="02020603050405020304" pitchFamily="18" charset="0"/>
                <a:cs typeface="Times New Roman" panose="02020603050405020304" pitchFamily="18" charset="0"/>
              </a:rPr>
              <a:t>Goal 11. Make cities and human settlements inclusive, safe, resilient and </a:t>
            </a:r>
            <a:r>
              <a:rPr lang="en-US" sz="2400" b="1" dirty="0" smtClean="0">
                <a:latin typeface="Times New Roman" panose="02020603050405020304" pitchFamily="18" charset="0"/>
                <a:cs typeface="Times New Roman" panose="02020603050405020304" pitchFamily="18" charset="0"/>
              </a:rPr>
              <a:t>sustainable</a:t>
            </a:r>
          </a:p>
          <a:p>
            <a:pPr algn="just" fontAlgn="base">
              <a:spcBef>
                <a:spcPts val="0"/>
              </a:spcBef>
              <a:buNone/>
            </a:pPr>
            <a:endParaRPr lang="en-US" sz="2400" b="1" dirty="0" smtClean="0">
              <a:latin typeface="Times New Roman" panose="02020603050405020304" pitchFamily="18" charset="0"/>
              <a:cs typeface="Times New Roman" panose="02020603050405020304" pitchFamily="18" charset="0"/>
            </a:endParaRPr>
          </a:p>
          <a:p>
            <a:pPr algn="just" fontAlgn="base">
              <a:spcBef>
                <a:spcPts val="0"/>
              </a:spcBef>
              <a:buNone/>
            </a:pPr>
            <a:r>
              <a:rPr lang="en-US" sz="2400" dirty="0" smtClean="0">
                <a:latin typeface="Times New Roman" panose="02020603050405020304" pitchFamily="18" charset="0"/>
                <a:cs typeface="Times New Roman" panose="02020603050405020304" pitchFamily="18" charset="0"/>
              </a:rPr>
              <a:t>11.1 </a:t>
            </a:r>
            <a:r>
              <a:rPr lang="en-US" sz="2400" dirty="0">
                <a:latin typeface="Times New Roman" panose="02020603050405020304" pitchFamily="18" charset="0"/>
                <a:cs typeface="Times New Roman" panose="02020603050405020304" pitchFamily="18" charset="0"/>
              </a:rPr>
              <a:t>By 2030, ensure access for all to adequate, </a:t>
            </a:r>
            <a:r>
              <a:rPr lang="en-US" sz="2400" dirty="0">
                <a:solidFill>
                  <a:srgbClr val="00B050"/>
                </a:solidFill>
                <a:latin typeface="Times New Roman" panose="02020603050405020304" pitchFamily="18" charset="0"/>
                <a:cs typeface="Times New Roman" panose="02020603050405020304" pitchFamily="18" charset="0"/>
              </a:rPr>
              <a:t>safe and affordable housing and basic services and upgrade </a:t>
            </a:r>
            <a:r>
              <a:rPr lang="en-US" sz="2400" dirty="0" smtClean="0">
                <a:solidFill>
                  <a:srgbClr val="00B050"/>
                </a:solidFill>
                <a:latin typeface="Times New Roman" panose="02020603050405020304" pitchFamily="18" charset="0"/>
                <a:cs typeface="Times New Roman" panose="02020603050405020304" pitchFamily="18" charset="0"/>
              </a:rPr>
              <a:t>slums</a:t>
            </a:r>
          </a:p>
          <a:p>
            <a:pPr marL="400050" indent="-400050" algn="just" fontAlgn="base">
              <a:spcBef>
                <a:spcPts val="0"/>
              </a:spcBef>
              <a:buNone/>
            </a:pPr>
            <a:endParaRPr lang="en-US" sz="2400" dirty="0">
              <a:latin typeface="Times New Roman" panose="02020603050405020304" pitchFamily="18" charset="0"/>
              <a:cs typeface="Times New Roman" panose="02020603050405020304" pitchFamily="18" charset="0"/>
            </a:endParaRPr>
          </a:p>
          <a:p>
            <a:pPr marL="400050" indent="-400050" algn="just" fontAlgn="base">
              <a:spcBef>
                <a:spcPts val="0"/>
              </a:spcBef>
              <a:buNone/>
            </a:pPr>
            <a:r>
              <a:rPr lang="en-US" sz="2400" dirty="0" smtClean="0">
                <a:latin typeface="Times New Roman" panose="02020603050405020304" pitchFamily="18" charset="0"/>
                <a:cs typeface="Times New Roman" panose="02020603050405020304" pitchFamily="18" charset="0"/>
              </a:rPr>
              <a:t>11.2 </a:t>
            </a:r>
            <a:r>
              <a:rPr lang="en-US" sz="2400" dirty="0">
                <a:latin typeface="Times New Roman" panose="02020603050405020304" pitchFamily="18" charset="0"/>
                <a:cs typeface="Times New Roman" panose="02020603050405020304" pitchFamily="18" charset="0"/>
              </a:rPr>
              <a:t>By 2030, provide access to safe, affordable, accessible and sustainable transport systems for all, improving road safety, notably by expanding </a:t>
            </a:r>
            <a:r>
              <a:rPr lang="en-US" sz="2400" dirty="0">
                <a:solidFill>
                  <a:srgbClr val="00B050"/>
                </a:solidFill>
                <a:latin typeface="Times New Roman" panose="02020603050405020304" pitchFamily="18" charset="0"/>
                <a:cs typeface="Times New Roman" panose="02020603050405020304" pitchFamily="18" charset="0"/>
              </a:rPr>
              <a:t>public transport, with special attention to the needs of those in vulnerable situations, women, children, persons with disabilities and older </a:t>
            </a:r>
            <a:r>
              <a:rPr lang="en-US" sz="2400" dirty="0" smtClean="0">
                <a:solidFill>
                  <a:srgbClr val="00B050"/>
                </a:solidFill>
                <a:latin typeface="Times New Roman" panose="02020603050405020304" pitchFamily="18" charset="0"/>
                <a:cs typeface="Times New Roman" panose="02020603050405020304" pitchFamily="18" charset="0"/>
              </a:rPr>
              <a:t>person</a:t>
            </a:r>
            <a:r>
              <a:rPr lang="en-US" sz="2400" dirty="0" smtClean="0">
                <a:latin typeface="Times New Roman" panose="02020603050405020304" pitchFamily="18" charset="0"/>
                <a:cs typeface="Times New Roman" panose="02020603050405020304" pitchFamily="18" charset="0"/>
              </a:rPr>
              <a:t>s.</a:t>
            </a:r>
          </a:p>
          <a:p>
            <a:pPr marL="400050" indent="-400050" algn="just" fontAlgn="base">
              <a:spcBef>
                <a:spcPts val="0"/>
              </a:spcBef>
              <a:buNone/>
            </a:pPr>
            <a:endParaRPr lang="en-US" sz="2400" dirty="0">
              <a:latin typeface="Times New Roman" panose="02020603050405020304" pitchFamily="18" charset="0"/>
              <a:cs typeface="Times New Roman" panose="02020603050405020304" pitchFamily="18" charset="0"/>
            </a:endParaRPr>
          </a:p>
          <a:p>
            <a:pPr marL="400050" indent="-400050" algn="just" fontAlgn="base">
              <a:spcBef>
                <a:spcPts val="0"/>
              </a:spcBef>
              <a:buNone/>
            </a:pPr>
            <a:r>
              <a:rPr lang="en-US" sz="2400" dirty="0" smtClean="0">
                <a:latin typeface="Times New Roman" panose="02020603050405020304" pitchFamily="18" charset="0"/>
                <a:cs typeface="Times New Roman" panose="02020603050405020304" pitchFamily="18" charset="0"/>
              </a:rPr>
              <a:t>11.5 </a:t>
            </a:r>
            <a:r>
              <a:rPr lang="en-US" sz="2400" dirty="0">
                <a:latin typeface="Times New Roman" panose="02020603050405020304" pitchFamily="18" charset="0"/>
                <a:cs typeface="Times New Roman" panose="02020603050405020304" pitchFamily="18" charset="0"/>
              </a:rPr>
              <a:t>By 2030, significantly reduce </a:t>
            </a:r>
            <a:r>
              <a:rPr lang="en-US" sz="2400" dirty="0">
                <a:solidFill>
                  <a:srgbClr val="00B050"/>
                </a:solidFill>
                <a:latin typeface="Times New Roman" panose="02020603050405020304" pitchFamily="18" charset="0"/>
                <a:cs typeface="Times New Roman" panose="02020603050405020304" pitchFamily="18" charset="0"/>
              </a:rPr>
              <a:t>the number of deaths and the number of people affected and substantially decrease the direct economic losses relative </a:t>
            </a:r>
            <a:r>
              <a:rPr lang="en-US" sz="2400" dirty="0">
                <a:latin typeface="Times New Roman" panose="02020603050405020304" pitchFamily="18" charset="0"/>
                <a:cs typeface="Times New Roman" panose="02020603050405020304" pitchFamily="18" charset="0"/>
              </a:rPr>
              <a:t>to global gross domestic product caused by disasters, including water-related disasters, with a focus on protecting the poor and people in vulnerable </a:t>
            </a:r>
            <a:r>
              <a:rPr lang="en-US" sz="2400" dirty="0" smtClean="0">
                <a:latin typeface="Times New Roman" panose="02020603050405020304" pitchFamily="18" charset="0"/>
                <a:cs typeface="Times New Roman" panose="02020603050405020304" pitchFamily="18" charset="0"/>
              </a:rPr>
              <a:t>situations</a:t>
            </a:r>
            <a:r>
              <a:rPr lang="en-US" sz="2400" dirty="0">
                <a:latin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2"/>
          </p:nvPr>
        </p:nvSpPr>
        <p:spPr/>
        <p:txBody>
          <a:bodyPr/>
          <a:lstStyle/>
          <a:p>
            <a:fld id="{DD88CB49-0FFE-4340-B901-A909D8AB9CB3}" type="slidenum">
              <a:rPr lang="en-US" smtClean="0"/>
              <a:pPr/>
              <a:t>60</a:t>
            </a:fld>
            <a:endParaRPr lang="en-US"/>
          </a:p>
        </p:txBody>
      </p:sp>
    </p:spTree>
    <p:extLst>
      <p:ext uri="{BB962C8B-B14F-4D97-AF65-F5344CB8AC3E}">
        <p14:creationId xmlns="" xmlns:p14="http://schemas.microsoft.com/office/powerpoint/2010/main" val="273487158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304800" y="1600200"/>
            <a:ext cx="8382000" cy="4525963"/>
          </a:xfrm>
        </p:spPr>
        <p:txBody>
          <a:bodyPr>
            <a:normAutofit fontScale="85000" lnSpcReduction="20000"/>
          </a:bodyPr>
          <a:lstStyle/>
          <a:p>
            <a:pPr marL="0" indent="0" algn="just">
              <a:buNone/>
            </a:pPr>
            <a:r>
              <a:rPr lang="en-US" dirty="0">
                <a:latin typeface="Times New Roman" panose="02020603050405020304" pitchFamily="18" charset="0"/>
                <a:cs typeface="Times New Roman" panose="02020603050405020304" pitchFamily="18" charset="0"/>
              </a:rPr>
              <a:t>11.7 By 2030, provide </a:t>
            </a:r>
            <a:r>
              <a:rPr lang="en-US" dirty="0">
                <a:solidFill>
                  <a:srgbClr val="00B050"/>
                </a:solidFill>
                <a:latin typeface="Times New Roman" panose="02020603050405020304" pitchFamily="18" charset="0"/>
                <a:cs typeface="Times New Roman" panose="02020603050405020304" pitchFamily="18" charset="0"/>
              </a:rPr>
              <a:t>universal access to safe, inclusive and accessible, green and public spaces, in particular for women and children, older persons and persons with </a:t>
            </a:r>
            <a:r>
              <a:rPr lang="en-US" dirty="0" smtClean="0">
                <a:solidFill>
                  <a:srgbClr val="00B050"/>
                </a:solidFill>
                <a:latin typeface="Times New Roman" panose="02020603050405020304" pitchFamily="18" charset="0"/>
                <a:cs typeface="Times New Roman" panose="02020603050405020304" pitchFamily="18" charset="0"/>
              </a:rPr>
              <a:t>disabilities.</a:t>
            </a:r>
          </a:p>
          <a:p>
            <a:pPr marL="0" indent="0" algn="just">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11.b By 2020, substantially increase the number of cities and human settlements adopting and implementing integrated policies and plans towards inclusion, resource efficiency, mitigation and adaptation to climate change, resilience to disasters, and develop and implement, in line with the Sendai Framework for Disaster Risk Reduction 2015-2030, holistic disaster risk management at all </a:t>
            </a:r>
            <a:r>
              <a:rPr lang="en-US" dirty="0" smtClean="0">
                <a:latin typeface="Times New Roman" panose="02020603050405020304" pitchFamily="18" charset="0"/>
                <a:cs typeface="Times New Roman" panose="02020603050405020304" pitchFamily="18" charset="0"/>
              </a:rPr>
              <a:t>levels.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D88CB49-0FFE-4340-B901-A909D8AB9CB3}" type="slidenum">
              <a:rPr lang="en-US" smtClean="0"/>
              <a:pPr/>
              <a:t>61</a:t>
            </a:fld>
            <a:endParaRPr lang="en-US"/>
          </a:p>
        </p:txBody>
      </p:sp>
    </p:spTree>
    <p:extLst>
      <p:ext uri="{BB962C8B-B14F-4D97-AF65-F5344CB8AC3E}">
        <p14:creationId xmlns="" xmlns:p14="http://schemas.microsoft.com/office/powerpoint/2010/main" val="14734472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715962"/>
          </a:xfrm>
        </p:spPr>
        <p:txBody>
          <a:bodyPr>
            <a:normAutofit fontScale="90000"/>
          </a:bodyPr>
          <a:lstStyle/>
          <a:p>
            <a:r>
              <a:rPr lang="en-US" dirty="0" smtClean="0"/>
              <a:t>Contd.. </a:t>
            </a:r>
            <a:endParaRPr lang="en-US" dirty="0"/>
          </a:p>
        </p:txBody>
      </p:sp>
      <p:sp>
        <p:nvSpPr>
          <p:cNvPr id="3" name="Content Placeholder 2"/>
          <p:cNvSpPr>
            <a:spLocks noGrp="1"/>
          </p:cNvSpPr>
          <p:nvPr>
            <p:ph idx="1"/>
          </p:nvPr>
        </p:nvSpPr>
        <p:spPr/>
        <p:txBody>
          <a:bodyPr/>
          <a:lstStyle/>
          <a:p>
            <a:pPr marL="0" indent="0" fontAlgn="base">
              <a:buNone/>
            </a:pPr>
            <a:r>
              <a:rPr lang="en-US" b="1" dirty="0">
                <a:latin typeface="Times New Roman" panose="02020603050405020304" pitchFamily="18" charset="0"/>
                <a:cs typeface="Times New Roman" panose="02020603050405020304" pitchFamily="18" charset="0"/>
              </a:rPr>
              <a:t>Goal 13. Take urgent action to combat climate change and its </a:t>
            </a:r>
            <a:r>
              <a:rPr lang="en-US" b="1" dirty="0" smtClean="0">
                <a:latin typeface="Times New Roman" panose="02020603050405020304" pitchFamily="18" charset="0"/>
                <a:cs typeface="Times New Roman" panose="02020603050405020304" pitchFamily="18" charset="0"/>
              </a:rPr>
              <a:t>impacts</a:t>
            </a:r>
          </a:p>
          <a:p>
            <a:pPr marL="0" indent="0" fontAlgn="base">
              <a:buNone/>
            </a:pPr>
            <a:endParaRPr lang="en-US" b="1" dirty="0" smtClean="0">
              <a:latin typeface="Times New Roman" panose="02020603050405020304" pitchFamily="18" charset="0"/>
              <a:cs typeface="Times New Roman" panose="02020603050405020304" pitchFamily="18" charset="0"/>
            </a:endParaRPr>
          </a:p>
          <a:p>
            <a:pPr marL="400050" lvl="1" indent="0" fontAlgn="base">
              <a:buNone/>
            </a:pPr>
            <a:r>
              <a:rPr lang="en-US" dirty="0" smtClean="0">
                <a:latin typeface="Times New Roman" panose="02020603050405020304" pitchFamily="18" charset="0"/>
                <a:cs typeface="Times New Roman" panose="02020603050405020304" pitchFamily="18" charset="0"/>
              </a:rPr>
              <a:t>13.3 </a:t>
            </a:r>
            <a:r>
              <a:rPr lang="en-US" dirty="0">
                <a:latin typeface="Times New Roman" panose="02020603050405020304" pitchFamily="18" charset="0"/>
                <a:cs typeface="Times New Roman" panose="02020603050405020304" pitchFamily="18" charset="0"/>
              </a:rPr>
              <a:t>Improve education, awareness-raising and human and institutional capacity on climate change mitigation, adaptation, impact reduction and early </a:t>
            </a:r>
            <a:r>
              <a:rPr lang="en-US" dirty="0" smtClean="0">
                <a:latin typeface="Times New Roman" panose="02020603050405020304" pitchFamily="18" charset="0"/>
                <a:cs typeface="Times New Roman" panose="02020603050405020304" pitchFamily="18" charset="0"/>
              </a:rPr>
              <a:t>warning. </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Slide Number Placeholder 3"/>
          <p:cNvSpPr>
            <a:spLocks noGrp="1"/>
          </p:cNvSpPr>
          <p:nvPr>
            <p:ph type="sldNum" sz="quarter" idx="12"/>
          </p:nvPr>
        </p:nvSpPr>
        <p:spPr/>
        <p:txBody>
          <a:bodyPr/>
          <a:lstStyle/>
          <a:p>
            <a:fld id="{DD88CB49-0FFE-4340-B901-A909D8AB9CB3}" type="slidenum">
              <a:rPr lang="en-US" smtClean="0"/>
              <a:pPr/>
              <a:t>62</a:t>
            </a:fld>
            <a:endParaRPr lang="en-US"/>
          </a:p>
        </p:txBody>
      </p:sp>
    </p:spTree>
    <p:extLst>
      <p:ext uri="{BB962C8B-B14F-4D97-AF65-F5344CB8AC3E}">
        <p14:creationId xmlns="" xmlns:p14="http://schemas.microsoft.com/office/powerpoint/2010/main" val="280308873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371600"/>
          </a:xfrm>
        </p:spPr>
        <p:txBody>
          <a:bodyPr>
            <a:normAutofit fontScale="90000"/>
          </a:bodyPr>
          <a:lstStyle/>
          <a:p>
            <a:r>
              <a:rPr lang="en-US" b="1" dirty="0" smtClean="0">
                <a:solidFill>
                  <a:srgbClr val="FF0000"/>
                </a:solidFill>
              </a:rPr>
              <a:t>ECO VILLAGE- INTRODUCTION</a:t>
            </a:r>
            <a:br>
              <a:rPr lang="en-US" b="1" dirty="0" smtClean="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152400" y="1676400"/>
            <a:ext cx="8991600" cy="4572000"/>
          </a:xfrm>
        </p:spPr>
        <p:txBody>
          <a:bodyPr>
            <a:normAutofit lnSpcReduction="10000"/>
          </a:bodyPr>
          <a:lstStyle/>
          <a:p>
            <a:r>
              <a:rPr lang="en-US" b="1" dirty="0" smtClean="0"/>
              <a:t>Eco-villages</a:t>
            </a:r>
            <a:r>
              <a:rPr lang="en-US" dirty="0"/>
              <a:t> are traditional or </a:t>
            </a:r>
            <a:r>
              <a:rPr lang="en-US" dirty="0" smtClean="0"/>
              <a:t>intentional communities</a:t>
            </a:r>
            <a:r>
              <a:rPr lang="en-US" dirty="0"/>
              <a:t> whose </a:t>
            </a:r>
            <a:r>
              <a:rPr lang="en-US" b="1" dirty="0">
                <a:solidFill>
                  <a:srgbClr val="00B050"/>
                </a:solidFill>
              </a:rPr>
              <a:t>goal is to become more socially, culturally, economically and ecologically </a:t>
            </a:r>
            <a:r>
              <a:rPr lang="en-US" b="1" dirty="0" smtClean="0">
                <a:solidFill>
                  <a:srgbClr val="00B050"/>
                </a:solidFill>
              </a:rPr>
              <a:t>sustainable. </a:t>
            </a:r>
          </a:p>
          <a:p>
            <a:pPr>
              <a:buNone/>
            </a:pPr>
            <a:endParaRPr lang="en-US" dirty="0" smtClean="0"/>
          </a:p>
          <a:p>
            <a:r>
              <a:rPr lang="en-US" dirty="0"/>
              <a:t> </a:t>
            </a:r>
            <a:r>
              <a:rPr lang="en-US" dirty="0" smtClean="0"/>
              <a:t>Eco villages </a:t>
            </a:r>
            <a:r>
              <a:rPr lang="en-US" dirty="0"/>
              <a:t>are </a:t>
            </a:r>
            <a:r>
              <a:rPr lang="en-US" b="1" dirty="0">
                <a:solidFill>
                  <a:srgbClr val="00B050"/>
                </a:solidFill>
              </a:rPr>
              <a:t>consciously designed </a:t>
            </a:r>
            <a:r>
              <a:rPr lang="en-US" b="1" dirty="0" smtClean="0">
                <a:solidFill>
                  <a:srgbClr val="00B050"/>
                </a:solidFill>
              </a:rPr>
              <a:t>by locally </a:t>
            </a:r>
            <a:r>
              <a:rPr lang="en-US" b="1" dirty="0">
                <a:solidFill>
                  <a:srgbClr val="00B050"/>
                </a:solidFill>
              </a:rPr>
              <a:t>owned, participatory processes to regenerate and restore their social and natural </a:t>
            </a:r>
            <a:r>
              <a:rPr lang="en-US" b="1" dirty="0" smtClean="0">
                <a:solidFill>
                  <a:srgbClr val="00B050"/>
                </a:solidFill>
              </a:rPr>
              <a:t>environments</a:t>
            </a:r>
            <a:r>
              <a:rPr lang="en-US" dirty="0" smtClean="0"/>
              <a:t>.</a:t>
            </a:r>
          </a:p>
          <a:p>
            <a:pPr>
              <a:buNone/>
            </a:pP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Annapurna Eco Village </a:t>
            </a:r>
            <a:endParaRPr lang="en-US" b="1" dirty="0">
              <a:solidFill>
                <a:srgbClr val="FF0000"/>
              </a:solidFill>
            </a:endParaRPr>
          </a:p>
        </p:txBody>
      </p:sp>
      <p:pic>
        <p:nvPicPr>
          <p:cNvPr id="4" name="Content Placeholder 3" descr="98501002.jpg"/>
          <p:cNvPicPr>
            <a:picLocks noGrp="1" noChangeAspect="1"/>
          </p:cNvPicPr>
          <p:nvPr>
            <p:ph idx="1"/>
          </p:nvPr>
        </p:nvPicPr>
        <p:blipFill>
          <a:blip r:embed="rId2"/>
          <a:stretch>
            <a:fillRect/>
          </a:stretch>
        </p:blipFill>
        <p:spPr>
          <a:xfrm>
            <a:off x="0" y="1371600"/>
            <a:ext cx="9144000" cy="5486400"/>
          </a:xfr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066800"/>
            <a:ext cx="8153400" cy="4724400"/>
          </a:xfrm>
        </p:spPr>
        <p:txBody>
          <a:bodyPr>
            <a:normAutofit fontScale="85000" lnSpcReduction="10000"/>
          </a:bodyPr>
          <a:lstStyle/>
          <a:p>
            <a:r>
              <a:rPr lang="en-US" dirty="0" smtClean="0"/>
              <a:t>Most eco-village range from a population of 50 to 150 individuals, although some are smaller, and traditional.</a:t>
            </a:r>
          </a:p>
          <a:p>
            <a:endParaRPr lang="en-US" dirty="0" smtClean="0"/>
          </a:p>
          <a:p>
            <a:r>
              <a:rPr lang="en-US" dirty="0" smtClean="0"/>
              <a:t> Eco villages are often much larger. Larger eco villages often exist as networks of smaller sub communities. </a:t>
            </a:r>
          </a:p>
          <a:p>
            <a:endParaRPr lang="en-US" dirty="0" smtClean="0"/>
          </a:p>
          <a:p>
            <a:r>
              <a:rPr lang="en-US" dirty="0"/>
              <a:t>Certain </a:t>
            </a:r>
            <a:r>
              <a:rPr lang="en-US" dirty="0" smtClean="0"/>
              <a:t>eco villages </a:t>
            </a:r>
            <a:r>
              <a:rPr lang="en-US" dirty="0"/>
              <a:t>have grown by the addition of individuals, families, or other small </a:t>
            </a:r>
            <a:r>
              <a:rPr lang="en-US" dirty="0" smtClean="0"/>
              <a:t>groups.</a:t>
            </a:r>
            <a:r>
              <a:rPr lang="en-US" dirty="0"/>
              <a:t> </a:t>
            </a:r>
            <a:endParaRPr lang="en-US" dirty="0" smtClean="0"/>
          </a:p>
          <a:p>
            <a:endParaRPr lang="en-US" dirty="0" smtClean="0"/>
          </a:p>
          <a:p>
            <a:r>
              <a:rPr lang="en-US" dirty="0" smtClean="0"/>
              <a:t>Eco villagers </a:t>
            </a:r>
            <a:r>
              <a:rPr lang="en-US" dirty="0"/>
              <a:t>are united </a:t>
            </a:r>
            <a:r>
              <a:rPr lang="en-US" dirty="0" smtClean="0"/>
              <a:t>by shared</a:t>
            </a:r>
            <a:r>
              <a:rPr lang="en-US" dirty="0"/>
              <a:t> </a:t>
            </a:r>
            <a:r>
              <a:rPr lang="en-US" dirty="0" smtClean="0"/>
              <a:t>ecological,</a:t>
            </a:r>
            <a:r>
              <a:rPr lang="en-US" dirty="0"/>
              <a:t> </a:t>
            </a:r>
            <a:r>
              <a:rPr lang="en-US" dirty="0" smtClean="0"/>
              <a:t>social, economic and</a:t>
            </a:r>
            <a:r>
              <a:rPr lang="en-US" dirty="0"/>
              <a:t> </a:t>
            </a:r>
            <a:r>
              <a:rPr lang="en-US" dirty="0" smtClean="0"/>
              <a:t>cultural, spiritual</a:t>
            </a:r>
            <a:r>
              <a:rPr lang="en-US" dirty="0"/>
              <a:t> </a:t>
            </a:r>
            <a:r>
              <a:rPr lang="en-US" dirty="0" smtClean="0"/>
              <a:t>values.</a:t>
            </a:r>
          </a:p>
          <a:p>
            <a:endParaRPr lang="en-US" dirty="0" smtClean="0"/>
          </a:p>
          <a:p>
            <a:pPr>
              <a:buNone/>
            </a:pPr>
            <a:endParaRPr lang="en-US" dirty="0"/>
          </a:p>
        </p:txBody>
      </p:sp>
      <p:sp>
        <p:nvSpPr>
          <p:cNvPr id="4" name="Rectangle 3"/>
          <p:cNvSpPr/>
          <p:nvPr/>
        </p:nvSpPr>
        <p:spPr>
          <a:xfrm>
            <a:off x="5791200" y="228600"/>
            <a:ext cx="2667000" cy="685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t>Contd</a:t>
            </a:r>
            <a:r>
              <a:rPr lang="en-US" sz="3200" dirty="0" smtClean="0"/>
              <a:t>…</a:t>
            </a:r>
            <a:endParaRPr lang="en-US" sz="32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b="1" dirty="0" smtClean="0">
                <a:solidFill>
                  <a:srgbClr val="FF0000"/>
                </a:solidFill>
              </a:rPr>
              <a:t>Eco village - Culture </a:t>
            </a:r>
            <a:endParaRPr lang="en-US" b="1" dirty="0">
              <a:solidFill>
                <a:srgbClr val="FF0000"/>
              </a:solidFill>
            </a:endParaRPr>
          </a:p>
        </p:txBody>
      </p:sp>
      <p:pic>
        <p:nvPicPr>
          <p:cNvPr id="4" name="Content Placeholder 3" descr="1.jpg"/>
          <p:cNvPicPr>
            <a:picLocks noGrp="1" noChangeAspect="1"/>
          </p:cNvPicPr>
          <p:nvPr>
            <p:ph idx="1"/>
          </p:nvPr>
        </p:nvPicPr>
        <p:blipFill>
          <a:blip r:embed="rId2"/>
          <a:stretch>
            <a:fillRect/>
          </a:stretch>
        </p:blipFill>
        <p:spPr>
          <a:xfrm>
            <a:off x="152400" y="914400"/>
            <a:ext cx="4419600" cy="2743200"/>
          </a:xfrm>
        </p:spPr>
      </p:pic>
      <p:pic>
        <p:nvPicPr>
          <p:cNvPr id="5" name="Picture 4" descr="3.jpeg"/>
          <p:cNvPicPr>
            <a:picLocks noChangeAspect="1"/>
          </p:cNvPicPr>
          <p:nvPr/>
        </p:nvPicPr>
        <p:blipFill>
          <a:blip r:embed="rId3"/>
          <a:stretch>
            <a:fillRect/>
          </a:stretch>
        </p:blipFill>
        <p:spPr>
          <a:xfrm>
            <a:off x="5029200" y="762000"/>
            <a:ext cx="4114800" cy="2895600"/>
          </a:xfrm>
          <a:prstGeom prst="rect">
            <a:avLst/>
          </a:prstGeom>
        </p:spPr>
      </p:pic>
      <p:pic>
        <p:nvPicPr>
          <p:cNvPr id="6" name="Picture 5" descr="2.jpg"/>
          <p:cNvPicPr>
            <a:picLocks noChangeAspect="1"/>
          </p:cNvPicPr>
          <p:nvPr/>
        </p:nvPicPr>
        <p:blipFill>
          <a:blip r:embed="rId4"/>
          <a:stretch>
            <a:fillRect/>
          </a:stretch>
        </p:blipFill>
        <p:spPr>
          <a:xfrm>
            <a:off x="304800" y="4114800"/>
            <a:ext cx="4191000" cy="2743200"/>
          </a:xfrm>
          <a:prstGeom prst="rect">
            <a:avLst/>
          </a:prstGeom>
        </p:spPr>
      </p:pic>
      <p:pic>
        <p:nvPicPr>
          <p:cNvPr id="7" name="Picture 6" descr="5.png"/>
          <p:cNvPicPr>
            <a:picLocks noChangeAspect="1"/>
          </p:cNvPicPr>
          <p:nvPr/>
        </p:nvPicPr>
        <p:blipFill>
          <a:blip r:embed="rId5"/>
          <a:stretch>
            <a:fillRect/>
          </a:stretch>
        </p:blipFill>
        <p:spPr>
          <a:xfrm>
            <a:off x="5181600" y="4191000"/>
            <a:ext cx="3962400" cy="2667000"/>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Eco-villagers </a:t>
            </a:r>
            <a:r>
              <a:rPr lang="en-US" dirty="0"/>
              <a:t>seek alternatives to ecologically destructive electrical, water, transportation, and waste-treatment systems, as well as the larger social systems that mirror and support them. </a:t>
            </a:r>
            <a:endParaRPr lang="en-US" dirty="0" smtClean="0"/>
          </a:p>
          <a:p>
            <a:endParaRPr lang="en-US" dirty="0" smtClean="0"/>
          </a:p>
          <a:p>
            <a:r>
              <a:rPr lang="en-US" dirty="0" smtClean="0"/>
              <a:t>Eco-villages </a:t>
            </a:r>
            <a:r>
              <a:rPr lang="en-US" dirty="0"/>
              <a:t>offer small-scale communities with minimal ecological impact or regenerative impacts as an alternative. However, such communities often cooperate with peer villages in networks of their </a:t>
            </a:r>
            <a:r>
              <a:rPr lang="en-US" dirty="0" smtClean="0"/>
              <a:t>own.</a:t>
            </a:r>
          </a:p>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Definition </a:t>
            </a:r>
            <a:endParaRPr lang="en-US" b="1" dirty="0">
              <a:solidFill>
                <a:srgbClr val="FF0000"/>
              </a:solidFill>
            </a:endParaRPr>
          </a:p>
        </p:txBody>
      </p:sp>
      <p:sp>
        <p:nvSpPr>
          <p:cNvPr id="3" name="Content Placeholder 2"/>
          <p:cNvSpPr>
            <a:spLocks noGrp="1"/>
          </p:cNvSpPr>
          <p:nvPr>
            <p:ph idx="1"/>
          </p:nvPr>
        </p:nvSpPr>
        <p:spPr/>
        <p:txBody>
          <a:bodyPr>
            <a:normAutofit/>
          </a:bodyPr>
          <a:lstStyle/>
          <a:p>
            <a:r>
              <a:rPr lang="en-US" sz="2800" b="1" dirty="0" smtClean="0">
                <a:solidFill>
                  <a:srgbClr val="00B050"/>
                </a:solidFill>
              </a:rPr>
              <a:t>Eco Village : </a:t>
            </a:r>
            <a:r>
              <a:rPr lang="en-US" sz="2800" dirty="0" smtClean="0">
                <a:solidFill>
                  <a:srgbClr val="00B050"/>
                </a:solidFill>
              </a:rPr>
              <a:t>Intentional</a:t>
            </a:r>
            <a:r>
              <a:rPr lang="en-US" sz="2800" dirty="0">
                <a:solidFill>
                  <a:srgbClr val="00B050"/>
                </a:solidFill>
              </a:rPr>
              <a:t>, </a:t>
            </a:r>
            <a:r>
              <a:rPr lang="en-US" sz="2800" dirty="0" smtClean="0">
                <a:solidFill>
                  <a:srgbClr val="00B050"/>
                </a:solidFill>
              </a:rPr>
              <a:t>traditional, </a:t>
            </a:r>
            <a:r>
              <a:rPr lang="en-US" sz="2800" dirty="0">
                <a:solidFill>
                  <a:srgbClr val="00B050"/>
                </a:solidFill>
              </a:rPr>
              <a:t>rural or urban community that is consciously designed through locally owned, participatory processes in all four dimensions of sustainability (social, culture, ecology and economy) to regenerate their social and natural environments</a:t>
            </a:r>
            <a:r>
              <a:rPr lang="en-US" sz="2800" dirty="0" smtClean="0">
                <a:solidFill>
                  <a:srgbClr val="00B050"/>
                </a:solidFill>
              </a:rPr>
              <a:t>.</a:t>
            </a:r>
            <a:endParaRPr lang="en-US" sz="2800" dirty="0">
              <a:solidFill>
                <a:srgbClr val="00B050"/>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Eco village Development</a:t>
            </a:r>
            <a:endParaRPr lang="en-US" b="1" dirty="0">
              <a:solidFill>
                <a:srgbClr val="FF0000"/>
              </a:solidFill>
            </a:endParaRPr>
          </a:p>
        </p:txBody>
      </p:sp>
      <p:sp>
        <p:nvSpPr>
          <p:cNvPr id="3" name="Content Placeholder 2"/>
          <p:cNvSpPr>
            <a:spLocks noGrp="1"/>
          </p:cNvSpPr>
          <p:nvPr>
            <p:ph idx="1"/>
          </p:nvPr>
        </p:nvSpPr>
        <p:spPr>
          <a:xfrm>
            <a:off x="457200" y="2362200"/>
            <a:ext cx="8229600" cy="3763963"/>
          </a:xfrm>
        </p:spPr>
        <p:txBody>
          <a:bodyPr>
            <a:normAutofit/>
          </a:bodyPr>
          <a:lstStyle/>
          <a:p>
            <a:pPr>
              <a:buNone/>
            </a:pPr>
            <a:r>
              <a:rPr lang="en-US" sz="5400" dirty="0" smtClean="0"/>
              <a:t>    </a:t>
            </a:r>
            <a:r>
              <a:rPr lang="en-US" sz="5400" b="1" dirty="0" smtClean="0"/>
              <a:t>What is Eco Village         </a:t>
            </a:r>
          </a:p>
          <a:p>
            <a:pPr>
              <a:buNone/>
            </a:pPr>
            <a:r>
              <a:rPr lang="en-US" sz="5400" b="1" dirty="0"/>
              <a:t> </a:t>
            </a:r>
            <a:r>
              <a:rPr lang="en-US" sz="5400" b="1" dirty="0" smtClean="0"/>
              <a:t>     Development???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Principles……</a:t>
            </a:r>
            <a:endParaRPr lang="en-US" dirty="0"/>
          </a:p>
        </p:txBody>
      </p:sp>
      <p:sp>
        <p:nvSpPr>
          <p:cNvPr id="3" name="Content Placeholder 2"/>
          <p:cNvSpPr>
            <a:spLocks noGrp="1"/>
          </p:cNvSpPr>
          <p:nvPr>
            <p:ph idx="1"/>
          </p:nvPr>
        </p:nvSpPr>
        <p:spPr/>
        <p:txBody>
          <a:bodyPr>
            <a:normAutofit fontScale="85000" lnSpcReduction="10000"/>
          </a:bodyPr>
          <a:lstStyle/>
          <a:p>
            <a:pPr algn="just">
              <a:buFont typeface="Wingdings" pitchFamily="2" charset="2"/>
              <a:buChar char="Ø"/>
            </a:pPr>
            <a:r>
              <a:rPr lang="en-US" dirty="0" smtClean="0"/>
              <a:t>The  </a:t>
            </a:r>
            <a:r>
              <a:rPr lang="en-US" b="1" dirty="0" smtClean="0">
                <a:solidFill>
                  <a:srgbClr val="FF0000"/>
                </a:solidFill>
              </a:rPr>
              <a:t>Sustainable Development Act </a:t>
            </a:r>
            <a:r>
              <a:rPr lang="en-US" dirty="0" smtClean="0"/>
              <a:t>defines 16 principles that must be incorporated into the interventions of all departments and agencies.</a:t>
            </a:r>
          </a:p>
          <a:p>
            <a:pPr algn="just">
              <a:buFont typeface="Wingdings" pitchFamily="2" charset="2"/>
              <a:buChar char="Ø"/>
            </a:pPr>
            <a:endParaRPr lang="en-US" dirty="0" smtClean="0"/>
          </a:p>
          <a:p>
            <a:pPr algn="just">
              <a:buFont typeface="Wingdings" pitchFamily="2" charset="2"/>
              <a:buChar char="Ø"/>
            </a:pPr>
            <a:r>
              <a:rPr lang="en-US" dirty="0" smtClean="0"/>
              <a:t>these principles are a guide for action within a perspective of sustainable development. </a:t>
            </a:r>
          </a:p>
          <a:p>
            <a:pPr algn="just">
              <a:buFont typeface="Wingdings" pitchFamily="2" charset="2"/>
              <a:buChar char="Ø"/>
            </a:pPr>
            <a:endParaRPr lang="en-US" dirty="0" smtClean="0"/>
          </a:p>
          <a:p>
            <a:pPr algn="just">
              <a:buFont typeface="Wingdings" pitchFamily="2" charset="2"/>
              <a:buChar char="Ø"/>
            </a:pPr>
            <a:r>
              <a:rPr lang="en-US" dirty="0" smtClean="0"/>
              <a:t>They are an original reflection of the principles of the Rio Declaration on Environment and Development, a fundamental text that affirms international commitment to sustainable development.</a:t>
            </a: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solidFill>
            <a:schemeClr val="bg1"/>
          </a:solidFill>
        </p:spPr>
        <p:txBody>
          <a:bodyPr/>
          <a:lstStyle/>
          <a:p>
            <a:r>
              <a:rPr lang="en-US" b="1" dirty="0" smtClean="0">
                <a:solidFill>
                  <a:srgbClr val="00B050"/>
                </a:solidFill>
              </a:rPr>
              <a:t>Concept</a:t>
            </a:r>
            <a:endParaRPr lang="en-US" b="1" dirty="0">
              <a:solidFill>
                <a:srgbClr val="00B050"/>
              </a:solidFill>
            </a:endParaRPr>
          </a:p>
        </p:txBody>
      </p:sp>
      <p:sp>
        <p:nvSpPr>
          <p:cNvPr id="3" name="Content Placeholder 2"/>
          <p:cNvSpPr>
            <a:spLocks noGrp="1"/>
          </p:cNvSpPr>
          <p:nvPr>
            <p:ph idx="1"/>
          </p:nvPr>
        </p:nvSpPr>
        <p:spPr>
          <a:xfrm>
            <a:off x="533400" y="1295400"/>
            <a:ext cx="8153400" cy="4830763"/>
          </a:xfrm>
        </p:spPr>
        <p:txBody>
          <a:bodyPr>
            <a:normAutofit fontScale="85000" lnSpcReduction="20000"/>
          </a:bodyPr>
          <a:lstStyle/>
          <a:p>
            <a:pPr algn="just"/>
            <a:r>
              <a:rPr lang="en-US" dirty="0" smtClean="0"/>
              <a:t>The Eco-Village Development concept involves the </a:t>
            </a:r>
            <a:r>
              <a:rPr lang="en-US" dirty="0" smtClean="0">
                <a:solidFill>
                  <a:srgbClr val="00B050"/>
                </a:solidFill>
              </a:rPr>
              <a:t>implementation at village-level of appropriate, inexpensive renewable-energy technology and capacity-building activities for climate change adaptation and mitigation.</a:t>
            </a:r>
          </a:p>
          <a:p>
            <a:pPr algn="just"/>
            <a:endParaRPr lang="en-US" dirty="0" smtClean="0"/>
          </a:p>
          <a:p>
            <a:pPr algn="just"/>
            <a:r>
              <a:rPr lang="en-US" dirty="0" smtClean="0"/>
              <a:t>It takes a c</a:t>
            </a:r>
            <a:r>
              <a:rPr lang="en-US" dirty="0" smtClean="0">
                <a:solidFill>
                  <a:srgbClr val="00B050"/>
                </a:solidFill>
              </a:rPr>
              <a:t>ollaborative approach by involving community members deeply in planning and implementation.</a:t>
            </a:r>
          </a:p>
          <a:p>
            <a:pPr algn="just"/>
            <a:endParaRPr lang="en-US" dirty="0" smtClean="0"/>
          </a:p>
          <a:p>
            <a:pPr algn="just"/>
            <a:r>
              <a:rPr lang="en-US" dirty="0" smtClean="0"/>
              <a:t>Eco village Development is an </a:t>
            </a:r>
            <a:r>
              <a:rPr lang="en-US" dirty="0" smtClean="0">
                <a:solidFill>
                  <a:srgbClr val="00B050"/>
                </a:solidFill>
              </a:rPr>
              <a:t>integrated approach of creating development-focused, on low carbon communities of practice in existing villages</a:t>
            </a:r>
            <a:r>
              <a:rPr lang="en-US" dirty="0" smtClean="0"/>
              <a:t>. </a:t>
            </a:r>
          </a:p>
          <a:p>
            <a:pPr algn="just"/>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066800"/>
            <a:ext cx="8153400" cy="5059363"/>
          </a:xfrm>
        </p:spPr>
        <p:txBody>
          <a:bodyPr>
            <a:normAutofit fontScale="92500"/>
          </a:bodyPr>
          <a:lstStyle/>
          <a:p>
            <a:r>
              <a:rPr lang="en-US" dirty="0" smtClean="0"/>
              <a:t>The bundle of practices includes </a:t>
            </a:r>
            <a:r>
              <a:rPr lang="en-US" dirty="0" smtClean="0">
                <a:solidFill>
                  <a:srgbClr val="00B050"/>
                </a:solidFill>
              </a:rPr>
              <a:t>mitigation technologies like small, household-sized biogas plants, smokeless stoves, solar-energy technology, improved water mills to generate electric power, and solar-powered drying units</a:t>
            </a:r>
            <a:r>
              <a:rPr lang="en-US" dirty="0" smtClean="0"/>
              <a:t>. </a:t>
            </a:r>
          </a:p>
          <a:p>
            <a:endParaRPr lang="en-US" dirty="0" smtClean="0"/>
          </a:p>
          <a:p>
            <a:r>
              <a:rPr lang="en-US" dirty="0" smtClean="0"/>
              <a:t>It also includes adaptation </a:t>
            </a:r>
            <a:r>
              <a:rPr lang="en-US" dirty="0" smtClean="0">
                <a:solidFill>
                  <a:srgbClr val="00B050"/>
                </a:solidFill>
              </a:rPr>
              <a:t>technologies such as organic farming, roof-water harvesting, water-lifting technologies like hydraulic ram pumps</a:t>
            </a:r>
            <a:r>
              <a:rPr lang="en-US" dirty="0" smtClean="0"/>
              <a:t>.</a:t>
            </a: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co-village-development-paris-unfccc-cop-21-4-638.jpg"/>
          <p:cNvPicPr>
            <a:picLocks noGrp="1" noChangeAspect="1"/>
          </p:cNvPicPr>
          <p:nvPr>
            <p:ph idx="1"/>
          </p:nvPr>
        </p:nvPicPr>
        <p:blipFill>
          <a:blip r:embed="rId2"/>
          <a:stretch>
            <a:fillRect/>
          </a:stretch>
        </p:blipFill>
        <p:spPr>
          <a:xfrm>
            <a:off x="0" y="-609600"/>
            <a:ext cx="9144000" cy="7467600"/>
          </a:xfr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Development of Eco village </a:t>
            </a:r>
            <a:endParaRPr lang="en-US" b="1" dirty="0">
              <a:solidFill>
                <a:srgbClr val="FF0000"/>
              </a:solidFill>
            </a:endParaRPr>
          </a:p>
        </p:txBody>
      </p:sp>
      <p:sp>
        <p:nvSpPr>
          <p:cNvPr id="3" name="Content Placeholder 2"/>
          <p:cNvSpPr>
            <a:spLocks noGrp="1"/>
          </p:cNvSpPr>
          <p:nvPr>
            <p:ph idx="1"/>
          </p:nvPr>
        </p:nvSpPr>
        <p:spPr>
          <a:xfrm>
            <a:off x="838200" y="1874837"/>
            <a:ext cx="7848600" cy="3611563"/>
          </a:xfrm>
        </p:spPr>
        <p:txBody>
          <a:bodyPr/>
          <a:lstStyle/>
          <a:p>
            <a:pPr>
              <a:buNone/>
            </a:pPr>
            <a:r>
              <a:rPr lang="en-US" dirty="0" smtClean="0"/>
              <a:t>   </a:t>
            </a:r>
            <a:r>
              <a:rPr lang="en-US" b="1" dirty="0" smtClean="0">
                <a:solidFill>
                  <a:srgbClr val="00B050"/>
                </a:solidFill>
              </a:rPr>
              <a:t>Steps: </a:t>
            </a:r>
          </a:p>
          <a:p>
            <a:pPr marL="514350" indent="-514350">
              <a:buAutoNum type="arabicPeriod"/>
            </a:pPr>
            <a:r>
              <a:rPr lang="en-US" dirty="0" smtClean="0">
                <a:solidFill>
                  <a:schemeClr val="tx1">
                    <a:lumMod val="95000"/>
                    <a:lumOff val="5000"/>
                  </a:schemeClr>
                </a:solidFill>
              </a:rPr>
              <a:t>Inviting &amp; participating</a:t>
            </a:r>
          </a:p>
          <a:p>
            <a:pPr marL="514350" indent="-514350">
              <a:buAutoNum type="arabicPeriod"/>
            </a:pPr>
            <a:r>
              <a:rPr lang="en-US" dirty="0" smtClean="0">
                <a:solidFill>
                  <a:schemeClr val="tx1">
                    <a:lumMod val="95000"/>
                    <a:lumOff val="5000"/>
                  </a:schemeClr>
                </a:solidFill>
              </a:rPr>
              <a:t>Planning &amp; Integrating</a:t>
            </a:r>
          </a:p>
          <a:p>
            <a:pPr marL="514350" indent="-514350">
              <a:buAutoNum type="arabicPeriod"/>
            </a:pPr>
            <a:r>
              <a:rPr lang="en-US" dirty="0" smtClean="0">
                <a:solidFill>
                  <a:schemeClr val="tx1">
                    <a:lumMod val="95000"/>
                    <a:lumOff val="5000"/>
                  </a:schemeClr>
                </a:solidFill>
              </a:rPr>
              <a:t>Training &amp; Implementing</a:t>
            </a:r>
          </a:p>
          <a:p>
            <a:pPr marL="514350" indent="-514350">
              <a:buAutoNum type="arabicPeriod"/>
            </a:pPr>
            <a:r>
              <a:rPr lang="en-US" dirty="0" smtClean="0">
                <a:solidFill>
                  <a:schemeClr val="tx1">
                    <a:lumMod val="95000"/>
                    <a:lumOff val="5000"/>
                  </a:schemeClr>
                </a:solidFill>
              </a:rPr>
              <a:t>Measuring &amp; Evaluating</a:t>
            </a:r>
          </a:p>
          <a:p>
            <a:pPr marL="514350" indent="-514350">
              <a:buAutoNum type="arabicPeriod"/>
            </a:pPr>
            <a:r>
              <a:rPr lang="en-US" dirty="0" smtClean="0">
                <a:solidFill>
                  <a:schemeClr val="tx1">
                    <a:lumMod val="95000"/>
                    <a:lumOff val="5000"/>
                  </a:schemeClr>
                </a:solidFill>
              </a:rPr>
              <a:t>Refining &amp; Scaling</a:t>
            </a:r>
          </a:p>
          <a:p>
            <a:pPr marL="514350" indent="-514350">
              <a:buNone/>
            </a:pPr>
            <a:endParaRPr lang="en-US"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b="1" dirty="0" err="1" smtClean="0">
                <a:solidFill>
                  <a:srgbClr val="FF0000"/>
                </a:solidFill>
              </a:rPr>
              <a:t>Ecocity</a:t>
            </a:r>
            <a:r>
              <a:rPr lang="en-US" b="1" dirty="0" smtClean="0">
                <a:solidFill>
                  <a:srgbClr val="FF0000"/>
                </a:solidFill>
              </a:rPr>
              <a:t>- Introduction </a:t>
            </a:r>
            <a:endParaRPr lang="en-US" b="1" dirty="0">
              <a:solidFill>
                <a:srgbClr val="FF0000"/>
              </a:solidFill>
            </a:endParaRPr>
          </a:p>
        </p:txBody>
      </p:sp>
      <p:sp>
        <p:nvSpPr>
          <p:cNvPr id="3" name="Content Placeholder 2"/>
          <p:cNvSpPr>
            <a:spLocks noGrp="1"/>
          </p:cNvSpPr>
          <p:nvPr>
            <p:ph idx="1"/>
          </p:nvPr>
        </p:nvSpPr>
        <p:spPr>
          <a:xfrm>
            <a:off x="152400" y="914400"/>
            <a:ext cx="9144000" cy="5486400"/>
          </a:xfrm>
        </p:spPr>
        <p:txBody>
          <a:bodyPr>
            <a:normAutofit fontScale="92500"/>
          </a:bodyPr>
          <a:lstStyle/>
          <a:p>
            <a:r>
              <a:rPr lang="en-US" sz="2400" dirty="0"/>
              <a:t>An </a:t>
            </a:r>
            <a:r>
              <a:rPr lang="en-US" sz="2400" b="1" dirty="0" err="1">
                <a:solidFill>
                  <a:srgbClr val="FF0000"/>
                </a:solidFill>
              </a:rPr>
              <a:t>Ecocity</a:t>
            </a:r>
            <a:r>
              <a:rPr lang="en-US" sz="2400" dirty="0"/>
              <a:t> is a human settlement modeled on the self-sustaining resilient structure and function of natural </a:t>
            </a:r>
            <a:r>
              <a:rPr lang="en-US" sz="2400" dirty="0" smtClean="0"/>
              <a:t>ecosystems.</a:t>
            </a:r>
          </a:p>
          <a:p>
            <a:endParaRPr lang="en-US" sz="2400" dirty="0" smtClean="0"/>
          </a:p>
          <a:p>
            <a:r>
              <a:rPr lang="en-US" sz="2400" dirty="0"/>
              <a:t>An </a:t>
            </a:r>
            <a:r>
              <a:rPr lang="en-US" sz="2400" dirty="0" err="1"/>
              <a:t>ecocity</a:t>
            </a:r>
            <a:r>
              <a:rPr lang="en-US" sz="2400" dirty="0"/>
              <a:t> seeks to provide healthy abundance to its inhabitants without consuming more renewable resources than it replaces</a:t>
            </a:r>
            <a:r>
              <a:rPr lang="en-US" sz="2400" dirty="0" smtClean="0"/>
              <a:t>.</a:t>
            </a:r>
          </a:p>
          <a:p>
            <a:endParaRPr lang="en-US" sz="2400" dirty="0"/>
          </a:p>
          <a:p>
            <a:r>
              <a:rPr lang="en-US" sz="2400" dirty="0"/>
              <a:t>It seeks to function without producing more waste than it can </a:t>
            </a:r>
            <a:r>
              <a:rPr lang="en-US" sz="2400" dirty="0" smtClean="0"/>
              <a:t> </a:t>
            </a:r>
            <a:r>
              <a:rPr lang="en-US" sz="2400" dirty="0"/>
              <a:t>recycle for new uses or than nature can dilute and absorb harmlessly, and without being toxic to itself or neighboring ecosystems</a:t>
            </a:r>
            <a:r>
              <a:rPr lang="en-US" sz="2400" dirty="0" smtClean="0"/>
              <a:t>.</a:t>
            </a:r>
          </a:p>
          <a:p>
            <a:endParaRPr lang="en-US" sz="2400" dirty="0"/>
          </a:p>
          <a:p>
            <a:r>
              <a:rPr lang="en-US" sz="2400" dirty="0" smtClean="0"/>
              <a:t>Its inhabitants’ ecological impacts reflect planetary supportive lifestyles</a:t>
            </a:r>
          </a:p>
          <a:p>
            <a:pPr>
              <a:buNone/>
            </a:pPr>
            <a:endParaRPr lang="en-US" sz="2400" dirty="0" smtClean="0"/>
          </a:p>
          <a:p>
            <a:r>
              <a:rPr lang="en-US" sz="2400" dirty="0" smtClean="0"/>
              <a:t>Its social order reflects fundamental principles of fairness, justice, reasonable equity and consensus at ample levels of happiness.</a:t>
            </a:r>
          </a:p>
          <a:p>
            <a:endParaRPr lang="en-US" sz="2400" dirty="0"/>
          </a:p>
          <a:p>
            <a:pPr>
              <a:buNone/>
            </a:pPr>
            <a:endParaRPr lang="en-US" sz="2400" dirty="0"/>
          </a:p>
          <a:p>
            <a:endParaRPr lang="en-US" sz="24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4800" b="1" dirty="0" smtClean="0">
                <a:solidFill>
                  <a:srgbClr val="00B050"/>
                </a:solidFill>
              </a:rPr>
              <a:t>Eco city Structure </a:t>
            </a:r>
            <a:endParaRPr lang="en-US" sz="4800" b="1" dirty="0">
              <a:solidFill>
                <a:srgbClr val="00B050"/>
              </a:solidFill>
            </a:endParaRPr>
          </a:p>
        </p:txBody>
      </p:sp>
      <p:pic>
        <p:nvPicPr>
          <p:cNvPr id="4" name="Content Placeholder 3" descr="logrono-montecorvo-eco-city-by-mvrdv-and-gras-5.jpg"/>
          <p:cNvPicPr>
            <a:picLocks noGrp="1" noChangeAspect="1"/>
          </p:cNvPicPr>
          <p:nvPr>
            <p:ph idx="1"/>
          </p:nvPr>
        </p:nvPicPr>
        <p:blipFill>
          <a:blip r:embed="rId2"/>
          <a:stretch>
            <a:fillRect/>
          </a:stretch>
        </p:blipFill>
        <p:spPr>
          <a:xfrm>
            <a:off x="0" y="1447800"/>
            <a:ext cx="9144000" cy="5410200"/>
          </a:xfr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ap-in-ecocity-perception-and-development-3-638.jpg"/>
          <p:cNvPicPr>
            <a:picLocks noGrp="1" noChangeAspect="1"/>
          </p:cNvPicPr>
          <p:nvPr>
            <p:ph idx="1"/>
          </p:nvPr>
        </p:nvPicPr>
        <p:blipFill>
          <a:blip r:embed="rId2"/>
          <a:stretch>
            <a:fillRect/>
          </a:stretch>
        </p:blipFill>
        <p:spPr>
          <a:xfrm>
            <a:off x="0" y="0"/>
            <a:ext cx="9296400" cy="6858000"/>
          </a:xfr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Development of </a:t>
            </a:r>
            <a:r>
              <a:rPr lang="en-US" b="1" dirty="0" err="1" smtClean="0">
                <a:solidFill>
                  <a:srgbClr val="FF0000"/>
                </a:solidFill>
              </a:rPr>
              <a:t>Ecocity</a:t>
            </a:r>
            <a:endParaRPr lang="en-US" b="1" dirty="0">
              <a:solidFill>
                <a:srgbClr val="FF0000"/>
              </a:solidFill>
            </a:endParaRPr>
          </a:p>
        </p:txBody>
      </p:sp>
      <p:sp>
        <p:nvSpPr>
          <p:cNvPr id="3" name="Content Placeholder 2"/>
          <p:cNvSpPr>
            <a:spLocks noGrp="1"/>
          </p:cNvSpPr>
          <p:nvPr>
            <p:ph idx="1"/>
          </p:nvPr>
        </p:nvSpPr>
        <p:spPr/>
        <p:txBody>
          <a:bodyPr/>
          <a:lstStyle/>
          <a:p>
            <a:pPr>
              <a:buNone/>
            </a:pPr>
            <a:r>
              <a:rPr lang="en-US" b="1" dirty="0" smtClean="0">
                <a:solidFill>
                  <a:srgbClr val="00B050"/>
                </a:solidFill>
              </a:rPr>
              <a:t>Steps:</a:t>
            </a:r>
          </a:p>
          <a:p>
            <a:pPr>
              <a:buNone/>
            </a:pPr>
            <a:endParaRPr lang="en-US" b="1" dirty="0" smtClean="0">
              <a:solidFill>
                <a:srgbClr val="00B050"/>
              </a:solidFill>
            </a:endParaRPr>
          </a:p>
          <a:p>
            <a:pPr marL="514350" indent="-514350">
              <a:buAutoNum type="arabicPeriod"/>
            </a:pPr>
            <a:r>
              <a:rPr lang="en-US" b="1" dirty="0" smtClean="0">
                <a:solidFill>
                  <a:schemeClr val="tx2">
                    <a:lumMod val="50000"/>
                  </a:schemeClr>
                </a:solidFill>
              </a:rPr>
              <a:t>Preservation of Phytoplankton &amp; Aquatic life</a:t>
            </a:r>
          </a:p>
          <a:p>
            <a:pPr marL="514350" indent="-514350">
              <a:buAutoNum type="arabicPeriod"/>
            </a:pPr>
            <a:r>
              <a:rPr lang="en-US" b="1" dirty="0" smtClean="0">
                <a:solidFill>
                  <a:schemeClr val="tx2">
                    <a:lumMod val="50000"/>
                  </a:schemeClr>
                </a:solidFill>
              </a:rPr>
              <a:t>Proper solid, liquid waste management</a:t>
            </a:r>
          </a:p>
          <a:p>
            <a:pPr marL="514350" indent="-514350">
              <a:buAutoNum type="arabicPeriod"/>
            </a:pPr>
            <a:r>
              <a:rPr lang="en-US" b="1" dirty="0" smtClean="0">
                <a:solidFill>
                  <a:schemeClr val="tx2">
                    <a:lumMod val="50000"/>
                  </a:schemeClr>
                </a:solidFill>
              </a:rPr>
              <a:t>Promote Cycling, Use public vehicles, parks &amp; Playground</a:t>
            </a:r>
          </a:p>
          <a:p>
            <a:pPr marL="514350" indent="-514350">
              <a:buAutoNum type="arabicPeriod"/>
            </a:pPr>
            <a:r>
              <a:rPr lang="en-US" b="1" dirty="0" smtClean="0">
                <a:solidFill>
                  <a:schemeClr val="tx2">
                    <a:lumMod val="50000"/>
                  </a:schemeClr>
                </a:solidFill>
              </a:rPr>
              <a:t>Practice Scientific agriculture</a:t>
            </a:r>
          </a:p>
          <a:p>
            <a:pPr marL="514350" indent="-514350">
              <a:buAutoNum type="arabicPeriod"/>
            </a:pPr>
            <a:endParaRPr lang="en-US"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90800"/>
            <a:ext cx="8458200" cy="914400"/>
          </a:xfrm>
          <a:noFill/>
        </p:spPr>
        <p:style>
          <a:lnRef idx="0">
            <a:schemeClr val="accent3"/>
          </a:lnRef>
          <a:fillRef idx="3">
            <a:schemeClr val="accent3"/>
          </a:fillRef>
          <a:effectRef idx="3">
            <a:schemeClr val="accent3"/>
          </a:effectRef>
          <a:fontRef idx="minor">
            <a:schemeClr val="lt1"/>
          </a:fontRef>
        </p:style>
        <p:txBody>
          <a:bodyPr>
            <a:normAutofit/>
          </a:bodyPr>
          <a:lstStyle/>
          <a:p>
            <a:r>
              <a:rPr lang="en-US" sz="3600" u="sng" dirty="0" smtClean="0">
                <a:solidFill>
                  <a:schemeClr val="tx1"/>
                </a:solidFill>
              </a:rPr>
              <a:t>Natural resources and sustainable livelihood </a:t>
            </a:r>
            <a:endParaRPr lang="en-US" sz="3600" u="sng" dirty="0">
              <a:solidFill>
                <a:schemeClr val="tx1"/>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715962"/>
          </a:xfrm>
          <a:solidFill>
            <a:schemeClr val="accent2"/>
          </a:solidFill>
        </p:spPr>
        <p:txBody>
          <a:bodyPr>
            <a:normAutofit fontScale="90000"/>
          </a:bodyPr>
          <a:lstStyle/>
          <a:p>
            <a:r>
              <a:rPr lang="en-US" b="1" dirty="0"/>
              <a:t>Natural Resources</a:t>
            </a:r>
          </a:p>
        </p:txBody>
      </p:sp>
      <p:sp>
        <p:nvSpPr>
          <p:cNvPr id="13315" name="Rectangle 3"/>
          <p:cNvSpPr>
            <a:spLocks noGrp="1" noChangeArrowheads="1"/>
          </p:cNvSpPr>
          <p:nvPr>
            <p:ph type="body" idx="1"/>
          </p:nvPr>
        </p:nvSpPr>
        <p:spPr/>
        <p:txBody>
          <a:bodyPr>
            <a:normAutofit/>
          </a:bodyPr>
          <a:lstStyle/>
          <a:p>
            <a:pPr>
              <a:lnSpc>
                <a:spcPct val="90000"/>
              </a:lnSpc>
            </a:pPr>
            <a:r>
              <a:rPr lang="en-US" dirty="0"/>
              <a:t>Energy</a:t>
            </a:r>
          </a:p>
          <a:p>
            <a:pPr lvl="1">
              <a:lnSpc>
                <a:spcPct val="90000"/>
              </a:lnSpc>
            </a:pPr>
            <a:r>
              <a:rPr lang="en-US" dirty="0"/>
              <a:t>Coal </a:t>
            </a:r>
            <a:endParaRPr lang="en-US" dirty="0" smtClean="0"/>
          </a:p>
          <a:p>
            <a:pPr lvl="1">
              <a:lnSpc>
                <a:spcPct val="90000"/>
              </a:lnSpc>
            </a:pPr>
            <a:r>
              <a:rPr lang="en-US" dirty="0" smtClean="0"/>
              <a:t>Petroleum</a:t>
            </a:r>
            <a:endParaRPr lang="en-US" dirty="0"/>
          </a:p>
          <a:p>
            <a:pPr lvl="1">
              <a:lnSpc>
                <a:spcPct val="90000"/>
              </a:lnSpc>
            </a:pPr>
            <a:r>
              <a:rPr lang="en-US" dirty="0"/>
              <a:t>Nuclear Power</a:t>
            </a:r>
          </a:p>
          <a:p>
            <a:pPr lvl="1">
              <a:lnSpc>
                <a:spcPct val="90000"/>
              </a:lnSpc>
            </a:pPr>
            <a:r>
              <a:rPr lang="en-US" dirty="0"/>
              <a:t>Natural Gas</a:t>
            </a:r>
          </a:p>
          <a:p>
            <a:pPr lvl="1">
              <a:lnSpc>
                <a:spcPct val="90000"/>
              </a:lnSpc>
            </a:pPr>
            <a:r>
              <a:rPr lang="en-US" dirty="0"/>
              <a:t>Sources of Renewable Energy</a:t>
            </a:r>
          </a:p>
          <a:p>
            <a:pPr>
              <a:lnSpc>
                <a:spcPct val="90000"/>
              </a:lnSpc>
            </a:pPr>
            <a:r>
              <a:rPr lang="en-US" dirty="0"/>
              <a:t>Nonfuel Minerals</a:t>
            </a:r>
          </a:p>
          <a:p>
            <a:pPr lvl="1">
              <a:lnSpc>
                <a:spcPct val="90000"/>
              </a:lnSpc>
            </a:pPr>
            <a:r>
              <a:rPr lang="en-US" dirty="0"/>
              <a:t>Ocean mining</a:t>
            </a:r>
          </a:p>
          <a:p>
            <a:pPr lvl="1">
              <a:lnSpc>
                <a:spcPct val="90000"/>
              </a:lnSpc>
            </a:pPr>
            <a:r>
              <a:rPr lang="en-US" dirty="0"/>
              <a:t>New technology</a:t>
            </a:r>
          </a:p>
          <a:p>
            <a:pPr lvl="1">
              <a:lnSpc>
                <a:spcPct val="90000"/>
              </a:lnSpc>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381000" y="914400"/>
            <a:ext cx="8305800" cy="5715000"/>
          </a:xfrm>
        </p:spPr>
        <p:txBody>
          <a:bodyPr>
            <a:normAutofit fontScale="85000" lnSpcReduction="10000"/>
          </a:bodyPr>
          <a:lstStyle/>
          <a:p>
            <a:pPr marL="514350" indent="-514350" algn="just">
              <a:buAutoNum type="arabicPeriod"/>
            </a:pPr>
            <a:r>
              <a:rPr lang="en-US" dirty="0" smtClean="0">
                <a:solidFill>
                  <a:srgbClr val="FF0000"/>
                </a:solidFill>
              </a:rPr>
              <a:t>Health and quality of life</a:t>
            </a:r>
            <a:r>
              <a:rPr lang="en-US" dirty="0" smtClean="0"/>
              <a:t>”: People, human health and improved quality of life are at the centre of sustainable development concerns. People are entitled to a healthy and productive life in harmony with nature;</a:t>
            </a:r>
          </a:p>
          <a:p>
            <a:pPr marL="514350" indent="-514350" algn="just">
              <a:buAutoNum type="arabicPeriod"/>
            </a:pPr>
            <a:endParaRPr lang="en-US" dirty="0" smtClean="0">
              <a:solidFill>
                <a:srgbClr val="FF0000"/>
              </a:solidFill>
            </a:endParaRPr>
          </a:p>
          <a:p>
            <a:pPr marL="514350" indent="-514350" algn="just">
              <a:buAutoNum type="arabicPeriod"/>
            </a:pPr>
            <a:r>
              <a:rPr lang="en-US" dirty="0" smtClean="0">
                <a:solidFill>
                  <a:srgbClr val="FF0000"/>
                </a:solidFill>
              </a:rPr>
              <a:t>“Social equity and solidarity”: </a:t>
            </a:r>
            <a:r>
              <a:rPr lang="en-US" dirty="0" smtClean="0"/>
              <a:t>Development must be undertaken in a spirit of intra- and inter-generational equity and social ethics and solidarity;</a:t>
            </a:r>
          </a:p>
          <a:p>
            <a:pPr marL="514350" indent="-514350" algn="just">
              <a:buAutoNum type="arabicPeriod"/>
            </a:pPr>
            <a:endParaRPr lang="en-US" dirty="0" smtClean="0">
              <a:solidFill>
                <a:srgbClr val="FF0000"/>
              </a:solidFill>
            </a:endParaRPr>
          </a:p>
          <a:p>
            <a:pPr marL="514350" indent="-514350" algn="just">
              <a:buAutoNum type="arabicPeriod"/>
            </a:pPr>
            <a:r>
              <a:rPr lang="en-US" dirty="0" smtClean="0">
                <a:solidFill>
                  <a:srgbClr val="FF0000"/>
                </a:solidFill>
              </a:rPr>
              <a:t>“Environmental protection”: </a:t>
            </a:r>
            <a:r>
              <a:rPr lang="en-US" dirty="0" smtClean="0"/>
              <a:t>To achieve sustainable development, environmental protection must constitute an integral part of the development process;</a:t>
            </a:r>
          </a:p>
          <a:p>
            <a:endParaRPr lang="en-US" dirty="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81000" y="152400"/>
            <a:ext cx="8458200" cy="838200"/>
          </a:xfrm>
        </p:spPr>
        <p:style>
          <a:lnRef idx="0">
            <a:schemeClr val="accent4"/>
          </a:lnRef>
          <a:fillRef idx="3">
            <a:schemeClr val="accent4"/>
          </a:fillRef>
          <a:effectRef idx="3">
            <a:schemeClr val="accent4"/>
          </a:effectRef>
          <a:fontRef idx="minor">
            <a:schemeClr val="lt1"/>
          </a:fontRef>
        </p:style>
        <p:txBody>
          <a:bodyPr/>
          <a:lstStyle/>
          <a:p>
            <a:r>
              <a:rPr lang="en-US" b="1" dirty="0"/>
              <a:t>Natural Resources</a:t>
            </a:r>
          </a:p>
        </p:txBody>
      </p:sp>
      <p:pic>
        <p:nvPicPr>
          <p:cNvPr id="4" name="Picture 2"/>
          <p:cNvPicPr>
            <a:picLocks noChangeAspect="1" noChangeArrowheads="1"/>
          </p:cNvPicPr>
          <p:nvPr/>
        </p:nvPicPr>
        <p:blipFill>
          <a:blip r:embed="rId2"/>
          <a:srcRect/>
          <a:stretch>
            <a:fillRect/>
          </a:stretch>
        </p:blipFill>
        <p:spPr bwMode="auto">
          <a:xfrm>
            <a:off x="990600" y="1371599"/>
            <a:ext cx="6553200" cy="5229225"/>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76200" y="990601"/>
            <a:ext cx="4953000" cy="4267200"/>
          </a:xfrm>
          <a:ln>
            <a:solidFill>
              <a:schemeClr val="accent1"/>
            </a:solidFill>
          </a:ln>
        </p:spPr>
        <p:txBody>
          <a:bodyPr>
            <a:normAutofit fontScale="92500" lnSpcReduction="10000"/>
          </a:bodyPr>
          <a:lstStyle/>
          <a:p>
            <a:pPr>
              <a:buNone/>
            </a:pPr>
            <a:r>
              <a:rPr lang="en-US" sz="2800" b="1" dirty="0" smtClean="0"/>
              <a:t>Sustainable livelihood and business </a:t>
            </a:r>
          </a:p>
          <a:p>
            <a:r>
              <a:rPr lang="en-US" sz="2800" dirty="0" smtClean="0"/>
              <a:t>Aspects to be addressed</a:t>
            </a:r>
          </a:p>
          <a:p>
            <a:pPr lvl="1"/>
            <a:r>
              <a:rPr lang="en-US" sz="2400" dirty="0" smtClean="0"/>
              <a:t>Trade and market liberalization</a:t>
            </a:r>
          </a:p>
          <a:p>
            <a:pPr lvl="1"/>
            <a:r>
              <a:rPr lang="en-US" sz="2400" dirty="0" smtClean="0"/>
              <a:t>Eco-efficiency</a:t>
            </a:r>
          </a:p>
          <a:p>
            <a:pPr lvl="1"/>
            <a:r>
              <a:rPr lang="en-US" sz="2400" dirty="0" smtClean="0"/>
              <a:t>Financial world</a:t>
            </a:r>
          </a:p>
          <a:p>
            <a:pPr lvl="1"/>
            <a:r>
              <a:rPr lang="en-US" sz="2400" dirty="0" smtClean="0"/>
              <a:t>Subsidies</a:t>
            </a:r>
          </a:p>
          <a:p>
            <a:pPr lvl="2"/>
            <a:r>
              <a:rPr lang="en-US" sz="2000" dirty="0" smtClean="0"/>
              <a:t>Perverse subsidies</a:t>
            </a:r>
          </a:p>
          <a:p>
            <a:pPr lvl="1"/>
            <a:r>
              <a:rPr lang="en-US" sz="2400" dirty="0" smtClean="0"/>
              <a:t>New product markets</a:t>
            </a:r>
          </a:p>
          <a:p>
            <a:pPr lvl="1"/>
            <a:r>
              <a:rPr lang="en-US" sz="2400" dirty="0" smtClean="0"/>
              <a:t>Production and consumption patterns</a:t>
            </a:r>
          </a:p>
          <a:p>
            <a:pPr lvl="1"/>
            <a:endParaRPr lang="en-US" sz="2400" dirty="0"/>
          </a:p>
        </p:txBody>
      </p:sp>
      <p:pic>
        <p:nvPicPr>
          <p:cNvPr id="2051" name="Picture 3"/>
          <p:cNvPicPr>
            <a:picLocks noChangeAspect="1" noChangeArrowheads="1"/>
          </p:cNvPicPr>
          <p:nvPr/>
        </p:nvPicPr>
        <p:blipFill>
          <a:blip r:embed="rId2"/>
          <a:srcRect/>
          <a:stretch>
            <a:fillRect/>
          </a:stretch>
        </p:blipFill>
        <p:spPr bwMode="auto">
          <a:xfrm>
            <a:off x="5029200" y="990600"/>
            <a:ext cx="4114800" cy="4267200"/>
          </a:xfrm>
          <a:prstGeom prst="rect">
            <a:avLst/>
          </a:prstGeom>
          <a:noFill/>
          <a:ln w="9525">
            <a:solidFill>
              <a:schemeClr val="accent1"/>
            </a:solidFill>
            <a:miter lim="800000"/>
            <a:headEnd/>
            <a:tailEnd/>
          </a:ln>
          <a:effectLst/>
        </p:spPr>
      </p:pic>
      <p:sp>
        <p:nvSpPr>
          <p:cNvPr id="6" name="Rectangle 5"/>
          <p:cNvSpPr/>
          <p:nvPr/>
        </p:nvSpPr>
        <p:spPr>
          <a:xfrm>
            <a:off x="609600" y="5486400"/>
            <a:ext cx="8001000" cy="646331"/>
          </a:xfrm>
          <a:prstGeom prst="rect">
            <a:avLst/>
          </a:prstGeom>
          <a:solidFill>
            <a:schemeClr val="accent2"/>
          </a:solidFill>
        </p:spPr>
        <p:txBody>
          <a:bodyPr wrap="square">
            <a:spAutoFit/>
          </a:bodyPr>
          <a:lstStyle/>
          <a:p>
            <a:pPr algn="ctr"/>
            <a:r>
              <a:rPr lang="en-US" dirty="0" smtClean="0"/>
              <a:t> Figure: Sustainable development and natural resources  – interdependences and connections </a:t>
            </a:r>
            <a:endParaRPr 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38400"/>
            <a:ext cx="8229600" cy="1143000"/>
          </a:xfrm>
          <a:noFill/>
          <a:ln>
            <a:noFill/>
          </a:ln>
        </p:spPr>
        <p:style>
          <a:lnRef idx="0">
            <a:schemeClr val="accent3"/>
          </a:lnRef>
          <a:fillRef idx="3">
            <a:schemeClr val="accent3"/>
          </a:fillRef>
          <a:effectRef idx="3">
            <a:schemeClr val="accent3"/>
          </a:effectRef>
          <a:fontRef idx="minor">
            <a:schemeClr val="lt1"/>
          </a:fontRef>
        </p:style>
        <p:txBody>
          <a:bodyPr>
            <a:noAutofit/>
          </a:bodyPr>
          <a:lstStyle/>
          <a:p>
            <a:r>
              <a:rPr lang="en-US" sz="3600" b="1" dirty="0" smtClean="0">
                <a:solidFill>
                  <a:schemeClr val="tx1"/>
                </a:solidFill>
              </a:rPr>
              <a:t>Environmental Ethics and global view on sustainable earth </a:t>
            </a:r>
            <a:endParaRPr lang="en-US" sz="3600" b="1" dirty="0">
              <a:solidFill>
                <a:schemeClr val="tx1"/>
              </a:solidFill>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p:txBody>
          <a:bodyPr/>
          <a:lstStyle/>
          <a:p>
            <a:r>
              <a:rPr lang="en-US"/>
              <a:t>Ethics</a:t>
            </a:r>
          </a:p>
        </p:txBody>
      </p:sp>
      <p:sp>
        <p:nvSpPr>
          <p:cNvPr id="323587" name="Rectangle 3"/>
          <p:cNvSpPr>
            <a:spLocks noGrp="1" noChangeArrowheads="1"/>
          </p:cNvSpPr>
          <p:nvPr>
            <p:ph type="body" idx="1"/>
          </p:nvPr>
        </p:nvSpPr>
        <p:spPr>
          <a:xfrm>
            <a:off x="192088" y="1843088"/>
            <a:ext cx="3895725" cy="3509962"/>
          </a:xfrm>
        </p:spPr>
        <p:txBody>
          <a:bodyPr>
            <a:normAutofit fontScale="92500" lnSpcReduction="20000"/>
          </a:bodyPr>
          <a:lstStyle/>
          <a:p>
            <a:pPr eaLnBrk="0" hangingPunct="0">
              <a:lnSpc>
                <a:spcPct val="100000"/>
              </a:lnSpc>
              <a:spcBef>
                <a:spcPct val="50000"/>
              </a:spcBef>
              <a:buClrTx/>
              <a:buFont typeface="Times" charset="0"/>
              <a:buNone/>
            </a:pPr>
            <a:r>
              <a:rPr lang="en-US" dirty="0"/>
              <a:t>Ethics is a discipline that deals with how we value and perceive our environment.</a:t>
            </a:r>
          </a:p>
          <a:p>
            <a:pPr eaLnBrk="0" hangingPunct="0">
              <a:lnSpc>
                <a:spcPct val="100000"/>
              </a:lnSpc>
              <a:spcBef>
                <a:spcPct val="50000"/>
              </a:spcBef>
              <a:buClrTx/>
              <a:buFont typeface="Times" charset="0"/>
              <a:buNone/>
            </a:pPr>
            <a:endParaRPr lang="en-US" dirty="0"/>
          </a:p>
          <a:p>
            <a:pPr eaLnBrk="0" hangingPunct="0">
              <a:lnSpc>
                <a:spcPct val="100000"/>
              </a:lnSpc>
              <a:spcBef>
                <a:spcPct val="50000"/>
              </a:spcBef>
              <a:buClrTx/>
              <a:buFont typeface="Times" charset="0"/>
              <a:buNone/>
            </a:pPr>
            <a:r>
              <a:rPr lang="en-US" dirty="0"/>
              <a:t>Ethics influence our decisions and actions.</a:t>
            </a:r>
          </a:p>
        </p:txBody>
      </p:sp>
      <p:pic>
        <p:nvPicPr>
          <p:cNvPr id="323588" name="Picture 4"/>
          <p:cNvPicPr>
            <a:picLocks noChangeAspect="1" noChangeArrowheads="1"/>
          </p:cNvPicPr>
          <p:nvPr/>
        </p:nvPicPr>
        <p:blipFill>
          <a:blip r:embed="rId2"/>
          <a:srcRect/>
          <a:stretch>
            <a:fillRect/>
          </a:stretch>
        </p:blipFill>
        <p:spPr bwMode="auto">
          <a:xfrm>
            <a:off x="4648199" y="1219200"/>
            <a:ext cx="4495801" cy="5280024"/>
          </a:xfrm>
          <a:prstGeom prst="rect">
            <a:avLst/>
          </a:prstGeom>
          <a:noFill/>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8438"/>
            <a:ext cx="8229600" cy="792162"/>
          </a:xfrm>
          <a:noFill/>
        </p:spPr>
        <p:txBody>
          <a:bodyPr/>
          <a:lstStyle/>
          <a:p>
            <a:r>
              <a:rPr lang="en-US" b="1" dirty="0" smtClean="0"/>
              <a:t>What is Environmental Ethics?</a:t>
            </a:r>
            <a:endParaRPr lang="en-US" b="1" dirty="0"/>
          </a:p>
        </p:txBody>
      </p:sp>
      <p:sp>
        <p:nvSpPr>
          <p:cNvPr id="3" name="Content Placeholder 2"/>
          <p:cNvSpPr>
            <a:spLocks noGrp="1"/>
          </p:cNvSpPr>
          <p:nvPr>
            <p:ph idx="1"/>
          </p:nvPr>
        </p:nvSpPr>
        <p:spPr>
          <a:xfrm>
            <a:off x="685800" y="1524000"/>
            <a:ext cx="7924800" cy="2590800"/>
          </a:xfrm>
        </p:spPr>
        <p:txBody>
          <a:bodyPr/>
          <a:lstStyle/>
          <a:p>
            <a:pPr algn="just"/>
            <a:r>
              <a:rPr lang="en-US" sz="2800" dirty="0" smtClean="0"/>
              <a:t>A systematic and critical study of practices, beliefs, and rules applied to the environment that are considered moral, i.e., good/bad, right/wrong, and virtuous/vicious</a:t>
            </a:r>
            <a:r>
              <a:rPr lang="en-US" dirty="0" smtClean="0"/>
              <a:t>.</a:t>
            </a:r>
          </a:p>
          <a:p>
            <a:endParaRPr lang="en-US"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p:txBody>
          <a:bodyPr/>
          <a:lstStyle/>
          <a:p>
            <a:r>
              <a:rPr lang="en-US"/>
              <a:t>Three ethical worldviews</a:t>
            </a:r>
          </a:p>
        </p:txBody>
      </p:sp>
      <p:pic>
        <p:nvPicPr>
          <p:cNvPr id="326660" name="Picture 4"/>
          <p:cNvPicPr>
            <a:picLocks noChangeAspect="1" noChangeArrowheads="1"/>
          </p:cNvPicPr>
          <p:nvPr/>
        </p:nvPicPr>
        <p:blipFill>
          <a:blip r:embed="rId2"/>
          <a:srcRect/>
          <a:stretch>
            <a:fillRect/>
          </a:stretch>
        </p:blipFill>
        <p:spPr bwMode="auto">
          <a:xfrm>
            <a:off x="990599" y="1229091"/>
            <a:ext cx="7623175" cy="5062171"/>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a:solidFill>
            <a:schemeClr val="accent2"/>
          </a:solidFill>
        </p:spPr>
        <p:txBody>
          <a:bodyPr>
            <a:normAutofit fontScale="90000"/>
          </a:bodyPr>
          <a:lstStyle/>
          <a:p>
            <a:r>
              <a:rPr lang="en-US" b="1" dirty="0" smtClean="0"/>
              <a:t>Terms Explained</a:t>
            </a:r>
            <a:endParaRPr lang="en-US" b="1" dirty="0"/>
          </a:p>
        </p:txBody>
      </p:sp>
      <p:sp>
        <p:nvSpPr>
          <p:cNvPr id="3" name="Content Placeholder 2"/>
          <p:cNvSpPr>
            <a:spLocks noGrp="1"/>
          </p:cNvSpPr>
          <p:nvPr>
            <p:ph idx="1"/>
          </p:nvPr>
        </p:nvSpPr>
        <p:spPr>
          <a:xfrm>
            <a:off x="685800" y="1600200"/>
            <a:ext cx="8001000" cy="4267200"/>
          </a:xfrm>
        </p:spPr>
        <p:txBody>
          <a:bodyPr>
            <a:normAutofit fontScale="85000" lnSpcReduction="20000"/>
          </a:bodyPr>
          <a:lstStyle/>
          <a:p>
            <a:r>
              <a:rPr lang="en-US" dirty="0" smtClean="0"/>
              <a:t>Anthropocentric: Centered around humans.  (Comes from Greek word anthrop which means human)</a:t>
            </a:r>
          </a:p>
          <a:p>
            <a:endParaRPr lang="en-US" dirty="0" smtClean="0"/>
          </a:p>
          <a:p>
            <a:pPr lvl="1"/>
            <a:r>
              <a:rPr lang="en-US" dirty="0" smtClean="0"/>
              <a:t>Humans are the central or sole inhabitants of the moral community</a:t>
            </a:r>
          </a:p>
          <a:p>
            <a:pPr lvl="1"/>
            <a:endParaRPr lang="en-US" dirty="0"/>
          </a:p>
          <a:p>
            <a:r>
              <a:rPr lang="en-US" dirty="0" smtClean="0"/>
              <a:t>Non-anthropocentric: Not centered around humans</a:t>
            </a:r>
          </a:p>
          <a:p>
            <a:endParaRPr lang="en-US" dirty="0" smtClean="0"/>
          </a:p>
          <a:p>
            <a:pPr lvl="1"/>
            <a:r>
              <a:rPr lang="en-US" dirty="0" smtClean="0"/>
              <a:t>Center could be non human living things or larger wholes such as species, ecosystems, and the biotic community as the organized systems of all living things.</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a:xfrm>
            <a:off x="381000" y="228600"/>
            <a:ext cx="8229600" cy="868362"/>
          </a:xfrm>
          <a:solidFill>
            <a:schemeClr val="accent2"/>
          </a:solidFill>
        </p:spPr>
        <p:txBody>
          <a:bodyPr/>
          <a:lstStyle/>
          <a:p>
            <a:r>
              <a:rPr lang="en-US" b="1" dirty="0"/>
              <a:t>Environmental Perspectives</a:t>
            </a:r>
          </a:p>
        </p:txBody>
      </p:sp>
      <p:sp>
        <p:nvSpPr>
          <p:cNvPr id="377859" name="Rectangle 3"/>
          <p:cNvSpPr>
            <a:spLocks noGrp="1" noChangeArrowheads="1"/>
          </p:cNvSpPr>
          <p:nvPr>
            <p:ph type="body" idx="1"/>
          </p:nvPr>
        </p:nvSpPr>
        <p:spPr>
          <a:xfrm>
            <a:off x="192088" y="1905000"/>
            <a:ext cx="8788400" cy="2819400"/>
          </a:xfrm>
        </p:spPr>
        <p:txBody>
          <a:bodyPr>
            <a:normAutofit fontScale="92500" lnSpcReduction="10000"/>
          </a:bodyPr>
          <a:lstStyle/>
          <a:p>
            <a:pPr algn="just">
              <a:buNone/>
            </a:pPr>
            <a:r>
              <a:rPr lang="en-US" b="1" dirty="0" smtClean="0"/>
              <a:t>Biocentrism</a:t>
            </a:r>
          </a:p>
          <a:p>
            <a:pPr algn="just">
              <a:buNone/>
            </a:pPr>
            <a:endParaRPr lang="en-US" b="1" dirty="0"/>
          </a:p>
          <a:p>
            <a:pPr algn="just"/>
            <a:r>
              <a:rPr lang="en-US" dirty="0"/>
              <a:t>Life centered, all organisms have some intrinsic values and rights.  Biodiversity is the highest ethical value in nature.  Individuals and populations are the basic units of biodiversity.</a:t>
            </a:r>
            <a:endParaRPr lang="en-US" b="1"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457200" y="274638"/>
            <a:ext cx="8229600" cy="715962"/>
          </a:xfrm>
          <a:solidFill>
            <a:schemeClr val="accent2"/>
          </a:solidFill>
        </p:spPr>
        <p:txBody>
          <a:bodyPr>
            <a:normAutofit fontScale="90000"/>
          </a:bodyPr>
          <a:lstStyle/>
          <a:p>
            <a:r>
              <a:rPr lang="en-US" b="1" dirty="0"/>
              <a:t>Environmental Perspectives</a:t>
            </a:r>
          </a:p>
        </p:txBody>
      </p:sp>
      <p:sp>
        <p:nvSpPr>
          <p:cNvPr id="379907" name="Rectangle 3"/>
          <p:cNvSpPr>
            <a:spLocks noGrp="1" noChangeArrowheads="1"/>
          </p:cNvSpPr>
          <p:nvPr>
            <p:ph type="body" idx="1"/>
          </p:nvPr>
        </p:nvSpPr>
        <p:spPr>
          <a:xfrm>
            <a:off x="192088" y="1585913"/>
            <a:ext cx="8647112" cy="4586287"/>
          </a:xfrm>
        </p:spPr>
        <p:txBody>
          <a:bodyPr>
            <a:normAutofit fontScale="85000" lnSpcReduction="20000"/>
          </a:bodyPr>
          <a:lstStyle/>
          <a:p>
            <a:pPr>
              <a:buNone/>
            </a:pPr>
            <a:r>
              <a:rPr lang="en-US" b="1" dirty="0" err="1" smtClean="0"/>
              <a:t>Ecocentrism</a:t>
            </a:r>
            <a:endParaRPr lang="en-US" b="1" dirty="0" smtClean="0"/>
          </a:p>
          <a:p>
            <a:pPr>
              <a:buNone/>
            </a:pPr>
            <a:endParaRPr lang="en-US" b="1" dirty="0"/>
          </a:p>
          <a:p>
            <a:r>
              <a:rPr lang="en-US" dirty="0"/>
              <a:t>Ecologically </a:t>
            </a:r>
            <a:r>
              <a:rPr lang="en-US" dirty="0" smtClean="0"/>
              <a:t>centered</a:t>
            </a:r>
          </a:p>
          <a:p>
            <a:endParaRPr lang="en-US" dirty="0"/>
          </a:p>
          <a:p>
            <a:r>
              <a:rPr lang="en-US" dirty="0" smtClean="0"/>
              <a:t>Evolution</a:t>
            </a:r>
            <a:r>
              <a:rPr lang="en-US" dirty="0"/>
              <a:t>, adaptation, and biogeochemical cycles are really more important than individuals</a:t>
            </a:r>
            <a:r>
              <a:rPr lang="en-US" dirty="0" smtClean="0"/>
              <a:t>.</a:t>
            </a:r>
          </a:p>
          <a:p>
            <a:endParaRPr lang="en-US" dirty="0"/>
          </a:p>
          <a:p>
            <a:r>
              <a:rPr lang="en-US" dirty="0"/>
              <a:t>The whole ecosystem is more important than the individuals and populations that make up the ecosystem</a:t>
            </a:r>
            <a:r>
              <a:rPr lang="en-US" dirty="0" smtClean="0"/>
              <a:t>.</a:t>
            </a:r>
          </a:p>
          <a:p>
            <a:endParaRPr lang="en-US" dirty="0"/>
          </a:p>
          <a:p>
            <a:r>
              <a:rPr lang="en-US" dirty="0"/>
              <a:t>Moral values for ecological process and systems</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2"/>
          </a:xfrm>
          <a:noFill/>
        </p:spPr>
        <p:txBody>
          <a:bodyPr>
            <a:normAutofit fontScale="90000"/>
          </a:bodyPr>
          <a:lstStyle/>
          <a:p>
            <a:r>
              <a:rPr lang="en-US" b="1" u="sng" dirty="0" smtClean="0"/>
              <a:t>Environmental Ethics Rectangle</a:t>
            </a:r>
            <a:endParaRPr lang="en-US" b="1" u="sng" dirty="0"/>
          </a:p>
        </p:txBody>
      </p:sp>
      <p:graphicFrame>
        <p:nvGraphicFramePr>
          <p:cNvPr id="4" name="Content Placeholder 3"/>
          <p:cNvGraphicFramePr>
            <a:graphicFrameLocks noGrp="1"/>
          </p:cNvGraphicFramePr>
          <p:nvPr>
            <p:ph idx="1"/>
          </p:nvPr>
        </p:nvGraphicFramePr>
        <p:xfrm>
          <a:off x="533400" y="1143000"/>
          <a:ext cx="8229600" cy="5486400"/>
        </p:xfrm>
        <a:graphic>
          <a:graphicData uri="http://schemas.openxmlformats.org/drawingml/2006/table">
            <a:tbl>
              <a:tblPr firstRow="1" bandRow="1">
                <a:tableStyleId>{5C22544A-7EE6-4342-B048-85BDC9FD1C3A}</a:tableStyleId>
              </a:tblPr>
              <a:tblGrid>
                <a:gridCol w="2743200"/>
                <a:gridCol w="2743200"/>
                <a:gridCol w="2743200"/>
              </a:tblGrid>
              <a:tr h="871369">
                <a:tc>
                  <a:txBody>
                    <a:bodyPr/>
                    <a:lstStyle/>
                    <a:p>
                      <a:endParaRPr lang="en-US" dirty="0"/>
                    </a:p>
                  </a:txBody>
                  <a:tcPr/>
                </a:tc>
                <a:tc>
                  <a:txBody>
                    <a:bodyPr/>
                    <a:lstStyle/>
                    <a:p>
                      <a:r>
                        <a:rPr lang="en-US" sz="2400" dirty="0" smtClean="0"/>
                        <a:t>Anthropocentric</a:t>
                      </a:r>
                      <a:endParaRPr lang="en-US" sz="2400" dirty="0"/>
                    </a:p>
                  </a:txBody>
                  <a:tcPr/>
                </a:tc>
                <a:tc>
                  <a:txBody>
                    <a:bodyPr/>
                    <a:lstStyle/>
                    <a:p>
                      <a:r>
                        <a:rPr lang="en-US" sz="2400" dirty="0" smtClean="0"/>
                        <a:t>Non-anthropocentric</a:t>
                      </a:r>
                      <a:endParaRPr lang="en-US" sz="2400" dirty="0"/>
                    </a:p>
                  </a:txBody>
                  <a:tcPr/>
                </a:tc>
              </a:tr>
              <a:tr h="2162287">
                <a:tc>
                  <a:txBody>
                    <a:bodyPr/>
                    <a:lstStyle/>
                    <a:p>
                      <a:r>
                        <a:rPr lang="en-US" sz="2400" b="1" dirty="0" smtClean="0">
                          <a:solidFill>
                            <a:srgbClr val="FF0000"/>
                          </a:solidFill>
                        </a:rPr>
                        <a:t>Holistic</a:t>
                      </a:r>
                      <a:endParaRPr lang="en-US" sz="2400" b="1" dirty="0">
                        <a:solidFill>
                          <a:srgbClr val="FF0000"/>
                        </a:solidFill>
                      </a:endParaRPr>
                    </a:p>
                  </a:txBody>
                  <a:tcPr/>
                </a:tc>
                <a:tc>
                  <a:txBody>
                    <a:bodyPr/>
                    <a:lstStyle/>
                    <a:p>
                      <a:r>
                        <a:rPr lang="en-US" sz="2000" b="1" dirty="0" smtClean="0">
                          <a:solidFill>
                            <a:schemeClr val="tx1"/>
                          </a:solidFill>
                        </a:rPr>
                        <a:t>Agrarianism</a:t>
                      </a:r>
                      <a:r>
                        <a:rPr lang="en-US" dirty="0" smtClean="0"/>
                        <a:t>: Humans transform nature for agriculture</a:t>
                      </a:r>
                      <a:r>
                        <a:rPr lang="en-US" baseline="0" dirty="0" smtClean="0"/>
                        <a:t> but understand farm as ecosystem</a:t>
                      </a:r>
                      <a:endParaRPr lang="en-US" dirty="0"/>
                    </a:p>
                  </a:txBody>
                  <a:tcPr/>
                </a:tc>
                <a:tc>
                  <a:txBody>
                    <a:bodyPr/>
                    <a:lstStyle/>
                    <a:p>
                      <a:r>
                        <a:rPr lang="en-US" sz="2000" b="1" dirty="0" err="1" smtClean="0">
                          <a:solidFill>
                            <a:schemeClr val="tx1"/>
                          </a:solidFill>
                        </a:rPr>
                        <a:t>Ecocentrism</a:t>
                      </a:r>
                      <a:r>
                        <a:rPr lang="en-US" dirty="0" smtClean="0"/>
                        <a:t>: “A thing is good if it promotes the integrity,</a:t>
                      </a:r>
                      <a:r>
                        <a:rPr lang="en-US" baseline="0" dirty="0" smtClean="0"/>
                        <a:t> beauty, and stability of the biotic community.”</a:t>
                      </a:r>
                    </a:p>
                    <a:p>
                      <a:r>
                        <a:rPr lang="en-US" baseline="0" dirty="0" smtClean="0"/>
                        <a:t>Focus on biotic community conceived holistically</a:t>
                      </a:r>
                      <a:endParaRPr lang="en-US" dirty="0"/>
                    </a:p>
                  </a:txBody>
                  <a:tcPr/>
                </a:tc>
              </a:tr>
              <a:tr h="2452744">
                <a:tc>
                  <a:txBody>
                    <a:bodyPr/>
                    <a:lstStyle/>
                    <a:p>
                      <a:r>
                        <a:rPr lang="en-US" sz="2400" b="1" dirty="0" smtClean="0">
                          <a:solidFill>
                            <a:srgbClr val="FF0000"/>
                          </a:solidFill>
                        </a:rPr>
                        <a:t>Individualistic</a:t>
                      </a:r>
                      <a:endParaRPr lang="en-US" b="1" dirty="0">
                        <a:solidFill>
                          <a:srgbClr val="FF0000"/>
                        </a:solidFill>
                      </a:endParaRPr>
                    </a:p>
                  </a:txBody>
                  <a:tcPr/>
                </a:tc>
                <a:tc>
                  <a:txBody>
                    <a:bodyPr/>
                    <a:lstStyle/>
                    <a:p>
                      <a:r>
                        <a:rPr lang="en-US" sz="1800" b="1" i="0" kern="1200" dirty="0" err="1" smtClean="0">
                          <a:solidFill>
                            <a:schemeClr val="dk1"/>
                          </a:solidFill>
                          <a:latin typeface="+mn-lt"/>
                          <a:ea typeface="+mn-ea"/>
                          <a:cs typeface="+mn-cs"/>
                        </a:rPr>
                        <a:t>Extensionism</a:t>
                      </a:r>
                      <a:r>
                        <a:rPr lang="en-US" dirty="0" smtClean="0"/>
                        <a:t>: Individualistic ethical approaches such as Utilitarianism and Deontology are extended to cover non-humans. (Singer for Utilitarianism</a:t>
                      </a:r>
                      <a:r>
                        <a:rPr lang="en-US" baseline="0" dirty="0" smtClean="0"/>
                        <a:t> and Regan for Deontology)</a:t>
                      </a:r>
                      <a:endParaRPr lang="en-US" dirty="0"/>
                    </a:p>
                  </a:txBody>
                  <a:tcPr/>
                </a:tc>
                <a:tc>
                  <a:txBody>
                    <a:bodyPr/>
                    <a:lstStyle/>
                    <a:p>
                      <a:r>
                        <a:rPr lang="en-US" sz="2000" b="1" dirty="0" smtClean="0">
                          <a:solidFill>
                            <a:schemeClr val="tx1"/>
                          </a:solidFill>
                        </a:rPr>
                        <a:t>Biocentrism</a:t>
                      </a:r>
                      <a:r>
                        <a:rPr lang="en-US" dirty="0" smtClean="0"/>
                        <a:t>: Duties not</a:t>
                      </a:r>
                      <a:r>
                        <a:rPr lang="en-US" baseline="0" dirty="0" smtClean="0"/>
                        <a:t> to interfere with teleological centers of a life.  Basic , non-human </a:t>
                      </a:r>
                      <a:r>
                        <a:rPr lang="en-US" baseline="0" dirty="0" err="1" smtClean="0"/>
                        <a:t>telos</a:t>
                      </a:r>
                      <a:r>
                        <a:rPr lang="en-US" baseline="0" dirty="0" smtClean="0"/>
                        <a:t> can trump non-basic and even basic human interests.</a:t>
                      </a:r>
                      <a:endParaRPr lang="en-US"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066800"/>
            <a:ext cx="8229600" cy="5287963"/>
          </a:xfrm>
        </p:spPr>
        <p:txBody>
          <a:bodyPr>
            <a:normAutofit fontScale="77500" lnSpcReduction="20000"/>
          </a:bodyPr>
          <a:lstStyle/>
          <a:p>
            <a:pPr algn="just">
              <a:buNone/>
            </a:pPr>
            <a:r>
              <a:rPr lang="en-US" dirty="0" smtClean="0">
                <a:solidFill>
                  <a:srgbClr val="FF0000"/>
                </a:solidFill>
              </a:rPr>
              <a:t>4. “Economic efficiency”: </a:t>
            </a:r>
            <a:r>
              <a:rPr lang="en-US" dirty="0" smtClean="0"/>
              <a:t>The economy must be effective, geared toward innovation and economic prosperity that is conducive to social progress and respectful of the environment;</a:t>
            </a:r>
          </a:p>
          <a:p>
            <a:pPr algn="just">
              <a:buNone/>
            </a:pPr>
            <a:endParaRPr lang="en-US" dirty="0" smtClean="0"/>
          </a:p>
          <a:p>
            <a:pPr algn="just">
              <a:buNone/>
            </a:pPr>
            <a:r>
              <a:rPr lang="en-US" dirty="0" smtClean="0">
                <a:solidFill>
                  <a:srgbClr val="FF0000"/>
                </a:solidFill>
              </a:rPr>
              <a:t>5. “Participation and commitment”: </a:t>
            </a:r>
            <a:r>
              <a:rPr lang="en-US" dirty="0" smtClean="0"/>
              <a:t>The participation and commitment of citizens and citizens' groups are needed to define a concerted vision of development and to ensure its environmental, social and economic sustainability;</a:t>
            </a:r>
          </a:p>
          <a:p>
            <a:pPr algn="just">
              <a:buNone/>
            </a:pPr>
            <a:endParaRPr lang="en-US" dirty="0" smtClean="0"/>
          </a:p>
          <a:p>
            <a:pPr algn="just">
              <a:buNone/>
            </a:pPr>
            <a:r>
              <a:rPr lang="en-US" dirty="0" smtClean="0">
                <a:solidFill>
                  <a:srgbClr val="FF0000"/>
                </a:solidFill>
              </a:rPr>
              <a:t>6. “Access to knowledge”: </a:t>
            </a:r>
            <a:r>
              <a:rPr lang="en-US" dirty="0" smtClean="0"/>
              <a:t>Measures favorable to education, access to information and research must be encouraged in order to stimulate innovation, raise awareness and ensure effective participation of the public in the implementation of sustainable development;</a:t>
            </a:r>
          </a:p>
          <a:p>
            <a:pPr algn="just"/>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2697540"/>
            <a:ext cx="7162800" cy="1323439"/>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8000" b="1" cap="none" spc="0" dirty="0" smtClean="0">
                <a:ln w="11430"/>
                <a:solidFill>
                  <a:srgbClr val="00B050"/>
                </a:solidFill>
                <a:effectLst>
                  <a:outerShdw blurRad="80000" dist="40000" dir="5040000" algn="tl">
                    <a:srgbClr val="000000">
                      <a:alpha val="30000"/>
                    </a:srgbClr>
                  </a:outerShdw>
                </a:effectLst>
              </a:rPr>
              <a:t>Thank you</a:t>
            </a:r>
            <a:endParaRPr lang="en-US" sz="8000" b="1" cap="none" spc="0" dirty="0">
              <a:ln w="11430"/>
              <a:solidFill>
                <a:srgbClr val="00B050"/>
              </a:soli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1649</TotalTime>
  <Words>3341</Words>
  <Application>Microsoft Office PowerPoint</Application>
  <PresentationFormat>On-screen Show (4:3)</PresentationFormat>
  <Paragraphs>369</Paragraphs>
  <Slides>90</Slides>
  <Notes>0</Notes>
  <HiddenSlides>1</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Office Theme</vt:lpstr>
      <vt:lpstr>UNIT 5 SUSTAINABLE DEVELOPMENT</vt:lpstr>
      <vt:lpstr>Unit 5: Sustainable Development </vt:lpstr>
      <vt:lpstr>Sustainable Development</vt:lpstr>
      <vt:lpstr>Contd….</vt:lpstr>
      <vt:lpstr>Goal of sustainable development </vt:lpstr>
      <vt:lpstr>Principles of sustainable development </vt:lpstr>
      <vt:lpstr>Principles……</vt:lpstr>
      <vt:lpstr>Contd….</vt:lpstr>
      <vt:lpstr>Contd…</vt:lpstr>
      <vt:lpstr>Contd….</vt:lpstr>
      <vt:lpstr>Contd….</vt:lpstr>
      <vt:lpstr>Contd….</vt:lpstr>
      <vt:lpstr>Contd….</vt:lpstr>
      <vt:lpstr>Contd….</vt:lpstr>
      <vt:lpstr>Slide 15</vt:lpstr>
      <vt:lpstr>Slide 16</vt:lpstr>
      <vt:lpstr>Social Development</vt:lpstr>
      <vt:lpstr>Environmental Protection</vt:lpstr>
      <vt:lpstr>Economic Development</vt:lpstr>
      <vt:lpstr>Slide 20</vt:lpstr>
      <vt:lpstr>Indicators of sustainable development </vt:lpstr>
      <vt:lpstr>Commission on Sustainable Development (CSD) indicators themes</vt:lpstr>
      <vt:lpstr>CSD indicators themes and indicators</vt:lpstr>
      <vt:lpstr>Contd….</vt:lpstr>
      <vt:lpstr>Contd…..</vt:lpstr>
      <vt:lpstr>Contd….</vt:lpstr>
      <vt:lpstr>Contd…..</vt:lpstr>
      <vt:lpstr>Contd….</vt:lpstr>
      <vt:lpstr>Slide 29</vt:lpstr>
      <vt:lpstr>Sustainable development goals </vt:lpstr>
      <vt:lpstr>SUSTAINABLE DEVELOPMENT GOALS </vt:lpstr>
      <vt:lpstr>Slide 32</vt:lpstr>
      <vt:lpstr>Slide 33</vt:lpstr>
      <vt:lpstr>Slide 34</vt:lpstr>
      <vt:lpstr>Slide 35</vt:lpstr>
      <vt:lpstr>A Short History of Sustainable Development</vt:lpstr>
      <vt:lpstr>Contd….</vt:lpstr>
      <vt:lpstr>Contd….</vt:lpstr>
      <vt:lpstr>Contd….</vt:lpstr>
      <vt:lpstr>Contd…</vt:lpstr>
      <vt:lpstr>BACKGROUND ON THE SDG GOALS</vt:lpstr>
      <vt:lpstr>Cont.…</vt:lpstr>
      <vt:lpstr>Cont.….</vt:lpstr>
      <vt:lpstr>Key MDG achievements</vt:lpstr>
      <vt:lpstr>Cont.….</vt:lpstr>
      <vt:lpstr>Contd…</vt:lpstr>
      <vt:lpstr>Implementation of SDG</vt:lpstr>
      <vt:lpstr>Slide 48</vt:lpstr>
      <vt:lpstr>Environmental Issue</vt:lpstr>
      <vt:lpstr>Health Issues </vt:lpstr>
      <vt:lpstr>Cont.…</vt:lpstr>
      <vt:lpstr>Cont.…</vt:lpstr>
      <vt:lpstr>From Local to Global environmental Issues</vt:lpstr>
      <vt:lpstr>From Rural to Urban Dimensions</vt:lpstr>
      <vt:lpstr>Poverty</vt:lpstr>
      <vt:lpstr>Slide 56</vt:lpstr>
      <vt:lpstr>Linking Environmental issues with SDGs</vt:lpstr>
      <vt:lpstr>NEED FOR HOLISTIC APPROACHES</vt:lpstr>
      <vt:lpstr>SDG Goals related to Environment</vt:lpstr>
      <vt:lpstr>Slide 60</vt:lpstr>
      <vt:lpstr>Contd…</vt:lpstr>
      <vt:lpstr>Contd.. </vt:lpstr>
      <vt:lpstr>ECO VILLAGE- INTRODUCTION </vt:lpstr>
      <vt:lpstr>Annapurna Eco Village </vt:lpstr>
      <vt:lpstr>Slide 65</vt:lpstr>
      <vt:lpstr>Eco village - Culture </vt:lpstr>
      <vt:lpstr>Slide 67</vt:lpstr>
      <vt:lpstr>Definition </vt:lpstr>
      <vt:lpstr>Eco village Development</vt:lpstr>
      <vt:lpstr>Concept</vt:lpstr>
      <vt:lpstr>Slide 71</vt:lpstr>
      <vt:lpstr>Slide 72</vt:lpstr>
      <vt:lpstr>Development of Eco village </vt:lpstr>
      <vt:lpstr>Ecocity- Introduction </vt:lpstr>
      <vt:lpstr>Eco city Structure </vt:lpstr>
      <vt:lpstr>Slide 76</vt:lpstr>
      <vt:lpstr>Development of Ecocity</vt:lpstr>
      <vt:lpstr>Natural resources and sustainable livelihood </vt:lpstr>
      <vt:lpstr>Natural Resources</vt:lpstr>
      <vt:lpstr>Natural Resources</vt:lpstr>
      <vt:lpstr>Contd….</vt:lpstr>
      <vt:lpstr>Environmental Ethics and global view on sustainable earth </vt:lpstr>
      <vt:lpstr>Ethics</vt:lpstr>
      <vt:lpstr>What is Environmental Ethics?</vt:lpstr>
      <vt:lpstr>Three ethical worldviews</vt:lpstr>
      <vt:lpstr>Terms Explained</vt:lpstr>
      <vt:lpstr>Environmental Perspectives</vt:lpstr>
      <vt:lpstr>Environmental Perspectives</vt:lpstr>
      <vt:lpstr>Environmental Ethics Rectangle</vt:lpstr>
      <vt:lpstr>Slide 90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xplore</dc:creator>
  <cp:lastModifiedBy>Rajendra</cp:lastModifiedBy>
  <cp:revision>164</cp:revision>
  <dcterms:created xsi:type="dcterms:W3CDTF">2006-08-16T00:00:00Z</dcterms:created>
  <dcterms:modified xsi:type="dcterms:W3CDTF">2021-04-18T08:33:16Z</dcterms:modified>
</cp:coreProperties>
</file>