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6"/>
  </p:notesMasterIdLst>
  <p:sldIdLst>
    <p:sldId id="258" r:id="rId2"/>
    <p:sldId id="321" r:id="rId3"/>
    <p:sldId id="333" r:id="rId4"/>
    <p:sldId id="332" r:id="rId5"/>
    <p:sldId id="329" r:id="rId6"/>
    <p:sldId id="330" r:id="rId7"/>
    <p:sldId id="322" r:id="rId8"/>
    <p:sldId id="324" r:id="rId9"/>
    <p:sldId id="326" r:id="rId10"/>
    <p:sldId id="327" r:id="rId11"/>
    <p:sldId id="328" r:id="rId12"/>
    <p:sldId id="335" r:id="rId13"/>
    <p:sldId id="339" r:id="rId14"/>
    <p:sldId id="340" r:id="rId15"/>
    <p:sldId id="338" r:id="rId16"/>
    <p:sldId id="343" r:id="rId17"/>
    <p:sldId id="341" r:id="rId18"/>
    <p:sldId id="342" r:id="rId19"/>
    <p:sldId id="344" r:id="rId20"/>
    <p:sldId id="345" r:id="rId21"/>
    <p:sldId id="346" r:id="rId22"/>
    <p:sldId id="336" r:id="rId23"/>
    <p:sldId id="359" r:id="rId24"/>
    <p:sldId id="349" r:id="rId25"/>
    <p:sldId id="350" r:id="rId26"/>
    <p:sldId id="351" r:id="rId27"/>
    <p:sldId id="352" r:id="rId28"/>
    <p:sldId id="353" r:id="rId29"/>
    <p:sldId id="354" r:id="rId30"/>
    <p:sldId id="355" r:id="rId31"/>
    <p:sldId id="356" r:id="rId32"/>
    <p:sldId id="357" r:id="rId33"/>
    <p:sldId id="358" r:id="rId34"/>
    <p:sldId id="320"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25" d="100"/>
          <a:sy n="25" d="100"/>
        </p:scale>
        <p:origin x="-1242" y="-79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CD71E56-DD05-475E-A39D-BC46E6AF1F99}" type="datetimeFigureOut">
              <a:rPr lang="en-US" smtClean="0"/>
              <a:pPr/>
              <a:t>5/14/2021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D84DEC1-29CB-4876-B54A-8B1DD200DC15}" type="slidenum">
              <a:rPr lang="en-US" smtClean="0"/>
              <a:pPr/>
              <a:t>‹#›</a:t>
            </a:fld>
            <a:endParaRPr lang="en-US"/>
          </a:p>
        </p:txBody>
      </p:sp>
    </p:spTree>
    <p:extLst>
      <p:ext uri="{BB962C8B-B14F-4D97-AF65-F5344CB8AC3E}">
        <p14:creationId xmlns="" xmlns:p14="http://schemas.microsoft.com/office/powerpoint/2010/main" val="1464610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 charset="-128"/>
              </a:defRPr>
            </a:lvl1pPr>
            <a:lvl2pPr marL="742950" indent="-285750">
              <a:defRPr sz="2400">
                <a:solidFill>
                  <a:schemeClr val="tx1"/>
                </a:solidFill>
                <a:latin typeface="Arial" charset="0"/>
                <a:ea typeface="ＭＳ Ｐゴシック" pitchFamily="1" charset="-128"/>
              </a:defRPr>
            </a:lvl2pPr>
            <a:lvl3pPr marL="1143000" indent="-228600">
              <a:defRPr sz="2400">
                <a:solidFill>
                  <a:schemeClr val="tx1"/>
                </a:solidFill>
                <a:latin typeface="Arial" charset="0"/>
                <a:ea typeface="ＭＳ Ｐゴシック" pitchFamily="1" charset="-128"/>
              </a:defRPr>
            </a:lvl3pPr>
            <a:lvl4pPr marL="1600200" indent="-228600">
              <a:defRPr sz="2400">
                <a:solidFill>
                  <a:schemeClr val="tx1"/>
                </a:solidFill>
                <a:latin typeface="Arial" charset="0"/>
                <a:ea typeface="ＭＳ Ｐゴシック" pitchFamily="1" charset="-128"/>
              </a:defRPr>
            </a:lvl4pPr>
            <a:lvl5pPr marL="2057400" indent="-228600">
              <a:defRPr sz="2400">
                <a:solidFill>
                  <a:schemeClr val="tx1"/>
                </a:solidFill>
                <a:latin typeface="Arial"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 charset="-128"/>
              </a:defRPr>
            </a:lvl9pPr>
          </a:lstStyle>
          <a:p>
            <a:fld id="{D391C4C2-2CCF-445A-8097-81045F7243BB}" type="slidenum">
              <a:rPr lang="en-US" sz="1200" smtClean="0"/>
              <a:pPr/>
              <a:t>9</a:t>
            </a:fld>
            <a:endParaRPr lang="en-US" sz="1200" smtClean="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 charset="-128"/>
              </a:defRPr>
            </a:lvl1pPr>
            <a:lvl2pPr marL="742950" indent="-285750">
              <a:defRPr sz="2400">
                <a:solidFill>
                  <a:schemeClr val="tx1"/>
                </a:solidFill>
                <a:latin typeface="Arial" charset="0"/>
                <a:ea typeface="ＭＳ Ｐゴシック" pitchFamily="1" charset="-128"/>
              </a:defRPr>
            </a:lvl2pPr>
            <a:lvl3pPr marL="1143000" indent="-228600">
              <a:defRPr sz="2400">
                <a:solidFill>
                  <a:schemeClr val="tx1"/>
                </a:solidFill>
                <a:latin typeface="Arial" charset="0"/>
                <a:ea typeface="ＭＳ Ｐゴシック" pitchFamily="1" charset="-128"/>
              </a:defRPr>
            </a:lvl3pPr>
            <a:lvl4pPr marL="1600200" indent="-228600">
              <a:defRPr sz="2400">
                <a:solidFill>
                  <a:schemeClr val="tx1"/>
                </a:solidFill>
                <a:latin typeface="Arial" charset="0"/>
                <a:ea typeface="ＭＳ Ｐゴシック" pitchFamily="1" charset="-128"/>
              </a:defRPr>
            </a:lvl4pPr>
            <a:lvl5pPr marL="2057400" indent="-228600">
              <a:defRPr sz="2400">
                <a:solidFill>
                  <a:schemeClr val="tx1"/>
                </a:solidFill>
                <a:latin typeface="Arial"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 charset="-128"/>
              </a:defRPr>
            </a:lvl9pPr>
          </a:lstStyle>
          <a:p>
            <a:fld id="{F0041AA6-98EA-4DA4-9426-202BCFFB4E88}" type="slidenum">
              <a:rPr lang="en-US" sz="1200" smtClean="0"/>
              <a:pPr/>
              <a:t>10</a:t>
            </a:fld>
            <a:endParaRPr lang="en-US" sz="1200" smtClean="0"/>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 charset="-128"/>
              </a:defRPr>
            </a:lvl1pPr>
            <a:lvl2pPr marL="742950" indent="-285750">
              <a:defRPr sz="2400">
                <a:solidFill>
                  <a:schemeClr val="tx1"/>
                </a:solidFill>
                <a:latin typeface="Arial" charset="0"/>
                <a:ea typeface="ＭＳ Ｐゴシック" pitchFamily="1" charset="-128"/>
              </a:defRPr>
            </a:lvl2pPr>
            <a:lvl3pPr marL="1143000" indent="-228600">
              <a:defRPr sz="2400">
                <a:solidFill>
                  <a:schemeClr val="tx1"/>
                </a:solidFill>
                <a:latin typeface="Arial" charset="0"/>
                <a:ea typeface="ＭＳ Ｐゴシック" pitchFamily="1" charset="-128"/>
              </a:defRPr>
            </a:lvl3pPr>
            <a:lvl4pPr marL="1600200" indent="-228600">
              <a:defRPr sz="2400">
                <a:solidFill>
                  <a:schemeClr val="tx1"/>
                </a:solidFill>
                <a:latin typeface="Arial" charset="0"/>
                <a:ea typeface="ＭＳ Ｐゴシック" pitchFamily="1" charset="-128"/>
              </a:defRPr>
            </a:lvl4pPr>
            <a:lvl5pPr marL="2057400" indent="-228600">
              <a:defRPr sz="2400">
                <a:solidFill>
                  <a:schemeClr val="tx1"/>
                </a:solidFill>
                <a:latin typeface="Arial"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 charset="-128"/>
              </a:defRPr>
            </a:lvl9pPr>
          </a:lstStyle>
          <a:p>
            <a:fld id="{822FC2FB-7A71-4233-9A5C-2CA22CF89849}" type="slidenum">
              <a:rPr lang="en-US" sz="1200" smtClean="0"/>
              <a:pPr/>
              <a:t>11</a:t>
            </a:fld>
            <a:endParaRPr lang="en-US" sz="1200" smtClean="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5/14/2021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5/14/2021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5/14/2021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en.wikipedia.org/wiki/File:Mbendjele_meat_sharing.jpg" TargetMode="Externa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hyperlink" Target="https://www.google.com.np/url?sa=i&amp;rct=j&amp;q=&amp;esrc=s&amp;source=images&amp;cd=&amp;cad=rja&amp;uact=8&amp;ved=0ahUKEwj4z-aTwKPWAhUMNI8KHbL9AQ8QjRwIBw&amp;url=https://ancientpeoples.tumblr.com/post/35486719953/a-hunter-gatherer-or-forager-society-is-one-in&amp;psig=AFQjCNFDRgU9AFrI7FboPx_K4VVzNcZ1TQ&amp;ust=1505438084493367"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en.wikipedia.org/wiki/File:Garden_-_Agri-Horticultural_Society_of_India_-_Alipore_-_Kolkata_2013-02-10_4806.JPG"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www.google.com.np/url?sa=i&amp;rct=j&amp;q=&amp;esrc=s&amp;source=images&amp;cd=&amp;cad=rja&amp;uact=8&amp;ved=0ahUKEwjivp7c9aXWAhXCJZQKHVvKCPIQjRwIBw&amp;url=https://www.thoughtco.com/pastoral-society-3026442&amp;psig=AFQjCNHGyJJIhiRZ6ustMjw6MVntupvH1g&amp;ust=1505521213830834" TargetMode="Externa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pu.edu.np/edu/wp-content/uploads/2016/09/default-logo.png"/>
          <p:cNvPicPr>
            <a:picLocks noChangeAspect="1" noChangeArrowheads="1"/>
          </p:cNvPicPr>
          <p:nvPr/>
        </p:nvPicPr>
        <p:blipFill>
          <a:blip r:embed="rId2"/>
          <a:srcRect/>
          <a:stretch>
            <a:fillRect/>
          </a:stretch>
        </p:blipFill>
        <p:spPr bwMode="auto">
          <a:xfrm>
            <a:off x="76200" y="76200"/>
            <a:ext cx="1943101" cy="838200"/>
          </a:xfrm>
          <a:prstGeom prst="rect">
            <a:avLst/>
          </a:prstGeom>
          <a:noFill/>
        </p:spPr>
      </p:pic>
      <p:sp>
        <p:nvSpPr>
          <p:cNvPr id="7" name="Title 6"/>
          <p:cNvSpPr>
            <a:spLocks noGrp="1"/>
          </p:cNvSpPr>
          <p:nvPr>
            <p:ph type="title"/>
          </p:nvPr>
        </p:nvSpPr>
        <p:spPr>
          <a:xfrm>
            <a:off x="685800" y="2819400"/>
            <a:ext cx="8229600" cy="1143000"/>
          </a:xfrm>
          <a:noFill/>
        </p:spPr>
        <p:txBody>
          <a:bodyPr>
            <a:normAutofit fontScale="90000"/>
          </a:bodyPr>
          <a:lstStyle/>
          <a:p>
            <a:r>
              <a:rPr lang="en-US" b="1" u="sng" dirty="0" smtClean="0">
                <a:latin typeface="Times New Roman" pitchFamily="18" charset="0"/>
                <a:cs typeface="Times New Roman" pitchFamily="18" charset="0"/>
              </a:rPr>
              <a:t>UNIT 6</a:t>
            </a:r>
            <a:r>
              <a:rPr lang="en-US" b="1" dirty="0" smtClean="0">
                <a:latin typeface="Times New Roman" pitchFamily="18" charset="0"/>
                <a:cs typeface="Times New Roman" pitchFamily="18" charset="0"/>
              </a:rPr>
              <a:t/>
            </a:r>
            <a:br>
              <a:rPr lang="en-US" b="1" dirty="0" smtClean="0">
                <a:latin typeface="Times New Roman" pitchFamily="18" charset="0"/>
                <a:cs typeface="Times New Roman" pitchFamily="18" charset="0"/>
              </a:rPr>
            </a:br>
            <a:r>
              <a:rPr lang="en-US" b="1" dirty="0" smtClean="0">
                <a:latin typeface="Times New Roman" pitchFamily="18" charset="0"/>
                <a:cs typeface="Times New Roman" pitchFamily="18" charset="0"/>
              </a:rPr>
              <a:t>SOCIAL AND CULTURAL ENVIRONMENT</a:t>
            </a:r>
            <a:endParaRPr lang="en-US" b="1" dirty="0">
              <a:latin typeface="Times New Roman" pitchFamily="18" charset="0"/>
              <a:cs typeface="Times New Roman" pitchFamily="18" charset="0"/>
            </a:endParaRPr>
          </a:p>
        </p:txBody>
      </p:sp>
    </p:spTree>
    <p:extLst>
      <p:ext uri="{BB962C8B-B14F-4D97-AF65-F5344CB8AC3E}">
        <p14:creationId xmlns="" xmlns:p14="http://schemas.microsoft.com/office/powerpoint/2010/main" val="37613164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4" descr="THIS-ONE"/>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28600" y="1066800"/>
            <a:ext cx="4316413" cy="3429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244" name="Picture 5" descr="EratoSocialClassesS"/>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5029200" y="2209800"/>
            <a:ext cx="3810000" cy="42497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5366" name="Text Box 6"/>
          <p:cNvSpPr txBox="1">
            <a:spLocks noChangeArrowheads="1"/>
          </p:cNvSpPr>
          <p:nvPr/>
        </p:nvSpPr>
        <p:spPr bwMode="auto">
          <a:xfrm>
            <a:off x="304800" y="228600"/>
            <a:ext cx="3733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 charset="-128"/>
              </a:defRPr>
            </a:lvl1pPr>
            <a:lvl2pPr marL="742950" indent="-285750">
              <a:defRPr sz="2400">
                <a:solidFill>
                  <a:schemeClr val="tx1"/>
                </a:solidFill>
                <a:latin typeface="Arial" charset="0"/>
                <a:ea typeface="ＭＳ Ｐゴシック" pitchFamily="1" charset="-128"/>
              </a:defRPr>
            </a:lvl2pPr>
            <a:lvl3pPr marL="1143000" indent="-228600">
              <a:defRPr sz="2400">
                <a:solidFill>
                  <a:schemeClr val="tx1"/>
                </a:solidFill>
                <a:latin typeface="Arial" charset="0"/>
                <a:ea typeface="ＭＳ Ｐゴシック" pitchFamily="1" charset="-128"/>
              </a:defRPr>
            </a:lvl3pPr>
            <a:lvl4pPr marL="1600200" indent="-228600">
              <a:defRPr sz="2400">
                <a:solidFill>
                  <a:schemeClr val="tx1"/>
                </a:solidFill>
                <a:latin typeface="Arial" charset="0"/>
                <a:ea typeface="ＭＳ Ｐゴシック" pitchFamily="1" charset="-128"/>
              </a:defRPr>
            </a:lvl4pPr>
            <a:lvl5pPr marL="2057400" indent="-228600">
              <a:defRPr sz="2400">
                <a:solidFill>
                  <a:schemeClr val="tx1"/>
                </a:solidFill>
                <a:latin typeface="Arial"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 charset="-128"/>
              </a:defRPr>
            </a:lvl9pPr>
          </a:lstStyle>
          <a:p>
            <a:pPr>
              <a:spcBef>
                <a:spcPct val="50000"/>
              </a:spcBef>
            </a:pPr>
            <a:r>
              <a:rPr lang="en-US" dirty="0"/>
              <a:t>(4) Art / Architecture</a:t>
            </a:r>
          </a:p>
        </p:txBody>
      </p:sp>
      <p:sp>
        <p:nvSpPr>
          <p:cNvPr id="15367" name="Text Box 7"/>
          <p:cNvSpPr txBox="1">
            <a:spLocks noChangeArrowheads="1"/>
          </p:cNvSpPr>
          <p:nvPr/>
        </p:nvSpPr>
        <p:spPr bwMode="auto">
          <a:xfrm>
            <a:off x="5638800" y="1676400"/>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 charset="-128"/>
              </a:defRPr>
            </a:lvl1pPr>
            <a:lvl2pPr marL="742950" indent="-285750">
              <a:defRPr sz="2400">
                <a:solidFill>
                  <a:schemeClr val="tx1"/>
                </a:solidFill>
                <a:latin typeface="Arial" charset="0"/>
                <a:ea typeface="ＭＳ Ｐゴシック" pitchFamily="1" charset="-128"/>
              </a:defRPr>
            </a:lvl2pPr>
            <a:lvl3pPr marL="1143000" indent="-228600">
              <a:defRPr sz="2400">
                <a:solidFill>
                  <a:schemeClr val="tx1"/>
                </a:solidFill>
                <a:latin typeface="Arial" charset="0"/>
                <a:ea typeface="ＭＳ Ｐゴシック" pitchFamily="1" charset="-128"/>
              </a:defRPr>
            </a:lvl3pPr>
            <a:lvl4pPr marL="1600200" indent="-228600">
              <a:defRPr sz="2400">
                <a:solidFill>
                  <a:schemeClr val="tx1"/>
                </a:solidFill>
                <a:latin typeface="Arial" charset="0"/>
                <a:ea typeface="ＭＳ Ｐゴシック" pitchFamily="1" charset="-128"/>
              </a:defRPr>
            </a:lvl4pPr>
            <a:lvl5pPr marL="2057400" indent="-228600">
              <a:defRPr sz="2400">
                <a:solidFill>
                  <a:schemeClr val="tx1"/>
                </a:solidFill>
                <a:latin typeface="Arial"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 charset="-128"/>
              </a:defRPr>
            </a:lvl9pPr>
          </a:lstStyle>
          <a:p>
            <a:pPr>
              <a:spcBef>
                <a:spcPct val="50000"/>
              </a:spcBef>
            </a:pPr>
            <a:r>
              <a:rPr lang="en-US" dirty="0"/>
              <a:t>(5) Social Classes</a:t>
            </a:r>
          </a:p>
        </p:txBody>
      </p:sp>
    </p:spTree>
    <p:extLst>
      <p:ext uri="{BB962C8B-B14F-4D97-AF65-F5344CB8AC3E}">
        <p14:creationId xmlns="" xmlns:p14="http://schemas.microsoft.com/office/powerpoint/2010/main" val="20468755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366"/>
                                        </p:tgtEl>
                                        <p:attrNameLst>
                                          <p:attrName>style.visibility</p:attrName>
                                        </p:attrNameLst>
                                      </p:cBhvr>
                                      <p:to>
                                        <p:strVal val="visible"/>
                                      </p:to>
                                    </p:set>
                                    <p:anim calcmode="lin" valueType="num">
                                      <p:cBhvr additive="base">
                                        <p:cTn id="7" dur="500" fill="hold"/>
                                        <p:tgtEl>
                                          <p:spTgt spid="15366"/>
                                        </p:tgtEl>
                                        <p:attrNameLst>
                                          <p:attrName>ppt_x</p:attrName>
                                        </p:attrNameLst>
                                      </p:cBhvr>
                                      <p:tavLst>
                                        <p:tav tm="0">
                                          <p:val>
                                            <p:strVal val="#ppt_x"/>
                                          </p:val>
                                        </p:tav>
                                        <p:tav tm="100000">
                                          <p:val>
                                            <p:strVal val="#ppt_x"/>
                                          </p:val>
                                        </p:tav>
                                      </p:tavLst>
                                    </p:anim>
                                    <p:anim calcmode="lin" valueType="num">
                                      <p:cBhvr additive="base">
                                        <p:cTn id="8" dur="500" fill="hold"/>
                                        <p:tgtEl>
                                          <p:spTgt spid="1536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367"/>
                                        </p:tgtEl>
                                        <p:attrNameLst>
                                          <p:attrName>style.visibility</p:attrName>
                                        </p:attrNameLst>
                                      </p:cBhvr>
                                      <p:to>
                                        <p:strVal val="visible"/>
                                      </p:to>
                                    </p:set>
                                    <p:anim calcmode="lin" valueType="num">
                                      <p:cBhvr additive="base">
                                        <p:cTn id="13" dur="500" fill="hold"/>
                                        <p:tgtEl>
                                          <p:spTgt spid="15367"/>
                                        </p:tgtEl>
                                        <p:attrNameLst>
                                          <p:attrName>ppt_x</p:attrName>
                                        </p:attrNameLst>
                                      </p:cBhvr>
                                      <p:tavLst>
                                        <p:tav tm="0">
                                          <p:val>
                                            <p:strVal val="#ppt_x"/>
                                          </p:val>
                                        </p:tav>
                                        <p:tav tm="100000">
                                          <p:val>
                                            <p:strVal val="#ppt_x"/>
                                          </p:val>
                                        </p:tav>
                                      </p:tavLst>
                                    </p:anim>
                                    <p:anim calcmode="lin" valueType="num">
                                      <p:cBhvr additive="base">
                                        <p:cTn id="14" dur="500" fill="hold"/>
                                        <p:tgtEl>
                                          <p:spTgt spid="1536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p:bldP spid="1536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image_religion_budda"/>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52400" y="1066800"/>
            <a:ext cx="3276600" cy="2667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1267" name="Picture 3" descr="blacksmith"/>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4495800" y="1143000"/>
            <a:ext cx="4267200" cy="2590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1268" name="Picture 4" descr="BABYLONA"/>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1219200" y="4038600"/>
            <a:ext cx="4500563" cy="2590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8438" name="Text Box 6"/>
          <p:cNvSpPr txBox="1">
            <a:spLocks noChangeArrowheads="1"/>
          </p:cNvSpPr>
          <p:nvPr/>
        </p:nvSpPr>
        <p:spPr bwMode="auto">
          <a:xfrm>
            <a:off x="0" y="609600"/>
            <a:ext cx="3810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 charset="-128"/>
              </a:defRPr>
            </a:lvl1pPr>
            <a:lvl2pPr marL="742950" indent="-285750">
              <a:defRPr sz="2400">
                <a:solidFill>
                  <a:schemeClr val="tx1"/>
                </a:solidFill>
                <a:latin typeface="Arial" charset="0"/>
                <a:ea typeface="ＭＳ Ｐゴシック" pitchFamily="1" charset="-128"/>
              </a:defRPr>
            </a:lvl2pPr>
            <a:lvl3pPr marL="1143000" indent="-228600">
              <a:defRPr sz="2400">
                <a:solidFill>
                  <a:schemeClr val="tx1"/>
                </a:solidFill>
                <a:latin typeface="Arial" charset="0"/>
                <a:ea typeface="ＭＳ Ｐゴシック" pitchFamily="1" charset="-128"/>
              </a:defRPr>
            </a:lvl3pPr>
            <a:lvl4pPr marL="1600200" indent="-228600">
              <a:defRPr sz="2400">
                <a:solidFill>
                  <a:schemeClr val="tx1"/>
                </a:solidFill>
                <a:latin typeface="Arial" charset="0"/>
                <a:ea typeface="ＭＳ Ｐゴシック" pitchFamily="1" charset="-128"/>
              </a:defRPr>
            </a:lvl4pPr>
            <a:lvl5pPr marL="2057400" indent="-228600">
              <a:defRPr sz="2400">
                <a:solidFill>
                  <a:schemeClr val="tx1"/>
                </a:solidFill>
                <a:latin typeface="Arial"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 charset="-128"/>
              </a:defRPr>
            </a:lvl9pPr>
          </a:lstStyle>
          <a:p>
            <a:pPr>
              <a:spcBef>
                <a:spcPct val="50000"/>
              </a:spcBef>
            </a:pPr>
            <a:r>
              <a:rPr lang="en-US"/>
              <a:t>(6) Organized Religion</a:t>
            </a:r>
          </a:p>
        </p:txBody>
      </p:sp>
      <p:sp>
        <p:nvSpPr>
          <p:cNvPr id="18439" name="Text Box 7"/>
          <p:cNvSpPr txBox="1">
            <a:spLocks noChangeArrowheads="1"/>
          </p:cNvSpPr>
          <p:nvPr/>
        </p:nvSpPr>
        <p:spPr bwMode="auto">
          <a:xfrm>
            <a:off x="4800600" y="685800"/>
            <a:ext cx="3810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 charset="-128"/>
              </a:defRPr>
            </a:lvl1pPr>
            <a:lvl2pPr marL="742950" indent="-285750">
              <a:defRPr sz="2400">
                <a:solidFill>
                  <a:schemeClr val="tx1"/>
                </a:solidFill>
                <a:latin typeface="Arial" charset="0"/>
                <a:ea typeface="ＭＳ Ｐゴシック" pitchFamily="1" charset="-128"/>
              </a:defRPr>
            </a:lvl2pPr>
            <a:lvl3pPr marL="1143000" indent="-228600">
              <a:defRPr sz="2400">
                <a:solidFill>
                  <a:schemeClr val="tx1"/>
                </a:solidFill>
                <a:latin typeface="Arial" charset="0"/>
                <a:ea typeface="ＭＳ Ｐゴシック" pitchFamily="1" charset="-128"/>
              </a:defRPr>
            </a:lvl3pPr>
            <a:lvl4pPr marL="1600200" indent="-228600">
              <a:defRPr sz="2400">
                <a:solidFill>
                  <a:schemeClr val="tx1"/>
                </a:solidFill>
                <a:latin typeface="Arial" charset="0"/>
                <a:ea typeface="ＭＳ Ｐゴシック" pitchFamily="1" charset="-128"/>
              </a:defRPr>
            </a:lvl4pPr>
            <a:lvl5pPr marL="2057400" indent="-228600">
              <a:defRPr sz="2400">
                <a:solidFill>
                  <a:schemeClr val="tx1"/>
                </a:solidFill>
                <a:latin typeface="Arial"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 charset="-128"/>
              </a:defRPr>
            </a:lvl9pPr>
          </a:lstStyle>
          <a:p>
            <a:pPr>
              <a:spcBef>
                <a:spcPct val="50000"/>
              </a:spcBef>
            </a:pPr>
            <a:r>
              <a:rPr lang="en-US"/>
              <a:t>(7) Job Specialization</a:t>
            </a:r>
          </a:p>
        </p:txBody>
      </p:sp>
      <p:sp>
        <p:nvSpPr>
          <p:cNvPr id="18440" name="Text Box 8"/>
          <p:cNvSpPr txBox="1">
            <a:spLocks noChangeArrowheads="1"/>
          </p:cNvSpPr>
          <p:nvPr/>
        </p:nvSpPr>
        <p:spPr bwMode="auto">
          <a:xfrm>
            <a:off x="5791200" y="4495800"/>
            <a:ext cx="2971800" cy="822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 charset="-128"/>
              </a:defRPr>
            </a:lvl1pPr>
            <a:lvl2pPr marL="742950" indent="-285750">
              <a:defRPr sz="2400">
                <a:solidFill>
                  <a:schemeClr val="tx1"/>
                </a:solidFill>
                <a:latin typeface="Arial" charset="0"/>
                <a:ea typeface="ＭＳ Ｐゴシック" pitchFamily="1" charset="-128"/>
              </a:defRPr>
            </a:lvl2pPr>
            <a:lvl3pPr marL="1143000" indent="-228600">
              <a:defRPr sz="2400">
                <a:solidFill>
                  <a:schemeClr val="tx1"/>
                </a:solidFill>
                <a:latin typeface="Arial" charset="0"/>
                <a:ea typeface="ＭＳ Ｐゴシック" pitchFamily="1" charset="-128"/>
              </a:defRPr>
            </a:lvl3pPr>
            <a:lvl4pPr marL="1600200" indent="-228600">
              <a:defRPr sz="2400">
                <a:solidFill>
                  <a:schemeClr val="tx1"/>
                </a:solidFill>
                <a:latin typeface="Arial" charset="0"/>
                <a:ea typeface="ＭＳ Ｐゴシック" pitchFamily="1" charset="-128"/>
              </a:defRPr>
            </a:lvl4pPr>
            <a:lvl5pPr marL="2057400" indent="-228600">
              <a:defRPr sz="2400">
                <a:solidFill>
                  <a:schemeClr val="tx1"/>
                </a:solidFill>
                <a:latin typeface="Arial"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 charset="-128"/>
              </a:defRPr>
            </a:lvl9pPr>
          </a:lstStyle>
          <a:p>
            <a:pPr>
              <a:spcBef>
                <a:spcPct val="50000"/>
              </a:spcBef>
            </a:pPr>
            <a:r>
              <a:rPr lang="en-US"/>
              <a:t>(8) Development of Cities</a:t>
            </a:r>
          </a:p>
        </p:txBody>
      </p:sp>
    </p:spTree>
    <p:extLst>
      <p:ext uri="{BB962C8B-B14F-4D97-AF65-F5344CB8AC3E}">
        <p14:creationId xmlns="" xmlns:p14="http://schemas.microsoft.com/office/powerpoint/2010/main" val="16503969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438"/>
                                        </p:tgtEl>
                                        <p:attrNameLst>
                                          <p:attrName>style.visibility</p:attrName>
                                        </p:attrNameLst>
                                      </p:cBhvr>
                                      <p:to>
                                        <p:strVal val="visible"/>
                                      </p:to>
                                    </p:set>
                                    <p:anim calcmode="lin" valueType="num">
                                      <p:cBhvr additive="base">
                                        <p:cTn id="7" dur="500" fill="hold"/>
                                        <p:tgtEl>
                                          <p:spTgt spid="18438"/>
                                        </p:tgtEl>
                                        <p:attrNameLst>
                                          <p:attrName>ppt_x</p:attrName>
                                        </p:attrNameLst>
                                      </p:cBhvr>
                                      <p:tavLst>
                                        <p:tav tm="0">
                                          <p:val>
                                            <p:strVal val="#ppt_x"/>
                                          </p:val>
                                        </p:tav>
                                        <p:tav tm="100000">
                                          <p:val>
                                            <p:strVal val="#ppt_x"/>
                                          </p:val>
                                        </p:tav>
                                      </p:tavLst>
                                    </p:anim>
                                    <p:anim calcmode="lin" valueType="num">
                                      <p:cBhvr additive="base">
                                        <p:cTn id="8" dur="500" fill="hold"/>
                                        <p:tgtEl>
                                          <p:spTgt spid="1843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439"/>
                                        </p:tgtEl>
                                        <p:attrNameLst>
                                          <p:attrName>style.visibility</p:attrName>
                                        </p:attrNameLst>
                                      </p:cBhvr>
                                      <p:to>
                                        <p:strVal val="visible"/>
                                      </p:to>
                                    </p:set>
                                    <p:anim calcmode="lin" valueType="num">
                                      <p:cBhvr additive="base">
                                        <p:cTn id="13" dur="500" fill="hold"/>
                                        <p:tgtEl>
                                          <p:spTgt spid="18439"/>
                                        </p:tgtEl>
                                        <p:attrNameLst>
                                          <p:attrName>ppt_x</p:attrName>
                                        </p:attrNameLst>
                                      </p:cBhvr>
                                      <p:tavLst>
                                        <p:tav tm="0">
                                          <p:val>
                                            <p:strVal val="#ppt_x"/>
                                          </p:val>
                                        </p:tav>
                                        <p:tav tm="100000">
                                          <p:val>
                                            <p:strVal val="#ppt_x"/>
                                          </p:val>
                                        </p:tav>
                                      </p:tavLst>
                                    </p:anim>
                                    <p:anim calcmode="lin" valueType="num">
                                      <p:cBhvr additive="base">
                                        <p:cTn id="14" dur="500" fill="hold"/>
                                        <p:tgtEl>
                                          <p:spTgt spid="18439"/>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8440"/>
                                        </p:tgtEl>
                                        <p:attrNameLst>
                                          <p:attrName>style.visibility</p:attrName>
                                        </p:attrNameLst>
                                      </p:cBhvr>
                                      <p:to>
                                        <p:strVal val="visible"/>
                                      </p:to>
                                    </p:set>
                                    <p:anim calcmode="lin" valueType="num">
                                      <p:cBhvr additive="base">
                                        <p:cTn id="19" dur="500" fill="hold"/>
                                        <p:tgtEl>
                                          <p:spTgt spid="18440"/>
                                        </p:tgtEl>
                                        <p:attrNameLst>
                                          <p:attrName>ppt_x</p:attrName>
                                        </p:attrNameLst>
                                      </p:cBhvr>
                                      <p:tavLst>
                                        <p:tav tm="0">
                                          <p:val>
                                            <p:strVal val="#ppt_x"/>
                                          </p:val>
                                        </p:tav>
                                        <p:tav tm="100000">
                                          <p:val>
                                            <p:strVal val="#ppt_x"/>
                                          </p:val>
                                        </p:tav>
                                      </p:tavLst>
                                    </p:anim>
                                    <p:anim calcmode="lin" valueType="num">
                                      <p:cBhvr additive="base">
                                        <p:cTn id="20" dur="500" fill="hold"/>
                                        <p:tgtEl>
                                          <p:spTgt spid="184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8" grpId="0"/>
      <p:bldP spid="18439" grpId="0"/>
      <p:bldP spid="1844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a:noFill/>
        </p:spPr>
        <p:style>
          <a:lnRef idx="0">
            <a:schemeClr val="accent5"/>
          </a:lnRef>
          <a:fillRef idx="3">
            <a:schemeClr val="accent5"/>
          </a:fillRef>
          <a:effectRef idx="3">
            <a:schemeClr val="accent5"/>
          </a:effectRef>
          <a:fontRef idx="minor">
            <a:schemeClr val="lt1"/>
          </a:fontRef>
        </p:style>
        <p:txBody>
          <a:bodyPr>
            <a:noAutofit/>
          </a:bodyPr>
          <a:lstStyle/>
          <a:p>
            <a:r>
              <a:rPr lang="en-US" sz="3200" b="1" u="sng" dirty="0" smtClean="0">
                <a:solidFill>
                  <a:schemeClr val="tx1"/>
                </a:solidFill>
                <a:latin typeface="Times New Roman" pitchFamily="18" charset="0"/>
                <a:cs typeface="Times New Roman" pitchFamily="18" charset="0"/>
              </a:rPr>
              <a:t>Historical development of society and culture </a:t>
            </a:r>
            <a:endParaRPr lang="en-US" sz="3200" b="1" u="sng"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600201"/>
            <a:ext cx="8229600" cy="3810000"/>
          </a:xfrm>
        </p:spPr>
        <p:txBody>
          <a:bodyPr>
            <a:noAutofit/>
          </a:bodyPr>
          <a:lstStyle/>
          <a:p>
            <a:pPr algn="just"/>
            <a:r>
              <a:rPr lang="en-US" sz="2400" dirty="0">
                <a:latin typeface="Times New Roman" pitchFamily="18" charset="0"/>
                <a:cs typeface="Times New Roman" pitchFamily="18" charset="0"/>
              </a:rPr>
              <a:t>The anthropologists tend to classify different societies according to the degree to which different groups within the society have unequal access to the advantages such as resources, prestige, and power. </a:t>
            </a:r>
            <a:endParaRPr lang="en-US" sz="2400" dirty="0" smtClean="0">
              <a:latin typeface="Times New Roman" pitchFamily="18" charset="0"/>
              <a:cs typeface="Times New Roman" pitchFamily="18" charset="0"/>
            </a:endParaRPr>
          </a:p>
          <a:p>
            <a:pPr algn="just"/>
            <a:endParaRPr lang="en-US" sz="2400" dirty="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All </a:t>
            </a:r>
            <a:r>
              <a:rPr lang="en-US" sz="2400" dirty="0">
                <a:latin typeface="Times New Roman" pitchFamily="18" charset="0"/>
                <a:cs typeface="Times New Roman" pitchFamily="18" charset="0"/>
              </a:rPr>
              <a:t>the societies have developed some degree of inequality among their people through the process of social stratification, the division of members of society into levels with unequal wealth, prestige, and power.</a:t>
            </a:r>
          </a:p>
        </p:txBody>
      </p:sp>
    </p:spTree>
    <p:extLst>
      <p:ext uri="{BB962C8B-B14F-4D97-AF65-F5344CB8AC3E}">
        <p14:creationId xmlns="" xmlns:p14="http://schemas.microsoft.com/office/powerpoint/2010/main" val="19690571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a:noFill/>
        </p:spPr>
        <p:style>
          <a:lnRef idx="0">
            <a:schemeClr val="accent3"/>
          </a:lnRef>
          <a:fillRef idx="3">
            <a:schemeClr val="accent3"/>
          </a:fillRef>
          <a:effectRef idx="3">
            <a:schemeClr val="accent3"/>
          </a:effectRef>
          <a:fontRef idx="minor">
            <a:schemeClr val="lt1"/>
          </a:fontRef>
        </p:style>
        <p:txBody>
          <a:bodyPr/>
          <a:lstStyle/>
          <a:p>
            <a:r>
              <a:rPr lang="en-US" dirty="0" smtClean="0"/>
              <a:t> </a:t>
            </a:r>
            <a:r>
              <a:rPr lang="en-US" b="1" dirty="0" smtClean="0">
                <a:solidFill>
                  <a:schemeClr val="tx1"/>
                </a:solidFill>
                <a:latin typeface="Times New Roman" pitchFamily="18" charset="0"/>
                <a:cs typeface="Times New Roman" pitchFamily="18" charset="0"/>
              </a:rPr>
              <a:t>Stages/types of Civilization </a:t>
            </a:r>
            <a:endParaRPr lang="en-US" b="1"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1143000" y="1828799"/>
            <a:ext cx="7543800" cy="2971801"/>
          </a:xfrm>
        </p:spPr>
        <p:txBody>
          <a:bodyPr>
            <a:normAutofit lnSpcReduction="10000"/>
          </a:bodyPr>
          <a:lstStyle/>
          <a:p>
            <a:pPr>
              <a:buFont typeface="Wingdings" pitchFamily="2" charset="2"/>
              <a:buChar char="Ø"/>
            </a:pPr>
            <a:r>
              <a:rPr lang="en-US" sz="2800" dirty="0" smtClean="0">
                <a:latin typeface="Times New Roman" pitchFamily="18" charset="0"/>
                <a:cs typeface="Times New Roman" pitchFamily="18" charset="0"/>
              </a:rPr>
              <a:t>Hunting and Gathering Societies</a:t>
            </a:r>
          </a:p>
          <a:p>
            <a:pPr>
              <a:buFont typeface="Wingdings" pitchFamily="2" charset="2"/>
              <a:buChar char="Ø"/>
            </a:pPr>
            <a:r>
              <a:rPr lang="en-US" sz="2800" dirty="0" smtClean="0">
                <a:latin typeface="Times New Roman" pitchFamily="18" charset="0"/>
                <a:cs typeface="Times New Roman" pitchFamily="18" charset="0"/>
              </a:rPr>
              <a:t>Horticultural Societies(culture of cultivated plants) </a:t>
            </a:r>
          </a:p>
          <a:p>
            <a:pPr>
              <a:buFont typeface="Wingdings" pitchFamily="2" charset="2"/>
              <a:buChar char="Ø"/>
            </a:pPr>
            <a:r>
              <a:rPr lang="en-US" sz="2800" dirty="0" smtClean="0">
                <a:latin typeface="Times New Roman" pitchFamily="18" charset="0"/>
                <a:cs typeface="Times New Roman" pitchFamily="18" charset="0"/>
              </a:rPr>
              <a:t>Pastoral Societies</a:t>
            </a:r>
          </a:p>
          <a:p>
            <a:pPr>
              <a:buFont typeface="Wingdings" pitchFamily="2" charset="2"/>
              <a:buChar char="Ø"/>
            </a:pPr>
            <a:r>
              <a:rPr lang="en-US" sz="2800" dirty="0" smtClean="0">
                <a:latin typeface="Times New Roman" pitchFamily="18" charset="0"/>
                <a:cs typeface="Times New Roman" pitchFamily="18" charset="0"/>
              </a:rPr>
              <a:t>Agrarian Societies</a:t>
            </a:r>
          </a:p>
          <a:p>
            <a:pPr>
              <a:buFont typeface="Wingdings" pitchFamily="2" charset="2"/>
              <a:buChar char="Ø"/>
            </a:pPr>
            <a:r>
              <a:rPr lang="en-US" sz="2800" dirty="0" smtClean="0">
                <a:latin typeface="Times New Roman" pitchFamily="18" charset="0"/>
                <a:cs typeface="Times New Roman" pitchFamily="18" charset="0"/>
              </a:rPr>
              <a:t>Commercial/Industrial Societies</a:t>
            </a:r>
            <a:endParaRPr lang="en-US"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9087545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62500" lnSpcReduction="20000"/>
          </a:bodyPr>
          <a:lstStyle/>
          <a:p>
            <a:r>
              <a:rPr lang="en-US" b="1" dirty="0" smtClean="0">
                <a:latin typeface="Times New Roman" pitchFamily="18" charset="0"/>
                <a:cs typeface="Times New Roman" pitchFamily="18" charset="0"/>
              </a:rPr>
              <a:t>Hunting </a:t>
            </a:r>
            <a:r>
              <a:rPr lang="en-US" b="1" dirty="0">
                <a:latin typeface="Times New Roman" pitchFamily="18" charset="0"/>
                <a:cs typeface="Times New Roman" pitchFamily="18" charset="0"/>
              </a:rPr>
              <a:t>and Gathering Societies</a:t>
            </a:r>
            <a:r>
              <a:rPr lang="en-US" dirty="0">
                <a:latin typeface="Times New Roman" pitchFamily="18" charset="0"/>
                <a:cs typeface="Times New Roman" pitchFamily="18" charset="0"/>
              </a:rPr>
              <a:t>. Those peoples whose technology is </a:t>
            </a:r>
            <a:r>
              <a:rPr lang="en-US" dirty="0" smtClean="0">
                <a:latin typeface="Times New Roman" pitchFamily="18" charset="0"/>
                <a:cs typeface="Times New Roman" pitchFamily="18" charset="0"/>
              </a:rPr>
              <a:t>designed to </a:t>
            </a:r>
            <a:r>
              <a:rPr lang="en-US" dirty="0">
                <a:latin typeface="Times New Roman" pitchFamily="18" charset="0"/>
                <a:cs typeface="Times New Roman" pitchFamily="18" charset="0"/>
              </a:rPr>
              <a:t>use primarily wild game and plant </a:t>
            </a:r>
            <a:r>
              <a:rPr lang="en-US" dirty="0" smtClean="0">
                <a:latin typeface="Times New Roman" pitchFamily="18" charset="0"/>
                <a:cs typeface="Times New Roman" pitchFamily="18" charset="0"/>
              </a:rPr>
              <a:t>resources.</a:t>
            </a:r>
          </a:p>
          <a:p>
            <a:pPr marL="0" indent="0">
              <a:buNone/>
            </a:pPr>
            <a:endParaRPr lang="en-US" dirty="0" smtClean="0">
              <a:latin typeface="Times New Roman" pitchFamily="18" charset="0"/>
              <a:cs typeface="Times New Roman" pitchFamily="18" charset="0"/>
            </a:endParaRPr>
          </a:p>
          <a:p>
            <a:r>
              <a:rPr lang="en-US" b="1" dirty="0" smtClean="0">
                <a:latin typeface="Times New Roman" pitchFamily="18" charset="0"/>
                <a:cs typeface="Times New Roman" pitchFamily="18" charset="0"/>
              </a:rPr>
              <a:t>Horticultural </a:t>
            </a:r>
            <a:r>
              <a:rPr lang="en-US" b="1" dirty="0">
                <a:latin typeface="Times New Roman" pitchFamily="18" charset="0"/>
                <a:cs typeface="Times New Roman" pitchFamily="18" charset="0"/>
              </a:rPr>
              <a:t>Societies</a:t>
            </a:r>
            <a:r>
              <a:rPr lang="en-US" dirty="0">
                <a:latin typeface="Times New Roman" pitchFamily="18" charset="0"/>
                <a:cs typeface="Times New Roman" pitchFamily="18" charset="0"/>
              </a:rPr>
              <a:t>. Societies that depend primarily on cultivated </a:t>
            </a:r>
            <a:r>
              <a:rPr lang="en-US" dirty="0" smtClean="0">
                <a:latin typeface="Times New Roman" pitchFamily="18" charset="0"/>
                <a:cs typeface="Times New Roman" pitchFamily="18" charset="0"/>
              </a:rPr>
              <a:t>plants for </a:t>
            </a:r>
            <a:r>
              <a:rPr lang="en-US" dirty="0">
                <a:latin typeface="Times New Roman" pitchFamily="18" charset="0"/>
                <a:cs typeface="Times New Roman" pitchFamily="18" charset="0"/>
              </a:rPr>
              <a:t>subsistence, but that lack the use of draft animals and the </a:t>
            </a:r>
            <a:r>
              <a:rPr lang="en-US" dirty="0" smtClean="0">
                <a:latin typeface="Times New Roman" pitchFamily="18" charset="0"/>
                <a:cs typeface="Times New Roman" pitchFamily="18" charset="0"/>
              </a:rPr>
              <a:t>plow.</a:t>
            </a:r>
          </a:p>
          <a:p>
            <a:endParaRPr lang="en-US" dirty="0" smtClean="0">
              <a:latin typeface="Times New Roman" pitchFamily="18" charset="0"/>
              <a:cs typeface="Times New Roman" pitchFamily="18" charset="0"/>
            </a:endParaRPr>
          </a:p>
          <a:p>
            <a:r>
              <a:rPr lang="en-US" b="1" dirty="0" smtClean="0">
                <a:latin typeface="Times New Roman" pitchFamily="18" charset="0"/>
                <a:cs typeface="Times New Roman" pitchFamily="18" charset="0"/>
              </a:rPr>
              <a:t>Pastoral </a:t>
            </a:r>
            <a:r>
              <a:rPr lang="en-US" b="1" dirty="0">
                <a:latin typeface="Times New Roman" pitchFamily="18" charset="0"/>
                <a:cs typeface="Times New Roman" pitchFamily="18" charset="0"/>
              </a:rPr>
              <a:t>Societies</a:t>
            </a:r>
            <a:r>
              <a:rPr lang="en-US" dirty="0">
                <a:latin typeface="Times New Roman" pitchFamily="18" charset="0"/>
                <a:cs typeface="Times New Roman" pitchFamily="18" charset="0"/>
              </a:rPr>
              <a:t>. People who emphasize the raising of </a:t>
            </a:r>
            <a:r>
              <a:rPr lang="en-US" dirty="0" smtClean="0">
                <a:latin typeface="Times New Roman" pitchFamily="18" charset="0"/>
                <a:cs typeface="Times New Roman" pitchFamily="18" charset="0"/>
              </a:rPr>
              <a:t>livestock.</a:t>
            </a:r>
          </a:p>
          <a:p>
            <a:pPr marL="0" indent="0">
              <a:buNone/>
            </a:pPr>
            <a:endParaRPr lang="en-US" dirty="0" smtClean="0">
              <a:latin typeface="Times New Roman" pitchFamily="18" charset="0"/>
              <a:cs typeface="Times New Roman" pitchFamily="18" charset="0"/>
            </a:endParaRPr>
          </a:p>
          <a:p>
            <a:r>
              <a:rPr lang="en-US" b="1" dirty="0" smtClean="0">
                <a:latin typeface="Times New Roman" pitchFamily="18" charset="0"/>
                <a:cs typeface="Times New Roman" pitchFamily="18" charset="0"/>
              </a:rPr>
              <a:t>Agrarian </a:t>
            </a:r>
            <a:r>
              <a:rPr lang="en-US" b="1" dirty="0">
                <a:latin typeface="Times New Roman" pitchFamily="18" charset="0"/>
                <a:cs typeface="Times New Roman" pitchFamily="18" charset="0"/>
              </a:rPr>
              <a:t>Societies</a:t>
            </a:r>
            <a:r>
              <a:rPr lang="en-US" dirty="0">
                <a:latin typeface="Times New Roman" pitchFamily="18" charset="0"/>
                <a:cs typeface="Times New Roman" pitchFamily="18" charset="0"/>
              </a:rPr>
              <a:t>. Societies that depend mainly on plant cultivation, </a:t>
            </a:r>
            <a:r>
              <a:rPr lang="en-US" dirty="0" smtClean="0">
                <a:latin typeface="Times New Roman" pitchFamily="18" charset="0"/>
                <a:cs typeface="Times New Roman" pitchFamily="18" charset="0"/>
              </a:rPr>
              <a:t>and that </a:t>
            </a:r>
            <a:r>
              <a:rPr lang="en-US" dirty="0">
                <a:latin typeface="Times New Roman" pitchFamily="18" charset="0"/>
                <a:cs typeface="Times New Roman" pitchFamily="18" charset="0"/>
              </a:rPr>
              <a:t>use draft animals and </a:t>
            </a:r>
            <a:r>
              <a:rPr lang="en-US" dirty="0" smtClean="0">
                <a:latin typeface="Times New Roman" pitchFamily="18" charset="0"/>
                <a:cs typeface="Times New Roman" pitchFamily="18" charset="0"/>
              </a:rPr>
              <a:t>plows.</a:t>
            </a:r>
          </a:p>
          <a:p>
            <a:endParaRPr lang="en-US" dirty="0" smtClean="0">
              <a:latin typeface="Times New Roman" pitchFamily="18" charset="0"/>
              <a:cs typeface="Times New Roman" pitchFamily="18" charset="0"/>
            </a:endParaRPr>
          </a:p>
          <a:p>
            <a:r>
              <a:rPr lang="en-US" b="1" dirty="0" smtClean="0">
                <a:latin typeface="Times New Roman" pitchFamily="18" charset="0"/>
                <a:cs typeface="Times New Roman" pitchFamily="18" charset="0"/>
              </a:rPr>
              <a:t>Commercial/Industrial </a:t>
            </a:r>
            <a:r>
              <a:rPr lang="en-US" b="1" dirty="0">
                <a:latin typeface="Times New Roman" pitchFamily="18" charset="0"/>
                <a:cs typeface="Times New Roman" pitchFamily="18" charset="0"/>
              </a:rPr>
              <a:t>Societies</a:t>
            </a:r>
            <a:r>
              <a:rPr lang="en-US" dirty="0">
                <a:latin typeface="Times New Roman" pitchFamily="18" charset="0"/>
                <a:cs typeface="Times New Roman" pitchFamily="18" charset="0"/>
              </a:rPr>
              <a:t>. Societies with a majority of the </a:t>
            </a:r>
            <a:r>
              <a:rPr lang="en-US" dirty="0" smtClean="0">
                <a:latin typeface="Times New Roman" pitchFamily="18" charset="0"/>
                <a:cs typeface="Times New Roman" pitchFamily="18" charset="0"/>
              </a:rPr>
              <a:t>population engaged </a:t>
            </a:r>
            <a:r>
              <a:rPr lang="en-US" dirty="0">
                <a:latin typeface="Times New Roman" pitchFamily="18" charset="0"/>
                <a:cs typeface="Times New Roman" pitchFamily="18" charset="0"/>
              </a:rPr>
              <a:t>in trade and manufacturing.</a:t>
            </a:r>
          </a:p>
        </p:txBody>
      </p:sp>
      <p:sp>
        <p:nvSpPr>
          <p:cNvPr id="4" name="Title 1"/>
          <p:cNvSpPr>
            <a:spLocks noGrp="1"/>
          </p:cNvSpPr>
          <p:nvPr>
            <p:ph type="title"/>
          </p:nvPr>
        </p:nvSpPr>
        <p:spPr>
          <a:xfrm>
            <a:off x="457200" y="274638"/>
            <a:ext cx="8229600" cy="944562"/>
          </a:xfrm>
          <a:noFill/>
        </p:spPr>
        <p:style>
          <a:lnRef idx="0">
            <a:schemeClr val="accent3"/>
          </a:lnRef>
          <a:fillRef idx="3">
            <a:schemeClr val="accent3"/>
          </a:fillRef>
          <a:effectRef idx="3">
            <a:schemeClr val="accent3"/>
          </a:effectRef>
          <a:fontRef idx="minor">
            <a:schemeClr val="lt1"/>
          </a:fontRef>
        </p:style>
        <p:txBody>
          <a:bodyPr/>
          <a:lstStyle/>
          <a:p>
            <a:r>
              <a:rPr lang="en-US" dirty="0" smtClean="0"/>
              <a:t> </a:t>
            </a:r>
            <a:r>
              <a:rPr lang="en-US" dirty="0" smtClean="0">
                <a:solidFill>
                  <a:schemeClr val="tx1"/>
                </a:solidFill>
                <a:latin typeface="Times New Roman" pitchFamily="18" charset="0"/>
                <a:cs typeface="Times New Roman" pitchFamily="18" charset="0"/>
              </a:rPr>
              <a:t>Stages/types of Civilization </a:t>
            </a:r>
            <a:endParaRPr lang="en-US" dirty="0">
              <a:solidFill>
                <a:schemeClr val="tx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6462422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a:noFill/>
        </p:spPr>
        <p:style>
          <a:lnRef idx="0">
            <a:schemeClr val="accent4"/>
          </a:lnRef>
          <a:fillRef idx="3">
            <a:schemeClr val="accent4"/>
          </a:fillRef>
          <a:effectRef idx="3">
            <a:schemeClr val="accent4"/>
          </a:effectRef>
          <a:fontRef idx="minor">
            <a:schemeClr val="lt1"/>
          </a:fontRef>
        </p:style>
        <p:txBody>
          <a:bodyPr>
            <a:normAutofit/>
          </a:bodyPr>
          <a:lstStyle/>
          <a:p>
            <a:r>
              <a:rPr lang="en-US" b="1" dirty="0">
                <a:solidFill>
                  <a:schemeClr val="tx1"/>
                </a:solidFill>
                <a:latin typeface="Times New Roman" pitchFamily="18" charset="0"/>
                <a:cs typeface="Times New Roman" pitchFamily="18" charset="0"/>
              </a:rPr>
              <a:t>Hunting and </a:t>
            </a:r>
            <a:r>
              <a:rPr lang="en-US" b="1" dirty="0" smtClean="0">
                <a:solidFill>
                  <a:schemeClr val="tx1"/>
                </a:solidFill>
                <a:latin typeface="Times New Roman" pitchFamily="18" charset="0"/>
                <a:cs typeface="Times New Roman" pitchFamily="18" charset="0"/>
              </a:rPr>
              <a:t>gathering Societies </a:t>
            </a:r>
            <a:endParaRPr lang="en-US" b="1"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295400"/>
            <a:ext cx="5486400" cy="4648200"/>
          </a:xfrm>
          <a:ln>
            <a:solidFill>
              <a:schemeClr val="accent1"/>
            </a:solidFill>
          </a:ln>
        </p:spPr>
        <p:txBody>
          <a:bodyPr>
            <a:noAutofit/>
          </a:bodyPr>
          <a:lstStyle/>
          <a:p>
            <a:pPr hangingPunct="0"/>
            <a:r>
              <a:rPr lang="en-US" sz="2800" dirty="0"/>
              <a:t>Societies that rely primarily or exclusively on hunting wild animals, fishing, and gathering wild fruits, berries, nuts, and vegetables to support their diet. </a:t>
            </a:r>
            <a:endParaRPr lang="en-US" sz="2800" dirty="0" smtClean="0"/>
          </a:p>
          <a:p>
            <a:pPr marL="0" indent="0" hangingPunct="0">
              <a:buNone/>
            </a:pPr>
            <a:endParaRPr lang="en-US" sz="2800" dirty="0"/>
          </a:p>
          <a:p>
            <a:pPr hangingPunct="0"/>
            <a:r>
              <a:rPr lang="en-US" sz="2800" dirty="0" smtClean="0"/>
              <a:t>For million </a:t>
            </a:r>
            <a:r>
              <a:rPr lang="en-US" sz="2800" dirty="0"/>
              <a:t>years or more of hominid history, our ancestors lived in hunting and gathering societies</a:t>
            </a:r>
            <a:r>
              <a:rPr lang="en-US" sz="2800" dirty="0" smtClean="0"/>
              <a:t>.</a:t>
            </a:r>
          </a:p>
          <a:p>
            <a:pPr marL="0" indent="0" hangingPunct="0">
              <a:buNone/>
            </a:pPr>
            <a:r>
              <a:rPr lang="en-US" sz="2800" dirty="0" smtClean="0"/>
              <a:t> </a:t>
            </a:r>
          </a:p>
        </p:txBody>
      </p:sp>
      <p:pic>
        <p:nvPicPr>
          <p:cNvPr id="1026" name="Picture 2" descr="https://upload.wikimedia.org/wikipedia/commons/thumb/3/3f/Mbendjele_meat_sharing.jpg/220px-Mbendjele_meat_sharing.jpg">
            <a:hlinkClick r:id="rId2"/>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6019800" y="1266824"/>
            <a:ext cx="2590800" cy="1989896"/>
          </a:xfrm>
          <a:prstGeom prst="rect">
            <a:avLst/>
          </a:prstGeom>
          <a:noFill/>
          <a:extLst>
            <a:ext uri="{909E8E84-426E-40DD-AFC4-6F175D3DCCD1}">
              <a14:hiddenFill xmlns="" xmlns:a14="http://schemas.microsoft.com/office/drawing/2010/main">
                <a:solidFill>
                  <a:srgbClr val="FFFFFF"/>
                </a:solidFill>
              </a14:hiddenFill>
            </a:ext>
          </a:extLst>
        </p:spPr>
      </p:pic>
      <p:pic>
        <p:nvPicPr>
          <p:cNvPr id="1028" name="Picture 4" descr="Image result for hunting and gathering society">
            <a:hlinkClick r:id="rId4"/>
          </p:cNvPr>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6019801" y="3256720"/>
            <a:ext cx="2590800" cy="26670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9887720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Contd..</a:t>
            </a:r>
            <a:endParaRPr lang="en-US" dirty="0"/>
          </a:p>
        </p:txBody>
      </p:sp>
      <p:sp>
        <p:nvSpPr>
          <p:cNvPr id="3" name="Content Placeholder 2"/>
          <p:cNvSpPr>
            <a:spLocks noGrp="1"/>
          </p:cNvSpPr>
          <p:nvPr>
            <p:ph idx="1"/>
          </p:nvPr>
        </p:nvSpPr>
        <p:spPr/>
        <p:txBody>
          <a:bodyPr>
            <a:noAutofit/>
          </a:bodyPr>
          <a:lstStyle/>
          <a:p>
            <a:pPr hangingPunct="0"/>
            <a:r>
              <a:rPr lang="en-US" sz="2400" dirty="0"/>
              <a:t>Despite their longevity, hunting and gathering societies may soon be extinct because they are unable to compete with technologically more advanced societies for territories and other vital resources. </a:t>
            </a:r>
          </a:p>
          <a:p>
            <a:pPr hangingPunct="0"/>
            <a:endParaRPr lang="en-US" sz="2400" dirty="0"/>
          </a:p>
          <a:p>
            <a:pPr hangingPunct="0"/>
            <a:r>
              <a:rPr lang="en-US" sz="2400" dirty="0"/>
              <a:t> They were more intelligent and probably better able to communicate among themselves than were their hominid forebears, although they inherited a number of valuable customs and technologies from them. </a:t>
            </a:r>
          </a:p>
          <a:p>
            <a:pPr marL="0" indent="0">
              <a:buNone/>
            </a:pPr>
            <a:endParaRPr lang="en-US" sz="2400" dirty="0"/>
          </a:p>
        </p:txBody>
      </p:sp>
    </p:spTree>
    <p:extLst>
      <p:ext uri="{BB962C8B-B14F-4D97-AF65-F5344CB8AC3E}">
        <p14:creationId xmlns="" xmlns:p14="http://schemas.microsoft.com/office/powerpoint/2010/main" val="17205261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a:noFill/>
        </p:spPr>
        <p:style>
          <a:lnRef idx="0">
            <a:schemeClr val="accent4"/>
          </a:lnRef>
          <a:fillRef idx="3">
            <a:schemeClr val="accent4"/>
          </a:fillRef>
          <a:effectRef idx="3">
            <a:schemeClr val="accent4"/>
          </a:effectRef>
          <a:fontRef idx="minor">
            <a:schemeClr val="lt1"/>
          </a:fontRef>
        </p:style>
        <p:txBody>
          <a:bodyPr>
            <a:normAutofit/>
          </a:bodyPr>
          <a:lstStyle/>
          <a:p>
            <a:r>
              <a:rPr lang="en-US" b="1" dirty="0">
                <a:solidFill>
                  <a:schemeClr val="tx1"/>
                </a:solidFill>
                <a:latin typeface="Times New Roman" pitchFamily="18" charset="0"/>
                <a:cs typeface="Times New Roman" pitchFamily="18" charset="0"/>
              </a:rPr>
              <a:t>Horticultural </a:t>
            </a:r>
            <a:r>
              <a:rPr lang="en-US" b="1" dirty="0" smtClean="0">
                <a:solidFill>
                  <a:schemeClr val="tx1"/>
                </a:solidFill>
                <a:latin typeface="Times New Roman" pitchFamily="18" charset="0"/>
                <a:cs typeface="Times New Roman" pitchFamily="18" charset="0"/>
              </a:rPr>
              <a:t>societies</a:t>
            </a:r>
            <a:endParaRPr lang="en-US"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524000"/>
            <a:ext cx="5715000" cy="4343400"/>
          </a:xfrm>
          <a:ln>
            <a:solidFill>
              <a:schemeClr val="accent1"/>
            </a:solidFill>
          </a:ln>
        </p:spPr>
        <p:txBody>
          <a:bodyPr>
            <a:normAutofit/>
          </a:bodyPr>
          <a:lstStyle/>
          <a:p>
            <a:r>
              <a:rPr lang="en-US" sz="2400" dirty="0" smtClean="0"/>
              <a:t>Horticultural </a:t>
            </a:r>
            <a:r>
              <a:rPr lang="en-US" sz="2400" dirty="0"/>
              <a:t>societies are differentiated from hunting and gathering societies by </a:t>
            </a:r>
            <a:r>
              <a:rPr lang="en-US" sz="2400" dirty="0" smtClean="0"/>
              <a:t>the use </a:t>
            </a:r>
            <a:r>
              <a:rPr lang="en-US" sz="2400" dirty="0"/>
              <a:t>of domesticated plants as the </a:t>
            </a:r>
            <a:r>
              <a:rPr lang="en-US" sz="2400" dirty="0">
                <a:solidFill>
                  <a:srgbClr val="FF0000"/>
                </a:solidFill>
              </a:rPr>
              <a:t>major basis for subsistence. </a:t>
            </a:r>
            <a:endParaRPr lang="en-US" sz="2400" dirty="0" smtClean="0">
              <a:solidFill>
                <a:srgbClr val="FF0000"/>
              </a:solidFill>
            </a:endParaRPr>
          </a:p>
          <a:p>
            <a:pPr marL="0" indent="0">
              <a:buNone/>
            </a:pPr>
            <a:endParaRPr lang="en-US" sz="2400" dirty="0" smtClean="0"/>
          </a:p>
          <a:p>
            <a:r>
              <a:rPr lang="en-US" sz="2400" dirty="0" smtClean="0"/>
              <a:t>Horticultural </a:t>
            </a:r>
            <a:r>
              <a:rPr lang="en-US" sz="2400" dirty="0"/>
              <a:t>societies </a:t>
            </a:r>
            <a:r>
              <a:rPr lang="en-US" sz="2400" dirty="0" smtClean="0"/>
              <a:t>are technically </a:t>
            </a:r>
            <a:r>
              <a:rPr lang="en-US" sz="2400" dirty="0"/>
              <a:t>differentiated from agrarian societies by their lack of plows and animal traction</a:t>
            </a:r>
            <a:r>
              <a:rPr lang="en-US" sz="2400" dirty="0" smtClean="0"/>
              <a:t>, and </a:t>
            </a:r>
            <a:r>
              <a:rPr lang="en-US" sz="2400" dirty="0"/>
              <a:t>from pastoral societies because they do not make domesticated herd animals the </a:t>
            </a:r>
            <a:r>
              <a:rPr lang="en-US" sz="2400" dirty="0" smtClean="0"/>
              <a:t>main basis </a:t>
            </a:r>
            <a:r>
              <a:rPr lang="en-US" sz="2400" dirty="0"/>
              <a:t>of subsistence.</a:t>
            </a:r>
          </a:p>
        </p:txBody>
      </p:sp>
      <p:pic>
        <p:nvPicPr>
          <p:cNvPr id="1026" name="Picture 2" descr="C:\Users\xplore\Downloads\Bullock_team.jpg"/>
          <p:cNvPicPr>
            <a:picLocks noChangeAspect="1" noChangeArrowheads="1"/>
          </p:cNvPicPr>
          <p:nvPr/>
        </p:nvPicPr>
        <p:blipFill>
          <a:blip r:embed="rId2" cstate="print"/>
          <a:srcRect/>
          <a:stretch>
            <a:fillRect/>
          </a:stretch>
        </p:blipFill>
        <p:spPr bwMode="auto">
          <a:xfrm>
            <a:off x="6172200" y="1524000"/>
            <a:ext cx="2743200" cy="3505200"/>
          </a:xfrm>
          <a:prstGeom prst="rect">
            <a:avLst/>
          </a:prstGeom>
          <a:noFill/>
        </p:spPr>
      </p:pic>
    </p:spTree>
    <p:extLst>
      <p:ext uri="{BB962C8B-B14F-4D97-AF65-F5344CB8AC3E}">
        <p14:creationId xmlns="" xmlns:p14="http://schemas.microsoft.com/office/powerpoint/2010/main" val="9720333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27038"/>
            <a:ext cx="8229600" cy="792162"/>
          </a:xfrm>
        </p:spPr>
        <p:txBody>
          <a:bodyPr/>
          <a:lstStyle/>
          <a:p>
            <a:pPr algn="l"/>
            <a:r>
              <a:rPr lang="en-US" dirty="0" err="1" smtClean="0"/>
              <a:t>Contd</a:t>
            </a:r>
            <a:r>
              <a:rPr lang="en-US" dirty="0" smtClean="0"/>
              <a:t>…..</a:t>
            </a:r>
            <a:endParaRPr lang="en-US" dirty="0"/>
          </a:p>
        </p:txBody>
      </p:sp>
      <p:sp>
        <p:nvSpPr>
          <p:cNvPr id="3" name="Content Placeholder 2"/>
          <p:cNvSpPr>
            <a:spLocks noGrp="1"/>
          </p:cNvSpPr>
          <p:nvPr>
            <p:ph idx="1"/>
          </p:nvPr>
        </p:nvSpPr>
        <p:spPr>
          <a:xfrm>
            <a:off x="457200" y="1600201"/>
            <a:ext cx="4953000" cy="3200399"/>
          </a:xfrm>
          <a:ln>
            <a:solidFill>
              <a:schemeClr val="accent1"/>
            </a:solidFill>
          </a:ln>
        </p:spPr>
        <p:txBody>
          <a:bodyPr>
            <a:noAutofit/>
          </a:bodyPr>
          <a:lstStyle/>
          <a:p>
            <a:r>
              <a:rPr lang="en-US" sz="2400" dirty="0"/>
              <a:t>Horticultural societies have agricultural systems that are relatively </a:t>
            </a:r>
            <a:r>
              <a:rPr lang="en-US" sz="2400" dirty="0" smtClean="0"/>
              <a:t>unproductive per </a:t>
            </a:r>
            <a:r>
              <a:rPr lang="en-US" sz="2400" dirty="0"/>
              <a:t>unit of human labor compared to </a:t>
            </a:r>
            <a:r>
              <a:rPr lang="en-US" sz="2400" dirty="0" smtClean="0"/>
              <a:t>plow agriculture</a:t>
            </a:r>
            <a:r>
              <a:rPr lang="en-US" sz="2400" dirty="0"/>
              <a:t>, and more productive per unit </a:t>
            </a:r>
            <a:r>
              <a:rPr lang="en-US" sz="2400" dirty="0" smtClean="0"/>
              <a:t>land area </a:t>
            </a:r>
            <a:r>
              <a:rPr lang="en-US" sz="2400" dirty="0"/>
              <a:t>than hunting and gathering.</a:t>
            </a:r>
          </a:p>
        </p:txBody>
      </p:sp>
      <p:pic>
        <p:nvPicPr>
          <p:cNvPr id="1026" name="Picture 2" descr="https://upload.wikimedia.org/wikipedia/commons/thumb/a/a0/Garden_-_Agri-Horticultural_Society_of_India_-_Alipore_-_Kolkata_2013-02-10_4806.JPG/220px-Garden_-_Agri-Horticultural_Society_of_India_-_Alipore_-_Kolkata_2013-02-10_4806.JPG">
            <a:hlinkClick r:id="rId2"/>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562600" y="1600200"/>
            <a:ext cx="3124200" cy="32004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7342179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458200" cy="792162"/>
          </a:xfrm>
        </p:spPr>
        <p:style>
          <a:lnRef idx="0">
            <a:schemeClr val="accent4"/>
          </a:lnRef>
          <a:fillRef idx="3">
            <a:schemeClr val="accent4"/>
          </a:fillRef>
          <a:effectRef idx="3">
            <a:schemeClr val="accent4"/>
          </a:effectRef>
          <a:fontRef idx="minor">
            <a:schemeClr val="lt1"/>
          </a:fontRef>
        </p:style>
        <p:txBody>
          <a:bodyPr>
            <a:normAutofit/>
          </a:bodyPr>
          <a:lstStyle/>
          <a:p>
            <a:r>
              <a:rPr lang="en-US" b="1" dirty="0"/>
              <a:t>Pastoral </a:t>
            </a:r>
            <a:r>
              <a:rPr lang="en-US" b="1" dirty="0" smtClean="0"/>
              <a:t>Societies</a:t>
            </a:r>
            <a:endParaRPr lang="en-US" b="1" dirty="0"/>
          </a:p>
        </p:txBody>
      </p:sp>
      <p:sp>
        <p:nvSpPr>
          <p:cNvPr id="3" name="Content Placeholder 2"/>
          <p:cNvSpPr>
            <a:spLocks noGrp="1"/>
          </p:cNvSpPr>
          <p:nvPr>
            <p:ph idx="1"/>
          </p:nvPr>
        </p:nvSpPr>
        <p:spPr>
          <a:xfrm>
            <a:off x="381000" y="1371600"/>
            <a:ext cx="5715000" cy="4754563"/>
          </a:xfrm>
          <a:ln>
            <a:solidFill>
              <a:schemeClr val="accent1"/>
            </a:solidFill>
          </a:ln>
        </p:spPr>
        <p:txBody>
          <a:bodyPr>
            <a:normAutofit fontScale="70000" lnSpcReduction="20000"/>
          </a:bodyPr>
          <a:lstStyle/>
          <a:p>
            <a:r>
              <a:rPr lang="en-US" sz="2800" dirty="0" smtClean="0"/>
              <a:t>The word </a:t>
            </a:r>
            <a:r>
              <a:rPr lang="en-US" sz="2800" b="1" dirty="0" smtClean="0">
                <a:solidFill>
                  <a:srgbClr val="FF0000"/>
                </a:solidFill>
              </a:rPr>
              <a:t>'pastoral' comes from the Latin root word </a:t>
            </a:r>
            <a:r>
              <a:rPr lang="en-US" sz="2800" b="1" i="1" dirty="0" smtClean="0">
                <a:solidFill>
                  <a:srgbClr val="FF0000"/>
                </a:solidFill>
              </a:rPr>
              <a:t>pastor</a:t>
            </a:r>
            <a:r>
              <a:rPr lang="en-US" sz="2800" b="1" dirty="0" smtClean="0">
                <a:solidFill>
                  <a:srgbClr val="FF0000"/>
                </a:solidFill>
              </a:rPr>
              <a:t>, which means 'shepherd</a:t>
            </a:r>
            <a:r>
              <a:rPr lang="en-US" sz="2800" dirty="0" smtClean="0"/>
              <a:t>.‘</a:t>
            </a:r>
          </a:p>
          <a:p>
            <a:endParaRPr lang="en-US" sz="2800" dirty="0" smtClean="0"/>
          </a:p>
          <a:p>
            <a:r>
              <a:rPr lang="en-US" sz="2800" dirty="0" smtClean="0"/>
              <a:t>A </a:t>
            </a:r>
            <a:r>
              <a:rPr lang="en-US" sz="2800" b="1" dirty="0"/>
              <a:t>pastoral society</a:t>
            </a:r>
            <a:r>
              <a:rPr lang="en-US" sz="2800" dirty="0"/>
              <a:t> is a social group of pastoralists, whose way of life is </a:t>
            </a:r>
            <a:r>
              <a:rPr lang="en-US" sz="2800" dirty="0">
                <a:solidFill>
                  <a:srgbClr val="FF0000"/>
                </a:solidFill>
              </a:rPr>
              <a:t>based on pastoralism, and is typically nomadic. </a:t>
            </a:r>
            <a:r>
              <a:rPr lang="en-US" sz="2800" dirty="0"/>
              <a:t>Daily life is centered upon the tending of herds or flocks</a:t>
            </a:r>
            <a:r>
              <a:rPr lang="en-US" sz="2800" dirty="0" smtClean="0"/>
              <a:t>.</a:t>
            </a:r>
          </a:p>
          <a:p>
            <a:pPr marL="0" indent="0">
              <a:buNone/>
            </a:pPr>
            <a:endParaRPr lang="en-US" sz="2800" dirty="0" smtClean="0"/>
          </a:p>
          <a:p>
            <a:r>
              <a:rPr lang="en-US" sz="2800" dirty="0"/>
              <a:t>Pastoral societies are often organized </a:t>
            </a:r>
            <a:r>
              <a:rPr lang="en-US" sz="2800" dirty="0" smtClean="0"/>
              <a:t>in tribes, </a:t>
            </a:r>
            <a:r>
              <a:rPr lang="en-US" sz="2800" dirty="0"/>
              <a:t>with the ‘household,' often incorporating the extended family, as a basic unit for organization of labor and </a:t>
            </a:r>
            <a:r>
              <a:rPr lang="en-US" sz="2800" dirty="0" smtClean="0"/>
              <a:t>expenses</a:t>
            </a:r>
          </a:p>
          <a:p>
            <a:endParaRPr lang="en-US" sz="2800" dirty="0" smtClean="0"/>
          </a:p>
          <a:p>
            <a:r>
              <a:rPr lang="en-US" sz="2900" dirty="0" smtClean="0"/>
              <a:t>The types of livestock used in pastoral societies are all herding herbivores, such as sheep, buffalo, camels, reindeer, goats, or cattle.</a:t>
            </a:r>
            <a:endParaRPr lang="en-US" sz="2900" dirty="0"/>
          </a:p>
        </p:txBody>
      </p:sp>
      <p:pic>
        <p:nvPicPr>
          <p:cNvPr id="2050" name="Picture 2" descr="Image result for Pastoral Societies">
            <a:hlinkClick r:id="rId2"/>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6096000" y="1371601"/>
            <a:ext cx="2648778" cy="2514599"/>
          </a:xfrm>
          <a:prstGeom prst="rect">
            <a:avLst/>
          </a:prstGeom>
          <a:noFill/>
          <a:extLst>
            <a:ext uri="{909E8E84-426E-40DD-AFC4-6F175D3DCCD1}">
              <a14:hiddenFill xmlns="" xmlns:a14="http://schemas.microsoft.com/office/drawing/2010/main">
                <a:solidFill>
                  <a:srgbClr val="FFFFFF"/>
                </a:solidFill>
              </a14:hiddenFill>
            </a:ext>
          </a:extLst>
        </p:spPr>
      </p:pic>
      <p:pic>
        <p:nvPicPr>
          <p:cNvPr id="2052" name="Picture 4" descr="Image result for Pastoral Societies"/>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6115878" y="4038600"/>
            <a:ext cx="2628900" cy="205408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1896012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458200" cy="1036638"/>
          </a:xfrm>
          <a:noFill/>
        </p:spPr>
        <p:style>
          <a:lnRef idx="0">
            <a:schemeClr val="accent3"/>
          </a:lnRef>
          <a:fillRef idx="3">
            <a:schemeClr val="accent3"/>
          </a:fillRef>
          <a:effectRef idx="3">
            <a:schemeClr val="accent3"/>
          </a:effectRef>
          <a:fontRef idx="minor">
            <a:schemeClr val="lt1"/>
          </a:fontRef>
        </p:style>
        <p:txBody>
          <a:bodyPr>
            <a:noAutofit/>
          </a:bodyPr>
          <a:lstStyle/>
          <a:p>
            <a:r>
              <a:rPr lang="en-US" sz="3200" b="1" u="sng" dirty="0" smtClean="0">
                <a:solidFill>
                  <a:schemeClr val="tx1"/>
                </a:solidFill>
                <a:latin typeface="Times New Roman" pitchFamily="18" charset="0"/>
                <a:cs typeface="Times New Roman" pitchFamily="18" charset="0"/>
              </a:rPr>
              <a:t>Relationship between society and environment  </a:t>
            </a:r>
            <a:endParaRPr lang="en-US" sz="3200" b="1" u="sng"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304800" y="1600200"/>
            <a:ext cx="8382000" cy="4525963"/>
          </a:xfrm>
        </p:spPr>
        <p:txBody>
          <a:bodyPr>
            <a:noAutofit/>
          </a:bodyPr>
          <a:lstStyle/>
          <a:p>
            <a:pPr algn="just"/>
            <a:r>
              <a:rPr lang="en-US" sz="2400" dirty="0">
                <a:latin typeface="Times New Roman" pitchFamily="18" charset="0"/>
                <a:cs typeface="Times New Roman" pitchFamily="18" charset="0"/>
              </a:rPr>
              <a:t>The relation between human society and environment are constantly changing but the environment is highly valued by a wide variety of people with different interest and values</a:t>
            </a:r>
            <a:r>
              <a:rPr lang="en-US" sz="2400"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Difficulties remain on how to ensure the protection of our present environment and natural resources. </a:t>
            </a:r>
            <a:endParaRPr lang="en-US" sz="2400" dirty="0" smtClean="0">
              <a:latin typeface="Times New Roman" pitchFamily="18" charset="0"/>
              <a:cs typeface="Times New Roman" pitchFamily="18" charset="0"/>
            </a:endParaRPr>
          </a:p>
          <a:p>
            <a:pPr marL="0" indent="0" algn="just">
              <a:buNone/>
            </a:pPr>
            <a:endParaRPr lang="en-US"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However, a well managed Environment can provide goods and services which are both essential for our well-being as well as for continued economic prosperity</a:t>
            </a:r>
            <a:r>
              <a:rPr lang="en-US" sz="2400" dirty="0" smtClean="0">
                <a:latin typeface="Times New Roman" pitchFamily="18" charset="0"/>
                <a:cs typeface="Times New Roman" pitchFamily="18" charset="0"/>
              </a:rPr>
              <a:t>.</a:t>
            </a:r>
            <a:r>
              <a:rPr lang="en-US" sz="2400" dirty="0">
                <a:latin typeface="Times New Roman" pitchFamily="18" charset="0"/>
                <a:cs typeface="Times New Roman" pitchFamily="18" charset="0"/>
              </a:rPr>
              <a:t> </a:t>
            </a:r>
          </a:p>
        </p:txBody>
      </p:sp>
    </p:spTree>
    <p:extLst>
      <p:ext uri="{BB962C8B-B14F-4D97-AF65-F5344CB8AC3E}">
        <p14:creationId xmlns="" xmlns:p14="http://schemas.microsoft.com/office/powerpoint/2010/main" val="21908177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style>
          <a:lnRef idx="0">
            <a:schemeClr val="accent4"/>
          </a:lnRef>
          <a:fillRef idx="3">
            <a:schemeClr val="accent4"/>
          </a:fillRef>
          <a:effectRef idx="3">
            <a:schemeClr val="accent4"/>
          </a:effectRef>
          <a:fontRef idx="minor">
            <a:schemeClr val="lt1"/>
          </a:fontRef>
        </p:style>
        <p:txBody>
          <a:bodyPr>
            <a:normAutofit/>
          </a:bodyPr>
          <a:lstStyle/>
          <a:p>
            <a:r>
              <a:rPr lang="en-US" b="1" dirty="0"/>
              <a:t>Agrarian </a:t>
            </a:r>
            <a:r>
              <a:rPr lang="en-US" b="1" dirty="0" smtClean="0"/>
              <a:t>Societies</a:t>
            </a:r>
            <a:endParaRPr lang="en-US" b="1" dirty="0"/>
          </a:p>
        </p:txBody>
      </p:sp>
      <p:sp>
        <p:nvSpPr>
          <p:cNvPr id="3" name="Content Placeholder 2"/>
          <p:cNvSpPr>
            <a:spLocks noGrp="1"/>
          </p:cNvSpPr>
          <p:nvPr>
            <p:ph idx="1"/>
          </p:nvPr>
        </p:nvSpPr>
        <p:spPr>
          <a:xfrm>
            <a:off x="228600" y="1295400"/>
            <a:ext cx="4876800" cy="5181600"/>
          </a:xfrm>
          <a:ln w="6350">
            <a:solidFill>
              <a:schemeClr val="tx1"/>
            </a:solidFill>
          </a:ln>
        </p:spPr>
        <p:txBody>
          <a:bodyPr>
            <a:normAutofit fontScale="92500" lnSpcReduction="10000"/>
          </a:bodyPr>
          <a:lstStyle/>
          <a:p>
            <a:r>
              <a:rPr lang="en-US" sz="2800" dirty="0"/>
              <a:t>An </a:t>
            </a:r>
            <a:r>
              <a:rPr lang="en-US" sz="2800" b="1" dirty="0"/>
              <a:t>agrarian society</a:t>
            </a:r>
            <a:r>
              <a:rPr lang="en-US" sz="2800" dirty="0"/>
              <a:t> (or </a:t>
            </a:r>
            <a:r>
              <a:rPr lang="en-US" sz="2800" b="1" dirty="0"/>
              <a:t>agricultural society</a:t>
            </a:r>
            <a:r>
              <a:rPr lang="en-US" sz="2800" dirty="0"/>
              <a:t>) is any </a:t>
            </a:r>
            <a:r>
              <a:rPr lang="en-US" sz="2800" b="1" dirty="0"/>
              <a:t>society</a:t>
            </a:r>
            <a:r>
              <a:rPr lang="en-US" sz="2800" dirty="0"/>
              <a:t> whose economy is based on producing and maintaining crops and farmland</a:t>
            </a:r>
            <a:r>
              <a:rPr lang="en-US" sz="2800" dirty="0" smtClean="0"/>
              <a:t>.</a:t>
            </a:r>
          </a:p>
          <a:p>
            <a:pPr marL="0" indent="0">
              <a:buNone/>
            </a:pPr>
            <a:endParaRPr lang="en-US" sz="2800" dirty="0" smtClean="0"/>
          </a:p>
          <a:p>
            <a:r>
              <a:rPr lang="en-US" sz="2800" dirty="0"/>
              <a:t>In an agrarian society cultivating the land is the primary source of </a:t>
            </a:r>
            <a:r>
              <a:rPr lang="en-US" sz="2800" dirty="0" smtClean="0"/>
              <a:t>wealth. </a:t>
            </a:r>
            <a:r>
              <a:rPr lang="en-US" sz="2800" dirty="0"/>
              <a:t>Such a society may acknowledge other means of livelihood and work habits but stresses the importance of agriculture and farming. </a:t>
            </a:r>
          </a:p>
        </p:txBody>
      </p:sp>
      <p:pic>
        <p:nvPicPr>
          <p:cNvPr id="1026" name="Picture 2" descr="C:\Users\xplore\Desktop\total\Idade Media agricultura new.jpg"/>
          <p:cNvPicPr>
            <a:picLocks noChangeAspect="1" noChangeArrowheads="1"/>
          </p:cNvPicPr>
          <p:nvPr/>
        </p:nvPicPr>
        <p:blipFill>
          <a:blip r:embed="rId2"/>
          <a:srcRect/>
          <a:stretch>
            <a:fillRect/>
          </a:stretch>
        </p:blipFill>
        <p:spPr bwMode="auto">
          <a:xfrm>
            <a:off x="5105400" y="1295400"/>
            <a:ext cx="3652838" cy="2667000"/>
          </a:xfrm>
          <a:prstGeom prst="rect">
            <a:avLst/>
          </a:prstGeom>
          <a:noFill/>
        </p:spPr>
      </p:pic>
      <p:pic>
        <p:nvPicPr>
          <p:cNvPr id="1027" name="Picture 3" descr="C:\Users\xplore\Desktop\total\medLife.gif"/>
          <p:cNvPicPr>
            <a:picLocks noChangeAspect="1" noChangeArrowheads="1"/>
          </p:cNvPicPr>
          <p:nvPr/>
        </p:nvPicPr>
        <p:blipFill>
          <a:blip r:embed="rId3"/>
          <a:srcRect/>
          <a:stretch>
            <a:fillRect/>
          </a:stretch>
        </p:blipFill>
        <p:spPr bwMode="auto">
          <a:xfrm>
            <a:off x="5147968" y="3886200"/>
            <a:ext cx="3672182" cy="2590800"/>
          </a:xfrm>
          <a:prstGeom prst="rect">
            <a:avLst/>
          </a:prstGeom>
          <a:noFill/>
        </p:spPr>
      </p:pic>
    </p:spTree>
    <p:extLst>
      <p:ext uri="{BB962C8B-B14F-4D97-AF65-F5344CB8AC3E}">
        <p14:creationId xmlns="" xmlns:p14="http://schemas.microsoft.com/office/powerpoint/2010/main" val="27217275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style>
          <a:lnRef idx="0">
            <a:schemeClr val="accent4"/>
          </a:lnRef>
          <a:fillRef idx="3">
            <a:schemeClr val="accent4"/>
          </a:fillRef>
          <a:effectRef idx="3">
            <a:schemeClr val="accent4"/>
          </a:effectRef>
          <a:fontRef idx="minor">
            <a:schemeClr val="lt1"/>
          </a:fontRef>
        </p:style>
        <p:txBody>
          <a:bodyPr>
            <a:normAutofit fontScale="90000"/>
          </a:bodyPr>
          <a:lstStyle/>
          <a:p>
            <a:r>
              <a:rPr lang="en-US" sz="4000" b="1" dirty="0"/>
              <a:t>Commercial/Industrial </a:t>
            </a:r>
            <a:r>
              <a:rPr lang="en-US" sz="4000" b="1" dirty="0" smtClean="0"/>
              <a:t>Societies</a:t>
            </a:r>
            <a:endParaRPr lang="en-US" sz="4000" b="1" dirty="0"/>
          </a:p>
        </p:txBody>
      </p:sp>
      <p:sp>
        <p:nvSpPr>
          <p:cNvPr id="3" name="Content Placeholder 2"/>
          <p:cNvSpPr>
            <a:spLocks noGrp="1"/>
          </p:cNvSpPr>
          <p:nvPr>
            <p:ph idx="1"/>
          </p:nvPr>
        </p:nvSpPr>
        <p:spPr>
          <a:xfrm>
            <a:off x="457200" y="1143000"/>
            <a:ext cx="4800600" cy="5257800"/>
          </a:xfrm>
          <a:ln w="12700">
            <a:solidFill>
              <a:schemeClr val="tx1"/>
            </a:solidFill>
          </a:ln>
        </p:spPr>
        <p:txBody>
          <a:bodyPr>
            <a:normAutofit lnSpcReduction="10000"/>
          </a:bodyPr>
          <a:lstStyle/>
          <a:p>
            <a:r>
              <a:rPr lang="en-US" sz="2800" b="1" dirty="0"/>
              <a:t>I</a:t>
            </a:r>
            <a:r>
              <a:rPr lang="en-US" sz="2800" b="1" dirty="0" smtClean="0"/>
              <a:t>ndustrial </a:t>
            </a:r>
            <a:r>
              <a:rPr lang="en-US" sz="2800" b="1" dirty="0"/>
              <a:t>society</a:t>
            </a:r>
            <a:r>
              <a:rPr lang="en-US" sz="2800" dirty="0"/>
              <a:t> refers to a society driven by the use of </a:t>
            </a:r>
            <a:r>
              <a:rPr lang="en-US" sz="2800" dirty="0" smtClean="0"/>
              <a:t> technology </a:t>
            </a:r>
            <a:r>
              <a:rPr lang="en-US" sz="2800" dirty="0"/>
              <a:t>to </a:t>
            </a:r>
            <a:r>
              <a:rPr lang="en-US" sz="2800" dirty="0" smtClean="0"/>
              <a:t>enable mass production </a:t>
            </a:r>
            <a:r>
              <a:rPr lang="en-US" sz="2800" dirty="0"/>
              <a:t>supporting a </a:t>
            </a:r>
            <a:r>
              <a:rPr lang="en-US" sz="2800" dirty="0" smtClean="0"/>
              <a:t> large population with </a:t>
            </a:r>
            <a:r>
              <a:rPr lang="en-US" sz="2800" dirty="0"/>
              <a:t>a high capacity for </a:t>
            </a:r>
            <a:r>
              <a:rPr lang="en-US" sz="2800" dirty="0" smtClean="0"/>
              <a:t>division of labor. </a:t>
            </a:r>
          </a:p>
          <a:p>
            <a:endParaRPr lang="en-US" sz="2800" dirty="0"/>
          </a:p>
          <a:p>
            <a:r>
              <a:rPr lang="en-US" sz="2800" dirty="0"/>
              <a:t>Industrial society is characterized by the use of external energy sources, such </a:t>
            </a:r>
            <a:r>
              <a:rPr lang="en-US" sz="2800" dirty="0" smtClean="0"/>
              <a:t>as fossil fuels, </a:t>
            </a:r>
            <a:r>
              <a:rPr lang="en-US" sz="2800" dirty="0"/>
              <a:t>to increase the rate and scale of </a:t>
            </a:r>
            <a:r>
              <a:rPr lang="en-US" sz="2800" dirty="0" smtClean="0"/>
              <a:t>production. </a:t>
            </a:r>
            <a:endParaRPr lang="en-US" sz="2800" dirty="0"/>
          </a:p>
        </p:txBody>
      </p:sp>
      <p:pic>
        <p:nvPicPr>
          <p:cNvPr id="2050" name="Picture 2" descr="C:\Users\xplore\Desktop\total\images.jpg"/>
          <p:cNvPicPr>
            <a:picLocks noChangeAspect="1" noChangeArrowheads="1"/>
          </p:cNvPicPr>
          <p:nvPr/>
        </p:nvPicPr>
        <p:blipFill>
          <a:blip r:embed="rId2"/>
          <a:srcRect/>
          <a:stretch>
            <a:fillRect/>
          </a:stretch>
        </p:blipFill>
        <p:spPr bwMode="auto">
          <a:xfrm>
            <a:off x="5562600" y="1093168"/>
            <a:ext cx="3324225" cy="2412032"/>
          </a:xfrm>
          <a:prstGeom prst="rect">
            <a:avLst/>
          </a:prstGeom>
          <a:noFill/>
        </p:spPr>
      </p:pic>
      <p:pic>
        <p:nvPicPr>
          <p:cNvPr id="2051" name="Picture 3" descr="C:\Users\xplore\Desktop\total\images (1).jpg"/>
          <p:cNvPicPr>
            <a:picLocks noChangeAspect="1" noChangeArrowheads="1"/>
          </p:cNvPicPr>
          <p:nvPr/>
        </p:nvPicPr>
        <p:blipFill>
          <a:blip r:embed="rId3"/>
          <a:srcRect/>
          <a:stretch>
            <a:fillRect/>
          </a:stretch>
        </p:blipFill>
        <p:spPr bwMode="auto">
          <a:xfrm>
            <a:off x="5562600" y="3581399"/>
            <a:ext cx="3352800" cy="2777467"/>
          </a:xfrm>
          <a:prstGeom prst="rect">
            <a:avLst/>
          </a:prstGeom>
          <a:noFill/>
        </p:spPr>
      </p:pic>
    </p:spTree>
    <p:extLst>
      <p:ext uri="{BB962C8B-B14F-4D97-AF65-F5344CB8AC3E}">
        <p14:creationId xmlns="" xmlns:p14="http://schemas.microsoft.com/office/powerpoint/2010/main" val="19388272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a:noFill/>
        </p:spPr>
        <p:style>
          <a:lnRef idx="0">
            <a:schemeClr val="accent4"/>
          </a:lnRef>
          <a:fillRef idx="3">
            <a:schemeClr val="accent4"/>
          </a:fillRef>
          <a:effectRef idx="3">
            <a:schemeClr val="accent4"/>
          </a:effectRef>
          <a:fontRef idx="minor">
            <a:schemeClr val="lt1"/>
          </a:fontRef>
        </p:style>
        <p:txBody>
          <a:bodyPr/>
          <a:lstStyle/>
          <a:p>
            <a:r>
              <a:rPr lang="en-US" b="1" dirty="0" smtClean="0">
                <a:solidFill>
                  <a:schemeClr val="tx1"/>
                </a:solidFill>
                <a:latin typeface="Times New Roman" pitchFamily="18" charset="0"/>
                <a:cs typeface="Times New Roman" pitchFamily="18" charset="0"/>
              </a:rPr>
              <a:t>Concept of indigenous knowledge </a:t>
            </a:r>
            <a:endParaRPr lang="en-US" b="1" dirty="0">
              <a:solidFill>
                <a:schemeClr val="tx1"/>
              </a:solidFill>
              <a:latin typeface="Times New Roman" pitchFamily="18" charset="0"/>
              <a:cs typeface="Times New Roman" pitchFamily="18" charset="0"/>
            </a:endParaRPr>
          </a:p>
        </p:txBody>
      </p:sp>
      <p:sp>
        <p:nvSpPr>
          <p:cNvPr id="5" name="Content Placeholder 4"/>
          <p:cNvSpPr>
            <a:spLocks noGrp="1"/>
          </p:cNvSpPr>
          <p:nvPr>
            <p:ph idx="1"/>
          </p:nvPr>
        </p:nvSpPr>
        <p:spPr>
          <a:xfrm>
            <a:off x="457200" y="1219200"/>
            <a:ext cx="8229600" cy="5334000"/>
          </a:xfrm>
        </p:spPr>
        <p:txBody>
          <a:bodyPr>
            <a:noAutofit/>
          </a:bodyPr>
          <a:lstStyle/>
          <a:p>
            <a:pPr algn="just">
              <a:buFont typeface="Wingdings" pitchFamily="2" charset="2"/>
              <a:buChar char="Ø"/>
            </a:pPr>
            <a:r>
              <a:rPr lang="en-US" sz="2400" dirty="0">
                <a:latin typeface="Times New Roman" pitchFamily="18" charset="0"/>
                <a:cs typeface="Times New Roman" pitchFamily="18" charset="0"/>
              </a:rPr>
              <a:t>Indigenous knowledge is one of the </a:t>
            </a:r>
            <a:r>
              <a:rPr lang="en-US" sz="2400" dirty="0">
                <a:solidFill>
                  <a:srgbClr val="FF0000"/>
                </a:solidFill>
                <a:latin typeface="Times New Roman" pitchFamily="18" charset="0"/>
                <a:cs typeface="Times New Roman" pitchFamily="18" charset="0"/>
              </a:rPr>
              <a:t>greatest assets of a community. </a:t>
            </a:r>
            <a:endParaRPr lang="en-US" sz="2400" dirty="0" smtClean="0">
              <a:solidFill>
                <a:srgbClr val="FF0000"/>
              </a:solidFill>
              <a:latin typeface="Times New Roman" pitchFamily="18" charset="0"/>
              <a:cs typeface="Times New Roman" pitchFamily="18" charset="0"/>
            </a:endParaRPr>
          </a:p>
          <a:p>
            <a:pPr marL="0" indent="0" algn="just">
              <a:buFont typeface="Wingdings" pitchFamily="2" charset="2"/>
              <a:buChar char="Ø"/>
            </a:pPr>
            <a:endParaRPr lang="en-US" sz="2400" dirty="0" smtClean="0">
              <a:latin typeface="Times New Roman" pitchFamily="18" charset="0"/>
              <a:cs typeface="Times New Roman" pitchFamily="18" charset="0"/>
            </a:endParaRPr>
          </a:p>
          <a:p>
            <a:pPr algn="just">
              <a:buFont typeface="Wingdings" pitchFamily="2" charset="2"/>
              <a:buChar char="Ø"/>
            </a:pPr>
            <a:r>
              <a:rPr lang="en-US" sz="2400" dirty="0" smtClean="0">
                <a:latin typeface="Times New Roman" pitchFamily="18" charset="0"/>
                <a:cs typeface="Times New Roman" pitchFamily="18" charset="0"/>
              </a:rPr>
              <a:t>Indigenous </a:t>
            </a:r>
            <a:r>
              <a:rPr lang="en-US" sz="2400" dirty="0">
                <a:latin typeface="Times New Roman" pitchFamily="18" charset="0"/>
                <a:cs typeface="Times New Roman" pitchFamily="18" charset="0"/>
              </a:rPr>
              <a:t>Knowledge means </a:t>
            </a:r>
            <a:r>
              <a:rPr lang="en-US" sz="2400" dirty="0">
                <a:solidFill>
                  <a:srgbClr val="FF0000"/>
                </a:solidFill>
                <a:latin typeface="Times New Roman" pitchFamily="18" charset="0"/>
                <a:cs typeface="Times New Roman" pitchFamily="18" charset="0"/>
              </a:rPr>
              <a:t>local knowledge that is unique to a given society and is embedded in their cultural traditions. </a:t>
            </a:r>
            <a:endParaRPr lang="en-US" sz="2400" dirty="0" smtClean="0">
              <a:solidFill>
                <a:srgbClr val="FF0000"/>
              </a:solidFill>
              <a:latin typeface="Times New Roman" pitchFamily="18" charset="0"/>
              <a:cs typeface="Times New Roman" pitchFamily="18" charset="0"/>
            </a:endParaRPr>
          </a:p>
          <a:p>
            <a:pPr marL="0" indent="0" algn="just">
              <a:buFont typeface="Wingdings" pitchFamily="2" charset="2"/>
              <a:buChar char="Ø"/>
            </a:pPr>
            <a:endParaRPr lang="en-US" sz="2400" dirty="0" smtClean="0">
              <a:latin typeface="Times New Roman" pitchFamily="18" charset="0"/>
              <a:cs typeface="Times New Roman" pitchFamily="18" charset="0"/>
            </a:endParaRPr>
          </a:p>
          <a:p>
            <a:pPr algn="just">
              <a:buFont typeface="Wingdings" pitchFamily="2" charset="2"/>
              <a:buChar char="Ø"/>
            </a:pPr>
            <a:r>
              <a:rPr lang="en-US" sz="2400" dirty="0" smtClean="0">
                <a:latin typeface="Times New Roman" pitchFamily="18" charset="0"/>
                <a:cs typeface="Times New Roman" pitchFamily="18" charset="0"/>
              </a:rPr>
              <a:t>Indigenous </a:t>
            </a:r>
            <a:r>
              <a:rPr lang="en-US" sz="2400" dirty="0">
                <a:latin typeface="Times New Roman" pitchFamily="18" charset="0"/>
                <a:cs typeface="Times New Roman" pitchFamily="18" charset="0"/>
              </a:rPr>
              <a:t>Knowledge is an </a:t>
            </a:r>
            <a:r>
              <a:rPr lang="en-US" sz="2400" dirty="0">
                <a:solidFill>
                  <a:srgbClr val="FF0000"/>
                </a:solidFill>
                <a:latin typeface="Times New Roman" pitchFamily="18" charset="0"/>
                <a:cs typeface="Times New Roman" pitchFamily="18" charset="0"/>
              </a:rPr>
              <a:t>important part of the culture and history</a:t>
            </a:r>
            <a:r>
              <a:rPr lang="en-US" sz="2400" dirty="0">
                <a:latin typeface="Times New Roman" pitchFamily="18" charset="0"/>
                <a:cs typeface="Times New Roman" pitchFamily="18" charset="0"/>
              </a:rPr>
              <a:t> of any local community. </a:t>
            </a:r>
            <a:endParaRPr lang="en-US" sz="2400" dirty="0" smtClean="0">
              <a:latin typeface="Times New Roman" pitchFamily="18" charset="0"/>
              <a:cs typeface="Times New Roman" pitchFamily="18" charset="0"/>
            </a:endParaRPr>
          </a:p>
          <a:p>
            <a:pPr marL="0" indent="0" algn="just">
              <a:buFont typeface="Wingdings" pitchFamily="2" charset="2"/>
              <a:buChar char="Ø"/>
            </a:pPr>
            <a:endParaRPr lang="en-US" sz="2400" dirty="0">
              <a:latin typeface="Times New Roman" pitchFamily="18" charset="0"/>
              <a:cs typeface="Times New Roman" pitchFamily="18" charset="0"/>
            </a:endParaRPr>
          </a:p>
          <a:p>
            <a:pPr algn="just">
              <a:buFont typeface="Wingdings" pitchFamily="2" charset="2"/>
              <a:buChar char="Ø"/>
            </a:pPr>
            <a:r>
              <a:rPr lang="en-US" sz="2400" dirty="0">
                <a:latin typeface="Times New Roman" pitchFamily="18" charset="0"/>
                <a:cs typeface="Times New Roman" pitchFamily="18" charset="0"/>
              </a:rPr>
              <a:t>Through indigenous knowledge, local communities have been able to cope and adapt with the devastating </a:t>
            </a:r>
            <a:r>
              <a:rPr lang="en-US" sz="2400" dirty="0" smtClean="0">
                <a:latin typeface="Times New Roman" pitchFamily="18" charset="0"/>
                <a:cs typeface="Times New Roman" pitchFamily="18" charset="0"/>
              </a:rPr>
              <a:t>effects(badly damage and effect to wildlife) </a:t>
            </a:r>
            <a:r>
              <a:rPr lang="en-US" sz="2400" dirty="0">
                <a:latin typeface="Times New Roman" pitchFamily="18" charset="0"/>
                <a:cs typeface="Times New Roman" pitchFamily="18" charset="0"/>
              </a:rPr>
              <a:t>of increased climate variability manifested through frequent droughts and floods.</a:t>
            </a:r>
          </a:p>
          <a:p>
            <a:endParaRPr lang="en-US" sz="2400" dirty="0"/>
          </a:p>
        </p:txBody>
      </p:sp>
    </p:spTree>
    <p:extLst>
      <p:ext uri="{BB962C8B-B14F-4D97-AF65-F5344CB8AC3E}">
        <p14:creationId xmlns="" xmlns:p14="http://schemas.microsoft.com/office/powerpoint/2010/main" val="29862476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Indigenous Knowledge</a:t>
            </a:r>
            <a:endParaRPr lang="en-US" dirty="0"/>
          </a:p>
        </p:txBody>
      </p:sp>
      <p:sp>
        <p:nvSpPr>
          <p:cNvPr id="3" name="Content Placeholder 2"/>
          <p:cNvSpPr>
            <a:spLocks noGrp="1"/>
          </p:cNvSpPr>
          <p:nvPr>
            <p:ph idx="1"/>
          </p:nvPr>
        </p:nvSpPr>
        <p:spPr>
          <a:xfrm>
            <a:off x="609600" y="1676400"/>
            <a:ext cx="4191000" cy="4449763"/>
          </a:xfrm>
          <a:ln w="12700">
            <a:solidFill>
              <a:schemeClr val="tx1"/>
            </a:solidFill>
          </a:ln>
        </p:spPr>
        <p:txBody>
          <a:bodyPr>
            <a:normAutofit fontScale="77500" lnSpcReduction="20000"/>
          </a:bodyPr>
          <a:lstStyle/>
          <a:p>
            <a:pPr>
              <a:buNone/>
            </a:pPr>
            <a:r>
              <a:rPr lang="en-US" dirty="0" smtClean="0"/>
              <a:t>Local or indigenous knowledge refers to the cumulative and complex bodies of knowledge,  know – how, practices and representations that are maintained and developed by local communities who have local communities who have long histories of interaction with the natural environment (UNESCO 2012)</a:t>
            </a:r>
            <a:endParaRPr lang="en-US" dirty="0"/>
          </a:p>
        </p:txBody>
      </p:sp>
      <p:pic>
        <p:nvPicPr>
          <p:cNvPr id="3074" name="Picture 2" descr="C:\Users\xplore\Desktop\total\images (2).jpg"/>
          <p:cNvPicPr>
            <a:picLocks noChangeAspect="1" noChangeArrowheads="1"/>
          </p:cNvPicPr>
          <p:nvPr/>
        </p:nvPicPr>
        <p:blipFill>
          <a:blip r:embed="rId2"/>
          <a:srcRect/>
          <a:stretch>
            <a:fillRect/>
          </a:stretch>
        </p:blipFill>
        <p:spPr bwMode="auto">
          <a:xfrm>
            <a:off x="5029200" y="1572403"/>
            <a:ext cx="3276600" cy="2081318"/>
          </a:xfrm>
          <a:prstGeom prst="rect">
            <a:avLst/>
          </a:prstGeom>
          <a:noFill/>
        </p:spPr>
      </p:pic>
      <p:pic>
        <p:nvPicPr>
          <p:cNvPr id="3075" name="Picture 3" descr="C:\Users\xplore\Desktop\total\hqdefault.jpg"/>
          <p:cNvPicPr>
            <a:picLocks noChangeAspect="1" noChangeArrowheads="1"/>
          </p:cNvPicPr>
          <p:nvPr/>
        </p:nvPicPr>
        <p:blipFill>
          <a:blip r:embed="rId3"/>
          <a:srcRect/>
          <a:stretch>
            <a:fillRect/>
          </a:stretch>
        </p:blipFill>
        <p:spPr bwMode="auto">
          <a:xfrm>
            <a:off x="5029200" y="3505200"/>
            <a:ext cx="3276600" cy="2514600"/>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628650" y="300318"/>
            <a:ext cx="7974106" cy="6024282"/>
          </a:xfrm>
          <a:prstGeom prst="rect">
            <a:avLst/>
          </a:prstGeom>
        </p:spPr>
      </p:pic>
    </p:spTree>
    <p:extLst>
      <p:ext uri="{BB962C8B-B14F-4D97-AF65-F5344CB8AC3E}">
        <p14:creationId xmlns="" xmlns:p14="http://schemas.microsoft.com/office/powerpoint/2010/main" val="12735693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628650" y="268942"/>
            <a:ext cx="7886700" cy="6212541"/>
          </a:xfrm>
          <a:prstGeom prst="rect">
            <a:avLst/>
          </a:prstGeom>
        </p:spPr>
      </p:pic>
    </p:spTree>
    <p:extLst>
      <p:ext uri="{BB962C8B-B14F-4D97-AF65-F5344CB8AC3E}">
        <p14:creationId xmlns="" xmlns:p14="http://schemas.microsoft.com/office/powerpoint/2010/main" val="344836482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628650" y="365125"/>
            <a:ext cx="8004361" cy="6304616"/>
          </a:xfrm>
          <a:prstGeom prst="rect">
            <a:avLst/>
          </a:prstGeom>
        </p:spPr>
      </p:pic>
    </p:spTree>
    <p:extLst>
      <p:ext uri="{BB962C8B-B14F-4D97-AF65-F5344CB8AC3E}">
        <p14:creationId xmlns="" xmlns:p14="http://schemas.microsoft.com/office/powerpoint/2010/main" val="32350199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628650" y="365125"/>
            <a:ext cx="7886700" cy="5712946"/>
          </a:xfrm>
          <a:prstGeom prst="rect">
            <a:avLst/>
          </a:prstGeom>
        </p:spPr>
      </p:pic>
    </p:spTree>
    <p:extLst>
      <p:ext uri="{BB962C8B-B14F-4D97-AF65-F5344CB8AC3E}">
        <p14:creationId xmlns="" xmlns:p14="http://schemas.microsoft.com/office/powerpoint/2010/main" val="11320196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628650" y="255495"/>
            <a:ext cx="8145557" cy="6145305"/>
          </a:xfrm>
          <a:prstGeom prst="rect">
            <a:avLst/>
          </a:prstGeom>
        </p:spPr>
      </p:pic>
    </p:spTree>
    <p:extLst>
      <p:ext uri="{BB962C8B-B14F-4D97-AF65-F5344CB8AC3E}">
        <p14:creationId xmlns="" xmlns:p14="http://schemas.microsoft.com/office/powerpoint/2010/main" val="5984684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0"/>
            <a:ext cx="8077200" cy="4724400"/>
          </a:xfrm>
        </p:spPr>
        <p:txBody>
          <a:bodyPr>
            <a:noAutofit/>
          </a:bodyPr>
          <a:lstStyle/>
          <a:p>
            <a:r>
              <a:rPr lang="en-US" sz="2200" dirty="0" smtClean="0"/>
              <a:t>Indigenous forest management system in </a:t>
            </a:r>
            <a:r>
              <a:rPr lang="en-US" sz="2200" dirty="0"/>
              <a:t>N</a:t>
            </a:r>
            <a:r>
              <a:rPr lang="en-US" sz="2200" dirty="0" smtClean="0"/>
              <a:t>epal are of diverse nature and community specific. Forest resources in the hills and mountains have been protected for years through local people’s age old technical knowledge.</a:t>
            </a:r>
          </a:p>
          <a:p>
            <a:pPr marL="0" indent="0">
              <a:buNone/>
            </a:pPr>
            <a:endParaRPr lang="en-US" sz="2200" dirty="0" smtClean="0"/>
          </a:p>
          <a:p>
            <a:r>
              <a:rPr lang="en-US" sz="2200" dirty="0" smtClean="0"/>
              <a:t>Indigenous communal forest management system and the typical rules and regulations associated are documented, and are believed to be many generation old knowledge.</a:t>
            </a:r>
          </a:p>
          <a:p>
            <a:endParaRPr lang="en-US" sz="2200" dirty="0" smtClean="0"/>
          </a:p>
          <a:p>
            <a:r>
              <a:rPr lang="en-US" sz="2200" b="1" dirty="0" err="1" smtClean="0"/>
              <a:t>Singi</a:t>
            </a:r>
            <a:r>
              <a:rPr lang="en-US" sz="2200" b="1" dirty="0" smtClean="0"/>
              <a:t> </a:t>
            </a:r>
            <a:r>
              <a:rPr lang="en-US" sz="2200" b="1" dirty="0" err="1" smtClean="0"/>
              <a:t>Nawa</a:t>
            </a:r>
            <a:r>
              <a:rPr lang="en-US" sz="2200" b="1" dirty="0" smtClean="0"/>
              <a:t>- I</a:t>
            </a:r>
            <a:r>
              <a:rPr lang="en-US" sz="2200" dirty="0" smtClean="0"/>
              <a:t>n Sherpa language, </a:t>
            </a:r>
            <a:r>
              <a:rPr lang="en-US" sz="2200" b="1" dirty="0" err="1" smtClean="0"/>
              <a:t>Singi</a:t>
            </a:r>
            <a:r>
              <a:rPr lang="en-US" sz="2200" b="1" dirty="0" smtClean="0"/>
              <a:t> </a:t>
            </a:r>
            <a:r>
              <a:rPr lang="en-US" sz="2200" dirty="0" smtClean="0"/>
              <a:t>means wood or trees and </a:t>
            </a:r>
            <a:r>
              <a:rPr lang="en-US" sz="2200" b="1" dirty="0" err="1" smtClean="0"/>
              <a:t>Nawa</a:t>
            </a:r>
            <a:r>
              <a:rPr lang="en-US" sz="2200" dirty="0" smtClean="0"/>
              <a:t> means to ask. So, </a:t>
            </a:r>
            <a:r>
              <a:rPr lang="en-US" sz="2200" b="1" dirty="0" err="1" smtClean="0"/>
              <a:t>Singi</a:t>
            </a:r>
            <a:r>
              <a:rPr lang="en-US" sz="2200" b="1" dirty="0" smtClean="0"/>
              <a:t> </a:t>
            </a:r>
            <a:r>
              <a:rPr lang="en-US" sz="2200" b="1" dirty="0" err="1" smtClean="0"/>
              <a:t>nawa</a:t>
            </a:r>
            <a:r>
              <a:rPr lang="en-US" sz="2200" b="1" dirty="0" smtClean="0"/>
              <a:t> </a:t>
            </a:r>
            <a:r>
              <a:rPr lang="en-US" sz="2200" dirty="0" smtClean="0"/>
              <a:t>means to </a:t>
            </a:r>
            <a:r>
              <a:rPr lang="en-US" sz="2200" dirty="0" smtClean="0">
                <a:solidFill>
                  <a:srgbClr val="FF0000"/>
                </a:solidFill>
              </a:rPr>
              <a:t>ask someone before cutting any trees or woods</a:t>
            </a:r>
            <a:r>
              <a:rPr lang="en-US" sz="2200" dirty="0" smtClean="0"/>
              <a:t>. This is a custom the Sherpa’s have been practicing for many years.</a:t>
            </a:r>
          </a:p>
          <a:p>
            <a:endParaRPr lang="en-US" sz="2200" dirty="0"/>
          </a:p>
        </p:txBody>
      </p:sp>
      <p:sp>
        <p:nvSpPr>
          <p:cNvPr id="5" name="Title 1"/>
          <p:cNvSpPr txBox="1">
            <a:spLocks/>
          </p:cNvSpPr>
          <p:nvPr/>
        </p:nvSpPr>
        <p:spPr>
          <a:xfrm>
            <a:off x="609600" y="228600"/>
            <a:ext cx="8229600" cy="1143000"/>
          </a:xfrm>
          <a:prstGeom prst="rect">
            <a:avLst/>
          </a:prstGeom>
        </p:spPr>
        <p:style>
          <a:lnRef idx="0">
            <a:schemeClr val="accent4"/>
          </a:lnRef>
          <a:fillRef idx="3">
            <a:schemeClr val="accent4"/>
          </a:fillRef>
          <a:effectRef idx="3">
            <a:schemeClr val="accent4"/>
          </a:effectRef>
          <a:fontRef idx="minor">
            <a:schemeClr val="lt1"/>
          </a:fontRef>
        </p:style>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smtClean="0">
                <a:solidFill>
                  <a:schemeClr val="bg1"/>
                </a:solidFill>
              </a:rPr>
              <a:t>Use of indigenous knowledge on environmental conservation </a:t>
            </a:r>
            <a:endParaRPr lang="en-US" b="1" dirty="0">
              <a:solidFill>
                <a:schemeClr val="bg1"/>
              </a:solidFill>
            </a:endParaRPr>
          </a:p>
        </p:txBody>
      </p:sp>
    </p:spTree>
    <p:extLst>
      <p:ext uri="{BB962C8B-B14F-4D97-AF65-F5344CB8AC3E}">
        <p14:creationId xmlns="" xmlns:p14="http://schemas.microsoft.com/office/powerpoint/2010/main" val="3006366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err="1" smtClean="0"/>
              <a:t>Contd</a:t>
            </a:r>
            <a:r>
              <a:rPr lang="en-US" dirty="0" smtClean="0"/>
              <a:t>….</a:t>
            </a:r>
            <a:endParaRPr lang="en-US" dirty="0"/>
          </a:p>
        </p:txBody>
      </p:sp>
      <p:sp>
        <p:nvSpPr>
          <p:cNvPr id="3" name="Content Placeholder 2"/>
          <p:cNvSpPr>
            <a:spLocks noGrp="1"/>
          </p:cNvSpPr>
          <p:nvPr>
            <p:ph idx="1"/>
          </p:nvPr>
        </p:nvSpPr>
        <p:spPr>
          <a:xfrm>
            <a:off x="457200" y="1600201"/>
            <a:ext cx="8229600" cy="1752599"/>
          </a:xfrm>
        </p:spPr>
        <p:txBody>
          <a:bodyPr>
            <a:normAutofit/>
          </a:bodyPr>
          <a:lstStyle/>
          <a:p>
            <a:r>
              <a:rPr lang="en-US" sz="2400" dirty="0">
                <a:latin typeface="Times New Roman" pitchFamily="18" charset="0"/>
                <a:cs typeface="Times New Roman" pitchFamily="18" charset="0"/>
              </a:rPr>
              <a:t>Research and teaching in this area emphasizes that the human relationship to the environment can be biological, economic, political, physical, cultural, chemical and social.</a:t>
            </a:r>
          </a:p>
          <a:p>
            <a:pPr marL="0" indent="0">
              <a:buNone/>
            </a:pPr>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Tree>
    <p:extLst>
      <p:ext uri="{BB962C8B-B14F-4D97-AF65-F5344CB8AC3E}">
        <p14:creationId xmlns="" xmlns:p14="http://schemas.microsoft.com/office/powerpoint/2010/main" val="372921540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838201"/>
            <a:ext cx="5638800" cy="5638800"/>
          </a:xfrm>
          <a:ln w="12700">
            <a:solidFill>
              <a:schemeClr val="tx1"/>
            </a:solidFill>
          </a:ln>
        </p:spPr>
        <p:txBody>
          <a:bodyPr>
            <a:normAutofit fontScale="70000" lnSpcReduction="20000"/>
          </a:bodyPr>
          <a:lstStyle/>
          <a:p>
            <a:endParaRPr lang="en-US" dirty="0" smtClean="0"/>
          </a:p>
          <a:p>
            <a:r>
              <a:rPr lang="en-US" dirty="0" smtClean="0"/>
              <a:t>A wide range of </a:t>
            </a:r>
            <a:r>
              <a:rPr lang="en-US" b="1" dirty="0" smtClean="0"/>
              <a:t>Indigenous Technical Knowledge (</a:t>
            </a:r>
            <a:r>
              <a:rPr lang="en-US" dirty="0" smtClean="0"/>
              <a:t>ITK) related to natural water resources management form Nepal grouped under indigenous farmer managed irrigation systems, drinking water sources management systems, diversion channels, and indigenous milling and grinding techniques have been  found.</a:t>
            </a:r>
          </a:p>
          <a:p>
            <a:endParaRPr lang="en-US" dirty="0" smtClean="0"/>
          </a:p>
          <a:p>
            <a:r>
              <a:rPr lang="en-US" dirty="0" smtClean="0"/>
              <a:t>Indigenous grinding/milling techniques are widespread in the hills of Nepal.</a:t>
            </a:r>
          </a:p>
          <a:p>
            <a:endParaRPr lang="en-US" dirty="0" smtClean="0"/>
          </a:p>
          <a:p>
            <a:r>
              <a:rPr lang="en-US" dirty="0" smtClean="0"/>
              <a:t>Indigenous technology knowledge for watershed management in Nepal including ITK on water conservation, irrigation canal management, and fishing have been found.</a:t>
            </a:r>
          </a:p>
          <a:p>
            <a:endParaRPr lang="en-US" dirty="0"/>
          </a:p>
        </p:txBody>
      </p:sp>
      <p:pic>
        <p:nvPicPr>
          <p:cNvPr id="4098" name="Picture 2" descr="C:\Users\xplore\Desktop\total\images (3).jpg"/>
          <p:cNvPicPr>
            <a:picLocks noChangeAspect="1" noChangeArrowheads="1"/>
          </p:cNvPicPr>
          <p:nvPr/>
        </p:nvPicPr>
        <p:blipFill>
          <a:blip r:embed="rId2"/>
          <a:srcRect/>
          <a:stretch>
            <a:fillRect/>
          </a:stretch>
        </p:blipFill>
        <p:spPr bwMode="auto">
          <a:xfrm>
            <a:off x="6096000" y="838200"/>
            <a:ext cx="2619375" cy="2667000"/>
          </a:xfrm>
          <a:prstGeom prst="rect">
            <a:avLst/>
          </a:prstGeom>
          <a:noFill/>
        </p:spPr>
      </p:pic>
      <p:pic>
        <p:nvPicPr>
          <p:cNvPr id="4100" name="Picture 4" descr="C:\Users\xplore\Desktop\total\download.jpg"/>
          <p:cNvPicPr>
            <a:picLocks noChangeAspect="1" noChangeArrowheads="1"/>
          </p:cNvPicPr>
          <p:nvPr/>
        </p:nvPicPr>
        <p:blipFill>
          <a:blip r:embed="rId3"/>
          <a:srcRect/>
          <a:stretch>
            <a:fillRect/>
          </a:stretch>
        </p:blipFill>
        <p:spPr bwMode="auto">
          <a:xfrm>
            <a:off x="6096000" y="3505200"/>
            <a:ext cx="2590800" cy="2971800"/>
          </a:xfrm>
          <a:prstGeom prst="rect">
            <a:avLst/>
          </a:prstGeom>
          <a:noFill/>
        </p:spPr>
      </p:pic>
    </p:spTree>
    <p:extLst>
      <p:ext uri="{BB962C8B-B14F-4D97-AF65-F5344CB8AC3E}">
        <p14:creationId xmlns="" xmlns:p14="http://schemas.microsoft.com/office/powerpoint/2010/main" val="129384307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43400" y="274638"/>
            <a:ext cx="4343400" cy="792162"/>
          </a:xfrm>
        </p:spPr>
        <p:txBody>
          <a:bodyPr/>
          <a:lstStyle/>
          <a:p>
            <a:r>
              <a:rPr lang="en-US" dirty="0" err="1" smtClean="0"/>
              <a:t>Contd</a:t>
            </a:r>
            <a:r>
              <a:rPr lang="en-US" dirty="0" smtClean="0"/>
              <a:t>…</a:t>
            </a:r>
            <a:endParaRPr lang="en-US" dirty="0"/>
          </a:p>
        </p:txBody>
      </p:sp>
      <p:sp>
        <p:nvSpPr>
          <p:cNvPr id="3" name="Content Placeholder 2"/>
          <p:cNvSpPr>
            <a:spLocks noGrp="1"/>
          </p:cNvSpPr>
          <p:nvPr>
            <p:ph idx="1"/>
          </p:nvPr>
        </p:nvSpPr>
        <p:spPr>
          <a:xfrm>
            <a:off x="152400" y="1143000"/>
            <a:ext cx="8534400" cy="5289457"/>
          </a:xfrm>
        </p:spPr>
        <p:txBody>
          <a:bodyPr>
            <a:normAutofit fontScale="85000" lnSpcReduction="10000"/>
          </a:bodyPr>
          <a:lstStyle/>
          <a:p>
            <a:r>
              <a:rPr lang="en-US" b="1" dirty="0" err="1" smtClean="0"/>
              <a:t>Yarsagumba</a:t>
            </a:r>
            <a:r>
              <a:rPr lang="en-US" dirty="0" smtClean="0"/>
              <a:t> is an unique herb that grows in the Himalayan region of Nepal. The trade of </a:t>
            </a:r>
            <a:r>
              <a:rPr lang="en-US" dirty="0" err="1" smtClean="0"/>
              <a:t>yarsagumba</a:t>
            </a:r>
            <a:r>
              <a:rPr lang="en-US" dirty="0" smtClean="0"/>
              <a:t> is increasing and it has been regarded as an expensive life saving tonic.</a:t>
            </a:r>
          </a:p>
          <a:p>
            <a:endParaRPr lang="en-US" dirty="0" smtClean="0"/>
          </a:p>
          <a:p>
            <a:r>
              <a:rPr lang="en-US" dirty="0" smtClean="0"/>
              <a:t>Headache, toothache or any other disease-</a:t>
            </a:r>
            <a:r>
              <a:rPr lang="en-US" dirty="0" err="1" smtClean="0"/>
              <a:t>Yarsagumba</a:t>
            </a:r>
            <a:r>
              <a:rPr lang="en-US" dirty="0" smtClean="0"/>
              <a:t> is the remedy.</a:t>
            </a:r>
          </a:p>
          <a:p>
            <a:endParaRPr lang="en-US" dirty="0" smtClean="0"/>
          </a:p>
          <a:p>
            <a:r>
              <a:rPr lang="en-US" dirty="0" err="1" smtClean="0"/>
              <a:t>Titepati</a:t>
            </a:r>
            <a:r>
              <a:rPr lang="en-US" dirty="0" smtClean="0"/>
              <a:t> is plant meaning bitter leaves in </a:t>
            </a:r>
            <a:r>
              <a:rPr lang="en-US" dirty="0"/>
              <a:t>N</a:t>
            </a:r>
            <a:r>
              <a:rPr lang="en-US" dirty="0" smtClean="0"/>
              <a:t>epali language. It is used as herb for many kinds of diseases. It tis used as a paste for any cuts or bruises. People drink this liquid as they believe that it washes away all the </a:t>
            </a:r>
            <a:r>
              <a:rPr lang="en-US" dirty="0" err="1" smtClean="0"/>
              <a:t>dirts</a:t>
            </a:r>
            <a:r>
              <a:rPr lang="en-US" dirty="0" smtClean="0"/>
              <a:t> or diseases inside the body. </a:t>
            </a:r>
            <a:endParaRPr lang="en-US" dirty="0"/>
          </a:p>
        </p:txBody>
      </p:sp>
    </p:spTree>
    <p:extLst>
      <p:ext uri="{BB962C8B-B14F-4D97-AF65-F5344CB8AC3E}">
        <p14:creationId xmlns="" xmlns:p14="http://schemas.microsoft.com/office/powerpoint/2010/main" val="338127433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0" y="274638"/>
            <a:ext cx="2743200" cy="1173162"/>
          </a:xfrm>
        </p:spPr>
        <p:txBody>
          <a:bodyPr/>
          <a:lstStyle/>
          <a:p>
            <a:r>
              <a:rPr lang="en-US" dirty="0" err="1" smtClean="0"/>
              <a:t>Contd</a:t>
            </a:r>
            <a:r>
              <a:rPr lang="en-US" dirty="0" smtClean="0"/>
              <a:t>…</a:t>
            </a:r>
            <a:endParaRPr lang="en-US" dirty="0"/>
          </a:p>
        </p:txBody>
      </p:sp>
      <p:sp>
        <p:nvSpPr>
          <p:cNvPr id="3" name="Content Placeholder 2"/>
          <p:cNvSpPr>
            <a:spLocks noGrp="1"/>
          </p:cNvSpPr>
          <p:nvPr>
            <p:ph idx="1"/>
          </p:nvPr>
        </p:nvSpPr>
        <p:spPr>
          <a:ln w="28575">
            <a:solidFill>
              <a:schemeClr val="tx1"/>
            </a:solidFill>
          </a:ln>
        </p:spPr>
        <p:txBody>
          <a:bodyPr>
            <a:normAutofit fontScale="92500"/>
          </a:bodyPr>
          <a:lstStyle/>
          <a:p>
            <a:r>
              <a:rPr lang="en-US" dirty="0" smtClean="0"/>
              <a:t>Increased protection </a:t>
            </a:r>
            <a:r>
              <a:rPr lang="en-US" dirty="0" smtClean="0">
                <a:solidFill>
                  <a:srgbClr val="FF0000"/>
                </a:solidFill>
              </a:rPr>
              <a:t>of the Intellectual property of Indigenous nationalities</a:t>
            </a:r>
            <a:r>
              <a:rPr lang="en-US" dirty="0" smtClean="0"/>
              <a:t> from exploitation including pharmaceutical companies and other multinational companies. </a:t>
            </a:r>
          </a:p>
          <a:p>
            <a:r>
              <a:rPr lang="en-US" dirty="0" smtClean="0"/>
              <a:t>Opportunity to </a:t>
            </a:r>
            <a:r>
              <a:rPr lang="en-US" dirty="0" smtClean="0">
                <a:solidFill>
                  <a:srgbClr val="FF0000"/>
                </a:solidFill>
              </a:rPr>
              <a:t>equitable sharing of benefits from the use of biological resources and knowledge</a:t>
            </a:r>
            <a:r>
              <a:rPr lang="en-US" dirty="0" smtClean="0"/>
              <a:t>. </a:t>
            </a:r>
          </a:p>
          <a:p>
            <a:r>
              <a:rPr lang="en-US" dirty="0" smtClean="0">
                <a:solidFill>
                  <a:srgbClr val="FF0000"/>
                </a:solidFill>
              </a:rPr>
              <a:t>Preserving genetic variety is pointless unless the IK that supported the traditional farming systems </a:t>
            </a:r>
            <a:r>
              <a:rPr lang="en-US" dirty="0" smtClean="0"/>
              <a:t>is also preserved.</a:t>
            </a:r>
          </a:p>
        </p:txBody>
      </p:sp>
    </p:spTree>
    <p:extLst>
      <p:ext uri="{BB962C8B-B14F-4D97-AF65-F5344CB8AC3E}">
        <p14:creationId xmlns="" xmlns:p14="http://schemas.microsoft.com/office/powerpoint/2010/main" val="2435441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0" y="274638"/>
            <a:ext cx="5257800" cy="792162"/>
          </a:xfrm>
        </p:spPr>
        <p:txBody>
          <a:bodyPr/>
          <a:lstStyle/>
          <a:p>
            <a:r>
              <a:rPr lang="en-US" dirty="0" err="1" smtClean="0"/>
              <a:t>Contd</a:t>
            </a:r>
            <a:r>
              <a:rPr lang="en-US" dirty="0" smtClean="0"/>
              <a:t>…</a:t>
            </a:r>
            <a:endParaRPr lang="en-US" dirty="0"/>
          </a:p>
        </p:txBody>
      </p:sp>
      <p:sp>
        <p:nvSpPr>
          <p:cNvPr id="3" name="Content Placeholder 2"/>
          <p:cNvSpPr>
            <a:spLocks noGrp="1"/>
          </p:cNvSpPr>
          <p:nvPr>
            <p:ph idx="1"/>
          </p:nvPr>
        </p:nvSpPr>
        <p:spPr>
          <a:ln w="12700">
            <a:solidFill>
              <a:schemeClr val="tx1"/>
            </a:solidFill>
          </a:ln>
        </p:spPr>
        <p:txBody>
          <a:bodyPr>
            <a:normAutofit fontScale="77500" lnSpcReduction="20000"/>
          </a:bodyPr>
          <a:lstStyle/>
          <a:p>
            <a:r>
              <a:rPr lang="en-US" dirty="0" smtClean="0"/>
              <a:t>Nepal has been a part to the UN Convention on Biological Diversity (CBD) since February 1994. </a:t>
            </a:r>
          </a:p>
          <a:p>
            <a:endParaRPr lang="en-US" dirty="0" smtClean="0"/>
          </a:p>
          <a:p>
            <a:r>
              <a:rPr lang="en-US" dirty="0" smtClean="0"/>
              <a:t>The main </a:t>
            </a:r>
            <a:r>
              <a:rPr lang="en-US" dirty="0" smtClean="0">
                <a:solidFill>
                  <a:srgbClr val="FF0000"/>
                </a:solidFill>
              </a:rPr>
              <a:t>objective</a:t>
            </a:r>
            <a:r>
              <a:rPr lang="en-US" dirty="0" smtClean="0"/>
              <a:t> of </a:t>
            </a:r>
            <a:r>
              <a:rPr lang="en-US" dirty="0" smtClean="0">
                <a:solidFill>
                  <a:srgbClr val="00B050"/>
                </a:solidFill>
              </a:rPr>
              <a:t>the convention is to ensure conservation of biological diversity, sustainable use of its components and fair and equitable sharing of the benefits arising from the use of genetic resources</a:t>
            </a:r>
            <a:r>
              <a:rPr lang="en-US" dirty="0" smtClean="0"/>
              <a:t>. </a:t>
            </a:r>
          </a:p>
          <a:p>
            <a:endParaRPr lang="en-US" dirty="0" smtClean="0"/>
          </a:p>
          <a:p>
            <a:r>
              <a:rPr lang="en-US" dirty="0" smtClean="0"/>
              <a:t>Included in the CBD is the recognition of “the close and traditional dependence of many indigenous and local communities” on biological resources, and the outstanding knowledge about biodiversity that these communities hold. </a:t>
            </a:r>
          </a:p>
        </p:txBody>
      </p:sp>
    </p:spTree>
    <p:extLst>
      <p:ext uri="{BB962C8B-B14F-4D97-AF65-F5344CB8AC3E}">
        <p14:creationId xmlns="" xmlns:p14="http://schemas.microsoft.com/office/powerpoint/2010/main" val="10879395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0" y="2697540"/>
            <a:ext cx="7162800" cy="1569660"/>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9600" b="1" cap="none" spc="0" dirty="0" smtClean="0">
                <a:ln w="11430"/>
                <a:solidFill>
                  <a:srgbClr val="00B050"/>
                </a:solidFill>
                <a:effectLst>
                  <a:outerShdw blurRad="80000" dist="40000" dir="5040000" algn="tl">
                    <a:srgbClr val="000000">
                      <a:alpha val="30000"/>
                    </a:srgbClr>
                  </a:outerShdw>
                </a:effectLst>
              </a:rPr>
              <a:t>Thank you</a:t>
            </a:r>
            <a:endParaRPr lang="en-US" sz="9600" b="1" cap="none" spc="0" dirty="0">
              <a:ln w="11430"/>
              <a:solidFill>
                <a:srgbClr val="00B050"/>
              </a:solidFill>
              <a:effectLst>
                <a:outerShdw blurRad="80000" dist="40000" dir="5040000" algn="tl">
                  <a:srgbClr val="000000">
                    <a:alpha val="30000"/>
                  </a:srgbClr>
                </a:outerShdw>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Illustrations: </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Autofit/>
          </a:bodyPr>
          <a:lstStyle/>
          <a:p>
            <a:pPr algn="just"/>
            <a:r>
              <a:rPr lang="en-US" sz="2400" dirty="0">
                <a:latin typeface="Times New Roman" pitchFamily="18" charset="0"/>
                <a:cs typeface="Times New Roman" pitchFamily="18" charset="0"/>
              </a:rPr>
              <a:t>Natural disasters are not necessarily natural. </a:t>
            </a:r>
            <a:endParaRPr lang="en-US" sz="2400" dirty="0" smtClean="0">
              <a:latin typeface="Times New Roman" pitchFamily="18" charset="0"/>
              <a:cs typeface="Times New Roman" pitchFamily="18" charset="0"/>
            </a:endParaRPr>
          </a:p>
          <a:p>
            <a:pPr marL="0" indent="0" algn="just">
              <a:buNone/>
            </a:pPr>
            <a:endParaRPr lang="en-US"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Events such as Hurricane Katrina are shaped by physical processes such as climate change, the weather, and hydrology. </a:t>
            </a:r>
            <a:endParaRPr lang="en-US" sz="2400" dirty="0" smtClean="0">
              <a:latin typeface="Times New Roman" pitchFamily="18" charset="0"/>
              <a:cs typeface="Times New Roman" pitchFamily="18" charset="0"/>
            </a:endParaRPr>
          </a:p>
          <a:p>
            <a:pPr marL="0" indent="0" algn="just">
              <a:buNone/>
            </a:pPr>
            <a:endParaRPr lang="en-US"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Social processes such as land-use decisions, racial inequality and poverty, and political decision-making can transform a large storm into a disaster. </a:t>
            </a:r>
            <a:endParaRPr lang="en-US" sz="2400" dirty="0" smtClean="0">
              <a:latin typeface="Times New Roman" pitchFamily="18" charset="0"/>
              <a:cs typeface="Times New Roman" pitchFamily="18" charset="0"/>
            </a:endParaRPr>
          </a:p>
          <a:p>
            <a:pPr algn="just"/>
            <a:endParaRPr lang="en-US"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In addition, </a:t>
            </a:r>
            <a:r>
              <a:rPr lang="en-US" sz="2400" dirty="0" smtClean="0">
                <a:latin typeface="Times New Roman" pitchFamily="18" charset="0"/>
                <a:cs typeface="Times New Roman" pitchFamily="18" charset="0"/>
              </a:rPr>
              <a:t>bio-geophysical </a:t>
            </a:r>
            <a:r>
              <a:rPr lang="en-US" sz="2400" dirty="0">
                <a:latin typeface="Times New Roman" pitchFamily="18" charset="0"/>
                <a:cs typeface="Times New Roman" pitchFamily="18" charset="0"/>
              </a:rPr>
              <a:t>and social processes are </a:t>
            </a:r>
            <a:r>
              <a:rPr lang="en-US" sz="2400" dirty="0" smtClean="0">
                <a:latin typeface="Times New Roman" pitchFamily="18" charset="0"/>
                <a:cs typeface="Times New Roman" pitchFamily="18" charset="0"/>
              </a:rPr>
              <a:t>closely </a:t>
            </a:r>
            <a:r>
              <a:rPr lang="en-US" sz="2400" dirty="0">
                <a:latin typeface="Times New Roman" pitchFamily="18" charset="0"/>
                <a:cs typeface="Times New Roman" pitchFamily="18" charset="0"/>
              </a:rPr>
              <a:t>linked and constantly influencing each other.</a:t>
            </a:r>
          </a:p>
        </p:txBody>
      </p:sp>
    </p:spTree>
    <p:extLst>
      <p:ext uri="{BB962C8B-B14F-4D97-AF65-F5344CB8AC3E}">
        <p14:creationId xmlns="" xmlns:p14="http://schemas.microsoft.com/office/powerpoint/2010/main" val="2780396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style>
          <a:lnRef idx="0">
            <a:schemeClr val="accent4"/>
          </a:lnRef>
          <a:fillRef idx="3">
            <a:schemeClr val="accent4"/>
          </a:fillRef>
          <a:effectRef idx="3">
            <a:schemeClr val="accent4"/>
          </a:effectRef>
          <a:fontRef idx="minor">
            <a:schemeClr val="lt1"/>
          </a:fontRef>
        </p:style>
        <p:txBody>
          <a:bodyPr>
            <a:normAutofit/>
          </a:bodyPr>
          <a:lstStyle/>
          <a:p>
            <a:r>
              <a:rPr lang="en-US" sz="4000" b="1" dirty="0" smtClean="0">
                <a:solidFill>
                  <a:schemeClr val="tx1"/>
                </a:solidFill>
                <a:latin typeface="Times New Roman" pitchFamily="18" charset="0"/>
                <a:cs typeface="Times New Roman" pitchFamily="18" charset="0"/>
              </a:rPr>
              <a:t>Society </a:t>
            </a:r>
            <a:r>
              <a:rPr lang="en-US" sz="4000" b="1" dirty="0">
                <a:solidFill>
                  <a:schemeClr val="tx1"/>
                </a:solidFill>
                <a:latin typeface="Times New Roman" pitchFamily="18" charset="0"/>
                <a:cs typeface="Times New Roman" pitchFamily="18" charset="0"/>
              </a:rPr>
              <a:t>and </a:t>
            </a:r>
            <a:r>
              <a:rPr lang="en-US" sz="4000" b="1" dirty="0" smtClean="0">
                <a:solidFill>
                  <a:schemeClr val="tx1"/>
                </a:solidFill>
                <a:latin typeface="Times New Roman" pitchFamily="18" charset="0"/>
                <a:cs typeface="Times New Roman" pitchFamily="18" charset="0"/>
              </a:rPr>
              <a:t>environment: Issues</a:t>
            </a:r>
            <a:endParaRPr lang="en-US" sz="4000"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600200"/>
            <a:ext cx="8229600" cy="4724400"/>
          </a:xfrm>
        </p:spPr>
        <p:txBody>
          <a:bodyPr>
            <a:noAutofit/>
          </a:bodyPr>
          <a:lstStyle/>
          <a:p>
            <a:r>
              <a:rPr lang="en-US" sz="2000" dirty="0" smtClean="0">
                <a:latin typeface="Times New Roman" pitchFamily="18" charset="0"/>
                <a:cs typeface="Times New Roman" pitchFamily="18" charset="0"/>
              </a:rPr>
              <a:t>Global challenges</a:t>
            </a:r>
          </a:p>
          <a:p>
            <a:pPr lvl="1"/>
            <a:r>
              <a:rPr lang="en-US" sz="2000" dirty="0" smtClean="0">
                <a:latin typeface="Times New Roman" pitchFamily="18" charset="0"/>
                <a:cs typeface="Times New Roman" pitchFamily="18" charset="0"/>
              </a:rPr>
              <a:t>Deforestation</a:t>
            </a:r>
            <a:endParaRPr lang="en-US" sz="2000" dirty="0">
              <a:latin typeface="Times New Roman" pitchFamily="18" charset="0"/>
              <a:cs typeface="Times New Roman" pitchFamily="18" charset="0"/>
            </a:endParaRPr>
          </a:p>
          <a:p>
            <a:pPr lvl="1"/>
            <a:r>
              <a:rPr lang="en-US" sz="2000" dirty="0">
                <a:latin typeface="Times New Roman" pitchFamily="18" charset="0"/>
                <a:cs typeface="Times New Roman" pitchFamily="18" charset="0"/>
              </a:rPr>
              <a:t>Global climate change</a:t>
            </a:r>
          </a:p>
          <a:p>
            <a:pPr lvl="1"/>
            <a:r>
              <a:rPr lang="en-US" sz="2000" dirty="0">
                <a:latin typeface="Times New Roman" pitchFamily="18" charset="0"/>
                <a:cs typeface="Times New Roman" pitchFamily="18" charset="0"/>
              </a:rPr>
              <a:t>Pollution</a:t>
            </a:r>
          </a:p>
          <a:p>
            <a:pPr lvl="1"/>
            <a:r>
              <a:rPr lang="en-US" sz="2000" dirty="0">
                <a:latin typeface="Times New Roman" pitchFamily="18" charset="0"/>
                <a:cs typeface="Times New Roman" pitchFamily="18" charset="0"/>
              </a:rPr>
              <a:t>Ozone depletion</a:t>
            </a:r>
          </a:p>
          <a:p>
            <a:pPr lvl="1"/>
            <a:r>
              <a:rPr lang="en-US" sz="2000" dirty="0" smtClean="0">
                <a:latin typeface="Times New Roman" pitchFamily="18" charset="0"/>
                <a:cs typeface="Times New Roman" pitchFamily="18" charset="0"/>
              </a:rPr>
              <a:t>Desertification</a:t>
            </a:r>
          </a:p>
          <a:p>
            <a:pPr marL="457200" lvl="1" indent="0">
              <a:buNone/>
            </a:pPr>
            <a:endParaRPr lang="en-US"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Law and policy issues</a:t>
            </a:r>
          </a:p>
          <a:p>
            <a:pPr lvl="1"/>
            <a:r>
              <a:rPr lang="en-US" sz="2000" dirty="0">
                <a:latin typeface="Times New Roman" pitchFamily="18" charset="0"/>
                <a:cs typeface="Times New Roman" pitchFamily="18" charset="0"/>
              </a:rPr>
              <a:t>Environmental management</a:t>
            </a:r>
          </a:p>
          <a:p>
            <a:pPr lvl="1"/>
            <a:r>
              <a:rPr lang="en-US" sz="2000" dirty="0">
                <a:latin typeface="Times New Roman" pitchFamily="18" charset="0"/>
                <a:cs typeface="Times New Roman" pitchFamily="18" charset="0"/>
              </a:rPr>
              <a:t>Legislation</a:t>
            </a:r>
          </a:p>
          <a:p>
            <a:pPr lvl="1"/>
            <a:r>
              <a:rPr lang="en-US" sz="2000" dirty="0">
                <a:latin typeface="Times New Roman" pitchFamily="18" charset="0"/>
                <a:cs typeface="Times New Roman" pitchFamily="18" charset="0"/>
              </a:rPr>
              <a:t>Conservation</a:t>
            </a:r>
          </a:p>
          <a:p>
            <a:pPr lvl="1"/>
            <a:r>
              <a:rPr lang="en-US" sz="2000" dirty="0">
                <a:latin typeface="Times New Roman" pitchFamily="18" charset="0"/>
                <a:cs typeface="Times New Roman" pitchFamily="18" charset="0"/>
              </a:rPr>
              <a:t>Socioeconomics</a:t>
            </a:r>
          </a:p>
          <a:p>
            <a:endParaRPr lang="en-US" sz="2000" dirty="0">
              <a:latin typeface="Times New Roman" pitchFamily="18" charset="0"/>
              <a:cs typeface="Times New Roman" pitchFamily="18" charset="0"/>
            </a:endParaRPr>
          </a:p>
        </p:txBody>
      </p:sp>
    </p:spTree>
    <p:extLst>
      <p:ext uri="{BB962C8B-B14F-4D97-AF65-F5344CB8AC3E}">
        <p14:creationId xmlns="" xmlns:p14="http://schemas.microsoft.com/office/powerpoint/2010/main" val="22305382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err="1" smtClean="0"/>
              <a:t>Contd</a:t>
            </a:r>
            <a:r>
              <a:rPr lang="en-US" dirty="0" smtClean="0"/>
              <a:t>….</a:t>
            </a:r>
            <a:endParaRPr lang="en-US" dirty="0"/>
          </a:p>
        </p:txBody>
      </p:sp>
      <p:sp>
        <p:nvSpPr>
          <p:cNvPr id="3" name="Content Placeholder 2"/>
          <p:cNvSpPr>
            <a:spLocks noGrp="1"/>
          </p:cNvSpPr>
          <p:nvPr>
            <p:ph idx="1"/>
          </p:nvPr>
        </p:nvSpPr>
        <p:spPr>
          <a:xfrm>
            <a:off x="533400" y="1828800"/>
            <a:ext cx="8305800" cy="3733800"/>
          </a:xfrm>
        </p:spPr>
        <p:txBody>
          <a:bodyPr>
            <a:normAutofit/>
          </a:bodyPr>
          <a:lstStyle/>
          <a:p>
            <a:r>
              <a:rPr lang="en-US" sz="2800" dirty="0">
                <a:latin typeface="Times New Roman" pitchFamily="18" charset="0"/>
                <a:cs typeface="Times New Roman" pitchFamily="18" charset="0"/>
              </a:rPr>
              <a:t>Ecological systems (human-environmental impact)</a:t>
            </a:r>
          </a:p>
          <a:p>
            <a:pPr lvl="1"/>
            <a:r>
              <a:rPr lang="en-US" dirty="0">
                <a:latin typeface="Times New Roman" pitchFamily="18" charset="0"/>
                <a:cs typeface="Times New Roman" pitchFamily="18" charset="0"/>
              </a:rPr>
              <a:t>Soil degradation</a:t>
            </a:r>
          </a:p>
          <a:p>
            <a:pPr lvl="1"/>
            <a:r>
              <a:rPr lang="en-US" dirty="0">
                <a:latin typeface="Times New Roman" pitchFamily="18" charset="0"/>
                <a:cs typeface="Times New Roman" pitchFamily="18" charset="0"/>
              </a:rPr>
              <a:t>Landform change</a:t>
            </a:r>
          </a:p>
          <a:p>
            <a:pPr lvl="1"/>
            <a:r>
              <a:rPr lang="en-US" dirty="0" smtClean="0">
                <a:latin typeface="Times New Roman" pitchFamily="18" charset="0"/>
                <a:cs typeface="Times New Roman" pitchFamily="18" charset="0"/>
              </a:rPr>
              <a:t>Hydrology (Water cycle)</a:t>
            </a:r>
            <a:endParaRPr lang="en-US" dirty="0">
              <a:latin typeface="Times New Roman" pitchFamily="18" charset="0"/>
              <a:cs typeface="Times New Roman" pitchFamily="18" charset="0"/>
            </a:endParaRPr>
          </a:p>
          <a:p>
            <a:pPr lvl="1"/>
            <a:r>
              <a:rPr lang="en-US" dirty="0">
                <a:latin typeface="Times New Roman" pitchFamily="18" charset="0"/>
                <a:cs typeface="Times New Roman" pitchFamily="18" charset="0"/>
              </a:rPr>
              <a:t>Plant distribution</a:t>
            </a:r>
          </a:p>
          <a:p>
            <a:pPr lvl="1"/>
            <a:r>
              <a:rPr lang="en-US" dirty="0" smtClean="0">
                <a:latin typeface="Times New Roman" pitchFamily="18" charset="0"/>
                <a:cs typeface="Times New Roman" pitchFamily="18" charset="0"/>
              </a:rPr>
              <a:t>Climatology (study of climate)</a:t>
            </a:r>
            <a:endParaRPr lang="en-US" dirty="0">
              <a:latin typeface="Times New Roman" pitchFamily="18" charset="0"/>
              <a:cs typeface="Times New Roman" pitchFamily="18" charset="0"/>
            </a:endParaRPr>
          </a:p>
          <a:p>
            <a:pPr>
              <a:buNone/>
            </a:pPr>
            <a:endParaRPr lang="en-US" sz="2800" dirty="0"/>
          </a:p>
        </p:txBody>
      </p:sp>
    </p:spTree>
    <p:extLst>
      <p:ext uri="{BB962C8B-B14F-4D97-AF65-F5344CB8AC3E}">
        <p14:creationId xmlns="" xmlns:p14="http://schemas.microsoft.com/office/powerpoint/2010/main" val="11429648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0838"/>
            <a:ext cx="8229600" cy="639762"/>
          </a:xfrm>
          <a:noFill/>
          <a:ln>
            <a:noFill/>
          </a:ln>
        </p:spPr>
        <p:style>
          <a:lnRef idx="1">
            <a:schemeClr val="accent3"/>
          </a:lnRef>
          <a:fillRef idx="3">
            <a:schemeClr val="accent3"/>
          </a:fillRef>
          <a:effectRef idx="2">
            <a:schemeClr val="accent3"/>
          </a:effectRef>
          <a:fontRef idx="minor">
            <a:schemeClr val="lt1"/>
          </a:fontRef>
        </p:style>
        <p:txBody>
          <a:bodyPr>
            <a:normAutofit fontScale="90000"/>
          </a:bodyPr>
          <a:lstStyle/>
          <a:p>
            <a:r>
              <a:rPr lang="en-US" sz="3600" b="1" u="sng" dirty="0" smtClean="0">
                <a:solidFill>
                  <a:schemeClr val="tx1"/>
                </a:solidFill>
                <a:latin typeface="Times New Roman" pitchFamily="18" charset="0"/>
                <a:cs typeface="Times New Roman" pitchFamily="18" charset="0"/>
              </a:rPr>
              <a:t>Concept </a:t>
            </a:r>
            <a:r>
              <a:rPr lang="en-US" sz="3600" b="1" u="sng" dirty="0">
                <a:solidFill>
                  <a:schemeClr val="tx1"/>
                </a:solidFill>
                <a:latin typeface="Times New Roman" pitchFamily="18" charset="0"/>
                <a:cs typeface="Times New Roman" pitchFamily="18" charset="0"/>
              </a:rPr>
              <a:t>of culture of human civilization</a:t>
            </a:r>
            <a:endParaRPr lang="en-US" sz="3600" u="sng"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600200"/>
            <a:ext cx="8229600" cy="4267199"/>
          </a:xfrm>
          <a:ln>
            <a:noFill/>
          </a:ln>
        </p:spPr>
        <p:txBody>
          <a:bodyPr>
            <a:normAutofit/>
          </a:bodyPr>
          <a:lstStyle/>
          <a:p>
            <a:pPr>
              <a:buFont typeface="Wingdings" pitchFamily="2" charset="2"/>
              <a:buChar char="Ø"/>
            </a:pPr>
            <a:r>
              <a:rPr lang="en-US" sz="2400" b="1" dirty="0">
                <a:latin typeface="Times New Roman" pitchFamily="18" charset="0"/>
                <a:cs typeface="Times New Roman" pitchFamily="18" charset="0"/>
              </a:rPr>
              <a:t>Culture</a:t>
            </a:r>
            <a:r>
              <a:rPr lang="en-US" sz="2400" dirty="0">
                <a:latin typeface="Times New Roman" pitchFamily="18" charset="0"/>
                <a:cs typeface="Times New Roman" pitchFamily="18" charset="0"/>
              </a:rPr>
              <a:t> is the “key” to </a:t>
            </a:r>
            <a:r>
              <a:rPr lang="en-US" sz="2400" b="1" dirty="0">
                <a:latin typeface="Times New Roman" pitchFamily="18" charset="0"/>
                <a:cs typeface="Times New Roman" pitchFamily="18" charset="0"/>
              </a:rPr>
              <a:t>understanding human</a:t>
            </a:r>
            <a:r>
              <a:rPr lang="en-US" sz="2400" dirty="0">
                <a:latin typeface="Times New Roman" pitchFamily="18" charset="0"/>
                <a:cs typeface="Times New Roman" pitchFamily="18" charset="0"/>
              </a:rPr>
              <a:t> life and </a:t>
            </a:r>
            <a:r>
              <a:rPr lang="en-US" sz="2400" dirty="0" smtClean="0">
                <a:latin typeface="Times New Roman" pitchFamily="18" charset="0"/>
                <a:cs typeface="Times New Roman" pitchFamily="18" charset="0"/>
              </a:rPr>
              <a:t>death.</a:t>
            </a:r>
          </a:p>
          <a:p>
            <a:pPr marL="0" indent="0">
              <a:buFont typeface="Wingdings" pitchFamily="2" charset="2"/>
              <a:buChar char="Ø"/>
            </a:pPr>
            <a:endParaRPr lang="en-US" sz="2400" dirty="0" smtClean="0">
              <a:latin typeface="Times New Roman" pitchFamily="18" charset="0"/>
              <a:cs typeface="Times New Roman" pitchFamily="18" charset="0"/>
            </a:endParaRPr>
          </a:p>
          <a:p>
            <a:pPr>
              <a:buFont typeface="Wingdings" pitchFamily="2" charset="2"/>
              <a:buChar char="Ø"/>
            </a:pPr>
            <a:r>
              <a:rPr lang="en-US" sz="2400" dirty="0">
                <a:latin typeface="Times New Roman" pitchFamily="18" charset="0"/>
                <a:cs typeface="Times New Roman" pitchFamily="18" charset="0"/>
              </a:rPr>
              <a:t>Culture is a </a:t>
            </a:r>
            <a:r>
              <a:rPr lang="en-US" sz="2400" b="1" dirty="0">
                <a:latin typeface="Times New Roman" pitchFamily="18" charset="0"/>
                <a:cs typeface="Times New Roman" pitchFamily="18" charset="0"/>
              </a:rPr>
              <a:t>group phenomenon</a:t>
            </a:r>
            <a:r>
              <a:rPr lang="en-US" sz="2400" dirty="0" smtClean="0">
                <a:latin typeface="Times New Roman" pitchFamily="18" charset="0"/>
                <a:cs typeface="Times New Roman" pitchFamily="18" charset="0"/>
              </a:rPr>
              <a:t>.</a:t>
            </a:r>
          </a:p>
          <a:p>
            <a:pPr marL="0" indent="0">
              <a:buFont typeface="Wingdings" pitchFamily="2" charset="2"/>
              <a:buChar char="Ø"/>
            </a:pPr>
            <a:endParaRPr lang="en-US" sz="2400" dirty="0">
              <a:latin typeface="Times New Roman" pitchFamily="18" charset="0"/>
              <a:cs typeface="Times New Roman" pitchFamily="18" charset="0"/>
            </a:endParaRPr>
          </a:p>
          <a:p>
            <a:pPr>
              <a:buFont typeface="Wingdings" pitchFamily="2" charset="2"/>
              <a:buChar char="Ø"/>
            </a:pPr>
            <a:r>
              <a:rPr lang="en-US" sz="2400" dirty="0">
                <a:latin typeface="Times New Roman" pitchFamily="18" charset="0"/>
                <a:cs typeface="Times New Roman" pitchFamily="18" charset="0"/>
              </a:rPr>
              <a:t>Cultures evolve from the interaction of person with others, and a person’s belief or behavior becomes part of the culture when it is externalized and objectified</a:t>
            </a:r>
            <a:r>
              <a:rPr lang="en-US" sz="2400" dirty="0" smtClean="0">
                <a:latin typeface="Times New Roman" pitchFamily="18" charset="0"/>
                <a:cs typeface="Times New Roman" pitchFamily="18" charset="0"/>
              </a:rPr>
              <a:t>.</a:t>
            </a:r>
          </a:p>
          <a:p>
            <a:pPr>
              <a:buFont typeface="Wingdings" pitchFamily="2" charset="2"/>
              <a:buChar char="Ø"/>
            </a:pPr>
            <a:endParaRPr lang="en-US" sz="2400" dirty="0">
              <a:latin typeface="Times New Roman" pitchFamily="18" charset="0"/>
              <a:cs typeface="Times New Roman" pitchFamily="18" charset="0"/>
            </a:endParaRPr>
          </a:p>
          <a:p>
            <a:pPr>
              <a:buFont typeface="Wingdings" pitchFamily="2" charset="2"/>
              <a:buChar char="Ø"/>
            </a:pPr>
            <a:r>
              <a:rPr lang="en-US" sz="2400" dirty="0" smtClean="0">
                <a:latin typeface="Times New Roman" pitchFamily="18" charset="0"/>
                <a:cs typeface="Times New Roman" pitchFamily="18" charset="0"/>
              </a:rPr>
              <a:t>When </a:t>
            </a:r>
            <a:r>
              <a:rPr lang="en-US" sz="2400" dirty="0">
                <a:latin typeface="Times New Roman" pitchFamily="18" charset="0"/>
                <a:cs typeface="Times New Roman" pitchFamily="18" charset="0"/>
              </a:rPr>
              <a:t>it is understood </a:t>
            </a:r>
            <a:r>
              <a:rPr lang="en-US" sz="24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the </a:t>
            </a:r>
            <a:r>
              <a:rPr lang="en-US" sz="2400" b="1" dirty="0">
                <a:latin typeface="Times New Roman" pitchFamily="18" charset="0"/>
                <a:cs typeface="Times New Roman" pitchFamily="18" charset="0"/>
              </a:rPr>
              <a:t>concept</a:t>
            </a:r>
            <a:r>
              <a:rPr lang="en-US" sz="2400" dirty="0">
                <a:latin typeface="Times New Roman" pitchFamily="18" charset="0"/>
                <a:cs typeface="Times New Roman" pitchFamily="18" charset="0"/>
              </a:rPr>
              <a:t> of the way </a:t>
            </a:r>
            <a:r>
              <a:rPr lang="en-US" sz="2400" b="1" dirty="0">
                <a:latin typeface="Times New Roman" pitchFamily="18" charset="0"/>
                <a:cs typeface="Times New Roman" pitchFamily="18" charset="0"/>
              </a:rPr>
              <a:t>human</a:t>
            </a:r>
            <a:r>
              <a:rPr lang="en-US" sz="2400" dirty="0">
                <a:latin typeface="Times New Roman" pitchFamily="18" charset="0"/>
                <a:cs typeface="Times New Roman" pitchFamily="18" charset="0"/>
              </a:rPr>
              <a:t> life is </a:t>
            </a:r>
            <a:r>
              <a:rPr lang="en-US" sz="2400" dirty="0" smtClean="0">
                <a:latin typeface="Times New Roman" pitchFamily="18" charset="0"/>
                <a:cs typeface="Times New Roman" pitchFamily="18" charset="0"/>
              </a:rPr>
              <a:t>organized. </a:t>
            </a:r>
            <a:endParaRPr lang="en-US" sz="2400" dirty="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Tree>
    <p:extLst>
      <p:ext uri="{BB962C8B-B14F-4D97-AF65-F5344CB8AC3E}">
        <p14:creationId xmlns="" xmlns:p14="http://schemas.microsoft.com/office/powerpoint/2010/main" val="6842496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a:noFill/>
          <a:ln>
            <a:noFill/>
          </a:ln>
        </p:spPr>
        <p:style>
          <a:lnRef idx="0">
            <a:schemeClr val="accent4"/>
          </a:lnRef>
          <a:fillRef idx="3">
            <a:schemeClr val="accent4"/>
          </a:fillRef>
          <a:effectRef idx="3">
            <a:schemeClr val="accent4"/>
          </a:effectRef>
          <a:fontRef idx="minor">
            <a:schemeClr val="lt1"/>
          </a:fontRef>
        </p:style>
        <p:txBody>
          <a:bodyPr/>
          <a:lstStyle/>
          <a:p>
            <a:r>
              <a:rPr lang="en-US" b="1" dirty="0" smtClean="0">
                <a:solidFill>
                  <a:schemeClr val="tx1"/>
                </a:solidFill>
                <a:latin typeface="Times New Roman" pitchFamily="18" charset="0"/>
                <a:cs typeface="Times New Roman" pitchFamily="18" charset="0"/>
              </a:rPr>
              <a:t>CIVILIZATION</a:t>
            </a:r>
            <a:endParaRPr lang="en-US" b="1"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ln>
            <a:noFill/>
          </a:ln>
        </p:spPr>
        <p:txBody>
          <a:bodyPr>
            <a:normAutofit/>
          </a:bodyPr>
          <a:lstStyle/>
          <a:p>
            <a:r>
              <a:rPr lang="en-US" sz="2800" dirty="0" smtClean="0">
                <a:latin typeface="Times New Roman" pitchFamily="18" charset="0"/>
                <a:cs typeface="Times New Roman" pitchFamily="18" charset="0"/>
              </a:rPr>
              <a:t>Group </a:t>
            </a:r>
            <a:r>
              <a:rPr lang="en-US" sz="2800" dirty="0">
                <a:latin typeface="Times New Roman" pitchFamily="18" charset="0"/>
                <a:cs typeface="Times New Roman" pitchFamily="18" charset="0"/>
              </a:rPr>
              <a:t>of people living and working together for the purpose of creating an organized society</a:t>
            </a:r>
            <a:r>
              <a:rPr lang="en-US" sz="2800" dirty="0" smtClean="0">
                <a:latin typeface="Times New Roman" pitchFamily="18" charset="0"/>
                <a:cs typeface="Times New Roman" pitchFamily="18" charset="0"/>
              </a:rPr>
              <a:t>.</a:t>
            </a:r>
          </a:p>
          <a:p>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“The </a:t>
            </a:r>
            <a:r>
              <a:rPr lang="en-US" sz="2800" dirty="0">
                <a:latin typeface="Times New Roman" pitchFamily="18" charset="0"/>
                <a:cs typeface="Times New Roman" pitchFamily="18" charset="0"/>
              </a:rPr>
              <a:t>highest cultural grouping of people which distinguishes humans from other species</a:t>
            </a:r>
            <a:r>
              <a:rPr lang="en-US" sz="2800" dirty="0" smtClean="0">
                <a:latin typeface="Times New Roman" pitchFamily="18" charset="0"/>
                <a:cs typeface="Times New Roman" pitchFamily="18" charset="0"/>
              </a:rPr>
              <a:t>”</a:t>
            </a:r>
          </a:p>
          <a:p>
            <a:endParaRPr lang="en-US" sz="2800" dirty="0">
              <a:latin typeface="Times New Roman" pitchFamily="18" charset="0"/>
              <a:cs typeface="Times New Roman" pitchFamily="18" charset="0"/>
            </a:endParaRPr>
          </a:p>
          <a:p>
            <a:r>
              <a:rPr lang="en-US" sz="2800" dirty="0" smtClean="0">
                <a:latin typeface="Times New Roman" pitchFamily="18" charset="0"/>
                <a:cs typeface="Times New Roman" pitchFamily="18" charset="0"/>
              </a:rPr>
              <a:t>“Complex </a:t>
            </a:r>
            <a:r>
              <a:rPr lang="en-US" sz="2800" dirty="0">
                <a:latin typeface="Times New Roman" pitchFamily="18" charset="0"/>
                <a:cs typeface="Times New Roman" pitchFamily="18" charset="0"/>
              </a:rPr>
              <a:t>systems or network of cities that emerge from pre-urban culture”</a:t>
            </a:r>
          </a:p>
          <a:p>
            <a:endParaRPr lang="en-US" sz="2800" dirty="0">
              <a:solidFill>
                <a:schemeClr val="accent2"/>
              </a:solidFill>
              <a:latin typeface="Times New Roman" pitchFamily="18" charset="0"/>
              <a:cs typeface="Times New Roman" pitchFamily="18" charset="0"/>
            </a:endParaRPr>
          </a:p>
          <a:p>
            <a:endParaRPr lang="en-US"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2002403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 Box 3"/>
          <p:cNvSpPr txBox="1">
            <a:spLocks noChangeArrowheads="1"/>
          </p:cNvSpPr>
          <p:nvPr/>
        </p:nvSpPr>
        <p:spPr bwMode="auto">
          <a:xfrm>
            <a:off x="381000" y="228600"/>
            <a:ext cx="8229600" cy="523220"/>
          </a:xfrm>
          <a:prstGeom prst="rect">
            <a:avLst/>
          </a:prstGeom>
          <a:noFill/>
          <a:ln/>
        </p:spPr>
        <p:style>
          <a:lnRef idx="0">
            <a:schemeClr val="accent3"/>
          </a:lnRef>
          <a:fillRef idx="3">
            <a:schemeClr val="accent3"/>
          </a:fillRef>
          <a:effectRef idx="3">
            <a:schemeClr val="accent3"/>
          </a:effectRef>
          <a:fontRef idx="minor">
            <a:schemeClr val="lt1"/>
          </a:fontRef>
        </p:style>
        <p:txBody>
          <a:bodyPr wrap="square">
            <a:spAutoFit/>
          </a:bodyPr>
          <a:lstStyle>
            <a:lvl1pPr>
              <a:defRPr sz="2400">
                <a:solidFill>
                  <a:schemeClr val="tx1"/>
                </a:solidFill>
                <a:latin typeface="Arial" charset="0"/>
                <a:ea typeface="ＭＳ Ｐゴシック" pitchFamily="1" charset="-128"/>
              </a:defRPr>
            </a:lvl1pPr>
            <a:lvl2pPr marL="742950" indent="-285750">
              <a:defRPr sz="2400">
                <a:solidFill>
                  <a:schemeClr val="tx1"/>
                </a:solidFill>
                <a:latin typeface="Arial" charset="0"/>
                <a:ea typeface="ＭＳ Ｐゴシック" pitchFamily="1" charset="-128"/>
              </a:defRPr>
            </a:lvl2pPr>
            <a:lvl3pPr marL="1143000" indent="-228600">
              <a:defRPr sz="2400">
                <a:solidFill>
                  <a:schemeClr val="tx1"/>
                </a:solidFill>
                <a:latin typeface="Arial" charset="0"/>
                <a:ea typeface="ＭＳ Ｐゴシック" pitchFamily="1" charset="-128"/>
              </a:defRPr>
            </a:lvl3pPr>
            <a:lvl4pPr marL="1600200" indent="-228600">
              <a:defRPr sz="2400">
                <a:solidFill>
                  <a:schemeClr val="tx1"/>
                </a:solidFill>
                <a:latin typeface="Arial" charset="0"/>
                <a:ea typeface="ＭＳ Ｐゴシック" pitchFamily="1" charset="-128"/>
              </a:defRPr>
            </a:lvl4pPr>
            <a:lvl5pPr marL="2057400" indent="-228600">
              <a:defRPr sz="2400">
                <a:solidFill>
                  <a:schemeClr val="tx1"/>
                </a:solidFill>
                <a:latin typeface="Arial"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 charset="-128"/>
              </a:defRPr>
            </a:lvl9pPr>
          </a:lstStyle>
          <a:p>
            <a:pPr algn="ctr">
              <a:spcBef>
                <a:spcPct val="50000"/>
              </a:spcBef>
            </a:pPr>
            <a:r>
              <a:rPr lang="en-US" sz="2800" b="1" dirty="0">
                <a:latin typeface="Times New Roman" pitchFamily="18" charset="0"/>
                <a:cs typeface="Times New Roman" pitchFamily="18" charset="0"/>
              </a:rPr>
              <a:t>EIGHT BASIC FEATURES OF A </a:t>
            </a:r>
            <a:r>
              <a:rPr lang="en-US" sz="2800" b="1" dirty="0" smtClean="0">
                <a:latin typeface="Times New Roman" pitchFamily="18" charset="0"/>
                <a:cs typeface="Times New Roman" pitchFamily="18" charset="0"/>
              </a:rPr>
              <a:t>CIVILIZATION</a:t>
            </a:r>
            <a:endParaRPr lang="en-US" sz="2800" b="1" dirty="0">
              <a:latin typeface="Times New Roman" pitchFamily="18" charset="0"/>
              <a:cs typeface="Times New Roman" pitchFamily="18" charset="0"/>
            </a:endParaRPr>
          </a:p>
        </p:txBody>
      </p:sp>
      <p:sp>
        <p:nvSpPr>
          <p:cNvPr id="13316" name="Text Box 4"/>
          <p:cNvSpPr txBox="1">
            <a:spLocks noChangeArrowheads="1"/>
          </p:cNvSpPr>
          <p:nvPr/>
        </p:nvSpPr>
        <p:spPr bwMode="auto">
          <a:xfrm>
            <a:off x="0" y="1600200"/>
            <a:ext cx="84582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457200" indent="-457200">
              <a:defRPr sz="2400">
                <a:solidFill>
                  <a:schemeClr val="tx1"/>
                </a:solidFill>
                <a:latin typeface="Arial" charset="0"/>
                <a:ea typeface="ＭＳ Ｐゴシック" pitchFamily="1" charset="-128"/>
              </a:defRPr>
            </a:lvl1pPr>
            <a:lvl2pPr marL="742950" indent="-285750">
              <a:defRPr sz="2400">
                <a:solidFill>
                  <a:schemeClr val="tx1"/>
                </a:solidFill>
                <a:latin typeface="Arial" charset="0"/>
                <a:ea typeface="ＭＳ Ｐゴシック" pitchFamily="1" charset="-128"/>
              </a:defRPr>
            </a:lvl2pPr>
            <a:lvl3pPr marL="1143000" indent="-228600">
              <a:defRPr sz="2400">
                <a:solidFill>
                  <a:schemeClr val="tx1"/>
                </a:solidFill>
                <a:latin typeface="Arial" charset="0"/>
                <a:ea typeface="ＭＳ Ｐゴシック" pitchFamily="1" charset="-128"/>
              </a:defRPr>
            </a:lvl3pPr>
            <a:lvl4pPr marL="1600200" indent="-228600">
              <a:defRPr sz="2400">
                <a:solidFill>
                  <a:schemeClr val="tx1"/>
                </a:solidFill>
                <a:latin typeface="Arial" charset="0"/>
                <a:ea typeface="ＭＳ Ｐゴシック" pitchFamily="1" charset="-128"/>
              </a:defRPr>
            </a:lvl4pPr>
            <a:lvl5pPr marL="2057400" indent="-228600">
              <a:defRPr sz="2400">
                <a:solidFill>
                  <a:schemeClr val="tx1"/>
                </a:solidFill>
                <a:latin typeface="Arial"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 charset="-128"/>
              </a:defRPr>
            </a:lvl9pPr>
          </a:lstStyle>
          <a:p>
            <a:pPr>
              <a:spcBef>
                <a:spcPct val="50000"/>
              </a:spcBef>
              <a:buFont typeface="Arial" charset="0"/>
              <a:buAutoNum type="arabicParenBoth"/>
            </a:pPr>
            <a:r>
              <a:rPr lang="en-US" dirty="0"/>
              <a:t>Writing Systems</a:t>
            </a:r>
          </a:p>
        </p:txBody>
      </p:sp>
      <p:sp>
        <p:nvSpPr>
          <p:cNvPr id="13317" name="Text Box 5"/>
          <p:cNvSpPr txBox="1">
            <a:spLocks noChangeArrowheads="1"/>
          </p:cNvSpPr>
          <p:nvPr/>
        </p:nvSpPr>
        <p:spPr bwMode="auto">
          <a:xfrm>
            <a:off x="3581400" y="1600200"/>
            <a:ext cx="6248400" cy="822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 charset="-128"/>
              </a:defRPr>
            </a:lvl1pPr>
            <a:lvl2pPr marL="742950" indent="-285750">
              <a:defRPr sz="2400">
                <a:solidFill>
                  <a:schemeClr val="tx1"/>
                </a:solidFill>
                <a:latin typeface="Arial" charset="0"/>
                <a:ea typeface="ＭＳ Ｐゴシック" pitchFamily="1" charset="-128"/>
              </a:defRPr>
            </a:lvl2pPr>
            <a:lvl3pPr marL="1143000" indent="-228600">
              <a:defRPr sz="2400">
                <a:solidFill>
                  <a:schemeClr val="tx1"/>
                </a:solidFill>
                <a:latin typeface="Arial" charset="0"/>
                <a:ea typeface="ＭＳ Ｐゴシック" pitchFamily="1" charset="-128"/>
              </a:defRPr>
            </a:lvl3pPr>
            <a:lvl4pPr marL="1600200" indent="-228600">
              <a:defRPr sz="2400">
                <a:solidFill>
                  <a:schemeClr val="tx1"/>
                </a:solidFill>
                <a:latin typeface="Arial" charset="0"/>
                <a:ea typeface="ＭＳ Ｐゴシック" pitchFamily="1" charset="-128"/>
              </a:defRPr>
            </a:lvl4pPr>
            <a:lvl5pPr marL="2057400" indent="-228600">
              <a:defRPr sz="2400">
                <a:solidFill>
                  <a:schemeClr val="tx1"/>
                </a:solidFill>
                <a:latin typeface="Arial"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 charset="-128"/>
              </a:defRPr>
            </a:lvl9pPr>
          </a:lstStyle>
          <a:p>
            <a:pPr>
              <a:spcBef>
                <a:spcPct val="50000"/>
              </a:spcBef>
            </a:pPr>
            <a:r>
              <a:rPr lang="en-US"/>
              <a:t>(2) Infrastructure- public works such as bridges, roads etc. </a:t>
            </a:r>
          </a:p>
        </p:txBody>
      </p:sp>
      <p:sp>
        <p:nvSpPr>
          <p:cNvPr id="13318" name="Text Box 6"/>
          <p:cNvSpPr txBox="1">
            <a:spLocks noChangeArrowheads="1"/>
          </p:cNvSpPr>
          <p:nvPr/>
        </p:nvSpPr>
        <p:spPr bwMode="auto">
          <a:xfrm>
            <a:off x="3810000" y="4495800"/>
            <a:ext cx="85344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 charset="-128"/>
              </a:defRPr>
            </a:lvl1pPr>
            <a:lvl2pPr marL="742950" indent="-285750">
              <a:defRPr sz="2400">
                <a:solidFill>
                  <a:schemeClr val="tx1"/>
                </a:solidFill>
                <a:latin typeface="Arial" charset="0"/>
                <a:ea typeface="ＭＳ Ｐゴシック" pitchFamily="1" charset="-128"/>
              </a:defRPr>
            </a:lvl2pPr>
            <a:lvl3pPr marL="1143000" indent="-228600">
              <a:defRPr sz="2400">
                <a:solidFill>
                  <a:schemeClr val="tx1"/>
                </a:solidFill>
                <a:latin typeface="Arial" charset="0"/>
                <a:ea typeface="ＭＳ Ｐゴシック" pitchFamily="1" charset="-128"/>
              </a:defRPr>
            </a:lvl3pPr>
            <a:lvl4pPr marL="1600200" indent="-228600">
              <a:defRPr sz="2400">
                <a:solidFill>
                  <a:schemeClr val="tx1"/>
                </a:solidFill>
                <a:latin typeface="Arial" charset="0"/>
                <a:ea typeface="ＭＳ Ｐゴシック" pitchFamily="1" charset="-128"/>
              </a:defRPr>
            </a:lvl4pPr>
            <a:lvl5pPr marL="2057400" indent="-228600">
              <a:defRPr sz="2400">
                <a:solidFill>
                  <a:schemeClr val="tx1"/>
                </a:solidFill>
                <a:latin typeface="Arial"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 charset="-128"/>
              </a:defRPr>
            </a:lvl9pPr>
          </a:lstStyle>
          <a:p>
            <a:pPr>
              <a:spcBef>
                <a:spcPct val="50000"/>
              </a:spcBef>
            </a:pPr>
            <a:r>
              <a:rPr lang="en-US"/>
              <a:t>(3) Government / Laws</a:t>
            </a:r>
          </a:p>
        </p:txBody>
      </p:sp>
      <p:sp>
        <p:nvSpPr>
          <p:cNvPr id="9223" name="Text Box 8"/>
          <p:cNvSpPr txBox="1">
            <a:spLocks noChangeArrowheads="1"/>
          </p:cNvSpPr>
          <p:nvPr/>
        </p:nvSpPr>
        <p:spPr bwMode="auto">
          <a:xfrm>
            <a:off x="0" y="5791200"/>
            <a:ext cx="7924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 charset="-128"/>
              </a:defRPr>
            </a:lvl1pPr>
            <a:lvl2pPr marL="742950" indent="-285750">
              <a:defRPr sz="2400">
                <a:solidFill>
                  <a:schemeClr val="tx1"/>
                </a:solidFill>
                <a:latin typeface="Arial" charset="0"/>
                <a:ea typeface="ＭＳ Ｐゴシック" pitchFamily="1" charset="-128"/>
              </a:defRPr>
            </a:lvl2pPr>
            <a:lvl3pPr marL="1143000" indent="-228600">
              <a:defRPr sz="2400">
                <a:solidFill>
                  <a:schemeClr val="tx1"/>
                </a:solidFill>
                <a:latin typeface="Arial" charset="0"/>
                <a:ea typeface="ＭＳ Ｐゴシック" pitchFamily="1" charset="-128"/>
              </a:defRPr>
            </a:lvl3pPr>
            <a:lvl4pPr marL="1600200" indent="-228600">
              <a:defRPr sz="2400">
                <a:solidFill>
                  <a:schemeClr val="tx1"/>
                </a:solidFill>
                <a:latin typeface="Arial" charset="0"/>
                <a:ea typeface="ＭＳ Ｐゴシック" pitchFamily="1" charset="-128"/>
              </a:defRPr>
            </a:lvl4pPr>
            <a:lvl5pPr marL="2057400" indent="-228600">
              <a:defRPr sz="2400">
                <a:solidFill>
                  <a:schemeClr val="tx1"/>
                </a:solidFill>
                <a:latin typeface="Arial"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 charset="-128"/>
              </a:defRPr>
            </a:lvl9pPr>
          </a:lstStyle>
          <a:p>
            <a:pPr>
              <a:spcBef>
                <a:spcPct val="50000"/>
              </a:spcBef>
            </a:pPr>
            <a:endParaRPr lang="en-US"/>
          </a:p>
        </p:txBody>
      </p:sp>
      <p:pic>
        <p:nvPicPr>
          <p:cNvPr id="9224" name="Picture 9" descr="cuneiform-intro"/>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381000" y="2133600"/>
            <a:ext cx="2514600" cy="3657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225" name="Picture 10" descr="500px-The_Little_Belt_Bridge_(1935)"/>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3581400" y="2438400"/>
            <a:ext cx="4953000" cy="1857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226" name="Picture 14" descr="300px-Maccari-Cicero"/>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3581400" y="5029200"/>
            <a:ext cx="5029200" cy="1752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6436169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316"/>
                                        </p:tgtEl>
                                        <p:attrNameLst>
                                          <p:attrName>style.visibility</p:attrName>
                                        </p:attrNameLst>
                                      </p:cBhvr>
                                      <p:to>
                                        <p:strVal val="visible"/>
                                      </p:to>
                                    </p:set>
                                    <p:anim calcmode="lin" valueType="num">
                                      <p:cBhvr additive="base">
                                        <p:cTn id="7" dur="500" fill="hold"/>
                                        <p:tgtEl>
                                          <p:spTgt spid="13316"/>
                                        </p:tgtEl>
                                        <p:attrNameLst>
                                          <p:attrName>ppt_x</p:attrName>
                                        </p:attrNameLst>
                                      </p:cBhvr>
                                      <p:tavLst>
                                        <p:tav tm="0">
                                          <p:val>
                                            <p:strVal val="#ppt_x"/>
                                          </p:val>
                                        </p:tav>
                                        <p:tav tm="100000">
                                          <p:val>
                                            <p:strVal val="#ppt_x"/>
                                          </p:val>
                                        </p:tav>
                                      </p:tavLst>
                                    </p:anim>
                                    <p:anim calcmode="lin" valueType="num">
                                      <p:cBhvr additive="base">
                                        <p:cTn id="8" dur="500" fill="hold"/>
                                        <p:tgtEl>
                                          <p:spTgt spid="1331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317"/>
                                        </p:tgtEl>
                                        <p:attrNameLst>
                                          <p:attrName>style.visibility</p:attrName>
                                        </p:attrNameLst>
                                      </p:cBhvr>
                                      <p:to>
                                        <p:strVal val="visible"/>
                                      </p:to>
                                    </p:set>
                                    <p:anim calcmode="lin" valueType="num">
                                      <p:cBhvr additive="base">
                                        <p:cTn id="13" dur="500" fill="hold"/>
                                        <p:tgtEl>
                                          <p:spTgt spid="13317"/>
                                        </p:tgtEl>
                                        <p:attrNameLst>
                                          <p:attrName>ppt_x</p:attrName>
                                        </p:attrNameLst>
                                      </p:cBhvr>
                                      <p:tavLst>
                                        <p:tav tm="0">
                                          <p:val>
                                            <p:strVal val="#ppt_x"/>
                                          </p:val>
                                        </p:tav>
                                        <p:tav tm="100000">
                                          <p:val>
                                            <p:strVal val="#ppt_x"/>
                                          </p:val>
                                        </p:tav>
                                      </p:tavLst>
                                    </p:anim>
                                    <p:anim calcmode="lin" valueType="num">
                                      <p:cBhvr additive="base">
                                        <p:cTn id="14" dur="500" fill="hold"/>
                                        <p:tgtEl>
                                          <p:spTgt spid="13317"/>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318"/>
                                        </p:tgtEl>
                                        <p:attrNameLst>
                                          <p:attrName>style.visibility</p:attrName>
                                        </p:attrNameLst>
                                      </p:cBhvr>
                                      <p:to>
                                        <p:strVal val="visible"/>
                                      </p:to>
                                    </p:set>
                                    <p:anim calcmode="lin" valueType="num">
                                      <p:cBhvr additive="base">
                                        <p:cTn id="19" dur="500" fill="hold"/>
                                        <p:tgtEl>
                                          <p:spTgt spid="13318"/>
                                        </p:tgtEl>
                                        <p:attrNameLst>
                                          <p:attrName>ppt_x</p:attrName>
                                        </p:attrNameLst>
                                      </p:cBhvr>
                                      <p:tavLst>
                                        <p:tav tm="0">
                                          <p:val>
                                            <p:strVal val="#ppt_x"/>
                                          </p:val>
                                        </p:tav>
                                        <p:tav tm="100000">
                                          <p:val>
                                            <p:strVal val="#ppt_x"/>
                                          </p:val>
                                        </p:tav>
                                      </p:tavLst>
                                    </p:anim>
                                    <p:anim calcmode="lin" valueType="num">
                                      <p:cBhvr additive="base">
                                        <p:cTn id="20" dur="500" fill="hold"/>
                                        <p:tgtEl>
                                          <p:spTgt spid="133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p:bldP spid="13317" grpId="0"/>
      <p:bldP spid="1331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1069</TotalTime>
  <Words>1497</Words>
  <Application>Microsoft Office PowerPoint</Application>
  <PresentationFormat>On-screen Show (4:3)</PresentationFormat>
  <Paragraphs>153</Paragraphs>
  <Slides>34</Slides>
  <Notes>3</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UNIT 6 SOCIAL AND CULTURAL ENVIRONMENT</vt:lpstr>
      <vt:lpstr>Relationship between society and environment  </vt:lpstr>
      <vt:lpstr>Contd….</vt:lpstr>
      <vt:lpstr>Illustrations: </vt:lpstr>
      <vt:lpstr>Society and environment: Issues</vt:lpstr>
      <vt:lpstr>Contd….</vt:lpstr>
      <vt:lpstr>Concept of culture of human civilization</vt:lpstr>
      <vt:lpstr>CIVILIZATION</vt:lpstr>
      <vt:lpstr>Slide 9</vt:lpstr>
      <vt:lpstr>Slide 10</vt:lpstr>
      <vt:lpstr>Slide 11</vt:lpstr>
      <vt:lpstr>Historical development of society and culture </vt:lpstr>
      <vt:lpstr> Stages/types of Civilization </vt:lpstr>
      <vt:lpstr> Stages/types of Civilization </vt:lpstr>
      <vt:lpstr>Hunting and gathering Societies </vt:lpstr>
      <vt:lpstr>Contd..</vt:lpstr>
      <vt:lpstr>Horticultural societies</vt:lpstr>
      <vt:lpstr>Contd…..</vt:lpstr>
      <vt:lpstr>Pastoral Societies</vt:lpstr>
      <vt:lpstr>Agrarian Societies</vt:lpstr>
      <vt:lpstr>Commercial/Industrial Societies</vt:lpstr>
      <vt:lpstr>Concept of indigenous knowledge </vt:lpstr>
      <vt:lpstr>Indigenous Knowledge</vt:lpstr>
      <vt:lpstr>Slide 24</vt:lpstr>
      <vt:lpstr>Slide 25</vt:lpstr>
      <vt:lpstr>Slide 26</vt:lpstr>
      <vt:lpstr>Slide 27</vt:lpstr>
      <vt:lpstr>Slide 28</vt:lpstr>
      <vt:lpstr>Slide 29</vt:lpstr>
      <vt:lpstr>Slide 30</vt:lpstr>
      <vt:lpstr>Contd…</vt:lpstr>
      <vt:lpstr>Contd…</vt:lpstr>
      <vt:lpstr>Contd…</vt:lpstr>
      <vt:lpstr>Slide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xplore</dc:creator>
  <cp:lastModifiedBy>Rajendra</cp:lastModifiedBy>
  <cp:revision>144</cp:revision>
  <dcterms:created xsi:type="dcterms:W3CDTF">2006-08-16T00:00:00Z</dcterms:created>
  <dcterms:modified xsi:type="dcterms:W3CDTF">2021-05-14T03:44:15Z</dcterms:modified>
</cp:coreProperties>
</file>