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6" r:id="rId10"/>
    <p:sldId id="267" r:id="rId11"/>
    <p:sldId id="268" r:id="rId12"/>
    <p:sldId id="269" r:id="rId13"/>
    <p:sldId id="270" r:id="rId14"/>
    <p:sldId id="271" r:id="rId15"/>
    <p:sldId id="272" r:id="rId16"/>
    <p:sldId id="276" r:id="rId17"/>
    <p:sldId id="273"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FAAFD479-8959-47CD-8B61-42429F42B0D4}">
          <p14:sldIdLst>
            <p14:sldId id="256"/>
            <p14:sldId id="257"/>
            <p14:sldId id="258"/>
            <p14:sldId id="259"/>
            <p14:sldId id="260"/>
            <p14:sldId id="261"/>
            <p14:sldId id="262"/>
            <p14:sldId id="263"/>
          </p14:sldIdLst>
        </p14:section>
        <p14:section name="Untitled Section" id="{F3388D23-0EDB-4F77-8593-A07D140E5B56}">
          <p14:sldIdLst>
            <p14:sldId id="266"/>
            <p14:sldId id="267"/>
            <p14:sldId id="268"/>
            <p14:sldId id="269"/>
            <p14:sldId id="270"/>
            <p14:sldId id="271"/>
            <p14:sldId id="272"/>
            <p14:sldId id="276"/>
            <p14:sldId id="273"/>
            <p14:sldId id="275"/>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912"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F4D2F9-882A-4709-A0B2-67A18744500F}" type="datetimeFigureOut">
              <a:rPr lang="en-US" smtClean="0"/>
              <a:pPr/>
              <a:t>6/21/2022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ACA411-6CF9-40EE-A7D7-0CF7DCE3DE9C}" type="slidenum">
              <a:rPr lang="en-US" smtClean="0"/>
              <a:pPr/>
              <a:t>‹#›</a:t>
            </a:fld>
            <a:endParaRPr lang="en-US"/>
          </a:p>
        </p:txBody>
      </p:sp>
    </p:spTree>
    <p:extLst>
      <p:ext uri="{BB962C8B-B14F-4D97-AF65-F5344CB8AC3E}">
        <p14:creationId xmlns:p14="http://schemas.microsoft.com/office/powerpoint/2010/main" xmlns="" val="2126708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ACA411-6CF9-40EE-A7D7-0CF7DCE3DE9C}" type="slidenum">
              <a:rPr lang="en-US" smtClean="0"/>
              <a:pPr/>
              <a:t>7</a:t>
            </a:fld>
            <a:endParaRPr lang="en-US"/>
          </a:p>
        </p:txBody>
      </p:sp>
    </p:spTree>
    <p:extLst>
      <p:ext uri="{BB962C8B-B14F-4D97-AF65-F5344CB8AC3E}">
        <p14:creationId xmlns:p14="http://schemas.microsoft.com/office/powerpoint/2010/main" xmlns="" val="402621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A1FA43-73CD-45BE-BE24-9B36B3D3C75A}"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2946940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A1FA43-73CD-45BE-BE24-9B36B3D3C75A}"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425752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A1FA43-73CD-45BE-BE24-9B36B3D3C75A}"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267878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A1FA43-73CD-45BE-BE24-9B36B3D3C75A}"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305935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A1FA43-73CD-45BE-BE24-9B36B3D3C75A}" type="datetimeFigureOut">
              <a:rPr lang="en-US" smtClean="0"/>
              <a:pPr/>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4213798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A1FA43-73CD-45BE-BE24-9B36B3D3C75A}" type="datetimeFigureOut">
              <a:rPr lang="en-US" smtClean="0"/>
              <a:pPr/>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3376221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A1FA43-73CD-45BE-BE24-9B36B3D3C75A}" type="datetimeFigureOut">
              <a:rPr lang="en-US" smtClean="0"/>
              <a:pPr/>
              <a:t>6/21/2022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2813856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A1FA43-73CD-45BE-BE24-9B36B3D3C75A}" type="datetimeFigureOut">
              <a:rPr lang="en-US" smtClean="0"/>
              <a:pPr/>
              <a:t>6/21/2022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1935672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A1FA43-73CD-45BE-BE24-9B36B3D3C75A}" type="datetimeFigureOut">
              <a:rPr lang="en-US" smtClean="0"/>
              <a:pPr/>
              <a:t>6/21/2022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2370623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A1FA43-73CD-45BE-BE24-9B36B3D3C75A}" type="datetimeFigureOut">
              <a:rPr lang="en-US" smtClean="0"/>
              <a:pPr/>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1361229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A1FA43-73CD-45BE-BE24-9B36B3D3C75A}" type="datetimeFigureOut">
              <a:rPr lang="en-US" smtClean="0"/>
              <a:pPr/>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408832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A1FA43-73CD-45BE-BE24-9B36B3D3C75A}" type="datetimeFigureOut">
              <a:rPr lang="en-US" smtClean="0"/>
              <a:pPr/>
              <a:t>6/21/2022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6B3D15-6880-4ADD-A422-079D14AAC6D6}" type="slidenum">
              <a:rPr lang="en-US" smtClean="0"/>
              <a:pPr/>
              <a:t>‹#›</a:t>
            </a:fld>
            <a:endParaRPr lang="en-US"/>
          </a:p>
        </p:txBody>
      </p:sp>
    </p:spTree>
    <p:extLst>
      <p:ext uri="{BB962C8B-B14F-4D97-AF65-F5344CB8AC3E}">
        <p14:creationId xmlns:p14="http://schemas.microsoft.com/office/powerpoint/2010/main" xmlns="" val="3367764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hse.ie/eng/services/list/5/publichealth/publichealthdepts/protecthealth/emerprep.html" TargetMode="External"/><Relationship Id="rId3" Type="http://schemas.openxmlformats.org/officeDocument/2006/relationships/hyperlink" Target="https://www.hse.ie/eng/services/list/5/publichealth/publichealthdepts/protecthealth/immprog.html" TargetMode="External"/><Relationship Id="rId7" Type="http://schemas.openxmlformats.org/officeDocument/2006/relationships/hyperlink" Target="https://www.hse.ie/eng/services/list/5/publichealth/publichealthdepts/env/envhealth.html" TargetMode="External"/><Relationship Id="rId2" Type="http://schemas.openxmlformats.org/officeDocument/2006/relationships/hyperlink" Target="https://www.hse.ie/eng/services/list/5/publichealth/publichealthdepts/id/id.html" TargetMode="External"/><Relationship Id="rId1" Type="http://schemas.openxmlformats.org/officeDocument/2006/relationships/slideLayout" Target="../slideLayouts/slideLayout2.xml"/><Relationship Id="rId6" Type="http://schemas.openxmlformats.org/officeDocument/2006/relationships/hyperlink" Target="https://www.hse.ie/eng/services/list/5/publichealth/publichealthdepts/env/air-quality.html" TargetMode="External"/><Relationship Id="rId5" Type="http://schemas.openxmlformats.org/officeDocument/2006/relationships/hyperlink" Target="https://www.hse.ie/eng/health/hl/water/bathing/" TargetMode="External"/><Relationship Id="rId4" Type="http://schemas.openxmlformats.org/officeDocument/2006/relationships/hyperlink" Target="https://www.hse.ie/eng/services/list/5/publichealth/publichealthdepts/env/drinking-water.html" TargetMode="External"/><Relationship Id="rId9" Type="http://schemas.openxmlformats.org/officeDocument/2006/relationships/hyperlink" Target="https://www.hse.ie/eng/services/list/5/publichealth/publichealthdepts/protecthealth/infection%20control.htm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Case_definition" TargetMode="External"/><Relationship Id="rId2" Type="http://schemas.openxmlformats.org/officeDocument/2006/relationships/hyperlink" Target="https://en.wikipedia.org/wiki/Centers_for_Disease_Control_and_Preventio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en.wikipedia.org/wiki/Information_technology"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en.wikipedia.org/wiki/Gun_safety" TargetMode="External"/><Relationship Id="rId13" Type="http://schemas.openxmlformats.org/officeDocument/2006/relationships/hyperlink" Target="https://en.wikipedia.org/wiki/Poison_control" TargetMode="External"/><Relationship Id="rId3" Type="http://schemas.openxmlformats.org/officeDocument/2006/relationships/hyperlink" Target="https://en.wikipedia.org/wiki/Bicycle_safety" TargetMode="External"/><Relationship Id="rId7" Type="http://schemas.openxmlformats.org/officeDocument/2006/relationships/hyperlink" Target="https://en.wikipedia.org/wiki/Product_recall" TargetMode="External"/><Relationship Id="rId12" Type="http://schemas.openxmlformats.org/officeDocument/2006/relationships/hyperlink" Target="https://en.wikipedia.org/wiki/Pedestrian_safety" TargetMode="External"/><Relationship Id="rId17" Type="http://schemas.openxmlformats.org/officeDocument/2006/relationships/hyperlink" Target="https://en.wikipedia.org/wiki/Occupational_safety_and_health" TargetMode="External"/><Relationship Id="rId2" Type="http://schemas.openxmlformats.org/officeDocument/2006/relationships/notesSlide" Target="../notesSlides/notesSlide1.xml"/><Relationship Id="rId16" Type="http://schemas.openxmlformats.org/officeDocument/2006/relationships/hyperlink" Target="https://en.wikipedia.org/wiki/Sports_injury" TargetMode="External"/><Relationship Id="rId1" Type="http://schemas.openxmlformats.org/officeDocument/2006/relationships/slideLayout" Target="../slideLayouts/slideLayout2.xml"/><Relationship Id="rId6" Type="http://schemas.openxmlformats.org/officeDocument/2006/relationships/hyperlink" Target="https://en.wikipedia.org/w/index.php?title=Child_passenger_safety&amp;action=edit&amp;redlink=1" TargetMode="External"/><Relationship Id="rId11" Type="http://schemas.openxmlformats.org/officeDocument/2006/relationships/hyperlink" Target="https://en.wikipedia.org/wiki/Impaired_driving" TargetMode="External"/><Relationship Id="rId5" Type="http://schemas.openxmlformats.org/officeDocument/2006/relationships/hyperlink" Target="https://en.wikipedia.org/wiki/Water_safety" TargetMode="External"/><Relationship Id="rId15" Type="http://schemas.openxmlformats.org/officeDocument/2006/relationships/hyperlink" Target="https://en.wikipedia.org/wiki/Road-traffic_safety" TargetMode="External"/><Relationship Id="rId10" Type="http://schemas.openxmlformats.org/officeDocument/2006/relationships/hyperlink" Target="https://en.wikipedia.org/w/index.php?title=Burn_safety&amp;action=edit&amp;redlink=1" TargetMode="External"/><Relationship Id="rId4" Type="http://schemas.openxmlformats.org/officeDocument/2006/relationships/hyperlink" Target="https://en.wikipedia.org/wiki/Boat_safety" TargetMode="External"/><Relationship Id="rId9" Type="http://schemas.openxmlformats.org/officeDocument/2006/relationships/hyperlink" Target="https://en.wikipedia.org/wiki/Fire_safety" TargetMode="External"/><Relationship Id="rId14" Type="http://schemas.openxmlformats.org/officeDocument/2006/relationships/hyperlink" Target="https://en.wikipedia.org/wiki/Toy_safety"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Public health core action domain:</a:t>
            </a:r>
            <a:endParaRPr lang="en-US" dirty="0"/>
          </a:p>
        </p:txBody>
      </p:sp>
    </p:spTree>
    <p:extLst>
      <p:ext uri="{BB962C8B-B14F-4D97-AF65-F5344CB8AC3E}">
        <p14:creationId xmlns:p14="http://schemas.microsoft.com/office/powerpoint/2010/main" xmlns="" val="2875459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fontScale="92500" lnSpcReduction="10000"/>
          </a:bodyPr>
          <a:lstStyle/>
          <a:p>
            <a:pPr fontAlgn="base"/>
            <a:r>
              <a:rPr lang="en-US" b="1" dirty="0"/>
              <a:t>Disinfect the 'hot zones' in your residence.</a:t>
            </a:r>
            <a:r>
              <a:rPr lang="en-US" dirty="0"/>
              <a:t> These include the kitchen and bathroom — two rooms that can have a high concentration of bacteria and other infectious agents.</a:t>
            </a:r>
          </a:p>
          <a:p>
            <a:pPr fontAlgn="base"/>
            <a:r>
              <a:rPr lang="en-US" b="1" dirty="0"/>
              <a:t>Practice safer sex.</a:t>
            </a:r>
            <a:r>
              <a:rPr lang="en-US" dirty="0"/>
              <a:t> Use condoms. Get tested for sexually transmitted diseases (STDs), and have your partner get tested— or, abstain altogether.</a:t>
            </a:r>
          </a:p>
          <a:p>
            <a:pPr fontAlgn="base"/>
            <a:r>
              <a:rPr lang="en-US" b="1" dirty="0"/>
              <a:t>Don't share personal items.</a:t>
            </a:r>
            <a:r>
              <a:rPr lang="en-US" dirty="0"/>
              <a:t> Use your own toothbrush, comb or razor blade. Avoid sharing drinking glasses or dining utensils.</a:t>
            </a:r>
          </a:p>
          <a:p>
            <a:pPr fontAlgn="base"/>
            <a:r>
              <a:rPr lang="en-US" b="1" dirty="0"/>
              <a:t>Travel wisely.</a:t>
            </a:r>
            <a:r>
              <a:rPr lang="en-US" dirty="0"/>
              <a:t> Don't fly when you're ill. With so many people confined to such a small area, you may infect other passengers in the plane. And your trip won't be comfortable, either. Depending on where your travels take you, talk to your doctor about any special immunizations you may need</a:t>
            </a:r>
            <a:r>
              <a:rPr lang="en-US" dirty="0" smtClean="0"/>
              <a:t>.</a:t>
            </a:r>
            <a:endParaRPr lang="en-US" dirty="0"/>
          </a:p>
        </p:txBody>
      </p:sp>
    </p:spTree>
    <p:extLst>
      <p:ext uri="{BB962C8B-B14F-4D97-AF65-F5344CB8AC3E}">
        <p14:creationId xmlns:p14="http://schemas.microsoft.com/office/powerpoint/2010/main" xmlns="" val="1280815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protecting actions:</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b="1" dirty="0" smtClean="0"/>
              <a:t>Definition:</a:t>
            </a:r>
          </a:p>
          <a:p>
            <a:r>
              <a:rPr lang="en-US" dirty="0" smtClean="0"/>
              <a:t>Health </a:t>
            </a:r>
            <a:r>
              <a:rPr lang="en-US" dirty="0"/>
              <a:t>Protection means intervening to protect the public from exposure to health-damaging hazards. </a:t>
            </a:r>
            <a:endParaRPr lang="en-US" dirty="0" smtClean="0"/>
          </a:p>
          <a:p>
            <a:pPr marL="0" indent="0">
              <a:buNone/>
            </a:pPr>
            <a:r>
              <a:rPr lang="en-US" b="1" dirty="0"/>
              <a:t>Health protection services include:</a:t>
            </a:r>
          </a:p>
          <a:p>
            <a:r>
              <a:rPr lang="en-US" u="sng" dirty="0">
                <a:hlinkClick r:id="rId2"/>
              </a:rPr>
              <a:t>Infectious Diseases</a:t>
            </a:r>
            <a:r>
              <a:rPr lang="en-US" dirty="0"/>
              <a:t> - surveillance, investigation and control</a:t>
            </a:r>
          </a:p>
          <a:p>
            <a:r>
              <a:rPr lang="en-US" u="sng" dirty="0">
                <a:hlinkClick r:id="rId3"/>
              </a:rPr>
              <a:t>Childhood and other </a:t>
            </a:r>
            <a:r>
              <a:rPr lang="en-US" u="sng" dirty="0" err="1">
                <a:hlinkClick r:id="rId3"/>
              </a:rPr>
              <a:t>Immunisation</a:t>
            </a:r>
            <a:r>
              <a:rPr lang="en-US" u="sng" dirty="0">
                <a:hlinkClick r:id="rId3"/>
              </a:rPr>
              <a:t> </a:t>
            </a:r>
            <a:r>
              <a:rPr lang="en-US" u="sng" dirty="0" err="1">
                <a:hlinkClick r:id="rId3"/>
              </a:rPr>
              <a:t>Programmes</a:t>
            </a:r>
            <a:endParaRPr lang="en-US" dirty="0"/>
          </a:p>
          <a:p>
            <a:r>
              <a:rPr lang="en-US" dirty="0"/>
              <a:t>Contributing to the Safety of </a:t>
            </a:r>
            <a:r>
              <a:rPr lang="en-US" u="sng" dirty="0">
                <a:hlinkClick r:id="rId4"/>
              </a:rPr>
              <a:t>Drinking Water</a:t>
            </a:r>
            <a:r>
              <a:rPr lang="en-US" dirty="0"/>
              <a:t> and </a:t>
            </a:r>
            <a:r>
              <a:rPr lang="en-US" u="sng" dirty="0">
                <a:hlinkClick r:id="rId5"/>
              </a:rPr>
              <a:t>Bathing Water</a:t>
            </a:r>
            <a:endParaRPr lang="en-US" dirty="0"/>
          </a:p>
          <a:p>
            <a:r>
              <a:rPr lang="en-US" u="sng" dirty="0">
                <a:hlinkClick r:id="rId6"/>
              </a:rPr>
              <a:t>Contributing to the Improvement Air Quality</a:t>
            </a:r>
            <a:endParaRPr lang="en-US" dirty="0"/>
          </a:p>
          <a:p>
            <a:r>
              <a:rPr lang="en-US" u="sng" dirty="0">
                <a:hlinkClick r:id="rId7"/>
              </a:rPr>
              <a:t>Environment and Health</a:t>
            </a:r>
            <a:r>
              <a:rPr lang="en-US" dirty="0"/>
              <a:t> - protection against non-communicable environmental hazards</a:t>
            </a:r>
          </a:p>
          <a:p>
            <a:r>
              <a:rPr lang="en-US" u="sng" dirty="0">
                <a:hlinkClick r:id="rId8"/>
              </a:rPr>
              <a:t>Public Health Emergency Preparedness and Response</a:t>
            </a:r>
            <a:endParaRPr lang="en-US" dirty="0"/>
          </a:p>
          <a:p>
            <a:r>
              <a:rPr lang="en-US" u="sng" dirty="0">
                <a:hlinkClick r:id="rId9"/>
              </a:rPr>
              <a:t>Healthcare Infection Prevention &amp; Control</a:t>
            </a:r>
            <a:endParaRPr lang="en-US" dirty="0"/>
          </a:p>
          <a:p>
            <a:endParaRPr lang="en-US" dirty="0"/>
          </a:p>
        </p:txBody>
      </p:sp>
    </p:spTree>
    <p:extLst>
      <p:ext uri="{BB962C8B-B14F-4D97-AF65-F5344CB8AC3E}">
        <p14:creationId xmlns:p14="http://schemas.microsoft.com/office/powerpoint/2010/main" xmlns="" val="32704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Epidemic control action:</a:t>
            </a:r>
            <a:endParaRPr lang="en-US" dirty="0"/>
          </a:p>
        </p:txBody>
      </p:sp>
      <p:sp>
        <p:nvSpPr>
          <p:cNvPr id="3" name="Content Placeholder 2"/>
          <p:cNvSpPr>
            <a:spLocks noGrp="1"/>
          </p:cNvSpPr>
          <p:nvPr>
            <p:ph idx="1"/>
          </p:nvPr>
        </p:nvSpPr>
        <p:spPr/>
        <p:txBody>
          <a:bodyPr/>
          <a:lstStyle/>
          <a:p>
            <a:r>
              <a:rPr lang="en-US" b="1" dirty="0"/>
              <a:t>Implementing and strengthening disease tracking systems</a:t>
            </a:r>
            <a:r>
              <a:rPr lang="en-US" dirty="0"/>
              <a:t> so that unusual events are promptly noticed and investigated</a:t>
            </a:r>
            <a:r>
              <a:rPr lang="en-US" dirty="0" smtClean="0"/>
              <a:t>.</a:t>
            </a:r>
          </a:p>
          <a:p>
            <a:r>
              <a:rPr lang="en-US" b="1" dirty="0"/>
              <a:t>Training and supporting “disease detectives”</a:t>
            </a:r>
            <a:r>
              <a:rPr lang="en-US" dirty="0"/>
              <a:t> – epidemiologists who will track and investigate diseases and </a:t>
            </a:r>
            <a:r>
              <a:rPr lang="en-US" dirty="0" smtClean="0"/>
              <a:t>outbreaks</a:t>
            </a:r>
          </a:p>
          <a:p>
            <a:r>
              <a:rPr lang="en-US" b="1" dirty="0"/>
              <a:t>Supporting laboratory networks</a:t>
            </a:r>
            <a:r>
              <a:rPr lang="en-US" dirty="0"/>
              <a:t> so that new and emerging pathogens are recognized promptly</a:t>
            </a:r>
            <a:r>
              <a:rPr lang="en-US" dirty="0" smtClean="0"/>
              <a:t>.</a:t>
            </a:r>
          </a:p>
          <a:p>
            <a:r>
              <a:rPr lang="en-US" b="1" dirty="0"/>
              <a:t>Developing rapid response teams to investigate and stop outbreaks,</a:t>
            </a:r>
            <a:r>
              <a:rPr lang="en-US" dirty="0"/>
              <a:t> and creating functional emergency operations centers that will work within structured, effective incident management systems.</a:t>
            </a:r>
          </a:p>
        </p:txBody>
      </p:sp>
    </p:spTree>
    <p:extLst>
      <p:ext uri="{BB962C8B-B14F-4D97-AF65-F5344CB8AC3E}">
        <p14:creationId xmlns:p14="http://schemas.microsoft.com/office/powerpoint/2010/main" xmlns="" val="3695248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dirty="0"/>
              <a:t>Most countries have the intention and determination to prepare for epidemics, but have struggled to implement their plans to strengthen capacity. </a:t>
            </a:r>
            <a:endParaRPr lang="en-US" dirty="0" smtClean="0"/>
          </a:p>
          <a:p>
            <a:r>
              <a:rPr lang="en-US" dirty="0" smtClean="0"/>
              <a:t>Resolve </a:t>
            </a:r>
            <a:r>
              <a:rPr lang="en-US" dirty="0"/>
              <a:t>to Prevent Epidemics aims to catalyze technical assistance and </a:t>
            </a:r>
            <a:r>
              <a:rPr lang="en-US" dirty="0" smtClean="0"/>
              <a:t>secure </a:t>
            </a:r>
            <a:r>
              <a:rPr lang="en-US" dirty="0"/>
              <a:t>funding from governments, development banks and donors to turn their plans into funded </a:t>
            </a:r>
            <a:r>
              <a:rPr lang="en-US" dirty="0" smtClean="0"/>
              <a:t>projects </a:t>
            </a:r>
            <a:r>
              <a:rPr lang="en-US" dirty="0"/>
              <a:t>and in doing so, protect the health of millions.</a:t>
            </a:r>
          </a:p>
          <a:p>
            <a:endParaRPr lang="en-US" dirty="0"/>
          </a:p>
        </p:txBody>
      </p:sp>
    </p:spTree>
    <p:extLst>
      <p:ext uri="{BB962C8B-B14F-4D97-AF65-F5344CB8AC3E}">
        <p14:creationId xmlns:p14="http://schemas.microsoft.com/office/powerpoint/2010/main" xmlns="" val="1731628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leading to early detection of epidemic:</a:t>
            </a:r>
            <a:endParaRPr lang="en-US" dirty="0"/>
          </a:p>
        </p:txBody>
      </p:sp>
      <p:sp>
        <p:nvSpPr>
          <p:cNvPr id="3" name="Content Placeholder 2"/>
          <p:cNvSpPr>
            <a:spLocks noGrp="1"/>
          </p:cNvSpPr>
          <p:nvPr>
            <p:ph idx="1"/>
          </p:nvPr>
        </p:nvSpPr>
        <p:spPr/>
        <p:txBody>
          <a:bodyPr/>
          <a:lstStyle/>
          <a:p>
            <a:pPr marL="0" indent="0">
              <a:buNone/>
            </a:pPr>
            <a:r>
              <a:rPr lang="en-US" b="1" dirty="0"/>
              <a:t>When investigating disease outbreaks, the epidemiology profession has developed a number of widely accepted steps. As described by the United States </a:t>
            </a:r>
            <a:r>
              <a:rPr lang="en-US" b="1" dirty="0">
                <a:hlinkClick r:id="rId2" tooltip="Centers for Disease Control and Prevention"/>
              </a:rPr>
              <a:t>Centers for Disease Control and Prevention</a:t>
            </a:r>
            <a:r>
              <a:rPr lang="en-US" b="1" dirty="0"/>
              <a:t>, these include the following</a:t>
            </a:r>
            <a:r>
              <a:rPr lang="en-US" b="1" dirty="0" smtClean="0"/>
              <a:t>:</a:t>
            </a:r>
          </a:p>
          <a:p>
            <a:r>
              <a:rPr lang="en-US" dirty="0"/>
              <a:t>Identify the existence of the outbreak (Is the group of ill persons normal for the time of year, geographic area, etc.?)</a:t>
            </a:r>
          </a:p>
          <a:p>
            <a:r>
              <a:rPr lang="en-US" dirty="0"/>
              <a:t>Verify the diagnosis related to the outbreak</a:t>
            </a:r>
          </a:p>
          <a:p>
            <a:r>
              <a:rPr lang="en-US" dirty="0"/>
              <a:t>Create a </a:t>
            </a:r>
            <a:r>
              <a:rPr lang="en-US" dirty="0">
                <a:hlinkClick r:id="rId3" tooltip="Case definition"/>
              </a:rPr>
              <a:t>case definition</a:t>
            </a:r>
            <a:r>
              <a:rPr lang="en-US" dirty="0"/>
              <a:t> to define who/what is included as a case</a:t>
            </a:r>
          </a:p>
          <a:p>
            <a:endParaRPr lang="en-US" dirty="0"/>
          </a:p>
        </p:txBody>
      </p:sp>
    </p:spTree>
    <p:extLst>
      <p:ext uri="{BB962C8B-B14F-4D97-AF65-F5344CB8AC3E}">
        <p14:creationId xmlns:p14="http://schemas.microsoft.com/office/powerpoint/2010/main" xmlns="" val="1771123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dirty="0"/>
              <a:t>Map the spread of the outbreak using </a:t>
            </a:r>
            <a:r>
              <a:rPr lang="en-US" dirty="0">
                <a:hlinkClick r:id="rId2" tooltip="Information technology"/>
              </a:rPr>
              <a:t>Information technology</a:t>
            </a:r>
            <a:r>
              <a:rPr lang="en-US" dirty="0"/>
              <a:t> as diagnosis is reported to insurance</a:t>
            </a:r>
          </a:p>
          <a:p>
            <a:r>
              <a:rPr lang="en-US" dirty="0"/>
              <a:t>Develop a hypothesis (What appears to be causing the outbreak?)</a:t>
            </a:r>
          </a:p>
          <a:p>
            <a:r>
              <a:rPr lang="en-US" dirty="0"/>
              <a:t>Study hypotheses (collect data and perform analysis)</a:t>
            </a:r>
          </a:p>
          <a:p>
            <a:r>
              <a:rPr lang="en-US" dirty="0"/>
              <a:t>Refine hypothesis and carry out further study</a:t>
            </a:r>
          </a:p>
          <a:p>
            <a:r>
              <a:rPr lang="en-US" dirty="0"/>
              <a:t>Develop and implement control and prevention systems</a:t>
            </a:r>
          </a:p>
          <a:p>
            <a:r>
              <a:rPr lang="en-US" dirty="0"/>
              <a:t>Release findings to greater communities</a:t>
            </a:r>
          </a:p>
          <a:p>
            <a:endParaRPr lang="en-US" dirty="0"/>
          </a:p>
        </p:txBody>
      </p:sp>
    </p:spTree>
    <p:extLst>
      <p:ext uri="{BB962C8B-B14F-4D97-AF65-F5344CB8AC3E}">
        <p14:creationId xmlns:p14="http://schemas.microsoft.com/office/powerpoint/2010/main" xmlns="" val="4281118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and compliance to treatment resume:</a:t>
            </a:r>
            <a:endParaRPr lang="en-US" dirty="0"/>
          </a:p>
        </p:txBody>
      </p:sp>
      <p:sp>
        <p:nvSpPr>
          <p:cNvPr id="3" name="Content Placeholder 2"/>
          <p:cNvSpPr>
            <a:spLocks noGrp="1"/>
          </p:cNvSpPr>
          <p:nvPr>
            <p:ph idx="1"/>
          </p:nvPr>
        </p:nvSpPr>
        <p:spPr/>
        <p:txBody>
          <a:bodyPr/>
          <a:lstStyle/>
          <a:p>
            <a:pPr marL="0" indent="0">
              <a:buNone/>
            </a:pPr>
            <a:r>
              <a:rPr lang="en-US" b="1" dirty="0" smtClean="0"/>
              <a:t>Definition:</a:t>
            </a:r>
          </a:p>
          <a:p>
            <a:r>
              <a:rPr lang="en-US" dirty="0"/>
              <a:t>T</a:t>
            </a:r>
            <a:r>
              <a:rPr lang="en-US" dirty="0" smtClean="0"/>
              <a:t>he </a:t>
            </a:r>
            <a:r>
              <a:rPr lang="en-US" dirty="0"/>
              <a:t>manner in which someone behaves towards or deals with someone or something</a:t>
            </a:r>
            <a:r>
              <a:rPr lang="en-US" dirty="0" smtClean="0"/>
              <a:t>.</a:t>
            </a:r>
          </a:p>
          <a:p>
            <a:endParaRPr lang="en-US" dirty="0" smtClean="0"/>
          </a:p>
          <a:p>
            <a:r>
              <a:rPr lang="en-US" dirty="0" smtClean="0"/>
              <a:t>Medical </a:t>
            </a:r>
            <a:r>
              <a:rPr lang="en-US" dirty="0"/>
              <a:t>care given to a patient for an illness or injury.</a:t>
            </a:r>
          </a:p>
        </p:txBody>
      </p:sp>
    </p:spTree>
    <p:extLst>
      <p:ext uri="{BB962C8B-B14F-4D97-AF65-F5344CB8AC3E}">
        <p14:creationId xmlns:p14="http://schemas.microsoft.com/office/powerpoint/2010/main" xmlns="" val="1406821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Patients’ compliance to </a:t>
            </a:r>
            <a:r>
              <a:rPr lang="en-US" smtClean="0"/>
              <a:t>treatment resume</a:t>
            </a:r>
            <a:endParaRPr lang="en-US"/>
          </a:p>
        </p:txBody>
      </p:sp>
      <p:sp>
        <p:nvSpPr>
          <p:cNvPr id="3" name="Content Placeholder 2"/>
          <p:cNvSpPr>
            <a:spLocks noGrp="1"/>
          </p:cNvSpPr>
          <p:nvPr>
            <p:ph idx="1"/>
          </p:nvPr>
        </p:nvSpPr>
        <p:spPr/>
        <p:txBody>
          <a:bodyPr/>
          <a:lstStyle/>
          <a:p>
            <a:r>
              <a:rPr lang="en-US" dirty="0"/>
              <a:t>Simplifying regimen characteristics;</a:t>
            </a:r>
          </a:p>
          <a:p>
            <a:r>
              <a:rPr lang="en-US" dirty="0"/>
              <a:t>Imparting knowledge;</a:t>
            </a:r>
          </a:p>
          <a:p>
            <a:r>
              <a:rPr lang="en-US" dirty="0"/>
              <a:t>Modifying patient beliefs;</a:t>
            </a:r>
          </a:p>
          <a:p>
            <a:r>
              <a:rPr lang="en-US" dirty="0"/>
              <a:t>Patient communication;</a:t>
            </a:r>
          </a:p>
          <a:p>
            <a:r>
              <a:rPr lang="en-US" dirty="0"/>
              <a:t>Leaving the bias; and</a:t>
            </a:r>
          </a:p>
          <a:p>
            <a:r>
              <a:rPr lang="en-US" dirty="0"/>
              <a:t>Evaluating adherence</a:t>
            </a:r>
          </a:p>
          <a:p>
            <a:endParaRPr lang="en-US" dirty="0"/>
          </a:p>
        </p:txBody>
      </p:sp>
    </p:spTree>
    <p:extLst>
      <p:ext uri="{BB962C8B-B14F-4D97-AF65-F5344CB8AC3E}">
        <p14:creationId xmlns:p14="http://schemas.microsoft.com/office/powerpoint/2010/main" xmlns="" val="961292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en-US" b="1" smtClean="0"/>
              <a:t>                                                  </a:t>
            </a:r>
            <a:r>
              <a:rPr lang="en-US" sz="6000" b="1" dirty="0" smtClean="0"/>
              <a:t>Thank You</a:t>
            </a:r>
            <a:endParaRPr lang="en-US" sz="6000" b="1" dirty="0"/>
          </a:p>
        </p:txBody>
      </p:sp>
    </p:spTree>
    <p:extLst>
      <p:ext uri="{BB962C8B-B14F-4D97-AF65-F5344CB8AC3E}">
        <p14:creationId xmlns:p14="http://schemas.microsoft.com/office/powerpoint/2010/main" xmlns="" val="1426004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Health promoting action:</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b="1" dirty="0" smtClean="0"/>
              <a:t>Health</a:t>
            </a:r>
            <a:r>
              <a:rPr lang="en-US" dirty="0"/>
              <a:t> </a:t>
            </a:r>
            <a:r>
              <a:rPr lang="en-US" b="1" dirty="0" smtClean="0"/>
              <a:t>promotion</a:t>
            </a:r>
            <a:r>
              <a:rPr lang="en-US" dirty="0"/>
              <a:t> </a:t>
            </a:r>
            <a:r>
              <a:rPr lang="en-US" dirty="0" smtClean="0"/>
              <a:t>is the </a:t>
            </a:r>
            <a:r>
              <a:rPr lang="en-US" dirty="0"/>
              <a:t>wellbeing of individuals and encourage </a:t>
            </a:r>
            <a:r>
              <a:rPr lang="en-US" b="1" dirty="0"/>
              <a:t>healthy</a:t>
            </a:r>
            <a:r>
              <a:rPr lang="en-US" dirty="0"/>
              <a:t> lifestyles, prevent disease, illness and injury, enable environments that support </a:t>
            </a:r>
            <a:r>
              <a:rPr lang="en-US" b="1" dirty="0"/>
              <a:t>health</a:t>
            </a:r>
            <a:r>
              <a:rPr lang="en-US" dirty="0"/>
              <a:t> and wellbeing, and to reduce personal, economic and social harm.</a:t>
            </a:r>
            <a:endParaRPr lang="en-US" b="1" dirty="0"/>
          </a:p>
          <a:p>
            <a:pPr algn="just"/>
            <a:r>
              <a:rPr lang="en-US" b="1" dirty="0" smtClean="0"/>
              <a:t>Health</a:t>
            </a:r>
            <a:r>
              <a:rPr lang="en-US" dirty="0"/>
              <a:t> is a positive </a:t>
            </a:r>
            <a:r>
              <a:rPr lang="en-US" b="1" dirty="0"/>
              <a:t>concept</a:t>
            </a:r>
            <a:r>
              <a:rPr lang="en-US" dirty="0"/>
              <a:t> that </a:t>
            </a:r>
            <a:r>
              <a:rPr lang="en-US" dirty="0" smtClean="0"/>
              <a:t>emphasizes </a:t>
            </a:r>
            <a:r>
              <a:rPr lang="en-US" dirty="0"/>
              <a:t>social and personal resources as well as physical capacities. </a:t>
            </a:r>
          </a:p>
          <a:p>
            <a:pPr algn="just"/>
            <a:r>
              <a:rPr lang="en-US" dirty="0" smtClean="0"/>
              <a:t>These</a:t>
            </a:r>
            <a:r>
              <a:rPr lang="en-US" dirty="0"/>
              <a:t> </a:t>
            </a:r>
            <a:r>
              <a:rPr lang="en-US" b="1" dirty="0"/>
              <a:t>actions</a:t>
            </a:r>
            <a:r>
              <a:rPr lang="en-US" dirty="0"/>
              <a:t> strive towards making political, economic, social, cultural, environmental, </a:t>
            </a:r>
            <a:r>
              <a:rPr lang="en-US" dirty="0" smtClean="0"/>
              <a:t>behavioral and </a:t>
            </a:r>
            <a:r>
              <a:rPr lang="en-US" dirty="0"/>
              <a:t>biological factors </a:t>
            </a:r>
            <a:r>
              <a:rPr lang="en-US" dirty="0" smtClean="0"/>
              <a:t>beneficial, through </a:t>
            </a:r>
            <a:r>
              <a:rPr lang="en-US" b="1" dirty="0" smtClean="0"/>
              <a:t>health</a:t>
            </a:r>
            <a:r>
              <a:rPr lang="en-US" dirty="0"/>
              <a:t> advocacy</a:t>
            </a:r>
            <a:r>
              <a:rPr lang="en-US" dirty="0" smtClean="0"/>
              <a:t>.</a:t>
            </a:r>
          </a:p>
          <a:p>
            <a:pPr algn="just"/>
            <a:r>
              <a:rPr lang="en-US" dirty="0"/>
              <a:t>From education to agriculture to </a:t>
            </a:r>
            <a:r>
              <a:rPr lang="en-US" dirty="0" smtClean="0"/>
              <a:t>transportation </a:t>
            </a:r>
            <a:r>
              <a:rPr lang="en-US" dirty="0"/>
              <a:t>the laws, policies, and funding priorities at all levels of government affect </a:t>
            </a:r>
            <a:r>
              <a:rPr lang="en-US" dirty="0" smtClean="0"/>
              <a:t>people’s </a:t>
            </a:r>
            <a:r>
              <a:rPr lang="en-US" dirty="0"/>
              <a:t>health. </a:t>
            </a:r>
            <a:endParaRPr lang="en-US" dirty="0" smtClean="0"/>
          </a:p>
          <a:p>
            <a:pPr algn="just"/>
            <a:r>
              <a:rPr lang="en-US" dirty="0" smtClean="0"/>
              <a:t>They </a:t>
            </a:r>
            <a:r>
              <a:rPr lang="en-US" dirty="0"/>
              <a:t>can support or create obstacles </a:t>
            </a:r>
            <a:r>
              <a:rPr lang="en-US" dirty="0" smtClean="0"/>
              <a:t>to </a:t>
            </a:r>
            <a:r>
              <a:rPr lang="en-US" dirty="0"/>
              <a:t>people’s health.</a:t>
            </a:r>
          </a:p>
        </p:txBody>
      </p:sp>
    </p:spTree>
    <p:extLst>
      <p:ext uri="{BB962C8B-B14F-4D97-AF65-F5344CB8AC3E}">
        <p14:creationId xmlns:p14="http://schemas.microsoft.com/office/powerpoint/2010/main" xmlns="" val="876058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pPr algn="just"/>
            <a:r>
              <a:rPr lang="en-US" dirty="0"/>
              <a:t>The aim of healthy public policy is to create social and physical environments in </a:t>
            </a:r>
            <a:r>
              <a:rPr lang="en-US" dirty="0" smtClean="0"/>
              <a:t>which </a:t>
            </a:r>
            <a:r>
              <a:rPr lang="en-US" dirty="0"/>
              <a:t>people can live healthy </a:t>
            </a:r>
            <a:r>
              <a:rPr lang="en-US" dirty="0" smtClean="0"/>
              <a:t>life </a:t>
            </a:r>
            <a:r>
              <a:rPr lang="en-US" dirty="0"/>
              <a:t>and in which the healthy choice is possible and even the easiest choice. </a:t>
            </a:r>
            <a:endParaRPr lang="en-US" dirty="0" smtClean="0"/>
          </a:p>
          <a:p>
            <a:pPr algn="just"/>
            <a:r>
              <a:rPr lang="en-US" dirty="0" smtClean="0"/>
              <a:t>A </a:t>
            </a:r>
            <a:r>
              <a:rPr lang="en-US" dirty="0"/>
              <a:t>policy environment that </a:t>
            </a:r>
            <a:r>
              <a:rPr lang="en-US" dirty="0" smtClean="0"/>
              <a:t>promotes </a:t>
            </a:r>
            <a:r>
              <a:rPr lang="en-US" dirty="0"/>
              <a:t>people’s health strengthens protective factors, reduces risk factors, and assures access to the social determinants of health. </a:t>
            </a:r>
            <a:endParaRPr lang="en-US" dirty="0" smtClean="0"/>
          </a:p>
          <a:p>
            <a:pPr algn="just"/>
            <a:r>
              <a:rPr lang="en-US" dirty="0" smtClean="0"/>
              <a:t>Good </a:t>
            </a:r>
            <a:r>
              <a:rPr lang="en-US" dirty="0"/>
              <a:t>public health policy has to be aware of and concerned about the impacts on health </a:t>
            </a:r>
            <a:r>
              <a:rPr lang="en-US" dirty="0" smtClean="0"/>
              <a:t>for </a:t>
            </a:r>
            <a:r>
              <a:rPr lang="en-US" dirty="0"/>
              <a:t>people as a whole, as well as for specific groups </a:t>
            </a:r>
            <a:r>
              <a:rPr lang="en-US" dirty="0" smtClean="0"/>
              <a:t>of</a:t>
            </a:r>
            <a:r>
              <a:rPr lang="en-US" dirty="0"/>
              <a:t> people.</a:t>
            </a:r>
          </a:p>
        </p:txBody>
      </p:sp>
    </p:spTree>
    <p:extLst>
      <p:ext uri="{BB962C8B-B14F-4D97-AF65-F5344CB8AC3E}">
        <p14:creationId xmlns:p14="http://schemas.microsoft.com/office/powerpoint/2010/main" xmlns="" val="3350276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fontScale="92500"/>
          </a:bodyPr>
          <a:lstStyle/>
          <a:p>
            <a:pPr algn="just"/>
            <a:r>
              <a:rPr lang="en-US" dirty="0"/>
              <a:t>Policies that address a public health issue more directly are also needed to increase the likelihood that young people will avoid risk-taking </a:t>
            </a:r>
            <a:r>
              <a:rPr lang="en-US" dirty="0" smtClean="0"/>
              <a:t>behaviors.</a:t>
            </a:r>
          </a:p>
          <a:p>
            <a:pPr marL="0" indent="0" algn="just">
              <a:buNone/>
            </a:pPr>
            <a:r>
              <a:rPr lang="en-US" b="1" dirty="0" smtClean="0"/>
              <a:t>Different form of health promotion action include:</a:t>
            </a:r>
          </a:p>
          <a:p>
            <a:pPr algn="just"/>
            <a:r>
              <a:rPr lang="en-US" dirty="0"/>
              <a:t>Reorient Health Services. </a:t>
            </a:r>
            <a:endParaRPr lang="en-US" dirty="0" smtClean="0"/>
          </a:p>
          <a:p>
            <a:pPr algn="just"/>
            <a:r>
              <a:rPr lang="en-US" dirty="0" smtClean="0"/>
              <a:t>The </a:t>
            </a:r>
            <a:r>
              <a:rPr lang="en-US" dirty="0"/>
              <a:t>responsibility for health promotion in health services is shared among individuals, community groups, health professionals, health service institutions and governments. </a:t>
            </a:r>
            <a:endParaRPr lang="en-US" dirty="0" smtClean="0"/>
          </a:p>
          <a:p>
            <a:pPr algn="just"/>
            <a:r>
              <a:rPr lang="en-US" dirty="0" smtClean="0"/>
              <a:t>They </a:t>
            </a:r>
            <a:r>
              <a:rPr lang="en-US" dirty="0"/>
              <a:t>must work together towards a health care system which contributes to the pursuit of </a:t>
            </a:r>
            <a:r>
              <a:rPr lang="en-US" dirty="0" smtClean="0"/>
              <a:t>health</a:t>
            </a:r>
            <a:endParaRPr lang="en-US" dirty="0" smtClean="0"/>
          </a:p>
        </p:txBody>
      </p:sp>
    </p:spTree>
    <p:extLst>
      <p:ext uri="{BB962C8B-B14F-4D97-AF65-F5344CB8AC3E}">
        <p14:creationId xmlns:p14="http://schemas.microsoft.com/office/powerpoint/2010/main" xmlns="" val="3498439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risk factors:</a:t>
            </a:r>
            <a:endParaRPr lang="en-US" dirty="0"/>
          </a:p>
        </p:txBody>
      </p:sp>
      <p:sp>
        <p:nvSpPr>
          <p:cNvPr id="3" name="Content Placeholder 2"/>
          <p:cNvSpPr>
            <a:spLocks noGrp="1"/>
          </p:cNvSpPr>
          <p:nvPr>
            <p:ph idx="1"/>
          </p:nvPr>
        </p:nvSpPr>
        <p:spPr/>
        <p:txBody>
          <a:bodyPr>
            <a:normAutofit lnSpcReduction="10000"/>
          </a:bodyPr>
          <a:lstStyle/>
          <a:p>
            <a:pPr algn="just"/>
            <a:r>
              <a:rPr lang="en-US" dirty="0"/>
              <a:t> </a:t>
            </a:r>
            <a:r>
              <a:rPr lang="en-US" b="1" dirty="0"/>
              <a:t>Health risk factors</a:t>
            </a:r>
            <a:r>
              <a:rPr lang="en-US" dirty="0"/>
              <a:t> are attributes, characteristics or exposures that increase the likelihood of a person developing a disease or health disorder</a:t>
            </a:r>
            <a:r>
              <a:rPr lang="en-US" dirty="0" smtClean="0"/>
              <a:t>.</a:t>
            </a:r>
          </a:p>
          <a:p>
            <a:pPr algn="just"/>
            <a:r>
              <a:rPr lang="en-US" dirty="0"/>
              <a:t>Some examples of the more important risk factors are underweight, unsafe </a:t>
            </a:r>
            <a:r>
              <a:rPr lang="en-US" b="1" dirty="0"/>
              <a:t>sex</a:t>
            </a:r>
            <a:r>
              <a:rPr lang="en-US" dirty="0"/>
              <a:t>, high </a:t>
            </a:r>
            <a:r>
              <a:rPr lang="en-US" b="1" dirty="0"/>
              <a:t>blood pressure</a:t>
            </a:r>
            <a:r>
              <a:rPr lang="en-US" dirty="0"/>
              <a:t>, </a:t>
            </a:r>
            <a:r>
              <a:rPr lang="en-US" b="1" dirty="0"/>
              <a:t>tobacco</a:t>
            </a:r>
            <a:r>
              <a:rPr lang="en-US" dirty="0"/>
              <a:t> and </a:t>
            </a:r>
            <a:r>
              <a:rPr lang="en-US" b="1" dirty="0"/>
              <a:t>alcohol consumption</a:t>
            </a:r>
            <a:r>
              <a:rPr lang="en-US" dirty="0"/>
              <a:t>, and unsafe water, sanitation and hygiene</a:t>
            </a:r>
            <a:r>
              <a:rPr lang="en-US" dirty="0" smtClean="0"/>
              <a:t>.</a:t>
            </a:r>
          </a:p>
          <a:p>
            <a:pPr algn="just"/>
            <a:r>
              <a:rPr lang="en-US" dirty="0"/>
              <a:t>Poor nutrition, physical </a:t>
            </a:r>
            <a:r>
              <a:rPr lang="en-US" b="1" dirty="0"/>
              <a:t>inactivity</a:t>
            </a:r>
            <a:r>
              <a:rPr lang="en-US" dirty="0"/>
              <a:t>, </a:t>
            </a:r>
            <a:r>
              <a:rPr lang="en-US" b="1" dirty="0"/>
              <a:t>tobacco</a:t>
            </a:r>
            <a:r>
              <a:rPr lang="en-US" dirty="0"/>
              <a:t> use and harmful use of </a:t>
            </a:r>
            <a:r>
              <a:rPr lang="en-US" b="1" dirty="0"/>
              <a:t>alcohol</a:t>
            </a:r>
            <a:r>
              <a:rPr lang="en-US" dirty="0"/>
              <a:t> contribute to the development of </a:t>
            </a:r>
            <a:r>
              <a:rPr lang="en-US" b="1" dirty="0"/>
              <a:t>chronic</a:t>
            </a:r>
            <a:r>
              <a:rPr lang="en-US" dirty="0"/>
              <a:t> </a:t>
            </a:r>
            <a:r>
              <a:rPr lang="en-US" dirty="0" smtClean="0"/>
              <a:t>conditions.</a:t>
            </a:r>
          </a:p>
          <a:p>
            <a:pPr algn="just"/>
            <a:r>
              <a:rPr lang="en-US" dirty="0" smtClean="0"/>
              <a:t> 5Five of </a:t>
            </a:r>
            <a:r>
              <a:rPr lang="en-US" dirty="0"/>
              <a:t>these (</a:t>
            </a:r>
            <a:r>
              <a:rPr lang="en-US" b="1" dirty="0"/>
              <a:t>diabetes</a:t>
            </a:r>
            <a:r>
              <a:rPr lang="en-US" dirty="0"/>
              <a:t>, </a:t>
            </a:r>
            <a:r>
              <a:rPr lang="en-US" b="1" dirty="0"/>
              <a:t>cardiovascular diseases</a:t>
            </a:r>
            <a:r>
              <a:rPr lang="en-US" dirty="0"/>
              <a:t>, </a:t>
            </a:r>
            <a:r>
              <a:rPr lang="en-US" b="1" dirty="0"/>
              <a:t>cancer</a:t>
            </a:r>
            <a:r>
              <a:rPr lang="en-US" dirty="0"/>
              <a:t>, </a:t>
            </a:r>
            <a:r>
              <a:rPr lang="en-US" b="1" dirty="0" smtClean="0"/>
              <a:t>chronic </a:t>
            </a:r>
            <a:r>
              <a:rPr lang="en-US" dirty="0" smtClean="0"/>
              <a:t>respiratory</a:t>
            </a:r>
            <a:r>
              <a:rPr lang="en-US" dirty="0"/>
              <a:t> </a:t>
            </a:r>
            <a:r>
              <a:rPr lang="en-US" b="1" dirty="0"/>
              <a:t>diseases</a:t>
            </a:r>
            <a:r>
              <a:rPr lang="en-US" dirty="0"/>
              <a:t> and mental disorders) account for an estimated 77% of the disease burden and 86% of the deaths in the </a:t>
            </a:r>
            <a:r>
              <a:rPr lang="en-US" dirty="0" smtClean="0"/>
              <a:t>world</a:t>
            </a:r>
            <a:endParaRPr lang="en-US" dirty="0"/>
          </a:p>
        </p:txBody>
      </p:sp>
    </p:spTree>
    <p:extLst>
      <p:ext uri="{BB962C8B-B14F-4D97-AF65-F5344CB8AC3E}">
        <p14:creationId xmlns:p14="http://schemas.microsoft.com/office/powerpoint/2010/main" xmlns="" val="4272224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Injuries and disease prevention action:</a:t>
            </a:r>
            <a:endParaRPr lang="en-US" dirty="0"/>
          </a:p>
        </p:txBody>
      </p:sp>
      <p:sp>
        <p:nvSpPr>
          <p:cNvPr id="3" name="Content Placeholder 2"/>
          <p:cNvSpPr>
            <a:spLocks noGrp="1"/>
          </p:cNvSpPr>
          <p:nvPr>
            <p:ph idx="1"/>
          </p:nvPr>
        </p:nvSpPr>
        <p:spPr/>
        <p:txBody>
          <a:bodyPr/>
          <a:lstStyle/>
          <a:p>
            <a:r>
              <a:rPr lang="en-US" b="1" dirty="0"/>
              <a:t>Injury</a:t>
            </a:r>
            <a:r>
              <a:rPr lang="en-US" dirty="0"/>
              <a:t>, also known as physical trauma, is damage to the body caused by external force. </a:t>
            </a:r>
            <a:endParaRPr lang="en-US" dirty="0" smtClean="0"/>
          </a:p>
          <a:p>
            <a:r>
              <a:rPr lang="en-US" dirty="0" smtClean="0"/>
              <a:t>This </a:t>
            </a:r>
            <a:r>
              <a:rPr lang="en-US" dirty="0"/>
              <a:t>may be caused by accidents, falls, hits, weapons, and other causes. Major </a:t>
            </a:r>
            <a:r>
              <a:rPr lang="en-US" dirty="0" smtClean="0"/>
              <a:t>physical trauma in</a:t>
            </a:r>
            <a:r>
              <a:rPr lang="en-US" dirty="0"/>
              <a:t> </a:t>
            </a:r>
            <a:r>
              <a:rPr lang="en-US" b="1" dirty="0"/>
              <a:t>injury</a:t>
            </a:r>
            <a:r>
              <a:rPr lang="en-US" dirty="0"/>
              <a:t> that has the potential to cause prolonged disability or death</a:t>
            </a:r>
            <a:r>
              <a:rPr lang="en-US" dirty="0" smtClean="0"/>
              <a:t>.</a:t>
            </a:r>
          </a:p>
          <a:p>
            <a:pPr marL="0" indent="0">
              <a:buNone/>
            </a:pPr>
            <a:r>
              <a:rPr lang="en-US" b="1" dirty="0" smtClean="0"/>
              <a:t>Some e.g. are:</a:t>
            </a:r>
          </a:p>
          <a:p>
            <a:r>
              <a:rPr lang="en-US" dirty="0"/>
              <a:t>Brain </a:t>
            </a:r>
            <a:r>
              <a:rPr lang="en-US" b="1" dirty="0" smtClean="0"/>
              <a:t>Injuries,</a:t>
            </a:r>
            <a:r>
              <a:rPr lang="en-US" dirty="0"/>
              <a:t>  </a:t>
            </a:r>
            <a:r>
              <a:rPr lang="en-US" dirty="0" smtClean="0"/>
              <a:t>Bruising(during painting), Burns, </a:t>
            </a:r>
            <a:r>
              <a:rPr lang="en-US" dirty="0"/>
              <a:t>Cluster </a:t>
            </a:r>
            <a:r>
              <a:rPr lang="en-US" dirty="0" smtClean="0"/>
              <a:t>Headaches, </a:t>
            </a:r>
            <a:r>
              <a:rPr lang="en-US" dirty="0"/>
              <a:t>Congestive Heart </a:t>
            </a:r>
            <a:r>
              <a:rPr lang="en-US" dirty="0" smtClean="0"/>
              <a:t>Failure, </a:t>
            </a:r>
            <a:r>
              <a:rPr lang="en-US" dirty="0"/>
              <a:t>Construction </a:t>
            </a:r>
            <a:r>
              <a:rPr lang="en-US" b="1" dirty="0" smtClean="0"/>
              <a:t>Injuries </a:t>
            </a:r>
            <a:r>
              <a:rPr lang="en-US" b="1" dirty="0" err="1" smtClean="0"/>
              <a:t>etc</a:t>
            </a:r>
            <a:r>
              <a:rPr lang="en-US" dirty="0"/>
              <a:t> </a:t>
            </a:r>
          </a:p>
        </p:txBody>
      </p:sp>
    </p:spTree>
    <p:extLst>
      <p:ext uri="{BB962C8B-B14F-4D97-AF65-F5344CB8AC3E}">
        <p14:creationId xmlns:p14="http://schemas.microsoft.com/office/powerpoint/2010/main" xmlns="" val="2758618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injuries:</a:t>
            </a:r>
            <a:endParaRPr lang="en-US" dirty="0"/>
          </a:p>
        </p:txBody>
      </p:sp>
      <p:sp>
        <p:nvSpPr>
          <p:cNvPr id="3" name="Content Placeholder 2"/>
          <p:cNvSpPr>
            <a:spLocks noGrp="1"/>
          </p:cNvSpPr>
          <p:nvPr>
            <p:ph idx="1"/>
          </p:nvPr>
        </p:nvSpPr>
        <p:spPr/>
        <p:txBody>
          <a:bodyPr>
            <a:normAutofit/>
          </a:bodyPr>
          <a:lstStyle/>
          <a:p>
            <a:r>
              <a:rPr lang="en-US" b="1" dirty="0"/>
              <a:t>Injury prevention</a:t>
            </a:r>
            <a:r>
              <a:rPr lang="en-US" dirty="0"/>
              <a:t> is an effort to prevent or reduce the severity of bodily </a:t>
            </a:r>
            <a:r>
              <a:rPr lang="en-US" b="1" dirty="0" smtClean="0"/>
              <a:t>injuries </a:t>
            </a:r>
            <a:r>
              <a:rPr lang="en-US" dirty="0" smtClean="0"/>
              <a:t>caused </a:t>
            </a:r>
            <a:r>
              <a:rPr lang="en-US" dirty="0"/>
              <a:t>by external mechanisms, such as accidents, before they occur</a:t>
            </a:r>
            <a:r>
              <a:rPr lang="en-US" dirty="0" smtClean="0"/>
              <a:t>. They are:</a:t>
            </a:r>
          </a:p>
          <a:p>
            <a:r>
              <a:rPr lang="en-US" b="1" dirty="0" smtClean="0">
                <a:hlinkClick r:id="rId3" tooltip="Bicycle safety"/>
              </a:rPr>
              <a:t>Bicycle safety</a:t>
            </a:r>
            <a:r>
              <a:rPr lang="en-US" b="1" dirty="0" smtClean="0"/>
              <a:t>, </a:t>
            </a:r>
            <a:r>
              <a:rPr lang="en-US" b="1" dirty="0" smtClean="0">
                <a:hlinkClick r:id="rId4" tooltip="Boat safety"/>
              </a:rPr>
              <a:t>Boat</a:t>
            </a:r>
            <a:r>
              <a:rPr lang="en-US" b="1" dirty="0"/>
              <a:t> and </a:t>
            </a:r>
            <a:r>
              <a:rPr lang="en-US" b="1" dirty="0">
                <a:hlinkClick r:id="rId5" tooltip="Water safety"/>
              </a:rPr>
              <a:t>water </a:t>
            </a:r>
            <a:r>
              <a:rPr lang="en-US" b="1" dirty="0" smtClean="0">
                <a:hlinkClick r:id="rId5" tooltip="Water safety"/>
              </a:rPr>
              <a:t>safety</a:t>
            </a:r>
            <a:r>
              <a:rPr lang="en-US" b="1" dirty="0" smtClean="0"/>
              <a:t>,  </a:t>
            </a:r>
            <a:r>
              <a:rPr lang="en-US" b="1" dirty="0" smtClean="0">
                <a:hlinkClick r:id="rId6" tooltip="Child passenger safety (page does not exist)"/>
              </a:rPr>
              <a:t>Child </a:t>
            </a:r>
            <a:r>
              <a:rPr lang="en-US" b="1" dirty="0">
                <a:hlinkClick r:id="rId6" tooltip="Child passenger safety (page does not exist)"/>
              </a:rPr>
              <a:t>passenger </a:t>
            </a:r>
            <a:r>
              <a:rPr lang="en-US" b="1" dirty="0" smtClean="0">
                <a:hlinkClick r:id="rId6" tooltip="Child passenger safety (page does not exist)"/>
              </a:rPr>
              <a:t>safety</a:t>
            </a:r>
            <a:r>
              <a:rPr lang="en-US" b="1" dirty="0" smtClean="0"/>
              <a:t>, </a:t>
            </a:r>
            <a:r>
              <a:rPr lang="en-US" b="1" dirty="0" smtClean="0">
                <a:hlinkClick r:id="rId7" tooltip="Product recall"/>
              </a:rPr>
              <a:t>Consumer </a:t>
            </a:r>
            <a:r>
              <a:rPr lang="en-US" b="1" dirty="0">
                <a:hlinkClick r:id="rId7" tooltip="Product recall"/>
              </a:rPr>
              <a:t>product </a:t>
            </a:r>
            <a:r>
              <a:rPr lang="en-US" b="1" dirty="0" smtClean="0">
                <a:hlinkClick r:id="rId7" tooltip="Product recall"/>
              </a:rPr>
              <a:t>safety</a:t>
            </a:r>
            <a:r>
              <a:rPr lang="en-US" b="1" dirty="0" smtClean="0"/>
              <a:t>, </a:t>
            </a:r>
            <a:r>
              <a:rPr lang="en-US" b="1" dirty="0" smtClean="0">
                <a:hlinkClick r:id="rId8" tooltip="Gun safety"/>
              </a:rPr>
              <a:t>Firearm safety</a:t>
            </a:r>
            <a:r>
              <a:rPr lang="en-US" b="1" dirty="0" smtClean="0"/>
              <a:t>, </a:t>
            </a:r>
            <a:r>
              <a:rPr lang="en-US" b="1" dirty="0" smtClean="0">
                <a:hlinkClick r:id="rId9" tooltip="Fire safety"/>
              </a:rPr>
              <a:t>Fire</a:t>
            </a:r>
            <a:r>
              <a:rPr lang="en-US" b="1" dirty="0"/>
              <a:t> and </a:t>
            </a:r>
            <a:r>
              <a:rPr lang="en-US" b="1" dirty="0">
                <a:hlinkClick r:id="rId10" tooltip="Burn safety (page does not exist)"/>
              </a:rPr>
              <a:t>burn </a:t>
            </a:r>
            <a:r>
              <a:rPr lang="en-US" b="1" dirty="0" smtClean="0">
                <a:hlinkClick r:id="rId10" tooltip="Burn safety (page does not exist)"/>
              </a:rPr>
              <a:t>safety</a:t>
            </a:r>
            <a:r>
              <a:rPr lang="en-US" b="1" dirty="0" smtClean="0"/>
              <a:t>.</a:t>
            </a:r>
          </a:p>
          <a:p>
            <a:r>
              <a:rPr lang="en-US" b="1" dirty="0" smtClean="0"/>
              <a:t>Home safety, </a:t>
            </a:r>
            <a:r>
              <a:rPr lang="en-US" b="1" dirty="0" smtClean="0">
                <a:hlinkClick r:id="rId11" tooltip="Impaired driving"/>
              </a:rPr>
              <a:t>Impaired driving</a:t>
            </a:r>
            <a:r>
              <a:rPr lang="en-US" b="1" dirty="0" smtClean="0"/>
              <a:t>, </a:t>
            </a:r>
            <a:r>
              <a:rPr lang="en-US" b="1" u="sng" dirty="0" smtClean="0">
                <a:hlinkClick r:id="rId12"/>
              </a:rPr>
              <a:t>Pedestrian safety</a:t>
            </a:r>
            <a:r>
              <a:rPr lang="en-US" b="1" dirty="0" smtClean="0"/>
              <a:t>, </a:t>
            </a:r>
            <a:r>
              <a:rPr lang="en-US" b="1" dirty="0" smtClean="0">
                <a:hlinkClick r:id="rId13" tooltip="Poison control"/>
              </a:rPr>
              <a:t>Poison control</a:t>
            </a:r>
            <a:r>
              <a:rPr lang="en-US" b="1" dirty="0" smtClean="0"/>
              <a:t>,  </a:t>
            </a:r>
            <a:r>
              <a:rPr lang="en-US" b="1" dirty="0" smtClean="0">
                <a:hlinkClick r:id="rId14" tooltip="Toy safety"/>
              </a:rPr>
              <a:t>Toy safety</a:t>
            </a:r>
            <a:r>
              <a:rPr lang="en-US" b="1" dirty="0" smtClean="0"/>
              <a:t>, </a:t>
            </a:r>
            <a:r>
              <a:rPr lang="en-US" b="1" dirty="0" smtClean="0">
                <a:hlinkClick r:id="rId15" tooltip="Road-traffic safety"/>
              </a:rPr>
              <a:t>Traffic safety</a:t>
            </a:r>
            <a:r>
              <a:rPr lang="en-US" b="1" dirty="0" smtClean="0"/>
              <a:t>, </a:t>
            </a:r>
            <a:r>
              <a:rPr lang="en-US" b="1" dirty="0" smtClean="0">
                <a:hlinkClick r:id="rId16" tooltip="Sports injury"/>
              </a:rPr>
              <a:t>Sports </a:t>
            </a:r>
            <a:r>
              <a:rPr lang="en-US" b="1" dirty="0">
                <a:hlinkClick r:id="rId16" tooltip="Sports injury"/>
              </a:rPr>
              <a:t>injury</a:t>
            </a:r>
            <a:r>
              <a:rPr lang="en-US" b="1" dirty="0"/>
              <a:t> </a:t>
            </a:r>
            <a:r>
              <a:rPr lang="en-US" b="1" dirty="0" smtClean="0"/>
              <a:t>safety, </a:t>
            </a:r>
            <a:r>
              <a:rPr lang="en-US" b="1" dirty="0" smtClean="0">
                <a:hlinkClick r:id="rId17" tooltip="Occupational safety and health"/>
              </a:rPr>
              <a:t>Occupational </a:t>
            </a:r>
            <a:r>
              <a:rPr lang="en-US" b="1" dirty="0">
                <a:hlinkClick r:id="rId17" tooltip="Occupational safety and health"/>
              </a:rPr>
              <a:t>safety and </a:t>
            </a:r>
            <a:r>
              <a:rPr lang="en-US" b="1" dirty="0" smtClean="0">
                <a:hlinkClick r:id="rId17" tooltip="Occupational safety and health"/>
              </a:rPr>
              <a:t>health</a:t>
            </a:r>
            <a:r>
              <a:rPr lang="en-US" b="1" dirty="0" smtClean="0"/>
              <a:t>, old age </a:t>
            </a:r>
            <a:r>
              <a:rPr lang="en-US" b="1" dirty="0" err="1" smtClean="0"/>
              <a:t>safty</a:t>
            </a:r>
            <a:r>
              <a:rPr lang="en-US" b="1" dirty="0" smtClean="0"/>
              <a:t>, poisoning </a:t>
            </a:r>
            <a:r>
              <a:rPr lang="en-US" b="1" dirty="0" err="1" smtClean="0"/>
              <a:t>safty</a:t>
            </a:r>
            <a:r>
              <a:rPr lang="en-US" b="1" dirty="0" smtClean="0"/>
              <a:t>, drug </a:t>
            </a:r>
            <a:r>
              <a:rPr lang="en-US" b="1" dirty="0" err="1" smtClean="0"/>
              <a:t>safty</a:t>
            </a:r>
            <a:r>
              <a:rPr lang="en-US" b="1" dirty="0" smtClean="0"/>
              <a:t>, violence  etc.</a:t>
            </a:r>
            <a:endParaRPr lang="en-US" b="1" dirty="0"/>
          </a:p>
          <a:p>
            <a:endParaRPr lang="en-US" b="1" dirty="0"/>
          </a:p>
        </p:txBody>
      </p:sp>
    </p:spTree>
    <p:extLst>
      <p:ext uri="{BB962C8B-B14F-4D97-AF65-F5344CB8AC3E}">
        <p14:creationId xmlns:p14="http://schemas.microsoft.com/office/powerpoint/2010/main" xmlns="" val="3530838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Disease prevention action:</a:t>
            </a:r>
            <a:endParaRPr lang="en-US" dirty="0"/>
          </a:p>
        </p:txBody>
      </p:sp>
      <p:sp>
        <p:nvSpPr>
          <p:cNvPr id="3" name="Content Placeholder 2"/>
          <p:cNvSpPr>
            <a:spLocks noGrp="1"/>
          </p:cNvSpPr>
          <p:nvPr>
            <p:ph idx="1"/>
          </p:nvPr>
        </p:nvSpPr>
        <p:spPr/>
        <p:txBody>
          <a:bodyPr/>
          <a:lstStyle/>
          <a:p>
            <a:pPr marL="0" indent="0">
              <a:buNone/>
            </a:pPr>
            <a:r>
              <a:rPr lang="en-US" dirty="0" smtClean="0"/>
              <a:t>Definition of disease:</a:t>
            </a:r>
          </a:p>
          <a:p>
            <a:r>
              <a:rPr lang="en-US" dirty="0" smtClean="0"/>
              <a:t>A</a:t>
            </a:r>
            <a:r>
              <a:rPr lang="en-US" dirty="0"/>
              <a:t> </a:t>
            </a:r>
            <a:r>
              <a:rPr lang="en-US" b="1" dirty="0"/>
              <a:t>disease</a:t>
            </a:r>
            <a:r>
              <a:rPr lang="en-US" dirty="0"/>
              <a:t> is any condition which results in the </a:t>
            </a:r>
            <a:r>
              <a:rPr lang="en-US" b="1" dirty="0"/>
              <a:t>disorder</a:t>
            </a:r>
            <a:r>
              <a:rPr lang="en-US" dirty="0"/>
              <a:t> of a structure or function in a living organism that is not due to any external injury. </a:t>
            </a:r>
            <a:endParaRPr lang="en-US" dirty="0" smtClean="0"/>
          </a:p>
          <a:p>
            <a:r>
              <a:rPr lang="en-US" dirty="0" smtClean="0"/>
              <a:t>The </a:t>
            </a:r>
            <a:r>
              <a:rPr lang="en-US" dirty="0"/>
              <a:t>study of </a:t>
            </a:r>
            <a:r>
              <a:rPr lang="en-US" b="1" dirty="0"/>
              <a:t>disease</a:t>
            </a:r>
            <a:r>
              <a:rPr lang="en-US" dirty="0"/>
              <a:t> is called pathology, which includes the study of cause. </a:t>
            </a:r>
            <a:endParaRPr lang="en-US" dirty="0" smtClean="0"/>
          </a:p>
          <a:p>
            <a:r>
              <a:rPr lang="en-US" b="1" dirty="0" smtClean="0"/>
              <a:t>Disease</a:t>
            </a:r>
            <a:r>
              <a:rPr lang="en-US" dirty="0"/>
              <a:t> is often construed as a medical condition associated with specific symptoms and signs</a:t>
            </a:r>
          </a:p>
        </p:txBody>
      </p:sp>
    </p:spTree>
    <p:extLst>
      <p:ext uri="{BB962C8B-B14F-4D97-AF65-F5344CB8AC3E}">
        <p14:creationId xmlns:p14="http://schemas.microsoft.com/office/powerpoint/2010/main" xmlns="" val="1257057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Preventing the Spread of Infectious Diseases</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fontAlgn="base"/>
            <a:r>
              <a:rPr lang="en-US" dirty="0"/>
              <a:t>Decrease your risk of infecting yourself or others:</a:t>
            </a:r>
          </a:p>
          <a:p>
            <a:pPr fontAlgn="base"/>
            <a:r>
              <a:rPr lang="en-US" b="1" dirty="0"/>
              <a:t>Wash your hands often.</a:t>
            </a:r>
            <a:r>
              <a:rPr lang="en-US" dirty="0"/>
              <a:t> This is especially important before and after preparing food, before eating and after using the toilet.</a:t>
            </a:r>
          </a:p>
          <a:p>
            <a:pPr fontAlgn="base"/>
            <a:r>
              <a:rPr lang="en-US" b="1" dirty="0"/>
              <a:t>Get vaccinated.</a:t>
            </a:r>
            <a:r>
              <a:rPr lang="en-US" dirty="0"/>
              <a:t> Immunization can drastically reduce your chances of contracting many diseases. Keep your recommended vaccinations up-to-date.</a:t>
            </a:r>
          </a:p>
          <a:p>
            <a:pPr fontAlgn="base"/>
            <a:r>
              <a:rPr lang="en-US" b="1" dirty="0"/>
              <a:t>Use antibiotics sensibly.</a:t>
            </a:r>
            <a:r>
              <a:rPr lang="en-US" dirty="0"/>
              <a:t> Take antibiotics only when prescribed. Unless otherwise directed, or unless you are allergic to them, take all prescribed doses of your antibiotic, even if you begin to feel better before you have completed the medication.</a:t>
            </a:r>
          </a:p>
          <a:p>
            <a:pPr fontAlgn="base"/>
            <a:r>
              <a:rPr lang="en-US" b="1" dirty="0"/>
              <a:t>Stay at home if you have signs and symptoms of an infection.</a:t>
            </a:r>
            <a:r>
              <a:rPr lang="en-US" dirty="0"/>
              <a:t> Don't go to work or class if you're vomiting, have diarrhea or are running a fever.</a:t>
            </a:r>
          </a:p>
          <a:p>
            <a:pPr fontAlgn="base"/>
            <a:r>
              <a:rPr lang="en-US" b="1" dirty="0"/>
              <a:t>Be smart about food preparation.</a:t>
            </a:r>
            <a:r>
              <a:rPr lang="en-US" dirty="0"/>
              <a:t> Keep counters and other kitchen surfaces clean when preparing meals. In addition, promptly refrigerate leftovers. Don't let cooked foods remain at room temperature for an extended period of time.</a:t>
            </a:r>
          </a:p>
          <a:p>
            <a:endParaRPr lang="en-US" dirty="0"/>
          </a:p>
        </p:txBody>
      </p:sp>
    </p:spTree>
    <p:extLst>
      <p:ext uri="{BB962C8B-B14F-4D97-AF65-F5344CB8AC3E}">
        <p14:creationId xmlns:p14="http://schemas.microsoft.com/office/powerpoint/2010/main" xmlns="" val="845795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TotalTime>
  <Words>426</Words>
  <Application>Microsoft Office PowerPoint</Application>
  <PresentationFormat>Custom</PresentationFormat>
  <Paragraphs>96</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Public health core action domain:</vt:lpstr>
      <vt:lpstr>               Health promoting action:</vt:lpstr>
      <vt:lpstr>Cont…</vt:lpstr>
      <vt:lpstr>Cont….</vt:lpstr>
      <vt:lpstr>Health risk factors:</vt:lpstr>
      <vt:lpstr>Injuries and disease prevention action:</vt:lpstr>
      <vt:lpstr>Prevention of injuries:</vt:lpstr>
      <vt:lpstr>Disease prevention action:</vt:lpstr>
      <vt:lpstr>Preventing the Spread of Infectious Diseases </vt:lpstr>
      <vt:lpstr>Cont…</vt:lpstr>
      <vt:lpstr>Health protecting actions:</vt:lpstr>
      <vt:lpstr>Epidemic control action:</vt:lpstr>
      <vt:lpstr>Cont…</vt:lpstr>
      <vt:lpstr>Action leading to early detection of epidemic:</vt:lpstr>
      <vt:lpstr>Cont…</vt:lpstr>
      <vt:lpstr>Treatment and compliance to treatment resume:</vt:lpstr>
      <vt:lpstr>Patients’ compliance to treatment resume</vt:lpstr>
      <vt:lpstr>Slide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health core action domain:</dc:title>
  <dc:creator>Minraj</dc:creator>
  <cp:lastModifiedBy>ACER</cp:lastModifiedBy>
  <cp:revision>20</cp:revision>
  <dcterms:created xsi:type="dcterms:W3CDTF">2018-05-20T02:56:42Z</dcterms:created>
  <dcterms:modified xsi:type="dcterms:W3CDTF">2022-06-21T02:53:25Z</dcterms:modified>
</cp:coreProperties>
</file>