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89" r:id="rId3"/>
    <p:sldId id="290" r:id="rId4"/>
    <p:sldId id="291" r:id="rId5"/>
    <p:sldId id="273" r:id="rId6"/>
    <p:sldId id="258" r:id="rId7"/>
    <p:sldId id="292" r:id="rId8"/>
    <p:sldId id="293" r:id="rId9"/>
    <p:sldId id="294" r:id="rId10"/>
    <p:sldId id="295" r:id="rId11"/>
    <p:sldId id="296" r:id="rId12"/>
    <p:sldId id="259" r:id="rId13"/>
    <p:sldId id="261" r:id="rId14"/>
    <p:sldId id="262" r:id="rId15"/>
    <p:sldId id="263" r:id="rId16"/>
    <p:sldId id="285" r:id="rId17"/>
    <p:sldId id="274" r:id="rId18"/>
    <p:sldId id="264" r:id="rId19"/>
    <p:sldId id="265" r:id="rId20"/>
    <p:sldId id="286" r:id="rId21"/>
    <p:sldId id="287" r:id="rId22"/>
    <p:sldId id="266" r:id="rId23"/>
    <p:sldId id="267" r:id="rId24"/>
    <p:sldId id="268" r:id="rId25"/>
    <p:sldId id="269" r:id="rId26"/>
    <p:sldId id="270" r:id="rId27"/>
    <p:sldId id="271" r:id="rId28"/>
    <p:sldId id="298" r:id="rId29"/>
    <p:sldId id="299" r:id="rId30"/>
    <p:sldId id="301" r:id="rId31"/>
    <p:sldId id="302" r:id="rId32"/>
    <p:sldId id="303" r:id="rId33"/>
    <p:sldId id="300" r:id="rId34"/>
    <p:sldId id="297" r:id="rId3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1"/>
    <p:restoredTop sz="94694"/>
  </p:normalViewPr>
  <p:slideViewPr>
    <p:cSldViewPr>
      <p:cViewPr varScale="1">
        <p:scale>
          <a:sx n="117" d="100"/>
          <a:sy n="117" d="100"/>
        </p:scale>
        <p:origin x="1928" y="168"/>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3">
        <a:schemeClr val="bg1"/>
      </p:bgRef>
    </p:bg>
    <p:spTree>
      <p:nvGrpSpPr>
        <p:cNvPr id="1" name=""/>
        <p:cNvGrpSpPr/>
        <p:nvPr/>
      </p:nvGrpSpPr>
      <p:grpSpPr>
        <a:xfrm>
          <a:off x="0" y="0"/>
          <a:ext cx="0" cy="0"/>
          <a:chOff x="0" y="0"/>
          <a:chExt cx="0" cy="0"/>
        </a:xfrm>
      </p:grpSpPr>
      <p:sp>
        <p:nvSpPr>
          <p:cNvPr id="12" name="Rectangle 11"/>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13" name="Rounded Rectangle 12"/>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9" name="Subtitle 8"/>
          <p:cNvSpPr>
            <a:spLocks noGrp="1"/>
          </p:cNvSpPr>
          <p:nvPr>
            <p:ph type="subTitle" idx="1"/>
          </p:nvPr>
        </p:nvSpPr>
        <p:spPr>
          <a:xfrm>
            <a:off x="1295400" y="3200400"/>
            <a:ext cx="6400800" cy="1600200"/>
          </a:xfrm>
        </p:spPr>
        <p:txBody>
          <a:bodyPr/>
          <a:lstStyle>
            <a:lvl1pPr marL="0" indent="0" algn="ctr">
              <a:buNone/>
              <a:defRPr sz="26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a:t>Click to edit Master subtitle style</a:t>
            </a:r>
          </a:p>
        </p:txBody>
      </p:sp>
      <p:sp>
        <p:nvSpPr>
          <p:cNvPr id="28" name="Date Placeholder 27"/>
          <p:cNvSpPr>
            <a:spLocks noGrp="1"/>
          </p:cNvSpPr>
          <p:nvPr>
            <p:ph type="dt" sz="half" idx="10"/>
          </p:nvPr>
        </p:nvSpPr>
        <p:spPr/>
        <p:txBody>
          <a:bodyPr/>
          <a:lstStyle/>
          <a:p>
            <a:fld id="{8D848C9E-F6F8-4433-9191-793EC8FFE05D}" type="datetimeFigureOut">
              <a:rPr lang="en-US" smtClean="0"/>
              <a:pPr/>
              <a:t>5/7/24</a:t>
            </a:fld>
            <a:endParaRPr lang="en-US"/>
          </a:p>
        </p:txBody>
      </p:sp>
      <p:sp>
        <p:nvSpPr>
          <p:cNvPr id="17" name="Footer Placeholder 16"/>
          <p:cNvSpPr>
            <a:spLocks noGrp="1"/>
          </p:cNvSpPr>
          <p:nvPr>
            <p:ph type="ftr" sz="quarter" idx="11"/>
          </p:nvPr>
        </p:nvSpPr>
        <p:spPr/>
        <p:txBody>
          <a:bodyPr/>
          <a:lstStyle/>
          <a:p>
            <a:endParaRPr lang="en-US"/>
          </a:p>
        </p:txBody>
      </p:sp>
      <p:sp>
        <p:nvSpPr>
          <p:cNvPr id="29" name="Slide Number Placeholder 28"/>
          <p:cNvSpPr>
            <a:spLocks noGrp="1"/>
          </p:cNvSpPr>
          <p:nvPr>
            <p:ph type="sldNum" sz="quarter" idx="12"/>
          </p:nvPr>
        </p:nvSpPr>
        <p:spPr/>
        <p:txBody>
          <a:bodyPr lIns="0" tIns="0" rIns="0" bIns="0">
            <a:noAutofit/>
          </a:bodyPr>
          <a:lstStyle>
            <a:lvl1pPr>
              <a:defRPr sz="1400">
                <a:solidFill>
                  <a:srgbClr val="FFFFFF"/>
                </a:solidFill>
              </a:defRPr>
            </a:lvl1pPr>
          </a:lstStyle>
          <a:p>
            <a:fld id="{9C39F075-3CA2-4AF4-9059-0AB87DCCB275}" type="slidenum">
              <a:rPr lang="en-US" smtClean="0"/>
              <a:pPr/>
              <a:t>‹#›</a:t>
            </a:fld>
            <a:endParaRPr lang="en-US"/>
          </a:p>
        </p:txBody>
      </p:sp>
      <p:sp>
        <p:nvSpPr>
          <p:cNvPr id="7" name="Rectangle 6"/>
          <p:cNvSpPr/>
          <p:nvPr/>
        </p:nvSpPr>
        <p:spPr>
          <a:xfrm>
            <a:off x="62931" y="1449303"/>
            <a:ext cx="9021537" cy="1527349"/>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a:xfrm>
            <a:off x="62931" y="1396720"/>
            <a:ext cx="9021537" cy="120580"/>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a:xfrm>
            <a:off x="62931" y="2976649"/>
            <a:ext cx="9021537" cy="110532"/>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Title 7"/>
          <p:cNvSpPr>
            <a:spLocks noGrp="1"/>
          </p:cNvSpPr>
          <p:nvPr>
            <p:ph type="ctrTitle"/>
          </p:nvPr>
        </p:nvSpPr>
        <p:spPr>
          <a:xfrm>
            <a:off x="457200" y="1505930"/>
            <a:ext cx="8229600" cy="1470025"/>
          </a:xfrm>
        </p:spPr>
        <p:txBody>
          <a:bodyPr anchor="ctr"/>
          <a:lstStyle>
            <a:lvl1pPr algn="ctr">
              <a:defRPr lang="en-US" dirty="0">
                <a:solidFill>
                  <a:srgbClr val="FFFFFF"/>
                </a:solidFill>
              </a:defRPr>
            </a:lvl1pPr>
          </a:lstStyle>
          <a:p>
            <a:r>
              <a:rPr kumimoji="0" lang="en-US"/>
              <a:t>Click to edit Master title style</a:t>
            </a:r>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8D848C9E-F6F8-4433-9191-793EC8FFE05D}" type="datetimeFigureOut">
              <a:rPr lang="en-US" smtClean="0"/>
              <a:pPr/>
              <a:t>5/7/24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C39F075-3CA2-4AF4-9059-0AB87DCCB275}"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41"/>
            <a:ext cx="2011680" cy="5851525"/>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914400" y="274640"/>
            <a:ext cx="5562600" cy="5851525"/>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8D848C9E-F6F8-4433-9191-793EC8FFE05D}" type="datetimeFigureOut">
              <a:rPr lang="en-US" smtClean="0"/>
              <a:pPr/>
              <a:t>5/7/24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C39F075-3CA2-4AF4-9059-0AB87DCCB275}"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4" name="Date Placeholder 3"/>
          <p:cNvSpPr>
            <a:spLocks noGrp="1"/>
          </p:cNvSpPr>
          <p:nvPr>
            <p:ph type="dt" sz="half" idx="10"/>
          </p:nvPr>
        </p:nvSpPr>
        <p:spPr/>
        <p:txBody>
          <a:bodyPr/>
          <a:lstStyle/>
          <a:p>
            <a:fld id="{8D848C9E-F6F8-4433-9191-793EC8FFE05D}" type="datetimeFigureOut">
              <a:rPr lang="en-US" smtClean="0"/>
              <a:pPr/>
              <a:t>5/7/24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C39F075-3CA2-4AF4-9059-0AB87DCCB275}" type="slidenum">
              <a:rPr lang="en-US" smtClean="0"/>
              <a:pPr/>
              <a:t>‹#›</a:t>
            </a:fld>
            <a:endParaRPr lang="en-US"/>
          </a:p>
        </p:txBody>
      </p:sp>
      <p:sp>
        <p:nvSpPr>
          <p:cNvPr id="8" name="Content Placeholder 7"/>
          <p:cNvSpPr>
            <a:spLocks noGrp="1"/>
          </p:cNvSpPr>
          <p:nvPr>
            <p:ph sz="quarter" idx="1"/>
          </p:nvPr>
        </p:nvSpPr>
        <p:spPr>
          <a:xfrm>
            <a:off x="914400" y="1447800"/>
            <a:ext cx="7772400" cy="4572000"/>
          </a:xfrm>
        </p:spPr>
        <p:txBody>
          <a:bodyPr vert="horz"/>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3">
        <a:schemeClr val="bg1"/>
      </p:bgRef>
    </p:bg>
    <p:spTree>
      <p:nvGrpSpPr>
        <p:cNvPr id="1" name=""/>
        <p:cNvGrpSpPr/>
        <p:nvPr/>
      </p:nvGrpSpPr>
      <p:grpSpPr>
        <a:xfrm>
          <a:off x="0" y="0"/>
          <a:ext cx="0" cy="0"/>
          <a:chOff x="0" y="0"/>
          <a:chExt cx="0" cy="0"/>
        </a:xfrm>
      </p:grpSpPr>
      <p:sp>
        <p:nvSpPr>
          <p:cNvPr id="11" name="Rectangle 10"/>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10" name="Rounded Rectangle 9"/>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3">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722313" y="952500"/>
            <a:ext cx="7772400" cy="1362075"/>
          </a:xfrm>
        </p:spPr>
        <p:txBody>
          <a:bodyPr anchor="b" anchorCtr="0"/>
          <a:lstStyle>
            <a:lvl1pPr algn="l">
              <a:buNone/>
              <a:defRPr sz="4000" b="0" cap="none"/>
            </a:lvl1pPr>
          </a:lstStyle>
          <a:p>
            <a:r>
              <a:rPr kumimoji="0" lang="en-US"/>
              <a:t>Click to edit Master title style</a:t>
            </a:r>
          </a:p>
        </p:txBody>
      </p:sp>
      <p:sp>
        <p:nvSpPr>
          <p:cNvPr id="3" name="Text Placeholder 2"/>
          <p:cNvSpPr>
            <a:spLocks noGrp="1"/>
          </p:cNvSpPr>
          <p:nvPr>
            <p:ph type="body" idx="1"/>
          </p:nvPr>
        </p:nvSpPr>
        <p:spPr>
          <a:xfrm>
            <a:off x="722313" y="2547938"/>
            <a:ext cx="7772400" cy="1338262"/>
          </a:xfrm>
        </p:spPr>
        <p:txBody>
          <a:bodyPr anchor="t" anchorCtr="0"/>
          <a:lstStyle>
            <a:lvl1pPr marL="0" indent="0">
              <a:buNone/>
              <a:defRPr sz="24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a:t>Click to edit Master text styles</a:t>
            </a:r>
          </a:p>
        </p:txBody>
      </p:sp>
      <p:sp>
        <p:nvSpPr>
          <p:cNvPr id="4" name="Date Placeholder 3"/>
          <p:cNvSpPr>
            <a:spLocks noGrp="1"/>
          </p:cNvSpPr>
          <p:nvPr>
            <p:ph type="dt" sz="half" idx="10"/>
          </p:nvPr>
        </p:nvSpPr>
        <p:spPr/>
        <p:txBody>
          <a:bodyPr/>
          <a:lstStyle/>
          <a:p>
            <a:fld id="{8D848C9E-F6F8-4433-9191-793EC8FFE05D}" type="datetimeFigureOut">
              <a:rPr lang="en-US" smtClean="0"/>
              <a:pPr/>
              <a:t>5/7/24</a:t>
            </a:fld>
            <a:endParaRPr lang="en-US"/>
          </a:p>
        </p:txBody>
      </p:sp>
      <p:sp>
        <p:nvSpPr>
          <p:cNvPr id="5" name="Footer Placeholder 4"/>
          <p:cNvSpPr>
            <a:spLocks noGrp="1"/>
          </p:cNvSpPr>
          <p:nvPr>
            <p:ph type="ftr" sz="quarter" idx="11"/>
          </p:nvPr>
        </p:nvSpPr>
        <p:spPr>
          <a:xfrm>
            <a:off x="800100" y="6172200"/>
            <a:ext cx="4000500" cy="457200"/>
          </a:xfrm>
        </p:spPr>
        <p:txBody>
          <a:bodyPr/>
          <a:lstStyle/>
          <a:p>
            <a:endParaRPr lang="en-US"/>
          </a:p>
        </p:txBody>
      </p:sp>
      <p:sp>
        <p:nvSpPr>
          <p:cNvPr id="7" name="Rectangle 6"/>
          <p:cNvSpPr/>
          <p:nvPr/>
        </p:nvSpPr>
        <p:spPr>
          <a:xfrm flipV="1">
            <a:off x="69412" y="2376830"/>
            <a:ext cx="9013515"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Rectangle 7"/>
          <p:cNvSpPr/>
          <p:nvPr/>
        </p:nvSpPr>
        <p:spPr>
          <a:xfrm>
            <a:off x="69146" y="2341475"/>
            <a:ext cx="9013781"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Rectangle 8"/>
          <p:cNvSpPr/>
          <p:nvPr/>
        </p:nvSpPr>
        <p:spPr>
          <a:xfrm>
            <a:off x="68306" y="2468880"/>
            <a:ext cx="9014621" cy="45720"/>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Slide Number Placeholder 5"/>
          <p:cNvSpPr>
            <a:spLocks noGrp="1"/>
          </p:cNvSpPr>
          <p:nvPr>
            <p:ph type="sldNum" sz="quarter" idx="12"/>
          </p:nvPr>
        </p:nvSpPr>
        <p:spPr>
          <a:xfrm>
            <a:off x="146304" y="6208776"/>
            <a:ext cx="457200" cy="457200"/>
          </a:xfrm>
        </p:spPr>
        <p:txBody>
          <a:bodyPr/>
          <a:lstStyle/>
          <a:p>
            <a:fld id="{9C39F075-3CA2-4AF4-9059-0AB87DCCB275}"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5" name="Date Placeholder 4"/>
          <p:cNvSpPr>
            <a:spLocks noGrp="1"/>
          </p:cNvSpPr>
          <p:nvPr>
            <p:ph type="dt" sz="half" idx="10"/>
          </p:nvPr>
        </p:nvSpPr>
        <p:spPr/>
        <p:txBody>
          <a:bodyPr/>
          <a:lstStyle/>
          <a:p>
            <a:fld id="{8D848C9E-F6F8-4433-9191-793EC8FFE05D}" type="datetimeFigureOut">
              <a:rPr lang="en-US" smtClean="0"/>
              <a:pPr/>
              <a:t>5/7/24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C39F075-3CA2-4AF4-9059-0AB87DCCB275}" type="slidenum">
              <a:rPr lang="en-US" smtClean="0"/>
              <a:pPr/>
              <a:t>‹#›</a:t>
            </a:fld>
            <a:endParaRPr lang="en-US"/>
          </a:p>
        </p:txBody>
      </p:sp>
      <p:sp>
        <p:nvSpPr>
          <p:cNvPr id="9" name="Content Placeholder 8"/>
          <p:cNvSpPr>
            <a:spLocks noGrp="1"/>
          </p:cNvSpPr>
          <p:nvPr>
            <p:ph sz="quarter" idx="1"/>
          </p:nvPr>
        </p:nvSpPr>
        <p:spPr>
          <a:xfrm>
            <a:off x="914400" y="1447800"/>
            <a:ext cx="3749040" cy="4572000"/>
          </a:xfrm>
        </p:spPr>
        <p:txBody>
          <a:bodyPr vert="horz"/>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1" name="Content Placeholder 10"/>
          <p:cNvSpPr>
            <a:spLocks noGrp="1"/>
          </p:cNvSpPr>
          <p:nvPr>
            <p:ph sz="quarter" idx="2"/>
          </p:nvPr>
        </p:nvSpPr>
        <p:spPr>
          <a:xfrm>
            <a:off x="4933950" y="1447800"/>
            <a:ext cx="3749040" cy="4572000"/>
          </a:xfrm>
        </p:spPr>
        <p:txBody>
          <a:bodyPr vert="horz"/>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914400" y="273050"/>
            <a:ext cx="7772400" cy="1143000"/>
          </a:xfrm>
        </p:spPr>
        <p:txBody>
          <a:bodyPr anchor="b" anchorCtr="0"/>
          <a:lstStyle>
            <a:lvl1pPr>
              <a:defRPr/>
            </a:lvl1pPr>
          </a:lstStyle>
          <a:p>
            <a:r>
              <a:rPr kumimoji="0" lang="en-US"/>
              <a:t>Click to edit Master title style</a:t>
            </a:r>
          </a:p>
        </p:txBody>
      </p:sp>
      <p:sp>
        <p:nvSpPr>
          <p:cNvPr id="3" name="Text Placeholder 2"/>
          <p:cNvSpPr>
            <a:spLocks noGrp="1"/>
          </p:cNvSpPr>
          <p:nvPr>
            <p:ph type="body" idx="1"/>
          </p:nvPr>
        </p:nvSpPr>
        <p:spPr>
          <a:xfrm>
            <a:off x="9144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4" name="Text Placeholder 3"/>
          <p:cNvSpPr>
            <a:spLocks noGrp="1"/>
          </p:cNvSpPr>
          <p:nvPr>
            <p:ph type="body" sz="half" idx="3"/>
          </p:nvPr>
        </p:nvSpPr>
        <p:spPr>
          <a:xfrm>
            <a:off x="49530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7" name="Date Placeholder 6"/>
          <p:cNvSpPr>
            <a:spLocks noGrp="1"/>
          </p:cNvSpPr>
          <p:nvPr>
            <p:ph type="dt" sz="half" idx="10"/>
          </p:nvPr>
        </p:nvSpPr>
        <p:spPr/>
        <p:txBody>
          <a:bodyPr/>
          <a:lstStyle/>
          <a:p>
            <a:fld id="{8D848C9E-F6F8-4433-9191-793EC8FFE05D}" type="datetimeFigureOut">
              <a:rPr lang="en-US" smtClean="0"/>
              <a:pPr/>
              <a:t>5/7/24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C39F075-3CA2-4AF4-9059-0AB87DCCB275}" type="slidenum">
              <a:rPr lang="en-US" smtClean="0"/>
              <a:pPr/>
              <a:t>‹#›</a:t>
            </a:fld>
            <a:endParaRPr lang="en-US"/>
          </a:p>
        </p:txBody>
      </p:sp>
      <p:sp>
        <p:nvSpPr>
          <p:cNvPr id="11" name="Content Placeholder 10"/>
          <p:cNvSpPr>
            <a:spLocks noGrp="1"/>
          </p:cNvSpPr>
          <p:nvPr>
            <p:ph sz="half" idx="2"/>
          </p:nvPr>
        </p:nvSpPr>
        <p:spPr>
          <a:xfrm>
            <a:off x="914400" y="2247900"/>
            <a:ext cx="3733800" cy="3886200"/>
          </a:xfrm>
        </p:spPr>
        <p:txBody>
          <a:bodyPr vert="horz"/>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3" name="Content Placeholder 12"/>
          <p:cNvSpPr>
            <a:spLocks noGrp="1"/>
          </p:cNvSpPr>
          <p:nvPr>
            <p:ph sz="half" idx="4"/>
          </p:nvPr>
        </p:nvSpPr>
        <p:spPr>
          <a:xfrm>
            <a:off x="4953000" y="2247900"/>
            <a:ext cx="3733800" cy="3886200"/>
          </a:xfrm>
        </p:spPr>
        <p:txBody>
          <a:bodyPr vert="horz"/>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Date Placeholder 2"/>
          <p:cNvSpPr>
            <a:spLocks noGrp="1"/>
          </p:cNvSpPr>
          <p:nvPr>
            <p:ph type="dt" sz="half" idx="10"/>
          </p:nvPr>
        </p:nvSpPr>
        <p:spPr/>
        <p:txBody>
          <a:bodyPr/>
          <a:lstStyle/>
          <a:p>
            <a:fld id="{8D848C9E-F6F8-4433-9191-793EC8FFE05D}" type="datetimeFigureOut">
              <a:rPr lang="en-US" smtClean="0"/>
              <a:pPr/>
              <a:t>5/7/24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C39F075-3CA2-4AF4-9059-0AB87DCCB275}"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D848C9E-F6F8-4433-9191-793EC8FFE05D}" type="datetimeFigureOut">
              <a:rPr lang="en-US" smtClean="0"/>
              <a:pPr/>
              <a:t>5/7/24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C39F075-3CA2-4AF4-9059-0AB87DCCB275}"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Rectangle 7"/>
          <p:cNvSpPr/>
          <p:nvPr/>
        </p:nvSpPr>
        <p:spPr>
          <a:xfrm>
            <a:off x="0" y="0"/>
            <a:ext cx="9144000" cy="6858000"/>
          </a:xfrm>
          <a:prstGeom prst="rect">
            <a:avLst/>
          </a:prstGeom>
          <a:solidFill>
            <a:srgbClr val="FFFFFF"/>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9" name="Rounded Rectangle 8"/>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914400" y="273050"/>
            <a:ext cx="7772400" cy="1143000"/>
          </a:xfrm>
        </p:spPr>
        <p:txBody>
          <a:bodyPr anchor="b" anchorCtr="0"/>
          <a:lstStyle>
            <a:lvl1pPr algn="l">
              <a:buNone/>
              <a:defRPr sz="4000" b="0"/>
            </a:lvl1pPr>
          </a:lstStyle>
          <a:p>
            <a:r>
              <a:rPr kumimoji="0" lang="en-US"/>
              <a:t>Click to edit Master title style</a:t>
            </a:r>
          </a:p>
        </p:txBody>
      </p:sp>
      <p:sp>
        <p:nvSpPr>
          <p:cNvPr id="3" name="Text Placeholder 2"/>
          <p:cNvSpPr>
            <a:spLocks noGrp="1"/>
          </p:cNvSpPr>
          <p:nvPr>
            <p:ph type="body" idx="2"/>
          </p:nvPr>
        </p:nvSpPr>
        <p:spPr>
          <a:xfrm>
            <a:off x="914400" y="1600200"/>
            <a:ext cx="1905000" cy="4495800"/>
          </a:xfrm>
        </p:spPr>
        <p:txBody>
          <a:bodyPr/>
          <a:lstStyle>
            <a:lvl1pPr marL="0" indent="0">
              <a:buNone/>
              <a:defRPr sz="1800"/>
            </a:lvl1pPr>
            <a:lvl2pPr>
              <a:buNone/>
              <a:defRPr sz="1200"/>
            </a:lvl2pPr>
            <a:lvl3pPr>
              <a:buNone/>
              <a:defRPr sz="1000"/>
            </a:lvl3pPr>
            <a:lvl4pPr>
              <a:buNone/>
              <a:defRPr sz="900"/>
            </a:lvl4pPr>
            <a:lvl5pPr>
              <a:buNone/>
              <a:defRPr sz="900"/>
            </a:lvl5pPr>
          </a:lstStyle>
          <a:p>
            <a:pPr lvl="0" eaLnBrk="1" latinLnBrk="0" hangingPunct="1"/>
            <a:r>
              <a:rPr kumimoji="0" lang="en-US"/>
              <a:t>Click to edit Master text styles</a:t>
            </a:r>
          </a:p>
        </p:txBody>
      </p:sp>
      <p:sp>
        <p:nvSpPr>
          <p:cNvPr id="5" name="Date Placeholder 4"/>
          <p:cNvSpPr>
            <a:spLocks noGrp="1"/>
          </p:cNvSpPr>
          <p:nvPr>
            <p:ph type="dt" sz="half" idx="10"/>
          </p:nvPr>
        </p:nvSpPr>
        <p:spPr/>
        <p:txBody>
          <a:bodyPr/>
          <a:lstStyle/>
          <a:p>
            <a:fld id="{8D848C9E-F6F8-4433-9191-793EC8FFE05D}" type="datetimeFigureOut">
              <a:rPr lang="en-US" smtClean="0"/>
              <a:pPr/>
              <a:t>5/7/24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C39F075-3CA2-4AF4-9059-0AB87DCCB275}" type="slidenum">
              <a:rPr lang="en-US" smtClean="0"/>
              <a:pPr/>
              <a:t>‹#›</a:t>
            </a:fld>
            <a:endParaRPr lang="en-US"/>
          </a:p>
        </p:txBody>
      </p:sp>
      <p:sp>
        <p:nvSpPr>
          <p:cNvPr id="11" name="Content Placeholder 10"/>
          <p:cNvSpPr>
            <a:spLocks noGrp="1"/>
          </p:cNvSpPr>
          <p:nvPr>
            <p:ph sz="quarter" idx="1"/>
          </p:nvPr>
        </p:nvSpPr>
        <p:spPr>
          <a:xfrm>
            <a:off x="2971800" y="1600200"/>
            <a:ext cx="5715000" cy="4495800"/>
          </a:xfrm>
        </p:spPr>
        <p:txBody>
          <a:bodyPr vert="horz"/>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4400" y="4900550"/>
            <a:ext cx="7315200" cy="522288"/>
          </a:xfrm>
        </p:spPr>
        <p:txBody>
          <a:bodyPr anchor="ctr">
            <a:noAutofit/>
          </a:bodyPr>
          <a:lstStyle>
            <a:lvl1pPr algn="l">
              <a:buNone/>
              <a:defRPr sz="2800" b="0"/>
            </a:lvl1pPr>
          </a:lstStyle>
          <a:p>
            <a:r>
              <a:rPr kumimoji="0" lang="en-US"/>
              <a:t>Click to edit Master title style</a:t>
            </a:r>
          </a:p>
        </p:txBody>
      </p:sp>
      <p:sp>
        <p:nvSpPr>
          <p:cNvPr id="4" name="Text Placeholder 3"/>
          <p:cNvSpPr>
            <a:spLocks noGrp="1"/>
          </p:cNvSpPr>
          <p:nvPr>
            <p:ph type="body" sz="half" idx="2"/>
          </p:nvPr>
        </p:nvSpPr>
        <p:spPr>
          <a:xfrm>
            <a:off x="914400" y="5445825"/>
            <a:ext cx="7315200" cy="685800"/>
          </a:xfrm>
        </p:spPr>
        <p:txBody>
          <a:bodyPr/>
          <a:lstStyle>
            <a:lvl1pPr marL="0" indent="0">
              <a:buFontTx/>
              <a:buNone/>
              <a:defRPr sz="1600"/>
            </a:lvl1pPr>
            <a:lvl2pPr>
              <a:defRPr sz="1200"/>
            </a:lvl2pPr>
            <a:lvl3pPr>
              <a:defRPr sz="1000"/>
            </a:lvl3pPr>
            <a:lvl4pPr>
              <a:defRPr sz="900"/>
            </a:lvl4pPr>
            <a:lvl5pPr>
              <a:defRPr sz="900"/>
            </a:lvl5pPr>
          </a:lstStyle>
          <a:p>
            <a:pPr lvl="0" eaLnBrk="1" latinLnBrk="0" hangingPunct="1"/>
            <a:r>
              <a:rPr kumimoji="0" lang="en-US"/>
              <a:t>Click to edit Master text styles</a:t>
            </a:r>
          </a:p>
        </p:txBody>
      </p:sp>
      <p:sp>
        <p:nvSpPr>
          <p:cNvPr id="5" name="Date Placeholder 4"/>
          <p:cNvSpPr>
            <a:spLocks noGrp="1"/>
          </p:cNvSpPr>
          <p:nvPr>
            <p:ph type="dt" sz="half" idx="10"/>
          </p:nvPr>
        </p:nvSpPr>
        <p:spPr/>
        <p:txBody>
          <a:bodyPr/>
          <a:lstStyle/>
          <a:p>
            <a:fld id="{8D848C9E-F6F8-4433-9191-793EC8FFE05D}" type="datetimeFigureOut">
              <a:rPr lang="en-US" smtClean="0"/>
              <a:pPr/>
              <a:t>5/7/24</a:t>
            </a:fld>
            <a:endParaRPr lang="en-US"/>
          </a:p>
        </p:txBody>
      </p:sp>
      <p:sp>
        <p:nvSpPr>
          <p:cNvPr id="6" name="Footer Placeholder 5"/>
          <p:cNvSpPr>
            <a:spLocks noGrp="1"/>
          </p:cNvSpPr>
          <p:nvPr>
            <p:ph type="ftr" sz="quarter" idx="11"/>
          </p:nvPr>
        </p:nvSpPr>
        <p:spPr>
          <a:xfrm>
            <a:off x="914400" y="6172200"/>
            <a:ext cx="3886200" cy="457200"/>
          </a:xfrm>
        </p:spPr>
        <p:txBody>
          <a:bodyPr/>
          <a:lstStyle/>
          <a:p>
            <a:endParaRPr lang="en-US"/>
          </a:p>
        </p:txBody>
      </p:sp>
      <p:sp>
        <p:nvSpPr>
          <p:cNvPr id="7" name="Slide Number Placeholder 6"/>
          <p:cNvSpPr>
            <a:spLocks noGrp="1"/>
          </p:cNvSpPr>
          <p:nvPr>
            <p:ph type="sldNum" sz="quarter" idx="12"/>
          </p:nvPr>
        </p:nvSpPr>
        <p:spPr>
          <a:xfrm>
            <a:off x="146304" y="6208776"/>
            <a:ext cx="457200" cy="457200"/>
          </a:xfrm>
        </p:spPr>
        <p:txBody>
          <a:bodyPr/>
          <a:lstStyle/>
          <a:p>
            <a:fld id="{9C39F075-3CA2-4AF4-9059-0AB87DCCB275}" type="slidenum">
              <a:rPr lang="en-US" smtClean="0"/>
              <a:pPr/>
              <a:t>‹#›</a:t>
            </a:fld>
            <a:endParaRPr lang="en-US"/>
          </a:p>
        </p:txBody>
      </p:sp>
      <p:sp>
        <p:nvSpPr>
          <p:cNvPr id="11" name="Rectangle 10"/>
          <p:cNvSpPr/>
          <p:nvPr/>
        </p:nvSpPr>
        <p:spPr>
          <a:xfrm flipV="1">
            <a:off x="68307" y="4683555"/>
            <a:ext cx="9006840"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a:xfrm>
            <a:off x="68508" y="4650474"/>
            <a:ext cx="9006639"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Rectangle 12"/>
          <p:cNvSpPr/>
          <p:nvPr/>
        </p:nvSpPr>
        <p:spPr>
          <a:xfrm>
            <a:off x="68510" y="4773224"/>
            <a:ext cx="9006637" cy="48807"/>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 name="Picture Placeholder 2"/>
          <p:cNvSpPr>
            <a:spLocks noGrp="1"/>
          </p:cNvSpPr>
          <p:nvPr>
            <p:ph type="pic" idx="1"/>
          </p:nvPr>
        </p:nvSpPr>
        <p:spPr>
          <a:xfrm>
            <a:off x="68308" y="66675"/>
            <a:ext cx="9001873" cy="4581525"/>
          </a:xfrm>
          <a:prstGeom prst="round2SameRect">
            <a:avLst>
              <a:gd name="adj1" fmla="val 7101"/>
              <a:gd name="adj2" fmla="val 0"/>
            </a:avLst>
          </a:prstGeom>
          <a:solidFill>
            <a:schemeClr val="bg2"/>
          </a:solidFill>
          <a:ln w="6350">
            <a:solidFill>
              <a:schemeClr val="tx1"/>
            </a:solidFill>
          </a:ln>
        </p:spPr>
        <p:txBody>
          <a:bodyPr/>
          <a:lstStyle>
            <a:lvl1pPr marL="0" indent="0">
              <a:buNone/>
              <a:defRPr sz="3200"/>
            </a:lvl1pPr>
          </a:lstStyle>
          <a:p>
            <a:r>
              <a:rPr kumimoji="0" lang="en-US"/>
              <a:t>Click icon to add picture</a:t>
            </a:r>
            <a:endParaRPr kumimoji="0"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Rectangle 8"/>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8" name="Rounded Rectangle 7"/>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2" name="Title Placeholder 21"/>
          <p:cNvSpPr>
            <a:spLocks noGrp="1"/>
          </p:cNvSpPr>
          <p:nvPr>
            <p:ph type="title"/>
          </p:nvPr>
        </p:nvSpPr>
        <p:spPr>
          <a:xfrm>
            <a:off x="914400" y="274638"/>
            <a:ext cx="7772400" cy="1143000"/>
          </a:xfrm>
          <a:prstGeom prst="rect">
            <a:avLst/>
          </a:prstGeom>
        </p:spPr>
        <p:txBody>
          <a:bodyPr bIns="91440" anchor="b" anchorCtr="0">
            <a:normAutofit/>
          </a:bodyPr>
          <a:lstStyle/>
          <a:p>
            <a:r>
              <a:rPr kumimoji="0" lang="en-US"/>
              <a:t>Click to edit Master title style</a:t>
            </a:r>
          </a:p>
        </p:txBody>
      </p:sp>
      <p:sp>
        <p:nvSpPr>
          <p:cNvPr id="13" name="Text Placeholder 12"/>
          <p:cNvSpPr>
            <a:spLocks noGrp="1"/>
          </p:cNvSpPr>
          <p:nvPr>
            <p:ph type="body" idx="1"/>
          </p:nvPr>
        </p:nvSpPr>
        <p:spPr>
          <a:xfrm>
            <a:off x="914400" y="1447800"/>
            <a:ext cx="7772400" cy="4572000"/>
          </a:xfrm>
          <a:prstGeom prst="rect">
            <a:avLst/>
          </a:prstGeom>
        </p:spPr>
        <p:txBody>
          <a:bodyPr>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
        <p:nvSpPr>
          <p:cNvPr id="14" name="Date Placeholder 13"/>
          <p:cNvSpPr>
            <a:spLocks noGrp="1"/>
          </p:cNvSpPr>
          <p:nvPr>
            <p:ph type="dt" sz="half" idx="2"/>
          </p:nvPr>
        </p:nvSpPr>
        <p:spPr>
          <a:xfrm>
            <a:off x="6172200" y="6191250"/>
            <a:ext cx="2476500" cy="476250"/>
          </a:xfrm>
          <a:prstGeom prst="rect">
            <a:avLst/>
          </a:prstGeom>
        </p:spPr>
        <p:txBody>
          <a:bodyPr anchor="ctr" anchorCtr="0"/>
          <a:lstStyle>
            <a:lvl1pPr algn="r" eaLnBrk="1" latinLnBrk="0" hangingPunct="1">
              <a:defRPr kumimoji="0" sz="1400">
                <a:solidFill>
                  <a:schemeClr val="tx2"/>
                </a:solidFill>
              </a:defRPr>
            </a:lvl1pPr>
          </a:lstStyle>
          <a:p>
            <a:fld id="{8D848C9E-F6F8-4433-9191-793EC8FFE05D}" type="datetimeFigureOut">
              <a:rPr lang="en-US" smtClean="0"/>
              <a:pPr/>
              <a:t>5/7/24</a:t>
            </a:fld>
            <a:endParaRPr lang="en-US"/>
          </a:p>
        </p:txBody>
      </p:sp>
      <p:sp>
        <p:nvSpPr>
          <p:cNvPr id="3" name="Footer Placeholder 2"/>
          <p:cNvSpPr>
            <a:spLocks noGrp="1"/>
          </p:cNvSpPr>
          <p:nvPr>
            <p:ph type="ftr" sz="quarter" idx="3"/>
          </p:nvPr>
        </p:nvSpPr>
        <p:spPr>
          <a:xfrm>
            <a:off x="914400" y="6172200"/>
            <a:ext cx="3962400" cy="457200"/>
          </a:xfrm>
          <a:prstGeom prst="rect">
            <a:avLst/>
          </a:prstGeom>
        </p:spPr>
        <p:txBody>
          <a:bodyPr anchor="ctr" anchorCtr="0"/>
          <a:lstStyle>
            <a:lvl1pPr eaLnBrk="1" latinLnBrk="0" hangingPunct="1">
              <a:defRPr kumimoji="0" sz="1400">
                <a:solidFill>
                  <a:schemeClr val="tx2"/>
                </a:solidFill>
              </a:defRPr>
            </a:lvl1pPr>
          </a:lstStyle>
          <a:p>
            <a:endParaRPr lang="en-US"/>
          </a:p>
        </p:txBody>
      </p:sp>
      <p:sp>
        <p:nvSpPr>
          <p:cNvPr id="23" name="Slide Number Placeholder 22"/>
          <p:cNvSpPr>
            <a:spLocks noGrp="1"/>
          </p:cNvSpPr>
          <p:nvPr>
            <p:ph type="sldNum" sz="quarter" idx="4"/>
          </p:nvPr>
        </p:nvSpPr>
        <p:spPr>
          <a:xfrm>
            <a:off x="146304" y="6210300"/>
            <a:ext cx="457200" cy="457200"/>
          </a:xfrm>
          <a:prstGeom prst="ellipse">
            <a:avLst/>
          </a:prstGeom>
          <a:solidFill>
            <a:schemeClr val="accent1"/>
          </a:solidFill>
        </p:spPr>
        <p:txBody>
          <a:bodyPr wrap="none" lIns="0" tIns="0" rIns="0" bIns="0" anchor="ctr" anchorCtr="1">
            <a:noAutofit/>
          </a:bodyPr>
          <a:lstStyle>
            <a:lvl1pPr algn="ctr" eaLnBrk="1" latinLnBrk="0" hangingPunct="1">
              <a:defRPr kumimoji="0" sz="1400">
                <a:solidFill>
                  <a:srgbClr val="FFFFFF"/>
                </a:solidFill>
                <a:latin typeface="+mj-lt"/>
                <a:ea typeface="+mj-ea"/>
                <a:cs typeface="+mj-cs"/>
              </a:defRPr>
            </a:lvl1pPr>
          </a:lstStyle>
          <a:p>
            <a:fld id="{9C39F075-3CA2-4AF4-9059-0AB87DCCB275}"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4000" kern="1200">
          <a:solidFill>
            <a:schemeClr val="tx2"/>
          </a:solidFill>
          <a:latin typeface="+mj-lt"/>
          <a:ea typeface="+mj-ea"/>
          <a:cs typeface="+mj-cs"/>
        </a:defRPr>
      </a:lvl1pPr>
    </p:titleStyle>
    <p:bodyStyle>
      <a:lvl1pPr marL="274320" indent="-274320" algn="l" rtl="0" eaLnBrk="1" latinLnBrk="0" hangingPunct="1">
        <a:spcBef>
          <a:spcPts val="580"/>
        </a:spcBef>
        <a:buClr>
          <a:schemeClr val="accent1"/>
        </a:buClr>
        <a:buSzPct val="85000"/>
        <a:buFont typeface="Wingdings 2"/>
        <a:buChar char=""/>
        <a:defRPr kumimoji="0" sz="2600" kern="1200">
          <a:solidFill>
            <a:schemeClr val="tx1"/>
          </a:solidFill>
          <a:latin typeface="+mn-lt"/>
          <a:ea typeface="+mn-ea"/>
          <a:cs typeface="+mn-cs"/>
        </a:defRPr>
      </a:lvl1pPr>
      <a:lvl2pPr marL="548640" indent="-228600" algn="l" rtl="0" eaLnBrk="1" latinLnBrk="0" hangingPunct="1">
        <a:spcBef>
          <a:spcPts val="370"/>
        </a:spcBef>
        <a:buClr>
          <a:schemeClr val="accent2"/>
        </a:buClr>
        <a:buSzPct val="85000"/>
        <a:buFont typeface="Wingdings 2"/>
        <a:buChar char=""/>
        <a:defRPr kumimoji="0" sz="2400" kern="1200">
          <a:solidFill>
            <a:schemeClr val="tx1"/>
          </a:solidFill>
          <a:latin typeface="+mn-lt"/>
          <a:ea typeface="+mn-ea"/>
          <a:cs typeface="+mn-cs"/>
        </a:defRPr>
      </a:lvl2pPr>
      <a:lvl3pPr marL="822960" indent="-228600" algn="l" rtl="0" eaLnBrk="1" latinLnBrk="0" hangingPunct="1">
        <a:spcBef>
          <a:spcPts val="370"/>
        </a:spcBef>
        <a:buClr>
          <a:schemeClr val="accent1">
            <a:tint val="60000"/>
          </a:schemeClr>
        </a:buClr>
        <a:buSzPct val="8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ts val="370"/>
        </a:spcBef>
        <a:buClr>
          <a:schemeClr val="accent3"/>
        </a:buClr>
        <a:buSzPct val="80000"/>
        <a:buFont typeface="Wingdings 2"/>
        <a:buChar char=""/>
        <a:defRPr kumimoji="0" sz="2000" kern="1200">
          <a:solidFill>
            <a:schemeClr val="tx1"/>
          </a:solidFill>
          <a:latin typeface="+mn-lt"/>
          <a:ea typeface="+mn-ea"/>
          <a:cs typeface="+mn-cs"/>
        </a:defRPr>
      </a:lvl4pPr>
      <a:lvl5pPr marL="1371600" indent="-228600" algn="l" rtl="0" eaLnBrk="1" latinLnBrk="0" hangingPunct="1">
        <a:spcBef>
          <a:spcPts val="370"/>
        </a:spcBef>
        <a:buClr>
          <a:schemeClr val="accent3"/>
        </a:buClr>
        <a:buFontTx/>
        <a:buChar char="o"/>
        <a:defRPr kumimoji="0" sz="2000" kern="1200">
          <a:solidFill>
            <a:schemeClr val="tx1"/>
          </a:solidFill>
          <a:latin typeface="+mn-lt"/>
          <a:ea typeface="+mn-ea"/>
          <a:cs typeface="+mn-cs"/>
        </a:defRPr>
      </a:lvl5pPr>
      <a:lvl6pPr marL="1645920" indent="-228600" algn="l" rtl="0" eaLnBrk="1" latinLnBrk="0" hangingPunct="1">
        <a:spcBef>
          <a:spcPts val="370"/>
        </a:spcBef>
        <a:buClr>
          <a:schemeClr val="accent3"/>
        </a:buClr>
        <a:buChar char="•"/>
        <a:defRPr kumimoji="0" sz="1800" kern="1200" baseline="0">
          <a:solidFill>
            <a:schemeClr val="tx1"/>
          </a:solidFill>
          <a:latin typeface="+mn-lt"/>
          <a:ea typeface="+mn-ea"/>
          <a:cs typeface="+mn-cs"/>
        </a:defRPr>
      </a:lvl6pPr>
      <a:lvl7pPr marL="1920240" indent="-228600" algn="l" rtl="0" eaLnBrk="1" latinLnBrk="0" hangingPunct="1">
        <a:spcBef>
          <a:spcPts val="370"/>
        </a:spcBef>
        <a:buClr>
          <a:schemeClr val="accent2"/>
        </a:buClr>
        <a:buChar char="•"/>
        <a:defRPr kumimoji="0" sz="1800" kern="1200">
          <a:solidFill>
            <a:schemeClr val="tx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0" sz="1800" kern="1200">
          <a:solidFill>
            <a:schemeClr val="tx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0" sz="18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dirty="0"/>
              <a:t>Concept &amp; scope of preventive health:</a:t>
            </a:r>
            <a:endParaRPr lang="en-US" dirty="0"/>
          </a:p>
        </p:txBody>
      </p:sp>
      <p:sp>
        <p:nvSpPr>
          <p:cNvPr id="4" name="Subtitle 3"/>
          <p:cNvSpPr>
            <a:spLocks noGrp="1"/>
          </p:cNvSpPr>
          <p:nvPr>
            <p:ph type="subTitle" idx="1"/>
          </p:nvPr>
        </p:nvSpPr>
        <p:spPr/>
        <p:txBody>
          <a:bodyPr/>
          <a:lstStyle/>
          <a:p>
            <a:endParaRPr lang="en-US"/>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t>Cont</a:t>
            </a:r>
            <a:r>
              <a:rPr lang="en-US" dirty="0"/>
              <a:t>…</a:t>
            </a:r>
          </a:p>
        </p:txBody>
      </p:sp>
      <p:sp>
        <p:nvSpPr>
          <p:cNvPr id="3" name="Content Placeholder 2"/>
          <p:cNvSpPr>
            <a:spLocks noGrp="1"/>
          </p:cNvSpPr>
          <p:nvPr>
            <p:ph sz="quarter" idx="1"/>
          </p:nvPr>
        </p:nvSpPr>
        <p:spPr/>
        <p:txBody>
          <a:bodyPr/>
          <a:lstStyle/>
          <a:p>
            <a:pPr fontAlgn="base"/>
            <a:r>
              <a:rPr lang="en-US" dirty="0"/>
              <a:t>Ultimately, preventive care provides the benefit of saving lives and improving the quality of your health for years to come.</a:t>
            </a:r>
          </a:p>
          <a:p>
            <a:pPr marL="0" indent="0">
              <a:buNone/>
            </a:pPr>
            <a:endParaRPr lang="en-US" dirty="0"/>
          </a:p>
        </p:txBody>
      </p:sp>
    </p:spTree>
    <p:extLst>
      <p:ext uri="{BB962C8B-B14F-4D97-AF65-F5344CB8AC3E}">
        <p14:creationId xmlns:p14="http://schemas.microsoft.com/office/powerpoint/2010/main" val="55637440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          Level of prevention:</a:t>
            </a:r>
          </a:p>
        </p:txBody>
      </p:sp>
      <p:sp>
        <p:nvSpPr>
          <p:cNvPr id="3" name="Content Placeholder 2"/>
          <p:cNvSpPr>
            <a:spLocks noGrp="1"/>
          </p:cNvSpPr>
          <p:nvPr>
            <p:ph sz="quarter" idx="1"/>
          </p:nvPr>
        </p:nvSpPr>
        <p:spPr>
          <a:xfrm>
            <a:off x="381000" y="1447800"/>
            <a:ext cx="8305800" cy="5029200"/>
          </a:xfrm>
        </p:spPr>
        <p:txBody>
          <a:bodyPr/>
          <a:lstStyle/>
          <a:p>
            <a:pPr algn="just"/>
            <a:r>
              <a:rPr lang="en-US" sz="2400" b="1" dirty="0"/>
              <a:t>In 1952 Public Health Classifications: Primary, Secondary, and Tertiary Prevention</a:t>
            </a:r>
          </a:p>
          <a:p>
            <a:pPr algn="just"/>
            <a:r>
              <a:rPr lang="en-US" sz="2400" dirty="0"/>
              <a:t> However, in current usage, the term has been extended to include measures that interrupt or slow the progression of disease. They are:</a:t>
            </a:r>
          </a:p>
          <a:p>
            <a:pPr marL="457200" indent="-457200" algn="just">
              <a:buAutoNum type="arabicPeriod"/>
            </a:pPr>
            <a:r>
              <a:rPr lang="en-US" sz="2400" dirty="0"/>
              <a:t>Primordial prevention: is prevention of the emergence or development of risk factors in countries or population groups in which they have not yet appeared.</a:t>
            </a:r>
          </a:p>
          <a:p>
            <a:pPr marL="457200" indent="-457200" algn="just">
              <a:buFont typeface="Wingdings 2"/>
              <a:buAutoNum type="arabicPeriod"/>
            </a:pPr>
            <a:r>
              <a:rPr lang="en-US" sz="2400" dirty="0"/>
              <a:t>Primary prevention (appropriate in the stage of susceptibility) is prevention of disease by altering susceptibility or reducing exposure for susceptible individuals; </a:t>
            </a:r>
          </a:p>
          <a:p>
            <a:pPr marL="457200" indent="-457200" algn="just">
              <a:buAutoNum type="arabicPeriod"/>
            </a:pPr>
            <a:endParaRPr lang="en-US" sz="2400" dirty="0"/>
          </a:p>
          <a:p>
            <a:pPr marL="0" indent="0" algn="just">
              <a:buNone/>
            </a:pPr>
            <a:endParaRPr lang="en-US" sz="2400" dirty="0"/>
          </a:p>
          <a:p>
            <a:pPr algn="just"/>
            <a:endParaRPr lang="en-US" sz="2400" b="1" dirty="0"/>
          </a:p>
          <a:p>
            <a:pPr algn="just"/>
            <a:endParaRPr lang="en-US" sz="2400" dirty="0"/>
          </a:p>
          <a:p>
            <a:endParaRPr lang="en-US" dirty="0"/>
          </a:p>
        </p:txBody>
      </p:sp>
    </p:spTree>
    <p:extLst>
      <p:ext uri="{BB962C8B-B14F-4D97-AF65-F5344CB8AC3E}">
        <p14:creationId xmlns:p14="http://schemas.microsoft.com/office/powerpoint/2010/main" val="323210968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45719"/>
            <a:ext cx="7772400" cy="45719"/>
          </a:xfrm>
        </p:spPr>
        <p:txBody>
          <a:bodyPr>
            <a:normAutofit fontScale="90000"/>
          </a:bodyPr>
          <a:lstStyle/>
          <a:p>
            <a:endParaRPr lang="en-US" dirty="0"/>
          </a:p>
        </p:txBody>
      </p:sp>
      <p:sp>
        <p:nvSpPr>
          <p:cNvPr id="3" name="Content Placeholder 2"/>
          <p:cNvSpPr>
            <a:spLocks noGrp="1"/>
          </p:cNvSpPr>
          <p:nvPr>
            <p:ph sz="quarter" idx="1"/>
          </p:nvPr>
        </p:nvSpPr>
        <p:spPr>
          <a:xfrm>
            <a:off x="304800" y="304800"/>
            <a:ext cx="8382000" cy="6172200"/>
          </a:xfrm>
        </p:spPr>
        <p:txBody>
          <a:bodyPr>
            <a:noAutofit/>
          </a:bodyPr>
          <a:lstStyle/>
          <a:p>
            <a:pPr marL="0" indent="0" algn="just">
              <a:buNone/>
            </a:pPr>
            <a:r>
              <a:rPr lang="en-US" sz="2800" dirty="0"/>
              <a:t>3. Secondary prevention (applied in early disease, i.e., preclinical, a clinical stages) is about early diagnosis and adequate treatment of disease and treating before being irreversible/permanent; </a:t>
            </a:r>
          </a:p>
          <a:p>
            <a:pPr algn="just"/>
            <a:endParaRPr lang="en-US" sz="2800" dirty="0"/>
          </a:p>
          <a:p>
            <a:pPr marL="0" indent="0" algn="just">
              <a:buNone/>
            </a:pPr>
            <a:r>
              <a:rPr lang="en-US" sz="2800" dirty="0"/>
              <a:t>4. Tertiary prevention (applied in the late stages of disease) focuses on to reduce the impairments and disabilities.</a:t>
            </a:r>
          </a:p>
          <a:p>
            <a:pPr algn="just">
              <a:buNone/>
            </a:pPr>
            <a:endParaRPr lang="en-US" sz="28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762000"/>
            <a:ext cx="8382000" cy="655638"/>
          </a:xfrm>
        </p:spPr>
        <p:txBody>
          <a:bodyPr>
            <a:normAutofit fontScale="90000"/>
          </a:bodyPr>
          <a:lstStyle/>
          <a:p>
            <a:r>
              <a:rPr lang="en-US" sz="4400" b="1" dirty="0"/>
              <a:t>        </a:t>
            </a:r>
            <a:br>
              <a:rPr lang="en-US" sz="4400" b="1" dirty="0"/>
            </a:br>
            <a:br>
              <a:rPr lang="en-US" sz="4400" b="1" dirty="0"/>
            </a:br>
            <a:br>
              <a:rPr lang="en-US" sz="4400" b="1" dirty="0"/>
            </a:br>
            <a:br>
              <a:rPr lang="en-US" sz="4400" b="1" dirty="0"/>
            </a:br>
            <a:br>
              <a:rPr lang="en-US" sz="4400" b="1" dirty="0"/>
            </a:br>
            <a:br>
              <a:rPr lang="en-US" sz="4400" b="1" dirty="0"/>
            </a:br>
            <a:r>
              <a:rPr lang="en-US" sz="4400" b="1" dirty="0"/>
              <a:t>       1. Primordial prevention</a:t>
            </a:r>
            <a:br>
              <a:rPr lang="en-US" dirty="0"/>
            </a:br>
            <a:endParaRPr lang="en-US" dirty="0"/>
          </a:p>
        </p:txBody>
      </p:sp>
      <p:sp>
        <p:nvSpPr>
          <p:cNvPr id="3" name="Content Placeholder 2"/>
          <p:cNvSpPr>
            <a:spLocks noGrp="1"/>
          </p:cNvSpPr>
          <p:nvPr>
            <p:ph sz="quarter" idx="1"/>
          </p:nvPr>
        </p:nvSpPr>
        <p:spPr>
          <a:xfrm>
            <a:off x="304800" y="762000"/>
            <a:ext cx="8382000" cy="5638800"/>
          </a:xfrm>
        </p:spPr>
        <p:txBody>
          <a:bodyPr>
            <a:noAutofit/>
          </a:bodyPr>
          <a:lstStyle/>
          <a:p>
            <a:pPr marL="0" indent="0" algn="just">
              <a:buNone/>
            </a:pPr>
            <a:endParaRPr lang="en-US" sz="2800" dirty="0"/>
          </a:p>
          <a:p>
            <a:pPr algn="just"/>
            <a:r>
              <a:rPr lang="en-US" sz="2800" dirty="0"/>
              <a:t>Primordial prevention a non-specific and a new concept is receiving special attention in the prevention of chronic disease.</a:t>
            </a:r>
          </a:p>
          <a:p>
            <a:pPr algn="just"/>
            <a:endParaRPr lang="en-US" sz="2800" dirty="0"/>
          </a:p>
          <a:p>
            <a:pPr algn="just"/>
            <a:r>
              <a:rPr lang="en-US" sz="2800" dirty="0"/>
              <a:t> The primordial prevention in its purest sense is the prevention of the emergence or development of risk factors in countries or population groups in which they have not yet appeared.</a:t>
            </a:r>
          </a:p>
          <a:p>
            <a:pPr algn="just"/>
            <a:endParaRPr lang="en-US" sz="28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45719"/>
            <a:ext cx="7772400" cy="45719"/>
          </a:xfrm>
        </p:spPr>
        <p:txBody>
          <a:bodyPr>
            <a:normAutofit fontScale="90000"/>
          </a:bodyPr>
          <a:lstStyle/>
          <a:p>
            <a:endParaRPr lang="en-US" dirty="0"/>
          </a:p>
        </p:txBody>
      </p:sp>
      <p:sp>
        <p:nvSpPr>
          <p:cNvPr id="3" name="Content Placeholder 2"/>
          <p:cNvSpPr>
            <a:spLocks noGrp="1"/>
          </p:cNvSpPr>
          <p:nvPr>
            <p:ph sz="quarter" idx="1"/>
          </p:nvPr>
        </p:nvSpPr>
        <p:spPr>
          <a:xfrm>
            <a:off x="304800" y="304800"/>
            <a:ext cx="8534400" cy="6096000"/>
          </a:xfrm>
        </p:spPr>
        <p:txBody>
          <a:bodyPr>
            <a:noAutofit/>
          </a:bodyPr>
          <a:lstStyle/>
          <a:p>
            <a:pPr algn="just"/>
            <a:endParaRPr lang="en-US" sz="2800" dirty="0"/>
          </a:p>
          <a:p>
            <a:pPr algn="just"/>
            <a:r>
              <a:rPr lang="en-US" sz="2800" dirty="0"/>
              <a:t> The major focus of primordial prevention is on the prevention of chronic disease. </a:t>
            </a:r>
          </a:p>
          <a:p>
            <a:pPr algn="just"/>
            <a:endParaRPr lang="en-US" sz="2800" dirty="0"/>
          </a:p>
          <a:p>
            <a:pPr algn="just"/>
            <a:r>
              <a:rPr lang="en-US" sz="2800" dirty="0"/>
              <a:t>The main intervention activity applied in primordial prevention is </a:t>
            </a:r>
            <a:r>
              <a:rPr lang="en-US" sz="2800" b="1" dirty="0"/>
              <a:t>individual and mass communication.</a:t>
            </a:r>
          </a:p>
          <a:p>
            <a:pPr algn="just"/>
            <a:endParaRPr lang="en-US" sz="2800" dirty="0"/>
          </a:p>
          <a:p>
            <a:pPr algn="just"/>
            <a:r>
              <a:rPr lang="en-US" sz="2800" dirty="0"/>
              <a:t>Primordial prevention can be applied in such case by discouraging children from adopting harmful lifestyles. It is also applicable in the developing countries including Nepal.</a:t>
            </a:r>
          </a:p>
          <a:p>
            <a:pPr algn="just"/>
            <a:endParaRPr lang="en-US" sz="28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274638"/>
            <a:ext cx="8458200" cy="1143000"/>
          </a:xfrm>
        </p:spPr>
        <p:txBody>
          <a:bodyPr>
            <a:normAutofit fontScale="90000"/>
          </a:bodyPr>
          <a:lstStyle/>
          <a:p>
            <a:r>
              <a:rPr lang="en-US" sz="4900" b="1" dirty="0"/>
              <a:t>l.</a:t>
            </a:r>
            <a:br>
              <a:rPr lang="en-US" sz="4900" b="1" dirty="0"/>
            </a:br>
            <a:r>
              <a:rPr lang="en-US" sz="4900" b="1" dirty="0"/>
              <a:t> </a:t>
            </a:r>
            <a:br>
              <a:rPr lang="en-US" sz="4900" b="1" dirty="0"/>
            </a:br>
            <a:r>
              <a:rPr lang="en-US" sz="4900" b="1" dirty="0"/>
              <a:t>          2. Primary prevention:</a:t>
            </a:r>
            <a:br>
              <a:rPr lang="en-US" dirty="0"/>
            </a:br>
            <a:endParaRPr lang="en-US" dirty="0"/>
          </a:p>
        </p:txBody>
      </p:sp>
      <p:sp>
        <p:nvSpPr>
          <p:cNvPr id="3" name="Content Placeholder 2"/>
          <p:cNvSpPr>
            <a:spLocks noGrp="1"/>
          </p:cNvSpPr>
          <p:nvPr>
            <p:ph sz="quarter" idx="1"/>
          </p:nvPr>
        </p:nvSpPr>
        <p:spPr>
          <a:xfrm>
            <a:off x="228600" y="838200"/>
            <a:ext cx="8686800" cy="5562600"/>
          </a:xfrm>
        </p:spPr>
        <p:txBody>
          <a:bodyPr>
            <a:noAutofit/>
          </a:bodyPr>
          <a:lstStyle/>
          <a:p>
            <a:pPr algn="just"/>
            <a:r>
              <a:rPr lang="en-US" sz="2800" dirty="0"/>
              <a:t>It is both non-specific and specific (biomedical immunization chemo prophylaxis) prevention which can be defined as “action taken prior to the onset of a disease which removes the possibility that a disease will even occur”. </a:t>
            </a:r>
          </a:p>
          <a:p>
            <a:pPr algn="just"/>
            <a:endParaRPr lang="en-US" sz="2800" dirty="0"/>
          </a:p>
          <a:p>
            <a:pPr algn="just"/>
            <a:r>
              <a:rPr lang="en-US" sz="2800" dirty="0"/>
              <a:t>It signifies intervention in the pre-pathogenesis phase of a disease or health problem. </a:t>
            </a:r>
          </a:p>
          <a:p>
            <a:pPr algn="just"/>
            <a:endParaRPr lang="en-US" sz="2800" dirty="0"/>
          </a:p>
          <a:p>
            <a:pPr algn="just"/>
            <a:r>
              <a:rPr lang="en-US" sz="2800" dirty="0"/>
              <a:t>Primary prevention may be accomplished by measures designed to promote general health and well-being and quality of life by specific protective measures.</a:t>
            </a:r>
          </a:p>
          <a:p>
            <a:pPr algn="just"/>
            <a:endParaRPr lang="en-US" sz="28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p:txBody>
          <a:bodyPr>
            <a:normAutofit/>
          </a:bodyPr>
          <a:lstStyle/>
          <a:p>
            <a:pPr algn="just"/>
            <a:r>
              <a:rPr lang="en-US" sz="2800" dirty="0"/>
              <a:t>It includes the concept of "</a:t>
            </a:r>
            <a:r>
              <a:rPr lang="en-US" sz="2800" b="1" dirty="0"/>
              <a:t>positive health", </a:t>
            </a:r>
            <a:r>
              <a:rPr lang="en-US" sz="2800" dirty="0"/>
              <a:t>a concept that encourages achievement and maintenance of "an acceptable level of health that will enable every individual to lead a socially and economically productive life".</a:t>
            </a:r>
          </a:p>
          <a:p>
            <a:pPr algn="just"/>
            <a:r>
              <a:rPr lang="en-US" sz="2800" dirty="0"/>
              <a:t> Primary prevention is far more that averting the occurrence of  a disease and prolonging life.</a:t>
            </a:r>
          </a:p>
          <a:p>
            <a:pPr algn="just"/>
            <a:endParaRPr lang="en-US" sz="2800" dirty="0"/>
          </a:p>
          <a:p>
            <a:pPr algn="just"/>
            <a:r>
              <a:rPr lang="en-US" sz="2800" dirty="0"/>
              <a:t>Primary prevention is a ‘holistic’ approach. </a:t>
            </a:r>
          </a:p>
          <a:p>
            <a:pPr algn="just"/>
            <a:endParaRPr lang="en-IN" sz="28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304800" y="304800"/>
            <a:ext cx="8382000" cy="6248400"/>
          </a:xfrm>
        </p:spPr>
        <p:txBody>
          <a:bodyPr>
            <a:normAutofit/>
          </a:bodyPr>
          <a:lstStyle/>
          <a:p>
            <a:pPr algn="just"/>
            <a:endParaRPr lang="en-US" sz="2800" dirty="0"/>
          </a:p>
          <a:p>
            <a:pPr algn="just"/>
            <a:r>
              <a:rPr lang="en-US" sz="2800" dirty="0"/>
              <a:t>This approach is directed towards socio-economic behavior and life style change. </a:t>
            </a:r>
          </a:p>
          <a:p>
            <a:pPr algn="just"/>
            <a:endParaRPr lang="en-US" sz="2800" dirty="0"/>
          </a:p>
          <a:p>
            <a:pPr algn="just"/>
            <a:r>
              <a:rPr lang="en-US" sz="2800" dirty="0"/>
              <a:t>To have an impact on the population, </a:t>
            </a:r>
          </a:p>
          <a:p>
            <a:pPr algn="just"/>
            <a:r>
              <a:rPr lang="en-US" sz="2800" dirty="0"/>
              <a:t> </a:t>
            </a:r>
            <a:r>
              <a:rPr lang="en-US" sz="2800" b="1" dirty="0"/>
              <a:t>population (mass) strategy and high-risk strategy </a:t>
            </a:r>
            <a:r>
              <a:rPr lang="en-US" sz="2800" dirty="0"/>
              <a:t>should be implemented as they are usually complementary.</a:t>
            </a:r>
          </a:p>
          <a:p>
            <a:pPr algn="just"/>
            <a:endParaRPr lang="en-US" sz="2800" dirty="0"/>
          </a:p>
          <a:p>
            <a:pPr algn="just"/>
            <a:r>
              <a:rPr lang="en-US" sz="2800" dirty="0"/>
              <a:t>It promotes health to protect against special disease agents and hazards in the environment. </a:t>
            </a:r>
          </a:p>
          <a:p>
            <a:pPr algn="just"/>
            <a:endParaRPr lang="en-US" sz="28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228600" y="609600"/>
            <a:ext cx="8610600" cy="5867400"/>
          </a:xfrm>
        </p:spPr>
        <p:txBody>
          <a:bodyPr>
            <a:normAutofit/>
          </a:bodyPr>
          <a:lstStyle/>
          <a:p>
            <a:pPr algn="just"/>
            <a:endParaRPr lang="en-US" sz="2800" dirty="0"/>
          </a:p>
          <a:p>
            <a:pPr algn="just"/>
            <a:r>
              <a:rPr lang="en-US" sz="2800" dirty="0"/>
              <a:t>It utilizes knowledge of the pre-pathogenesis phase of disease embracing the agent host and environment.</a:t>
            </a:r>
          </a:p>
          <a:p>
            <a:pPr algn="just"/>
            <a:endParaRPr lang="en-US" sz="2800" dirty="0"/>
          </a:p>
          <a:p>
            <a:pPr algn="just"/>
            <a:r>
              <a:rPr lang="en-US" sz="2800" dirty="0"/>
              <a:t>Prevention of the occurrence of disease consists of measures that fall into two major categories: general health promotion and specific protective measures.</a:t>
            </a:r>
          </a:p>
          <a:p>
            <a:pPr algn="just"/>
            <a:endParaRPr lang="en-US" sz="2800" dirty="0"/>
          </a:p>
          <a:p>
            <a:pPr algn="just"/>
            <a:r>
              <a:rPr lang="en-US" sz="2800" dirty="0"/>
              <a:t>General health promotion includes provision of conditions at home, work and school that favor healthy living, e.g., good nutrition, adequate clothing, shelter, rest and recreation.</a:t>
            </a:r>
          </a:p>
          <a:p>
            <a:pPr algn="just"/>
            <a:endParaRPr lang="en-US" sz="2800" dirty="0"/>
          </a:p>
          <a:p>
            <a:pPr algn="just"/>
            <a:endParaRPr lang="en-US" sz="280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45719"/>
            <a:ext cx="7772400" cy="45719"/>
          </a:xfrm>
        </p:spPr>
        <p:txBody>
          <a:bodyPr>
            <a:normAutofit fontScale="90000"/>
          </a:bodyPr>
          <a:lstStyle/>
          <a:p>
            <a:endParaRPr lang="en-US" dirty="0"/>
          </a:p>
        </p:txBody>
      </p:sp>
      <p:sp>
        <p:nvSpPr>
          <p:cNvPr id="3" name="Content Placeholder 2"/>
          <p:cNvSpPr>
            <a:spLocks noGrp="1"/>
          </p:cNvSpPr>
          <p:nvPr>
            <p:ph sz="quarter" idx="1"/>
          </p:nvPr>
        </p:nvSpPr>
        <p:spPr>
          <a:xfrm>
            <a:off x="304800" y="228600"/>
            <a:ext cx="8610600" cy="6400800"/>
          </a:xfrm>
        </p:spPr>
        <p:txBody>
          <a:bodyPr>
            <a:noAutofit/>
          </a:bodyPr>
          <a:lstStyle/>
          <a:p>
            <a:pPr algn="just"/>
            <a:r>
              <a:rPr lang="en-US" sz="2800" dirty="0"/>
              <a:t>It also encompasses the broad area of health education which includes not only instruction in hygiene, but also such diverse areas as sex education, anticipatory guidance for children and parents and counseling in preparation for retirement</a:t>
            </a:r>
          </a:p>
          <a:p>
            <a:pPr algn="just"/>
            <a:endParaRPr lang="en-US" sz="2800" dirty="0"/>
          </a:p>
          <a:p>
            <a:pPr algn="just"/>
            <a:r>
              <a:rPr lang="en-US" sz="2800" dirty="0"/>
              <a:t>Specific protective measures include immunization, environmental sanitation (e.g. purification of water supplies) and protection against accidents and occupational hazards.</a:t>
            </a:r>
          </a:p>
          <a:p>
            <a:pPr algn="just"/>
            <a:endParaRPr lang="en-US" sz="2800" dirty="0"/>
          </a:p>
          <a:p>
            <a:pPr algn="just"/>
            <a:r>
              <a:rPr lang="en-US" sz="2800" dirty="0"/>
              <a:t> Here, primary prevention focuses on changing socio-economic behavior and lifestyle change.</a:t>
            </a:r>
          </a:p>
          <a:p>
            <a:pPr algn="just"/>
            <a:endParaRPr lang="en-US" sz="2800" dirty="0"/>
          </a:p>
          <a:p>
            <a:pPr algn="just">
              <a:buNone/>
            </a:pPr>
            <a:r>
              <a:rPr lang="en-US" sz="2800" dirty="0"/>
              <a:t> </a:t>
            </a:r>
          </a:p>
          <a:p>
            <a:pPr algn="just"/>
            <a:endParaRPr lang="en-US" sz="28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Concept &amp; scope of preventive health:</a:t>
            </a:r>
          </a:p>
        </p:txBody>
      </p:sp>
      <p:sp>
        <p:nvSpPr>
          <p:cNvPr id="3" name="Content Placeholder 2"/>
          <p:cNvSpPr>
            <a:spLocks noGrp="1"/>
          </p:cNvSpPr>
          <p:nvPr>
            <p:ph sz="quarter" idx="1"/>
          </p:nvPr>
        </p:nvSpPr>
        <p:spPr/>
        <p:txBody>
          <a:bodyPr>
            <a:normAutofit/>
          </a:bodyPr>
          <a:lstStyle/>
          <a:p>
            <a:pPr marL="0" indent="0">
              <a:buNone/>
            </a:pPr>
            <a:r>
              <a:rPr lang="en-US" sz="3200" b="1" dirty="0"/>
              <a:t>Concept of preventive health:</a:t>
            </a:r>
          </a:p>
          <a:p>
            <a:r>
              <a:rPr lang="en-US" b="1" dirty="0"/>
              <a:t>Preventive health</a:t>
            </a:r>
            <a:r>
              <a:rPr lang="en-US" dirty="0"/>
              <a:t> is the use of recognized proactive </a:t>
            </a:r>
            <a:r>
              <a:rPr lang="en-US" b="1" dirty="0"/>
              <a:t>health</a:t>
            </a:r>
            <a:r>
              <a:rPr lang="en-US" dirty="0"/>
              <a:t> screenings, counseling and maintenance to prevent future illness and treatment.</a:t>
            </a:r>
          </a:p>
          <a:p>
            <a:r>
              <a:rPr lang="en-US" dirty="0"/>
              <a:t> Some preventable </a:t>
            </a:r>
            <a:r>
              <a:rPr lang="en-US" b="1" dirty="0"/>
              <a:t>health </a:t>
            </a:r>
            <a:r>
              <a:rPr lang="en-US" dirty="0"/>
              <a:t>issues are brought by patient behaviors like smoking and environmental or workplace exposure to harmful substances.</a:t>
            </a:r>
          </a:p>
          <a:p>
            <a:r>
              <a:rPr lang="en-US" dirty="0"/>
              <a:t>Preventive health is also known as </a:t>
            </a:r>
            <a:r>
              <a:rPr lang="en-US" dirty="0">
                <a:solidFill>
                  <a:srgbClr val="FF0000"/>
                </a:solidFill>
              </a:rPr>
              <a:t>“preventive medicine or prophylaxis”.</a:t>
            </a:r>
            <a:br>
              <a:rPr lang="en-US" dirty="0">
                <a:solidFill>
                  <a:srgbClr val="FF0000"/>
                </a:solidFill>
              </a:rPr>
            </a:br>
            <a:endParaRPr lang="en-US" dirty="0">
              <a:solidFill>
                <a:srgbClr val="FF0000"/>
              </a:solidFill>
            </a:endParaRPr>
          </a:p>
        </p:txBody>
      </p:sp>
    </p:spTree>
    <p:extLst>
      <p:ext uri="{BB962C8B-B14F-4D97-AF65-F5344CB8AC3E}">
        <p14:creationId xmlns:p14="http://schemas.microsoft.com/office/powerpoint/2010/main" val="37055756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a:t> </a:t>
            </a:r>
          </a:p>
        </p:txBody>
      </p:sp>
      <p:sp>
        <p:nvSpPr>
          <p:cNvPr id="3" name="Content Placeholder 2"/>
          <p:cNvSpPr>
            <a:spLocks noGrp="1"/>
          </p:cNvSpPr>
          <p:nvPr>
            <p:ph sz="quarter" idx="1"/>
          </p:nvPr>
        </p:nvSpPr>
        <p:spPr>
          <a:xfrm>
            <a:off x="914400" y="533400"/>
            <a:ext cx="7772400" cy="5486400"/>
          </a:xfrm>
        </p:spPr>
        <p:txBody>
          <a:bodyPr>
            <a:normAutofit lnSpcReduction="10000"/>
          </a:bodyPr>
          <a:lstStyle/>
          <a:p>
            <a:pPr lvl="0" algn="just" eaLnBrk="0">
              <a:buNone/>
            </a:pPr>
            <a:r>
              <a:rPr lang="en-US" sz="2800" b="1" i="1" dirty="0"/>
              <a:t>NOTE:</a:t>
            </a:r>
          </a:p>
          <a:p>
            <a:pPr lvl="0" algn="just" eaLnBrk="0"/>
            <a:r>
              <a:rPr lang="en-US" sz="2800" b="1" i="1" dirty="0"/>
              <a:t>Population (mass) strategy</a:t>
            </a:r>
            <a:endParaRPr lang="en-IN" sz="2800" b="1" dirty="0"/>
          </a:p>
          <a:p>
            <a:pPr algn="just" eaLnBrk="0">
              <a:buNone/>
            </a:pPr>
            <a:r>
              <a:rPr lang="en-US" sz="2800" dirty="0"/>
              <a:t>    Another preventive approach is "population strategy" which is directed at the whole population irrespective of individual risk levels. For example, studies have shown that even a small reduction in the average blood pressure or serum cholesterol of a population would produce a large reduction in the incidence of cardiovascular disease.</a:t>
            </a:r>
            <a:endParaRPr lang="en-US" sz="2800" i="1" dirty="0"/>
          </a:p>
          <a:p>
            <a:pPr algn="just" eaLnBrk="0">
              <a:buNone/>
            </a:pPr>
            <a:endParaRPr lang="en-US" sz="2800" i="1" dirty="0"/>
          </a:p>
          <a:p>
            <a:pPr algn="just" eaLnBrk="0">
              <a:buNone/>
            </a:pPr>
            <a:r>
              <a:rPr lang="en-US" sz="2800" i="1" dirty="0"/>
              <a:t>   </a:t>
            </a:r>
            <a:r>
              <a:rPr lang="en-US" sz="2800" dirty="0"/>
              <a:t>The population approach is directed towards socio-economic, behavioral and lifestyle changes</a:t>
            </a:r>
            <a:r>
              <a:rPr lang="en-US" sz="2800" i="1" dirty="0"/>
              <a:t>.</a:t>
            </a:r>
            <a:endParaRPr lang="en-IN" sz="2800" dirty="0"/>
          </a:p>
          <a:p>
            <a:endParaRPr lang="en-IN"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p:txBody>
          <a:bodyPr/>
          <a:lstStyle/>
          <a:p>
            <a:pPr algn="just" eaLnBrk="0"/>
            <a:r>
              <a:rPr lang="en-US" sz="2800" b="1" i="1" dirty="0"/>
              <a:t> High-risk strategy</a:t>
            </a:r>
          </a:p>
          <a:p>
            <a:pPr algn="just" eaLnBrk="0"/>
            <a:endParaRPr lang="en-IN" sz="2800" b="1" dirty="0"/>
          </a:p>
          <a:p>
            <a:pPr algn="just" eaLnBrk="0">
              <a:buNone/>
            </a:pPr>
            <a:r>
              <a:rPr lang="en-US" sz="2800" dirty="0"/>
              <a:t>    The high-risk strategy aims to bring preventive care to individuals at special risk.</a:t>
            </a:r>
          </a:p>
          <a:p>
            <a:pPr algn="just" eaLnBrk="0">
              <a:buNone/>
            </a:pPr>
            <a:endParaRPr lang="en-US" sz="2800" dirty="0"/>
          </a:p>
          <a:p>
            <a:pPr algn="just" eaLnBrk="0">
              <a:buNone/>
            </a:pPr>
            <a:r>
              <a:rPr lang="en-US" sz="2800" dirty="0"/>
              <a:t>     This requires detection of individuals at high risk by the optimum use of clinical methods.</a:t>
            </a:r>
            <a:endParaRPr lang="en-IN" sz="2800" dirty="0"/>
          </a:p>
          <a:p>
            <a:endParaRPr lang="en-IN"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274638"/>
            <a:ext cx="8458200" cy="1143000"/>
          </a:xfrm>
        </p:spPr>
        <p:txBody>
          <a:bodyPr>
            <a:normAutofit fontScale="90000"/>
          </a:bodyPr>
          <a:lstStyle/>
          <a:p>
            <a:r>
              <a:rPr lang="en-US" sz="4400" b="1" dirty="0"/>
              <a:t>.</a:t>
            </a:r>
            <a:br>
              <a:rPr lang="en-US" sz="4400" b="1" dirty="0"/>
            </a:br>
            <a:r>
              <a:rPr lang="en-US" sz="4400" b="1" dirty="0"/>
              <a:t>          3. Secondary prevention</a:t>
            </a:r>
            <a:br>
              <a:rPr lang="en-US" dirty="0"/>
            </a:br>
            <a:endParaRPr lang="en-US" dirty="0"/>
          </a:p>
        </p:txBody>
      </p:sp>
      <p:sp>
        <p:nvSpPr>
          <p:cNvPr id="3" name="Content Placeholder 2"/>
          <p:cNvSpPr>
            <a:spLocks noGrp="1"/>
          </p:cNvSpPr>
          <p:nvPr>
            <p:ph sz="quarter" idx="1"/>
          </p:nvPr>
        </p:nvSpPr>
        <p:spPr>
          <a:xfrm>
            <a:off x="304800" y="914400"/>
            <a:ext cx="8382000" cy="5943600"/>
          </a:xfrm>
        </p:spPr>
        <p:txBody>
          <a:bodyPr>
            <a:normAutofit/>
          </a:bodyPr>
          <a:lstStyle/>
          <a:p>
            <a:pPr algn="just"/>
            <a:r>
              <a:rPr lang="en-US" sz="2800" dirty="0"/>
              <a:t>It can be defined as “action which halts the progress of a disease at its incipient stage and complications. The interventions of this can be either specific or non-specific.</a:t>
            </a:r>
          </a:p>
          <a:p>
            <a:pPr algn="just"/>
            <a:endParaRPr lang="en-US" sz="2800" dirty="0"/>
          </a:p>
          <a:p>
            <a:pPr algn="just"/>
            <a:r>
              <a:rPr lang="en-US" sz="2800" dirty="0"/>
              <a:t>This prevention is largely the domain of clinical medicine.</a:t>
            </a:r>
          </a:p>
          <a:p>
            <a:pPr algn="just"/>
            <a:endParaRPr lang="en-US" sz="2800" dirty="0"/>
          </a:p>
          <a:p>
            <a:pPr algn="just"/>
            <a:r>
              <a:rPr lang="en-US" sz="2800" dirty="0"/>
              <a:t> The health </a:t>
            </a:r>
            <a:r>
              <a:rPr lang="en-US" sz="2800" dirty="0" err="1"/>
              <a:t>programmes</a:t>
            </a:r>
            <a:r>
              <a:rPr lang="en-US" sz="2800" dirty="0"/>
              <a:t> initiated by government are usually at the level of secondary prevention.</a:t>
            </a:r>
          </a:p>
          <a:p>
            <a:pPr algn="just"/>
            <a:endParaRPr lang="en-US" sz="2800" dirty="0"/>
          </a:p>
          <a:p>
            <a:pPr algn="just"/>
            <a:r>
              <a:rPr lang="en-US" sz="2800" dirty="0"/>
              <a:t> The drawback of this prevention is that the patient has already been subject to mental anguish, physical pain and the community to less of productivity</a:t>
            </a:r>
          </a:p>
          <a:p>
            <a:pPr algn="just"/>
            <a:endParaRPr lang="en-US" sz="2800"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flipV="1">
            <a:off x="914400" y="-533400"/>
            <a:ext cx="7772400" cy="533400"/>
          </a:xfrm>
        </p:spPr>
        <p:txBody>
          <a:bodyPr>
            <a:normAutofit fontScale="90000"/>
          </a:bodyPr>
          <a:lstStyle/>
          <a:p>
            <a:endParaRPr lang="en-US" dirty="0"/>
          </a:p>
        </p:txBody>
      </p:sp>
      <p:sp>
        <p:nvSpPr>
          <p:cNvPr id="3" name="Content Placeholder 2"/>
          <p:cNvSpPr>
            <a:spLocks noGrp="1"/>
          </p:cNvSpPr>
          <p:nvPr>
            <p:ph sz="quarter" idx="1"/>
          </p:nvPr>
        </p:nvSpPr>
        <p:spPr>
          <a:xfrm>
            <a:off x="304800" y="228600"/>
            <a:ext cx="8686800" cy="6324600"/>
          </a:xfrm>
        </p:spPr>
        <p:txBody>
          <a:bodyPr>
            <a:normAutofit/>
          </a:bodyPr>
          <a:lstStyle/>
          <a:p>
            <a:pPr algn="just"/>
            <a:endParaRPr lang="en-US" sz="2800" dirty="0"/>
          </a:p>
          <a:p>
            <a:pPr algn="just"/>
            <a:r>
              <a:rPr lang="en-US" sz="2800" dirty="0"/>
              <a:t>The specific interventions are early diagnosis (e.g., screening tests, case finding </a:t>
            </a:r>
            <a:r>
              <a:rPr lang="en-US" sz="2800" dirty="0" err="1"/>
              <a:t>programmes</a:t>
            </a:r>
            <a:r>
              <a:rPr lang="en-US" sz="2800" dirty="0"/>
              <a:t>) and adequate treatment. </a:t>
            </a:r>
          </a:p>
          <a:p>
            <a:pPr algn="just">
              <a:buNone/>
            </a:pPr>
            <a:r>
              <a:rPr lang="en-US" sz="2800" dirty="0"/>
              <a:t> </a:t>
            </a:r>
          </a:p>
          <a:p>
            <a:pPr algn="just"/>
            <a:r>
              <a:rPr lang="en-US" sz="2800" dirty="0"/>
              <a:t>With such measures it is sometimes possible to cure disease or slow its progression, prevent complications, limit disability, and reverse communicability of infectious diseases.</a:t>
            </a:r>
          </a:p>
          <a:p>
            <a:pPr algn="just"/>
            <a:endParaRPr lang="en-US" sz="2800" dirty="0"/>
          </a:p>
          <a:p>
            <a:pPr algn="just"/>
            <a:r>
              <a:rPr lang="en-US" sz="2800" dirty="0"/>
              <a:t>On a community basis, early treatment of persons with infectious diseases (e.g., sexually transmitted infections) may protect others from acquiring the infection and thus provide at once secondary prevention for the infected individuals and primary prevention for their potential contacts. </a:t>
            </a:r>
          </a:p>
          <a:p>
            <a:pPr algn="just"/>
            <a:endParaRPr lang="en-US" sz="2800"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304800" y="304800"/>
            <a:ext cx="8534400" cy="6324600"/>
          </a:xfrm>
        </p:spPr>
        <p:txBody>
          <a:bodyPr>
            <a:normAutofit lnSpcReduction="10000"/>
          </a:bodyPr>
          <a:lstStyle/>
          <a:p>
            <a:pPr algn="just"/>
            <a:r>
              <a:rPr lang="en-US" sz="2800" dirty="0"/>
              <a:t>Because of our inability to prevent certain disease, efforts at control of many chronic diseases center primarily on secondary prevention. </a:t>
            </a:r>
          </a:p>
          <a:p>
            <a:pPr algn="just"/>
            <a:endParaRPr lang="en-US" sz="2800" dirty="0"/>
          </a:p>
          <a:p>
            <a:pPr algn="just"/>
            <a:r>
              <a:rPr lang="en-US" sz="2800" dirty="0"/>
              <a:t>Examples are diabetes, hypertension, carcinoma of cervix, and glaucoma.</a:t>
            </a:r>
          </a:p>
          <a:p>
            <a:pPr algn="just"/>
            <a:endParaRPr lang="en-US" sz="2800" dirty="0"/>
          </a:p>
          <a:p>
            <a:pPr algn="just"/>
            <a:r>
              <a:rPr lang="en-US" sz="2800" dirty="0"/>
              <a:t>As is true of primary prevention, secondary prevention is a responsibility of physicians both in private practice and in community post.</a:t>
            </a:r>
          </a:p>
          <a:p>
            <a:pPr algn="just"/>
            <a:endParaRPr lang="en-US" sz="2800" dirty="0"/>
          </a:p>
          <a:p>
            <a:pPr algn="just"/>
            <a:r>
              <a:rPr lang="en-US" sz="2800" dirty="0"/>
              <a:t> Health departments and other community agencies often conduct screening surveys designed to uncover asymptomatic disease and to alter the natural history of the condition detected.</a:t>
            </a:r>
          </a:p>
          <a:p>
            <a:pPr algn="just"/>
            <a:endParaRPr lang="en-US" sz="2800"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274638"/>
            <a:ext cx="8458200" cy="1143000"/>
          </a:xfrm>
        </p:spPr>
        <p:txBody>
          <a:bodyPr>
            <a:normAutofit fontScale="90000"/>
          </a:bodyPr>
          <a:lstStyle/>
          <a:p>
            <a:r>
              <a:rPr lang="en-US" sz="4400" b="1" dirty="0"/>
              <a:t>                 4. Tertiary Prevention</a:t>
            </a:r>
            <a:br>
              <a:rPr lang="en-US" dirty="0"/>
            </a:br>
            <a:endParaRPr lang="en-US" dirty="0"/>
          </a:p>
        </p:txBody>
      </p:sp>
      <p:sp>
        <p:nvSpPr>
          <p:cNvPr id="3" name="Content Placeholder 2"/>
          <p:cNvSpPr>
            <a:spLocks noGrp="1"/>
          </p:cNvSpPr>
          <p:nvPr>
            <p:ph sz="quarter" idx="1"/>
          </p:nvPr>
        </p:nvSpPr>
        <p:spPr>
          <a:xfrm>
            <a:off x="304800" y="914400"/>
            <a:ext cx="8382000" cy="5638800"/>
          </a:xfrm>
        </p:spPr>
        <p:txBody>
          <a:bodyPr>
            <a:normAutofit/>
          </a:bodyPr>
          <a:lstStyle/>
          <a:p>
            <a:pPr algn="just"/>
            <a:r>
              <a:rPr lang="en-US" sz="2800" dirty="0"/>
              <a:t>It is very specific prevention. </a:t>
            </a:r>
          </a:p>
          <a:p>
            <a:pPr algn="just"/>
            <a:endParaRPr lang="en-US" sz="2800" dirty="0"/>
          </a:p>
          <a:p>
            <a:pPr algn="just"/>
            <a:r>
              <a:rPr lang="en-US" sz="2800" dirty="0"/>
              <a:t>It signifies intervention in the late pathogenesis phase and can be defined as “all measures available to reduce or limit impairments and disabilities, minimize suffering cause by existing departures from good health and to promote the patient adjustment to irremediable conditions.</a:t>
            </a:r>
          </a:p>
          <a:p>
            <a:pPr algn="just"/>
            <a:endParaRPr lang="en-US" sz="2800" dirty="0"/>
          </a:p>
          <a:p>
            <a:pPr algn="just"/>
            <a:r>
              <a:rPr lang="en-US" sz="2800" dirty="0"/>
              <a:t>Modern rehabilitation includes psychosocial vocational and medical components based on teamwork from a variety of professions.</a:t>
            </a:r>
          </a:p>
          <a:p>
            <a:pPr algn="just"/>
            <a:endParaRPr lang="en-US" sz="2800"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304800" y="533400"/>
            <a:ext cx="8382000" cy="6096000"/>
          </a:xfrm>
        </p:spPr>
        <p:txBody>
          <a:bodyPr>
            <a:noAutofit/>
          </a:bodyPr>
          <a:lstStyle/>
          <a:p>
            <a:pPr algn="just"/>
            <a:r>
              <a:rPr lang="en-US" sz="2800" dirty="0"/>
              <a:t>Tertiary prevention is the prevention applied at the late stage of the disease.</a:t>
            </a:r>
          </a:p>
          <a:p>
            <a:pPr algn="just"/>
            <a:endParaRPr lang="en-US" sz="2800" dirty="0"/>
          </a:p>
          <a:p>
            <a:pPr algn="just"/>
            <a:r>
              <a:rPr lang="en-US" sz="2800" dirty="0"/>
              <a:t> This consists of limitation of disability and rehabilitation where disease has already occurred and left residual damage.</a:t>
            </a:r>
          </a:p>
          <a:p>
            <a:pPr algn="just"/>
            <a:endParaRPr lang="en-US" sz="2800" dirty="0"/>
          </a:p>
          <a:p>
            <a:pPr algn="just"/>
            <a:r>
              <a:rPr lang="en-US" sz="2800" dirty="0"/>
              <a:t>Its major theme is maximal utilization of the individual’s residual capacities, with emphasis on remaining abilities than on losses. </a:t>
            </a:r>
          </a:p>
          <a:p>
            <a:pPr algn="just"/>
            <a:endParaRPr lang="en-US" sz="2800" dirty="0"/>
          </a:p>
          <a:p>
            <a:pPr algn="just"/>
            <a:r>
              <a:rPr lang="en-US" sz="2800" dirty="0"/>
              <a:t>Since modern rehabilitation includes psychosocial and vocational as well as medical components, it calls for good teamwork from a variety of professions.</a:t>
            </a:r>
          </a:p>
          <a:p>
            <a:pPr algn="just">
              <a:buNone/>
            </a:pPr>
            <a:r>
              <a:rPr lang="en-US" sz="2800" dirty="0"/>
              <a:t> </a:t>
            </a:r>
          </a:p>
          <a:p>
            <a:pPr algn="just"/>
            <a:endParaRPr lang="en-US" sz="2800"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304800" y="457200"/>
            <a:ext cx="8382000" cy="5562600"/>
          </a:xfrm>
        </p:spPr>
        <p:txBody>
          <a:bodyPr>
            <a:normAutofit/>
          </a:bodyPr>
          <a:lstStyle/>
          <a:p>
            <a:pPr algn="just"/>
            <a:r>
              <a:rPr lang="en-US" sz="2800" dirty="0"/>
              <a:t>It may also require extensive physical facilities (such as special vehicles and modifications of the home setting) and sufficient funding to provide a variety of services over a prolonged period of time.</a:t>
            </a:r>
          </a:p>
          <a:p>
            <a:pPr algn="just"/>
            <a:endParaRPr lang="en-US" sz="2800" dirty="0"/>
          </a:p>
          <a:p>
            <a:pPr algn="just"/>
            <a:r>
              <a:rPr lang="en-US" sz="2800" dirty="0"/>
              <a:t>Until the occurrence of death, it may be possible throughout the evolution of a disease process to apply appropriate measures to prevent continued progression and deterioration of the patient’s condition. </a:t>
            </a:r>
          </a:p>
          <a:p>
            <a:pPr algn="just"/>
            <a:endParaRPr lang="en-US" sz="2800" dirty="0"/>
          </a:p>
          <a:p>
            <a:pPr algn="just"/>
            <a:r>
              <a:rPr lang="en-US" sz="2800" dirty="0"/>
              <a:t>The different levels of prevention can be fully understood only in relation to the natural history of disease.</a:t>
            </a:r>
          </a:p>
          <a:p>
            <a:pPr algn="just">
              <a:buNone/>
            </a:pPr>
            <a:endParaRPr lang="en-US" sz="2800" dirty="0"/>
          </a:p>
          <a:p>
            <a:pPr algn="just"/>
            <a:endParaRPr lang="en-US" sz="2800"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D1A3F6-1577-00EE-CF46-63FAB65A39C5}"/>
              </a:ext>
            </a:extLst>
          </p:cNvPr>
          <p:cNvSpPr>
            <a:spLocks noGrp="1"/>
          </p:cNvSpPr>
          <p:nvPr>
            <p:ph type="title"/>
          </p:nvPr>
        </p:nvSpPr>
        <p:spPr/>
        <p:txBody>
          <a:bodyPr/>
          <a:lstStyle/>
          <a:p>
            <a:endParaRPr lang="en-NP"/>
          </a:p>
        </p:txBody>
      </p:sp>
      <p:sp>
        <p:nvSpPr>
          <p:cNvPr id="3" name="Content Placeholder 2">
            <a:extLst>
              <a:ext uri="{FF2B5EF4-FFF2-40B4-BE49-F238E27FC236}">
                <a16:creationId xmlns:a16="http://schemas.microsoft.com/office/drawing/2014/main" id="{E17E6188-37F6-52C5-6275-F891D2DF126B}"/>
              </a:ext>
            </a:extLst>
          </p:cNvPr>
          <p:cNvSpPr>
            <a:spLocks noGrp="1"/>
          </p:cNvSpPr>
          <p:nvPr>
            <p:ph sz="quarter" idx="1"/>
          </p:nvPr>
        </p:nvSpPr>
        <p:spPr/>
        <p:txBody>
          <a:bodyPr/>
          <a:lstStyle/>
          <a:p>
            <a:endParaRPr lang="en-NP"/>
          </a:p>
        </p:txBody>
      </p:sp>
      <p:pic>
        <p:nvPicPr>
          <p:cNvPr id="5" name="Picture 4">
            <a:extLst>
              <a:ext uri="{FF2B5EF4-FFF2-40B4-BE49-F238E27FC236}">
                <a16:creationId xmlns:a16="http://schemas.microsoft.com/office/drawing/2014/main" id="{05C28A33-05FD-D844-84F0-C86A761C55BE}"/>
              </a:ext>
            </a:extLst>
          </p:cNvPr>
          <p:cNvPicPr>
            <a:picLocks noChangeAspect="1"/>
          </p:cNvPicPr>
          <p:nvPr/>
        </p:nvPicPr>
        <p:blipFill>
          <a:blip r:embed="rId2"/>
          <a:stretch>
            <a:fillRect/>
          </a:stretch>
        </p:blipFill>
        <p:spPr>
          <a:xfrm>
            <a:off x="685800" y="514350"/>
            <a:ext cx="7772400" cy="5829300"/>
          </a:xfrm>
          <a:prstGeom prst="rect">
            <a:avLst/>
          </a:prstGeom>
        </p:spPr>
      </p:pic>
    </p:spTree>
    <p:extLst>
      <p:ext uri="{BB962C8B-B14F-4D97-AF65-F5344CB8AC3E}">
        <p14:creationId xmlns:p14="http://schemas.microsoft.com/office/powerpoint/2010/main" val="57144291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539F0E-C13E-1E81-623A-F9A6035E9A80}"/>
              </a:ext>
            </a:extLst>
          </p:cNvPr>
          <p:cNvSpPr>
            <a:spLocks noGrp="1"/>
          </p:cNvSpPr>
          <p:nvPr>
            <p:ph type="title"/>
          </p:nvPr>
        </p:nvSpPr>
        <p:spPr/>
        <p:txBody>
          <a:bodyPr/>
          <a:lstStyle/>
          <a:p>
            <a:endParaRPr lang="en-NP"/>
          </a:p>
        </p:txBody>
      </p:sp>
      <p:sp>
        <p:nvSpPr>
          <p:cNvPr id="3" name="Content Placeholder 2">
            <a:extLst>
              <a:ext uri="{FF2B5EF4-FFF2-40B4-BE49-F238E27FC236}">
                <a16:creationId xmlns:a16="http://schemas.microsoft.com/office/drawing/2014/main" id="{03668E08-E5B1-D9F7-1FF5-9BAFE76EEB0C}"/>
              </a:ext>
            </a:extLst>
          </p:cNvPr>
          <p:cNvSpPr>
            <a:spLocks noGrp="1"/>
          </p:cNvSpPr>
          <p:nvPr>
            <p:ph sz="quarter" idx="1"/>
          </p:nvPr>
        </p:nvSpPr>
        <p:spPr/>
        <p:txBody>
          <a:bodyPr/>
          <a:lstStyle/>
          <a:p>
            <a:endParaRPr lang="en-NP"/>
          </a:p>
        </p:txBody>
      </p:sp>
      <p:pic>
        <p:nvPicPr>
          <p:cNvPr id="4" name="Picture 3">
            <a:extLst>
              <a:ext uri="{FF2B5EF4-FFF2-40B4-BE49-F238E27FC236}">
                <a16:creationId xmlns:a16="http://schemas.microsoft.com/office/drawing/2014/main" id="{6561D30A-8DF2-7D70-4581-3EC16C0167EC}"/>
              </a:ext>
            </a:extLst>
          </p:cNvPr>
          <p:cNvPicPr>
            <a:picLocks noChangeAspect="1"/>
          </p:cNvPicPr>
          <p:nvPr/>
        </p:nvPicPr>
        <p:blipFill>
          <a:blip r:embed="rId2"/>
          <a:stretch>
            <a:fillRect/>
          </a:stretch>
        </p:blipFill>
        <p:spPr>
          <a:xfrm>
            <a:off x="914400" y="457200"/>
            <a:ext cx="7772400" cy="5799251"/>
          </a:xfrm>
          <a:prstGeom prst="rect">
            <a:avLst/>
          </a:prstGeom>
        </p:spPr>
      </p:pic>
    </p:spTree>
    <p:extLst>
      <p:ext uri="{BB962C8B-B14F-4D97-AF65-F5344CB8AC3E}">
        <p14:creationId xmlns:p14="http://schemas.microsoft.com/office/powerpoint/2010/main" val="395352629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t>Cont</a:t>
            </a:r>
            <a:r>
              <a:rPr lang="en-US" dirty="0"/>
              <a:t>…..</a:t>
            </a:r>
          </a:p>
        </p:txBody>
      </p:sp>
      <p:sp>
        <p:nvSpPr>
          <p:cNvPr id="3" name="Content Placeholder 2"/>
          <p:cNvSpPr>
            <a:spLocks noGrp="1"/>
          </p:cNvSpPr>
          <p:nvPr>
            <p:ph sz="quarter" idx="1"/>
          </p:nvPr>
        </p:nvSpPr>
        <p:spPr>
          <a:xfrm>
            <a:off x="914400" y="1447800"/>
            <a:ext cx="8001000" cy="4876800"/>
          </a:xfrm>
        </p:spPr>
        <p:txBody>
          <a:bodyPr>
            <a:normAutofit/>
          </a:bodyPr>
          <a:lstStyle/>
          <a:p>
            <a:r>
              <a:rPr lang="en-US" dirty="0"/>
              <a:t>Preventive health measures save insurance providers and patients from expensive healthcare costs in the long run while providing better patient outcomes. </a:t>
            </a:r>
          </a:p>
          <a:p>
            <a:r>
              <a:rPr lang="en-US" dirty="0"/>
              <a:t>Usually, these benefits motivate healthcare insurance providers to cover preventive health measures.</a:t>
            </a:r>
          </a:p>
          <a:p>
            <a:r>
              <a:rPr lang="en-US" dirty="0"/>
              <a:t>Preventive health measures focus on preventable disease, injury and patient illness that can be caught early to save the patient suffering from the resulting condition. </a:t>
            </a:r>
          </a:p>
          <a:p>
            <a:r>
              <a:rPr lang="en-US" dirty="0"/>
              <a:t>Aside from regularly advised healthy diet and exercise, physicians use other preventative health measures. </a:t>
            </a:r>
          </a:p>
          <a:p>
            <a:endParaRPr lang="en-US" dirty="0"/>
          </a:p>
        </p:txBody>
      </p:sp>
    </p:spTree>
    <p:extLst>
      <p:ext uri="{BB962C8B-B14F-4D97-AF65-F5344CB8AC3E}">
        <p14:creationId xmlns:p14="http://schemas.microsoft.com/office/powerpoint/2010/main" val="182411939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BA410E-6B9C-DDE1-2888-B7945925DF8F}"/>
              </a:ext>
            </a:extLst>
          </p:cNvPr>
          <p:cNvSpPr>
            <a:spLocks noGrp="1"/>
          </p:cNvSpPr>
          <p:nvPr>
            <p:ph type="title"/>
          </p:nvPr>
        </p:nvSpPr>
        <p:spPr/>
        <p:txBody>
          <a:bodyPr/>
          <a:lstStyle/>
          <a:p>
            <a:endParaRPr lang="en-NP"/>
          </a:p>
        </p:txBody>
      </p:sp>
      <p:pic>
        <p:nvPicPr>
          <p:cNvPr id="5" name="Content Placeholder 4">
            <a:extLst>
              <a:ext uri="{FF2B5EF4-FFF2-40B4-BE49-F238E27FC236}">
                <a16:creationId xmlns:a16="http://schemas.microsoft.com/office/drawing/2014/main" id="{C556B7A2-221D-5405-45C5-430295051413}"/>
              </a:ext>
            </a:extLst>
          </p:cNvPr>
          <p:cNvPicPr>
            <a:picLocks noGrp="1" noChangeAspect="1"/>
          </p:cNvPicPr>
          <p:nvPr>
            <p:ph sz="quarter" idx="1"/>
          </p:nvPr>
        </p:nvPicPr>
        <p:blipFill>
          <a:blip r:embed="rId2"/>
          <a:stretch>
            <a:fillRect/>
          </a:stretch>
        </p:blipFill>
        <p:spPr>
          <a:xfrm>
            <a:off x="457200" y="369004"/>
            <a:ext cx="8229600" cy="6031795"/>
          </a:xfrm>
          <a:prstGeom prst="rect">
            <a:avLst/>
          </a:prstGeom>
        </p:spPr>
      </p:pic>
    </p:spTree>
    <p:extLst>
      <p:ext uri="{BB962C8B-B14F-4D97-AF65-F5344CB8AC3E}">
        <p14:creationId xmlns:p14="http://schemas.microsoft.com/office/powerpoint/2010/main" val="78747627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CCEFC4-161E-B87D-CF9E-6C8A4BB4DF68}"/>
              </a:ext>
            </a:extLst>
          </p:cNvPr>
          <p:cNvSpPr>
            <a:spLocks noGrp="1"/>
          </p:cNvSpPr>
          <p:nvPr>
            <p:ph type="title"/>
          </p:nvPr>
        </p:nvSpPr>
        <p:spPr/>
        <p:txBody>
          <a:bodyPr/>
          <a:lstStyle/>
          <a:p>
            <a:endParaRPr lang="en-NP"/>
          </a:p>
        </p:txBody>
      </p:sp>
      <p:sp>
        <p:nvSpPr>
          <p:cNvPr id="3" name="Content Placeholder 2">
            <a:extLst>
              <a:ext uri="{FF2B5EF4-FFF2-40B4-BE49-F238E27FC236}">
                <a16:creationId xmlns:a16="http://schemas.microsoft.com/office/drawing/2014/main" id="{9A97F921-D202-D626-56C0-B7639D78139B}"/>
              </a:ext>
            </a:extLst>
          </p:cNvPr>
          <p:cNvSpPr>
            <a:spLocks noGrp="1"/>
          </p:cNvSpPr>
          <p:nvPr>
            <p:ph sz="quarter" idx="1"/>
          </p:nvPr>
        </p:nvSpPr>
        <p:spPr/>
        <p:txBody>
          <a:bodyPr/>
          <a:lstStyle/>
          <a:p>
            <a:endParaRPr lang="en-NP"/>
          </a:p>
        </p:txBody>
      </p:sp>
      <p:pic>
        <p:nvPicPr>
          <p:cNvPr id="4" name="Picture 3">
            <a:extLst>
              <a:ext uri="{FF2B5EF4-FFF2-40B4-BE49-F238E27FC236}">
                <a16:creationId xmlns:a16="http://schemas.microsoft.com/office/drawing/2014/main" id="{335645D6-5192-423D-1BB2-2009B71861C6}"/>
              </a:ext>
            </a:extLst>
          </p:cNvPr>
          <p:cNvPicPr>
            <a:picLocks noChangeAspect="1"/>
          </p:cNvPicPr>
          <p:nvPr/>
        </p:nvPicPr>
        <p:blipFill>
          <a:blip r:embed="rId2"/>
          <a:stretch>
            <a:fillRect/>
          </a:stretch>
        </p:blipFill>
        <p:spPr>
          <a:xfrm>
            <a:off x="644728" y="274638"/>
            <a:ext cx="8095802" cy="6126162"/>
          </a:xfrm>
          <a:prstGeom prst="rect">
            <a:avLst/>
          </a:prstGeom>
        </p:spPr>
      </p:pic>
    </p:spTree>
    <p:extLst>
      <p:ext uri="{BB962C8B-B14F-4D97-AF65-F5344CB8AC3E}">
        <p14:creationId xmlns:p14="http://schemas.microsoft.com/office/powerpoint/2010/main" val="285571528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F88F9E-141A-2ACD-837E-2D4C5CE5AC13}"/>
              </a:ext>
            </a:extLst>
          </p:cNvPr>
          <p:cNvSpPr>
            <a:spLocks noGrp="1"/>
          </p:cNvSpPr>
          <p:nvPr>
            <p:ph type="title"/>
          </p:nvPr>
        </p:nvSpPr>
        <p:spPr/>
        <p:txBody>
          <a:bodyPr/>
          <a:lstStyle/>
          <a:p>
            <a:endParaRPr lang="en-NP"/>
          </a:p>
        </p:txBody>
      </p:sp>
      <p:sp>
        <p:nvSpPr>
          <p:cNvPr id="3" name="Content Placeholder 2">
            <a:extLst>
              <a:ext uri="{FF2B5EF4-FFF2-40B4-BE49-F238E27FC236}">
                <a16:creationId xmlns:a16="http://schemas.microsoft.com/office/drawing/2014/main" id="{FFECD094-5433-8781-179A-E9A48C23D082}"/>
              </a:ext>
            </a:extLst>
          </p:cNvPr>
          <p:cNvSpPr>
            <a:spLocks noGrp="1"/>
          </p:cNvSpPr>
          <p:nvPr>
            <p:ph sz="quarter" idx="1"/>
          </p:nvPr>
        </p:nvSpPr>
        <p:spPr/>
        <p:txBody>
          <a:bodyPr/>
          <a:lstStyle/>
          <a:p>
            <a:endParaRPr lang="en-NP"/>
          </a:p>
        </p:txBody>
      </p:sp>
      <p:pic>
        <p:nvPicPr>
          <p:cNvPr id="4" name="Picture 3">
            <a:extLst>
              <a:ext uri="{FF2B5EF4-FFF2-40B4-BE49-F238E27FC236}">
                <a16:creationId xmlns:a16="http://schemas.microsoft.com/office/drawing/2014/main" id="{3CB7E1F1-6108-9E85-80F2-60D56A53E5CF}"/>
              </a:ext>
            </a:extLst>
          </p:cNvPr>
          <p:cNvPicPr>
            <a:picLocks noChangeAspect="1"/>
          </p:cNvPicPr>
          <p:nvPr/>
        </p:nvPicPr>
        <p:blipFill>
          <a:blip r:embed="rId2"/>
          <a:stretch>
            <a:fillRect/>
          </a:stretch>
        </p:blipFill>
        <p:spPr>
          <a:xfrm>
            <a:off x="457200" y="274638"/>
            <a:ext cx="8382000" cy="6342730"/>
          </a:xfrm>
          <a:prstGeom prst="rect">
            <a:avLst/>
          </a:prstGeom>
        </p:spPr>
      </p:pic>
    </p:spTree>
    <p:extLst>
      <p:ext uri="{BB962C8B-B14F-4D97-AF65-F5344CB8AC3E}">
        <p14:creationId xmlns:p14="http://schemas.microsoft.com/office/powerpoint/2010/main" val="115878182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DFB684-F56D-6F13-B499-A686B8168AC4}"/>
              </a:ext>
            </a:extLst>
          </p:cNvPr>
          <p:cNvSpPr>
            <a:spLocks noGrp="1"/>
          </p:cNvSpPr>
          <p:nvPr>
            <p:ph type="title"/>
          </p:nvPr>
        </p:nvSpPr>
        <p:spPr/>
        <p:txBody>
          <a:bodyPr/>
          <a:lstStyle/>
          <a:p>
            <a:endParaRPr lang="en-NP"/>
          </a:p>
        </p:txBody>
      </p:sp>
      <p:sp>
        <p:nvSpPr>
          <p:cNvPr id="3" name="Content Placeholder 2">
            <a:extLst>
              <a:ext uri="{FF2B5EF4-FFF2-40B4-BE49-F238E27FC236}">
                <a16:creationId xmlns:a16="http://schemas.microsoft.com/office/drawing/2014/main" id="{484C2654-7061-5449-FC88-6C02CF3F0A45}"/>
              </a:ext>
            </a:extLst>
          </p:cNvPr>
          <p:cNvSpPr>
            <a:spLocks noGrp="1"/>
          </p:cNvSpPr>
          <p:nvPr>
            <p:ph sz="quarter" idx="1"/>
          </p:nvPr>
        </p:nvSpPr>
        <p:spPr/>
        <p:txBody>
          <a:bodyPr/>
          <a:lstStyle/>
          <a:p>
            <a:endParaRPr lang="en-NP"/>
          </a:p>
        </p:txBody>
      </p:sp>
      <p:pic>
        <p:nvPicPr>
          <p:cNvPr id="4" name="Picture 3">
            <a:extLst>
              <a:ext uri="{FF2B5EF4-FFF2-40B4-BE49-F238E27FC236}">
                <a16:creationId xmlns:a16="http://schemas.microsoft.com/office/drawing/2014/main" id="{27D5C759-B450-F23D-BEC6-E1A76FEA6101}"/>
              </a:ext>
            </a:extLst>
          </p:cNvPr>
          <p:cNvPicPr>
            <a:picLocks noChangeAspect="1"/>
          </p:cNvPicPr>
          <p:nvPr/>
        </p:nvPicPr>
        <p:blipFill>
          <a:blip r:embed="rId2"/>
          <a:stretch>
            <a:fillRect/>
          </a:stretch>
        </p:blipFill>
        <p:spPr>
          <a:xfrm>
            <a:off x="914400" y="381001"/>
            <a:ext cx="7772400" cy="5803342"/>
          </a:xfrm>
          <a:prstGeom prst="rect">
            <a:avLst/>
          </a:prstGeom>
        </p:spPr>
      </p:pic>
    </p:spTree>
    <p:extLst>
      <p:ext uri="{BB962C8B-B14F-4D97-AF65-F5344CB8AC3E}">
        <p14:creationId xmlns:p14="http://schemas.microsoft.com/office/powerpoint/2010/main" val="356164051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p:txBody>
          <a:bodyPr>
            <a:normAutofit/>
          </a:bodyPr>
          <a:lstStyle/>
          <a:p>
            <a:pPr marL="0" indent="0">
              <a:buNone/>
            </a:pPr>
            <a:endParaRPr lang="en-US" sz="6000" dirty="0"/>
          </a:p>
          <a:p>
            <a:pPr marL="0" indent="0">
              <a:buNone/>
            </a:pPr>
            <a:r>
              <a:rPr lang="en-US" sz="6000" dirty="0"/>
              <a:t>             The End</a:t>
            </a:r>
          </a:p>
        </p:txBody>
      </p:sp>
    </p:spTree>
    <p:extLst>
      <p:ext uri="{BB962C8B-B14F-4D97-AF65-F5344CB8AC3E}">
        <p14:creationId xmlns:p14="http://schemas.microsoft.com/office/powerpoint/2010/main" val="305011739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t>Cont</a:t>
            </a:r>
            <a:r>
              <a:rPr lang="en-US" dirty="0"/>
              <a:t>….</a:t>
            </a:r>
          </a:p>
        </p:txBody>
      </p:sp>
      <p:sp>
        <p:nvSpPr>
          <p:cNvPr id="3" name="Content Placeholder 2"/>
          <p:cNvSpPr>
            <a:spLocks noGrp="1"/>
          </p:cNvSpPr>
          <p:nvPr>
            <p:ph sz="quarter" idx="1"/>
          </p:nvPr>
        </p:nvSpPr>
        <p:spPr>
          <a:xfrm>
            <a:off x="914400" y="1447800"/>
            <a:ext cx="7772400" cy="5105400"/>
          </a:xfrm>
        </p:spPr>
        <p:txBody>
          <a:bodyPr>
            <a:normAutofit lnSpcReduction="10000"/>
          </a:bodyPr>
          <a:lstStyle/>
          <a:p>
            <a:r>
              <a:rPr lang="en-US" dirty="0"/>
              <a:t>By using early screenings, warning signs for many health conditions can be detected and the conditions prevented or their impact reduced if they are found early. </a:t>
            </a:r>
          </a:p>
          <a:p>
            <a:r>
              <a:rPr lang="en-US" dirty="0"/>
              <a:t>Including regular doctor checkups and appropriate immunizations, proactive screening measures can help discover many health conditions in their early stages, including depression, sexually transmitted infections (STI), cancer and diabetes.</a:t>
            </a:r>
          </a:p>
          <a:p>
            <a:r>
              <a:rPr lang="en-US" dirty="0"/>
              <a:t>Preventive health also focuses on counseling to address patient behaviors and educate patients on how these factors can affect their health. Diabetes, smoking, obesity and STI risks are common counseling topics when addressing patient behavior and awareness in preventive health.</a:t>
            </a:r>
          </a:p>
          <a:p>
            <a:endParaRPr lang="en-US" dirty="0"/>
          </a:p>
        </p:txBody>
      </p:sp>
    </p:spTree>
    <p:extLst>
      <p:ext uri="{BB962C8B-B14F-4D97-AF65-F5344CB8AC3E}">
        <p14:creationId xmlns:p14="http://schemas.microsoft.com/office/powerpoint/2010/main" val="383398778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0"/>
            <a:ext cx="7772400" cy="990600"/>
          </a:xfrm>
        </p:spPr>
        <p:txBody>
          <a:bodyPr/>
          <a:lstStyle/>
          <a:p>
            <a:r>
              <a:rPr lang="en-US" b="1" dirty="0" err="1"/>
              <a:t>Cont</a:t>
            </a:r>
            <a:r>
              <a:rPr lang="en-US" b="1" dirty="0"/>
              <a:t>….</a:t>
            </a:r>
          </a:p>
        </p:txBody>
      </p:sp>
      <p:sp>
        <p:nvSpPr>
          <p:cNvPr id="3" name="Content Placeholder 2"/>
          <p:cNvSpPr>
            <a:spLocks noGrp="1"/>
          </p:cNvSpPr>
          <p:nvPr>
            <p:ph sz="quarter" idx="1"/>
          </p:nvPr>
        </p:nvSpPr>
        <p:spPr>
          <a:xfrm>
            <a:off x="304800" y="914400"/>
            <a:ext cx="8610600" cy="5562600"/>
          </a:xfrm>
        </p:spPr>
        <p:txBody>
          <a:bodyPr>
            <a:noAutofit/>
          </a:bodyPr>
          <a:lstStyle/>
          <a:p>
            <a:pPr marL="0" indent="0" algn="just">
              <a:buNone/>
            </a:pPr>
            <a:endParaRPr lang="en-US" sz="2800" dirty="0"/>
          </a:p>
          <a:p>
            <a:pPr algn="just"/>
            <a:r>
              <a:rPr lang="en-US" sz="2800" dirty="0"/>
              <a:t>So, to bring back to the normal condition form any stage of natural history of disease is the main aim of preventive medicine.</a:t>
            </a:r>
          </a:p>
          <a:p>
            <a:pPr algn="just"/>
            <a:r>
              <a:rPr lang="en-US" sz="2800" dirty="0"/>
              <a:t>The goals of preventive medicine are to promote health to preserve health, to restore health when it is impaired and to minimize suffering and distress.</a:t>
            </a:r>
          </a:p>
          <a:p>
            <a:pPr algn="just"/>
            <a:r>
              <a:rPr lang="en-US" sz="2800" dirty="0"/>
              <a:t>All these goals and phenomena of intervention to breakdown the transmission, onset and causation of disease fall under “Prevention”.</a:t>
            </a:r>
          </a:p>
          <a:p>
            <a:pPr algn="just"/>
            <a:endParaRPr lang="en-US" sz="2800" dirty="0"/>
          </a:p>
          <a:p>
            <a:pPr algn="just"/>
            <a:endParaRPr lang="en-US" sz="2800" dirty="0"/>
          </a:p>
          <a:p>
            <a:pPr algn="just"/>
            <a:endParaRPr lang="en-US" sz="2800" dirty="0"/>
          </a:p>
          <a:p>
            <a:endParaRPr lang="en-US" sz="28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304800" y="533400"/>
            <a:ext cx="8610600" cy="5943600"/>
          </a:xfrm>
        </p:spPr>
        <p:txBody>
          <a:bodyPr>
            <a:normAutofit/>
          </a:bodyPr>
          <a:lstStyle/>
          <a:p>
            <a:pPr algn="just"/>
            <a:endParaRPr lang="en-US" sz="2800" dirty="0"/>
          </a:p>
          <a:p>
            <a:pPr algn="just"/>
            <a:r>
              <a:rPr lang="en-US" sz="2800" dirty="0"/>
              <a:t>For successful prevention, knowledge of the epidemiology of disease is essential which gives answers about when to provide prophylaxis, introduce intervention, minimize one’s exposure to risk factors, apply treatment measures, etc.</a:t>
            </a:r>
          </a:p>
          <a:p>
            <a:endParaRPr lang="en-US" sz="2800" dirty="0"/>
          </a:p>
          <a:p>
            <a:r>
              <a:rPr lang="en-US" sz="2800" dirty="0"/>
              <a:t> In a narrow sense, prevention simply means inhibiting the development of disease before it occurs.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t>Cont</a:t>
            </a:r>
            <a:r>
              <a:rPr lang="en-US" dirty="0"/>
              <a:t>…..</a:t>
            </a:r>
          </a:p>
        </p:txBody>
      </p:sp>
      <p:sp>
        <p:nvSpPr>
          <p:cNvPr id="3" name="Content Placeholder 2"/>
          <p:cNvSpPr>
            <a:spLocks noGrp="1"/>
          </p:cNvSpPr>
          <p:nvPr>
            <p:ph sz="quarter" idx="1"/>
          </p:nvPr>
        </p:nvSpPr>
        <p:spPr/>
        <p:txBody>
          <a:bodyPr>
            <a:normAutofit/>
          </a:bodyPr>
          <a:lstStyle/>
          <a:p>
            <a:r>
              <a:rPr lang="en-US" dirty="0"/>
              <a:t>According to the U.S. Centers for Disease Control and Prevention (CDC), 7 out of 10 Americans die each year from chronic diseases, many of which are preventable. </a:t>
            </a:r>
          </a:p>
          <a:p>
            <a:r>
              <a:rPr lang="en-US" dirty="0"/>
              <a:t>When preventive care is used and illnesses and diseases are caught early enough, individuals can avoid or better control their health problems.</a:t>
            </a:r>
          </a:p>
          <a:p>
            <a:r>
              <a:rPr lang="en-US" dirty="0"/>
              <a:t>In its broadest definition, prevention includes a healthy lifestyle, exercise, diet and other similar efforts. </a:t>
            </a:r>
          </a:p>
        </p:txBody>
      </p:sp>
    </p:spTree>
    <p:extLst>
      <p:ext uri="{BB962C8B-B14F-4D97-AF65-F5344CB8AC3E}">
        <p14:creationId xmlns:p14="http://schemas.microsoft.com/office/powerpoint/2010/main" val="367327334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t>Cont</a:t>
            </a:r>
            <a:r>
              <a:rPr lang="en-US" dirty="0"/>
              <a:t>…..</a:t>
            </a:r>
          </a:p>
        </p:txBody>
      </p:sp>
      <p:sp>
        <p:nvSpPr>
          <p:cNvPr id="3" name="Content Placeholder 2"/>
          <p:cNvSpPr>
            <a:spLocks noGrp="1"/>
          </p:cNvSpPr>
          <p:nvPr>
            <p:ph sz="quarter" idx="1"/>
          </p:nvPr>
        </p:nvSpPr>
        <p:spPr/>
        <p:txBody>
          <a:bodyPr>
            <a:normAutofit lnSpcReduction="10000"/>
          </a:bodyPr>
          <a:lstStyle/>
          <a:p>
            <a:r>
              <a:rPr lang="en-US" dirty="0"/>
              <a:t>Preventive care in a medical setting includes a variety of health care services, such as a physical examination, screenings, laboratory tests, counseling and immunizations.</a:t>
            </a:r>
          </a:p>
          <a:p>
            <a:pPr marL="0" indent="0">
              <a:buNone/>
            </a:pPr>
            <a:endParaRPr lang="en-US" dirty="0"/>
          </a:p>
          <a:p>
            <a:r>
              <a:rPr lang="en-US" dirty="0"/>
              <a:t>Preventive care is important because it helps you stay healthy and access prompt treatment when necessary, and it can also help reduce your overall medical expenses.</a:t>
            </a:r>
          </a:p>
          <a:p>
            <a:pPr marL="0" indent="0">
              <a:buNone/>
            </a:pPr>
            <a:endParaRPr lang="en-US" dirty="0"/>
          </a:p>
          <a:p>
            <a:r>
              <a:rPr lang="en-US" b="1" i="1" dirty="0"/>
              <a:t>Stay healthier and get more effective treatment</a:t>
            </a:r>
            <a:r>
              <a:rPr lang="en-US" dirty="0"/>
              <a:t> – Many types of screenings and tests can catch a disease before it starts. </a:t>
            </a:r>
          </a:p>
          <a:p>
            <a:endParaRPr lang="en-US" dirty="0"/>
          </a:p>
        </p:txBody>
      </p:sp>
    </p:spTree>
    <p:extLst>
      <p:ext uri="{BB962C8B-B14F-4D97-AF65-F5344CB8AC3E}">
        <p14:creationId xmlns:p14="http://schemas.microsoft.com/office/powerpoint/2010/main" val="245293704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t>Cont</a:t>
            </a:r>
            <a:r>
              <a:rPr lang="en-US" dirty="0"/>
              <a:t>…..</a:t>
            </a:r>
          </a:p>
        </p:txBody>
      </p:sp>
      <p:sp>
        <p:nvSpPr>
          <p:cNvPr id="3" name="Content Placeholder 2"/>
          <p:cNvSpPr>
            <a:spLocks noGrp="1"/>
          </p:cNvSpPr>
          <p:nvPr>
            <p:ph sz="quarter" idx="1"/>
          </p:nvPr>
        </p:nvSpPr>
        <p:spPr/>
        <p:txBody>
          <a:bodyPr>
            <a:normAutofit/>
          </a:bodyPr>
          <a:lstStyle/>
          <a:p>
            <a:pPr fontAlgn="base"/>
            <a:r>
              <a:rPr lang="en-US" b="1" i="1" dirty="0"/>
              <a:t>Pay less for medical expenses</a:t>
            </a:r>
            <a:r>
              <a:rPr lang="en-US" dirty="0"/>
              <a:t> – Preventive care saves you money in two ways:</a:t>
            </a:r>
          </a:p>
          <a:p>
            <a:pPr marL="0" indent="0" fontAlgn="base">
              <a:buNone/>
            </a:pPr>
            <a:r>
              <a:rPr lang="en-US" dirty="0" err="1"/>
              <a:t>i</a:t>
            </a:r>
            <a:r>
              <a:rPr lang="en-US" dirty="0"/>
              <a:t>.  First, preventive care helps lower the long-term cost of managing disease because it helps catch problems in the early stages when most diseases are more readily treatable.</a:t>
            </a:r>
          </a:p>
          <a:p>
            <a:pPr marL="0" indent="0" fontAlgn="base">
              <a:buNone/>
            </a:pPr>
            <a:br>
              <a:rPr lang="en-US" dirty="0"/>
            </a:br>
            <a:r>
              <a:rPr lang="en-US" dirty="0"/>
              <a:t>ii. Second, many preventive services are now covered in full by insurance due to the Affordable Care Act (ACA), which means they are free for you if you have health insurance.</a:t>
            </a:r>
          </a:p>
          <a:p>
            <a:endParaRPr lang="en-US" dirty="0"/>
          </a:p>
        </p:txBody>
      </p:sp>
    </p:spTree>
    <p:extLst>
      <p:ext uri="{BB962C8B-B14F-4D97-AF65-F5344CB8AC3E}">
        <p14:creationId xmlns:p14="http://schemas.microsoft.com/office/powerpoint/2010/main" val="2105811966"/>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quity">
  <a:themeElements>
    <a:clrScheme name="Equity">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Equity">
      <a:majorFont>
        <a:latin typeface="Franklin Gothic Book"/>
        <a:ea typeface=""/>
        <a:cs typeface=""/>
        <a:font script="Grek" typeface="Calibri"/>
        <a:font script="Cyrl" typeface="Calibri"/>
        <a:font script="Jpan" typeface="HGｺﾞｼｯｸM"/>
        <a:font script="Hang" typeface="바탕"/>
        <a:font script="Hans" typeface="幼圆"/>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Perpetua"/>
        <a:ea typeface=""/>
        <a:cs typeface=""/>
        <a:font script="Grek" typeface="Cambria"/>
        <a:font script="Cyrl" typeface="Cambria"/>
        <a:font script="Jpan" typeface="HG創英ﾌﾟﾚｾﾞﾝｽEB"/>
        <a:font script="Hang" typeface="맑은 고딕"/>
        <a:font script="Hans" typeface="宋体"/>
        <a:font script="Hant" typeface="新細明體"/>
        <a:font script="Arab" typeface="Times New Roman"/>
        <a:font script="Hebr" typeface="Aharoni"/>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Equity">
      <a:fillStyleLst>
        <a:solidFill>
          <a:schemeClr val="phClr"/>
        </a:solidFill>
        <a:blipFill>
          <a:blip xmlns:r="http://schemas.openxmlformats.org/officeDocument/2006/relationships" r:embed="rId1">
            <a:duotone>
              <a:schemeClr val="phClr">
                <a:tint val="30000"/>
                <a:satMod val="300000"/>
              </a:schemeClr>
              <a:schemeClr val="phClr">
                <a:tint val="40000"/>
                <a:satMod val="200000"/>
              </a:schemeClr>
            </a:duotone>
          </a:blip>
          <a:tile tx="0" ty="0" sx="70000" sy="70000" flip="none" algn="ctr"/>
        </a:blipFill>
        <a:blipFill>
          <a:blip xmlns:r="http://schemas.openxmlformats.org/officeDocument/2006/relationships" r:embed="rId1">
            <a:duotone>
              <a:schemeClr val="phClr">
                <a:shade val="22000"/>
                <a:satMod val="160000"/>
              </a:schemeClr>
              <a:schemeClr val="phClr">
                <a:shade val="45000"/>
                <a:satMod val="100000"/>
              </a:schemeClr>
            </a:duotone>
          </a:blip>
          <a:tile tx="0" ty="0" sx="65000" sy="65000" flip="none" algn="ctr"/>
        </a:blipFill>
      </a:fillStyleLst>
      <a:lnStyleLst>
        <a:ln w="9525" cap="flat" cmpd="sng" algn="ctr">
          <a:solidFill>
            <a:schemeClr val="phClr">
              <a:shade val="60000"/>
              <a:satMod val="110000"/>
            </a:schemeClr>
          </a:solidFill>
          <a:prstDash val="solid"/>
        </a:ln>
        <a:ln w="127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algn="t" rotWithShape="0">
              <a:srgbClr val="000000">
                <a:alpha val="50000"/>
              </a:srgbClr>
            </a:outerShdw>
          </a:effectLst>
        </a:effectStyle>
        <a:effectStyle>
          <a:effectLst>
            <a:outerShdw blurRad="38100" dist="25400" dir="5400000" algn="t" rotWithShape="0">
              <a:srgbClr val="000000">
                <a:alpha val="50000"/>
              </a:srgbClr>
            </a:outerShdw>
          </a:effectLst>
        </a:effectStyle>
        <a:effectStyle>
          <a:effectLst>
            <a:outerShdw blurRad="50800" dist="50800" dir="5400000" algn="t" rotWithShape="0">
              <a:srgbClr val="000000">
                <a:alpha val="60000"/>
              </a:srgbClr>
            </a:outerShdw>
          </a:effectLst>
          <a:scene3d>
            <a:camera prst="isometricBottomUp" fov="0">
              <a:rot lat="0" lon="0" rev="0"/>
            </a:camera>
            <a:lightRig rig="soft" dir="b">
              <a:rot lat="0" lon="0" rev="9000000"/>
            </a:lightRig>
          </a:scene3d>
          <a:sp3d contourW="35000" prstMaterial="matte">
            <a:bevelT w="45000" h="38100" prst="convex"/>
            <a:contourClr>
              <a:schemeClr val="phClr">
                <a:tint val="10000"/>
                <a:satMod val="130000"/>
              </a:schemeClr>
            </a:contourClr>
          </a:sp3d>
        </a:effectStyle>
      </a:effectStyleLst>
      <a:bgFillStyleLst>
        <a:solidFill>
          <a:schemeClr val="phClr"/>
        </a:solidFill>
        <a:gradFill rotWithShape="1">
          <a:gsLst>
            <a:gs pos="0">
              <a:schemeClr val="phClr">
                <a:shade val="40000"/>
                <a:satMod val="165000"/>
              </a:schemeClr>
            </a:gs>
            <a:gs pos="50000">
              <a:schemeClr val="phClr">
                <a:shade val="80000"/>
                <a:satMod val="155000"/>
              </a:schemeClr>
            </a:gs>
            <a:gs pos="100000">
              <a:schemeClr val="phClr">
                <a:tint val="95000"/>
                <a:satMod val="200000"/>
              </a:schemeClr>
            </a:gs>
          </a:gsLst>
          <a:lin ang="16200000" scaled="1"/>
        </a:gradFill>
        <a:blipFill>
          <a:blip xmlns:r="http://schemas.openxmlformats.org/officeDocument/2006/relationships" r:embed="rId1">
            <a:duotone>
              <a:schemeClr val="phClr">
                <a:tint val="95000"/>
                <a:satMod val="200000"/>
              </a:schemeClr>
              <a:schemeClr val="phClr">
                <a:shade val="80000"/>
                <a:satMod val="100000"/>
              </a:schemeClr>
            </a:duotone>
          </a:blip>
          <a:tile tx="0" ty="0" sx="55000" sy="5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Equity</Template>
  <TotalTime>309</TotalTime>
  <Words>1925</Words>
  <Application>Microsoft Macintosh PowerPoint</Application>
  <PresentationFormat>On-screen Show (4:3)</PresentationFormat>
  <Paragraphs>147</Paragraphs>
  <Slides>34</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34</vt:i4>
      </vt:variant>
    </vt:vector>
  </HeadingPairs>
  <TitlesOfParts>
    <vt:vector size="38" baseType="lpstr">
      <vt:lpstr>Franklin Gothic Book</vt:lpstr>
      <vt:lpstr>Perpetua</vt:lpstr>
      <vt:lpstr>Wingdings 2</vt:lpstr>
      <vt:lpstr>Equity</vt:lpstr>
      <vt:lpstr>Concept &amp; scope of preventive health:</vt:lpstr>
      <vt:lpstr>Concept &amp; scope of preventive health:</vt:lpstr>
      <vt:lpstr>Cont…..</vt:lpstr>
      <vt:lpstr>Cont….</vt:lpstr>
      <vt:lpstr>Cont….</vt:lpstr>
      <vt:lpstr>PowerPoint Presentation</vt:lpstr>
      <vt:lpstr>Cont…..</vt:lpstr>
      <vt:lpstr>Cont…..</vt:lpstr>
      <vt:lpstr>Cont…..</vt:lpstr>
      <vt:lpstr>Cont…</vt:lpstr>
      <vt:lpstr>          Level of prevention:</vt:lpstr>
      <vt:lpstr>PowerPoint Presentation</vt:lpstr>
      <vt:lpstr>                     1. Primordial prevention </vt:lpstr>
      <vt:lpstr>PowerPoint Presentation</vt:lpstr>
      <vt:lpstr>l.             2. Primary prevention: </vt:lpstr>
      <vt:lpstr>PowerPoint Presentation</vt:lpstr>
      <vt:lpstr>PowerPoint Presentation</vt:lpstr>
      <vt:lpstr>PowerPoint Presentation</vt:lpstr>
      <vt:lpstr>PowerPoint Presentation</vt:lpstr>
      <vt:lpstr> </vt:lpstr>
      <vt:lpstr>PowerPoint Presentation</vt:lpstr>
      <vt:lpstr>.           3. Secondary prevention </vt:lpstr>
      <vt:lpstr>PowerPoint Presentation</vt:lpstr>
      <vt:lpstr>PowerPoint Presentation</vt:lpstr>
      <vt:lpstr>                 4. Tertiary Prevention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Preventive Health and Levels of Prevention</dc:title>
  <dc:creator>msi</dc:creator>
  <cp:lastModifiedBy>Bala</cp:lastModifiedBy>
  <cp:revision>64</cp:revision>
  <dcterms:created xsi:type="dcterms:W3CDTF">2014-01-05T07:46:33Z</dcterms:created>
  <dcterms:modified xsi:type="dcterms:W3CDTF">2024-05-07T16:45:23Z</dcterms:modified>
</cp:coreProperties>
</file>