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s/slide89.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sldIdLst>
    <p:sldId id="339" r:id="rId2"/>
    <p:sldId id="265" r:id="rId3"/>
    <p:sldId id="359" r:id="rId4"/>
    <p:sldId id="364" r:id="rId5"/>
    <p:sldId id="365" r:id="rId6"/>
    <p:sldId id="366" r:id="rId7"/>
    <p:sldId id="372" r:id="rId8"/>
    <p:sldId id="368" r:id="rId9"/>
    <p:sldId id="369" r:id="rId10"/>
    <p:sldId id="370" r:id="rId11"/>
    <p:sldId id="371" r:id="rId12"/>
    <p:sldId id="360" r:id="rId13"/>
    <p:sldId id="256" r:id="rId14"/>
    <p:sldId id="362" r:id="rId15"/>
    <p:sldId id="302" r:id="rId16"/>
    <p:sldId id="257" r:id="rId17"/>
    <p:sldId id="258" r:id="rId18"/>
    <p:sldId id="304" r:id="rId19"/>
    <p:sldId id="305" r:id="rId20"/>
    <p:sldId id="259" r:id="rId21"/>
    <p:sldId id="308" r:id="rId22"/>
    <p:sldId id="306" r:id="rId23"/>
    <p:sldId id="307" r:id="rId24"/>
    <p:sldId id="383" r:id="rId25"/>
    <p:sldId id="374" r:id="rId26"/>
    <p:sldId id="375" r:id="rId27"/>
    <p:sldId id="376" r:id="rId28"/>
    <p:sldId id="382" r:id="rId29"/>
    <p:sldId id="377" r:id="rId30"/>
    <p:sldId id="378" r:id="rId31"/>
    <p:sldId id="379" r:id="rId32"/>
    <p:sldId id="380" r:id="rId33"/>
    <p:sldId id="385" r:id="rId34"/>
    <p:sldId id="386" r:id="rId35"/>
    <p:sldId id="387" r:id="rId36"/>
    <p:sldId id="389" r:id="rId37"/>
    <p:sldId id="390" r:id="rId38"/>
    <p:sldId id="391" r:id="rId39"/>
    <p:sldId id="392" r:id="rId40"/>
    <p:sldId id="393" r:id="rId41"/>
    <p:sldId id="394" r:id="rId42"/>
    <p:sldId id="399" r:id="rId43"/>
    <p:sldId id="401" r:id="rId44"/>
    <p:sldId id="396" r:id="rId45"/>
    <p:sldId id="402" r:id="rId46"/>
    <p:sldId id="276" r:id="rId47"/>
    <p:sldId id="277" r:id="rId48"/>
    <p:sldId id="278" r:id="rId49"/>
    <p:sldId id="279" r:id="rId50"/>
    <p:sldId id="338" r:id="rId51"/>
    <p:sldId id="280" r:id="rId52"/>
    <p:sldId id="283" r:id="rId53"/>
    <p:sldId id="284" r:id="rId54"/>
    <p:sldId id="285" r:id="rId55"/>
    <p:sldId id="314" r:id="rId56"/>
    <p:sldId id="316" r:id="rId57"/>
    <p:sldId id="287" r:id="rId58"/>
    <p:sldId id="288" r:id="rId59"/>
    <p:sldId id="289" r:id="rId60"/>
    <p:sldId id="290" r:id="rId61"/>
    <p:sldId id="292" r:id="rId62"/>
    <p:sldId id="293" r:id="rId63"/>
    <p:sldId id="349" r:id="rId64"/>
    <p:sldId id="341" r:id="rId65"/>
    <p:sldId id="342" r:id="rId66"/>
    <p:sldId id="343" r:id="rId67"/>
    <p:sldId id="344" r:id="rId68"/>
    <p:sldId id="347" r:id="rId69"/>
    <p:sldId id="296" r:id="rId70"/>
    <p:sldId id="298" r:id="rId71"/>
    <p:sldId id="352" r:id="rId72"/>
    <p:sldId id="350" r:id="rId73"/>
    <p:sldId id="353" r:id="rId74"/>
    <p:sldId id="403" r:id="rId75"/>
    <p:sldId id="404" r:id="rId76"/>
    <p:sldId id="405" r:id="rId77"/>
    <p:sldId id="406" r:id="rId78"/>
    <p:sldId id="407" r:id="rId79"/>
    <p:sldId id="408" r:id="rId80"/>
    <p:sldId id="410" r:id="rId81"/>
    <p:sldId id="322" r:id="rId82"/>
    <p:sldId id="326" r:id="rId83"/>
    <p:sldId id="323" r:id="rId84"/>
    <p:sldId id="324" r:id="rId85"/>
    <p:sldId id="325" r:id="rId86"/>
    <p:sldId id="354" r:id="rId87"/>
    <p:sldId id="409" r:id="rId88"/>
    <p:sldId id="420" r:id="rId89"/>
    <p:sldId id="419" r:id="rId90"/>
    <p:sldId id="411" r:id="rId91"/>
    <p:sldId id="412" r:id="rId92"/>
    <p:sldId id="413" r:id="rId93"/>
    <p:sldId id="414" r:id="rId94"/>
    <p:sldId id="415" r:id="rId95"/>
    <p:sldId id="416" r:id="rId96"/>
    <p:sldId id="417" r:id="rId97"/>
    <p:sldId id="301" r:id="rId9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F8E4A5-48F8-4179-B54E-6BEFDB79DCA8}" type="datetimeFigureOut">
              <a:rPr lang="en-US" smtClean="0"/>
              <a:pPr/>
              <a:t>10/26/2021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404EFE-8D1E-4381-A418-7C310AB235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6DDCBE8E-7CD6-4A9D-869E-854467300CD1}" type="slidenum">
              <a:rPr lang="en-US" altLang="en-US"/>
              <a:pPr/>
              <a:t>35</a:t>
            </a:fld>
            <a:endParaRPr lang="en-US"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64</a:t>
            </a:fld>
            <a:endParaRPr lang="en-US"/>
          </a:p>
        </p:txBody>
      </p:sp>
    </p:spTree>
    <p:extLst>
      <p:ext uri="{BB962C8B-B14F-4D97-AF65-F5344CB8AC3E}">
        <p14:creationId xmlns:p14="http://schemas.microsoft.com/office/powerpoint/2010/main" xmlns="" val="1867044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65</a:t>
            </a:fld>
            <a:endParaRPr lang="en-US"/>
          </a:p>
        </p:txBody>
      </p:sp>
    </p:spTree>
    <p:extLst>
      <p:ext uri="{BB962C8B-B14F-4D97-AF65-F5344CB8AC3E}">
        <p14:creationId xmlns:p14="http://schemas.microsoft.com/office/powerpoint/2010/main" xmlns="" val="3964811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66</a:t>
            </a:fld>
            <a:endParaRPr lang="en-US"/>
          </a:p>
        </p:txBody>
      </p:sp>
    </p:spTree>
    <p:extLst>
      <p:ext uri="{BB962C8B-B14F-4D97-AF65-F5344CB8AC3E}">
        <p14:creationId xmlns:p14="http://schemas.microsoft.com/office/powerpoint/2010/main" xmlns="" val="3989370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67</a:t>
            </a:fld>
            <a:endParaRPr lang="en-US"/>
          </a:p>
        </p:txBody>
      </p:sp>
    </p:spTree>
    <p:extLst>
      <p:ext uri="{BB962C8B-B14F-4D97-AF65-F5344CB8AC3E}">
        <p14:creationId xmlns:p14="http://schemas.microsoft.com/office/powerpoint/2010/main" xmlns="" val="1984121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68</a:t>
            </a:fld>
            <a:endParaRPr lang="en-US"/>
          </a:p>
        </p:txBody>
      </p:sp>
    </p:spTree>
    <p:extLst>
      <p:ext uri="{BB962C8B-B14F-4D97-AF65-F5344CB8AC3E}">
        <p14:creationId xmlns:p14="http://schemas.microsoft.com/office/powerpoint/2010/main" xmlns="" val="1379085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dirty="0" smtClean="0">
                <a:latin typeface="Times New Roman" pitchFamily="18" charset="0"/>
                <a:cs typeface="Times New Roman" pitchFamily="18" charset="0"/>
              </a:rPr>
              <a:t>Result in nitrite formation in distribution systems, can cause the failure of </a:t>
            </a:r>
            <a:r>
              <a:rPr lang="en-US" sz="1200" b="1" dirty="0" err="1" smtClean="0">
                <a:latin typeface="Times New Roman" pitchFamily="18" charset="0"/>
                <a:cs typeface="Times New Roman" pitchFamily="18" charset="0"/>
              </a:rPr>
              <a:t>filtres</a:t>
            </a:r>
            <a:r>
              <a:rPr lang="en-US" sz="1200" b="1" dirty="0" smtClean="0">
                <a:latin typeface="Times New Roman" pitchFamily="18" charset="0"/>
                <a:cs typeface="Times New Roman" pitchFamily="18" charset="0"/>
              </a:rPr>
              <a:t> for the removal of manganese, and cause  taste and </a:t>
            </a:r>
            <a:r>
              <a:rPr lang="en-US" sz="1200" b="1" dirty="0" err="1" smtClean="0">
                <a:latin typeface="Times New Roman" pitchFamily="18" charset="0"/>
                <a:cs typeface="Times New Roman" pitchFamily="18" charset="0"/>
              </a:rPr>
              <a:t>odour</a:t>
            </a:r>
            <a:r>
              <a:rPr lang="en-US" sz="1200" b="1" dirty="0" smtClean="0">
                <a:latin typeface="Times New Roman" pitchFamily="18" charset="0"/>
                <a:cs typeface="Times New Roman" pitchFamily="18" charset="0"/>
              </a:rPr>
              <a:t> problem</a:t>
            </a:r>
            <a:endParaRPr lang="en-US" dirty="0"/>
          </a:p>
        </p:txBody>
      </p:sp>
      <p:sp>
        <p:nvSpPr>
          <p:cNvPr id="4" name="Slide Number Placeholder 3"/>
          <p:cNvSpPr>
            <a:spLocks noGrp="1"/>
          </p:cNvSpPr>
          <p:nvPr>
            <p:ph type="sldNum" sz="quarter" idx="10"/>
          </p:nvPr>
        </p:nvSpPr>
        <p:spPr/>
        <p:txBody>
          <a:bodyPr/>
          <a:lstStyle/>
          <a:p>
            <a:fld id="{AF404EFE-8D1E-4381-A418-7C310AB235CF}" type="slidenum">
              <a:rPr lang="en-US" smtClean="0"/>
              <a:pPr/>
              <a:t>76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66EC46-4FE1-49A4-8EB7-59F7E1EBE25F}" type="slidenum">
              <a:rPr lang="en-US" smtClean="0"/>
              <a:pPr/>
              <a:t>87</a:t>
            </a:fld>
            <a:endParaRPr lang="en-US"/>
          </a:p>
        </p:txBody>
      </p:sp>
    </p:spTree>
    <p:extLst>
      <p:ext uri="{BB962C8B-B14F-4D97-AF65-F5344CB8AC3E}">
        <p14:creationId xmlns="" xmlns:p14="http://schemas.microsoft.com/office/powerpoint/2010/main" val="1988386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1ABC3F-31D8-4F3C-9E2D-31DF3DA86CD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76400"/>
            <a:ext cx="4194175"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63988"/>
            <a:ext cx="4194175"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47D06FD5-125E-44D7-9413-1CA553E7A91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BBFE58-C519-4082-9499-BC84E7F0EAFB}"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819BE-13A4-4691-BEBC-E941B08FDC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BBFE58-C519-4082-9499-BC84E7F0EAFB}" type="datetimeFigureOut">
              <a:rPr lang="en-US" smtClean="0"/>
              <a:pPr/>
              <a:t>10/26/2021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7819BE-13A4-4691-BEBC-E941B08FDC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solidFill>
        </p:spPr>
        <p:txBody>
          <a:bodyPr/>
          <a:lstStyle/>
          <a:p>
            <a:r>
              <a:rPr lang="en-US" b="1" u="sng" dirty="0" smtClean="0">
                <a:latin typeface="Times New Roman" pitchFamily="18" charset="0"/>
                <a:cs typeface="Times New Roman" pitchFamily="18" charset="0"/>
              </a:rPr>
              <a:t>Water Pollution and Health</a:t>
            </a:r>
            <a:endParaRPr lang="en-US" b="1" u="sng" dirty="0">
              <a:latin typeface="Times New Roman" pitchFamily="18" charset="0"/>
              <a:cs typeface="Times New Roman" pitchFamily="18" charset="0"/>
            </a:endParaRPr>
          </a:p>
        </p:txBody>
      </p:sp>
      <p:sp>
        <p:nvSpPr>
          <p:cNvPr id="3" name="Subtitle 2"/>
          <p:cNvSpPr>
            <a:spLocks noGrp="1"/>
          </p:cNvSpPr>
          <p:nvPr>
            <p:ph type="subTitle" idx="1"/>
          </p:nvPr>
        </p:nvSpPr>
        <p:spPr>
          <a:xfrm>
            <a:off x="1143000" y="4038600"/>
            <a:ext cx="7239000" cy="1066800"/>
          </a:xfrm>
          <a:solidFill>
            <a:schemeClr val="bg2">
              <a:lumMod val="25000"/>
            </a:schemeClr>
          </a:solidFill>
        </p:spPr>
        <p:txBody>
          <a:bodyPr>
            <a:normAutofit/>
          </a:bodyPr>
          <a:lstStyle/>
          <a:p>
            <a:pPr>
              <a:spcBef>
                <a:spcPts val="0"/>
              </a:spcBef>
              <a:defRPr/>
            </a:pPr>
            <a:r>
              <a:rPr lang="en-US" sz="2000" b="1" dirty="0" smtClean="0">
                <a:solidFill>
                  <a:srgbClr val="00B0F0"/>
                </a:solidFill>
                <a:latin typeface="Times New Roman" pitchFamily="18" charset="0"/>
                <a:cs typeface="Times New Roman" pitchFamily="18" charset="0"/>
              </a:rPr>
              <a:t>Rajendra Lamichhane, BPH  (PU) MA (TU), MPH (BPKIHS)</a:t>
            </a:r>
          </a:p>
          <a:p>
            <a:pPr>
              <a:spcBef>
                <a:spcPts val="0"/>
              </a:spcBef>
              <a:defRPr/>
            </a:pPr>
            <a:r>
              <a:rPr lang="en-US" sz="2000" b="1" dirty="0" smtClean="0">
                <a:solidFill>
                  <a:srgbClr val="00B0F0"/>
                </a:solidFill>
                <a:latin typeface="Times New Roman" pitchFamily="18" charset="0"/>
                <a:cs typeface="Times New Roman" pitchFamily="18" charset="0"/>
              </a:rPr>
              <a:t>Email: rajendralamichhane14@gmail.com</a:t>
            </a:r>
          </a:p>
          <a:p>
            <a:endParaRPr lang="en-US" dirty="0"/>
          </a:p>
        </p:txBody>
      </p:sp>
      <p:sp>
        <p:nvSpPr>
          <p:cNvPr id="108548" name="AutoShape 4" descr="Water pollution in Nepal - Ambassador report - Our Actions - Tunza Eco  Gener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8549" name="Picture 5" descr="C:\Users\dell\Desktop\images.jpg"/>
          <p:cNvPicPr>
            <a:picLocks noChangeAspect="1" noChangeArrowheads="1"/>
          </p:cNvPicPr>
          <p:nvPr/>
        </p:nvPicPr>
        <p:blipFill>
          <a:blip r:embed="rId2"/>
          <a:srcRect/>
          <a:stretch>
            <a:fillRect/>
          </a:stretch>
        </p:blipFill>
        <p:spPr bwMode="auto">
          <a:xfrm>
            <a:off x="0" y="0"/>
            <a:ext cx="1600200" cy="838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pPr algn="l"/>
            <a:r>
              <a:rPr lang="en-US" dirty="0" err="1" smtClean="0"/>
              <a:t>Contd</a:t>
            </a:r>
            <a:r>
              <a:rPr lang="en-US" dirty="0" smtClean="0"/>
              <a:t>…</a:t>
            </a:r>
            <a:endParaRPr lang="en-US" dirty="0"/>
          </a:p>
        </p:txBody>
      </p:sp>
      <p:sp>
        <p:nvSpPr>
          <p:cNvPr id="3" name="Content Placeholder 2"/>
          <p:cNvSpPr>
            <a:spLocks noGrp="1"/>
          </p:cNvSpPr>
          <p:nvPr>
            <p:ph idx="1"/>
          </p:nvPr>
        </p:nvSpPr>
        <p:spPr>
          <a:xfrm>
            <a:off x="457200" y="1143000"/>
            <a:ext cx="8229600" cy="5334000"/>
          </a:xfrm>
          <a:ln>
            <a:no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buNone/>
            </a:pPr>
            <a:r>
              <a:rPr lang="en-US" b="1" dirty="0" smtClean="0"/>
              <a:t>8</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Less Likely to Get Sick and Feel Healthy: </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9. Hygiene</a:t>
            </a:r>
          </a:p>
          <a:p>
            <a:pPr lvl="1" algn="just"/>
            <a:r>
              <a:rPr lang="en-US" dirty="0" smtClean="0">
                <a:latin typeface="Times New Roman" pitchFamily="18" charset="0"/>
                <a:cs typeface="Times New Roman" pitchFamily="18" charset="0"/>
              </a:rPr>
              <a:t>Personal Hygiene </a:t>
            </a:r>
          </a:p>
          <a:p>
            <a:pPr lvl="1" algn="just"/>
            <a:r>
              <a:rPr lang="en-US" dirty="0" smtClean="0">
                <a:latin typeface="Times New Roman" pitchFamily="18" charset="0"/>
                <a:cs typeface="Times New Roman" pitchFamily="18" charset="0"/>
              </a:rPr>
              <a:t>Domestic use</a:t>
            </a:r>
          </a:p>
          <a:p>
            <a:pPr algn="just">
              <a:buNone/>
            </a:pPr>
            <a:r>
              <a:rPr lang="en-US" dirty="0" smtClean="0">
                <a:latin typeface="Times New Roman" pitchFamily="18" charset="0"/>
                <a:cs typeface="Times New Roman" pitchFamily="18" charset="0"/>
              </a:rPr>
              <a:t>10. Sanitation</a:t>
            </a:r>
          </a:p>
          <a:p>
            <a:pPr lvl="1" algn="just"/>
            <a:r>
              <a:rPr lang="en-US" dirty="0" smtClean="0">
                <a:latin typeface="Times New Roman" pitchFamily="18" charset="0"/>
                <a:cs typeface="Times New Roman" pitchFamily="18" charset="0"/>
              </a:rPr>
              <a:t>House holds</a:t>
            </a:r>
          </a:p>
          <a:p>
            <a:pPr lvl="1" algn="just"/>
            <a:r>
              <a:rPr lang="en-US" dirty="0" smtClean="0">
                <a:latin typeface="Times New Roman" pitchFamily="18" charset="0"/>
                <a:cs typeface="Times New Roman" pitchFamily="18" charset="0"/>
              </a:rPr>
              <a:t>Surrounding of house </a:t>
            </a:r>
          </a:p>
          <a:p>
            <a:pPr lvl="1" algn="just"/>
            <a:r>
              <a:rPr lang="en-US" dirty="0" smtClean="0">
                <a:latin typeface="Times New Roman" pitchFamily="18" charset="0"/>
                <a:cs typeface="Times New Roman" pitchFamily="18" charset="0"/>
              </a:rPr>
              <a:t>shed  </a:t>
            </a:r>
          </a:p>
          <a:p>
            <a:pPr algn="just">
              <a:buNone/>
            </a:pPr>
            <a:r>
              <a:rPr lang="en-US" dirty="0" smtClean="0">
                <a:latin typeface="Times New Roman" pitchFamily="18" charset="0"/>
                <a:cs typeface="Times New Roman" pitchFamily="18" charset="0"/>
              </a:rPr>
              <a:t>11. </a:t>
            </a:r>
            <a:r>
              <a:rPr lang="en-US" dirty="0" smtClean="0">
                <a:latin typeface="Times New Roman" pitchFamily="18" charset="0"/>
                <a:cs typeface="Times New Roman" pitchFamily="18" charset="0"/>
              </a:rPr>
              <a:t>Others</a:t>
            </a:r>
            <a:endParaRPr lang="en-US"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normAutofit fontScale="77500" lnSpcReduction="20000"/>
          </a:bodyPr>
          <a:lstStyle/>
          <a:p>
            <a:pPr algn="just">
              <a:buNone/>
            </a:pPr>
            <a:r>
              <a:rPr lang="en-US" b="1" dirty="0" smtClean="0">
                <a:latin typeface="Times New Roman" pitchFamily="18" charset="0"/>
                <a:cs typeface="Times New Roman" pitchFamily="18" charset="0"/>
              </a:rPr>
              <a:t>12. Relieves Fatigue:</a:t>
            </a:r>
            <a:r>
              <a:rPr lang="en-US" dirty="0" smtClean="0">
                <a:latin typeface="Times New Roman" pitchFamily="18" charset="0"/>
                <a:cs typeface="Times New Roman" pitchFamily="18" charset="0"/>
              </a:rPr>
              <a:t> Water is used by the body to help flush out toxins and waste products from the body. If your body lacks water, your heart, for instance, needs to work harder to pump out the oxygenated blood to all cells. So are the rest of the vital organs, your organs will be exhausted and so will you.</a:t>
            </a:r>
          </a:p>
          <a:p>
            <a:pPr algn="just"/>
            <a:endParaRPr lang="en-US"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13. Good Mood:</a:t>
            </a:r>
            <a:r>
              <a:rPr lang="en-US" dirty="0" smtClean="0">
                <a:latin typeface="Times New Roman" pitchFamily="18" charset="0"/>
                <a:cs typeface="Times New Roman" pitchFamily="18" charset="0"/>
              </a:rPr>
              <a:t> Your body feels very good and that’s why you feel happy.</a:t>
            </a:r>
          </a:p>
          <a:p>
            <a:pPr algn="just"/>
            <a:endParaRPr lang="en-US"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14. Reduce the Risk of Cancer:</a:t>
            </a:r>
            <a:r>
              <a:rPr lang="en-US" dirty="0" smtClean="0">
                <a:latin typeface="Times New Roman" pitchFamily="18" charset="0"/>
                <a:cs typeface="Times New Roman" pitchFamily="18" charset="0"/>
              </a:rPr>
              <a:t> Related to the digestive system, some studies show that drinking a healthy amount of water may reduce the risks of bladder cancer and colon cancer. Water dilutes the concentration of cancer-causing agents in the urine and shortens the time in which they are in contact with bladder lining.</a:t>
            </a:r>
          </a:p>
          <a:p>
            <a:endParaRPr lang="en-US" dirty="0"/>
          </a:p>
        </p:txBody>
      </p:sp>
      <p:sp>
        <p:nvSpPr>
          <p:cNvPr id="4" name="Title 1"/>
          <p:cNvSpPr>
            <a:spLocks noGrp="1"/>
          </p:cNvSpPr>
          <p:nvPr>
            <p:ph type="title"/>
          </p:nvPr>
        </p:nvSpPr>
        <p:spPr>
          <a:xfrm>
            <a:off x="457200" y="0"/>
            <a:ext cx="8229600" cy="868362"/>
          </a:xfrm>
          <a:noFill/>
          <a:ln>
            <a:noFill/>
          </a:ln>
        </p:spPr>
        <p:style>
          <a:lnRef idx="1">
            <a:schemeClr val="accent4"/>
          </a:lnRef>
          <a:fillRef idx="2">
            <a:schemeClr val="accent4"/>
          </a:fillRef>
          <a:effectRef idx="1">
            <a:schemeClr val="accent4"/>
          </a:effectRef>
          <a:fontRef idx="minor">
            <a:schemeClr val="dk1"/>
          </a:fontRef>
        </p:style>
        <p:txBody>
          <a:bodyPr/>
          <a:lstStyle/>
          <a:p>
            <a:pPr algn="l"/>
            <a:r>
              <a:rPr lang="en-US" dirty="0" err="1" smtClean="0">
                <a:latin typeface="Times New Roman" pitchFamily="18" charset="0"/>
                <a:cs typeface="Times New Roman" pitchFamily="18" charset="0"/>
              </a:rPr>
              <a:t>Contd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noFill/>
          <a:ln>
            <a:noFill/>
          </a:ln>
        </p:spPr>
        <p:style>
          <a:lnRef idx="1">
            <a:schemeClr val="accent4"/>
          </a:lnRef>
          <a:fillRef idx="2">
            <a:schemeClr val="accent4"/>
          </a:fillRef>
          <a:effectRef idx="1">
            <a:schemeClr val="accent4"/>
          </a:effectRef>
          <a:fontRef idx="minor">
            <a:schemeClr val="dk1"/>
          </a:fontRef>
        </p:style>
        <p:txBody>
          <a:bodyPr/>
          <a:lstStyle/>
          <a:p>
            <a:r>
              <a:rPr lang="en-US" b="1" dirty="0" smtClean="0">
                <a:latin typeface="Times New Roman" pitchFamily="18" charset="0"/>
                <a:cs typeface="Times New Roman" pitchFamily="18" charset="0"/>
              </a:rPr>
              <a:t>Use of water</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Domestic use</a:t>
            </a:r>
          </a:p>
          <a:p>
            <a:r>
              <a:rPr lang="en-US" dirty="0" smtClean="0">
                <a:latin typeface="Times New Roman" pitchFamily="18" charset="0"/>
                <a:cs typeface="Times New Roman" pitchFamily="18" charset="0"/>
              </a:rPr>
              <a:t>Public purpose</a:t>
            </a:r>
          </a:p>
          <a:p>
            <a:r>
              <a:rPr lang="en-US" dirty="0" smtClean="0">
                <a:latin typeface="Times New Roman" pitchFamily="18" charset="0"/>
                <a:cs typeface="Times New Roman" pitchFamily="18" charset="0"/>
              </a:rPr>
              <a:t>Industrial purpose</a:t>
            </a:r>
          </a:p>
          <a:p>
            <a:r>
              <a:rPr lang="en-US" dirty="0" smtClean="0">
                <a:latin typeface="Times New Roman" pitchFamily="18" charset="0"/>
                <a:cs typeface="Times New Roman" pitchFamily="18" charset="0"/>
              </a:rPr>
              <a:t>Power production from hydropower and steam power</a:t>
            </a:r>
          </a:p>
          <a:p>
            <a:r>
              <a:rPr lang="en-US" dirty="0" smtClean="0">
                <a:latin typeface="Times New Roman" pitchFamily="18" charset="0"/>
                <a:cs typeface="Times New Roman" pitchFamily="18" charset="0"/>
              </a:rPr>
              <a:t>Agriculture purpose</a:t>
            </a:r>
          </a:p>
          <a:p>
            <a:r>
              <a:rPr lang="en-US" dirty="0" smtClean="0">
                <a:latin typeface="Times New Roman" pitchFamily="18" charset="0"/>
                <a:cs typeface="Times New Roman" pitchFamily="18" charset="0"/>
              </a:rPr>
              <a:t>Charring away waste from manner</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l"/>
            <a:r>
              <a:rPr lang="en-US" sz="3600" b="1" u="sng" dirty="0" smtClean="0">
                <a:latin typeface="Times New Roman" pitchFamily="18" charset="0"/>
                <a:cs typeface="Times New Roman" pitchFamily="18" charset="0"/>
              </a:rPr>
              <a:t>Safe and Wholesome Water:</a:t>
            </a:r>
          </a:p>
        </p:txBody>
      </p:sp>
      <p:sp>
        <p:nvSpPr>
          <p:cNvPr id="5" name="Content Placeholder 4"/>
          <p:cNvSpPr>
            <a:spLocks noGrp="1"/>
          </p:cNvSpPr>
          <p:nvPr>
            <p:ph idx="1"/>
          </p:nvPr>
        </p:nvSpPr>
        <p:spPr>
          <a:xfrm>
            <a:off x="685800" y="1981201"/>
            <a:ext cx="8077200" cy="3352800"/>
          </a:xfrm>
        </p:spPr>
        <p:txBody>
          <a:bodyPr/>
          <a:lstStyle/>
          <a:p>
            <a:pPr>
              <a:buFont typeface="Wingdings" pitchFamily="2" charset="2"/>
              <a:buChar char="Ø"/>
            </a:pPr>
            <a:r>
              <a:rPr lang="en-US" sz="2400" dirty="0" smtClean="0">
                <a:latin typeface="Times New Roman" pitchFamily="18" charset="0"/>
                <a:cs typeface="Times New Roman" pitchFamily="18" charset="0"/>
              </a:rPr>
              <a:t>Free from pathogenic agents</a:t>
            </a:r>
          </a:p>
          <a:p>
            <a:pPr>
              <a:buFont typeface="Wingdings" pitchFamily="2" charset="2"/>
              <a:buChar char="Ø"/>
            </a:pPr>
            <a:r>
              <a:rPr lang="en-US" sz="2400" dirty="0" smtClean="0">
                <a:latin typeface="Times New Roman" pitchFamily="18" charset="0"/>
                <a:cs typeface="Times New Roman" pitchFamily="18" charset="0"/>
              </a:rPr>
              <a:t>Free from harmful chemical substances</a:t>
            </a:r>
          </a:p>
          <a:p>
            <a:pPr>
              <a:buFont typeface="Wingdings" pitchFamily="2" charset="2"/>
              <a:buChar char="Ø"/>
            </a:pPr>
            <a:r>
              <a:rPr lang="en-US" sz="2400" dirty="0" smtClean="0">
                <a:latin typeface="Times New Roman" pitchFamily="18" charset="0"/>
                <a:cs typeface="Times New Roman" pitchFamily="18" charset="0"/>
              </a:rPr>
              <a:t>Pleasant to taste (free from </a:t>
            </a:r>
            <a:r>
              <a:rPr lang="en-US" sz="2400" dirty="0" err="1" smtClean="0">
                <a:latin typeface="Times New Roman" pitchFamily="18" charset="0"/>
                <a:cs typeface="Times New Roman" pitchFamily="18" charset="0"/>
              </a:rPr>
              <a:t>colour</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odour</a:t>
            </a:r>
            <a:r>
              <a:rPr lang="en-US" sz="2400" dirty="0" smtClean="0">
                <a:latin typeface="Times New Roman" pitchFamily="18" charset="0"/>
                <a:cs typeface="Times New Roman" pitchFamily="18" charset="0"/>
              </a:rPr>
              <a:t>)</a:t>
            </a:r>
          </a:p>
          <a:p>
            <a:pPr>
              <a:buFont typeface="Wingdings" pitchFamily="2" charset="2"/>
              <a:buChar char="Ø"/>
            </a:pPr>
            <a:r>
              <a:rPr lang="en-US" sz="2400" dirty="0" smtClean="0">
                <a:latin typeface="Times New Roman" pitchFamily="18" charset="0"/>
                <a:cs typeface="Times New Roman" pitchFamily="18" charset="0"/>
              </a:rPr>
              <a:t>Usable for domestic purpose</a:t>
            </a:r>
          </a:p>
          <a:p>
            <a:pPr>
              <a:buFont typeface="Wingdings" pitchFamily="2" charset="2"/>
              <a:buChar char="Ø"/>
            </a:pPr>
            <a:endParaRPr lang="en-US" sz="2400" dirty="0" smtClean="0">
              <a:latin typeface="Times New Roman" pitchFamily="18" charset="0"/>
              <a:cs typeface="Times New Roman" pitchFamily="18" charset="0"/>
            </a:endParaRPr>
          </a:p>
          <a:p>
            <a:pPr>
              <a:buNone/>
            </a:pPr>
            <a:r>
              <a:rPr lang="en-US" sz="2400" b="1" i="1" dirty="0" smtClean="0">
                <a:latin typeface="Times New Roman" pitchFamily="18" charset="0"/>
                <a:cs typeface="Times New Roman" pitchFamily="18" charset="0"/>
              </a:rPr>
              <a:t>*Water is said to be polluted or contaminated if it does not fulfill above criteria.</a:t>
            </a:r>
            <a:endParaRPr lang="en-US" sz="24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44562"/>
          </a:xfrm>
          <a:noFill/>
          <a:ln>
            <a:noFill/>
          </a:ln>
        </p:spPr>
        <p:style>
          <a:lnRef idx="1">
            <a:schemeClr val="accent4"/>
          </a:lnRef>
          <a:fillRef idx="2">
            <a:schemeClr val="accent4"/>
          </a:fillRef>
          <a:effectRef idx="1">
            <a:schemeClr val="accent4"/>
          </a:effectRef>
          <a:fontRef idx="minor">
            <a:schemeClr val="dk1"/>
          </a:fontRef>
        </p:style>
        <p:txBody>
          <a:bodyPr>
            <a:noAutofit/>
          </a:bodyPr>
          <a:lstStyle/>
          <a:p>
            <a:r>
              <a:rPr lang="en-US" sz="3600" b="1" dirty="0" smtClean="0"/>
              <a:t/>
            </a:r>
            <a:br>
              <a:rPr lang="en-US" sz="3600" b="1" dirty="0" smtClean="0"/>
            </a:br>
            <a:r>
              <a:rPr lang="en-US" sz="3600" b="1" dirty="0" smtClean="0">
                <a:latin typeface="Times New Roman" pitchFamily="18" charset="0"/>
                <a:cs typeface="Times New Roman" pitchFamily="18" charset="0"/>
              </a:rPr>
              <a:t>Sources and availability of water in Nepal</a:t>
            </a:r>
            <a:r>
              <a:rPr lang="en-US" sz="3600" b="1" dirty="0" smtClean="0"/>
              <a:t/>
            </a:r>
            <a:br>
              <a:rPr lang="en-US" sz="3600" b="1" dirty="0" smtClean="0"/>
            </a:br>
            <a:endParaRPr lang="en-US" sz="3600" b="1" dirty="0"/>
          </a:p>
        </p:txBody>
      </p:sp>
      <p:sp>
        <p:nvSpPr>
          <p:cNvPr id="3" name="Content Placeholder 2"/>
          <p:cNvSpPr>
            <a:spLocks noGrp="1"/>
          </p:cNvSpPr>
          <p:nvPr>
            <p:ph idx="1"/>
          </p:nvPr>
        </p:nvSpPr>
        <p:spPr>
          <a:xfrm>
            <a:off x="457200" y="2209801"/>
            <a:ext cx="8229600" cy="3200400"/>
          </a:xfrm>
          <a:ln>
            <a:noFill/>
          </a:ln>
        </p:spPr>
        <p:style>
          <a:lnRef idx="2">
            <a:schemeClr val="accent1"/>
          </a:lnRef>
          <a:fillRef idx="1">
            <a:schemeClr val="lt1"/>
          </a:fillRef>
          <a:effectRef idx="0">
            <a:schemeClr val="accent1"/>
          </a:effectRef>
          <a:fontRef idx="minor">
            <a:schemeClr val="dk1"/>
          </a:fontRef>
        </p:style>
        <p:txBody>
          <a:bodyPr>
            <a:normAutofit/>
          </a:bodyPr>
          <a:lstStyle/>
          <a:p>
            <a:pPr algn="just"/>
            <a:r>
              <a:rPr lang="en-US" b="1" dirty="0" smtClean="0">
                <a:latin typeface="Times New Roman" pitchFamily="18" charset="0"/>
                <a:cs typeface="Times New Roman" pitchFamily="18" charset="0"/>
              </a:rPr>
              <a:t>Nepal</a:t>
            </a:r>
            <a:r>
              <a:rPr lang="en-US" dirty="0" smtClean="0">
                <a:latin typeface="Times New Roman" pitchFamily="18" charset="0"/>
                <a:cs typeface="Times New Roman" pitchFamily="18" charset="0"/>
              </a:rPr>
              <a:t> is among the richest in terms of </a:t>
            </a:r>
            <a:r>
              <a:rPr lang="en-US" b="1" dirty="0" smtClean="0">
                <a:latin typeface="Times New Roman" pitchFamily="18" charset="0"/>
                <a:cs typeface="Times New Roman" pitchFamily="18" charset="0"/>
              </a:rPr>
              <a:t>water </a:t>
            </a:r>
            <a:r>
              <a:rPr lang="en-US" dirty="0" smtClean="0">
                <a:latin typeface="Times New Roman" pitchFamily="18" charset="0"/>
                <a:cs typeface="Times New Roman" pitchFamily="18" charset="0"/>
              </a:rPr>
              <a:t>resource </a:t>
            </a:r>
            <a:r>
              <a:rPr lang="en-US" b="1" dirty="0" smtClean="0">
                <a:latin typeface="Times New Roman" pitchFamily="18" charset="0"/>
                <a:cs typeface="Times New Roman" pitchFamily="18" charset="0"/>
              </a:rPr>
              <a:t>availability</a:t>
            </a:r>
            <a:r>
              <a:rPr lang="en-US" dirty="0" smtClean="0">
                <a:latin typeface="Times New Roman" pitchFamily="18" charset="0"/>
                <a:cs typeface="Times New Roman" pitchFamily="18" charset="0"/>
              </a:rPr>
              <a:t> and it is one of the most important natural resource of the country. </a:t>
            </a:r>
            <a:r>
              <a:rPr lang="en-US" b="1" dirty="0" smtClean="0">
                <a:latin typeface="Times New Roman" pitchFamily="18" charset="0"/>
                <a:cs typeface="Times New Roman" pitchFamily="18" charset="0"/>
              </a:rPr>
              <a:t>Water resources</a:t>
            </a:r>
            <a:r>
              <a:rPr lang="en-US" dirty="0" smtClean="0">
                <a:latin typeface="Times New Roman" pitchFamily="18" charset="0"/>
                <a:cs typeface="Times New Roman" pitchFamily="18" charset="0"/>
              </a:rPr>
              <a:t> are abundant throughout the country in the form of snow covers, rivers, springs, lakes, and groundwater.</a:t>
            </a:r>
          </a:p>
          <a:p>
            <a:pPr>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u="sng" dirty="0" smtClean="0">
                <a:latin typeface="Times New Roman" pitchFamily="18" charset="0"/>
                <a:cs typeface="Times New Roman" pitchFamily="18" charset="0"/>
              </a:rPr>
              <a:t>Sources of Water</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b="1" dirty="0" smtClean="0">
                <a:latin typeface="Times New Roman" pitchFamily="18" charset="0"/>
                <a:cs typeface="Times New Roman" pitchFamily="18" charset="0"/>
              </a:rPr>
              <a:t>Rain water</a:t>
            </a:r>
          </a:p>
          <a:p>
            <a:pPr marL="514350" indent="-514350">
              <a:buFont typeface="+mj-lt"/>
              <a:buAutoNum type="arabicPeriod"/>
            </a:pPr>
            <a:r>
              <a:rPr lang="en-US" b="1" dirty="0" smtClean="0">
                <a:latin typeface="Times New Roman" pitchFamily="18" charset="0"/>
                <a:cs typeface="Times New Roman" pitchFamily="18" charset="0"/>
              </a:rPr>
              <a:t>Surface water</a:t>
            </a:r>
          </a:p>
          <a:p>
            <a:pPr marL="971550" lvl="1" indent="-571500">
              <a:buFont typeface="+mj-lt"/>
              <a:buAutoNum type="romanLcPeriod"/>
            </a:pPr>
            <a:r>
              <a:rPr lang="en-US" dirty="0" smtClean="0">
                <a:latin typeface="Times New Roman" pitchFamily="18" charset="0"/>
                <a:cs typeface="Times New Roman" pitchFamily="18" charset="0"/>
              </a:rPr>
              <a:t>Impounding reservoirs</a:t>
            </a:r>
          </a:p>
          <a:p>
            <a:pPr marL="971550" lvl="1" indent="-571500">
              <a:buFont typeface="+mj-lt"/>
              <a:buAutoNum type="romanLcPeriod"/>
            </a:pPr>
            <a:r>
              <a:rPr lang="en-US" dirty="0" smtClean="0">
                <a:latin typeface="Times New Roman" pitchFamily="18" charset="0"/>
                <a:cs typeface="Times New Roman" pitchFamily="18" charset="0"/>
              </a:rPr>
              <a:t>River and streams</a:t>
            </a:r>
          </a:p>
          <a:p>
            <a:pPr marL="971550" lvl="1" indent="-571500">
              <a:buFont typeface="+mj-lt"/>
              <a:buAutoNum type="romanLcPeriod"/>
            </a:pPr>
            <a:r>
              <a:rPr lang="en-US" dirty="0" smtClean="0">
                <a:latin typeface="Times New Roman" pitchFamily="18" charset="0"/>
                <a:cs typeface="Times New Roman" pitchFamily="18" charset="0"/>
              </a:rPr>
              <a:t>Tanks, ponds and lake</a:t>
            </a:r>
          </a:p>
          <a:p>
            <a:pPr marL="514350" indent="-514350">
              <a:buNone/>
            </a:pPr>
            <a:r>
              <a:rPr lang="en-US" dirty="0" smtClean="0">
                <a:latin typeface="Times New Roman" pitchFamily="18" charset="0"/>
                <a:cs typeface="Times New Roman" pitchFamily="18" charset="0"/>
              </a:rPr>
              <a:t>3. </a:t>
            </a:r>
            <a:r>
              <a:rPr lang="en-US" b="1" dirty="0" smtClean="0">
                <a:latin typeface="Times New Roman" pitchFamily="18" charset="0"/>
                <a:cs typeface="Times New Roman" pitchFamily="18" charset="0"/>
              </a:rPr>
              <a:t>Ground Water</a:t>
            </a:r>
          </a:p>
          <a:p>
            <a:pPr marL="971550" lvl="1" indent="-571500">
              <a:buFont typeface="+mj-lt"/>
              <a:buAutoNum type="romanLcPeriod"/>
            </a:pPr>
            <a:r>
              <a:rPr lang="en-US" dirty="0" smtClean="0">
                <a:latin typeface="Times New Roman" pitchFamily="18" charset="0"/>
                <a:cs typeface="Times New Roman" pitchFamily="18" charset="0"/>
              </a:rPr>
              <a:t>Shallow wells</a:t>
            </a:r>
          </a:p>
          <a:p>
            <a:pPr marL="971550" lvl="1" indent="-571500">
              <a:buFont typeface="+mj-lt"/>
              <a:buAutoNum type="romanLcPeriod"/>
            </a:pPr>
            <a:r>
              <a:rPr lang="en-US" dirty="0" smtClean="0">
                <a:latin typeface="Times New Roman" pitchFamily="18" charset="0"/>
                <a:cs typeface="Times New Roman" pitchFamily="18" charset="0"/>
              </a:rPr>
              <a:t>Deep wells</a:t>
            </a:r>
          </a:p>
          <a:p>
            <a:pPr marL="971550" lvl="1" indent="-571500">
              <a:buFont typeface="+mj-lt"/>
              <a:buAutoNum type="romanLcPeriod"/>
            </a:pPr>
            <a:r>
              <a:rPr lang="en-US" dirty="0" smtClean="0">
                <a:latin typeface="Times New Roman" pitchFamily="18" charset="0"/>
                <a:cs typeface="Times New Roman" pitchFamily="18" charset="0"/>
              </a:rPr>
              <a:t>Springs.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92162"/>
          </a:xfrm>
        </p:spPr>
        <p:txBody>
          <a:bodyPr>
            <a:normAutofit fontScale="90000"/>
          </a:bodyPr>
          <a:lstStyle/>
          <a:p>
            <a:pPr algn="l"/>
            <a:r>
              <a:rPr lang="en-US" sz="3600" b="1" u="sng" dirty="0" smtClean="0">
                <a:latin typeface="Times New Roman" pitchFamily="18" charset="0"/>
                <a:cs typeface="Times New Roman" pitchFamily="18" charset="0"/>
              </a:rPr>
              <a:t>1. Rain Water:</a:t>
            </a:r>
            <a:br>
              <a:rPr lang="en-US" sz="3600" b="1" u="sng" dirty="0" smtClean="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78363"/>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Is the prime source of all water</a:t>
            </a:r>
          </a:p>
          <a:p>
            <a:pPr algn="just">
              <a:buFont typeface="Wingdings" pitchFamily="2" charset="2"/>
              <a:buChar char="Ø"/>
            </a:pPr>
            <a:r>
              <a:rPr lang="en-US" sz="2400" dirty="0" smtClean="0">
                <a:latin typeface="Times New Roman" pitchFamily="18" charset="0"/>
                <a:cs typeface="Times New Roman" pitchFamily="18" charset="0"/>
              </a:rPr>
              <a:t>Is the purest form of water in nature</a:t>
            </a:r>
          </a:p>
          <a:p>
            <a:pPr algn="just">
              <a:buFont typeface="Wingdings" pitchFamily="2" charset="2"/>
              <a:buChar char="Ø"/>
            </a:pPr>
            <a:r>
              <a:rPr lang="en-US" sz="2400" dirty="0" smtClean="0">
                <a:latin typeface="Times New Roman" pitchFamily="18" charset="0"/>
                <a:cs typeface="Times New Roman" pitchFamily="18" charset="0"/>
              </a:rPr>
              <a:t>Chemically, it is very soft water: contains traces (0.0005%) of solids</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b="1" dirty="0" smtClean="0">
                <a:latin typeface="Times New Roman" pitchFamily="18" charset="0"/>
                <a:cs typeface="Times New Roman" pitchFamily="18" charset="0"/>
              </a:rPr>
              <a:t>Impurities:</a:t>
            </a:r>
            <a:r>
              <a:rPr lang="en-US" sz="2400" dirty="0" smtClean="0">
                <a:latin typeface="Times New Roman" pitchFamily="18" charset="0"/>
                <a:cs typeface="Times New Roman" pitchFamily="18" charset="0"/>
              </a:rPr>
              <a:t> Rain water tends to become impure as it passes through the atmosphere. It picks up suspended </a:t>
            </a:r>
            <a:r>
              <a:rPr lang="en-US" sz="2400" u="sng" dirty="0" smtClean="0">
                <a:latin typeface="Times New Roman" pitchFamily="18" charset="0"/>
                <a:cs typeface="Times New Roman" pitchFamily="18" charset="0"/>
              </a:rPr>
              <a:t>impurities from the atmosphere such as dust, soot and microorganisms</a:t>
            </a:r>
            <a:r>
              <a:rPr lang="en-US" sz="2400" dirty="0" smtClean="0">
                <a:latin typeface="Times New Roman" pitchFamily="18" charset="0"/>
                <a:cs typeface="Times New Roman" pitchFamily="18" charset="0"/>
              </a:rPr>
              <a:t> and gases such as </a:t>
            </a:r>
            <a:r>
              <a:rPr lang="en-US" sz="2400" dirty="0" err="1" smtClean="0">
                <a:latin typeface="Times New Roman" pitchFamily="18" charset="0"/>
                <a:cs typeface="Times New Roman" pitchFamily="18" charset="0"/>
              </a:rPr>
              <a:t>carbondioxide</a:t>
            </a:r>
            <a:r>
              <a:rPr lang="en-US" sz="2400" dirty="0" smtClean="0">
                <a:latin typeface="Times New Roman" pitchFamily="18" charset="0"/>
                <a:cs typeface="Times New Roman" pitchFamily="18" charset="0"/>
              </a:rPr>
              <a:t>, nitrogen, oxygen, and ammonia </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b="1" dirty="0" smtClean="0">
                <a:latin typeface="Times New Roman" pitchFamily="18" charset="0"/>
                <a:cs typeface="Times New Roman" pitchFamily="18" charset="0"/>
              </a:rPr>
              <a:t> 2. Surface water:</a:t>
            </a:r>
            <a:r>
              <a:rPr lang="en-US" sz="3600" b="1" u="sng" dirty="0" smtClean="0">
                <a:latin typeface="Times New Roman" pitchFamily="18" charset="0"/>
                <a:cs typeface="Times New Roman" pitchFamily="18" charset="0"/>
              </a:rPr>
              <a:t/>
            </a:r>
            <a:br>
              <a:rPr lang="en-US" sz="3600" b="1" u="sng" dirty="0" smtClean="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3886200"/>
          </a:xfrm>
        </p:spPr>
        <p:txBody>
          <a:bodyPr>
            <a:normAutofit/>
          </a:bodyPr>
          <a:lstStyle/>
          <a:p>
            <a:pPr>
              <a:buNone/>
            </a:pPr>
            <a:r>
              <a:rPr lang="en-US" sz="2800" b="1" dirty="0" err="1" smtClean="0">
                <a:latin typeface="Times New Roman" pitchFamily="18" charset="0"/>
                <a:cs typeface="Times New Roman" pitchFamily="18" charset="0"/>
              </a:rPr>
              <a:t>i</a:t>
            </a:r>
            <a:r>
              <a:rPr lang="en-US" sz="2800" b="1"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Impounding reservoirs</a:t>
            </a:r>
          </a:p>
          <a:p>
            <a:pPr lvl="1">
              <a:buFont typeface="Wingdings" pitchFamily="2" charset="2"/>
              <a:buChar char="ü"/>
            </a:pPr>
            <a:r>
              <a:rPr lang="en-US" sz="2400" dirty="0" smtClean="0">
                <a:latin typeface="Times New Roman" pitchFamily="18" charset="0"/>
                <a:cs typeface="Times New Roman" pitchFamily="18" charset="0"/>
              </a:rPr>
              <a:t>Artificial lakes for storing large quantities</a:t>
            </a:r>
          </a:p>
          <a:p>
            <a:pPr lvl="1">
              <a:buFont typeface="Wingdings" pitchFamily="2" charset="2"/>
              <a:buChar char="ü"/>
            </a:pPr>
            <a:r>
              <a:rPr lang="en-US" sz="2400" dirty="0" smtClean="0">
                <a:latin typeface="Times New Roman" pitchFamily="18" charset="0"/>
                <a:cs typeface="Times New Roman" pitchFamily="18" charset="0"/>
              </a:rPr>
              <a:t>Next to rain water in purity</a:t>
            </a:r>
          </a:p>
          <a:p>
            <a:pPr lvl="1">
              <a:buNone/>
            </a:pPr>
            <a:endParaRPr lang="en-US" sz="2400" dirty="0" smtClean="0">
              <a:latin typeface="Times New Roman" pitchFamily="18" charset="0"/>
              <a:cs typeface="Times New Roman" pitchFamily="18" charset="0"/>
            </a:endParaRPr>
          </a:p>
          <a:p>
            <a:pPr lvl="1" algn="just">
              <a:buNone/>
            </a:pP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Impurities: </a:t>
            </a:r>
            <a:r>
              <a:rPr lang="en-US" sz="2400" dirty="0" smtClean="0">
                <a:latin typeface="Times New Roman" pitchFamily="18" charset="0"/>
                <a:cs typeface="Times New Roman" pitchFamily="18" charset="0"/>
              </a:rPr>
              <a:t>The upland surface water derives its impurities from the catchment area; human habitation, even if there is no human habitation or cattle near, there is still a possibility of contamination caused by wild animals.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algn="l"/>
            <a:r>
              <a:rPr lang="en-US" sz="3600" b="1" dirty="0" smtClean="0">
                <a:latin typeface="Times New Roman" pitchFamily="18" charset="0"/>
                <a:cs typeface="Times New Roman" pitchFamily="18" charset="0"/>
              </a:rPr>
              <a:t>2. Surface water…</a:t>
            </a:r>
            <a:br>
              <a:rPr lang="en-US" sz="3600" b="1" dirty="0" smtClean="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143000"/>
            <a:ext cx="8229600" cy="5410200"/>
          </a:xfrm>
        </p:spPr>
        <p:txBody>
          <a:bodyPr>
            <a:normAutofit fontScale="77500" lnSpcReduction="20000"/>
          </a:bodyPr>
          <a:lstStyle/>
          <a:p>
            <a:pPr>
              <a:buNone/>
            </a:pPr>
            <a:r>
              <a:rPr lang="en-US" sz="3100" b="1" u="sng" dirty="0" smtClean="0">
                <a:latin typeface="Times New Roman" pitchFamily="18" charset="0"/>
                <a:cs typeface="Times New Roman" pitchFamily="18" charset="0"/>
              </a:rPr>
              <a:t>ii River and Streams</a:t>
            </a:r>
          </a:p>
          <a:p>
            <a:pPr>
              <a:buNone/>
            </a:pPr>
            <a:endParaRPr lang="en-US" sz="3100" b="1" dirty="0" smtClean="0">
              <a:latin typeface="Times New Roman" pitchFamily="18" charset="0"/>
              <a:cs typeface="Times New Roman" pitchFamily="18" charset="0"/>
            </a:endParaRPr>
          </a:p>
          <a:p>
            <a:pPr algn="just">
              <a:buFont typeface="Wingdings" pitchFamily="2" charset="2"/>
              <a:buChar char="ü"/>
            </a:pPr>
            <a:r>
              <a:rPr lang="en-US" sz="3100" dirty="0" smtClean="0">
                <a:latin typeface="Times New Roman" pitchFamily="18" charset="0"/>
                <a:cs typeface="Times New Roman" pitchFamily="18" charset="0"/>
              </a:rPr>
              <a:t>The chief drawback of river water is that it is always grossly polluted and is quite unfit for drinking without treatment</a:t>
            </a:r>
          </a:p>
          <a:p>
            <a:pPr algn="just">
              <a:buFont typeface="Wingdings" pitchFamily="2" charset="2"/>
              <a:buChar char="ü"/>
            </a:pPr>
            <a:endParaRPr lang="en-US" sz="3100" dirty="0" smtClean="0">
              <a:latin typeface="Times New Roman" pitchFamily="18" charset="0"/>
              <a:cs typeface="Times New Roman" pitchFamily="18" charset="0"/>
            </a:endParaRPr>
          </a:p>
          <a:p>
            <a:pPr algn="just">
              <a:buFont typeface="Wingdings" pitchFamily="2" charset="2"/>
              <a:buChar char="ü"/>
            </a:pPr>
            <a:r>
              <a:rPr lang="en-US" sz="3100" dirty="0" smtClean="0">
                <a:latin typeface="Times New Roman" pitchFamily="18" charset="0"/>
                <a:cs typeface="Times New Roman" pitchFamily="18" charset="0"/>
              </a:rPr>
              <a:t>Turbid during rainy season; it may be clear in other seasons.</a:t>
            </a:r>
          </a:p>
          <a:p>
            <a:pPr algn="just">
              <a:buFont typeface="Wingdings" pitchFamily="2" charset="2"/>
              <a:buChar char="ü"/>
            </a:pPr>
            <a:r>
              <a:rPr lang="en-US" sz="3100" dirty="0" smtClean="0">
                <a:latin typeface="Times New Roman" pitchFamily="18" charset="0"/>
                <a:cs typeface="Times New Roman" pitchFamily="18" charset="0"/>
              </a:rPr>
              <a:t>River water contains dissolved and suspended impurities of all kinds.</a:t>
            </a:r>
          </a:p>
          <a:p>
            <a:pPr algn="just">
              <a:buFont typeface="Wingdings" pitchFamily="2" charset="2"/>
              <a:buChar char="ü"/>
            </a:pPr>
            <a:endParaRPr lang="en-US" sz="3100" dirty="0" smtClean="0">
              <a:latin typeface="Times New Roman" pitchFamily="18" charset="0"/>
              <a:cs typeface="Times New Roman" pitchFamily="18" charset="0"/>
            </a:endParaRPr>
          </a:p>
          <a:p>
            <a:pPr algn="just">
              <a:buFont typeface="Wingdings" pitchFamily="2" charset="2"/>
              <a:buChar char="ü"/>
            </a:pPr>
            <a:r>
              <a:rPr lang="en-US" sz="3100" dirty="0" smtClean="0">
                <a:latin typeface="Times New Roman" pitchFamily="18" charset="0"/>
                <a:cs typeface="Times New Roman" pitchFamily="18" charset="0"/>
              </a:rPr>
              <a:t>Rivers are described as a direct connection between the alimentary canal of the people living upstream and the mouth of those below.</a:t>
            </a:r>
          </a:p>
          <a:p>
            <a:pPr algn="just">
              <a:buFont typeface="Wingdings" pitchFamily="2" charset="2"/>
              <a:buChar char="ü"/>
            </a:pPr>
            <a:endParaRPr lang="en-US" sz="3100" dirty="0" smtClean="0">
              <a:latin typeface="Times New Roman" pitchFamily="18" charset="0"/>
              <a:cs typeface="Times New Roman" pitchFamily="18" charset="0"/>
            </a:endParaRPr>
          </a:p>
          <a:p>
            <a:pPr algn="just">
              <a:buFont typeface="Wingdings" pitchFamily="2" charset="2"/>
              <a:buChar char="ü"/>
            </a:pPr>
            <a:r>
              <a:rPr lang="en-US" sz="3100" dirty="0" smtClean="0">
                <a:latin typeface="Times New Roman" pitchFamily="18" charset="0"/>
                <a:cs typeface="Times New Roman" pitchFamily="18" charset="0"/>
              </a:rPr>
              <a:t>The impurities of river water derived from surface washings, sewage and </a:t>
            </a:r>
            <a:r>
              <a:rPr lang="en-US" sz="3100" dirty="0" err="1" smtClean="0">
                <a:latin typeface="Times New Roman" pitchFamily="18" charset="0"/>
                <a:cs typeface="Times New Roman" pitchFamily="18" charset="0"/>
              </a:rPr>
              <a:t>sullage</a:t>
            </a:r>
            <a:r>
              <a:rPr lang="en-US" sz="3100" dirty="0" smtClean="0">
                <a:latin typeface="Times New Roman" pitchFamily="18" charset="0"/>
                <a:cs typeface="Times New Roman" pitchFamily="18" charset="0"/>
              </a:rPr>
              <a:t> water, etc.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latin typeface="Times New Roman" pitchFamily="18" charset="0"/>
                <a:cs typeface="Times New Roman" pitchFamily="18" charset="0"/>
              </a:rPr>
              <a:t>2.Surface water…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sz="2800" b="1" u="sng" dirty="0" smtClean="0">
                <a:latin typeface="Times New Roman" pitchFamily="18" charset="0"/>
                <a:cs typeface="Times New Roman" pitchFamily="18" charset="0"/>
              </a:rPr>
              <a:t>iii Tanks and ponds</a:t>
            </a:r>
          </a:p>
          <a:p>
            <a:pPr algn="just">
              <a:buNone/>
            </a:pPr>
            <a:r>
              <a:rPr lang="en-US" dirty="0" smtClean="0"/>
              <a:t>-</a:t>
            </a:r>
            <a:r>
              <a:rPr lang="en-US" sz="2400" dirty="0" smtClean="0">
                <a:latin typeface="Times New Roman" pitchFamily="18" charset="0"/>
                <a:cs typeface="Times New Roman" pitchFamily="18" charset="0"/>
              </a:rPr>
              <a:t>Tanks and ponds are used for washing of clothes, cattle, humans, cooking pots; children use it for swimming and there may be regular defecation around the edges which will be washed  into the tank at the next rains.</a:t>
            </a:r>
          </a:p>
          <a:p>
            <a:pPr algn="just">
              <a:buNone/>
            </a:pPr>
            <a:r>
              <a:rPr lang="en-US" sz="2400" dirty="0" smtClean="0">
                <a:latin typeface="Times New Roman" pitchFamily="18" charset="0"/>
                <a:cs typeface="Times New Roman" pitchFamily="18" charset="0"/>
              </a:rPr>
              <a:t> </a:t>
            </a:r>
          </a:p>
          <a:p>
            <a:pPr algn="just">
              <a:buNone/>
            </a:pPr>
            <a:r>
              <a:rPr lang="en-US" sz="2400" dirty="0" smtClean="0">
                <a:latin typeface="Times New Roman" pitchFamily="18" charset="0"/>
                <a:cs typeface="Times New Roman" pitchFamily="18" charset="0"/>
              </a:rPr>
              <a:t>-A certain amount of natural purification does take place in tank water because of storage, oxidation and other agencies but these are not sufficient to render the water safe.</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ctrTitle"/>
          </p:nvPr>
        </p:nvSpPr>
        <p:spPr>
          <a:xfrm>
            <a:off x="1066800" y="533400"/>
            <a:ext cx="7239000" cy="533400"/>
          </a:xfrm>
        </p:spPr>
        <p:txBody>
          <a:bodyPr>
            <a:noAutofit/>
          </a:bodyPr>
          <a:lstStyle/>
          <a:p>
            <a:pPr algn="l" eaLnBrk="1" hangingPunct="1">
              <a:defRPr/>
            </a:pPr>
            <a:r>
              <a:rPr lang="en-US" sz="3600" b="1" u="sng" dirty="0" smtClean="0">
                <a:latin typeface="Times New Roman" pitchFamily="18" charset="0"/>
                <a:cs typeface="Times New Roman" pitchFamily="18" charset="0"/>
              </a:rPr>
              <a:t>Water:</a:t>
            </a:r>
          </a:p>
        </p:txBody>
      </p:sp>
      <p:sp>
        <p:nvSpPr>
          <p:cNvPr id="3075" name="Rectangle 3"/>
          <p:cNvSpPr>
            <a:spLocks noGrp="1" noRot="1" noChangeArrowheads="1"/>
          </p:cNvSpPr>
          <p:nvPr>
            <p:ph type="subTitle" idx="1"/>
          </p:nvPr>
        </p:nvSpPr>
        <p:spPr>
          <a:xfrm>
            <a:off x="838200" y="1524000"/>
            <a:ext cx="7543800" cy="4800600"/>
          </a:xfrm>
        </p:spPr>
        <p:txBody>
          <a:bodyPr>
            <a:normAutofit/>
          </a:bodyPr>
          <a:lstStyle/>
          <a:p>
            <a:pPr marL="58738" lvl="2" indent="57150" algn="l">
              <a:buFont typeface="Wingdings" pitchFamily="2" charset="2"/>
              <a:buChar char="Ø"/>
              <a:defRPr/>
            </a:pPr>
            <a:r>
              <a:rPr lang="en-US" dirty="0" smtClean="0">
                <a:solidFill>
                  <a:schemeClr val="tx1"/>
                </a:solidFill>
                <a:latin typeface="Times New Roman" pitchFamily="18" charset="0"/>
                <a:cs typeface="Times New Roman" pitchFamily="18" charset="0"/>
              </a:rPr>
              <a:t>General requirement of the body is 2 liters per day.</a:t>
            </a:r>
          </a:p>
          <a:p>
            <a:pPr lvl="2" indent="-406400" algn="l">
              <a:buFont typeface="Wingdings" pitchFamily="2" charset="2"/>
              <a:buChar char="Ø"/>
              <a:defRPr/>
            </a:pPr>
            <a:endParaRPr lang="en-US" dirty="0" smtClean="0">
              <a:solidFill>
                <a:schemeClr val="tx1"/>
              </a:solidFill>
              <a:latin typeface="Times New Roman" pitchFamily="18" charset="0"/>
              <a:cs typeface="Times New Roman" pitchFamily="18" charset="0"/>
            </a:endParaRPr>
          </a:p>
          <a:p>
            <a:pPr marL="0" lvl="1" indent="290513" algn="l">
              <a:buFont typeface="Wingdings" pitchFamily="2" charset="2"/>
              <a:buChar char="Ø"/>
              <a:defRPr/>
            </a:pPr>
            <a:r>
              <a:rPr lang="en-US" sz="2400" dirty="0" smtClean="0">
                <a:solidFill>
                  <a:schemeClr val="tx1"/>
                </a:solidFill>
                <a:latin typeface="Times New Roman" pitchFamily="18" charset="0"/>
                <a:cs typeface="Times New Roman" pitchFamily="18" charset="0"/>
              </a:rPr>
              <a:t> On average a person needs 7.5-15 liters water per day for general purposes</a:t>
            </a:r>
          </a:p>
          <a:p>
            <a:pPr lvl="1" algn="l">
              <a:buFont typeface="Wingdings" pitchFamily="2" charset="2"/>
              <a:buChar char="Ø"/>
              <a:defRPr/>
            </a:pPr>
            <a:endParaRPr lang="en-US" sz="2400" dirty="0" smtClean="0">
              <a:solidFill>
                <a:schemeClr val="tx1"/>
              </a:solidFill>
              <a:latin typeface="Times New Roman" pitchFamily="18" charset="0"/>
              <a:cs typeface="Times New Roman" pitchFamily="18" charset="0"/>
            </a:endParaRPr>
          </a:p>
          <a:p>
            <a:pPr marL="58738" lvl="1" indent="115888" algn="l">
              <a:buFont typeface="Wingdings" pitchFamily="2" charset="2"/>
              <a:buChar char="Ø"/>
              <a:defRPr/>
            </a:pPr>
            <a:r>
              <a:rPr lang="en-US" sz="2400" dirty="0" smtClean="0">
                <a:solidFill>
                  <a:schemeClr val="tx1"/>
                </a:solidFill>
                <a:latin typeface="Times New Roman" pitchFamily="18" charset="0"/>
                <a:cs typeface="Times New Roman" pitchFamily="18" charset="0"/>
              </a:rPr>
              <a:t>Almost 80% diseases can be avoided providing safe drinking water.</a:t>
            </a:r>
          </a:p>
          <a:p>
            <a:pPr lvl="1" algn="l">
              <a:buFont typeface="Wingdings" pitchFamily="2" charset="2"/>
              <a:buChar char="Ø"/>
              <a:defRPr/>
            </a:pPr>
            <a:endParaRPr lang="en-US" sz="2400" dirty="0" smtClean="0">
              <a:solidFill>
                <a:schemeClr val="tx1"/>
              </a:solidFill>
              <a:latin typeface="Times New Roman" pitchFamily="18" charset="0"/>
              <a:cs typeface="Times New Roman" pitchFamily="18" charset="0"/>
            </a:endParaRPr>
          </a:p>
          <a:p>
            <a:pPr marL="0" lvl="1" indent="290513" algn="l">
              <a:buFont typeface="Wingdings" pitchFamily="2" charset="2"/>
              <a:buChar char="Ø"/>
              <a:defRPr/>
            </a:pPr>
            <a:r>
              <a:rPr lang="en-US" sz="2400" dirty="0" smtClean="0">
                <a:solidFill>
                  <a:schemeClr val="tx1"/>
                </a:solidFill>
                <a:latin typeface="Times New Roman" pitchFamily="18" charset="0"/>
                <a:cs typeface="Times New Roman" pitchFamily="18" charset="0"/>
              </a:rPr>
              <a:t>A daily supply of 150-200 </a:t>
            </a:r>
            <a:r>
              <a:rPr lang="en-US" sz="2400" dirty="0" err="1" smtClean="0">
                <a:solidFill>
                  <a:schemeClr val="tx1"/>
                </a:solidFill>
                <a:latin typeface="Times New Roman" pitchFamily="18" charset="0"/>
                <a:cs typeface="Times New Roman" pitchFamily="18" charset="0"/>
              </a:rPr>
              <a:t>litres</a:t>
            </a:r>
            <a:r>
              <a:rPr lang="en-US" sz="2400" dirty="0" smtClean="0">
                <a:solidFill>
                  <a:schemeClr val="tx1"/>
                </a:solidFill>
                <a:latin typeface="Times New Roman" pitchFamily="18" charset="0"/>
                <a:cs typeface="Times New Roman" pitchFamily="18" charset="0"/>
              </a:rPr>
              <a:t> per capita is considered as an adequate supply to meet the needs for all urban domestic purposes.</a:t>
            </a:r>
          </a:p>
          <a:p>
            <a:pPr algn="l" eaLnBrk="1" hangingPunct="1">
              <a:defRPr/>
            </a:pPr>
            <a:endParaRPr lang="en-US"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3600" b="1" dirty="0" smtClean="0">
                <a:latin typeface="Times New Roman" pitchFamily="18" charset="0"/>
                <a:cs typeface="Times New Roman" pitchFamily="18" charset="0"/>
              </a:rPr>
              <a:t>3. Ground Water</a:t>
            </a:r>
            <a:endParaRPr lang="en-US" sz="3600" b="1"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lnSpcReduction="10000"/>
          </a:bodyPr>
          <a:lstStyle/>
          <a:p>
            <a:pPr marL="571500" indent="-571500">
              <a:buAutoNum type="romanLcPeriod"/>
            </a:pPr>
            <a:r>
              <a:rPr lang="en-US" b="1" u="sng" dirty="0" smtClean="0">
                <a:latin typeface="Times New Roman" pitchFamily="18" charset="0"/>
                <a:cs typeface="Times New Roman" pitchFamily="18" charset="0"/>
              </a:rPr>
              <a:t>Shallow wells</a:t>
            </a:r>
          </a:p>
          <a:p>
            <a:pPr marL="571500" indent="-571500">
              <a:buFont typeface="Wingdings" pitchFamily="2" charset="2"/>
              <a:buChar char="ü"/>
            </a:pPr>
            <a:r>
              <a:rPr lang="en-US" sz="2400" dirty="0" smtClean="0">
                <a:latin typeface="Times New Roman" pitchFamily="18" charset="0"/>
                <a:cs typeface="Times New Roman" pitchFamily="18" charset="0"/>
              </a:rPr>
              <a:t>Taps the water from above the first impervious layer</a:t>
            </a:r>
          </a:p>
          <a:p>
            <a:pPr marL="571500" indent="-571500">
              <a:buFont typeface="Wingdings" pitchFamily="2" charset="2"/>
              <a:buChar char="ü"/>
            </a:pPr>
            <a:endParaRPr lang="en-US" sz="2400" dirty="0" smtClean="0">
              <a:latin typeface="Times New Roman" pitchFamily="18" charset="0"/>
              <a:cs typeface="Times New Roman" pitchFamily="18" charset="0"/>
            </a:endParaRPr>
          </a:p>
          <a:p>
            <a:pPr marL="571500" indent="-571500">
              <a:buFont typeface="Wingdings" pitchFamily="2" charset="2"/>
              <a:buChar char="ü"/>
            </a:pPr>
            <a:r>
              <a:rPr lang="en-US" sz="2400" dirty="0" smtClean="0">
                <a:latin typeface="Times New Roman" pitchFamily="18" charset="0"/>
                <a:cs typeface="Times New Roman" pitchFamily="18" charset="0"/>
              </a:rPr>
              <a:t>Moderately hard</a:t>
            </a:r>
          </a:p>
          <a:p>
            <a:pPr marL="571500" indent="-571500">
              <a:buFont typeface="Wingdings" pitchFamily="2" charset="2"/>
              <a:buChar char="ü"/>
            </a:pPr>
            <a:endParaRPr lang="en-US" sz="2400" dirty="0" smtClean="0">
              <a:latin typeface="Times New Roman" pitchFamily="18" charset="0"/>
              <a:cs typeface="Times New Roman" pitchFamily="18" charset="0"/>
            </a:endParaRPr>
          </a:p>
          <a:p>
            <a:pPr marL="571500" indent="-571500">
              <a:buFont typeface="Wingdings" pitchFamily="2" charset="2"/>
              <a:buChar char="ü"/>
            </a:pPr>
            <a:r>
              <a:rPr lang="en-US" sz="2400" dirty="0" smtClean="0">
                <a:latin typeface="Times New Roman" pitchFamily="18" charset="0"/>
                <a:cs typeface="Times New Roman" pitchFamily="18" charset="0"/>
              </a:rPr>
              <a:t>Often grossly contaminated </a:t>
            </a:r>
          </a:p>
          <a:p>
            <a:pPr marL="571500" indent="-571500">
              <a:buNone/>
            </a:pPr>
            <a:r>
              <a:rPr lang="en-US" sz="2400" dirty="0" smtClean="0">
                <a:latin typeface="Times New Roman" pitchFamily="18" charset="0"/>
                <a:cs typeface="Times New Roman" pitchFamily="18" charset="0"/>
              </a:rPr>
              <a:t> </a:t>
            </a:r>
          </a:p>
          <a:p>
            <a:pPr marL="571500" indent="-571500">
              <a:buFont typeface="Wingdings" pitchFamily="2" charset="2"/>
              <a:buChar char="ü"/>
            </a:pPr>
            <a:r>
              <a:rPr lang="en-US" sz="2400" dirty="0" smtClean="0">
                <a:latin typeface="Times New Roman" pitchFamily="18" charset="0"/>
                <a:cs typeface="Times New Roman" pitchFamily="18" charset="0"/>
              </a:rPr>
              <a:t>Usually goes dry in summer</a:t>
            </a:r>
          </a:p>
          <a:p>
            <a:pPr>
              <a:buNone/>
            </a:pPr>
            <a:endParaRPr lang="en-US" b="1" dirty="0" smtClean="0">
              <a:latin typeface="Times New Roman" pitchFamily="18" charset="0"/>
              <a:cs typeface="Times New Roman" pitchFamily="18" charset="0"/>
            </a:endParaRPr>
          </a:p>
          <a:p>
            <a:pPr>
              <a:buNone/>
            </a:pPr>
            <a:endParaRPr lang="en-US" b="1" u="sng" dirty="0" smtClean="0"/>
          </a:p>
          <a:p>
            <a:pPr>
              <a:buNone/>
            </a:pPr>
            <a:endParaRPr lang="en-US" b="1" dirty="0"/>
          </a:p>
        </p:txBody>
      </p:sp>
      <p:sp>
        <p:nvSpPr>
          <p:cNvPr id="4" name="Content Placeholder 3"/>
          <p:cNvSpPr>
            <a:spLocks noGrp="1"/>
          </p:cNvSpPr>
          <p:nvPr>
            <p:ph sz="half" idx="2"/>
          </p:nvPr>
        </p:nvSpPr>
        <p:spPr/>
        <p:txBody>
          <a:bodyPr>
            <a:normAutofit lnSpcReduction="10000"/>
          </a:bodyPr>
          <a:lstStyle/>
          <a:p>
            <a:pPr>
              <a:buNone/>
            </a:pPr>
            <a:r>
              <a:rPr lang="en-US" b="1" u="sng" dirty="0" smtClean="0">
                <a:latin typeface="Times New Roman" pitchFamily="18" charset="0"/>
                <a:cs typeface="Times New Roman" pitchFamily="18" charset="0"/>
              </a:rPr>
              <a:t>ii. Deep Wells</a:t>
            </a:r>
          </a:p>
          <a:p>
            <a:pPr>
              <a:buFont typeface="Wingdings" pitchFamily="2" charset="2"/>
              <a:buChar char="ü"/>
            </a:pPr>
            <a:r>
              <a:rPr lang="en-US" sz="2400" dirty="0" smtClean="0">
                <a:latin typeface="Times New Roman" pitchFamily="18" charset="0"/>
                <a:cs typeface="Times New Roman" pitchFamily="18" charset="0"/>
              </a:rPr>
              <a:t>Taps the water from below the first impervious layer</a:t>
            </a: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Much harder</a:t>
            </a: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Taps pure water</a:t>
            </a:r>
          </a:p>
          <a:p>
            <a:pPr>
              <a:buNone/>
            </a:pPr>
            <a:endParaRPr lang="en-US" sz="24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Provides a source of constant supply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3600" b="1" dirty="0" smtClean="0">
                <a:latin typeface="Times New Roman" pitchFamily="18" charset="0"/>
                <a:cs typeface="Times New Roman" pitchFamily="18" charset="0"/>
              </a:rPr>
              <a:t>3. Ground Water…</a:t>
            </a:r>
            <a:endParaRPr lang="en-US" sz="3600" b="1" dirty="0">
              <a:latin typeface="Times New Roman" pitchFamily="18" charset="0"/>
              <a:cs typeface="Times New Roman" pitchFamily="18" charset="0"/>
            </a:endParaRPr>
          </a:p>
        </p:txBody>
      </p:sp>
      <p:sp>
        <p:nvSpPr>
          <p:cNvPr id="5" name="Content Placeholder 4"/>
          <p:cNvSpPr>
            <a:spLocks noGrp="1"/>
          </p:cNvSpPr>
          <p:nvPr>
            <p:ph idx="1"/>
          </p:nvPr>
        </p:nvSpPr>
        <p:spPr>
          <a:xfrm>
            <a:off x="457200" y="990600"/>
            <a:ext cx="8229600" cy="5135563"/>
          </a:xfrm>
        </p:spPr>
        <p:txBody>
          <a:bodyPr>
            <a:normAutofit/>
          </a:bodyPr>
          <a:lstStyle/>
          <a:p>
            <a:pPr>
              <a:buNone/>
            </a:pPr>
            <a:r>
              <a:rPr lang="en-US" b="1" dirty="0" smtClean="0">
                <a:latin typeface="Times New Roman" pitchFamily="18" charset="0"/>
                <a:cs typeface="Times New Roman" pitchFamily="18" charset="0"/>
              </a:rPr>
              <a:t>iii. </a:t>
            </a:r>
            <a:r>
              <a:rPr lang="en-US" sz="2400" b="1" dirty="0" smtClean="0">
                <a:latin typeface="Times New Roman" pitchFamily="18" charset="0"/>
                <a:cs typeface="Times New Roman" pitchFamily="18" charset="0"/>
              </a:rPr>
              <a:t>Springs:</a:t>
            </a:r>
          </a:p>
          <a:p>
            <a:pPr>
              <a:buFont typeface="Wingdings" pitchFamily="2" charset="2"/>
              <a:buChar char="Ø"/>
            </a:pPr>
            <a:r>
              <a:rPr lang="en-US" sz="2400" dirty="0" smtClean="0">
                <a:latin typeface="Times New Roman" pitchFamily="18" charset="0"/>
                <a:cs typeface="Times New Roman" pitchFamily="18" charset="0"/>
              </a:rPr>
              <a:t>when ground water comes to the surface and flows freely under natural pressure, it is called a spring. </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Spring may be two types  shallow springs and deep springs</a:t>
            </a:r>
          </a:p>
          <a:p>
            <a:pPr>
              <a:buNone/>
            </a:pPr>
            <a:r>
              <a:rPr lang="en-US" sz="2400" dirty="0" smtClean="0">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shallow springs dry up quickly during summer months, whereas deep springs do not show seasonal fluctuations in the flow of water.</a:t>
            </a:r>
          </a:p>
          <a:p>
            <a:pPr>
              <a:buNone/>
            </a:pPr>
            <a:r>
              <a:rPr lang="en-US" sz="2400" dirty="0" smtClean="0">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Springs are exposed to contamination. Well built protective structures are necessary to safeguard water quality. </a:t>
            </a:r>
          </a:p>
          <a:p>
            <a:pPr>
              <a:buNone/>
            </a:pP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u="sng" dirty="0" smtClean="0">
                <a:latin typeface="Times New Roman" pitchFamily="18" charset="0"/>
                <a:cs typeface="Times New Roman" pitchFamily="18" charset="0"/>
              </a:rPr>
              <a:t>Sanitary Well</a:t>
            </a:r>
            <a:endParaRPr lang="en-US" sz="3600" b="1" u="sng"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A sanitary well is one which is properly located, well constructed and protected against contamination with a view to yield a supply of safe water</a:t>
            </a:r>
          </a:p>
          <a:p>
            <a:pPr algn="just">
              <a:buNone/>
            </a:pPr>
            <a:r>
              <a:rPr lang="en-US" sz="2400" b="1" i="1" u="sng" dirty="0" smtClean="0">
                <a:latin typeface="Times New Roman" pitchFamily="18" charset="0"/>
                <a:cs typeface="Times New Roman" pitchFamily="18" charset="0"/>
              </a:rPr>
              <a:t>Point should be taken in to consideration while constructing sanitary well</a:t>
            </a:r>
          </a:p>
          <a:p>
            <a:pPr marL="457200" indent="-457200" algn="just">
              <a:buAutoNum type="arabicPeriod"/>
            </a:pPr>
            <a:r>
              <a:rPr lang="en-US" sz="2400" b="1" dirty="0" smtClean="0">
                <a:latin typeface="Times New Roman" pitchFamily="18" charset="0"/>
                <a:cs typeface="Times New Roman" pitchFamily="18" charset="0"/>
              </a:rPr>
              <a:t>Location: </a:t>
            </a:r>
            <a:r>
              <a:rPr lang="en-US" sz="2400" dirty="0" smtClean="0">
                <a:latin typeface="Times New Roman" pitchFamily="18" charset="0"/>
                <a:cs typeface="Times New Roman" pitchFamily="18" charset="0"/>
              </a:rPr>
              <a:t>choosing of proper site. If bacterial contamination is to be avoided, the well should be located not less than 15 m  (50 feet) from likely sources of contamination.</a:t>
            </a:r>
          </a:p>
          <a:p>
            <a:pPr marL="457200" indent="-457200" algn="just">
              <a:buNone/>
            </a:pPr>
            <a:endParaRPr lang="en-US" sz="2400" dirty="0" smtClean="0">
              <a:latin typeface="Times New Roman" pitchFamily="18" charset="0"/>
              <a:cs typeface="Times New Roman" pitchFamily="18" charset="0"/>
            </a:endParaRPr>
          </a:p>
          <a:p>
            <a:pPr marL="457200" indent="-457200" algn="just">
              <a:buNone/>
            </a:pPr>
            <a:r>
              <a:rPr lang="en-US" sz="2400" b="1" dirty="0" smtClean="0">
                <a:latin typeface="Times New Roman" pitchFamily="18" charset="0"/>
                <a:cs typeface="Times New Roman" pitchFamily="18" charset="0"/>
              </a:rPr>
              <a:t>2. Lining: </a:t>
            </a:r>
            <a:r>
              <a:rPr lang="en-US" sz="2400" dirty="0" smtClean="0">
                <a:latin typeface="Times New Roman" pitchFamily="18" charset="0"/>
                <a:cs typeface="Times New Roman" pitchFamily="18" charset="0"/>
              </a:rPr>
              <a:t>the lining of the well should be built of bricks or stones set in cement up to a depth of at least 6 m (20feet)</a:t>
            </a:r>
          </a:p>
          <a:p>
            <a:pPr algn="just">
              <a:buNone/>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516563"/>
          </a:xfrm>
        </p:spPr>
        <p:txBody>
          <a:bodyPr>
            <a:normAutofit lnSpcReduction="10000"/>
          </a:bodyPr>
          <a:lstStyle/>
          <a:p>
            <a:pPr algn="just">
              <a:buNone/>
            </a:pPr>
            <a:r>
              <a:rPr lang="en-US" sz="2400" b="1" dirty="0" smtClean="0">
                <a:latin typeface="Times New Roman" pitchFamily="18" charset="0"/>
                <a:cs typeface="Times New Roman" pitchFamily="18" charset="0"/>
              </a:rPr>
              <a:t>3. Parapet wall: </a:t>
            </a:r>
            <a:r>
              <a:rPr lang="en-US" sz="2400" dirty="0" smtClean="0">
                <a:latin typeface="Times New Roman" pitchFamily="18" charset="0"/>
                <a:cs typeface="Times New Roman" pitchFamily="18" charset="0"/>
              </a:rPr>
              <a:t>There should be a parapet wall up to a height of at least 70-75 </a:t>
            </a:r>
            <a:r>
              <a:rPr lang="en-US" sz="2400" dirty="0" err="1" smtClean="0">
                <a:latin typeface="Times New Roman" pitchFamily="18" charset="0"/>
                <a:cs typeface="Times New Roman" pitchFamily="18" charset="0"/>
              </a:rPr>
              <a:t>cms</a:t>
            </a:r>
            <a:r>
              <a:rPr lang="en-US" sz="2400" dirty="0" smtClean="0">
                <a:latin typeface="Times New Roman" pitchFamily="18" charset="0"/>
                <a:cs typeface="Times New Roman" pitchFamily="18" charset="0"/>
              </a:rPr>
              <a:t> (28 inch) above the ground</a:t>
            </a:r>
          </a:p>
          <a:p>
            <a:pPr algn="just">
              <a:buNone/>
            </a:pPr>
            <a:r>
              <a:rPr lang="en-US" sz="2400" b="1" dirty="0" smtClean="0">
                <a:latin typeface="Times New Roman" pitchFamily="18" charset="0"/>
                <a:cs typeface="Times New Roman" pitchFamily="18" charset="0"/>
              </a:rPr>
              <a:t>4. Plat form: </a:t>
            </a:r>
            <a:r>
              <a:rPr lang="en-US" sz="2400" dirty="0" smtClean="0">
                <a:latin typeface="Times New Roman" pitchFamily="18" charset="0"/>
                <a:cs typeface="Times New Roman" pitchFamily="18" charset="0"/>
              </a:rPr>
              <a:t>There should be cement-concrete platform round the well extending at least 1 m in all directions.</a:t>
            </a:r>
          </a:p>
          <a:p>
            <a:pPr algn="just">
              <a:buNone/>
            </a:pPr>
            <a:r>
              <a:rPr lang="en-US" sz="2400" b="1" dirty="0" smtClean="0">
                <a:latin typeface="Times New Roman" pitchFamily="18" charset="0"/>
                <a:cs typeface="Times New Roman" pitchFamily="18" charset="0"/>
              </a:rPr>
              <a:t>5. Drain: </a:t>
            </a:r>
            <a:r>
              <a:rPr lang="en-US" sz="2400" dirty="0" smtClean="0">
                <a:latin typeface="Times New Roman" pitchFamily="18" charset="0"/>
                <a:cs typeface="Times New Roman" pitchFamily="18" charset="0"/>
              </a:rPr>
              <a:t>There should be a </a:t>
            </a:r>
            <a:r>
              <a:rPr lang="en-US" sz="2400" dirty="0" err="1" smtClean="0">
                <a:latin typeface="Times New Roman" pitchFamily="18" charset="0"/>
                <a:cs typeface="Times New Roman" pitchFamily="18" charset="0"/>
              </a:rPr>
              <a:t>pucca</a:t>
            </a:r>
            <a:r>
              <a:rPr lang="en-US" sz="2400" dirty="0" smtClean="0">
                <a:latin typeface="Times New Roman" pitchFamily="18" charset="0"/>
                <a:cs typeface="Times New Roman" pitchFamily="18" charset="0"/>
              </a:rPr>
              <a:t> drain to carry off spilled water to a public drain </a:t>
            </a:r>
          </a:p>
          <a:p>
            <a:pPr algn="just">
              <a:buNone/>
            </a:pPr>
            <a:r>
              <a:rPr lang="en-US" sz="2400" b="1" dirty="0" smtClean="0">
                <a:latin typeface="Times New Roman" pitchFamily="18" charset="0"/>
                <a:cs typeface="Times New Roman" pitchFamily="18" charset="0"/>
              </a:rPr>
              <a:t>6. Covering: </a:t>
            </a:r>
            <a:r>
              <a:rPr lang="en-US" sz="2400" dirty="0" smtClean="0">
                <a:latin typeface="Times New Roman" pitchFamily="18" charset="0"/>
                <a:cs typeface="Times New Roman" pitchFamily="18" charset="0"/>
              </a:rPr>
              <a:t>The top of the well should be closed by a cement concrete cover. Studies have shown that merely covering a well alone caused a marked improvement in bacteriological quality</a:t>
            </a:r>
          </a:p>
          <a:p>
            <a:pPr algn="just">
              <a:buNone/>
            </a:pPr>
            <a:r>
              <a:rPr lang="en-US" sz="2400" b="1" dirty="0" smtClean="0">
                <a:latin typeface="Times New Roman" pitchFamily="18" charset="0"/>
                <a:cs typeface="Times New Roman" pitchFamily="18" charset="0"/>
              </a:rPr>
              <a:t>7. Hand-pump: </a:t>
            </a:r>
            <a:r>
              <a:rPr lang="en-US" sz="2400" dirty="0" smtClean="0">
                <a:latin typeface="Times New Roman" pitchFamily="18" charset="0"/>
                <a:cs typeface="Times New Roman" pitchFamily="18" charset="0"/>
              </a:rPr>
              <a:t>The well should be equipped with hand pump</a:t>
            </a:r>
          </a:p>
          <a:p>
            <a:pPr algn="just">
              <a:buNone/>
            </a:pPr>
            <a:r>
              <a:rPr lang="en-US" sz="2400" b="1" dirty="0" smtClean="0">
                <a:latin typeface="Times New Roman" pitchFamily="18" charset="0"/>
                <a:cs typeface="Times New Roman" pitchFamily="18" charset="0"/>
              </a:rPr>
              <a:t>8. Consumers responsibility: </a:t>
            </a:r>
          </a:p>
          <a:p>
            <a:pPr algn="just">
              <a:buNone/>
            </a:pPr>
            <a:r>
              <a:rPr lang="en-US" sz="1800" b="1" i="1" dirty="0" smtClean="0">
                <a:latin typeface="Times New Roman" pitchFamily="18" charset="0"/>
                <a:cs typeface="Times New Roman" pitchFamily="18" charset="0"/>
              </a:rPr>
              <a:t>The provision of sanitary wells does not guarantee freedom from water-borne diseases unless the consumers observe certain basic precautions at the individual and family level</a:t>
            </a:r>
            <a:endParaRPr lang="en-US" sz="2000" b="1" i="1" dirty="0">
              <a:latin typeface="Times New Roman" pitchFamily="18" charset="0"/>
              <a:cs typeface="Times New Roman" pitchFamily="18" charset="0"/>
            </a:endParaRPr>
          </a:p>
        </p:txBody>
      </p:sp>
      <p:sp>
        <p:nvSpPr>
          <p:cNvPr id="4" name="Rectangle 3"/>
          <p:cNvSpPr/>
          <p:nvPr/>
        </p:nvSpPr>
        <p:spPr>
          <a:xfrm>
            <a:off x="533400" y="457200"/>
            <a:ext cx="81534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None/>
            </a:pPr>
            <a:r>
              <a:rPr lang="en-US" sz="2400" b="1" i="1" u="sng" dirty="0" smtClean="0">
                <a:solidFill>
                  <a:schemeClr val="tx1"/>
                </a:solidFill>
                <a:latin typeface="Times New Roman" pitchFamily="18" charset="0"/>
                <a:cs typeface="Times New Roman" pitchFamily="18" charset="0"/>
              </a:rPr>
              <a:t>Point should be taken in to consideration while constructing sanitary well…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rmAutofit fontScale="90000"/>
          </a:bodyPr>
          <a:lstStyle/>
          <a:p>
            <a:r>
              <a:rPr lang="en-US" u="sng" dirty="0" smtClean="0"/>
              <a:t>Sources and Health Effects of Water Pollution </a:t>
            </a:r>
            <a:endParaRPr lang="en-US" u="sng"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609600"/>
            <a:ext cx="8229600" cy="808038"/>
          </a:xfrm>
        </p:spPr>
        <p:txBody>
          <a:bodyPr/>
          <a:lstStyle/>
          <a:p>
            <a:pPr algn="l"/>
            <a:r>
              <a:rPr lang="en-US" b="1" u="sng" dirty="0" smtClean="0">
                <a:latin typeface="Times New Roman" pitchFamily="18" charset="0"/>
                <a:cs typeface="Times New Roman" pitchFamily="18" charset="0"/>
              </a:rPr>
              <a:t>Water Pollution</a:t>
            </a:r>
            <a:endParaRPr lang="en-US" u="sng" dirty="0" smtClean="0">
              <a:latin typeface="Times New Roman" pitchFamily="18" charset="0"/>
              <a:cs typeface="Times New Roman" pitchFamily="18" charset="0"/>
            </a:endParaRPr>
          </a:p>
        </p:txBody>
      </p:sp>
      <p:sp>
        <p:nvSpPr>
          <p:cNvPr id="6" name="Content Placeholder 5"/>
          <p:cNvSpPr>
            <a:spLocks noGrp="1"/>
          </p:cNvSpPr>
          <p:nvPr>
            <p:ph idx="1"/>
          </p:nvPr>
        </p:nvSpPr>
        <p:spPr>
          <a:xfrm>
            <a:off x="304800" y="2057400"/>
            <a:ext cx="8534400" cy="3429000"/>
          </a:xfrm>
        </p:spPr>
        <p:txBody>
          <a:bodyPr>
            <a:normAutofit lnSpcReduction="10000"/>
          </a:bodyPr>
          <a:lstStyle/>
          <a:p>
            <a:pPr algn="just">
              <a:buFont typeface="Wingdings" pitchFamily="2" charset="2"/>
              <a:buChar char="Ø"/>
            </a:pPr>
            <a:r>
              <a:rPr lang="en-US" sz="2400" dirty="0" smtClean="0">
                <a:latin typeface="Times New Roman" pitchFamily="18" charset="0"/>
                <a:cs typeface="Times New Roman" pitchFamily="18" charset="0"/>
              </a:rPr>
              <a:t>Water Pollution is the introduction of chemical, physical or biological substance into water that degrades the quality of the water and affects organisms that drink it and live in it. Water Pollution is the contamination of water by foreign matter such as micro-organisms, chemicals, industrial or other wastes, or sewage</a:t>
            </a:r>
            <a:r>
              <a:rPr lang="en-US" sz="2400" dirty="0" smtClean="0">
                <a:latin typeface="Times New Roman" pitchFamily="18" charset="0"/>
                <a:cs typeface="Times New Roman" pitchFamily="18" charset="0"/>
              </a:rPr>
              <a:t>.</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"Water pollution" is defined as the addition of harmful or objectionable material causing an alteration of water quality.</a:t>
            </a:r>
          </a:p>
          <a:p>
            <a:pPr algn="just">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Autofit/>
          </a:bodyPr>
          <a:lstStyle/>
          <a:p>
            <a:pPr algn="l"/>
            <a:r>
              <a:rPr lang="en-US" sz="3600" b="1" u="sng" dirty="0" smtClean="0">
                <a:latin typeface="Times New Roman" pitchFamily="18" charset="0"/>
                <a:cs typeface="Times New Roman" pitchFamily="18" charset="0"/>
              </a:rPr>
              <a:t>Major pollutants of water :</a:t>
            </a:r>
            <a:br>
              <a:rPr lang="en-US" sz="3600" b="1" u="sng" dirty="0" smtClean="0">
                <a:latin typeface="Times New Roman" pitchFamily="18" charset="0"/>
                <a:cs typeface="Times New Roman" pitchFamily="18" charset="0"/>
              </a:rPr>
            </a:b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381000" y="1524000"/>
            <a:ext cx="8382000" cy="4602163"/>
          </a:xfrm>
        </p:spPr>
        <p:txBody>
          <a:bodyPr>
            <a:normAutofit fontScale="77500" lnSpcReduction="20000"/>
          </a:bodyPr>
          <a:lstStyle/>
          <a:p>
            <a:pPr algn="just">
              <a:buFont typeface="Wingdings" pitchFamily="2" charset="2"/>
              <a:buChar char="Ø"/>
            </a:pPr>
            <a:r>
              <a:rPr lang="en-US" sz="3100" dirty="0" smtClean="0">
                <a:latin typeface="Times New Roman" pitchFamily="18" charset="0"/>
                <a:cs typeface="Times New Roman" pitchFamily="18" charset="0"/>
              </a:rPr>
              <a:t>Sewage and other oxygen-demanding wastes (largely carbonaceous organic material, the decomposition of which leads to oxygen depletion). </a:t>
            </a:r>
          </a:p>
          <a:p>
            <a:pPr algn="just">
              <a:buNone/>
            </a:pPr>
            <a:endParaRPr lang="en-US" sz="3100" dirty="0" smtClean="0">
              <a:latin typeface="Times New Roman" pitchFamily="18" charset="0"/>
              <a:cs typeface="Times New Roman" pitchFamily="18" charset="0"/>
            </a:endParaRPr>
          </a:p>
          <a:p>
            <a:pPr algn="just">
              <a:buFont typeface="Wingdings" pitchFamily="2" charset="2"/>
              <a:buChar char="Ø"/>
            </a:pPr>
            <a:r>
              <a:rPr lang="en-US" sz="3100" dirty="0" smtClean="0">
                <a:latin typeface="Times New Roman" pitchFamily="18" charset="0"/>
                <a:cs typeface="Times New Roman" pitchFamily="18" charset="0"/>
              </a:rPr>
              <a:t>Infectious agents. </a:t>
            </a:r>
          </a:p>
          <a:p>
            <a:pPr algn="just">
              <a:buFont typeface="Wingdings" pitchFamily="2" charset="2"/>
              <a:buChar char="Ø"/>
            </a:pPr>
            <a:r>
              <a:rPr lang="en-US" sz="3100" dirty="0" smtClean="0">
                <a:latin typeface="Times New Roman" pitchFamily="18" charset="0"/>
                <a:cs typeface="Times New Roman" pitchFamily="18" charset="0"/>
              </a:rPr>
              <a:t>Plant nutrients that can stimulate the growth of aquatic plants, which then interfere with water uses and, when decaying, deplete the dissolved oxygen and produce disagreeable </a:t>
            </a:r>
            <a:r>
              <a:rPr lang="en-US" sz="3100" dirty="0" err="1" smtClean="0">
                <a:latin typeface="Times New Roman" pitchFamily="18" charset="0"/>
                <a:cs typeface="Times New Roman" pitchFamily="18" charset="0"/>
              </a:rPr>
              <a:t>odours</a:t>
            </a:r>
            <a:r>
              <a:rPr lang="en-US" sz="3100" dirty="0" smtClean="0">
                <a:latin typeface="Times New Roman" pitchFamily="18" charset="0"/>
                <a:cs typeface="Times New Roman" pitchFamily="18" charset="0"/>
              </a:rPr>
              <a:t>. </a:t>
            </a:r>
          </a:p>
          <a:p>
            <a:pPr algn="just">
              <a:buNone/>
            </a:pPr>
            <a:endParaRPr lang="en-US" sz="3100" dirty="0" smtClean="0">
              <a:latin typeface="Times New Roman" pitchFamily="18" charset="0"/>
              <a:cs typeface="Times New Roman" pitchFamily="18" charset="0"/>
            </a:endParaRPr>
          </a:p>
          <a:p>
            <a:pPr algn="just">
              <a:buFont typeface="Wingdings" pitchFamily="2" charset="2"/>
              <a:buChar char="Ø"/>
            </a:pPr>
            <a:r>
              <a:rPr lang="en-US" sz="3100" dirty="0" smtClean="0">
                <a:latin typeface="Times New Roman" pitchFamily="18" charset="0"/>
                <a:cs typeface="Times New Roman" pitchFamily="18" charset="0"/>
              </a:rPr>
              <a:t>Exotic organic chemicals, including pesticides, various industrial products, surface-active substances in detergents, and the decomposition products of other organic compounds. </a:t>
            </a:r>
            <a:br>
              <a:rPr lang="en-US" sz="3100" dirty="0" smtClean="0">
                <a:latin typeface="Times New Roman" pitchFamily="18" charset="0"/>
                <a:cs typeface="Times New Roman" pitchFamily="18" charset="0"/>
              </a:rPr>
            </a:br>
            <a:endParaRPr lang="en-US" sz="31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15962"/>
          </a:xfrm>
        </p:spPr>
        <p:txBody>
          <a:bodyPr>
            <a:noAutofit/>
          </a:bodyPr>
          <a:lstStyle/>
          <a:p>
            <a:pPr algn="l"/>
            <a:r>
              <a:rPr lang="en-US" sz="3600" b="1" dirty="0" smtClean="0">
                <a:latin typeface="Times New Roman" pitchFamily="18" charset="0"/>
                <a:cs typeface="Times New Roman" pitchFamily="18" charset="0"/>
              </a:rPr>
              <a:t>Major pollutants of water….</a:t>
            </a:r>
            <a:br>
              <a:rPr lang="en-US" sz="3600" b="1" dirty="0" smtClean="0">
                <a:latin typeface="Times New Roman" pitchFamily="18" charset="0"/>
                <a:cs typeface="Times New Roman" pitchFamily="18" charset="0"/>
              </a:rPr>
            </a:br>
            <a:endParaRPr lang="en-US" sz="3600" dirty="0"/>
          </a:p>
        </p:txBody>
      </p:sp>
      <p:sp>
        <p:nvSpPr>
          <p:cNvPr id="3" name="Content Placeholder 2"/>
          <p:cNvSpPr>
            <a:spLocks noGrp="1"/>
          </p:cNvSpPr>
          <p:nvPr>
            <p:ph idx="1"/>
          </p:nvPr>
        </p:nvSpPr>
        <p:spPr>
          <a:xfrm>
            <a:off x="457200" y="1219200"/>
            <a:ext cx="8229600" cy="5029199"/>
          </a:xfrm>
        </p:spPr>
        <p:txBody>
          <a:bodyPr>
            <a:normAutofit/>
          </a:bodyPr>
          <a:lstStyle/>
          <a:p>
            <a:pPr>
              <a:buFont typeface="Wingdings" pitchFamily="2" charset="2"/>
              <a:buChar char="Ø"/>
            </a:pPr>
            <a:r>
              <a:rPr lang="en-US" sz="2400" dirty="0" smtClean="0">
                <a:latin typeface="Times New Roman" pitchFamily="18" charset="0"/>
                <a:cs typeface="Times New Roman" pitchFamily="18" charset="0"/>
              </a:rPr>
              <a:t>Petroleum, especially from oil spills. </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Inorganic minerals and chemical compounds. </a:t>
            </a:r>
          </a:p>
          <a:p>
            <a:pPr>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Sediments consisting of soil and mineral particles washed by storms and flood water from croplands, unprotected soils, mine workings, roads, and bulldozed urban areas. </a:t>
            </a: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Radioactive substances from the wastes of uranium and thorium mining and refining, from nuclear power plants, and from the industrial, medical, and scientific use of radioactive materials.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00200"/>
            <a:ext cx="7924800" cy="4648200"/>
          </a:xfrm>
          <a:ln>
            <a:noFill/>
          </a:ln>
        </p:spPr>
        <p:style>
          <a:lnRef idx="2">
            <a:schemeClr val="accent1"/>
          </a:lnRef>
          <a:fillRef idx="1">
            <a:schemeClr val="lt1"/>
          </a:fillRef>
          <a:effectRef idx="0">
            <a:schemeClr val="accent1"/>
          </a:effectRef>
          <a:fontRef idx="minor">
            <a:schemeClr val="dk1"/>
          </a:fontRef>
        </p:style>
        <p:txBody>
          <a:bodyPr>
            <a:normAutofit/>
          </a:bodyPr>
          <a:lstStyle/>
          <a:p>
            <a:pPr lvl="1"/>
            <a:r>
              <a:rPr lang="en-US" dirty="0" smtClean="0">
                <a:latin typeface="Times New Roman" pitchFamily="18" charset="0"/>
                <a:cs typeface="Times New Roman" pitchFamily="18" charset="0"/>
              </a:rPr>
              <a:t>Overgrazing</a:t>
            </a:r>
          </a:p>
          <a:p>
            <a:pPr lvl="1"/>
            <a:r>
              <a:rPr lang="en-US" dirty="0" smtClean="0">
                <a:latin typeface="Times New Roman" pitchFamily="18" charset="0"/>
                <a:cs typeface="Times New Roman" pitchFamily="18" charset="0"/>
              </a:rPr>
              <a:t>Poor agricultural land management</a:t>
            </a:r>
          </a:p>
          <a:p>
            <a:pPr lvl="1"/>
            <a:r>
              <a:rPr lang="en-US" dirty="0" smtClean="0">
                <a:latin typeface="Times New Roman" pitchFamily="18" charset="0"/>
                <a:cs typeface="Times New Roman" pitchFamily="18" charset="0"/>
              </a:rPr>
              <a:t>Removal of riparian vegetation</a:t>
            </a:r>
          </a:p>
          <a:p>
            <a:pPr lvl="1"/>
            <a:r>
              <a:rPr lang="en-US" dirty="0" smtClean="0">
                <a:latin typeface="Times New Roman" pitchFamily="18" charset="0"/>
                <a:cs typeface="Times New Roman" pitchFamily="18" charset="0"/>
              </a:rPr>
              <a:t>Sewage, industrial, and domestic discharges</a:t>
            </a:r>
          </a:p>
          <a:p>
            <a:pPr lvl="1"/>
            <a:r>
              <a:rPr lang="en-US" dirty="0" smtClean="0">
                <a:latin typeface="Times New Roman" pitchFamily="18" charset="0"/>
                <a:cs typeface="Times New Roman" pitchFamily="18" charset="0"/>
              </a:rPr>
              <a:t>Construction, Mining</a:t>
            </a:r>
          </a:p>
          <a:p>
            <a:pPr lvl="1"/>
            <a:r>
              <a:rPr lang="en-US" dirty="0" smtClean="0">
                <a:latin typeface="Times New Roman" pitchFamily="18" charset="0"/>
                <a:cs typeface="Times New Roman" pitchFamily="18" charset="0"/>
              </a:rPr>
              <a:t>Release of gases and aerosols to the atmosphere </a:t>
            </a:r>
            <a:r>
              <a:rPr lang="en-US" sz="2100" dirty="0" smtClean="0">
                <a:latin typeface="Times New Roman" pitchFamily="18" charset="0"/>
                <a:cs typeface="Times New Roman" pitchFamily="18" charset="0"/>
              </a:rPr>
              <a:t>(fog, dust, forest )</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 Mismanagement of reservoirs</a:t>
            </a:r>
          </a:p>
          <a:p>
            <a:pPr lvl="1"/>
            <a:r>
              <a:rPr lang="en-US" dirty="0" smtClean="0">
                <a:latin typeface="Times New Roman" pitchFamily="18" charset="0"/>
                <a:cs typeface="Times New Roman" pitchFamily="18" charset="0"/>
              </a:rPr>
              <a:t>Accidental spills</a:t>
            </a:r>
          </a:p>
          <a:p>
            <a:endParaRPr lang="en-US" dirty="0" smtClean="0"/>
          </a:p>
        </p:txBody>
      </p:sp>
      <p:sp>
        <p:nvSpPr>
          <p:cNvPr id="5" name="Title 1"/>
          <p:cNvSpPr>
            <a:spLocks noGrp="1"/>
          </p:cNvSpPr>
          <p:nvPr>
            <p:ph type="title"/>
          </p:nvPr>
        </p:nvSpPr>
        <p:spPr>
          <a:xfrm>
            <a:off x="381000" y="274638"/>
            <a:ext cx="8305800" cy="944562"/>
          </a:xfrm>
          <a:noFill/>
          <a:ln>
            <a:noFill/>
          </a:ln>
        </p:spPr>
        <p:style>
          <a:lnRef idx="1">
            <a:schemeClr val="accent4"/>
          </a:lnRef>
          <a:fillRef idx="2">
            <a:schemeClr val="accent4"/>
          </a:fillRef>
          <a:effectRef idx="1">
            <a:schemeClr val="accent4"/>
          </a:effectRef>
          <a:fontRef idx="minor">
            <a:schemeClr val="dk1"/>
          </a:fontRef>
        </p:style>
        <p:txBody>
          <a:bodyPr rtlCol="0">
            <a:normAutofit fontScale="90000"/>
          </a:bodyPr>
          <a:lstStyle/>
          <a:p>
            <a:pPr fontAlgn="auto">
              <a:spcAft>
                <a:spcPts val="0"/>
              </a:spcAft>
              <a:defRPr/>
            </a:pPr>
            <a:r>
              <a:rPr lang="en-US" sz="3200" b="1" u="sng" dirty="0" smtClean="0">
                <a:solidFill>
                  <a:schemeClr val="tx1">
                    <a:lumMod val="85000"/>
                    <a:lumOff val="15000"/>
                  </a:schemeClr>
                </a:solidFill>
                <a:latin typeface="Times New Roman" pitchFamily="18" charset="0"/>
                <a:cs typeface="Times New Roman" pitchFamily="18" charset="0"/>
              </a:rPr>
              <a:t>Human activities that contribute to water pollution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Autofit/>
          </a:bodyPr>
          <a:lstStyle/>
          <a:p>
            <a:r>
              <a:rPr lang="en-US" sz="3600" b="1" u="sng" dirty="0" smtClean="0">
                <a:latin typeface="Times New Roman" pitchFamily="18" charset="0"/>
                <a:cs typeface="Times New Roman" pitchFamily="18" charset="0"/>
              </a:rPr>
              <a:t>Effects on Human Health</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562600"/>
          </a:xfrm>
        </p:spPr>
        <p:txBody>
          <a:bodyPr>
            <a:normAutofit fontScale="25000" lnSpcReduction="20000"/>
          </a:bodyPr>
          <a:lstStyle/>
          <a:p>
            <a:pPr>
              <a:buFont typeface="Wingdings" pitchFamily="2" charset="2"/>
              <a:buChar char="Ø"/>
            </a:pPr>
            <a:r>
              <a:rPr lang="en-US" sz="9200" dirty="0" smtClean="0">
                <a:latin typeface="Times New Roman" pitchFamily="18" charset="0"/>
                <a:cs typeface="Times New Roman" pitchFamily="18" charset="0"/>
              </a:rPr>
              <a:t>In developing nations, there are frequent outbreaks of cholera and diseases due to poor drinking water quality from contaminated waters. </a:t>
            </a:r>
            <a:br>
              <a:rPr lang="en-US" sz="9200" dirty="0" smtClean="0">
                <a:latin typeface="Times New Roman" pitchFamily="18" charset="0"/>
                <a:cs typeface="Times New Roman" pitchFamily="18" charset="0"/>
              </a:rPr>
            </a:br>
            <a:endParaRPr lang="en-US" sz="9200" dirty="0" smtClean="0">
              <a:latin typeface="Times New Roman" pitchFamily="18" charset="0"/>
              <a:cs typeface="Times New Roman" pitchFamily="18" charset="0"/>
            </a:endParaRPr>
          </a:p>
          <a:p>
            <a:pPr>
              <a:buFont typeface="Wingdings" pitchFamily="2" charset="2"/>
              <a:buChar char="Ø"/>
            </a:pPr>
            <a:r>
              <a:rPr lang="en-US" sz="9200" dirty="0" smtClean="0">
                <a:latin typeface="Times New Roman" pitchFamily="18" charset="0"/>
                <a:cs typeface="Times New Roman" pitchFamily="18" charset="0"/>
              </a:rPr>
              <a:t>Swimming and drinking in contaminated water can causes skin diseases and also can lead to cancer, reproductive problems, typhoid fever and stomach ailments in humans.</a:t>
            </a:r>
            <a:br>
              <a:rPr lang="en-US" sz="9200" dirty="0" smtClean="0">
                <a:latin typeface="Times New Roman" pitchFamily="18" charset="0"/>
                <a:cs typeface="Times New Roman" pitchFamily="18" charset="0"/>
              </a:rPr>
            </a:br>
            <a:endParaRPr lang="en-US" sz="9200" dirty="0" smtClean="0">
              <a:latin typeface="Times New Roman" pitchFamily="18" charset="0"/>
              <a:cs typeface="Times New Roman" pitchFamily="18" charset="0"/>
            </a:endParaRPr>
          </a:p>
          <a:p>
            <a:pPr>
              <a:buFont typeface="Wingdings" pitchFamily="2" charset="2"/>
              <a:buChar char="Ø"/>
            </a:pPr>
            <a:r>
              <a:rPr lang="en-US" sz="9200" dirty="0" smtClean="0">
                <a:latin typeface="Times New Roman" pitchFamily="18" charset="0"/>
                <a:cs typeface="Times New Roman" pitchFamily="18" charset="0"/>
              </a:rPr>
              <a:t>heavy metals poisoning due to consumption of contaminated fish. For example : Mercury poisoning interferes with the nervous system development in </a:t>
            </a:r>
            <a:r>
              <a:rPr lang="en-US" sz="9200" dirty="0" err="1" smtClean="0">
                <a:latin typeface="Times New Roman" pitchFamily="18" charset="0"/>
                <a:cs typeface="Times New Roman" pitchFamily="18" charset="0"/>
              </a:rPr>
              <a:t>foetuses</a:t>
            </a:r>
            <a:r>
              <a:rPr lang="en-US" sz="9200" dirty="0" smtClean="0">
                <a:latin typeface="Times New Roman" pitchFamily="18" charset="0"/>
                <a:cs typeface="Times New Roman" pitchFamily="18" charset="0"/>
              </a:rPr>
              <a:t> and young children. </a:t>
            </a:r>
            <a:br>
              <a:rPr lang="en-US" sz="9200" dirty="0" smtClean="0">
                <a:latin typeface="Times New Roman" pitchFamily="18" charset="0"/>
                <a:cs typeface="Times New Roman" pitchFamily="18" charset="0"/>
              </a:rPr>
            </a:br>
            <a:endParaRPr lang="en-US" sz="9200" dirty="0" smtClean="0">
              <a:latin typeface="Times New Roman" pitchFamily="18" charset="0"/>
              <a:cs typeface="Times New Roman" pitchFamily="18" charset="0"/>
            </a:endParaRPr>
          </a:p>
          <a:p>
            <a:pPr>
              <a:buFont typeface="Wingdings" pitchFamily="2" charset="2"/>
              <a:buChar char="Ø"/>
            </a:pPr>
            <a:r>
              <a:rPr lang="en-US" sz="9200" dirty="0" smtClean="0">
                <a:latin typeface="Times New Roman" pitchFamily="18" charset="0"/>
                <a:cs typeface="Times New Roman" pitchFamily="18" charset="0"/>
              </a:rPr>
              <a:t>Polluted drinking water can causes cholera or typhoid infections and also diarrhea.</a:t>
            </a:r>
            <a:br>
              <a:rPr lang="en-US" sz="9200" dirty="0" smtClean="0">
                <a:latin typeface="Times New Roman" pitchFamily="18" charset="0"/>
                <a:cs typeface="Times New Roman" pitchFamily="18" charset="0"/>
              </a:rPr>
            </a:br>
            <a:endParaRPr lang="en-US" sz="9200" dirty="0" smtClean="0">
              <a:latin typeface="Times New Roman" pitchFamily="18" charset="0"/>
              <a:cs typeface="Times New Roman" pitchFamily="18" charset="0"/>
            </a:endParaRPr>
          </a:p>
          <a:p>
            <a:pPr>
              <a:buFont typeface="Wingdings" pitchFamily="2" charset="2"/>
              <a:buChar char="Ø"/>
            </a:pPr>
            <a:r>
              <a:rPr lang="en-US" sz="9200" dirty="0" smtClean="0">
                <a:latin typeface="Times New Roman" pitchFamily="18" charset="0"/>
                <a:cs typeface="Times New Roman" pitchFamily="18" charset="0"/>
              </a:rPr>
              <a:t>Highly polluted water can harm internal organs like heart and kidneys.                                                                             </a:t>
            </a:r>
            <a:r>
              <a:rPr lang="en-US" sz="9200" b="1" dirty="0" err="1" smtClean="0">
                <a:latin typeface="Times New Roman" pitchFamily="18" charset="0"/>
                <a:cs typeface="Times New Roman" pitchFamily="18" charset="0"/>
              </a:rPr>
              <a:t>Contd</a:t>
            </a:r>
            <a:r>
              <a:rPr lang="en-US" sz="9200" b="1" dirty="0" smtClean="0">
                <a:latin typeface="Times New Roman" pitchFamily="18" charset="0"/>
                <a:cs typeface="Times New Roman" pitchFamily="18" charset="0"/>
              </a:rPr>
              <a:t>…</a:t>
            </a:r>
            <a:r>
              <a:rPr lang="en-US" sz="9200" dirty="0" smtClean="0">
                <a:latin typeface="Times New Roman" pitchFamily="18" charset="0"/>
                <a:cs typeface="Times New Roman" pitchFamily="18" charset="0"/>
              </a:rPr>
              <a:t/>
            </a:r>
            <a:br>
              <a:rPr lang="en-US" sz="9200" dirty="0" smtClean="0">
                <a:latin typeface="Times New Roman" pitchFamily="18" charset="0"/>
                <a:cs typeface="Times New Roman" pitchFamily="18" charset="0"/>
              </a:rPr>
            </a:br>
            <a:r>
              <a:rPr lang="en-US" sz="7400" dirty="0" smtClean="0">
                <a:latin typeface="Times New Roman" pitchFamily="18" charset="0"/>
                <a:cs typeface="Times New Roman" pitchFamily="18" charset="0"/>
              </a:rPr>
              <a:t/>
            </a:r>
            <a:br>
              <a:rPr lang="en-US" sz="7400" dirty="0" smtClean="0">
                <a:latin typeface="Times New Roman" pitchFamily="18" charset="0"/>
                <a:cs typeface="Times New Roman" pitchFamily="18" charset="0"/>
              </a:rPr>
            </a:br>
            <a:endParaRPr lang="en-US" sz="7400" dirty="0" smtClean="0">
              <a:latin typeface="Times New Roman" pitchFamily="18" charset="0"/>
              <a:cs typeface="Times New Roman" pitchFamily="18" charset="0"/>
            </a:endParaRPr>
          </a:p>
          <a:p>
            <a:endParaRPr lang="en-US" sz="51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smtClean="0"/>
              <a:t/>
            </a:r>
            <a:br>
              <a:rPr lang="en-US" b="1" dirty="0" smtClean="0"/>
            </a:br>
            <a:r>
              <a:rPr lang="en-US" sz="4000" b="1" u="sng" dirty="0" smtClean="0">
                <a:effectLst>
                  <a:outerShdw blurRad="38100" dist="38100" dir="2700000" algn="tl">
                    <a:srgbClr val="000000">
                      <a:alpha val="43137"/>
                    </a:srgbClr>
                  </a:outerShdw>
                </a:effectLst>
                <a:latin typeface="Times New Roman" pitchFamily="18" charset="0"/>
                <a:cs typeface="Times New Roman" pitchFamily="18" charset="0"/>
              </a:rPr>
              <a:t>Functions and importance of water in human body</a:t>
            </a:r>
            <a:r>
              <a:rPr lang="en-US" b="1" dirty="0" smtClean="0"/>
              <a:t/>
            </a:r>
            <a:br>
              <a:rPr lang="en-US" b="1" dirty="0" smtClean="0"/>
            </a:br>
            <a:endParaRPr lang="en-US" b="1" dirty="0"/>
          </a:p>
        </p:txBody>
      </p:sp>
      <p:sp>
        <p:nvSpPr>
          <p:cNvPr id="3" name="Content Placeholder 2"/>
          <p:cNvSpPr>
            <a:spLocks noGrp="1"/>
          </p:cNvSpPr>
          <p:nvPr>
            <p:ph idx="1"/>
          </p:nvPr>
        </p:nvSpPr>
        <p:spPr>
          <a:xfrm>
            <a:off x="457200" y="1600201"/>
            <a:ext cx="8229600" cy="3810000"/>
          </a:xfrm>
        </p:spPr>
        <p:txBody>
          <a:bodyPr>
            <a:normAutofit/>
          </a:bodyPr>
          <a:lstStyle/>
          <a:p>
            <a:pPr algn="just"/>
            <a:r>
              <a:rPr lang="en-US" sz="2800" dirty="0" smtClean="0">
                <a:latin typeface="Times New Roman" pitchFamily="18" charset="0"/>
                <a:cs typeface="Times New Roman" pitchFamily="18" charset="0"/>
              </a:rPr>
              <a:t>The body loses water through breathing, sweating, and digestion, which is why it's important to rehydrate by drinking fluids and eating foods that contain </a:t>
            </a:r>
            <a:r>
              <a:rPr lang="en-US" sz="2800" dirty="0" smtClean="0">
                <a:latin typeface="Times New Roman" pitchFamily="18" charset="0"/>
                <a:cs typeface="Times New Roman" pitchFamily="18" charset="0"/>
              </a:rPr>
              <a:t>water</a:t>
            </a:r>
            <a:endParaRPr lang="en-US" sz="2800" dirty="0" smtClean="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Body uses water in all its cells, organs, and tissues to help regulate its temperature and maintain other bodily functions</a:t>
            </a:r>
            <a:endParaRPr lang="en-US"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70000" lnSpcReduction="20000"/>
          </a:bodyPr>
          <a:lstStyle/>
          <a:p>
            <a:endParaRPr lang="en-US" dirty="0" smtClean="0"/>
          </a:p>
          <a:p>
            <a:endParaRPr lang="en-US" dirty="0" smtClean="0"/>
          </a:p>
          <a:p>
            <a:pPr>
              <a:buFont typeface="Wingdings" pitchFamily="2" charset="2"/>
              <a:buChar char="Ø"/>
            </a:pPr>
            <a:r>
              <a:rPr lang="en-US" dirty="0" smtClean="0">
                <a:latin typeface="Times New Roman" pitchFamily="18" charset="0"/>
                <a:cs typeface="Times New Roman" pitchFamily="18" charset="0"/>
              </a:rPr>
              <a:t>Pesticide contamination of ground water can cause endocrine and reproductive problems to animals and humans.</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Sewage contamination carries harmful pathogens and causes disease outbreak.</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Synthetic organics cause serious damage to human health.</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Chemicals like fluoride, arsenic, lead, chlorine and petrochemicals in water can causes adverse effect on human health.</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Water borne diseases like hepatitis, cholera, dysentery and typhoid are common and affect large populations </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Pesticides like organophosphates and carbonates affect and damage the nervous system and are carcinogenic.                              </a:t>
            </a:r>
            <a:r>
              <a:rPr lang="en-US" b="1" dirty="0" smtClean="0">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21363"/>
          </a:xfrm>
        </p:spPr>
        <p:txBody>
          <a:bodyPr>
            <a:normAutofit fontScale="92500" lnSpcReduction="20000"/>
          </a:bodyPr>
          <a:lstStyle/>
          <a:p>
            <a:pPr>
              <a:buFont typeface="Wingdings" pitchFamily="2" charset="2"/>
              <a:buChar char="Ø"/>
            </a:pPr>
            <a:r>
              <a:rPr lang="en-US" sz="2400" dirty="0" smtClean="0">
                <a:latin typeface="Times New Roman" pitchFamily="18" charset="0"/>
                <a:cs typeface="Times New Roman" pitchFamily="18" charset="0"/>
              </a:rPr>
              <a:t>Lead accumulation in the body can affect the central nervous system, putting children and pregnant women at high risk.</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Excess of fluorides causes yellowing of teeth and damage to spinal cord and other crippling diseases.</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Nitrate contamination can prove fatal for infants as it can restrict the oxygen to the reach the brain causing the 'blue-baby' syndrome. It can also cause digestive tract cancers and </a:t>
            </a:r>
            <a:r>
              <a:rPr lang="en-US" sz="2400" dirty="0" err="1" smtClean="0">
                <a:latin typeface="Times New Roman" pitchFamily="18" charset="0"/>
                <a:cs typeface="Times New Roman" pitchFamily="18" charset="0"/>
              </a:rPr>
              <a:t>eutrophication</a:t>
            </a:r>
            <a:r>
              <a:rPr lang="en-US" sz="2400" dirty="0" smtClean="0">
                <a:latin typeface="Times New Roman" pitchFamily="18" charset="0"/>
                <a:cs typeface="Times New Roman" pitchFamily="18" charset="0"/>
              </a:rPr>
              <a:t> in water bodies. </a:t>
            </a:r>
          </a:p>
          <a:p>
            <a:pPr>
              <a:buNone/>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The process of </a:t>
            </a:r>
            <a:r>
              <a:rPr lang="en-US" sz="2400" dirty="0" err="1" smtClean="0">
                <a:latin typeface="Times New Roman" pitchFamily="18" charset="0"/>
                <a:cs typeface="Times New Roman" pitchFamily="18" charset="0"/>
              </a:rPr>
              <a:t>eutrophication</a:t>
            </a:r>
            <a:r>
              <a:rPr lang="en-US" sz="2400" dirty="0" smtClean="0">
                <a:latin typeface="Times New Roman" pitchFamily="18" charset="0"/>
                <a:cs typeface="Times New Roman" pitchFamily="18" charset="0"/>
              </a:rPr>
              <a:t> can produce aesthetic problems such as bad tastes and </a:t>
            </a:r>
            <a:r>
              <a:rPr lang="en-US" sz="2400" dirty="0" err="1" smtClean="0">
                <a:latin typeface="Times New Roman" pitchFamily="18" charset="0"/>
                <a:cs typeface="Times New Roman" pitchFamily="18" charset="0"/>
              </a:rPr>
              <a:t>odours</a:t>
            </a:r>
            <a:r>
              <a:rPr lang="en-US" sz="2400" dirty="0" smtClean="0">
                <a:latin typeface="Times New Roman" pitchFamily="18" charset="0"/>
                <a:cs typeface="Times New Roman" pitchFamily="18" charset="0"/>
              </a:rPr>
              <a:t> and unsightly green </a:t>
            </a:r>
            <a:r>
              <a:rPr lang="en-US" sz="2400" dirty="0" err="1" smtClean="0">
                <a:latin typeface="Times New Roman" pitchFamily="18" charset="0"/>
                <a:cs typeface="Times New Roman" pitchFamily="18" charset="0"/>
              </a:rPr>
              <a:t>scums</a:t>
            </a:r>
            <a:r>
              <a:rPr lang="en-US" sz="2400" dirty="0" smtClean="0">
                <a:latin typeface="Times New Roman" pitchFamily="18" charset="0"/>
                <a:cs typeface="Times New Roman" pitchFamily="18" charset="0"/>
              </a:rPr>
              <a:t> of algae, as well as dense growth of rooted plants, oxygen depletion in the deeper waters and bottom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Arsenic poisoning cause serious liver and nervous system damage, vascular disease and skin cancer.                                         </a:t>
            </a:r>
          </a:p>
          <a:p>
            <a:pPr algn="r">
              <a:buNone/>
            </a:pPr>
            <a:r>
              <a:rPr lang="en-US" sz="2400" b="1" dirty="0" err="1" smtClean="0">
                <a:latin typeface="Times New Roman" pitchFamily="18" charset="0"/>
                <a:cs typeface="Times New Roman" pitchFamily="18" charset="0"/>
              </a:rPr>
              <a:t>Contd</a:t>
            </a:r>
            <a:r>
              <a:rPr lang="en-US" sz="2400" b="1"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2667000"/>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Nitrates (the salts of nitric acid) in drinking water can cause a disease in infants that sometimes results in death.</a:t>
            </a:r>
          </a:p>
          <a:p>
            <a:pPr algn="just">
              <a:buNone/>
            </a:pPr>
            <a:r>
              <a:rPr lang="en-US" sz="2400" dirty="0" smtClean="0">
                <a:latin typeface="Times New Roman" pitchFamily="18" charset="0"/>
                <a:cs typeface="Times New Roman" pitchFamily="18" charset="0"/>
              </a:rPr>
              <a:t> </a:t>
            </a:r>
          </a:p>
          <a:p>
            <a:pPr algn="just">
              <a:buFont typeface="Wingdings" pitchFamily="2" charset="2"/>
              <a:buChar char="Ø"/>
            </a:pPr>
            <a:r>
              <a:rPr lang="en-US" sz="2400" dirty="0" smtClean="0">
                <a:latin typeface="Times New Roman" pitchFamily="18" charset="0"/>
                <a:cs typeface="Times New Roman" pitchFamily="18" charset="0"/>
              </a:rPr>
              <a:t>Cadmium in sludge-derived fertilizer can be absorbed by crops; if ingested in sufficient amounts, the metal can cause an acute </a:t>
            </a:r>
            <a:r>
              <a:rPr lang="en-US" sz="2400" dirty="0" err="1" smtClean="0">
                <a:latin typeface="Times New Roman" pitchFamily="18" charset="0"/>
                <a:cs typeface="Times New Roman" pitchFamily="18" charset="0"/>
              </a:rPr>
              <a:t>diarrhoeal</a:t>
            </a:r>
            <a:r>
              <a:rPr lang="en-US" sz="2400" dirty="0" smtClean="0">
                <a:latin typeface="Times New Roman" pitchFamily="18" charset="0"/>
                <a:cs typeface="Times New Roman" pitchFamily="18" charset="0"/>
              </a:rPr>
              <a:t> disorder and liver and kidney damage.</a:t>
            </a:r>
          </a:p>
          <a:p>
            <a:pPr algn="just">
              <a:buNone/>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smtClean="0"/>
              <a:t/>
            </a:r>
            <a:br>
              <a:rPr lang="en-US" b="1" dirty="0" smtClean="0"/>
            </a:br>
            <a:r>
              <a:rPr lang="en-US" b="1" dirty="0" smtClean="0">
                <a:latin typeface="Times New Roman" pitchFamily="18" charset="0"/>
                <a:cs typeface="Times New Roman" pitchFamily="18" charset="0"/>
              </a:rPr>
              <a:t>River and ground water pollution</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ln>
            <a:no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lvl="1"/>
            <a:r>
              <a:rPr lang="en-US" dirty="0" smtClean="0">
                <a:latin typeface="Times New Roman" pitchFamily="18" charset="0"/>
                <a:cs typeface="Times New Roman" pitchFamily="18" charset="0"/>
              </a:rPr>
              <a:t>Natural Sources</a:t>
            </a:r>
          </a:p>
          <a:p>
            <a:pPr lvl="1"/>
            <a:r>
              <a:rPr lang="en-US" dirty="0" smtClean="0">
                <a:latin typeface="Times New Roman" pitchFamily="18" charset="0"/>
                <a:cs typeface="Times New Roman" pitchFamily="18" charset="0"/>
              </a:rPr>
              <a:t>Septic Systems</a:t>
            </a:r>
          </a:p>
          <a:p>
            <a:pPr lvl="1"/>
            <a:r>
              <a:rPr lang="en-US" dirty="0" smtClean="0">
                <a:latin typeface="Times New Roman" pitchFamily="18" charset="0"/>
                <a:cs typeface="Times New Roman" pitchFamily="18" charset="0"/>
              </a:rPr>
              <a:t>Improper Disposal of Hazardous Waste</a:t>
            </a:r>
          </a:p>
          <a:p>
            <a:pPr lvl="1"/>
            <a:r>
              <a:rPr lang="en-US" dirty="0" smtClean="0">
                <a:latin typeface="Times New Roman" pitchFamily="18" charset="0"/>
                <a:cs typeface="Times New Roman" pitchFamily="18" charset="0"/>
              </a:rPr>
              <a:t>Landfills</a:t>
            </a:r>
          </a:p>
          <a:p>
            <a:pPr lvl="1"/>
            <a:r>
              <a:rPr lang="en-US" dirty="0" smtClean="0">
                <a:latin typeface="Times New Roman" pitchFamily="18" charset="0"/>
                <a:cs typeface="Times New Roman" pitchFamily="18" charset="0"/>
              </a:rPr>
              <a:t>Releases and Spills from Stored Chemicals and Petroleum Products</a:t>
            </a:r>
          </a:p>
          <a:p>
            <a:pPr lvl="1"/>
            <a:r>
              <a:rPr lang="en-US" dirty="0" smtClean="0">
                <a:latin typeface="Times New Roman" pitchFamily="18" charset="0"/>
                <a:cs typeface="Times New Roman" pitchFamily="18" charset="0"/>
              </a:rPr>
              <a:t>Surface Impoundments</a:t>
            </a:r>
          </a:p>
          <a:p>
            <a:pPr lvl="1"/>
            <a:r>
              <a:rPr lang="en-US" dirty="0" smtClean="0">
                <a:latin typeface="Times New Roman" pitchFamily="18" charset="0"/>
                <a:cs typeface="Times New Roman" pitchFamily="18" charset="0"/>
              </a:rPr>
              <a:t>Sewers and Other Pipelines</a:t>
            </a:r>
          </a:p>
          <a:p>
            <a:pPr lvl="1"/>
            <a:r>
              <a:rPr lang="en-US" dirty="0" smtClean="0">
                <a:latin typeface="Times New Roman" pitchFamily="18" charset="0"/>
                <a:cs typeface="Times New Roman" pitchFamily="18" charset="0"/>
              </a:rPr>
              <a:t>Poorly constructed wells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0"/>
            <a:ext cx="8077200" cy="4724400"/>
          </a:xfrm>
          <a:ln>
            <a:noFill/>
          </a:ln>
        </p:spPr>
        <p:style>
          <a:lnRef idx="2">
            <a:schemeClr val="accent1"/>
          </a:lnRef>
          <a:fillRef idx="1">
            <a:schemeClr val="lt1"/>
          </a:fillRef>
          <a:effectRef idx="0">
            <a:schemeClr val="accent1"/>
          </a:effectRef>
          <a:fontRef idx="minor">
            <a:schemeClr val="dk1"/>
          </a:fontRef>
        </p:style>
        <p:txBody>
          <a:bodyPr/>
          <a:lstStyle/>
          <a:p>
            <a:pPr lvl="1">
              <a:buNone/>
            </a:pP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Pesticide </a:t>
            </a:r>
            <a:r>
              <a:rPr lang="en-US" dirty="0" smtClean="0">
                <a:latin typeface="Times New Roman" pitchFamily="18" charset="0"/>
                <a:cs typeface="Times New Roman" pitchFamily="18" charset="0"/>
              </a:rPr>
              <a:t>and Fertilizer Use</a:t>
            </a:r>
          </a:p>
          <a:p>
            <a:pPr lvl="1"/>
            <a:r>
              <a:rPr lang="en-US" dirty="0" smtClean="0">
                <a:latin typeface="Times New Roman" pitchFamily="18" charset="0"/>
                <a:cs typeface="Times New Roman" pitchFamily="18" charset="0"/>
              </a:rPr>
              <a:t>Drainage Wells</a:t>
            </a:r>
          </a:p>
          <a:p>
            <a:pPr lvl="1"/>
            <a:r>
              <a:rPr lang="en-US" dirty="0" smtClean="0">
                <a:latin typeface="Times New Roman" pitchFamily="18" charset="0"/>
                <a:cs typeface="Times New Roman" pitchFamily="18" charset="0"/>
              </a:rPr>
              <a:t>Injection Wells/Floor Drains</a:t>
            </a:r>
          </a:p>
          <a:p>
            <a:pPr lvl="1"/>
            <a:r>
              <a:rPr lang="en-US" dirty="0" smtClean="0">
                <a:latin typeface="Times New Roman" pitchFamily="18" charset="0"/>
                <a:cs typeface="Times New Roman" pitchFamily="18" charset="0"/>
              </a:rPr>
              <a:t>Improperly Constructed Wells</a:t>
            </a:r>
          </a:p>
          <a:p>
            <a:pPr lvl="1"/>
            <a:r>
              <a:rPr lang="en-US" dirty="0" smtClean="0">
                <a:latin typeface="Times New Roman" pitchFamily="18" charset="0"/>
                <a:cs typeface="Times New Roman" pitchFamily="18" charset="0"/>
              </a:rPr>
              <a:t>Improperly Abandoned Wells</a:t>
            </a:r>
          </a:p>
          <a:p>
            <a:pPr lvl="1"/>
            <a:r>
              <a:rPr lang="en-US" dirty="0" smtClean="0">
                <a:latin typeface="Times New Roman" pitchFamily="18" charset="0"/>
                <a:cs typeface="Times New Roman" pitchFamily="18" charset="0"/>
              </a:rPr>
              <a:t>Active Drinking Water Supply Wells</a:t>
            </a:r>
          </a:p>
          <a:p>
            <a:pPr lvl="1"/>
            <a:r>
              <a:rPr lang="en-US" dirty="0" smtClean="0">
                <a:latin typeface="Times New Roman" pitchFamily="18" charset="0"/>
                <a:cs typeface="Times New Roman" pitchFamily="18" charset="0"/>
              </a:rPr>
              <a:t>Poorly Constructed Irrigation Wells</a:t>
            </a:r>
          </a:p>
          <a:p>
            <a:pPr lvl="1"/>
            <a:r>
              <a:rPr lang="en-US" dirty="0" smtClean="0">
                <a:latin typeface="Times New Roman" pitchFamily="18" charset="0"/>
                <a:cs typeface="Times New Roman" pitchFamily="18" charset="0"/>
              </a:rPr>
              <a:t>Mining Activities Active and abandoned</a:t>
            </a:r>
          </a:p>
          <a:p>
            <a:endParaRPr lang="en-US" dirty="0"/>
          </a:p>
        </p:txBody>
      </p:sp>
      <p:sp>
        <p:nvSpPr>
          <p:cNvPr id="4" name="Title 1"/>
          <p:cNvSpPr>
            <a:spLocks noGrp="1"/>
          </p:cNvSpPr>
          <p:nvPr>
            <p:ph type="title"/>
          </p:nvPr>
        </p:nvSpPr>
        <p:spPr>
          <a:xfrm>
            <a:off x="457200" y="274638"/>
            <a:ext cx="8229600" cy="868362"/>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smtClean="0"/>
              <a:t/>
            </a:r>
            <a:br>
              <a:rPr lang="en-US" b="1" dirty="0" smtClean="0"/>
            </a:br>
            <a:r>
              <a:rPr lang="en-US" b="1" dirty="0" smtClean="0">
                <a:latin typeface="Times New Roman" pitchFamily="18" charset="0"/>
                <a:cs typeface="Times New Roman" pitchFamily="18" charset="0"/>
              </a:rPr>
              <a:t>River and ground water pollution</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86" name="Rectangle 50"/>
          <p:cNvSpPr>
            <a:spLocks noChangeArrowheads="1"/>
          </p:cNvSpPr>
          <p:nvPr/>
        </p:nvSpPr>
        <p:spPr bwMode="auto">
          <a:xfrm>
            <a:off x="0" y="646113"/>
            <a:ext cx="9144000" cy="6211887"/>
          </a:xfrm>
          <a:prstGeom prst="rect">
            <a:avLst/>
          </a:prstGeom>
          <a:solidFill>
            <a:schemeClr val="tx1"/>
          </a:solidFill>
          <a:ln w="9525">
            <a:noFill/>
            <a:miter lim="800000"/>
            <a:headEnd/>
            <a:tailEnd/>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pic>
        <p:nvPicPr>
          <p:cNvPr id="30723" name="Picture 52"/>
          <p:cNvPicPr>
            <a:picLocks noChangeAspect="1" noChangeArrowheads="1"/>
          </p:cNvPicPr>
          <p:nvPr/>
        </p:nvPicPr>
        <p:blipFill>
          <a:blip r:embed="rId3"/>
          <a:srcRect/>
          <a:stretch>
            <a:fillRect/>
          </a:stretch>
        </p:blipFill>
        <p:spPr bwMode="auto">
          <a:xfrm>
            <a:off x="0" y="657225"/>
            <a:ext cx="9144000" cy="6200775"/>
          </a:xfrm>
          <a:prstGeom prst="rect">
            <a:avLst/>
          </a:prstGeom>
          <a:noFill/>
          <a:ln w="9525">
            <a:noFill/>
            <a:miter lim="800000"/>
            <a:headEnd/>
            <a:tailEnd/>
          </a:ln>
        </p:spPr>
      </p:pic>
      <p:sp>
        <p:nvSpPr>
          <p:cNvPr id="30724" name="Text Box 7"/>
          <p:cNvSpPr txBox="1">
            <a:spLocks noChangeArrowheads="1"/>
          </p:cNvSpPr>
          <p:nvPr/>
        </p:nvSpPr>
        <p:spPr bwMode="auto">
          <a:xfrm>
            <a:off x="304800" y="2395538"/>
            <a:ext cx="1228725"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Coal strip mine runoff</a:t>
            </a:r>
          </a:p>
        </p:txBody>
      </p:sp>
      <p:sp>
        <p:nvSpPr>
          <p:cNvPr id="30725" name="Text Box 8"/>
          <p:cNvSpPr txBox="1">
            <a:spLocks noChangeArrowheads="1"/>
          </p:cNvSpPr>
          <p:nvPr/>
        </p:nvSpPr>
        <p:spPr bwMode="auto">
          <a:xfrm>
            <a:off x="1814513" y="2982913"/>
            <a:ext cx="1055687"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Pumping well</a:t>
            </a:r>
          </a:p>
        </p:txBody>
      </p:sp>
      <p:sp>
        <p:nvSpPr>
          <p:cNvPr id="30726" name="Text Box 9"/>
          <p:cNvSpPr txBox="1">
            <a:spLocks noChangeArrowheads="1"/>
          </p:cNvSpPr>
          <p:nvPr/>
        </p:nvSpPr>
        <p:spPr bwMode="auto">
          <a:xfrm>
            <a:off x="2362200" y="1828800"/>
            <a:ext cx="1524000" cy="2698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Waste lagoon</a:t>
            </a:r>
          </a:p>
        </p:txBody>
      </p:sp>
      <p:sp>
        <p:nvSpPr>
          <p:cNvPr id="30727" name="Text Box 10"/>
          <p:cNvSpPr txBox="1">
            <a:spLocks noChangeArrowheads="1"/>
          </p:cNvSpPr>
          <p:nvPr/>
        </p:nvSpPr>
        <p:spPr bwMode="auto">
          <a:xfrm>
            <a:off x="3090863" y="4287838"/>
            <a:ext cx="1090612"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Accidental spills</a:t>
            </a:r>
          </a:p>
        </p:txBody>
      </p:sp>
      <p:sp>
        <p:nvSpPr>
          <p:cNvPr id="30728" name="Text Box 11"/>
          <p:cNvSpPr txBox="1">
            <a:spLocks noChangeArrowheads="1"/>
          </p:cNvSpPr>
          <p:nvPr/>
        </p:nvSpPr>
        <p:spPr bwMode="auto">
          <a:xfrm>
            <a:off x="5943600" y="6019800"/>
            <a:ext cx="1322388"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Groundwater flow</a:t>
            </a:r>
          </a:p>
        </p:txBody>
      </p:sp>
      <p:sp>
        <p:nvSpPr>
          <p:cNvPr id="30729" name="Text Box 12"/>
          <p:cNvSpPr txBox="1">
            <a:spLocks noChangeArrowheads="1"/>
          </p:cNvSpPr>
          <p:nvPr/>
        </p:nvSpPr>
        <p:spPr bwMode="auto">
          <a:xfrm>
            <a:off x="6581775" y="5356225"/>
            <a:ext cx="1038225"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Confined aquifer</a:t>
            </a:r>
          </a:p>
        </p:txBody>
      </p:sp>
      <p:sp>
        <p:nvSpPr>
          <p:cNvPr id="30730" name="Text Box 13"/>
          <p:cNvSpPr txBox="1">
            <a:spLocks noChangeArrowheads="1"/>
          </p:cNvSpPr>
          <p:nvPr/>
        </p:nvSpPr>
        <p:spPr bwMode="auto">
          <a:xfrm>
            <a:off x="7010400" y="4876800"/>
            <a:ext cx="1112838" cy="2698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Discharge</a:t>
            </a:r>
          </a:p>
        </p:txBody>
      </p:sp>
      <p:sp>
        <p:nvSpPr>
          <p:cNvPr id="30731" name="Text Box 14"/>
          <p:cNvSpPr txBox="1">
            <a:spLocks noChangeArrowheads="1"/>
          </p:cNvSpPr>
          <p:nvPr/>
        </p:nvSpPr>
        <p:spPr bwMode="auto">
          <a:xfrm>
            <a:off x="7848600" y="4038600"/>
            <a:ext cx="1295400" cy="6254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Leakage from faulty casing</a:t>
            </a:r>
          </a:p>
        </p:txBody>
      </p:sp>
      <p:sp>
        <p:nvSpPr>
          <p:cNvPr id="30732" name="Text Box 15"/>
          <p:cNvSpPr txBox="1">
            <a:spLocks noChangeArrowheads="1"/>
          </p:cNvSpPr>
          <p:nvPr/>
        </p:nvSpPr>
        <p:spPr bwMode="auto">
          <a:xfrm>
            <a:off x="7391400" y="1524000"/>
            <a:ext cx="1614488" cy="6254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Hazardous waste injection well</a:t>
            </a:r>
          </a:p>
        </p:txBody>
      </p:sp>
      <p:sp>
        <p:nvSpPr>
          <p:cNvPr id="30733" name="Text Box 16"/>
          <p:cNvSpPr txBox="1">
            <a:spLocks noChangeArrowheads="1"/>
          </p:cNvSpPr>
          <p:nvPr/>
        </p:nvSpPr>
        <p:spPr bwMode="auto">
          <a:xfrm>
            <a:off x="3886200" y="1905000"/>
            <a:ext cx="1408113"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Pesticides</a:t>
            </a:r>
          </a:p>
          <a:p>
            <a:pPr>
              <a:lnSpc>
                <a:spcPts val="1400"/>
              </a:lnSpc>
            </a:pPr>
            <a:r>
              <a:rPr lang="en-US" altLang="en-US" sz="1400" b="1">
                <a:solidFill>
                  <a:srgbClr val="000000"/>
                </a:solidFill>
                <a:latin typeface="Arial" charset="0"/>
              </a:rPr>
              <a:t>and fertilizers</a:t>
            </a:r>
          </a:p>
        </p:txBody>
      </p:sp>
      <p:sp>
        <p:nvSpPr>
          <p:cNvPr id="30734" name="Text Box 17"/>
          <p:cNvSpPr txBox="1">
            <a:spLocks noChangeArrowheads="1"/>
          </p:cNvSpPr>
          <p:nvPr/>
        </p:nvSpPr>
        <p:spPr bwMode="auto">
          <a:xfrm>
            <a:off x="4724400" y="3048000"/>
            <a:ext cx="1573213" cy="269875"/>
          </a:xfrm>
          <a:prstGeom prst="rect">
            <a:avLst/>
          </a:prstGeom>
          <a:solidFill>
            <a:srgbClr val="99CC00">
              <a:alpha val="50195"/>
            </a:srgbClr>
          </a:solid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Gasoline station</a:t>
            </a:r>
          </a:p>
        </p:txBody>
      </p:sp>
      <p:sp>
        <p:nvSpPr>
          <p:cNvPr id="30735" name="Text Box 18"/>
          <p:cNvSpPr txBox="1">
            <a:spLocks noChangeArrowheads="1"/>
          </p:cNvSpPr>
          <p:nvPr/>
        </p:nvSpPr>
        <p:spPr bwMode="auto">
          <a:xfrm>
            <a:off x="5562600" y="2438400"/>
            <a:ext cx="1600200" cy="447675"/>
          </a:xfrm>
          <a:prstGeom prst="rect">
            <a:avLst/>
          </a:prstGeom>
          <a:solidFill>
            <a:srgbClr val="99CC00">
              <a:alpha val="49019"/>
            </a:srgbClr>
          </a:solid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Buried gasoline and solvent tank</a:t>
            </a:r>
          </a:p>
        </p:txBody>
      </p:sp>
      <p:sp>
        <p:nvSpPr>
          <p:cNvPr id="30736" name="Text Box 19"/>
          <p:cNvSpPr txBox="1">
            <a:spLocks noChangeArrowheads="1"/>
          </p:cNvSpPr>
          <p:nvPr/>
        </p:nvSpPr>
        <p:spPr bwMode="auto">
          <a:xfrm>
            <a:off x="5943600" y="3657600"/>
            <a:ext cx="903288" cy="2698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Sewer</a:t>
            </a:r>
          </a:p>
        </p:txBody>
      </p:sp>
      <p:sp>
        <p:nvSpPr>
          <p:cNvPr id="30737" name="Text Box 20"/>
          <p:cNvSpPr txBox="1">
            <a:spLocks noChangeArrowheads="1"/>
          </p:cNvSpPr>
          <p:nvPr/>
        </p:nvSpPr>
        <p:spPr bwMode="auto">
          <a:xfrm>
            <a:off x="7848600" y="3438525"/>
            <a:ext cx="1143000"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Cesspool septic tank</a:t>
            </a:r>
          </a:p>
        </p:txBody>
      </p:sp>
      <p:sp>
        <p:nvSpPr>
          <p:cNvPr id="30738" name="Text Box 21"/>
          <p:cNvSpPr txBox="1">
            <a:spLocks noChangeArrowheads="1"/>
          </p:cNvSpPr>
          <p:nvPr/>
        </p:nvSpPr>
        <p:spPr bwMode="auto">
          <a:xfrm>
            <a:off x="2287588" y="2338388"/>
            <a:ext cx="1100137" cy="4476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De-icing road salt</a:t>
            </a:r>
          </a:p>
        </p:txBody>
      </p:sp>
      <p:sp>
        <p:nvSpPr>
          <p:cNvPr id="30739" name="Text Box 22"/>
          <p:cNvSpPr txBox="1">
            <a:spLocks noChangeArrowheads="1"/>
          </p:cNvSpPr>
          <p:nvPr/>
        </p:nvSpPr>
        <p:spPr bwMode="auto">
          <a:xfrm rot="-1463167">
            <a:off x="3187700" y="5230813"/>
            <a:ext cx="2386013" cy="274637"/>
          </a:xfrm>
          <a:prstGeom prst="rect">
            <a:avLst/>
          </a:prstGeom>
          <a:noFill/>
          <a:ln w="25400">
            <a:noFill/>
            <a:miter lim="800000"/>
            <a:headEnd type="none" w="med" len="lg"/>
            <a:tailEnd type="none" w="med" len="lg"/>
          </a:ln>
        </p:spPr>
        <p:txBody>
          <a:bodyPr wrap="none">
            <a:spAutoFit/>
          </a:bodyPr>
          <a:lstStyle/>
          <a:p>
            <a:r>
              <a:rPr lang="en-US" altLang="en-US" sz="1200" b="1">
                <a:solidFill>
                  <a:srgbClr val="000000"/>
                </a:solidFill>
                <a:latin typeface="Arial" charset="0"/>
              </a:rPr>
              <a:t>Unconfined freshwater aquifer</a:t>
            </a:r>
          </a:p>
        </p:txBody>
      </p:sp>
      <p:sp>
        <p:nvSpPr>
          <p:cNvPr id="30740" name="Text Box 23"/>
          <p:cNvSpPr txBox="1">
            <a:spLocks noChangeArrowheads="1"/>
          </p:cNvSpPr>
          <p:nvPr/>
        </p:nvSpPr>
        <p:spPr bwMode="auto">
          <a:xfrm rot="-1463167">
            <a:off x="3267075" y="5632450"/>
            <a:ext cx="2208213" cy="274638"/>
          </a:xfrm>
          <a:prstGeom prst="rect">
            <a:avLst/>
          </a:prstGeom>
          <a:noFill/>
          <a:ln w="25400">
            <a:noFill/>
            <a:miter lim="800000"/>
            <a:headEnd type="none" w="med" len="lg"/>
            <a:tailEnd type="none" w="med" len="lg"/>
          </a:ln>
        </p:spPr>
        <p:txBody>
          <a:bodyPr wrap="none">
            <a:spAutoFit/>
          </a:bodyPr>
          <a:lstStyle/>
          <a:p>
            <a:r>
              <a:rPr lang="en-US" altLang="en-US" sz="1200" b="1">
                <a:solidFill>
                  <a:srgbClr val="000000"/>
                </a:solidFill>
                <a:latin typeface="Arial" charset="0"/>
              </a:rPr>
              <a:t>Confined freshwater aquifer</a:t>
            </a:r>
          </a:p>
        </p:txBody>
      </p:sp>
      <p:sp>
        <p:nvSpPr>
          <p:cNvPr id="30741" name="Text Box 24"/>
          <p:cNvSpPr txBox="1">
            <a:spLocks noChangeArrowheads="1"/>
          </p:cNvSpPr>
          <p:nvPr/>
        </p:nvSpPr>
        <p:spPr bwMode="auto">
          <a:xfrm>
            <a:off x="4419600" y="3352800"/>
            <a:ext cx="1392238" cy="447675"/>
          </a:xfrm>
          <a:prstGeom prst="rect">
            <a:avLst/>
          </a:prstGeom>
          <a:solidFill>
            <a:srgbClr val="99CC00">
              <a:alpha val="50195"/>
            </a:srgbClr>
          </a:solidFill>
          <a:ln w="25400">
            <a:noFill/>
            <a:miter lim="800000"/>
            <a:headEnd type="none" w="med" len="lg"/>
            <a:tailEnd type="none" w="med" len="lg"/>
          </a:ln>
        </p:spPr>
        <p:txBody>
          <a:bodyPr>
            <a:spAutoFit/>
          </a:bodyPr>
          <a:lstStyle/>
          <a:p>
            <a:pPr>
              <a:lnSpc>
                <a:spcPts val="1400"/>
              </a:lnSpc>
            </a:pPr>
            <a:r>
              <a:rPr lang="en-US" altLang="en-US" sz="1400" b="1" dirty="0">
                <a:solidFill>
                  <a:srgbClr val="000000"/>
                </a:solidFill>
                <a:latin typeface="Arial" charset="0"/>
              </a:rPr>
              <a:t>Water pumping well</a:t>
            </a:r>
          </a:p>
        </p:txBody>
      </p:sp>
      <p:sp>
        <p:nvSpPr>
          <p:cNvPr id="30742" name="Text Box 25"/>
          <p:cNvSpPr txBox="1">
            <a:spLocks noChangeArrowheads="1"/>
          </p:cNvSpPr>
          <p:nvPr/>
        </p:nvSpPr>
        <p:spPr bwMode="auto">
          <a:xfrm>
            <a:off x="4038600" y="3810000"/>
            <a:ext cx="936625" cy="269875"/>
          </a:xfrm>
          <a:prstGeom prst="rect">
            <a:avLst/>
          </a:prstGeom>
          <a:noFill/>
          <a:ln w="25400">
            <a:noFill/>
            <a:miter lim="800000"/>
            <a:headEnd type="none" w="med" len="lg"/>
            <a:tailEnd type="none" w="med" len="lg"/>
          </a:ln>
        </p:spPr>
        <p:txBody>
          <a:bodyPr>
            <a:spAutoFit/>
          </a:bodyPr>
          <a:lstStyle/>
          <a:p>
            <a:pPr>
              <a:lnSpc>
                <a:spcPts val="1400"/>
              </a:lnSpc>
            </a:pPr>
            <a:r>
              <a:rPr lang="en-US" altLang="en-US" sz="1400" b="1">
                <a:solidFill>
                  <a:srgbClr val="000000"/>
                </a:solidFill>
                <a:latin typeface="Arial" charset="0"/>
              </a:rPr>
              <a:t>Landfill</a:t>
            </a:r>
          </a:p>
        </p:txBody>
      </p:sp>
      <p:sp>
        <p:nvSpPr>
          <p:cNvPr id="577562" name="Line 26"/>
          <p:cNvSpPr>
            <a:spLocks noChangeShapeType="1"/>
          </p:cNvSpPr>
          <p:nvPr/>
        </p:nvSpPr>
        <p:spPr bwMode="auto">
          <a:xfrm flipH="1" flipV="1">
            <a:off x="896938" y="2801938"/>
            <a:ext cx="187325" cy="350837"/>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3" name="Line 27"/>
          <p:cNvSpPr>
            <a:spLocks noChangeShapeType="1"/>
          </p:cNvSpPr>
          <p:nvPr/>
        </p:nvSpPr>
        <p:spPr bwMode="auto">
          <a:xfrm flipV="1">
            <a:off x="1492250" y="3222625"/>
            <a:ext cx="384175" cy="290513"/>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4" name="Line 28"/>
          <p:cNvSpPr>
            <a:spLocks noChangeShapeType="1"/>
          </p:cNvSpPr>
          <p:nvPr/>
        </p:nvSpPr>
        <p:spPr bwMode="auto">
          <a:xfrm flipH="1" flipV="1">
            <a:off x="2563813" y="3851275"/>
            <a:ext cx="128587" cy="257175"/>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5" name="Line 29"/>
          <p:cNvSpPr>
            <a:spLocks noChangeShapeType="1"/>
          </p:cNvSpPr>
          <p:nvPr/>
        </p:nvSpPr>
        <p:spPr bwMode="auto">
          <a:xfrm flipH="1">
            <a:off x="3741738" y="3849688"/>
            <a:ext cx="192087" cy="444500"/>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6" name="Line 30"/>
          <p:cNvSpPr>
            <a:spLocks noChangeShapeType="1"/>
          </p:cNvSpPr>
          <p:nvPr/>
        </p:nvSpPr>
        <p:spPr bwMode="auto">
          <a:xfrm flipH="1" flipV="1">
            <a:off x="4419600" y="4038600"/>
            <a:ext cx="173038" cy="185738"/>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7" name="Line 31"/>
          <p:cNvSpPr>
            <a:spLocks noChangeShapeType="1"/>
          </p:cNvSpPr>
          <p:nvPr/>
        </p:nvSpPr>
        <p:spPr bwMode="auto">
          <a:xfrm flipH="1">
            <a:off x="3111500" y="2417763"/>
            <a:ext cx="431800" cy="47625"/>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8" name="Line 32"/>
          <p:cNvSpPr>
            <a:spLocks noChangeShapeType="1"/>
          </p:cNvSpPr>
          <p:nvPr/>
        </p:nvSpPr>
        <p:spPr bwMode="auto">
          <a:xfrm flipV="1">
            <a:off x="6596063" y="2884488"/>
            <a:ext cx="93662" cy="1012825"/>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69" name="Line 33"/>
          <p:cNvSpPr>
            <a:spLocks noChangeShapeType="1"/>
          </p:cNvSpPr>
          <p:nvPr/>
        </p:nvSpPr>
        <p:spPr bwMode="auto">
          <a:xfrm flipH="1" flipV="1">
            <a:off x="5334000" y="3733800"/>
            <a:ext cx="176213" cy="152400"/>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0" name="Line 34"/>
          <p:cNvSpPr>
            <a:spLocks noChangeShapeType="1"/>
          </p:cNvSpPr>
          <p:nvPr/>
        </p:nvSpPr>
        <p:spPr bwMode="auto">
          <a:xfrm flipH="1" flipV="1">
            <a:off x="4673600" y="3000375"/>
            <a:ext cx="128588" cy="117475"/>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1" name="Line 35"/>
          <p:cNvSpPr>
            <a:spLocks noChangeShapeType="1"/>
          </p:cNvSpPr>
          <p:nvPr/>
        </p:nvSpPr>
        <p:spPr bwMode="auto">
          <a:xfrm>
            <a:off x="6934200" y="3563938"/>
            <a:ext cx="990600" cy="93662"/>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2" name="Line 36"/>
          <p:cNvSpPr>
            <a:spLocks noChangeShapeType="1"/>
          </p:cNvSpPr>
          <p:nvPr/>
        </p:nvSpPr>
        <p:spPr bwMode="auto">
          <a:xfrm>
            <a:off x="6324600" y="5181600"/>
            <a:ext cx="295275" cy="254000"/>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3" name="Line 37"/>
          <p:cNvSpPr>
            <a:spLocks noChangeShapeType="1"/>
          </p:cNvSpPr>
          <p:nvPr/>
        </p:nvSpPr>
        <p:spPr bwMode="auto">
          <a:xfrm>
            <a:off x="7373938" y="4214813"/>
            <a:ext cx="492125" cy="103187"/>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4" name="Line 38"/>
          <p:cNvSpPr>
            <a:spLocks noChangeShapeType="1"/>
          </p:cNvSpPr>
          <p:nvPr/>
        </p:nvSpPr>
        <p:spPr bwMode="auto">
          <a:xfrm flipV="1">
            <a:off x="7796213" y="2044700"/>
            <a:ext cx="327025" cy="373063"/>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5" name="Line 39"/>
          <p:cNvSpPr>
            <a:spLocks noChangeShapeType="1"/>
          </p:cNvSpPr>
          <p:nvPr/>
        </p:nvSpPr>
        <p:spPr bwMode="auto">
          <a:xfrm flipV="1">
            <a:off x="6083300" y="3897313"/>
            <a:ext cx="93663" cy="117475"/>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6" name="Line 40"/>
          <p:cNvSpPr>
            <a:spLocks noChangeShapeType="1"/>
          </p:cNvSpPr>
          <p:nvPr/>
        </p:nvSpPr>
        <p:spPr bwMode="auto">
          <a:xfrm>
            <a:off x="5443538" y="5011738"/>
            <a:ext cx="555625" cy="1046162"/>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77" name="Line 41"/>
          <p:cNvSpPr>
            <a:spLocks noChangeShapeType="1"/>
          </p:cNvSpPr>
          <p:nvPr/>
        </p:nvSpPr>
        <p:spPr bwMode="auto">
          <a:xfrm>
            <a:off x="5384800" y="5391150"/>
            <a:ext cx="617538" cy="666750"/>
          </a:xfrm>
          <a:prstGeom prst="line">
            <a:avLst/>
          </a:prstGeom>
          <a:noFill/>
          <a:ln w="25400">
            <a:solidFill>
              <a:srgbClr val="000000"/>
            </a:solidFill>
            <a:round/>
            <a:headEnd type="none" w="med" len="lg"/>
            <a:tailEnd type="none" w="med" len="lg"/>
          </a:ln>
          <a:effectLst/>
        </p:spPr>
        <p:txBody>
          <a:bodyPr wrap="none" anchor="ct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30759" name="Text Box 42"/>
          <p:cNvSpPr txBox="1">
            <a:spLocks noChangeArrowheads="1"/>
          </p:cNvSpPr>
          <p:nvPr/>
        </p:nvSpPr>
        <p:spPr bwMode="auto">
          <a:xfrm>
            <a:off x="3984625" y="677863"/>
            <a:ext cx="1152525" cy="304800"/>
          </a:xfrm>
          <a:prstGeom prst="rect">
            <a:avLst/>
          </a:prstGeom>
          <a:noFill/>
          <a:ln w="25400">
            <a:noFill/>
            <a:miter lim="800000"/>
            <a:headEnd type="none" w="med" len="lg"/>
            <a:tailEnd type="none" w="med" len="lg"/>
          </a:ln>
        </p:spPr>
        <p:txBody>
          <a:bodyPr wrap="none">
            <a:spAutoFit/>
          </a:bodyPr>
          <a:lstStyle/>
          <a:p>
            <a:pPr algn="ctr"/>
            <a:r>
              <a:rPr lang="en-US" altLang="en-US" sz="1400" b="1">
                <a:solidFill>
                  <a:srgbClr val="000000"/>
                </a:solidFill>
                <a:latin typeface="Arial" charset="0"/>
              </a:rPr>
              <a:t>Polluted air</a:t>
            </a:r>
          </a:p>
        </p:txBody>
      </p:sp>
      <p:sp>
        <p:nvSpPr>
          <p:cNvPr id="577579" name="Line 43"/>
          <p:cNvSpPr>
            <a:spLocks noChangeShapeType="1"/>
          </p:cNvSpPr>
          <p:nvPr/>
        </p:nvSpPr>
        <p:spPr bwMode="auto">
          <a:xfrm flipH="1" flipV="1">
            <a:off x="5072063" y="831850"/>
            <a:ext cx="371475" cy="195263"/>
          </a:xfrm>
          <a:prstGeom prst="line">
            <a:avLst/>
          </a:prstGeom>
          <a:noFill/>
          <a:ln w="19050">
            <a:solidFill>
              <a:srgbClr val="000000"/>
            </a:solidFill>
            <a:round/>
            <a:headEnd type="none" w="med" len="lg"/>
            <a:tailEnd type="none" w="med" len="lg"/>
          </a:ln>
          <a:effectLst/>
        </p:spPr>
        <p:txBody>
          <a:bodyPr/>
          <a:lstStyle/>
          <a:p>
            <a:pPr>
              <a:defRPr/>
            </a:pPr>
            <a:endParaRPr lang="en-US">
              <a:effectLst>
                <a:outerShdw blurRad="38100" dist="38100" dir="2700000" algn="tl">
                  <a:srgbClr val="000000">
                    <a:alpha val="43137"/>
                  </a:srgbClr>
                </a:outerShdw>
              </a:effectLst>
              <a:latin typeface="Verdana" pitchFamily="-106" charset="0"/>
              <a:ea typeface="+mn-ea"/>
            </a:endParaRPr>
          </a:p>
        </p:txBody>
      </p:sp>
      <p:sp>
        <p:nvSpPr>
          <p:cNvPr id="577585" name="Rectangle 49"/>
          <p:cNvSpPr>
            <a:spLocks noGrp="1" noChangeArrowheads="1"/>
          </p:cNvSpPr>
          <p:nvPr>
            <p:ph type="title"/>
          </p:nvPr>
        </p:nvSpPr>
        <p:spPr>
          <a:xfrm>
            <a:off x="0" y="0"/>
            <a:ext cx="9144000" cy="1139825"/>
          </a:xfrm>
          <a:solidFill>
            <a:schemeClr val="accent6">
              <a:lumMod val="40000"/>
              <a:lumOff val="60000"/>
            </a:schemeClr>
          </a:solidFill>
        </p:spPr>
        <p:txBody>
          <a:bodyPr anchor="t"/>
          <a:lstStyle/>
          <a:p>
            <a:pPr eaLnBrk="1" hangingPunct="1">
              <a:defRPr/>
            </a:pPr>
            <a:r>
              <a:rPr lang="en-US" sz="4000" b="1" u="sng" dirty="0" smtClean="0">
                <a:latin typeface="Times New Roman" pitchFamily="18" charset="0"/>
                <a:cs typeface="Times New Roman" pitchFamily="18" charset="0"/>
              </a:rPr>
              <a:t>Ground Water </a:t>
            </a:r>
            <a:r>
              <a:rPr lang="en-US" sz="4000" b="1" u="sng" dirty="0">
                <a:latin typeface="Times New Roman" pitchFamily="18" charset="0"/>
                <a:cs typeface="Times New Roman" pitchFamily="18" charset="0"/>
              </a:rPr>
              <a:t>Pollution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77585"/>
                                        </p:tgtEl>
                                        <p:attrNameLst>
                                          <p:attrName>style.visibility</p:attrName>
                                        </p:attrNameLst>
                                      </p:cBhvr>
                                      <p:to>
                                        <p:strVal val="visible"/>
                                      </p:to>
                                    </p:set>
                                    <p:animEffect transition="in" filter="fade">
                                      <p:cBhvr>
                                        <p:cTn id="7" dur="2000"/>
                                        <p:tgtEl>
                                          <p:spTgt spid="577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8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2">
              <a:lumMod val="75000"/>
            </a:schemeClr>
          </a:solidFill>
        </p:spPr>
        <p:txBody>
          <a:bodyPr>
            <a:normAutofit/>
          </a:bodyPr>
          <a:lstStyle/>
          <a:p>
            <a:r>
              <a:rPr lang="en-US" sz="4000" b="1" dirty="0" smtClean="0">
                <a:latin typeface="Times New Roman" pitchFamily="18" charset="0"/>
                <a:cs typeface="Times New Roman" pitchFamily="18" charset="0"/>
              </a:rPr>
              <a:t>Water and Water </a:t>
            </a:r>
            <a:r>
              <a:rPr lang="en-US" sz="4000" b="1" dirty="0" smtClean="0">
                <a:latin typeface="Times New Roman" pitchFamily="18" charset="0"/>
                <a:cs typeface="Times New Roman" pitchFamily="18" charset="0"/>
              </a:rPr>
              <a:t>Related Diseases</a:t>
            </a:r>
            <a:endParaRPr lang="en-US"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Water Related Diseases</a:t>
            </a:r>
            <a:endParaRPr lang="en-US" b="1" dirty="0">
              <a:latin typeface="Times New Roman" pitchFamily="18" charset="0"/>
              <a:cs typeface="Times New Roman" pitchFamily="18" charset="0"/>
            </a:endParaRPr>
          </a:p>
        </p:txBody>
      </p:sp>
      <p:sp>
        <p:nvSpPr>
          <p:cNvPr id="4" name="Content Placeholder 3"/>
          <p:cNvSpPr>
            <a:spLocks noGrp="1"/>
          </p:cNvSpPr>
          <p:nvPr>
            <p:ph idx="1"/>
          </p:nvPr>
        </p:nvSpPr>
        <p:spPr>
          <a:xfrm>
            <a:off x="609600" y="2514601"/>
            <a:ext cx="8229600" cy="2286000"/>
          </a:xfrm>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Mans health may be affected by the ingestion of contaminated water either directly or through food; and by the use of contaminated water  for purpose of personal hygiene and recreation.</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latin typeface="Times New Roman" pitchFamily="18" charset="0"/>
                <a:cs typeface="Times New Roman" pitchFamily="18" charset="0"/>
              </a:rPr>
              <a:t>Classification of water related diseases</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09801"/>
            <a:ext cx="8229600" cy="1981200"/>
          </a:xfrm>
        </p:spPr>
        <p:txBody>
          <a:bodyPr/>
          <a:lstStyle/>
          <a:p>
            <a:pPr marL="514350" indent="-514350">
              <a:buAutoNum type="alphaUcPeriod"/>
            </a:pPr>
            <a:r>
              <a:rPr lang="en-US" dirty="0" smtClean="0">
                <a:latin typeface="Times New Roman" pitchFamily="18" charset="0"/>
                <a:cs typeface="Times New Roman" pitchFamily="18" charset="0"/>
              </a:rPr>
              <a:t>Biological (Water –borne disease)</a:t>
            </a:r>
          </a:p>
          <a:p>
            <a:pPr marL="514350" indent="-514350">
              <a:buAutoNum type="alphaUcPeriod"/>
            </a:pPr>
            <a:r>
              <a:rPr lang="en-US" dirty="0" smtClean="0">
                <a:latin typeface="Times New Roman" pitchFamily="18" charset="0"/>
                <a:cs typeface="Times New Roman" pitchFamily="18" charset="0"/>
              </a:rPr>
              <a:t>Disease due to chemical in water</a:t>
            </a:r>
          </a:p>
          <a:p>
            <a:pPr marL="514350" indent="-514350">
              <a:buAutoNum type="alphaUcPeriod"/>
            </a:pPr>
            <a:r>
              <a:rPr lang="en-US" dirty="0" smtClean="0">
                <a:latin typeface="Times New Roman" pitchFamily="18" charset="0"/>
                <a:cs typeface="Times New Roman" pitchFamily="18" charset="0"/>
              </a:rPr>
              <a:t>Water associated problem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smtClean="0">
                <a:latin typeface="Times New Roman" pitchFamily="18" charset="0"/>
                <a:cs typeface="Times New Roman" pitchFamily="18" charset="0"/>
              </a:rPr>
              <a:t>Classification…</a:t>
            </a:r>
            <a:endParaRPr lang="en-US" sz="3600" dirty="0"/>
          </a:p>
        </p:txBody>
      </p:sp>
      <p:sp>
        <p:nvSpPr>
          <p:cNvPr id="3" name="Content Placeholder 2"/>
          <p:cNvSpPr>
            <a:spLocks noGrp="1"/>
          </p:cNvSpPr>
          <p:nvPr>
            <p:ph idx="1"/>
          </p:nvPr>
        </p:nvSpPr>
        <p:spPr>
          <a:xfrm>
            <a:off x="457200" y="990600"/>
            <a:ext cx="8229600" cy="5638800"/>
          </a:xfrm>
        </p:spPr>
        <p:txBody>
          <a:bodyPr>
            <a:normAutofit/>
          </a:bodyPr>
          <a:lstStyle/>
          <a:p>
            <a:pPr>
              <a:buNone/>
            </a:pPr>
            <a:r>
              <a:rPr lang="en-US" b="1" u="sng" dirty="0" smtClean="0">
                <a:latin typeface="Times New Roman" pitchFamily="18" charset="0"/>
                <a:cs typeface="Times New Roman" pitchFamily="18" charset="0"/>
              </a:rPr>
              <a:t>A. Biological (water-borne diseases)</a:t>
            </a:r>
          </a:p>
          <a:p>
            <a:pPr marL="514350" indent="-514350">
              <a:buAutoNum type="arabicPeriod"/>
            </a:pPr>
            <a:r>
              <a:rPr lang="en-US" sz="2400" b="1" dirty="0" smtClean="0">
                <a:latin typeface="Times New Roman" pitchFamily="18" charset="0"/>
                <a:cs typeface="Times New Roman" pitchFamily="18" charset="0"/>
              </a:rPr>
              <a:t>Those caused by the presence of an infective agent:</a:t>
            </a:r>
          </a:p>
          <a:p>
            <a:pPr marL="514350" indent="-514350">
              <a:buAutoNum type="alphaLcParenR"/>
            </a:pPr>
            <a:r>
              <a:rPr lang="en-US" sz="2400" dirty="0" smtClean="0">
                <a:latin typeface="Times New Roman" pitchFamily="18" charset="0"/>
                <a:cs typeface="Times New Roman" pitchFamily="18" charset="0"/>
              </a:rPr>
              <a:t>Viral : Viral hepatitis A, hepatitis E, poliomyelitis, rotavirus diarrhea in infants</a:t>
            </a:r>
          </a:p>
          <a:p>
            <a:pPr marL="514350" indent="-514350">
              <a:buAutoNum type="alphaLcParenR"/>
            </a:pPr>
            <a:r>
              <a:rPr lang="en-US" sz="2400" dirty="0" smtClean="0">
                <a:latin typeface="Times New Roman" pitchFamily="18" charset="0"/>
                <a:cs typeface="Times New Roman" pitchFamily="18" charset="0"/>
              </a:rPr>
              <a:t>Bacterial: typhoid and paratyphoid fever, bacillary dysentery, </a:t>
            </a:r>
            <a:r>
              <a:rPr lang="en-US" sz="2400" dirty="0" err="1" smtClean="0">
                <a:latin typeface="Times New Roman" pitchFamily="18" charset="0"/>
                <a:cs typeface="Times New Roman" pitchFamily="18" charset="0"/>
              </a:rPr>
              <a:t>Esch.coli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diarrhoea</a:t>
            </a:r>
            <a:r>
              <a:rPr lang="en-US" sz="2400" dirty="0" smtClean="0">
                <a:latin typeface="Times New Roman" pitchFamily="18" charset="0"/>
                <a:cs typeface="Times New Roman" pitchFamily="18" charset="0"/>
              </a:rPr>
              <a:t>, cholera</a:t>
            </a:r>
          </a:p>
          <a:p>
            <a:pPr marL="514350" indent="-514350">
              <a:buAutoNum type="alphaLcParenR"/>
            </a:pPr>
            <a:r>
              <a:rPr lang="en-US" sz="2400" dirty="0" err="1" smtClean="0">
                <a:latin typeface="Times New Roman" pitchFamily="18" charset="0"/>
                <a:cs typeface="Times New Roman" pitchFamily="18" charset="0"/>
              </a:rPr>
              <a:t>Protozoal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amoebiasis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giardiasis</a:t>
            </a:r>
            <a:r>
              <a:rPr lang="en-US" sz="2400" dirty="0" smtClean="0">
                <a:latin typeface="Times New Roman" pitchFamily="18" charset="0"/>
                <a:cs typeface="Times New Roman" pitchFamily="18" charset="0"/>
              </a:rPr>
              <a:t> </a:t>
            </a:r>
          </a:p>
          <a:p>
            <a:pPr marL="514350" indent="-514350">
              <a:buAutoNum type="alphaLcParenR"/>
            </a:pPr>
            <a:r>
              <a:rPr lang="en-US" sz="2400" dirty="0" err="1" smtClean="0">
                <a:latin typeface="Times New Roman" pitchFamily="18" charset="0"/>
                <a:cs typeface="Times New Roman" pitchFamily="18" charset="0"/>
              </a:rPr>
              <a:t>Helmenthic</a:t>
            </a:r>
            <a:r>
              <a:rPr lang="en-US" sz="2400" dirty="0" smtClean="0">
                <a:latin typeface="Times New Roman" pitchFamily="18" charset="0"/>
                <a:cs typeface="Times New Roman" pitchFamily="18" charset="0"/>
              </a:rPr>
              <a:t>; roundworm, threadworm, </a:t>
            </a:r>
            <a:r>
              <a:rPr lang="en-US" sz="2400" dirty="0" err="1" smtClean="0">
                <a:latin typeface="Times New Roman" pitchFamily="18" charset="0"/>
                <a:cs typeface="Times New Roman" pitchFamily="18" charset="0"/>
              </a:rPr>
              <a:t>hydatid</a:t>
            </a:r>
            <a:r>
              <a:rPr lang="en-US" sz="2400" dirty="0" smtClean="0">
                <a:latin typeface="Times New Roman" pitchFamily="18" charset="0"/>
                <a:cs typeface="Times New Roman" pitchFamily="18" charset="0"/>
              </a:rPr>
              <a:t> disease </a:t>
            </a:r>
          </a:p>
          <a:p>
            <a:pPr marL="514350" indent="-514350">
              <a:buAutoNum type="alphaLcParenR"/>
            </a:pPr>
            <a:r>
              <a:rPr lang="en-US" sz="2400" dirty="0" err="1" smtClean="0">
                <a:latin typeface="Times New Roman" pitchFamily="18" charset="0"/>
                <a:cs typeface="Times New Roman" pitchFamily="18" charset="0"/>
              </a:rPr>
              <a:t>Leptospiral</a:t>
            </a:r>
            <a:r>
              <a:rPr lang="en-US" sz="2400" dirty="0" smtClean="0">
                <a:latin typeface="Times New Roman" pitchFamily="18" charset="0"/>
                <a:cs typeface="Times New Roman" pitchFamily="18" charset="0"/>
              </a:rPr>
              <a:t>: wells disease</a:t>
            </a:r>
          </a:p>
          <a:p>
            <a:pPr marL="514350" indent="-514350">
              <a:buNone/>
            </a:pPr>
            <a:r>
              <a:rPr lang="en-US" sz="2400" b="1" dirty="0" smtClean="0">
                <a:latin typeface="Times New Roman" pitchFamily="18" charset="0"/>
                <a:cs typeface="Times New Roman" pitchFamily="18" charset="0"/>
              </a:rPr>
              <a:t>2. Those due to the presence of an aquatic host:</a:t>
            </a:r>
          </a:p>
          <a:p>
            <a:pPr marL="514350" indent="-514350">
              <a:buAutoNum type="alphaLcParenR"/>
            </a:pPr>
            <a:r>
              <a:rPr lang="en-US" sz="2400" dirty="0" smtClean="0">
                <a:latin typeface="Times New Roman" pitchFamily="18" charset="0"/>
                <a:cs typeface="Times New Roman" pitchFamily="18" charset="0"/>
              </a:rPr>
              <a:t>Snail : </a:t>
            </a:r>
            <a:r>
              <a:rPr lang="en-US" sz="2400" dirty="0" err="1" smtClean="0">
                <a:latin typeface="Times New Roman" pitchFamily="18" charset="0"/>
                <a:cs typeface="Times New Roman" pitchFamily="18" charset="0"/>
              </a:rPr>
              <a:t>schistosomiasis</a:t>
            </a:r>
            <a:endParaRPr lang="en-US" sz="2400" dirty="0" smtClean="0">
              <a:latin typeface="Times New Roman" pitchFamily="18" charset="0"/>
              <a:cs typeface="Times New Roman" pitchFamily="18" charset="0"/>
            </a:endParaRPr>
          </a:p>
          <a:p>
            <a:pPr marL="514350" indent="-514350">
              <a:buNone/>
            </a:pPr>
            <a:r>
              <a:rPr lang="en-US" sz="2400" dirty="0" smtClean="0">
                <a:latin typeface="Times New Roman" pitchFamily="18" charset="0"/>
                <a:cs typeface="Times New Roman" pitchFamily="18" charset="0"/>
              </a:rPr>
              <a:t>b)   Cyclops: </a:t>
            </a:r>
            <a:r>
              <a:rPr lang="en-US" sz="2400" dirty="0" err="1" smtClean="0">
                <a:latin typeface="Times New Roman" pitchFamily="18" charset="0"/>
                <a:cs typeface="Times New Roman" pitchFamily="18" charset="0"/>
              </a:rPr>
              <a:t>guineaworm</a:t>
            </a:r>
            <a:r>
              <a:rPr lang="en-US" sz="2400" dirty="0" smtClean="0">
                <a:latin typeface="Times New Roman" pitchFamily="18" charset="0"/>
                <a:cs typeface="Times New Roman" pitchFamily="18" charset="0"/>
              </a:rPr>
              <a:t>, fish tape worm.</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36638"/>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b="1" dirty="0" smtClean="0"/>
              <a:t/>
            </a:r>
            <a:br>
              <a:rPr lang="en-US" b="1" dirty="0" smtClean="0"/>
            </a:br>
            <a:r>
              <a:rPr lang="en-US" b="1" dirty="0" smtClean="0"/>
              <a:t>Functions of Water in the Body</a:t>
            </a:r>
            <a:br>
              <a:rPr lang="en-US" b="1" dirty="0" smtClean="0"/>
            </a:br>
            <a:endParaRPr lang="en-US" dirty="0"/>
          </a:p>
        </p:txBody>
      </p:sp>
      <p:sp>
        <p:nvSpPr>
          <p:cNvPr id="3" name="Content Placeholder 2"/>
          <p:cNvSpPr>
            <a:spLocks noGrp="1"/>
          </p:cNvSpPr>
          <p:nvPr>
            <p:ph idx="1"/>
          </p:nvPr>
        </p:nvSpPr>
        <p:spPr>
          <a:ln>
            <a:noFill/>
          </a:ln>
        </p:spPr>
        <p:style>
          <a:lnRef idx="2">
            <a:schemeClr val="accent1"/>
          </a:lnRef>
          <a:fillRef idx="1">
            <a:schemeClr val="lt1"/>
          </a:fillRef>
          <a:effectRef idx="0">
            <a:schemeClr val="accent1"/>
          </a:effectRef>
          <a:fontRef idx="minor">
            <a:schemeClr val="dk1"/>
          </a:fontRef>
        </p:style>
        <p:txBody>
          <a:bodyPr>
            <a:normAutofit/>
          </a:bodyPr>
          <a:lstStyle/>
          <a:p>
            <a:pPr algn="just">
              <a:buFont typeface="Wingdings" pitchFamily="2" charset="2"/>
              <a:buChar char="Ø"/>
            </a:pPr>
            <a:r>
              <a:rPr lang="en-US" sz="3000" dirty="0" smtClean="0">
                <a:latin typeface="Times New Roman" pitchFamily="18" charset="0"/>
                <a:cs typeface="Times New Roman" pitchFamily="18" charset="0"/>
              </a:rPr>
              <a:t>The human body is anywhere from 55% to 78% water depending on body size. Here is the %:</a:t>
            </a:r>
          </a:p>
          <a:p>
            <a:pPr>
              <a:buFont typeface="Wingdings" pitchFamily="2" charset="2"/>
              <a:buChar char="Ø"/>
            </a:pPr>
            <a:endParaRPr lang="en-US" dirty="0" smtClean="0">
              <a:latin typeface="Times New Roman" pitchFamily="18" charset="0"/>
              <a:cs typeface="Times New Roman" pitchFamily="18" charset="0"/>
            </a:endParaRPr>
          </a:p>
          <a:p>
            <a:pPr lvl="3">
              <a:buNone/>
            </a:pPr>
            <a:r>
              <a:rPr lang="en-US" sz="3200" dirty="0" smtClean="0">
                <a:latin typeface="Times New Roman" pitchFamily="18" charset="0"/>
                <a:cs typeface="Times New Roman" pitchFamily="18" charset="0"/>
              </a:rPr>
              <a:t>  • Muscle consists of 75% water</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Brain consists of 90% of water</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Bone consists of 22% of water</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Blood consists of 83% water</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latin typeface="Times New Roman" pitchFamily="18" charset="0"/>
                <a:cs typeface="Times New Roman" pitchFamily="18" charset="0"/>
              </a:rPr>
              <a:t>Classification…</a:t>
            </a:r>
            <a:br>
              <a:rPr lang="en-US" sz="3600" b="1" dirty="0" smtClean="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3886200"/>
          </a:xfrm>
        </p:spPr>
        <p:txBody>
          <a:bodyPr>
            <a:noAutofit/>
          </a:bodyPr>
          <a:lstStyle/>
          <a:p>
            <a:pPr algn="just">
              <a:buNone/>
            </a:pPr>
            <a:r>
              <a:rPr lang="en-US" sz="2400" b="1" dirty="0" smtClean="0">
                <a:latin typeface="Times New Roman" pitchFamily="18" charset="0"/>
                <a:cs typeface="Times New Roman" pitchFamily="18" charset="0"/>
              </a:rPr>
              <a:t>B. Disease due to chemical in water</a:t>
            </a: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Chemical pollutants of diverse nature derived from industrial and agricultural wastes are increasingly finding their way into public water supplies. These pollutants include detergent solvents, cyanides, heavy metals, minerals and organic  acids, nitrogenous substances, bleaching agents, dyes, pigments, </a:t>
            </a:r>
            <a:r>
              <a:rPr lang="en-US" sz="2400" dirty="0" err="1" smtClean="0">
                <a:latin typeface="Times New Roman" pitchFamily="18" charset="0"/>
                <a:cs typeface="Times New Roman" pitchFamily="18" charset="0"/>
              </a:rPr>
              <a:t>sulphides</a:t>
            </a:r>
            <a:r>
              <a:rPr lang="en-US" sz="2400" dirty="0" smtClean="0">
                <a:latin typeface="Times New Roman" pitchFamily="18" charset="0"/>
                <a:cs typeface="Times New Roman" pitchFamily="18" charset="0"/>
              </a:rPr>
              <a:t>, ammonia, toxic and </a:t>
            </a:r>
            <a:r>
              <a:rPr lang="en-US" sz="2400" dirty="0" err="1" smtClean="0">
                <a:latin typeface="Times New Roman" pitchFamily="18" charset="0"/>
                <a:cs typeface="Times New Roman" pitchFamily="18" charset="0"/>
              </a:rPr>
              <a:t>biocidal</a:t>
            </a:r>
            <a:r>
              <a:rPr lang="en-US" sz="2400" dirty="0" smtClean="0">
                <a:latin typeface="Times New Roman" pitchFamily="18" charset="0"/>
                <a:cs typeface="Times New Roman" pitchFamily="18" charset="0"/>
              </a:rPr>
              <a:t> organic compounds of great variety.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C. Water associated problems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48200"/>
          </a:xfrm>
        </p:spPr>
        <p:txBody>
          <a:bodyPr>
            <a:normAutofit/>
          </a:bodyPr>
          <a:lstStyle/>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Dental </a:t>
            </a:r>
            <a:r>
              <a:rPr lang="en-US" sz="2400" dirty="0" err="1" smtClean="0">
                <a:latin typeface="Times New Roman" pitchFamily="18" charset="0"/>
                <a:cs typeface="Times New Roman" pitchFamily="18" charset="0"/>
              </a:rPr>
              <a:t>fluorosis</a:t>
            </a:r>
            <a:r>
              <a:rPr lang="en-US" sz="2400" dirty="0" smtClean="0">
                <a:latin typeface="Times New Roman" pitchFamily="18" charset="0"/>
                <a:cs typeface="Times New Roman" pitchFamily="18" charset="0"/>
              </a:rPr>
              <a:t>: high levels of fluoride in water</a:t>
            </a:r>
          </a:p>
          <a:p>
            <a:pPr>
              <a:buFont typeface="Wingdings" pitchFamily="2" charset="2"/>
              <a:buChar char="Ø"/>
            </a:pPr>
            <a:r>
              <a:rPr lang="en-US" sz="2400" dirty="0" smtClean="0">
                <a:latin typeface="Times New Roman" pitchFamily="18" charset="0"/>
                <a:cs typeface="Times New Roman" pitchFamily="18" charset="0"/>
              </a:rPr>
              <a:t>Cyanosis in infant: high levels of nitrate in water</a:t>
            </a:r>
          </a:p>
          <a:p>
            <a:pPr>
              <a:buFont typeface="Wingdings" pitchFamily="2" charset="2"/>
              <a:buChar char="Ø"/>
            </a:pPr>
            <a:r>
              <a:rPr lang="en-US" sz="2400" dirty="0" smtClean="0">
                <a:latin typeface="Times New Roman" pitchFamily="18" charset="0"/>
                <a:cs typeface="Times New Roman" pitchFamily="18" charset="0"/>
              </a:rPr>
              <a:t>Cardiovascular diseases: hardness of water has a beneficial effect</a:t>
            </a:r>
          </a:p>
          <a:p>
            <a:pPr>
              <a:buFont typeface="Wingdings" pitchFamily="2" charset="2"/>
              <a:buChar char="Ø"/>
            </a:pPr>
            <a:r>
              <a:rPr lang="en-US" sz="2400" dirty="0" smtClean="0">
                <a:latin typeface="Times New Roman" pitchFamily="18" charset="0"/>
                <a:cs typeface="Times New Roman" pitchFamily="18" charset="0"/>
              </a:rPr>
              <a:t>Diseases like trachoma, scabies and conjunctivitis are transmitted due to inadequate use of water</a:t>
            </a:r>
          </a:p>
          <a:p>
            <a:pPr>
              <a:buFont typeface="Wingdings" pitchFamily="2" charset="2"/>
              <a:buChar char="Ø"/>
            </a:pPr>
            <a:r>
              <a:rPr lang="en-US" sz="2400" dirty="0" smtClean="0">
                <a:latin typeface="Times New Roman" pitchFamily="18" charset="0"/>
                <a:cs typeface="Times New Roman" pitchFamily="18" charset="0"/>
              </a:rPr>
              <a:t>Some  diseases are related to the disease carrying insects breeding in or near  water, like: malaria, </a:t>
            </a:r>
            <a:r>
              <a:rPr lang="en-US" sz="2400" dirty="0" err="1" smtClean="0">
                <a:latin typeface="Times New Roman" pitchFamily="18" charset="0"/>
                <a:cs typeface="Times New Roman" pitchFamily="18" charset="0"/>
              </a:rPr>
              <a:t>filaria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arboviruses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onchocerciasis</a:t>
            </a:r>
            <a:r>
              <a:rPr lang="en-US" sz="2400" dirty="0" smtClean="0">
                <a:latin typeface="Times New Roman" pitchFamily="18" charset="0"/>
                <a:cs typeface="Times New Roman" pitchFamily="18" charset="0"/>
              </a:rPr>
              <a:t>, African </a:t>
            </a:r>
            <a:r>
              <a:rPr lang="en-US" sz="2400" dirty="0" err="1" smtClean="0">
                <a:latin typeface="Times New Roman" pitchFamily="18" charset="0"/>
                <a:cs typeface="Times New Roman" pitchFamily="18" charset="0"/>
              </a:rPr>
              <a:t>trypansomiasis</a:t>
            </a:r>
            <a:r>
              <a:rPr lang="en-US" sz="2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pPr algn="l"/>
            <a:r>
              <a:rPr lang="en-US" sz="3600" b="1" u="sng" dirty="0" smtClean="0">
                <a:latin typeface="Times New Roman" pitchFamily="18" charset="0"/>
                <a:cs typeface="Times New Roman" pitchFamily="18" charset="0"/>
              </a:rPr>
              <a:t>Water-washed diseases</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305800" cy="4038600"/>
          </a:xfrm>
        </p:spPr>
        <p:txBody>
          <a:bodyPr>
            <a:noAutofit/>
          </a:bodyPr>
          <a:lstStyle/>
          <a:p>
            <a:pPr>
              <a:buFont typeface="Wingdings" pitchFamily="2" charset="2"/>
              <a:buChar char="Ø"/>
            </a:pPr>
            <a:r>
              <a:rPr lang="en-US" sz="2400" dirty="0" smtClean="0">
                <a:latin typeface="Times New Roman" pitchFamily="18" charset="0"/>
                <a:cs typeface="Times New Roman" pitchFamily="18" charset="0"/>
              </a:rPr>
              <a:t>Water-washed diseases are caused by poor personal hygiene, and skin and eye contact with contaminated water.</a:t>
            </a:r>
          </a:p>
          <a:p>
            <a:pPr>
              <a:buNone/>
            </a:pPr>
            <a:r>
              <a:rPr lang="en-US" sz="2400" dirty="0" smtClean="0">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They are also sometimes known as water-scarce diseases because they occur when there is not enough water available for adequate personal washing.</a:t>
            </a:r>
          </a:p>
          <a:p>
            <a:pPr>
              <a:buNone/>
            </a:pPr>
            <a:r>
              <a:rPr lang="en-US" sz="2400" dirty="0" smtClean="0">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They include scabies, trachoma, typhus, and other flea, lice and tick-borne diseases.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57200"/>
          </a:xfrm>
        </p:spPr>
        <p:txBody>
          <a:bodyPr>
            <a:normAutofit fontScale="90000"/>
          </a:bodyPr>
          <a:lstStyle/>
          <a:p>
            <a:pPr algn="l"/>
            <a:r>
              <a:rPr lang="en-US" sz="3600" b="1" u="sng" dirty="0" smtClean="0">
                <a:latin typeface="Times New Roman" pitchFamily="18" charset="0"/>
                <a:cs typeface="Times New Roman" pitchFamily="18" charset="0"/>
              </a:rPr>
              <a:t>Water-based diseases</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533400" y="1371600"/>
            <a:ext cx="8229600" cy="5105400"/>
          </a:xfrm>
        </p:spPr>
        <p:txBody>
          <a:bodyPr>
            <a:noAutofit/>
          </a:bodyPr>
          <a:lstStyle/>
          <a:p>
            <a:pPr algn="just">
              <a:buFont typeface="Wingdings" pitchFamily="2" charset="2"/>
              <a:buChar char="Ø"/>
            </a:pPr>
            <a:r>
              <a:rPr lang="en-US" sz="2400" dirty="0" smtClean="0">
                <a:latin typeface="Times New Roman" pitchFamily="18" charset="0"/>
                <a:cs typeface="Times New Roman" pitchFamily="18" charset="0"/>
              </a:rPr>
              <a:t>Water-based diseases are caused by parasites that spend part of their life cycle in water. </a:t>
            </a:r>
          </a:p>
          <a:p>
            <a:pPr algn="just">
              <a:buFont typeface="Wingdings" pitchFamily="2" charset="2"/>
              <a:buChar char="Ø"/>
            </a:pPr>
            <a:r>
              <a:rPr lang="en-US" sz="2400" dirty="0" smtClean="0">
                <a:latin typeface="Times New Roman" pitchFamily="18" charset="0"/>
                <a:cs typeface="Times New Roman" pitchFamily="18" charset="0"/>
              </a:rPr>
              <a:t>For example, </a:t>
            </a:r>
            <a:r>
              <a:rPr lang="en-US" sz="2400" dirty="0" err="1" smtClean="0">
                <a:latin typeface="Times New Roman" pitchFamily="18" charset="0"/>
                <a:cs typeface="Times New Roman" pitchFamily="18" charset="0"/>
              </a:rPr>
              <a:t>schistosomiasis</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dracunculiasis</a:t>
            </a:r>
            <a:r>
              <a:rPr lang="en-US" sz="2400" dirty="0" smtClean="0">
                <a:latin typeface="Times New Roman" pitchFamily="18" charset="0"/>
                <a:cs typeface="Times New Roman" pitchFamily="18" charset="0"/>
              </a:rPr>
              <a:t> are both water-based diseases caused by </a:t>
            </a:r>
            <a:r>
              <a:rPr lang="en-US" sz="2400" dirty="0" err="1" smtClean="0">
                <a:latin typeface="Times New Roman" pitchFamily="18" charset="0"/>
                <a:cs typeface="Times New Roman" pitchFamily="18" charset="0"/>
              </a:rPr>
              <a:t>helminths</a:t>
            </a:r>
            <a:r>
              <a:rPr lang="en-US" sz="2400" dirty="0" smtClean="0">
                <a:latin typeface="Times New Roman" pitchFamily="18" charset="0"/>
                <a:cs typeface="Times New Roman" pitchFamily="18" charset="0"/>
              </a:rPr>
              <a:t> (parasitic worms).</a:t>
            </a:r>
          </a:p>
          <a:p>
            <a:pPr algn="just">
              <a:buFont typeface="Wingdings" pitchFamily="2" charset="2"/>
              <a:buChar char="Ø"/>
            </a:pPr>
            <a:r>
              <a:rPr lang="en-US" sz="2400" dirty="0" err="1" smtClean="0">
                <a:latin typeface="Times New Roman" pitchFamily="18" charset="0"/>
                <a:cs typeface="Times New Roman" pitchFamily="18" charset="0"/>
              </a:rPr>
              <a:t>Schistosomiasis</a:t>
            </a:r>
            <a:r>
              <a:rPr lang="en-US" sz="2400" dirty="0" smtClean="0">
                <a:latin typeface="Times New Roman" pitchFamily="18" charset="0"/>
                <a:cs typeface="Times New Roman" pitchFamily="18" charset="0"/>
              </a:rPr>
              <a:t> is caused by a worm that spends part of its lifecycle in the body of a particular species of water snail.</a:t>
            </a:r>
          </a:p>
          <a:p>
            <a:pPr algn="just">
              <a:buFont typeface="Wingdings" pitchFamily="2" charset="2"/>
              <a:buChar char="Ø"/>
            </a:pPr>
            <a:r>
              <a:rPr lang="en-US" sz="2400" dirty="0" smtClean="0">
                <a:latin typeface="Times New Roman" pitchFamily="18" charset="0"/>
                <a:cs typeface="Times New Roman" pitchFamily="18" charset="0"/>
              </a:rPr>
              <a:t> People can become infected from swimming or wading in infected water. </a:t>
            </a:r>
          </a:p>
          <a:p>
            <a:pPr algn="just">
              <a:buFont typeface="Wingdings" pitchFamily="2" charset="2"/>
              <a:buChar char="Ø"/>
            </a:pPr>
            <a:r>
              <a:rPr lang="en-US" sz="2400" dirty="0" err="1" smtClean="0">
                <a:latin typeface="Times New Roman" pitchFamily="18" charset="0"/>
                <a:cs typeface="Times New Roman" pitchFamily="18" charset="0"/>
              </a:rPr>
              <a:t>Dracunculiasis</a:t>
            </a:r>
            <a:r>
              <a:rPr lang="en-US" sz="2400" dirty="0" smtClean="0">
                <a:latin typeface="Times New Roman" pitchFamily="18" charset="0"/>
                <a:cs typeface="Times New Roman" pitchFamily="18" charset="0"/>
              </a:rPr>
              <a:t> or guinea worm is transmitted by drinking water that is contaminated with copepods (very small crustaceans) that contain the larvae of the worm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1"/>
            <a:ext cx="8229600" cy="838200"/>
          </a:xfrm>
          <a:solidFill>
            <a:srgbClr val="00B050"/>
          </a:solidFill>
        </p:spPr>
        <p:txBody>
          <a:bodyPr>
            <a:noAutofit/>
          </a:bodyPr>
          <a:lstStyle/>
          <a:p>
            <a:pPr algn="ctr">
              <a:buNone/>
            </a:pPr>
            <a:r>
              <a:rPr lang="en-US" sz="6000" dirty="0" smtClean="0">
                <a:latin typeface="Times New Roman" pitchFamily="18" charset="0"/>
                <a:cs typeface="Times New Roman" pitchFamily="18" charset="0"/>
              </a:rPr>
              <a:t>Thank You!</a:t>
            </a:r>
            <a:endParaRPr lang="en-US" sz="6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1143000"/>
          </a:xfrm>
          <a:solidFill>
            <a:schemeClr val="bg2">
              <a:lumMod val="75000"/>
            </a:schemeClr>
          </a:solidFill>
        </p:spPr>
        <p:txBody>
          <a:bodyPr>
            <a:normAutofit/>
          </a:bodyPr>
          <a:lstStyle/>
          <a:p>
            <a:pPr algn="ctr">
              <a:buNone/>
            </a:pPr>
            <a:r>
              <a:rPr lang="en-US" sz="4400" b="1" u="sng" dirty="0" smtClean="0">
                <a:latin typeface="Times New Roman" pitchFamily="18" charset="0"/>
                <a:cs typeface="Times New Roman" pitchFamily="18" charset="0"/>
              </a:rPr>
              <a:t>Water Purification </a:t>
            </a:r>
            <a:endParaRPr lang="en-US" sz="4400" b="1" u="sng"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water%20bills"/>
          <p:cNvPicPr>
            <a:picLocks noChangeAspect="1" noChangeArrowheads="1"/>
          </p:cNvPicPr>
          <p:nvPr/>
        </p:nvPicPr>
        <p:blipFill>
          <a:blip r:embed="rId2"/>
          <a:srcRect/>
          <a:stretch>
            <a:fillRect/>
          </a:stretch>
        </p:blipFill>
        <p:spPr bwMode="auto">
          <a:xfrm>
            <a:off x="7239000" y="304800"/>
            <a:ext cx="1143000" cy="1447800"/>
          </a:xfrm>
          <a:prstGeom prst="rect">
            <a:avLst/>
          </a:prstGeom>
          <a:noFill/>
          <a:ln w="9525">
            <a:noFill/>
            <a:miter lim="800000"/>
            <a:headEnd/>
            <a:tailEnd/>
          </a:ln>
        </p:spPr>
      </p:pic>
      <p:sp>
        <p:nvSpPr>
          <p:cNvPr id="4" name="Title 3"/>
          <p:cNvSpPr>
            <a:spLocks noGrp="1"/>
          </p:cNvSpPr>
          <p:nvPr>
            <p:ph type="title"/>
          </p:nvPr>
        </p:nvSpPr>
        <p:spPr/>
        <p:txBody>
          <a:bodyPr>
            <a:normAutofit fontScale="90000"/>
          </a:bodyPr>
          <a:lstStyle/>
          <a:p>
            <a:r>
              <a:rPr lang="en-US" b="1" u="sng" dirty="0" smtClean="0">
                <a:latin typeface="Times New Roman" pitchFamily="18" charset="0"/>
                <a:cs typeface="Times New Roman" pitchFamily="18" charset="0"/>
              </a:rPr>
              <a:t>Why water treatment</a:t>
            </a:r>
            <a:br>
              <a:rPr lang="en-US" b="1" u="sng" dirty="0" smtClean="0">
                <a:latin typeface="Times New Roman" pitchFamily="18" charset="0"/>
                <a:cs typeface="Times New Roman" pitchFamily="18" charset="0"/>
              </a:rPr>
            </a:br>
            <a:endParaRPr lang="en-US" dirty="0"/>
          </a:p>
        </p:txBody>
      </p:sp>
      <p:sp>
        <p:nvSpPr>
          <p:cNvPr id="28675" name="Rectangle 3"/>
          <p:cNvSpPr>
            <a:spLocks noGrp="1" noRot="1" noChangeArrowheads="1"/>
          </p:cNvSpPr>
          <p:nvPr>
            <p:ph sz="half" idx="1"/>
          </p:nvPr>
        </p:nvSpPr>
        <p:spPr>
          <a:xfrm>
            <a:off x="2133600" y="2286000"/>
            <a:ext cx="5105400" cy="1676400"/>
          </a:xfrm>
          <a:solidFill>
            <a:schemeClr val="bg2"/>
          </a:solidFill>
          <a:ln w="38100">
            <a:solidFill>
              <a:schemeClr val="tx1"/>
            </a:solidFill>
          </a:ln>
        </p:spPr>
        <p:txBody>
          <a:bodyPr>
            <a:normAutofit/>
          </a:bodyPr>
          <a:lstStyle/>
          <a:p>
            <a:pPr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To make water potable/ safe to drink</a:t>
            </a:r>
          </a:p>
          <a:p>
            <a:pPr eaLnBrk="1" hangingPunct="1">
              <a:buClr>
                <a:schemeClr val="tx1"/>
              </a:buClr>
              <a:buFont typeface="Wingdings" pitchFamily="2" charset="2"/>
              <a:buChar char="Ø"/>
              <a:defRPr/>
            </a:pPr>
            <a:r>
              <a:rPr lang="en-US" sz="2400" dirty="0" smtClean="0">
                <a:solidFill>
                  <a:schemeClr val="tx1"/>
                </a:solidFill>
                <a:latin typeface="Times New Roman" pitchFamily="18" charset="0"/>
                <a:cs typeface="Times New Roman" pitchFamily="18" charset="0"/>
              </a:rPr>
              <a:t>Pleasant to taste</a:t>
            </a:r>
          </a:p>
          <a:p>
            <a:pPr eaLnBrk="1" hangingPunct="1">
              <a:buClr>
                <a:schemeClr val="tx1"/>
              </a:buClr>
              <a:buFont typeface="Wingdings" pitchFamily="2" charset="2"/>
              <a:buChar char="Ø"/>
              <a:defRPr/>
            </a:pPr>
            <a:r>
              <a:rPr lang="en-US" sz="2400" dirty="0" smtClean="0">
                <a:solidFill>
                  <a:schemeClr val="tx1"/>
                </a:solidFill>
                <a:latin typeface="Times New Roman" pitchFamily="18" charset="0"/>
                <a:cs typeface="Times New Roman" pitchFamily="18" charset="0"/>
              </a:rPr>
              <a:t>Suitable for domestic uses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ctrTitle"/>
          </p:nvPr>
        </p:nvSpPr>
        <p:spPr>
          <a:xfrm>
            <a:off x="304800" y="609600"/>
            <a:ext cx="8001000" cy="533400"/>
          </a:xfrm>
        </p:spPr>
        <p:txBody>
          <a:bodyPr>
            <a:noAutofit/>
          </a:bodyPr>
          <a:lstStyle/>
          <a:p>
            <a:pPr eaLnBrk="1" hangingPunct="1">
              <a:defRPr/>
            </a:pPr>
            <a:r>
              <a:rPr lang="en-US" sz="3600" b="1" u="sng" dirty="0" smtClean="0">
                <a:latin typeface="Times New Roman" pitchFamily="18" charset="0"/>
                <a:cs typeface="Times New Roman" pitchFamily="18" charset="0"/>
              </a:rPr>
              <a:t>Purification of water</a:t>
            </a:r>
          </a:p>
        </p:txBody>
      </p:sp>
      <p:sp>
        <p:nvSpPr>
          <p:cNvPr id="6147" name="Rectangle 3"/>
          <p:cNvSpPr>
            <a:spLocks noGrp="1" noRot="1" noChangeArrowheads="1"/>
          </p:cNvSpPr>
          <p:nvPr>
            <p:ph type="subTitle" idx="1"/>
          </p:nvPr>
        </p:nvSpPr>
        <p:spPr>
          <a:xfrm>
            <a:off x="1219200" y="1752600"/>
            <a:ext cx="6324600" cy="1295400"/>
          </a:xfrm>
        </p:spPr>
        <p:txBody>
          <a:bodyPr>
            <a:normAutofit/>
          </a:bodyPr>
          <a:lstStyle/>
          <a:p>
            <a:pPr marL="609600" indent="-609600" eaLnBrk="1" hangingPunct="1">
              <a:buFontTx/>
              <a:buAutoNum type="arabicPeriod"/>
              <a:defRPr/>
            </a:pPr>
            <a:r>
              <a:rPr lang="en-US" sz="2800" dirty="0" smtClean="0">
                <a:solidFill>
                  <a:schemeClr val="tx1"/>
                </a:solidFill>
                <a:latin typeface="Times New Roman" pitchFamily="18" charset="0"/>
                <a:cs typeface="Times New Roman" pitchFamily="18" charset="0"/>
              </a:rPr>
              <a:t>Purification on large scale</a:t>
            </a:r>
          </a:p>
          <a:p>
            <a:pPr marL="609600" indent="-609600" eaLnBrk="1" hangingPunct="1">
              <a:buFontTx/>
              <a:buAutoNum type="arabicPeriod"/>
              <a:defRPr/>
            </a:pPr>
            <a:r>
              <a:rPr lang="en-US" sz="2800" dirty="0" smtClean="0">
                <a:solidFill>
                  <a:schemeClr val="tx1"/>
                </a:solidFill>
                <a:latin typeface="Times New Roman" pitchFamily="18" charset="0"/>
                <a:cs typeface="Times New Roman" pitchFamily="18" charset="0"/>
              </a:rPr>
              <a:t>Purification on small scale</a:t>
            </a:r>
          </a:p>
        </p:txBody>
      </p:sp>
      <p:sp>
        <p:nvSpPr>
          <p:cNvPr id="7172" name="Rectangle 4"/>
          <p:cNvSpPr>
            <a:spLocks noChangeArrowheads="1"/>
          </p:cNvSpPr>
          <p:nvPr/>
        </p:nvSpPr>
        <p:spPr bwMode="auto">
          <a:xfrm>
            <a:off x="1600200" y="3276600"/>
            <a:ext cx="7010400" cy="1752600"/>
          </a:xfrm>
          <a:prstGeom prst="rect">
            <a:avLst/>
          </a:prstGeom>
          <a:noFill/>
          <a:ln w="9525">
            <a:noFill/>
            <a:miter lim="800000"/>
            <a:headEnd/>
            <a:tailEnd/>
          </a:ln>
        </p:spPr>
        <p:txBody>
          <a:bodyPr/>
          <a:lstStyle/>
          <a:p>
            <a:pPr marL="609600" indent="-609600" algn="just" eaLnBrk="1" hangingPunct="1">
              <a:spcBef>
                <a:spcPct val="20000"/>
              </a:spcBef>
            </a:pPr>
            <a:r>
              <a:rPr lang="en-US" sz="2800" b="1" i="1"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Purification </a:t>
            </a:r>
            <a:r>
              <a:rPr lang="en-US" sz="2800" b="1" u="sng" dirty="0">
                <a:latin typeface="Times New Roman" pitchFamily="18" charset="0"/>
                <a:cs typeface="Times New Roman" pitchFamily="18" charset="0"/>
              </a:rPr>
              <a:t>of water depends </a:t>
            </a:r>
            <a:r>
              <a:rPr lang="en-US" sz="2800" b="1" u="sng" dirty="0" smtClean="0">
                <a:latin typeface="Times New Roman" pitchFamily="18" charset="0"/>
                <a:cs typeface="Times New Roman" pitchFamily="18" charset="0"/>
              </a:rPr>
              <a:t>on</a:t>
            </a:r>
            <a:r>
              <a:rPr lang="en-US" sz="2800" b="1" i="1" dirty="0" smtClean="0">
                <a:latin typeface="Times New Roman" pitchFamily="18" charset="0"/>
                <a:cs typeface="Times New Roman" pitchFamily="18" charset="0"/>
              </a:rPr>
              <a:t>:</a:t>
            </a:r>
          </a:p>
          <a:p>
            <a:pPr marL="1066800" lvl="1" indent="-609600" algn="just">
              <a:spcBef>
                <a:spcPct val="20000"/>
              </a:spcBef>
              <a:buFont typeface="Arial" pitchFamily="34" charset="0"/>
              <a:buChar char="•"/>
            </a:pPr>
            <a:r>
              <a:rPr lang="en-US" sz="2800" i="1" dirty="0" smtClean="0">
                <a:latin typeface="Times New Roman" pitchFamily="18" charset="0"/>
                <a:cs typeface="Times New Roman" pitchFamily="18" charset="0"/>
              </a:rPr>
              <a:t>Type </a:t>
            </a:r>
            <a:r>
              <a:rPr lang="en-US" sz="2800" i="1" dirty="0">
                <a:latin typeface="Times New Roman" pitchFamily="18" charset="0"/>
                <a:cs typeface="Times New Roman" pitchFamily="18" charset="0"/>
              </a:rPr>
              <a:t>of water </a:t>
            </a:r>
            <a:r>
              <a:rPr lang="en-US" sz="2800" i="1" dirty="0" smtClean="0">
                <a:latin typeface="Times New Roman" pitchFamily="18" charset="0"/>
                <a:cs typeface="Times New Roman" pitchFamily="18" charset="0"/>
              </a:rPr>
              <a:t>source</a:t>
            </a:r>
          </a:p>
          <a:p>
            <a:pPr marL="1066800" lvl="1" indent="-609600" algn="just">
              <a:spcBef>
                <a:spcPct val="20000"/>
              </a:spcBef>
              <a:buFont typeface="Arial" pitchFamily="34" charset="0"/>
              <a:buChar char="•"/>
            </a:pPr>
            <a:r>
              <a:rPr lang="en-US" sz="2800" i="1" dirty="0" smtClean="0">
                <a:latin typeface="Times New Roman" pitchFamily="18" charset="0"/>
                <a:cs typeface="Times New Roman" pitchFamily="18" charset="0"/>
              </a:rPr>
              <a:t>Physical </a:t>
            </a:r>
            <a:r>
              <a:rPr lang="en-US" sz="2800" i="1" dirty="0">
                <a:latin typeface="Times New Roman" pitchFamily="18" charset="0"/>
                <a:cs typeface="Times New Roman" pitchFamily="18" charset="0"/>
              </a:rPr>
              <a:t>status of the water</a:t>
            </a:r>
          </a:p>
          <a:p>
            <a:pPr marL="609600" indent="-609600" eaLnBrk="1" hangingPunct="1">
              <a:spcBef>
                <a:spcPct val="20000"/>
              </a:spcBef>
              <a:buFont typeface="Wingdings" pitchFamily="2" charset="2"/>
              <a:buChar char="Ø"/>
            </a:pPr>
            <a:endParaRPr lang="en-US" sz="3200" dirty="0">
              <a:solidFill>
                <a:srgbClr val="00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Rot="1" noChangeArrowheads="1"/>
          </p:cNvSpPr>
          <p:nvPr>
            <p:ph type="subTitle" idx="1"/>
          </p:nvPr>
        </p:nvSpPr>
        <p:spPr>
          <a:xfrm>
            <a:off x="381000" y="228600"/>
            <a:ext cx="7772400" cy="1219200"/>
          </a:xfrm>
        </p:spPr>
        <p:txBody>
          <a:bodyPr/>
          <a:lstStyle/>
          <a:p>
            <a:pPr marL="609600" indent="-609600" algn="l" eaLnBrk="1" hangingPunct="1">
              <a:defRPr/>
            </a:pPr>
            <a:r>
              <a:rPr lang="en-US" sz="2800" b="1" u="sng" dirty="0" smtClean="0">
                <a:solidFill>
                  <a:schemeClr val="tx1"/>
                </a:solidFill>
                <a:latin typeface="Times New Roman" pitchFamily="18" charset="0"/>
                <a:cs typeface="Times New Roman" pitchFamily="18" charset="0"/>
              </a:rPr>
              <a:t>Large scale purification comprise of 3 steps:</a:t>
            </a:r>
          </a:p>
          <a:p>
            <a:pPr marL="609600" indent="-609600" algn="l" eaLnBrk="1" hangingPunct="1">
              <a:buFontTx/>
              <a:buAutoNum type="arabicPeriod"/>
              <a:defRPr/>
            </a:pPr>
            <a:r>
              <a:rPr lang="en-US" sz="2800" dirty="0" smtClean="0">
                <a:solidFill>
                  <a:schemeClr val="tx1"/>
                </a:solidFill>
                <a:latin typeface="Times New Roman" pitchFamily="18" charset="0"/>
                <a:cs typeface="Times New Roman" pitchFamily="18" charset="0"/>
              </a:rPr>
              <a:t>Storage     2. Filtration        3. Disinfection</a:t>
            </a:r>
            <a:endParaRPr lang="en-US" sz="3600" dirty="0" smtClean="0">
              <a:solidFill>
                <a:schemeClr val="tx1"/>
              </a:solidFill>
              <a:latin typeface="Times New Roman" pitchFamily="18" charset="0"/>
              <a:cs typeface="Times New Roman" pitchFamily="18" charset="0"/>
            </a:endParaRPr>
          </a:p>
        </p:txBody>
      </p:sp>
      <p:sp>
        <p:nvSpPr>
          <p:cNvPr id="2" name="Rectangle 5"/>
          <p:cNvSpPr>
            <a:spLocks noChangeArrowheads="1"/>
          </p:cNvSpPr>
          <p:nvPr/>
        </p:nvSpPr>
        <p:spPr bwMode="auto">
          <a:xfrm>
            <a:off x="533400" y="1371600"/>
            <a:ext cx="8229600" cy="5181600"/>
          </a:xfrm>
          <a:prstGeom prst="rect">
            <a:avLst/>
          </a:prstGeom>
          <a:noFill/>
          <a:ln w="9525">
            <a:noFill/>
            <a:miter lim="800000"/>
            <a:headEnd/>
            <a:tailEnd/>
          </a:ln>
        </p:spPr>
        <p:txBody>
          <a:bodyPr/>
          <a:lstStyle/>
          <a:p>
            <a:endParaRPr lang="en-US" sz="2400" b="1" dirty="0" smtClean="0">
              <a:latin typeface="Times New Roman" pitchFamily="18" charset="0"/>
            </a:endParaRPr>
          </a:p>
          <a:p>
            <a:endParaRPr lang="en-US" sz="2400" b="1" dirty="0" smtClean="0">
              <a:latin typeface="Times New Roman" pitchFamily="18" charset="0"/>
            </a:endParaRPr>
          </a:p>
          <a:p>
            <a:r>
              <a:rPr lang="en-US" sz="2400" b="1" dirty="0" smtClean="0">
                <a:latin typeface="Times New Roman" pitchFamily="18" charset="0"/>
              </a:rPr>
              <a:t>1. Storage</a:t>
            </a:r>
            <a:r>
              <a:rPr lang="en-US" sz="2400" b="1" dirty="0">
                <a:latin typeface="Times New Roman" pitchFamily="18" charset="0"/>
              </a:rPr>
              <a:t>: </a:t>
            </a:r>
            <a:endParaRPr lang="en-US" sz="2400" dirty="0" smtClean="0"/>
          </a:p>
          <a:p>
            <a:pPr marL="231775" indent="-231775" eaLnBrk="1" hangingPunct="1">
              <a:spcBef>
                <a:spcPct val="20000"/>
              </a:spcBef>
              <a:buFont typeface="Wingdings" pitchFamily="2" charset="2"/>
              <a:buChar char="Ø"/>
            </a:pPr>
            <a:r>
              <a:rPr lang="en-US" sz="2400" dirty="0" smtClean="0">
                <a:latin typeface="Times New Roman" pitchFamily="18" charset="0"/>
                <a:cs typeface="Times New Roman" pitchFamily="18" charset="0"/>
              </a:rPr>
              <a:t>natural </a:t>
            </a:r>
            <a:r>
              <a:rPr lang="en-US" sz="2400" dirty="0">
                <a:latin typeface="Times New Roman" pitchFamily="18" charset="0"/>
                <a:cs typeface="Times New Roman" pitchFamily="18" charset="0"/>
              </a:rPr>
              <a:t>way of making water clean</a:t>
            </a:r>
          </a:p>
          <a:p>
            <a:pPr marL="290513" indent="-290513" eaLnBrk="1" hangingPunct="1">
              <a:spcBef>
                <a:spcPct val="20000"/>
              </a:spcBef>
              <a:buFont typeface="Wingdings" pitchFamily="2" charset="2"/>
              <a:buChar char="Ø"/>
            </a:pPr>
            <a:r>
              <a:rPr lang="en-US" sz="2400" dirty="0">
                <a:latin typeface="Times New Roman" pitchFamily="18" charset="0"/>
                <a:cs typeface="Times New Roman" pitchFamily="18" charset="0"/>
              </a:rPr>
              <a:t>water is made clean not pure</a:t>
            </a:r>
          </a:p>
          <a:p>
            <a:pPr marL="231775" indent="-231775" eaLnBrk="1" hangingPunct="1">
              <a:spcBef>
                <a:spcPct val="20000"/>
              </a:spcBef>
              <a:buFont typeface="Wingdings" pitchFamily="2" charset="2"/>
              <a:buChar char="Ø"/>
            </a:pPr>
            <a:r>
              <a:rPr lang="en-US" sz="2400" dirty="0">
                <a:latin typeface="Times New Roman" pitchFamily="18" charset="0"/>
                <a:cs typeface="Times New Roman" pitchFamily="18" charset="0"/>
              </a:rPr>
              <a:t>Physical, chemical and biological changes take </a:t>
            </a:r>
            <a:r>
              <a:rPr lang="en-US" sz="2400" dirty="0" smtClean="0">
                <a:latin typeface="Times New Roman" pitchFamily="18" charset="0"/>
                <a:cs typeface="Times New Roman" pitchFamily="18" charset="0"/>
              </a:rPr>
              <a:t>place</a:t>
            </a:r>
          </a:p>
          <a:p>
            <a:pPr>
              <a:buFont typeface="Wingdings" pitchFamily="2" charset="2"/>
              <a:buChar char="Ø"/>
            </a:pPr>
            <a:r>
              <a:rPr lang="en-US" sz="2400" dirty="0" smtClean="0">
                <a:latin typeface="Times New Roman" pitchFamily="18" charset="0"/>
                <a:cs typeface="Times New Roman" pitchFamily="18" charset="0"/>
              </a:rPr>
              <a:t>Physical sedimentation of suspended matter</a:t>
            </a:r>
          </a:p>
          <a:p>
            <a:pPr>
              <a:buFont typeface="Wingdings" pitchFamily="2" charset="2"/>
              <a:buChar char="Ø"/>
            </a:pPr>
            <a:r>
              <a:rPr lang="en-US" sz="2400" dirty="0" smtClean="0">
                <a:latin typeface="Times New Roman" pitchFamily="18" charset="0"/>
                <a:cs typeface="Times New Roman" pitchFamily="18" charset="0"/>
              </a:rPr>
              <a:t>Chemical: oxidation of organic matter; consumption of ammonia and formation of nitrates</a:t>
            </a:r>
          </a:p>
          <a:p>
            <a:pPr>
              <a:buFont typeface="Wingdings" pitchFamily="2" charset="2"/>
              <a:buChar char="Ø"/>
            </a:pPr>
            <a:r>
              <a:rPr lang="en-US" sz="2400" dirty="0" smtClean="0">
                <a:latin typeface="Times New Roman" pitchFamily="18" charset="0"/>
                <a:cs typeface="Times New Roman" pitchFamily="18" charset="0"/>
              </a:rPr>
              <a:t>Biological: death of pathogens</a:t>
            </a:r>
          </a:p>
          <a:p>
            <a:pPr>
              <a:buFont typeface="Wingdings" pitchFamily="2" charset="2"/>
              <a:buChar char="Ø"/>
            </a:pPr>
            <a:r>
              <a:rPr lang="en-US" sz="2400" dirty="0" smtClean="0">
                <a:latin typeface="Times New Roman" pitchFamily="18" charset="0"/>
                <a:cs typeface="Times New Roman" pitchFamily="18" charset="0"/>
              </a:rPr>
              <a:t>Optimum storage: 10 to 14 days</a:t>
            </a:r>
          </a:p>
          <a:p>
            <a:pPr>
              <a:buFont typeface="Wingdings" pitchFamily="2" charset="2"/>
              <a:buChar char="Ø"/>
            </a:pPr>
            <a:r>
              <a:rPr lang="en-US" sz="2400" dirty="0" smtClean="0">
                <a:latin typeface="Times New Roman" pitchFamily="18" charset="0"/>
                <a:cs typeface="Times New Roman" pitchFamily="18" charset="0"/>
              </a:rPr>
              <a:t>Vegetations like algae may develop if stored for more than 2 weeks</a:t>
            </a:r>
          </a:p>
        </p:txBody>
      </p:sp>
      <p:sp>
        <p:nvSpPr>
          <p:cNvPr id="4" name="Rectangle 3"/>
          <p:cNvSpPr/>
          <p:nvPr/>
        </p:nvSpPr>
        <p:spPr>
          <a:xfrm>
            <a:off x="533400" y="1371600"/>
            <a:ext cx="7848600" cy="685800"/>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smtClean="0">
                <a:solidFill>
                  <a:schemeClr val="tx1"/>
                </a:solidFill>
                <a:latin typeface="Times New Roman" pitchFamily="18" charset="0"/>
                <a:cs typeface="Times New Roman" pitchFamily="18" charset="0"/>
              </a:rPr>
              <a:t>*One or more of the components may be used according to the quality of water and the requirements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ctrTitle"/>
          </p:nvPr>
        </p:nvSpPr>
        <p:spPr>
          <a:xfrm>
            <a:off x="304800" y="457200"/>
            <a:ext cx="8153400" cy="762000"/>
          </a:xfrm>
        </p:spPr>
        <p:txBody>
          <a:bodyPr>
            <a:normAutofit/>
          </a:bodyPr>
          <a:lstStyle/>
          <a:p>
            <a:pPr algn="l" eaLnBrk="1" hangingPunct="1">
              <a:defRPr/>
            </a:pPr>
            <a:r>
              <a:rPr lang="en-US" sz="3200" b="1" dirty="0" smtClean="0">
                <a:latin typeface="Times New Roman" pitchFamily="18" charset="0"/>
                <a:cs typeface="Times New Roman" pitchFamily="18" charset="0"/>
              </a:rPr>
              <a:t> 2. Filtration</a:t>
            </a:r>
          </a:p>
        </p:txBody>
      </p:sp>
      <p:sp>
        <p:nvSpPr>
          <p:cNvPr id="9219" name="Rectangle 3"/>
          <p:cNvSpPr>
            <a:spLocks noGrp="1" noRot="1" noChangeArrowheads="1"/>
          </p:cNvSpPr>
          <p:nvPr>
            <p:ph type="subTitle" idx="1"/>
          </p:nvPr>
        </p:nvSpPr>
        <p:spPr>
          <a:xfrm>
            <a:off x="304800" y="1676400"/>
            <a:ext cx="7543800" cy="2362200"/>
          </a:xfrm>
        </p:spPr>
        <p:txBody>
          <a:bodyPr>
            <a:normAutofit/>
          </a:bodyPr>
          <a:lstStyle/>
          <a:p>
            <a:pPr marL="609600" indent="-609600"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Important stage in the water purification</a:t>
            </a:r>
          </a:p>
          <a:p>
            <a:pPr marL="609600" indent="-609600"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Removes suspended particles </a:t>
            </a:r>
          </a:p>
          <a:p>
            <a:pPr marL="609600" indent="-609600"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Removes the microorganisms</a:t>
            </a:r>
          </a:p>
          <a:p>
            <a:pPr marL="609600" indent="-609600"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Efficiency is from 98%-99.99%</a:t>
            </a:r>
          </a:p>
        </p:txBody>
      </p:sp>
      <p:sp>
        <p:nvSpPr>
          <p:cNvPr id="9220" name="Rectangle 4"/>
          <p:cNvSpPr>
            <a:spLocks noChangeArrowheads="1"/>
          </p:cNvSpPr>
          <p:nvPr/>
        </p:nvSpPr>
        <p:spPr bwMode="auto">
          <a:xfrm>
            <a:off x="228600" y="3886200"/>
            <a:ext cx="8610600" cy="2438400"/>
          </a:xfrm>
          <a:prstGeom prst="rect">
            <a:avLst/>
          </a:prstGeom>
          <a:noFill/>
          <a:ln w="9525">
            <a:noFill/>
            <a:miter lim="800000"/>
            <a:headEnd/>
            <a:tailEnd/>
          </a:ln>
        </p:spPr>
        <p:txBody>
          <a:bodyPr/>
          <a:lstStyle/>
          <a:p>
            <a:pPr marL="609600" indent="-609600" eaLnBrk="1" hangingPunct="1">
              <a:spcBef>
                <a:spcPct val="20000"/>
              </a:spcBef>
            </a:pPr>
            <a:r>
              <a:rPr lang="en-US" sz="2400" b="1" u="sng" dirty="0">
                <a:latin typeface="Times New Roman" pitchFamily="18" charset="0"/>
              </a:rPr>
              <a:t>Two types of filters are used for the large scale</a:t>
            </a:r>
          </a:p>
          <a:p>
            <a:pPr marL="1524000" lvl="2" indent="-609600">
              <a:spcBef>
                <a:spcPct val="20000"/>
              </a:spcBef>
              <a:buFontTx/>
              <a:buAutoNum type="arabicPeriod"/>
            </a:pPr>
            <a:r>
              <a:rPr lang="en-US" sz="2800" dirty="0">
                <a:latin typeface="Times New Roman" pitchFamily="18" charset="0"/>
              </a:rPr>
              <a:t>Slow sand filter</a:t>
            </a:r>
          </a:p>
          <a:p>
            <a:pPr marL="1524000" lvl="2" indent="-609600">
              <a:spcBef>
                <a:spcPct val="20000"/>
              </a:spcBef>
              <a:buFontTx/>
              <a:buAutoNum type="arabicPeriod"/>
            </a:pPr>
            <a:r>
              <a:rPr lang="en-US" sz="2800" dirty="0">
                <a:latin typeface="Times New Roman" pitchFamily="18" charset="0"/>
              </a:rPr>
              <a:t>Rapid sand filter</a:t>
            </a:r>
            <a:endParaRPr lang="en-US" sz="2400" dirty="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a:noFill/>
          <a:ln>
            <a:noFill/>
          </a:ln>
        </p:spPr>
        <p:style>
          <a:lnRef idx="1">
            <a:schemeClr val="accent4"/>
          </a:lnRef>
          <a:fillRef idx="2">
            <a:schemeClr val="accent4"/>
          </a:fillRef>
          <a:effectRef idx="1">
            <a:schemeClr val="accent4"/>
          </a:effectRef>
          <a:fontRef idx="minor">
            <a:schemeClr val="dk1"/>
          </a:fontRef>
        </p:style>
        <p:txBody>
          <a:bodyPr>
            <a:normAutofit/>
          </a:bodyPr>
          <a:lstStyle/>
          <a:p>
            <a:r>
              <a:rPr lang="en-US" sz="2800" b="1" dirty="0" smtClean="0">
                <a:latin typeface="Times New Roman" pitchFamily="18" charset="0"/>
                <a:cs typeface="Times New Roman" pitchFamily="18" charset="0"/>
              </a:rPr>
              <a:t>The functions of water in human body are vital.</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638800"/>
          </a:xfrm>
          <a:ln>
            <a:noFill/>
          </a:ln>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a:buNone/>
            </a:pPr>
            <a:r>
              <a:rPr lang="en-US" sz="4400" dirty="0" smtClean="0">
                <a:latin typeface="Times New Roman" pitchFamily="18" charset="0"/>
                <a:cs typeface="Times New Roman" pitchFamily="18" charset="0"/>
              </a:rPr>
              <a:t>There are several things that water does for your body:</a:t>
            </a:r>
          </a:p>
          <a:p>
            <a:pPr>
              <a:buNone/>
            </a:pPr>
            <a:endParaRPr lang="en-US" sz="4400" dirty="0" smtClean="0">
              <a:latin typeface="Times New Roman" pitchFamily="18" charset="0"/>
              <a:cs typeface="Times New Roman" pitchFamily="18" charset="0"/>
            </a:endParaRPr>
          </a:p>
          <a:p>
            <a:pPr>
              <a:lnSpc>
                <a:spcPct val="160000"/>
              </a:lnSpc>
              <a:buNone/>
            </a:pPr>
            <a:r>
              <a:rPr lang="en-US" sz="4400" dirty="0" smtClean="0">
                <a:latin typeface="Times New Roman" pitchFamily="18" charset="0"/>
                <a:cs typeface="Times New Roman" pitchFamily="18" charset="0"/>
              </a:rPr>
              <a:t>   	• Transports nutrients and oxygen into cells</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Moisturizes the air in lungs</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Helps with metabolism</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Protects our vital organ</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Helps our organs to absorb nutrients better</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Regulates body temperature</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Detoxifies</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Protects and moisturizes our joints</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SlowSandFilter"/>
          <p:cNvPicPr>
            <a:picLocks noChangeAspect="1" noChangeArrowheads="1"/>
          </p:cNvPicPr>
          <p:nvPr/>
        </p:nvPicPr>
        <p:blipFill>
          <a:blip r:embed="rId2"/>
          <a:srcRect/>
          <a:stretch>
            <a:fillRect/>
          </a:stretch>
        </p:blipFill>
        <p:spPr bwMode="auto">
          <a:xfrm>
            <a:off x="457200" y="1277938"/>
            <a:ext cx="8458200" cy="5351462"/>
          </a:xfrm>
          <a:prstGeom prst="rect">
            <a:avLst/>
          </a:prstGeom>
          <a:noFill/>
          <a:ln w="9525">
            <a:noFill/>
            <a:miter lim="800000"/>
            <a:headEnd/>
            <a:tailEnd/>
          </a:ln>
        </p:spPr>
      </p:pic>
      <p:sp>
        <p:nvSpPr>
          <p:cNvPr id="14342" name="Rectangle 6"/>
          <p:cNvSpPr>
            <a:spLocks noGrp="1" noRot="1" noChangeArrowheads="1"/>
          </p:cNvSpPr>
          <p:nvPr>
            <p:ph type="ctrTitle"/>
          </p:nvPr>
        </p:nvSpPr>
        <p:spPr>
          <a:xfrm>
            <a:off x="381000" y="609600"/>
            <a:ext cx="8229600" cy="533400"/>
          </a:xfrm>
        </p:spPr>
        <p:txBody>
          <a:bodyPr>
            <a:normAutofit fontScale="90000"/>
          </a:bodyPr>
          <a:lstStyle/>
          <a:p>
            <a:pPr algn="l" eaLnBrk="1" hangingPunct="1">
              <a:defRPr/>
            </a:pPr>
            <a:r>
              <a:rPr lang="en-US" sz="3600" b="1" u="sng" dirty="0" smtClean="0">
                <a:latin typeface="Times New Roman" pitchFamily="18" charset="0"/>
                <a:cs typeface="Times New Roman" pitchFamily="18" charset="0"/>
              </a:rPr>
              <a:t>Slow sand Filter</a:t>
            </a:r>
          </a:p>
        </p:txBody>
      </p:sp>
      <p:sp>
        <p:nvSpPr>
          <p:cNvPr id="4" name="Rectangle 3"/>
          <p:cNvSpPr/>
          <p:nvPr/>
        </p:nvSpPr>
        <p:spPr>
          <a:xfrm>
            <a:off x="6019800" y="838200"/>
            <a:ext cx="2819400" cy="2286000"/>
          </a:xfrm>
          <a:prstGeom prst="rect">
            <a:avLst/>
          </a:prstGeom>
          <a:solidFill>
            <a:schemeClr val="bg2"/>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i="1" u="sng" dirty="0" smtClean="0">
                <a:solidFill>
                  <a:schemeClr val="tx1"/>
                </a:solidFill>
                <a:latin typeface="Times New Roman" pitchFamily="18" charset="0"/>
                <a:cs typeface="Times New Roman" pitchFamily="18" charset="0"/>
              </a:rPr>
              <a:t>Element of slow sand filter</a:t>
            </a:r>
          </a:p>
          <a:p>
            <a:pPr algn="ctr"/>
            <a:endParaRPr lang="en-US" i="1" u="sng" dirty="0" smtClean="0">
              <a:solidFill>
                <a:schemeClr val="tx1"/>
              </a:solidFill>
              <a:latin typeface="Times New Roman" pitchFamily="18" charset="0"/>
              <a:cs typeface="Times New Roman" pitchFamily="18" charset="0"/>
            </a:endParaRPr>
          </a:p>
          <a:p>
            <a:pPr algn="ctr">
              <a:buFont typeface="Wingdings" pitchFamily="2" charset="2"/>
              <a:buChar char="ü"/>
            </a:pPr>
            <a:r>
              <a:rPr lang="en-US" i="1" dirty="0" err="1" smtClean="0">
                <a:solidFill>
                  <a:schemeClr val="tx1"/>
                </a:solidFill>
                <a:latin typeface="Times New Roman" pitchFamily="18" charset="0"/>
                <a:cs typeface="Times New Roman" pitchFamily="18" charset="0"/>
              </a:rPr>
              <a:t>Supernatent</a:t>
            </a:r>
            <a:r>
              <a:rPr lang="en-US" i="1" dirty="0" smtClean="0">
                <a:solidFill>
                  <a:schemeClr val="tx1"/>
                </a:solidFill>
                <a:latin typeface="Times New Roman" pitchFamily="18" charset="0"/>
                <a:cs typeface="Times New Roman" pitchFamily="18" charset="0"/>
              </a:rPr>
              <a:t> raw water</a:t>
            </a:r>
          </a:p>
          <a:p>
            <a:pPr algn="ctr">
              <a:buFont typeface="Wingdings" pitchFamily="2" charset="2"/>
              <a:buChar char="ü"/>
            </a:pPr>
            <a:r>
              <a:rPr lang="en-US" i="1" dirty="0" smtClean="0">
                <a:solidFill>
                  <a:schemeClr val="tx1"/>
                </a:solidFill>
                <a:latin typeface="Times New Roman" pitchFamily="18" charset="0"/>
                <a:cs typeface="Times New Roman" pitchFamily="18" charset="0"/>
              </a:rPr>
              <a:t>A bed of graded sand</a:t>
            </a:r>
          </a:p>
          <a:p>
            <a:pPr algn="ctr">
              <a:buFont typeface="Wingdings" pitchFamily="2" charset="2"/>
              <a:buChar char="ü"/>
            </a:pPr>
            <a:r>
              <a:rPr lang="en-US" i="1" dirty="0" smtClean="0">
                <a:solidFill>
                  <a:schemeClr val="tx1"/>
                </a:solidFill>
                <a:latin typeface="Times New Roman" pitchFamily="18" charset="0"/>
                <a:cs typeface="Times New Roman" pitchFamily="18" charset="0"/>
              </a:rPr>
              <a:t>An under-drainage system and  </a:t>
            </a:r>
          </a:p>
          <a:p>
            <a:pPr algn="ctr">
              <a:buFont typeface="Wingdings" pitchFamily="2" charset="2"/>
              <a:buChar char="ü"/>
            </a:pPr>
            <a:r>
              <a:rPr lang="en-US" i="1" dirty="0" smtClean="0">
                <a:solidFill>
                  <a:schemeClr val="tx1"/>
                </a:solidFill>
                <a:latin typeface="Times New Roman" pitchFamily="18" charset="0"/>
                <a:cs typeface="Times New Roman" pitchFamily="18" charset="0"/>
              </a:rPr>
              <a:t>A system of filter control valves</a:t>
            </a:r>
            <a:endParaRPr lang="en-US" i="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ctrTitle"/>
          </p:nvPr>
        </p:nvSpPr>
        <p:spPr>
          <a:xfrm>
            <a:off x="457200" y="304800"/>
            <a:ext cx="8229600" cy="533400"/>
          </a:xfrm>
        </p:spPr>
        <p:txBody>
          <a:bodyPr>
            <a:noAutofit/>
          </a:bodyPr>
          <a:lstStyle/>
          <a:p>
            <a:pPr algn="l" eaLnBrk="1" hangingPunct="1">
              <a:defRPr/>
            </a:pPr>
            <a:r>
              <a:rPr lang="en-US" sz="3200" b="1" dirty="0" smtClean="0">
                <a:latin typeface="Times New Roman" pitchFamily="18" charset="0"/>
                <a:cs typeface="Times New Roman" pitchFamily="18" charset="0"/>
              </a:rPr>
              <a:t>Slow sand filter…</a:t>
            </a:r>
          </a:p>
        </p:txBody>
      </p:sp>
      <p:sp>
        <p:nvSpPr>
          <p:cNvPr id="10243" name="Rectangle 3"/>
          <p:cNvSpPr>
            <a:spLocks noGrp="1" noRot="1" noChangeArrowheads="1"/>
          </p:cNvSpPr>
          <p:nvPr>
            <p:ph type="subTitle" idx="1"/>
          </p:nvPr>
        </p:nvSpPr>
        <p:spPr>
          <a:xfrm>
            <a:off x="457200" y="838200"/>
            <a:ext cx="8382000" cy="5715000"/>
          </a:xfrm>
        </p:spPr>
        <p:txBody>
          <a:bodyPr>
            <a:normAutofit fontScale="92500" lnSpcReduction="10000"/>
          </a:bodyPr>
          <a:lstStyle/>
          <a:p>
            <a:pPr algn="l" eaLnBrk="1" hangingPunct="1">
              <a:defRPr/>
            </a:pPr>
            <a:r>
              <a:rPr lang="en-US" sz="2600" dirty="0" smtClean="0">
                <a:solidFill>
                  <a:schemeClr val="tx1"/>
                </a:solidFill>
                <a:latin typeface="Times New Roman" pitchFamily="18" charset="0"/>
                <a:cs typeface="Times New Roman" pitchFamily="18" charset="0"/>
              </a:rPr>
              <a:t>Consists of sections of filter beds</a:t>
            </a:r>
          </a:p>
          <a:p>
            <a:pPr algn="l" eaLnBrk="1" hangingPunct="1">
              <a:defRPr/>
            </a:pPr>
            <a:r>
              <a:rPr lang="en-US" sz="2600" dirty="0" smtClean="0">
                <a:solidFill>
                  <a:schemeClr val="tx1"/>
                </a:solidFill>
                <a:latin typeface="Times New Roman" pitchFamily="18" charset="0"/>
                <a:cs typeface="Times New Roman" pitchFamily="18" charset="0"/>
              </a:rPr>
              <a:t>Fine sand- coarse sand- fine gravel- coarse gravel (e.g. 0.2-0.3 mm) </a:t>
            </a:r>
          </a:p>
          <a:p>
            <a:pPr algn="l" eaLnBrk="1" hangingPunct="1">
              <a:defRPr/>
            </a:pPr>
            <a:r>
              <a:rPr lang="en-US" sz="2600" b="1" dirty="0" smtClean="0">
                <a:solidFill>
                  <a:schemeClr val="tx1"/>
                </a:solidFill>
                <a:latin typeface="Times New Roman" pitchFamily="18" charset="0"/>
                <a:cs typeface="Times New Roman" pitchFamily="18" charset="0"/>
              </a:rPr>
              <a:t>Working mechanism:</a:t>
            </a:r>
          </a:p>
          <a:p>
            <a:pPr algn="l" eaLnBrk="1" hangingPunct="1">
              <a:buFont typeface="Wingdings" pitchFamily="2" charset="2"/>
              <a:buChar char="Ø"/>
              <a:defRPr/>
            </a:pPr>
            <a:r>
              <a:rPr lang="en-US" sz="2600" dirty="0" smtClean="0">
                <a:solidFill>
                  <a:schemeClr val="tx1"/>
                </a:solidFill>
                <a:latin typeface="Times New Roman" pitchFamily="18" charset="0"/>
                <a:cs typeface="Times New Roman" pitchFamily="18" charset="0"/>
              </a:rPr>
              <a:t>Continuous supply of water to the fine sand surface to create pressure.</a:t>
            </a:r>
          </a:p>
          <a:p>
            <a:pPr algn="l" eaLnBrk="1" hangingPunct="1">
              <a:buFont typeface="Wingdings" pitchFamily="2" charset="2"/>
              <a:buChar char="Ø"/>
              <a:defRPr/>
            </a:pPr>
            <a:r>
              <a:rPr lang="en-US" sz="2600" dirty="0" smtClean="0">
                <a:solidFill>
                  <a:schemeClr val="tx1"/>
                </a:solidFill>
                <a:latin typeface="Times New Roman" pitchFamily="18" charset="0"/>
                <a:cs typeface="Times New Roman" pitchFamily="18" charset="0"/>
              </a:rPr>
              <a:t>sedimentation and oxidation takes place</a:t>
            </a:r>
          </a:p>
          <a:p>
            <a:pPr algn="l" eaLnBrk="1" hangingPunct="1">
              <a:buFont typeface="Wingdings" pitchFamily="2" charset="2"/>
              <a:buChar char="Ø"/>
              <a:defRPr/>
            </a:pPr>
            <a:r>
              <a:rPr lang="en-US" sz="2600" dirty="0" smtClean="0">
                <a:solidFill>
                  <a:schemeClr val="tx1"/>
                </a:solidFill>
                <a:latin typeface="Times New Roman" pitchFamily="18" charset="0"/>
                <a:cs typeface="Times New Roman" pitchFamily="18" charset="0"/>
              </a:rPr>
              <a:t>Rate of flow of water is very slow </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 A biological layer is formed- vital layer</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Vital layer take few days to form</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Biological layer oxidizes the organic matter present in water</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Filtered water is collected under drainage.</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Flow rate 100-200 l/hr/m2 surface area of filter </a:t>
            </a:r>
          </a:p>
          <a:p>
            <a:pPr algn="just">
              <a:buFont typeface="Wingdings" pitchFamily="2" charset="2"/>
              <a:buChar char="Ø"/>
              <a:defRPr/>
            </a:pPr>
            <a:r>
              <a:rPr lang="en-US" sz="2600" dirty="0" smtClean="0">
                <a:solidFill>
                  <a:schemeClr val="tx1"/>
                </a:solidFill>
                <a:latin typeface="Times New Roman" pitchFamily="18" charset="0"/>
                <a:cs typeface="Times New Roman" pitchFamily="18" charset="0"/>
              </a:rPr>
              <a:t>A minimum depth of .5 m up to 1.5 m is most commonly used </a:t>
            </a:r>
          </a:p>
          <a:p>
            <a:pPr algn="l" eaLnBrk="1" hangingPunct="1">
              <a:buFontTx/>
              <a:buChar char="-"/>
              <a:defRPr/>
            </a:pPr>
            <a:endParaRPr lang="en-US" sz="24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ctrTitle"/>
          </p:nvPr>
        </p:nvSpPr>
        <p:spPr>
          <a:xfrm>
            <a:off x="685800" y="609600"/>
            <a:ext cx="7924800" cy="533400"/>
          </a:xfrm>
        </p:spPr>
        <p:txBody>
          <a:bodyPr>
            <a:noAutofit/>
          </a:bodyPr>
          <a:lstStyle/>
          <a:p>
            <a:pPr algn="l" eaLnBrk="1" hangingPunct="1">
              <a:defRPr/>
            </a:pPr>
            <a:r>
              <a:rPr lang="en-US" sz="3200" b="1" u="sng" dirty="0" smtClean="0">
                <a:latin typeface="Times New Roman" pitchFamily="18" charset="0"/>
                <a:cs typeface="Times New Roman" pitchFamily="18" charset="0"/>
              </a:rPr>
              <a:t>Advantages of slow sand filter</a:t>
            </a:r>
          </a:p>
        </p:txBody>
      </p:sp>
      <p:sp>
        <p:nvSpPr>
          <p:cNvPr id="12291" name="Rectangle 3"/>
          <p:cNvSpPr>
            <a:spLocks noGrp="1" noRot="1" noChangeArrowheads="1"/>
          </p:cNvSpPr>
          <p:nvPr>
            <p:ph type="subTitle" idx="1"/>
          </p:nvPr>
        </p:nvSpPr>
        <p:spPr>
          <a:xfrm>
            <a:off x="685800" y="1828800"/>
            <a:ext cx="7467600" cy="2667000"/>
          </a:xfrm>
        </p:spPr>
        <p:txBody>
          <a:bodyPr>
            <a:normAutofit/>
          </a:bodyPr>
          <a:lstStyle/>
          <a:p>
            <a:pPr algn="l" eaLnBrk="1" hangingPunct="1">
              <a:buFont typeface="Wingdings" pitchFamily="2" charset="2"/>
              <a:buChar char="Ø"/>
              <a:defRPr/>
            </a:pPr>
            <a:r>
              <a:rPr lang="en-US" sz="2800" dirty="0" smtClean="0">
                <a:solidFill>
                  <a:schemeClr val="tx1"/>
                </a:solidFill>
                <a:latin typeface="Times New Roman" pitchFamily="18" charset="0"/>
                <a:cs typeface="Times New Roman" pitchFamily="18" charset="0"/>
              </a:rPr>
              <a:t>Simple to construct</a:t>
            </a:r>
          </a:p>
          <a:p>
            <a:pPr algn="l" eaLnBrk="1" hangingPunct="1">
              <a:buFont typeface="Wingdings" pitchFamily="2" charset="2"/>
              <a:buChar char="Ø"/>
              <a:defRPr/>
            </a:pPr>
            <a:r>
              <a:rPr lang="en-US" sz="2800" dirty="0" smtClean="0">
                <a:solidFill>
                  <a:schemeClr val="tx1"/>
                </a:solidFill>
                <a:latin typeface="Times New Roman" pitchFamily="18" charset="0"/>
                <a:cs typeface="Times New Roman" pitchFamily="18" charset="0"/>
              </a:rPr>
              <a:t>Simple to operate</a:t>
            </a:r>
          </a:p>
          <a:p>
            <a:pPr algn="l" eaLnBrk="1" hangingPunct="1">
              <a:buFont typeface="Wingdings" pitchFamily="2" charset="2"/>
              <a:buChar char="Ø"/>
              <a:defRPr/>
            </a:pPr>
            <a:r>
              <a:rPr lang="en-US" sz="2800" dirty="0" smtClean="0">
                <a:solidFill>
                  <a:schemeClr val="tx1"/>
                </a:solidFill>
                <a:latin typeface="Times New Roman" pitchFamily="18" charset="0"/>
                <a:cs typeface="Times New Roman" pitchFamily="18" charset="0"/>
              </a:rPr>
              <a:t>Cheaper installation and operation cost</a:t>
            </a:r>
          </a:p>
          <a:p>
            <a:pPr algn="l" eaLnBrk="1" hangingPunct="1">
              <a:buFont typeface="Wingdings" pitchFamily="2" charset="2"/>
              <a:buChar char="Ø"/>
              <a:defRPr/>
            </a:pPr>
            <a:r>
              <a:rPr lang="en-US" sz="2800" dirty="0" smtClean="0">
                <a:solidFill>
                  <a:schemeClr val="tx1"/>
                </a:solidFill>
                <a:latin typeface="Times New Roman" pitchFamily="18" charset="0"/>
                <a:cs typeface="Times New Roman" pitchFamily="18" charset="0"/>
              </a:rPr>
              <a:t>Physical, chemical and biological quality is high</a:t>
            </a:r>
          </a:p>
          <a:p>
            <a:pPr algn="l" eaLnBrk="1" hangingPunct="1">
              <a:buFont typeface="Wingdings" pitchFamily="2" charset="2"/>
              <a:buChar char="Ø"/>
              <a:defRPr/>
            </a:pPr>
            <a:r>
              <a:rPr lang="en-US" sz="2800" dirty="0" smtClean="0">
                <a:solidFill>
                  <a:schemeClr val="tx1"/>
                </a:solidFill>
                <a:latin typeface="Times New Roman" pitchFamily="18" charset="0"/>
                <a:cs typeface="Times New Roman" pitchFamily="18" charset="0"/>
              </a:rPr>
              <a:t>99.9-99.99% efficiency</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ctrTitle"/>
          </p:nvPr>
        </p:nvSpPr>
        <p:spPr>
          <a:xfrm>
            <a:off x="304800" y="457200"/>
            <a:ext cx="8229600" cy="762000"/>
          </a:xfrm>
        </p:spPr>
        <p:txBody>
          <a:bodyPr>
            <a:normAutofit/>
          </a:bodyPr>
          <a:lstStyle/>
          <a:p>
            <a:pPr algn="l" eaLnBrk="1" hangingPunct="1">
              <a:defRPr/>
            </a:pPr>
            <a:r>
              <a:rPr lang="en-US" sz="3200" b="1" u="sng" dirty="0" smtClean="0">
                <a:latin typeface="Times New Roman" pitchFamily="18" charset="0"/>
                <a:cs typeface="Times New Roman" pitchFamily="18" charset="0"/>
              </a:rPr>
              <a:t>Cleaning of Slow Sand Filter</a:t>
            </a:r>
          </a:p>
        </p:txBody>
      </p:sp>
      <p:sp>
        <p:nvSpPr>
          <p:cNvPr id="13315" name="Rectangle 3"/>
          <p:cNvSpPr>
            <a:spLocks noGrp="1" noRot="1" noChangeArrowheads="1"/>
          </p:cNvSpPr>
          <p:nvPr>
            <p:ph type="subTitle" idx="1"/>
          </p:nvPr>
        </p:nvSpPr>
        <p:spPr>
          <a:xfrm>
            <a:off x="457200" y="1752600"/>
            <a:ext cx="8001000" cy="2590800"/>
          </a:xfrm>
        </p:spPr>
        <p:txBody>
          <a:bodyPr>
            <a:normAutofit/>
          </a:bodyPr>
          <a:lstStyle/>
          <a:p>
            <a:pPr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Cleaning depends on the quality of raw water</a:t>
            </a:r>
          </a:p>
          <a:p>
            <a:pPr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As flow rate slows down the water layer above the sand bed can be drained </a:t>
            </a:r>
          </a:p>
          <a:p>
            <a:pPr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the top layer of sand scraped off. </a:t>
            </a:r>
          </a:p>
          <a:p>
            <a:pPr algn="l" eaLnBrk="1" hangingPunct="1">
              <a:buFont typeface="Wingdings" pitchFamily="2" charset="2"/>
              <a:buChar char="Ø"/>
              <a:defRPr/>
            </a:pPr>
            <a:r>
              <a:rPr lang="en-US" sz="2400" dirty="0" smtClean="0">
                <a:solidFill>
                  <a:schemeClr val="tx1"/>
                </a:solidFill>
                <a:latin typeface="Times New Roman" pitchFamily="18" charset="0"/>
                <a:cs typeface="Times New Roman" pitchFamily="18" charset="0"/>
              </a:rPr>
              <a:t>This layer should contain most of the suspended organic matter and silt that was slowing the water flow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Rot="1" noChangeArrowheads="1"/>
          </p:cNvSpPr>
          <p:nvPr>
            <p:ph type="subTitle" idx="1"/>
          </p:nvPr>
        </p:nvSpPr>
        <p:spPr>
          <a:xfrm>
            <a:off x="533400" y="304800"/>
            <a:ext cx="8153400" cy="6248400"/>
          </a:xfrm>
        </p:spPr>
        <p:txBody>
          <a:bodyPr>
            <a:normAutofit fontScale="92500" lnSpcReduction="20000"/>
          </a:bodyPr>
          <a:lstStyle/>
          <a:p>
            <a:pPr marL="609600" indent="-609600" algn="l" eaLnBrk="1" hangingPunct="1">
              <a:lnSpc>
                <a:spcPct val="90000"/>
              </a:lnSpc>
              <a:defRPr/>
            </a:pPr>
            <a:r>
              <a:rPr lang="en-US" sz="3900" b="1" u="sng" dirty="0" smtClean="0">
                <a:solidFill>
                  <a:schemeClr val="tx1"/>
                </a:solidFill>
                <a:latin typeface="Times New Roman" pitchFamily="18" charset="0"/>
                <a:cs typeface="Times New Roman" pitchFamily="18" charset="0"/>
              </a:rPr>
              <a:t>Rapid sand filter </a:t>
            </a:r>
          </a:p>
          <a:p>
            <a:pPr marL="609600" indent="-609600" algn="l" eaLnBrk="1" hangingPunct="1">
              <a:lnSpc>
                <a:spcPct val="90000"/>
              </a:lnSpc>
              <a:defRPr/>
            </a:pPr>
            <a:endParaRPr lang="en-US" sz="3900" b="1" u="sng" dirty="0" smtClean="0">
              <a:solidFill>
                <a:schemeClr val="tx1"/>
              </a:solidFill>
              <a:latin typeface="Times New Roman" pitchFamily="18" charset="0"/>
              <a:cs typeface="Times New Roman" pitchFamily="18" charset="0"/>
            </a:endParaRPr>
          </a:p>
          <a:p>
            <a:pPr marL="609600" indent="-609600" algn="l" eaLnBrk="1" hangingPunct="1">
              <a:lnSpc>
                <a:spcPct val="90000"/>
              </a:lnSpc>
              <a:defRPr/>
            </a:pPr>
            <a:r>
              <a:rPr lang="en-US" sz="3000" b="1" u="sng" dirty="0" smtClean="0">
                <a:solidFill>
                  <a:schemeClr val="tx1"/>
                </a:solidFill>
                <a:latin typeface="Times New Roman" pitchFamily="18" charset="0"/>
                <a:cs typeface="Times New Roman" pitchFamily="18" charset="0"/>
              </a:rPr>
              <a:t>Rapid sand filter involves following steps:</a:t>
            </a:r>
            <a:endParaRPr lang="en-US" sz="3900" b="1" u="sng" dirty="0" smtClean="0">
              <a:solidFill>
                <a:schemeClr val="tx1"/>
              </a:solidFill>
              <a:latin typeface="Times New Roman" pitchFamily="18" charset="0"/>
              <a:cs typeface="Times New Roman" pitchFamily="18" charset="0"/>
            </a:endParaRPr>
          </a:p>
          <a:p>
            <a:pPr marL="290513" indent="-290513" algn="l" eaLnBrk="1" hangingPunct="1">
              <a:lnSpc>
                <a:spcPct val="90000"/>
              </a:lnSpc>
              <a:buFont typeface="Wingdings" pitchFamily="2" charset="2"/>
              <a:buAutoNum type="arabicPeriod"/>
              <a:defRPr/>
            </a:pPr>
            <a:r>
              <a:rPr lang="en-US" sz="2600" b="1" dirty="0" smtClean="0">
                <a:solidFill>
                  <a:schemeClr val="tx1"/>
                </a:solidFill>
                <a:latin typeface="Times New Roman" pitchFamily="18" charset="0"/>
                <a:cs typeface="Times New Roman" pitchFamily="18" charset="0"/>
              </a:rPr>
              <a:t>Coagulation: </a:t>
            </a:r>
          </a:p>
          <a:p>
            <a:pPr marL="1066800" lvl="1" indent="-609600" algn="l">
              <a:lnSpc>
                <a:spcPct val="90000"/>
              </a:lnSpc>
              <a:buFont typeface="Wingdings" pitchFamily="2" charset="2"/>
              <a:buChar char="ü"/>
              <a:defRPr/>
            </a:pPr>
            <a:r>
              <a:rPr lang="en-US" sz="2600" dirty="0" smtClean="0">
                <a:solidFill>
                  <a:schemeClr val="tx1"/>
                </a:solidFill>
                <a:latin typeface="Times New Roman" pitchFamily="18" charset="0"/>
                <a:cs typeface="Times New Roman" pitchFamily="18" charset="0"/>
              </a:rPr>
              <a:t>Alum used as coagulant in raw water</a:t>
            </a:r>
          </a:p>
          <a:p>
            <a:pPr marL="1066800" lvl="1" indent="-609600" algn="l">
              <a:lnSpc>
                <a:spcPct val="90000"/>
              </a:lnSpc>
              <a:buFont typeface="Wingdings" pitchFamily="2" charset="2"/>
              <a:buChar char="ü"/>
              <a:defRPr/>
            </a:pPr>
            <a:r>
              <a:rPr lang="en-US" sz="2600" dirty="0" smtClean="0">
                <a:solidFill>
                  <a:schemeClr val="tx1"/>
                </a:solidFill>
                <a:latin typeface="Times New Roman" pitchFamily="18" charset="0"/>
                <a:cs typeface="Times New Roman" pitchFamily="18" charset="0"/>
              </a:rPr>
              <a:t>Dose depends on turbidity, color</a:t>
            </a:r>
          </a:p>
          <a:p>
            <a:pPr marL="231775" indent="-231775" algn="l" eaLnBrk="1" hangingPunct="1">
              <a:lnSpc>
                <a:spcPct val="90000"/>
              </a:lnSpc>
              <a:defRPr/>
            </a:pPr>
            <a:r>
              <a:rPr lang="en-US" sz="2600" b="1" dirty="0" smtClean="0">
                <a:solidFill>
                  <a:schemeClr val="tx1"/>
                </a:solidFill>
                <a:latin typeface="Times New Roman" pitchFamily="18" charset="0"/>
                <a:cs typeface="Times New Roman" pitchFamily="18" charset="0"/>
              </a:rPr>
              <a:t>2</a:t>
            </a:r>
            <a:r>
              <a:rPr lang="en-US" sz="2600" dirty="0" smtClean="0">
                <a:solidFill>
                  <a:schemeClr val="tx1"/>
                </a:solidFill>
                <a:latin typeface="Times New Roman" pitchFamily="18" charset="0"/>
                <a:cs typeface="Times New Roman" pitchFamily="18" charset="0"/>
              </a:rPr>
              <a:t>. </a:t>
            </a:r>
            <a:r>
              <a:rPr lang="en-US" sz="2600" b="1" dirty="0" smtClean="0">
                <a:solidFill>
                  <a:schemeClr val="tx1"/>
                </a:solidFill>
                <a:latin typeface="Times New Roman" pitchFamily="18" charset="0"/>
                <a:cs typeface="Times New Roman" pitchFamily="18" charset="0"/>
              </a:rPr>
              <a:t>Rapid mixing: </a:t>
            </a:r>
          </a:p>
          <a:p>
            <a:pPr marL="1066800" lvl="1" indent="-609600" algn="l">
              <a:lnSpc>
                <a:spcPct val="90000"/>
              </a:lnSpc>
              <a:buFont typeface="Wingdings" pitchFamily="2" charset="2"/>
              <a:buChar char="ü"/>
              <a:defRPr/>
            </a:pPr>
            <a:r>
              <a:rPr lang="en-US" sz="2600" dirty="0" smtClean="0">
                <a:solidFill>
                  <a:schemeClr val="tx1"/>
                </a:solidFill>
                <a:latin typeface="Times New Roman" pitchFamily="18" charset="0"/>
                <a:cs typeface="Times New Roman" pitchFamily="18" charset="0"/>
              </a:rPr>
              <a:t>Alum mixed water- violent agitation to mix up well</a:t>
            </a:r>
          </a:p>
          <a:p>
            <a:pPr marL="1066800" lvl="1" indent="-609600" algn="l">
              <a:lnSpc>
                <a:spcPct val="90000"/>
              </a:lnSpc>
              <a:buFont typeface="Wingdings" pitchFamily="2" charset="2"/>
              <a:buChar char="ü"/>
              <a:defRPr/>
            </a:pPr>
            <a:r>
              <a:rPr lang="en-US" sz="2600" dirty="0" smtClean="0">
                <a:solidFill>
                  <a:schemeClr val="tx1"/>
                </a:solidFill>
                <a:latin typeface="Times New Roman" pitchFamily="18" charset="0"/>
                <a:cs typeface="Times New Roman" pitchFamily="18" charset="0"/>
              </a:rPr>
              <a:t>Later slow and gentle stirring of water forms flocs of aluminum hydroxide</a:t>
            </a:r>
          </a:p>
          <a:p>
            <a:pPr marL="1066800" lvl="1" indent="-609600" algn="l">
              <a:lnSpc>
                <a:spcPct val="90000"/>
              </a:lnSpc>
              <a:buFont typeface="Wingdings" pitchFamily="2" charset="2"/>
              <a:buChar char="ü"/>
              <a:defRPr/>
            </a:pPr>
            <a:r>
              <a:rPr lang="en-US" sz="2600" dirty="0" smtClean="0">
                <a:solidFill>
                  <a:schemeClr val="tx1"/>
                </a:solidFill>
                <a:latin typeface="Times New Roman" pitchFamily="18" charset="0"/>
                <a:cs typeface="Times New Roman" pitchFamily="18" charset="0"/>
              </a:rPr>
              <a:t>Flocs settle down</a:t>
            </a:r>
          </a:p>
          <a:p>
            <a:pPr algn="just">
              <a:defRPr/>
            </a:pPr>
            <a:r>
              <a:rPr lang="en-US" sz="2600" b="1" dirty="0" smtClean="0">
                <a:solidFill>
                  <a:schemeClr val="tx1"/>
                </a:solidFill>
                <a:latin typeface="Times New Roman" pitchFamily="18" charset="0"/>
                <a:cs typeface="Times New Roman" pitchFamily="18" charset="0"/>
              </a:rPr>
              <a:t>3. Sedimentation:</a:t>
            </a:r>
            <a:r>
              <a:rPr lang="en-US" sz="2600" dirty="0" smtClean="0">
                <a:solidFill>
                  <a:schemeClr val="tx1"/>
                </a:solidFill>
                <a:latin typeface="Times New Roman" pitchFamily="18" charset="0"/>
                <a:cs typeface="Times New Roman" pitchFamily="18" charset="0"/>
              </a:rPr>
              <a:t> </a:t>
            </a:r>
          </a:p>
          <a:p>
            <a:pPr lvl="1" algn="just">
              <a:buFont typeface="Wingdings" pitchFamily="2" charset="2"/>
              <a:buChar char="ü"/>
              <a:defRPr/>
            </a:pPr>
            <a:r>
              <a:rPr lang="en-US" sz="2600" dirty="0" smtClean="0">
                <a:solidFill>
                  <a:schemeClr val="tx1"/>
                </a:solidFill>
                <a:latin typeface="Times New Roman" pitchFamily="18" charset="0"/>
                <a:cs typeface="Times New Roman" pitchFamily="18" charset="0"/>
              </a:rPr>
              <a:t>coagulated water is let to settle for few hours so that </a:t>
            </a:r>
            <a:r>
              <a:rPr lang="en-US" sz="2600" dirty="0" err="1" smtClean="0">
                <a:solidFill>
                  <a:schemeClr val="tx1"/>
                </a:solidFill>
                <a:latin typeface="Times New Roman" pitchFamily="18" charset="0"/>
                <a:cs typeface="Times New Roman" pitchFamily="18" charset="0"/>
              </a:rPr>
              <a:t>flocs</a:t>
            </a:r>
            <a:r>
              <a:rPr lang="en-US" sz="2600" dirty="0" smtClean="0">
                <a:solidFill>
                  <a:schemeClr val="tx1"/>
                </a:solidFill>
                <a:latin typeface="Times New Roman" pitchFamily="18" charset="0"/>
                <a:cs typeface="Times New Roman" pitchFamily="18" charset="0"/>
              </a:rPr>
              <a:t> settle down</a:t>
            </a:r>
          </a:p>
          <a:p>
            <a:pPr lvl="1" algn="just">
              <a:buFont typeface="Wingdings" pitchFamily="2" charset="2"/>
              <a:buChar char="ü"/>
              <a:defRPr/>
            </a:pPr>
            <a:r>
              <a:rPr lang="en-US" sz="2600" dirty="0" smtClean="0">
                <a:solidFill>
                  <a:schemeClr val="tx1"/>
                </a:solidFill>
                <a:latin typeface="Times New Roman" pitchFamily="18" charset="0"/>
                <a:cs typeface="Times New Roman" pitchFamily="18" charset="0"/>
              </a:rPr>
              <a:t>Thus obtained water is subjected for the filtration</a:t>
            </a:r>
          </a:p>
          <a:p>
            <a:pPr lvl="1" algn="just">
              <a:buFont typeface="Wingdings" pitchFamily="2" charset="2"/>
              <a:buChar char="ü"/>
              <a:defRPr/>
            </a:pPr>
            <a:r>
              <a:rPr lang="en-US" sz="2600" dirty="0" smtClean="0">
                <a:solidFill>
                  <a:schemeClr val="tx1"/>
                </a:solidFill>
                <a:latin typeface="Times New Roman" pitchFamily="18" charset="0"/>
                <a:cs typeface="Times New Roman" pitchFamily="18" charset="0"/>
              </a:rPr>
              <a:t>Alum </a:t>
            </a:r>
            <a:r>
              <a:rPr lang="en-US" sz="2600" dirty="0" err="1" smtClean="0">
                <a:solidFill>
                  <a:schemeClr val="tx1"/>
                </a:solidFill>
                <a:latin typeface="Times New Roman" pitchFamily="18" charset="0"/>
                <a:cs typeface="Times New Roman" pitchFamily="18" charset="0"/>
              </a:rPr>
              <a:t>floc</a:t>
            </a:r>
            <a:r>
              <a:rPr lang="en-US" sz="2600" dirty="0" smtClean="0">
                <a:solidFill>
                  <a:schemeClr val="tx1"/>
                </a:solidFill>
                <a:latin typeface="Times New Roman" pitchFamily="18" charset="0"/>
                <a:cs typeface="Times New Roman" pitchFamily="18" charset="0"/>
              </a:rPr>
              <a:t> is removed by sedimentation</a:t>
            </a:r>
          </a:p>
          <a:p>
            <a:pPr lvl="1" algn="just">
              <a:buFont typeface="Wingdings" pitchFamily="2" charset="2"/>
              <a:buChar char="ü"/>
              <a:defRPr/>
            </a:pPr>
            <a:r>
              <a:rPr lang="en-US" sz="2600" dirty="0" smtClean="0">
                <a:solidFill>
                  <a:schemeClr val="tx1"/>
                </a:solidFill>
                <a:latin typeface="Times New Roman" pitchFamily="18" charset="0"/>
                <a:cs typeface="Times New Roman" pitchFamily="18" charset="0"/>
              </a:rPr>
              <a:t>Then followed the filtration like SSF</a:t>
            </a:r>
          </a:p>
          <a:p>
            <a:pPr marL="609600" indent="-609600" algn="l" eaLnBrk="1" hangingPunct="1">
              <a:lnSpc>
                <a:spcPct val="90000"/>
              </a:lnSpc>
              <a:buFont typeface="Wingdings" pitchFamily="2" charset="2"/>
              <a:buChar char="§"/>
              <a:defRPr/>
            </a:pPr>
            <a:endParaRPr lang="en-US" sz="24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600" b="1" u="sng" dirty="0" smtClean="0">
                <a:latin typeface="Times New Roman" pitchFamily="18" charset="0"/>
                <a:cs typeface="Times New Roman" pitchFamily="18" charset="0"/>
              </a:rPr>
              <a:t>Comparison of Rapid and Slow Sand Filter</a:t>
            </a:r>
            <a:endParaRPr lang="en-US" sz="3600" b="1" u="sng"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09600" y="914400"/>
          <a:ext cx="8001000" cy="5588000"/>
        </p:xfrm>
        <a:graphic>
          <a:graphicData uri="http://schemas.openxmlformats.org/drawingml/2006/table">
            <a:tbl>
              <a:tblPr firstRow="1" bandRow="1">
                <a:tableStyleId>{5C22544A-7EE6-4342-B048-85BDC9FD1C3A}</a:tableStyleId>
              </a:tblPr>
              <a:tblGrid>
                <a:gridCol w="1676400"/>
                <a:gridCol w="3657600"/>
                <a:gridCol w="2667000"/>
              </a:tblGrid>
              <a:tr h="736600">
                <a:tc>
                  <a:txBody>
                    <a:bodyPr/>
                    <a:lstStyle/>
                    <a:p>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Rapid</a:t>
                      </a:r>
                      <a:r>
                        <a:rPr lang="en-US" sz="2400" baseline="0" dirty="0" smtClean="0">
                          <a:solidFill>
                            <a:schemeClr val="tx1"/>
                          </a:solidFill>
                          <a:latin typeface="Times New Roman" pitchFamily="18" charset="0"/>
                          <a:cs typeface="Times New Roman" pitchFamily="18" charset="0"/>
                        </a:rPr>
                        <a:t> Sand Filter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Slow Sand Filter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Space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Occupies</a:t>
                      </a:r>
                      <a:r>
                        <a:rPr lang="en-US" sz="2400" baseline="0" dirty="0" smtClean="0">
                          <a:solidFill>
                            <a:schemeClr val="tx1"/>
                          </a:solidFill>
                          <a:latin typeface="Times New Roman" pitchFamily="18" charset="0"/>
                          <a:cs typeface="Times New Roman" pitchFamily="18" charset="0"/>
                        </a:rPr>
                        <a:t> very little space</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Occupies large area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Rate of filtration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200m.g.a.d.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2-3 </a:t>
                      </a:r>
                      <a:r>
                        <a:rPr lang="en-US" sz="2400" dirty="0" err="1" smtClean="0">
                          <a:solidFill>
                            <a:schemeClr val="tx1"/>
                          </a:solidFill>
                          <a:latin typeface="Times New Roman" pitchFamily="18" charset="0"/>
                          <a:cs typeface="Times New Roman" pitchFamily="18" charset="0"/>
                        </a:rPr>
                        <a:t>m.g.a.d</a:t>
                      </a:r>
                      <a:r>
                        <a:rPr lang="en-US" sz="2400" dirty="0" smtClean="0">
                          <a:solidFill>
                            <a:schemeClr val="tx1"/>
                          </a:solidFill>
                          <a:latin typeface="Times New Roman" pitchFamily="18" charset="0"/>
                          <a:cs typeface="Times New Roman" pitchFamily="18" charset="0"/>
                        </a:rPr>
                        <a:t>.</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Effective size of sand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0.4-0.7mm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0.2-0.3mm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Preliminary</a:t>
                      </a:r>
                      <a:r>
                        <a:rPr lang="en-US" sz="2400" baseline="0" dirty="0" smtClean="0">
                          <a:solidFill>
                            <a:schemeClr val="tx1"/>
                          </a:solidFill>
                          <a:latin typeface="Times New Roman" pitchFamily="18" charset="0"/>
                          <a:cs typeface="Times New Roman" pitchFamily="18" charset="0"/>
                        </a:rPr>
                        <a:t> treatment</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Coagulation,</a:t>
                      </a:r>
                      <a:r>
                        <a:rPr lang="en-US" sz="2400" baseline="0" dirty="0" smtClean="0">
                          <a:solidFill>
                            <a:schemeClr val="tx1"/>
                          </a:solidFill>
                          <a:latin typeface="Times New Roman" pitchFamily="18" charset="0"/>
                          <a:cs typeface="Times New Roman" pitchFamily="18" charset="0"/>
                        </a:rPr>
                        <a:t> sedimentation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Plain sedimentation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Washing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By back washing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By scraping sand bed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36600">
                <a:tc>
                  <a:txBody>
                    <a:bodyPr/>
                    <a:lstStyle/>
                    <a:p>
                      <a:r>
                        <a:rPr lang="en-US" sz="2400" dirty="0" smtClean="0">
                          <a:solidFill>
                            <a:schemeClr val="tx1"/>
                          </a:solidFill>
                          <a:latin typeface="Times New Roman" pitchFamily="18" charset="0"/>
                          <a:cs typeface="Times New Roman" pitchFamily="18" charset="0"/>
                        </a:rPr>
                        <a:t>Frequent washing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Required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Not required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600" b="1" u="sng" dirty="0" smtClean="0">
                <a:latin typeface="Times New Roman" pitchFamily="18" charset="0"/>
                <a:cs typeface="Times New Roman" pitchFamily="18" charset="0"/>
              </a:rPr>
              <a:t>Comparison of Rapid and Slow Sand Filter…</a:t>
            </a:r>
            <a:endParaRPr lang="en-US" sz="3600" b="1" u="sng"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09600" y="990600"/>
          <a:ext cx="8001000" cy="5562602"/>
        </p:xfrm>
        <a:graphic>
          <a:graphicData uri="http://schemas.openxmlformats.org/drawingml/2006/table">
            <a:tbl>
              <a:tblPr firstRow="1" bandRow="1">
                <a:tableStyleId>{5C22544A-7EE6-4342-B048-85BDC9FD1C3A}</a:tableStyleId>
              </a:tblPr>
              <a:tblGrid>
                <a:gridCol w="1676400"/>
                <a:gridCol w="3657600"/>
                <a:gridCol w="2667000"/>
              </a:tblGrid>
              <a:tr h="744762">
                <a:tc>
                  <a:txBody>
                    <a:bodyPr/>
                    <a:lstStyle/>
                    <a:p>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Rapid</a:t>
                      </a:r>
                      <a:r>
                        <a:rPr lang="en-US" sz="2400" baseline="0" dirty="0" smtClean="0">
                          <a:solidFill>
                            <a:schemeClr val="tx1"/>
                          </a:solidFill>
                          <a:latin typeface="Times New Roman" pitchFamily="18" charset="0"/>
                          <a:cs typeface="Times New Roman" pitchFamily="18" charset="0"/>
                        </a:rPr>
                        <a:t> Sand Filter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Slow Sand Filter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832079">
                <a:tc>
                  <a:txBody>
                    <a:bodyPr/>
                    <a:lstStyle/>
                    <a:p>
                      <a:r>
                        <a:rPr lang="en-US" sz="2400" dirty="0" smtClean="0">
                          <a:solidFill>
                            <a:schemeClr val="tx1"/>
                          </a:solidFill>
                          <a:latin typeface="Times New Roman" pitchFamily="18" charset="0"/>
                          <a:cs typeface="Times New Roman" pitchFamily="18" charset="0"/>
                        </a:rPr>
                        <a:t>Mechanism</a:t>
                      </a:r>
                      <a:r>
                        <a:rPr lang="en-US" sz="2400" baseline="0" dirty="0" smtClean="0">
                          <a:solidFill>
                            <a:schemeClr val="tx1"/>
                          </a:solidFill>
                          <a:latin typeface="Times New Roman" pitchFamily="18" charset="0"/>
                          <a:cs typeface="Times New Roman" pitchFamily="18" charset="0"/>
                        </a:rPr>
                        <a:t> of action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Essentially</a:t>
                      </a:r>
                      <a:r>
                        <a:rPr lang="en-US" sz="2400" baseline="0" dirty="0" smtClean="0">
                          <a:solidFill>
                            <a:schemeClr val="tx1"/>
                          </a:solidFill>
                          <a:latin typeface="Times New Roman" pitchFamily="18" charset="0"/>
                          <a:cs typeface="Times New Roman" pitchFamily="18" charset="0"/>
                        </a:rPr>
                        <a:t> physical</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Both</a:t>
                      </a:r>
                      <a:r>
                        <a:rPr lang="en-US" sz="2400" baseline="0" dirty="0" smtClean="0">
                          <a:solidFill>
                            <a:schemeClr val="tx1"/>
                          </a:solidFill>
                          <a:latin typeface="Times New Roman" pitchFamily="18" charset="0"/>
                          <a:cs typeface="Times New Roman" pitchFamily="18" charset="0"/>
                        </a:rPr>
                        <a:t> physical and mechanical</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44762">
                <a:tc>
                  <a:txBody>
                    <a:bodyPr/>
                    <a:lstStyle/>
                    <a:p>
                      <a:r>
                        <a:rPr lang="en-US" sz="2400" dirty="0" smtClean="0">
                          <a:solidFill>
                            <a:schemeClr val="tx1"/>
                          </a:solidFill>
                          <a:latin typeface="Times New Roman" pitchFamily="18" charset="0"/>
                          <a:cs typeface="Times New Roman" pitchFamily="18" charset="0"/>
                        </a:rPr>
                        <a:t>Operation</a:t>
                      </a:r>
                      <a:r>
                        <a:rPr lang="en-US" sz="2400" baseline="0" dirty="0" smtClean="0">
                          <a:solidFill>
                            <a:schemeClr val="tx1"/>
                          </a:solidFill>
                          <a:latin typeface="Times New Roman" pitchFamily="18" charset="0"/>
                          <a:cs typeface="Times New Roman" pitchFamily="18" charset="0"/>
                        </a:rPr>
                        <a:t>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Hilly</a:t>
                      </a:r>
                      <a:r>
                        <a:rPr lang="en-US" sz="2400" baseline="0" dirty="0" smtClean="0">
                          <a:solidFill>
                            <a:schemeClr val="tx1"/>
                          </a:solidFill>
                          <a:latin typeface="Times New Roman" pitchFamily="18" charset="0"/>
                          <a:cs typeface="Times New Roman" pitchFamily="18" charset="0"/>
                        </a:rPr>
                        <a:t> skilled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Less</a:t>
                      </a:r>
                      <a:r>
                        <a:rPr lang="en-US" sz="2400" baseline="0" dirty="0" smtClean="0">
                          <a:solidFill>
                            <a:schemeClr val="tx1"/>
                          </a:solidFill>
                          <a:latin typeface="Times New Roman" pitchFamily="18" charset="0"/>
                          <a:cs typeface="Times New Roman" pitchFamily="18" charset="0"/>
                        </a:rPr>
                        <a:t> skilled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832079">
                <a:tc>
                  <a:txBody>
                    <a:bodyPr/>
                    <a:lstStyle/>
                    <a:p>
                      <a:r>
                        <a:rPr lang="en-US" sz="2400" dirty="0" smtClean="0">
                          <a:solidFill>
                            <a:schemeClr val="tx1"/>
                          </a:solidFill>
                          <a:latin typeface="Times New Roman" pitchFamily="18" charset="0"/>
                          <a:cs typeface="Times New Roman" pitchFamily="18" charset="0"/>
                        </a:rPr>
                        <a:t>Removal</a:t>
                      </a:r>
                      <a:r>
                        <a:rPr lang="en-US" sz="2400" baseline="0" dirty="0" smtClean="0">
                          <a:solidFill>
                            <a:schemeClr val="tx1"/>
                          </a:solidFill>
                          <a:latin typeface="Times New Roman" pitchFamily="18" charset="0"/>
                          <a:cs typeface="Times New Roman" pitchFamily="18" charset="0"/>
                        </a:rPr>
                        <a:t> of turbidity</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Good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good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832079">
                <a:tc>
                  <a:txBody>
                    <a:bodyPr/>
                    <a:lstStyle/>
                    <a:p>
                      <a:r>
                        <a:rPr lang="en-US" sz="2400" dirty="0" smtClean="0">
                          <a:solidFill>
                            <a:schemeClr val="tx1"/>
                          </a:solidFill>
                          <a:latin typeface="Times New Roman" pitchFamily="18" charset="0"/>
                          <a:cs typeface="Times New Roman" pitchFamily="18" charset="0"/>
                        </a:rPr>
                        <a:t>Removal</a:t>
                      </a:r>
                      <a:r>
                        <a:rPr lang="en-US" sz="2400" baseline="0" dirty="0" smtClean="0">
                          <a:solidFill>
                            <a:schemeClr val="tx1"/>
                          </a:solidFill>
                          <a:latin typeface="Times New Roman" pitchFamily="18" charset="0"/>
                          <a:cs typeface="Times New Roman" pitchFamily="18" charset="0"/>
                        </a:rPr>
                        <a:t> of </a:t>
                      </a:r>
                      <a:r>
                        <a:rPr lang="en-US" sz="2400" baseline="0" dirty="0" err="1" smtClean="0">
                          <a:solidFill>
                            <a:schemeClr val="tx1"/>
                          </a:solidFill>
                          <a:latin typeface="Times New Roman" pitchFamily="18" charset="0"/>
                          <a:cs typeface="Times New Roman" pitchFamily="18" charset="0"/>
                        </a:rPr>
                        <a:t>colour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Good</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Fair</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832079">
                <a:tc>
                  <a:txBody>
                    <a:bodyPr/>
                    <a:lstStyle/>
                    <a:p>
                      <a:r>
                        <a:rPr lang="en-US" sz="2400" dirty="0" smtClean="0">
                          <a:solidFill>
                            <a:schemeClr val="tx1"/>
                          </a:solidFill>
                          <a:latin typeface="Times New Roman" pitchFamily="18" charset="0"/>
                          <a:cs typeface="Times New Roman" pitchFamily="18" charset="0"/>
                        </a:rPr>
                        <a:t>Removal</a:t>
                      </a:r>
                      <a:r>
                        <a:rPr lang="en-US" sz="2400" baseline="0" dirty="0" smtClean="0">
                          <a:solidFill>
                            <a:schemeClr val="tx1"/>
                          </a:solidFill>
                          <a:latin typeface="Times New Roman" pitchFamily="18" charset="0"/>
                          <a:cs typeface="Times New Roman" pitchFamily="18" charset="0"/>
                        </a:rPr>
                        <a:t> of bacteria</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98-99</a:t>
                      </a:r>
                      <a:r>
                        <a:rPr lang="en-US" sz="2400" baseline="0" dirty="0" smtClean="0">
                          <a:solidFill>
                            <a:schemeClr val="tx1"/>
                          </a:solidFill>
                          <a:latin typeface="Times New Roman" pitchFamily="18" charset="0"/>
                          <a:cs typeface="Times New Roman" pitchFamily="18" charset="0"/>
                        </a:rPr>
                        <a:t> percent</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99.9-99.99</a:t>
                      </a:r>
                      <a:r>
                        <a:rPr lang="en-US" sz="2400" baseline="0" dirty="0" smtClean="0">
                          <a:solidFill>
                            <a:schemeClr val="tx1"/>
                          </a:solidFill>
                          <a:latin typeface="Times New Roman" pitchFamily="18" charset="0"/>
                          <a:cs typeface="Times New Roman" pitchFamily="18" charset="0"/>
                        </a:rPr>
                        <a:t> percent</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44762">
                <a:tc>
                  <a:txBody>
                    <a:bodyPr/>
                    <a:lstStyle/>
                    <a:p>
                      <a:r>
                        <a:rPr lang="en-US" sz="2400" dirty="0" smtClean="0">
                          <a:solidFill>
                            <a:schemeClr val="tx1"/>
                          </a:solidFill>
                          <a:latin typeface="Times New Roman" pitchFamily="18" charset="0"/>
                          <a:cs typeface="Times New Roman" pitchFamily="18" charset="0"/>
                        </a:rPr>
                        <a:t>Suitability</a:t>
                      </a:r>
                      <a:r>
                        <a:rPr lang="en-US" sz="2400" baseline="0" dirty="0" smtClean="0">
                          <a:solidFill>
                            <a:schemeClr val="tx1"/>
                          </a:solidFill>
                          <a:latin typeface="Times New Roman" pitchFamily="18" charset="0"/>
                          <a:cs typeface="Times New Roman" pitchFamily="18" charset="0"/>
                        </a:rPr>
                        <a:t> </a:t>
                      </a:r>
                      <a:r>
                        <a:rPr lang="en-US" sz="2400" dirty="0" smtClean="0">
                          <a:solidFill>
                            <a:schemeClr val="tx1"/>
                          </a:solidFill>
                          <a:latin typeface="Times New Roman" pitchFamily="18" charset="0"/>
                          <a:cs typeface="Times New Roman" pitchFamily="18" charset="0"/>
                        </a:rPr>
                        <a:t>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For</a:t>
                      </a:r>
                      <a:r>
                        <a:rPr lang="en-US" sz="2400" baseline="0" dirty="0" smtClean="0">
                          <a:solidFill>
                            <a:schemeClr val="tx1"/>
                          </a:solidFill>
                          <a:latin typeface="Times New Roman" pitchFamily="18" charset="0"/>
                          <a:cs typeface="Times New Roman" pitchFamily="18" charset="0"/>
                        </a:rPr>
                        <a:t> big cities </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dirty="0" smtClean="0">
                          <a:solidFill>
                            <a:schemeClr val="tx1"/>
                          </a:solidFill>
                          <a:latin typeface="Times New Roman" pitchFamily="18" charset="0"/>
                          <a:cs typeface="Times New Roman" pitchFamily="18" charset="0"/>
                        </a:rPr>
                        <a:t>For</a:t>
                      </a:r>
                      <a:r>
                        <a:rPr lang="en-US" sz="2400" baseline="0" dirty="0" smtClean="0">
                          <a:solidFill>
                            <a:schemeClr val="tx1"/>
                          </a:solidFill>
                          <a:latin typeface="Times New Roman" pitchFamily="18" charset="0"/>
                          <a:cs typeface="Times New Roman" pitchFamily="18" charset="0"/>
                        </a:rPr>
                        <a:t> small towns</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1219200" y="381000"/>
            <a:ext cx="6619875" cy="617538"/>
          </a:xfrm>
        </p:spPr>
        <p:txBody>
          <a:bodyPr>
            <a:normAutofit fontScale="90000"/>
          </a:bodyPr>
          <a:lstStyle/>
          <a:p>
            <a:pPr eaLnBrk="1" hangingPunct="1">
              <a:defRPr/>
            </a:pPr>
            <a:r>
              <a:rPr lang="en-US" sz="4000" b="1" dirty="0" smtClean="0">
                <a:latin typeface="Times New Roman" pitchFamily="18" charset="0"/>
                <a:cs typeface="Times New Roman" pitchFamily="18" charset="0"/>
              </a:rPr>
              <a:t>Small Scale Purification</a:t>
            </a:r>
          </a:p>
        </p:txBody>
      </p:sp>
      <p:sp>
        <p:nvSpPr>
          <p:cNvPr id="29699" name="Rectangle 3"/>
          <p:cNvSpPr>
            <a:spLocks noGrp="1" noRot="1" noChangeArrowheads="1"/>
          </p:cNvSpPr>
          <p:nvPr>
            <p:ph type="body" idx="1"/>
          </p:nvPr>
        </p:nvSpPr>
        <p:spPr>
          <a:xfrm>
            <a:off x="381000" y="1981200"/>
            <a:ext cx="8077200" cy="3581400"/>
          </a:xfrm>
        </p:spPr>
        <p:txBody>
          <a:bodyPr/>
          <a:lstStyle/>
          <a:p>
            <a:pPr marL="469900" indent="-469900" eaLnBrk="1" hangingPunct="1">
              <a:buFont typeface="Wingdings" pitchFamily="2" charset="2"/>
              <a:buChar char="Ø"/>
              <a:defRPr/>
            </a:pPr>
            <a:r>
              <a:rPr lang="en-US" dirty="0" smtClean="0">
                <a:latin typeface="Times New Roman" pitchFamily="18" charset="0"/>
                <a:cs typeface="Times New Roman" pitchFamily="18" charset="0"/>
              </a:rPr>
              <a:t>Boiling</a:t>
            </a:r>
          </a:p>
          <a:p>
            <a:pPr marL="469900" indent="-469900" eaLnBrk="1" hangingPunct="1">
              <a:buFont typeface="Wingdings" pitchFamily="2" charset="2"/>
              <a:buChar char="Ø"/>
              <a:defRPr/>
            </a:pPr>
            <a:r>
              <a:rPr lang="en-US" dirty="0" smtClean="0">
                <a:latin typeface="Times New Roman" pitchFamily="18" charset="0"/>
                <a:cs typeface="Times New Roman" pitchFamily="18" charset="0"/>
              </a:rPr>
              <a:t>Filtration</a:t>
            </a:r>
          </a:p>
          <a:p>
            <a:pPr marL="469900" indent="-469900" eaLnBrk="1" hangingPunct="1">
              <a:buFont typeface="Wingdings" pitchFamily="2" charset="2"/>
              <a:buChar char="Ø"/>
              <a:defRPr/>
            </a:pPr>
            <a:r>
              <a:rPr lang="en-US" dirty="0" smtClean="0">
                <a:latin typeface="Times New Roman" pitchFamily="18" charset="0"/>
                <a:cs typeface="Times New Roman" pitchFamily="18" charset="0"/>
              </a:rPr>
              <a:t>Disinfection</a:t>
            </a:r>
          </a:p>
          <a:p>
            <a:pPr marL="469900" indent="-469900" eaLnBrk="1" hangingPunct="1">
              <a:buFont typeface="Wingdings" pitchFamily="2" charset="2"/>
              <a:buChar char="Ø"/>
              <a:defRPr/>
            </a:pPr>
            <a:r>
              <a:rPr lang="en-US" dirty="0" smtClean="0">
                <a:latin typeface="Times New Roman" pitchFamily="18" charset="0"/>
                <a:cs typeface="Times New Roman" pitchFamily="18" charset="0"/>
              </a:rPr>
              <a:t>Cloth filtration</a:t>
            </a:r>
          </a:p>
          <a:p>
            <a:pPr marL="469900" indent="-469900" eaLnBrk="1" hangingPunct="1">
              <a:buFont typeface="Wingdings" pitchFamily="2" charset="2"/>
              <a:buChar char="Ø"/>
              <a:defRPr/>
            </a:pPr>
            <a:r>
              <a:rPr lang="en-US" dirty="0" smtClean="0">
                <a:latin typeface="Times New Roman" pitchFamily="18" charset="0"/>
                <a:cs typeface="Times New Roman" pitchFamily="18" charset="0"/>
              </a:rPr>
              <a:t>Solar disinfection</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body" sz="half" idx="1"/>
          </p:nvPr>
        </p:nvSpPr>
        <p:spPr>
          <a:xfrm>
            <a:off x="457200" y="1143000"/>
            <a:ext cx="5791200" cy="4648200"/>
          </a:xfrm>
        </p:spPr>
        <p:txBody>
          <a:bodyPr>
            <a:normAutofit/>
          </a:bodyPr>
          <a:lstStyle/>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Simple way to kill microorganism</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Boil as to get the bubbles</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Safe method of water treatment</a:t>
            </a:r>
          </a:p>
          <a:p>
            <a:pPr marL="469900" indent="-469900" eaLnBrk="1" hangingPunct="1">
              <a:buNone/>
              <a:defRPr/>
            </a:pPr>
            <a:r>
              <a:rPr lang="en-US" sz="2400" dirty="0" smtClean="0">
                <a:latin typeface="Times New Roman" pitchFamily="18" charset="0"/>
                <a:cs typeface="Times New Roman" pitchFamily="18" charset="0"/>
              </a:rPr>
              <a:t>      </a:t>
            </a:r>
            <a:r>
              <a:rPr lang="en-US" sz="2400" b="1" i="1" u="sng" dirty="0" smtClean="0">
                <a:latin typeface="Times New Roman" pitchFamily="18" charset="0"/>
                <a:cs typeface="Times New Roman" pitchFamily="18" charset="0"/>
              </a:rPr>
              <a:t>Disadvantages of boiling:</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Large amount of fuel required</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High cost</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Affects the taste of water</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May cause accident at home</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Chances to be recontaminated</a:t>
            </a:r>
          </a:p>
        </p:txBody>
      </p:sp>
      <p:sp>
        <p:nvSpPr>
          <p:cNvPr id="30723" name="Rectangle 3"/>
          <p:cNvSpPr>
            <a:spLocks noGrp="1" noRot="1" noChangeArrowheads="1"/>
          </p:cNvSpPr>
          <p:nvPr>
            <p:ph type="title"/>
          </p:nvPr>
        </p:nvSpPr>
        <p:spPr>
          <a:xfrm>
            <a:off x="152400" y="457200"/>
            <a:ext cx="2362200" cy="533400"/>
          </a:xfrm>
        </p:spPr>
        <p:txBody>
          <a:bodyPr>
            <a:normAutofit fontScale="90000"/>
          </a:bodyPr>
          <a:lstStyle/>
          <a:p>
            <a:pPr eaLnBrk="1" hangingPunct="1">
              <a:defRPr/>
            </a:pPr>
            <a:r>
              <a:rPr lang="en-US" sz="4000" b="1" u="sng" dirty="0" smtClean="0">
                <a:latin typeface="Times New Roman" pitchFamily="18" charset="0"/>
                <a:cs typeface="Times New Roman" pitchFamily="18" charset="0"/>
              </a:rPr>
              <a:t>Boiling</a:t>
            </a:r>
          </a:p>
        </p:txBody>
      </p:sp>
      <p:pic>
        <p:nvPicPr>
          <p:cNvPr id="18436" name="Picture 4"/>
          <p:cNvPicPr>
            <a:picLocks noGrp="1" noChangeAspect="1" noChangeArrowheads="1"/>
          </p:cNvPicPr>
          <p:nvPr>
            <p:ph sz="half" idx="2"/>
          </p:nvPr>
        </p:nvPicPr>
        <p:blipFill>
          <a:blip r:embed="rId2"/>
          <a:srcRect/>
          <a:stretch>
            <a:fillRect/>
          </a:stretch>
        </p:blipFill>
        <p:spPr>
          <a:xfrm>
            <a:off x="6781800" y="838200"/>
            <a:ext cx="1447800" cy="1524000"/>
          </a:xfrm>
          <a:noFill/>
        </p:spPr>
      </p:pic>
      <p:sp>
        <p:nvSpPr>
          <p:cNvPr id="30725" name="Rectangle 5"/>
          <p:cNvSpPr>
            <a:spLocks noChangeArrowheads="1"/>
          </p:cNvSpPr>
          <p:nvPr/>
        </p:nvSpPr>
        <p:spPr bwMode="auto">
          <a:xfrm>
            <a:off x="533400" y="5867400"/>
            <a:ext cx="8610600" cy="609600"/>
          </a:xfrm>
          <a:prstGeom prst="rect">
            <a:avLst/>
          </a:prstGeom>
          <a:noFill/>
          <a:ln w="9525">
            <a:noFill/>
            <a:miter lim="800000"/>
            <a:headEnd/>
            <a:tailEnd/>
          </a:ln>
          <a:effectLst/>
        </p:spPr>
        <p:txBody>
          <a:bodyPr anchor="b"/>
          <a:lstStyle/>
          <a:p>
            <a:pPr eaLnBrk="1" hangingPunct="1">
              <a:defRPr/>
            </a:pPr>
            <a:r>
              <a:rPr lang="en-US" sz="2400" i="1" dirty="0" smtClean="0">
                <a:latin typeface="Times New Roman" pitchFamily="18" charset="0"/>
                <a:cs typeface="Times New Roman" pitchFamily="18" charset="0"/>
              </a:rPr>
              <a:t>*Boil </a:t>
            </a:r>
            <a:r>
              <a:rPr lang="en-US" sz="2400" i="1" dirty="0">
                <a:latin typeface="Times New Roman" pitchFamily="18" charset="0"/>
                <a:cs typeface="Times New Roman" pitchFamily="18" charset="0"/>
              </a:rPr>
              <a:t>water vigorously for 1 minute and allow it to cool to room temperature</a:t>
            </a:r>
            <a:r>
              <a:rPr lang="en-US" sz="4400" i="1"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304800" y="533400"/>
            <a:ext cx="3276600" cy="838200"/>
          </a:xfrm>
        </p:spPr>
        <p:txBody>
          <a:bodyPr>
            <a:normAutofit/>
          </a:bodyPr>
          <a:lstStyle/>
          <a:p>
            <a:pPr algn="l" eaLnBrk="1" hangingPunct="1">
              <a:defRPr/>
            </a:pPr>
            <a:r>
              <a:rPr lang="en-US" sz="3600" b="1" dirty="0" smtClean="0">
                <a:latin typeface="Times New Roman" pitchFamily="18" charset="0"/>
                <a:cs typeface="Times New Roman" pitchFamily="18" charset="0"/>
              </a:rPr>
              <a:t>Filtration</a:t>
            </a:r>
          </a:p>
        </p:txBody>
      </p:sp>
      <p:sp>
        <p:nvSpPr>
          <p:cNvPr id="31747" name="Rectangle 3"/>
          <p:cNvSpPr>
            <a:spLocks noGrp="1" noRot="1" noChangeArrowheads="1"/>
          </p:cNvSpPr>
          <p:nvPr>
            <p:ph type="body" idx="1"/>
          </p:nvPr>
        </p:nvSpPr>
        <p:spPr>
          <a:xfrm>
            <a:off x="152400" y="1905000"/>
            <a:ext cx="6705600" cy="3200400"/>
          </a:xfrm>
        </p:spPr>
        <p:txBody>
          <a:bodyPr>
            <a:normAutofit/>
          </a:bodyPr>
          <a:lstStyle/>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Candle filter</a:t>
            </a:r>
          </a:p>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Stone filter</a:t>
            </a:r>
          </a:p>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Sand filter</a:t>
            </a:r>
          </a:p>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Cloth filter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92162"/>
          </a:xfrm>
          <a:noFill/>
          <a:ln>
            <a:noFill/>
          </a:ln>
        </p:spPr>
        <p:style>
          <a:lnRef idx="1">
            <a:schemeClr val="accent4"/>
          </a:lnRef>
          <a:fillRef idx="2">
            <a:schemeClr val="accent4"/>
          </a:fillRef>
          <a:effectRef idx="1">
            <a:schemeClr val="accent4"/>
          </a:effectRef>
          <a:fontRef idx="minor">
            <a:schemeClr val="dk1"/>
          </a:fontRef>
        </p:style>
        <p:txBody>
          <a:bodyPr>
            <a:normAutofit/>
          </a:bodyPr>
          <a:lstStyle/>
          <a:p>
            <a:r>
              <a:rPr lang="en-US" sz="3200" b="1" dirty="0" smtClean="0">
                <a:latin typeface="Times New Roman" pitchFamily="18" charset="0"/>
                <a:cs typeface="Times New Roman" pitchFamily="18" charset="0"/>
              </a:rPr>
              <a:t>Every Cell in Your Body NEEDS Water</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ln>
            <a:noFill/>
          </a:ln>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gn="just">
              <a:buNone/>
            </a:pPr>
            <a:r>
              <a:rPr lang="en-US" dirty="0" smtClean="0">
                <a:latin typeface="Times New Roman" pitchFamily="18" charset="0"/>
                <a:cs typeface="Times New Roman" pitchFamily="18" charset="0"/>
              </a:rPr>
              <a:t>Every cell in your body needs water from head to toe. </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That is why it is so important to drink enough fluid. </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the brain consists of 90% water, if we do not supply enough water to our body, our brain cannot function well, and we will get a headache or a migraine. </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When we feel fatigue or have a headache, it may be the sign of dehydration.</a:t>
            </a:r>
          </a:p>
          <a:p>
            <a:pPr algn="just"/>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301624" y="317500"/>
            <a:ext cx="8461375" cy="617538"/>
          </a:xfrm>
        </p:spPr>
        <p:txBody>
          <a:bodyPr>
            <a:normAutofit fontScale="90000"/>
          </a:bodyPr>
          <a:lstStyle/>
          <a:p>
            <a:pPr eaLnBrk="1" hangingPunct="1">
              <a:defRPr/>
            </a:pPr>
            <a:r>
              <a:rPr lang="en-US" sz="4000" b="1" dirty="0" smtClean="0">
                <a:latin typeface="Times New Roman" pitchFamily="18" charset="0"/>
                <a:cs typeface="Times New Roman" pitchFamily="18" charset="0"/>
              </a:rPr>
              <a:t>Candle filter</a:t>
            </a:r>
          </a:p>
        </p:txBody>
      </p:sp>
      <p:sp>
        <p:nvSpPr>
          <p:cNvPr id="32771" name="Rectangle 3"/>
          <p:cNvSpPr>
            <a:spLocks noGrp="1" noRot="1" noChangeArrowheads="1"/>
          </p:cNvSpPr>
          <p:nvPr>
            <p:ph type="body" idx="1"/>
          </p:nvPr>
        </p:nvSpPr>
        <p:spPr>
          <a:xfrm>
            <a:off x="152400" y="1066800"/>
            <a:ext cx="8686800" cy="5410200"/>
          </a:xfrm>
        </p:spPr>
        <p:txBody>
          <a:bodyPr>
            <a:normAutofit fontScale="85000" lnSpcReduction="20000"/>
          </a:bodyPr>
          <a:lstStyle/>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Removes larger microorganisms</a:t>
            </a:r>
          </a:p>
          <a:p>
            <a:pPr marL="469900" indent="-469900" eaLnBrk="1" hangingPunct="1">
              <a:buFont typeface="Wingdings" pitchFamily="2" charset="2"/>
              <a:buChar char="Ø"/>
              <a:defRPr/>
            </a:pPr>
            <a:r>
              <a:rPr lang="en-US" sz="2800" dirty="0" smtClean="0">
                <a:latin typeface="Times New Roman" pitchFamily="18" charset="0"/>
                <a:cs typeface="Times New Roman" pitchFamily="18" charset="0"/>
              </a:rPr>
              <a:t>Some virus cannot be removed. (HepA)</a:t>
            </a:r>
          </a:p>
          <a:p>
            <a:pPr marL="469900" indent="-469900" eaLnBrk="1" hangingPunct="1">
              <a:buFont typeface="Wingdings" pitchFamily="2" charset="2"/>
              <a:buNone/>
              <a:defRPr/>
            </a:pPr>
            <a:endParaRPr lang="en-US" sz="2800" dirty="0" smtClean="0">
              <a:latin typeface="Times New Roman" pitchFamily="18" charset="0"/>
              <a:cs typeface="Times New Roman" pitchFamily="18" charset="0"/>
            </a:endParaRPr>
          </a:p>
          <a:p>
            <a:pPr marL="469900" indent="-469900" eaLnBrk="1" hangingPunct="1">
              <a:buFont typeface="Wingdings" pitchFamily="2" charset="2"/>
              <a:buNone/>
              <a:defRPr/>
            </a:pPr>
            <a:r>
              <a:rPr lang="en-US" sz="2800" b="1" dirty="0" smtClean="0">
                <a:latin typeface="Times New Roman" pitchFamily="18" charset="0"/>
                <a:cs typeface="Times New Roman" pitchFamily="18" charset="0"/>
              </a:rPr>
              <a:t>Advantages: </a:t>
            </a:r>
          </a:p>
          <a:p>
            <a:pPr marL="469900" indent="-469900" eaLnBrk="1" hangingPunct="1">
              <a:buFont typeface="Wingdings" pitchFamily="2" charset="2"/>
              <a:buChar char="v"/>
              <a:defRPr/>
            </a:pPr>
            <a:r>
              <a:rPr lang="en-US" sz="2800" dirty="0" smtClean="0">
                <a:latin typeface="Times New Roman" pitchFamily="18" charset="0"/>
                <a:cs typeface="Times New Roman" pitchFamily="18" charset="0"/>
              </a:rPr>
              <a:t>Proven reduction of bacteria and protozoa in lab</a:t>
            </a:r>
          </a:p>
          <a:p>
            <a:pPr marL="469900" indent="-469900" eaLnBrk="1" hangingPunct="1">
              <a:buFont typeface="Wingdings" pitchFamily="2" charset="2"/>
              <a:buChar char="v"/>
              <a:defRPr/>
            </a:pPr>
            <a:r>
              <a:rPr lang="en-US" sz="2800" dirty="0" smtClean="0">
                <a:latin typeface="Times New Roman" pitchFamily="18" charset="0"/>
                <a:cs typeface="Times New Roman" pitchFamily="18" charset="0"/>
              </a:rPr>
              <a:t>Ease to use</a:t>
            </a:r>
          </a:p>
          <a:p>
            <a:pPr marL="469900" indent="-469900" eaLnBrk="1" hangingPunct="1">
              <a:buFont typeface="Wingdings" pitchFamily="2" charset="2"/>
              <a:buChar char="v"/>
              <a:defRPr/>
            </a:pPr>
            <a:r>
              <a:rPr lang="en-US" sz="2800" dirty="0" smtClean="0">
                <a:latin typeface="Times New Roman" pitchFamily="18" charset="0"/>
                <a:cs typeface="Times New Roman" pitchFamily="18" charset="0"/>
              </a:rPr>
              <a:t>Long life if filter remains unbroken</a:t>
            </a:r>
          </a:p>
          <a:p>
            <a:pPr marL="469900" indent="-469900" eaLnBrk="1" hangingPunct="1">
              <a:buFont typeface="Wingdings" pitchFamily="2" charset="2"/>
              <a:buChar char="v"/>
              <a:defRPr/>
            </a:pPr>
            <a:r>
              <a:rPr lang="en-US" sz="2800" dirty="0" smtClean="0">
                <a:latin typeface="Times New Roman" pitchFamily="18" charset="0"/>
                <a:cs typeface="Times New Roman" pitchFamily="18" charset="0"/>
              </a:rPr>
              <a:t>Generally of low cost.</a:t>
            </a:r>
          </a:p>
          <a:p>
            <a:pPr marL="469900" indent="-469900">
              <a:buNone/>
              <a:defRPr/>
            </a:pPr>
            <a:r>
              <a:rPr lang="en-US" sz="2800" b="1" u="sng" dirty="0" smtClean="0">
                <a:latin typeface="Times New Roman" pitchFamily="18" charset="0"/>
                <a:cs typeface="Times New Roman" pitchFamily="18" charset="0"/>
              </a:rPr>
              <a:t>Disadvantages:</a:t>
            </a:r>
          </a:p>
          <a:p>
            <a:pPr marL="469900" indent="-469900">
              <a:buClr>
                <a:schemeClr val="tx1"/>
              </a:buClr>
              <a:buFont typeface="Wingdings" pitchFamily="2" charset="2"/>
              <a:buChar char="v"/>
              <a:defRPr/>
            </a:pPr>
            <a:r>
              <a:rPr lang="en-US" sz="2800" dirty="0" smtClean="0">
                <a:latin typeface="Times New Roman" pitchFamily="18" charset="0"/>
                <a:cs typeface="Times New Roman" pitchFamily="18" charset="0"/>
              </a:rPr>
              <a:t>Low rate of virus inactivation</a:t>
            </a:r>
          </a:p>
          <a:p>
            <a:pPr marL="469900" indent="-469900">
              <a:buClr>
                <a:schemeClr val="tx1"/>
              </a:buClr>
              <a:buFont typeface="Wingdings" pitchFamily="2" charset="2"/>
              <a:buChar char="v"/>
              <a:defRPr/>
            </a:pPr>
            <a:r>
              <a:rPr lang="en-US" sz="2800" dirty="0" smtClean="0">
                <a:latin typeface="Times New Roman" pitchFamily="18" charset="0"/>
                <a:cs typeface="Times New Roman" pitchFamily="18" charset="0"/>
              </a:rPr>
              <a:t>Lack of residual protection and removal of 100% bacteria- may lead to recontamination</a:t>
            </a:r>
          </a:p>
          <a:p>
            <a:pPr marL="469900" indent="-469900">
              <a:buClr>
                <a:schemeClr val="tx1"/>
              </a:buClr>
              <a:buFont typeface="Wingdings" pitchFamily="2" charset="2"/>
              <a:buChar char="v"/>
              <a:defRPr/>
            </a:pPr>
            <a:r>
              <a:rPr lang="en-US" sz="2800" dirty="0" smtClean="0">
                <a:latin typeface="Times New Roman" pitchFamily="18" charset="0"/>
                <a:cs typeface="Times New Roman" pitchFamily="18" charset="0"/>
              </a:rPr>
              <a:t>High initial cost</a:t>
            </a:r>
          </a:p>
          <a:p>
            <a:pPr marL="469900" indent="-469900">
              <a:buClr>
                <a:schemeClr val="tx1"/>
              </a:buClr>
              <a:buFont typeface="Wingdings" pitchFamily="2" charset="2"/>
              <a:buChar char="v"/>
              <a:defRPr/>
            </a:pPr>
            <a:r>
              <a:rPr lang="en-US" sz="2800" dirty="0" smtClean="0">
                <a:latin typeface="Times New Roman" pitchFamily="18" charset="0"/>
                <a:cs typeface="Times New Roman" pitchFamily="18" charset="0"/>
              </a:rPr>
              <a:t>Does not remove dissolved contaminants</a:t>
            </a:r>
          </a:p>
          <a:p>
            <a:pPr marL="469900" indent="-469900" eaLnBrk="1" hangingPunct="1">
              <a:defRPr/>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301624" y="228600"/>
            <a:ext cx="8461375" cy="619125"/>
          </a:xfrm>
        </p:spPr>
        <p:txBody>
          <a:bodyPr>
            <a:normAutofit fontScale="90000"/>
          </a:bodyPr>
          <a:lstStyle/>
          <a:p>
            <a:pPr algn="l" eaLnBrk="1" hangingPunct="1">
              <a:defRPr/>
            </a:pPr>
            <a:r>
              <a:rPr lang="en-US" sz="3600" b="1" dirty="0" smtClean="0">
                <a:latin typeface="Times New Roman" pitchFamily="18" charset="0"/>
                <a:cs typeface="Times New Roman" pitchFamily="18" charset="0"/>
              </a:rPr>
              <a:t>Bios and filter:</a:t>
            </a:r>
          </a:p>
        </p:txBody>
      </p:sp>
      <p:pic>
        <p:nvPicPr>
          <p:cNvPr id="22531" name="Picture 3" descr="biosandfilt"/>
          <p:cNvPicPr>
            <a:picLocks noGrp="1" noChangeAspect="1" noChangeArrowheads="1"/>
          </p:cNvPicPr>
          <p:nvPr>
            <p:ph idx="1"/>
          </p:nvPr>
        </p:nvPicPr>
        <p:blipFill>
          <a:blip r:embed="rId2"/>
          <a:srcRect/>
          <a:stretch>
            <a:fillRect/>
          </a:stretch>
        </p:blipFill>
        <p:spPr>
          <a:xfrm>
            <a:off x="5638800" y="1524000"/>
            <a:ext cx="3352800" cy="4038600"/>
          </a:xfrm>
        </p:spPr>
      </p:pic>
      <p:sp>
        <p:nvSpPr>
          <p:cNvPr id="34820" name="Rectangle 4"/>
          <p:cNvSpPr>
            <a:spLocks noChangeArrowheads="1"/>
          </p:cNvSpPr>
          <p:nvPr/>
        </p:nvSpPr>
        <p:spPr bwMode="auto">
          <a:xfrm>
            <a:off x="304800" y="1793875"/>
            <a:ext cx="4953000" cy="4378325"/>
          </a:xfrm>
          <a:prstGeom prst="rect">
            <a:avLst/>
          </a:prstGeom>
          <a:noFill/>
          <a:ln w="9525">
            <a:noFill/>
            <a:miter lim="800000"/>
            <a:headEnd/>
            <a:tailEnd/>
          </a:ln>
          <a:effectLst/>
        </p:spPr>
        <p:txBody>
          <a:bodyPr/>
          <a:lstStyle/>
          <a:p>
            <a:pPr marL="609600" indent="-609600" algn="just" eaLnBrk="1" hangingPunct="1">
              <a:buFont typeface="Wingdings" pitchFamily="2" charset="2"/>
              <a:buChar char="Ø"/>
              <a:defRPr/>
            </a:pPr>
            <a:r>
              <a:rPr lang="en-US" sz="2400" dirty="0" smtClean="0">
                <a:latin typeface="Times New Roman" pitchFamily="18" charset="0"/>
                <a:cs typeface="Times New Roman" pitchFamily="18" charset="0"/>
              </a:rPr>
              <a:t>It </a:t>
            </a:r>
            <a:r>
              <a:rPr lang="en-US" sz="2400" dirty="0">
                <a:latin typeface="Times New Roman" pitchFamily="18" charset="0"/>
                <a:cs typeface="Times New Roman" pitchFamily="18" charset="0"/>
              </a:rPr>
              <a:t>is simply a concrete container, enclosing layers of sand and gravel which trap and eliminate sediments, pathogens and other impurities from the water. </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algn="l" eaLnBrk="1" hangingPunct="1">
              <a:defRPr/>
            </a:pPr>
            <a:r>
              <a:rPr lang="en-US" sz="3600" b="1" dirty="0" smtClean="0">
                <a:latin typeface="Times New Roman" pitchFamily="18" charset="0"/>
                <a:cs typeface="Times New Roman" pitchFamily="18" charset="0"/>
              </a:rPr>
              <a:t>Cloth filter</a:t>
            </a:r>
          </a:p>
        </p:txBody>
      </p:sp>
      <p:pic>
        <p:nvPicPr>
          <p:cNvPr id="23555" name="Picture 3" descr="clothfilter1"/>
          <p:cNvPicPr>
            <a:picLocks noGrp="1" noChangeAspect="1" noChangeArrowheads="1"/>
          </p:cNvPicPr>
          <p:nvPr>
            <p:ph sz="half" idx="2"/>
          </p:nvPr>
        </p:nvPicPr>
        <p:blipFill>
          <a:blip r:embed="rId2"/>
          <a:srcRect/>
          <a:stretch>
            <a:fillRect/>
          </a:stretch>
        </p:blipFill>
        <p:spPr>
          <a:xfrm>
            <a:off x="6019800" y="3276600"/>
            <a:ext cx="2438400" cy="2667000"/>
          </a:xfrm>
          <a:noFill/>
        </p:spPr>
      </p:pic>
      <p:sp>
        <p:nvSpPr>
          <p:cNvPr id="37892" name="Rectangle 4"/>
          <p:cNvSpPr>
            <a:spLocks noGrp="1" noRot="1" noChangeArrowheads="1"/>
          </p:cNvSpPr>
          <p:nvPr>
            <p:ph type="body" sz="half" idx="1"/>
          </p:nvPr>
        </p:nvSpPr>
        <p:spPr>
          <a:xfrm>
            <a:off x="381000" y="1676400"/>
            <a:ext cx="7543800" cy="1219200"/>
          </a:xfrm>
        </p:spPr>
        <p:txBody>
          <a:bodyPr>
            <a:normAutofit/>
          </a:bodyPr>
          <a:lstStyle/>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A fine, thin cotton cloth is used to filter the water.</a:t>
            </a:r>
          </a:p>
          <a:p>
            <a:pPr marL="469900" indent="-469900" eaLnBrk="1" hangingPunct="1">
              <a:buFont typeface="Wingdings" pitchFamily="2" charset="2"/>
              <a:buChar char="Ø"/>
              <a:defRPr/>
            </a:pPr>
            <a:r>
              <a:rPr lang="en-US" sz="2400" dirty="0" smtClean="0">
                <a:latin typeface="Times New Roman" pitchFamily="18" charset="0"/>
                <a:cs typeface="Times New Roman" pitchFamily="18" charset="0"/>
              </a:rPr>
              <a:t>Helps in reducing suspended particles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normAutofit/>
          </a:bodyPr>
          <a:lstStyle/>
          <a:p>
            <a:pPr algn="l" eaLnBrk="1" hangingPunct="1">
              <a:defRPr/>
            </a:pPr>
            <a:r>
              <a:rPr lang="en-US" sz="3600" b="1" u="sng" dirty="0" smtClean="0">
                <a:latin typeface="Times New Roman" pitchFamily="18" charset="0"/>
                <a:cs typeface="Times New Roman" pitchFamily="18" charset="0"/>
              </a:rPr>
              <a:t>Disinfection:</a:t>
            </a:r>
          </a:p>
        </p:txBody>
      </p:sp>
      <p:sp>
        <p:nvSpPr>
          <p:cNvPr id="38915" name="Rectangle 3"/>
          <p:cNvSpPr>
            <a:spLocks noGrp="1" noRot="1" noChangeArrowheads="1"/>
          </p:cNvSpPr>
          <p:nvPr>
            <p:ph type="body" sz="half" idx="1"/>
          </p:nvPr>
        </p:nvSpPr>
        <p:spPr>
          <a:xfrm>
            <a:off x="609600" y="2438400"/>
            <a:ext cx="8229600" cy="2286000"/>
          </a:xfrm>
        </p:spPr>
        <p:txBody>
          <a:bodyPr>
            <a:normAutofit/>
          </a:bodyPr>
          <a:lstStyle/>
          <a:p>
            <a:pPr marL="609600" indent="-609600" eaLnBrk="1" hangingPunct="1">
              <a:buFont typeface="Wingdings" pitchFamily="2" charset="2"/>
              <a:buAutoNum type="arabicPeriod"/>
              <a:defRPr/>
            </a:pPr>
            <a:r>
              <a:rPr lang="en-US" sz="2400" dirty="0" smtClean="0">
                <a:latin typeface="Times New Roman" pitchFamily="18" charset="0"/>
                <a:cs typeface="Times New Roman" pitchFamily="18" charset="0"/>
              </a:rPr>
              <a:t>Physical disinfection: includes boiling and ultraviolet radiation.</a:t>
            </a:r>
          </a:p>
          <a:p>
            <a:pPr marL="609600" indent="-609600" eaLnBrk="1" hangingPunct="1">
              <a:buFont typeface="Wingdings" pitchFamily="2" charset="2"/>
              <a:buAutoNum type="arabicPeriod"/>
              <a:defRPr/>
            </a:pPr>
            <a:endParaRPr lang="en-US" sz="2400" dirty="0" smtClean="0">
              <a:latin typeface="Times New Roman" pitchFamily="18" charset="0"/>
              <a:cs typeface="Times New Roman" pitchFamily="18" charset="0"/>
            </a:endParaRPr>
          </a:p>
          <a:p>
            <a:pPr marL="609600" indent="-609600" eaLnBrk="1" hangingPunct="1">
              <a:buFont typeface="Wingdings" pitchFamily="2" charset="2"/>
              <a:buAutoNum type="arabicPeriod"/>
              <a:defRPr/>
            </a:pPr>
            <a:r>
              <a:rPr lang="en-US" sz="2400" dirty="0" smtClean="0">
                <a:latin typeface="Times New Roman" pitchFamily="18" charset="0"/>
                <a:cs typeface="Times New Roman" pitchFamily="18" charset="0"/>
              </a:rPr>
              <a:t>Chemical disinfection: includes addition of ozone, chlorine or its compounds.</a:t>
            </a:r>
          </a:p>
        </p:txBody>
      </p:sp>
      <p:pic>
        <p:nvPicPr>
          <p:cNvPr id="24580" name="Picture 4"/>
          <p:cNvPicPr>
            <a:picLocks noGrp="1" noChangeAspect="1" noChangeArrowheads="1"/>
          </p:cNvPicPr>
          <p:nvPr>
            <p:ph sz="half" idx="2"/>
          </p:nvPr>
        </p:nvPicPr>
        <p:blipFill>
          <a:blip r:embed="rId2"/>
          <a:srcRect/>
          <a:stretch>
            <a:fillRect/>
          </a:stretch>
        </p:blipFill>
        <p:spPr>
          <a:xfrm>
            <a:off x="3352800" y="914400"/>
            <a:ext cx="1600200" cy="1066800"/>
          </a:xfrm>
          <a:noFill/>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u="sng" dirty="0" smtClean="0">
                <a:latin typeface="Times New Roman" pitchFamily="18" charset="0"/>
                <a:cs typeface="Times New Roman" pitchFamily="18" charset="0"/>
              </a:rPr>
              <a:t>Chemical disinfection</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sz="2400" dirty="0" smtClean="0">
                <a:latin typeface="Times New Roman" pitchFamily="18" charset="0"/>
                <a:cs typeface="Times New Roman" pitchFamily="18" charset="0"/>
              </a:rPr>
              <a:t>Bleaching powder</a:t>
            </a:r>
          </a:p>
          <a:p>
            <a:pPr>
              <a:buFont typeface="Wingdings" pitchFamily="2" charset="2"/>
              <a:buChar char="Ø"/>
            </a:pPr>
            <a:r>
              <a:rPr lang="en-US" sz="2400" dirty="0" smtClean="0">
                <a:latin typeface="Times New Roman" pitchFamily="18" charset="0"/>
                <a:cs typeface="Times New Roman" pitchFamily="18" charset="0"/>
              </a:rPr>
              <a:t>Chlorine solution</a:t>
            </a:r>
          </a:p>
          <a:p>
            <a:pPr>
              <a:buFont typeface="Wingdings" pitchFamily="2" charset="2"/>
              <a:buChar char="Ø"/>
            </a:pPr>
            <a:r>
              <a:rPr lang="en-US" sz="2400" dirty="0" smtClean="0">
                <a:latin typeface="Times New Roman" pitchFamily="18" charset="0"/>
                <a:cs typeface="Times New Roman" pitchFamily="18" charset="0"/>
              </a:rPr>
              <a:t>High test hypochlorite (HTH)</a:t>
            </a:r>
          </a:p>
          <a:p>
            <a:pPr>
              <a:buFont typeface="Wingdings" pitchFamily="2" charset="2"/>
              <a:buChar char="Ø"/>
            </a:pPr>
            <a:r>
              <a:rPr lang="en-US" sz="2400" dirty="0" smtClean="0">
                <a:latin typeface="Times New Roman" pitchFamily="18" charset="0"/>
                <a:cs typeface="Times New Roman" pitchFamily="18" charset="0"/>
              </a:rPr>
              <a:t>Chlorine tablets</a:t>
            </a:r>
          </a:p>
          <a:p>
            <a:pPr>
              <a:buFont typeface="Wingdings" pitchFamily="2" charset="2"/>
              <a:buChar char="Ø"/>
            </a:pPr>
            <a:r>
              <a:rPr lang="en-US" sz="2400" dirty="0" smtClean="0">
                <a:latin typeface="Times New Roman" pitchFamily="18" charset="0"/>
                <a:cs typeface="Times New Roman" pitchFamily="18" charset="0"/>
              </a:rPr>
              <a:t>Iodine solution</a:t>
            </a:r>
          </a:p>
          <a:p>
            <a:pPr>
              <a:buFont typeface="Wingdings" pitchFamily="2" charset="2"/>
              <a:buChar char="Ø"/>
            </a:pPr>
            <a:r>
              <a:rPr lang="en-US" sz="2400" dirty="0" smtClean="0">
                <a:latin typeface="Times New Roman" pitchFamily="18" charset="0"/>
                <a:cs typeface="Times New Roman" pitchFamily="18" charset="0"/>
              </a:rPr>
              <a:t>Potassium permanganate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7989404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latin typeface="Times New Roman" pitchFamily="18" charset="0"/>
                <a:cs typeface="Times New Roman" pitchFamily="18" charset="0"/>
              </a:rPr>
              <a:t>Bleaching powder</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3505200"/>
          </a:xfrm>
        </p:spPr>
        <p:txBody>
          <a:bodyPr>
            <a:normAutofit/>
          </a:bodyPr>
          <a:lstStyle/>
          <a:p>
            <a:pPr>
              <a:buFont typeface="Wingdings" pitchFamily="2" charset="2"/>
              <a:buChar char="Ø"/>
            </a:pPr>
            <a:r>
              <a:rPr lang="en-US" sz="2400" dirty="0">
                <a:latin typeface="Times New Roman" pitchFamily="18" charset="0"/>
                <a:cs typeface="Times New Roman" pitchFamily="18" charset="0"/>
              </a:rPr>
              <a:t>chlorinated lime containing 33% </a:t>
            </a:r>
            <a:r>
              <a:rPr lang="en-US" sz="2400" dirty="0" smtClean="0">
                <a:latin typeface="Times New Roman" pitchFamily="18" charset="0"/>
                <a:cs typeface="Times New Roman" pitchFamily="18" charset="0"/>
              </a:rPr>
              <a:t>chlorine</a:t>
            </a:r>
          </a:p>
          <a:p>
            <a:pPr>
              <a:buFont typeface="Wingdings" pitchFamily="2" charset="2"/>
              <a:buChar char="Ø"/>
            </a:pPr>
            <a:r>
              <a:rPr lang="en-US" sz="2400" dirty="0" smtClean="0">
                <a:latin typeface="Times New Roman" pitchFamily="18" charset="0"/>
                <a:cs typeface="Times New Roman" pitchFamily="18" charset="0"/>
              </a:rPr>
              <a:t>unstable </a:t>
            </a:r>
            <a:r>
              <a:rPr lang="en-US" sz="2400" dirty="0">
                <a:latin typeface="Times New Roman" pitchFamily="18" charset="0"/>
                <a:cs typeface="Times New Roman" pitchFamily="18" charset="0"/>
              </a:rPr>
              <a:t>and looses chlorine on exposure to air, light and moisture</a:t>
            </a:r>
          </a:p>
          <a:p>
            <a:pPr>
              <a:buFont typeface="Wingdings" pitchFamily="2" charset="2"/>
              <a:buChar char="Ø"/>
            </a:pPr>
            <a:r>
              <a:rPr lang="en-US" sz="2400" dirty="0" smtClean="0">
                <a:latin typeface="Times New Roman" pitchFamily="18" charset="0"/>
                <a:cs typeface="Times New Roman" pitchFamily="18" charset="0"/>
              </a:rPr>
              <a:t>Should be stored in a cool, dry and dark place in a closed container resistant to corrosion</a:t>
            </a:r>
          </a:p>
          <a:p>
            <a:pPr>
              <a:buFont typeface="Wingdings" pitchFamily="2" charset="2"/>
              <a:buChar char="Ø"/>
            </a:pPr>
            <a:r>
              <a:rPr lang="en-US" sz="2400" dirty="0" smtClean="0">
                <a:latin typeface="Times New Roman" pitchFamily="18" charset="0"/>
                <a:cs typeface="Times New Roman" pitchFamily="18" charset="0"/>
              </a:rPr>
              <a:t>The principle is to maintain a free residual chlorine of 0.5 mg/l in the water after a contact period of 1 hour</a:t>
            </a:r>
          </a:p>
          <a:p>
            <a:pPr>
              <a:buFont typeface="Wingdings" pitchFamily="2" charset="2"/>
              <a:buChar char="Ø"/>
            </a:pPr>
            <a:r>
              <a:rPr lang="en-US" sz="2400" dirty="0" smtClean="0">
                <a:latin typeface="Times New Roman" pitchFamily="18" charset="0"/>
                <a:cs typeface="Times New Roman" pitchFamily="18" charset="0"/>
              </a:rPr>
              <a:t>Not suitable for highly polluted water</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4144557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normAutofit/>
          </a:bodyPr>
          <a:lstStyle/>
          <a:p>
            <a:pPr algn="l"/>
            <a:r>
              <a:rPr lang="en-US" sz="3600" b="1" dirty="0" smtClean="0">
                <a:latin typeface="Times New Roman" pitchFamily="18" charset="0"/>
                <a:cs typeface="Times New Roman" pitchFamily="18" charset="0"/>
              </a:rPr>
              <a:t>Chlorine solution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2400" dirty="0" smtClean="0">
                <a:latin typeface="Times New Roman" pitchFamily="18" charset="0"/>
                <a:cs typeface="Times New Roman" pitchFamily="18" charset="0"/>
              </a:rPr>
              <a:t>Can be prepared from bleaching powder or available as chlorine solution in market</a:t>
            </a:r>
          </a:p>
          <a:p>
            <a:pPr>
              <a:buFont typeface="Wingdings" pitchFamily="2" charset="2"/>
              <a:buChar char="Ø"/>
            </a:pPr>
            <a:r>
              <a:rPr lang="en-US" sz="2400" dirty="0" smtClean="0">
                <a:latin typeface="Times New Roman" pitchFamily="18" charset="0"/>
                <a:cs typeface="Times New Roman" pitchFamily="18" charset="0"/>
              </a:rPr>
              <a:t>Degraded on exposure to air, light and moisture</a:t>
            </a:r>
          </a:p>
          <a:p>
            <a:pPr>
              <a:buFont typeface="Wingdings" pitchFamily="2" charset="2"/>
              <a:buChar char="Ø"/>
            </a:pPr>
            <a:r>
              <a:rPr lang="en-US" sz="2400" dirty="0" smtClean="0">
                <a:latin typeface="Times New Roman" pitchFamily="18" charset="0"/>
                <a:cs typeface="Times New Roman" pitchFamily="18" charset="0"/>
              </a:rPr>
              <a:t>Should be stored in a cool, dry and dark place in a closed container</a:t>
            </a:r>
          </a:p>
          <a:p>
            <a:endParaRPr lang="en-US" dirty="0"/>
          </a:p>
        </p:txBody>
      </p:sp>
    </p:spTree>
    <p:extLst>
      <p:ext uri="{BB962C8B-B14F-4D97-AF65-F5344CB8AC3E}">
        <p14:creationId xmlns:p14="http://schemas.microsoft.com/office/powerpoint/2010/main" xmlns="" val="225716166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sz="3200" b="1" dirty="0" smtClean="0">
                <a:latin typeface="Times New Roman" pitchFamily="18" charset="0"/>
                <a:cs typeface="Times New Roman" pitchFamily="18" charset="0"/>
              </a:rPr>
              <a:t>High test hypochlorite (HTH)</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381000" y="990600"/>
            <a:ext cx="8305800" cy="1447800"/>
          </a:xfrm>
        </p:spPr>
        <p:txBody>
          <a:bodyPr>
            <a:normAutofit/>
          </a:bodyPr>
          <a:lstStyle/>
          <a:p>
            <a:pPr>
              <a:buFont typeface="Wingdings" pitchFamily="2" charset="2"/>
              <a:buChar char="Ø"/>
            </a:pPr>
            <a:r>
              <a:rPr lang="en-US" sz="2400" dirty="0" smtClean="0">
                <a:latin typeface="Times New Roman" pitchFamily="18" charset="0"/>
                <a:cs typeface="Times New Roman" pitchFamily="18" charset="0"/>
              </a:rPr>
              <a:t>Also called </a:t>
            </a:r>
            <a:r>
              <a:rPr lang="en-US" sz="2400" dirty="0" err="1" smtClean="0">
                <a:latin typeface="Times New Roman" pitchFamily="18" charset="0"/>
                <a:cs typeface="Times New Roman" pitchFamily="18" charset="0"/>
              </a:rPr>
              <a:t>perchloron</a:t>
            </a: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Calcium compound containing 60 to 70% of available chlorine</a:t>
            </a:r>
          </a:p>
          <a:p>
            <a:pPr>
              <a:buFont typeface="Wingdings" pitchFamily="2" charset="2"/>
              <a:buChar char="Ø"/>
            </a:pPr>
            <a:r>
              <a:rPr lang="en-US" sz="2400" dirty="0" smtClean="0">
                <a:latin typeface="Times New Roman" pitchFamily="18" charset="0"/>
                <a:cs typeface="Times New Roman" pitchFamily="18" charset="0"/>
              </a:rPr>
              <a:t>More stable than bleaching powder</a:t>
            </a:r>
          </a:p>
          <a:p>
            <a:endParaRPr lang="en-US" dirty="0"/>
          </a:p>
        </p:txBody>
      </p:sp>
      <p:sp>
        <p:nvSpPr>
          <p:cNvPr id="7" name="Rectangle 6"/>
          <p:cNvSpPr/>
          <p:nvPr/>
        </p:nvSpPr>
        <p:spPr>
          <a:xfrm>
            <a:off x="381000" y="2895600"/>
            <a:ext cx="83058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sz="2400" dirty="0" smtClean="0">
                <a:solidFill>
                  <a:schemeClr val="tx1"/>
                </a:solidFill>
                <a:latin typeface="Times New Roman" pitchFamily="18" charset="0"/>
                <a:cs typeface="Times New Roman" pitchFamily="18" charset="0"/>
              </a:rPr>
              <a:t>Can be used in small scale</a:t>
            </a:r>
          </a:p>
          <a:p>
            <a:pPr>
              <a:buFont typeface="Wingdings" pitchFamily="2" charset="2"/>
              <a:buChar char="Ø"/>
            </a:pPr>
            <a:r>
              <a:rPr lang="en-US" sz="2400" dirty="0" smtClean="0">
                <a:solidFill>
                  <a:schemeClr val="tx1"/>
                </a:solidFill>
                <a:latin typeface="Times New Roman" pitchFamily="18" charset="0"/>
                <a:cs typeface="Times New Roman" pitchFamily="18" charset="0"/>
              </a:rPr>
              <a:t>Tablets available in market are expensive</a:t>
            </a:r>
            <a:endParaRPr lang="en-US" sz="2400" dirty="0">
              <a:solidFill>
                <a:schemeClr val="tx1"/>
              </a:solidFill>
              <a:latin typeface="Times New Roman" pitchFamily="18" charset="0"/>
              <a:cs typeface="Times New Roman" pitchFamily="18" charset="0"/>
            </a:endParaRPr>
          </a:p>
        </p:txBody>
      </p:sp>
      <p:sp>
        <p:nvSpPr>
          <p:cNvPr id="8" name="Rectangle 7"/>
          <p:cNvSpPr/>
          <p:nvPr/>
        </p:nvSpPr>
        <p:spPr>
          <a:xfrm>
            <a:off x="457200" y="2362200"/>
            <a:ext cx="5181600" cy="584775"/>
          </a:xfrm>
          <a:prstGeom prst="rect">
            <a:avLst/>
          </a:prstGeom>
        </p:spPr>
        <p:txBody>
          <a:bodyPr wrap="square">
            <a:spAutoFit/>
          </a:bodyPr>
          <a:lstStyle/>
          <a:p>
            <a:r>
              <a:rPr lang="en-US" sz="3200" b="1" dirty="0" smtClean="0">
                <a:latin typeface="Times New Roman" pitchFamily="18" charset="0"/>
                <a:cs typeface="Times New Roman" pitchFamily="18" charset="0"/>
              </a:rPr>
              <a:t>Chlorine tablets</a:t>
            </a:r>
            <a:endParaRPr lang="en-US" sz="3200" b="1" dirty="0">
              <a:latin typeface="Times New Roman" pitchFamily="18" charset="0"/>
              <a:cs typeface="Times New Roman" pitchFamily="18" charset="0"/>
            </a:endParaRPr>
          </a:p>
        </p:txBody>
      </p:sp>
      <p:sp>
        <p:nvSpPr>
          <p:cNvPr id="9" name="Title 1"/>
          <p:cNvSpPr txBox="1">
            <a:spLocks/>
          </p:cNvSpPr>
          <p:nvPr/>
        </p:nvSpPr>
        <p:spPr>
          <a:xfrm>
            <a:off x="381000" y="3886200"/>
            <a:ext cx="8229600" cy="563562"/>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Iodine solution</a:t>
            </a:r>
            <a:endParaRPr kumimoji="0" lang="en-US" sz="32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10" name="Content Placeholder 2"/>
          <p:cNvSpPr txBox="1">
            <a:spLocks/>
          </p:cNvSpPr>
          <p:nvPr/>
        </p:nvSpPr>
        <p:spPr>
          <a:xfrm>
            <a:off x="381000" y="4572000"/>
            <a:ext cx="8229600" cy="17525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Emergency disinfection</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2 drops of 2% ethanol-solution of iodine can disinfect 1 litre of water after a contact period of 20 to 30 minutes</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Disadvantages: expensive; metabolically active</a:t>
            </a:r>
            <a:endPar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xmlns="" val="75098366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143000"/>
          </a:xfrm>
        </p:spPr>
        <p:txBody>
          <a:bodyPr>
            <a:normAutofit/>
          </a:bodyPr>
          <a:lstStyle/>
          <a:p>
            <a:pPr algn="l"/>
            <a:r>
              <a:rPr lang="en-US" sz="3600" b="1" dirty="0" smtClean="0">
                <a:latin typeface="Times New Roman" pitchFamily="18" charset="0"/>
                <a:cs typeface="Times New Roman" pitchFamily="18" charset="0"/>
              </a:rPr>
              <a:t>Potassium permanganate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2895600"/>
          </a:xfrm>
        </p:spPr>
        <p:txBody>
          <a:bodyPr>
            <a:normAutofit/>
          </a:bodyPr>
          <a:lstStyle/>
          <a:p>
            <a:pPr>
              <a:buFont typeface="Wingdings" pitchFamily="2" charset="2"/>
              <a:buChar char="Ø"/>
            </a:pPr>
            <a:r>
              <a:rPr lang="en-US" sz="2400" dirty="0" smtClean="0">
                <a:latin typeface="Times New Roman" pitchFamily="18" charset="0"/>
                <a:cs typeface="Times New Roman" pitchFamily="18" charset="0"/>
              </a:rPr>
              <a:t>Strong </a:t>
            </a:r>
            <a:r>
              <a:rPr lang="en-US" sz="2400" dirty="0" err="1" smtClean="0">
                <a:latin typeface="Times New Roman" pitchFamily="18" charset="0"/>
                <a:cs typeface="Times New Roman" pitchFamily="18" charset="0"/>
              </a:rPr>
              <a:t>oxidising</a:t>
            </a:r>
            <a:r>
              <a:rPr lang="en-US" sz="2400" dirty="0" smtClean="0">
                <a:latin typeface="Times New Roman" pitchFamily="18" charset="0"/>
                <a:cs typeface="Times New Roman" pitchFamily="18" charset="0"/>
              </a:rPr>
              <a:t> agent but not a powerful disinfectant</a:t>
            </a:r>
          </a:p>
          <a:p>
            <a:pPr>
              <a:buFont typeface="Wingdings" pitchFamily="2" charset="2"/>
              <a:buChar char="Ø"/>
            </a:pPr>
            <a:r>
              <a:rPr lang="en-US" sz="2400" dirty="0" smtClean="0">
                <a:latin typeface="Times New Roman" pitchFamily="18" charset="0"/>
                <a:cs typeface="Times New Roman" pitchFamily="18" charset="0"/>
              </a:rPr>
              <a:t>Once popular but not used nowadays</a:t>
            </a:r>
          </a:p>
          <a:p>
            <a:pPr>
              <a:buFont typeface="Wingdings" pitchFamily="2" charset="2"/>
              <a:buChar char="Ø"/>
            </a:pPr>
            <a:r>
              <a:rPr lang="en-US" sz="2400" dirty="0" smtClean="0">
                <a:latin typeface="Times New Roman" pitchFamily="18" charset="0"/>
                <a:cs typeface="Times New Roman" pitchFamily="18" charset="0"/>
              </a:rPr>
              <a:t>Effective against Vibrio </a:t>
            </a:r>
            <a:r>
              <a:rPr lang="en-US" sz="2400" dirty="0" err="1" smtClean="0">
                <a:latin typeface="Times New Roman" pitchFamily="18" charset="0"/>
                <a:cs typeface="Times New Roman" pitchFamily="18" charset="0"/>
              </a:rPr>
              <a:t>cholerae</a:t>
            </a: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Changes the </a:t>
            </a:r>
            <a:r>
              <a:rPr lang="en-US" sz="2400" dirty="0" err="1" smtClean="0">
                <a:latin typeface="Times New Roman" pitchFamily="18" charset="0"/>
                <a:cs typeface="Times New Roman" pitchFamily="18" charset="0"/>
              </a:rPr>
              <a:t>colour</a:t>
            </a:r>
            <a:r>
              <a:rPr lang="en-US" sz="2400" dirty="0" smtClean="0">
                <a:latin typeface="Times New Roman" pitchFamily="18" charset="0"/>
                <a:cs typeface="Times New Roman" pitchFamily="18" charset="0"/>
              </a:rPr>
              <a:t>, smell and taste of water</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21548059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body" idx="1"/>
          </p:nvPr>
        </p:nvSpPr>
        <p:spPr>
          <a:xfrm>
            <a:off x="533400" y="457200"/>
            <a:ext cx="8153400" cy="5943600"/>
          </a:xfrm>
          <a:noFill/>
        </p:spPr>
        <p:txBody>
          <a:bodyPr>
            <a:normAutofit/>
          </a:bodyPr>
          <a:lstStyle/>
          <a:p>
            <a:pPr marL="469900" indent="-469900" eaLnBrk="1" hangingPunct="1">
              <a:buClr>
                <a:srgbClr val="990033"/>
              </a:buClr>
              <a:buNone/>
              <a:defRPr/>
            </a:pPr>
            <a:r>
              <a:rPr lang="en-GB" b="1" u="sng" dirty="0" smtClean="0">
                <a:latin typeface="Times New Roman" pitchFamily="18" charset="0"/>
                <a:cs typeface="Times New Roman" pitchFamily="18" charset="0"/>
              </a:rPr>
              <a:t>Advantages of chlorination:</a:t>
            </a:r>
          </a:p>
          <a:p>
            <a:pPr marL="469900" indent="-469900" eaLnBrk="1" hangingPunct="1">
              <a:buClr>
                <a:srgbClr val="990033"/>
              </a:buClr>
              <a:buFont typeface="Wingdings" pitchFamily="2" charset="2"/>
              <a:buChar char="Ø"/>
              <a:defRPr/>
            </a:pPr>
            <a:r>
              <a:rPr lang="en-GB" sz="2400" dirty="0" smtClean="0">
                <a:latin typeface="Times New Roman" pitchFamily="18" charset="0"/>
                <a:cs typeface="Times New Roman" pitchFamily="18" charset="0"/>
              </a:rPr>
              <a:t>Proper chlorination will kill bacteria</a:t>
            </a:r>
          </a:p>
          <a:p>
            <a:pPr marL="469900" indent="-469900" eaLnBrk="1" hangingPunct="1">
              <a:buClr>
                <a:srgbClr val="990033"/>
              </a:buClr>
              <a:buFont typeface="Wingdings" pitchFamily="2" charset="2"/>
              <a:buChar char="Ø"/>
              <a:defRPr/>
            </a:pPr>
            <a:r>
              <a:rPr lang="en-US" sz="2400" dirty="0" smtClean="0">
                <a:latin typeface="Times New Roman" pitchFamily="18" charset="0"/>
                <a:cs typeface="Times New Roman" pitchFamily="18" charset="0"/>
                <a:sym typeface="Wingdings" pitchFamily="2" charset="2"/>
              </a:rPr>
              <a:t>C</a:t>
            </a:r>
            <a:r>
              <a:rPr lang="en-GB" sz="2400" dirty="0" smtClean="0">
                <a:latin typeface="Times New Roman" pitchFamily="18" charset="0"/>
                <a:cs typeface="Times New Roman" pitchFamily="18" charset="0"/>
                <a:sym typeface="Wingdings" pitchFamily="2" charset="2"/>
              </a:rPr>
              <a:t>an remove large amounts of iron from water by adding chlorine to oxidize the </a:t>
            </a:r>
            <a:r>
              <a:rPr lang="en-US" sz="2400" dirty="0" smtClean="0">
                <a:latin typeface="Times New Roman" pitchFamily="18" charset="0"/>
                <a:cs typeface="Times New Roman" pitchFamily="18" charset="0"/>
                <a:sym typeface="Wingdings" pitchFamily="2" charset="2"/>
              </a:rPr>
              <a:t> </a:t>
            </a:r>
            <a:r>
              <a:rPr lang="en-GB" sz="2400" dirty="0" smtClean="0">
                <a:latin typeface="Times New Roman" pitchFamily="18" charset="0"/>
                <a:cs typeface="Times New Roman" pitchFamily="18" charset="0"/>
                <a:sym typeface="Wingdings" pitchFamily="2" charset="2"/>
              </a:rPr>
              <a:t>clear</a:t>
            </a:r>
            <a:r>
              <a:rPr lang="en-US" sz="2400" dirty="0" smtClean="0">
                <a:latin typeface="Times New Roman" pitchFamily="18" charset="0"/>
                <a:cs typeface="Times New Roman" pitchFamily="18" charset="0"/>
                <a:sym typeface="Wingdings" pitchFamily="2" charset="2"/>
              </a:rPr>
              <a:t> </a:t>
            </a:r>
            <a:r>
              <a:rPr lang="en-GB" sz="2400" dirty="0" smtClean="0">
                <a:latin typeface="Times New Roman" pitchFamily="18" charset="0"/>
                <a:cs typeface="Times New Roman" pitchFamily="18" charset="0"/>
                <a:sym typeface="Wingdings" pitchFamily="2" charset="2"/>
              </a:rPr>
              <a:t>soluble iron into the filterable reddish insoluble form</a:t>
            </a:r>
            <a:endParaRPr lang="en-US" sz="2400" dirty="0" smtClean="0">
              <a:latin typeface="Times New Roman" pitchFamily="18" charset="0"/>
              <a:cs typeface="Times New Roman" pitchFamily="18" charset="0"/>
              <a:sym typeface="Wingdings" pitchFamily="2" charset="2"/>
            </a:endParaRPr>
          </a:p>
          <a:p>
            <a:pPr marL="469900" indent="-469900" eaLnBrk="1" hangingPunct="1">
              <a:buClr>
                <a:srgbClr val="990033"/>
              </a:buClr>
              <a:buFont typeface="Wingdings" pitchFamily="2" charset="2"/>
              <a:buChar char="Ø"/>
              <a:defRPr/>
            </a:pPr>
            <a:r>
              <a:rPr lang="en-GB" sz="2400" dirty="0" smtClean="0">
                <a:latin typeface="Times New Roman" pitchFamily="18" charset="0"/>
                <a:cs typeface="Times New Roman" pitchFamily="18" charset="0"/>
                <a:sym typeface="Wingdings" pitchFamily="2" charset="2"/>
              </a:rPr>
              <a:t>Chlorine helps remove manganese and hydrogen sulphide in the same way</a:t>
            </a:r>
          </a:p>
          <a:p>
            <a:pPr marL="469900" indent="-469900">
              <a:buClr>
                <a:srgbClr val="6600CC"/>
              </a:buClr>
              <a:buNone/>
              <a:defRPr/>
            </a:pPr>
            <a:r>
              <a:rPr lang="en-GB" sz="2600" b="1" u="sng" dirty="0" smtClean="0">
                <a:latin typeface="Times New Roman" pitchFamily="18" charset="0"/>
                <a:cs typeface="Times New Roman" pitchFamily="18" charset="0"/>
              </a:rPr>
              <a:t>Disadvantages  of chlorination:</a:t>
            </a:r>
          </a:p>
          <a:p>
            <a:pPr marL="469900" indent="-469900" algn="just">
              <a:buClr>
                <a:srgbClr val="6600CC"/>
              </a:buClr>
              <a:buFont typeface="Wingdings" pitchFamily="2" charset="2"/>
              <a:buChar char="Ø"/>
              <a:defRPr/>
            </a:pPr>
            <a:r>
              <a:rPr lang="en-GB" sz="2400" dirty="0" smtClean="0">
                <a:latin typeface="Times New Roman" pitchFamily="18" charset="0"/>
                <a:cs typeface="Times New Roman" pitchFamily="18" charset="0"/>
                <a:sym typeface="Wingdings" pitchFamily="2" charset="2"/>
              </a:rPr>
              <a:t>Adding chlorine may prevent nitrates from being reduced to the toxic nitrite form only</a:t>
            </a:r>
            <a:endParaRPr lang="en-US" sz="2400" dirty="0" smtClean="0">
              <a:latin typeface="Times New Roman" pitchFamily="18" charset="0"/>
              <a:cs typeface="Times New Roman" pitchFamily="18" charset="0"/>
              <a:sym typeface="Wingdings" pitchFamily="2" charset="2"/>
            </a:endParaRPr>
          </a:p>
          <a:p>
            <a:pPr marL="469900" indent="-469900" algn="just">
              <a:buClr>
                <a:srgbClr val="6600CC"/>
              </a:buClr>
              <a:buFont typeface="Wingdings" pitchFamily="2" charset="2"/>
              <a:buChar char="Ø"/>
              <a:defRPr/>
            </a:pPr>
            <a:r>
              <a:rPr lang="en-US" sz="2400" dirty="0" smtClean="0">
                <a:latin typeface="Times New Roman" pitchFamily="18" charset="0"/>
                <a:cs typeface="Times New Roman" pitchFamily="18" charset="0"/>
                <a:sym typeface="Wingdings" pitchFamily="2" charset="2"/>
              </a:rPr>
              <a:t>I</a:t>
            </a:r>
            <a:r>
              <a:rPr lang="en-GB" sz="2400" dirty="0" smtClean="0">
                <a:latin typeface="Times New Roman" pitchFamily="18" charset="0"/>
                <a:cs typeface="Times New Roman" pitchFamily="18" charset="0"/>
                <a:sym typeface="Wingdings" pitchFamily="2" charset="2"/>
              </a:rPr>
              <a:t>f the concentration is great enough the water will taste bad so </a:t>
            </a:r>
            <a:r>
              <a:rPr lang="en-US" sz="2400" dirty="0" smtClean="0">
                <a:latin typeface="Times New Roman" pitchFamily="18" charset="0"/>
                <a:cs typeface="Times New Roman" pitchFamily="18" charset="0"/>
                <a:sym typeface="Wingdings" pitchFamily="2" charset="2"/>
              </a:rPr>
              <a:t>that</a:t>
            </a:r>
            <a:r>
              <a:rPr lang="en-GB" sz="2400" dirty="0" smtClean="0">
                <a:latin typeface="Times New Roman" pitchFamily="18" charset="0"/>
                <a:cs typeface="Times New Roman" pitchFamily="18" charset="0"/>
                <a:sym typeface="Wingdings" pitchFamily="2" charset="2"/>
              </a:rPr>
              <a:t> consumption may be reduced</a:t>
            </a:r>
            <a:endParaRPr lang="en-US" sz="2400" dirty="0" smtClean="0">
              <a:latin typeface="Times New Roman" pitchFamily="18" charset="0"/>
              <a:cs typeface="Times New Roman" pitchFamily="18" charset="0"/>
            </a:endParaRPr>
          </a:p>
          <a:p>
            <a:pPr marL="469900" indent="-469900" eaLnBrk="1" hangingPunct="1">
              <a:buClr>
                <a:srgbClr val="990033"/>
              </a:buClr>
              <a:defRPr/>
            </a:pPr>
            <a:endParaRPr lang="en-US" sz="700" dirty="0" smtClean="0">
              <a:latin typeface="Times New Roman" pitchFamily="18" charset="0"/>
              <a:cs typeface="Times New Roman" pitchFamily="18" charset="0"/>
            </a:endParaRPr>
          </a:p>
        </p:txBody>
      </p:sp>
      <p:pic>
        <p:nvPicPr>
          <p:cNvPr id="4" name="Picture 4" descr="Nepal_ENPHO-Piyush_Bottle"/>
          <p:cNvPicPr>
            <a:picLocks noChangeAspect="1" noChangeArrowheads="1"/>
          </p:cNvPicPr>
          <p:nvPr/>
        </p:nvPicPr>
        <p:blipFill>
          <a:blip r:embed="rId2" cstate="print"/>
          <a:srcRect/>
          <a:stretch>
            <a:fillRect/>
          </a:stretch>
        </p:blipFill>
        <p:spPr>
          <a:xfrm>
            <a:off x="6248400" y="381000"/>
            <a:ext cx="838200" cy="8382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548188" y="3386138"/>
            <a:ext cx="47625" cy="85725"/>
          </a:xfrm>
          <a:prstGeom prst="rect">
            <a:avLst/>
          </a:prstGeom>
          <a:noFill/>
          <a:ln w="9525">
            <a:noFill/>
            <a:miter lim="800000"/>
            <a:headEnd/>
            <a:tailEnd/>
          </a:ln>
          <a:effectLst/>
        </p:spPr>
      </p:pic>
      <p:pic>
        <p:nvPicPr>
          <p:cNvPr id="1028" name="Picture 4" descr="C:\Users\dell\Desktop\Untitledoo.png"/>
          <p:cNvPicPr>
            <a:picLocks noChangeAspect="1" noChangeArrowheads="1"/>
          </p:cNvPicPr>
          <p:nvPr/>
        </p:nvPicPr>
        <p:blipFill>
          <a:blip r:embed="rId3"/>
          <a:srcRect/>
          <a:stretch>
            <a:fillRect/>
          </a:stretch>
        </p:blipFill>
        <p:spPr bwMode="auto">
          <a:xfrm>
            <a:off x="304800" y="304800"/>
            <a:ext cx="8534400" cy="6172200"/>
          </a:xfrm>
          <a:prstGeom prst="rect">
            <a:avLst/>
          </a:prstGeom>
          <a:noFill/>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8674" name="Picture 2" descr="sodis_pic"/>
          <p:cNvPicPr>
            <a:picLocks noGrp="1" noChangeAspect="1" noChangeArrowheads="1"/>
          </p:cNvPicPr>
          <p:nvPr>
            <p:ph sz="quarter" idx="2"/>
          </p:nvPr>
        </p:nvPicPr>
        <p:blipFill>
          <a:blip r:embed="rId2"/>
          <a:srcRect/>
          <a:stretch>
            <a:fillRect/>
          </a:stretch>
        </p:blipFill>
        <p:spPr>
          <a:xfrm>
            <a:off x="152400" y="152400"/>
            <a:ext cx="2819400" cy="1600200"/>
          </a:xfrm>
          <a:noFill/>
        </p:spPr>
      </p:pic>
      <p:pic>
        <p:nvPicPr>
          <p:cNvPr id="28675" name="Picture 3"/>
          <p:cNvPicPr>
            <a:picLocks noGrp="1" noChangeAspect="1" noChangeArrowheads="1"/>
          </p:cNvPicPr>
          <p:nvPr>
            <p:ph sz="quarter" idx="3"/>
          </p:nvPr>
        </p:nvPicPr>
        <p:blipFill>
          <a:blip r:embed="rId3"/>
          <a:srcRect/>
          <a:stretch>
            <a:fillRect/>
          </a:stretch>
        </p:blipFill>
        <p:spPr>
          <a:xfrm>
            <a:off x="4114800" y="152401"/>
            <a:ext cx="4876800" cy="2819399"/>
          </a:xfrm>
          <a:noFill/>
        </p:spPr>
      </p:pic>
      <p:sp>
        <p:nvSpPr>
          <p:cNvPr id="43012" name="Rectangle 4"/>
          <p:cNvSpPr>
            <a:spLocks noGrp="1" noRot="1" noChangeArrowheads="1"/>
          </p:cNvSpPr>
          <p:nvPr>
            <p:ph type="body" sz="half" idx="1"/>
          </p:nvPr>
        </p:nvSpPr>
        <p:spPr>
          <a:xfrm>
            <a:off x="228600" y="3124200"/>
            <a:ext cx="8458200" cy="3352800"/>
          </a:xfrm>
          <a:solidFill>
            <a:schemeClr val="bg1"/>
          </a:solidFill>
        </p:spPr>
        <p:txBody>
          <a:bodyPr>
            <a:normAutofit lnSpcReduction="10000"/>
          </a:bodyPr>
          <a:lstStyle/>
          <a:p>
            <a:pPr marL="469900" indent="-469900" algn="just" eaLnBrk="1" hangingPunct="1">
              <a:buFont typeface="Wingdings" pitchFamily="2" charset="2"/>
              <a:buNone/>
              <a:defRPr/>
            </a:pPr>
            <a:r>
              <a:rPr lang="en-US" sz="2800" b="1" dirty="0" smtClean="0"/>
              <a:t>	</a:t>
            </a:r>
            <a:r>
              <a:rPr lang="en-US" sz="2800" b="1" dirty="0" smtClean="0">
                <a:latin typeface="Times New Roman" pitchFamily="18" charset="0"/>
                <a:cs typeface="Times New Roman" pitchFamily="18" charset="0"/>
              </a:rPr>
              <a:t>Solar Disinfection (SODIS) </a:t>
            </a:r>
          </a:p>
          <a:p>
            <a:pPr marL="469900" indent="-469900" algn="just" eaLnBrk="1" hangingPunct="1">
              <a:buFont typeface="Wingdings" pitchFamily="2" charset="2"/>
              <a:buNone/>
              <a:defRPr/>
            </a:pPr>
            <a:r>
              <a:rPr lang="en-US" sz="2800" b="1" dirty="0" smtClean="0"/>
              <a:t>	-</a:t>
            </a:r>
            <a:r>
              <a:rPr lang="en-US" sz="2400" dirty="0" smtClean="0">
                <a:latin typeface="Times New Roman" pitchFamily="18" charset="0"/>
                <a:cs typeface="Times New Roman" pitchFamily="18" charset="0"/>
              </a:rPr>
              <a:t>simple, low cost and effective technology for disinfecting water at household level. </a:t>
            </a:r>
          </a:p>
          <a:p>
            <a:pPr marL="469900" indent="-469900" algn="just" eaLnBrk="1" hangingPunct="1">
              <a:buFont typeface="Wingdings" pitchFamily="2" charset="2"/>
              <a:buNone/>
              <a:defRPr/>
            </a:pPr>
            <a:endParaRPr lang="en-US" sz="2400" dirty="0" smtClean="0">
              <a:latin typeface="Times New Roman" pitchFamily="18" charset="0"/>
              <a:cs typeface="Times New Roman" pitchFamily="18" charset="0"/>
            </a:endParaRPr>
          </a:p>
          <a:p>
            <a:pPr marL="469900" indent="-469900" algn="just" eaLnBrk="1" hangingPunct="1">
              <a:buFont typeface="Wingdings" pitchFamily="2" charset="2"/>
              <a:buNone/>
              <a:defRPr/>
            </a:pPr>
            <a:r>
              <a:rPr lang="en-US" sz="2400" dirty="0" smtClean="0">
                <a:latin typeface="Times New Roman" pitchFamily="18" charset="0"/>
                <a:cs typeface="Times New Roman" pitchFamily="18" charset="0"/>
              </a:rPr>
              <a:t>     -requires only sunlight and transparent plastic bottles. Both ultra violet radiation &amp; heat provided by sunlight helps to inactivate the bacteria in the water, making the treated water safe for drinking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sz="half" idx="1"/>
          </p:nvPr>
        </p:nvSpPr>
        <p:spPr>
          <a:xfrm>
            <a:off x="609600" y="457200"/>
            <a:ext cx="8077200" cy="3276600"/>
          </a:xfrm>
        </p:spPr>
        <p:txBody>
          <a:bodyPr/>
          <a:lstStyle/>
          <a:p>
            <a:pPr marL="469900" indent="-469900" algn="just" eaLnBrk="1" hangingPunct="1">
              <a:lnSpc>
                <a:spcPct val="90000"/>
              </a:lnSpc>
              <a:buFont typeface="Wingdings" pitchFamily="2" charset="2"/>
              <a:buNone/>
              <a:defRPr/>
            </a:pPr>
            <a:r>
              <a:rPr lang="en-US" sz="3600" b="1" dirty="0" smtClean="0">
                <a:latin typeface="Times New Roman" pitchFamily="18" charset="0"/>
                <a:cs typeface="Times New Roman" pitchFamily="18" charset="0"/>
              </a:rPr>
              <a:t>SODIS: </a:t>
            </a:r>
          </a:p>
          <a:p>
            <a:pPr marL="469900" indent="-469900" algn="just" eaLnBrk="1" hangingPunct="1">
              <a:lnSpc>
                <a:spcPct val="90000"/>
              </a:lnSpc>
              <a:buFont typeface="Wingdings" pitchFamily="2" charset="2"/>
              <a:buNone/>
              <a:defRPr/>
            </a:pPr>
            <a:endParaRPr lang="en-US" sz="2800" dirty="0" smtClean="0">
              <a:latin typeface="Times New Roman" pitchFamily="18" charset="0"/>
              <a:cs typeface="Times New Roman" pitchFamily="18" charset="0"/>
            </a:endParaRPr>
          </a:p>
          <a:p>
            <a:pPr marL="469900" indent="-469900" algn="just" eaLnBrk="1" hangingPunct="1">
              <a:lnSpc>
                <a:spcPct val="90000"/>
              </a:lnSpc>
              <a:buFont typeface="Wingdings" pitchFamily="2" charset="2"/>
              <a:buChar char="Ø"/>
              <a:defRPr/>
            </a:pPr>
            <a:r>
              <a:rPr lang="en-US" sz="2400" dirty="0" smtClean="0">
                <a:latin typeface="Times New Roman" pitchFamily="18" charset="0"/>
                <a:cs typeface="Times New Roman" pitchFamily="18" charset="0"/>
              </a:rPr>
              <a:t>Solar Water Disinfection, improves the microbiological quality of drinking water, using solar UV- radiation and temperature to inactivate pathogens causing diarrhea </a:t>
            </a:r>
          </a:p>
        </p:txBody>
      </p:sp>
      <p:pic>
        <p:nvPicPr>
          <p:cNvPr id="1026" name="Picture 2" descr="C:\Users\dell\Desktop\Untitled.png"/>
          <p:cNvPicPr>
            <a:picLocks noGrp="1" noChangeAspect="1" noChangeArrowheads="1"/>
          </p:cNvPicPr>
          <p:nvPr>
            <p:ph sz="half" idx="2"/>
          </p:nvPr>
        </p:nvPicPr>
        <p:blipFill>
          <a:blip r:embed="rId2"/>
          <a:srcRect/>
          <a:stretch>
            <a:fillRect/>
          </a:stretch>
        </p:blipFill>
        <p:spPr bwMode="auto">
          <a:xfrm>
            <a:off x="914400" y="2667001"/>
            <a:ext cx="7848600" cy="3886200"/>
          </a:xfrm>
          <a:prstGeom prst="rect">
            <a:avLst/>
          </a:prstGeom>
          <a:noFill/>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28600"/>
            <a:ext cx="8458200" cy="6248400"/>
          </a:xfrm>
        </p:spPr>
        <p:txBody>
          <a:bodyPr>
            <a:normAutofit fontScale="77500" lnSpcReduction="20000"/>
          </a:bodyPr>
          <a:lstStyle/>
          <a:p>
            <a:pPr>
              <a:buNone/>
            </a:pPr>
            <a:r>
              <a:rPr lang="en-US" b="1" u="sng" dirty="0" smtClean="0">
                <a:latin typeface="Times New Roman" pitchFamily="18" charset="0"/>
                <a:cs typeface="Times New Roman" pitchFamily="18" charset="0"/>
              </a:rPr>
              <a:t>The SODIS method consists of the following simple steps: </a:t>
            </a:r>
          </a:p>
          <a:p>
            <a:pPr>
              <a:buNone/>
            </a:pPr>
            <a:endParaRPr lang="en-US" b="1" u="sng" dirty="0" smtClean="0">
              <a:latin typeface="Times New Roman" pitchFamily="18" charset="0"/>
              <a:cs typeface="Times New Roman" pitchFamily="18" charset="0"/>
            </a:endParaRPr>
          </a:p>
          <a:p>
            <a:pPr algn="just">
              <a:buFont typeface="Wingdings" pitchFamily="2" charset="2"/>
              <a:buChar char="Ø"/>
            </a:pPr>
            <a:r>
              <a:rPr lang="en-US" sz="3100" b="1" dirty="0" smtClean="0">
                <a:latin typeface="Times New Roman" pitchFamily="18" charset="0"/>
                <a:cs typeface="Times New Roman" pitchFamily="18" charset="0"/>
              </a:rPr>
              <a:t>1. Wash a plastic bottle:</a:t>
            </a:r>
            <a:r>
              <a:rPr lang="en-US" sz="3100" dirty="0" smtClean="0">
                <a:latin typeface="Times New Roman" pitchFamily="18" charset="0"/>
                <a:cs typeface="Times New Roman" pitchFamily="18" charset="0"/>
              </a:rPr>
              <a:t> The bottle must be clean, transparent, </a:t>
            </a:r>
            <a:r>
              <a:rPr lang="en-US" sz="3100" dirty="0" err="1" smtClean="0">
                <a:latin typeface="Times New Roman" pitchFamily="18" charset="0"/>
                <a:cs typeface="Times New Roman" pitchFamily="18" charset="0"/>
              </a:rPr>
              <a:t>colourless</a:t>
            </a:r>
            <a:r>
              <a:rPr lang="en-US" sz="3100" dirty="0" smtClean="0">
                <a:latin typeface="Times New Roman" pitchFamily="18" charset="0"/>
                <a:cs typeface="Times New Roman" pitchFamily="18" charset="0"/>
              </a:rPr>
              <a:t>, 2l in volume or smaller, and have all plastic or paper labels removed. We recommend using PET bottles and to wash them with soap before the first usage. </a:t>
            </a:r>
          </a:p>
          <a:p>
            <a:pPr algn="just">
              <a:buFont typeface="Wingdings" pitchFamily="2" charset="2"/>
              <a:buChar char="Ø"/>
            </a:pPr>
            <a:endParaRPr lang="en-US" sz="3100" dirty="0" smtClean="0">
              <a:latin typeface="Times New Roman" pitchFamily="18" charset="0"/>
              <a:cs typeface="Times New Roman" pitchFamily="18" charset="0"/>
            </a:endParaRPr>
          </a:p>
          <a:p>
            <a:pPr algn="just">
              <a:buFont typeface="Wingdings" pitchFamily="2" charset="2"/>
              <a:buChar char="Ø"/>
            </a:pPr>
            <a:r>
              <a:rPr lang="en-US" sz="3100" b="1" dirty="0" smtClean="0">
                <a:latin typeface="Times New Roman" pitchFamily="18" charset="0"/>
                <a:cs typeface="Times New Roman" pitchFamily="18" charset="0"/>
              </a:rPr>
              <a:t>2. Fill bottle with water: </a:t>
            </a:r>
            <a:r>
              <a:rPr lang="en-US" sz="3100" dirty="0" smtClean="0">
                <a:latin typeface="Times New Roman" pitchFamily="18" charset="0"/>
                <a:cs typeface="Times New Roman" pitchFamily="18" charset="0"/>
              </a:rPr>
              <a:t>Potentially contaminated water is filled into a PET bottle. The water should not be very turbid.</a:t>
            </a:r>
          </a:p>
          <a:p>
            <a:pPr algn="just">
              <a:buNone/>
            </a:pPr>
            <a:r>
              <a:rPr lang="en-US" sz="3100" dirty="0" smtClean="0">
                <a:latin typeface="Times New Roman" pitchFamily="18" charset="0"/>
                <a:cs typeface="Times New Roman" pitchFamily="18" charset="0"/>
              </a:rPr>
              <a:t> </a:t>
            </a:r>
          </a:p>
          <a:p>
            <a:pPr algn="just">
              <a:buFont typeface="Wingdings" pitchFamily="2" charset="2"/>
              <a:buChar char="Ø"/>
            </a:pPr>
            <a:r>
              <a:rPr lang="en-US" sz="3100" b="1" dirty="0" smtClean="0">
                <a:latin typeface="Times New Roman" pitchFamily="18" charset="0"/>
                <a:cs typeface="Times New Roman" pitchFamily="18" charset="0"/>
              </a:rPr>
              <a:t>3.</a:t>
            </a:r>
            <a:r>
              <a:rPr lang="en-US" sz="3100" dirty="0" smtClean="0">
                <a:latin typeface="Times New Roman" pitchFamily="18" charset="0"/>
                <a:cs typeface="Times New Roman" pitchFamily="18" charset="0"/>
              </a:rPr>
              <a:t> </a:t>
            </a:r>
            <a:r>
              <a:rPr lang="en-US" sz="3100" b="1" dirty="0" smtClean="0">
                <a:latin typeface="Times New Roman" pitchFamily="18" charset="0"/>
                <a:cs typeface="Times New Roman" pitchFamily="18" charset="0"/>
              </a:rPr>
              <a:t>Expose bottle to the sun: </a:t>
            </a:r>
            <a:r>
              <a:rPr lang="en-US" sz="3100" dirty="0" smtClean="0">
                <a:latin typeface="Times New Roman" pitchFamily="18" charset="0"/>
                <a:cs typeface="Times New Roman" pitchFamily="18" charset="0"/>
              </a:rPr>
              <a:t>The bottle is exposed to direct sunlight for one full day (at least 6 hours including noon hours) on mostly sunny days, or 2 days when the sky is more than 50% clouded. On days of continuous rainfall, SODIS should not be used. </a:t>
            </a:r>
          </a:p>
          <a:p>
            <a:pPr algn="just">
              <a:buFont typeface="Wingdings" pitchFamily="2" charset="2"/>
              <a:buChar char="Ø"/>
            </a:pPr>
            <a:endParaRPr lang="en-US" sz="3100" dirty="0" smtClean="0">
              <a:latin typeface="Times New Roman" pitchFamily="18" charset="0"/>
              <a:cs typeface="Times New Roman" pitchFamily="18" charset="0"/>
            </a:endParaRPr>
          </a:p>
          <a:p>
            <a:pPr algn="just">
              <a:buFont typeface="Wingdings" pitchFamily="2" charset="2"/>
              <a:buChar char="Ø"/>
            </a:pPr>
            <a:r>
              <a:rPr lang="en-US" sz="3100" b="1" dirty="0" smtClean="0">
                <a:latin typeface="Times New Roman" pitchFamily="18" charset="0"/>
                <a:cs typeface="Times New Roman" pitchFamily="18" charset="0"/>
              </a:rPr>
              <a:t>4.Store water:</a:t>
            </a:r>
            <a:r>
              <a:rPr lang="en-US" sz="3100" dirty="0" smtClean="0">
                <a:latin typeface="Times New Roman" pitchFamily="18" charset="0"/>
                <a:cs typeface="Times New Roman" pitchFamily="18" charset="0"/>
              </a:rPr>
              <a:t> The treated water is stored in the bottles until consumption in order to avoid re-contamination.</a:t>
            </a:r>
            <a:endParaRPr lang="en-US" sz="3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l"/>
            <a:r>
              <a:rPr lang="en-US" sz="3200" b="1" u="sng" dirty="0" smtClean="0">
                <a:latin typeface="Times New Roman" pitchFamily="18" charset="0"/>
                <a:cs typeface="Times New Roman" pitchFamily="18" charset="0"/>
              </a:rPr>
              <a:t>Advantages of SODIS </a:t>
            </a:r>
            <a:br>
              <a:rPr lang="en-US" sz="3200" b="1" u="sng" dirty="0" smtClean="0">
                <a:latin typeface="Times New Roman" pitchFamily="18" charset="0"/>
                <a:cs typeface="Times New Roman" pitchFamily="18" charset="0"/>
              </a:rPr>
            </a:br>
            <a:endParaRPr lang="en-US" sz="3200" u="sng" dirty="0"/>
          </a:p>
        </p:txBody>
      </p:sp>
      <p:sp>
        <p:nvSpPr>
          <p:cNvPr id="3" name="Content Placeholder 2"/>
          <p:cNvSpPr>
            <a:spLocks noGrp="1"/>
          </p:cNvSpPr>
          <p:nvPr>
            <p:ph idx="1"/>
          </p:nvPr>
        </p:nvSpPr>
        <p:spPr>
          <a:xfrm>
            <a:off x="381000" y="762001"/>
            <a:ext cx="8229600" cy="2819400"/>
          </a:xfrm>
        </p:spPr>
        <p:txBody>
          <a:bodyPr>
            <a:normAutofit/>
          </a:bodyPr>
          <a:lstStyle/>
          <a:p>
            <a:pPr>
              <a:buNone/>
            </a:pPr>
            <a:r>
              <a:rPr lang="en-US" dirty="0" smtClean="0"/>
              <a:t>• </a:t>
            </a:r>
            <a:r>
              <a:rPr lang="en-US" sz="2400" dirty="0" smtClean="0">
                <a:latin typeface="Times New Roman" pitchFamily="18" charset="0"/>
                <a:cs typeface="Times New Roman" pitchFamily="18" charset="0"/>
              </a:rPr>
              <a:t>Effectiveness against pathogenic bacteria </a:t>
            </a:r>
          </a:p>
          <a:p>
            <a:pPr>
              <a:buNone/>
            </a:pPr>
            <a:r>
              <a:rPr lang="en-US" sz="2400" dirty="0" smtClean="0">
                <a:latin typeface="Times New Roman" pitchFamily="18" charset="0"/>
                <a:cs typeface="Times New Roman" pitchFamily="18" charset="0"/>
              </a:rPr>
              <a:t>• Easy to understand and to apply </a:t>
            </a:r>
          </a:p>
          <a:p>
            <a:pPr>
              <a:buNone/>
            </a:pPr>
            <a:r>
              <a:rPr lang="en-US" sz="2400" dirty="0" smtClean="0">
                <a:latin typeface="Times New Roman" pitchFamily="18" charset="0"/>
                <a:cs typeface="Times New Roman" pitchFamily="18" charset="0"/>
              </a:rPr>
              <a:t>• very low cost </a:t>
            </a:r>
          </a:p>
          <a:p>
            <a:pPr>
              <a:buNone/>
            </a:pPr>
            <a:r>
              <a:rPr lang="en-US" sz="2400" dirty="0" smtClean="0">
                <a:latin typeface="Times New Roman" pitchFamily="18" charset="0"/>
                <a:cs typeface="Times New Roman" pitchFamily="18" charset="0"/>
              </a:rPr>
              <a:t>• Integrated protection from re-contamination if water is stored in the SODIS bottles </a:t>
            </a:r>
          </a:p>
          <a:p>
            <a:pPr>
              <a:buNone/>
            </a:pPr>
            <a:r>
              <a:rPr lang="en-US" sz="2400" dirty="0" smtClean="0">
                <a:latin typeface="Times New Roman" pitchFamily="18" charset="0"/>
                <a:cs typeface="Times New Roman" pitchFamily="18" charset="0"/>
              </a:rPr>
              <a:t>• No adverse effect on the water’s taste</a:t>
            </a:r>
            <a:endParaRPr lang="en-US" sz="2400" dirty="0">
              <a:latin typeface="Times New Roman" pitchFamily="18" charset="0"/>
              <a:cs typeface="Times New Roman" pitchFamily="18" charset="0"/>
            </a:endParaRPr>
          </a:p>
        </p:txBody>
      </p:sp>
      <p:sp>
        <p:nvSpPr>
          <p:cNvPr id="4" name="Rectangle 3"/>
          <p:cNvSpPr/>
          <p:nvPr/>
        </p:nvSpPr>
        <p:spPr>
          <a:xfrm>
            <a:off x="457200" y="3505200"/>
            <a:ext cx="8153400" cy="2739211"/>
          </a:xfrm>
          <a:prstGeom prst="rect">
            <a:avLst/>
          </a:prstGeom>
        </p:spPr>
        <p:txBody>
          <a:bodyPr wrap="square">
            <a:spAutoFit/>
          </a:bodyPr>
          <a:lstStyle/>
          <a:p>
            <a:r>
              <a:rPr lang="en-US" sz="2800" b="1" u="sng" dirty="0" smtClean="0">
                <a:latin typeface="Times New Roman" pitchFamily="18" charset="0"/>
                <a:cs typeface="Times New Roman" pitchFamily="18" charset="0"/>
              </a:rPr>
              <a:t>Drawbacks of SODIS Method</a:t>
            </a:r>
          </a:p>
          <a:p>
            <a:r>
              <a:rPr lang="en-US" dirty="0" smtClean="0"/>
              <a:t>• </a:t>
            </a:r>
            <a:r>
              <a:rPr lang="en-US" sz="2400" dirty="0" smtClean="0">
                <a:latin typeface="Times New Roman" pitchFamily="18" charset="0"/>
                <a:cs typeface="Times New Roman" pitchFamily="18" charset="0"/>
              </a:rPr>
              <a:t>Limited effectiveness against certain pathogenic viruses and protozoa </a:t>
            </a:r>
          </a:p>
          <a:p>
            <a:r>
              <a:rPr lang="en-US" sz="2400" dirty="0" smtClean="0">
                <a:latin typeface="Times New Roman" pitchFamily="18" charset="0"/>
                <a:cs typeface="Times New Roman" pitchFamily="18" charset="0"/>
              </a:rPr>
              <a:t>• Dependent on access to sufficient numbers of PET-bottles </a:t>
            </a:r>
          </a:p>
          <a:p>
            <a:r>
              <a:rPr lang="en-US" sz="2400" dirty="0" smtClean="0">
                <a:latin typeface="Times New Roman" pitchFamily="18" charset="0"/>
                <a:cs typeface="Times New Roman" pitchFamily="18" charset="0"/>
              </a:rPr>
              <a:t>• Dependent on sufficient sunlight </a:t>
            </a:r>
          </a:p>
          <a:p>
            <a:r>
              <a:rPr lang="en-US" sz="2400" dirty="0" smtClean="0">
                <a:latin typeface="Times New Roman" pitchFamily="18" charset="0"/>
                <a:cs typeface="Times New Roman" pitchFamily="18" charset="0"/>
              </a:rPr>
              <a:t>• Relatively high daily </a:t>
            </a:r>
            <a:r>
              <a:rPr lang="en-US" sz="2400" dirty="0" err="1" smtClean="0">
                <a:latin typeface="Times New Roman" pitchFamily="18" charset="0"/>
                <a:cs typeface="Times New Roman" pitchFamily="18" charset="0"/>
              </a:rPr>
              <a:t>labour</a:t>
            </a:r>
            <a:r>
              <a:rPr lang="en-US" sz="2400" dirty="0" smtClean="0">
                <a:latin typeface="Times New Roman" pitchFamily="18" charset="0"/>
                <a:cs typeface="Times New Roman" pitchFamily="18" charset="0"/>
              </a:rPr>
              <a:t> demand </a:t>
            </a:r>
          </a:p>
          <a:p>
            <a:r>
              <a:rPr lang="en-US" sz="2400" dirty="0" smtClean="0">
                <a:latin typeface="Times New Roman" pitchFamily="18" charset="0"/>
                <a:cs typeface="Times New Roman" pitchFamily="18" charset="0"/>
              </a:rPr>
              <a:t>• Relatively high treatment time </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a:solidFill>
            <a:srgbClr val="00B0F0"/>
          </a:solidFill>
        </p:spPr>
        <p:txBody>
          <a:bodyPr>
            <a:noAutofit/>
          </a:bodyPr>
          <a:lstStyle/>
          <a:p>
            <a:r>
              <a:rPr lang="en-US" sz="4000" b="1" u="sng" dirty="0" smtClean="0">
                <a:latin typeface="Times New Roman" pitchFamily="18" charset="0"/>
                <a:cs typeface="Times New Roman" pitchFamily="18" charset="0"/>
              </a:rPr>
              <a:t>WHO</a:t>
            </a:r>
            <a:r>
              <a:rPr lang="en-US" sz="4000" b="1" dirty="0" smtClean="0">
                <a:latin typeface="Times New Roman" pitchFamily="18" charset="0"/>
                <a:cs typeface="Times New Roman" pitchFamily="18" charset="0"/>
              </a:rPr>
              <a:t> recommended guidelines for drinking water quality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914400" y="2514600"/>
            <a:ext cx="7543800" cy="2590800"/>
          </a:xfrm>
          <a:solidFill>
            <a:schemeClr val="bg1">
              <a:lumMod val="95000"/>
            </a:schemeClr>
          </a:solidFill>
        </p:spPr>
        <p:txBody>
          <a:bodyPr/>
          <a:lstStyle/>
          <a:p>
            <a:pPr marL="571500" indent="-571500">
              <a:buFont typeface="+mj-lt"/>
              <a:buAutoNum type="arabicPeriod"/>
            </a:pPr>
            <a:r>
              <a:rPr lang="en-US" dirty="0" smtClean="0">
                <a:latin typeface="Times New Roman" pitchFamily="18" charset="0"/>
                <a:cs typeface="Times New Roman" pitchFamily="18" charset="0"/>
              </a:rPr>
              <a:t>Acceptability aspects</a:t>
            </a:r>
          </a:p>
          <a:p>
            <a:pPr marL="571500" indent="-571500">
              <a:buFont typeface="+mj-lt"/>
              <a:buAutoNum type="arabicPeriod"/>
            </a:pPr>
            <a:r>
              <a:rPr lang="en-US" dirty="0" smtClean="0">
                <a:latin typeface="Times New Roman" pitchFamily="18" charset="0"/>
                <a:cs typeface="Times New Roman" pitchFamily="18" charset="0"/>
              </a:rPr>
              <a:t>Microbiological aspects</a:t>
            </a:r>
          </a:p>
          <a:p>
            <a:pPr marL="571500" indent="-571500">
              <a:buFont typeface="+mj-lt"/>
              <a:buAutoNum type="arabicPeriod"/>
            </a:pPr>
            <a:r>
              <a:rPr lang="en-US" dirty="0" smtClean="0">
                <a:latin typeface="Times New Roman" pitchFamily="18" charset="0"/>
                <a:cs typeface="Times New Roman" pitchFamily="18" charset="0"/>
              </a:rPr>
              <a:t>Chemical aspects</a:t>
            </a:r>
          </a:p>
          <a:p>
            <a:pPr marL="571500" indent="-571500">
              <a:buFont typeface="+mj-lt"/>
              <a:buAutoNum type="arabicPeriod"/>
            </a:pPr>
            <a:r>
              <a:rPr lang="en-US" dirty="0" smtClean="0">
                <a:latin typeface="Times New Roman" pitchFamily="18" charset="0"/>
                <a:cs typeface="Times New Roman" pitchFamily="18" charset="0"/>
              </a:rPr>
              <a:t>Radiological aspects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53400" cy="533400"/>
          </a:xfrm>
          <a:solidFill>
            <a:srgbClr val="00B0F0"/>
          </a:solidFill>
        </p:spPr>
        <p:txBody>
          <a:bodyPr>
            <a:normAutofit fontScale="90000"/>
          </a:bodyPr>
          <a:lstStyle/>
          <a:p>
            <a:pPr algn="l"/>
            <a:r>
              <a:rPr lang="en-US" sz="3600" b="1" dirty="0" smtClean="0">
                <a:latin typeface="Times New Roman" pitchFamily="18" charset="0"/>
                <a:cs typeface="Times New Roman" pitchFamily="18" charset="0"/>
              </a:rPr>
              <a:t>I. Acceptability aspects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419600"/>
          </a:xfrm>
        </p:spPr>
        <p:txBody>
          <a:bodyPr>
            <a:noAutofit/>
          </a:bodyPr>
          <a:lstStyle/>
          <a:p>
            <a:pPr marL="514350" indent="-514350" algn="just">
              <a:buAutoNum type="arabicPeriod"/>
            </a:pPr>
            <a:r>
              <a:rPr lang="en-US" sz="2400" b="1" u="sng" dirty="0" smtClean="0">
                <a:latin typeface="Times New Roman" pitchFamily="18" charset="0"/>
                <a:cs typeface="Times New Roman" pitchFamily="18" charset="0"/>
              </a:rPr>
              <a:t>Physical parameters </a:t>
            </a:r>
          </a:p>
          <a:p>
            <a:pPr marL="971550" lvl="1" indent="-571500" algn="just">
              <a:buAutoNum type="romanLcPeriod"/>
            </a:pPr>
            <a:r>
              <a:rPr lang="en-US" sz="2400" b="1" dirty="0" smtClean="0">
                <a:latin typeface="Times New Roman" pitchFamily="18" charset="0"/>
                <a:cs typeface="Times New Roman" pitchFamily="18" charset="0"/>
              </a:rPr>
              <a:t>Turbidity: </a:t>
            </a:r>
            <a:r>
              <a:rPr lang="en-US" sz="2400" dirty="0" smtClean="0">
                <a:latin typeface="Times New Roman" pitchFamily="18" charset="0"/>
                <a:cs typeface="Times New Roman" pitchFamily="18" charset="0"/>
              </a:rPr>
              <a:t>Free from turbidity &lt; 5 </a:t>
            </a:r>
            <a:r>
              <a:rPr lang="en-US" sz="2400" dirty="0" err="1" smtClean="0">
                <a:latin typeface="Times New Roman" pitchFamily="18" charset="0"/>
                <a:cs typeface="Times New Roman" pitchFamily="18" charset="0"/>
              </a:rPr>
              <a:t>nephalo</a:t>
            </a:r>
            <a:r>
              <a:rPr lang="en-US" sz="2400" dirty="0" smtClean="0">
                <a:latin typeface="Times New Roman" pitchFamily="18" charset="0"/>
                <a:cs typeface="Times New Roman" pitchFamily="18" charset="0"/>
              </a:rPr>
              <a:t> metric turbidity units is acceptable</a:t>
            </a:r>
          </a:p>
          <a:p>
            <a:pPr marL="971550" lvl="1" indent="-571500" algn="just">
              <a:buAutoNum type="romanLcPeriod"/>
            </a:pPr>
            <a:r>
              <a:rPr lang="en-US" sz="2400" b="1" dirty="0" err="1" smtClean="0">
                <a:latin typeface="Times New Roman" pitchFamily="18" charset="0"/>
                <a:cs typeface="Times New Roman" pitchFamily="18" charset="0"/>
              </a:rPr>
              <a:t>Colour</a:t>
            </a:r>
            <a:r>
              <a:rPr lang="en-US" sz="2400" b="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Free from </a:t>
            </a:r>
            <a:r>
              <a:rPr lang="en-US" sz="2400" dirty="0" err="1" smtClean="0">
                <a:latin typeface="Times New Roman" pitchFamily="18" charset="0"/>
                <a:cs typeface="Times New Roman" pitchFamily="18" charset="0"/>
              </a:rPr>
              <a:t>colour</a:t>
            </a:r>
            <a:r>
              <a:rPr lang="en-US" sz="2400" dirty="0" smtClean="0">
                <a:latin typeface="Times New Roman" pitchFamily="18" charset="0"/>
                <a:cs typeface="Times New Roman" pitchFamily="18" charset="0"/>
              </a:rPr>
              <a:t>, less than 15 True </a:t>
            </a:r>
            <a:r>
              <a:rPr lang="en-US" sz="2400" dirty="0" err="1" smtClean="0">
                <a:latin typeface="Times New Roman" pitchFamily="18" charset="0"/>
                <a:cs typeface="Times New Roman" pitchFamily="18" charset="0"/>
              </a:rPr>
              <a:t>Colour</a:t>
            </a:r>
            <a:r>
              <a:rPr lang="en-US" sz="2400" dirty="0" smtClean="0">
                <a:latin typeface="Times New Roman" pitchFamily="18" charset="0"/>
                <a:cs typeface="Times New Roman" pitchFamily="18" charset="0"/>
              </a:rPr>
              <a:t> units</a:t>
            </a:r>
          </a:p>
          <a:p>
            <a:pPr marL="971550" lvl="1" indent="-571500" algn="just">
              <a:buFont typeface="Arial" pitchFamily="34" charset="0"/>
              <a:buAutoNum type="romanLcPeriod"/>
            </a:pPr>
            <a:r>
              <a:rPr lang="en-US" sz="2400" b="1" dirty="0" smtClean="0">
                <a:latin typeface="Times New Roman" pitchFamily="18" charset="0"/>
                <a:cs typeface="Times New Roman" pitchFamily="18" charset="0"/>
              </a:rPr>
              <a:t>Taste: </a:t>
            </a:r>
            <a:r>
              <a:rPr lang="en-US" sz="2400" dirty="0" smtClean="0">
                <a:latin typeface="Times New Roman" pitchFamily="18" charset="0"/>
                <a:cs typeface="Times New Roman" pitchFamily="18" charset="0"/>
              </a:rPr>
              <a:t>Free from the disagreeable taste</a:t>
            </a:r>
          </a:p>
          <a:p>
            <a:pPr marL="971550" lvl="1" indent="-571500" algn="just">
              <a:buFont typeface="Arial" pitchFamily="34" charset="0"/>
              <a:buAutoNum type="romanLcPeriod"/>
            </a:pPr>
            <a:r>
              <a:rPr lang="en-US" sz="2400" b="1" dirty="0" err="1" smtClean="0">
                <a:latin typeface="Times New Roman" pitchFamily="18" charset="0"/>
                <a:cs typeface="Times New Roman" pitchFamily="18" charset="0"/>
              </a:rPr>
              <a:t>Odour</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No disagreeable </a:t>
            </a:r>
            <a:r>
              <a:rPr lang="en-US" sz="2400" dirty="0" err="1" smtClean="0">
                <a:latin typeface="Times New Roman" pitchFamily="18" charset="0"/>
                <a:cs typeface="Times New Roman" pitchFamily="18" charset="0"/>
              </a:rPr>
              <a:t>odour</a:t>
            </a:r>
            <a:endParaRPr lang="en-US" sz="2400" dirty="0" smtClean="0">
              <a:latin typeface="Times New Roman" pitchFamily="18" charset="0"/>
              <a:cs typeface="Times New Roman" pitchFamily="18" charset="0"/>
            </a:endParaRPr>
          </a:p>
          <a:p>
            <a:pPr marL="971550" lvl="1" indent="-571500" algn="just">
              <a:buAutoNum type="romanLcPeriod"/>
            </a:pPr>
            <a:r>
              <a:rPr lang="en-US" sz="2400" b="1" dirty="0" smtClean="0">
                <a:latin typeface="Times New Roman" pitchFamily="18" charset="0"/>
                <a:cs typeface="Times New Roman" pitchFamily="18" charset="0"/>
              </a:rPr>
              <a:t>Temperature: </a:t>
            </a:r>
            <a:r>
              <a:rPr lang="en-US" sz="2400" dirty="0" smtClean="0">
                <a:latin typeface="Times New Roman" pitchFamily="18" charset="0"/>
                <a:cs typeface="Times New Roman" pitchFamily="18" charset="0"/>
              </a:rPr>
              <a:t>Cool water is generally more palatable. Low water temperature tends to decrease the efficiency of treatment process.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00B0F0"/>
          </a:solidFill>
        </p:spPr>
        <p:txBody>
          <a:bodyPr>
            <a:normAutofit/>
          </a:bodyPr>
          <a:lstStyle/>
          <a:p>
            <a:pPr algn="l"/>
            <a:r>
              <a:rPr lang="en-US" sz="3600" b="1" dirty="0" smtClean="0">
                <a:latin typeface="Times New Roman" pitchFamily="18" charset="0"/>
                <a:cs typeface="Times New Roman" pitchFamily="18" charset="0"/>
              </a:rPr>
              <a:t>I. Acceptability aspects…</a:t>
            </a:r>
            <a:endParaRPr lang="en-US" sz="3600" dirty="0"/>
          </a:p>
        </p:txBody>
      </p:sp>
      <p:sp>
        <p:nvSpPr>
          <p:cNvPr id="3" name="Content Placeholder 2"/>
          <p:cNvSpPr>
            <a:spLocks noGrp="1"/>
          </p:cNvSpPr>
          <p:nvPr>
            <p:ph idx="1"/>
          </p:nvPr>
        </p:nvSpPr>
        <p:spPr>
          <a:xfrm>
            <a:off x="381000" y="1295400"/>
            <a:ext cx="8534400" cy="5105400"/>
          </a:xfrm>
        </p:spPr>
        <p:txBody>
          <a:bodyPr>
            <a:normAutofit/>
          </a:bodyPr>
          <a:lstStyle/>
          <a:p>
            <a:pPr>
              <a:buNone/>
            </a:pPr>
            <a:r>
              <a:rPr lang="en-US" sz="2800" b="1" u="sng" dirty="0" smtClean="0">
                <a:latin typeface="Times New Roman" pitchFamily="18" charset="0"/>
                <a:cs typeface="Times New Roman" pitchFamily="18" charset="0"/>
              </a:rPr>
              <a:t>2</a:t>
            </a:r>
            <a:r>
              <a:rPr lang="en-US" sz="2800" u="sng"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Inorganic constituents:</a:t>
            </a:r>
          </a:p>
          <a:p>
            <a:pPr marL="514350" indent="-514350">
              <a:buNone/>
            </a:pPr>
            <a:r>
              <a:rPr lang="en-US" sz="2400" b="1" dirty="0" smtClean="0">
                <a:latin typeface="Times New Roman" pitchFamily="18" charset="0"/>
                <a:cs typeface="Times New Roman" pitchFamily="18" charset="0"/>
              </a:rPr>
              <a:t>1. Chlorides:</a:t>
            </a:r>
            <a:r>
              <a:rPr lang="en-US" sz="2400" dirty="0" smtClean="0">
                <a:latin typeface="Times New Roman" pitchFamily="18" charset="0"/>
                <a:cs typeface="Times New Roman" pitchFamily="18" charset="0"/>
              </a:rPr>
              <a:t> -Standard prescribed 200mg/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marL="514350" indent="-514350">
              <a:buNone/>
            </a:pPr>
            <a:r>
              <a:rPr lang="en-US" sz="2400" dirty="0" smtClean="0">
                <a:latin typeface="Times New Roman" pitchFamily="18" charset="0"/>
                <a:cs typeface="Times New Roman" pitchFamily="18" charset="0"/>
              </a:rPr>
              <a:t>                       -Maximum permissible level is 600mg/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marL="514350" indent="-514350">
              <a:buNone/>
            </a:pPr>
            <a:r>
              <a:rPr lang="en-US" sz="2400" b="1" dirty="0" smtClean="0">
                <a:latin typeface="Times New Roman" pitchFamily="18" charset="0"/>
                <a:cs typeface="Times New Roman" pitchFamily="18" charset="0"/>
              </a:rPr>
              <a:t>2.Hardness: -</a:t>
            </a:r>
            <a:r>
              <a:rPr lang="en-US" sz="2400" dirty="0" smtClean="0">
                <a:latin typeface="Times New Roman" pitchFamily="18" charset="0"/>
                <a:cs typeface="Times New Roman" pitchFamily="18" charset="0"/>
              </a:rPr>
              <a:t>Taste threshold for the calcium ion is 100-300mg/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marL="514350" indent="-514350">
              <a:buNone/>
            </a:pPr>
            <a:r>
              <a:rPr lang="en-US" sz="14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In some instances hardness excess of 500mg/</a:t>
            </a:r>
            <a:r>
              <a:rPr lang="en-US" sz="1600" i="1" dirty="0" err="1" smtClean="0">
                <a:latin typeface="Times New Roman" pitchFamily="18" charset="0"/>
                <a:cs typeface="Times New Roman" pitchFamily="18" charset="0"/>
              </a:rPr>
              <a:t>litre</a:t>
            </a:r>
            <a:r>
              <a:rPr lang="en-US" sz="1600" i="1" dirty="0" smtClean="0">
                <a:latin typeface="Times New Roman" pitchFamily="18" charset="0"/>
                <a:cs typeface="Times New Roman" pitchFamily="18" charset="0"/>
              </a:rPr>
              <a:t> is </a:t>
            </a:r>
            <a:r>
              <a:rPr lang="en-US" sz="1600" i="1" dirty="0" err="1" smtClean="0">
                <a:latin typeface="Times New Roman" pitchFamily="18" charset="0"/>
                <a:cs typeface="Times New Roman" pitchFamily="18" charset="0"/>
              </a:rPr>
              <a:t>tolorated</a:t>
            </a:r>
            <a:r>
              <a:rPr lang="en-US" sz="1600" i="1" dirty="0" smtClean="0">
                <a:latin typeface="Times New Roman" pitchFamily="18" charset="0"/>
                <a:cs typeface="Times New Roman" pitchFamily="18" charset="0"/>
              </a:rPr>
              <a:t> by consumer)</a:t>
            </a:r>
          </a:p>
          <a:p>
            <a:pPr marL="514350" indent="-514350">
              <a:buNone/>
            </a:pPr>
            <a:endParaRPr lang="en-US" sz="1600" i="1" dirty="0" smtClean="0">
              <a:latin typeface="Times New Roman" pitchFamily="18" charset="0"/>
              <a:cs typeface="Times New Roman" pitchFamily="18" charset="0"/>
            </a:endParaRPr>
          </a:p>
          <a:p>
            <a:pPr marL="514350" indent="-514350" algn="just">
              <a:buNone/>
            </a:pPr>
            <a:r>
              <a:rPr lang="en-US" sz="2400" b="1" dirty="0" smtClean="0">
                <a:latin typeface="Times New Roman" pitchFamily="18" charset="0"/>
                <a:cs typeface="Times New Roman" pitchFamily="18" charset="0"/>
              </a:rPr>
              <a:t>3.Ammonia: -</a:t>
            </a:r>
            <a:r>
              <a:rPr lang="en-US" sz="2400" dirty="0" smtClean="0">
                <a:latin typeface="Times New Roman" pitchFamily="18" charset="0"/>
                <a:cs typeface="Times New Roman" pitchFamily="18" charset="0"/>
              </a:rPr>
              <a:t>Ammonia in water is an indicator of possible bacterial, sewage and animal waste pollution. Ammonia can compromise disinfection efficiency. </a:t>
            </a:r>
            <a:r>
              <a:rPr lang="en-US" sz="1800" i="1" dirty="0" smtClean="0">
                <a:latin typeface="Times New Roman" pitchFamily="18" charset="0"/>
                <a:cs typeface="Times New Roman" pitchFamily="18" charset="0"/>
              </a:rPr>
              <a:t>(natural levels in ground and surface waters may contain below 0.2mg/</a:t>
            </a:r>
            <a:r>
              <a:rPr lang="en-US" sz="1800" i="1" dirty="0" err="1" smtClean="0">
                <a:latin typeface="Times New Roman" pitchFamily="18" charset="0"/>
                <a:cs typeface="Times New Roman" pitchFamily="18" charset="0"/>
              </a:rPr>
              <a:t>litre</a:t>
            </a:r>
            <a:r>
              <a:rPr lang="en-US" sz="1800" i="1" dirty="0" smtClean="0">
                <a:latin typeface="Times New Roman" pitchFamily="18" charset="0"/>
                <a:cs typeface="Times New Roman" pitchFamily="18" charset="0"/>
              </a:rPr>
              <a:t>)</a:t>
            </a:r>
          </a:p>
          <a:p>
            <a:pPr marL="514350" indent="-514350" algn="just">
              <a:buNone/>
            </a:pPr>
            <a:r>
              <a:rPr lang="en-US" sz="2400" dirty="0" smtClean="0">
                <a:latin typeface="Times New Roman" pitchFamily="18" charset="0"/>
                <a:cs typeface="Times New Roman" pitchFamily="18" charset="0"/>
              </a:rPr>
              <a:t>4. </a:t>
            </a:r>
            <a:r>
              <a:rPr lang="en-US" sz="2400" b="1" dirty="0" smtClean="0">
                <a:latin typeface="Times New Roman" pitchFamily="18" charset="0"/>
                <a:cs typeface="Times New Roman" pitchFamily="18" charset="0"/>
              </a:rPr>
              <a:t>pH: </a:t>
            </a:r>
            <a:r>
              <a:rPr lang="en-US" sz="2400" dirty="0" smtClean="0">
                <a:latin typeface="Times New Roman" pitchFamily="18" charset="0"/>
                <a:cs typeface="Times New Roman" pitchFamily="18" charset="0"/>
              </a:rPr>
              <a:t>An acceptable pH of drinking water is between 6.5-8.5</a:t>
            </a:r>
          </a:p>
          <a:p>
            <a:pPr marL="514350" indent="-514350" algn="just">
              <a:buNone/>
            </a:pPr>
            <a:r>
              <a:rPr lang="en-US" sz="2400" dirty="0" smtClean="0">
                <a:latin typeface="Times New Roman" pitchFamily="18" charset="0"/>
                <a:cs typeface="Times New Roman" pitchFamily="18" charset="0"/>
              </a:rPr>
              <a:t>5. </a:t>
            </a:r>
            <a:r>
              <a:rPr lang="en-US" sz="2400" b="1" dirty="0" smtClean="0">
                <a:latin typeface="Times New Roman" pitchFamily="18" charset="0"/>
                <a:cs typeface="Times New Roman" pitchFamily="18" charset="0"/>
              </a:rPr>
              <a:t>Sodium: </a:t>
            </a:r>
            <a:r>
              <a:rPr lang="en-US" sz="2400" dirty="0" smtClean="0">
                <a:latin typeface="Times New Roman" pitchFamily="18" charset="0"/>
                <a:cs typeface="Times New Roman" pitchFamily="18" charset="0"/>
              </a:rPr>
              <a:t>Average taste threshold for sodium is 200mg/</a:t>
            </a:r>
            <a:r>
              <a:rPr lang="en-US" sz="2400" dirty="0" err="1" smtClean="0">
                <a:latin typeface="Times New Roman" pitchFamily="18" charset="0"/>
                <a:cs typeface="Times New Roman" pitchFamily="18" charset="0"/>
              </a:rPr>
              <a:t>litre</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305800" cy="4038600"/>
          </a:xfrm>
        </p:spPr>
        <p:txBody>
          <a:bodyPr>
            <a:normAutofit/>
          </a:bodyPr>
          <a:lstStyle/>
          <a:p>
            <a:pPr algn="just">
              <a:buFont typeface="Wingdings" pitchFamily="2" charset="2"/>
              <a:buChar char="Ø"/>
            </a:pPr>
            <a:r>
              <a:rPr lang="en-US" sz="2400" b="1" dirty="0" smtClean="0">
                <a:latin typeface="Times New Roman" pitchFamily="18" charset="0"/>
                <a:cs typeface="Times New Roman" pitchFamily="18" charset="0"/>
              </a:rPr>
              <a:t>Manganese: </a:t>
            </a:r>
            <a:r>
              <a:rPr lang="en-US" sz="2400" dirty="0" smtClean="0">
                <a:latin typeface="Times New Roman" pitchFamily="18" charset="0"/>
                <a:cs typeface="Times New Roman" pitchFamily="18" charset="0"/>
              </a:rPr>
              <a:t>concentration below 0.1mg/</a:t>
            </a:r>
            <a:r>
              <a:rPr lang="en-US" sz="2400" dirty="0" err="1" smtClean="0">
                <a:latin typeface="Times New Roman" pitchFamily="18" charset="0"/>
                <a:cs typeface="Times New Roman" pitchFamily="18" charset="0"/>
              </a:rPr>
              <a:t>litre</a:t>
            </a:r>
            <a:r>
              <a:rPr lang="en-US" sz="2400" dirty="0" smtClean="0">
                <a:latin typeface="Times New Roman" pitchFamily="18" charset="0"/>
                <a:cs typeface="Times New Roman" pitchFamily="18" charset="0"/>
              </a:rPr>
              <a:t> are usually acceptable to consumers, this may vary with local circumstances</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b="1" dirty="0" smtClean="0">
                <a:latin typeface="Times New Roman" pitchFamily="18" charset="0"/>
                <a:cs typeface="Times New Roman" pitchFamily="18" charset="0"/>
              </a:rPr>
              <a:t>Oxygen absorbed: </a:t>
            </a:r>
            <a:r>
              <a:rPr lang="en-US" sz="2400" dirty="0" smtClean="0">
                <a:latin typeface="Times New Roman" pitchFamily="18" charset="0"/>
                <a:cs typeface="Times New Roman" pitchFamily="18" charset="0"/>
              </a:rPr>
              <a:t>should not exceed more than 1mg/l at 37 </a:t>
            </a:r>
            <a:r>
              <a:rPr lang="en-US" sz="2400" baseline="30000" dirty="0" smtClean="0">
                <a:latin typeface="Times New Roman" pitchFamily="18" charset="0"/>
                <a:cs typeface="Times New Roman" pitchFamily="18" charset="0"/>
              </a:rPr>
              <a:t>o</a:t>
            </a:r>
            <a:r>
              <a:rPr lang="en-US" sz="2400" dirty="0" smtClean="0">
                <a:latin typeface="Times New Roman" pitchFamily="18" charset="0"/>
                <a:cs typeface="Times New Roman" pitchFamily="18" charset="0"/>
              </a:rPr>
              <a:t> c in three hours</a:t>
            </a:r>
          </a:p>
          <a:p>
            <a:pPr algn="just">
              <a:buFont typeface="Wingdings" pitchFamily="2" charset="2"/>
              <a:buChar char="Ø"/>
            </a:pPr>
            <a:r>
              <a:rPr lang="en-US" sz="2400" b="1" dirty="0" smtClean="0">
                <a:latin typeface="Times New Roman" pitchFamily="18" charset="0"/>
                <a:cs typeface="Times New Roman" pitchFamily="18" charset="0"/>
              </a:rPr>
              <a:t>Copper:</a:t>
            </a:r>
            <a:r>
              <a:rPr lang="en-US" sz="2400" dirty="0" smtClean="0">
                <a:latin typeface="Times New Roman" pitchFamily="18" charset="0"/>
                <a:cs typeface="Times New Roman" pitchFamily="18" charset="0"/>
              </a:rPr>
              <a:t>&lt;1mg/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b="1" dirty="0" smtClean="0">
                <a:latin typeface="Times New Roman" pitchFamily="18" charset="0"/>
                <a:cs typeface="Times New Roman" pitchFamily="18" charset="0"/>
              </a:rPr>
              <a:t>Total dissolved solids</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(TDS): </a:t>
            </a:r>
            <a:r>
              <a:rPr lang="en-US" sz="2400" dirty="0" smtClean="0">
                <a:latin typeface="Times New Roman" pitchFamily="18" charset="0"/>
                <a:cs typeface="Times New Roman" pitchFamily="18" charset="0"/>
              </a:rPr>
              <a:t>&lt;600 mg/ </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a:latin typeface="Times New Roman" pitchFamily="18" charset="0"/>
              <a:cs typeface="Times New Roman" pitchFamily="18" charset="0"/>
            </a:endParaRPr>
          </a:p>
        </p:txBody>
      </p:sp>
      <p:sp>
        <p:nvSpPr>
          <p:cNvPr id="4" name="Rectangle 3"/>
          <p:cNvSpPr/>
          <p:nvPr/>
        </p:nvSpPr>
        <p:spPr>
          <a:xfrm>
            <a:off x="533400" y="457200"/>
            <a:ext cx="81534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sz="2800" b="1" u="sng" dirty="0" smtClean="0">
                <a:solidFill>
                  <a:schemeClr val="tx1"/>
                </a:solidFill>
                <a:latin typeface="Times New Roman" pitchFamily="18" charset="0"/>
                <a:cs typeface="Times New Roman" pitchFamily="18" charset="0"/>
              </a:rPr>
              <a:t>2</a:t>
            </a:r>
            <a:r>
              <a:rPr lang="en-US" sz="2800" u="sng" dirty="0" smtClean="0">
                <a:solidFill>
                  <a:schemeClr val="tx1"/>
                </a:solidFill>
                <a:latin typeface="Times New Roman" pitchFamily="18" charset="0"/>
                <a:cs typeface="Times New Roman" pitchFamily="18" charset="0"/>
              </a:rPr>
              <a:t>. </a:t>
            </a:r>
            <a:r>
              <a:rPr lang="en-US" sz="2800" b="1" u="sng" dirty="0" smtClean="0">
                <a:solidFill>
                  <a:schemeClr val="tx1"/>
                </a:solidFill>
                <a:latin typeface="Times New Roman" pitchFamily="18" charset="0"/>
                <a:cs typeface="Times New Roman" pitchFamily="18" charset="0"/>
              </a:rPr>
              <a:t>Inorganic constituents</a:t>
            </a:r>
            <a:r>
              <a:rPr lang="en-US" sz="2800" b="1" dirty="0" smtClean="0">
                <a:solidFill>
                  <a:schemeClr val="tx1"/>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01000" cy="1143000"/>
          </a:xfrm>
          <a:solidFill>
            <a:srgbClr val="00B0F0"/>
          </a:solidFill>
        </p:spPr>
        <p:txBody>
          <a:bodyPr>
            <a:noAutofit/>
          </a:bodyPr>
          <a:lstStyle/>
          <a:p>
            <a:pPr algn="l"/>
            <a:r>
              <a:rPr lang="en-US" sz="3600" b="1" dirty="0" smtClean="0">
                <a:latin typeface="Times New Roman" pitchFamily="18" charset="0"/>
                <a:cs typeface="Times New Roman" pitchFamily="18" charset="0"/>
              </a:rPr>
              <a:t>2. Microbiological aspects:</a:t>
            </a:r>
            <a:br>
              <a:rPr lang="en-US" sz="3600" b="1" dirty="0" smtClean="0">
                <a:latin typeface="Times New Roman" pitchFamily="18" charset="0"/>
                <a:cs typeface="Times New Roman" pitchFamily="18" charset="0"/>
              </a:rPr>
            </a:br>
            <a:endParaRPr lang="en-US" sz="3600" dirty="0"/>
          </a:p>
        </p:txBody>
      </p:sp>
      <p:sp>
        <p:nvSpPr>
          <p:cNvPr id="3" name="Content Placeholder 2"/>
          <p:cNvSpPr>
            <a:spLocks noGrp="1"/>
          </p:cNvSpPr>
          <p:nvPr>
            <p:ph idx="1"/>
          </p:nvPr>
        </p:nvSpPr>
        <p:spPr>
          <a:xfrm>
            <a:off x="457200" y="1447800"/>
            <a:ext cx="8229600" cy="4830763"/>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Ideally all sample should be free from </a:t>
            </a:r>
            <a:r>
              <a:rPr lang="en-US" sz="2400" dirty="0" err="1" smtClean="0">
                <a:latin typeface="Times New Roman" pitchFamily="18" charset="0"/>
                <a:cs typeface="Times New Roman" pitchFamily="18" charset="0"/>
              </a:rPr>
              <a:t>coliform</a:t>
            </a:r>
            <a:r>
              <a:rPr lang="en-US" sz="2400" dirty="0" smtClean="0">
                <a:latin typeface="Times New Roman" pitchFamily="18" charset="0"/>
                <a:cs typeface="Times New Roman" pitchFamily="18" charset="0"/>
              </a:rPr>
              <a:t> organism</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Throughout the year 95% sample should not contain </a:t>
            </a:r>
            <a:r>
              <a:rPr lang="en-US" sz="2400" dirty="0" err="1" smtClean="0">
                <a:latin typeface="Times New Roman" pitchFamily="18" charset="0"/>
                <a:cs typeface="Times New Roman" pitchFamily="18" charset="0"/>
              </a:rPr>
              <a:t>coliform</a:t>
            </a:r>
            <a:r>
              <a:rPr lang="en-US" sz="2400" dirty="0" smtClean="0">
                <a:latin typeface="Times New Roman" pitchFamily="18" charset="0"/>
                <a:cs typeface="Times New Roman" pitchFamily="18" charset="0"/>
              </a:rPr>
              <a:t> organism in 100ml</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No sample should contain </a:t>
            </a:r>
            <a:r>
              <a:rPr lang="en-US" sz="2400" dirty="0" err="1" smtClean="0">
                <a:latin typeface="Times New Roman" pitchFamily="18" charset="0"/>
                <a:cs typeface="Times New Roman" pitchFamily="18" charset="0"/>
              </a:rPr>
              <a:t>E.coli</a:t>
            </a:r>
            <a:r>
              <a:rPr lang="en-US" sz="2400" dirty="0" smtClean="0">
                <a:latin typeface="Times New Roman" pitchFamily="18" charset="0"/>
                <a:cs typeface="Times New Roman" pitchFamily="18" charset="0"/>
              </a:rPr>
              <a:t> in 100ml</a:t>
            </a: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No sample should contain more than 3 </a:t>
            </a:r>
            <a:r>
              <a:rPr lang="en-US" sz="2400" dirty="0" err="1" smtClean="0">
                <a:latin typeface="Times New Roman" pitchFamily="18" charset="0"/>
                <a:cs typeface="Times New Roman" pitchFamily="18" charset="0"/>
              </a:rPr>
              <a:t>coliform</a:t>
            </a:r>
            <a:r>
              <a:rPr lang="en-US" sz="2400" dirty="0" smtClean="0">
                <a:latin typeface="Times New Roman" pitchFamily="18" charset="0"/>
                <a:cs typeface="Times New Roman" pitchFamily="18" charset="0"/>
              </a:rPr>
              <a:t> organism in 100ml</a:t>
            </a:r>
          </a:p>
          <a:p>
            <a:pPr algn="just">
              <a:buFont typeface="Wingdings" pitchFamily="2" charset="2"/>
              <a:buChar char="Ø"/>
            </a:pPr>
            <a:r>
              <a:rPr lang="en-US" sz="2400" dirty="0" smtClean="0">
                <a:latin typeface="Times New Roman" pitchFamily="18" charset="0"/>
                <a:cs typeface="Times New Roman" pitchFamily="18" charset="0"/>
              </a:rPr>
              <a:t>Free from any viruses infections for man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a:solidFill>
            <a:srgbClr val="00B0F0"/>
          </a:solidFill>
        </p:spPr>
        <p:txBody>
          <a:bodyPr>
            <a:noAutofit/>
          </a:bodyPr>
          <a:lstStyle/>
          <a:p>
            <a:pPr algn="l"/>
            <a:r>
              <a:rPr lang="en-US" sz="3600" b="1" dirty="0" smtClean="0">
                <a:latin typeface="Times New Roman" pitchFamily="18" charset="0"/>
                <a:cs typeface="Times New Roman" pitchFamily="18" charset="0"/>
              </a:rPr>
              <a:t>3. Chemical aspects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916363"/>
          </a:xfrm>
        </p:spPr>
        <p:txBody>
          <a:bodyPr>
            <a:normAutofit fontScale="92500" lnSpcReduction="10000"/>
          </a:bodyPr>
          <a:lstStyle/>
          <a:p>
            <a:pPr>
              <a:buNone/>
            </a:pPr>
            <a:r>
              <a:rPr lang="en-US" sz="2400" b="1" dirty="0" smtClean="0">
                <a:latin typeface="Times New Roman" pitchFamily="18" charset="0"/>
                <a:cs typeface="Times New Roman" pitchFamily="18" charset="0"/>
              </a:rPr>
              <a:t>Recommended maximum limit of concentration </a:t>
            </a:r>
          </a:p>
          <a:p>
            <a:pPr>
              <a:buNone/>
            </a:pPr>
            <a:r>
              <a:rPr lang="en-US" sz="2400" dirty="0" smtClean="0">
                <a:latin typeface="Times New Roman" pitchFamily="18" charset="0"/>
                <a:cs typeface="Times New Roman" pitchFamily="18" charset="0"/>
              </a:rPr>
              <a:t>Mercury                          0.006mg/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Cadmium                        0.003mg/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Selenium                         0.04mg/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Arsenic, cyanide, lead    0.01mg/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Fluorides                         1.5 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Nitrite                             3mg/</a:t>
            </a:r>
            <a:r>
              <a:rPr lang="en-US" sz="2400" dirty="0" err="1" smtClean="0">
                <a:latin typeface="Times New Roman" pitchFamily="18" charset="0"/>
                <a:cs typeface="Times New Roman" pitchFamily="18" charset="0"/>
              </a:rPr>
              <a:t>litre</a:t>
            </a: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provisional guideline value</a:t>
            </a:r>
          </a:p>
          <a:p>
            <a:pPr>
              <a:buNone/>
            </a:pPr>
            <a:r>
              <a:rPr lang="en-US" sz="2400" dirty="0" smtClean="0">
                <a:latin typeface="Times New Roman" pitchFamily="18" charset="0"/>
                <a:cs typeface="Times New Roman" pitchFamily="18" charset="0"/>
              </a:rPr>
              <a:t>Nitrate                             50mg/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Nickel                              0.07mg/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Barium                             0.7mg/</a:t>
            </a:r>
            <a:r>
              <a:rPr lang="en-US" sz="2400" dirty="0" err="1" smtClean="0">
                <a:latin typeface="Times New Roman" pitchFamily="18" charset="0"/>
                <a:cs typeface="Times New Roman" pitchFamily="18" charset="0"/>
              </a:rPr>
              <a:t>litre</a:t>
            </a:r>
            <a:endParaRPr lang="en-US" sz="2400" dirty="0" smtClean="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
        <p:nvSpPr>
          <p:cNvPr id="4" name="Rectangle 3"/>
          <p:cNvSpPr/>
          <p:nvPr/>
        </p:nvSpPr>
        <p:spPr>
          <a:xfrm>
            <a:off x="609600" y="1143000"/>
            <a:ext cx="80772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smtClean="0">
                <a:solidFill>
                  <a:schemeClr val="tx1"/>
                </a:solidFill>
                <a:latin typeface="Times New Roman" pitchFamily="18" charset="0"/>
                <a:cs typeface="Times New Roman" pitchFamily="18" charset="0"/>
              </a:rPr>
              <a:t>The presence of certain chemicals in excess of prescribed  limits may constitute ground for rejection of the water as a source of public water supply. These substances may be inorganic or organic.</a:t>
            </a:r>
            <a:endParaRPr lang="en-US" sz="2000" dirty="0">
              <a:solidFill>
                <a:schemeClr val="tx1"/>
              </a:solidFill>
              <a:latin typeface="Times New Roman" pitchFamily="18" charset="0"/>
              <a:cs typeface="Times New Roman" pitchFamily="18" charset="0"/>
            </a:endParaRPr>
          </a:p>
        </p:txBody>
      </p:sp>
      <p:sp>
        <p:nvSpPr>
          <p:cNvPr id="6" name="Rectangle 5"/>
          <p:cNvSpPr/>
          <p:nvPr/>
        </p:nvSpPr>
        <p:spPr>
          <a:xfrm>
            <a:off x="533400" y="6324600"/>
            <a:ext cx="81534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b="1" i="1" dirty="0" smtClean="0">
                <a:solidFill>
                  <a:schemeClr val="tx1"/>
                </a:solidFill>
              </a:rPr>
              <a:t>K. Park 23</a:t>
            </a:r>
            <a:r>
              <a:rPr lang="en-US" b="1" i="1" baseline="30000" dirty="0" smtClean="0">
                <a:solidFill>
                  <a:schemeClr val="tx1"/>
                </a:solidFill>
              </a:rPr>
              <a:t>rd</a:t>
            </a:r>
            <a:r>
              <a:rPr lang="en-US" b="1" i="1" dirty="0" smtClean="0">
                <a:solidFill>
                  <a:schemeClr val="tx1"/>
                </a:solidFill>
              </a:rPr>
              <a:t> Edition </a:t>
            </a:r>
            <a:endParaRPr lang="en-US" b="1" i="1"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792162"/>
          </a:xfrm>
          <a:noFill/>
          <a:ln>
            <a:noFill/>
          </a:ln>
        </p:spPr>
        <p:style>
          <a:lnRef idx="1">
            <a:schemeClr val="accent4"/>
          </a:lnRef>
          <a:fillRef idx="2">
            <a:schemeClr val="accent4"/>
          </a:fillRef>
          <a:effectRef idx="1">
            <a:schemeClr val="accent4"/>
          </a:effectRef>
          <a:fontRef idx="minor">
            <a:schemeClr val="dk1"/>
          </a:fontRef>
        </p:style>
        <p:txBody>
          <a:bodyPr>
            <a:noAutofit/>
          </a:bodyPr>
          <a:lstStyle/>
          <a:p>
            <a:r>
              <a:rPr lang="en-US" sz="3200" b="1" dirty="0" smtClean="0"/>
              <a:t/>
            </a:r>
            <a:br>
              <a:rPr lang="en-US" sz="3200" b="1" dirty="0" smtClean="0"/>
            </a:br>
            <a:r>
              <a:rPr lang="en-US" sz="4000" b="1" dirty="0" smtClean="0">
                <a:latin typeface="Times New Roman" pitchFamily="18" charset="0"/>
                <a:cs typeface="Times New Roman" pitchFamily="18" charset="0"/>
              </a:rPr>
              <a:t>I</a:t>
            </a:r>
            <a:r>
              <a:rPr lang="en-US" sz="4000" b="1" dirty="0" smtClean="0">
                <a:latin typeface="Times New Roman" pitchFamily="18" charset="0"/>
                <a:cs typeface="Times New Roman" pitchFamily="18" charset="0"/>
              </a:rPr>
              <a:t>mportance of Water</a:t>
            </a:r>
            <a:br>
              <a:rPr lang="en-US" sz="4000" b="1"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305800" cy="5334000"/>
          </a:xfrm>
        </p:spPr>
        <p:txBody>
          <a:bodyPr>
            <a:noAutofit/>
          </a:bodyPr>
          <a:lstStyle/>
          <a:p>
            <a:pPr marL="514350" indent="-514350" algn="just">
              <a:buNone/>
            </a:pPr>
            <a:r>
              <a:rPr lang="en-US" sz="2400" b="1" dirty="0" smtClean="0">
                <a:latin typeface="Times New Roman" pitchFamily="18" charset="0"/>
                <a:cs typeface="Times New Roman" pitchFamily="18" charset="0"/>
              </a:rPr>
              <a:t>4. Lose </a:t>
            </a:r>
            <a:r>
              <a:rPr lang="en-US" sz="2400" b="1" dirty="0" smtClean="0">
                <a:latin typeface="Times New Roman" pitchFamily="18" charset="0"/>
                <a:cs typeface="Times New Roman" pitchFamily="18" charset="0"/>
              </a:rPr>
              <a:t>weight:</a:t>
            </a:r>
            <a:r>
              <a:rPr lang="en-US" sz="2400" dirty="0" smtClean="0">
                <a:latin typeface="Times New Roman" pitchFamily="18" charset="0"/>
                <a:cs typeface="Times New Roman" pitchFamily="18" charset="0"/>
              </a:rPr>
              <a:t> Drinking water helps you lose weight because it flushes down the by-products of fat breakdown. Drinking water reduces hunger; it’s an effective appetite suppressant so you’ll eat less. Plus, water has zero calories.</a:t>
            </a:r>
          </a:p>
          <a:p>
            <a:pPr marL="514350" indent="-514350" algn="just">
              <a:buFont typeface="+mj-lt"/>
              <a:buAutoNum type="arabicPeriod"/>
            </a:pPr>
            <a:endParaRPr lang="en-US" sz="2400" dirty="0" smtClean="0">
              <a:latin typeface="Times New Roman" pitchFamily="18" charset="0"/>
              <a:cs typeface="Times New Roman" pitchFamily="18" charset="0"/>
            </a:endParaRPr>
          </a:p>
          <a:p>
            <a:pPr marL="514350" indent="-514350" algn="just">
              <a:buNone/>
            </a:pPr>
            <a:r>
              <a:rPr lang="en-US" sz="2400" b="1" dirty="0" smtClean="0">
                <a:latin typeface="Times New Roman" pitchFamily="18" charset="0"/>
                <a:cs typeface="Times New Roman" pitchFamily="18" charset="0"/>
              </a:rPr>
              <a:t>5. Natural </a:t>
            </a:r>
            <a:r>
              <a:rPr lang="en-US" sz="2400" b="1" dirty="0" smtClean="0">
                <a:latin typeface="Times New Roman" pitchFamily="18" charset="0"/>
                <a:cs typeface="Times New Roman" pitchFamily="18" charset="0"/>
              </a:rPr>
              <a:t>Remedy for Headache:</a:t>
            </a:r>
            <a:r>
              <a:rPr lang="en-US" sz="2400" dirty="0" smtClean="0">
                <a:latin typeface="Times New Roman" pitchFamily="18" charset="0"/>
                <a:cs typeface="Times New Roman" pitchFamily="18" charset="0"/>
              </a:rPr>
              <a:t> Helps to relieve headache and back pains due to dehydration. Although many reasons contribute to headache, dehydration is the common one.</a:t>
            </a:r>
          </a:p>
          <a:p>
            <a:pPr marL="514350" indent="-514350" algn="just">
              <a:buNone/>
            </a:pPr>
            <a:r>
              <a:rPr lang="en-US" sz="2400" b="1" dirty="0" smtClean="0">
                <a:latin typeface="Times New Roman" pitchFamily="18" charset="0"/>
                <a:cs typeface="Times New Roman" pitchFamily="18" charset="0"/>
              </a:rPr>
              <a:t>6. </a:t>
            </a:r>
            <a:r>
              <a:rPr lang="en-US" sz="2400" b="1" dirty="0" smtClean="0">
                <a:latin typeface="Times New Roman" pitchFamily="18" charset="0"/>
                <a:cs typeface="Times New Roman" pitchFamily="18" charset="0"/>
              </a:rPr>
              <a:t>Look </a:t>
            </a:r>
            <a:r>
              <a:rPr lang="en-US" sz="2400" b="1" dirty="0" smtClean="0">
                <a:latin typeface="Times New Roman" pitchFamily="18" charset="0"/>
                <a:cs typeface="Times New Roman" pitchFamily="18" charset="0"/>
              </a:rPr>
              <a:t>Younger with Healthier Skin:</a:t>
            </a:r>
            <a:r>
              <a:rPr lang="en-US" sz="2400" dirty="0" smtClean="0">
                <a:latin typeface="Times New Roman" pitchFamily="18" charset="0"/>
                <a:cs typeface="Times New Roman" pitchFamily="18" charset="0"/>
              </a:rPr>
              <a:t> You’ll look younger when your skin is properly hydrated. Water helps to replenish skin tissues, moisturizes skin and increases skin elasticity.</a:t>
            </a:r>
          </a:p>
          <a:p>
            <a:pPr marL="514350" indent="-514350">
              <a:buFont typeface="+mj-lt"/>
              <a:buAutoNum type="arabicPeriod"/>
            </a:pPr>
            <a:endParaRPr lang="en-US" sz="2400" dirty="0" smtClean="0"/>
          </a:p>
          <a:p>
            <a:endParaRPr lang="en-US" sz="24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001000" cy="914400"/>
          </a:xfrm>
          <a:solidFill>
            <a:srgbClr val="00B0F0"/>
          </a:solidFill>
        </p:spPr>
        <p:txBody>
          <a:bodyPr>
            <a:normAutofit/>
          </a:bodyPr>
          <a:lstStyle/>
          <a:p>
            <a:pPr algn="l"/>
            <a:r>
              <a:rPr lang="en-US" sz="3600" b="1" dirty="0" smtClean="0">
                <a:latin typeface="Times New Roman" pitchFamily="18" charset="0"/>
                <a:cs typeface="Times New Roman" pitchFamily="18" charset="0"/>
              </a:rPr>
              <a:t>4. Radiological aspects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144963"/>
          </a:xfrm>
        </p:spPr>
        <p:txBody>
          <a:bodyPr>
            <a:normAutofit lnSpcReduction="10000"/>
          </a:bodyPr>
          <a:lstStyle/>
          <a:p>
            <a:pPr algn="just">
              <a:buNone/>
            </a:pPr>
            <a:r>
              <a:rPr lang="en-US" sz="2400" i="1" u="sng" dirty="0" smtClean="0">
                <a:latin typeface="Times New Roman" pitchFamily="18" charset="0"/>
                <a:cs typeface="Times New Roman" pitchFamily="18" charset="0"/>
              </a:rPr>
              <a:t>The activity of a radio-active material is the number of nuclear disintegration per unit of time</a:t>
            </a:r>
            <a:endParaRPr lang="en-US" sz="2400" u="sng" dirty="0" smtClean="0">
              <a:latin typeface="Times New Roman" pitchFamily="18" charset="0"/>
              <a:cs typeface="Times New Roman" pitchFamily="18" charset="0"/>
            </a:endParaRPr>
          </a:p>
          <a:p>
            <a:pPr>
              <a:buNone/>
            </a:pPr>
            <a:endParaRPr lang="en-US" sz="2400" u="sng" dirty="0" smtClean="0">
              <a:latin typeface="Times New Roman" pitchFamily="18" charset="0"/>
              <a:cs typeface="Times New Roman" pitchFamily="18" charset="0"/>
            </a:endParaRPr>
          </a:p>
          <a:p>
            <a:pPr>
              <a:buNone/>
            </a:pPr>
            <a:endParaRPr lang="en-US" sz="2400" u="sng" dirty="0" smtClean="0">
              <a:latin typeface="Times New Roman" pitchFamily="18" charset="0"/>
              <a:cs typeface="Times New Roman" pitchFamily="18" charset="0"/>
            </a:endParaRPr>
          </a:p>
          <a:p>
            <a:pPr>
              <a:buNone/>
            </a:pPr>
            <a:r>
              <a:rPr lang="en-US" sz="2400" u="sng" dirty="0" smtClean="0">
                <a:latin typeface="Times New Roman" pitchFamily="18" charset="0"/>
                <a:cs typeface="Times New Roman" pitchFamily="18" charset="0"/>
              </a:rPr>
              <a:t>The proposed guideline Values are:</a:t>
            </a:r>
          </a:p>
          <a:p>
            <a:pPr>
              <a:buFont typeface="Wingdings" pitchFamily="2" charset="2"/>
              <a:buChar char="Ø"/>
            </a:pPr>
            <a:r>
              <a:rPr lang="en-US" sz="2400" dirty="0" smtClean="0">
                <a:latin typeface="Times New Roman" pitchFamily="18" charset="0"/>
                <a:cs typeface="Times New Roman" pitchFamily="18" charset="0"/>
              </a:rPr>
              <a:t>Gross alpha activity 0.5 </a:t>
            </a:r>
            <a:r>
              <a:rPr lang="en-US" sz="2400" dirty="0" err="1" smtClean="0">
                <a:latin typeface="Times New Roman" pitchFamily="18" charset="0"/>
                <a:cs typeface="Times New Roman" pitchFamily="18" charset="0"/>
              </a:rPr>
              <a:t>Bq</a:t>
            </a:r>
            <a:r>
              <a:rPr lang="en-US" sz="2400" dirty="0" smtClean="0">
                <a:latin typeface="Times New Roman" pitchFamily="18" charset="0"/>
                <a:cs typeface="Times New Roman" pitchFamily="18" charset="0"/>
              </a:rPr>
              <a:t>/L</a:t>
            </a:r>
          </a:p>
          <a:p>
            <a:pPr>
              <a:buFont typeface="Wingdings" pitchFamily="2" charset="2"/>
              <a:buChar char="Ø"/>
            </a:pPr>
            <a:r>
              <a:rPr lang="en-US" sz="2400" dirty="0" smtClean="0">
                <a:latin typeface="Times New Roman" pitchFamily="18" charset="0"/>
                <a:cs typeface="Times New Roman" pitchFamily="18" charset="0"/>
              </a:rPr>
              <a:t>Gross beta activity   1.0 </a:t>
            </a:r>
            <a:r>
              <a:rPr lang="en-US" sz="2400" dirty="0" err="1" smtClean="0">
                <a:latin typeface="Times New Roman" pitchFamily="18" charset="0"/>
                <a:cs typeface="Times New Roman" pitchFamily="18" charset="0"/>
              </a:rPr>
              <a:t>Bq</a:t>
            </a:r>
            <a:r>
              <a:rPr lang="en-US" sz="2400" dirty="0" smtClean="0">
                <a:latin typeface="Times New Roman" pitchFamily="18" charset="0"/>
                <a:cs typeface="Times New Roman" pitchFamily="18" charset="0"/>
              </a:rPr>
              <a:t>/L</a:t>
            </a:r>
          </a:p>
          <a:p>
            <a:pPr>
              <a:buFont typeface="Wingdings" pitchFamily="2" charset="2"/>
              <a:buChar char="Ø"/>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The unit of activity is a </a:t>
            </a:r>
            <a:r>
              <a:rPr lang="en-US" sz="2000" i="1" dirty="0" err="1" smtClean="0">
                <a:latin typeface="Times New Roman" pitchFamily="18" charset="0"/>
                <a:cs typeface="Times New Roman" pitchFamily="18" charset="0"/>
              </a:rPr>
              <a:t>becquerel</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Bq</a:t>
            </a:r>
            <a:r>
              <a:rPr lang="en-US" sz="2000" i="1" dirty="0" smtClean="0">
                <a:latin typeface="Times New Roman" pitchFamily="18" charset="0"/>
                <a:cs typeface="Times New Roman" pitchFamily="18" charset="0"/>
              </a:rPr>
              <a:t>); 1 </a:t>
            </a:r>
            <a:r>
              <a:rPr lang="en-US" sz="2000" i="1" dirty="0" err="1" smtClean="0">
                <a:latin typeface="Times New Roman" pitchFamily="18" charset="0"/>
                <a:cs typeface="Times New Roman" pitchFamily="18" charset="0"/>
              </a:rPr>
              <a:t>Bq</a:t>
            </a:r>
            <a:r>
              <a:rPr lang="en-US" sz="2000" i="1" dirty="0" smtClean="0">
                <a:latin typeface="Times New Roman" pitchFamily="18" charset="0"/>
                <a:cs typeface="Times New Roman" pitchFamily="18" charset="0"/>
              </a:rPr>
              <a:t>= 1 disintegration per second. Formerly, the unit of activity 1.0 </a:t>
            </a:r>
            <a:r>
              <a:rPr lang="en-US" sz="2000" i="1" dirty="0" err="1" smtClean="0">
                <a:latin typeface="Times New Roman" pitchFamily="18" charset="0"/>
                <a:cs typeface="Times New Roman" pitchFamily="18" charset="0"/>
              </a:rPr>
              <a:t>Bq</a:t>
            </a:r>
            <a:r>
              <a:rPr lang="en-US" sz="2000" i="1" dirty="0" smtClean="0">
                <a:latin typeface="Times New Roman" pitchFamily="18" charset="0"/>
                <a:cs typeface="Times New Roman" pitchFamily="18" charset="0"/>
              </a:rPr>
              <a:t>/L</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a:solidFill>
            <a:srgbClr val="00B050"/>
          </a:solidFill>
        </p:spPr>
        <p:txBody>
          <a:bodyPr>
            <a:noAutofit/>
          </a:bodyPr>
          <a:lstStyle/>
          <a:p>
            <a:pPr algn="l"/>
            <a:r>
              <a:rPr lang="en-US" sz="3200" b="1" u="sng" dirty="0" smtClean="0">
                <a:latin typeface="Times New Roman" pitchFamily="18" charset="0"/>
                <a:cs typeface="Times New Roman" pitchFamily="18" charset="0"/>
              </a:rPr>
              <a:t>Prevention of water pollution</a:t>
            </a:r>
            <a:r>
              <a:rPr lang="en-US" sz="3200" u="sng" dirty="0" smtClean="0">
                <a:latin typeface="Times New Roman" pitchFamily="18" charset="0"/>
                <a:cs typeface="Times New Roman" pitchFamily="18" charset="0"/>
              </a:rPr>
              <a:t/>
            </a:r>
            <a:br>
              <a:rPr lang="en-US" sz="3200" u="sng" dirty="0" smtClean="0">
                <a:latin typeface="Times New Roman" pitchFamily="18" charset="0"/>
                <a:cs typeface="Times New Roman" pitchFamily="18" charset="0"/>
              </a:rPr>
            </a:br>
            <a:endParaRPr lang="en-US" sz="3200"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678363"/>
          </a:xfrm>
        </p:spPr>
        <p:txBody>
          <a:bodyPr>
            <a:normAutofit/>
          </a:bodyPr>
          <a:lstStyle/>
          <a:p>
            <a:pPr algn="just"/>
            <a:r>
              <a:rPr lang="en-US" sz="2400" dirty="0" smtClean="0">
                <a:latin typeface="Times New Roman" pitchFamily="18" charset="0"/>
                <a:cs typeface="Times New Roman" pitchFamily="18" charset="0"/>
              </a:rPr>
              <a:t>Prevention of pollution reduces or eliminates the input of pollutants and wastes into the environment. However, pollution can be controlled by proper choice of preventive and remedial measures.</a:t>
            </a:r>
          </a:p>
          <a:p>
            <a:pPr algn="just">
              <a:buNone/>
            </a:pPr>
            <a:r>
              <a:rPr lang="en-US" sz="2400" b="1" dirty="0" smtClean="0">
                <a:latin typeface="Times New Roman" pitchFamily="18" charset="0"/>
                <a:cs typeface="Times New Roman" pitchFamily="18" charset="0"/>
              </a:rPr>
              <a:t>1. Safe water supply</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The supply water should be safe and wholesome. Water should be </a:t>
            </a:r>
            <a:r>
              <a:rPr lang="en-US" sz="2400" u="sng" dirty="0" smtClean="0">
                <a:latin typeface="Times New Roman" pitchFamily="18" charset="0"/>
                <a:cs typeface="Times New Roman" pitchFamily="18" charset="0"/>
              </a:rPr>
              <a:t>distributed to the community after proper treatment or purification.</a:t>
            </a:r>
            <a:r>
              <a:rPr lang="en-US" sz="2400" dirty="0" smtClean="0">
                <a:latin typeface="Times New Roman" pitchFamily="18" charset="0"/>
                <a:cs typeface="Times New Roman" pitchFamily="18" charset="0"/>
              </a:rPr>
              <a:t> Surveillance has to be exercised at every point in the distribution system to ensure supply of safe water to consumer.</a:t>
            </a:r>
          </a:p>
          <a:p>
            <a:pPr>
              <a:buNone/>
            </a:pP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3352800"/>
          </a:xfrm>
        </p:spPr>
        <p:txBody>
          <a:bodyPr/>
          <a:lstStyle/>
          <a:p>
            <a:pPr algn="just">
              <a:buNone/>
            </a:pPr>
            <a:r>
              <a:rPr lang="en-US" sz="2800" b="1" dirty="0" smtClean="0">
                <a:latin typeface="Times New Roman" pitchFamily="18" charset="0"/>
                <a:cs typeface="Times New Roman" pitchFamily="18" charset="0"/>
              </a:rPr>
              <a:t>2. Sanitary well</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Sanitary well assists for the prevention of water pollution. It is necessary to maintain the well sanitary.</a:t>
            </a:r>
          </a:p>
          <a:p>
            <a:pPr lvl="0" algn="just"/>
            <a:r>
              <a:rPr lang="en-US" sz="2800" dirty="0" smtClean="0">
                <a:latin typeface="Times New Roman" pitchFamily="18" charset="0"/>
                <a:cs typeface="Times New Roman" pitchFamily="18" charset="0"/>
              </a:rPr>
              <a:t>50 m far from manure pit, latrine, soakage pit </a:t>
            </a:r>
            <a:r>
              <a:rPr lang="en-US" sz="2800" dirty="0" err="1" smtClean="0">
                <a:latin typeface="Times New Roman" pitchFamily="18" charset="0"/>
                <a:cs typeface="Times New Roman" pitchFamily="18" charset="0"/>
              </a:rPr>
              <a:t>e.t.c</a:t>
            </a:r>
            <a:endParaRPr lang="en-US" sz="2800" dirty="0" smtClean="0">
              <a:latin typeface="Times New Roman" pitchFamily="18" charset="0"/>
              <a:cs typeface="Times New Roman" pitchFamily="18" charset="0"/>
            </a:endParaRPr>
          </a:p>
          <a:p>
            <a:pPr lvl="0" algn="just"/>
            <a:r>
              <a:rPr lang="en-US" sz="2800" dirty="0" smtClean="0">
                <a:latin typeface="Times New Roman" pitchFamily="18" charset="0"/>
                <a:cs typeface="Times New Roman" pitchFamily="18" charset="0"/>
              </a:rPr>
              <a:t>Well should be covered</a:t>
            </a:r>
          </a:p>
          <a:p>
            <a:pPr lvl="0" algn="just"/>
            <a:r>
              <a:rPr lang="en-US" sz="2800" dirty="0" smtClean="0">
                <a:latin typeface="Times New Roman" pitchFamily="18" charset="0"/>
                <a:cs typeface="Times New Roman" pitchFamily="18" charset="0"/>
              </a:rPr>
              <a:t>1 m </a:t>
            </a:r>
            <a:r>
              <a:rPr lang="en-US" sz="2800" dirty="0" err="1" smtClean="0">
                <a:latin typeface="Times New Roman" pitchFamily="18" charset="0"/>
                <a:cs typeface="Times New Roman" pitchFamily="18" charset="0"/>
              </a:rPr>
              <a:t>pucca</a:t>
            </a:r>
            <a:r>
              <a:rPr lang="en-US" sz="2800" dirty="0" smtClean="0">
                <a:latin typeface="Times New Roman" pitchFamily="18" charset="0"/>
                <a:cs typeface="Times New Roman" pitchFamily="18" charset="0"/>
              </a:rPr>
              <a:t> plat form</a:t>
            </a:r>
            <a:endParaRPr lang="en-US" dirty="0" smtClean="0">
              <a:latin typeface="Times New Roman" pitchFamily="18" charset="0"/>
              <a:cs typeface="Times New Roman" pitchFamily="18" charset="0"/>
            </a:endParaRPr>
          </a:p>
          <a:p>
            <a:endParaRPr lang="en-US" dirty="0"/>
          </a:p>
        </p:txBody>
      </p:sp>
      <p:sp>
        <p:nvSpPr>
          <p:cNvPr id="4" name="Rectangle 3"/>
          <p:cNvSpPr/>
          <p:nvPr/>
        </p:nvSpPr>
        <p:spPr>
          <a:xfrm>
            <a:off x="457200" y="685800"/>
            <a:ext cx="8153400" cy="1077218"/>
          </a:xfrm>
          <a:prstGeom prst="rect">
            <a:avLst/>
          </a:prstGeom>
          <a:solidFill>
            <a:srgbClr val="00B050"/>
          </a:solidFill>
        </p:spPr>
        <p:txBody>
          <a:bodyPr wrap="square">
            <a:spAutoFit/>
          </a:bodyPr>
          <a:lstStyle/>
          <a:p>
            <a:r>
              <a:rPr lang="en-US" sz="3200" b="1" dirty="0" smtClean="0">
                <a:latin typeface="Times New Roman" pitchFamily="18" charset="0"/>
                <a:cs typeface="Times New Roman" pitchFamily="18" charset="0"/>
              </a:rPr>
              <a:t>Prevention of water pollution…</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82000" cy="5105400"/>
          </a:xfrm>
        </p:spPr>
        <p:txBody>
          <a:bodyPr>
            <a:noAutofit/>
          </a:bodyPr>
          <a:lstStyle/>
          <a:p>
            <a:pPr algn="just">
              <a:buNone/>
            </a:pPr>
            <a:r>
              <a:rPr lang="en-US" sz="2400" b="1" dirty="0" smtClean="0">
                <a:latin typeface="Times New Roman" pitchFamily="18" charset="0"/>
                <a:cs typeface="Times New Roman" pitchFamily="18" charset="0"/>
              </a:rPr>
              <a:t>3. Proper drainage system</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Water sources are easily contaminated by improper drainage system i.e. waste water from house, street, park is directly connected to water resources. Therefore, drainage should be properly managed for prevention of water pollution.</a:t>
            </a:r>
          </a:p>
          <a:p>
            <a:pPr algn="just">
              <a:buNone/>
            </a:pPr>
            <a:r>
              <a:rPr lang="en-US" sz="2400" b="1" dirty="0" smtClean="0">
                <a:latin typeface="Times New Roman" pitchFamily="18" charset="0"/>
                <a:cs typeface="Times New Roman" pitchFamily="18" charset="0"/>
              </a:rPr>
              <a:t>4. Proper management of sewage</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Sewage is the most important pollutant of water sources. There must be sewerage system for proper management of sewage. Sewage must be treated before reaching water resources.</a:t>
            </a:r>
          </a:p>
          <a:p>
            <a:pPr algn="just">
              <a:buNone/>
            </a:pPr>
            <a:r>
              <a:rPr lang="en-US" sz="2400" b="1" dirty="0" smtClean="0">
                <a:latin typeface="Times New Roman" pitchFamily="18" charset="0"/>
                <a:cs typeface="Times New Roman" pitchFamily="18" charset="0"/>
              </a:rPr>
              <a:t>5. Good Agriculture practices</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Manure or compost should be used instead of commercial inorganic fertilizers to fertilize plants.</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6" name="Rectangle 5"/>
          <p:cNvSpPr/>
          <p:nvPr/>
        </p:nvSpPr>
        <p:spPr>
          <a:xfrm>
            <a:off x="381000" y="228601"/>
            <a:ext cx="6629400" cy="646331"/>
          </a:xfrm>
          <a:prstGeom prst="rect">
            <a:avLst/>
          </a:prstGeom>
          <a:solidFill>
            <a:srgbClr val="00B050"/>
          </a:solidFill>
        </p:spPr>
        <p:txBody>
          <a:bodyPr wrap="square">
            <a:spAutoFit/>
          </a:bodyPr>
          <a:lstStyle/>
          <a:p>
            <a:r>
              <a:rPr lang="en-US" sz="3600" dirty="0" smtClean="0">
                <a:latin typeface="Times New Roman" pitchFamily="18" charset="0"/>
                <a:cs typeface="Times New Roman" pitchFamily="18" charset="0"/>
              </a:rPr>
              <a:t>Prevention of Water Pollution…</a:t>
            </a:r>
            <a:endParaRPr lang="en-US" sz="36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181600"/>
          </a:xfrm>
        </p:spPr>
        <p:txBody>
          <a:bodyPr>
            <a:normAutofit/>
          </a:bodyPr>
          <a:lstStyle/>
          <a:p>
            <a:pPr algn="just">
              <a:buNone/>
            </a:pPr>
            <a:r>
              <a:rPr lang="en-US" sz="2400" b="1" dirty="0" smtClean="0">
                <a:latin typeface="Times New Roman" pitchFamily="18" charset="0"/>
                <a:cs typeface="Times New Roman" pitchFamily="18" charset="0"/>
              </a:rPr>
              <a:t>6. Integrated pest management</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Farmers can also reduce pesticides runoff and leaching by applying pesticides only when needed. They can reduce the need for pesticides by using biological pest control or integrated pest management.</a:t>
            </a:r>
          </a:p>
          <a:p>
            <a:pPr algn="just">
              <a:buNone/>
            </a:pPr>
            <a:r>
              <a:rPr lang="en-US" sz="2400" b="1" dirty="0" smtClean="0">
                <a:latin typeface="Times New Roman" pitchFamily="18" charset="0"/>
                <a:cs typeface="Times New Roman" pitchFamily="18" charset="0"/>
              </a:rPr>
              <a:t>7. Minimizing the wastes with 3R concept</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Wastes can be prevented or at least reduces by the three R’s of resource use : Reduce, Reuse and Recycle. </a:t>
            </a:r>
          </a:p>
          <a:p>
            <a:pPr algn="just">
              <a:buNone/>
            </a:pPr>
            <a:r>
              <a:rPr lang="en-US" sz="2400" b="1" dirty="0" smtClean="0">
                <a:latin typeface="Times New Roman" pitchFamily="18" charset="0"/>
                <a:cs typeface="Times New Roman" pitchFamily="18" charset="0"/>
              </a:rPr>
              <a:t>8. Prevention of erosion and silting </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Erosion can be reduced by reforestation. Reforestation would reduce soil erosion and the severity of flooding and loss of earth’s previous biodiversity.</a:t>
            </a:r>
          </a:p>
          <a:p>
            <a:pPr algn="just"/>
            <a:endParaRPr lang="en-US" dirty="0">
              <a:latin typeface="Times New Roman" pitchFamily="18" charset="0"/>
              <a:cs typeface="Times New Roman" pitchFamily="18" charset="0"/>
            </a:endParaRPr>
          </a:p>
        </p:txBody>
      </p:sp>
      <p:sp>
        <p:nvSpPr>
          <p:cNvPr id="5" name="Rectangle 4"/>
          <p:cNvSpPr/>
          <p:nvPr/>
        </p:nvSpPr>
        <p:spPr>
          <a:xfrm>
            <a:off x="533400" y="228600"/>
            <a:ext cx="8001000" cy="1077218"/>
          </a:xfrm>
          <a:prstGeom prst="rect">
            <a:avLst/>
          </a:prstGeom>
          <a:solidFill>
            <a:srgbClr val="00B050"/>
          </a:solidFill>
        </p:spPr>
        <p:txBody>
          <a:bodyPr wrap="square">
            <a:spAutoFit/>
          </a:bodyPr>
          <a:lstStyle/>
          <a:p>
            <a:r>
              <a:rPr lang="en-US" sz="3200" b="1" dirty="0" smtClean="0">
                <a:latin typeface="Times New Roman" pitchFamily="18" charset="0"/>
                <a:cs typeface="Times New Roman" pitchFamily="18" charset="0"/>
              </a:rPr>
              <a:t>Prevention of water pollution….</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525963"/>
          </a:xfrm>
        </p:spPr>
        <p:txBody>
          <a:bodyPr>
            <a:normAutofit/>
          </a:bodyPr>
          <a:lstStyle/>
          <a:p>
            <a:pPr>
              <a:buNone/>
            </a:pPr>
            <a:r>
              <a:rPr lang="en-US" sz="2400" b="1" dirty="0" smtClean="0">
                <a:latin typeface="Times New Roman" pitchFamily="18" charset="0"/>
                <a:cs typeface="Times New Roman" pitchFamily="18" charset="0"/>
              </a:rPr>
              <a:t>9. Change the habits of people</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Water sources are polluted by different bad habits of people like open defecation, disposal of waste, washing clothes </a:t>
            </a:r>
            <a:r>
              <a:rPr lang="en-US" sz="2400" dirty="0" err="1" smtClean="0">
                <a:latin typeface="Times New Roman" pitchFamily="18" charset="0"/>
                <a:cs typeface="Times New Roman" pitchFamily="18" charset="0"/>
              </a:rPr>
              <a:t>e.t.c</a:t>
            </a:r>
            <a:r>
              <a:rPr lang="en-US" sz="2400" dirty="0" smtClean="0">
                <a:latin typeface="Times New Roman" pitchFamily="18" charset="0"/>
                <a:cs typeface="Times New Roman" pitchFamily="18" charset="0"/>
              </a:rPr>
              <a:t> near or surroundings of water resources. Therefore, theses types of habits must be changed for prevention of water pollution.</a:t>
            </a:r>
          </a:p>
          <a:p>
            <a:pPr>
              <a:buNone/>
            </a:pPr>
            <a:r>
              <a:rPr lang="en-US" sz="2400" b="1" dirty="0" smtClean="0">
                <a:latin typeface="Times New Roman" pitchFamily="18" charset="0"/>
                <a:cs typeface="Times New Roman" pitchFamily="18" charset="0"/>
              </a:rPr>
              <a:t>10. Health Education</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Above activities are not achieved without health education. So, health education should be given to the community with explore the relation between water and health.</a:t>
            </a:r>
          </a:p>
          <a:p>
            <a:endParaRPr lang="en-US" dirty="0"/>
          </a:p>
        </p:txBody>
      </p:sp>
      <p:sp>
        <p:nvSpPr>
          <p:cNvPr id="4" name="Rectangle 3"/>
          <p:cNvSpPr/>
          <p:nvPr/>
        </p:nvSpPr>
        <p:spPr>
          <a:xfrm>
            <a:off x="533400" y="381000"/>
            <a:ext cx="7924800" cy="954107"/>
          </a:xfrm>
          <a:prstGeom prst="rect">
            <a:avLst/>
          </a:prstGeom>
          <a:solidFill>
            <a:srgbClr val="00B050"/>
          </a:solidFill>
        </p:spPr>
        <p:txBody>
          <a:bodyPr wrap="square">
            <a:spAutoFit/>
          </a:bodyPr>
          <a:lstStyle/>
          <a:p>
            <a:r>
              <a:rPr lang="en-US" sz="2800" b="1" dirty="0" smtClean="0">
                <a:latin typeface="Times New Roman" pitchFamily="18" charset="0"/>
                <a:cs typeface="Times New Roman" pitchFamily="18" charset="0"/>
              </a:rPr>
              <a:t>Prevention of water pollution….</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itchFamily="2" charset="2"/>
              <a:buChar char="Ø"/>
            </a:pPr>
            <a:endParaRPr lang="en-US" sz="2800" b="1" dirty="0" smtClean="0">
              <a:latin typeface="Times New Roman" pitchFamily="18" charset="0"/>
              <a:cs typeface="Times New Roman" pitchFamily="18" charset="0"/>
            </a:endParaRPr>
          </a:p>
          <a:p>
            <a:pPr algn="just">
              <a:buNone/>
            </a:pPr>
            <a:r>
              <a:rPr lang="en-US" sz="2800" b="1" dirty="0" smtClean="0">
                <a:latin typeface="Times New Roman" pitchFamily="18" charset="0"/>
                <a:cs typeface="Times New Roman" pitchFamily="18" charset="0"/>
              </a:rPr>
              <a:t>11. Strict adherence to water laws:</a:t>
            </a:r>
            <a:r>
              <a:rPr lang="en-US" sz="2800" dirty="0" smtClean="0">
                <a:latin typeface="Times New Roman" pitchFamily="18" charset="0"/>
                <a:cs typeface="Times New Roman" pitchFamily="18" charset="0"/>
              </a:rPr>
              <a:t> </a:t>
            </a:r>
          </a:p>
          <a:p>
            <a:pPr algn="just">
              <a:buNone/>
            </a:pPr>
            <a:r>
              <a:rPr lang="en-US" sz="2800" dirty="0" smtClean="0">
                <a:latin typeface="Times New Roman" pitchFamily="18" charset="0"/>
                <a:cs typeface="Times New Roman" pitchFamily="18" charset="0"/>
              </a:rPr>
              <a:t>    Laws and legislation relating to pollution should be strictly followed by all. People should be made aware that adherence to water laws are in their own interest.</a:t>
            </a:r>
            <a:endParaRPr lang="en-US" sz="2800" dirty="0">
              <a:latin typeface="Times New Roman" pitchFamily="18" charset="0"/>
              <a:cs typeface="Times New Roman" pitchFamily="18" charset="0"/>
            </a:endParaRPr>
          </a:p>
        </p:txBody>
      </p:sp>
      <p:sp>
        <p:nvSpPr>
          <p:cNvPr id="4" name="Rectangle 3"/>
          <p:cNvSpPr/>
          <p:nvPr/>
        </p:nvSpPr>
        <p:spPr>
          <a:xfrm>
            <a:off x="533400" y="381000"/>
            <a:ext cx="7924800" cy="954107"/>
          </a:xfrm>
          <a:prstGeom prst="rect">
            <a:avLst/>
          </a:prstGeom>
          <a:solidFill>
            <a:srgbClr val="00B050"/>
          </a:solidFill>
        </p:spPr>
        <p:txBody>
          <a:bodyPr wrap="square">
            <a:spAutoFit/>
          </a:bodyPr>
          <a:lstStyle/>
          <a:p>
            <a:r>
              <a:rPr lang="en-US" sz="2800" b="1" dirty="0" smtClean="0">
                <a:latin typeface="Times New Roman" pitchFamily="18" charset="0"/>
                <a:cs typeface="Times New Roman" pitchFamily="18" charset="0"/>
              </a:rPr>
              <a:t>Prevention of water pollution….</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a:solidFill>
            <a:srgbClr val="00B050"/>
          </a:solidFill>
        </p:spPr>
        <p:txBody>
          <a:bodyPr>
            <a:normAutofit fontScale="90000"/>
          </a:bodyPr>
          <a:lstStyle/>
          <a:p>
            <a:r>
              <a:rPr lang="en-US" b="1" dirty="0" smtClean="0">
                <a:latin typeface="Times New Roman" pitchFamily="18" charset="0"/>
                <a:cs typeface="Times New Roman" pitchFamily="18" charset="0"/>
              </a:rPr>
              <a:t>Prevention of water-related diseases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715000"/>
          </a:xfrm>
        </p:spPr>
        <p:txBody>
          <a:bodyPr>
            <a:normAutofit fontScale="77500" lnSpcReduction="20000"/>
          </a:bodyPr>
          <a:lstStyle/>
          <a:p>
            <a:r>
              <a:rPr lang="en-US" b="1" dirty="0" smtClean="0">
                <a:latin typeface="Times New Roman" pitchFamily="18" charset="0"/>
                <a:cs typeface="Times New Roman" pitchFamily="18" charset="0"/>
              </a:rPr>
              <a:t>At individual/ household level</a:t>
            </a:r>
          </a:p>
          <a:p>
            <a:pPr lvl="1"/>
            <a:r>
              <a:rPr lang="en-US" dirty="0" smtClean="0">
                <a:latin typeface="Times New Roman" pitchFamily="18" charset="0"/>
                <a:cs typeface="Times New Roman" pitchFamily="18" charset="0"/>
              </a:rPr>
              <a:t>Increasing the quantity of water used</a:t>
            </a:r>
          </a:p>
          <a:p>
            <a:pPr lvl="1"/>
            <a:r>
              <a:rPr lang="en-US" dirty="0" smtClean="0">
                <a:latin typeface="Times New Roman" pitchFamily="18" charset="0"/>
                <a:cs typeface="Times New Roman" pitchFamily="18" charset="0"/>
              </a:rPr>
              <a:t>Filtration and disinfection of water before use</a:t>
            </a:r>
          </a:p>
          <a:p>
            <a:pPr lvl="1"/>
            <a:r>
              <a:rPr lang="en-US" dirty="0" smtClean="0">
                <a:latin typeface="Times New Roman" pitchFamily="18" charset="0"/>
                <a:cs typeface="Times New Roman" pitchFamily="18" charset="0"/>
              </a:rPr>
              <a:t>Use of clean utensils</a:t>
            </a:r>
          </a:p>
          <a:p>
            <a:pPr lvl="1"/>
            <a:r>
              <a:rPr lang="en-US" dirty="0" err="1" smtClean="0">
                <a:latin typeface="Times New Roman" pitchFamily="18" charset="0"/>
                <a:cs typeface="Times New Roman" pitchFamily="18" charset="0"/>
              </a:rPr>
              <a:t>Maintainence</a:t>
            </a:r>
            <a:r>
              <a:rPr lang="en-US" dirty="0" smtClean="0">
                <a:latin typeface="Times New Roman" pitchFamily="18" charset="0"/>
                <a:cs typeface="Times New Roman" pitchFamily="18" charset="0"/>
              </a:rPr>
              <a:t> of proper </a:t>
            </a:r>
            <a:r>
              <a:rPr lang="en-US" dirty="0" err="1" smtClean="0">
                <a:latin typeface="Times New Roman" pitchFamily="18" charset="0"/>
                <a:cs typeface="Times New Roman" pitchFamily="18" charset="0"/>
              </a:rPr>
              <a:t>hygeine</a:t>
            </a:r>
            <a:r>
              <a:rPr lang="en-US" dirty="0" smtClean="0">
                <a:latin typeface="Times New Roman" pitchFamily="18" charset="0"/>
                <a:cs typeface="Times New Roman" pitchFamily="18" charset="0"/>
              </a:rPr>
              <a:t>: proper washing of hands before cooking and eating; after toilets; after handling wastes</a:t>
            </a:r>
          </a:p>
          <a:p>
            <a:pPr lvl="1"/>
            <a:r>
              <a:rPr lang="en-US" dirty="0" smtClean="0">
                <a:latin typeface="Times New Roman" pitchFamily="18" charset="0"/>
                <a:cs typeface="Times New Roman" pitchFamily="18" charset="0"/>
              </a:rPr>
              <a:t>Proper waste disposal</a:t>
            </a:r>
          </a:p>
          <a:p>
            <a:r>
              <a:rPr lang="en-US" b="1" dirty="0" smtClean="0">
                <a:latin typeface="Times New Roman" pitchFamily="18" charset="0"/>
                <a:cs typeface="Times New Roman" pitchFamily="18" charset="0"/>
              </a:rPr>
              <a:t>At community level</a:t>
            </a:r>
          </a:p>
          <a:p>
            <a:pPr lvl="1"/>
            <a:r>
              <a:rPr lang="en-US" dirty="0" smtClean="0">
                <a:latin typeface="Times New Roman" pitchFamily="18" charset="0"/>
                <a:cs typeface="Times New Roman" pitchFamily="18" charset="0"/>
              </a:rPr>
              <a:t>Maintaining a clean water source and distribution system</a:t>
            </a:r>
          </a:p>
          <a:p>
            <a:pPr lvl="1"/>
            <a:r>
              <a:rPr lang="en-US" dirty="0" smtClean="0">
                <a:latin typeface="Times New Roman" pitchFamily="18" charset="0"/>
                <a:cs typeface="Times New Roman" pitchFamily="18" charset="0"/>
              </a:rPr>
              <a:t>Regularly cleaning and disinfecting the public water collection sites</a:t>
            </a:r>
          </a:p>
          <a:p>
            <a:pPr lvl="1"/>
            <a:r>
              <a:rPr lang="en-US" dirty="0" smtClean="0">
                <a:latin typeface="Times New Roman" pitchFamily="18" charset="0"/>
                <a:cs typeface="Times New Roman" pitchFamily="18" charset="0"/>
              </a:rPr>
              <a:t>Proper management of waste</a:t>
            </a:r>
          </a:p>
          <a:p>
            <a:pPr lvl="1"/>
            <a:r>
              <a:rPr lang="en-US" dirty="0" smtClean="0">
                <a:latin typeface="Times New Roman" pitchFamily="18" charset="0"/>
                <a:cs typeface="Times New Roman" pitchFamily="18" charset="0"/>
              </a:rPr>
              <a:t>Provisions for early diagnosis and management of water-related diseases in the community</a:t>
            </a:r>
          </a:p>
          <a:p>
            <a:r>
              <a:rPr lang="en-US" b="1" dirty="0" smtClean="0">
                <a:latin typeface="Times New Roman" pitchFamily="18" charset="0"/>
                <a:cs typeface="Times New Roman" pitchFamily="18" charset="0"/>
              </a:rPr>
              <a:t>At national level</a:t>
            </a:r>
          </a:p>
          <a:p>
            <a:pPr lvl="1"/>
            <a:r>
              <a:rPr lang="en-US" dirty="0" smtClean="0">
                <a:latin typeface="Times New Roman" pitchFamily="18" charset="0"/>
                <a:cs typeface="Times New Roman" pitchFamily="18" charset="0"/>
              </a:rPr>
              <a:t>Formulation and implementation of effective water policy</a:t>
            </a:r>
          </a:p>
          <a:p>
            <a:pPr lvl="1"/>
            <a:r>
              <a:rPr lang="en-US" dirty="0" smtClean="0">
                <a:latin typeface="Times New Roman" pitchFamily="18" charset="0"/>
                <a:cs typeface="Times New Roman" pitchFamily="18" charset="0"/>
              </a:rPr>
              <a:t>Formulation and implementation of effective health policy</a:t>
            </a:r>
          </a:p>
        </p:txBody>
      </p:sp>
    </p:spTree>
    <p:extLst>
      <p:ext uri="{BB962C8B-B14F-4D97-AF65-F5344CB8AC3E}">
        <p14:creationId xmlns="" xmlns:p14="http://schemas.microsoft.com/office/powerpoint/2010/main" val="259971156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05000"/>
            <a:ext cx="8229600" cy="2133600"/>
          </a:xfrm>
          <a:solidFill>
            <a:schemeClr val="bg2">
              <a:lumMod val="75000"/>
            </a:schemeClr>
          </a:solidFill>
        </p:spPr>
        <p:txBody>
          <a:bodyPr>
            <a:normAutofit/>
          </a:bodyPr>
          <a:lstStyle/>
          <a:p>
            <a:r>
              <a:rPr lang="en-US" b="1" dirty="0" smtClean="0"/>
              <a:t>Acts and policies for water resource management in Nepal </a:t>
            </a:r>
            <a:br>
              <a:rPr lang="en-US" b="1" dirty="0" smtClean="0"/>
            </a:br>
            <a:endParaRPr lang="en-US" b="1"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a:noFill/>
          <a:ln>
            <a:noFill/>
          </a:ln>
        </p:spPr>
        <p:style>
          <a:lnRef idx="1">
            <a:schemeClr val="accent4"/>
          </a:lnRef>
          <a:fillRef idx="2">
            <a:schemeClr val="accent4"/>
          </a:fillRef>
          <a:effectRef idx="1">
            <a:schemeClr val="accent4"/>
          </a:effectRef>
          <a:fontRef idx="minor">
            <a:schemeClr val="dk1"/>
          </a:fontRef>
        </p:style>
        <p:txBody>
          <a:bodyPr>
            <a:normAutofit/>
          </a:bodyPr>
          <a:lstStyle/>
          <a:p>
            <a:r>
              <a:rPr lang="en-US" sz="4000" b="1" u="sng" dirty="0" smtClean="0">
                <a:latin typeface="+mj-lt"/>
              </a:rPr>
              <a:t>Principal role of water law plays</a:t>
            </a:r>
            <a:endParaRPr lang="en-US" sz="4000" b="1" u="sng" dirty="0">
              <a:latin typeface="+mj-lt"/>
            </a:endParaRPr>
          </a:p>
        </p:txBody>
      </p:sp>
      <p:sp>
        <p:nvSpPr>
          <p:cNvPr id="3" name="Content Placeholder 2"/>
          <p:cNvSpPr>
            <a:spLocks noGrp="1"/>
          </p:cNvSpPr>
          <p:nvPr>
            <p:ph idx="1"/>
          </p:nvPr>
        </p:nvSpPr>
        <p:spPr>
          <a:xfrm>
            <a:off x="762000" y="2332037"/>
            <a:ext cx="7924800" cy="2925763"/>
          </a:xfrm>
          <a:solidFill>
            <a:schemeClr val="bg2">
              <a:lumMod val="75000"/>
            </a:schemeClr>
          </a:solidFill>
          <a:ln>
            <a:noFill/>
          </a:ln>
        </p:spPr>
        <p:style>
          <a:lnRef idx="2">
            <a:schemeClr val="accent2"/>
          </a:lnRef>
          <a:fillRef idx="1">
            <a:schemeClr val="lt1"/>
          </a:fillRef>
          <a:effectRef idx="0">
            <a:schemeClr val="accent2"/>
          </a:effectRef>
          <a:fontRef idx="minor">
            <a:schemeClr val="dk1"/>
          </a:fontRef>
        </p:style>
        <p:txBody>
          <a:bodyPr>
            <a:normAutofit/>
          </a:bodyPr>
          <a:lstStyle/>
          <a:p>
            <a:pPr>
              <a:buFont typeface="Wingdings" pitchFamily="2" charset="2"/>
              <a:buChar char="Ø"/>
            </a:pPr>
            <a:r>
              <a:rPr lang="en-US" sz="2800" dirty="0" smtClean="0"/>
              <a:t>Protecting </a:t>
            </a:r>
            <a:r>
              <a:rPr lang="en-US" sz="2800" dirty="0" smtClean="0"/>
              <a:t>the right to water as a basic human right; </a:t>
            </a:r>
          </a:p>
          <a:p>
            <a:pPr>
              <a:buFont typeface="Wingdings" pitchFamily="2" charset="2"/>
              <a:buChar char="Ø"/>
            </a:pPr>
            <a:r>
              <a:rPr lang="en-US" sz="2800" dirty="0" smtClean="0"/>
              <a:t>Ensuring </a:t>
            </a:r>
            <a:r>
              <a:rPr lang="en-US" sz="2800" dirty="0" smtClean="0"/>
              <a:t>access to water for drinking, health and sanitation; </a:t>
            </a:r>
          </a:p>
          <a:p>
            <a:pPr>
              <a:buFont typeface="Wingdings" pitchFamily="2" charset="2"/>
              <a:buChar char="Ø"/>
            </a:pPr>
            <a:r>
              <a:rPr lang="en-US" sz="2800" dirty="0" smtClean="0"/>
              <a:t>Ensuring </a:t>
            </a:r>
            <a:r>
              <a:rPr lang="en-US" sz="2800" dirty="0" smtClean="0"/>
              <a:t>access to water for food production; </a:t>
            </a:r>
          </a:p>
          <a:p>
            <a:pPr>
              <a:buFont typeface="Wingdings" pitchFamily="2" charset="2"/>
              <a:buChar char="Ø"/>
            </a:pPr>
            <a:r>
              <a:rPr lang="en-US" sz="2800" dirty="0" smtClean="0"/>
              <a:t>Meet </a:t>
            </a:r>
            <a:r>
              <a:rPr lang="en-US" sz="2800" dirty="0" smtClean="0"/>
              <a:t>the water needs of industry and commerce;</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562600"/>
          </a:xfrm>
        </p:spPr>
        <p:txBody>
          <a:bodyPr>
            <a:noAutofit/>
          </a:bodyPr>
          <a:lstStyle/>
          <a:p>
            <a:pPr marL="514350" indent="-514350" algn="just">
              <a:buNone/>
            </a:pPr>
            <a:r>
              <a:rPr lang="en-US" sz="2400" b="1" dirty="0" smtClean="0">
                <a:latin typeface="Times New Roman" pitchFamily="18" charset="0"/>
                <a:cs typeface="Times New Roman" pitchFamily="18" charset="0"/>
              </a:rPr>
              <a:t>7. Better </a:t>
            </a:r>
            <a:r>
              <a:rPr lang="en-US" sz="2400" b="1" dirty="0" smtClean="0">
                <a:latin typeface="Times New Roman" pitchFamily="18" charset="0"/>
                <a:cs typeface="Times New Roman" pitchFamily="18" charset="0"/>
              </a:rPr>
              <a:t>Productivity at Work:</a:t>
            </a:r>
            <a:r>
              <a:rPr lang="en-US" sz="2400" dirty="0" smtClean="0">
                <a:latin typeface="Times New Roman" pitchFamily="18" charset="0"/>
                <a:cs typeface="Times New Roman" pitchFamily="18" charset="0"/>
              </a:rPr>
              <a:t> Your brain is mostly made up of water, thus drinking water helps you think better, be more alert and more concentrated.</a:t>
            </a:r>
          </a:p>
          <a:p>
            <a:pPr marL="514350" indent="-514350" algn="just">
              <a:buNone/>
            </a:pPr>
            <a:r>
              <a:rPr lang="en-US" sz="2400" b="1" dirty="0" smtClean="0">
                <a:latin typeface="Times New Roman" pitchFamily="18" charset="0"/>
                <a:cs typeface="Times New Roman" pitchFamily="18" charset="0"/>
              </a:rPr>
              <a:t>8. Better </a:t>
            </a:r>
            <a:r>
              <a:rPr lang="en-US" sz="2400" b="1" dirty="0" smtClean="0">
                <a:latin typeface="Times New Roman" pitchFamily="18" charset="0"/>
                <a:cs typeface="Times New Roman" pitchFamily="18" charset="0"/>
              </a:rPr>
              <a:t>Exercise:</a:t>
            </a:r>
            <a:r>
              <a:rPr lang="en-US" sz="2400" dirty="0" smtClean="0">
                <a:latin typeface="Times New Roman" pitchFamily="18" charset="0"/>
                <a:cs typeface="Times New Roman" pitchFamily="18" charset="0"/>
              </a:rPr>
              <a:t> Drinking water regulates your body temperature. That means you’ll feel more energetic when doing exercises. Water also helps to fuel your muscles.</a:t>
            </a:r>
          </a:p>
          <a:p>
            <a:pPr algn="just">
              <a:buNone/>
            </a:pPr>
            <a:endParaRPr lang="en-US" sz="2000" b="1" dirty="0" smtClean="0">
              <a:latin typeface="Times New Roman" pitchFamily="18" charset="0"/>
              <a:cs typeface="Times New Roman" pitchFamily="18" charset="0"/>
            </a:endParaRPr>
          </a:p>
          <a:p>
            <a:pPr algn="just">
              <a:buNone/>
            </a:pPr>
            <a:r>
              <a:rPr lang="en-US" sz="2400" b="1" dirty="0" smtClean="0">
                <a:latin typeface="Times New Roman" pitchFamily="18" charset="0"/>
                <a:cs typeface="Times New Roman" pitchFamily="18" charset="0"/>
              </a:rPr>
              <a:t>9. </a:t>
            </a:r>
            <a:r>
              <a:rPr lang="en-US" sz="2400" b="1" dirty="0" smtClean="0">
                <a:latin typeface="Times New Roman" pitchFamily="18" charset="0"/>
                <a:cs typeface="Times New Roman" pitchFamily="18" charset="0"/>
              </a:rPr>
              <a:t>Helps </a:t>
            </a:r>
            <a:r>
              <a:rPr lang="en-US" sz="2400" b="1" dirty="0" smtClean="0">
                <a:latin typeface="Times New Roman" pitchFamily="18" charset="0"/>
                <a:cs typeface="Times New Roman" pitchFamily="18" charset="0"/>
              </a:rPr>
              <a:t>in Digestion and Constipation:</a:t>
            </a:r>
            <a:r>
              <a:rPr lang="en-US" sz="2400" dirty="0" smtClean="0">
                <a:latin typeface="Times New Roman" pitchFamily="18" charset="0"/>
                <a:cs typeface="Times New Roman" pitchFamily="18" charset="0"/>
              </a:rPr>
              <a:t> Drinking water raises your metabolism because it helps in digestion. Fiber and water goes hand in hand so that you can have your daily bowel movement.</a:t>
            </a:r>
          </a:p>
          <a:p>
            <a:pPr algn="just">
              <a:buNone/>
            </a:pPr>
            <a:r>
              <a:rPr lang="en-US" sz="2400" b="1" dirty="0" smtClean="0">
                <a:latin typeface="Times New Roman" pitchFamily="18" charset="0"/>
                <a:cs typeface="Times New Roman" pitchFamily="18" charset="0"/>
              </a:rPr>
              <a:t>10. </a:t>
            </a:r>
            <a:r>
              <a:rPr lang="en-US" sz="2400" b="1" dirty="0" smtClean="0">
                <a:latin typeface="Times New Roman" pitchFamily="18" charset="0"/>
                <a:cs typeface="Times New Roman" pitchFamily="18" charset="0"/>
              </a:rPr>
              <a:t>Less </a:t>
            </a:r>
            <a:r>
              <a:rPr lang="en-US" sz="2400" b="1" dirty="0" smtClean="0">
                <a:latin typeface="Times New Roman" pitchFamily="18" charset="0"/>
                <a:cs typeface="Times New Roman" pitchFamily="18" charset="0"/>
              </a:rPr>
              <a:t>Cramps and Sprains:</a:t>
            </a:r>
            <a:r>
              <a:rPr lang="en-US" sz="2400" dirty="0" smtClean="0">
                <a:latin typeface="Times New Roman" pitchFamily="18" charset="0"/>
                <a:cs typeface="Times New Roman" pitchFamily="18" charset="0"/>
              </a:rPr>
              <a:t> Proper hydration helps keep your joints and muscles lubricated, so you’ll less likely get cramps and sprains.</a:t>
            </a:r>
          </a:p>
          <a:p>
            <a:endParaRPr lang="en-US" sz="28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Title 1"/>
          <p:cNvSpPr>
            <a:spLocks noGrp="1"/>
          </p:cNvSpPr>
          <p:nvPr>
            <p:ph type="title"/>
          </p:nvPr>
        </p:nvSpPr>
        <p:spPr>
          <a:xfrm>
            <a:off x="0" y="0"/>
            <a:ext cx="8686800" cy="639762"/>
          </a:xfrm>
          <a:noFill/>
          <a:ln>
            <a:noFill/>
          </a:ln>
        </p:spPr>
        <p:style>
          <a:lnRef idx="1">
            <a:schemeClr val="accent4"/>
          </a:lnRef>
          <a:fillRef idx="2">
            <a:schemeClr val="accent4"/>
          </a:fillRef>
          <a:effectRef idx="1">
            <a:schemeClr val="accent4"/>
          </a:effectRef>
          <a:fontRef idx="minor">
            <a:schemeClr val="dk1"/>
          </a:fontRef>
        </p:style>
        <p:txBody>
          <a:bodyPr>
            <a:normAutofit fontScale="90000"/>
          </a:bodyPr>
          <a:lstStyle/>
          <a:p>
            <a:pPr algn="l"/>
            <a:r>
              <a:rPr lang="en-US" dirty="0" err="1" smtClean="0">
                <a:latin typeface="Times New Roman" pitchFamily="18" charset="0"/>
                <a:cs typeface="Times New Roman" pitchFamily="18" charset="0"/>
              </a:rPr>
              <a:t>Contd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792162"/>
          </a:xfrm>
          <a:noFill/>
        </p:spPr>
        <p:txBody>
          <a:bodyPr>
            <a:noAutofit/>
          </a:bodyPr>
          <a:lstStyle/>
          <a:p>
            <a:r>
              <a:rPr lang="en-US" sz="3200" b="1" dirty="0" smtClean="0">
                <a:latin typeface="Times New Roman" pitchFamily="18" charset="0"/>
                <a:cs typeface="Times New Roman" pitchFamily="18" charset="0"/>
              </a:rPr>
              <a:t>Acts and policies for water resource management in Nepal</a:t>
            </a:r>
            <a:endParaRPr lang="en-US" sz="32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381000" y="1447800"/>
          <a:ext cx="8534400" cy="4620361"/>
        </p:xfrm>
        <a:graphic>
          <a:graphicData uri="http://schemas.openxmlformats.org/drawingml/2006/table">
            <a:tbl>
              <a:tblPr firstRow="1" bandRow="1">
                <a:tableStyleId>{5C22544A-7EE6-4342-B048-85BDC9FD1C3A}</a:tableStyleId>
              </a:tblPr>
              <a:tblGrid>
                <a:gridCol w="790222"/>
                <a:gridCol w="3556000"/>
                <a:gridCol w="4188178"/>
              </a:tblGrid>
              <a:tr h="1590621">
                <a:tc>
                  <a:txBody>
                    <a:bodyPr/>
                    <a:lstStyle/>
                    <a:p>
                      <a:r>
                        <a:rPr lang="en-US" b="0" dirty="0" smtClean="0">
                          <a:solidFill>
                            <a:schemeClr val="tx1"/>
                          </a:solidFill>
                        </a:rPr>
                        <a:t>1</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Essential Commodity Protection Act 1955 (2012 BS)</a:t>
                      </a:r>
                    </a:p>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b="0" dirty="0" smtClean="0">
                          <a:solidFill>
                            <a:schemeClr val="tx1"/>
                          </a:solidFill>
                        </a:rPr>
                        <a:t>Deems drinking water an essential commodity and strictly protects drinking water. </a:t>
                      </a:r>
                    </a:p>
                    <a:p>
                      <a:pPr>
                        <a:buFont typeface="Arial" pitchFamily="34" charset="0"/>
                        <a:buChar char="•"/>
                      </a:pPr>
                      <a:r>
                        <a:rPr lang="en-US" b="0" dirty="0" smtClean="0">
                          <a:solidFill>
                            <a:schemeClr val="tx1"/>
                          </a:solidFill>
                        </a:rPr>
                        <a:t>Prohibits any unauthorized use or misuse, stealing, damaging etc. of drinking water</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9238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i-FI" dirty="0" smtClean="0"/>
                        <a:t>Muluki Ain 1963 (2020 BS)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t>Sets out the order of priority of use of water for irrigation.</a:t>
                      </a:r>
                    </a:p>
                    <a:p>
                      <a:pPr>
                        <a:buFont typeface="Arial" pitchFamily="34" charset="0"/>
                        <a:buChar char="•"/>
                      </a:pPr>
                      <a:r>
                        <a:rPr lang="en-US" dirty="0" smtClean="0"/>
                        <a:t>Regulates traditional farmer managed irrigation systems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90621">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t>Solid Waste (Management and Resource Mobilization) Center Act 1987 (2044 BS)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t>Establishes the Solid Waste Management and Resource Mobilization Center as the responsible authority for the management of solid waste.</a:t>
                      </a:r>
                    </a:p>
                    <a:p>
                      <a:pPr>
                        <a:buFont typeface="Arial" pitchFamily="34" charset="0"/>
                        <a:buChar char="•"/>
                      </a:pPr>
                      <a:r>
                        <a:rPr lang="en-US" dirty="0" smtClean="0"/>
                        <a:t>Deals with the pollution of water by solid waste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81000"/>
          <a:ext cx="8229600" cy="6105985"/>
        </p:xfrm>
        <a:graphic>
          <a:graphicData uri="http://schemas.openxmlformats.org/drawingml/2006/table">
            <a:tbl>
              <a:tblPr firstRow="1" bandRow="1">
                <a:tableStyleId>{5C22544A-7EE6-4342-B048-85BDC9FD1C3A}</a:tableStyleId>
              </a:tblPr>
              <a:tblGrid>
                <a:gridCol w="457200"/>
                <a:gridCol w="2743200"/>
                <a:gridCol w="5029200"/>
              </a:tblGrid>
              <a:tr h="1332186">
                <a:tc>
                  <a:txBody>
                    <a:bodyPr/>
                    <a:lstStyle/>
                    <a:p>
                      <a:r>
                        <a:rPr lang="en-US" dirty="0" smtClean="0">
                          <a:solidFill>
                            <a:schemeClr val="tx1"/>
                          </a:solidFill>
                        </a:rPr>
                        <a:t>4</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b="0" dirty="0" smtClean="0">
                          <a:solidFill>
                            <a:schemeClr val="tx1"/>
                          </a:solidFill>
                        </a:rPr>
                        <a:t>Solid Waste (Management and Resource Mobilization) Regulation 1989 (2046 BS)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b="0" dirty="0" smtClean="0">
                          <a:solidFill>
                            <a:schemeClr val="tx1"/>
                          </a:solidFill>
                        </a:rPr>
                        <a:t>Deals with the collection, transportation and disposal of solid waste. </a:t>
                      </a:r>
                    </a:p>
                    <a:p>
                      <a:r>
                        <a:rPr lang="en-US" b="0" dirty="0" smtClean="0">
                          <a:solidFill>
                            <a:schemeClr val="tx1"/>
                          </a:solidFill>
                        </a:rPr>
                        <a:t>Deals with the provision of public toilets and bath houses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639614">
                <a:tc>
                  <a:txBody>
                    <a:bodyPr/>
                    <a:lstStyle/>
                    <a:p>
                      <a:r>
                        <a:rPr lang="en-US" dirty="0" smtClean="0">
                          <a:solidFill>
                            <a:schemeClr val="tx1"/>
                          </a:solidFill>
                        </a:rPr>
                        <a:t>5</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Nepal Water Supply Corporation Act 1989 (2046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Font typeface="Arial" pitchFamily="34" charset="0"/>
                        <a:buChar char="•"/>
                      </a:pPr>
                      <a:r>
                        <a:rPr lang="en-US" dirty="0" smtClean="0">
                          <a:solidFill>
                            <a:schemeClr val="tx1"/>
                          </a:solidFill>
                        </a:rPr>
                        <a:t>Establishes the Nepal Water Supply Corporation as the perpetual, autonomous government controlled corporation responsible for the supply of drinking water.</a:t>
                      </a:r>
                    </a:p>
                    <a:p>
                      <a:pPr>
                        <a:buFont typeface="Arial" pitchFamily="34" charset="0"/>
                        <a:buChar char="•"/>
                      </a:pPr>
                      <a:r>
                        <a:rPr lang="en-US" dirty="0" smtClean="0">
                          <a:solidFill>
                            <a:schemeClr val="tx1"/>
                          </a:solidFill>
                        </a:rPr>
                        <a:t>Prohibits certain acts and provides</a:t>
                      </a:r>
                      <a:r>
                        <a:rPr lang="en-US" baseline="0" dirty="0" smtClean="0">
                          <a:solidFill>
                            <a:schemeClr val="tx1"/>
                          </a:solidFill>
                        </a:rPr>
                        <a:t> </a:t>
                      </a:r>
                      <a:r>
                        <a:rPr lang="en-US" dirty="0" smtClean="0">
                          <a:solidFill>
                            <a:schemeClr val="tx1"/>
                          </a:solidFill>
                        </a:rPr>
                        <a:t>penalties/punishment for violation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024759">
                <a:tc>
                  <a:txBody>
                    <a:bodyPr/>
                    <a:lstStyle/>
                    <a:p>
                      <a:r>
                        <a:rPr lang="en-US" dirty="0" smtClean="0">
                          <a:solidFill>
                            <a:schemeClr val="tx1"/>
                          </a:solidFill>
                        </a:rPr>
                        <a:t>6</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The Constitution of the Kingdom of Nepal 1990 (2047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Font typeface="Arial" pitchFamily="34" charset="0"/>
                        <a:buChar char="•"/>
                      </a:pPr>
                      <a:r>
                        <a:rPr lang="en-US" dirty="0" smtClean="0">
                          <a:solidFill>
                            <a:schemeClr val="tx1"/>
                          </a:solidFill>
                        </a:rPr>
                        <a:t>Guarantees the right to life and property. </a:t>
                      </a:r>
                    </a:p>
                    <a:p>
                      <a:pPr>
                        <a:buFont typeface="Arial" pitchFamily="34" charset="0"/>
                        <a:buChar char="•"/>
                      </a:pPr>
                      <a:r>
                        <a:rPr lang="en-US" dirty="0" smtClean="0">
                          <a:solidFill>
                            <a:schemeClr val="tx1"/>
                          </a:solidFill>
                        </a:rPr>
                        <a:t>Provides for the acquisition of property under certain circumstances and for compensation.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47041">
                <a:tc>
                  <a:txBody>
                    <a:bodyPr/>
                    <a:lstStyle/>
                    <a:p>
                      <a:r>
                        <a:rPr lang="en-US" dirty="0" smtClean="0">
                          <a:solidFill>
                            <a:schemeClr val="tx1"/>
                          </a:solidFill>
                        </a:rPr>
                        <a:t>7</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Water Resource Act 1992 (2049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Font typeface="Arial" pitchFamily="34" charset="0"/>
                        <a:buChar char="•"/>
                      </a:pPr>
                      <a:r>
                        <a:rPr lang="en-US" dirty="0" smtClean="0">
                          <a:solidFill>
                            <a:schemeClr val="tx1"/>
                          </a:solidFill>
                        </a:rPr>
                        <a:t>The umbrella Act governing water resource management. </a:t>
                      </a:r>
                    </a:p>
                    <a:p>
                      <a:pPr>
                        <a:buFont typeface="Arial" pitchFamily="34" charset="0"/>
                        <a:buChar char="•"/>
                      </a:pPr>
                      <a:r>
                        <a:rPr lang="en-US" dirty="0" smtClean="0">
                          <a:solidFill>
                            <a:schemeClr val="tx1"/>
                          </a:solidFill>
                        </a:rPr>
                        <a:t>Declares the order of priority of water use.</a:t>
                      </a:r>
                    </a:p>
                    <a:p>
                      <a:pPr>
                        <a:buFont typeface="Arial" pitchFamily="34" charset="0"/>
                        <a:buChar char="•"/>
                      </a:pPr>
                      <a:r>
                        <a:rPr lang="en-US" dirty="0" smtClean="0">
                          <a:solidFill>
                            <a:schemeClr val="tx1"/>
                          </a:solidFill>
                        </a:rPr>
                        <a:t>Vests ownership of water in the State.</a:t>
                      </a:r>
                    </a:p>
                    <a:p>
                      <a:pPr>
                        <a:buFont typeface="Arial" pitchFamily="34" charset="0"/>
                        <a:buChar char="•"/>
                      </a:pPr>
                      <a:r>
                        <a:rPr lang="en-US" dirty="0" smtClean="0">
                          <a:solidFill>
                            <a:schemeClr val="tx1"/>
                          </a:solidFill>
                        </a:rPr>
                        <a:t> Provides for the formation of water user associations and establishes a system of licensing.</a:t>
                      </a:r>
                    </a:p>
                    <a:p>
                      <a:pPr>
                        <a:buFont typeface="Arial" pitchFamily="34" charset="0"/>
                        <a:buChar char="•"/>
                      </a:pPr>
                      <a:r>
                        <a:rPr lang="en-US" dirty="0" smtClean="0">
                          <a:solidFill>
                            <a:schemeClr val="tx1"/>
                          </a:solidFill>
                        </a:rPr>
                        <a:t> Prohibits water pollution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
          <a:ext cx="8153400" cy="6858000"/>
        </p:xfrm>
        <a:graphic>
          <a:graphicData uri="http://schemas.openxmlformats.org/drawingml/2006/table">
            <a:tbl>
              <a:tblPr firstRow="1" bandRow="1">
                <a:tableStyleId>{5C22544A-7EE6-4342-B048-85BDC9FD1C3A}</a:tableStyleId>
              </a:tblPr>
              <a:tblGrid>
                <a:gridCol w="528461"/>
                <a:gridCol w="2944283"/>
                <a:gridCol w="4680656"/>
              </a:tblGrid>
              <a:tr h="2133600">
                <a:tc>
                  <a:txBody>
                    <a:bodyPr/>
                    <a:lstStyle/>
                    <a:p>
                      <a:r>
                        <a:rPr lang="en-US" b="0" dirty="0" smtClean="0">
                          <a:solidFill>
                            <a:schemeClr val="tx1"/>
                          </a:solidFill>
                        </a:rPr>
                        <a:t>8</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0" dirty="0" smtClean="0">
                          <a:solidFill>
                            <a:schemeClr val="tx1"/>
                          </a:solidFill>
                        </a:rPr>
                        <a:t>Electricity Act 1992 (2049 BS)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b="0" dirty="0" smtClean="0">
                          <a:solidFill>
                            <a:schemeClr val="tx1"/>
                          </a:solidFill>
                        </a:rPr>
                        <a:t>Governs the use of water for hydropower production. </a:t>
                      </a:r>
                    </a:p>
                    <a:p>
                      <a:pPr>
                        <a:buFont typeface="Arial" pitchFamily="34" charset="0"/>
                        <a:buChar char="•"/>
                      </a:pPr>
                      <a:r>
                        <a:rPr lang="en-US" b="0" dirty="0" smtClean="0">
                          <a:solidFill>
                            <a:schemeClr val="tx1"/>
                          </a:solidFill>
                        </a:rPr>
                        <a:t>Establishes a system of licensing. </a:t>
                      </a:r>
                    </a:p>
                    <a:p>
                      <a:pPr>
                        <a:buFont typeface="Arial" pitchFamily="34" charset="0"/>
                        <a:buChar char="•"/>
                      </a:pPr>
                      <a:r>
                        <a:rPr lang="en-US" b="0" dirty="0" smtClean="0">
                          <a:solidFill>
                            <a:schemeClr val="tx1"/>
                          </a:solidFill>
                        </a:rPr>
                        <a:t>Sets out the powers, functions and duties of a </a:t>
                      </a:r>
                      <a:r>
                        <a:rPr lang="en-US" b="0" dirty="0" err="1" smtClean="0">
                          <a:solidFill>
                            <a:schemeClr val="tx1"/>
                          </a:solidFill>
                        </a:rPr>
                        <a:t>licence</a:t>
                      </a:r>
                      <a:r>
                        <a:rPr lang="en-US" b="0" dirty="0" smtClean="0">
                          <a:solidFill>
                            <a:schemeClr val="tx1"/>
                          </a:solidFill>
                        </a:rPr>
                        <a:t> holder.</a:t>
                      </a:r>
                    </a:p>
                    <a:p>
                      <a:pPr>
                        <a:buFont typeface="Arial" pitchFamily="34" charset="0"/>
                        <a:buChar char="•"/>
                      </a:pPr>
                      <a:r>
                        <a:rPr lang="en-US" b="0" dirty="0" smtClean="0">
                          <a:solidFill>
                            <a:schemeClr val="tx1"/>
                          </a:solidFill>
                        </a:rPr>
                        <a:t> Provides certain financial incentives for </a:t>
                      </a:r>
                      <a:r>
                        <a:rPr lang="en-US" b="0" dirty="0" err="1" smtClean="0">
                          <a:solidFill>
                            <a:schemeClr val="tx1"/>
                          </a:solidFill>
                        </a:rPr>
                        <a:t>licence</a:t>
                      </a:r>
                      <a:r>
                        <a:rPr lang="en-US" b="0" dirty="0" smtClean="0">
                          <a:solidFill>
                            <a:schemeClr val="tx1"/>
                          </a:solidFill>
                        </a:rPr>
                        <a:t> holders.</a:t>
                      </a:r>
                    </a:p>
                    <a:p>
                      <a:pPr>
                        <a:buFont typeface="Arial" pitchFamily="34" charset="0"/>
                        <a:buChar char="•"/>
                      </a:pPr>
                      <a:r>
                        <a:rPr lang="en-US" b="0" dirty="0" smtClean="0">
                          <a:solidFill>
                            <a:schemeClr val="tx1"/>
                          </a:solidFill>
                        </a:rPr>
                        <a:t>Sets out the powers of the government.</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98752">
                <a:tc>
                  <a:txBody>
                    <a:bodyPr/>
                    <a:lstStyle/>
                    <a:p>
                      <a:r>
                        <a:rPr lang="en-US" b="0" dirty="0" smtClean="0">
                          <a:solidFill>
                            <a:schemeClr val="tx1"/>
                          </a:solidFill>
                        </a:rPr>
                        <a:t>9</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0" dirty="0" smtClean="0">
                          <a:solidFill>
                            <a:schemeClr val="tx1"/>
                          </a:solidFill>
                        </a:rPr>
                        <a:t>Industrial Enterprises Act 1992 (2049 BS)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0" dirty="0" smtClean="0">
                          <a:solidFill>
                            <a:schemeClr val="tx1"/>
                          </a:solidFill>
                        </a:rPr>
                        <a:t>Requires permission for the extension and diversification of environmentally sensitive industries. </a:t>
                      </a:r>
                    </a:p>
                    <a:p>
                      <a:r>
                        <a:rPr lang="en-US" b="0" dirty="0" smtClean="0">
                          <a:solidFill>
                            <a:schemeClr val="tx1"/>
                          </a:solidFill>
                        </a:rPr>
                        <a:t>Provides financial incentives for industrial enterprises that minimize harmful effects on the environment</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71648">
                <a:tc>
                  <a:txBody>
                    <a:bodyPr/>
                    <a:lstStyle/>
                    <a:p>
                      <a:r>
                        <a:rPr lang="en-US" b="0" dirty="0" smtClean="0">
                          <a:solidFill>
                            <a:schemeClr val="tx1"/>
                          </a:solidFill>
                        </a:rPr>
                        <a:t>10</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0" dirty="0" smtClean="0">
                          <a:solidFill>
                            <a:schemeClr val="tx1"/>
                          </a:solidFill>
                        </a:rPr>
                        <a:t>Water Resource Regulation 1993 (2050 BS)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b="0" dirty="0" smtClean="0">
                          <a:solidFill>
                            <a:schemeClr val="tx1"/>
                          </a:solidFill>
                        </a:rPr>
                        <a:t>The umbrella Regulation governing water resource management. </a:t>
                      </a:r>
                    </a:p>
                    <a:p>
                      <a:pPr>
                        <a:buFont typeface="Arial" pitchFamily="34" charset="0"/>
                        <a:buChar char="•"/>
                      </a:pPr>
                      <a:r>
                        <a:rPr lang="en-US" b="0" dirty="0" smtClean="0">
                          <a:solidFill>
                            <a:schemeClr val="tx1"/>
                          </a:solidFill>
                        </a:rPr>
                        <a:t>Sets out the procedure to register a Water User Association and to obtain a license.</a:t>
                      </a:r>
                    </a:p>
                    <a:p>
                      <a:pPr>
                        <a:buFont typeface="Arial" pitchFamily="34" charset="0"/>
                        <a:buChar char="•"/>
                      </a:pPr>
                      <a:r>
                        <a:rPr lang="en-US" b="0" dirty="0" smtClean="0">
                          <a:solidFill>
                            <a:schemeClr val="tx1"/>
                          </a:solidFill>
                        </a:rPr>
                        <a:t>Establishes the District Water Resource Committee.</a:t>
                      </a:r>
                    </a:p>
                    <a:p>
                      <a:pPr>
                        <a:buFont typeface="Arial" pitchFamily="34" charset="0"/>
                        <a:buChar char="•"/>
                      </a:pPr>
                      <a:r>
                        <a:rPr lang="en-US" b="0" dirty="0" smtClean="0">
                          <a:solidFill>
                            <a:schemeClr val="tx1"/>
                          </a:solidFill>
                        </a:rPr>
                        <a:t>Sets out the rights and obligations of Water User Associations and </a:t>
                      </a:r>
                      <a:r>
                        <a:rPr lang="en-US" b="0" dirty="0" err="1" smtClean="0">
                          <a:solidFill>
                            <a:schemeClr val="tx1"/>
                          </a:solidFill>
                        </a:rPr>
                        <a:t>licence</a:t>
                      </a:r>
                      <a:r>
                        <a:rPr lang="en-US" b="0" dirty="0" smtClean="0">
                          <a:solidFill>
                            <a:schemeClr val="tx1"/>
                          </a:solidFill>
                        </a:rPr>
                        <a:t> holders.</a:t>
                      </a:r>
                    </a:p>
                    <a:p>
                      <a:pPr>
                        <a:buFont typeface="Arial" pitchFamily="34" charset="0"/>
                        <a:buChar char="•"/>
                      </a:pPr>
                      <a:r>
                        <a:rPr lang="en-US" b="0" dirty="0" smtClean="0">
                          <a:solidFill>
                            <a:schemeClr val="tx1"/>
                          </a:solidFill>
                        </a:rPr>
                        <a:t>Deals with the acquisition of house and land and compensation.</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762000"/>
          <a:ext cx="8229600" cy="5867400"/>
        </p:xfrm>
        <a:graphic>
          <a:graphicData uri="http://schemas.openxmlformats.org/drawingml/2006/table">
            <a:tbl>
              <a:tblPr firstRow="1" bandRow="1">
                <a:tableStyleId>{5C22544A-7EE6-4342-B048-85BDC9FD1C3A}</a:tableStyleId>
              </a:tblPr>
              <a:tblGrid>
                <a:gridCol w="533400"/>
                <a:gridCol w="2667000"/>
                <a:gridCol w="5029200"/>
              </a:tblGrid>
              <a:tr h="2407138">
                <a:tc>
                  <a:txBody>
                    <a:bodyPr/>
                    <a:lstStyle/>
                    <a:p>
                      <a:r>
                        <a:rPr lang="en-US" dirty="0" smtClean="0">
                          <a:solidFill>
                            <a:schemeClr val="tx1"/>
                          </a:solidFill>
                        </a:rPr>
                        <a:t>11</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Electricity Regulation 1993 (2050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solidFill>
                            <a:schemeClr val="tx1"/>
                          </a:solidFill>
                        </a:rPr>
                        <a:t>Sets out the procedure for obtaining a license.</a:t>
                      </a:r>
                    </a:p>
                    <a:p>
                      <a:pPr>
                        <a:buFont typeface="Arial" pitchFamily="34" charset="0"/>
                        <a:buChar char="•"/>
                      </a:pPr>
                      <a:r>
                        <a:rPr lang="en-US" dirty="0" smtClean="0">
                          <a:solidFill>
                            <a:schemeClr val="tx1"/>
                          </a:solidFill>
                        </a:rPr>
                        <a:t>Deals with the acquisition of house and land and compensation.</a:t>
                      </a:r>
                    </a:p>
                    <a:p>
                      <a:pPr>
                        <a:buFont typeface="Arial" pitchFamily="34" charset="0"/>
                        <a:buChar char="•"/>
                      </a:pPr>
                      <a:r>
                        <a:rPr lang="en-US" dirty="0" smtClean="0">
                          <a:solidFill>
                            <a:schemeClr val="tx1"/>
                          </a:solidFill>
                        </a:rPr>
                        <a:t>Sets out the powers, functions and duties of </a:t>
                      </a:r>
                      <a:r>
                        <a:rPr lang="en-US" dirty="0" err="1" smtClean="0">
                          <a:solidFill>
                            <a:schemeClr val="tx1"/>
                          </a:solidFill>
                        </a:rPr>
                        <a:t>licence</a:t>
                      </a:r>
                      <a:r>
                        <a:rPr lang="en-US" dirty="0" smtClean="0">
                          <a:solidFill>
                            <a:schemeClr val="tx1"/>
                          </a:solidFill>
                        </a:rPr>
                        <a:t> holders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04462">
                <a:tc>
                  <a:txBody>
                    <a:bodyPr/>
                    <a:lstStyle/>
                    <a:p>
                      <a:r>
                        <a:rPr lang="en-US" dirty="0" smtClean="0">
                          <a:solidFill>
                            <a:schemeClr val="tx1"/>
                          </a:solidFill>
                        </a:rPr>
                        <a:t>12</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Environment Protection Act 1996 (2053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solidFill>
                            <a:schemeClr val="tx1"/>
                          </a:solidFill>
                        </a:rPr>
                        <a:t>Requires certain persons/bodies to conduct an EIA or IEE.</a:t>
                      </a:r>
                    </a:p>
                    <a:p>
                      <a:pPr>
                        <a:buFont typeface="Arial" pitchFamily="34" charset="0"/>
                        <a:buChar char="•"/>
                      </a:pPr>
                      <a:r>
                        <a:rPr lang="en-US" dirty="0" smtClean="0">
                          <a:solidFill>
                            <a:schemeClr val="tx1"/>
                          </a:solidFill>
                        </a:rPr>
                        <a:t>Deals with the prevention and control of pollution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55800">
                <a:tc>
                  <a:txBody>
                    <a:bodyPr/>
                    <a:lstStyle/>
                    <a:p>
                      <a:r>
                        <a:rPr lang="en-US" dirty="0" smtClean="0">
                          <a:solidFill>
                            <a:schemeClr val="tx1"/>
                          </a:solidFill>
                        </a:rPr>
                        <a:t>13</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Environment Protection Regulation 1997 (2054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solidFill>
                            <a:schemeClr val="tx1"/>
                          </a:solidFill>
                        </a:rPr>
                        <a:t>Lists the water related projects required to conduct an EIA or IEE. </a:t>
                      </a:r>
                    </a:p>
                    <a:p>
                      <a:pPr>
                        <a:buFont typeface="Arial" pitchFamily="34" charset="0"/>
                        <a:buChar char="•"/>
                      </a:pPr>
                      <a:r>
                        <a:rPr lang="en-US" dirty="0" smtClean="0">
                          <a:solidFill>
                            <a:schemeClr val="tx1"/>
                          </a:solidFill>
                        </a:rPr>
                        <a:t>Deals with the control of water pollution and pollution control certificate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838200"/>
          <a:ext cx="8229600" cy="5334000"/>
        </p:xfrm>
        <a:graphic>
          <a:graphicData uri="http://schemas.openxmlformats.org/drawingml/2006/table">
            <a:tbl>
              <a:tblPr firstRow="1" bandRow="1">
                <a:tableStyleId>{5C22544A-7EE6-4342-B048-85BDC9FD1C3A}</a:tableStyleId>
              </a:tblPr>
              <a:tblGrid>
                <a:gridCol w="685800"/>
                <a:gridCol w="2514600"/>
                <a:gridCol w="5029200"/>
              </a:tblGrid>
              <a:tr h="5334000">
                <a:tc>
                  <a:txBody>
                    <a:bodyPr/>
                    <a:lstStyle/>
                    <a:p>
                      <a:r>
                        <a:rPr lang="en-US" sz="2000" b="0" dirty="0" smtClean="0">
                          <a:solidFill>
                            <a:schemeClr val="tx1"/>
                          </a:solidFill>
                        </a:rPr>
                        <a:t>14</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0" dirty="0" smtClean="0">
                          <a:solidFill>
                            <a:schemeClr val="tx1"/>
                          </a:solidFill>
                        </a:rPr>
                        <a:t>Drinking Water Regulation 1998 (2055 BS)</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sz="2000" b="0" dirty="0" smtClean="0">
                          <a:solidFill>
                            <a:schemeClr val="tx1"/>
                          </a:solidFill>
                        </a:rPr>
                        <a:t>Regulates the use of drinking water.</a:t>
                      </a:r>
                    </a:p>
                    <a:p>
                      <a:pPr>
                        <a:buFont typeface="Arial" pitchFamily="34" charset="0"/>
                        <a:buChar char="•"/>
                      </a:pPr>
                      <a:r>
                        <a:rPr lang="en-US" sz="2000" b="0" dirty="0" smtClean="0">
                          <a:solidFill>
                            <a:schemeClr val="tx1"/>
                          </a:solidFill>
                        </a:rPr>
                        <a:t>Provides for the formation of Drinking Water User Associations and sets out the procedure for registration. </a:t>
                      </a:r>
                    </a:p>
                    <a:p>
                      <a:pPr>
                        <a:buFont typeface="Arial" pitchFamily="34" charset="0"/>
                        <a:buChar char="•"/>
                      </a:pPr>
                      <a:r>
                        <a:rPr lang="en-US" sz="2000" b="0" dirty="0" smtClean="0">
                          <a:solidFill>
                            <a:schemeClr val="tx1"/>
                          </a:solidFill>
                        </a:rPr>
                        <a:t>Deals with licensing of use drinking water. </a:t>
                      </a:r>
                    </a:p>
                    <a:p>
                      <a:pPr>
                        <a:buFont typeface="Arial" pitchFamily="34" charset="0"/>
                        <a:buChar char="•"/>
                      </a:pPr>
                      <a:r>
                        <a:rPr lang="en-US" sz="2000" b="0" dirty="0" smtClean="0">
                          <a:solidFill>
                            <a:schemeClr val="tx1"/>
                          </a:solidFill>
                        </a:rPr>
                        <a:t>Deals with the control of water pollution and maintenance of quality standards for drinking water. </a:t>
                      </a:r>
                    </a:p>
                    <a:p>
                      <a:pPr>
                        <a:buFont typeface="Arial" pitchFamily="34" charset="0"/>
                        <a:buChar char="•"/>
                      </a:pPr>
                      <a:r>
                        <a:rPr lang="en-US" sz="2000" b="0" dirty="0" smtClean="0">
                          <a:solidFill>
                            <a:schemeClr val="tx1"/>
                          </a:solidFill>
                        </a:rPr>
                        <a:t>Sets out the conditions of service utilization by consumers.</a:t>
                      </a:r>
                    </a:p>
                    <a:p>
                      <a:pPr>
                        <a:buFont typeface="Arial" pitchFamily="34" charset="0"/>
                        <a:buChar char="•"/>
                      </a:pPr>
                      <a:r>
                        <a:rPr lang="en-US" sz="2000" b="0" dirty="0" smtClean="0">
                          <a:solidFill>
                            <a:schemeClr val="tx1"/>
                          </a:solidFill>
                        </a:rPr>
                        <a:t>Provides for the acquisition of house and land and compensation</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066800"/>
          <a:ext cx="8229600" cy="4724400"/>
        </p:xfrm>
        <a:graphic>
          <a:graphicData uri="http://schemas.openxmlformats.org/drawingml/2006/table">
            <a:tbl>
              <a:tblPr firstRow="1" bandRow="1">
                <a:tableStyleId>{5C22544A-7EE6-4342-B048-85BDC9FD1C3A}</a:tableStyleId>
              </a:tblPr>
              <a:tblGrid>
                <a:gridCol w="914400"/>
                <a:gridCol w="2514600"/>
                <a:gridCol w="4800600"/>
              </a:tblGrid>
              <a:tr h="4724400">
                <a:tc>
                  <a:txBody>
                    <a:bodyPr/>
                    <a:lstStyle/>
                    <a:p>
                      <a:r>
                        <a:rPr lang="en-US" sz="2000" b="0" dirty="0" smtClean="0">
                          <a:solidFill>
                            <a:schemeClr val="tx1"/>
                          </a:solidFill>
                        </a:rPr>
                        <a:t>15</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0" dirty="0" smtClean="0">
                          <a:solidFill>
                            <a:schemeClr val="tx1"/>
                          </a:solidFill>
                        </a:rPr>
                        <a:t>Local Self Governance Act 1999 (2055 BS)</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sz="2000" b="0" dirty="0" smtClean="0">
                          <a:solidFill>
                            <a:schemeClr val="tx1"/>
                          </a:solidFill>
                        </a:rPr>
                        <a:t>Establishes a </a:t>
                      </a:r>
                      <a:r>
                        <a:rPr lang="en-US" sz="2000" b="0" dirty="0" err="1" smtClean="0">
                          <a:solidFill>
                            <a:schemeClr val="tx1"/>
                          </a:solidFill>
                        </a:rPr>
                        <a:t>decentralised</a:t>
                      </a:r>
                      <a:r>
                        <a:rPr lang="en-US" sz="2000" b="0" dirty="0" smtClean="0">
                          <a:solidFill>
                            <a:schemeClr val="tx1"/>
                          </a:solidFill>
                        </a:rPr>
                        <a:t> governance structure Sets out the powers, functions and duties of the VDC, Municipality and DDC in relation to water and sanitation. </a:t>
                      </a:r>
                    </a:p>
                    <a:p>
                      <a:pPr>
                        <a:buFont typeface="Arial" pitchFamily="34" charset="0"/>
                        <a:buChar char="•"/>
                      </a:pPr>
                      <a:r>
                        <a:rPr lang="en-US" sz="2000" b="0" dirty="0" smtClean="0">
                          <a:solidFill>
                            <a:schemeClr val="tx1"/>
                          </a:solidFill>
                        </a:rPr>
                        <a:t>Sets out which natural resources are assets of local bodies and empowers local bodies to levy a natural resource tax.</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685800"/>
          <a:ext cx="8229600" cy="5486400"/>
        </p:xfrm>
        <a:graphic>
          <a:graphicData uri="http://schemas.openxmlformats.org/drawingml/2006/table">
            <a:tbl>
              <a:tblPr firstRow="1" bandRow="1">
                <a:tableStyleId>{5C22544A-7EE6-4342-B048-85BDC9FD1C3A}</a:tableStyleId>
              </a:tblPr>
              <a:tblGrid>
                <a:gridCol w="533400"/>
                <a:gridCol w="2667000"/>
                <a:gridCol w="5029200"/>
              </a:tblGrid>
              <a:tr h="1755648">
                <a:tc>
                  <a:txBody>
                    <a:bodyPr/>
                    <a:lstStyle/>
                    <a:p>
                      <a:pPr algn="just"/>
                      <a:r>
                        <a:rPr lang="en-US" b="0" dirty="0" smtClean="0">
                          <a:solidFill>
                            <a:schemeClr val="tx1"/>
                          </a:solidFill>
                        </a:rPr>
                        <a:t>16</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b="0" dirty="0" smtClean="0">
                          <a:solidFill>
                            <a:schemeClr val="tx1"/>
                          </a:solidFill>
                        </a:rPr>
                        <a:t>Local Self Governance Regulation 1999 (2056 BS)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b="0" dirty="0" smtClean="0">
                          <a:solidFill>
                            <a:schemeClr val="tx1"/>
                          </a:solidFill>
                        </a:rPr>
                        <a:t>Sets out the powers, functions and duties of VDC, Municipality and DDC in relation to water and sanitation.</a:t>
                      </a:r>
                    </a:p>
                    <a:p>
                      <a:pPr algn="just"/>
                      <a:r>
                        <a:rPr lang="en-US" b="0" dirty="0" smtClean="0">
                          <a:solidFill>
                            <a:schemeClr val="tx1"/>
                          </a:solidFill>
                        </a:rPr>
                        <a:t>Establishes the procedure for the formulation of water related plan and project implementation.</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30752">
                <a:tc>
                  <a:txBody>
                    <a:bodyPr/>
                    <a:lstStyle/>
                    <a:p>
                      <a:r>
                        <a:rPr lang="en-US" dirty="0" smtClean="0">
                          <a:solidFill>
                            <a:schemeClr val="tx1"/>
                          </a:solidFill>
                        </a:rPr>
                        <a:t>17</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Irrigation Regulation 2000 (2056 BS)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Font typeface="Arial" pitchFamily="34" charset="0"/>
                        <a:buChar char="•"/>
                      </a:pPr>
                      <a:r>
                        <a:rPr lang="en-US" dirty="0" smtClean="0">
                          <a:solidFill>
                            <a:schemeClr val="tx1"/>
                          </a:solidFill>
                        </a:rPr>
                        <a:t>Deals with Irrigation Water User Associations and the transfer of projects to Irrigation Water User Associations. </a:t>
                      </a:r>
                    </a:p>
                    <a:p>
                      <a:pPr>
                        <a:buFont typeface="Arial" pitchFamily="34" charset="0"/>
                        <a:buChar char="•"/>
                      </a:pPr>
                      <a:r>
                        <a:rPr lang="en-US" dirty="0" smtClean="0">
                          <a:solidFill>
                            <a:schemeClr val="tx1"/>
                          </a:solidFill>
                        </a:rPr>
                        <a:t>Provides for a joint management system by HMGN and Irrigation Water User Association.</a:t>
                      </a:r>
                    </a:p>
                    <a:p>
                      <a:pPr>
                        <a:buFont typeface="Arial" pitchFamily="34" charset="0"/>
                        <a:buChar char="•"/>
                      </a:pPr>
                      <a:r>
                        <a:rPr lang="en-US" dirty="0" smtClean="0">
                          <a:solidFill>
                            <a:schemeClr val="tx1"/>
                          </a:solidFill>
                        </a:rPr>
                        <a:t>Deals with Irrigation and River Control Committee Sets out the conditions of service </a:t>
                      </a:r>
                      <a:r>
                        <a:rPr lang="en-US" dirty="0" err="1" smtClean="0">
                          <a:solidFill>
                            <a:schemeClr val="tx1"/>
                          </a:solidFill>
                        </a:rPr>
                        <a:t>utilisation</a:t>
                      </a:r>
                      <a:r>
                        <a:rPr lang="en-US" dirty="0" smtClean="0">
                          <a:solidFill>
                            <a:schemeClr val="tx1"/>
                          </a:solidFill>
                        </a:rPr>
                        <a:t>. </a:t>
                      </a:r>
                    </a:p>
                    <a:p>
                      <a:pPr>
                        <a:buFont typeface="Arial" pitchFamily="34" charset="0"/>
                        <a:buChar char="•"/>
                      </a:pPr>
                      <a:r>
                        <a:rPr lang="en-US" dirty="0" smtClean="0">
                          <a:solidFill>
                            <a:schemeClr val="tx1"/>
                          </a:solidFill>
                        </a:rPr>
                        <a:t>Sets out the obligations of user of irrigation and provides for service charges. </a:t>
                      </a:r>
                    </a:p>
                    <a:p>
                      <a:pPr>
                        <a:buFont typeface="Arial" pitchFamily="34" charset="0"/>
                        <a:buChar char="•"/>
                      </a:pPr>
                      <a:r>
                        <a:rPr lang="en-US" dirty="0" smtClean="0">
                          <a:solidFill>
                            <a:schemeClr val="tx1"/>
                          </a:solidFill>
                        </a:rPr>
                        <a:t> Deals with the protection, repair and maintenance of irrigation systems.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Rot="1" noChangeArrowheads="1"/>
          </p:cNvSpPr>
          <p:nvPr>
            <p:ph type="body" idx="1"/>
          </p:nvPr>
        </p:nvSpPr>
        <p:spPr>
          <a:xfrm>
            <a:off x="1524000" y="2332037"/>
            <a:ext cx="6324600" cy="1554163"/>
          </a:xfrm>
          <a:solidFill>
            <a:srgbClr val="00B050"/>
          </a:solidFill>
        </p:spPr>
        <p:txBody>
          <a:bodyPr>
            <a:normAutofit/>
          </a:bodyPr>
          <a:lstStyle/>
          <a:p>
            <a:pPr eaLnBrk="1" hangingPunct="1">
              <a:buFont typeface="Wingdings" pitchFamily="2" charset="2"/>
              <a:buNone/>
              <a:defRPr/>
            </a:pPr>
            <a:r>
              <a:rPr lang="en-US" sz="2400" dirty="0" smtClean="0">
                <a:latin typeface="Times New Roman" pitchFamily="18" charset="0"/>
                <a:cs typeface="Times New Roman" pitchFamily="18" charset="0"/>
              </a:rPr>
              <a:t>      </a:t>
            </a:r>
            <a:r>
              <a:rPr lang="en-US" sz="6600" b="1" dirty="0" smtClean="0">
                <a:latin typeface="Times New Roman" pitchFamily="18" charset="0"/>
                <a:cs typeface="Times New Roman" pitchFamily="18" charset="0"/>
              </a:rPr>
              <a:t>Thank You</a:t>
            </a:r>
            <a:r>
              <a:rPr lang="en-US" sz="6600" dirty="0" smtClean="0">
                <a:latin typeface="Times New Roman" pitchFamily="18" charset="0"/>
                <a:cs typeface="Times New Roman" pitchFamily="18" charset="0"/>
              </a:rPr>
              <a:t> !         </a:t>
            </a: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1440</TotalTime>
  <Words>5210</Words>
  <Application>Microsoft Office PowerPoint</Application>
  <PresentationFormat>On-screen Show (4:3)</PresentationFormat>
  <Paragraphs>733</Paragraphs>
  <Slides>97</Slides>
  <Notes>8</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Office Theme</vt:lpstr>
      <vt:lpstr>Water Pollution and Health</vt:lpstr>
      <vt:lpstr>Water:</vt:lpstr>
      <vt:lpstr> Functions and importance of water in human body </vt:lpstr>
      <vt:lpstr> Functions of Water in the Body </vt:lpstr>
      <vt:lpstr>The functions of water in human body are vital.</vt:lpstr>
      <vt:lpstr>Every Cell in Your Body NEEDS Water</vt:lpstr>
      <vt:lpstr>Slide 7</vt:lpstr>
      <vt:lpstr> Importance of Water </vt:lpstr>
      <vt:lpstr>Contd…..</vt:lpstr>
      <vt:lpstr>Contd…</vt:lpstr>
      <vt:lpstr>Contd…..</vt:lpstr>
      <vt:lpstr>Use of water</vt:lpstr>
      <vt:lpstr>Safe and Wholesome Water:</vt:lpstr>
      <vt:lpstr> Sources and availability of water in Nepal </vt:lpstr>
      <vt:lpstr>Sources of Water</vt:lpstr>
      <vt:lpstr>1. Rain Water: </vt:lpstr>
      <vt:lpstr> 2. Surface water: </vt:lpstr>
      <vt:lpstr>2. Surface water… </vt:lpstr>
      <vt:lpstr>2.Surface water…</vt:lpstr>
      <vt:lpstr>3. Ground Water</vt:lpstr>
      <vt:lpstr>3. Ground Water…</vt:lpstr>
      <vt:lpstr>Sanitary Well</vt:lpstr>
      <vt:lpstr>Slide 23</vt:lpstr>
      <vt:lpstr>Sources and Health Effects of Water Pollution </vt:lpstr>
      <vt:lpstr>Water Pollution</vt:lpstr>
      <vt:lpstr>Major pollutants of water : </vt:lpstr>
      <vt:lpstr>Major pollutants of water…. </vt:lpstr>
      <vt:lpstr>Human activities that contribute to water pollution</vt:lpstr>
      <vt:lpstr>Effects on Human Health </vt:lpstr>
      <vt:lpstr>Slide 30</vt:lpstr>
      <vt:lpstr>Slide 31</vt:lpstr>
      <vt:lpstr>Slide 32</vt:lpstr>
      <vt:lpstr> River and ground water pollution </vt:lpstr>
      <vt:lpstr> River and ground water pollution </vt:lpstr>
      <vt:lpstr>Ground Water Pollution</vt:lpstr>
      <vt:lpstr>Water and Water Related Diseases</vt:lpstr>
      <vt:lpstr>Water Related Diseases</vt:lpstr>
      <vt:lpstr>Classification of water related diseases</vt:lpstr>
      <vt:lpstr>Classification…</vt:lpstr>
      <vt:lpstr>Classification… </vt:lpstr>
      <vt:lpstr>C. Water associated problems</vt:lpstr>
      <vt:lpstr>Water-washed diseases</vt:lpstr>
      <vt:lpstr>Water-based diseases</vt:lpstr>
      <vt:lpstr>Slide 44</vt:lpstr>
      <vt:lpstr>Slide 45</vt:lpstr>
      <vt:lpstr>Why water treatment </vt:lpstr>
      <vt:lpstr>Purification of water</vt:lpstr>
      <vt:lpstr>Slide 48</vt:lpstr>
      <vt:lpstr> 2. Filtration</vt:lpstr>
      <vt:lpstr>Slow sand Filter</vt:lpstr>
      <vt:lpstr>Slow sand filter…</vt:lpstr>
      <vt:lpstr>Advantages of slow sand filter</vt:lpstr>
      <vt:lpstr>Cleaning of Slow Sand Filter</vt:lpstr>
      <vt:lpstr>Slide 54</vt:lpstr>
      <vt:lpstr>Comparison of Rapid and Slow Sand Filter</vt:lpstr>
      <vt:lpstr>Comparison of Rapid and Slow Sand Filter…</vt:lpstr>
      <vt:lpstr>Small Scale Purification</vt:lpstr>
      <vt:lpstr>Boiling</vt:lpstr>
      <vt:lpstr>Filtration</vt:lpstr>
      <vt:lpstr>Candle filter</vt:lpstr>
      <vt:lpstr>Bios and filter:</vt:lpstr>
      <vt:lpstr>Cloth filter</vt:lpstr>
      <vt:lpstr>Disinfection:</vt:lpstr>
      <vt:lpstr>Chemical disinfection</vt:lpstr>
      <vt:lpstr>Bleaching powder</vt:lpstr>
      <vt:lpstr>Chlorine solution</vt:lpstr>
      <vt:lpstr>High test hypochlorite (HTH)</vt:lpstr>
      <vt:lpstr>Potassium permanganate</vt:lpstr>
      <vt:lpstr>Slide 69</vt:lpstr>
      <vt:lpstr>Slide 70</vt:lpstr>
      <vt:lpstr>Slide 71</vt:lpstr>
      <vt:lpstr>Slide 72</vt:lpstr>
      <vt:lpstr>Advantages of SODIS  </vt:lpstr>
      <vt:lpstr>WHO recommended guidelines for drinking water quality </vt:lpstr>
      <vt:lpstr>I. Acceptability aspects</vt:lpstr>
      <vt:lpstr>I. Acceptability aspects…</vt:lpstr>
      <vt:lpstr>Slide 77</vt:lpstr>
      <vt:lpstr>2. Microbiological aspects: </vt:lpstr>
      <vt:lpstr>3. Chemical aspects</vt:lpstr>
      <vt:lpstr>4. Radiological aspects</vt:lpstr>
      <vt:lpstr>Prevention of water pollution </vt:lpstr>
      <vt:lpstr>Slide 82</vt:lpstr>
      <vt:lpstr>Slide 83</vt:lpstr>
      <vt:lpstr>Slide 84</vt:lpstr>
      <vt:lpstr>Slide 85</vt:lpstr>
      <vt:lpstr>Slide 86</vt:lpstr>
      <vt:lpstr>Prevention of water-related diseases</vt:lpstr>
      <vt:lpstr>Acts and policies for water resource management in Nepal  </vt:lpstr>
      <vt:lpstr>Principal role of water law plays</vt:lpstr>
      <vt:lpstr>Acts and policies for water resource management in Nepal</vt:lpstr>
      <vt:lpstr>Slide 91</vt:lpstr>
      <vt:lpstr>Slide 92</vt:lpstr>
      <vt:lpstr>Slide 93</vt:lpstr>
      <vt:lpstr>Slide 94</vt:lpstr>
      <vt:lpstr>Slide 95</vt:lpstr>
      <vt:lpstr>Slide 96</vt:lpstr>
      <vt:lpstr>Slide 97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dc:title>
  <dc:creator>dell</dc:creator>
  <cp:lastModifiedBy>Rajendra</cp:lastModifiedBy>
  <cp:revision>306</cp:revision>
  <dcterms:created xsi:type="dcterms:W3CDTF">2017-02-21T04:01:14Z</dcterms:created>
  <dcterms:modified xsi:type="dcterms:W3CDTF">2021-10-26T16:40:38Z</dcterms:modified>
</cp:coreProperties>
</file>