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sldIdLst>
    <p:sldId id="256" r:id="rId2"/>
    <p:sldId id="410" r:id="rId3"/>
    <p:sldId id="412" r:id="rId4"/>
    <p:sldId id="417" r:id="rId5"/>
    <p:sldId id="419" r:id="rId6"/>
    <p:sldId id="413" r:id="rId7"/>
    <p:sldId id="414" r:id="rId8"/>
    <p:sldId id="415" r:id="rId9"/>
    <p:sldId id="420" r:id="rId10"/>
    <p:sldId id="470" r:id="rId11"/>
    <p:sldId id="495"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6" r:id="rId37"/>
    <p:sldId id="497" r:id="rId38"/>
    <p:sldId id="498" r:id="rId39"/>
    <p:sldId id="421"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500" r:id="rId55"/>
    <p:sldId id="458" r:id="rId56"/>
    <p:sldId id="459" r:id="rId57"/>
    <p:sldId id="460" r:id="rId58"/>
    <p:sldId id="461" r:id="rId59"/>
    <p:sldId id="462" r:id="rId60"/>
    <p:sldId id="463" r:id="rId61"/>
    <p:sldId id="464" r:id="rId62"/>
    <p:sldId id="465" r:id="rId63"/>
    <p:sldId id="466" r:id="rId64"/>
    <p:sldId id="467" r:id="rId65"/>
    <p:sldId id="469" r:id="rId66"/>
    <p:sldId id="468" r:id="rId67"/>
    <p:sldId id="499" r:id="rId68"/>
    <p:sldId id="425" r:id="rId69"/>
    <p:sldId id="426" r:id="rId70"/>
    <p:sldId id="427" r:id="rId71"/>
    <p:sldId id="429" r:id="rId72"/>
    <p:sldId id="431" r:id="rId73"/>
    <p:sldId id="432" r:id="rId74"/>
    <p:sldId id="433" r:id="rId75"/>
    <p:sldId id="434" r:id="rId76"/>
    <p:sldId id="435" r:id="rId77"/>
    <p:sldId id="436" r:id="rId78"/>
    <p:sldId id="437" r:id="rId79"/>
    <p:sldId id="438" r:id="rId80"/>
    <p:sldId id="439" r:id="rId81"/>
    <p:sldId id="440" r:id="rId82"/>
    <p:sldId id="441" r:id="rId83"/>
    <p:sldId id="44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64CFC-0A94-46E7-9D4A-DAD34CFC4967}" type="datetimeFigureOut">
              <a:rPr lang="en-US" smtClean="0"/>
              <a:t>12/18/2023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A6FD5-CF5F-4191-918C-0945AE8CE13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C3D705-F1CE-44C2-9309-F4C6A6A4FAAC}" type="slidenum">
              <a:rPr lang="en-US" altLang="zh-CN" sz="1200"/>
              <a:pPr/>
              <a:t>17</a:t>
            </a:fld>
            <a:endParaRPr lang="en-US" altLang="zh-CN" sz="1200"/>
          </a:p>
        </p:txBody>
      </p:sp>
      <p:sp>
        <p:nvSpPr>
          <p:cNvPr id="13315" name="Rectangle 2"/>
          <p:cNvSpPr>
            <a:spLocks noGrp="1" noRot="1" noChangeAspect="1" noChangeArrowheads="1" noTextEdit="1"/>
          </p:cNvSpPr>
          <p:nvPr>
            <p:ph type="sldImg" idx="4294967295"/>
          </p:nvPr>
        </p:nvSpPr>
        <p:spPr>
          <a:ln/>
        </p:spPr>
      </p:sp>
      <p:sp>
        <p:nvSpPr>
          <p:cNvPr id="13316"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8444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236297-0A0C-4F4B-AC00-651C41BEDDC2}" type="slidenum">
              <a:rPr lang="en-US" altLang="en-US" sz="1200"/>
              <a:pPr/>
              <a:t>57</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738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9B382B-A62C-4436-A5D2-E066684856F8}" type="slidenum">
              <a:rPr lang="en-US" altLang="en-US" sz="1200"/>
              <a:pPr/>
              <a:t>60</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7337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EBB028-E269-45C2-9564-DF895A1369E0}" type="slidenum">
              <a:rPr lang="en-US" altLang="en-US" sz="1200"/>
              <a:pPr/>
              <a:t>64</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261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C2FE19-B48C-434A-A19D-EEB787DC6D6D}" type="slidenum">
              <a:rPr lang="en-US" altLang="en-US" sz="1200"/>
              <a:pPr/>
              <a:t>66</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4295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B1099322-7B59-42C6-9AF8-2425CBAE44C9}" type="slidenum">
              <a:rPr lang="en-US" altLang="en-US" sz="1200"/>
              <a:pPr/>
              <a:t>69</a:t>
            </a:fld>
            <a:endParaRPr lang="en-US" altLang="en-US" sz="1200"/>
          </a:p>
        </p:txBody>
      </p:sp>
    </p:spTree>
    <p:extLst>
      <p:ext uri="{BB962C8B-B14F-4D97-AF65-F5344CB8AC3E}">
        <p14:creationId xmlns:p14="http://schemas.microsoft.com/office/powerpoint/2010/main" val="361533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ECBB5908-98F4-432B-B8E2-34DAAE0DC0EC}" type="slidenum">
              <a:rPr lang="en-US" altLang="en-US" sz="1200"/>
              <a:pPr/>
              <a:t>72</a:t>
            </a:fld>
            <a:endParaRPr lang="en-US" altLang="en-US" sz="1200"/>
          </a:p>
        </p:txBody>
      </p:sp>
    </p:spTree>
    <p:extLst>
      <p:ext uri="{BB962C8B-B14F-4D97-AF65-F5344CB8AC3E}">
        <p14:creationId xmlns:p14="http://schemas.microsoft.com/office/powerpoint/2010/main" val="42490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29C358B5-1156-4EEF-B974-0E7F65912951}" type="slidenum">
              <a:rPr lang="en-US" altLang="en-US" sz="1200"/>
              <a:pPr/>
              <a:t>73</a:t>
            </a:fld>
            <a:endParaRPr lang="en-US" altLang="en-US" sz="1200"/>
          </a:p>
        </p:txBody>
      </p:sp>
    </p:spTree>
    <p:extLst>
      <p:ext uri="{BB962C8B-B14F-4D97-AF65-F5344CB8AC3E}">
        <p14:creationId xmlns:p14="http://schemas.microsoft.com/office/powerpoint/2010/main" val="56681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A5AE6C17-117C-4389-A6A5-DA8F6CCCD935}" type="slidenum">
              <a:rPr lang="en-US" altLang="en-US" sz="1200"/>
              <a:pPr/>
              <a:t>74</a:t>
            </a:fld>
            <a:endParaRPr lang="en-US" altLang="en-US" sz="1200"/>
          </a:p>
        </p:txBody>
      </p:sp>
    </p:spTree>
    <p:extLst>
      <p:ext uri="{BB962C8B-B14F-4D97-AF65-F5344CB8AC3E}">
        <p14:creationId xmlns:p14="http://schemas.microsoft.com/office/powerpoint/2010/main" val="9358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D7BDF29A-C52B-43D0-AAE5-428982DFAF1F}" type="slidenum">
              <a:rPr lang="en-US" altLang="en-US" sz="1200"/>
              <a:pPr/>
              <a:t>75</a:t>
            </a:fld>
            <a:endParaRPr lang="en-US" altLang="en-US" sz="1200"/>
          </a:p>
        </p:txBody>
      </p:sp>
    </p:spTree>
    <p:extLst>
      <p:ext uri="{BB962C8B-B14F-4D97-AF65-F5344CB8AC3E}">
        <p14:creationId xmlns:p14="http://schemas.microsoft.com/office/powerpoint/2010/main" val="3002360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2CF637C7-1FD2-45F9-BDD6-906C8824AA52}" type="slidenum">
              <a:rPr lang="en-US" altLang="en-US" sz="1200"/>
              <a:pPr/>
              <a:t>76</a:t>
            </a:fld>
            <a:endParaRPr lang="en-US" altLang="en-US" sz="1200"/>
          </a:p>
        </p:txBody>
      </p:sp>
    </p:spTree>
    <p:extLst>
      <p:ext uri="{BB962C8B-B14F-4D97-AF65-F5344CB8AC3E}">
        <p14:creationId xmlns:p14="http://schemas.microsoft.com/office/powerpoint/2010/main" val="364211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217298-F998-46DA-9EFD-2ADB48003A8D}" type="slidenum">
              <a:rPr lang="en-US" altLang="zh-CN" sz="1200"/>
              <a:pPr/>
              <a:t>18</a:t>
            </a:fld>
            <a:endParaRPr lang="en-US" altLang="zh-CN" sz="1200"/>
          </a:p>
        </p:txBody>
      </p:sp>
      <p:sp>
        <p:nvSpPr>
          <p:cNvPr id="15363" name="Rectangle 2"/>
          <p:cNvSpPr>
            <a:spLocks noGrp="1" noRot="1" noChangeAspect="1" noChangeArrowheads="1" noTextEdit="1"/>
          </p:cNvSpPr>
          <p:nvPr>
            <p:ph type="sldImg" idx="4294967295"/>
          </p:nvPr>
        </p:nvSpPr>
        <p:spPr>
          <a:ln/>
        </p:spPr>
      </p:sp>
      <p:sp>
        <p:nvSpPr>
          <p:cNvPr id="15364"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109307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9D80D9A4-8F9F-4448-B57C-9B159D17E1D7}" type="slidenum">
              <a:rPr lang="en-US" altLang="en-US" sz="1200"/>
              <a:pPr/>
              <a:t>77</a:t>
            </a:fld>
            <a:endParaRPr lang="en-US" altLang="en-US" sz="1200"/>
          </a:p>
        </p:txBody>
      </p:sp>
    </p:spTree>
    <p:extLst>
      <p:ext uri="{BB962C8B-B14F-4D97-AF65-F5344CB8AC3E}">
        <p14:creationId xmlns:p14="http://schemas.microsoft.com/office/powerpoint/2010/main" val="2129183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8E6A2654-9032-4692-9AF0-2AEA59C12910}" type="slidenum">
              <a:rPr lang="en-US" altLang="en-US" sz="1200"/>
              <a:pPr/>
              <a:t>78</a:t>
            </a:fld>
            <a:endParaRPr lang="en-US" altLang="en-US" sz="1200"/>
          </a:p>
        </p:txBody>
      </p:sp>
    </p:spTree>
    <p:extLst>
      <p:ext uri="{BB962C8B-B14F-4D97-AF65-F5344CB8AC3E}">
        <p14:creationId xmlns:p14="http://schemas.microsoft.com/office/powerpoint/2010/main" val="411903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0082E1B0-CC1C-448A-8022-E757EDF5B4B0}" type="slidenum">
              <a:rPr lang="en-US" altLang="en-US" sz="1200"/>
              <a:pPr/>
              <a:t>79</a:t>
            </a:fld>
            <a:endParaRPr lang="en-US" altLang="en-US" sz="1200"/>
          </a:p>
        </p:txBody>
      </p:sp>
    </p:spTree>
    <p:extLst>
      <p:ext uri="{BB962C8B-B14F-4D97-AF65-F5344CB8AC3E}">
        <p14:creationId xmlns:p14="http://schemas.microsoft.com/office/powerpoint/2010/main" val="351008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DFE983F8-1853-4083-AEF2-02D30FC6E867}" type="slidenum">
              <a:rPr lang="en-US" altLang="en-US" sz="1200"/>
              <a:pPr/>
              <a:t>80</a:t>
            </a:fld>
            <a:endParaRPr lang="en-US" altLang="en-US" sz="1200"/>
          </a:p>
        </p:txBody>
      </p:sp>
    </p:spTree>
    <p:extLst>
      <p:ext uri="{BB962C8B-B14F-4D97-AF65-F5344CB8AC3E}">
        <p14:creationId xmlns:p14="http://schemas.microsoft.com/office/powerpoint/2010/main" val="3537351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9D253265-E5D3-4597-BD29-CD1DE5A37F05}" type="slidenum">
              <a:rPr lang="en-US" altLang="en-US" sz="1200"/>
              <a:pPr/>
              <a:t>81</a:t>
            </a:fld>
            <a:endParaRPr lang="en-US" altLang="en-US" sz="1200"/>
          </a:p>
        </p:txBody>
      </p:sp>
    </p:spTree>
    <p:extLst>
      <p:ext uri="{BB962C8B-B14F-4D97-AF65-F5344CB8AC3E}">
        <p14:creationId xmlns:p14="http://schemas.microsoft.com/office/powerpoint/2010/main" val="328998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FF49B06F-843F-4C3A-9893-5F33B24B9470}" type="slidenum">
              <a:rPr lang="en-US" altLang="en-US" sz="1200"/>
              <a:pPr/>
              <a:t>82</a:t>
            </a:fld>
            <a:endParaRPr lang="en-US" altLang="en-US" sz="1200"/>
          </a:p>
        </p:txBody>
      </p:sp>
    </p:spTree>
    <p:extLst>
      <p:ext uri="{BB962C8B-B14F-4D97-AF65-F5344CB8AC3E}">
        <p14:creationId xmlns:p14="http://schemas.microsoft.com/office/powerpoint/2010/main" val="377939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C4ABA9-33E8-4A9B-B42A-6953DCC7F015}" type="slidenum">
              <a:rPr lang="en-US" altLang="zh-CN" sz="1200"/>
              <a:pPr/>
              <a:t>19</a:t>
            </a:fld>
            <a:endParaRPr lang="en-US" altLang="zh-CN" sz="1200"/>
          </a:p>
        </p:txBody>
      </p:sp>
      <p:sp>
        <p:nvSpPr>
          <p:cNvPr id="17411" name="Rectangle 2"/>
          <p:cNvSpPr>
            <a:spLocks noGrp="1" noRot="1" noChangeAspect="1" noChangeArrowheads="1" noTextEdit="1"/>
          </p:cNvSpPr>
          <p:nvPr>
            <p:ph type="sldImg" idx="4294967295"/>
          </p:nvPr>
        </p:nvSpPr>
        <p:spPr>
          <a:ln/>
        </p:spPr>
      </p:sp>
      <p:sp>
        <p:nvSpPr>
          <p:cNvPr id="17412"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418810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1B4C61-C196-4BB9-A59E-DC7E72E70956}" type="slidenum">
              <a:rPr lang="en-US" altLang="zh-CN" sz="1200"/>
              <a:pPr/>
              <a:t>20</a:t>
            </a:fld>
            <a:endParaRPr lang="en-US" altLang="zh-CN" sz="1200"/>
          </a:p>
        </p:txBody>
      </p:sp>
      <p:sp>
        <p:nvSpPr>
          <p:cNvPr id="19459" name="Rectangle 2"/>
          <p:cNvSpPr>
            <a:spLocks noGrp="1" noRot="1" noChangeAspect="1" noChangeArrowheads="1" noTextEdit="1"/>
          </p:cNvSpPr>
          <p:nvPr>
            <p:ph type="sldImg" idx="4294967295"/>
          </p:nvPr>
        </p:nvSpPr>
        <p:spPr>
          <a:ln/>
        </p:spPr>
      </p:sp>
      <p:sp>
        <p:nvSpPr>
          <p:cNvPr id="19460"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3450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A95108-3A45-49D5-AAE3-E358FCF69CE2}" type="slidenum">
              <a:rPr lang="en-US" altLang="zh-CN" sz="1200"/>
              <a:pPr/>
              <a:t>21</a:t>
            </a:fld>
            <a:endParaRPr lang="en-US" altLang="zh-CN" sz="1200"/>
          </a:p>
        </p:txBody>
      </p:sp>
      <p:sp>
        <p:nvSpPr>
          <p:cNvPr id="21507" name="Rectangle 2"/>
          <p:cNvSpPr>
            <a:spLocks noGrp="1" noRot="1" noChangeAspect="1" noChangeArrowheads="1" noTextEdit="1"/>
          </p:cNvSpPr>
          <p:nvPr>
            <p:ph type="sldImg" idx="4294967295"/>
          </p:nvPr>
        </p:nvSpPr>
        <p:spPr>
          <a:ln/>
        </p:spPr>
      </p:sp>
      <p:sp>
        <p:nvSpPr>
          <p:cNvPr id="21508"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357269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FB2092-F738-455B-AC7E-0FE5F68CA536}" type="slidenum">
              <a:rPr lang="en-US" altLang="zh-CN" sz="1200"/>
              <a:pPr/>
              <a:t>23</a:t>
            </a:fld>
            <a:endParaRPr lang="en-US" altLang="zh-CN" sz="1200"/>
          </a:p>
        </p:txBody>
      </p:sp>
      <p:sp>
        <p:nvSpPr>
          <p:cNvPr id="24579" name="Rectangle 2"/>
          <p:cNvSpPr>
            <a:spLocks noGrp="1" noRot="1" noChangeAspect="1" noChangeArrowheads="1" noTextEdit="1"/>
          </p:cNvSpPr>
          <p:nvPr>
            <p:ph type="sldImg" idx="4294967295"/>
          </p:nvPr>
        </p:nvSpPr>
        <p:spPr>
          <a:ln/>
        </p:spPr>
      </p:sp>
      <p:sp>
        <p:nvSpPr>
          <p:cNvPr id="24580"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50387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557D21-25FA-469D-B4F2-2464F1A288C4}" type="slidenum">
              <a:rPr lang="en-US" altLang="zh-CN" sz="1200"/>
              <a:pPr/>
              <a:t>33</a:t>
            </a:fld>
            <a:endParaRPr lang="en-US" altLang="zh-CN" sz="1200"/>
          </a:p>
        </p:txBody>
      </p:sp>
      <p:sp>
        <p:nvSpPr>
          <p:cNvPr id="35843" name="Rectangle 2"/>
          <p:cNvSpPr>
            <a:spLocks noGrp="1" noRot="1" noChangeAspect="1" noChangeArrowheads="1" noTextEdit="1"/>
          </p:cNvSpPr>
          <p:nvPr>
            <p:ph type="sldImg" idx="4294967295"/>
          </p:nvPr>
        </p:nvSpPr>
        <p:spPr>
          <a:ln/>
        </p:spPr>
      </p:sp>
      <p:sp>
        <p:nvSpPr>
          <p:cNvPr id="35844"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177996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31896F-C1C8-4F6F-91F9-708178B2AB79}" type="slidenum">
              <a:rPr lang="en-US" altLang="zh-CN" sz="1200"/>
              <a:pPr/>
              <a:t>34</a:t>
            </a:fld>
            <a:endParaRPr lang="en-US" altLang="zh-CN" sz="1200"/>
          </a:p>
        </p:txBody>
      </p:sp>
      <p:sp>
        <p:nvSpPr>
          <p:cNvPr id="37891" name="Rectangle 2"/>
          <p:cNvSpPr>
            <a:spLocks noGrp="1" noRot="1" noChangeAspect="1" noChangeArrowheads="1" noTextEdit="1"/>
          </p:cNvSpPr>
          <p:nvPr>
            <p:ph type="sldImg" idx="4294967295"/>
          </p:nvPr>
        </p:nvSpPr>
        <p:spPr>
          <a:ln/>
        </p:spPr>
      </p:sp>
      <p:sp>
        <p:nvSpPr>
          <p:cNvPr id="37892" name="Rectangle 3"/>
          <p:cNvSpPr>
            <a:spLocks noGrp="1" noChangeArrowheads="1"/>
          </p:cNvSpPr>
          <p:nvPr>
            <p:ph type="body" idx="4294967295"/>
          </p:nvPr>
        </p:nvSpPr>
        <p:spPr/>
        <p:txBody>
          <a:bodyPr>
            <a:prstTxWarp prst="textNoShape">
              <a:avLst/>
            </a:prstTxWarp>
          </a:bodyPr>
          <a:lstStyle/>
          <a:p>
            <a:endParaRPr lang="en-US" altLang="zh-CN" smtClean="0"/>
          </a:p>
        </p:txBody>
      </p:sp>
    </p:spTree>
    <p:extLst>
      <p:ext uri="{BB962C8B-B14F-4D97-AF65-F5344CB8AC3E}">
        <p14:creationId xmlns:p14="http://schemas.microsoft.com/office/powerpoint/2010/main" val="10065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C606DF-E31B-4E37-885A-CFFC00980DB1}" type="slidenum">
              <a:rPr lang="en-US" altLang="en-US" sz="1200"/>
              <a:pPr/>
              <a:t>56</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3694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3D974403-AB72-4D09-B074-505B9DC96DF2}"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43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mosis.org/learn/Breast_cance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0"/>
          </a:xfr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noAutofit/>
          </a:bodyPr>
          <a:lstStyle/>
          <a:p>
            <a:r>
              <a:rPr lang="en-US" altLang="en-US" sz="3600" b="1" noProof="1"/>
              <a:t>Unit III: Epidemiological Methods/Study Designs… 16 hours</a:t>
            </a:r>
            <a:endParaRPr lang="en-US" altLang="en-US" sz="3600" b="1" dirty="0"/>
          </a:p>
        </p:txBody>
      </p:sp>
      <p:pic>
        <p:nvPicPr>
          <p:cNvPr id="1028" name="Picture 4" descr="Mistakes in epidemiological study design in gastroenterology and how to  avoid them | UEG - United European Gastroenterolo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62" t="2174" r="6350" b="13045"/>
          <a:stretch/>
        </p:blipFill>
        <p:spPr bwMode="auto">
          <a:xfrm>
            <a:off x="4648200" y="1281113"/>
            <a:ext cx="4419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Are Epidemiology Studies Good Tools for Evaluating Chemical Safety? -  Chemical Safety Facts"/>
          <p:cNvPicPr>
            <a:picLocks noChangeAspect="1" noChangeArrowheads="1"/>
          </p:cNvPicPr>
          <p:nvPr/>
        </p:nvPicPr>
        <p:blipFill rotWithShape="1">
          <a:blip r:embed="rId3">
            <a:extLst>
              <a:ext uri="{28A0092B-C50C-407E-A947-70E740481C1C}">
                <a14:useLocalDpi xmlns:a14="http://schemas.microsoft.com/office/drawing/2010/main" val="0"/>
              </a:ext>
            </a:extLst>
          </a:blip>
          <a:srcRect r="6845"/>
          <a:stretch/>
        </p:blipFill>
        <p:spPr bwMode="auto">
          <a:xfrm>
            <a:off x="90055" y="3805887"/>
            <a:ext cx="4481945" cy="240376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a:spLocks noChangeArrowheads="1"/>
          </p:cNvSpPr>
          <p:nvPr/>
        </p:nvSpPr>
        <p:spPr bwMode="auto">
          <a:xfrm>
            <a:off x="34635" y="6296026"/>
            <a:ext cx="8956965" cy="638174"/>
          </a:xfrm>
          <a:prstGeom prst="rect">
            <a:avLst/>
          </a:prstGeom>
          <a:solidFill>
            <a:srgbClr val="FF99CC"/>
          </a:solidFill>
          <a:ln>
            <a:noFill/>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200" dirty="0">
                <a:latin typeface="Impact" panose="020B0806030902050204" pitchFamily="34" charset="0"/>
              </a:rPr>
              <a:t> </a:t>
            </a:r>
            <a:r>
              <a:rPr lang="en-US" altLang="en-US" sz="1800" dirty="0" err="1">
                <a:latin typeface="Impact" panose="020B0806030902050204" pitchFamily="34" charset="0"/>
                <a:ea typeface="SimSun" panose="02010600030101010101" pitchFamily="2" charset="-122"/>
              </a:rPr>
              <a:t>Damaru</a:t>
            </a:r>
            <a:r>
              <a:rPr lang="en-US" altLang="en-US" sz="1800" dirty="0">
                <a:latin typeface="Impact" panose="020B0806030902050204" pitchFamily="34" charset="0"/>
                <a:ea typeface="SimSun" panose="02010600030101010101" pitchFamily="2" charset="-122"/>
              </a:rPr>
              <a:t> Prasad </a:t>
            </a:r>
            <a:r>
              <a:rPr lang="en-US" altLang="en-US" sz="1800" dirty="0" err="1">
                <a:latin typeface="Impact" panose="020B0806030902050204" pitchFamily="34" charset="0"/>
                <a:ea typeface="SimSun" panose="02010600030101010101" pitchFamily="2" charset="-122"/>
              </a:rPr>
              <a:t>Paneru</a:t>
            </a:r>
            <a:r>
              <a:rPr lang="en-US" altLang="en-US" sz="1800" dirty="0">
                <a:latin typeface="Impact" panose="020B0806030902050204" pitchFamily="34" charset="0"/>
                <a:ea typeface="SimSun" panose="02010600030101010101" pitchFamily="2" charset="-122"/>
              </a:rPr>
              <a:t>, PhD,  </a:t>
            </a:r>
            <a:r>
              <a:rPr lang="en-US" altLang="zh-CN" sz="1800" dirty="0">
                <a:latin typeface="Impact" panose="020B0806030902050204" pitchFamily="34" charset="0"/>
                <a:ea typeface="SimSun" panose="02010600030101010101" pitchFamily="2" charset="-122"/>
              </a:rPr>
              <a:t>Associate Professor,  </a:t>
            </a:r>
            <a:r>
              <a:rPr lang="en-US" altLang="en-US" sz="1800" dirty="0">
                <a:latin typeface="Impact" panose="020B0806030902050204" pitchFamily="34" charset="0"/>
                <a:ea typeface="SimSun" panose="02010600030101010101" pitchFamily="2" charset="-122"/>
              </a:rPr>
              <a:t>SHAS, </a:t>
            </a:r>
            <a:r>
              <a:rPr lang="en-US" altLang="en-US" sz="1800" dirty="0" err="1">
                <a:latin typeface="Impact" panose="020B0806030902050204" pitchFamily="34" charset="0"/>
                <a:ea typeface="SimSun" panose="02010600030101010101" pitchFamily="2" charset="-122"/>
              </a:rPr>
              <a:t>PoKU</a:t>
            </a:r>
            <a:endParaRPr lang="en-US" altLang="en-US" sz="1800" dirty="0">
              <a:latin typeface="Impact" panose="020B0806030902050204" pitchFamily="34" charset="0"/>
              <a:ea typeface="SimSun" panose="02010600030101010101" pitchFamily="2" charset="-122"/>
            </a:endParaRPr>
          </a:p>
        </p:txBody>
      </p:sp>
      <p:pic>
        <p:nvPicPr>
          <p:cNvPr id="1026" name="Picture 2" descr="The Problem with Epidemiological Studies - Diagnosis D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81114"/>
            <a:ext cx="4495800" cy="2438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4" descr="Man scientist science research equip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10000"/>
            <a:ext cx="4495800" cy="2464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 y="97971"/>
            <a:ext cx="8980714" cy="3407229"/>
          </a:xfrm>
          <a:ln>
            <a:solidFill>
              <a:schemeClr val="tx1"/>
            </a:solidFill>
          </a:ln>
        </p:spPr>
        <p:txBody>
          <a:bodyPr>
            <a:normAutofit lnSpcReduction="10000"/>
          </a:bodyPr>
          <a:lstStyle/>
          <a:p>
            <a:pPr marL="0" indent="0">
              <a:buNone/>
            </a:pPr>
            <a:r>
              <a:rPr lang="en-US" altLang="en-US" sz="2400" b="1" dirty="0" smtClean="0">
                <a:latin typeface="Times New Roman" panose="02020603050405020304" pitchFamily="18" charset="0"/>
                <a:cs typeface="Times New Roman" panose="02020603050405020304" pitchFamily="18" charset="0"/>
              </a:rPr>
              <a:t>1. Analytical cross- sectional study for identification of risk factors/cause of health problems</a:t>
            </a:r>
            <a:endParaRPr lang="en-US" altLang="en-US" sz="2400" b="1" dirty="0">
              <a:latin typeface="Times New Roman" panose="02020603050405020304" pitchFamily="18" charset="0"/>
              <a:cs typeface="Times New Roman" panose="02020603050405020304" pitchFamily="18" charset="0"/>
            </a:endParaRPr>
          </a:p>
          <a:p>
            <a:pPr marL="508000" lvl="1" indent="-217488"/>
            <a:r>
              <a:rPr lang="en-US" sz="2000" dirty="0">
                <a:latin typeface="Times New Roman" panose="02020603050405020304" pitchFamily="18" charset="0"/>
                <a:cs typeface="Times New Roman" panose="02020603050405020304" pitchFamily="18" charset="0"/>
              </a:rPr>
              <a:t>The purpose is to measure the association between an exposure and a disease, condition or outcome within a defined population. </a:t>
            </a:r>
            <a:endParaRPr lang="en-US" altLang="en-US" sz="2000" dirty="0">
              <a:latin typeface="Times New Roman" panose="02020603050405020304" pitchFamily="18" charset="0"/>
              <a:cs typeface="Times New Roman" panose="02020603050405020304" pitchFamily="18" charset="0"/>
            </a:endParaRPr>
          </a:p>
          <a:p>
            <a:pPr marL="508000" lvl="1" indent="-217488"/>
            <a:r>
              <a:rPr lang="en-US" sz="2000" dirty="0" smtClean="0">
                <a:latin typeface="Times New Roman" panose="02020603050405020304" pitchFamily="18" charset="0"/>
                <a:cs typeface="Times New Roman" panose="02020603050405020304" pitchFamily="18" charset="0"/>
              </a:rPr>
              <a:t>In this study, researchers </a:t>
            </a:r>
            <a:r>
              <a:rPr lang="en-US" sz="2000" dirty="0">
                <a:latin typeface="Times New Roman" panose="02020603050405020304" pitchFamily="18" charset="0"/>
                <a:cs typeface="Times New Roman" panose="02020603050405020304" pitchFamily="18" charset="0"/>
              </a:rPr>
              <a:t>investigate an association between two parameters. They collect data for exposures and outcomes at one specific point in time in order to measure an association between an exposure and a condition within a defined population.</a:t>
            </a:r>
          </a:p>
          <a:p>
            <a:pPr marL="508000" lvl="1" indent="-217488"/>
            <a:r>
              <a:rPr lang="en-US" sz="2000" dirty="0">
                <a:latin typeface="Times New Roman" panose="02020603050405020304" pitchFamily="18" charset="0"/>
                <a:cs typeface="Times New Roman" panose="02020603050405020304" pitchFamily="18" charset="0"/>
              </a:rPr>
              <a:t>The purpose of this type of study is to compare health outcome differences between exposed and unexposed individuals.</a:t>
            </a:r>
          </a:p>
          <a:p>
            <a:endParaRPr lang="en-US" altLang="en-US" dirty="0" smtClean="0">
              <a:latin typeface="Times New Roman" panose="02020603050405020304" pitchFamily="18" charset="0"/>
              <a:cs typeface="Times New Roman" panose="02020603050405020304" pitchFamily="18" charset="0"/>
            </a:endParaRPr>
          </a:p>
        </p:txBody>
      </p:sp>
      <p:pic>
        <p:nvPicPr>
          <p:cNvPr id="1026" name="Picture 2" descr="Cross-Sectional Study- Definition, Types, Applications, Advantages,  Limi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2" y="3505200"/>
            <a:ext cx="8944428" cy="3381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05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 y="29028"/>
            <a:ext cx="9129486" cy="487362"/>
          </a:xfrm>
          <a:solidFill>
            <a:schemeClr val="accent6"/>
          </a:solidFill>
        </p:spPr>
        <p:txBody>
          <a:bodyPr>
            <a:noAutofit/>
          </a:bodyPr>
          <a:lstStyle/>
          <a:p>
            <a:r>
              <a:rPr lang="en-US" altLang="en-US" sz="2100" b="1" dirty="0" smtClean="0">
                <a:latin typeface="Times New Roman" panose="02020603050405020304" pitchFamily="18" charset="0"/>
                <a:cs typeface="Times New Roman" panose="02020603050405020304" pitchFamily="18" charset="0"/>
              </a:rPr>
              <a:t>2. Ecological </a:t>
            </a:r>
            <a:r>
              <a:rPr lang="en-US" altLang="en-US" sz="2100" b="1" dirty="0">
                <a:latin typeface="Times New Roman" panose="02020603050405020304" pitchFamily="18" charset="0"/>
                <a:cs typeface="Times New Roman" panose="02020603050405020304" pitchFamily="18" charset="0"/>
              </a:rPr>
              <a:t>study for identification of risk factors/cause of health </a:t>
            </a:r>
            <a:r>
              <a:rPr lang="en-US" altLang="en-US" sz="2100" b="1" dirty="0" smtClean="0">
                <a:latin typeface="Times New Roman" panose="02020603050405020304" pitchFamily="18" charset="0"/>
                <a:cs typeface="Times New Roman" panose="02020603050405020304" pitchFamily="18" charset="0"/>
              </a:rPr>
              <a:t>problem </a:t>
            </a:r>
            <a:endParaRPr lang="en-US" sz="2100" b="1" dirty="0"/>
          </a:p>
        </p:txBody>
      </p:sp>
      <p:sp>
        <p:nvSpPr>
          <p:cNvPr id="3" name="Content Placeholder 2"/>
          <p:cNvSpPr>
            <a:spLocks noGrp="1"/>
          </p:cNvSpPr>
          <p:nvPr>
            <p:ph idx="1"/>
          </p:nvPr>
        </p:nvSpPr>
        <p:spPr>
          <a:xfrm>
            <a:off x="50800" y="609600"/>
            <a:ext cx="4151086" cy="6019800"/>
          </a:xfrm>
          <a:ln>
            <a:solidFill>
              <a:schemeClr val="tx1"/>
            </a:solidFill>
          </a:ln>
        </p:spPr>
        <p:txBody>
          <a:bodyPr>
            <a:normAutofit fontScale="92500" lnSpcReduction="20000"/>
          </a:bodyPr>
          <a:lstStyle/>
          <a:p>
            <a:pPr marL="347663" lvl="1" indent="-347663"/>
            <a:r>
              <a:rPr lang="en-US" dirty="0" smtClean="0"/>
              <a:t>Ecologic </a:t>
            </a:r>
            <a:r>
              <a:rPr lang="en-US" dirty="0"/>
              <a:t>studies assesses the overall frequency of disease in a series of populations and looks for a correlation with the average exposure in the populations. </a:t>
            </a:r>
            <a:endParaRPr lang="en-US" dirty="0" smtClean="0"/>
          </a:p>
          <a:p>
            <a:pPr marL="347663" lvl="1" indent="-347663"/>
            <a:endParaRPr lang="en-US" dirty="0"/>
          </a:p>
          <a:p>
            <a:pPr marL="347663" lvl="1" indent="-347663"/>
            <a:r>
              <a:rPr lang="en-US" dirty="0" smtClean="0"/>
              <a:t>These </a:t>
            </a:r>
            <a:r>
              <a:rPr lang="en-US" dirty="0"/>
              <a:t>studies are unique in that the analysis is not based on data on individuals. Instead, the data points are the average levels of exposure and the overall frequency of disease in a series of populations.</a:t>
            </a:r>
          </a:p>
        </p:txBody>
      </p:sp>
      <p:pic>
        <p:nvPicPr>
          <p:cNvPr id="34818" name="Picture 2" descr="Epidemiological statistics I"/>
          <p:cNvPicPr>
            <a:picLocks noChangeAspect="1" noChangeArrowheads="1"/>
          </p:cNvPicPr>
          <p:nvPr/>
        </p:nvPicPr>
        <p:blipFill rotWithShape="1">
          <a:blip r:embed="rId2">
            <a:extLst>
              <a:ext uri="{28A0092B-C50C-407E-A947-70E740481C1C}">
                <a14:useLocalDpi xmlns:a14="http://schemas.microsoft.com/office/drawing/2010/main" val="0"/>
              </a:ext>
            </a:extLst>
          </a:blip>
          <a:srcRect l="800" t="-5769" r="-800" b="26922"/>
          <a:stretch/>
        </p:blipFill>
        <p:spPr bwMode="auto">
          <a:xfrm>
            <a:off x="4245428" y="3505200"/>
            <a:ext cx="4775200" cy="3124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201886" y="638628"/>
            <a:ext cx="4818742" cy="2800767"/>
          </a:xfrm>
          <a:prstGeom prst="rect">
            <a:avLst/>
          </a:prstGeom>
          <a:solidFill>
            <a:schemeClr val="bg1"/>
          </a:solidFill>
          <a:ln>
            <a:solidFill>
              <a:schemeClr val="tx1"/>
            </a:solidFill>
          </a:ln>
        </p:spPr>
        <p:txBody>
          <a:bodyPr wrap="square">
            <a:spAutoFit/>
          </a:bodyPr>
          <a:lstStyle/>
          <a:p>
            <a:r>
              <a:rPr lang="en-US" sz="2200" dirty="0">
                <a:latin typeface="Nunito"/>
              </a:rPr>
              <a:t>An ecological study is a study design that uses group-level or aggregate-level data to figure out if there is a potential association between two variables.</a:t>
            </a:r>
          </a:p>
          <a:p>
            <a:r>
              <a:rPr lang="en-US" sz="2200" dirty="0">
                <a:latin typeface="Nunito"/>
              </a:rPr>
              <a:t>For example, let’s say you want to figure out if women that eat more fat have a higher risk of </a:t>
            </a:r>
            <a:r>
              <a:rPr lang="en-US" sz="2200" dirty="0">
                <a:latin typeface="Nunito"/>
                <a:hlinkClick r:id="rId3"/>
              </a:rPr>
              <a:t>breast cancer</a:t>
            </a:r>
            <a:r>
              <a:rPr lang="en-US" sz="2200" dirty="0">
                <a:latin typeface="Nunito"/>
              </a:rPr>
              <a:t>.</a:t>
            </a:r>
            <a:endParaRPr lang="en-US" sz="2200" b="0" i="0" dirty="0">
              <a:effectLst/>
              <a:latin typeface="Nunito"/>
            </a:endParaRPr>
          </a:p>
        </p:txBody>
      </p:sp>
    </p:spTree>
    <p:extLst>
      <p:ext uri="{BB962C8B-B14F-4D97-AF65-F5344CB8AC3E}">
        <p14:creationId xmlns:p14="http://schemas.microsoft.com/office/powerpoint/2010/main" val="1775698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33375" y="1025525"/>
            <a:ext cx="8523288" cy="5222875"/>
          </a:xfrm>
          <a:ln>
            <a:solidFill>
              <a:schemeClr val="accent1"/>
            </a:solidFill>
            <a:miter lim="800000"/>
            <a:headEnd/>
            <a:tailEnd/>
          </a:ln>
        </p:spPr>
        <p:txBody>
          <a:bodyPr/>
          <a:lstStyle/>
          <a:p>
            <a:pPr eaLnBrk="1" hangingPunct="1"/>
            <a:r>
              <a:rPr lang="en-US" altLang="zh-CN" smtClean="0">
                <a:ea typeface="SimSun" panose="02010600030101010101" pitchFamily="2" charset="-122"/>
              </a:rPr>
              <a:t>Case controls studies are also called </a:t>
            </a:r>
            <a:r>
              <a:rPr lang="en-US" altLang="zh-CN" smtClean="0">
                <a:solidFill>
                  <a:srgbClr val="FF0000"/>
                </a:solidFill>
                <a:ea typeface="SimSun" panose="02010600030101010101" pitchFamily="2" charset="-122"/>
              </a:rPr>
              <a:t>retrospective studies </a:t>
            </a:r>
          </a:p>
          <a:p>
            <a:pPr eaLnBrk="1" hangingPunct="1"/>
            <a:endParaRPr lang="en-US" altLang="zh-CN" smtClean="0">
              <a:ea typeface="SimSun" panose="02010600030101010101" pitchFamily="2" charset="-122"/>
            </a:endParaRPr>
          </a:p>
          <a:p>
            <a:pPr eaLnBrk="1" hangingPunct="1"/>
            <a:r>
              <a:rPr lang="en-US" altLang="zh-CN" smtClean="0">
                <a:ea typeface="SimSun" panose="02010600030101010101" pitchFamily="2" charset="-122"/>
              </a:rPr>
              <a:t>These are the first attempts to </a:t>
            </a:r>
            <a:r>
              <a:rPr lang="en-US" altLang="zh-CN" smtClean="0">
                <a:solidFill>
                  <a:srgbClr val="FF0000"/>
                </a:solidFill>
                <a:ea typeface="SimSun" panose="02010600030101010101" pitchFamily="2" charset="-122"/>
              </a:rPr>
              <a:t>test causal hypothesis. </a:t>
            </a:r>
          </a:p>
          <a:p>
            <a:pPr eaLnBrk="1" hangingPunct="1"/>
            <a:endParaRPr lang="en-US" altLang="zh-CN" smtClean="0">
              <a:ea typeface="SimSun" panose="02010600030101010101" pitchFamily="2" charset="-122"/>
            </a:endParaRPr>
          </a:p>
          <a:p>
            <a:pPr eaLnBrk="1" hangingPunct="1"/>
            <a:r>
              <a:rPr lang="en-US" altLang="zh-CN" smtClean="0">
                <a:ea typeface="SimSun" panose="02010600030101010101" pitchFamily="2" charset="-122"/>
              </a:rPr>
              <a:t>These are relatively simple and economical to carry out and used to investigate the </a:t>
            </a:r>
            <a:r>
              <a:rPr lang="en-US" altLang="zh-CN" smtClean="0">
                <a:solidFill>
                  <a:srgbClr val="FF0000"/>
                </a:solidFill>
                <a:ea typeface="SimSun" panose="02010600030101010101" pitchFamily="2" charset="-122"/>
              </a:rPr>
              <a:t>cause of disease especially rare diseases</a:t>
            </a:r>
          </a:p>
        </p:txBody>
      </p:sp>
      <p:sp>
        <p:nvSpPr>
          <p:cNvPr id="2" name="Rectangle 3"/>
          <p:cNvSpPr>
            <a:spLocks noGrp="1"/>
          </p:cNvSpPr>
          <p:nvPr/>
        </p:nvSpPr>
        <p:spPr>
          <a:xfrm>
            <a:off x="292100" y="152400"/>
            <a:ext cx="8585835" cy="640080"/>
          </a:xfrm>
          <a:prstGeom prst="rect">
            <a:avLst/>
          </a:prstGeom>
          <a:solidFill>
            <a:schemeClr val="accent6">
              <a:lumMod val="20000"/>
              <a:lumOff val="80000"/>
            </a:schemeClr>
          </a:solidFill>
          <a:ln w="9525">
            <a:noFill/>
          </a:ln>
        </p:spPr>
        <p:txBody>
          <a:bodyPr>
            <a:scene3d>
              <a:camera prst="orthographicFront"/>
              <a:lightRig rig="threePt" dir="t"/>
            </a:scene3d>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US" altLang="zh-CN" sz="4000" b="1" noProof="1" smtClean="0">
                <a:effectLst>
                  <a:outerShdw blurRad="38100" dist="25400" dir="5400000" algn="ctr" rotWithShape="0">
                    <a:srgbClr val="6E747A">
                      <a:alpha val="43000"/>
                    </a:srgbClr>
                  </a:outerShdw>
                </a:effectLst>
              </a:rPr>
              <a:t>3. Case-Control </a:t>
            </a:r>
            <a:r>
              <a:rPr lang="en-US" altLang="zh-CN" sz="4000" b="1" noProof="1">
                <a:effectLst>
                  <a:outerShdw blurRad="38100" dist="25400" dir="5400000" algn="ctr" rotWithShape="0">
                    <a:srgbClr val="6E747A">
                      <a:alpha val="43000"/>
                    </a:srgbClr>
                  </a:outerShdw>
                </a:effectLst>
              </a:rPr>
              <a:t>study  </a:t>
            </a:r>
          </a:p>
        </p:txBody>
      </p:sp>
    </p:spTree>
    <p:extLst>
      <p:ext uri="{BB962C8B-B14F-4D97-AF65-F5344CB8AC3E}">
        <p14:creationId xmlns:p14="http://schemas.microsoft.com/office/powerpoint/2010/main" val="2630753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7175" y="158750"/>
            <a:ext cx="8539163" cy="600075"/>
          </a:xfrm>
          <a:ln>
            <a:solidFill>
              <a:schemeClr val="accent1"/>
            </a:solidFill>
            <a:miter lim="800000"/>
            <a:headEnd/>
            <a:tailEnd/>
          </a:ln>
        </p:spPr>
        <p:txBody>
          <a:bodyPr>
            <a:normAutofit fontScale="90000"/>
          </a:bodyPr>
          <a:lstStyle/>
          <a:p>
            <a:pPr eaLnBrk="1" hangingPunct="1"/>
            <a:r>
              <a:rPr lang="en-US" altLang="zh-CN" sz="3600" b="1" smtClean="0">
                <a:ea typeface="SimSun" panose="02010600030101010101" pitchFamily="2" charset="-122"/>
              </a:rPr>
              <a:t>contd....</a:t>
            </a:r>
          </a:p>
        </p:txBody>
      </p:sp>
      <p:sp>
        <p:nvSpPr>
          <p:cNvPr id="8195" name="Rectangle 3"/>
          <p:cNvSpPr>
            <a:spLocks noGrp="1" noChangeArrowheads="1"/>
          </p:cNvSpPr>
          <p:nvPr>
            <p:ph idx="1"/>
          </p:nvPr>
        </p:nvSpPr>
        <p:spPr>
          <a:xfrm>
            <a:off x="287338" y="787400"/>
            <a:ext cx="8447087" cy="3216275"/>
          </a:xfrm>
          <a:ln>
            <a:solidFill>
              <a:schemeClr val="accent1"/>
            </a:solidFill>
            <a:miter lim="800000"/>
            <a:headEnd/>
            <a:tailEnd/>
          </a:ln>
        </p:spPr>
        <p:txBody>
          <a:bodyPr/>
          <a:lstStyle/>
          <a:p>
            <a:pPr marL="0" indent="0" eaLnBrk="1" hangingPunct="1">
              <a:lnSpc>
                <a:spcPct val="90000"/>
              </a:lnSpc>
              <a:buFontTx/>
              <a:buNone/>
            </a:pPr>
            <a:r>
              <a:rPr lang="en-US" altLang="zh-CN" b="1" smtClean="0">
                <a:ea typeface="SimSun" panose="02010600030101010101" pitchFamily="2" charset="-122"/>
              </a:rPr>
              <a:t>Case control study has three features: </a:t>
            </a:r>
          </a:p>
          <a:p>
            <a:pPr lvl="1" eaLnBrk="1" hangingPunct="1">
              <a:lnSpc>
                <a:spcPct val="90000"/>
              </a:lnSpc>
            </a:pPr>
            <a:r>
              <a:rPr lang="en-US" altLang="zh-CN" smtClean="0">
                <a:ea typeface="SimSun" panose="02010600030101010101" pitchFamily="2" charset="-122"/>
              </a:rPr>
              <a:t>Both exposure and outcome has occurred before the start of study</a:t>
            </a:r>
          </a:p>
          <a:p>
            <a:pPr lvl="1" eaLnBrk="1" hangingPunct="1">
              <a:lnSpc>
                <a:spcPct val="90000"/>
              </a:lnSpc>
            </a:pPr>
            <a:r>
              <a:rPr lang="en-US" altLang="zh-CN" smtClean="0">
                <a:ea typeface="SimSun" panose="02010600030101010101" pitchFamily="2" charset="-122"/>
              </a:rPr>
              <a:t>The study proceeds from backward from effects to cause </a:t>
            </a:r>
          </a:p>
          <a:p>
            <a:pPr lvl="1" eaLnBrk="1" hangingPunct="1">
              <a:lnSpc>
                <a:spcPct val="90000"/>
              </a:lnSpc>
            </a:pPr>
            <a:r>
              <a:rPr lang="en-US" altLang="zh-CN" smtClean="0">
                <a:ea typeface="SimSun" panose="02010600030101010101" pitchFamily="2" charset="-122"/>
              </a:rPr>
              <a:t>Uses a comparison group to support or refute an inference </a:t>
            </a:r>
          </a:p>
        </p:txBody>
      </p:sp>
      <p:sp>
        <p:nvSpPr>
          <p:cNvPr id="2" name="Text Box 1"/>
          <p:cNvSpPr txBox="1"/>
          <p:nvPr/>
        </p:nvSpPr>
        <p:spPr>
          <a:xfrm>
            <a:off x="315913" y="4314825"/>
            <a:ext cx="8405812" cy="1816100"/>
          </a:xfrm>
          <a:prstGeom prst="rect">
            <a:avLst/>
          </a:prstGeom>
          <a:solidFill>
            <a:schemeClr val="accent3">
              <a:lumMod val="95000"/>
            </a:schemeClr>
          </a:solidFill>
          <a:ln>
            <a:solidFill>
              <a:schemeClr val="accent1"/>
            </a:solidFill>
          </a:ln>
        </p:spPr>
        <p:txBody>
          <a:bodyPr>
            <a:spAutoFit/>
          </a:bodyPr>
          <a:lstStyle/>
          <a:p>
            <a:pPr eaLnBrk="1" hangingPunct="1">
              <a:defRPr/>
            </a:pPr>
            <a:r>
              <a:rPr lang="en-US" altLang="zh-CN" sz="2800" b="1" noProof="1">
                <a:effectLst>
                  <a:outerShdw blurRad="38100" dist="25400" dir="5400000" algn="ctr" rotWithShape="0">
                    <a:srgbClr val="6E747A">
                      <a:alpha val="43000"/>
                    </a:srgbClr>
                  </a:outerShdw>
                </a:effectLst>
                <a:sym typeface="+mn-ea"/>
              </a:rPr>
              <a:t> Case-Control study: </a:t>
            </a:r>
            <a:r>
              <a:rPr lang="en-US" altLang="zh-CN" sz="2800" noProof="1">
                <a:latin typeface="+mn-lt"/>
                <a:sym typeface="+mn-ea"/>
              </a:rPr>
              <a:t>A type of observational analytic epidemiologic investigation in which case and controls are compared to identify the etiological factors of the disease concerned. </a:t>
            </a:r>
            <a:r>
              <a:rPr lang="en-US" altLang="zh-CN" sz="2800" b="1" noProof="1">
                <a:effectLst>
                  <a:outerShdw blurRad="38100" dist="25400" dir="5400000" algn="ctr" rotWithShape="0">
                    <a:srgbClr val="6E747A">
                      <a:alpha val="43000"/>
                    </a:srgbClr>
                  </a:outerShdw>
                </a:effectLst>
                <a:sym typeface="+mn-ea"/>
              </a:rPr>
              <a:t> </a:t>
            </a:r>
            <a:endParaRPr lang="en-US" sz="2800" noProof="1"/>
          </a:p>
        </p:txBody>
      </p:sp>
    </p:spTree>
    <p:extLst>
      <p:ext uri="{BB962C8B-B14F-4D97-AF65-F5344CB8AC3E}">
        <p14:creationId xmlns:p14="http://schemas.microsoft.com/office/powerpoint/2010/main" val="185153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p:nvPr>
        </p:nvSpPr>
        <p:spPr>
          <a:xfrm>
            <a:off x="180975" y="142875"/>
            <a:ext cx="8720138" cy="644525"/>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altLang="zh-CN" sz="3200" noProof="1"/>
              <a:t>Contd…</a:t>
            </a:r>
          </a:p>
        </p:txBody>
      </p:sp>
      <p:sp>
        <p:nvSpPr>
          <p:cNvPr id="9219" name="Rectangle 3"/>
          <p:cNvSpPr>
            <a:spLocks noGrp="1"/>
          </p:cNvSpPr>
          <p:nvPr>
            <p:ph idx="1"/>
          </p:nvPr>
        </p:nvSpPr>
        <p:spPr>
          <a:xfrm>
            <a:off x="230188" y="838200"/>
            <a:ext cx="8643937" cy="5026025"/>
          </a:xfrm>
          <a:ln>
            <a:solidFill>
              <a:schemeClr val="accent1"/>
            </a:solidFill>
            <a:miter lim="800000"/>
            <a:headEnd/>
            <a:tailEnd/>
          </a:ln>
        </p:spPr>
        <p:txBody>
          <a:bodyPr/>
          <a:lstStyle/>
          <a:p>
            <a:pPr eaLnBrk="1" hangingPunct="1"/>
            <a:r>
              <a:rPr lang="en-US" altLang="zh-CN" sz="2800" smtClean="0">
                <a:ea typeface="SimSun" panose="02010600030101010101" pitchFamily="2" charset="-122"/>
              </a:rPr>
              <a:t>What is case?</a:t>
            </a:r>
          </a:p>
          <a:p>
            <a:pPr eaLnBrk="1" hangingPunct="1">
              <a:buFontTx/>
              <a:buNone/>
            </a:pPr>
            <a:r>
              <a:rPr lang="en-US" altLang="zh-CN" sz="2400" smtClean="0">
                <a:ea typeface="SimSun" panose="02010600030101010101" pitchFamily="2" charset="-122"/>
              </a:rPr>
              <a:t>	Those having particular outcome  of interest </a:t>
            </a:r>
          </a:p>
          <a:p>
            <a:pPr eaLnBrk="1" hangingPunct="1"/>
            <a:r>
              <a:rPr lang="en-US" altLang="zh-CN" sz="2800" smtClean="0">
                <a:ea typeface="SimSun" panose="02010600030101010101" pitchFamily="2" charset="-122"/>
              </a:rPr>
              <a:t>What is control ? </a:t>
            </a:r>
          </a:p>
          <a:p>
            <a:pPr eaLnBrk="1" hangingPunct="1">
              <a:buFontTx/>
              <a:buNone/>
            </a:pPr>
            <a:r>
              <a:rPr lang="en-US" altLang="zh-CN" sz="2800" smtClean="0">
                <a:ea typeface="SimSun" panose="02010600030101010101" pitchFamily="2" charset="-122"/>
              </a:rPr>
              <a:t>	</a:t>
            </a:r>
            <a:r>
              <a:rPr lang="en-US" altLang="zh-CN" sz="2400" smtClean="0">
                <a:ea typeface="SimSun" panose="02010600030101010101" pitchFamily="2" charset="-122"/>
              </a:rPr>
              <a:t>Those  who are not having the similar outcome like cases </a:t>
            </a:r>
            <a:endParaRPr lang="en-US" altLang="zh-CN" sz="2800" smtClean="0">
              <a:ea typeface="SimSun" panose="02010600030101010101" pitchFamily="2" charset="-122"/>
            </a:endParaRPr>
          </a:p>
          <a:p>
            <a:pPr eaLnBrk="1" hangingPunct="1">
              <a:buFontTx/>
              <a:buNone/>
            </a:pPr>
            <a:endParaRPr lang="en-US" altLang="zh-CN" sz="2800" smtClean="0">
              <a:latin typeface="Arial" panose="020B0604020202020204" pitchFamily="34" charset="0"/>
              <a:ea typeface="SimSun" panose="02010600030101010101" pitchFamily="2" charset="-122"/>
            </a:endParaRPr>
          </a:p>
          <a:p>
            <a:pPr lvl="1" eaLnBrk="1" hangingPunct="1">
              <a:buFontTx/>
              <a:buNone/>
            </a:pPr>
            <a:r>
              <a:rPr lang="en-US" altLang="zh-CN" sz="2400" smtClean="0">
                <a:ea typeface="SimSun" panose="02010600030101010101" pitchFamily="2" charset="-122"/>
                <a:cs typeface="Arial" panose="020B0604020202020204" pitchFamily="34" charset="0"/>
              </a:rPr>
              <a:t>Individuals with a particular condition or disease (cases) selected for comparison with individuals without that particular disease or condition (controls)</a:t>
            </a:r>
          </a:p>
          <a:p>
            <a:pPr lvl="1" eaLnBrk="1" hangingPunct="1">
              <a:buFontTx/>
              <a:buNone/>
            </a:pPr>
            <a:endParaRPr lang="en-US" altLang="zh-CN" sz="2400" smtClean="0">
              <a:ea typeface="SimSun" panose="02010600030101010101" pitchFamily="2" charset="-122"/>
              <a:cs typeface="Arial" panose="020B0604020202020204" pitchFamily="34" charset="0"/>
            </a:endParaRPr>
          </a:p>
          <a:p>
            <a:pPr lvl="1" eaLnBrk="1" hangingPunct="1">
              <a:buFontTx/>
              <a:buNone/>
            </a:pPr>
            <a:r>
              <a:rPr lang="en-US" altLang="zh-CN" sz="2400" smtClean="0">
                <a:ea typeface="SimSun" panose="02010600030101010101" pitchFamily="2" charset="-122"/>
                <a:cs typeface="Arial" panose="020B0604020202020204" pitchFamily="34" charset="0"/>
              </a:rPr>
              <a:t> Cases and controls are compared with respect to the proportion having history of an exposure or characteristic of interest</a:t>
            </a:r>
          </a:p>
        </p:txBody>
      </p:sp>
    </p:spTree>
    <p:extLst>
      <p:ext uri="{BB962C8B-B14F-4D97-AF65-F5344CB8AC3E}">
        <p14:creationId xmlns:p14="http://schemas.microsoft.com/office/powerpoint/2010/main" val="502462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73025"/>
            <a:ext cx="8839200" cy="5870575"/>
          </a:xfrm>
          <a:ln>
            <a:solidFill>
              <a:schemeClr val="accent1"/>
            </a:solidFill>
            <a:miter lim="800000"/>
            <a:headEnd/>
            <a:tailEnd/>
          </a:ln>
        </p:spPr>
      </p:pic>
      <p:sp>
        <p:nvSpPr>
          <p:cNvPr id="10243" name="Text Box 3"/>
          <p:cNvSpPr txBox="1">
            <a:spLocks noChangeArrowheads="1"/>
          </p:cNvSpPr>
          <p:nvPr/>
        </p:nvSpPr>
        <p:spPr bwMode="auto">
          <a:xfrm>
            <a:off x="2133600" y="6172200"/>
            <a:ext cx="44291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Fig: diagram of case control study </a:t>
            </a:r>
          </a:p>
        </p:txBody>
      </p:sp>
      <p:sp>
        <p:nvSpPr>
          <p:cNvPr id="10244" name="Text Box 4"/>
          <p:cNvSpPr txBox="1">
            <a:spLocks noChangeArrowheads="1"/>
          </p:cNvSpPr>
          <p:nvPr/>
        </p:nvSpPr>
        <p:spPr bwMode="auto">
          <a:xfrm>
            <a:off x="1965325" y="16414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a</a:t>
            </a:r>
          </a:p>
        </p:txBody>
      </p:sp>
      <p:sp>
        <p:nvSpPr>
          <p:cNvPr id="10245" name="Text Box 5"/>
          <p:cNvSpPr txBox="1">
            <a:spLocks noChangeArrowheads="1"/>
          </p:cNvSpPr>
          <p:nvPr/>
        </p:nvSpPr>
        <p:spPr bwMode="auto">
          <a:xfrm>
            <a:off x="1965325" y="4003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b</a:t>
            </a:r>
          </a:p>
        </p:txBody>
      </p:sp>
      <p:sp>
        <p:nvSpPr>
          <p:cNvPr id="10246" name="Text Box 6"/>
          <p:cNvSpPr txBox="1">
            <a:spLocks noChangeArrowheads="1"/>
          </p:cNvSpPr>
          <p:nvPr/>
        </p:nvSpPr>
        <p:spPr bwMode="auto">
          <a:xfrm>
            <a:off x="1584325" y="2555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c</a:t>
            </a:r>
          </a:p>
        </p:txBody>
      </p:sp>
      <p:sp>
        <p:nvSpPr>
          <p:cNvPr id="10247" name="Text Box 7"/>
          <p:cNvSpPr txBox="1">
            <a:spLocks noChangeArrowheads="1"/>
          </p:cNvSpPr>
          <p:nvPr/>
        </p:nvSpPr>
        <p:spPr bwMode="auto">
          <a:xfrm>
            <a:off x="1889125" y="4994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d</a:t>
            </a:r>
          </a:p>
        </p:txBody>
      </p:sp>
    </p:spTree>
    <p:extLst>
      <p:ext uri="{BB962C8B-B14F-4D97-AF65-F5344CB8AC3E}">
        <p14:creationId xmlns:p14="http://schemas.microsoft.com/office/powerpoint/2010/main" val="2098716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685800"/>
          </a:xfrm>
          <a:solidFill>
            <a:schemeClr val="accent1"/>
          </a:solidFill>
        </p:spPr>
        <p:txBody>
          <a:bodyPr>
            <a:normAutofit fontScale="90000"/>
          </a:bodyPr>
          <a:lstStyle/>
          <a:p>
            <a:pPr eaLnBrk="1" hangingPunct="1"/>
            <a:r>
              <a:rPr lang="en-US" altLang="zh-CN" b="1" smtClean="0">
                <a:latin typeface="Arial" panose="020B0604020202020204" pitchFamily="34" charset="0"/>
                <a:ea typeface="SimSun" panose="02010600030101010101" pitchFamily="2" charset="-122"/>
              </a:rPr>
              <a:t>Steps of Case control study</a:t>
            </a:r>
            <a:endParaRPr lang="en-US" altLang="zh-CN" b="1" u="sng" smtClean="0">
              <a:latin typeface="Arial" panose="020B0604020202020204" pitchFamily="34" charset="0"/>
              <a:ea typeface="SimSun" panose="02010600030101010101" pitchFamily="2" charset="-122"/>
            </a:endParaRPr>
          </a:p>
        </p:txBody>
      </p:sp>
      <p:sp>
        <p:nvSpPr>
          <p:cNvPr id="11267" name="Rectangle 3"/>
          <p:cNvSpPr>
            <a:spLocks noGrp="1" noChangeArrowheads="1"/>
          </p:cNvSpPr>
          <p:nvPr>
            <p:ph idx="1"/>
          </p:nvPr>
        </p:nvSpPr>
        <p:spPr/>
        <p:txBody>
          <a:bodyPr/>
          <a:lstStyle/>
          <a:p>
            <a:pPr marL="609600" indent="-609600" algn="just" eaLnBrk="1" hangingPunct="1">
              <a:buFontTx/>
              <a:buNone/>
            </a:pPr>
            <a:r>
              <a:rPr lang="en-US" altLang="zh-CN" b="1" smtClean="0">
                <a:ea typeface="SimSun" panose="02010600030101010101" pitchFamily="2" charset="-122"/>
              </a:rPr>
              <a:t>Selection of the cases and controls</a:t>
            </a:r>
          </a:p>
          <a:p>
            <a:pPr marL="609600" indent="-609600" algn="just" eaLnBrk="1" hangingPunct="1">
              <a:buFontTx/>
              <a:buNone/>
            </a:pPr>
            <a:endParaRPr lang="en-US" altLang="zh-CN" b="1" smtClean="0">
              <a:ea typeface="SimSun" panose="02010600030101010101" pitchFamily="2" charset="-122"/>
            </a:endParaRPr>
          </a:p>
          <a:p>
            <a:pPr marL="609600" indent="-609600" algn="just" eaLnBrk="1" hangingPunct="1">
              <a:buFontTx/>
              <a:buNone/>
            </a:pPr>
            <a:r>
              <a:rPr lang="en-US" altLang="zh-CN" b="1" smtClean="0">
                <a:ea typeface="SimSun" panose="02010600030101010101" pitchFamily="2" charset="-122"/>
              </a:rPr>
              <a:t>		Matching</a:t>
            </a:r>
          </a:p>
          <a:p>
            <a:pPr marL="609600" indent="-609600" algn="just" eaLnBrk="1" hangingPunct="1">
              <a:buFontTx/>
              <a:buNone/>
            </a:pPr>
            <a:endParaRPr lang="en-US" altLang="zh-CN" b="1" smtClean="0">
              <a:ea typeface="SimSun" panose="02010600030101010101" pitchFamily="2" charset="-122"/>
            </a:endParaRPr>
          </a:p>
          <a:p>
            <a:pPr marL="609600" indent="-609600" algn="just" eaLnBrk="1" hangingPunct="1">
              <a:buFontTx/>
              <a:buNone/>
            </a:pPr>
            <a:r>
              <a:rPr lang="en-US" altLang="zh-CN" b="1" smtClean="0">
                <a:ea typeface="SimSun" panose="02010600030101010101" pitchFamily="2" charset="-122"/>
              </a:rPr>
              <a:t>Measurement of exposure</a:t>
            </a:r>
            <a:r>
              <a:rPr lang="en-US" altLang="zh-CN" smtClean="0">
                <a:ea typeface="SimSun" panose="02010600030101010101" pitchFamily="2" charset="-122"/>
              </a:rPr>
              <a:t> </a:t>
            </a:r>
          </a:p>
          <a:p>
            <a:pPr marL="609600" indent="-609600" algn="just" eaLnBrk="1" hangingPunct="1">
              <a:buFontTx/>
              <a:buNone/>
            </a:pPr>
            <a:endParaRPr lang="en-US" altLang="zh-CN" b="1" smtClean="0">
              <a:ea typeface="SimSun" panose="02010600030101010101" pitchFamily="2" charset="-122"/>
            </a:endParaRPr>
          </a:p>
          <a:p>
            <a:pPr marL="609600" indent="-609600" algn="just" eaLnBrk="1" hangingPunct="1">
              <a:buFontTx/>
              <a:buNone/>
            </a:pPr>
            <a:r>
              <a:rPr lang="en-US" altLang="zh-CN" b="1" smtClean="0">
                <a:ea typeface="SimSun" panose="02010600030101010101" pitchFamily="2" charset="-122"/>
              </a:rPr>
              <a:t>Analysis and interpretation</a:t>
            </a:r>
            <a:r>
              <a:rPr lang="en-US" altLang="zh-CN" smtClean="0">
                <a:ea typeface="SimSun" panose="02010600030101010101" pitchFamily="2" charset="-122"/>
              </a:rPr>
              <a:t> </a:t>
            </a:r>
          </a:p>
        </p:txBody>
      </p:sp>
      <p:sp>
        <p:nvSpPr>
          <p:cNvPr id="11268" name="AutoShape 4"/>
          <p:cNvSpPr>
            <a:spLocks noChangeArrowheads="1"/>
          </p:cNvSpPr>
          <p:nvPr/>
        </p:nvSpPr>
        <p:spPr bwMode="auto">
          <a:xfrm>
            <a:off x="2438400" y="25908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CN" sz="2400">
              <a:ea typeface="SimSun" panose="02010600030101010101" pitchFamily="2" charset="-122"/>
            </a:endParaRPr>
          </a:p>
        </p:txBody>
      </p:sp>
      <p:sp>
        <p:nvSpPr>
          <p:cNvPr id="11269" name="AutoShape 5"/>
          <p:cNvSpPr>
            <a:spLocks noChangeArrowheads="1"/>
          </p:cNvSpPr>
          <p:nvPr/>
        </p:nvSpPr>
        <p:spPr bwMode="auto">
          <a:xfrm>
            <a:off x="2438400" y="38100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CN" sz="2400">
              <a:ea typeface="SimSun" panose="02010600030101010101" pitchFamily="2" charset="-122"/>
            </a:endParaRPr>
          </a:p>
        </p:txBody>
      </p:sp>
      <p:sp>
        <p:nvSpPr>
          <p:cNvPr id="11270" name="AutoShape 6"/>
          <p:cNvSpPr>
            <a:spLocks noChangeArrowheads="1"/>
          </p:cNvSpPr>
          <p:nvPr/>
        </p:nvSpPr>
        <p:spPr bwMode="auto">
          <a:xfrm>
            <a:off x="2209800" y="5105400"/>
            <a:ext cx="304800" cy="4572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CN" sz="2400">
              <a:ea typeface="SimSun" panose="02010600030101010101" pitchFamily="2" charset="-122"/>
            </a:endParaRPr>
          </a:p>
        </p:txBody>
      </p:sp>
    </p:spTree>
    <p:extLst>
      <p:ext uri="{BB962C8B-B14F-4D97-AF65-F5344CB8AC3E}">
        <p14:creationId xmlns:p14="http://schemas.microsoft.com/office/powerpoint/2010/main" val="34931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381000" y="685800"/>
            <a:ext cx="8229600" cy="5715000"/>
          </a:xfrm>
        </p:spPr>
        <p:txBody>
          <a:bodyPr/>
          <a:lstStyle/>
          <a:p>
            <a:pPr marL="457200" indent="-457200" algn="l" eaLnBrk="1" hangingPunct="1">
              <a:tabLst>
                <a:tab pos="466725" algn="l"/>
                <a:tab pos="911225" algn="l"/>
                <a:tab pos="1377950" algn="l"/>
              </a:tabLst>
            </a:pPr>
            <a:endParaRPr lang="en-US" altLang="zh-CN" sz="600" b="1" u="sng" dirty="0" smtClean="0">
              <a:latin typeface="Arial" panose="020B0604020202020204" pitchFamily="34" charset="0"/>
              <a:ea typeface="SimSun" panose="02010600030101010101" pitchFamily="2" charset="-122"/>
            </a:endParaRPr>
          </a:p>
          <a:p>
            <a:pPr marL="457200" indent="-457200" algn="l" eaLnBrk="1" hangingPunct="1">
              <a:tabLst>
                <a:tab pos="466725" algn="l"/>
                <a:tab pos="911225" algn="l"/>
                <a:tab pos="1377950" algn="l"/>
              </a:tabLst>
            </a:pPr>
            <a:endParaRPr lang="en-US" altLang="zh-CN" sz="600" b="1" dirty="0" smtClean="0">
              <a:latin typeface="Arial" panose="020B0604020202020204" pitchFamily="34" charset="0"/>
              <a:ea typeface="SimSun" panose="02010600030101010101" pitchFamily="2" charset="-122"/>
            </a:endParaRPr>
          </a:p>
          <a:p>
            <a:pPr marL="457200" indent="-457200" algn="l" eaLnBrk="1" hangingPunct="1">
              <a:tabLst>
                <a:tab pos="466725" algn="l"/>
                <a:tab pos="911225" algn="l"/>
                <a:tab pos="1377950" algn="l"/>
              </a:tabLst>
            </a:pPr>
            <a:r>
              <a:rPr lang="en-US" altLang="zh-CN" sz="2800" b="1" dirty="0" smtClean="0">
                <a:solidFill>
                  <a:schemeClr val="accent2"/>
                </a:solidFill>
                <a:ea typeface="SimSun" panose="02010600030101010101" pitchFamily="2" charset="-122"/>
              </a:rPr>
              <a:t>A) Selection of the cases and controls</a:t>
            </a:r>
            <a:endParaRPr lang="en-US" altLang="zh-CN" sz="2800" b="1" u="sng" dirty="0" smtClean="0">
              <a:solidFill>
                <a:schemeClr val="accent2"/>
              </a:solidFill>
              <a:latin typeface="Arial" panose="020B0604020202020204" pitchFamily="34" charset="0"/>
              <a:ea typeface="SimSun" panose="02010600030101010101" pitchFamily="2" charset="-122"/>
            </a:endParaRPr>
          </a:p>
          <a:p>
            <a:pPr marL="457200" indent="-457200" algn="l" eaLnBrk="1" hangingPunct="1">
              <a:tabLst>
                <a:tab pos="466725" algn="l"/>
                <a:tab pos="911225" algn="l"/>
                <a:tab pos="1377950" algn="l"/>
              </a:tabLst>
            </a:pPr>
            <a:endParaRPr lang="en-US" altLang="zh-CN" sz="2400" b="1" dirty="0" smtClean="0">
              <a:solidFill>
                <a:schemeClr val="tx1"/>
              </a:solidFill>
              <a:ea typeface="SimSun" panose="02010600030101010101" pitchFamily="2" charset="-122"/>
            </a:endParaRPr>
          </a:p>
          <a:p>
            <a:pPr marL="457200" indent="-457200" algn="l" eaLnBrk="1" hangingPunct="1">
              <a:tabLst>
                <a:tab pos="466725" algn="l"/>
                <a:tab pos="911225" algn="l"/>
                <a:tab pos="1377950" algn="l"/>
              </a:tabLst>
            </a:pPr>
            <a:r>
              <a:rPr lang="en-US" altLang="zh-CN" sz="2400" b="1" dirty="0" smtClean="0">
                <a:solidFill>
                  <a:schemeClr val="tx1"/>
                </a:solidFill>
                <a:ea typeface="SimSun" panose="02010600030101010101" pitchFamily="2" charset="-122"/>
              </a:rPr>
              <a:t>a. Selection of cases</a:t>
            </a:r>
          </a:p>
          <a:p>
            <a:pPr marL="457200" indent="-457200" algn="just" eaLnBrk="1" hangingPunct="1">
              <a:buFontTx/>
              <a:buAutoNum type="arabicPeriod"/>
              <a:tabLst>
                <a:tab pos="466725" algn="l"/>
                <a:tab pos="911225" algn="l"/>
                <a:tab pos="1377950" algn="l"/>
              </a:tabLst>
            </a:pPr>
            <a:r>
              <a:rPr lang="en-US" altLang="zh-CN" sz="2400" dirty="0" smtClean="0">
                <a:solidFill>
                  <a:schemeClr val="tx1"/>
                </a:solidFill>
                <a:ea typeface="SimSun" panose="02010600030101010101" pitchFamily="2" charset="-122"/>
              </a:rPr>
              <a:t>The first step of this study is to select the cases from the different sources. </a:t>
            </a:r>
          </a:p>
          <a:p>
            <a:pPr marL="457200" indent="-457200" algn="just" eaLnBrk="1" hangingPunct="1">
              <a:buFontTx/>
              <a:buAutoNum type="arabicPeriod"/>
              <a:tabLst>
                <a:tab pos="466725" algn="l"/>
                <a:tab pos="911225" algn="l"/>
                <a:tab pos="1377950" algn="l"/>
              </a:tabLst>
            </a:pPr>
            <a:r>
              <a:rPr lang="en-US" altLang="zh-CN" sz="2400" dirty="0" smtClean="0">
                <a:solidFill>
                  <a:schemeClr val="tx1"/>
                </a:solidFill>
                <a:ea typeface="SimSun" panose="02010600030101010101" pitchFamily="2" charset="-122"/>
              </a:rPr>
              <a:t>Cases must be defined on the basis of two broad criteria.</a:t>
            </a:r>
          </a:p>
          <a:p>
            <a:pPr marL="457200" indent="-457200" algn="just" eaLnBrk="1" hangingPunct="1">
              <a:buFontTx/>
              <a:buAutoNum type="arabicPeriod"/>
              <a:tabLst>
                <a:tab pos="466725" algn="l"/>
                <a:tab pos="911225" algn="l"/>
                <a:tab pos="1377950" algn="l"/>
              </a:tabLst>
            </a:pPr>
            <a:endParaRPr lang="en-US" altLang="zh-CN" sz="2400" dirty="0" smtClean="0">
              <a:solidFill>
                <a:schemeClr val="tx1"/>
              </a:solidFill>
              <a:ea typeface="SimSun" panose="02010600030101010101" pitchFamily="2" charset="-122"/>
            </a:endParaRPr>
          </a:p>
        </p:txBody>
      </p:sp>
      <p:sp>
        <p:nvSpPr>
          <p:cNvPr id="12291" name="Rectangle 3"/>
          <p:cNvSpPr>
            <a:spLocks noChangeArrowheads="1"/>
          </p:cNvSpPr>
          <p:nvPr/>
        </p:nvSpPr>
        <p:spPr bwMode="auto">
          <a:xfrm>
            <a:off x="2362200" y="3505200"/>
            <a:ext cx="285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CN" sz="2400" b="1">
                <a:ea typeface="SimSun" panose="02010600030101010101" pitchFamily="2" charset="-122"/>
              </a:rPr>
              <a:t># </a:t>
            </a:r>
            <a:r>
              <a:rPr lang="en-US" altLang="zh-CN" sz="2400">
                <a:ea typeface="SimSun" panose="02010600030101010101" pitchFamily="2" charset="-122"/>
              </a:rPr>
              <a:t>Diagnostic criteria: </a:t>
            </a:r>
          </a:p>
        </p:txBody>
      </p:sp>
      <p:sp>
        <p:nvSpPr>
          <p:cNvPr id="12292" name="Rectangle 4"/>
          <p:cNvSpPr>
            <a:spLocks noChangeArrowheads="1"/>
          </p:cNvSpPr>
          <p:nvPr/>
        </p:nvSpPr>
        <p:spPr bwMode="auto">
          <a:xfrm>
            <a:off x="2438400" y="4191000"/>
            <a:ext cx="2767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CN" sz="2400">
                <a:ea typeface="SimSun" panose="02010600030101010101" pitchFamily="2" charset="-122"/>
              </a:rPr>
              <a:t># Eligibility criteria: </a:t>
            </a:r>
          </a:p>
        </p:txBody>
      </p:sp>
    </p:spTree>
    <p:extLst>
      <p:ext uri="{BB962C8B-B14F-4D97-AF65-F5344CB8AC3E}">
        <p14:creationId xmlns:p14="http://schemas.microsoft.com/office/powerpoint/2010/main" val="255666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1600200" y="1371600"/>
            <a:ext cx="6172200" cy="2743200"/>
          </a:xfrm>
        </p:spPr>
        <p:txBody>
          <a:bodyPr/>
          <a:lstStyle/>
          <a:p>
            <a:pPr algn="l" eaLnBrk="1" hangingPunct="1">
              <a:lnSpc>
                <a:spcPct val="90000"/>
              </a:lnSpc>
              <a:buFont typeface="Wingdings" panose="05000000000000000000" pitchFamily="2" charset="2"/>
              <a:buNone/>
              <a:tabLst>
                <a:tab pos="466725" algn="l"/>
                <a:tab pos="911225" algn="l"/>
                <a:tab pos="1377950" algn="l"/>
              </a:tabLst>
            </a:pPr>
            <a:r>
              <a:rPr lang="en-US" altLang="zh-CN" b="1" u="sng" dirty="0" smtClean="0">
                <a:solidFill>
                  <a:schemeClr val="tx1"/>
                </a:solidFill>
                <a:latin typeface="Arial" panose="020B0604020202020204" pitchFamily="34" charset="0"/>
                <a:ea typeface="SimSun" panose="02010600030101010101" pitchFamily="2" charset="-122"/>
              </a:rPr>
              <a:t>Sources of Cases</a:t>
            </a:r>
            <a:r>
              <a:rPr lang="en-US" altLang="zh-CN" b="1" dirty="0" smtClean="0">
                <a:solidFill>
                  <a:schemeClr val="tx1"/>
                </a:solidFill>
                <a:latin typeface="Arial" panose="020B0604020202020204" pitchFamily="34" charset="0"/>
                <a:ea typeface="SimSun" panose="02010600030101010101" pitchFamily="2" charset="-122"/>
              </a:rPr>
              <a:t/>
            </a:r>
            <a:br>
              <a:rPr lang="en-US" altLang="zh-CN" b="1" dirty="0" smtClean="0">
                <a:solidFill>
                  <a:schemeClr val="tx1"/>
                </a:solidFill>
                <a:latin typeface="Arial" panose="020B0604020202020204" pitchFamily="34" charset="0"/>
                <a:ea typeface="SimSun" panose="02010600030101010101" pitchFamily="2" charset="-122"/>
              </a:rPr>
            </a:br>
            <a:endParaRPr lang="en-US" altLang="zh-CN" sz="900" b="1" dirty="0" smtClean="0">
              <a:solidFill>
                <a:schemeClr val="tx1"/>
              </a:solidFill>
              <a:latin typeface="Arial" panose="020B0604020202020204" pitchFamily="34" charset="0"/>
              <a:ea typeface="SimSun" panose="02010600030101010101" pitchFamily="2" charset="-122"/>
            </a:endParaRPr>
          </a:p>
          <a:p>
            <a:pPr algn="l" eaLnBrk="1" hangingPunct="1">
              <a:lnSpc>
                <a:spcPct val="90000"/>
              </a:lnSpc>
              <a:buFontTx/>
              <a:buChar char="•"/>
              <a:tabLst>
                <a:tab pos="466725" algn="l"/>
                <a:tab pos="911225" algn="l"/>
                <a:tab pos="1377950" algn="l"/>
              </a:tabLst>
            </a:pPr>
            <a:r>
              <a:rPr lang="en-US" altLang="zh-CN" b="1" dirty="0" smtClean="0">
                <a:solidFill>
                  <a:schemeClr val="tx1"/>
                </a:solidFill>
                <a:latin typeface="Arial" panose="020B0604020202020204" pitchFamily="34" charset="0"/>
                <a:ea typeface="SimSun" panose="02010600030101010101" pitchFamily="2" charset="-122"/>
              </a:rPr>
              <a:t> </a:t>
            </a:r>
            <a:r>
              <a:rPr lang="en-US" altLang="zh-CN" sz="2800" b="1" dirty="0" smtClean="0">
                <a:solidFill>
                  <a:schemeClr val="tx1"/>
                </a:solidFill>
                <a:latin typeface="Arial" panose="020B0604020202020204" pitchFamily="34" charset="0"/>
                <a:ea typeface="SimSun" panose="02010600030101010101" pitchFamily="2" charset="-122"/>
              </a:rPr>
              <a:t>	</a:t>
            </a:r>
            <a:r>
              <a:rPr lang="en-US" altLang="zh-CN" sz="2800" dirty="0" smtClean="0">
                <a:solidFill>
                  <a:schemeClr val="tx1"/>
                </a:solidFill>
                <a:latin typeface="Arial" panose="020B0604020202020204" pitchFamily="34" charset="0"/>
                <a:ea typeface="SimSun" panose="02010600030101010101" pitchFamily="2" charset="-122"/>
              </a:rPr>
              <a:t>Hospital / Medical care facility</a:t>
            </a:r>
          </a:p>
          <a:p>
            <a:pPr algn="l" eaLnBrk="1" hangingPunct="1">
              <a:lnSpc>
                <a:spcPct val="90000"/>
              </a:lnSpc>
              <a:buFontTx/>
              <a:buChar char="•"/>
              <a:tabLst>
                <a:tab pos="466725" algn="l"/>
                <a:tab pos="911225" algn="l"/>
                <a:tab pos="1377950" algn="l"/>
              </a:tabLst>
            </a:pPr>
            <a:r>
              <a:rPr lang="en-US" altLang="zh-CN" sz="2800" dirty="0" smtClean="0">
                <a:solidFill>
                  <a:schemeClr val="tx1"/>
                </a:solidFill>
                <a:latin typeface="Arial" panose="020B0604020202020204" pitchFamily="34" charset="0"/>
                <a:ea typeface="SimSun" panose="02010600030101010101" pitchFamily="2" charset="-122"/>
              </a:rPr>
              <a:t> 	General population</a:t>
            </a:r>
          </a:p>
          <a:p>
            <a:pPr algn="l" eaLnBrk="1" hangingPunct="1">
              <a:lnSpc>
                <a:spcPct val="90000"/>
              </a:lnSpc>
              <a:buFontTx/>
              <a:buChar char="•"/>
              <a:tabLst>
                <a:tab pos="466725" algn="l"/>
                <a:tab pos="911225" algn="l"/>
                <a:tab pos="1377950" algn="l"/>
              </a:tabLst>
            </a:pPr>
            <a:r>
              <a:rPr lang="en-US" altLang="zh-CN" sz="2800" dirty="0" smtClean="0">
                <a:solidFill>
                  <a:schemeClr val="tx1"/>
                </a:solidFill>
                <a:latin typeface="Arial" panose="020B0604020202020204" pitchFamily="34" charset="0"/>
                <a:ea typeface="SimSun" panose="02010600030101010101" pitchFamily="2" charset="-122"/>
              </a:rPr>
              <a:t> 	Disease Registries </a:t>
            </a:r>
          </a:p>
          <a:p>
            <a:pPr algn="l" eaLnBrk="1" hangingPunct="1">
              <a:lnSpc>
                <a:spcPct val="90000"/>
              </a:lnSpc>
              <a:tabLst>
                <a:tab pos="466725" algn="l"/>
                <a:tab pos="911225" algn="l"/>
                <a:tab pos="1377950" algn="l"/>
              </a:tabLst>
            </a:pPr>
            <a:endParaRPr lang="en-US" altLang="zh-CN" sz="1400" b="1" dirty="0" smtClean="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077983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81000" y="685800"/>
            <a:ext cx="8763000" cy="5410200"/>
          </a:xfrm>
        </p:spPr>
        <p:txBody>
          <a:bodyPr/>
          <a:lstStyle/>
          <a:p>
            <a:pPr algn="l" eaLnBrk="1" hangingPunct="1">
              <a:tabLst>
                <a:tab pos="466725" algn="l"/>
              </a:tabLst>
            </a:pPr>
            <a:r>
              <a:rPr lang="en-US" altLang="zh-CN" sz="3600" b="1" dirty="0" smtClean="0">
                <a:solidFill>
                  <a:schemeClr val="tx1"/>
                </a:solidFill>
                <a:latin typeface="Arial" panose="020B0604020202020204" pitchFamily="34" charset="0"/>
                <a:ea typeface="SimSun" panose="02010600030101010101" pitchFamily="2" charset="-122"/>
              </a:rPr>
              <a:t>b. Selection of Controls</a:t>
            </a:r>
          </a:p>
          <a:p>
            <a:pPr marL="914400" lvl="1" indent="-457200" algn="l" eaLnBrk="1" hangingPunct="1">
              <a:buFont typeface="Arial" panose="020B0604020202020204" pitchFamily="34" charset="0"/>
              <a:buChar char="•"/>
              <a:tabLst>
                <a:tab pos="466725" algn="l"/>
              </a:tabLst>
            </a:pPr>
            <a:r>
              <a:rPr lang="en-US" altLang="zh-CN" dirty="0" smtClean="0">
                <a:solidFill>
                  <a:schemeClr val="tx1"/>
                </a:solidFill>
                <a:latin typeface="Arial" panose="020B0604020202020204" pitchFamily="34" charset="0"/>
                <a:ea typeface="SimSun" panose="02010600030101010101" pitchFamily="2" charset="-122"/>
              </a:rPr>
              <a:t> Controls are used to compare history of exposure in cases with that in individuals free of the study disease </a:t>
            </a:r>
          </a:p>
          <a:p>
            <a:pPr marL="914400" lvl="1" indent="-457200" algn="l" eaLnBrk="1" hangingPunct="1">
              <a:buFont typeface="Arial" panose="020B0604020202020204" pitchFamily="34" charset="0"/>
              <a:buChar char="•"/>
              <a:tabLst>
                <a:tab pos="466725" algn="l"/>
              </a:tabLst>
            </a:pPr>
            <a:r>
              <a:rPr lang="en-US" altLang="zh-CN" dirty="0" smtClean="0">
                <a:solidFill>
                  <a:schemeClr val="tx1"/>
                </a:solidFill>
                <a:latin typeface="Arial" panose="020B0604020202020204" pitchFamily="34" charset="0"/>
                <a:ea typeface="SimSun" panose="02010600030101010101" pitchFamily="2" charset="-122"/>
              </a:rPr>
              <a:t> Most difficult &amp; critical issue </a:t>
            </a:r>
          </a:p>
          <a:p>
            <a:pPr marL="914400" lvl="1" indent="-457200" algn="l" eaLnBrk="1" hangingPunct="1">
              <a:buFont typeface="Arial" panose="020B0604020202020204" pitchFamily="34" charset="0"/>
              <a:buChar char="•"/>
              <a:tabLst>
                <a:tab pos="466725" algn="l"/>
              </a:tabLst>
            </a:pPr>
            <a:r>
              <a:rPr lang="en-US" altLang="zh-CN" dirty="0" smtClean="0">
                <a:solidFill>
                  <a:schemeClr val="tx1"/>
                </a:solidFill>
                <a:latin typeface="Arial" panose="020B0604020202020204" pitchFamily="34" charset="0"/>
                <a:ea typeface="SimSun" panose="02010600030101010101" pitchFamily="2" charset="-122"/>
              </a:rPr>
              <a:t>Controls should be comparable to 	cases   i.e. both groups at equal risk of exposure</a:t>
            </a:r>
          </a:p>
        </p:txBody>
      </p:sp>
    </p:spTree>
    <p:extLst>
      <p:ext uri="{BB962C8B-B14F-4D97-AF65-F5344CB8AC3E}">
        <p14:creationId xmlns:p14="http://schemas.microsoft.com/office/powerpoint/2010/main" val="397727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868362"/>
          </a:xfrm>
          <a:ln>
            <a:solidFill>
              <a:schemeClr val="accent1"/>
            </a:solidFill>
            <a:miter lim="800000"/>
            <a:headEnd/>
            <a:tailEnd/>
          </a:ln>
        </p:spPr>
        <p:txBody>
          <a:bodyPr>
            <a:noAutofit/>
          </a:bodyPr>
          <a:lstStyle/>
          <a:p>
            <a:r>
              <a:rPr lang="en-US" altLang="en-US" sz="2800" b="1" noProof="1"/>
              <a:t>Methods of Measuring association between exposures and health problems </a:t>
            </a:r>
            <a:endParaRPr lang="en-US" altLang="en-US" sz="2800" noProof="1" smtClean="0"/>
          </a:p>
        </p:txBody>
      </p:sp>
      <p:sp>
        <p:nvSpPr>
          <p:cNvPr id="15363" name="Content Placeholder 2"/>
          <p:cNvSpPr>
            <a:spLocks noGrp="1" noChangeArrowheads="1"/>
          </p:cNvSpPr>
          <p:nvPr>
            <p:ph idx="1"/>
          </p:nvPr>
        </p:nvSpPr>
        <p:spPr>
          <a:xfrm>
            <a:off x="457200" y="1143000"/>
            <a:ext cx="8229600" cy="5638800"/>
          </a:xfrm>
          <a:ln>
            <a:solidFill>
              <a:schemeClr val="accent1"/>
            </a:solidFill>
            <a:miter lim="800000"/>
            <a:headEnd/>
            <a:tailEnd/>
          </a:ln>
        </p:spPr>
        <p:txBody>
          <a:bodyPr>
            <a:noAutofit/>
          </a:bodyPr>
          <a:lstStyle/>
          <a:p>
            <a:r>
              <a:rPr lang="en-US" altLang="en-US" sz="2400" b="1" dirty="0" smtClean="0"/>
              <a:t>Definition of terms: </a:t>
            </a:r>
            <a:r>
              <a:rPr lang="en-US" altLang="en-US" sz="2400" dirty="0" smtClean="0"/>
              <a:t>cause, risk factors, association, dose-response relationship, dose-effect relationship, exposure, effect </a:t>
            </a:r>
          </a:p>
          <a:p>
            <a:r>
              <a:rPr lang="en-US" altLang="en-US" sz="2400" b="1" dirty="0" smtClean="0"/>
              <a:t>Determination of cause of disease/ identification of risk factors of health problems: </a:t>
            </a:r>
            <a:r>
              <a:rPr lang="en-US" altLang="en-US" sz="2400" dirty="0" smtClean="0"/>
              <a:t>Analytical cross- sectional study, ecological study case control study, nested case control study, estimation and quantification of strengthens of association- odds ratio </a:t>
            </a:r>
          </a:p>
          <a:p>
            <a:r>
              <a:rPr lang="en-US" altLang="en-US" sz="2400" b="1" dirty="0" smtClean="0"/>
              <a:t>Estimation of outcome due to the exposure: </a:t>
            </a:r>
            <a:r>
              <a:rPr lang="en-US" altLang="en-US" sz="2400" dirty="0" smtClean="0"/>
              <a:t>cohort study, estimation and quantification of strengthens of association- relative risk </a:t>
            </a:r>
          </a:p>
          <a:p>
            <a:r>
              <a:rPr lang="en-US" altLang="en-US" sz="2400" dirty="0" smtClean="0"/>
              <a:t>Establishing causal relationship in epidemiology</a:t>
            </a:r>
          </a:p>
        </p:txBody>
      </p:sp>
    </p:spTree>
    <p:extLst>
      <p:ext uri="{BB962C8B-B14F-4D97-AF65-F5344CB8AC3E}">
        <p14:creationId xmlns:p14="http://schemas.microsoft.com/office/powerpoint/2010/main" val="299306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371600" y="609600"/>
            <a:ext cx="5791200" cy="3505200"/>
          </a:xfrm>
        </p:spPr>
        <p:txBody>
          <a:bodyPr/>
          <a:lstStyle/>
          <a:p>
            <a:pPr algn="l" eaLnBrk="1" hangingPunct="1">
              <a:tabLst>
                <a:tab pos="466725" algn="l"/>
                <a:tab pos="911225" algn="l"/>
                <a:tab pos="1377950" algn="l"/>
              </a:tabLst>
            </a:pPr>
            <a:r>
              <a:rPr lang="en-US" altLang="zh-CN" sz="3200" b="1" smtClean="0">
                <a:latin typeface="Arial" panose="020B0604020202020204" pitchFamily="34" charset="0"/>
                <a:ea typeface="SimSun" panose="02010600030101010101" pitchFamily="2" charset="-122"/>
              </a:rPr>
              <a:t>Sources of controls </a:t>
            </a:r>
            <a:br>
              <a:rPr lang="en-US" altLang="zh-CN" sz="3200" b="1" smtClean="0">
                <a:latin typeface="Arial" panose="020B0604020202020204" pitchFamily="34" charset="0"/>
                <a:ea typeface="SimSun" panose="02010600030101010101" pitchFamily="2" charset="-122"/>
              </a:rPr>
            </a:br>
            <a:r>
              <a:rPr lang="en-US" altLang="zh-CN" sz="3200" b="1" smtClean="0">
                <a:latin typeface="Arial" panose="020B0604020202020204" pitchFamily="34" charset="0"/>
                <a:ea typeface="SimSun" panose="02010600030101010101" pitchFamily="2" charset="-122"/>
              </a:rPr>
              <a:t/>
            </a:r>
            <a:br>
              <a:rPr lang="en-US" altLang="zh-CN" sz="3200" b="1" smtClean="0">
                <a:latin typeface="Arial" panose="020B0604020202020204" pitchFamily="34" charset="0"/>
                <a:ea typeface="SimSun" panose="02010600030101010101" pitchFamily="2" charset="-122"/>
              </a:rPr>
            </a:br>
            <a:r>
              <a:rPr lang="en-US" altLang="zh-CN" sz="3200" b="1" smtClean="0">
                <a:latin typeface="Arial" panose="020B0604020202020204" pitchFamily="34" charset="0"/>
                <a:ea typeface="SimSun" panose="02010600030101010101" pitchFamily="2" charset="-122"/>
              </a:rPr>
              <a:t>1.</a:t>
            </a:r>
            <a:r>
              <a:rPr lang="en-US" altLang="zh-CN" sz="2800" smtClean="0">
                <a:latin typeface="Arial" panose="020B0604020202020204" pitchFamily="34" charset="0"/>
                <a:ea typeface="SimSun" panose="02010600030101010101" pitchFamily="2" charset="-122"/>
              </a:rPr>
              <a:t>Hospital Controls</a:t>
            </a:r>
            <a:br>
              <a:rPr lang="en-US" altLang="zh-CN" sz="2800" smtClean="0">
                <a:latin typeface="Arial" panose="020B0604020202020204" pitchFamily="34" charset="0"/>
                <a:ea typeface="SimSun" panose="02010600030101010101" pitchFamily="2" charset="-122"/>
              </a:rPr>
            </a:br>
            <a:r>
              <a:rPr lang="en-US" altLang="zh-CN" sz="2800" smtClean="0">
                <a:latin typeface="Arial" panose="020B0604020202020204" pitchFamily="34" charset="0"/>
                <a:ea typeface="SimSun" panose="02010600030101010101" pitchFamily="2" charset="-122"/>
              </a:rPr>
              <a:t>2. N</a:t>
            </a:r>
            <a:r>
              <a:rPr lang="en-US" altLang="zh-CN" sz="2800" smtClean="0">
                <a:ea typeface="SimSun" panose="02010600030101010101" pitchFamily="2" charset="-122"/>
              </a:rPr>
              <a:t>eighborhood (neighbor control),</a:t>
            </a:r>
            <a:br>
              <a:rPr lang="en-US" altLang="zh-CN" sz="2800" smtClean="0">
                <a:ea typeface="SimSun" panose="02010600030101010101" pitchFamily="2" charset="-122"/>
              </a:rPr>
            </a:br>
            <a:r>
              <a:rPr lang="en-US" altLang="zh-CN" sz="2800" smtClean="0">
                <a:ea typeface="SimSun" panose="02010600030101010101" pitchFamily="2" charset="-122"/>
              </a:rPr>
              <a:t>3. Relative controls,</a:t>
            </a:r>
            <a:br>
              <a:rPr lang="en-US" altLang="zh-CN" sz="2800" smtClean="0">
                <a:ea typeface="SimSun" panose="02010600030101010101" pitchFamily="2" charset="-122"/>
              </a:rPr>
            </a:br>
            <a:r>
              <a:rPr lang="en-US" altLang="zh-CN" sz="2800" smtClean="0">
                <a:ea typeface="SimSun" panose="02010600030101010101" pitchFamily="2" charset="-122"/>
              </a:rPr>
              <a:t>4. Friend controls </a:t>
            </a:r>
            <a:br>
              <a:rPr lang="en-US" altLang="zh-CN" sz="2800" smtClean="0">
                <a:ea typeface="SimSun" panose="02010600030101010101" pitchFamily="2" charset="-122"/>
              </a:rPr>
            </a:br>
            <a:r>
              <a:rPr lang="en-US" altLang="zh-CN" sz="2800" smtClean="0">
                <a:ea typeface="SimSun" panose="02010600030101010101" pitchFamily="2" charset="-122"/>
              </a:rPr>
              <a:t>5. General population</a:t>
            </a:r>
            <a:endParaRPr lang="en-US" altLang="zh-CN" b="1" smtClean="0">
              <a:ea typeface="SimSun" panose="02010600030101010101" pitchFamily="2" charset="-122"/>
            </a:endParaRPr>
          </a:p>
        </p:txBody>
      </p:sp>
    </p:spTree>
    <p:extLst>
      <p:ext uri="{BB962C8B-B14F-4D97-AF65-F5344CB8AC3E}">
        <p14:creationId xmlns:p14="http://schemas.microsoft.com/office/powerpoint/2010/main" val="2397774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a:xfrm>
            <a:off x="551542" y="1320800"/>
            <a:ext cx="7906657" cy="3556000"/>
          </a:xfrm>
        </p:spPr>
        <p:txBody>
          <a:bodyPr/>
          <a:lstStyle/>
          <a:p>
            <a:pPr algn="l" eaLnBrk="1" hangingPunct="1">
              <a:tabLst>
                <a:tab pos="466725" algn="l"/>
                <a:tab pos="911225" algn="l"/>
              </a:tabLst>
            </a:pPr>
            <a:r>
              <a:rPr lang="en-US" altLang="zh-CN" sz="2800" b="1" dirty="0" smtClean="0">
                <a:solidFill>
                  <a:schemeClr val="tx1"/>
                </a:solidFill>
                <a:latin typeface="Arial" panose="020B0604020202020204" pitchFamily="34" charset="0"/>
                <a:ea typeface="SimSun" panose="02010600030101010101" pitchFamily="2" charset="-122"/>
              </a:rPr>
              <a:t>How Many Control Groups?</a:t>
            </a:r>
            <a:endParaRPr lang="en-US" altLang="zh-CN" sz="2400" b="1" dirty="0" smtClean="0">
              <a:solidFill>
                <a:schemeClr val="tx1"/>
              </a:solidFill>
              <a:latin typeface="Arial" panose="020B0604020202020204" pitchFamily="34" charset="0"/>
              <a:ea typeface="SimSun" panose="02010600030101010101" pitchFamily="2" charset="-122"/>
            </a:endParaRPr>
          </a:p>
          <a:p>
            <a:pPr algn="l" eaLnBrk="1" hangingPunct="1">
              <a:tabLst>
                <a:tab pos="466725" algn="l"/>
                <a:tab pos="911225" algn="l"/>
              </a:tabLst>
            </a:pPr>
            <a:r>
              <a:rPr lang="en-US" altLang="zh-CN" sz="2400" dirty="0" smtClean="0">
                <a:solidFill>
                  <a:schemeClr val="tx1"/>
                </a:solidFill>
                <a:latin typeface="Arial" panose="020B0604020202020204" pitchFamily="34" charset="0"/>
                <a:ea typeface="SimSun" panose="02010600030101010101" pitchFamily="2" charset="-122"/>
              </a:rPr>
              <a:t>1, 2 or more</a:t>
            </a:r>
          </a:p>
          <a:p>
            <a:pPr algn="l" eaLnBrk="1" hangingPunct="1">
              <a:tabLst>
                <a:tab pos="466725" algn="l"/>
                <a:tab pos="911225" algn="l"/>
              </a:tabLst>
            </a:pPr>
            <a:r>
              <a:rPr lang="en-US" altLang="zh-CN" sz="2400" dirty="0" smtClean="0">
                <a:solidFill>
                  <a:schemeClr val="tx1"/>
                </a:solidFill>
                <a:latin typeface="Arial" panose="020B0604020202020204" pitchFamily="34" charset="0"/>
                <a:ea typeface="SimSun" panose="02010600030101010101" pitchFamily="2" charset="-122"/>
              </a:rPr>
              <a:t>	-     Ideally single, most comparable to cases</a:t>
            </a:r>
          </a:p>
          <a:p>
            <a:pPr algn="l" eaLnBrk="1" hangingPunct="1">
              <a:tabLst>
                <a:tab pos="466725" algn="l"/>
                <a:tab pos="911225" algn="l"/>
              </a:tabLst>
            </a:pPr>
            <a:r>
              <a:rPr lang="en-US" altLang="zh-CN" sz="2400" dirty="0" smtClean="0">
                <a:solidFill>
                  <a:schemeClr val="tx1"/>
                </a:solidFill>
                <a:latin typeface="Arial" panose="020B0604020202020204" pitchFamily="34" charset="0"/>
                <a:ea typeface="SimSun" panose="02010600030101010101" pitchFamily="2" charset="-122"/>
              </a:rPr>
              <a:t>	-		Two or more control groups</a:t>
            </a:r>
          </a:p>
          <a:p>
            <a:pPr algn="l" eaLnBrk="1" hangingPunct="1">
              <a:tabLst>
                <a:tab pos="466725" algn="l"/>
                <a:tab pos="911225" algn="l"/>
              </a:tabLst>
            </a:pPr>
            <a:r>
              <a:rPr lang="en-US" altLang="zh-CN" sz="2400" dirty="0" smtClean="0">
                <a:solidFill>
                  <a:schemeClr val="tx1"/>
                </a:solidFill>
                <a:latin typeface="Arial" panose="020B0604020202020204" pitchFamily="34" charset="0"/>
                <a:ea typeface="SimSun" panose="02010600030101010101" pitchFamily="2" charset="-122"/>
              </a:rPr>
              <a:t>	-	Information difficult to interpret if in conflict</a:t>
            </a:r>
          </a:p>
          <a:p>
            <a:pPr algn="l" eaLnBrk="1" hangingPunct="1">
              <a:tabLst>
                <a:tab pos="466725" algn="l"/>
                <a:tab pos="911225" algn="l"/>
              </a:tabLst>
            </a:pPr>
            <a:r>
              <a:rPr lang="en-US" altLang="zh-CN" sz="2400" dirty="0" smtClean="0">
                <a:solidFill>
                  <a:schemeClr val="tx1"/>
                </a:solidFill>
                <a:latin typeface="Arial" panose="020B0604020202020204" pitchFamily="34" charset="0"/>
                <a:ea typeface="SimSun" panose="02010600030101010101" pitchFamily="2" charset="-122"/>
              </a:rPr>
              <a:t>	- 	Association will be stronger if at similar level 		     in both </a:t>
            </a:r>
            <a:r>
              <a:rPr lang="en-US" altLang="zh-CN" sz="2400" b="1" dirty="0" smtClean="0">
                <a:solidFill>
                  <a:schemeClr val="tx1"/>
                </a:solidFill>
                <a:latin typeface="Arial" panose="020B0604020202020204" pitchFamily="34" charset="0"/>
                <a:ea typeface="SimSun" panose="02010600030101010101" pitchFamily="2" charset="-122"/>
              </a:rPr>
              <a:t>	</a:t>
            </a:r>
          </a:p>
        </p:txBody>
      </p:sp>
    </p:spTree>
    <p:extLst>
      <p:ext uri="{BB962C8B-B14F-4D97-AF65-F5344CB8AC3E}">
        <p14:creationId xmlns:p14="http://schemas.microsoft.com/office/powerpoint/2010/main" val="3111255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z="4800" b="1" u="sng" smtClean="0">
                <a:latin typeface="Arial" panose="020B0604020202020204" pitchFamily="34" charset="0"/>
                <a:ea typeface="SimSun" panose="02010600030101010101" pitchFamily="2" charset="-122"/>
              </a:rPr>
              <a:t>Control - Case Ratio</a:t>
            </a:r>
            <a:endParaRPr lang="en-US" altLang="zh-CN" sz="4800" b="1" smtClean="0">
              <a:latin typeface="Arial" panose="020B0604020202020204" pitchFamily="34" charset="0"/>
              <a:ea typeface="SimSun" panose="02010600030101010101" pitchFamily="2" charset="-122"/>
            </a:endParaRPr>
          </a:p>
        </p:txBody>
      </p:sp>
      <p:sp>
        <p:nvSpPr>
          <p:cNvPr id="22531" name="Rectangle 3"/>
          <p:cNvSpPr>
            <a:spLocks noGrp="1" noChangeArrowheads="1"/>
          </p:cNvSpPr>
          <p:nvPr>
            <p:ph idx="1"/>
          </p:nvPr>
        </p:nvSpPr>
        <p:spPr/>
        <p:txBody>
          <a:bodyPr/>
          <a:lstStyle/>
          <a:p>
            <a:pPr eaLnBrk="1" hangingPunct="1"/>
            <a:r>
              <a:rPr lang="en-US" altLang="zh-CN" sz="3600" b="1" smtClean="0">
                <a:latin typeface="Arial" panose="020B0604020202020204" pitchFamily="34" charset="0"/>
                <a:ea typeface="SimSun" panose="02010600030101010101" pitchFamily="2" charset="-122"/>
              </a:rPr>
              <a:t>	</a:t>
            </a:r>
            <a:r>
              <a:rPr lang="en-US" altLang="zh-CN" b="1" smtClean="0">
                <a:latin typeface="Arial" panose="020B0604020202020204" pitchFamily="34" charset="0"/>
                <a:ea typeface="SimSun" panose="02010600030101010101" pitchFamily="2" charset="-122"/>
              </a:rPr>
              <a:t>Optimal 1:1</a:t>
            </a:r>
          </a:p>
          <a:p>
            <a:pPr lvl="2" eaLnBrk="1" hangingPunct="1">
              <a:buFontTx/>
              <a:buChar char="-"/>
            </a:pPr>
            <a:r>
              <a:rPr lang="en-US" altLang="zh-CN" sz="2000" b="1" smtClean="0">
                <a:latin typeface="Arial" panose="020B0604020202020204" pitchFamily="34" charset="0"/>
                <a:ea typeface="SimSun" panose="02010600030101010101" pitchFamily="2" charset="-122"/>
              </a:rPr>
              <a:t>Substantial cases and controls</a:t>
            </a:r>
          </a:p>
          <a:p>
            <a:pPr lvl="2" eaLnBrk="1" hangingPunct="1">
              <a:buFontTx/>
              <a:buChar char="-"/>
            </a:pPr>
            <a:r>
              <a:rPr lang="en-US" altLang="zh-CN" sz="2000" b="1" smtClean="0">
                <a:latin typeface="Arial" panose="020B0604020202020204" pitchFamily="34" charset="0"/>
                <a:ea typeface="SimSun" panose="02010600030101010101" pitchFamily="2" charset="-122"/>
              </a:rPr>
              <a:t>Costs similar</a:t>
            </a:r>
          </a:p>
          <a:p>
            <a:pPr lvl="2" eaLnBrk="1" hangingPunct="1">
              <a:buFontTx/>
              <a:buChar char="-"/>
            </a:pPr>
            <a:endParaRPr lang="en-US" altLang="zh-CN" sz="2000" b="1" smtClean="0">
              <a:latin typeface="Arial" panose="020B0604020202020204" pitchFamily="34" charset="0"/>
              <a:ea typeface="SimSun" panose="02010600030101010101" pitchFamily="2" charset="-122"/>
            </a:endParaRPr>
          </a:p>
          <a:p>
            <a:pPr eaLnBrk="1" hangingPunct="1"/>
            <a:r>
              <a:rPr lang="en-US" altLang="zh-CN" b="1" smtClean="0">
                <a:latin typeface="Arial" panose="020B0604020202020204" pitchFamily="34" charset="0"/>
                <a:ea typeface="SimSun" panose="02010600030101010101" pitchFamily="2" charset="-122"/>
              </a:rPr>
              <a:t> 	2:1 / 3:1 / 4:1</a:t>
            </a:r>
          </a:p>
          <a:p>
            <a:pPr lvl="3" eaLnBrk="1" hangingPunct="1">
              <a:buFontTx/>
              <a:buNone/>
            </a:pPr>
            <a:r>
              <a:rPr lang="en-US" altLang="zh-CN" b="1" smtClean="0">
                <a:latin typeface="Arial" panose="020B0604020202020204" pitchFamily="34" charset="0"/>
                <a:ea typeface="SimSun" panose="02010600030101010101" pitchFamily="2" charset="-122"/>
              </a:rPr>
              <a:t>-	Cases limited</a:t>
            </a:r>
          </a:p>
          <a:p>
            <a:pPr lvl="3" eaLnBrk="1" hangingPunct="1">
              <a:buFontTx/>
              <a:buNone/>
            </a:pPr>
            <a:r>
              <a:rPr lang="en-US" altLang="zh-CN" b="1" smtClean="0">
                <a:latin typeface="Arial" panose="020B0604020202020204" pitchFamily="34" charset="0"/>
                <a:ea typeface="SimSun" panose="02010600030101010101" pitchFamily="2" charset="-122"/>
              </a:rPr>
              <a:t>-	Cost greater for cases</a:t>
            </a:r>
          </a:p>
          <a:p>
            <a:pPr eaLnBrk="1" hangingPunct="1">
              <a:buFontTx/>
              <a:buNone/>
            </a:pPr>
            <a:endParaRPr lang="en-US" altLang="zh-CN" sz="2400" smtClean="0">
              <a:ea typeface="SimSun" panose="02010600030101010101" pitchFamily="2" charset="-122"/>
            </a:endParaRPr>
          </a:p>
        </p:txBody>
      </p:sp>
    </p:spTree>
    <p:extLst>
      <p:ext uri="{BB962C8B-B14F-4D97-AF65-F5344CB8AC3E}">
        <p14:creationId xmlns:p14="http://schemas.microsoft.com/office/powerpoint/2010/main" val="2474097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533400" y="990600"/>
            <a:ext cx="7239000" cy="4953000"/>
          </a:xfrm>
          <a:ln>
            <a:solidFill>
              <a:schemeClr val="accent1"/>
            </a:solidFill>
            <a:miter lim="800000"/>
            <a:headEnd/>
            <a:tailEnd/>
          </a:ln>
        </p:spPr>
        <p:txBody>
          <a:bodyPr/>
          <a:lstStyle/>
          <a:p>
            <a:pPr algn="l" eaLnBrk="1" hangingPunct="1">
              <a:tabLst>
                <a:tab pos="466725" algn="l"/>
                <a:tab pos="911225" algn="l"/>
              </a:tabLst>
            </a:pPr>
            <a:endParaRPr lang="en-US" altLang="zh-CN" sz="2400" b="1" dirty="0" smtClean="0">
              <a:latin typeface="Arial" panose="020B0604020202020204" pitchFamily="34" charset="0"/>
              <a:ea typeface="SimSun" panose="02010600030101010101" pitchFamily="2" charset="-122"/>
            </a:endParaRPr>
          </a:p>
          <a:p>
            <a:pPr algn="l" eaLnBrk="1" hangingPunct="1">
              <a:tabLst>
                <a:tab pos="466725" algn="l"/>
                <a:tab pos="911225" algn="l"/>
              </a:tabLst>
            </a:pPr>
            <a:r>
              <a:rPr lang="en-US" altLang="zh-CN" sz="2400" b="1" dirty="0" smtClean="0">
                <a:latin typeface="Arial" panose="020B0604020202020204" pitchFamily="34" charset="0"/>
                <a:ea typeface="SimSun" panose="02010600030101010101" pitchFamily="2" charset="-122"/>
              </a:rPr>
              <a:t>	- 	</a:t>
            </a:r>
            <a:r>
              <a:rPr lang="en-US" altLang="zh-CN" sz="2400" b="1" dirty="0" smtClean="0">
                <a:solidFill>
                  <a:schemeClr val="tx1"/>
                </a:solidFill>
                <a:latin typeface="Arial" panose="020B0604020202020204" pitchFamily="34" charset="0"/>
                <a:ea typeface="SimSun" panose="02010600030101010101" pitchFamily="2" charset="-122"/>
              </a:rPr>
              <a:t>Pairing of one or more controls to each 		case on the basis of “Similarity” with 			respect to selected variables </a:t>
            </a:r>
            <a:r>
              <a:rPr lang="en-US" altLang="zh-CN" sz="2400" b="1" dirty="0" err="1" smtClean="0">
                <a:solidFill>
                  <a:schemeClr val="tx1"/>
                </a:solidFill>
                <a:latin typeface="Arial" panose="020B0604020202020204" pitchFamily="34" charset="0"/>
                <a:ea typeface="SimSun" panose="02010600030101010101" pitchFamily="2" charset="-122"/>
              </a:rPr>
              <a:t>eg</a:t>
            </a:r>
            <a:r>
              <a:rPr lang="en-US" altLang="zh-CN" sz="2400" b="1" dirty="0" smtClean="0">
                <a:solidFill>
                  <a:schemeClr val="tx1"/>
                </a:solidFill>
                <a:latin typeface="Arial" panose="020B0604020202020204" pitchFamily="34" charset="0"/>
                <a:ea typeface="SimSun" panose="02010600030101010101" pitchFamily="2" charset="-122"/>
              </a:rPr>
              <a:t>. Age, 		Sex, race, blood group, occupation etc</a:t>
            </a:r>
            <a:r>
              <a:rPr lang="en-US" altLang="zh-CN" sz="2400" b="1" dirty="0" smtClean="0">
                <a:latin typeface="Arial" panose="020B0604020202020204" pitchFamily="34" charset="0"/>
                <a:ea typeface="SimSun" panose="02010600030101010101" pitchFamily="2" charset="-122"/>
              </a:rPr>
              <a:t>.</a:t>
            </a:r>
          </a:p>
          <a:p>
            <a:pPr algn="l" eaLnBrk="1" hangingPunct="1">
              <a:tabLst>
                <a:tab pos="466725" algn="l"/>
                <a:tab pos="911225" algn="l"/>
              </a:tabLst>
            </a:pPr>
            <a:r>
              <a:rPr lang="en-US" altLang="zh-CN" sz="2400" b="1" dirty="0" smtClean="0">
                <a:latin typeface="Arial" panose="020B0604020202020204" pitchFamily="34" charset="0"/>
                <a:ea typeface="SimSun" panose="02010600030101010101" pitchFamily="2" charset="-122"/>
              </a:rPr>
              <a:t>	</a:t>
            </a:r>
          </a:p>
          <a:p>
            <a:pPr algn="l" eaLnBrk="1" hangingPunct="1">
              <a:tabLst>
                <a:tab pos="466725" algn="l"/>
                <a:tab pos="911225" algn="l"/>
              </a:tabLst>
            </a:pPr>
            <a:r>
              <a:rPr lang="en-US" altLang="zh-CN" sz="2400" b="1" u="sng" dirty="0" smtClean="0">
                <a:latin typeface="Arial" panose="020B0604020202020204" pitchFamily="34" charset="0"/>
                <a:ea typeface="SimSun" panose="02010600030101010101" pitchFamily="2" charset="-122"/>
              </a:rPr>
              <a:t>Objectives </a:t>
            </a:r>
            <a:endParaRPr lang="en-US" altLang="zh-CN" sz="2400" b="1" dirty="0" smtClean="0">
              <a:latin typeface="Arial" panose="020B0604020202020204" pitchFamily="34" charset="0"/>
              <a:ea typeface="SimSun" panose="02010600030101010101" pitchFamily="2" charset="-122"/>
            </a:endParaRPr>
          </a:p>
          <a:p>
            <a:pPr algn="l" eaLnBrk="1" hangingPunct="1">
              <a:tabLst>
                <a:tab pos="466725" algn="l"/>
                <a:tab pos="911225" algn="l"/>
              </a:tabLst>
            </a:pPr>
            <a:r>
              <a:rPr lang="en-US" altLang="zh-CN" sz="2400" b="1" dirty="0" smtClean="0">
                <a:latin typeface="Arial" panose="020B0604020202020204" pitchFamily="34" charset="0"/>
                <a:ea typeface="SimSun" panose="02010600030101010101" pitchFamily="2" charset="-122"/>
              </a:rPr>
              <a:t>	-	</a:t>
            </a:r>
            <a:r>
              <a:rPr lang="en-US" altLang="zh-CN" sz="2400" b="1" dirty="0" smtClean="0">
                <a:solidFill>
                  <a:srgbClr val="FF00FF"/>
                </a:solidFill>
                <a:latin typeface="Arial" panose="020B0604020202020204" pitchFamily="34" charset="0"/>
                <a:ea typeface="SimSun" panose="02010600030101010101" pitchFamily="2" charset="-122"/>
              </a:rPr>
              <a:t>Elimination of biased comparisons</a:t>
            </a:r>
          </a:p>
          <a:p>
            <a:pPr algn="l" eaLnBrk="1" hangingPunct="1">
              <a:tabLst>
                <a:tab pos="466725" algn="l"/>
                <a:tab pos="911225" algn="l"/>
              </a:tabLst>
            </a:pPr>
            <a:r>
              <a:rPr lang="en-US" altLang="zh-CN" sz="2400" b="1" dirty="0" smtClean="0">
                <a:latin typeface="Arial" panose="020B0604020202020204" pitchFamily="34" charset="0"/>
                <a:ea typeface="SimSun" panose="02010600030101010101" pitchFamily="2" charset="-122"/>
              </a:rPr>
              <a:t>	</a:t>
            </a:r>
            <a:r>
              <a:rPr lang="en-US" altLang="zh-CN" sz="2400" b="1" dirty="0" smtClean="0">
                <a:solidFill>
                  <a:schemeClr val="tx1"/>
                </a:solidFill>
                <a:latin typeface="Arial" panose="020B0604020202020204" pitchFamily="34" charset="0"/>
                <a:ea typeface="SimSun" panose="02010600030101010101" pitchFamily="2" charset="-122"/>
              </a:rPr>
              <a:t>- 	Matched analysis should follow matched 			design</a:t>
            </a:r>
          </a:p>
          <a:p>
            <a:pPr algn="l" eaLnBrk="1" hangingPunct="1">
              <a:tabLst>
                <a:tab pos="466725" algn="l"/>
                <a:tab pos="911225" algn="l"/>
              </a:tabLst>
            </a:pPr>
            <a:endParaRPr lang="en-US" altLang="zh-CN" sz="2400" b="1" dirty="0" smtClean="0">
              <a:latin typeface="Arial" panose="020B0604020202020204" pitchFamily="34" charset="0"/>
              <a:ea typeface="SimSun" panose="02010600030101010101" pitchFamily="2" charset="-122"/>
            </a:endParaRPr>
          </a:p>
        </p:txBody>
      </p:sp>
      <p:sp>
        <p:nvSpPr>
          <p:cNvPr id="2" name="Rectangle 2"/>
          <p:cNvSpPr txBox="1">
            <a:spLocks noChangeArrowheads="1"/>
          </p:cNvSpPr>
          <p:nvPr/>
        </p:nvSpPr>
        <p:spPr bwMode="auto">
          <a:xfrm>
            <a:off x="533400" y="381000"/>
            <a:ext cx="7239000" cy="533400"/>
          </a:xfrm>
          <a:prstGeom prst="rect">
            <a:avLst/>
          </a:prstGeom>
          <a:solidFill>
            <a:schemeClr val="accent1"/>
          </a:solid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tabLst>
                <a:tab pos="466725" algn="l"/>
                <a:tab pos="911225" algn="l"/>
              </a:tabLst>
              <a:defRPr/>
            </a:pPr>
            <a:r>
              <a:rPr lang="en-US" altLang="zh-CN" b="1" kern="0" dirty="0">
                <a:latin typeface="Arial" panose="020B0604020202020204" pitchFamily="34" charset="0"/>
                <a:ea typeface="SimSun" panose="02010600030101010101" pitchFamily="2" charset="-122"/>
              </a:rPr>
              <a:t>2. Matching</a:t>
            </a:r>
          </a:p>
        </p:txBody>
      </p:sp>
    </p:spTree>
    <p:extLst>
      <p:ext uri="{BB962C8B-B14F-4D97-AF65-F5344CB8AC3E}">
        <p14:creationId xmlns:p14="http://schemas.microsoft.com/office/powerpoint/2010/main" val="3853070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ltLang="zh-CN" smtClean="0">
              <a:ea typeface="SimSun" panose="02010600030101010101" pitchFamily="2" charset="-122"/>
            </a:endParaRPr>
          </a:p>
        </p:txBody>
      </p:sp>
      <p:sp>
        <p:nvSpPr>
          <p:cNvPr id="25603" name="Rectangle 3"/>
          <p:cNvSpPr>
            <a:spLocks noGrp="1" noChangeArrowheads="1"/>
          </p:cNvSpPr>
          <p:nvPr>
            <p:ph idx="1"/>
          </p:nvPr>
        </p:nvSpPr>
        <p:spPr/>
        <p:txBody>
          <a:bodyPr/>
          <a:lstStyle/>
          <a:p>
            <a:pPr marL="660400" indent="-660400" eaLnBrk="1" hangingPunct="1">
              <a:buFontTx/>
              <a:buNone/>
            </a:pPr>
            <a:r>
              <a:rPr lang="en-US" altLang="zh-CN" b="1" u="sng" smtClean="0">
                <a:ea typeface="SimSun" panose="02010600030101010101" pitchFamily="2" charset="-122"/>
              </a:rPr>
              <a:t>Types of Matching </a:t>
            </a:r>
          </a:p>
          <a:p>
            <a:pPr marL="660400" indent="-660400" eaLnBrk="1" hangingPunct="1"/>
            <a:r>
              <a:rPr lang="en-US" altLang="zh-CN" b="1" smtClean="0">
                <a:ea typeface="SimSun" panose="02010600030101010101" pitchFamily="2" charset="-122"/>
              </a:rPr>
              <a:t>Individual matching</a:t>
            </a:r>
          </a:p>
          <a:p>
            <a:pPr marL="660400" indent="-660400" eaLnBrk="1" hangingPunct="1"/>
            <a:r>
              <a:rPr lang="en-US" altLang="zh-CN" b="1" smtClean="0">
                <a:ea typeface="SimSun" panose="02010600030101010101" pitchFamily="2" charset="-122"/>
              </a:rPr>
              <a:t>Group matching (frequency matching)</a:t>
            </a:r>
            <a:endParaRPr lang="en-US" altLang="zh-CN" b="1" smtClean="0">
              <a:latin typeface="Arial" panose="020B0604020202020204" pitchFamily="34" charset="0"/>
              <a:ea typeface="SimSun" panose="02010600030101010101" pitchFamily="2" charset="-122"/>
            </a:endParaRPr>
          </a:p>
          <a:p>
            <a:pPr marL="660400" indent="-660400" eaLnBrk="1" hangingPunct="1">
              <a:buFontTx/>
              <a:buNone/>
            </a:pPr>
            <a:endParaRPr lang="en-US" altLang="zh-CN" smtClean="0">
              <a:ea typeface="SimSun" panose="02010600030101010101" pitchFamily="2" charset="-122"/>
            </a:endParaRPr>
          </a:p>
        </p:txBody>
      </p:sp>
    </p:spTree>
    <p:extLst>
      <p:ext uri="{BB962C8B-B14F-4D97-AF65-F5344CB8AC3E}">
        <p14:creationId xmlns:p14="http://schemas.microsoft.com/office/powerpoint/2010/main" val="3013235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zh-CN" smtClean="0">
              <a:ea typeface="SimSun" panose="02010600030101010101" pitchFamily="2" charset="-122"/>
            </a:endParaRPr>
          </a:p>
        </p:txBody>
      </p:sp>
      <p:sp>
        <p:nvSpPr>
          <p:cNvPr id="26627" name="Rectangle 3"/>
          <p:cNvSpPr>
            <a:spLocks noGrp="1" noChangeArrowheads="1"/>
          </p:cNvSpPr>
          <p:nvPr>
            <p:ph idx="1"/>
          </p:nvPr>
        </p:nvSpPr>
        <p:spPr/>
        <p:txBody>
          <a:bodyPr/>
          <a:lstStyle/>
          <a:p>
            <a:pPr eaLnBrk="1" hangingPunct="1"/>
            <a:r>
              <a:rPr lang="en-US" altLang="zh-CN" b="1" smtClean="0">
                <a:ea typeface="SimSun" panose="02010600030101010101" pitchFamily="2" charset="-122"/>
              </a:rPr>
              <a:t>Problems with matching : Over Matching </a:t>
            </a:r>
          </a:p>
          <a:p>
            <a:pPr lvl="1" eaLnBrk="1" hangingPunct="1"/>
            <a:r>
              <a:rPr lang="en-US" altLang="zh-CN" b="1" smtClean="0">
                <a:ea typeface="SimSun" panose="02010600030101010101" pitchFamily="2" charset="-122"/>
              </a:rPr>
              <a:t>Difficult to identify appropriate matching. </a:t>
            </a:r>
          </a:p>
          <a:p>
            <a:pPr lvl="1" eaLnBrk="1" hangingPunct="1"/>
            <a:r>
              <a:rPr lang="en-US" altLang="zh-CN" b="1" smtClean="0">
                <a:ea typeface="SimSun" panose="02010600030101010101" pitchFamily="2" charset="-122"/>
              </a:rPr>
              <a:t>To minimize the problem, more variables are not taken for matching.</a:t>
            </a:r>
          </a:p>
        </p:txBody>
      </p:sp>
    </p:spTree>
    <p:extLst>
      <p:ext uri="{BB962C8B-B14F-4D97-AF65-F5344CB8AC3E}">
        <p14:creationId xmlns:p14="http://schemas.microsoft.com/office/powerpoint/2010/main" val="250833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990600"/>
          </a:xfrm>
          <a:solidFill>
            <a:schemeClr val="accent1"/>
          </a:solidFill>
        </p:spPr>
        <p:txBody>
          <a:bodyPr/>
          <a:lstStyle/>
          <a:p>
            <a:pPr marL="838200" indent="-838200" eaLnBrk="1" hangingPunct="1"/>
            <a:r>
              <a:rPr lang="en-US" altLang="zh-CN" b="1" smtClean="0">
                <a:ea typeface="SimSun" panose="02010600030101010101" pitchFamily="2" charset="-122"/>
              </a:rPr>
              <a:t>3. Measurement of exposure</a:t>
            </a:r>
            <a:r>
              <a:rPr lang="en-US" altLang="zh-CN" smtClean="0">
                <a:ea typeface="SimSun" panose="02010600030101010101" pitchFamily="2" charset="-122"/>
              </a:rPr>
              <a:t> </a:t>
            </a:r>
          </a:p>
        </p:txBody>
      </p:sp>
      <p:sp>
        <p:nvSpPr>
          <p:cNvPr id="27651" name="Rectangle 3"/>
          <p:cNvSpPr>
            <a:spLocks noGrp="1" noChangeArrowheads="1"/>
          </p:cNvSpPr>
          <p:nvPr>
            <p:ph idx="1"/>
          </p:nvPr>
        </p:nvSpPr>
        <p:spPr>
          <a:xfrm>
            <a:off x="685800" y="1981200"/>
            <a:ext cx="7391400" cy="4114800"/>
          </a:xfrm>
        </p:spPr>
        <p:txBody>
          <a:bodyPr/>
          <a:lstStyle/>
          <a:p>
            <a:pPr lvl="1" eaLnBrk="1" hangingPunct="1"/>
            <a:r>
              <a:rPr lang="en-US" altLang="zh-CN" smtClean="0">
                <a:ea typeface="SimSun" panose="02010600030101010101" pitchFamily="2" charset="-122"/>
              </a:rPr>
              <a:t>Definitions and criteria about exposure are just as important as those used to define cases and controls. </a:t>
            </a:r>
          </a:p>
          <a:p>
            <a:pPr lvl="1" eaLnBrk="1" hangingPunct="1"/>
            <a:r>
              <a:rPr lang="en-US" altLang="zh-CN" smtClean="0">
                <a:ea typeface="SimSun" panose="02010600030101010101" pitchFamily="2" charset="-122"/>
              </a:rPr>
              <a:t>It is important to recognize that when case control studies are being used to test associations</a:t>
            </a:r>
          </a:p>
        </p:txBody>
      </p:sp>
    </p:spTree>
    <p:extLst>
      <p:ext uri="{BB962C8B-B14F-4D97-AF65-F5344CB8AC3E}">
        <p14:creationId xmlns:p14="http://schemas.microsoft.com/office/powerpoint/2010/main" val="931301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09600"/>
          </a:xfrm>
          <a:solidFill>
            <a:schemeClr val="accent1"/>
          </a:solidFill>
        </p:spPr>
        <p:txBody>
          <a:bodyPr>
            <a:normAutofit fontScale="90000"/>
          </a:bodyPr>
          <a:lstStyle/>
          <a:p>
            <a:pPr eaLnBrk="1" hangingPunct="1"/>
            <a:r>
              <a:rPr lang="en-US" altLang="zh-CN" b="1" smtClean="0">
                <a:ea typeface="SimSun" panose="02010600030101010101" pitchFamily="2" charset="-122"/>
              </a:rPr>
              <a:t>4. Analysis and interpretation</a:t>
            </a:r>
          </a:p>
        </p:txBody>
      </p:sp>
      <p:sp>
        <p:nvSpPr>
          <p:cNvPr id="28675" name="Rectangle 3"/>
          <p:cNvSpPr>
            <a:spLocks noGrp="1" noChangeArrowheads="1"/>
          </p:cNvSpPr>
          <p:nvPr>
            <p:ph idx="1"/>
          </p:nvPr>
        </p:nvSpPr>
        <p:spPr>
          <a:xfrm>
            <a:off x="685800" y="1600200"/>
            <a:ext cx="7772400" cy="4114800"/>
          </a:xfrm>
          <a:ln>
            <a:solidFill>
              <a:schemeClr val="accent1"/>
            </a:solidFill>
            <a:miter lim="800000"/>
            <a:headEnd/>
            <a:tailEnd/>
          </a:ln>
        </p:spPr>
        <p:txBody>
          <a:bodyPr/>
          <a:lstStyle/>
          <a:p>
            <a:pPr eaLnBrk="1" hangingPunct="1"/>
            <a:r>
              <a:rPr lang="en-US" altLang="zh-CN" smtClean="0">
                <a:ea typeface="SimSun" panose="02010600030101010101" pitchFamily="2" charset="-122"/>
              </a:rPr>
              <a:t>The final step of case control study is to analyze the data and interpret the results. </a:t>
            </a:r>
          </a:p>
          <a:p>
            <a:pPr eaLnBrk="1" hangingPunct="1"/>
            <a:endParaRPr lang="en-US" altLang="zh-CN" smtClean="0">
              <a:ea typeface="SimSun" panose="02010600030101010101" pitchFamily="2" charset="-122"/>
            </a:endParaRPr>
          </a:p>
          <a:p>
            <a:pPr eaLnBrk="1" hangingPunct="1"/>
            <a:r>
              <a:rPr lang="en-US" altLang="zh-CN" smtClean="0">
                <a:ea typeface="SimSun" panose="02010600030101010101" pitchFamily="2" charset="-122"/>
              </a:rPr>
              <a:t>It is used to find out: </a:t>
            </a:r>
          </a:p>
          <a:p>
            <a:pPr lvl="1" eaLnBrk="1" hangingPunct="1"/>
            <a:r>
              <a:rPr lang="en-US" altLang="zh-CN" smtClean="0">
                <a:ea typeface="SimSun" panose="02010600030101010101" pitchFamily="2" charset="-122"/>
              </a:rPr>
              <a:t>The exposure rates among cases and controls to suspected factors</a:t>
            </a:r>
          </a:p>
          <a:p>
            <a:pPr lvl="1" eaLnBrk="1" hangingPunct="1"/>
            <a:r>
              <a:rPr lang="en-US" altLang="zh-CN" smtClean="0">
                <a:ea typeface="SimSun" panose="02010600030101010101" pitchFamily="2" charset="-122"/>
              </a:rPr>
              <a:t>Estimation of disease risk associated with exposure (Odds ratio)</a:t>
            </a:r>
          </a:p>
        </p:txBody>
      </p:sp>
    </p:spTree>
    <p:extLst>
      <p:ext uri="{BB962C8B-B14F-4D97-AF65-F5344CB8AC3E}">
        <p14:creationId xmlns:p14="http://schemas.microsoft.com/office/powerpoint/2010/main" val="377673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mtClean="0">
                <a:ea typeface="SimSun" panose="02010600030101010101" pitchFamily="2" charset="-122"/>
              </a:rPr>
              <a:t>Let us consider 2x2 table </a:t>
            </a:r>
          </a:p>
        </p:txBody>
      </p:sp>
      <p:graphicFrame>
        <p:nvGraphicFramePr>
          <p:cNvPr id="33795" name="Group 3"/>
          <p:cNvGraphicFramePr>
            <a:graphicFrameLocks noGrp="1"/>
          </p:cNvGraphicFramePr>
          <p:nvPr>
            <p:ph idx="4294967295"/>
          </p:nvPr>
        </p:nvGraphicFramePr>
        <p:xfrm>
          <a:off x="1447800" y="1981200"/>
          <a:ext cx="6477000" cy="2901950"/>
        </p:xfrm>
        <a:graphic>
          <a:graphicData uri="http://schemas.openxmlformats.org/drawingml/2006/table">
            <a:tbl>
              <a:tblPr/>
              <a:tblGrid>
                <a:gridCol w="1752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636712">
                  <a:extLst>
                    <a:ext uri="{9D8B030D-6E8A-4147-A177-3AD203B41FA5}">
                      <a16:colId xmlns:a16="http://schemas.microsoft.com/office/drawing/2014/main" val="20003"/>
                    </a:ext>
                  </a:extLst>
                </a:gridCol>
              </a:tblGrid>
              <a:tr h="609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Exposures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Cases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Controls </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Total </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22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a</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b</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a+b</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3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c</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d</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C+d</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3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Total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a+c</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b+d</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a+b+c+d</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23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Exposure rates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a/a+c</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rPr>
                        <a:t>b/b+d</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chemeClr val="tx1"/>
                        </a:solidFill>
                        <a:effectLst/>
                        <a:latin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9735" name="Line 44"/>
          <p:cNvSpPr>
            <a:spLocks noChangeShapeType="1"/>
          </p:cNvSpPr>
          <p:nvPr/>
        </p:nvSpPr>
        <p:spPr bwMode="auto">
          <a:xfrm>
            <a:off x="3657600" y="2895600"/>
            <a:ext cx="76200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36" name="Line 45"/>
          <p:cNvSpPr>
            <a:spLocks noChangeShapeType="1"/>
          </p:cNvSpPr>
          <p:nvPr/>
        </p:nvSpPr>
        <p:spPr bwMode="auto">
          <a:xfrm flipV="1">
            <a:off x="3581400" y="2819400"/>
            <a:ext cx="838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98854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CN" b="1" smtClean="0">
                <a:ea typeface="SimSun" panose="02010600030101010101" pitchFamily="2" charset="-122"/>
              </a:rPr>
              <a:t>a. Exposure rates</a:t>
            </a:r>
            <a:endParaRPr lang="en-US" altLang="zh-CN" smtClean="0">
              <a:ea typeface="SimSun" panose="02010600030101010101" pitchFamily="2" charset="-122"/>
            </a:endParaRPr>
          </a:p>
        </p:txBody>
      </p:sp>
      <p:sp>
        <p:nvSpPr>
          <p:cNvPr id="30723" name="Rectangle 3"/>
          <p:cNvSpPr>
            <a:spLocks noGrp="1" noChangeArrowheads="1"/>
          </p:cNvSpPr>
          <p:nvPr>
            <p:ph idx="1"/>
          </p:nvPr>
        </p:nvSpPr>
        <p:spPr>
          <a:xfrm>
            <a:off x="457200" y="1981200"/>
            <a:ext cx="8001000" cy="4114800"/>
          </a:xfrm>
        </p:spPr>
        <p:txBody>
          <a:bodyPr/>
          <a:lstStyle/>
          <a:p>
            <a:pPr eaLnBrk="1" hangingPunct="1">
              <a:lnSpc>
                <a:spcPct val="80000"/>
              </a:lnSpc>
              <a:buFontTx/>
              <a:buNone/>
            </a:pPr>
            <a:endParaRPr lang="en-US" altLang="zh-CN" sz="2000" smtClean="0">
              <a:ea typeface="SimSun" panose="02010600030101010101" pitchFamily="2" charset="-122"/>
            </a:endParaRPr>
          </a:p>
          <a:p>
            <a:pPr eaLnBrk="1" hangingPunct="1">
              <a:lnSpc>
                <a:spcPct val="80000"/>
              </a:lnSpc>
              <a:buFontTx/>
              <a:buNone/>
            </a:pPr>
            <a:r>
              <a:rPr lang="en-US" altLang="zh-CN" sz="2000" smtClean="0">
                <a:ea typeface="SimSun" panose="02010600030101010101" pitchFamily="2" charset="-122"/>
              </a:rPr>
              <a:t>Exposure rates among cases </a:t>
            </a:r>
          </a:p>
          <a:p>
            <a:pPr eaLnBrk="1" hangingPunct="1">
              <a:lnSpc>
                <a:spcPct val="80000"/>
              </a:lnSpc>
              <a:buFontTx/>
              <a:buNone/>
            </a:pPr>
            <a:endParaRPr lang="en-US" altLang="zh-CN" sz="2000" smtClean="0">
              <a:ea typeface="SimSun" panose="02010600030101010101" pitchFamily="2" charset="-122"/>
            </a:endParaRPr>
          </a:p>
          <a:p>
            <a:pPr eaLnBrk="1" hangingPunct="1">
              <a:lnSpc>
                <a:spcPct val="80000"/>
              </a:lnSpc>
              <a:buFontTx/>
              <a:buNone/>
            </a:pPr>
            <a:endParaRPr lang="en-US" altLang="zh-CN" sz="2000" smtClean="0">
              <a:ea typeface="SimSun" panose="02010600030101010101" pitchFamily="2" charset="-122"/>
            </a:endParaRPr>
          </a:p>
          <a:p>
            <a:pPr eaLnBrk="1" hangingPunct="1">
              <a:lnSpc>
                <a:spcPct val="80000"/>
              </a:lnSpc>
              <a:buFontTx/>
              <a:buNone/>
            </a:pPr>
            <a:r>
              <a:rPr lang="en-US" altLang="zh-CN" sz="2000" smtClean="0">
                <a:ea typeface="SimSun" panose="02010600030101010101" pitchFamily="2" charset="-122"/>
              </a:rPr>
              <a:t> Thus, exposure rate among cases	= 		a/a+c</a:t>
            </a:r>
          </a:p>
          <a:p>
            <a:pPr eaLnBrk="1" hangingPunct="1">
              <a:lnSpc>
                <a:spcPct val="80000"/>
              </a:lnSpc>
              <a:buFontTx/>
              <a:buNone/>
            </a:pPr>
            <a:endParaRPr lang="en-US" altLang="zh-CN" sz="2000" smtClean="0">
              <a:ea typeface="SimSun" panose="02010600030101010101" pitchFamily="2" charset="-122"/>
            </a:endParaRPr>
          </a:p>
          <a:p>
            <a:pPr eaLnBrk="1" hangingPunct="1">
              <a:lnSpc>
                <a:spcPct val="80000"/>
              </a:lnSpc>
              <a:buFontTx/>
              <a:buNone/>
            </a:pPr>
            <a:r>
              <a:rPr lang="en-US" altLang="zh-CN" sz="2000" smtClean="0">
                <a:ea typeface="SimSun" panose="02010600030101010101" pitchFamily="2" charset="-122"/>
              </a:rPr>
              <a:t>Similarly, </a:t>
            </a:r>
          </a:p>
          <a:p>
            <a:pPr eaLnBrk="1" hangingPunct="1">
              <a:lnSpc>
                <a:spcPct val="80000"/>
              </a:lnSpc>
              <a:buFontTx/>
              <a:buNone/>
            </a:pPr>
            <a:endParaRPr lang="en-US" altLang="zh-CN" sz="2000" smtClean="0">
              <a:ea typeface="SimSun" panose="02010600030101010101" pitchFamily="2" charset="-122"/>
            </a:endParaRPr>
          </a:p>
          <a:p>
            <a:pPr eaLnBrk="1" hangingPunct="1">
              <a:lnSpc>
                <a:spcPct val="80000"/>
              </a:lnSpc>
              <a:buFontTx/>
              <a:buNone/>
            </a:pPr>
            <a:r>
              <a:rPr lang="en-US" altLang="zh-CN" sz="2000" smtClean="0">
                <a:ea typeface="SimSun" panose="02010600030101010101" pitchFamily="2" charset="-122"/>
              </a:rPr>
              <a:t>Exposure rates among controls </a:t>
            </a:r>
          </a:p>
          <a:p>
            <a:pPr eaLnBrk="1" hangingPunct="1">
              <a:lnSpc>
                <a:spcPct val="80000"/>
              </a:lnSpc>
              <a:buFontTx/>
              <a:buNone/>
            </a:pPr>
            <a:r>
              <a:rPr lang="en-US" altLang="zh-CN" sz="2000" smtClean="0">
                <a:ea typeface="SimSun" panose="02010600030101010101" pitchFamily="2" charset="-122"/>
              </a:rPr>
              <a:t>								</a:t>
            </a:r>
          </a:p>
          <a:p>
            <a:pPr eaLnBrk="1" hangingPunct="1">
              <a:lnSpc>
                <a:spcPct val="80000"/>
              </a:lnSpc>
              <a:buFontTx/>
              <a:buNone/>
            </a:pPr>
            <a:r>
              <a:rPr lang="en-US" altLang="zh-CN" sz="2000" b="1" smtClean="0">
                <a:ea typeface="SimSun" panose="02010600030101010101" pitchFamily="2" charset="-122"/>
              </a:rPr>
              <a:t>				 </a:t>
            </a:r>
            <a:endParaRPr lang="en-US" altLang="zh-CN" sz="2000" smtClean="0">
              <a:ea typeface="SimSun" panose="02010600030101010101" pitchFamily="2" charset="-122"/>
            </a:endParaRPr>
          </a:p>
          <a:p>
            <a:pPr eaLnBrk="1" hangingPunct="1">
              <a:lnSpc>
                <a:spcPct val="80000"/>
              </a:lnSpc>
            </a:pPr>
            <a:endParaRPr lang="en-US" altLang="zh-CN" sz="2000" smtClean="0">
              <a:ea typeface="SimSun" panose="02010600030101010101" pitchFamily="2" charset="-122"/>
            </a:endParaRPr>
          </a:p>
          <a:p>
            <a:pPr eaLnBrk="1" hangingPunct="1">
              <a:lnSpc>
                <a:spcPct val="80000"/>
              </a:lnSpc>
            </a:pPr>
            <a:r>
              <a:rPr lang="en-US" altLang="zh-CN" sz="2000" smtClean="0">
                <a:ea typeface="SimSun" panose="02010600030101010101" pitchFamily="2" charset="-122"/>
              </a:rPr>
              <a:t>Thus, exposure rates among controls		 = 	b/b+d</a:t>
            </a:r>
          </a:p>
        </p:txBody>
      </p:sp>
      <p:sp>
        <p:nvSpPr>
          <p:cNvPr id="30724" name="Rectangle 4"/>
          <p:cNvSpPr>
            <a:spLocks noChangeArrowheads="1"/>
          </p:cNvSpPr>
          <p:nvPr/>
        </p:nvSpPr>
        <p:spPr bwMode="auto">
          <a:xfrm>
            <a:off x="4191000" y="1905000"/>
            <a:ext cx="4114800" cy="1066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pPr>
            <a:endParaRPr lang="en-US" altLang="zh-CN" sz="2400">
              <a:ea typeface="SimSun" panose="02010600030101010101" pitchFamily="2" charset="-122"/>
            </a:endParaRPr>
          </a:p>
          <a:p>
            <a:pPr algn="ctr" eaLnBrk="1" hangingPunct="1">
              <a:lnSpc>
                <a:spcPct val="80000"/>
              </a:lnSpc>
              <a:buFontTx/>
              <a:buNone/>
            </a:pPr>
            <a:r>
              <a:rPr lang="en-US" altLang="zh-CN" sz="2400">
                <a:ea typeface="SimSun" panose="02010600030101010101" pitchFamily="2" charset="-122"/>
              </a:rPr>
              <a:t>Total no of exposed cases (a)</a:t>
            </a:r>
          </a:p>
          <a:p>
            <a:pPr algn="ctr" eaLnBrk="1" hangingPunct="1">
              <a:lnSpc>
                <a:spcPct val="80000"/>
              </a:lnSpc>
              <a:buFontTx/>
              <a:buNone/>
            </a:pPr>
            <a:endParaRPr lang="en-US" altLang="zh-CN" sz="2400">
              <a:ea typeface="SimSun" panose="02010600030101010101" pitchFamily="2" charset="-122"/>
            </a:endParaRPr>
          </a:p>
          <a:p>
            <a:pPr algn="ctr" eaLnBrk="1" hangingPunct="1">
              <a:lnSpc>
                <a:spcPct val="80000"/>
              </a:lnSpc>
              <a:buFontTx/>
              <a:buNone/>
            </a:pPr>
            <a:r>
              <a:rPr lang="en-US" altLang="zh-CN" sz="2400">
                <a:ea typeface="SimSun" panose="02010600030101010101" pitchFamily="2" charset="-122"/>
              </a:rPr>
              <a:t> Total no. of cases (a+c)</a:t>
            </a:r>
          </a:p>
          <a:p>
            <a:pPr algn="ctr" eaLnBrk="1" hangingPunct="1">
              <a:spcBef>
                <a:spcPct val="0"/>
              </a:spcBef>
              <a:buFontTx/>
              <a:buNone/>
            </a:pPr>
            <a:endParaRPr lang="en-US" altLang="zh-CN" sz="2400">
              <a:ea typeface="SimSun" panose="02010600030101010101" pitchFamily="2" charset="-122"/>
            </a:endParaRPr>
          </a:p>
        </p:txBody>
      </p:sp>
      <p:sp>
        <p:nvSpPr>
          <p:cNvPr id="30725" name="Text Box 5"/>
          <p:cNvSpPr txBox="1">
            <a:spLocks noChangeArrowheads="1"/>
          </p:cNvSpPr>
          <p:nvPr/>
        </p:nvSpPr>
        <p:spPr bwMode="auto">
          <a:xfrm>
            <a:off x="3733800" y="2209800"/>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a:t>
            </a:r>
          </a:p>
        </p:txBody>
      </p:sp>
      <p:sp>
        <p:nvSpPr>
          <p:cNvPr id="30726" name="Line 6"/>
          <p:cNvSpPr>
            <a:spLocks noChangeShapeType="1"/>
          </p:cNvSpPr>
          <p:nvPr/>
        </p:nvSpPr>
        <p:spPr bwMode="auto">
          <a:xfrm>
            <a:off x="4495800" y="23622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Rectangle 7"/>
          <p:cNvSpPr>
            <a:spLocks noChangeArrowheads="1"/>
          </p:cNvSpPr>
          <p:nvPr/>
        </p:nvSpPr>
        <p:spPr bwMode="auto">
          <a:xfrm>
            <a:off x="4114800" y="4191000"/>
            <a:ext cx="4114800" cy="1066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buFontTx/>
              <a:buNone/>
            </a:pPr>
            <a:endParaRPr lang="en-US" altLang="zh-CN" sz="2400">
              <a:ea typeface="SimSun" panose="02010600030101010101" pitchFamily="2" charset="-122"/>
            </a:endParaRPr>
          </a:p>
          <a:p>
            <a:pPr algn="ctr" eaLnBrk="1" hangingPunct="1">
              <a:lnSpc>
                <a:spcPct val="80000"/>
              </a:lnSpc>
              <a:buFontTx/>
              <a:buNone/>
            </a:pPr>
            <a:r>
              <a:rPr lang="en-US" altLang="zh-CN" sz="2400">
                <a:ea typeface="SimSun" panose="02010600030101010101" pitchFamily="2" charset="-122"/>
              </a:rPr>
              <a:t>Total no of exposed controls (b)</a:t>
            </a:r>
          </a:p>
          <a:p>
            <a:pPr algn="ctr" eaLnBrk="1" hangingPunct="1">
              <a:lnSpc>
                <a:spcPct val="80000"/>
              </a:lnSpc>
              <a:buFontTx/>
              <a:buNone/>
            </a:pPr>
            <a:endParaRPr lang="en-US" altLang="zh-CN" sz="2400">
              <a:ea typeface="SimSun" panose="02010600030101010101" pitchFamily="2" charset="-122"/>
            </a:endParaRPr>
          </a:p>
          <a:p>
            <a:pPr algn="ctr" eaLnBrk="1" hangingPunct="1">
              <a:lnSpc>
                <a:spcPct val="80000"/>
              </a:lnSpc>
              <a:buFontTx/>
              <a:buNone/>
            </a:pPr>
            <a:r>
              <a:rPr lang="en-US" altLang="zh-CN" sz="2400">
                <a:ea typeface="SimSun" panose="02010600030101010101" pitchFamily="2" charset="-122"/>
              </a:rPr>
              <a:t> Total no. of controls (b+d)</a:t>
            </a:r>
          </a:p>
          <a:p>
            <a:pPr algn="ctr" eaLnBrk="1" hangingPunct="1">
              <a:spcBef>
                <a:spcPct val="0"/>
              </a:spcBef>
              <a:buFontTx/>
              <a:buNone/>
            </a:pPr>
            <a:endParaRPr lang="en-US" altLang="zh-CN" sz="2400">
              <a:ea typeface="SimSun" panose="02010600030101010101" pitchFamily="2" charset="-122"/>
            </a:endParaRPr>
          </a:p>
        </p:txBody>
      </p:sp>
      <p:sp>
        <p:nvSpPr>
          <p:cNvPr id="30728" name="Text Box 8"/>
          <p:cNvSpPr txBox="1">
            <a:spLocks noChangeArrowheads="1"/>
          </p:cNvSpPr>
          <p:nvPr/>
        </p:nvSpPr>
        <p:spPr bwMode="auto">
          <a:xfrm>
            <a:off x="3794125" y="4419600"/>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a:t>
            </a:r>
          </a:p>
        </p:txBody>
      </p:sp>
    </p:spTree>
    <p:extLst>
      <p:ext uri="{BB962C8B-B14F-4D97-AF65-F5344CB8AC3E}">
        <p14:creationId xmlns:p14="http://schemas.microsoft.com/office/powerpoint/2010/main" val="85238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 y="3629"/>
            <a:ext cx="9064171" cy="758371"/>
          </a:xfrm>
          <a:solidFill>
            <a:schemeClr val="accent6">
              <a:lumMod val="60000"/>
              <a:lumOff val="40000"/>
            </a:schemeClr>
          </a:solidFill>
        </p:spPr>
        <p:txBody>
          <a:bodyPr>
            <a:noAutofit/>
          </a:bodyPr>
          <a:lstStyle/>
          <a:p>
            <a:r>
              <a:rPr lang="en-US" sz="4800" b="1" dirty="0" smtClean="0">
                <a:latin typeface="Times New Roman" panose="02020603050405020304" pitchFamily="18" charset="0"/>
                <a:cs typeface="Times New Roman" panose="02020603050405020304" pitchFamily="18" charset="0"/>
              </a:rPr>
              <a:t>Definition of terms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771" y="762000"/>
            <a:ext cx="5029199" cy="6096000"/>
          </a:xfrm>
          <a:ln>
            <a:solidFill>
              <a:schemeClr val="accent1"/>
            </a:solidFill>
          </a:ln>
        </p:spPr>
        <p:txBody>
          <a:bodyPr>
            <a:noAutofit/>
          </a:bodyPr>
          <a:lstStyle/>
          <a:p>
            <a:r>
              <a:rPr lang="en-US" altLang="en-US" sz="2200" b="1" dirty="0" smtClean="0">
                <a:latin typeface="Times New Roman" panose="02020603050405020304" pitchFamily="18" charset="0"/>
                <a:cs typeface="Times New Roman" panose="02020603050405020304" pitchFamily="18" charset="0"/>
              </a:rPr>
              <a:t>Cause: </a:t>
            </a:r>
            <a:r>
              <a:rPr lang="en-US" altLang="en-US" sz="2200" dirty="0">
                <a:latin typeface="Times New Roman" panose="02020603050405020304" pitchFamily="18" charset="0"/>
                <a:cs typeface="Times New Roman" panose="02020603050405020304" pitchFamily="18" charset="0"/>
              </a:rPr>
              <a:t>A cause of a disease event is an event, condition or characteristics that preceded the disease event and without which the disease would not have occurred. </a:t>
            </a:r>
          </a:p>
          <a:p>
            <a:pPr marL="0" indent="0">
              <a:buNone/>
            </a:pPr>
            <a:endParaRPr lang="en-US" altLang="en-US" sz="2200" dirty="0" smtClean="0">
              <a:latin typeface="Times New Roman" panose="02020603050405020304" pitchFamily="18" charset="0"/>
              <a:cs typeface="Times New Roman" panose="02020603050405020304" pitchFamily="18" charset="0"/>
            </a:endParaRPr>
          </a:p>
          <a:p>
            <a:r>
              <a:rPr lang="en-US" altLang="en-US" sz="2200" b="1" dirty="0">
                <a:latin typeface="Times New Roman" panose="02020603050405020304" pitchFamily="18" charset="0"/>
                <a:cs typeface="Times New Roman" panose="02020603050405020304" pitchFamily="18" charset="0"/>
              </a:rPr>
              <a:t>Risk: </a:t>
            </a:r>
            <a:r>
              <a:rPr lang="en-US" altLang="en-US" sz="2200" dirty="0">
                <a:latin typeface="Times New Roman" panose="02020603050405020304" pitchFamily="18" charset="0"/>
                <a:cs typeface="Times New Roman" panose="02020603050405020304" pitchFamily="18" charset="0"/>
              </a:rPr>
              <a:t>A probability or threat of damage,  injury, liability loss or any other negative occurrence that is caused by external or internal  vulnerabilities and that may be avoided through presumptive actions. </a:t>
            </a:r>
          </a:p>
          <a:p>
            <a:endParaRPr lang="en-US" altLang="en-US" sz="2200" dirty="0" smtClean="0">
              <a:latin typeface="Times New Roman" panose="02020603050405020304" pitchFamily="18" charset="0"/>
              <a:cs typeface="Times New Roman" panose="02020603050405020304" pitchFamily="18" charset="0"/>
            </a:endParaRPr>
          </a:p>
          <a:p>
            <a:r>
              <a:rPr lang="en-US" altLang="en-US" sz="2200" dirty="0" smtClean="0">
                <a:latin typeface="Times New Roman" panose="02020603050405020304" pitchFamily="18" charset="0"/>
                <a:cs typeface="Times New Roman" panose="02020603050405020304" pitchFamily="18" charset="0"/>
              </a:rPr>
              <a:t>Risk factors: </a:t>
            </a:r>
            <a:r>
              <a:rPr lang="en-US" sz="2200" dirty="0">
                <a:latin typeface="Times New Roman" panose="02020603050405020304" pitchFamily="18" charset="0"/>
                <a:cs typeface="Times New Roman" panose="02020603050405020304" pitchFamily="18" charset="0"/>
              </a:rPr>
              <a:t> a risk factor or determinant is a variable associated with an </a:t>
            </a:r>
            <a:r>
              <a:rPr lang="en-US" sz="2200" dirty="0" smtClean="0">
                <a:latin typeface="Times New Roman" panose="02020603050405020304" pitchFamily="18" charset="0"/>
                <a:cs typeface="Times New Roman" panose="02020603050405020304" pitchFamily="18" charset="0"/>
              </a:rPr>
              <a:t>increased risk of disease or infection. </a:t>
            </a:r>
            <a:endParaRPr lang="en-US" alt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pic>
        <p:nvPicPr>
          <p:cNvPr id="1026" name="Picture 2" descr="2,906 Risk Factors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769256"/>
            <a:ext cx="4038600" cy="608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97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09600"/>
            <a:ext cx="8686800" cy="1143000"/>
          </a:xfrm>
          <a:ln>
            <a:solidFill>
              <a:schemeClr val="accent1"/>
            </a:solidFill>
            <a:miter lim="800000"/>
            <a:headEnd/>
            <a:tailEnd/>
          </a:ln>
        </p:spPr>
        <p:txBody>
          <a:bodyPr/>
          <a:lstStyle/>
          <a:p>
            <a:pPr eaLnBrk="1" hangingPunct="1"/>
            <a:r>
              <a:rPr lang="en-US" altLang="zh-CN" sz="3200" b="1" smtClean="0">
                <a:ea typeface="SimSun" panose="02010600030101010101" pitchFamily="2" charset="-122"/>
              </a:rPr>
              <a:t>b. Estimation of Risk associated with exposure</a:t>
            </a:r>
          </a:p>
        </p:txBody>
      </p:sp>
      <p:sp>
        <p:nvSpPr>
          <p:cNvPr id="31747" name="Rectangle 3"/>
          <p:cNvSpPr>
            <a:spLocks noGrp="1" noChangeArrowheads="1"/>
          </p:cNvSpPr>
          <p:nvPr>
            <p:ph idx="1"/>
          </p:nvPr>
        </p:nvSpPr>
        <p:spPr>
          <a:xfrm>
            <a:off x="685800" y="2971800"/>
            <a:ext cx="7772400" cy="1981200"/>
          </a:xfrm>
          <a:ln>
            <a:solidFill>
              <a:schemeClr val="accent1"/>
            </a:solidFill>
            <a:miter lim="800000"/>
            <a:headEnd/>
            <a:tailEnd/>
          </a:ln>
        </p:spPr>
        <p:txBody>
          <a:bodyPr/>
          <a:lstStyle/>
          <a:p>
            <a:pPr marL="609600" indent="-609600" eaLnBrk="1" hangingPunct="1">
              <a:buFontTx/>
              <a:buNone/>
            </a:pPr>
            <a:r>
              <a:rPr lang="en-US" altLang="zh-CN" smtClean="0">
                <a:ea typeface="SimSun" panose="02010600030101010101" pitchFamily="2" charset="-122"/>
              </a:rPr>
              <a:t>  The association of an exposure and a disease is measured by calculating odds ratio.</a:t>
            </a:r>
          </a:p>
          <a:p>
            <a:pPr marL="609600" indent="-609600" eaLnBrk="1" hangingPunct="1">
              <a:buFontTx/>
              <a:buNone/>
            </a:pPr>
            <a:endParaRPr lang="en-US" altLang="zh-CN" smtClean="0">
              <a:ea typeface="SimSun" panose="02010600030101010101" pitchFamily="2" charset="-122"/>
            </a:endParaRPr>
          </a:p>
        </p:txBody>
      </p:sp>
    </p:spTree>
    <p:extLst>
      <p:ext uri="{BB962C8B-B14F-4D97-AF65-F5344CB8AC3E}">
        <p14:creationId xmlns:p14="http://schemas.microsoft.com/office/powerpoint/2010/main" val="2472181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685800" y="382588"/>
            <a:ext cx="7772400" cy="1143000"/>
          </a:xfr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n-US" altLang="zh-CN" noProof="1"/>
              <a:t>Odds Ratio</a:t>
            </a:r>
          </a:p>
        </p:txBody>
      </p:sp>
      <p:sp>
        <p:nvSpPr>
          <p:cNvPr id="32771" name="Rectangle 3"/>
          <p:cNvSpPr>
            <a:spLocks noGrp="1" noChangeArrowheads="1"/>
          </p:cNvSpPr>
          <p:nvPr>
            <p:ph idx="1"/>
          </p:nvPr>
        </p:nvSpPr>
        <p:spPr>
          <a:xfrm>
            <a:off x="685800" y="1527175"/>
            <a:ext cx="7772400" cy="4652963"/>
          </a:xfrm>
          <a:ln>
            <a:solidFill>
              <a:schemeClr val="accent1"/>
            </a:solidFill>
            <a:miter lim="800000"/>
            <a:headEnd/>
            <a:tailEnd/>
          </a:ln>
        </p:spPr>
        <p:txBody>
          <a:bodyPr/>
          <a:lstStyle/>
          <a:p>
            <a:pPr eaLnBrk="1" hangingPunct="1">
              <a:lnSpc>
                <a:spcPct val="90000"/>
              </a:lnSpc>
              <a:buFontTx/>
              <a:buNone/>
            </a:pPr>
            <a:r>
              <a:rPr lang="en-US" altLang="zh-CN" sz="2400" dirty="0" smtClean="0">
                <a:ea typeface="SimSun" panose="02010600030101010101" pitchFamily="2" charset="-122"/>
              </a:rPr>
              <a:t>  It  is the ratio of the odds of exposure among the cases to the odds in favor of exposure among the controls. It is given by: </a:t>
            </a:r>
          </a:p>
          <a:p>
            <a:pPr eaLnBrk="1" hangingPunct="1">
              <a:lnSpc>
                <a:spcPct val="90000"/>
              </a:lnSpc>
              <a:buFontTx/>
              <a:buNone/>
            </a:pPr>
            <a:r>
              <a:rPr lang="en-US" altLang="zh-CN" sz="2400" dirty="0" smtClean="0">
                <a:ea typeface="SimSun" panose="02010600030101010101" pitchFamily="2" charset="-122"/>
              </a:rPr>
              <a:t>or </a:t>
            </a:r>
          </a:p>
          <a:p>
            <a:pPr eaLnBrk="1" hangingPunct="1">
              <a:lnSpc>
                <a:spcPct val="90000"/>
              </a:lnSpc>
              <a:buFontTx/>
              <a:buNone/>
            </a:pPr>
            <a:r>
              <a:rPr lang="en-US" altLang="zh-CN" sz="2400" dirty="0" smtClean="0">
                <a:ea typeface="SimSun" panose="02010600030101010101" pitchFamily="2" charset="-122"/>
              </a:rPr>
              <a:t>OR indicates that an outcome will occur given a particular exposure, compared to the odds of the outcome occurring in the absence of that exposure. </a:t>
            </a:r>
          </a:p>
          <a:p>
            <a:pPr eaLnBrk="1" hangingPunct="1">
              <a:lnSpc>
                <a:spcPct val="90000"/>
              </a:lnSpc>
              <a:buFontTx/>
              <a:buNone/>
            </a:pPr>
            <a:endParaRPr lang="en-US" altLang="zh-CN" sz="2400" b="1" dirty="0" smtClean="0">
              <a:ea typeface="SimSun" panose="02010600030101010101" pitchFamily="2" charset="-122"/>
            </a:endParaRPr>
          </a:p>
          <a:p>
            <a:pPr eaLnBrk="1" hangingPunct="1">
              <a:lnSpc>
                <a:spcPct val="90000"/>
              </a:lnSpc>
              <a:buFontTx/>
              <a:buNone/>
            </a:pPr>
            <a:r>
              <a:rPr lang="en-US" altLang="zh-CN" sz="2400" b="1" dirty="0" smtClean="0">
                <a:ea typeface="SimSun" panose="02010600030101010101" pitchFamily="2" charset="-122"/>
              </a:rPr>
              <a:t>Odds Ratio = </a:t>
            </a:r>
          </a:p>
          <a:p>
            <a:pPr lvl="1" eaLnBrk="1" hangingPunct="1">
              <a:lnSpc>
                <a:spcPct val="90000"/>
              </a:lnSpc>
              <a:buFontTx/>
              <a:buNone/>
            </a:pPr>
            <a:r>
              <a:rPr lang="en-US" altLang="zh-CN" sz="2000" b="1" dirty="0" smtClean="0">
                <a:ea typeface="SimSun" panose="02010600030101010101" pitchFamily="2" charset="-122"/>
              </a:rPr>
              <a:t>Odds of exposure among cases /odds of exposure among controls</a:t>
            </a:r>
          </a:p>
          <a:p>
            <a:pPr eaLnBrk="1" hangingPunct="1">
              <a:lnSpc>
                <a:spcPct val="90000"/>
              </a:lnSpc>
              <a:buFontTx/>
              <a:buNone/>
            </a:pPr>
            <a:endParaRPr lang="en-US" altLang="zh-CN" sz="2400" b="1" i="1" dirty="0" smtClean="0">
              <a:solidFill>
                <a:srgbClr val="006600"/>
              </a:solidFill>
              <a:ea typeface="SimSun" panose="02010600030101010101" pitchFamily="2" charset="-122"/>
            </a:endParaRPr>
          </a:p>
          <a:p>
            <a:pPr eaLnBrk="1" hangingPunct="1">
              <a:lnSpc>
                <a:spcPct val="90000"/>
              </a:lnSpc>
              <a:buFontTx/>
              <a:buNone/>
            </a:pPr>
            <a:r>
              <a:rPr lang="en-US" altLang="zh-CN" sz="2400" b="1" i="1" dirty="0" smtClean="0">
                <a:solidFill>
                  <a:srgbClr val="006600"/>
                </a:solidFill>
                <a:ea typeface="SimSun" panose="02010600030101010101" pitchFamily="2" charset="-122"/>
              </a:rPr>
              <a:t>This determines the risk associated with particular exposure.</a:t>
            </a:r>
            <a:r>
              <a:rPr lang="en-US" altLang="zh-CN" sz="2400" b="1" i="1" dirty="0" smtClean="0">
                <a:ea typeface="SimSun" panose="02010600030101010101" pitchFamily="2" charset="-122"/>
              </a:rPr>
              <a:t> </a:t>
            </a:r>
          </a:p>
        </p:txBody>
      </p:sp>
    </p:spTree>
    <p:extLst>
      <p:ext uri="{BB962C8B-B14F-4D97-AF65-F5344CB8AC3E}">
        <p14:creationId xmlns:p14="http://schemas.microsoft.com/office/powerpoint/2010/main" val="103769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609600" y="2057400"/>
            <a:ext cx="1219200" cy="1143000"/>
          </a:xfrm>
        </p:spPr>
        <p:txBody>
          <a:bodyPr/>
          <a:lstStyle/>
          <a:p>
            <a:r>
              <a:rPr lang="en-US" altLang="zh-CN" sz="3600" smtClean="0">
                <a:ea typeface="SimSun" panose="02010600030101010101" pitchFamily="2" charset="-122"/>
              </a:rPr>
              <a:t>OR = </a:t>
            </a:r>
          </a:p>
        </p:txBody>
      </p:sp>
      <p:sp>
        <p:nvSpPr>
          <p:cNvPr id="33795" name="Content Placeholder 2"/>
          <p:cNvSpPr>
            <a:spLocks noGrp="1" noChangeArrowheads="1"/>
          </p:cNvSpPr>
          <p:nvPr>
            <p:ph idx="1"/>
          </p:nvPr>
        </p:nvSpPr>
        <p:spPr>
          <a:xfrm>
            <a:off x="1905000" y="2057400"/>
            <a:ext cx="6553200" cy="1371600"/>
          </a:xfrm>
        </p:spPr>
        <p:txBody>
          <a:bodyPr/>
          <a:lstStyle/>
          <a:p>
            <a:pPr>
              <a:buFontTx/>
              <a:buNone/>
            </a:pPr>
            <a:r>
              <a:rPr lang="en-US" altLang="zh-CN" smtClean="0">
                <a:ea typeface="SimSun" panose="02010600030101010101" pitchFamily="2" charset="-122"/>
              </a:rPr>
              <a:t>Probability of that an event will occur </a:t>
            </a:r>
          </a:p>
          <a:p>
            <a:pPr>
              <a:buFontTx/>
              <a:buNone/>
            </a:pPr>
            <a:r>
              <a:rPr lang="en-US" altLang="zh-CN" smtClean="0">
                <a:ea typeface="SimSun" panose="02010600030101010101" pitchFamily="2" charset="-122"/>
              </a:rPr>
              <a:t>Probability that event will not occur </a:t>
            </a:r>
          </a:p>
        </p:txBody>
      </p:sp>
      <p:cxnSp>
        <p:nvCxnSpPr>
          <p:cNvPr id="5" name="Straight Connector 4"/>
          <p:cNvCxnSpPr/>
          <p:nvPr/>
        </p:nvCxnSpPr>
        <p:spPr>
          <a:xfrm>
            <a:off x="1981200" y="2665413"/>
            <a:ext cx="6019800" cy="7778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839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533400" y="304800"/>
            <a:ext cx="8305800" cy="6019800"/>
          </a:xfrm>
        </p:spPr>
        <p:txBody>
          <a:bodyPr/>
          <a:lstStyle/>
          <a:p>
            <a:pPr algn="l" eaLnBrk="1" hangingPunct="1">
              <a:tabLst>
                <a:tab pos="466725" algn="l"/>
                <a:tab pos="911225" algn="l"/>
                <a:tab pos="1763713" algn="l"/>
                <a:tab pos="2290763" algn="l"/>
                <a:tab pos="3201988" algn="l"/>
                <a:tab pos="3606800" algn="l"/>
                <a:tab pos="4113213" algn="l"/>
                <a:tab pos="5026025" algn="l"/>
              </a:tabLst>
            </a:pPr>
            <a:r>
              <a:rPr lang="en-US" altLang="zh-CN" b="1" smtClean="0">
                <a:latin typeface="Arial" panose="020B0604020202020204" pitchFamily="34" charset="0"/>
                <a:ea typeface="SimSun" panose="02010600030101010101" pitchFamily="2" charset="-122"/>
              </a:rPr>
              <a:t>Analysis</a:t>
            </a:r>
          </a:p>
          <a:p>
            <a:pPr algn="l" eaLnBrk="1" hangingPunct="1">
              <a:tabLst>
                <a:tab pos="466725" algn="l"/>
                <a:tab pos="911225" algn="l"/>
                <a:tab pos="1763713" algn="l"/>
                <a:tab pos="2290763" algn="l"/>
                <a:tab pos="3201988" algn="l"/>
                <a:tab pos="3606800" algn="l"/>
                <a:tab pos="4113213" algn="l"/>
                <a:tab pos="5026025" algn="l"/>
              </a:tabLst>
            </a:pPr>
            <a:r>
              <a:rPr lang="en-US" altLang="zh-CN" b="1" smtClean="0">
                <a:latin typeface="Arial" panose="020B0604020202020204" pitchFamily="34" charset="0"/>
                <a:ea typeface="SimSun" panose="02010600030101010101" pitchFamily="2" charset="-122"/>
              </a:rPr>
              <a:t>Odds Ratio :</a:t>
            </a:r>
          </a:p>
          <a:p>
            <a:pPr algn="l" eaLnBrk="1" hangingPunct="1">
              <a:tabLst>
                <a:tab pos="466725" algn="l"/>
                <a:tab pos="911225" algn="l"/>
                <a:tab pos="1763713" algn="l"/>
                <a:tab pos="2290763" algn="l"/>
                <a:tab pos="3201988" algn="l"/>
                <a:tab pos="3606800" algn="l"/>
                <a:tab pos="4113213" algn="l"/>
                <a:tab pos="5026025" algn="l"/>
              </a:tabLst>
            </a:pPr>
            <a:endParaRPr lang="en-US" altLang="zh-CN" b="1"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sz="900" b="1"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u="sng" smtClean="0">
              <a:latin typeface="Arial" panose="020B0604020202020204" pitchFamily="34" charset="0"/>
              <a:ea typeface="SimSun" panose="02010600030101010101" pitchFamily="2" charset="-122"/>
            </a:endParaRPr>
          </a:p>
          <a:p>
            <a:pPr algn="l" eaLnBrk="1" hangingPunct="1">
              <a:tabLst>
                <a:tab pos="466725" algn="l"/>
                <a:tab pos="911225" algn="l"/>
                <a:tab pos="1763713" algn="l"/>
                <a:tab pos="2290763" algn="l"/>
                <a:tab pos="3201988" algn="l"/>
                <a:tab pos="3606800" algn="l"/>
                <a:tab pos="4113213" algn="l"/>
                <a:tab pos="5026025" algn="l"/>
              </a:tabLst>
            </a:pPr>
            <a:endParaRPr lang="en-US" altLang="zh-CN" sz="2400" b="1" smtClean="0">
              <a:latin typeface="Arial" panose="020B0604020202020204" pitchFamily="34" charset="0"/>
              <a:ea typeface="SimSun" panose="02010600030101010101" pitchFamily="2" charset="-122"/>
              <a:sym typeface="WP MathA" pitchFamily="2" charset="2"/>
            </a:endParaRPr>
          </a:p>
        </p:txBody>
      </p:sp>
      <p:graphicFrame>
        <p:nvGraphicFramePr>
          <p:cNvPr id="3" name="Table 2"/>
          <p:cNvGraphicFramePr>
            <a:graphicFrameLocks noGrp="1"/>
          </p:cNvGraphicFramePr>
          <p:nvPr>
            <p:extLst>
              <p:ext uri="{D42A27DB-BD31-4B8C-83A1-F6EECF244321}">
                <p14:modId xmlns:p14="http://schemas.microsoft.com/office/powerpoint/2010/main" val="3456254867"/>
              </p:ext>
            </p:extLst>
          </p:nvPr>
        </p:nvGraphicFramePr>
        <p:xfrm>
          <a:off x="457200" y="1676400"/>
          <a:ext cx="7924800" cy="37338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689330">
                <a:tc>
                  <a:txBody>
                    <a:bodyPr/>
                    <a:lstStyle/>
                    <a:p>
                      <a:endParaRPr lang="en-US" sz="2800" dirty="0"/>
                    </a:p>
                  </a:txBody>
                  <a:tcPr>
                    <a:solidFill>
                      <a:srgbClr val="FF0000"/>
                    </a:solidFill>
                  </a:tcPr>
                </a:tc>
                <a:tc>
                  <a:txBody>
                    <a:bodyPr/>
                    <a:lstStyle/>
                    <a:p>
                      <a:r>
                        <a:rPr lang="en-US" sz="2800" dirty="0"/>
                        <a:t>Cases</a:t>
                      </a:r>
                    </a:p>
                  </a:txBody>
                  <a:tcPr>
                    <a:solidFill>
                      <a:srgbClr val="FF0000"/>
                    </a:solidFill>
                  </a:tcPr>
                </a:tc>
                <a:tc>
                  <a:txBody>
                    <a:bodyPr/>
                    <a:lstStyle/>
                    <a:p>
                      <a:r>
                        <a:rPr lang="en-US" sz="2800" dirty="0"/>
                        <a:t>Controls </a:t>
                      </a:r>
                    </a:p>
                  </a:txBody>
                  <a:tcPr>
                    <a:solidFill>
                      <a:srgbClr val="FF0000"/>
                    </a:solidFill>
                  </a:tcPr>
                </a:tc>
                <a:tc>
                  <a:txBody>
                    <a:bodyPr/>
                    <a:lstStyle/>
                    <a:p>
                      <a:endParaRPr lang="en-US" sz="2800" dirty="0"/>
                    </a:p>
                  </a:txBody>
                  <a:tcPr>
                    <a:solidFill>
                      <a:srgbClr val="FF0000"/>
                    </a:solidFill>
                  </a:tcPr>
                </a:tc>
                <a:extLst>
                  <a:ext uri="{0D108BD9-81ED-4DB2-BD59-A6C34878D82A}">
                    <a16:rowId xmlns:a16="http://schemas.microsoft.com/office/drawing/2014/main" val="10000"/>
                  </a:ext>
                </a:extLst>
              </a:tr>
              <a:tr h="1189801">
                <a:tc>
                  <a:txBody>
                    <a:bodyPr/>
                    <a:lstStyle/>
                    <a:p>
                      <a:r>
                        <a:rPr lang="en-US" sz="2800" dirty="0"/>
                        <a:t>Exposures +</a:t>
                      </a:r>
                    </a:p>
                  </a:txBody>
                  <a:tcPr>
                    <a:solidFill>
                      <a:srgbClr val="92D050"/>
                    </a:solidFill>
                  </a:tcPr>
                </a:tc>
                <a:tc>
                  <a:txBody>
                    <a:bodyPr/>
                    <a:lstStyle/>
                    <a:p>
                      <a:pPr algn="ctr"/>
                      <a:r>
                        <a:rPr lang="en-US" sz="2800" dirty="0"/>
                        <a:t>a</a:t>
                      </a:r>
                    </a:p>
                  </a:txBody>
                  <a:tcPr>
                    <a:solidFill>
                      <a:schemeClr val="accent2">
                        <a:lumMod val="60000"/>
                        <a:lumOff val="40000"/>
                      </a:schemeClr>
                    </a:solidFill>
                  </a:tcPr>
                </a:tc>
                <a:tc>
                  <a:txBody>
                    <a:bodyPr/>
                    <a:lstStyle/>
                    <a:p>
                      <a:pPr algn="ctr"/>
                      <a:r>
                        <a:rPr lang="en-US" sz="2800" dirty="0"/>
                        <a:t>b</a:t>
                      </a:r>
                    </a:p>
                  </a:txBody>
                  <a:tcPr/>
                </a:tc>
                <a:tc>
                  <a:txBody>
                    <a:bodyPr/>
                    <a:lstStyle/>
                    <a:p>
                      <a:pPr algn="ctr"/>
                      <a:r>
                        <a:rPr lang="en-US" sz="2800" dirty="0" err="1"/>
                        <a:t>a+b</a:t>
                      </a:r>
                      <a:endParaRPr lang="en-US" sz="2800" dirty="0"/>
                    </a:p>
                  </a:txBody>
                  <a:tcPr>
                    <a:solidFill>
                      <a:schemeClr val="accent5">
                        <a:lumMod val="50000"/>
                      </a:schemeClr>
                    </a:solidFill>
                  </a:tcPr>
                </a:tc>
                <a:extLst>
                  <a:ext uri="{0D108BD9-81ED-4DB2-BD59-A6C34878D82A}">
                    <a16:rowId xmlns:a16="http://schemas.microsoft.com/office/drawing/2014/main" val="10001"/>
                  </a:ext>
                </a:extLst>
              </a:tr>
              <a:tr h="1165339">
                <a:tc>
                  <a:txBody>
                    <a:bodyPr/>
                    <a:lstStyle/>
                    <a:p>
                      <a:r>
                        <a:rPr lang="en-US" sz="2800" dirty="0"/>
                        <a:t>Exposure - </a:t>
                      </a:r>
                    </a:p>
                  </a:txBody>
                  <a:tcPr>
                    <a:solidFill>
                      <a:srgbClr val="92D050"/>
                    </a:solidFill>
                  </a:tcPr>
                </a:tc>
                <a:tc>
                  <a:txBody>
                    <a:bodyPr/>
                    <a:lstStyle/>
                    <a:p>
                      <a:pPr algn="ctr"/>
                      <a:r>
                        <a:rPr lang="en-US" sz="2800" dirty="0"/>
                        <a:t>c</a:t>
                      </a:r>
                    </a:p>
                  </a:txBody>
                  <a:tcPr>
                    <a:solidFill>
                      <a:schemeClr val="accent2">
                        <a:lumMod val="60000"/>
                        <a:lumOff val="40000"/>
                      </a:schemeClr>
                    </a:solidFill>
                  </a:tcPr>
                </a:tc>
                <a:tc>
                  <a:txBody>
                    <a:bodyPr/>
                    <a:lstStyle/>
                    <a:p>
                      <a:pPr algn="ctr"/>
                      <a:r>
                        <a:rPr lang="en-US" sz="2800" dirty="0"/>
                        <a:t>d</a:t>
                      </a:r>
                    </a:p>
                  </a:txBody>
                  <a:tcPr/>
                </a:tc>
                <a:tc>
                  <a:txBody>
                    <a:bodyPr/>
                    <a:lstStyle/>
                    <a:p>
                      <a:pPr algn="ctr"/>
                      <a:r>
                        <a:rPr lang="en-US" sz="2800" dirty="0" err="1"/>
                        <a:t>c+d</a:t>
                      </a:r>
                      <a:endParaRPr lang="en-US" sz="2800" dirty="0"/>
                    </a:p>
                  </a:txBody>
                  <a:tcPr>
                    <a:solidFill>
                      <a:schemeClr val="accent5">
                        <a:lumMod val="50000"/>
                      </a:schemeClr>
                    </a:solidFill>
                  </a:tcPr>
                </a:tc>
                <a:extLst>
                  <a:ext uri="{0D108BD9-81ED-4DB2-BD59-A6C34878D82A}">
                    <a16:rowId xmlns:a16="http://schemas.microsoft.com/office/drawing/2014/main" val="10002"/>
                  </a:ext>
                </a:extLst>
              </a:tr>
              <a:tr h="689330">
                <a:tc>
                  <a:txBody>
                    <a:bodyPr/>
                    <a:lstStyle/>
                    <a:p>
                      <a:r>
                        <a:rPr lang="en-US" sz="2800" dirty="0"/>
                        <a:t>Total</a:t>
                      </a:r>
                      <a:r>
                        <a:rPr lang="en-US" sz="2800" baseline="0" dirty="0"/>
                        <a:t> </a:t>
                      </a:r>
                      <a:endParaRPr lang="en-US" sz="2800" dirty="0"/>
                    </a:p>
                  </a:txBody>
                  <a:tcPr>
                    <a:solidFill>
                      <a:srgbClr val="92D050"/>
                    </a:solidFill>
                  </a:tcPr>
                </a:tc>
                <a:tc>
                  <a:txBody>
                    <a:bodyPr/>
                    <a:lstStyle/>
                    <a:p>
                      <a:pPr algn="ctr"/>
                      <a:r>
                        <a:rPr lang="en-US" sz="2800" dirty="0" err="1"/>
                        <a:t>a+c</a:t>
                      </a:r>
                      <a:endParaRPr lang="en-US" sz="2800" dirty="0"/>
                    </a:p>
                  </a:txBody>
                  <a:tcPr>
                    <a:solidFill>
                      <a:schemeClr val="accent2">
                        <a:lumMod val="60000"/>
                        <a:lumOff val="40000"/>
                      </a:schemeClr>
                    </a:solidFill>
                  </a:tcPr>
                </a:tc>
                <a:tc>
                  <a:txBody>
                    <a:bodyPr/>
                    <a:lstStyle/>
                    <a:p>
                      <a:pPr algn="ctr"/>
                      <a:r>
                        <a:rPr lang="en-US" sz="2800" dirty="0" err="1"/>
                        <a:t>b</a:t>
                      </a:r>
                      <a:r>
                        <a:rPr lang="en-US" sz="2800" dirty="0" err="1" smtClean="0"/>
                        <a:t>+d</a:t>
                      </a:r>
                      <a:endParaRPr lang="en-US" sz="2800" dirty="0"/>
                    </a:p>
                  </a:txBody>
                  <a:tcPr/>
                </a:tc>
                <a:tc>
                  <a:txBody>
                    <a:bodyPr/>
                    <a:lstStyle/>
                    <a:p>
                      <a:pPr algn="ctr"/>
                      <a:r>
                        <a:rPr lang="en-US" sz="2800" dirty="0"/>
                        <a:t>n</a:t>
                      </a:r>
                    </a:p>
                  </a:txBody>
                  <a:tcPr>
                    <a:solidFill>
                      <a:schemeClr val="accent5">
                        <a:lumMod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5229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914400"/>
            <a:ext cx="7772400" cy="5105400"/>
          </a:xfrm>
        </p:spPr>
        <p:txBody>
          <a:bodyPr/>
          <a:lstStyle/>
          <a:p>
            <a:pPr algn="l" eaLnBrk="1" hangingPunct="1"/>
            <a:r>
              <a:rPr lang="en-US" altLang="zh-CN" sz="2400" b="1" smtClean="0">
                <a:latin typeface="Arial" panose="020B0604020202020204" pitchFamily="34" charset="0"/>
                <a:ea typeface="SimSun" panose="02010600030101010101" pitchFamily="2" charset="-122"/>
                <a:sym typeface="Monotype Sorts" pitchFamily="2" charset="2"/>
              </a:rPr>
              <a:t>Odds of exposure among cases 							a / a+c			</a:t>
            </a:r>
            <a:br>
              <a:rPr lang="en-US" altLang="zh-CN" sz="2400" b="1" smtClean="0">
                <a:latin typeface="Arial" panose="020B0604020202020204" pitchFamily="34" charset="0"/>
                <a:ea typeface="SimSun" panose="02010600030101010101" pitchFamily="2" charset="-122"/>
                <a:sym typeface="Monotype Sorts" pitchFamily="2" charset="2"/>
              </a:rPr>
            </a:br>
            <a:r>
              <a:rPr lang="en-US" altLang="zh-CN" sz="2400" b="1" smtClean="0">
                <a:latin typeface="Arial" panose="020B0604020202020204" pitchFamily="34" charset="0"/>
                <a:ea typeface="SimSun" panose="02010600030101010101" pitchFamily="2" charset="-122"/>
                <a:sym typeface="Monotype Sorts" pitchFamily="2" charset="2"/>
              </a:rPr>
              <a:t>				c / a+c</a:t>
            </a:r>
            <a:br>
              <a:rPr lang="en-US" altLang="zh-CN" sz="2400" b="1" smtClean="0">
                <a:latin typeface="Arial" panose="020B0604020202020204" pitchFamily="34" charset="0"/>
                <a:ea typeface="SimSun" panose="02010600030101010101" pitchFamily="2" charset="-122"/>
                <a:sym typeface="Monotype Sorts" pitchFamily="2" charset="2"/>
              </a:rPr>
            </a:br>
            <a:r>
              <a:rPr lang="en-US" altLang="zh-CN" sz="2400" b="1" smtClean="0">
                <a:latin typeface="Arial" panose="020B0604020202020204" pitchFamily="34" charset="0"/>
                <a:ea typeface="SimSun" panose="02010600030101010101" pitchFamily="2" charset="-122"/>
                <a:sym typeface="Monotype Sorts" pitchFamily="2" charset="2"/>
              </a:rPr>
              <a:t/>
            </a:r>
            <a:br>
              <a:rPr lang="en-US" altLang="zh-CN" sz="2400" b="1" smtClean="0">
                <a:latin typeface="Arial" panose="020B0604020202020204" pitchFamily="34" charset="0"/>
                <a:ea typeface="SimSun" panose="02010600030101010101" pitchFamily="2" charset="-122"/>
                <a:sym typeface="Monotype Sorts" pitchFamily="2" charset="2"/>
              </a:rPr>
            </a:br>
            <a:r>
              <a:rPr lang="en-US" altLang="zh-CN" sz="2400" b="1" smtClean="0">
                <a:latin typeface="Arial" panose="020B0604020202020204" pitchFamily="34" charset="0"/>
                <a:ea typeface="SimSun" panose="02010600030101010101" pitchFamily="2" charset="-122"/>
                <a:sym typeface="WP MathA" pitchFamily="2" charset="2"/>
              </a:rPr>
              <a:t>Odds that a control is exposed</a:t>
            </a:r>
            <a:br>
              <a:rPr lang="en-US" altLang="zh-CN" sz="2400" b="1" smtClean="0">
                <a:latin typeface="Arial" panose="020B0604020202020204" pitchFamily="34" charset="0"/>
                <a:ea typeface="SimSun" panose="02010600030101010101" pitchFamily="2" charset="-122"/>
                <a:sym typeface="WP MathA" pitchFamily="2" charset="2"/>
              </a:rPr>
            </a:br>
            <a:r>
              <a:rPr lang="en-US" altLang="zh-CN" sz="2400" b="1" smtClean="0">
                <a:latin typeface="Arial" panose="020B0604020202020204" pitchFamily="34" charset="0"/>
                <a:ea typeface="SimSun" panose="02010600030101010101" pitchFamily="2" charset="-122"/>
                <a:sym typeface="WP MathA" pitchFamily="2" charset="2"/>
              </a:rPr>
              <a:t>			b / b+d</a:t>
            </a:r>
            <a:br>
              <a:rPr lang="en-US" altLang="zh-CN" sz="2400" b="1" smtClean="0">
                <a:latin typeface="Arial" panose="020B0604020202020204" pitchFamily="34" charset="0"/>
                <a:ea typeface="SimSun" panose="02010600030101010101" pitchFamily="2" charset="-122"/>
                <a:sym typeface="WP MathA" pitchFamily="2" charset="2"/>
              </a:rPr>
            </a:br>
            <a:r>
              <a:rPr lang="en-US" altLang="zh-CN" sz="2400" b="1" smtClean="0">
                <a:latin typeface="Arial" panose="020B0604020202020204" pitchFamily="34" charset="0"/>
                <a:ea typeface="SimSun" panose="02010600030101010101" pitchFamily="2" charset="-122"/>
                <a:sym typeface="WP MathA" pitchFamily="2" charset="2"/>
              </a:rPr>
              <a:t>			d / b+d</a:t>
            </a:r>
            <a:br>
              <a:rPr lang="en-US" altLang="zh-CN" sz="2400" b="1" smtClean="0">
                <a:latin typeface="Arial" panose="020B0604020202020204" pitchFamily="34" charset="0"/>
                <a:ea typeface="SimSun" panose="02010600030101010101" pitchFamily="2" charset="-122"/>
                <a:sym typeface="WP MathA" pitchFamily="2" charset="2"/>
              </a:rPr>
            </a:br>
            <a:r>
              <a:rPr lang="en-US" altLang="zh-CN" sz="2400" b="1" smtClean="0">
                <a:latin typeface="Arial" panose="020B0604020202020204" pitchFamily="34" charset="0"/>
                <a:ea typeface="SimSun" panose="02010600030101010101" pitchFamily="2" charset="-122"/>
                <a:sym typeface="WP MathA" pitchFamily="2" charset="2"/>
              </a:rPr>
              <a:t>	</a:t>
            </a:r>
            <a:br>
              <a:rPr lang="en-US" altLang="zh-CN" sz="2400" b="1" smtClean="0">
                <a:latin typeface="Arial" panose="020B0604020202020204" pitchFamily="34" charset="0"/>
                <a:ea typeface="SimSun" panose="02010600030101010101" pitchFamily="2" charset="-122"/>
                <a:sym typeface="WP MathA" pitchFamily="2" charset="2"/>
              </a:rPr>
            </a:br>
            <a:endParaRPr lang="en-US" altLang="zh-CN" sz="2400" b="1" smtClean="0">
              <a:latin typeface="Arial" panose="020B0604020202020204" pitchFamily="34" charset="0"/>
              <a:ea typeface="SimSun" panose="02010600030101010101" pitchFamily="2" charset="-122"/>
              <a:sym typeface="WP MathA" pitchFamily="2" charset="2"/>
            </a:endParaRPr>
          </a:p>
        </p:txBody>
      </p:sp>
      <p:sp>
        <p:nvSpPr>
          <p:cNvPr id="36867" name="Line 3"/>
          <p:cNvSpPr>
            <a:spLocks noChangeShapeType="1"/>
          </p:cNvSpPr>
          <p:nvPr/>
        </p:nvSpPr>
        <p:spPr bwMode="auto">
          <a:xfrm>
            <a:off x="3352800" y="40386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8" name="Line 4"/>
          <p:cNvSpPr>
            <a:spLocks noChangeShapeType="1"/>
          </p:cNvSpPr>
          <p:nvPr/>
        </p:nvSpPr>
        <p:spPr bwMode="auto">
          <a:xfrm>
            <a:off x="3505200" y="25654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1301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5575"/>
            <a:ext cx="7772400" cy="633413"/>
          </a:xfrm>
          <a:ln>
            <a:solidFill>
              <a:schemeClr val="accent1"/>
            </a:solidFill>
            <a:miter lim="800000"/>
            <a:headEnd/>
            <a:tailEnd/>
          </a:ln>
        </p:spPr>
        <p:txBody>
          <a:bodyPr>
            <a:normAutofit fontScale="90000"/>
          </a:bodyPr>
          <a:lstStyle/>
          <a:p>
            <a:pPr algn="l" eaLnBrk="1" hangingPunct="1"/>
            <a:r>
              <a:rPr lang="en-US" altLang="zh-CN" smtClean="0">
                <a:ea typeface="SimSun" panose="02010600030101010101" pitchFamily="2" charset="-122"/>
              </a:rPr>
              <a:t>Contd.....</a:t>
            </a:r>
          </a:p>
        </p:txBody>
      </p:sp>
      <p:sp>
        <p:nvSpPr>
          <p:cNvPr id="38915" name="Rectangle 3"/>
          <p:cNvSpPr>
            <a:spLocks noGrp="1" noChangeArrowheads="1"/>
          </p:cNvSpPr>
          <p:nvPr>
            <p:ph idx="1"/>
          </p:nvPr>
        </p:nvSpPr>
        <p:spPr>
          <a:xfrm>
            <a:off x="685800" y="847725"/>
            <a:ext cx="7772400" cy="4114800"/>
          </a:xfrm>
        </p:spPr>
        <p:txBody>
          <a:bodyPr/>
          <a:lstStyle/>
          <a:p>
            <a:pPr marL="0" indent="0" eaLnBrk="1" hangingPunct="1">
              <a:buFontTx/>
              <a:buNone/>
            </a:pPr>
            <a:r>
              <a:rPr lang="en-US" altLang="zh-CN" smtClean="0">
                <a:ea typeface="SimSun" panose="02010600030101010101" pitchFamily="2" charset="-122"/>
              </a:rPr>
              <a:t>Odds ratio</a:t>
            </a:r>
          </a:p>
        </p:txBody>
      </p:sp>
      <p:sp>
        <p:nvSpPr>
          <p:cNvPr id="38916" name="Rectangle 4"/>
          <p:cNvSpPr>
            <a:spLocks noChangeArrowheads="1"/>
          </p:cNvSpPr>
          <p:nvPr/>
        </p:nvSpPr>
        <p:spPr bwMode="auto">
          <a:xfrm>
            <a:off x="3730625" y="1000125"/>
            <a:ext cx="4724400" cy="1524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zh-CN" sz="2400">
              <a:ea typeface="SimSun" panose="02010600030101010101" pitchFamily="2" charset="-122"/>
            </a:endParaRPr>
          </a:p>
          <a:p>
            <a:pPr algn="ctr" eaLnBrk="1" hangingPunct="1">
              <a:spcBef>
                <a:spcPct val="0"/>
              </a:spcBef>
              <a:buFontTx/>
              <a:buNone/>
            </a:pPr>
            <a:endParaRPr lang="en-US" altLang="zh-CN" sz="2400">
              <a:ea typeface="SimSun" panose="02010600030101010101" pitchFamily="2" charset="-122"/>
            </a:endParaRPr>
          </a:p>
          <a:p>
            <a:pPr algn="ctr" eaLnBrk="1" hangingPunct="1">
              <a:spcBef>
                <a:spcPct val="0"/>
              </a:spcBef>
              <a:buFontTx/>
              <a:buNone/>
            </a:pPr>
            <a:r>
              <a:rPr lang="en-US" altLang="zh-CN" sz="2400">
                <a:ea typeface="SimSun" panose="02010600030101010101" pitchFamily="2" charset="-122"/>
              </a:rPr>
              <a:t>Odds of exposure among cases</a:t>
            </a:r>
          </a:p>
          <a:p>
            <a:pPr algn="ctr" eaLnBrk="1" hangingPunct="1">
              <a:spcBef>
                <a:spcPct val="0"/>
              </a:spcBef>
              <a:buFontTx/>
              <a:buNone/>
            </a:pPr>
            <a:endParaRPr lang="en-US" altLang="zh-CN" sz="2400">
              <a:ea typeface="SimSun" panose="02010600030101010101" pitchFamily="2" charset="-122"/>
            </a:endParaRPr>
          </a:p>
          <a:p>
            <a:pPr algn="ctr" eaLnBrk="1" hangingPunct="1">
              <a:spcBef>
                <a:spcPct val="0"/>
              </a:spcBef>
              <a:buFontTx/>
              <a:buNone/>
            </a:pPr>
            <a:endParaRPr lang="en-US" altLang="zh-CN" sz="2400">
              <a:ea typeface="SimSun" panose="02010600030101010101" pitchFamily="2" charset="-122"/>
            </a:endParaRPr>
          </a:p>
          <a:p>
            <a:pPr algn="ctr" eaLnBrk="1" hangingPunct="1">
              <a:spcBef>
                <a:spcPct val="0"/>
              </a:spcBef>
              <a:buFontTx/>
              <a:buNone/>
            </a:pPr>
            <a:r>
              <a:rPr lang="en-US" altLang="zh-CN" sz="2400">
                <a:ea typeface="SimSun" panose="02010600030101010101" pitchFamily="2" charset="-122"/>
              </a:rPr>
              <a:t>Odds of exposure among controls </a:t>
            </a:r>
          </a:p>
          <a:p>
            <a:pPr algn="ctr" eaLnBrk="1" hangingPunct="1">
              <a:spcBef>
                <a:spcPct val="0"/>
              </a:spcBef>
              <a:buFontTx/>
              <a:buNone/>
            </a:pPr>
            <a:endParaRPr lang="en-US" altLang="zh-CN" sz="2400">
              <a:ea typeface="SimSun" panose="02010600030101010101" pitchFamily="2" charset="-122"/>
            </a:endParaRPr>
          </a:p>
          <a:p>
            <a:pPr algn="ctr" eaLnBrk="1" hangingPunct="1">
              <a:spcBef>
                <a:spcPct val="0"/>
              </a:spcBef>
              <a:buFontTx/>
              <a:buNone/>
            </a:pPr>
            <a:r>
              <a:rPr lang="en-US" altLang="zh-CN" sz="2400">
                <a:ea typeface="SimSun" panose="02010600030101010101" pitchFamily="2" charset="-122"/>
              </a:rPr>
              <a:t> </a:t>
            </a:r>
          </a:p>
        </p:txBody>
      </p:sp>
      <p:sp>
        <p:nvSpPr>
          <p:cNvPr id="38917" name="Line 5"/>
          <p:cNvSpPr>
            <a:spLocks noChangeShapeType="1"/>
          </p:cNvSpPr>
          <p:nvPr/>
        </p:nvSpPr>
        <p:spPr bwMode="auto">
          <a:xfrm>
            <a:off x="4191000" y="17526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Text Box 6"/>
          <p:cNvSpPr txBox="1">
            <a:spLocks noChangeArrowheads="1"/>
          </p:cNvSpPr>
          <p:nvPr/>
        </p:nvSpPr>
        <p:spPr bwMode="auto">
          <a:xfrm>
            <a:off x="3184525" y="13462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 </a:t>
            </a:r>
          </a:p>
        </p:txBody>
      </p:sp>
      <p:sp>
        <p:nvSpPr>
          <p:cNvPr id="38919" name="Rectangle 7"/>
          <p:cNvSpPr>
            <a:spLocks noChangeArrowheads="1"/>
          </p:cNvSpPr>
          <p:nvPr/>
        </p:nvSpPr>
        <p:spPr bwMode="auto">
          <a:xfrm>
            <a:off x="3727450" y="2971800"/>
            <a:ext cx="4727575"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2400">
                <a:ea typeface="SimSun" panose="02010600030101010101" pitchFamily="2" charset="-122"/>
              </a:rPr>
              <a:t>OR= 	  a/c</a:t>
            </a:r>
          </a:p>
          <a:p>
            <a:pPr algn="ctr" eaLnBrk="1" hangingPunct="1">
              <a:spcBef>
                <a:spcPct val="0"/>
              </a:spcBef>
              <a:buFontTx/>
              <a:buNone/>
            </a:pPr>
            <a:r>
              <a:rPr lang="en-US" altLang="zh-CN" sz="2400">
                <a:ea typeface="SimSun" panose="02010600030101010101" pitchFamily="2" charset="-122"/>
              </a:rPr>
              <a:t>	b/d</a:t>
            </a:r>
          </a:p>
        </p:txBody>
      </p:sp>
      <p:sp>
        <p:nvSpPr>
          <p:cNvPr id="38920" name="Line 8"/>
          <p:cNvSpPr>
            <a:spLocks noChangeShapeType="1"/>
          </p:cNvSpPr>
          <p:nvPr/>
        </p:nvSpPr>
        <p:spPr bwMode="auto">
          <a:xfrm>
            <a:off x="5786438" y="36195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Text Box 9"/>
          <p:cNvSpPr txBox="1">
            <a:spLocks noChangeArrowheads="1"/>
          </p:cNvSpPr>
          <p:nvPr/>
        </p:nvSpPr>
        <p:spPr bwMode="auto">
          <a:xfrm>
            <a:off x="6781800" y="3390900"/>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400">
                <a:ea typeface="SimSun" panose="02010600030101010101" pitchFamily="2" charset="-122"/>
              </a:rPr>
              <a:t>= ad/bc</a:t>
            </a:r>
          </a:p>
        </p:txBody>
      </p:sp>
      <p:sp>
        <p:nvSpPr>
          <p:cNvPr id="36873" name="Rectangle 10"/>
          <p:cNvSpPr/>
          <p:nvPr/>
        </p:nvSpPr>
        <p:spPr>
          <a:xfrm>
            <a:off x="606425" y="4489450"/>
            <a:ext cx="7848600" cy="1200150"/>
          </a:xfrm>
          <a:prstGeom prst="rect">
            <a:avLst/>
          </a:prstGeom>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r>
              <a:rPr lang="en-US" altLang="zh-CN" b="1" noProof="1"/>
              <a:t>Interpretation </a:t>
            </a:r>
            <a:endParaRPr lang="en-US" altLang="zh-CN" noProof="1"/>
          </a:p>
          <a:p>
            <a:pPr algn="ctr" eaLnBrk="1" hangingPunct="1">
              <a:defRPr/>
            </a:pPr>
            <a:r>
              <a:rPr lang="en-US" altLang="zh-CN" noProof="1"/>
              <a:t>indicates that the cases were ….. times (more/less)likely than the controls have exposed to particular factor.  </a:t>
            </a:r>
          </a:p>
        </p:txBody>
      </p:sp>
      <p:sp>
        <p:nvSpPr>
          <p:cNvPr id="2" name="Text Box 1"/>
          <p:cNvSpPr txBox="1"/>
          <p:nvPr/>
        </p:nvSpPr>
        <p:spPr>
          <a:xfrm>
            <a:off x="320675" y="5953125"/>
            <a:ext cx="8542338" cy="552450"/>
          </a:xfrm>
          <a:prstGeom prst="rect">
            <a:avLst/>
          </a:prstGeom>
          <a:solidFill>
            <a:schemeClr val="accent2">
              <a:lumMod val="20000"/>
              <a:lumOff val="80000"/>
            </a:schemeClr>
          </a:solidFill>
        </p:spPr>
        <p:txBody>
          <a:bodyPr>
            <a:spAutoFit/>
          </a:bodyPr>
          <a:lstStyle/>
          <a:p>
            <a:pPr algn="ctr" eaLnBrk="1" fontAlgn="auto" hangingPunct="1">
              <a:lnSpc>
                <a:spcPct val="75000"/>
              </a:lnSpc>
              <a:spcAft>
                <a:spcPts val="0"/>
              </a:spcAft>
              <a:buFont typeface="Arial" panose="020B0604020202020204" pitchFamily="34" charset="0"/>
              <a:buNone/>
              <a:defRPr/>
            </a:pPr>
            <a:r>
              <a:rPr lang="en-US" sz="2000" i="1" noProof="1">
                <a:effectLst>
                  <a:outerShdw blurRad="38100" dist="38100" dir="2700000" algn="tl">
                    <a:srgbClr val="C0C0C0"/>
                  </a:outerShdw>
                </a:effectLst>
                <a:latin typeface="Arial" panose="020B0604020202020204" pitchFamily="34" charset="0"/>
                <a:sym typeface="+mn-ea"/>
              </a:rPr>
              <a:t>Note: Odds Ratio is equivalent to Relative Risk (RR) when the disease is rare.</a:t>
            </a:r>
          </a:p>
        </p:txBody>
      </p:sp>
    </p:spTree>
    <p:extLst>
      <p:ext uri="{BB962C8B-B14F-4D97-AF65-F5344CB8AC3E}">
        <p14:creationId xmlns:p14="http://schemas.microsoft.com/office/powerpoint/2010/main" val="4143919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a:solidFill>
            <a:schemeClr val="accent6"/>
          </a:solidFill>
        </p:spPr>
        <p:txBody>
          <a:bodyPr>
            <a:noAutofit/>
          </a:bodyPr>
          <a:lstStyle/>
          <a:p>
            <a:r>
              <a:rPr lang="en-US" altLang="en-US" sz="2800" b="1" dirty="0" smtClean="0"/>
              <a:t>Estimation </a:t>
            </a:r>
            <a:r>
              <a:rPr lang="en-US" altLang="en-US" sz="2800" b="1" dirty="0"/>
              <a:t>and quantification of strengthens of </a:t>
            </a:r>
            <a:r>
              <a:rPr lang="en-US" altLang="en-US" sz="2800" b="1" dirty="0" smtClean="0"/>
              <a:t>association in case control study</a:t>
            </a:r>
            <a:endParaRPr lang="en-US" sz="2800" b="1" dirty="0"/>
          </a:p>
        </p:txBody>
      </p:sp>
      <p:sp>
        <p:nvSpPr>
          <p:cNvPr id="3" name="Content Placeholder 2"/>
          <p:cNvSpPr>
            <a:spLocks noGrp="1"/>
          </p:cNvSpPr>
          <p:nvPr>
            <p:ph idx="1"/>
          </p:nvPr>
        </p:nvSpPr>
        <p:spPr>
          <a:xfrm>
            <a:off x="152400" y="1371600"/>
            <a:ext cx="8839200" cy="5486400"/>
          </a:xfrm>
          <a:ln>
            <a:solidFill>
              <a:schemeClr val="tx1"/>
            </a:solidFill>
          </a:ln>
        </p:spPr>
        <p:txBody>
          <a:bodyPr>
            <a:normAutofit fontScale="77500" lnSpcReduction="20000"/>
          </a:bodyPr>
          <a:lstStyle/>
          <a:p>
            <a:r>
              <a:rPr lang="en-US" dirty="0"/>
              <a:t>The </a:t>
            </a:r>
            <a:r>
              <a:rPr lang="en-US" b="1" dirty="0"/>
              <a:t>odds ratio</a:t>
            </a:r>
            <a:r>
              <a:rPr lang="en-US" dirty="0"/>
              <a:t> is the “measure of association” for a case-control study. It quantifies the relationship between an exposure </a:t>
            </a:r>
            <a:r>
              <a:rPr lang="en-US" dirty="0" smtClean="0"/>
              <a:t>and </a:t>
            </a:r>
            <a:r>
              <a:rPr lang="en-US" dirty="0"/>
              <a:t>a </a:t>
            </a:r>
            <a:r>
              <a:rPr lang="en-US" dirty="0" smtClean="0"/>
              <a:t>disease/outcome </a:t>
            </a:r>
            <a:r>
              <a:rPr lang="en-US" dirty="0"/>
              <a:t>in a case-control study</a:t>
            </a:r>
            <a:r>
              <a:rPr lang="en-US" dirty="0" smtClean="0"/>
              <a:t>. </a:t>
            </a:r>
            <a:r>
              <a:rPr lang="en-US" dirty="0"/>
              <a:t>The odds ratio tells us how many times higher (or lower) the odds of exposure to a factor is among cases than among controls</a:t>
            </a:r>
            <a:r>
              <a:rPr lang="en-US" dirty="0" smtClean="0"/>
              <a:t>. </a:t>
            </a:r>
          </a:p>
          <a:p>
            <a:endParaRPr lang="en-US" dirty="0" smtClean="0"/>
          </a:p>
          <a:p>
            <a:r>
              <a:rPr lang="en-US" dirty="0" smtClean="0"/>
              <a:t>The </a:t>
            </a:r>
            <a:r>
              <a:rPr lang="en-US" dirty="0"/>
              <a:t>odds ratio (OR) is a measure of how strongly an event is associated with exposure.</a:t>
            </a:r>
            <a:endParaRPr lang="en-US" dirty="0" smtClean="0"/>
          </a:p>
          <a:p>
            <a:endParaRPr lang="en-US" dirty="0"/>
          </a:p>
          <a:p>
            <a:r>
              <a:rPr lang="en-US" dirty="0" smtClean="0"/>
              <a:t>Example: </a:t>
            </a:r>
          </a:p>
          <a:p>
            <a:pPr lvl="1"/>
            <a:r>
              <a:rPr lang="en-US" dirty="0" smtClean="0"/>
              <a:t>In </a:t>
            </a:r>
            <a:r>
              <a:rPr lang="en-US" dirty="0"/>
              <a:t>the case-control study conducted by Doll and Hill, there were 120 females. There were 60 females with lung cancer, and 41 of these admitted to smoking. There were 60 females without cancer, and 28 of these admitted to smoking. Calculate the odds ratio for the association between smoking and lung cancer in women, rounding off to two decimal places. Also, think about how you would interpret this odds ratio in a sentence.</a:t>
            </a:r>
          </a:p>
        </p:txBody>
      </p:sp>
    </p:spTree>
    <p:extLst>
      <p:ext uri="{BB962C8B-B14F-4D97-AF65-F5344CB8AC3E}">
        <p14:creationId xmlns:p14="http://schemas.microsoft.com/office/powerpoint/2010/main" val="1208458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685800"/>
          </a:xfrm>
          <a:solidFill>
            <a:schemeClr val="accent6">
              <a:lumMod val="20000"/>
              <a:lumOff val="80000"/>
            </a:schemeClr>
          </a:solidFill>
        </p:spPr>
        <p:txBody>
          <a:bodyPr>
            <a:normAutofit/>
          </a:bodyPr>
          <a:lstStyle/>
          <a:p>
            <a:pPr algn="l"/>
            <a:r>
              <a:rPr lang="en-US" sz="3600" dirty="0" err="1" smtClean="0"/>
              <a:t>Contd</a:t>
            </a:r>
            <a:r>
              <a:rPr lang="en-US" sz="3600" dirty="0" smtClean="0"/>
              <a:t>….</a:t>
            </a:r>
            <a:endParaRPr lang="en-US" sz="3600" dirty="0"/>
          </a:p>
        </p:txBody>
      </p:sp>
      <p:sp>
        <p:nvSpPr>
          <p:cNvPr id="3" name="Content Placeholder 2"/>
          <p:cNvSpPr>
            <a:spLocks noGrp="1"/>
          </p:cNvSpPr>
          <p:nvPr>
            <p:ph idx="1"/>
          </p:nvPr>
        </p:nvSpPr>
        <p:spPr>
          <a:xfrm>
            <a:off x="76200" y="772886"/>
            <a:ext cx="8915400" cy="5856514"/>
          </a:xfrm>
          <a:ln>
            <a:solidFill>
              <a:schemeClr val="tx1"/>
            </a:solidFill>
          </a:ln>
        </p:spPr>
        <p:txBody>
          <a:bodyPr>
            <a:normAutofit fontScale="70000" lnSpcReduction="20000"/>
          </a:bodyPr>
          <a:lstStyle/>
          <a:p>
            <a:pPr marL="457200" lvl="1" indent="-282575">
              <a:buNone/>
            </a:pPr>
            <a:r>
              <a:rPr lang="en-US" sz="4000" dirty="0">
                <a:latin typeface="Times New Roman" panose="02020603050405020304" pitchFamily="18" charset="0"/>
                <a:cs typeface="Times New Roman" panose="02020603050405020304" pitchFamily="18" charset="0"/>
              </a:rPr>
              <a:t>An odds ratio of…. </a:t>
            </a:r>
            <a:endParaRPr lang="en-US" sz="4000"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1.0 </a:t>
            </a:r>
            <a:r>
              <a:rPr lang="en-US" dirty="0">
                <a:latin typeface="Times New Roman" panose="02020603050405020304" pitchFamily="18" charset="0"/>
                <a:cs typeface="Times New Roman" panose="02020603050405020304" pitchFamily="18" charset="0"/>
              </a:rPr>
              <a:t>(or close to 1.0) indicates that the odds of exposure among case-patients are the same as, or similar to, the odds of exposure among controls. The exposure is not associated with the disease. </a:t>
            </a: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Greater </a:t>
            </a:r>
            <a:r>
              <a:rPr lang="en-US" dirty="0">
                <a:latin typeface="Times New Roman" panose="02020603050405020304" pitchFamily="18" charset="0"/>
                <a:cs typeface="Times New Roman" panose="02020603050405020304" pitchFamily="18" charset="0"/>
              </a:rPr>
              <a:t>than 1.0 indicates that the odds of exposure among case-patients are greater than the odds of exposure among controls. The exposure might be a risk factor for the disease. </a:t>
            </a: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Less </a:t>
            </a:r>
            <a:r>
              <a:rPr lang="en-US" dirty="0">
                <a:latin typeface="Times New Roman" panose="02020603050405020304" pitchFamily="18" charset="0"/>
                <a:cs typeface="Times New Roman" panose="02020603050405020304" pitchFamily="18" charset="0"/>
              </a:rPr>
              <a:t>than 1.0 indicates that the odds of exposure among case-patients are lower than the odds of exposure among controls. The </a:t>
            </a:r>
            <a:r>
              <a:rPr lang="en-US" dirty="0" smtClean="0">
                <a:latin typeface="Times New Roman" panose="02020603050405020304" pitchFamily="18" charset="0"/>
                <a:cs typeface="Times New Roman" panose="02020603050405020304" pitchFamily="18" charset="0"/>
              </a:rPr>
              <a:t>exposure </a:t>
            </a:r>
            <a:r>
              <a:rPr lang="en-US" dirty="0">
                <a:latin typeface="Times New Roman" panose="02020603050405020304" pitchFamily="18" charset="0"/>
                <a:cs typeface="Times New Roman" panose="02020603050405020304" pitchFamily="18" charset="0"/>
              </a:rPr>
              <a:t>might be a protective factor against the disease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magnitude of the odds ratio is called the “strength of the association.” The further away an odds ratio is from 1.0, the more likely it is that the relationship between the exposure and the disease is causal. For example, an odds ratio of 1.2 is above 1.0, but is not a strong association. An odds ratio of 10 suggests a stronger association.</a:t>
            </a:r>
          </a:p>
        </p:txBody>
      </p:sp>
    </p:spTree>
    <p:extLst>
      <p:ext uri="{BB962C8B-B14F-4D97-AF65-F5344CB8AC3E}">
        <p14:creationId xmlns:p14="http://schemas.microsoft.com/office/powerpoint/2010/main" val="3362182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658"/>
            <a:ext cx="8991600" cy="576942"/>
          </a:xfrm>
          <a:solidFill>
            <a:schemeClr val="accent6">
              <a:lumMod val="20000"/>
              <a:lumOff val="80000"/>
            </a:schemeClr>
          </a:solidFill>
        </p:spPr>
        <p:txBody>
          <a:bodyPr>
            <a:normAutofit fontScale="90000"/>
          </a:bodyPr>
          <a:lstStyle/>
          <a:p>
            <a:r>
              <a:rPr lang="en-US" altLang="en-US" dirty="0" smtClean="0"/>
              <a:t>Nested </a:t>
            </a:r>
            <a:r>
              <a:rPr lang="en-US" altLang="en-US" dirty="0"/>
              <a:t>case control study</a:t>
            </a:r>
            <a:endParaRPr lang="en-US" dirty="0"/>
          </a:p>
        </p:txBody>
      </p:sp>
      <p:pic>
        <p:nvPicPr>
          <p:cNvPr id="1026" name="Picture 2" descr="NESTED CASE CONTROL STUDY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12122" b="16667"/>
          <a:stretch/>
        </p:blipFill>
        <p:spPr bwMode="auto">
          <a:xfrm>
            <a:off x="4038600" y="3200400"/>
            <a:ext cx="5029200" cy="3581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Nested case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64110"/>
            <a:ext cx="3913853" cy="36176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685799"/>
            <a:ext cx="8991600" cy="2402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200" dirty="0" smtClean="0">
                <a:solidFill>
                  <a:schemeClr val="tx1"/>
                </a:solidFill>
              </a:rPr>
              <a:t>A </a:t>
            </a:r>
            <a:r>
              <a:rPr lang="en-US" sz="2200" dirty="0">
                <a:solidFill>
                  <a:schemeClr val="tx1"/>
                </a:solidFill>
              </a:rPr>
              <a:t>nested case–control study is a variation of a case–control study in which cases and controls are drawn from the population in a fully enumerated cohort</a:t>
            </a:r>
            <a:r>
              <a:rPr lang="en-US" sz="2200" dirty="0" smtClean="0">
                <a:solidFill>
                  <a:schemeClr val="tx1"/>
                </a:solidFill>
              </a:rPr>
              <a:t>.</a:t>
            </a:r>
          </a:p>
          <a:p>
            <a:pPr marL="342900" indent="-342900" algn="just">
              <a:buFont typeface="Arial" panose="020B0604020202020204" pitchFamily="34" charset="0"/>
              <a:buChar char="•"/>
            </a:pPr>
            <a:endParaRPr lang="en-US" sz="2200" dirty="0">
              <a:solidFill>
                <a:schemeClr val="tx1"/>
              </a:solidFill>
            </a:endParaRPr>
          </a:p>
          <a:p>
            <a:pPr marL="342900" indent="-342900" algn="just">
              <a:buFont typeface="Arial" panose="020B0604020202020204" pitchFamily="34" charset="0"/>
              <a:buChar char="•"/>
            </a:pPr>
            <a:r>
              <a:rPr lang="en-US" sz="2200" dirty="0" smtClean="0">
                <a:solidFill>
                  <a:schemeClr val="tx1"/>
                </a:solidFill>
              </a:rPr>
              <a:t>A </a:t>
            </a:r>
            <a:r>
              <a:rPr lang="en-US" sz="2200" dirty="0">
                <a:solidFill>
                  <a:schemeClr val="tx1"/>
                </a:solidFill>
              </a:rPr>
              <a:t>nested case-control study design involves the selection of several healthy controls for each case, typically from those still under observation at the time when the case developed the disease</a:t>
            </a:r>
          </a:p>
        </p:txBody>
      </p:sp>
    </p:spTree>
    <p:extLst>
      <p:ext uri="{BB962C8B-B14F-4D97-AF65-F5344CB8AC3E}">
        <p14:creationId xmlns:p14="http://schemas.microsoft.com/office/powerpoint/2010/main" val="3642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 y="0"/>
            <a:ext cx="9151257" cy="838200"/>
          </a:xfrm>
          <a:solidFill>
            <a:schemeClr val="accent6">
              <a:lumMod val="60000"/>
              <a:lumOff val="40000"/>
            </a:schemeClr>
          </a:solidFill>
        </p:spPr>
        <p:txBody>
          <a:bodyPr>
            <a:normAutofit/>
          </a:bodyPr>
          <a:lstStyle/>
          <a:p>
            <a:r>
              <a:rPr lang="en-US" altLang="en-US" sz="3600" b="1" dirty="0"/>
              <a:t>Estimation of </a:t>
            </a:r>
            <a:r>
              <a:rPr lang="en-US" altLang="en-US" sz="3600" b="1" dirty="0" smtClean="0"/>
              <a:t>outcome/s </a:t>
            </a:r>
            <a:r>
              <a:rPr lang="en-US" altLang="en-US" sz="3600" b="1" dirty="0"/>
              <a:t>due to the exposure</a:t>
            </a:r>
            <a:endParaRPr lang="en-US" dirty="0"/>
          </a:p>
        </p:txBody>
      </p:sp>
      <p:sp>
        <p:nvSpPr>
          <p:cNvPr id="3" name="Content Placeholder 2"/>
          <p:cNvSpPr>
            <a:spLocks noGrp="1"/>
          </p:cNvSpPr>
          <p:nvPr>
            <p:ph idx="1"/>
          </p:nvPr>
        </p:nvSpPr>
        <p:spPr>
          <a:xfrm>
            <a:off x="0" y="854982"/>
            <a:ext cx="3733800" cy="5850618"/>
          </a:xfrm>
          <a:ln>
            <a:solidFill>
              <a:schemeClr val="accent1"/>
            </a:solidFill>
          </a:ln>
        </p:spPr>
        <p:txBody>
          <a:bodyPr>
            <a:normAutofit fontScale="85000" lnSpcReduction="20000"/>
          </a:bodyPr>
          <a:lstStyle/>
          <a:p>
            <a:r>
              <a:rPr lang="en-US" dirty="0"/>
              <a:t>In epidemiology, </a:t>
            </a:r>
            <a:r>
              <a:rPr lang="en-US" dirty="0" smtClean="0"/>
              <a:t>investigators are </a:t>
            </a:r>
            <a:r>
              <a:rPr lang="en-US" dirty="0"/>
              <a:t>interested in measuring or assessing the relationship of exposure with a disease or an outcome</a:t>
            </a:r>
            <a:r>
              <a:rPr lang="en-US" dirty="0" smtClean="0"/>
              <a:t>.</a:t>
            </a:r>
          </a:p>
          <a:p>
            <a:endParaRPr lang="en-US" dirty="0" smtClean="0"/>
          </a:p>
          <a:p>
            <a:r>
              <a:rPr lang="en-US" dirty="0" smtClean="0"/>
              <a:t>A </a:t>
            </a:r>
            <a:r>
              <a:rPr lang="en-US" dirty="0"/>
              <a:t>common task in epidemiology is to quantify the strength of association between exposures (‘risk factors’) and disease outcomes.</a:t>
            </a:r>
            <a:endParaRPr lang="en-US" dirty="0" smtClean="0"/>
          </a:p>
          <a:p>
            <a:endParaRPr lang="en-US" altLang="en-US" dirty="0"/>
          </a:p>
          <a:p>
            <a:endParaRPr lang="en-US" altLang="en-US" dirty="0"/>
          </a:p>
          <a:p>
            <a:endParaRPr lang="en-US" dirty="0"/>
          </a:p>
        </p:txBody>
      </p:sp>
      <p:pic>
        <p:nvPicPr>
          <p:cNvPr id="37890" name="Picture 2" descr="An external file that holds a picture, illustration, etc.&#10;Object name is bmjopen-2019-031031f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887638"/>
            <a:ext cx="5410201" cy="589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381000"/>
            <a:ext cx="8229600" cy="1143000"/>
          </a:xfrm>
          <a:solidFill>
            <a:schemeClr val="accent6">
              <a:lumMod val="60000"/>
              <a:lumOff val="40000"/>
            </a:schemeClr>
          </a:solidFill>
        </p:spPr>
        <p:txBody>
          <a:bodyPr/>
          <a:lstStyle/>
          <a:p>
            <a:pPr eaLnBrk="1" hangingPunct="1">
              <a:defRPr/>
            </a:pPr>
            <a:r>
              <a:rPr lang="en-US" sz="3400" dirty="0" smtClean="0"/>
              <a:t>RISK FACTORS</a:t>
            </a:r>
          </a:p>
        </p:txBody>
      </p:sp>
      <p:sp>
        <p:nvSpPr>
          <p:cNvPr id="76803" name="Rectangle 3"/>
          <p:cNvSpPr>
            <a:spLocks noGrp="1" noChangeArrowheads="1"/>
          </p:cNvSpPr>
          <p:nvPr>
            <p:ph type="body" idx="1"/>
          </p:nvPr>
        </p:nvSpPr>
        <p:spPr>
          <a:xfrm>
            <a:off x="384630" y="1600200"/>
            <a:ext cx="8229600" cy="4525963"/>
          </a:xfrm>
          <a:ln>
            <a:solidFill>
              <a:schemeClr val="accent1"/>
            </a:solidFill>
          </a:ln>
        </p:spPr>
        <p:txBody>
          <a:bodyPr>
            <a:normAutofit fontScale="85000" lnSpcReduction="10000"/>
          </a:bodyPr>
          <a:lstStyle/>
          <a:p>
            <a:pPr eaLnBrk="1" hangingPunct="1">
              <a:defRPr/>
            </a:pPr>
            <a:r>
              <a:rPr lang="en-US" dirty="0" smtClean="0"/>
              <a:t>The definite agent for many disease have not been identified like cancer, coronary heart disease, peptic ulcer, and mental illness do not have definite agents. </a:t>
            </a:r>
          </a:p>
          <a:p>
            <a:pPr eaLnBrk="1" hangingPunct="1">
              <a:buFont typeface="Wingdings" panose="05000000000000000000" pitchFamily="2" charset="2"/>
              <a:buNone/>
              <a:defRPr/>
            </a:pPr>
            <a:endParaRPr lang="en-US" dirty="0" smtClean="0"/>
          </a:p>
          <a:p>
            <a:pPr eaLnBrk="1" hangingPunct="1">
              <a:defRPr/>
            </a:pPr>
            <a:r>
              <a:rPr lang="en-US" dirty="0" smtClean="0"/>
              <a:t>Risk factor is an attribute or exposure significantly associated with the development of disease. </a:t>
            </a:r>
          </a:p>
          <a:p>
            <a:pPr>
              <a:defRPr/>
            </a:pPr>
            <a:endParaRPr lang="en-US" dirty="0" smtClean="0"/>
          </a:p>
          <a:p>
            <a:pPr>
              <a:defRPr/>
            </a:pPr>
            <a:r>
              <a:rPr lang="en-US" dirty="0" smtClean="0"/>
              <a:t>In </a:t>
            </a:r>
            <a:r>
              <a:rPr lang="en-US" dirty="0"/>
              <a:t>other word,   these are  the determinants that can be modified by intervention thereby reducing the possibility of occurrence disease or specific outcome</a:t>
            </a:r>
          </a:p>
          <a:p>
            <a:pPr eaLnBrk="1" hangingPunct="1">
              <a:defRPr/>
            </a:pPr>
            <a:endParaRPr lang="en-US" dirty="0" smtClean="0"/>
          </a:p>
        </p:txBody>
      </p:sp>
    </p:spTree>
    <p:extLst>
      <p:ext uri="{BB962C8B-B14F-4D97-AF65-F5344CB8AC3E}">
        <p14:creationId xmlns:p14="http://schemas.microsoft.com/office/powerpoint/2010/main" val="1691419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815975"/>
            <a:ext cx="2971800" cy="5029200"/>
          </a:xfrm>
          <a:ln>
            <a:solidFill>
              <a:schemeClr val="accent1"/>
            </a:solidFill>
          </a:ln>
        </p:spPr>
        <p:txBody>
          <a:bodyPr>
            <a:normAutofit fontScale="90000"/>
          </a:bodyPr>
          <a:lstStyle/>
          <a:p>
            <a:pPr algn="l" eaLnBrk="1" hangingPunct="1"/>
            <a:r>
              <a:rPr lang="en-US" altLang="en-US" sz="3200" b="1" dirty="0" smtClean="0"/>
              <a:t/>
            </a:r>
            <a:br>
              <a:rPr lang="en-US" altLang="en-US" sz="3200" b="1" dirty="0" smtClean="0"/>
            </a:br>
            <a:r>
              <a:rPr lang="en-US" altLang="en-US" sz="3200" b="1" dirty="0" smtClean="0"/>
              <a:t>Cohort study is another important analytical study to refute or prove the existence of an association between suspected cause and disease. </a:t>
            </a:r>
          </a:p>
        </p:txBody>
      </p:sp>
      <p:pic>
        <p:nvPicPr>
          <p:cNvPr id="68610" name="Picture 2" descr="Cohort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15975"/>
            <a:ext cx="5334000" cy="5050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543" y="76200"/>
            <a:ext cx="8617858"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rPr>
              <a:t>Contd</a:t>
            </a:r>
            <a:r>
              <a:rPr lang="en-US" sz="3200"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560833388"/>
      </p:ext>
    </p:extLst>
  </p:cSld>
  <p:clrMapOvr>
    <a:masterClrMapping/>
  </p:clrMapOvr>
  <p:transition>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85800"/>
          </a:xfrm>
          <a:solidFill>
            <a:schemeClr val="accent1"/>
          </a:solidFill>
          <a:ln>
            <a:solidFill>
              <a:schemeClr val="accent1"/>
            </a:solidFill>
            <a:miter lim="800000"/>
            <a:headEnd/>
            <a:tailEnd/>
          </a:ln>
        </p:spPr>
        <p:txBody>
          <a:bodyPr>
            <a:normAutofit fontScale="90000"/>
          </a:bodyPr>
          <a:lstStyle/>
          <a:p>
            <a:pPr eaLnBrk="1" hangingPunct="1"/>
            <a:r>
              <a:rPr lang="en-US" altLang="en-US" sz="4000" smtClean="0"/>
              <a:t>FEATURES  OF  COHORT  STUDY</a:t>
            </a:r>
          </a:p>
        </p:txBody>
      </p:sp>
      <p:sp>
        <p:nvSpPr>
          <p:cNvPr id="7171" name="Rectangle 3"/>
          <p:cNvSpPr>
            <a:spLocks noGrp="1" noChangeArrowheads="1"/>
          </p:cNvSpPr>
          <p:nvPr>
            <p:ph type="body" idx="1"/>
          </p:nvPr>
        </p:nvSpPr>
        <p:spPr>
          <a:xfrm>
            <a:off x="304800" y="1295400"/>
            <a:ext cx="8382000" cy="4572000"/>
          </a:xfrm>
          <a:ln>
            <a:solidFill>
              <a:schemeClr val="accent1"/>
            </a:solidFill>
          </a:ln>
        </p:spPr>
        <p:txBody>
          <a:bodyPr/>
          <a:lstStyle/>
          <a:p>
            <a:pPr marL="609600" indent="-609600" algn="just" eaLnBrk="1" hangingPunct="1">
              <a:buFontTx/>
              <a:buNone/>
            </a:pPr>
            <a:r>
              <a:rPr lang="en-US" altLang="en-US" dirty="0" smtClean="0"/>
              <a:t>	1. The prospect (future effect)  of a suspected cause is studied.  – </a:t>
            </a:r>
            <a:r>
              <a:rPr lang="en-US" altLang="en-US" b="1" i="1" dirty="0" smtClean="0"/>
              <a:t>Prospective study</a:t>
            </a:r>
          </a:p>
          <a:p>
            <a:pPr marL="609600" indent="-609600" algn="just" eaLnBrk="1" hangingPunct="1">
              <a:buFontTx/>
              <a:buNone/>
            </a:pPr>
            <a:endParaRPr lang="en-US" altLang="en-US" sz="1000" b="1" i="1" dirty="0" smtClean="0"/>
          </a:p>
          <a:p>
            <a:pPr marL="609600" indent="-609600" algn="just" eaLnBrk="1" hangingPunct="1">
              <a:buFontTx/>
              <a:buNone/>
            </a:pPr>
            <a:r>
              <a:rPr lang="en-US" altLang="en-US" dirty="0" smtClean="0"/>
              <a:t>	2. This study proceeds forward from cause to effect. – </a:t>
            </a:r>
            <a:r>
              <a:rPr lang="en-US" altLang="en-US" b="1" i="1" dirty="0" smtClean="0"/>
              <a:t>Forward looking study</a:t>
            </a:r>
          </a:p>
          <a:p>
            <a:pPr marL="609600" indent="-609600" algn="just" eaLnBrk="1" hangingPunct="1">
              <a:buFontTx/>
              <a:buNone/>
            </a:pPr>
            <a:endParaRPr lang="en-US" altLang="en-US" sz="1000" b="1" i="1" dirty="0" smtClean="0"/>
          </a:p>
          <a:p>
            <a:pPr marL="609600" indent="-609600" algn="just" eaLnBrk="1" hangingPunct="1">
              <a:buFontTx/>
              <a:buNone/>
            </a:pPr>
            <a:r>
              <a:rPr lang="en-US" altLang="en-US" dirty="0" smtClean="0"/>
              <a:t>	3. The study groups are observed over a period of time. – </a:t>
            </a:r>
            <a:r>
              <a:rPr lang="en-US" altLang="en-US" b="1" i="1" dirty="0" smtClean="0"/>
              <a:t>Longitudinal study</a:t>
            </a:r>
          </a:p>
        </p:txBody>
      </p:sp>
    </p:spTree>
    <p:extLst>
      <p:ext uri="{BB962C8B-B14F-4D97-AF65-F5344CB8AC3E}">
        <p14:creationId xmlns:p14="http://schemas.microsoft.com/office/powerpoint/2010/main" val="79190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7171">
                                            <p:bg/>
                                          </p:spTgt>
                                        </p:tgtEl>
                                        <p:attrNameLst>
                                          <p:attrName>style.opacity</p:attrName>
                                        </p:attrNameLst>
                                      </p:cBhvr>
                                      <p:to>
                                        <p:strVal val="0.25"/>
                                      </p:to>
                                    </p:set>
                                    <p:animEffect filter="image" prLst="opacity: 0.25">
                                      <p:cBhvr rctx="IE">
                                        <p:cTn id="7" dur="indefinite"/>
                                        <p:tgtEl>
                                          <p:spTgt spid="7171">
                                            <p:bg/>
                                          </p:spTgt>
                                        </p:tgtEl>
                                      </p:cBhvr>
                                    </p:animEffect>
                                  </p:childTnLst>
                                </p:cTn>
                              </p:par>
                              <p:par>
                                <p:cTn id="8" presetID="9" presetClass="emph" presetSubtype="0" grpId="0" nodeType="withEffect">
                                  <p:stCondLst>
                                    <p:cond delay="0"/>
                                  </p:stCondLst>
                                  <p:childTnLst>
                                    <p:set>
                                      <p:cBhvr rctx="PPT">
                                        <p:cTn id="9" dur="indefinite"/>
                                        <p:tgtEl>
                                          <p:spTgt spid="7171">
                                            <p:txEl>
                                              <p:pRg st="0" end="0"/>
                                            </p:txEl>
                                          </p:spTgt>
                                        </p:tgtEl>
                                        <p:attrNameLst>
                                          <p:attrName>style.opacity</p:attrName>
                                        </p:attrNameLst>
                                      </p:cBhvr>
                                      <p:to>
                                        <p:strVal val="0.25"/>
                                      </p:to>
                                    </p:set>
                                    <p:animEffect filter="image" prLst="opacity: 0.25">
                                      <p:cBhvr rctx="IE">
                                        <p:cTn id="10" dur="indefinite"/>
                                        <p:tgtEl>
                                          <p:spTgt spid="7171">
                                            <p:txEl>
                                              <p:pRg st="0" end="0"/>
                                            </p:txEl>
                                          </p:spTgt>
                                        </p:tgtEl>
                                      </p:cBhvr>
                                    </p:animEffect>
                                  </p:childTnLst>
                                </p:cTn>
                              </p:par>
                              <p:par>
                                <p:cTn id="11" presetID="9" presetClass="emph" presetSubtype="0" grpId="0" nodeType="withEffect">
                                  <p:stCondLst>
                                    <p:cond delay="0"/>
                                  </p:stCondLst>
                                  <p:childTnLst>
                                    <p:set>
                                      <p:cBhvr rctx="PPT">
                                        <p:cTn id="12" dur="indefinite"/>
                                        <p:tgtEl>
                                          <p:spTgt spid="7171">
                                            <p:txEl>
                                              <p:pRg st="2" end="2"/>
                                            </p:txEl>
                                          </p:spTgt>
                                        </p:tgtEl>
                                        <p:attrNameLst>
                                          <p:attrName>style.opacity</p:attrName>
                                        </p:attrNameLst>
                                      </p:cBhvr>
                                      <p:to>
                                        <p:strVal val="0.25"/>
                                      </p:to>
                                    </p:set>
                                    <p:animEffect filter="image" prLst="opacity: 0.25">
                                      <p:cBhvr rctx="IE">
                                        <p:cTn id="13" dur="indefinite"/>
                                        <p:tgtEl>
                                          <p:spTgt spid="7171">
                                            <p:txEl>
                                              <p:pRg st="2" end="2"/>
                                            </p:txEl>
                                          </p:spTgt>
                                        </p:tgtEl>
                                      </p:cBhvr>
                                    </p:animEffect>
                                  </p:childTnLst>
                                </p:cTn>
                              </p:par>
                              <p:par>
                                <p:cTn id="14" presetID="9" presetClass="emph" presetSubtype="0" grpId="0" nodeType="withEffect">
                                  <p:stCondLst>
                                    <p:cond delay="0"/>
                                  </p:stCondLst>
                                  <p:childTnLst>
                                    <p:set>
                                      <p:cBhvr rctx="PPT">
                                        <p:cTn id="15" dur="indefinite"/>
                                        <p:tgtEl>
                                          <p:spTgt spid="7171">
                                            <p:txEl>
                                              <p:pRg st="4" end="4"/>
                                            </p:txEl>
                                          </p:spTgt>
                                        </p:tgtEl>
                                        <p:attrNameLst>
                                          <p:attrName>style.opacity</p:attrName>
                                        </p:attrNameLst>
                                      </p:cBhvr>
                                      <p:to>
                                        <p:strVal val="0.25"/>
                                      </p:to>
                                    </p:set>
                                    <p:animEffect filter="image" prLst="opacity: 0.25">
                                      <p:cBhvr rctx="IE">
                                        <p:cTn id="16" dur="indefinite"/>
                                        <p:tgtEl>
                                          <p:spTgt spid="717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7171">
                                            <p:bg/>
                                          </p:spTgt>
                                        </p:tgtEl>
                                        <p:attrNameLst>
                                          <p:attrName>style.opacity</p:attrName>
                                        </p:attrNameLst>
                                      </p:cBhvr>
                                      <p:to>
                                        <p:strVal val="1.0"/>
                                      </p:to>
                                    </p:set>
                                    <p:animEffect filter="image" prLst="opacity: 1.0">
                                      <p:cBhvr rctx="IE">
                                        <p:cTn id="21" dur="indefinite"/>
                                        <p:tgtEl>
                                          <p:spTgt spid="7171">
                                            <p:bg/>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7171">
                                            <p:txEl>
                                              <p:pRg st="0" end="0"/>
                                            </p:txEl>
                                          </p:spTgt>
                                        </p:tgtEl>
                                        <p:attrNameLst>
                                          <p:attrName>style.opacity</p:attrName>
                                        </p:attrNameLst>
                                      </p:cBhvr>
                                      <p:to>
                                        <p:strVal val="1.0"/>
                                      </p:to>
                                    </p:set>
                                    <p:animEffect filter="image" prLst="opacity: 1.0">
                                      <p:cBhvr rctx="IE">
                                        <p:cTn id="26" dur="indefinite"/>
                                        <p:tgtEl>
                                          <p:spTgt spid="717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mph" presetSubtype="0" grpId="1" nodeType="clickEffect">
                                  <p:stCondLst>
                                    <p:cond delay="0"/>
                                  </p:stCondLst>
                                  <p:endCondLst>
                                    <p:cond evt="onNext" delay="0">
                                      <p:tgtEl>
                                        <p:sldTgt/>
                                      </p:tgtEl>
                                    </p:cond>
                                  </p:endCondLst>
                                  <p:childTnLst>
                                    <p:set>
                                      <p:cBhvr rctx="PPT">
                                        <p:cTn id="30" dur="indefinite"/>
                                        <p:tgtEl>
                                          <p:spTgt spid="7171">
                                            <p:txEl>
                                              <p:pRg st="2" end="2"/>
                                            </p:txEl>
                                          </p:spTgt>
                                        </p:tgtEl>
                                        <p:attrNameLst>
                                          <p:attrName>style.opacity</p:attrName>
                                        </p:attrNameLst>
                                      </p:cBhvr>
                                      <p:to>
                                        <p:strVal val="1.0"/>
                                      </p:to>
                                    </p:set>
                                    <p:animEffect filter="image" prLst="opacity: 1.0">
                                      <p:cBhvr rctx="IE">
                                        <p:cTn id="31" dur="indefinite"/>
                                        <p:tgtEl>
                                          <p:spTgt spid="717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7171">
                                            <p:txEl>
                                              <p:pRg st="4" end="4"/>
                                            </p:txEl>
                                          </p:spTgt>
                                        </p:tgtEl>
                                        <p:attrNameLst>
                                          <p:attrName>style.opacity</p:attrName>
                                        </p:attrNameLst>
                                      </p:cBhvr>
                                      <p:to>
                                        <p:strVal val="1.0"/>
                                      </p:to>
                                    </p:set>
                                    <p:animEffect filter="image" prLst="opacity: 1.0">
                                      <p:cBhvr rctx="IE">
                                        <p:cTn id="36" dur="indefinite"/>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allAtOnce" animBg="1"/>
      <p:bldP spid="7171" grpId="1"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685800"/>
          </a:xfrm>
          <a:solidFill>
            <a:schemeClr val="accent1"/>
          </a:solidFill>
          <a:ln>
            <a:solidFill>
              <a:schemeClr val="accent1"/>
            </a:solidFill>
            <a:miter lim="800000"/>
            <a:headEnd/>
            <a:tailEnd/>
          </a:ln>
        </p:spPr>
        <p:txBody>
          <a:bodyPr>
            <a:normAutofit fontScale="90000"/>
          </a:bodyPr>
          <a:lstStyle/>
          <a:p>
            <a:pPr eaLnBrk="1" hangingPunct="1"/>
            <a:r>
              <a:rPr lang="en-US" altLang="en-US" sz="4000" smtClean="0"/>
              <a:t>FEATURES  OF  COHORT  STUDY</a:t>
            </a:r>
          </a:p>
        </p:txBody>
      </p:sp>
      <p:sp>
        <p:nvSpPr>
          <p:cNvPr id="8195" name="Rectangle 3"/>
          <p:cNvSpPr>
            <a:spLocks noGrp="1" noChangeArrowheads="1"/>
          </p:cNvSpPr>
          <p:nvPr>
            <p:ph type="body" idx="1"/>
          </p:nvPr>
        </p:nvSpPr>
        <p:spPr>
          <a:xfrm>
            <a:off x="228600" y="1371600"/>
            <a:ext cx="8610600" cy="3657600"/>
          </a:xfrm>
          <a:ln>
            <a:solidFill>
              <a:schemeClr val="accent1"/>
            </a:solidFill>
          </a:ln>
        </p:spPr>
        <p:txBody>
          <a:bodyPr/>
          <a:lstStyle/>
          <a:p>
            <a:pPr marL="609600" indent="-609600" algn="just" eaLnBrk="1" hangingPunct="1">
              <a:buFontTx/>
              <a:buNone/>
            </a:pPr>
            <a:r>
              <a:rPr lang="en-US" altLang="en-US" dirty="0" smtClean="0"/>
              <a:t>		4. The frequency of diseases (incidence) can be determined. – </a:t>
            </a:r>
            <a:r>
              <a:rPr lang="en-US" altLang="en-US" b="1" i="1" dirty="0" smtClean="0"/>
              <a:t>Incidence study</a:t>
            </a:r>
          </a:p>
          <a:p>
            <a:pPr marL="609600" indent="-609600" algn="just" eaLnBrk="1" hangingPunct="1">
              <a:buFontTx/>
              <a:buNone/>
            </a:pPr>
            <a:endParaRPr lang="en-US" altLang="en-US" sz="1000" b="1" i="1" dirty="0" smtClean="0"/>
          </a:p>
          <a:p>
            <a:pPr marL="609600" indent="-609600" algn="just" eaLnBrk="1" hangingPunct="1">
              <a:buFontTx/>
              <a:buNone/>
            </a:pPr>
            <a:r>
              <a:rPr lang="en-US" altLang="en-US" dirty="0" smtClean="0"/>
              <a:t>	5. The study is done among the cohorts. </a:t>
            </a:r>
          </a:p>
          <a:p>
            <a:pPr marL="609600" indent="-609600" algn="just" eaLnBrk="1" hangingPunct="1">
              <a:buFontTx/>
              <a:buNone/>
            </a:pPr>
            <a:r>
              <a:rPr lang="en-US" altLang="en-US" dirty="0" smtClean="0"/>
              <a:t>	– </a:t>
            </a:r>
            <a:r>
              <a:rPr lang="en-US" altLang="en-US" b="1" i="1" dirty="0" smtClean="0"/>
              <a:t>Cohort study</a:t>
            </a:r>
          </a:p>
          <a:p>
            <a:pPr marL="609600" indent="-609600" algn="just" eaLnBrk="1" hangingPunct="1">
              <a:buFontTx/>
              <a:buNone/>
            </a:pPr>
            <a:endParaRPr lang="en-US" altLang="en-US" b="1" i="1" dirty="0" smtClean="0"/>
          </a:p>
        </p:txBody>
      </p:sp>
    </p:spTree>
    <p:extLst>
      <p:ext uri="{BB962C8B-B14F-4D97-AF65-F5344CB8AC3E}">
        <p14:creationId xmlns:p14="http://schemas.microsoft.com/office/powerpoint/2010/main" val="1028056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8195">
                                            <p:bg/>
                                          </p:spTgt>
                                        </p:tgtEl>
                                        <p:attrNameLst>
                                          <p:attrName>style.opacity</p:attrName>
                                        </p:attrNameLst>
                                      </p:cBhvr>
                                      <p:to>
                                        <p:strVal val="0.25"/>
                                      </p:to>
                                    </p:set>
                                    <p:animEffect filter="image" prLst="opacity: 0.25">
                                      <p:cBhvr rctx="IE">
                                        <p:cTn id="7" dur="indefinite"/>
                                        <p:tgtEl>
                                          <p:spTgt spid="8195">
                                            <p:bg/>
                                          </p:spTgt>
                                        </p:tgtEl>
                                      </p:cBhvr>
                                    </p:animEffect>
                                  </p:childTnLst>
                                </p:cTn>
                              </p:par>
                              <p:par>
                                <p:cTn id="8" presetID="9" presetClass="emph" presetSubtype="0" grpId="0" nodeType="withEffect">
                                  <p:stCondLst>
                                    <p:cond delay="0"/>
                                  </p:stCondLst>
                                  <p:childTnLst>
                                    <p:set>
                                      <p:cBhvr rctx="PPT">
                                        <p:cTn id="9" dur="indefinite"/>
                                        <p:tgtEl>
                                          <p:spTgt spid="8195">
                                            <p:txEl>
                                              <p:pRg st="0" end="0"/>
                                            </p:txEl>
                                          </p:spTgt>
                                        </p:tgtEl>
                                        <p:attrNameLst>
                                          <p:attrName>style.opacity</p:attrName>
                                        </p:attrNameLst>
                                      </p:cBhvr>
                                      <p:to>
                                        <p:strVal val="0.25"/>
                                      </p:to>
                                    </p:set>
                                    <p:animEffect filter="image" prLst="opacity: 0.25">
                                      <p:cBhvr rctx="IE">
                                        <p:cTn id="10" dur="indefinite"/>
                                        <p:tgtEl>
                                          <p:spTgt spid="8195">
                                            <p:txEl>
                                              <p:pRg st="0" end="0"/>
                                            </p:txEl>
                                          </p:spTgt>
                                        </p:tgtEl>
                                      </p:cBhvr>
                                    </p:animEffect>
                                  </p:childTnLst>
                                </p:cTn>
                              </p:par>
                              <p:par>
                                <p:cTn id="11" presetID="9" presetClass="emph" presetSubtype="0" grpId="0" nodeType="withEffect">
                                  <p:stCondLst>
                                    <p:cond delay="0"/>
                                  </p:stCondLst>
                                  <p:childTnLst>
                                    <p:set>
                                      <p:cBhvr rctx="PPT">
                                        <p:cTn id="12" dur="indefinite"/>
                                        <p:tgtEl>
                                          <p:spTgt spid="8195">
                                            <p:txEl>
                                              <p:pRg st="2" end="2"/>
                                            </p:txEl>
                                          </p:spTgt>
                                        </p:tgtEl>
                                        <p:attrNameLst>
                                          <p:attrName>style.opacity</p:attrName>
                                        </p:attrNameLst>
                                      </p:cBhvr>
                                      <p:to>
                                        <p:strVal val="0.25"/>
                                      </p:to>
                                    </p:set>
                                    <p:animEffect filter="image" prLst="opacity: 0.25">
                                      <p:cBhvr rctx="IE">
                                        <p:cTn id="13" dur="indefinite"/>
                                        <p:tgtEl>
                                          <p:spTgt spid="8195">
                                            <p:txEl>
                                              <p:pRg st="2" end="2"/>
                                            </p:txEl>
                                          </p:spTgt>
                                        </p:tgtEl>
                                      </p:cBhvr>
                                    </p:animEffect>
                                  </p:childTnLst>
                                </p:cTn>
                              </p:par>
                              <p:par>
                                <p:cTn id="14" presetID="9" presetClass="emph" presetSubtype="0" grpId="0" nodeType="withEffect">
                                  <p:stCondLst>
                                    <p:cond delay="0"/>
                                  </p:stCondLst>
                                  <p:childTnLst>
                                    <p:set>
                                      <p:cBhvr rctx="PPT">
                                        <p:cTn id="15" dur="indefinite"/>
                                        <p:tgtEl>
                                          <p:spTgt spid="8195">
                                            <p:txEl>
                                              <p:pRg st="3" end="3"/>
                                            </p:txEl>
                                          </p:spTgt>
                                        </p:tgtEl>
                                        <p:attrNameLst>
                                          <p:attrName>style.opacity</p:attrName>
                                        </p:attrNameLst>
                                      </p:cBhvr>
                                      <p:to>
                                        <p:strVal val="0.25"/>
                                      </p:to>
                                    </p:set>
                                    <p:animEffect filter="image" prLst="opacity: 0.25">
                                      <p:cBhvr rctx="IE">
                                        <p:cTn id="16" dur="indefinite"/>
                                        <p:tgtEl>
                                          <p:spTgt spid="81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8195">
                                            <p:bg/>
                                          </p:spTgt>
                                        </p:tgtEl>
                                        <p:attrNameLst>
                                          <p:attrName>style.opacity</p:attrName>
                                        </p:attrNameLst>
                                      </p:cBhvr>
                                      <p:to>
                                        <p:strVal val="1.0"/>
                                      </p:to>
                                    </p:set>
                                    <p:animEffect filter="image" prLst="opacity: 1.0">
                                      <p:cBhvr rctx="IE">
                                        <p:cTn id="21" dur="indefinite"/>
                                        <p:tgtEl>
                                          <p:spTgt spid="8195">
                                            <p:bg/>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8195">
                                            <p:txEl>
                                              <p:pRg st="0" end="0"/>
                                            </p:txEl>
                                          </p:spTgt>
                                        </p:tgtEl>
                                        <p:attrNameLst>
                                          <p:attrName>style.opacity</p:attrName>
                                        </p:attrNameLst>
                                      </p:cBhvr>
                                      <p:to>
                                        <p:strVal val="1.0"/>
                                      </p:to>
                                    </p:set>
                                    <p:animEffect filter="image" prLst="opacity: 1.0">
                                      <p:cBhvr rctx="IE">
                                        <p:cTn id="26" dur="indefinite"/>
                                        <p:tgtEl>
                                          <p:spTgt spid="8195">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mph" presetSubtype="0" grpId="1" nodeType="clickEffect">
                                  <p:stCondLst>
                                    <p:cond delay="0"/>
                                  </p:stCondLst>
                                  <p:endCondLst>
                                    <p:cond evt="onNext" delay="0">
                                      <p:tgtEl>
                                        <p:sldTgt/>
                                      </p:tgtEl>
                                    </p:cond>
                                  </p:endCondLst>
                                  <p:childTnLst>
                                    <p:set>
                                      <p:cBhvr rctx="PPT">
                                        <p:cTn id="30" dur="indefinite"/>
                                        <p:tgtEl>
                                          <p:spTgt spid="8195">
                                            <p:txEl>
                                              <p:pRg st="2" end="2"/>
                                            </p:txEl>
                                          </p:spTgt>
                                        </p:tgtEl>
                                        <p:attrNameLst>
                                          <p:attrName>style.opacity</p:attrName>
                                        </p:attrNameLst>
                                      </p:cBhvr>
                                      <p:to>
                                        <p:strVal val="1.0"/>
                                      </p:to>
                                    </p:set>
                                    <p:animEffect filter="image" prLst="opacity: 1.0">
                                      <p:cBhvr rctx="IE">
                                        <p:cTn id="31" dur="indefinite"/>
                                        <p:tgtEl>
                                          <p:spTgt spid="8195">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8195">
                                            <p:txEl>
                                              <p:pRg st="3" end="3"/>
                                            </p:txEl>
                                          </p:spTgt>
                                        </p:tgtEl>
                                        <p:attrNameLst>
                                          <p:attrName>style.opacity</p:attrName>
                                        </p:attrNameLst>
                                      </p:cBhvr>
                                      <p:to>
                                        <p:strVal val="1.0"/>
                                      </p:to>
                                    </p:set>
                                    <p:animEffect filter="image" prLst="opacity: 1.0">
                                      <p:cBhvr rctx="IE">
                                        <p:cTn id="36" dur="indefinite"/>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allAtOnce" animBg="1"/>
      <p:bldP spid="8195" grpId="1"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81000"/>
            <a:ext cx="8458200" cy="1143000"/>
          </a:xfrm>
          <a:solidFill>
            <a:schemeClr val="accent1"/>
          </a:solidFill>
          <a:ln>
            <a:solidFill>
              <a:schemeClr val="accent1"/>
            </a:solidFill>
            <a:miter lim="800000"/>
            <a:headEnd/>
            <a:tailEnd/>
          </a:ln>
        </p:spPr>
        <p:txBody>
          <a:bodyPr/>
          <a:lstStyle/>
          <a:p>
            <a:pPr eaLnBrk="1" hangingPunct="1"/>
            <a:r>
              <a:rPr lang="en-US" altLang="en-US" sz="4000" b="1" smtClean="0"/>
              <a:t>What is Cohort ?</a:t>
            </a:r>
          </a:p>
        </p:txBody>
      </p:sp>
      <p:sp>
        <p:nvSpPr>
          <p:cNvPr id="9219" name="Rectangle 3"/>
          <p:cNvSpPr>
            <a:spLocks noGrp="1" noChangeArrowheads="1"/>
          </p:cNvSpPr>
          <p:nvPr>
            <p:ph type="body" idx="1"/>
          </p:nvPr>
        </p:nvSpPr>
        <p:spPr>
          <a:xfrm>
            <a:off x="228600" y="1905000"/>
            <a:ext cx="8686800" cy="3886200"/>
          </a:xfrm>
          <a:ln>
            <a:solidFill>
              <a:schemeClr val="accent1"/>
            </a:solidFill>
          </a:ln>
        </p:spPr>
        <p:txBody>
          <a:bodyPr/>
          <a:lstStyle/>
          <a:p>
            <a:pPr algn="just" eaLnBrk="1" hangingPunct="1">
              <a:buFontTx/>
              <a:buNone/>
            </a:pPr>
            <a:r>
              <a:rPr lang="en-US" altLang="en-US" dirty="0" smtClean="0"/>
              <a:t>	Cohort is defined as a group of people who share a common characteristic or experience within a defined time period.</a:t>
            </a:r>
          </a:p>
          <a:p>
            <a:pPr algn="just" eaLnBrk="1" hangingPunct="1">
              <a:buFontTx/>
              <a:buNone/>
            </a:pPr>
            <a:endParaRPr lang="en-US" altLang="en-US" sz="1000" dirty="0" smtClean="0"/>
          </a:p>
          <a:p>
            <a:pPr algn="just" eaLnBrk="1" hangingPunct="1">
              <a:buFontTx/>
              <a:buNone/>
            </a:pPr>
            <a:r>
              <a:rPr lang="en-US" altLang="en-US" dirty="0" smtClean="0"/>
              <a:t>	</a:t>
            </a:r>
            <a:r>
              <a:rPr lang="en-US" altLang="en-US" b="1" dirty="0" smtClean="0"/>
              <a:t>Example;</a:t>
            </a:r>
            <a:r>
              <a:rPr lang="en-US" altLang="en-US" dirty="0" smtClean="0"/>
              <a:t> Birth cohort, Occupation cohort, Exposure cohort, Marriage cohort, etc.</a:t>
            </a:r>
          </a:p>
        </p:txBody>
      </p:sp>
    </p:spTree>
    <p:extLst>
      <p:ext uri="{BB962C8B-B14F-4D97-AF65-F5344CB8AC3E}">
        <p14:creationId xmlns:p14="http://schemas.microsoft.com/office/powerpoint/2010/main" val="3657929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685800" y="1981200"/>
            <a:ext cx="7772400" cy="2743200"/>
          </a:xfrm>
          <a:ln>
            <a:solidFill>
              <a:schemeClr val="accent1"/>
            </a:solidFill>
          </a:ln>
        </p:spPr>
        <p:txBody>
          <a:bodyPr/>
          <a:lstStyle/>
          <a:p>
            <a:pPr eaLnBrk="1" hangingPunct="1">
              <a:buFontTx/>
              <a:buNone/>
            </a:pPr>
            <a:r>
              <a:rPr lang="en-US" altLang="en-US" dirty="0" smtClean="0">
                <a:latin typeface="Arial" panose="020B0604020202020204" pitchFamily="34" charset="0"/>
              </a:rPr>
              <a:t>  A type of analytic study  in which groups of individuals defined on the basis of their exposure status are followed to assess the occurrence of disease</a:t>
            </a:r>
          </a:p>
          <a:p>
            <a:pPr eaLnBrk="1" hangingPunct="1"/>
            <a:endParaRPr lang="en-US" altLang="en-US" dirty="0" smtClean="0"/>
          </a:p>
        </p:txBody>
      </p:sp>
      <p:sp>
        <p:nvSpPr>
          <p:cNvPr id="8195" name="Rectangle 3"/>
          <p:cNvSpPr>
            <a:spLocks noChangeArrowheads="1"/>
          </p:cNvSpPr>
          <p:nvPr/>
        </p:nvSpPr>
        <p:spPr bwMode="auto">
          <a:xfrm>
            <a:off x="685800" y="685800"/>
            <a:ext cx="75438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pPr>
            <a:r>
              <a:rPr lang="en-US" altLang="en-US" sz="3600" b="1"/>
              <a:t>Definition  of cohort study</a:t>
            </a:r>
            <a:endParaRPr lang="en-US" altLang="en-US" sz="3600"/>
          </a:p>
        </p:txBody>
      </p:sp>
      <p:sp>
        <p:nvSpPr>
          <p:cNvPr id="819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400" smtClean="0"/>
          </a:p>
        </p:txBody>
      </p:sp>
    </p:spTree>
    <p:extLst>
      <p:ext uri="{BB962C8B-B14F-4D97-AF65-F5344CB8AC3E}">
        <p14:creationId xmlns:p14="http://schemas.microsoft.com/office/powerpoint/2010/main" val="7426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685800"/>
          </a:xfrm>
          <a:solidFill>
            <a:srgbClr val="FFCC00"/>
          </a:solidFill>
        </p:spPr>
        <p:txBody>
          <a:bodyPr>
            <a:normAutofit fontScale="90000"/>
          </a:bodyPr>
          <a:lstStyle/>
          <a:p>
            <a:pPr eaLnBrk="1" hangingPunct="1"/>
            <a:r>
              <a:rPr lang="en-US" altLang="en-US" sz="4000" b="1" smtClean="0"/>
              <a:t>Indications for Cohort Study</a:t>
            </a:r>
          </a:p>
        </p:txBody>
      </p:sp>
      <p:sp>
        <p:nvSpPr>
          <p:cNvPr id="11267" name="Rectangle 3"/>
          <p:cNvSpPr>
            <a:spLocks noGrp="1" noChangeArrowheads="1"/>
          </p:cNvSpPr>
          <p:nvPr>
            <p:ph type="body" idx="1"/>
          </p:nvPr>
        </p:nvSpPr>
        <p:spPr>
          <a:xfrm>
            <a:off x="0" y="2057400"/>
            <a:ext cx="8915400" cy="2438400"/>
          </a:xfrm>
        </p:spPr>
        <p:txBody>
          <a:bodyPr/>
          <a:lstStyle/>
          <a:p>
            <a:pPr marL="609600" indent="-609600" algn="just" eaLnBrk="1" hangingPunct="1">
              <a:lnSpc>
                <a:spcPct val="90000"/>
              </a:lnSpc>
              <a:buFontTx/>
              <a:buAutoNum type="arabicPeriod"/>
            </a:pPr>
            <a:r>
              <a:rPr lang="en-US" altLang="en-US" smtClean="0"/>
              <a:t>When there is good evidence of an association between exposure and disease.</a:t>
            </a:r>
          </a:p>
          <a:p>
            <a:pPr marL="609600" indent="-609600" algn="just" eaLnBrk="1" hangingPunct="1">
              <a:lnSpc>
                <a:spcPct val="90000"/>
              </a:lnSpc>
              <a:buFontTx/>
              <a:buAutoNum type="arabicPeriod"/>
            </a:pPr>
            <a:r>
              <a:rPr lang="en-US" altLang="en-US" smtClean="0"/>
              <a:t>When exposure is rare but incidence of the disease is high among the exposed.</a:t>
            </a:r>
          </a:p>
          <a:p>
            <a:pPr marL="609600" indent="-609600" algn="just" eaLnBrk="1" hangingPunct="1">
              <a:lnSpc>
                <a:spcPct val="90000"/>
              </a:lnSpc>
              <a:buFontTx/>
              <a:buAutoNum type="arabicPeriod"/>
            </a:pPr>
            <a:endParaRPr lang="en-US" altLang="en-US" smtClean="0"/>
          </a:p>
        </p:txBody>
      </p:sp>
    </p:spTree>
    <p:extLst>
      <p:ext uri="{BB962C8B-B14F-4D97-AF65-F5344CB8AC3E}">
        <p14:creationId xmlns:p14="http://schemas.microsoft.com/office/powerpoint/2010/main" val="186579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11267">
                                            <p:txEl>
                                              <p:pRg st="0" end="0"/>
                                            </p:txEl>
                                          </p:spTgt>
                                        </p:tgtEl>
                                        <p:attrNameLst>
                                          <p:attrName>style.opacity</p:attrName>
                                        </p:attrNameLst>
                                      </p:cBhvr>
                                      <p:to>
                                        <p:strVal val="1.0"/>
                                      </p:to>
                                    </p:set>
                                    <p:animEffect filter="image" prLst="opacity: 1.0">
                                      <p:cBhvr rctx="IE">
                                        <p:cTn id="15" dur="indefinite"/>
                                        <p:tgtEl>
                                          <p:spTgt spid="1126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11267">
                                            <p:txEl>
                                              <p:pRg st="1" end="1"/>
                                            </p:txEl>
                                          </p:spTgt>
                                        </p:tgtEl>
                                        <p:attrNameLst>
                                          <p:attrName>style.opacity</p:attrName>
                                        </p:attrNameLst>
                                      </p:cBhvr>
                                      <p:to>
                                        <p:strVal val="1.0"/>
                                      </p:to>
                                    </p:set>
                                    <p:animEffect filter="image" prLst="opacity: 1.0">
                                      <p:cBhvr rctx="IE">
                                        <p:cTn id="20" dur="indefinite"/>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685800"/>
          </a:xfrm>
          <a:solidFill>
            <a:srgbClr val="FFCC00"/>
          </a:solidFill>
        </p:spPr>
        <p:txBody>
          <a:bodyPr>
            <a:normAutofit fontScale="90000"/>
          </a:bodyPr>
          <a:lstStyle/>
          <a:p>
            <a:pPr eaLnBrk="1" hangingPunct="1"/>
            <a:r>
              <a:rPr lang="en-US" altLang="en-US" sz="4000" b="1" smtClean="0"/>
              <a:t>Indications for Cohort Study</a:t>
            </a:r>
          </a:p>
        </p:txBody>
      </p:sp>
      <p:sp>
        <p:nvSpPr>
          <p:cNvPr id="12291" name="Rectangle 3"/>
          <p:cNvSpPr>
            <a:spLocks noGrp="1" noChangeArrowheads="1"/>
          </p:cNvSpPr>
          <p:nvPr>
            <p:ph type="body" idx="1"/>
          </p:nvPr>
        </p:nvSpPr>
        <p:spPr>
          <a:xfrm>
            <a:off x="0" y="1905000"/>
            <a:ext cx="8915400" cy="2895600"/>
          </a:xfrm>
        </p:spPr>
        <p:txBody>
          <a:bodyPr>
            <a:normAutofit lnSpcReduction="10000"/>
          </a:bodyPr>
          <a:lstStyle/>
          <a:p>
            <a:pPr marL="609600" indent="-609600" algn="just" eaLnBrk="1" hangingPunct="1">
              <a:lnSpc>
                <a:spcPct val="90000"/>
              </a:lnSpc>
            </a:pPr>
            <a:r>
              <a:rPr lang="en-US" altLang="en-US" smtClean="0"/>
              <a:t>When follow up of study population is easy.</a:t>
            </a:r>
          </a:p>
          <a:p>
            <a:pPr marL="609600" indent="-609600" algn="just" eaLnBrk="1" hangingPunct="1">
              <a:lnSpc>
                <a:spcPct val="90000"/>
              </a:lnSpc>
            </a:pPr>
            <a:r>
              <a:rPr lang="en-US" altLang="en-US" smtClean="0"/>
              <a:t>When the cohort is stable.</a:t>
            </a:r>
          </a:p>
          <a:p>
            <a:pPr marL="609600" indent="-609600" algn="just" eaLnBrk="1" hangingPunct="1">
              <a:lnSpc>
                <a:spcPct val="90000"/>
              </a:lnSpc>
            </a:pPr>
            <a:r>
              <a:rPr lang="en-US" altLang="en-US" smtClean="0"/>
              <a:t>When the study population is accessible and cooperative.</a:t>
            </a:r>
          </a:p>
          <a:p>
            <a:pPr marL="609600" indent="-609600" algn="just" eaLnBrk="1" hangingPunct="1">
              <a:lnSpc>
                <a:spcPct val="90000"/>
              </a:lnSpc>
            </a:pPr>
            <a:r>
              <a:rPr lang="en-US" altLang="en-US" smtClean="0"/>
              <a:t>When there is sufficient fund to carry out the study.</a:t>
            </a:r>
          </a:p>
        </p:txBody>
      </p:sp>
    </p:spTree>
    <p:extLst>
      <p:ext uri="{BB962C8B-B14F-4D97-AF65-F5344CB8AC3E}">
        <p14:creationId xmlns:p14="http://schemas.microsoft.com/office/powerpoint/2010/main" val="42198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2291">
                                            <p:txEl>
                                              <p:pRg st="0" end="0"/>
                                            </p:txEl>
                                          </p:spTgt>
                                        </p:tgtEl>
                                        <p:attrNameLst>
                                          <p:attrName>style.opacity</p:attrName>
                                        </p:attrNameLst>
                                      </p:cBhvr>
                                      <p:to>
                                        <p:strVal val="0.25"/>
                                      </p:to>
                                    </p:set>
                                    <p:animEffect filter="image" prLst="opacity: 0.25">
                                      <p:cBhvr rctx="IE">
                                        <p:cTn id="7" dur="indefinite"/>
                                        <p:tgtEl>
                                          <p:spTgt spid="12291">
                                            <p:txEl>
                                              <p:pRg st="0" end="0"/>
                                            </p:txEl>
                                          </p:spTgt>
                                        </p:tgtEl>
                                      </p:cBhvr>
                                    </p:animEffect>
                                  </p:childTnLst>
                                </p:cTn>
                              </p:par>
                              <p:par>
                                <p:cTn id="8" presetID="9" presetClass="emph" presetSubtype="0" grpId="0" nodeType="withEffect">
                                  <p:stCondLst>
                                    <p:cond delay="0"/>
                                  </p:stCondLst>
                                  <p:childTnLst>
                                    <p:set>
                                      <p:cBhvr rctx="PPT">
                                        <p:cTn id="9" dur="indefinite"/>
                                        <p:tgtEl>
                                          <p:spTgt spid="12291">
                                            <p:txEl>
                                              <p:pRg st="1" end="1"/>
                                            </p:txEl>
                                          </p:spTgt>
                                        </p:tgtEl>
                                        <p:attrNameLst>
                                          <p:attrName>style.opacity</p:attrName>
                                        </p:attrNameLst>
                                      </p:cBhvr>
                                      <p:to>
                                        <p:strVal val="0.25"/>
                                      </p:to>
                                    </p:set>
                                    <p:animEffect filter="image" prLst="opacity: 0.25">
                                      <p:cBhvr rctx="IE">
                                        <p:cTn id="10" dur="indefinite"/>
                                        <p:tgtEl>
                                          <p:spTgt spid="12291">
                                            <p:txEl>
                                              <p:pRg st="1" end="1"/>
                                            </p:txEl>
                                          </p:spTgt>
                                        </p:tgtEl>
                                      </p:cBhvr>
                                    </p:animEffect>
                                  </p:childTnLst>
                                </p:cTn>
                              </p:par>
                              <p:par>
                                <p:cTn id="11" presetID="9" presetClass="emph" presetSubtype="0" grpId="0" nodeType="withEffect">
                                  <p:stCondLst>
                                    <p:cond delay="0"/>
                                  </p:stCondLst>
                                  <p:childTnLst>
                                    <p:set>
                                      <p:cBhvr rctx="PPT">
                                        <p:cTn id="12" dur="indefinite"/>
                                        <p:tgtEl>
                                          <p:spTgt spid="12291">
                                            <p:txEl>
                                              <p:pRg st="2" end="2"/>
                                            </p:txEl>
                                          </p:spTgt>
                                        </p:tgtEl>
                                        <p:attrNameLst>
                                          <p:attrName>style.opacity</p:attrName>
                                        </p:attrNameLst>
                                      </p:cBhvr>
                                      <p:to>
                                        <p:strVal val="0.25"/>
                                      </p:to>
                                    </p:set>
                                    <p:animEffect filter="image" prLst="opacity: 0.25">
                                      <p:cBhvr rctx="IE">
                                        <p:cTn id="13" dur="indefinite"/>
                                        <p:tgtEl>
                                          <p:spTgt spid="12291">
                                            <p:txEl>
                                              <p:pRg st="2" end="2"/>
                                            </p:txEl>
                                          </p:spTgt>
                                        </p:tgtEl>
                                      </p:cBhvr>
                                    </p:animEffect>
                                  </p:childTnLst>
                                </p:cTn>
                              </p:par>
                              <p:par>
                                <p:cTn id="14" presetID="9" presetClass="emph" presetSubtype="0" grpId="0" nodeType="withEffect">
                                  <p:stCondLst>
                                    <p:cond delay="0"/>
                                  </p:stCondLst>
                                  <p:childTnLst>
                                    <p:set>
                                      <p:cBhvr rctx="PPT">
                                        <p:cTn id="15" dur="indefinite"/>
                                        <p:tgtEl>
                                          <p:spTgt spid="12291">
                                            <p:txEl>
                                              <p:pRg st="3" end="3"/>
                                            </p:txEl>
                                          </p:spTgt>
                                        </p:tgtEl>
                                        <p:attrNameLst>
                                          <p:attrName>style.opacity</p:attrName>
                                        </p:attrNameLst>
                                      </p:cBhvr>
                                      <p:to>
                                        <p:strVal val="0.25"/>
                                      </p:to>
                                    </p:set>
                                    <p:animEffect filter="image" prLst="opacity: 0.25">
                                      <p:cBhvr rctx="IE">
                                        <p:cTn id="16" dur="indefinite"/>
                                        <p:tgtEl>
                                          <p:spTgt spid="1229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12291">
                                            <p:txEl>
                                              <p:pRg st="0" end="0"/>
                                            </p:txEl>
                                          </p:spTgt>
                                        </p:tgtEl>
                                        <p:attrNameLst>
                                          <p:attrName>style.opacity</p:attrName>
                                        </p:attrNameLst>
                                      </p:cBhvr>
                                      <p:to>
                                        <p:strVal val="1.0"/>
                                      </p:to>
                                    </p:set>
                                    <p:animEffect filter="image" prLst="opacity: 1.0">
                                      <p:cBhvr rctx="IE">
                                        <p:cTn id="21" dur="indefinite"/>
                                        <p:tgtEl>
                                          <p:spTgt spid="1229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12291">
                                            <p:txEl>
                                              <p:pRg st="1" end="1"/>
                                            </p:txEl>
                                          </p:spTgt>
                                        </p:tgtEl>
                                        <p:attrNameLst>
                                          <p:attrName>style.opacity</p:attrName>
                                        </p:attrNameLst>
                                      </p:cBhvr>
                                      <p:to>
                                        <p:strVal val="1.0"/>
                                      </p:to>
                                    </p:set>
                                    <p:animEffect filter="image" prLst="opacity: 1.0">
                                      <p:cBhvr rctx="IE">
                                        <p:cTn id="26" dur="indefinite"/>
                                        <p:tgtEl>
                                          <p:spTgt spid="1229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mph" presetSubtype="0" grpId="1" nodeType="clickEffect">
                                  <p:stCondLst>
                                    <p:cond delay="0"/>
                                  </p:stCondLst>
                                  <p:endCondLst>
                                    <p:cond evt="onNext" delay="0">
                                      <p:tgtEl>
                                        <p:sldTgt/>
                                      </p:tgtEl>
                                    </p:cond>
                                  </p:endCondLst>
                                  <p:childTnLst>
                                    <p:set>
                                      <p:cBhvr rctx="PPT">
                                        <p:cTn id="30" dur="indefinite"/>
                                        <p:tgtEl>
                                          <p:spTgt spid="12291">
                                            <p:txEl>
                                              <p:pRg st="2" end="2"/>
                                            </p:txEl>
                                          </p:spTgt>
                                        </p:tgtEl>
                                        <p:attrNameLst>
                                          <p:attrName>style.opacity</p:attrName>
                                        </p:attrNameLst>
                                      </p:cBhvr>
                                      <p:to>
                                        <p:strVal val="1.0"/>
                                      </p:to>
                                    </p:set>
                                    <p:animEffect filter="image" prLst="opacity: 1.0">
                                      <p:cBhvr rctx="IE">
                                        <p:cTn id="31" dur="indefinite"/>
                                        <p:tgtEl>
                                          <p:spTgt spid="1229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12291">
                                            <p:txEl>
                                              <p:pRg st="3" end="3"/>
                                            </p:txEl>
                                          </p:spTgt>
                                        </p:tgtEl>
                                        <p:attrNameLst>
                                          <p:attrName>style.opacity</p:attrName>
                                        </p:attrNameLst>
                                      </p:cBhvr>
                                      <p:to>
                                        <p:strVal val="1.0"/>
                                      </p:to>
                                    </p:set>
                                    <p:animEffect filter="image" prLst="opacity: 1.0">
                                      <p:cBhvr rctx="IE">
                                        <p:cTn id="36" dur="indefinite"/>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p:bldP spid="12291" grpI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smtClean="0"/>
              <a:t>Types of Cohort Studies</a:t>
            </a:r>
            <a:endParaRPr lang="en-US" altLang="en-US" smtClean="0"/>
          </a:p>
        </p:txBody>
      </p:sp>
      <p:sp>
        <p:nvSpPr>
          <p:cNvPr id="29699" name="Rectangle 3"/>
          <p:cNvSpPr>
            <a:spLocks noGrp="1" noChangeArrowheads="1"/>
          </p:cNvSpPr>
          <p:nvPr>
            <p:ph type="body" idx="1"/>
          </p:nvPr>
        </p:nvSpPr>
        <p:spPr>
          <a:xfrm>
            <a:off x="1295400" y="2133600"/>
            <a:ext cx="6096000" cy="2057400"/>
          </a:xfrm>
        </p:spPr>
        <p:txBody>
          <a:bodyPr/>
          <a:lstStyle/>
          <a:p>
            <a:pPr eaLnBrk="1" hangingPunct="1">
              <a:buFontTx/>
              <a:buNone/>
              <a:defRPr/>
            </a:pPr>
            <a:r>
              <a:rPr lang="en-US" b="1" dirty="0" smtClean="0"/>
              <a:t>1. </a:t>
            </a:r>
            <a:r>
              <a:rPr lang="en-US" b="1" dirty="0" smtClean="0">
                <a:solidFill>
                  <a:srgbClr val="FF0000"/>
                </a:solidFill>
              </a:rPr>
              <a:t>Prospective Cohort Studies</a:t>
            </a:r>
            <a:r>
              <a:rPr lang="en-US" b="1" dirty="0" smtClean="0"/>
              <a:t>:</a:t>
            </a:r>
            <a:endParaRPr lang="en-US" dirty="0" smtClean="0"/>
          </a:p>
          <a:p>
            <a:pPr eaLnBrk="1" hangingPunct="1">
              <a:buFontTx/>
              <a:buNone/>
              <a:defRPr/>
            </a:pPr>
            <a:r>
              <a:rPr lang="en-US" b="1" dirty="0" smtClean="0"/>
              <a:t>2</a:t>
            </a:r>
            <a:r>
              <a:rPr lang="en-US" b="1" dirty="0" smtClean="0">
                <a:solidFill>
                  <a:schemeClr val="accent1">
                    <a:lumMod val="50000"/>
                  </a:schemeClr>
                </a:solidFill>
              </a:rPr>
              <a:t>. Retrospective Cohort Study</a:t>
            </a:r>
            <a:r>
              <a:rPr lang="en-US" b="1" dirty="0" smtClean="0"/>
              <a:t>:</a:t>
            </a:r>
            <a:endParaRPr lang="en-US" dirty="0" smtClean="0"/>
          </a:p>
          <a:p>
            <a:pPr eaLnBrk="1" hangingPunct="1">
              <a:buFontTx/>
              <a:buNone/>
              <a:defRPr/>
            </a:pPr>
            <a:r>
              <a:rPr lang="en-US" b="1" dirty="0" smtClean="0"/>
              <a:t>3. Retro-Prospective Study</a:t>
            </a:r>
          </a:p>
          <a:p>
            <a:pPr>
              <a:defRPr/>
            </a:pPr>
            <a:endParaRPr lang="en-US" dirty="0" smtClean="0"/>
          </a:p>
          <a:p>
            <a:pPr eaLnBrk="1" hangingPunct="1">
              <a:buFontTx/>
              <a:buNone/>
              <a:defRPr/>
            </a:pPr>
            <a:endParaRPr lang="en-US" dirty="0" smtClean="0"/>
          </a:p>
        </p:txBody>
      </p:sp>
      <p:sp>
        <p:nvSpPr>
          <p:cNvPr id="11269" name="Rectangle 4"/>
          <p:cNvSpPr>
            <a:spLocks noChangeArrowheads="1"/>
          </p:cNvSpPr>
          <p:nvPr/>
        </p:nvSpPr>
        <p:spPr bwMode="auto">
          <a:xfrm>
            <a:off x="685800" y="4351338"/>
            <a:ext cx="7543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r>
              <a:rPr lang="en-US" altLang="en-US" b="1"/>
              <a:t>Closed cohort and dynamic population study </a:t>
            </a:r>
            <a:endParaRPr lang="en-US" altLang="en-US" sz="3600" b="1"/>
          </a:p>
        </p:txBody>
      </p:sp>
    </p:spTree>
    <p:extLst>
      <p:ext uri="{BB962C8B-B14F-4D97-AF65-F5344CB8AC3E}">
        <p14:creationId xmlns:p14="http://schemas.microsoft.com/office/powerpoint/2010/main" val="1938795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a:solidFill>
            <a:schemeClr val="accent1"/>
          </a:solidFill>
          <a:ln>
            <a:solidFill>
              <a:schemeClr val="accent1"/>
            </a:solidFill>
            <a:miter lim="800000"/>
            <a:headEnd/>
            <a:tailEnd/>
          </a:ln>
        </p:spPr>
        <p:txBody>
          <a:bodyPr/>
          <a:lstStyle/>
          <a:p>
            <a:pPr eaLnBrk="1" hangingPunct="1"/>
            <a:r>
              <a:rPr lang="en-US" altLang="en-US" sz="3600" b="1" dirty="0" smtClean="0"/>
              <a:t>Steps of a cohort study</a:t>
            </a:r>
            <a:r>
              <a:rPr lang="en-US" altLang="en-US" sz="4000" b="1" dirty="0" smtClean="0"/>
              <a:t> </a:t>
            </a:r>
          </a:p>
        </p:txBody>
      </p:sp>
      <p:sp>
        <p:nvSpPr>
          <p:cNvPr id="13315" name="Rectangle 3"/>
          <p:cNvSpPr>
            <a:spLocks noGrp="1" noChangeArrowheads="1"/>
          </p:cNvSpPr>
          <p:nvPr>
            <p:ph type="body" idx="1"/>
          </p:nvPr>
        </p:nvSpPr>
        <p:spPr>
          <a:xfrm>
            <a:off x="1828800" y="5181600"/>
            <a:ext cx="5257800" cy="533400"/>
          </a:xfrm>
        </p:spPr>
        <p:txBody>
          <a:bodyPr>
            <a:normAutofit/>
          </a:bodyPr>
          <a:lstStyle/>
          <a:p>
            <a:pPr marL="609600" indent="-609600" algn="just" eaLnBrk="1" hangingPunct="1">
              <a:lnSpc>
                <a:spcPct val="80000"/>
              </a:lnSpc>
              <a:buFontTx/>
              <a:buNone/>
            </a:pPr>
            <a:r>
              <a:rPr lang="en-US" altLang="en-US" sz="2400" dirty="0">
                <a:latin typeface="Times New Roman" panose="02020603050405020304" pitchFamily="18" charset="0"/>
              </a:rPr>
              <a:t>Analysis and interpretation</a:t>
            </a:r>
          </a:p>
          <a:p>
            <a:pPr marL="609600" indent="-609600" algn="just" eaLnBrk="1" hangingPunct="1">
              <a:lnSpc>
                <a:spcPct val="80000"/>
              </a:lnSpc>
              <a:buFontTx/>
              <a:buNone/>
            </a:pPr>
            <a:r>
              <a:rPr lang="en-US" altLang="en-US" sz="900" dirty="0" smtClean="0"/>
              <a:t>	</a:t>
            </a:r>
          </a:p>
        </p:txBody>
      </p:sp>
      <p:sp>
        <p:nvSpPr>
          <p:cNvPr id="12292" name="Rectangle 4"/>
          <p:cNvSpPr>
            <a:spLocks noChangeArrowheads="1"/>
          </p:cNvSpPr>
          <p:nvPr/>
        </p:nvSpPr>
        <p:spPr bwMode="auto">
          <a:xfrm>
            <a:off x="2057400" y="2057400"/>
            <a:ext cx="339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Selection of  study groups</a:t>
            </a:r>
          </a:p>
        </p:txBody>
      </p:sp>
      <p:sp>
        <p:nvSpPr>
          <p:cNvPr id="12293" name="Rectangle 5"/>
          <p:cNvSpPr>
            <a:spLocks noChangeArrowheads="1"/>
          </p:cNvSpPr>
          <p:nvPr/>
        </p:nvSpPr>
        <p:spPr bwMode="auto">
          <a:xfrm>
            <a:off x="1981200" y="3581400"/>
            <a:ext cx="4911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a:t> Selection of comparison group</a:t>
            </a:r>
          </a:p>
        </p:txBody>
      </p:sp>
      <p:sp>
        <p:nvSpPr>
          <p:cNvPr id="12294" name="Rectangle 6"/>
          <p:cNvSpPr>
            <a:spLocks noChangeArrowheads="1"/>
          </p:cNvSpPr>
          <p:nvPr/>
        </p:nvSpPr>
        <p:spPr bwMode="auto">
          <a:xfrm>
            <a:off x="2062163" y="2667000"/>
            <a:ext cx="342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Measurement of exposure</a:t>
            </a:r>
          </a:p>
        </p:txBody>
      </p:sp>
      <p:sp>
        <p:nvSpPr>
          <p:cNvPr id="12295" name="AutoShape 8"/>
          <p:cNvSpPr>
            <a:spLocks noChangeArrowheads="1"/>
          </p:cNvSpPr>
          <p:nvPr/>
        </p:nvSpPr>
        <p:spPr bwMode="auto">
          <a:xfrm>
            <a:off x="3581400" y="2514600"/>
            <a:ext cx="485775"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96" name="AutoShape 9"/>
          <p:cNvSpPr>
            <a:spLocks noChangeArrowheads="1"/>
          </p:cNvSpPr>
          <p:nvPr/>
        </p:nvSpPr>
        <p:spPr bwMode="auto">
          <a:xfrm>
            <a:off x="3581400" y="3200400"/>
            <a:ext cx="485775"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97" name="AutoShape 10"/>
          <p:cNvSpPr>
            <a:spLocks noChangeArrowheads="1"/>
          </p:cNvSpPr>
          <p:nvPr/>
        </p:nvSpPr>
        <p:spPr bwMode="auto">
          <a:xfrm>
            <a:off x="3581400" y="4114800"/>
            <a:ext cx="485775"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98" name="Text Box 11"/>
          <p:cNvSpPr txBox="1">
            <a:spLocks noChangeArrowheads="1"/>
          </p:cNvSpPr>
          <p:nvPr/>
        </p:nvSpPr>
        <p:spPr bwMode="auto">
          <a:xfrm>
            <a:off x="3124200" y="43434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Follow up</a:t>
            </a:r>
          </a:p>
        </p:txBody>
      </p:sp>
      <p:sp>
        <p:nvSpPr>
          <p:cNvPr id="12299" name="AutoShape 12"/>
          <p:cNvSpPr>
            <a:spLocks noChangeArrowheads="1"/>
          </p:cNvSpPr>
          <p:nvPr/>
        </p:nvSpPr>
        <p:spPr bwMode="auto">
          <a:xfrm>
            <a:off x="3581400" y="4876800"/>
            <a:ext cx="485775"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08226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3315">
                                            <p:txEl>
                                              <p:pRg st="0" end="0"/>
                                            </p:txEl>
                                          </p:spTgt>
                                        </p:tgtEl>
                                        <p:attrNameLst>
                                          <p:attrName>style.opacity</p:attrName>
                                        </p:attrNameLst>
                                      </p:cBhvr>
                                      <p:to>
                                        <p:strVal val="0.25"/>
                                      </p:to>
                                    </p:set>
                                    <p:animEffect filter="image" prLst="opacity: 0.25">
                                      <p:cBhvr rctx="IE">
                                        <p:cTn id="7" dur="indefinite"/>
                                        <p:tgtEl>
                                          <p:spTgt spid="13315">
                                            <p:txEl>
                                              <p:pRg st="0" end="0"/>
                                            </p:txEl>
                                          </p:spTgt>
                                        </p:tgtEl>
                                      </p:cBhvr>
                                    </p:animEffect>
                                  </p:childTnLst>
                                </p:cTn>
                              </p:par>
                              <p:par>
                                <p:cTn id="8" presetID="9" presetClass="emph" presetSubtype="0" grpId="0" nodeType="withEffect">
                                  <p:stCondLst>
                                    <p:cond delay="0"/>
                                  </p:stCondLst>
                                  <p:childTnLst>
                                    <p:set>
                                      <p:cBhvr rctx="PPT">
                                        <p:cTn id="9" dur="indefinite"/>
                                        <p:tgtEl>
                                          <p:spTgt spid="13315">
                                            <p:txEl>
                                              <p:pRg st="1" end="1"/>
                                            </p:txEl>
                                          </p:spTgt>
                                        </p:tgtEl>
                                        <p:attrNameLst>
                                          <p:attrName>style.opacity</p:attrName>
                                        </p:attrNameLst>
                                      </p:cBhvr>
                                      <p:to>
                                        <p:strVal val="0.25"/>
                                      </p:to>
                                    </p:set>
                                    <p:animEffect filter="image" prLst="opacity: 0.25">
                                      <p:cBhvr rctx="IE">
                                        <p:cTn id="10" dur="indefinite"/>
                                        <p:tgtEl>
                                          <p:spTgt spid="133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13315">
                                            <p:txEl>
                                              <p:pRg st="0" end="0"/>
                                            </p:txEl>
                                          </p:spTgt>
                                        </p:tgtEl>
                                        <p:attrNameLst>
                                          <p:attrName>style.opacity</p:attrName>
                                        </p:attrNameLst>
                                      </p:cBhvr>
                                      <p:to>
                                        <p:strVal val="1.0"/>
                                      </p:to>
                                    </p:set>
                                    <p:animEffect filter="image" prLst="opacity: 1.0">
                                      <p:cBhvr rctx="IE">
                                        <p:cTn id="15" dur="indefinite"/>
                                        <p:tgtEl>
                                          <p:spTgt spid="1331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13315">
                                            <p:txEl>
                                              <p:pRg st="1" end="1"/>
                                            </p:txEl>
                                          </p:spTgt>
                                        </p:tgtEl>
                                        <p:attrNameLst>
                                          <p:attrName>style.opacity</p:attrName>
                                        </p:attrNameLst>
                                      </p:cBhvr>
                                      <p:to>
                                        <p:strVal val="1.0"/>
                                      </p:to>
                                    </p:set>
                                    <p:animEffect filter="image" prLst="opacity: 1.0">
                                      <p:cBhvr rctx="IE">
                                        <p:cTn id="20" dur="indefinite"/>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allAtOnce"/>
      <p:bldP spid="13315" grpI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76200"/>
            <a:ext cx="8839200" cy="838200"/>
          </a:xfrm>
          <a:solidFill>
            <a:schemeClr val="accent6">
              <a:lumMod val="20000"/>
              <a:lumOff val="80000"/>
            </a:schemeClr>
          </a:solidFill>
        </p:spPr>
        <p:txBody>
          <a:bodyPr/>
          <a:lstStyle/>
          <a:p>
            <a:pPr eaLnBrk="1" hangingPunct="1"/>
            <a:r>
              <a:rPr lang="en-US" altLang="en-US" b="1" dirty="0" smtClean="0"/>
              <a:t>1a. Selection of study elements:</a:t>
            </a:r>
            <a:endParaRPr lang="en-US" altLang="en-US" dirty="0" smtClean="0"/>
          </a:p>
        </p:txBody>
      </p:sp>
      <p:sp>
        <p:nvSpPr>
          <p:cNvPr id="13315" name="Rectangle 3"/>
          <p:cNvSpPr>
            <a:spLocks noGrp="1" noChangeArrowheads="1"/>
          </p:cNvSpPr>
          <p:nvPr>
            <p:ph type="body" idx="1"/>
          </p:nvPr>
        </p:nvSpPr>
        <p:spPr>
          <a:xfrm>
            <a:off x="170543" y="1143000"/>
            <a:ext cx="3657600" cy="5257800"/>
          </a:xfrm>
          <a:ln>
            <a:solidFill>
              <a:schemeClr val="accent1"/>
            </a:solidFill>
          </a:ln>
        </p:spPr>
        <p:txBody>
          <a:bodyPr>
            <a:normAutofit fontScale="92500" lnSpcReduction="20000"/>
          </a:bodyPr>
          <a:lstStyle/>
          <a:p>
            <a:pPr marL="609600" indent="-609600" eaLnBrk="1" hangingPunct="1"/>
            <a:r>
              <a:rPr lang="en-US" altLang="en-US" dirty="0" smtClean="0"/>
              <a:t>The subjects are usually assembled either from general population that can be readily studied .</a:t>
            </a:r>
          </a:p>
          <a:p>
            <a:pPr marL="609600" indent="-609600" eaLnBrk="1" hangingPunct="1"/>
            <a:endParaRPr lang="en-US" altLang="en-US" dirty="0" smtClean="0"/>
          </a:p>
          <a:p>
            <a:pPr marL="609600" indent="-609600" eaLnBrk="1" hangingPunct="1"/>
            <a:r>
              <a:rPr lang="en-US" altLang="en-US" dirty="0" smtClean="0"/>
              <a:t>Study subjects are selected from</a:t>
            </a:r>
          </a:p>
          <a:p>
            <a:pPr marL="990600" lvl="1" indent="-533400" eaLnBrk="1" hangingPunct="1"/>
            <a:r>
              <a:rPr lang="en-US" altLang="en-US" dirty="0" smtClean="0"/>
              <a:t>General Population</a:t>
            </a:r>
          </a:p>
          <a:p>
            <a:pPr marL="990600" lvl="1" indent="-533400" eaLnBrk="1" hangingPunct="1"/>
            <a:r>
              <a:rPr lang="en-US" altLang="en-US" dirty="0" smtClean="0"/>
              <a:t>Special group</a:t>
            </a:r>
          </a:p>
          <a:p>
            <a:pPr marL="609600" indent="-609600" eaLnBrk="1" hangingPunct="1"/>
            <a:endParaRPr lang="en-US" altLang="en-US" dirty="0" smtClean="0"/>
          </a:p>
        </p:txBody>
      </p:sp>
      <p:pic>
        <p:nvPicPr>
          <p:cNvPr id="1028" name="Picture 4" descr="An Introduction to Cohort Studies and Measures of Association using  Relative Risk | E-Gallery | University of Nebraska Medical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143000"/>
            <a:ext cx="5029200" cy="5257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5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chemeClr val="accent6">
              <a:lumMod val="60000"/>
              <a:lumOff val="40000"/>
            </a:schemeClr>
          </a:solidFill>
        </p:spPr>
        <p:txBody>
          <a:bodyPr/>
          <a:lstStyle/>
          <a:p>
            <a:pPr eaLnBrk="1" hangingPunct="1">
              <a:defRPr/>
            </a:pPr>
            <a:r>
              <a:rPr lang="en-US" dirty="0" smtClean="0"/>
              <a:t>Characteristics of risk factors </a:t>
            </a:r>
          </a:p>
        </p:txBody>
      </p:sp>
      <p:sp>
        <p:nvSpPr>
          <p:cNvPr id="78851" name="Rectangle 3"/>
          <p:cNvSpPr>
            <a:spLocks noGrp="1" noChangeArrowheads="1"/>
          </p:cNvSpPr>
          <p:nvPr>
            <p:ph type="body" idx="1"/>
          </p:nvPr>
        </p:nvSpPr>
        <p:spPr>
          <a:xfrm>
            <a:off x="457200" y="1524001"/>
            <a:ext cx="8229600" cy="2285999"/>
          </a:xfrm>
          <a:ln>
            <a:solidFill>
              <a:schemeClr val="accent1"/>
            </a:solidFill>
          </a:ln>
        </p:spPr>
        <p:txBody>
          <a:bodyPr>
            <a:normAutofit/>
          </a:bodyPr>
          <a:lstStyle/>
          <a:p>
            <a:pPr eaLnBrk="1" hangingPunct="1">
              <a:defRPr/>
            </a:pPr>
            <a:r>
              <a:rPr lang="en-US" dirty="0" smtClean="0"/>
              <a:t>Risk factors are suggestive but not absolute. </a:t>
            </a:r>
          </a:p>
          <a:p>
            <a:pPr eaLnBrk="1" hangingPunct="1">
              <a:defRPr/>
            </a:pPr>
            <a:r>
              <a:rPr lang="en-US" dirty="0" smtClean="0"/>
              <a:t>Presence of factors does not guarantee for the causation of disease</a:t>
            </a:r>
          </a:p>
          <a:p>
            <a:pPr eaLnBrk="1" hangingPunct="1">
              <a:defRPr/>
            </a:pPr>
            <a:r>
              <a:rPr lang="en-US" dirty="0" smtClean="0"/>
              <a:t>Observable or modifiable </a:t>
            </a:r>
          </a:p>
        </p:txBody>
      </p:sp>
      <p:sp>
        <p:nvSpPr>
          <p:cNvPr id="4" name="Rectangle 3"/>
          <p:cNvSpPr txBox="1">
            <a:spLocks noChangeArrowheads="1"/>
          </p:cNvSpPr>
          <p:nvPr/>
        </p:nvSpPr>
        <p:spPr>
          <a:xfrm>
            <a:off x="457200" y="4038600"/>
            <a:ext cx="8229600" cy="2286000"/>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en-US" dirty="0" smtClean="0"/>
              <a:t>Risk group</a:t>
            </a:r>
          </a:p>
          <a:p>
            <a:pPr>
              <a:buFont typeface="Wingdings" panose="05000000000000000000" pitchFamily="2" charset="2"/>
              <a:buNone/>
              <a:defRPr/>
            </a:pPr>
            <a:r>
              <a:rPr lang="en-US" dirty="0" smtClean="0"/>
              <a:t>The group of demographic population whom the risk of having disease or ill health can be occurred. e.g. Mothers at risk babies </a:t>
            </a:r>
          </a:p>
        </p:txBody>
      </p:sp>
    </p:spTree>
    <p:extLst>
      <p:ext uri="{BB962C8B-B14F-4D97-AF65-F5344CB8AC3E}">
        <p14:creationId xmlns:p14="http://schemas.microsoft.com/office/powerpoint/2010/main" val="1729151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152399"/>
            <a:ext cx="8610600" cy="838201"/>
          </a:xfrm>
          <a:solidFill>
            <a:schemeClr val="accent3"/>
          </a:solidFill>
        </p:spPr>
        <p:txBody>
          <a:bodyPr/>
          <a:lstStyle/>
          <a:p>
            <a:pPr eaLnBrk="1" hangingPunct="1"/>
            <a:r>
              <a:rPr lang="en-US" altLang="en-US" sz="4000" b="1" dirty="0" smtClean="0"/>
              <a:t>1b.Selection of Comparison Groups:</a:t>
            </a:r>
            <a:endParaRPr lang="en-US" altLang="en-US" sz="4000" dirty="0" smtClean="0"/>
          </a:p>
        </p:txBody>
      </p:sp>
      <p:sp>
        <p:nvSpPr>
          <p:cNvPr id="14339" name="Rectangle 3"/>
          <p:cNvSpPr>
            <a:spLocks noGrp="1" noChangeArrowheads="1"/>
          </p:cNvSpPr>
          <p:nvPr>
            <p:ph type="body" idx="1"/>
          </p:nvPr>
        </p:nvSpPr>
        <p:spPr>
          <a:xfrm>
            <a:off x="304800" y="1143000"/>
            <a:ext cx="3048000" cy="5410200"/>
          </a:xfrm>
          <a:ln>
            <a:solidFill>
              <a:schemeClr val="accent1"/>
            </a:solidFill>
          </a:ln>
        </p:spPr>
        <p:txBody>
          <a:bodyPr>
            <a:normAutofit fontScale="77500" lnSpcReduction="20000"/>
          </a:bodyPr>
          <a:lstStyle/>
          <a:p>
            <a:pPr eaLnBrk="1" hangingPunct="1"/>
            <a:r>
              <a:rPr lang="en-US" altLang="en-US" dirty="0" smtClean="0"/>
              <a:t>There are many ways of assembling comparison groups.</a:t>
            </a:r>
          </a:p>
          <a:p>
            <a:pPr lvl="1" eaLnBrk="1" hangingPunct="1"/>
            <a:r>
              <a:rPr lang="en-US" altLang="en-US" dirty="0" smtClean="0">
                <a:solidFill>
                  <a:srgbClr val="FF0000"/>
                </a:solidFill>
              </a:rPr>
              <a:t>Internal Comparison: Comparison within groups.</a:t>
            </a:r>
          </a:p>
          <a:p>
            <a:pPr lvl="1" eaLnBrk="1" hangingPunct="1"/>
            <a:r>
              <a:rPr lang="en-US" altLang="en-US" dirty="0" smtClean="0"/>
              <a:t>External Comparison: When information or degree of exposure is necessary to put up an external control.</a:t>
            </a:r>
          </a:p>
        </p:txBody>
      </p:sp>
      <p:pic>
        <p:nvPicPr>
          <p:cNvPr id="2050" name="Picture 2" descr="Selection of a Comparis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3000"/>
            <a:ext cx="5562600" cy="2895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causality and comparison groups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1926" r="11009"/>
          <a:stretch/>
        </p:blipFill>
        <p:spPr bwMode="auto">
          <a:xfrm>
            <a:off x="3352800" y="4074886"/>
            <a:ext cx="5562600" cy="24783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86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382000" cy="1143000"/>
          </a:xfrm>
          <a:solidFill>
            <a:schemeClr val="accent3"/>
          </a:solidFill>
        </p:spPr>
        <p:txBody>
          <a:bodyPr/>
          <a:lstStyle/>
          <a:p>
            <a:pPr eaLnBrk="1" hangingPunct="1"/>
            <a:r>
              <a:rPr lang="en-US" altLang="en-US" b="1" dirty="0" smtClean="0"/>
              <a:t>2. Obtaining data on exposure</a:t>
            </a:r>
            <a:endParaRPr lang="en-US" altLang="en-US" dirty="0" smtClean="0"/>
          </a:p>
        </p:txBody>
      </p:sp>
      <p:sp>
        <p:nvSpPr>
          <p:cNvPr id="15363" name="Rectangle 3"/>
          <p:cNvSpPr>
            <a:spLocks noGrp="1" noChangeArrowheads="1"/>
          </p:cNvSpPr>
          <p:nvPr>
            <p:ph type="body" idx="1"/>
          </p:nvPr>
        </p:nvSpPr>
        <p:spPr>
          <a:xfrm>
            <a:off x="457200" y="1600200"/>
            <a:ext cx="3657600" cy="4572000"/>
          </a:xfrm>
          <a:ln>
            <a:solidFill>
              <a:schemeClr val="accent1"/>
            </a:solidFill>
          </a:ln>
        </p:spPr>
        <p:txBody>
          <a:bodyPr>
            <a:normAutofit/>
          </a:bodyPr>
          <a:lstStyle/>
          <a:p>
            <a:pPr eaLnBrk="1" hangingPunct="1"/>
            <a:r>
              <a:rPr lang="en-US" altLang="en-US" sz="2800" dirty="0" smtClean="0"/>
              <a:t>Information about exposure may be obtained directly from the cohort members through personal interview or mailed questionnaire</a:t>
            </a:r>
          </a:p>
          <a:p>
            <a:pPr eaLnBrk="1" hangingPunct="1"/>
            <a:endParaRPr lang="en-US" altLang="en-US" sz="2800" dirty="0" smtClean="0"/>
          </a:p>
        </p:txBody>
      </p:sp>
      <p:pic>
        <p:nvPicPr>
          <p:cNvPr id="3074" name="Picture 2" descr="Cohort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82057"/>
            <a:ext cx="4724400" cy="45901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943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accent6"/>
          </a:solidFill>
        </p:spPr>
        <p:txBody>
          <a:bodyPr/>
          <a:lstStyle/>
          <a:p>
            <a:pPr eaLnBrk="1" hangingPunct="1"/>
            <a:r>
              <a:rPr lang="en-US" altLang="en-US" dirty="0" err="1" smtClean="0"/>
              <a:t>Contd</a:t>
            </a:r>
            <a:r>
              <a:rPr lang="en-US" altLang="en-US" dirty="0" smtClean="0"/>
              <a:t>…</a:t>
            </a:r>
          </a:p>
        </p:txBody>
      </p:sp>
      <p:sp>
        <p:nvSpPr>
          <p:cNvPr id="16387" name="Rectangle 3"/>
          <p:cNvSpPr>
            <a:spLocks noGrp="1" noChangeArrowheads="1"/>
          </p:cNvSpPr>
          <p:nvPr>
            <p:ph type="body" idx="1"/>
          </p:nvPr>
        </p:nvSpPr>
        <p:spPr>
          <a:xfrm>
            <a:off x="457200" y="1600201"/>
            <a:ext cx="8229600" cy="3733800"/>
          </a:xfrm>
          <a:ln>
            <a:solidFill>
              <a:schemeClr val="accent1"/>
            </a:solidFill>
          </a:ln>
        </p:spPr>
        <p:txBody>
          <a:bodyPr/>
          <a:lstStyle/>
          <a:p>
            <a:pPr eaLnBrk="1" hangingPunct="1"/>
            <a:r>
              <a:rPr lang="en-US" altLang="en-US" sz="2800" dirty="0" smtClean="0"/>
              <a:t>Review of records: Certain kinds of information can be obtained only from medical records.</a:t>
            </a:r>
          </a:p>
          <a:p>
            <a:pPr eaLnBrk="1" hangingPunct="1"/>
            <a:r>
              <a:rPr lang="en-US" altLang="en-US" sz="2800" dirty="0" smtClean="0"/>
              <a:t>Medical examination on special tests: Some types of information can be obtained only by medical examination.</a:t>
            </a:r>
          </a:p>
          <a:p>
            <a:pPr eaLnBrk="1" hangingPunct="1"/>
            <a:r>
              <a:rPr lang="en-US" altLang="en-US" sz="2800" dirty="0" smtClean="0"/>
              <a:t>Environmental Surveys: This is the best source for obtaining information on exposure.</a:t>
            </a:r>
          </a:p>
          <a:p>
            <a:pPr eaLnBrk="1" hangingPunct="1"/>
            <a:endParaRPr lang="en-US" altLang="en-US" sz="2800" dirty="0" smtClean="0"/>
          </a:p>
        </p:txBody>
      </p:sp>
    </p:spTree>
    <p:extLst>
      <p:ext uri="{BB962C8B-B14F-4D97-AF65-F5344CB8AC3E}">
        <p14:creationId xmlns:p14="http://schemas.microsoft.com/office/powerpoint/2010/main" val="4050848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4714" y="152400"/>
            <a:ext cx="8229600" cy="990600"/>
          </a:xfrm>
          <a:solidFill>
            <a:schemeClr val="accent6"/>
          </a:solidFill>
        </p:spPr>
        <p:txBody>
          <a:bodyPr>
            <a:normAutofit/>
          </a:bodyPr>
          <a:lstStyle/>
          <a:p>
            <a:pPr eaLnBrk="1" hangingPunct="1"/>
            <a:r>
              <a:rPr lang="en-US" altLang="en-US" sz="4000" b="1" dirty="0" smtClean="0">
                <a:solidFill>
                  <a:schemeClr val="tx1"/>
                </a:solidFill>
              </a:rPr>
              <a:t>3. Follow up </a:t>
            </a:r>
            <a:endParaRPr lang="en-US" altLang="en-US" sz="4000" dirty="0" smtClean="0">
              <a:solidFill>
                <a:schemeClr val="tx1"/>
              </a:solidFill>
            </a:endParaRPr>
          </a:p>
        </p:txBody>
      </p:sp>
      <p:sp>
        <p:nvSpPr>
          <p:cNvPr id="17411" name="Rectangle 4"/>
          <p:cNvSpPr>
            <a:spLocks noChangeArrowheads="1"/>
          </p:cNvSpPr>
          <p:nvPr/>
        </p:nvSpPr>
        <p:spPr bwMode="auto">
          <a:xfrm>
            <a:off x="344714" y="1295400"/>
            <a:ext cx="8305800" cy="22467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tabLst>
                <a:tab pos="228600" algn="l"/>
              </a:tabLst>
              <a:defRPr sz="2400">
                <a:solidFill>
                  <a:schemeClr val="tx1"/>
                </a:solidFill>
                <a:latin typeface="Times New Roman" panose="02020603050405020304" pitchFamily="18" charset="0"/>
              </a:defRPr>
            </a:lvl1pPr>
            <a:lvl2pPr marL="742950" indent="-285750" eaLnBrk="0" hangingPunct="0">
              <a:tabLst>
                <a:tab pos="228600" algn="l"/>
              </a:tabLst>
              <a:defRPr sz="2400">
                <a:solidFill>
                  <a:schemeClr val="tx1"/>
                </a:solidFill>
                <a:latin typeface="Times New Roman" panose="02020603050405020304" pitchFamily="18" charset="0"/>
              </a:defRPr>
            </a:lvl2pPr>
            <a:lvl3pPr marL="1143000" indent="-228600" eaLnBrk="0" hangingPunct="0">
              <a:tabLst>
                <a:tab pos="228600" algn="l"/>
              </a:tabLst>
              <a:defRPr sz="2400">
                <a:solidFill>
                  <a:schemeClr val="tx1"/>
                </a:solidFill>
                <a:latin typeface="Times New Roman" panose="02020603050405020304" pitchFamily="18" charset="0"/>
              </a:defRPr>
            </a:lvl3pPr>
            <a:lvl4pPr marL="1600200" indent="-228600" eaLnBrk="0" hangingPunct="0">
              <a:tabLst>
                <a:tab pos="228600" algn="l"/>
              </a:tabLst>
              <a:defRPr sz="2400">
                <a:solidFill>
                  <a:schemeClr val="tx1"/>
                </a:solidFill>
                <a:latin typeface="Times New Roman" panose="02020603050405020304" pitchFamily="18" charset="0"/>
              </a:defRPr>
            </a:lvl4pPr>
            <a:lvl5pPr marL="2057400" indent="-228600" eaLnBrk="0" hangingPunct="0">
              <a:tabLst>
                <a:tab pos="2286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eaLnBrk="1" hangingPunct="1"/>
            <a:r>
              <a:rPr lang="en-US" altLang="en-US" sz="2800" dirty="0"/>
              <a:t>One of the problems in cohort studies is  the regular follow-up of all the Participants.</a:t>
            </a:r>
          </a:p>
          <a:p>
            <a:pPr eaLnBrk="1" hangingPunct="1"/>
            <a:r>
              <a:rPr lang="en-US" altLang="en-US" sz="2800" dirty="0"/>
              <a:t> </a:t>
            </a:r>
          </a:p>
          <a:p>
            <a:pPr eaLnBrk="1" hangingPunct="1"/>
            <a:r>
              <a:rPr lang="en-US" altLang="en-US" sz="2800" dirty="0"/>
              <a:t>At the start of the study the methods should be </a:t>
            </a:r>
          </a:p>
          <a:p>
            <a:pPr eaLnBrk="1" hangingPunct="1"/>
            <a:r>
              <a:rPr lang="en-US" altLang="en-US" sz="2800" dirty="0"/>
              <a:t>devised depending upon the outcome to be determined.</a:t>
            </a:r>
          </a:p>
        </p:txBody>
      </p:sp>
      <p:pic>
        <p:nvPicPr>
          <p:cNvPr id="4098" name="Picture 2" descr="5.1. Types of Observational Studies: Cohort Stu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14" y="3694568"/>
            <a:ext cx="8305800" cy="301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62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3"/>
          </a:solidFill>
        </p:spPr>
        <p:txBody>
          <a:bodyPr>
            <a:normAutofit fontScale="90000"/>
          </a:bodyPr>
          <a:lstStyle/>
          <a:p>
            <a:r>
              <a:rPr lang="en-US" dirty="0" smtClean="0"/>
              <a:t>Example </a:t>
            </a:r>
            <a:endParaRPr lang="en-US" dirty="0"/>
          </a:p>
        </p:txBody>
      </p:sp>
      <p:pic>
        <p:nvPicPr>
          <p:cNvPr id="5122" name="Picture 2" descr="An investigation of low-protein diets' qualification rates and an analysis  of their short-term effects for patients with CKD stages 3–5: a  single-center retrospective cohort study from China,International Urology  and Nephrology - X-M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29600" cy="5715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09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6"/>
          </a:solidFill>
        </p:spPr>
        <p:txBody>
          <a:bodyPr/>
          <a:lstStyle/>
          <a:p>
            <a:pPr eaLnBrk="1" hangingPunct="1"/>
            <a:r>
              <a:rPr lang="en-US" altLang="en-US" b="1" dirty="0" smtClean="0"/>
              <a:t>4. Analysis and interpretation </a:t>
            </a:r>
            <a:endParaRPr lang="en-US" altLang="en-US" dirty="0" smtClean="0"/>
          </a:p>
        </p:txBody>
      </p:sp>
      <p:sp>
        <p:nvSpPr>
          <p:cNvPr id="18435" name="Rectangle 3"/>
          <p:cNvSpPr>
            <a:spLocks noGrp="1" noChangeArrowheads="1"/>
          </p:cNvSpPr>
          <p:nvPr>
            <p:ph type="body" idx="1"/>
          </p:nvPr>
        </p:nvSpPr>
        <p:spPr>
          <a:ln>
            <a:solidFill>
              <a:schemeClr val="accent1"/>
            </a:solidFill>
          </a:ln>
        </p:spPr>
        <p:txBody>
          <a:bodyPr/>
          <a:lstStyle/>
          <a:p>
            <a:pPr marL="609600" indent="-609600" eaLnBrk="1" hangingPunct="1">
              <a:buFontTx/>
              <a:buNone/>
            </a:pPr>
            <a:r>
              <a:rPr lang="en-US" altLang="en-US" dirty="0" smtClean="0"/>
              <a:t>The data analysis can be done in terms of </a:t>
            </a:r>
          </a:p>
          <a:p>
            <a:pPr marL="990600" lvl="1" indent="-533400" eaLnBrk="1" hangingPunct="1"/>
            <a:r>
              <a:rPr lang="en-US" altLang="en-US" dirty="0" smtClean="0">
                <a:solidFill>
                  <a:srgbClr val="0066FF"/>
                </a:solidFill>
              </a:rPr>
              <a:t>Incidence rates of outcomes among exposed and non exposed</a:t>
            </a:r>
          </a:p>
          <a:p>
            <a:pPr marL="990600" lvl="1" indent="-533400" eaLnBrk="1" hangingPunct="1"/>
            <a:r>
              <a:rPr lang="en-US" altLang="en-US" dirty="0" smtClean="0">
                <a:solidFill>
                  <a:srgbClr val="FF00FF"/>
                </a:solidFill>
              </a:rPr>
              <a:t>Estimation  and quantification of risk associated with particular exposure/outcome</a:t>
            </a:r>
          </a:p>
          <a:p>
            <a:pPr marL="990600" lvl="1" indent="-533400" eaLnBrk="1" hangingPunct="1"/>
            <a:endParaRPr lang="en-US" altLang="en-US" dirty="0">
              <a:solidFill>
                <a:srgbClr val="FF00FF"/>
              </a:solidFill>
            </a:endParaRPr>
          </a:p>
          <a:p>
            <a:pPr marL="457200" lvl="1" indent="0" eaLnBrk="1" hangingPunct="1">
              <a:buNone/>
            </a:pPr>
            <a:endParaRPr lang="en-US" altLang="en-US" dirty="0" smtClean="0"/>
          </a:p>
        </p:txBody>
      </p:sp>
    </p:spTree>
    <p:extLst>
      <p:ext uri="{BB962C8B-B14F-4D97-AF65-F5344CB8AC3E}">
        <p14:creationId xmlns:p14="http://schemas.microsoft.com/office/powerpoint/2010/main" val="37803538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0" y="609600"/>
            <a:ext cx="8229600" cy="609600"/>
          </a:xfrm>
          <a:prstGeom prst="rect">
            <a:avLst/>
          </a:prstGeom>
          <a:noFill/>
          <a:ln w="12700" cap="sq">
            <a:noFill/>
            <a:miter lim="800000"/>
            <a:headEnd type="none" w="sm" len="sm"/>
            <a:tailEnd type="none" w="sm" len="sm"/>
          </a:ln>
          <a:effectLst/>
        </p:spPr>
        <p:txBody>
          <a:bodyPr anchor="ctr">
            <a:spAutoFit/>
          </a:bodyPr>
          <a:lstStyle/>
          <a:p>
            <a:pPr algn="ctr" eaLnBrk="0" hangingPunct="0">
              <a:defRPr/>
            </a:pPr>
            <a:r>
              <a:rPr lang="en-US" sz="3400">
                <a:solidFill>
                  <a:schemeClr val="accent2"/>
                </a:solidFill>
                <a:effectLst>
                  <a:outerShdw blurRad="38100" dist="38100" dir="2700000" algn="tl">
                    <a:srgbClr val="C0C0C0"/>
                  </a:outerShdw>
                </a:effectLst>
                <a:latin typeface="Arial" charset="0"/>
                <a:cs typeface="Angsana New" pitchFamily="18" charset="-34"/>
              </a:rPr>
              <a:t>Design of a Cohort Study</a:t>
            </a:r>
          </a:p>
        </p:txBody>
      </p:sp>
      <p:sp>
        <p:nvSpPr>
          <p:cNvPr id="19459" name="Text Box 3"/>
          <p:cNvSpPr txBox="1">
            <a:spLocks noChangeArrowheads="1"/>
          </p:cNvSpPr>
          <p:nvPr/>
        </p:nvSpPr>
        <p:spPr bwMode="auto">
          <a:xfrm>
            <a:off x="4284663" y="15240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accent1"/>
                </a:solidFill>
                <a:latin typeface="Arial" panose="020B0604020202020204" pitchFamily="34" charset="0"/>
                <a:ea typeface="Angsana New" pitchFamily="18" charset="-120"/>
                <a:cs typeface="Angsana New" pitchFamily="18" charset="-120"/>
              </a:rPr>
              <a:t>TIME</a:t>
            </a:r>
          </a:p>
        </p:txBody>
      </p:sp>
      <p:sp>
        <p:nvSpPr>
          <p:cNvPr id="19460" name="Line 4"/>
          <p:cNvSpPr>
            <a:spLocks noChangeShapeType="1"/>
          </p:cNvSpPr>
          <p:nvPr/>
        </p:nvSpPr>
        <p:spPr bwMode="auto">
          <a:xfrm>
            <a:off x="3352800" y="2090738"/>
            <a:ext cx="2895600" cy="0"/>
          </a:xfrm>
          <a:prstGeom prst="line">
            <a:avLst/>
          </a:prstGeom>
          <a:noFill/>
          <a:ln w="12700">
            <a:solidFill>
              <a:schemeClr val="tx1"/>
            </a:solidFill>
            <a:prstDash val="dash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1" name="Line 5"/>
          <p:cNvSpPr>
            <a:spLocks noChangeShapeType="1"/>
          </p:cNvSpPr>
          <p:nvPr/>
        </p:nvSpPr>
        <p:spPr bwMode="auto">
          <a:xfrm>
            <a:off x="3200400" y="5486400"/>
            <a:ext cx="3124200" cy="0"/>
          </a:xfrm>
          <a:prstGeom prst="line">
            <a:avLst/>
          </a:prstGeom>
          <a:noFill/>
          <a:ln w="12700">
            <a:solidFill>
              <a:srgbClr val="FF0066"/>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2" name="Text Box 6"/>
          <p:cNvSpPr txBox="1">
            <a:spLocks noChangeArrowheads="1"/>
          </p:cNvSpPr>
          <p:nvPr/>
        </p:nvSpPr>
        <p:spPr bwMode="auto">
          <a:xfrm>
            <a:off x="3200400" y="484505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chemeClr val="accent1"/>
                </a:solidFill>
                <a:latin typeface="Arial" panose="020B0604020202020204" pitchFamily="34" charset="0"/>
                <a:ea typeface="Angsana New" pitchFamily="18" charset="-120"/>
                <a:cs typeface="Angsana New" pitchFamily="18" charset="-120"/>
              </a:rPr>
              <a:t>DIRECTION OF INQUIRY</a:t>
            </a:r>
          </a:p>
        </p:txBody>
      </p:sp>
      <p:sp>
        <p:nvSpPr>
          <p:cNvPr id="14343" name="Oval 7"/>
          <p:cNvSpPr>
            <a:spLocks noChangeArrowheads="1"/>
          </p:cNvSpPr>
          <p:nvPr/>
        </p:nvSpPr>
        <p:spPr bwMode="auto">
          <a:xfrm>
            <a:off x="0" y="2932113"/>
            <a:ext cx="2438400" cy="649287"/>
          </a:xfrm>
          <a:prstGeom prst="ellipse">
            <a:avLst/>
          </a:prstGeom>
          <a:solidFill>
            <a:srgbClr val="FF9900"/>
          </a:solidFill>
          <a:ln w="12700" cap="sq">
            <a:solidFill>
              <a:srgbClr val="6699FF"/>
            </a:solidFill>
            <a:round/>
            <a:headEnd type="none" w="sm" len="sm"/>
            <a:tailEnd type="none" w="sm" len="sm"/>
          </a:ln>
          <a:effectLst>
            <a:outerShdw dist="35921" dir="2700000" algn="ctr" rotWithShape="0">
              <a:srgbClr val="808080"/>
            </a:outerShdw>
          </a:effectLst>
        </p:spPr>
        <p:txBody>
          <a:bodyPr anchor="ctr">
            <a:spAutoFit/>
          </a:bodyPr>
          <a:lstStyle/>
          <a:p>
            <a:pPr algn="ctr" eaLnBrk="0" hangingPunct="0">
              <a:lnSpc>
                <a:spcPct val="120000"/>
              </a:lnSpc>
              <a:spcBef>
                <a:spcPct val="55000"/>
              </a:spcBef>
              <a:spcAft>
                <a:spcPct val="55000"/>
              </a:spcAft>
              <a:defRPr/>
            </a:pPr>
            <a:r>
              <a:rPr lang="en-US" sz="2000" b="1" dirty="0">
                <a:solidFill>
                  <a:srgbClr val="660066"/>
                </a:solidFill>
                <a:effectLst>
                  <a:outerShdw blurRad="38100" dist="38100" dir="2700000" algn="tl">
                    <a:srgbClr val="000000"/>
                  </a:outerShdw>
                </a:effectLst>
                <a:latin typeface="Arial Narrow" pitchFamily="34" charset="0"/>
                <a:cs typeface="Angsana New" pitchFamily="18" charset="-34"/>
              </a:rPr>
              <a:t>POPULATION</a:t>
            </a:r>
          </a:p>
        </p:txBody>
      </p:sp>
      <p:sp>
        <p:nvSpPr>
          <p:cNvPr id="14345" name="AutoShape 9"/>
          <p:cNvSpPr>
            <a:spLocks noChangeArrowheads="1"/>
          </p:cNvSpPr>
          <p:nvPr/>
        </p:nvSpPr>
        <p:spPr bwMode="auto">
          <a:xfrm>
            <a:off x="4419600" y="2527300"/>
            <a:ext cx="1763713" cy="444500"/>
          </a:xfrm>
          <a:prstGeom prst="roundRect">
            <a:avLst>
              <a:gd name="adj" fmla="val 16667"/>
            </a:avLst>
          </a:prstGeom>
          <a:solidFill>
            <a:schemeClr val="hlink"/>
          </a:solidFill>
          <a:ln w="12700" cap="sq">
            <a:solidFill>
              <a:srgbClr val="6699FF"/>
            </a:solidFill>
            <a:round/>
            <a:headEnd type="none" w="sm" len="sm"/>
            <a:tailEnd type="none" w="sm" len="sm"/>
          </a:ln>
          <a:effectLst/>
        </p:spPr>
        <p:txBody>
          <a:bodyPr wrap="none" anchor="ctr">
            <a:spAutoFit/>
          </a:bodyPr>
          <a:lstStyle/>
          <a:p>
            <a:pPr algn="ctr" eaLnBrk="0" hangingPunct="0">
              <a:defRPr/>
            </a:pPr>
            <a:r>
              <a:rPr lang="en-US" sz="2000" b="1">
                <a:solidFill>
                  <a:srgbClr val="660066"/>
                </a:solidFill>
                <a:effectLst>
                  <a:outerShdw blurRad="38100" dist="38100" dir="2700000" algn="tl">
                    <a:srgbClr val="000000"/>
                  </a:outerShdw>
                </a:effectLst>
                <a:latin typeface="Arial Narrow" pitchFamily="34" charset="0"/>
                <a:cs typeface="Angsana New" pitchFamily="18" charset="-34"/>
              </a:rPr>
              <a:t>    EXPOSED     </a:t>
            </a:r>
            <a:endParaRPr lang="en-US" sz="2000" b="1">
              <a:solidFill>
                <a:srgbClr val="660066"/>
              </a:solidFill>
              <a:latin typeface="Arial Narrow" pitchFamily="34" charset="0"/>
              <a:cs typeface="Angsana New" pitchFamily="18" charset="-34"/>
            </a:endParaRPr>
          </a:p>
        </p:txBody>
      </p:sp>
      <p:sp>
        <p:nvSpPr>
          <p:cNvPr id="14346" name="AutoShape 10"/>
          <p:cNvSpPr>
            <a:spLocks noChangeArrowheads="1"/>
          </p:cNvSpPr>
          <p:nvPr/>
        </p:nvSpPr>
        <p:spPr bwMode="auto">
          <a:xfrm>
            <a:off x="4437063" y="4127500"/>
            <a:ext cx="1770062" cy="444500"/>
          </a:xfrm>
          <a:prstGeom prst="roundRect">
            <a:avLst>
              <a:gd name="adj" fmla="val 16667"/>
            </a:avLst>
          </a:prstGeom>
          <a:solidFill>
            <a:srgbClr val="66FF33"/>
          </a:solidFill>
          <a:ln w="12700" cap="sq">
            <a:solidFill>
              <a:srgbClr val="6699FF"/>
            </a:solidFill>
            <a:round/>
            <a:headEnd type="none" w="sm" len="sm"/>
            <a:tailEnd type="none" w="sm" len="sm"/>
          </a:ln>
          <a:effectLst>
            <a:outerShdw dist="35921" dir="2700000" algn="ctr" rotWithShape="0">
              <a:srgbClr val="808080"/>
            </a:outerShdw>
          </a:effectLst>
        </p:spPr>
        <p:txBody>
          <a:bodyPr wrap="none" anchor="ctr">
            <a:spAutoFit/>
          </a:bodyPr>
          <a:lstStyle/>
          <a:p>
            <a:pPr algn="ctr" eaLnBrk="0" hangingPunct="0">
              <a:defRPr/>
            </a:pPr>
            <a:r>
              <a:rPr lang="en-US" sz="2000" b="1">
                <a:solidFill>
                  <a:srgbClr val="660066"/>
                </a:solidFill>
                <a:effectLst>
                  <a:outerShdw blurRad="38100" dist="38100" dir="2700000" algn="tl">
                    <a:srgbClr val="000000"/>
                  </a:outerShdw>
                </a:effectLst>
                <a:latin typeface="Arial Narrow" pitchFamily="34" charset="0"/>
                <a:cs typeface="Angsana New" pitchFamily="18" charset="-34"/>
              </a:rPr>
              <a:t>NON EXPOSED</a:t>
            </a:r>
            <a:endParaRPr lang="en-US" sz="2000" b="1">
              <a:solidFill>
                <a:srgbClr val="660066"/>
              </a:solidFill>
              <a:latin typeface="Arial Narrow" pitchFamily="34" charset="0"/>
              <a:cs typeface="Angsana New" pitchFamily="18" charset="-34"/>
            </a:endParaRPr>
          </a:p>
        </p:txBody>
      </p:sp>
      <p:grpSp>
        <p:nvGrpSpPr>
          <p:cNvPr id="19466" name="Group 32"/>
          <p:cNvGrpSpPr>
            <a:grpSpLocks/>
          </p:cNvGrpSpPr>
          <p:nvPr/>
        </p:nvGrpSpPr>
        <p:grpSpPr bwMode="auto">
          <a:xfrm>
            <a:off x="7315200" y="2133600"/>
            <a:ext cx="1524000" cy="2619375"/>
            <a:chOff x="4608" y="1344"/>
            <a:chExt cx="960" cy="1650"/>
          </a:xfrm>
        </p:grpSpPr>
        <p:sp>
          <p:nvSpPr>
            <p:cNvPr id="14348" name="Text Box 12"/>
            <p:cNvSpPr txBox="1">
              <a:spLocks noChangeArrowheads="1"/>
            </p:cNvSpPr>
            <p:nvPr/>
          </p:nvSpPr>
          <p:spPr bwMode="auto">
            <a:xfrm>
              <a:off x="4608" y="1344"/>
              <a:ext cx="960" cy="258"/>
            </a:xfrm>
            <a:prstGeom prst="rect">
              <a:avLst/>
            </a:prstGeom>
            <a:solidFill>
              <a:srgbClr val="FF0066"/>
            </a:solidFill>
            <a:ln w="12700" cap="sq">
              <a:solidFill>
                <a:srgbClr val="6699FF"/>
              </a:solidFill>
              <a:miter lim="800000"/>
              <a:headEnd type="none" w="sm" len="sm"/>
              <a:tailEnd type="none" w="sm" len="sm"/>
            </a:ln>
            <a:effectLst>
              <a:outerShdw dist="35921" dir="2700000" algn="ctr" rotWithShape="0">
                <a:srgbClr val="808080"/>
              </a:outerShdw>
            </a:effectLst>
          </p:spPr>
          <p:txBody>
            <a:bodyPr anchor="ctr">
              <a:spAutoFit/>
            </a:bodyPr>
            <a:lstStyle/>
            <a:p>
              <a:pPr algn="ctr" eaLnBrk="0" hangingPunct="0">
                <a:defRPr/>
              </a:pPr>
              <a:r>
                <a:rPr lang="en-US" sz="2000" b="1">
                  <a:solidFill>
                    <a:schemeClr val="bg1"/>
                  </a:solidFill>
                  <a:latin typeface="Arial Narrow" pitchFamily="34" charset="0"/>
                  <a:cs typeface="Angsana New" pitchFamily="18" charset="-34"/>
                </a:rPr>
                <a:t>Disease</a:t>
              </a:r>
            </a:p>
          </p:txBody>
        </p:sp>
        <p:sp>
          <p:nvSpPr>
            <p:cNvPr id="14349" name="Text Box 13"/>
            <p:cNvSpPr txBox="1">
              <a:spLocks noChangeArrowheads="1"/>
            </p:cNvSpPr>
            <p:nvPr/>
          </p:nvSpPr>
          <p:spPr bwMode="auto">
            <a:xfrm>
              <a:off x="4624" y="1728"/>
              <a:ext cx="932" cy="258"/>
            </a:xfrm>
            <a:prstGeom prst="rect">
              <a:avLst/>
            </a:prstGeom>
            <a:solidFill>
              <a:srgbClr val="3399FF"/>
            </a:solidFill>
            <a:ln w="12700" cap="sq">
              <a:solidFill>
                <a:srgbClr val="6699FF"/>
              </a:solidFill>
              <a:miter lim="800000"/>
              <a:headEnd type="none" w="sm" len="sm"/>
              <a:tailEnd type="none" w="sm" len="sm"/>
            </a:ln>
            <a:effectLst>
              <a:outerShdw dist="35921" dir="2700000" algn="ctr" rotWithShape="0">
                <a:srgbClr val="808080"/>
              </a:outerShdw>
            </a:effectLst>
          </p:spPr>
          <p:txBody>
            <a:bodyPr wrap="none" anchor="ctr">
              <a:spAutoFit/>
            </a:bodyPr>
            <a:lstStyle/>
            <a:p>
              <a:pPr algn="ctr" eaLnBrk="0" hangingPunct="0">
                <a:defRPr/>
              </a:pPr>
              <a:r>
                <a:rPr lang="en-US" sz="2000" b="1">
                  <a:solidFill>
                    <a:schemeClr val="bg2"/>
                  </a:solidFill>
                  <a:latin typeface="Arial Narrow" pitchFamily="34" charset="0"/>
                  <a:cs typeface="Angsana New" pitchFamily="18" charset="-34"/>
                </a:rPr>
                <a:t> </a:t>
              </a:r>
              <a:r>
                <a:rPr lang="en-US" sz="2000" b="1">
                  <a:solidFill>
                    <a:schemeClr val="bg1"/>
                  </a:solidFill>
                  <a:latin typeface="Arial Narrow" pitchFamily="34" charset="0"/>
                  <a:cs typeface="Angsana New" pitchFamily="18" charset="-34"/>
                </a:rPr>
                <a:t>Non disease</a:t>
              </a:r>
            </a:p>
          </p:txBody>
        </p:sp>
        <p:sp>
          <p:nvSpPr>
            <p:cNvPr id="14350" name="Text Box 14"/>
            <p:cNvSpPr txBox="1">
              <a:spLocks noChangeArrowheads="1"/>
            </p:cNvSpPr>
            <p:nvPr/>
          </p:nvSpPr>
          <p:spPr bwMode="auto">
            <a:xfrm>
              <a:off x="4625" y="2736"/>
              <a:ext cx="932" cy="258"/>
            </a:xfrm>
            <a:prstGeom prst="rect">
              <a:avLst/>
            </a:prstGeom>
            <a:solidFill>
              <a:srgbClr val="3399FF"/>
            </a:solidFill>
            <a:ln w="12700" cap="sq">
              <a:solidFill>
                <a:srgbClr val="6699FF"/>
              </a:solidFill>
              <a:miter lim="800000"/>
              <a:headEnd type="none" w="sm" len="sm"/>
              <a:tailEnd type="none" w="sm" len="sm"/>
            </a:ln>
            <a:effectLst>
              <a:outerShdw dist="35921" dir="2700000" algn="ctr" rotWithShape="0">
                <a:srgbClr val="808080"/>
              </a:outerShdw>
            </a:effectLst>
          </p:spPr>
          <p:txBody>
            <a:bodyPr wrap="none" anchor="ctr">
              <a:spAutoFit/>
            </a:bodyPr>
            <a:lstStyle/>
            <a:p>
              <a:pPr algn="ctr" eaLnBrk="0" hangingPunct="0">
                <a:defRPr/>
              </a:pPr>
              <a:r>
                <a:rPr lang="en-US" sz="2000" b="1">
                  <a:solidFill>
                    <a:schemeClr val="bg2"/>
                  </a:solidFill>
                  <a:latin typeface="Arial Narrow" pitchFamily="34" charset="0"/>
                  <a:cs typeface="Angsana New" pitchFamily="18" charset="-34"/>
                </a:rPr>
                <a:t> </a:t>
              </a:r>
              <a:r>
                <a:rPr lang="en-US" sz="2000" b="1">
                  <a:solidFill>
                    <a:schemeClr val="bg1"/>
                  </a:solidFill>
                  <a:latin typeface="Arial Narrow" pitchFamily="34" charset="0"/>
                  <a:cs typeface="Angsana New" pitchFamily="18" charset="-34"/>
                </a:rPr>
                <a:t>Non disease</a:t>
              </a:r>
            </a:p>
          </p:txBody>
        </p:sp>
        <p:sp>
          <p:nvSpPr>
            <p:cNvPr id="14351" name="Text Box 15"/>
            <p:cNvSpPr txBox="1">
              <a:spLocks noChangeArrowheads="1"/>
            </p:cNvSpPr>
            <p:nvPr/>
          </p:nvSpPr>
          <p:spPr bwMode="auto">
            <a:xfrm>
              <a:off x="4608" y="2352"/>
              <a:ext cx="960" cy="258"/>
            </a:xfrm>
            <a:prstGeom prst="rect">
              <a:avLst/>
            </a:prstGeom>
            <a:solidFill>
              <a:srgbClr val="FF0066"/>
            </a:solidFill>
            <a:ln w="12700" cap="sq">
              <a:solidFill>
                <a:srgbClr val="6699FF"/>
              </a:solidFill>
              <a:miter lim="800000"/>
              <a:headEnd type="none" w="sm" len="sm"/>
              <a:tailEnd type="none" w="sm" len="sm"/>
            </a:ln>
            <a:effectLst>
              <a:outerShdw dist="35921" dir="2700000" algn="ctr" rotWithShape="0">
                <a:srgbClr val="808080"/>
              </a:outerShdw>
            </a:effectLst>
          </p:spPr>
          <p:txBody>
            <a:bodyPr anchor="ctr">
              <a:spAutoFit/>
            </a:bodyPr>
            <a:lstStyle/>
            <a:p>
              <a:pPr algn="ctr" eaLnBrk="0" hangingPunct="0">
                <a:defRPr/>
              </a:pPr>
              <a:r>
                <a:rPr lang="en-US" sz="2000" b="1">
                  <a:solidFill>
                    <a:schemeClr val="bg1"/>
                  </a:solidFill>
                  <a:latin typeface="Arial Narrow" pitchFamily="34" charset="0"/>
                  <a:cs typeface="Angsana New" pitchFamily="18" charset="-34"/>
                </a:rPr>
                <a:t>Disease</a:t>
              </a:r>
            </a:p>
          </p:txBody>
        </p:sp>
      </p:grpSp>
      <p:grpSp>
        <p:nvGrpSpPr>
          <p:cNvPr id="3" name="Group 16"/>
          <p:cNvGrpSpPr>
            <a:grpSpLocks/>
          </p:cNvGrpSpPr>
          <p:nvPr/>
        </p:nvGrpSpPr>
        <p:grpSpPr bwMode="auto">
          <a:xfrm rot="10800000">
            <a:off x="6229350" y="2362200"/>
            <a:ext cx="1085850" cy="2209800"/>
            <a:chOff x="1872" y="2256"/>
            <a:chExt cx="780" cy="1392"/>
          </a:xfrm>
        </p:grpSpPr>
        <p:grpSp>
          <p:nvGrpSpPr>
            <p:cNvPr id="19474" name="Group 17"/>
            <p:cNvGrpSpPr>
              <a:grpSpLocks/>
            </p:cNvGrpSpPr>
            <p:nvPr/>
          </p:nvGrpSpPr>
          <p:grpSpPr bwMode="auto">
            <a:xfrm>
              <a:off x="1872" y="3264"/>
              <a:ext cx="720" cy="384"/>
              <a:chOff x="1872" y="3264"/>
              <a:chExt cx="720" cy="384"/>
            </a:xfrm>
          </p:grpSpPr>
          <p:sp>
            <p:nvSpPr>
              <p:cNvPr id="19480" name="Line 18"/>
              <p:cNvSpPr>
                <a:spLocks noChangeShapeType="1"/>
              </p:cNvSpPr>
              <p:nvPr/>
            </p:nvSpPr>
            <p:spPr bwMode="auto">
              <a:xfrm flipH="1">
                <a:off x="1872" y="3264"/>
                <a:ext cx="432" cy="0"/>
              </a:xfrm>
              <a:prstGeom prst="line">
                <a:avLst/>
              </a:prstGeom>
              <a:noFill/>
              <a:ln w="28575" cap="rnd">
                <a:solidFill>
                  <a:srgbClr val="0099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81" name="Line 19"/>
              <p:cNvSpPr>
                <a:spLocks noChangeShapeType="1"/>
              </p:cNvSpPr>
              <p:nvPr/>
            </p:nvSpPr>
            <p:spPr bwMode="auto">
              <a:xfrm flipH="1">
                <a:off x="1872" y="3648"/>
                <a:ext cx="432" cy="0"/>
              </a:xfrm>
              <a:prstGeom prst="line">
                <a:avLst/>
              </a:prstGeom>
              <a:noFill/>
              <a:ln w="28575" cap="rnd">
                <a:solidFill>
                  <a:srgbClr val="0099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82" name="Line 20"/>
              <p:cNvSpPr>
                <a:spLocks noChangeShapeType="1"/>
              </p:cNvSpPr>
              <p:nvPr/>
            </p:nvSpPr>
            <p:spPr bwMode="auto">
              <a:xfrm flipH="1">
                <a:off x="2304" y="3420"/>
                <a:ext cx="288" cy="0"/>
              </a:xfrm>
              <a:prstGeom prst="line">
                <a:avLst/>
              </a:prstGeom>
              <a:noFill/>
              <a:ln w="28575" cap="rnd">
                <a:solidFill>
                  <a:srgbClr val="0099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83" name="Line 21"/>
              <p:cNvSpPr>
                <a:spLocks noChangeShapeType="1"/>
              </p:cNvSpPr>
              <p:nvPr/>
            </p:nvSpPr>
            <p:spPr bwMode="auto">
              <a:xfrm>
                <a:off x="2304" y="3264"/>
                <a:ext cx="0" cy="384"/>
              </a:xfrm>
              <a:prstGeom prst="line">
                <a:avLst/>
              </a:prstGeom>
              <a:noFill/>
              <a:ln w="28575" cap="rnd">
                <a:solidFill>
                  <a:srgbClr val="0099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75" name="Group 22"/>
            <p:cNvGrpSpPr>
              <a:grpSpLocks/>
            </p:cNvGrpSpPr>
            <p:nvPr/>
          </p:nvGrpSpPr>
          <p:grpSpPr bwMode="auto">
            <a:xfrm>
              <a:off x="1872" y="2256"/>
              <a:ext cx="780" cy="384"/>
              <a:chOff x="1872" y="2256"/>
              <a:chExt cx="780" cy="384"/>
            </a:xfrm>
          </p:grpSpPr>
          <p:sp>
            <p:nvSpPr>
              <p:cNvPr id="19476" name="Line 23"/>
              <p:cNvSpPr>
                <a:spLocks noChangeShapeType="1"/>
              </p:cNvSpPr>
              <p:nvPr/>
            </p:nvSpPr>
            <p:spPr bwMode="auto">
              <a:xfrm flipH="1">
                <a:off x="1872" y="2640"/>
                <a:ext cx="432" cy="0"/>
              </a:xfrm>
              <a:prstGeom prst="line">
                <a:avLst/>
              </a:prstGeom>
              <a:noFill/>
              <a:ln w="28575" cap="rnd">
                <a:solidFill>
                  <a:srgbClr val="0099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7" name="Line 24"/>
              <p:cNvSpPr>
                <a:spLocks noChangeShapeType="1"/>
              </p:cNvSpPr>
              <p:nvPr/>
            </p:nvSpPr>
            <p:spPr bwMode="auto">
              <a:xfrm flipH="1">
                <a:off x="1872" y="2256"/>
                <a:ext cx="432" cy="0"/>
              </a:xfrm>
              <a:prstGeom prst="line">
                <a:avLst/>
              </a:prstGeom>
              <a:noFill/>
              <a:ln w="28575" cap="rnd">
                <a:solidFill>
                  <a:srgbClr val="009900"/>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8" name="Line 25"/>
              <p:cNvSpPr>
                <a:spLocks noChangeShapeType="1"/>
              </p:cNvSpPr>
              <p:nvPr/>
            </p:nvSpPr>
            <p:spPr bwMode="auto">
              <a:xfrm flipH="1">
                <a:off x="2304" y="2400"/>
                <a:ext cx="348" cy="0"/>
              </a:xfrm>
              <a:prstGeom prst="line">
                <a:avLst/>
              </a:prstGeom>
              <a:noFill/>
              <a:ln w="28575" cap="rnd">
                <a:solidFill>
                  <a:srgbClr val="0099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9" name="Line 26"/>
              <p:cNvSpPr>
                <a:spLocks noChangeShapeType="1"/>
              </p:cNvSpPr>
              <p:nvPr/>
            </p:nvSpPr>
            <p:spPr bwMode="auto">
              <a:xfrm>
                <a:off x="2304" y="2256"/>
                <a:ext cx="0" cy="384"/>
              </a:xfrm>
              <a:prstGeom prst="line">
                <a:avLst/>
              </a:prstGeom>
              <a:noFill/>
              <a:ln w="28575" cap="rnd">
                <a:solidFill>
                  <a:srgbClr val="0099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4363" name="AutoShape 27"/>
          <p:cNvSpPr>
            <a:spLocks noChangeArrowheads="1"/>
          </p:cNvSpPr>
          <p:nvPr/>
        </p:nvSpPr>
        <p:spPr bwMode="auto">
          <a:xfrm>
            <a:off x="2743200" y="2593975"/>
            <a:ext cx="1162050" cy="1673225"/>
          </a:xfrm>
          <a:prstGeom prst="roundRect">
            <a:avLst>
              <a:gd name="adj" fmla="val 16667"/>
            </a:avLst>
          </a:prstGeom>
          <a:solidFill>
            <a:srgbClr val="FF9900"/>
          </a:solidFill>
          <a:ln w="12700" cap="sq" algn="ctr">
            <a:solidFill>
              <a:srgbClr val="6699FF"/>
            </a:solidFill>
            <a:round/>
            <a:headEnd type="none" w="sm" len="sm"/>
            <a:tailEnd type="none" w="sm" len="sm"/>
          </a:ln>
          <a:effectLst>
            <a:outerShdw dist="35921" dir="2700000" algn="ctr" rotWithShape="0">
              <a:srgbClr val="808080"/>
            </a:outerShdw>
          </a:effectLst>
        </p:spPr>
        <p:txBody>
          <a:bodyPr anchor="ctr">
            <a:spAutoFit/>
          </a:bodyPr>
          <a:lstStyle/>
          <a:p>
            <a:pPr algn="ctr" eaLnBrk="0" hangingPunct="0">
              <a:lnSpc>
                <a:spcPct val="120000"/>
              </a:lnSpc>
              <a:spcBef>
                <a:spcPct val="55000"/>
              </a:spcBef>
              <a:spcAft>
                <a:spcPct val="55000"/>
              </a:spcAft>
              <a:defRPr/>
            </a:pPr>
            <a:r>
              <a:rPr lang="en-US" sz="2000" b="1" dirty="0">
                <a:solidFill>
                  <a:srgbClr val="660066"/>
                </a:solidFill>
                <a:effectLst>
                  <a:outerShdw blurRad="38100" dist="38100" dir="2700000" algn="tl">
                    <a:srgbClr val="000000"/>
                  </a:outerShdw>
                </a:effectLst>
                <a:latin typeface="Arial Narrow" pitchFamily="34" charset="0"/>
                <a:cs typeface="Angsana New" pitchFamily="18" charset="-34"/>
              </a:rPr>
              <a:t>People  without     the disease</a:t>
            </a:r>
          </a:p>
        </p:txBody>
      </p:sp>
      <p:sp>
        <p:nvSpPr>
          <p:cNvPr id="19469" name="Line 28"/>
          <p:cNvSpPr>
            <a:spLocks noChangeShapeType="1"/>
          </p:cNvSpPr>
          <p:nvPr/>
        </p:nvSpPr>
        <p:spPr bwMode="auto">
          <a:xfrm>
            <a:off x="2438400" y="3276600"/>
            <a:ext cx="304800" cy="0"/>
          </a:xfrm>
          <a:prstGeom prst="line">
            <a:avLst/>
          </a:prstGeom>
          <a:noFill/>
          <a:ln w="38100" cap="sq">
            <a:solidFill>
              <a:srgbClr val="FF9999"/>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29"/>
          <p:cNvGrpSpPr>
            <a:grpSpLocks/>
          </p:cNvGrpSpPr>
          <p:nvPr/>
        </p:nvGrpSpPr>
        <p:grpSpPr bwMode="auto">
          <a:xfrm>
            <a:off x="3962400" y="2971800"/>
            <a:ext cx="762000" cy="1143000"/>
            <a:chOff x="2544" y="2448"/>
            <a:chExt cx="480" cy="720"/>
          </a:xfrm>
        </p:grpSpPr>
        <p:sp>
          <p:nvSpPr>
            <p:cNvPr id="19472" name="Line 30"/>
            <p:cNvSpPr>
              <a:spLocks noChangeShapeType="1"/>
            </p:cNvSpPr>
            <p:nvPr/>
          </p:nvSpPr>
          <p:spPr bwMode="auto">
            <a:xfrm flipV="1">
              <a:off x="2544" y="2448"/>
              <a:ext cx="432" cy="336"/>
            </a:xfrm>
            <a:prstGeom prst="line">
              <a:avLst/>
            </a:prstGeom>
            <a:noFill/>
            <a:ln w="38100" cap="sq">
              <a:solidFill>
                <a:srgbClr val="FF9999"/>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3" name="Line 31"/>
            <p:cNvSpPr>
              <a:spLocks noChangeShapeType="1"/>
            </p:cNvSpPr>
            <p:nvPr/>
          </p:nvSpPr>
          <p:spPr bwMode="auto">
            <a:xfrm>
              <a:off x="2544" y="2784"/>
              <a:ext cx="480" cy="384"/>
            </a:xfrm>
            <a:prstGeom prst="line">
              <a:avLst/>
            </a:prstGeom>
            <a:noFill/>
            <a:ln w="38100" cap="sq">
              <a:solidFill>
                <a:srgbClr val="FF9999"/>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71388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dissolve">
                                      <p:cBhvr>
                                        <p:cTn id="7" dur="500"/>
                                        <p:tgtEl>
                                          <p:spTgt spid="1434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0" y="609600"/>
            <a:ext cx="8229600" cy="609600"/>
          </a:xfrm>
          <a:prstGeom prst="rect">
            <a:avLst/>
          </a:prstGeom>
          <a:noFill/>
          <a:ln w="12700" cap="sq">
            <a:noFill/>
            <a:miter lim="800000"/>
            <a:headEnd type="none" w="sm" len="sm"/>
            <a:tailEnd type="none" w="sm" len="sm"/>
          </a:ln>
          <a:effectLst/>
        </p:spPr>
        <p:txBody>
          <a:bodyPr anchor="ctr">
            <a:spAutoFit/>
          </a:bodyPr>
          <a:lstStyle/>
          <a:p>
            <a:pPr algn="ctr" eaLnBrk="0" hangingPunct="0">
              <a:defRPr/>
            </a:pPr>
            <a:r>
              <a:rPr lang="en-US" sz="3400" dirty="0">
                <a:solidFill>
                  <a:schemeClr val="accent2"/>
                </a:solidFill>
                <a:effectLst>
                  <a:outerShdw blurRad="38100" dist="38100" dir="2700000" algn="tl">
                    <a:srgbClr val="C0C0C0"/>
                  </a:outerShdw>
                </a:effectLst>
                <a:latin typeface="Arial" charset="0"/>
                <a:cs typeface="Angsana New" pitchFamily="18" charset="-34"/>
              </a:rPr>
              <a:t>Concept of  Study</a:t>
            </a:r>
          </a:p>
        </p:txBody>
      </p:sp>
      <p:sp>
        <p:nvSpPr>
          <p:cNvPr id="20483" name="Text Box 3"/>
          <p:cNvSpPr txBox="1">
            <a:spLocks noChangeArrowheads="1"/>
          </p:cNvSpPr>
          <p:nvPr/>
        </p:nvSpPr>
        <p:spPr bwMode="auto">
          <a:xfrm>
            <a:off x="1371600" y="1524000"/>
            <a:ext cx="719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chemeClr val="accent1"/>
                </a:solidFill>
                <a:latin typeface="Arial" panose="020B0604020202020204" pitchFamily="34" charset="0"/>
                <a:ea typeface="Angsana New" pitchFamily="18" charset="-120"/>
                <a:cs typeface="Angsana New" pitchFamily="18" charset="-120"/>
              </a:rPr>
              <a:t>Example : TIME ( 20-28 weeks of gestation to post partum period</a:t>
            </a:r>
          </a:p>
        </p:txBody>
      </p:sp>
      <p:sp>
        <p:nvSpPr>
          <p:cNvPr id="20484" name="Line 4"/>
          <p:cNvSpPr>
            <a:spLocks noChangeShapeType="1"/>
          </p:cNvSpPr>
          <p:nvPr/>
        </p:nvSpPr>
        <p:spPr bwMode="auto">
          <a:xfrm>
            <a:off x="3352800" y="2090738"/>
            <a:ext cx="2895600" cy="0"/>
          </a:xfrm>
          <a:prstGeom prst="line">
            <a:avLst/>
          </a:prstGeom>
          <a:noFill/>
          <a:ln w="12700">
            <a:solidFill>
              <a:schemeClr val="tx1"/>
            </a:solidFill>
            <a:prstDash val="dash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5" name="Line 5"/>
          <p:cNvSpPr>
            <a:spLocks noChangeShapeType="1"/>
          </p:cNvSpPr>
          <p:nvPr/>
        </p:nvSpPr>
        <p:spPr bwMode="auto">
          <a:xfrm>
            <a:off x="3200400" y="5486400"/>
            <a:ext cx="3124200" cy="0"/>
          </a:xfrm>
          <a:prstGeom prst="line">
            <a:avLst/>
          </a:prstGeom>
          <a:noFill/>
          <a:ln w="12700">
            <a:solidFill>
              <a:srgbClr val="FF0066"/>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6" name="Text Box 6"/>
          <p:cNvSpPr txBox="1">
            <a:spLocks noChangeArrowheads="1"/>
          </p:cNvSpPr>
          <p:nvPr/>
        </p:nvSpPr>
        <p:spPr bwMode="auto">
          <a:xfrm>
            <a:off x="2362200" y="499745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chemeClr val="accent1"/>
                </a:solidFill>
                <a:latin typeface="Arial" panose="020B0604020202020204" pitchFamily="34" charset="0"/>
                <a:ea typeface="Angsana New" pitchFamily="18" charset="-120"/>
                <a:cs typeface="Angsana New" pitchFamily="18" charset="-120"/>
              </a:rPr>
              <a:t>DIRECTION OF INQUIRY</a:t>
            </a:r>
          </a:p>
        </p:txBody>
      </p:sp>
      <p:sp>
        <p:nvSpPr>
          <p:cNvPr id="14343" name="Oval 7"/>
          <p:cNvSpPr>
            <a:spLocks noChangeArrowheads="1"/>
          </p:cNvSpPr>
          <p:nvPr/>
        </p:nvSpPr>
        <p:spPr bwMode="auto">
          <a:xfrm>
            <a:off x="0" y="2932113"/>
            <a:ext cx="2438400" cy="1638300"/>
          </a:xfrm>
          <a:prstGeom prst="ellipse">
            <a:avLst/>
          </a:prstGeom>
          <a:solidFill>
            <a:srgbClr val="FF9900"/>
          </a:solidFill>
          <a:ln w="12700" cap="sq">
            <a:solidFill>
              <a:srgbClr val="6699FF"/>
            </a:solidFill>
            <a:round/>
            <a:headEnd type="none" w="sm" len="sm"/>
            <a:tailEnd type="none" w="sm" len="sm"/>
          </a:ln>
          <a:effectLst>
            <a:outerShdw dist="35921" dir="2700000" algn="ctr" rotWithShape="0">
              <a:srgbClr val="808080"/>
            </a:outerShdw>
          </a:effectLst>
        </p:spPr>
        <p:txBody>
          <a:bodyPr anchor="ctr">
            <a:spAutoFit/>
          </a:bodyPr>
          <a:lstStyle/>
          <a:p>
            <a:pPr algn="ctr" eaLnBrk="0" hangingPunct="0">
              <a:lnSpc>
                <a:spcPct val="120000"/>
              </a:lnSpc>
              <a:spcBef>
                <a:spcPct val="55000"/>
              </a:spcBef>
              <a:spcAft>
                <a:spcPct val="55000"/>
              </a:spcAft>
              <a:defRPr/>
            </a:pPr>
            <a:r>
              <a:rPr lang="en-US" sz="2000" b="1" dirty="0">
                <a:solidFill>
                  <a:schemeClr val="bg1"/>
                </a:solidFill>
                <a:effectLst>
                  <a:outerShdw blurRad="38100" dist="38100" dir="2700000" algn="tl">
                    <a:srgbClr val="000000"/>
                  </a:outerShdw>
                </a:effectLst>
                <a:latin typeface="Arial Narrow" pitchFamily="34" charset="0"/>
                <a:cs typeface="Angsana New" pitchFamily="18" charset="-34"/>
              </a:rPr>
              <a:t>Pregnant women 20-28 gestational age</a:t>
            </a:r>
          </a:p>
        </p:txBody>
      </p:sp>
      <p:grpSp>
        <p:nvGrpSpPr>
          <p:cNvPr id="20488" name="Group 32"/>
          <p:cNvGrpSpPr>
            <a:grpSpLocks/>
          </p:cNvGrpSpPr>
          <p:nvPr/>
        </p:nvGrpSpPr>
        <p:grpSpPr bwMode="auto">
          <a:xfrm>
            <a:off x="6413500" y="2362200"/>
            <a:ext cx="1892300" cy="2609850"/>
            <a:chOff x="4608" y="1344"/>
            <a:chExt cx="1192" cy="1644"/>
          </a:xfrm>
        </p:grpSpPr>
        <p:sp>
          <p:nvSpPr>
            <p:cNvPr id="14348" name="Text Box 12"/>
            <p:cNvSpPr txBox="1">
              <a:spLocks noChangeArrowheads="1"/>
            </p:cNvSpPr>
            <p:nvPr/>
          </p:nvSpPr>
          <p:spPr bwMode="auto">
            <a:xfrm>
              <a:off x="4608" y="1344"/>
              <a:ext cx="960" cy="640"/>
            </a:xfrm>
            <a:prstGeom prst="rect">
              <a:avLst/>
            </a:prstGeom>
            <a:solidFill>
              <a:srgbClr val="FF0066"/>
            </a:solidFill>
            <a:ln w="12700" cap="sq">
              <a:solidFill>
                <a:srgbClr val="6699FF"/>
              </a:solidFill>
              <a:miter lim="800000"/>
              <a:headEnd type="none" w="sm" len="sm"/>
              <a:tailEnd type="none" w="sm" len="sm"/>
            </a:ln>
            <a:effectLst>
              <a:outerShdw dist="35921" dir="2700000" algn="ctr" rotWithShape="0">
                <a:srgbClr val="808080"/>
              </a:outerShdw>
            </a:effectLst>
          </p:spPr>
          <p:txBody>
            <a:bodyPr anchor="ctr">
              <a:spAutoFit/>
            </a:bodyPr>
            <a:lstStyle/>
            <a:p>
              <a:pPr algn="ctr" eaLnBrk="0" hangingPunct="0">
                <a:defRPr/>
              </a:pPr>
              <a:r>
                <a:rPr lang="en-US" sz="2000" b="1" dirty="0">
                  <a:solidFill>
                    <a:schemeClr val="bg1"/>
                  </a:solidFill>
                  <a:latin typeface="Arial Narrow" pitchFamily="34" charset="0"/>
                  <a:cs typeface="Angsana New" pitchFamily="18" charset="-34"/>
                </a:rPr>
                <a:t> poor Pregnancy outcomes </a:t>
              </a:r>
            </a:p>
          </p:txBody>
        </p:sp>
        <p:sp>
          <p:nvSpPr>
            <p:cNvPr id="14350" name="Text Box 14"/>
            <p:cNvSpPr txBox="1">
              <a:spLocks noChangeArrowheads="1"/>
            </p:cNvSpPr>
            <p:nvPr/>
          </p:nvSpPr>
          <p:spPr bwMode="auto">
            <a:xfrm>
              <a:off x="4625" y="2736"/>
              <a:ext cx="1175" cy="252"/>
            </a:xfrm>
            <a:prstGeom prst="rect">
              <a:avLst/>
            </a:prstGeom>
            <a:solidFill>
              <a:srgbClr val="3399FF"/>
            </a:solidFill>
            <a:ln w="12700" cap="sq">
              <a:solidFill>
                <a:srgbClr val="6699FF"/>
              </a:solidFill>
              <a:miter lim="800000"/>
              <a:headEnd type="none" w="sm" len="sm"/>
              <a:tailEnd type="none" w="sm" len="sm"/>
            </a:ln>
            <a:effectLst>
              <a:outerShdw dist="35921" dir="2700000" algn="ctr" rotWithShape="0">
                <a:srgbClr val="808080"/>
              </a:outerShdw>
            </a:effectLst>
          </p:spPr>
          <p:txBody>
            <a:bodyPr wrap="none" anchor="ctr">
              <a:spAutoFit/>
            </a:bodyPr>
            <a:lstStyle/>
            <a:p>
              <a:pPr algn="ctr" eaLnBrk="0" hangingPunct="0">
                <a:defRPr/>
              </a:pPr>
              <a:r>
                <a:rPr lang="en-US" sz="2000" b="1" dirty="0">
                  <a:solidFill>
                    <a:schemeClr val="bg2"/>
                  </a:solidFill>
                  <a:latin typeface="Arial Narrow" pitchFamily="34" charset="0"/>
                  <a:cs typeface="Angsana New" pitchFamily="18" charset="-34"/>
                </a:rPr>
                <a:t> </a:t>
              </a:r>
              <a:r>
                <a:rPr lang="en-US" sz="2000" b="1" dirty="0">
                  <a:solidFill>
                    <a:schemeClr val="bg1"/>
                  </a:solidFill>
                  <a:latin typeface="Arial Narrow" pitchFamily="34" charset="0"/>
                  <a:cs typeface="Angsana New" pitchFamily="18" charset="-34"/>
                </a:rPr>
                <a:t>good outcomes </a:t>
              </a:r>
            </a:p>
          </p:txBody>
        </p:sp>
      </p:grpSp>
      <p:sp>
        <p:nvSpPr>
          <p:cNvPr id="14363" name="AutoShape 27"/>
          <p:cNvSpPr>
            <a:spLocks noChangeArrowheads="1"/>
          </p:cNvSpPr>
          <p:nvPr/>
        </p:nvSpPr>
        <p:spPr bwMode="auto">
          <a:xfrm>
            <a:off x="2743200" y="2593975"/>
            <a:ext cx="1828800" cy="1736725"/>
          </a:xfrm>
          <a:prstGeom prst="roundRect">
            <a:avLst>
              <a:gd name="adj" fmla="val 16667"/>
            </a:avLst>
          </a:prstGeom>
          <a:solidFill>
            <a:srgbClr val="FF9900"/>
          </a:solidFill>
          <a:ln w="12700" cap="sq" algn="ctr">
            <a:solidFill>
              <a:srgbClr val="6699FF"/>
            </a:solidFill>
            <a:round/>
            <a:headEnd type="none" w="sm" len="sm"/>
            <a:tailEnd type="none" w="sm" len="sm"/>
          </a:ln>
          <a:effectLst>
            <a:outerShdw dist="35921" dir="2700000" algn="ctr" rotWithShape="0">
              <a:srgbClr val="808080"/>
            </a:outerShdw>
          </a:effectLst>
        </p:spPr>
        <p:txBody>
          <a:bodyPr anchor="ctr">
            <a:spAutoFit/>
          </a:bodyPr>
          <a:lstStyle/>
          <a:p>
            <a:pPr algn="ctr" eaLnBrk="0" hangingPunct="0">
              <a:lnSpc>
                <a:spcPct val="120000"/>
              </a:lnSpc>
              <a:spcBef>
                <a:spcPct val="55000"/>
              </a:spcBef>
              <a:spcAft>
                <a:spcPct val="55000"/>
              </a:spcAft>
              <a:defRPr/>
            </a:pPr>
            <a:r>
              <a:rPr lang="en-US" sz="2000" b="1" dirty="0">
                <a:solidFill>
                  <a:schemeClr val="bg1"/>
                </a:solidFill>
                <a:effectLst>
                  <a:outerShdw blurRad="38100" dist="38100" dir="2700000" algn="tl">
                    <a:srgbClr val="000000"/>
                  </a:outerShdw>
                </a:effectLst>
                <a:latin typeface="Arial Narrow" pitchFamily="34" charset="0"/>
                <a:cs typeface="Angsana New" pitchFamily="18" charset="-34"/>
              </a:rPr>
              <a:t>Pregnant Women without  any disorders </a:t>
            </a:r>
          </a:p>
        </p:txBody>
      </p:sp>
      <p:sp>
        <p:nvSpPr>
          <p:cNvPr id="20490" name="Line 28"/>
          <p:cNvSpPr>
            <a:spLocks noChangeShapeType="1"/>
          </p:cNvSpPr>
          <p:nvPr/>
        </p:nvSpPr>
        <p:spPr bwMode="auto">
          <a:xfrm>
            <a:off x="2362200" y="3581400"/>
            <a:ext cx="304800" cy="0"/>
          </a:xfrm>
          <a:prstGeom prst="line">
            <a:avLst/>
          </a:prstGeom>
          <a:noFill/>
          <a:ln w="38100" cap="sq">
            <a:solidFill>
              <a:srgbClr val="FF9999"/>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9"/>
          <p:cNvGrpSpPr>
            <a:grpSpLocks/>
          </p:cNvGrpSpPr>
          <p:nvPr/>
        </p:nvGrpSpPr>
        <p:grpSpPr bwMode="auto">
          <a:xfrm>
            <a:off x="5638800" y="3124200"/>
            <a:ext cx="762000" cy="1143000"/>
            <a:chOff x="2544" y="2448"/>
            <a:chExt cx="480" cy="720"/>
          </a:xfrm>
        </p:grpSpPr>
        <p:sp>
          <p:nvSpPr>
            <p:cNvPr id="20494" name="Line 30"/>
            <p:cNvSpPr>
              <a:spLocks noChangeShapeType="1"/>
            </p:cNvSpPr>
            <p:nvPr/>
          </p:nvSpPr>
          <p:spPr bwMode="auto">
            <a:xfrm flipV="1">
              <a:off x="2544" y="2448"/>
              <a:ext cx="432" cy="336"/>
            </a:xfrm>
            <a:prstGeom prst="line">
              <a:avLst/>
            </a:prstGeom>
            <a:noFill/>
            <a:ln w="38100" cap="sq">
              <a:solidFill>
                <a:srgbClr val="FF9999"/>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31"/>
            <p:cNvSpPr>
              <a:spLocks noChangeShapeType="1"/>
            </p:cNvSpPr>
            <p:nvPr/>
          </p:nvSpPr>
          <p:spPr bwMode="auto">
            <a:xfrm>
              <a:off x="2544" y="2784"/>
              <a:ext cx="480" cy="384"/>
            </a:xfrm>
            <a:prstGeom prst="line">
              <a:avLst/>
            </a:prstGeom>
            <a:noFill/>
            <a:ln w="38100" cap="sq">
              <a:solidFill>
                <a:srgbClr val="FF9999"/>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0493" name="Rectangle 31"/>
          <p:cNvSpPr>
            <a:spLocks noChangeArrowheads="1"/>
          </p:cNvSpPr>
          <p:nvPr/>
        </p:nvSpPr>
        <p:spPr bwMode="auto">
          <a:xfrm>
            <a:off x="4648200" y="3424238"/>
            <a:ext cx="1101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t>follow up</a:t>
            </a:r>
            <a:endParaRPr lang="en-US" altLang="en-US" sz="1800"/>
          </a:p>
        </p:txBody>
      </p:sp>
    </p:spTree>
    <p:extLst>
      <p:ext uri="{BB962C8B-B14F-4D97-AF65-F5344CB8AC3E}">
        <p14:creationId xmlns:p14="http://schemas.microsoft.com/office/powerpoint/2010/main" val="4024752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dissolve">
                                      <p:cBhvr>
                                        <p:cTn id="7" dur="500"/>
                                        <p:tgtEl>
                                          <p:spTgt spid="1434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228600" y="1447800"/>
            <a:ext cx="8686800" cy="3581400"/>
          </a:xfrm>
        </p:spPr>
        <p:txBody>
          <a:bodyPr/>
          <a:lstStyle/>
          <a:p>
            <a:pPr algn="l" eaLnBrk="1" hangingPunct="1"/>
            <a:r>
              <a:rPr lang="en-US" altLang="en-US" sz="1800" b="1" smtClean="0"/>
              <a:t>Selection                Exposure to         Observation         Assessment                    Analysis</a:t>
            </a:r>
          </a:p>
          <a:p>
            <a:pPr algn="l" eaLnBrk="1" hangingPunct="1"/>
            <a:r>
              <a:rPr lang="en-US" altLang="en-US" sz="1800" b="1" smtClean="0"/>
              <a:t>of cohort	               the factor             for a period        of the effect</a:t>
            </a:r>
          </a:p>
          <a:p>
            <a:pPr algn="l" eaLnBrk="1" hangingPunct="1"/>
            <a:endParaRPr lang="en-US" altLang="en-US" sz="1800" b="1" smtClean="0"/>
          </a:p>
          <a:p>
            <a:pPr algn="l" eaLnBrk="1" hangingPunct="1"/>
            <a:r>
              <a:rPr lang="en-US" altLang="en-US" sz="1800" b="1" smtClean="0"/>
              <a:t>Study Cohort        Factor (+ve)  </a:t>
            </a:r>
          </a:p>
          <a:p>
            <a:pPr algn="l" eaLnBrk="1" hangingPunct="1"/>
            <a:r>
              <a:rPr lang="en-US" altLang="en-US" sz="1800" b="1" smtClean="0"/>
              <a:t>                                                               follow up          occurrence of disease        stat calc    Control Cohort       Factor (-ve)        </a:t>
            </a:r>
            <a:endParaRPr lang="en-US" altLang="en-US" sz="2000" b="1" smtClean="0"/>
          </a:p>
          <a:p>
            <a:pPr algn="l" eaLnBrk="1" hangingPunct="1"/>
            <a:r>
              <a:rPr lang="en-US" altLang="en-US" sz="1800" smtClean="0"/>
              <a:t>   </a:t>
            </a:r>
          </a:p>
          <a:p>
            <a:pPr algn="l" eaLnBrk="1" hangingPunct="1"/>
            <a:endParaRPr lang="en-US" altLang="en-US" sz="1800" smtClean="0"/>
          </a:p>
          <a:p>
            <a:pPr algn="l" eaLnBrk="1" hangingPunct="1"/>
            <a:r>
              <a:rPr lang="en-US" altLang="en-US" smtClean="0"/>
              <a:t>Present	            Future</a:t>
            </a:r>
          </a:p>
        </p:txBody>
      </p:sp>
      <p:sp>
        <p:nvSpPr>
          <p:cNvPr id="21507" name="Line 3"/>
          <p:cNvSpPr>
            <a:spLocks noChangeShapeType="1"/>
          </p:cNvSpPr>
          <p:nvPr/>
        </p:nvSpPr>
        <p:spPr bwMode="auto">
          <a:xfrm>
            <a:off x="457200" y="2438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8" name="Line 4"/>
          <p:cNvSpPr>
            <a:spLocks noChangeShapeType="1"/>
          </p:cNvSpPr>
          <p:nvPr/>
        </p:nvSpPr>
        <p:spPr bwMode="auto">
          <a:xfrm>
            <a:off x="1676400" y="44196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9" name="Line 5"/>
          <p:cNvSpPr>
            <a:spLocks noChangeShapeType="1"/>
          </p:cNvSpPr>
          <p:nvPr/>
        </p:nvSpPr>
        <p:spPr bwMode="auto">
          <a:xfrm>
            <a:off x="5029200" y="4419600"/>
            <a:ext cx="312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6"/>
          <p:cNvSpPr>
            <a:spLocks noChangeShapeType="1"/>
          </p:cNvSpPr>
          <p:nvPr/>
        </p:nvSpPr>
        <p:spPr bwMode="auto">
          <a:xfrm>
            <a:off x="381000" y="38100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7"/>
          <p:cNvSpPr>
            <a:spLocks noChangeShapeType="1"/>
          </p:cNvSpPr>
          <p:nvPr/>
        </p:nvSpPr>
        <p:spPr bwMode="auto">
          <a:xfrm flipH="1">
            <a:off x="3505200" y="2590800"/>
            <a:ext cx="0" cy="762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8"/>
          <p:cNvSpPr>
            <a:spLocks noChangeShapeType="1"/>
          </p:cNvSpPr>
          <p:nvPr/>
        </p:nvSpPr>
        <p:spPr bwMode="auto">
          <a:xfrm>
            <a:off x="3505200" y="2971800"/>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9"/>
          <p:cNvSpPr>
            <a:spLocks noChangeShapeType="1"/>
          </p:cNvSpPr>
          <p:nvPr/>
        </p:nvSpPr>
        <p:spPr bwMode="auto">
          <a:xfrm>
            <a:off x="4876800" y="2971800"/>
            <a:ext cx="304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0"/>
          <p:cNvSpPr>
            <a:spLocks noChangeShapeType="1"/>
          </p:cNvSpPr>
          <p:nvPr/>
        </p:nvSpPr>
        <p:spPr bwMode="auto">
          <a:xfrm>
            <a:off x="7543800" y="2971800"/>
            <a:ext cx="304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38867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228600" y="1447800"/>
            <a:ext cx="8686800" cy="3581400"/>
          </a:xfrm>
        </p:spPr>
        <p:txBody>
          <a:bodyPr/>
          <a:lstStyle/>
          <a:p>
            <a:pPr algn="l" eaLnBrk="1" hangingPunct="1"/>
            <a:r>
              <a:rPr lang="en-US" altLang="en-US" sz="1800" b="1" smtClean="0"/>
              <a:t>Selection                Exposure to         Observation         Assessment                    Analysis</a:t>
            </a:r>
          </a:p>
          <a:p>
            <a:pPr algn="l" eaLnBrk="1" hangingPunct="1"/>
            <a:r>
              <a:rPr lang="en-US" altLang="en-US" sz="1800" b="1" smtClean="0"/>
              <a:t>of cohort	               the factor             for a period        of the effect</a:t>
            </a:r>
          </a:p>
          <a:p>
            <a:pPr algn="l" eaLnBrk="1" hangingPunct="1"/>
            <a:endParaRPr lang="en-US" altLang="en-US" sz="1800" b="1" smtClean="0"/>
          </a:p>
          <a:p>
            <a:pPr algn="l" eaLnBrk="1" hangingPunct="1"/>
            <a:r>
              <a:rPr lang="en-US" altLang="en-US" sz="1800" b="1" smtClean="0"/>
              <a:t>Study Cohort        Factor (+ve)  </a:t>
            </a:r>
          </a:p>
          <a:p>
            <a:pPr algn="l" eaLnBrk="1" hangingPunct="1"/>
            <a:r>
              <a:rPr lang="en-US" altLang="en-US" sz="1800" b="1" smtClean="0"/>
              <a:t>                                                               follow up          occurrence of disease        stat calc    Control Cohort       Factor (-ve)        </a:t>
            </a:r>
            <a:endParaRPr lang="en-US" altLang="en-US" sz="2000" b="1" smtClean="0"/>
          </a:p>
          <a:p>
            <a:pPr algn="l" eaLnBrk="1" hangingPunct="1"/>
            <a:r>
              <a:rPr lang="en-US" altLang="en-US" sz="1800" smtClean="0"/>
              <a:t>   </a:t>
            </a:r>
          </a:p>
          <a:p>
            <a:pPr algn="l" eaLnBrk="1" hangingPunct="1"/>
            <a:endParaRPr lang="en-US" altLang="en-US" sz="1800" smtClean="0"/>
          </a:p>
          <a:p>
            <a:pPr algn="l" eaLnBrk="1" hangingPunct="1"/>
            <a:r>
              <a:rPr lang="en-US" altLang="en-US" smtClean="0"/>
              <a:t>Present	            Future</a:t>
            </a:r>
          </a:p>
        </p:txBody>
      </p:sp>
      <p:sp>
        <p:nvSpPr>
          <p:cNvPr id="22531" name="Line 3"/>
          <p:cNvSpPr>
            <a:spLocks noChangeShapeType="1"/>
          </p:cNvSpPr>
          <p:nvPr/>
        </p:nvSpPr>
        <p:spPr bwMode="auto">
          <a:xfrm>
            <a:off x="457200" y="2438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2" name="Line 4"/>
          <p:cNvSpPr>
            <a:spLocks noChangeShapeType="1"/>
          </p:cNvSpPr>
          <p:nvPr/>
        </p:nvSpPr>
        <p:spPr bwMode="auto">
          <a:xfrm>
            <a:off x="1676400" y="44196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3" name="Line 5"/>
          <p:cNvSpPr>
            <a:spLocks noChangeShapeType="1"/>
          </p:cNvSpPr>
          <p:nvPr/>
        </p:nvSpPr>
        <p:spPr bwMode="auto">
          <a:xfrm>
            <a:off x="5029200" y="4419600"/>
            <a:ext cx="312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Line 6"/>
          <p:cNvSpPr>
            <a:spLocks noChangeShapeType="1"/>
          </p:cNvSpPr>
          <p:nvPr/>
        </p:nvSpPr>
        <p:spPr bwMode="auto">
          <a:xfrm>
            <a:off x="381000" y="38100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7"/>
          <p:cNvSpPr>
            <a:spLocks noChangeShapeType="1"/>
          </p:cNvSpPr>
          <p:nvPr/>
        </p:nvSpPr>
        <p:spPr bwMode="auto">
          <a:xfrm flipH="1">
            <a:off x="3505200" y="2590800"/>
            <a:ext cx="0" cy="762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8"/>
          <p:cNvSpPr>
            <a:spLocks noChangeShapeType="1"/>
          </p:cNvSpPr>
          <p:nvPr/>
        </p:nvSpPr>
        <p:spPr bwMode="auto">
          <a:xfrm>
            <a:off x="3505200" y="2971800"/>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9"/>
          <p:cNvSpPr>
            <a:spLocks noChangeShapeType="1"/>
          </p:cNvSpPr>
          <p:nvPr/>
        </p:nvSpPr>
        <p:spPr bwMode="auto">
          <a:xfrm>
            <a:off x="4876800" y="2971800"/>
            <a:ext cx="304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0"/>
          <p:cNvSpPr>
            <a:spLocks noChangeShapeType="1"/>
          </p:cNvSpPr>
          <p:nvPr/>
        </p:nvSpPr>
        <p:spPr bwMode="auto">
          <a:xfrm>
            <a:off x="7543800" y="2971800"/>
            <a:ext cx="304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0454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8"/>
            <a:ext cx="8229600" cy="636812"/>
          </a:xfrm>
          <a:solidFill>
            <a:schemeClr val="accent6">
              <a:lumMod val="60000"/>
              <a:lumOff val="40000"/>
            </a:schemeClr>
          </a:solidFill>
        </p:spPr>
        <p:txBody>
          <a:bodyPr>
            <a:normAutofit fontScale="90000"/>
          </a:bodyPr>
          <a:lstStyle/>
          <a:p>
            <a:r>
              <a:rPr lang="en-US" altLang="en-US" dirty="0" smtClean="0"/>
              <a:t>Association</a:t>
            </a:r>
            <a:endParaRPr lang="en-US" dirty="0"/>
          </a:p>
        </p:txBody>
      </p:sp>
      <p:sp>
        <p:nvSpPr>
          <p:cNvPr id="3" name="Content Placeholder 2"/>
          <p:cNvSpPr>
            <a:spLocks noGrp="1"/>
          </p:cNvSpPr>
          <p:nvPr>
            <p:ph idx="1"/>
          </p:nvPr>
        </p:nvSpPr>
        <p:spPr>
          <a:xfrm>
            <a:off x="489857" y="696686"/>
            <a:ext cx="8077200" cy="2438400"/>
          </a:xfrm>
          <a:ln>
            <a:solidFill>
              <a:schemeClr val="accent1"/>
            </a:solidFill>
          </a:ln>
        </p:spPr>
        <p:txBody>
          <a:bodyPr>
            <a:normAutofit fontScale="77500" lnSpcReduction="20000"/>
          </a:bodyPr>
          <a:lstStyle/>
          <a:p>
            <a:r>
              <a:rPr lang="en-US" altLang="en-US" dirty="0">
                <a:latin typeface="Times New Roman" panose="02020603050405020304" pitchFamily="18" charset="0"/>
                <a:cs typeface="Times New Roman" panose="02020603050405020304" pitchFamily="18" charset="0"/>
              </a:rPr>
              <a:t>Statistical dependence between two or more events, characteristics or variables. </a:t>
            </a:r>
          </a:p>
          <a:p>
            <a:pPr>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An association is present if the probability of occurrence of an event or characteristic or the quality of a variable, depends upon the occurrence of one or more other variables. </a:t>
            </a:r>
          </a:p>
        </p:txBody>
      </p:sp>
      <p:pic>
        <p:nvPicPr>
          <p:cNvPr id="2050"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8" y="3276600"/>
            <a:ext cx="8077199" cy="3276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41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828800" y="1295400"/>
            <a:ext cx="4430713" cy="2825750"/>
            <a:chOff x="1241" y="192"/>
            <a:chExt cx="2791" cy="1780"/>
          </a:xfrm>
        </p:grpSpPr>
        <p:sp>
          <p:nvSpPr>
            <p:cNvPr id="23565" name="Text Box 3"/>
            <p:cNvSpPr txBox="1">
              <a:spLocks noChangeArrowheads="1"/>
            </p:cNvSpPr>
            <p:nvPr/>
          </p:nvSpPr>
          <p:spPr bwMode="auto">
            <a:xfrm>
              <a:off x="2489" y="1000"/>
              <a:ext cx="768" cy="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spcAft>
                  <a:spcPct val="50000"/>
                </a:spcAft>
              </a:pPr>
              <a:r>
                <a:rPr lang="en-US" altLang="en-US" sz="3500">
                  <a:latin typeface="Comic Sans MS" panose="030F0702030302020204" pitchFamily="66" charset="0"/>
                  <a:ea typeface="Angsana New" pitchFamily="18" charset="-120"/>
                  <a:cs typeface="Angsana New" pitchFamily="18" charset="-120"/>
                </a:rPr>
                <a:t>a</a:t>
              </a:r>
              <a:endParaRPr lang="en-US" altLang="en-US" sz="4800">
                <a:latin typeface="Comic Sans MS" panose="030F0702030302020204" pitchFamily="66" charset="0"/>
                <a:ea typeface="Angsana New" pitchFamily="18" charset="-120"/>
                <a:cs typeface="Angsana New" pitchFamily="18" charset="-120"/>
              </a:endParaRPr>
            </a:p>
          </p:txBody>
        </p:sp>
        <p:sp>
          <p:nvSpPr>
            <p:cNvPr id="23566" name="Text Box 4"/>
            <p:cNvSpPr txBox="1">
              <a:spLocks noChangeArrowheads="1"/>
            </p:cNvSpPr>
            <p:nvPr/>
          </p:nvSpPr>
          <p:spPr bwMode="auto">
            <a:xfrm>
              <a:off x="3257" y="1000"/>
              <a:ext cx="768" cy="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spcAft>
                  <a:spcPct val="50000"/>
                </a:spcAft>
              </a:pPr>
              <a:r>
                <a:rPr lang="en-US" altLang="en-US" sz="3500">
                  <a:latin typeface="Comic Sans MS" panose="030F0702030302020204" pitchFamily="66" charset="0"/>
                  <a:ea typeface="Angsana New" pitchFamily="18" charset="-120"/>
                  <a:cs typeface="Angsana New" pitchFamily="18" charset="-120"/>
                </a:rPr>
                <a:t>b</a:t>
              </a:r>
              <a:endParaRPr lang="en-US" altLang="en-US" sz="4800">
                <a:latin typeface="Comic Sans MS" panose="030F0702030302020204" pitchFamily="66" charset="0"/>
                <a:ea typeface="Angsana New" pitchFamily="18" charset="-120"/>
                <a:cs typeface="Angsana New" pitchFamily="18" charset="-120"/>
              </a:endParaRPr>
            </a:p>
          </p:txBody>
        </p:sp>
        <p:sp>
          <p:nvSpPr>
            <p:cNvPr id="23567" name="Text Box 5"/>
            <p:cNvSpPr txBox="1">
              <a:spLocks noChangeArrowheads="1"/>
            </p:cNvSpPr>
            <p:nvPr/>
          </p:nvSpPr>
          <p:spPr bwMode="auto">
            <a:xfrm>
              <a:off x="2489" y="1572"/>
              <a:ext cx="768" cy="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spcAft>
                  <a:spcPct val="50000"/>
                </a:spcAft>
              </a:pPr>
              <a:r>
                <a:rPr lang="en-US" altLang="en-US" sz="3500">
                  <a:latin typeface="Comic Sans MS" panose="030F0702030302020204" pitchFamily="66" charset="0"/>
                  <a:ea typeface="Angsana New" pitchFamily="18" charset="-120"/>
                  <a:cs typeface="Angsana New" pitchFamily="18" charset="-120"/>
                </a:rPr>
                <a:t>c</a:t>
              </a:r>
              <a:endParaRPr lang="en-US" altLang="en-US" sz="4800">
                <a:latin typeface="Comic Sans MS" panose="030F0702030302020204" pitchFamily="66" charset="0"/>
                <a:ea typeface="Angsana New" pitchFamily="18" charset="-120"/>
                <a:cs typeface="Angsana New" pitchFamily="18" charset="-120"/>
              </a:endParaRPr>
            </a:p>
          </p:txBody>
        </p:sp>
        <p:sp>
          <p:nvSpPr>
            <p:cNvPr id="23568" name="Text Box 6"/>
            <p:cNvSpPr txBox="1">
              <a:spLocks noChangeArrowheads="1"/>
            </p:cNvSpPr>
            <p:nvPr/>
          </p:nvSpPr>
          <p:spPr bwMode="auto">
            <a:xfrm>
              <a:off x="3258" y="1572"/>
              <a:ext cx="768" cy="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spcAft>
                  <a:spcPct val="50000"/>
                </a:spcAft>
              </a:pPr>
              <a:r>
                <a:rPr lang="en-US" altLang="en-US" sz="3500">
                  <a:latin typeface="Comic Sans MS" panose="030F0702030302020204" pitchFamily="66" charset="0"/>
                  <a:ea typeface="Angsana New" pitchFamily="18" charset="-120"/>
                  <a:cs typeface="Angsana New" pitchFamily="18" charset="-120"/>
                </a:rPr>
                <a:t>d</a:t>
              </a:r>
              <a:endParaRPr lang="en-US" altLang="en-US" sz="4800">
                <a:latin typeface="Comic Sans MS" panose="030F0702030302020204" pitchFamily="66" charset="0"/>
                <a:ea typeface="Angsana New" pitchFamily="18" charset="-120"/>
                <a:cs typeface="Angsana New" pitchFamily="18" charset="-120"/>
              </a:endParaRPr>
            </a:p>
          </p:txBody>
        </p:sp>
        <p:sp>
          <p:nvSpPr>
            <p:cNvPr id="23569" name="Text Box 7"/>
            <p:cNvSpPr txBox="1">
              <a:spLocks noChangeArrowheads="1"/>
            </p:cNvSpPr>
            <p:nvPr/>
          </p:nvSpPr>
          <p:spPr bwMode="auto">
            <a:xfrm>
              <a:off x="2434" y="398"/>
              <a:ext cx="727"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latin typeface="Comic Sans MS" panose="030F0702030302020204" pitchFamily="66" charset="0"/>
                  <a:ea typeface="Angsana New" pitchFamily="18" charset="-120"/>
                  <a:cs typeface="Angsana New" pitchFamily="18" charset="-120"/>
                </a:rPr>
                <a:t>Develop</a:t>
              </a:r>
            </a:p>
            <a:p>
              <a:r>
                <a:rPr lang="en-US" altLang="en-US" sz="2100">
                  <a:latin typeface="Comic Sans MS" panose="030F0702030302020204" pitchFamily="66" charset="0"/>
                  <a:ea typeface="Angsana New" pitchFamily="18" charset="-120"/>
                  <a:cs typeface="Angsana New" pitchFamily="18" charset="-120"/>
                </a:rPr>
                <a:t>Disease</a:t>
              </a:r>
            </a:p>
          </p:txBody>
        </p:sp>
        <p:sp>
          <p:nvSpPr>
            <p:cNvPr id="23570" name="Text Box 8"/>
            <p:cNvSpPr txBox="1">
              <a:spLocks noChangeArrowheads="1"/>
            </p:cNvSpPr>
            <p:nvPr/>
          </p:nvSpPr>
          <p:spPr bwMode="auto">
            <a:xfrm>
              <a:off x="3305" y="192"/>
              <a:ext cx="727"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latin typeface="Comic Sans MS" panose="030F0702030302020204" pitchFamily="66" charset="0"/>
                  <a:ea typeface="Angsana New" pitchFamily="18" charset="-120"/>
                  <a:cs typeface="Angsana New" pitchFamily="18" charset="-120"/>
                </a:rPr>
                <a:t>Do Not</a:t>
              </a:r>
            </a:p>
            <a:p>
              <a:r>
                <a:rPr lang="en-US" altLang="en-US" sz="2100">
                  <a:latin typeface="Comic Sans MS" panose="030F0702030302020204" pitchFamily="66" charset="0"/>
                  <a:ea typeface="Angsana New" pitchFamily="18" charset="-120"/>
                  <a:cs typeface="Angsana New" pitchFamily="18" charset="-120"/>
                </a:rPr>
                <a:t>Develop</a:t>
              </a:r>
            </a:p>
            <a:p>
              <a:r>
                <a:rPr lang="en-US" altLang="en-US" sz="2100">
                  <a:latin typeface="Comic Sans MS" panose="030F0702030302020204" pitchFamily="66" charset="0"/>
                  <a:ea typeface="Angsana New" pitchFamily="18" charset="-120"/>
                  <a:cs typeface="Angsana New" pitchFamily="18" charset="-120"/>
                </a:rPr>
                <a:t>Disease</a:t>
              </a:r>
            </a:p>
          </p:txBody>
        </p:sp>
        <p:sp>
          <p:nvSpPr>
            <p:cNvPr id="23571" name="Text Box 9"/>
            <p:cNvSpPr txBox="1">
              <a:spLocks noChangeArrowheads="1"/>
            </p:cNvSpPr>
            <p:nvPr/>
          </p:nvSpPr>
          <p:spPr bwMode="auto">
            <a:xfrm>
              <a:off x="1574" y="1076"/>
              <a:ext cx="77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latin typeface="Comic Sans MS" panose="030F0702030302020204" pitchFamily="66" charset="0"/>
                  <a:ea typeface="Angsana New" pitchFamily="18" charset="-120"/>
                  <a:cs typeface="Angsana New" pitchFamily="18" charset="-120"/>
                </a:rPr>
                <a:t>Exposed</a:t>
              </a:r>
            </a:p>
          </p:txBody>
        </p:sp>
        <p:sp>
          <p:nvSpPr>
            <p:cNvPr id="23572" name="Text Box 10"/>
            <p:cNvSpPr txBox="1">
              <a:spLocks noChangeArrowheads="1"/>
            </p:cNvSpPr>
            <p:nvPr/>
          </p:nvSpPr>
          <p:spPr bwMode="auto">
            <a:xfrm>
              <a:off x="1241" y="1672"/>
              <a:ext cx="112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latin typeface="Comic Sans MS" panose="030F0702030302020204" pitchFamily="66" charset="0"/>
                  <a:ea typeface="Angsana New" pitchFamily="18" charset="-120"/>
                  <a:cs typeface="Angsana New" pitchFamily="18" charset="-120"/>
                </a:rPr>
                <a:t>Not Exposed</a:t>
              </a:r>
            </a:p>
          </p:txBody>
        </p:sp>
      </p:grpSp>
      <p:sp>
        <p:nvSpPr>
          <p:cNvPr id="23555" name="Text Box 11"/>
          <p:cNvSpPr txBox="1">
            <a:spLocks noChangeArrowheads="1"/>
          </p:cNvSpPr>
          <p:nvPr/>
        </p:nvSpPr>
        <p:spPr bwMode="auto">
          <a:xfrm>
            <a:off x="228600" y="4724400"/>
            <a:ext cx="11874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D60093"/>
              </a:solidFill>
              <a:latin typeface="Comic Sans MS" panose="030F0702030302020204" pitchFamily="66" charset="0"/>
              <a:ea typeface="Angsana New" pitchFamily="18" charset="-120"/>
              <a:cs typeface="Angsana New" pitchFamily="18" charset="-120"/>
            </a:endParaRPr>
          </a:p>
          <a:p>
            <a:r>
              <a:rPr lang="en-US" altLang="en-US" sz="2800" b="1">
                <a:solidFill>
                  <a:srgbClr val="D60093"/>
                </a:solidFill>
                <a:latin typeface="Comic Sans MS" panose="030F0702030302020204" pitchFamily="66" charset="0"/>
                <a:ea typeface="Angsana New" pitchFamily="18" charset="-120"/>
                <a:cs typeface="Angsana New" pitchFamily="18" charset="-120"/>
              </a:rPr>
              <a:t>R.R</a:t>
            </a:r>
            <a:r>
              <a:rPr lang="en-US" altLang="en-US" b="1">
                <a:solidFill>
                  <a:srgbClr val="D60093"/>
                </a:solidFill>
                <a:latin typeface="Comic Sans MS" panose="030F0702030302020204" pitchFamily="66" charset="0"/>
                <a:ea typeface="Angsana New" pitchFamily="18" charset="-120"/>
                <a:cs typeface="Angsana New" pitchFamily="18" charset="-120"/>
              </a:rPr>
              <a:t>   </a:t>
            </a:r>
          </a:p>
        </p:txBody>
      </p:sp>
      <p:sp>
        <p:nvSpPr>
          <p:cNvPr id="23556" name="Text Box 12"/>
          <p:cNvSpPr txBox="1">
            <a:spLocks noChangeArrowheads="1"/>
          </p:cNvSpPr>
          <p:nvPr/>
        </p:nvSpPr>
        <p:spPr bwMode="auto">
          <a:xfrm>
            <a:off x="1820863" y="4756150"/>
            <a:ext cx="71643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200" b="1">
                <a:solidFill>
                  <a:srgbClr val="006699"/>
                </a:solidFill>
                <a:latin typeface="Comic Sans MS" panose="030F0702030302020204" pitchFamily="66" charset="0"/>
                <a:ea typeface="Angsana New" pitchFamily="18" charset="-120"/>
                <a:cs typeface="Angsana New" pitchFamily="18" charset="-120"/>
              </a:rPr>
              <a:t>Incidence in exposed</a:t>
            </a:r>
          </a:p>
        </p:txBody>
      </p:sp>
      <p:sp>
        <p:nvSpPr>
          <p:cNvPr id="23557" name="Text Box 13"/>
          <p:cNvSpPr txBox="1">
            <a:spLocks noChangeArrowheads="1"/>
          </p:cNvSpPr>
          <p:nvPr/>
        </p:nvSpPr>
        <p:spPr bwMode="auto">
          <a:xfrm>
            <a:off x="1820863" y="5203825"/>
            <a:ext cx="7323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200" b="1">
                <a:solidFill>
                  <a:srgbClr val="FF9933"/>
                </a:solidFill>
                <a:latin typeface="Comic Sans MS" panose="030F0702030302020204" pitchFamily="66" charset="0"/>
                <a:ea typeface="Angsana New" pitchFamily="18" charset="-120"/>
                <a:cs typeface="Angsana New" pitchFamily="18" charset="-120"/>
              </a:rPr>
              <a:t>Incidence in non-exposed</a:t>
            </a:r>
          </a:p>
        </p:txBody>
      </p:sp>
      <p:sp>
        <p:nvSpPr>
          <p:cNvPr id="23558" name="Line 14"/>
          <p:cNvSpPr>
            <a:spLocks noChangeShapeType="1"/>
          </p:cNvSpPr>
          <p:nvPr/>
        </p:nvSpPr>
        <p:spPr bwMode="auto">
          <a:xfrm>
            <a:off x="1820863" y="5203825"/>
            <a:ext cx="7142162" cy="0"/>
          </a:xfrm>
          <a:prstGeom prst="line">
            <a:avLst/>
          </a:prstGeom>
          <a:noFill/>
          <a:ln w="38100">
            <a:solidFill>
              <a:srgbClr val="D6009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Text Box 15"/>
          <p:cNvSpPr txBox="1">
            <a:spLocks noChangeArrowheads="1"/>
          </p:cNvSpPr>
          <p:nvPr/>
        </p:nvSpPr>
        <p:spPr bwMode="auto">
          <a:xfrm>
            <a:off x="1389063" y="4867275"/>
            <a:ext cx="517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rgbClr val="D60093"/>
                </a:solidFill>
                <a:latin typeface="Angsana New" pitchFamily="18" charset="-120"/>
                <a:ea typeface="Angsana New" pitchFamily="18" charset="-120"/>
                <a:cs typeface="Angsana New" pitchFamily="18" charset="-120"/>
              </a:rPr>
              <a:t>=</a:t>
            </a:r>
          </a:p>
        </p:txBody>
      </p:sp>
      <p:sp>
        <p:nvSpPr>
          <p:cNvPr id="23560" name="Text Box 16"/>
          <p:cNvSpPr txBox="1">
            <a:spLocks noChangeArrowheads="1"/>
          </p:cNvSpPr>
          <p:nvPr/>
        </p:nvSpPr>
        <p:spPr bwMode="auto">
          <a:xfrm>
            <a:off x="1820863" y="5745163"/>
            <a:ext cx="1033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b="1">
              <a:solidFill>
                <a:srgbClr val="006699"/>
              </a:solidFill>
              <a:latin typeface="Comic Sans MS" panose="030F0702030302020204" pitchFamily="66" charset="0"/>
              <a:ea typeface="Angsana New" pitchFamily="18" charset="-120"/>
              <a:cs typeface="Angsana New" pitchFamily="18" charset="-120"/>
            </a:endParaRPr>
          </a:p>
        </p:txBody>
      </p:sp>
      <p:sp>
        <p:nvSpPr>
          <p:cNvPr id="23561" name="Text Box 17"/>
          <p:cNvSpPr txBox="1">
            <a:spLocks noChangeArrowheads="1"/>
          </p:cNvSpPr>
          <p:nvPr/>
        </p:nvSpPr>
        <p:spPr bwMode="auto">
          <a:xfrm>
            <a:off x="1343025" y="5957888"/>
            <a:ext cx="3032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rgbClr val="D60093"/>
                </a:solidFill>
                <a:latin typeface="Angsana New" pitchFamily="18" charset="-120"/>
                <a:ea typeface="Angsana New" pitchFamily="18" charset="-120"/>
                <a:cs typeface="Angsana New" pitchFamily="18" charset="-120"/>
              </a:rPr>
              <a:t> </a:t>
            </a:r>
          </a:p>
        </p:txBody>
      </p:sp>
      <p:sp>
        <p:nvSpPr>
          <p:cNvPr id="23562" name="Text Box 18"/>
          <p:cNvSpPr txBox="1">
            <a:spLocks noChangeArrowheads="1"/>
          </p:cNvSpPr>
          <p:nvPr/>
        </p:nvSpPr>
        <p:spPr bwMode="auto">
          <a:xfrm>
            <a:off x="3730625" y="5737225"/>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b="1">
              <a:solidFill>
                <a:srgbClr val="006699"/>
              </a:solidFill>
              <a:latin typeface="Comic Sans MS" panose="030F0702030302020204" pitchFamily="66" charset="0"/>
              <a:ea typeface="Angsana New" pitchFamily="18" charset="-120"/>
              <a:cs typeface="Angsana New" pitchFamily="18" charset="-120"/>
            </a:endParaRPr>
          </a:p>
        </p:txBody>
      </p:sp>
      <p:sp>
        <p:nvSpPr>
          <p:cNvPr id="23563" name="Rectangle 19"/>
          <p:cNvSpPr>
            <a:spLocks noChangeArrowheads="1"/>
          </p:cNvSpPr>
          <p:nvPr/>
        </p:nvSpPr>
        <p:spPr bwMode="auto">
          <a:xfrm>
            <a:off x="2286000" y="762000"/>
            <a:ext cx="44196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Measures of association </a:t>
            </a:r>
          </a:p>
        </p:txBody>
      </p:sp>
    </p:spTree>
    <p:extLst>
      <p:ext uri="{BB962C8B-B14F-4D97-AF65-F5344CB8AC3E}">
        <p14:creationId xmlns:p14="http://schemas.microsoft.com/office/powerpoint/2010/main" val="35181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685800"/>
          </a:xfrm>
          <a:solidFill>
            <a:srgbClr val="FFCC00"/>
          </a:solidFill>
        </p:spPr>
        <p:txBody>
          <a:bodyPr>
            <a:normAutofit fontScale="90000"/>
          </a:bodyPr>
          <a:lstStyle/>
          <a:p>
            <a:pPr eaLnBrk="1" hangingPunct="1"/>
            <a:r>
              <a:rPr lang="en-US" altLang="en-US" sz="4000" b="1" smtClean="0"/>
              <a:t>EXAMPLE</a:t>
            </a:r>
          </a:p>
        </p:txBody>
      </p:sp>
      <p:sp>
        <p:nvSpPr>
          <p:cNvPr id="20483" name="Rectangle 3"/>
          <p:cNvSpPr>
            <a:spLocks noGrp="1" noChangeArrowheads="1"/>
          </p:cNvSpPr>
          <p:nvPr>
            <p:ph type="body" idx="1"/>
          </p:nvPr>
        </p:nvSpPr>
        <p:spPr>
          <a:xfrm>
            <a:off x="762000" y="1447800"/>
            <a:ext cx="7696200" cy="4495800"/>
          </a:xfrm>
        </p:spPr>
        <p:txBody>
          <a:bodyPr/>
          <a:lstStyle/>
          <a:p>
            <a:pPr algn="just" eaLnBrk="1" hangingPunct="1">
              <a:buFontTx/>
              <a:buNone/>
            </a:pPr>
            <a:r>
              <a:rPr lang="en-US" altLang="en-US" sz="2000" smtClean="0"/>
              <a:t>	</a:t>
            </a:r>
            <a:r>
              <a:rPr lang="en-US" altLang="en-US" sz="2800" b="1" smtClean="0"/>
              <a:t>Cohorts                   Developed            No change</a:t>
            </a:r>
          </a:p>
          <a:p>
            <a:pPr algn="just" eaLnBrk="1" hangingPunct="1">
              <a:buFontTx/>
              <a:buNone/>
            </a:pPr>
            <a:r>
              <a:rPr lang="en-US" altLang="en-US" sz="2800" b="1" smtClean="0"/>
              <a:t>                                   lung cancer</a:t>
            </a:r>
          </a:p>
          <a:p>
            <a:pPr algn="just" eaLnBrk="1" hangingPunct="1">
              <a:buFontTx/>
              <a:buNone/>
            </a:pPr>
            <a:endParaRPr lang="en-US" altLang="en-US" sz="2000" smtClean="0"/>
          </a:p>
          <a:p>
            <a:pPr algn="just" eaLnBrk="1" hangingPunct="1">
              <a:buFontTx/>
              <a:buNone/>
            </a:pPr>
            <a:r>
              <a:rPr lang="en-US" altLang="en-US" sz="2000" b="1" smtClean="0"/>
              <a:t>Study cohort (6000)                           65                                 5935</a:t>
            </a:r>
          </a:p>
          <a:p>
            <a:pPr algn="just" eaLnBrk="1" hangingPunct="1">
              <a:buFontTx/>
              <a:buNone/>
            </a:pPr>
            <a:r>
              <a:rPr lang="en-US" altLang="en-US" sz="2000" b="1" smtClean="0"/>
              <a:t>       (smokers)</a:t>
            </a:r>
          </a:p>
          <a:p>
            <a:pPr algn="just" eaLnBrk="1" hangingPunct="1">
              <a:buFontTx/>
              <a:buNone/>
            </a:pPr>
            <a:endParaRPr lang="en-US" altLang="en-US" sz="2000" b="1" smtClean="0"/>
          </a:p>
          <a:p>
            <a:pPr algn="just" eaLnBrk="1" hangingPunct="1">
              <a:buFontTx/>
              <a:buNone/>
            </a:pPr>
            <a:r>
              <a:rPr lang="en-US" altLang="en-US" sz="2000" b="1" smtClean="0"/>
              <a:t>Control cohort (5000)                        05                                4995</a:t>
            </a:r>
          </a:p>
          <a:p>
            <a:pPr algn="just" eaLnBrk="1" hangingPunct="1">
              <a:buFontTx/>
              <a:buNone/>
            </a:pPr>
            <a:r>
              <a:rPr lang="en-US" altLang="en-US" sz="2000" b="1" smtClean="0"/>
              <a:t>   (non-smokers)</a:t>
            </a:r>
            <a:endParaRPr lang="en-US" altLang="en-US" sz="2000" smtClean="0"/>
          </a:p>
        </p:txBody>
      </p:sp>
      <p:sp>
        <p:nvSpPr>
          <p:cNvPr id="24580" name="Line 4"/>
          <p:cNvSpPr>
            <a:spLocks noChangeShapeType="1"/>
          </p:cNvSpPr>
          <p:nvPr/>
        </p:nvSpPr>
        <p:spPr bwMode="auto">
          <a:xfrm>
            <a:off x="990600" y="2590800"/>
            <a:ext cx="7162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5"/>
          <p:cNvSpPr>
            <a:spLocks noChangeShapeType="1"/>
          </p:cNvSpPr>
          <p:nvPr/>
        </p:nvSpPr>
        <p:spPr bwMode="auto">
          <a:xfrm>
            <a:off x="914400" y="4953000"/>
            <a:ext cx="7162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980139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xEl>
                                              <p:charRg st="4294967295" end="4294967295"/>
                                            </p:txEl>
                                          </p:spTgt>
                                        </p:tgtEl>
                                        <p:attrNameLst>
                                          <p:attrName>style.visibility</p:attrName>
                                        </p:attrNameLst>
                                      </p:cBhvr>
                                      <p:to>
                                        <p:strVal val="visible"/>
                                      </p:to>
                                    </p:set>
                                    <p:anim calcmode="lin" valueType="num">
                                      <p:cBhvr>
                                        <p:cTn id="7" dur="1000" fill="hold"/>
                                        <p:tgtEl>
                                          <p:spTgt spid="20482">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20482">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500"/>
                                        <p:tgtEl>
                                          <p:spTgt spid="20483">
                                            <p:txEl>
                                              <p:pRg st="0" end="0"/>
                                            </p:txEl>
                                          </p:spTgt>
                                        </p:tgtEl>
                                      </p:cBhvr>
                                    </p:animEffect>
                                    <p:anim calcmode="lin" valueType="num">
                                      <p:cBhvr>
                                        <p:cTn id="15"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483">
                                            <p:txEl>
                                              <p:pRg st="1" end="1"/>
                                            </p:txEl>
                                          </p:spTgt>
                                        </p:tgtEl>
                                        <p:attrNameLst>
                                          <p:attrName>style.visibility</p:attrName>
                                        </p:attrNameLst>
                                      </p:cBhvr>
                                      <p:to>
                                        <p:strVal val="visible"/>
                                      </p:to>
                                    </p:set>
                                    <p:animEffect transition="in" filter="fade">
                                      <p:cBhvr>
                                        <p:cTn id="21" dur="500"/>
                                        <p:tgtEl>
                                          <p:spTgt spid="20483">
                                            <p:txEl>
                                              <p:pRg st="1" end="1"/>
                                            </p:txEl>
                                          </p:spTgt>
                                        </p:tgtEl>
                                      </p:cBhvr>
                                    </p:animEffect>
                                    <p:anim calcmode="lin" valueType="num">
                                      <p:cBhvr>
                                        <p:cTn id="22"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04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fade">
                                      <p:cBhvr>
                                        <p:cTn id="28" dur="500"/>
                                        <p:tgtEl>
                                          <p:spTgt spid="20483">
                                            <p:txEl>
                                              <p:pRg st="3" end="3"/>
                                            </p:txEl>
                                          </p:spTgt>
                                        </p:tgtEl>
                                      </p:cBhvr>
                                    </p:animEffect>
                                    <p:anim calcmode="lin" valueType="num">
                                      <p:cBhvr>
                                        <p:cTn id="2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048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Effect transition="in" filter="fade">
                                      <p:cBhvr>
                                        <p:cTn id="35" dur="500"/>
                                        <p:tgtEl>
                                          <p:spTgt spid="20483">
                                            <p:txEl>
                                              <p:pRg st="4" end="4"/>
                                            </p:txEl>
                                          </p:spTgt>
                                        </p:tgtEl>
                                      </p:cBhvr>
                                    </p:animEffect>
                                    <p:anim calcmode="lin" valueType="num">
                                      <p:cBhvr>
                                        <p:cTn id="36"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048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0483">
                                            <p:txEl>
                                              <p:pRg st="6" end="6"/>
                                            </p:txEl>
                                          </p:spTgt>
                                        </p:tgtEl>
                                        <p:attrNameLst>
                                          <p:attrName>style.visibility</p:attrName>
                                        </p:attrNameLst>
                                      </p:cBhvr>
                                      <p:to>
                                        <p:strVal val="visible"/>
                                      </p:to>
                                    </p:set>
                                    <p:animEffect transition="in" filter="fade">
                                      <p:cBhvr>
                                        <p:cTn id="42" dur="500"/>
                                        <p:tgtEl>
                                          <p:spTgt spid="20483">
                                            <p:txEl>
                                              <p:pRg st="6" end="6"/>
                                            </p:txEl>
                                          </p:spTgt>
                                        </p:tgtEl>
                                      </p:cBhvr>
                                    </p:animEffect>
                                    <p:anim calcmode="lin" valueType="num">
                                      <p:cBhvr>
                                        <p:cTn id="43"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2048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Effect transition="in" filter="fade">
                                      <p:cBhvr>
                                        <p:cTn id="49" dur="500"/>
                                        <p:tgtEl>
                                          <p:spTgt spid="20483">
                                            <p:txEl>
                                              <p:pRg st="7" end="7"/>
                                            </p:txEl>
                                          </p:spTgt>
                                        </p:tgtEl>
                                      </p:cBhvr>
                                    </p:animEffect>
                                    <p:anim calcmode="lin" valueType="num">
                                      <p:cBhvr>
                                        <p:cTn id="50"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0483">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838200"/>
          </a:xfrm>
          <a:solidFill>
            <a:srgbClr val="FFCC00"/>
          </a:solidFill>
        </p:spPr>
        <p:txBody>
          <a:bodyPr/>
          <a:lstStyle/>
          <a:p>
            <a:pPr eaLnBrk="1" hangingPunct="1"/>
            <a:r>
              <a:rPr lang="en-US" altLang="en-US" sz="4800" b="1" smtClean="0"/>
              <a:t>Calculation</a:t>
            </a:r>
          </a:p>
        </p:txBody>
      </p:sp>
      <p:sp>
        <p:nvSpPr>
          <p:cNvPr id="21507" name="Rectangle 3"/>
          <p:cNvSpPr>
            <a:spLocks noGrp="1" noChangeArrowheads="1"/>
          </p:cNvSpPr>
          <p:nvPr>
            <p:ph type="body" idx="1"/>
          </p:nvPr>
        </p:nvSpPr>
        <p:spPr>
          <a:xfrm>
            <a:off x="304800" y="1524000"/>
            <a:ext cx="8458200" cy="4724400"/>
          </a:xfrm>
        </p:spPr>
        <p:txBody>
          <a:bodyPr/>
          <a:lstStyle/>
          <a:p>
            <a:pPr marL="609600" indent="-609600" algn="just" eaLnBrk="1" hangingPunct="1">
              <a:buFontTx/>
              <a:buNone/>
            </a:pPr>
            <a:r>
              <a:rPr lang="en-US" altLang="en-US" sz="2400" b="1" smtClean="0"/>
              <a:t>1. Incidence rate:</a:t>
            </a:r>
          </a:p>
          <a:p>
            <a:pPr marL="609600" indent="-609600" algn="just" eaLnBrk="1" hangingPunct="1">
              <a:buFontTx/>
              <a:buNone/>
            </a:pPr>
            <a:r>
              <a:rPr lang="en-US" altLang="en-US" sz="2400" b="1" smtClean="0"/>
              <a:t>     (a) Among the smokers = 65/6000 = 11 per thousand</a:t>
            </a:r>
          </a:p>
          <a:p>
            <a:pPr marL="609600" indent="-609600" algn="just" eaLnBrk="1" hangingPunct="1">
              <a:buFontTx/>
              <a:buNone/>
            </a:pPr>
            <a:r>
              <a:rPr lang="en-US" altLang="en-US" sz="2400" b="1" smtClean="0"/>
              <a:t>     (b) Among the non-smokers = 5/5000 = 1 per thousand</a:t>
            </a:r>
          </a:p>
          <a:p>
            <a:pPr marL="609600" indent="-609600" algn="just" eaLnBrk="1" hangingPunct="1">
              <a:buFontTx/>
              <a:buNone/>
            </a:pPr>
            <a:endParaRPr lang="en-US" altLang="en-US" sz="2400" b="1" smtClean="0"/>
          </a:p>
          <a:p>
            <a:pPr marL="609600" indent="-609600" algn="just" eaLnBrk="1" hangingPunct="1">
              <a:buFontTx/>
              <a:buNone/>
            </a:pPr>
            <a:endParaRPr lang="en-US" altLang="en-US" sz="2400" b="1" smtClean="0"/>
          </a:p>
          <a:p>
            <a:pPr marL="609600" indent="-609600" algn="just" eaLnBrk="1" hangingPunct="1">
              <a:buFontTx/>
              <a:buNone/>
            </a:pPr>
            <a:r>
              <a:rPr lang="en-US" altLang="en-US" sz="2400" b="1" smtClean="0"/>
              <a:t>2. Relative Risk or Risk Ratio :</a:t>
            </a:r>
          </a:p>
          <a:p>
            <a:pPr marL="609600" indent="-609600" algn="just" eaLnBrk="1" hangingPunct="1">
              <a:lnSpc>
                <a:spcPct val="30000"/>
              </a:lnSpc>
              <a:buFontTx/>
              <a:buNone/>
            </a:pPr>
            <a:endParaRPr lang="en-US" altLang="en-US" sz="2400" b="1" smtClean="0"/>
          </a:p>
          <a:p>
            <a:pPr marL="609600" indent="-609600" algn="just" eaLnBrk="1" hangingPunct="1">
              <a:buFontTx/>
              <a:buNone/>
            </a:pPr>
            <a:r>
              <a:rPr lang="en-US" altLang="en-US" sz="2400" b="1" smtClean="0"/>
              <a:t>                  Incidence among the exposed</a:t>
            </a:r>
          </a:p>
          <a:p>
            <a:pPr marL="609600" indent="-609600" algn="just" eaLnBrk="1" hangingPunct="1">
              <a:lnSpc>
                <a:spcPct val="50000"/>
              </a:lnSpc>
              <a:buFontTx/>
              <a:buNone/>
            </a:pPr>
            <a:r>
              <a:rPr lang="en-US" altLang="en-US" sz="2400" b="1" smtClean="0"/>
              <a:t>     RR  =                                                                 = 11/1 = 11</a:t>
            </a:r>
          </a:p>
          <a:p>
            <a:pPr marL="609600" indent="-609600" algn="just" eaLnBrk="1" hangingPunct="1">
              <a:lnSpc>
                <a:spcPct val="60000"/>
              </a:lnSpc>
              <a:buFontTx/>
              <a:buNone/>
            </a:pPr>
            <a:r>
              <a:rPr lang="en-US" altLang="en-US" sz="2400" b="1" smtClean="0"/>
              <a:t>                   Incidence among the non-exposed</a:t>
            </a:r>
          </a:p>
          <a:p>
            <a:pPr marL="609600" indent="-609600" algn="just" eaLnBrk="1" hangingPunct="1">
              <a:buFontTx/>
              <a:buNone/>
            </a:pPr>
            <a:endParaRPr lang="en-US" altLang="en-US" smtClean="0"/>
          </a:p>
        </p:txBody>
      </p:sp>
      <p:sp>
        <p:nvSpPr>
          <p:cNvPr id="25604" name="Line 4"/>
          <p:cNvSpPr>
            <a:spLocks noChangeShapeType="1"/>
          </p:cNvSpPr>
          <p:nvPr/>
        </p:nvSpPr>
        <p:spPr bwMode="auto">
          <a:xfrm>
            <a:off x="1752600" y="4267200"/>
            <a:ext cx="441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619355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506">
                                            <p:txEl>
                                              <p:charRg st="4294967295" end="4294967295"/>
                                            </p:txEl>
                                          </p:spTgt>
                                        </p:tgtEl>
                                        <p:attrNameLst>
                                          <p:attrName>style.visibility</p:attrName>
                                        </p:attrNameLst>
                                      </p:cBhvr>
                                      <p:to>
                                        <p:strVal val="visible"/>
                                      </p:to>
                                    </p:set>
                                    <p:anim calcmode="lin" valueType="num">
                                      <p:cBhvr>
                                        <p:cTn id="7" dur="1000" fill="hold"/>
                                        <p:tgtEl>
                                          <p:spTgt spid="21506">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21506">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500"/>
                                        <p:tgtEl>
                                          <p:spTgt spid="21507">
                                            <p:txEl>
                                              <p:pRg st="0" end="0"/>
                                            </p:txEl>
                                          </p:spTgt>
                                        </p:tgtEl>
                                      </p:cBhvr>
                                    </p:animEffect>
                                    <p:anim calcmode="lin" valueType="num">
                                      <p:cBhvr>
                                        <p:cTn id="1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5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Effect transition="in" filter="fade">
                                      <p:cBhvr>
                                        <p:cTn id="21" dur="500"/>
                                        <p:tgtEl>
                                          <p:spTgt spid="21507">
                                            <p:txEl>
                                              <p:pRg st="1" end="1"/>
                                            </p:txEl>
                                          </p:spTgt>
                                        </p:tgtEl>
                                      </p:cBhvr>
                                    </p:animEffect>
                                    <p:anim calcmode="lin" valueType="num">
                                      <p:cBhvr>
                                        <p:cTn id="2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5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500"/>
                                        <p:tgtEl>
                                          <p:spTgt spid="21507">
                                            <p:txEl>
                                              <p:pRg st="2" end="2"/>
                                            </p:txEl>
                                          </p:spTgt>
                                        </p:tgtEl>
                                      </p:cBhvr>
                                    </p:animEffect>
                                    <p:anim calcmode="lin" valueType="num">
                                      <p:cBhvr>
                                        <p:cTn id="2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5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507">
                                            <p:txEl>
                                              <p:pRg st="5" end="5"/>
                                            </p:txEl>
                                          </p:spTgt>
                                        </p:tgtEl>
                                        <p:attrNameLst>
                                          <p:attrName>style.visibility</p:attrName>
                                        </p:attrNameLst>
                                      </p:cBhvr>
                                      <p:to>
                                        <p:strVal val="visible"/>
                                      </p:to>
                                    </p:set>
                                    <p:animEffect transition="in" filter="fade">
                                      <p:cBhvr>
                                        <p:cTn id="35" dur="500"/>
                                        <p:tgtEl>
                                          <p:spTgt spid="21507">
                                            <p:txEl>
                                              <p:pRg st="5" end="5"/>
                                            </p:txEl>
                                          </p:spTgt>
                                        </p:tgtEl>
                                      </p:cBhvr>
                                    </p:animEffect>
                                    <p:anim calcmode="lin" valueType="num">
                                      <p:cBhvr>
                                        <p:cTn id="36"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150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fade">
                                      <p:cBhvr>
                                        <p:cTn id="42" dur="500"/>
                                        <p:tgtEl>
                                          <p:spTgt spid="21507">
                                            <p:txEl>
                                              <p:pRg st="7" end="7"/>
                                            </p:txEl>
                                          </p:spTgt>
                                        </p:tgtEl>
                                      </p:cBhvr>
                                    </p:animEffect>
                                    <p:anim calcmode="lin" valueType="num">
                                      <p:cBhvr>
                                        <p:cTn id="43"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21507">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1507">
                                            <p:txEl>
                                              <p:pRg st="8" end="8"/>
                                            </p:txEl>
                                          </p:spTgt>
                                        </p:tgtEl>
                                        <p:attrNameLst>
                                          <p:attrName>style.visibility</p:attrName>
                                        </p:attrNameLst>
                                      </p:cBhvr>
                                      <p:to>
                                        <p:strVal val="visible"/>
                                      </p:to>
                                    </p:set>
                                    <p:animEffect transition="in" filter="fade">
                                      <p:cBhvr>
                                        <p:cTn id="49" dur="500"/>
                                        <p:tgtEl>
                                          <p:spTgt spid="21507">
                                            <p:txEl>
                                              <p:pRg st="8" end="8"/>
                                            </p:txEl>
                                          </p:spTgt>
                                        </p:tgtEl>
                                      </p:cBhvr>
                                    </p:animEffect>
                                    <p:anim calcmode="lin" valueType="num">
                                      <p:cBhvr>
                                        <p:cTn id="50"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21507">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1507">
                                            <p:txEl>
                                              <p:pRg st="9" end="9"/>
                                            </p:txEl>
                                          </p:spTgt>
                                        </p:tgtEl>
                                        <p:attrNameLst>
                                          <p:attrName>style.visibility</p:attrName>
                                        </p:attrNameLst>
                                      </p:cBhvr>
                                      <p:to>
                                        <p:strVal val="visible"/>
                                      </p:to>
                                    </p:set>
                                    <p:animEffect transition="in" filter="fade">
                                      <p:cBhvr>
                                        <p:cTn id="56" dur="500"/>
                                        <p:tgtEl>
                                          <p:spTgt spid="21507">
                                            <p:txEl>
                                              <p:pRg st="9" end="9"/>
                                            </p:txEl>
                                          </p:spTgt>
                                        </p:tgtEl>
                                      </p:cBhvr>
                                    </p:animEffect>
                                    <p:anim calcmode="lin" valueType="num">
                                      <p:cBhvr>
                                        <p:cTn id="57"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21507">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81000"/>
            <a:ext cx="7772400" cy="838200"/>
          </a:xfrm>
          <a:solidFill>
            <a:srgbClr val="FFCC00"/>
          </a:solidFill>
        </p:spPr>
        <p:txBody>
          <a:bodyPr/>
          <a:lstStyle/>
          <a:p>
            <a:pPr eaLnBrk="1" hangingPunct="1"/>
            <a:r>
              <a:rPr lang="en-US" altLang="en-US" b="1" smtClean="0"/>
              <a:t>Contd..</a:t>
            </a:r>
          </a:p>
        </p:txBody>
      </p:sp>
      <p:sp>
        <p:nvSpPr>
          <p:cNvPr id="22531" name="Rectangle 3"/>
          <p:cNvSpPr>
            <a:spLocks noGrp="1" noChangeArrowheads="1"/>
          </p:cNvSpPr>
          <p:nvPr>
            <p:ph type="body" idx="1"/>
          </p:nvPr>
        </p:nvSpPr>
        <p:spPr>
          <a:xfrm>
            <a:off x="228600" y="1219200"/>
            <a:ext cx="8610600" cy="3886200"/>
          </a:xfrm>
        </p:spPr>
        <p:txBody>
          <a:bodyPr/>
          <a:lstStyle/>
          <a:p>
            <a:pPr algn="just" eaLnBrk="1" hangingPunct="1">
              <a:buFontTx/>
              <a:buNone/>
            </a:pPr>
            <a:r>
              <a:rPr lang="en-US" altLang="en-US" sz="2800" b="1" smtClean="0"/>
              <a:t>	3. Attributable Risk :</a:t>
            </a:r>
          </a:p>
          <a:p>
            <a:pPr algn="just" eaLnBrk="1" hangingPunct="1">
              <a:lnSpc>
                <a:spcPct val="190000"/>
              </a:lnSpc>
              <a:buFontTx/>
              <a:buNone/>
            </a:pPr>
            <a:r>
              <a:rPr lang="en-US" altLang="en-US" sz="2400" b="1" smtClean="0"/>
              <a:t>             (Incidence among exposed)      (Incidence among </a:t>
            </a:r>
          </a:p>
          <a:p>
            <a:pPr algn="just" eaLnBrk="1" hangingPunct="1">
              <a:lnSpc>
                <a:spcPct val="70000"/>
              </a:lnSpc>
              <a:buFontTx/>
              <a:buNone/>
            </a:pPr>
            <a:r>
              <a:rPr lang="en-US" altLang="en-US" sz="2400" b="1" smtClean="0"/>
              <a:t>                                                                 non-exposed) </a:t>
            </a:r>
          </a:p>
          <a:p>
            <a:pPr algn="just" eaLnBrk="1" hangingPunct="1">
              <a:lnSpc>
                <a:spcPct val="30000"/>
              </a:lnSpc>
              <a:buFontTx/>
              <a:buNone/>
            </a:pPr>
            <a:endParaRPr lang="en-US" altLang="en-US" sz="2400" b="1" smtClean="0"/>
          </a:p>
          <a:p>
            <a:pPr algn="just" eaLnBrk="1" hangingPunct="1">
              <a:lnSpc>
                <a:spcPct val="60000"/>
              </a:lnSpc>
              <a:buFontTx/>
              <a:buNone/>
            </a:pPr>
            <a:r>
              <a:rPr lang="en-US" altLang="en-US" sz="2800" b="1" smtClean="0"/>
              <a:t>AR =                                                                           X 100</a:t>
            </a:r>
          </a:p>
          <a:p>
            <a:pPr algn="just" eaLnBrk="1" hangingPunct="1">
              <a:lnSpc>
                <a:spcPct val="80000"/>
              </a:lnSpc>
              <a:buFontTx/>
              <a:buNone/>
            </a:pPr>
            <a:r>
              <a:rPr lang="en-US" altLang="en-US" sz="2400" b="1" smtClean="0"/>
              <a:t>                         Incidence among exposed</a:t>
            </a:r>
          </a:p>
          <a:p>
            <a:pPr algn="just" eaLnBrk="1" hangingPunct="1">
              <a:lnSpc>
                <a:spcPct val="80000"/>
              </a:lnSpc>
              <a:buFontTx/>
              <a:buNone/>
            </a:pPr>
            <a:r>
              <a:rPr lang="en-US" altLang="en-US" sz="2400" b="1" smtClean="0"/>
              <a:t>                                  10 - 1 </a:t>
            </a:r>
          </a:p>
          <a:p>
            <a:pPr algn="just" eaLnBrk="1" hangingPunct="1">
              <a:lnSpc>
                <a:spcPct val="80000"/>
              </a:lnSpc>
              <a:buFontTx/>
              <a:buNone/>
            </a:pPr>
            <a:r>
              <a:rPr lang="en-US" altLang="en-US" sz="2400" b="1" smtClean="0"/>
              <a:t>        =                                             X  100  =  90 Percent</a:t>
            </a:r>
          </a:p>
          <a:p>
            <a:pPr algn="just" eaLnBrk="1" hangingPunct="1">
              <a:lnSpc>
                <a:spcPct val="80000"/>
              </a:lnSpc>
              <a:buFontTx/>
              <a:buNone/>
            </a:pPr>
            <a:r>
              <a:rPr lang="en-US" altLang="en-US" sz="2400" b="1" smtClean="0"/>
              <a:t>                                   10</a:t>
            </a:r>
          </a:p>
        </p:txBody>
      </p:sp>
      <p:sp>
        <p:nvSpPr>
          <p:cNvPr id="26628" name="Line 4"/>
          <p:cNvSpPr>
            <a:spLocks noChangeShapeType="1"/>
          </p:cNvSpPr>
          <p:nvPr/>
        </p:nvSpPr>
        <p:spPr bwMode="auto">
          <a:xfrm>
            <a:off x="1295400" y="3124200"/>
            <a:ext cx="5943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5"/>
          <p:cNvSpPr>
            <a:spLocks noChangeShapeType="1"/>
          </p:cNvSpPr>
          <p:nvPr/>
        </p:nvSpPr>
        <p:spPr bwMode="auto">
          <a:xfrm>
            <a:off x="4953000" y="2286000"/>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0" name="Line 6"/>
          <p:cNvSpPr>
            <a:spLocks noChangeShapeType="1"/>
          </p:cNvSpPr>
          <p:nvPr/>
        </p:nvSpPr>
        <p:spPr bwMode="auto">
          <a:xfrm>
            <a:off x="1752600" y="42672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930005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530">
                                            <p:txEl>
                                              <p:charRg st="4294967295" end="4294967295"/>
                                            </p:txEl>
                                          </p:spTgt>
                                        </p:tgtEl>
                                        <p:attrNameLst>
                                          <p:attrName>style.visibility</p:attrName>
                                        </p:attrNameLst>
                                      </p:cBhvr>
                                      <p:to>
                                        <p:strVal val="visible"/>
                                      </p:to>
                                    </p:set>
                                    <p:anim calcmode="lin" valueType="num">
                                      <p:cBhvr>
                                        <p:cTn id="7" dur="1000" fill="hold"/>
                                        <p:tgtEl>
                                          <p:spTgt spid="22530">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22530">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0">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500"/>
                                        <p:tgtEl>
                                          <p:spTgt spid="22531">
                                            <p:txEl>
                                              <p:pRg st="0" end="0"/>
                                            </p:txEl>
                                          </p:spTgt>
                                        </p:tgtEl>
                                      </p:cBhvr>
                                    </p:animEffect>
                                    <p:anim calcmode="lin" valueType="num">
                                      <p:cBhvr>
                                        <p:cTn id="15"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5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531">
                                            <p:txEl>
                                              <p:pRg st="1" end="1"/>
                                            </p:txEl>
                                          </p:spTgt>
                                        </p:tgtEl>
                                        <p:attrNameLst>
                                          <p:attrName>style.visibility</p:attrName>
                                        </p:attrNameLst>
                                      </p:cBhvr>
                                      <p:to>
                                        <p:strVal val="visible"/>
                                      </p:to>
                                    </p:set>
                                    <p:animEffect transition="in" filter="fade">
                                      <p:cBhvr>
                                        <p:cTn id="21" dur="500"/>
                                        <p:tgtEl>
                                          <p:spTgt spid="22531">
                                            <p:txEl>
                                              <p:pRg st="1" end="1"/>
                                            </p:txEl>
                                          </p:spTgt>
                                        </p:tgtEl>
                                      </p:cBhvr>
                                    </p:animEffect>
                                    <p:anim calcmode="lin" valueType="num">
                                      <p:cBhvr>
                                        <p:cTn id="22"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53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531">
                                            <p:txEl>
                                              <p:pRg st="2" end="2"/>
                                            </p:txEl>
                                          </p:spTgt>
                                        </p:tgtEl>
                                        <p:attrNameLst>
                                          <p:attrName>style.visibility</p:attrName>
                                        </p:attrNameLst>
                                      </p:cBhvr>
                                      <p:to>
                                        <p:strVal val="visible"/>
                                      </p:to>
                                    </p:set>
                                    <p:animEffect transition="in" filter="fade">
                                      <p:cBhvr>
                                        <p:cTn id="28" dur="500"/>
                                        <p:tgtEl>
                                          <p:spTgt spid="22531">
                                            <p:txEl>
                                              <p:pRg st="2" end="2"/>
                                            </p:txEl>
                                          </p:spTgt>
                                        </p:tgtEl>
                                      </p:cBhvr>
                                    </p:animEffect>
                                    <p:anim calcmode="lin" valueType="num">
                                      <p:cBhvr>
                                        <p:cTn id="2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253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500"/>
                                        <p:tgtEl>
                                          <p:spTgt spid="22531">
                                            <p:txEl>
                                              <p:pRg st="4" end="4"/>
                                            </p:txEl>
                                          </p:spTgt>
                                        </p:tgtEl>
                                      </p:cBhvr>
                                    </p:animEffect>
                                    <p:anim calcmode="lin" valueType="num">
                                      <p:cBhvr>
                                        <p:cTn id="36"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253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Effect transition="in" filter="fade">
                                      <p:cBhvr>
                                        <p:cTn id="42" dur="500"/>
                                        <p:tgtEl>
                                          <p:spTgt spid="22531">
                                            <p:txEl>
                                              <p:pRg st="5" end="5"/>
                                            </p:txEl>
                                          </p:spTgt>
                                        </p:tgtEl>
                                      </p:cBhvr>
                                    </p:animEffect>
                                    <p:anim calcmode="lin" valueType="num">
                                      <p:cBhvr>
                                        <p:cTn id="43"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253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2531">
                                            <p:txEl>
                                              <p:pRg st="6" end="6"/>
                                            </p:txEl>
                                          </p:spTgt>
                                        </p:tgtEl>
                                        <p:attrNameLst>
                                          <p:attrName>style.visibility</p:attrName>
                                        </p:attrNameLst>
                                      </p:cBhvr>
                                      <p:to>
                                        <p:strVal val="visible"/>
                                      </p:to>
                                    </p:set>
                                    <p:animEffect transition="in" filter="fade">
                                      <p:cBhvr>
                                        <p:cTn id="49" dur="500"/>
                                        <p:tgtEl>
                                          <p:spTgt spid="22531">
                                            <p:txEl>
                                              <p:pRg st="6" end="6"/>
                                            </p:txEl>
                                          </p:spTgt>
                                        </p:tgtEl>
                                      </p:cBhvr>
                                    </p:animEffect>
                                    <p:anim calcmode="lin" valueType="num">
                                      <p:cBhvr>
                                        <p:cTn id="50"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2253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2531">
                                            <p:txEl>
                                              <p:pRg st="7" end="7"/>
                                            </p:txEl>
                                          </p:spTgt>
                                        </p:tgtEl>
                                        <p:attrNameLst>
                                          <p:attrName>style.visibility</p:attrName>
                                        </p:attrNameLst>
                                      </p:cBhvr>
                                      <p:to>
                                        <p:strVal val="visible"/>
                                      </p:to>
                                    </p:set>
                                    <p:animEffect transition="in" filter="fade">
                                      <p:cBhvr>
                                        <p:cTn id="56" dur="500"/>
                                        <p:tgtEl>
                                          <p:spTgt spid="22531">
                                            <p:txEl>
                                              <p:pRg st="7" end="7"/>
                                            </p:txEl>
                                          </p:spTgt>
                                        </p:tgtEl>
                                      </p:cBhvr>
                                    </p:animEffect>
                                    <p:anim calcmode="lin" valueType="num">
                                      <p:cBhvr>
                                        <p:cTn id="57"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2253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2531">
                                            <p:txEl>
                                              <p:pRg st="8" end="8"/>
                                            </p:txEl>
                                          </p:spTgt>
                                        </p:tgtEl>
                                        <p:attrNameLst>
                                          <p:attrName>style.visibility</p:attrName>
                                        </p:attrNameLst>
                                      </p:cBhvr>
                                      <p:to>
                                        <p:strVal val="visible"/>
                                      </p:to>
                                    </p:set>
                                    <p:animEffect transition="in" filter="fade">
                                      <p:cBhvr>
                                        <p:cTn id="63" dur="500"/>
                                        <p:tgtEl>
                                          <p:spTgt spid="22531">
                                            <p:txEl>
                                              <p:pRg st="8" end="8"/>
                                            </p:txEl>
                                          </p:spTgt>
                                        </p:tgtEl>
                                      </p:cBhvr>
                                    </p:animEffect>
                                    <p:anim calcmode="lin" valueType="num">
                                      <p:cBhvr>
                                        <p:cTn id="64"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22531">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accent6"/>
          </a:solidFill>
        </p:spPr>
        <p:txBody>
          <a:bodyPr/>
          <a:lstStyle/>
          <a:p>
            <a:pPr eaLnBrk="1" hangingPunct="1"/>
            <a:r>
              <a:rPr lang="en-US" altLang="en-US" dirty="0" smtClean="0">
                <a:latin typeface="Arial" panose="020B0604020202020204" pitchFamily="34" charset="0"/>
              </a:rPr>
              <a:t>Strengths/Advantages</a:t>
            </a:r>
          </a:p>
        </p:txBody>
      </p:sp>
      <p:sp>
        <p:nvSpPr>
          <p:cNvPr id="23555" name="Rectangle 3"/>
          <p:cNvSpPr>
            <a:spLocks noGrp="1" noChangeArrowheads="1"/>
          </p:cNvSpPr>
          <p:nvPr>
            <p:ph type="body" idx="1"/>
          </p:nvPr>
        </p:nvSpPr>
        <p:spPr>
          <a:xfrm>
            <a:off x="457200" y="1524000"/>
            <a:ext cx="8229600" cy="4572000"/>
          </a:xfrm>
          <a:ln>
            <a:solidFill>
              <a:schemeClr val="accent1"/>
            </a:solidFill>
          </a:ln>
        </p:spPr>
        <p:txBody>
          <a:bodyPr/>
          <a:lstStyle/>
          <a:p>
            <a:pPr lvl="1" eaLnBrk="1" hangingPunct="1">
              <a:defRPr/>
            </a:pPr>
            <a:r>
              <a:rPr lang="en-US" dirty="0" smtClean="0">
                <a:latin typeface="Arial" charset="0"/>
              </a:rPr>
              <a:t>Correct temporal relationship between exposure and the outcome of the disease</a:t>
            </a:r>
          </a:p>
          <a:p>
            <a:pPr lvl="1" eaLnBrk="1" hangingPunct="1">
              <a:buFontTx/>
              <a:buNone/>
              <a:defRPr/>
            </a:pPr>
            <a:endParaRPr lang="en-US" sz="1000" dirty="0" smtClean="0">
              <a:latin typeface="Arial" charset="0"/>
            </a:endParaRPr>
          </a:p>
          <a:p>
            <a:pPr lvl="1" eaLnBrk="1" hangingPunct="1">
              <a:defRPr/>
            </a:pPr>
            <a:r>
              <a:rPr lang="en-US" dirty="0" smtClean="0">
                <a:latin typeface="Arial" charset="0"/>
              </a:rPr>
              <a:t>Disease rates can be calculated directly</a:t>
            </a:r>
          </a:p>
          <a:p>
            <a:pPr lvl="1" eaLnBrk="1" hangingPunct="1">
              <a:buFontTx/>
              <a:buNone/>
              <a:defRPr/>
            </a:pPr>
            <a:endParaRPr lang="en-US" sz="1050" dirty="0" smtClean="0">
              <a:latin typeface="Arial" charset="0"/>
            </a:endParaRPr>
          </a:p>
          <a:p>
            <a:pPr lvl="1" eaLnBrk="1" hangingPunct="1">
              <a:defRPr/>
            </a:pPr>
            <a:r>
              <a:rPr lang="en-US" dirty="0" smtClean="0">
                <a:latin typeface="Arial" charset="0"/>
              </a:rPr>
              <a:t>Allows the evaluation of multiple effects from a single exposure</a:t>
            </a:r>
          </a:p>
          <a:p>
            <a:pPr lvl="1" eaLnBrk="1" hangingPunct="1">
              <a:buFontTx/>
              <a:buNone/>
              <a:defRPr/>
            </a:pPr>
            <a:endParaRPr lang="en-US" sz="900" dirty="0" smtClean="0">
              <a:latin typeface="Arial" charset="0"/>
            </a:endParaRPr>
          </a:p>
          <a:p>
            <a:pPr lvl="1" eaLnBrk="1" hangingPunct="1">
              <a:defRPr/>
            </a:pPr>
            <a:r>
              <a:rPr lang="en-US" dirty="0" smtClean="0">
                <a:latin typeface="Arial" charset="0"/>
              </a:rPr>
              <a:t>Generally involved good information on exposure</a:t>
            </a:r>
          </a:p>
        </p:txBody>
      </p:sp>
    </p:spTree>
    <p:extLst>
      <p:ext uri="{BB962C8B-B14F-4D97-AF65-F5344CB8AC3E}">
        <p14:creationId xmlns:p14="http://schemas.microsoft.com/office/powerpoint/2010/main" val="2242901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9634" name="Picture 2" descr="Cohort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4" y="0"/>
            <a:ext cx="9052984"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53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882650"/>
          </a:xfrm>
          <a:solidFill>
            <a:schemeClr val="accent6"/>
          </a:solidFill>
        </p:spPr>
        <p:txBody>
          <a:bodyPr/>
          <a:lstStyle/>
          <a:p>
            <a:pPr eaLnBrk="1" hangingPunct="1"/>
            <a:r>
              <a:rPr lang="en-US" altLang="en-US" dirty="0" smtClean="0">
                <a:latin typeface="Arial" panose="020B0604020202020204" pitchFamily="34" charset="0"/>
              </a:rPr>
              <a:t>Limitations/Disadvantage</a:t>
            </a:r>
          </a:p>
        </p:txBody>
      </p:sp>
      <p:sp>
        <p:nvSpPr>
          <p:cNvPr id="25603" name="Rectangle 3"/>
          <p:cNvSpPr>
            <a:spLocks noGrp="1" noChangeArrowheads="1"/>
          </p:cNvSpPr>
          <p:nvPr>
            <p:ph type="body" idx="1"/>
          </p:nvPr>
        </p:nvSpPr>
        <p:spPr>
          <a:xfrm>
            <a:off x="533400" y="1676400"/>
            <a:ext cx="7924800" cy="4343400"/>
          </a:xfrm>
          <a:ln>
            <a:solidFill>
              <a:schemeClr val="accent1"/>
            </a:solidFill>
          </a:ln>
        </p:spPr>
        <p:txBody>
          <a:bodyPr/>
          <a:lstStyle/>
          <a:p>
            <a:pPr lvl="1" eaLnBrk="1" hangingPunct="1">
              <a:defRPr/>
            </a:pPr>
            <a:r>
              <a:rPr lang="en-US" dirty="0" smtClean="0">
                <a:latin typeface="Arial" charset="0"/>
              </a:rPr>
              <a:t>Large number of subjects are required if the outcome of interest is rare</a:t>
            </a:r>
          </a:p>
          <a:p>
            <a:pPr lvl="1" eaLnBrk="1" hangingPunct="1">
              <a:buFontTx/>
              <a:buNone/>
              <a:defRPr/>
            </a:pPr>
            <a:endParaRPr lang="en-US" sz="1000" dirty="0" smtClean="0">
              <a:latin typeface="Arial" charset="0"/>
            </a:endParaRPr>
          </a:p>
          <a:p>
            <a:pPr lvl="1" eaLnBrk="1" hangingPunct="1">
              <a:defRPr/>
            </a:pPr>
            <a:r>
              <a:rPr lang="en-US" dirty="0" smtClean="0">
                <a:latin typeface="Arial" charset="0"/>
              </a:rPr>
              <a:t>Requires long follow-up, if latency period is long</a:t>
            </a:r>
          </a:p>
          <a:p>
            <a:pPr lvl="1" eaLnBrk="1" hangingPunct="1">
              <a:buFontTx/>
              <a:buNone/>
              <a:defRPr/>
            </a:pPr>
            <a:endParaRPr lang="en-US" sz="1050" dirty="0" smtClean="0">
              <a:latin typeface="Arial" charset="0"/>
            </a:endParaRPr>
          </a:p>
          <a:p>
            <a:pPr lvl="1" eaLnBrk="1" hangingPunct="1">
              <a:defRPr/>
            </a:pPr>
            <a:r>
              <a:rPr lang="en-US" dirty="0" smtClean="0">
                <a:latin typeface="Arial" charset="0"/>
              </a:rPr>
              <a:t>Expensive</a:t>
            </a:r>
          </a:p>
          <a:p>
            <a:pPr lvl="1" eaLnBrk="1" hangingPunct="1">
              <a:buFontTx/>
              <a:buNone/>
              <a:defRPr/>
            </a:pPr>
            <a:endParaRPr lang="en-US" sz="1100" dirty="0" smtClean="0">
              <a:latin typeface="Arial" charset="0"/>
            </a:endParaRPr>
          </a:p>
          <a:p>
            <a:pPr lvl="1" eaLnBrk="1" hangingPunct="1">
              <a:defRPr/>
            </a:pPr>
            <a:r>
              <a:rPr lang="en-US" dirty="0" smtClean="0">
                <a:latin typeface="Arial" charset="0"/>
              </a:rPr>
              <a:t>Investigator should consider several issue: </a:t>
            </a:r>
            <a:r>
              <a:rPr lang="en-US" sz="2400" dirty="0" smtClean="0">
                <a:latin typeface="Arial" charset="0"/>
              </a:rPr>
              <a:t>availability of study groups, records, and feasibility of complete follow-up of subjects</a:t>
            </a:r>
          </a:p>
        </p:txBody>
      </p:sp>
    </p:spTree>
    <p:extLst>
      <p:ext uri="{BB962C8B-B14F-4D97-AF65-F5344CB8AC3E}">
        <p14:creationId xmlns:p14="http://schemas.microsoft.com/office/powerpoint/2010/main" val="12170628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8363"/>
          </a:xfrm>
          <a:solidFill>
            <a:schemeClr val="accent6">
              <a:lumMod val="75000"/>
            </a:schemeClr>
          </a:solidFill>
        </p:spPr>
        <p:txBody>
          <a:bodyPr>
            <a:noAutofit/>
          </a:bodyPr>
          <a:lstStyle/>
          <a:p>
            <a:r>
              <a:rPr lang="en-US" sz="2800" b="1" dirty="0" smtClean="0"/>
              <a:t>Comparative summary of advantages and disadvantages </a:t>
            </a:r>
            <a:endParaRPr lang="en-US" sz="2800" b="1" dirty="0"/>
          </a:p>
        </p:txBody>
      </p:sp>
      <p:pic>
        <p:nvPicPr>
          <p:cNvPr id="2050" name="Picture 2" descr="Why do we need birth cohorts? - Hedi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8362"/>
            <a:ext cx="9144000" cy="598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08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57200" y="1447800"/>
            <a:ext cx="8001000" cy="4800600"/>
          </a:xfrm>
          <a:ln>
            <a:solidFill>
              <a:schemeClr val="accent1"/>
            </a:solidFill>
          </a:ln>
        </p:spPr>
        <p:txBody>
          <a:bodyPr/>
          <a:lstStyle/>
          <a:p>
            <a:pPr eaLnBrk="1" hangingPunct="1">
              <a:lnSpc>
                <a:spcPct val="80000"/>
              </a:lnSpc>
              <a:buFont typeface="Wingdings" panose="05000000000000000000" pitchFamily="2" charset="2"/>
              <a:buNone/>
              <a:defRPr/>
            </a:pPr>
            <a:endParaRPr lang="en-US" sz="2600" dirty="0" smtClean="0">
              <a:latin typeface="Times New Roman" pitchFamily="18" charset="0"/>
              <a:cs typeface="Times New Roman" pitchFamily="18" charset="0"/>
            </a:endParaRPr>
          </a:p>
          <a:p>
            <a:pPr eaLnBrk="1" hangingPunct="1">
              <a:lnSpc>
                <a:spcPct val="80000"/>
              </a:lnSpc>
              <a:defRPr/>
            </a:pPr>
            <a:r>
              <a:rPr lang="en-US" sz="2600" dirty="0" smtClean="0">
                <a:latin typeface="Times New Roman" pitchFamily="18" charset="0"/>
                <a:cs typeface="Times New Roman" pitchFamily="18" charset="0"/>
              </a:rPr>
              <a:t>This is very important and difficult part in epidemiological studies. </a:t>
            </a:r>
          </a:p>
          <a:p>
            <a:pPr eaLnBrk="1" hangingPunct="1">
              <a:lnSpc>
                <a:spcPct val="80000"/>
              </a:lnSpc>
              <a:buFont typeface="Wingdings" panose="05000000000000000000" pitchFamily="2" charset="2"/>
              <a:buNone/>
              <a:defRPr/>
            </a:pPr>
            <a:endParaRPr lang="en-US" sz="2600" dirty="0" smtClean="0">
              <a:latin typeface="Times New Roman" pitchFamily="18" charset="0"/>
              <a:cs typeface="Times New Roman" pitchFamily="18" charset="0"/>
            </a:endParaRPr>
          </a:p>
          <a:p>
            <a:pPr eaLnBrk="1" hangingPunct="1">
              <a:lnSpc>
                <a:spcPct val="80000"/>
              </a:lnSpc>
              <a:defRPr/>
            </a:pPr>
            <a:r>
              <a:rPr lang="en-US" sz="2600" dirty="0" smtClean="0">
                <a:latin typeface="Times New Roman" pitchFamily="18" charset="0"/>
                <a:cs typeface="Times New Roman" pitchFamily="18" charset="0"/>
              </a:rPr>
              <a:t>Even an association has been observed, one has to </a:t>
            </a:r>
            <a:r>
              <a:rPr lang="en-US" sz="2600" dirty="0" smtClean="0">
                <a:solidFill>
                  <a:schemeClr val="tx2">
                    <a:lumMod val="50000"/>
                  </a:schemeClr>
                </a:solidFill>
                <a:latin typeface="Times New Roman" pitchFamily="18" charset="0"/>
                <a:cs typeface="Times New Roman" pitchFamily="18" charset="0"/>
              </a:rPr>
              <a:t>prove ultimately whether there has been causal association or not. </a:t>
            </a:r>
          </a:p>
          <a:p>
            <a:pPr eaLnBrk="1" hangingPunct="1">
              <a:lnSpc>
                <a:spcPct val="80000"/>
              </a:lnSpc>
              <a:buFont typeface="Wingdings" panose="05000000000000000000" pitchFamily="2" charset="2"/>
              <a:buNone/>
              <a:defRPr/>
            </a:pPr>
            <a:endParaRPr lang="en-US" sz="2600" dirty="0" smtClean="0">
              <a:latin typeface="Times New Roman" pitchFamily="18" charset="0"/>
              <a:cs typeface="Times New Roman" pitchFamily="18" charset="0"/>
            </a:endParaRPr>
          </a:p>
          <a:p>
            <a:pPr eaLnBrk="1" hangingPunct="1">
              <a:lnSpc>
                <a:spcPct val="80000"/>
              </a:lnSpc>
              <a:defRPr/>
            </a:pPr>
            <a:r>
              <a:rPr lang="en-US" sz="2600" dirty="0" smtClean="0">
                <a:latin typeface="Times New Roman" pitchFamily="18" charset="0"/>
                <a:cs typeface="Times New Roman" pitchFamily="18" charset="0"/>
              </a:rPr>
              <a:t>Establishing a causal relationship is a trial process in epidemiology. </a:t>
            </a:r>
          </a:p>
          <a:p>
            <a:pPr eaLnBrk="1" hangingPunct="1">
              <a:lnSpc>
                <a:spcPct val="80000"/>
              </a:lnSpc>
              <a:buFont typeface="Wingdings" panose="05000000000000000000" pitchFamily="2" charset="2"/>
              <a:buNone/>
              <a:defRPr/>
            </a:pPr>
            <a:endParaRPr lang="en-US" sz="2600" dirty="0" smtClean="0">
              <a:latin typeface="Times New Roman" pitchFamily="18" charset="0"/>
              <a:cs typeface="Times New Roman" pitchFamily="18" charset="0"/>
            </a:endParaRPr>
          </a:p>
          <a:p>
            <a:pPr eaLnBrk="1" hangingPunct="1">
              <a:lnSpc>
                <a:spcPct val="80000"/>
              </a:lnSpc>
              <a:defRPr/>
            </a:pPr>
            <a:r>
              <a:rPr lang="en-US" sz="2600" dirty="0" smtClean="0">
                <a:latin typeface="Times New Roman" pitchFamily="18" charset="0"/>
                <a:cs typeface="Times New Roman" pitchFamily="18" charset="0"/>
              </a:rPr>
              <a:t>It is a process which explains that a particular hypothesis is real one and causal. </a:t>
            </a:r>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Autofit/>
          </a:bodyPr>
          <a:lstStyle/>
          <a:p>
            <a:r>
              <a:rPr lang="en-US" altLang="en-US" sz="3200" b="1" dirty="0"/>
              <a:t>Establishing causal relationship in </a:t>
            </a:r>
            <a:r>
              <a:rPr lang="en-US" altLang="en-US" sz="3200" b="1" dirty="0" smtClean="0"/>
              <a:t>epidemiology</a:t>
            </a:r>
            <a:endParaRPr lang="en-US" sz="3200" b="1" dirty="0"/>
          </a:p>
        </p:txBody>
      </p:sp>
    </p:spTree>
    <p:extLst>
      <p:ext uri="{BB962C8B-B14F-4D97-AF65-F5344CB8AC3E}">
        <p14:creationId xmlns:p14="http://schemas.microsoft.com/office/powerpoint/2010/main" val="2309270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848600" cy="457200"/>
          </a:xfrm>
          <a:solidFill>
            <a:schemeClr val="accent6">
              <a:lumMod val="60000"/>
              <a:lumOff val="40000"/>
            </a:schemeClr>
          </a:solidFill>
        </p:spPr>
        <p:txBody>
          <a:bodyPr>
            <a:normAutofit fontScale="90000"/>
          </a:bodyPr>
          <a:lstStyle/>
          <a:p>
            <a:pPr algn="l">
              <a:defRPr/>
            </a:pPr>
            <a:r>
              <a:rPr lang="en-US" sz="3200" b="1" dirty="0" smtClean="0">
                <a:solidFill>
                  <a:schemeClr val="tx1"/>
                </a:solidFill>
                <a:latin typeface="Times New Roman" pitchFamily="18" charset="0"/>
                <a:cs typeface="Times New Roman" pitchFamily="18" charset="0"/>
              </a:rPr>
              <a:t>How to establish the cause of a disease?</a:t>
            </a:r>
            <a:endParaRPr lang="en-US" sz="3200" dirty="0">
              <a:solidFill>
                <a:schemeClr val="tx1"/>
              </a:solidFill>
              <a:latin typeface="Times New Roman" pitchFamily="18" charset="0"/>
              <a:cs typeface="Times New Roman" pitchFamily="18" charset="0"/>
            </a:endParaRPr>
          </a:p>
        </p:txBody>
      </p:sp>
      <p:sp>
        <p:nvSpPr>
          <p:cNvPr id="77827" name="Oval 9"/>
          <p:cNvSpPr>
            <a:spLocks noChangeArrowheads="1"/>
          </p:cNvSpPr>
          <p:nvPr/>
        </p:nvSpPr>
        <p:spPr bwMode="auto">
          <a:xfrm>
            <a:off x="1143000" y="1447800"/>
            <a:ext cx="5334000" cy="914400"/>
          </a:xfrm>
          <a:prstGeom prst="ellipse">
            <a:avLst/>
          </a:prstGeom>
          <a:solidFill>
            <a:srgbClr val="FFFFFF"/>
          </a:solidFill>
          <a:ln w="9525">
            <a:solidFill>
              <a:srgbClr val="000000"/>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a:solidFill>
                  <a:srgbClr val="231F20"/>
                </a:solidFill>
                <a:latin typeface="Times New Roman" panose="02020603050405020304" pitchFamily="18" charset="0"/>
                <a:cs typeface="Times New Roman" panose="02020603050405020304" pitchFamily="18" charset="0"/>
              </a:rPr>
              <a:t>Could it be due to selection or measurement bias?</a:t>
            </a:r>
            <a:endParaRPr lang="en-US" altLang="en-US" sz="2000">
              <a:latin typeface="Times New Roman" panose="02020603050405020304" pitchFamily="18" charset="0"/>
              <a:cs typeface="Times New Roman" panose="02020603050405020304" pitchFamily="18" charset="0"/>
            </a:endParaRPr>
          </a:p>
        </p:txBody>
      </p:sp>
      <p:sp>
        <p:nvSpPr>
          <p:cNvPr id="77828" name="Oval 6"/>
          <p:cNvSpPr>
            <a:spLocks noChangeArrowheads="1"/>
          </p:cNvSpPr>
          <p:nvPr/>
        </p:nvSpPr>
        <p:spPr bwMode="auto">
          <a:xfrm>
            <a:off x="762000" y="2743200"/>
            <a:ext cx="6477000" cy="609600"/>
          </a:xfrm>
          <a:prstGeom prst="ellipse">
            <a:avLst/>
          </a:prstGeom>
          <a:solidFill>
            <a:srgbClr val="FFFFFF"/>
          </a:solidFill>
          <a:ln w="9525">
            <a:solidFill>
              <a:srgbClr val="000000"/>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a:solidFill>
                  <a:srgbClr val="231F20"/>
                </a:solidFill>
                <a:latin typeface="Times New Roman" panose="02020603050405020304" pitchFamily="18" charset="0"/>
                <a:cs typeface="Times New Roman" panose="02020603050405020304" pitchFamily="18" charset="0"/>
              </a:rPr>
              <a:t>Could it be due to confounding?</a:t>
            </a:r>
            <a:endParaRPr lang="en-US" altLang="en-US" sz="2000">
              <a:latin typeface="Times New Roman" panose="02020603050405020304" pitchFamily="18" charset="0"/>
              <a:cs typeface="Times New Roman" panose="02020603050405020304" pitchFamily="18" charset="0"/>
            </a:endParaRPr>
          </a:p>
        </p:txBody>
      </p:sp>
      <p:sp>
        <p:nvSpPr>
          <p:cNvPr id="77829" name="Oval 2"/>
          <p:cNvSpPr>
            <a:spLocks noChangeArrowheads="1"/>
          </p:cNvSpPr>
          <p:nvPr/>
        </p:nvSpPr>
        <p:spPr bwMode="auto">
          <a:xfrm>
            <a:off x="1889125" y="4953000"/>
            <a:ext cx="3657600" cy="673100"/>
          </a:xfrm>
          <a:prstGeom prst="ellipse">
            <a:avLst/>
          </a:prstGeom>
          <a:solidFill>
            <a:srgbClr val="FFFFFF"/>
          </a:solidFill>
          <a:ln w="9525">
            <a:solidFill>
              <a:srgbClr val="000000"/>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a:solidFill>
                  <a:srgbClr val="231F20"/>
                </a:solidFill>
                <a:latin typeface="Times New Roman" panose="02020603050405020304" pitchFamily="18" charset="0"/>
                <a:cs typeface="Times New Roman" panose="02020603050405020304" pitchFamily="18" charset="0"/>
              </a:rPr>
              <a:t>Could it be causal?</a:t>
            </a:r>
            <a:endParaRPr lang="en-US" altLang="en-US" sz="2000">
              <a:latin typeface="Times New Roman" panose="02020603050405020304" pitchFamily="18" charset="0"/>
              <a:cs typeface="Times New Roman" panose="02020603050405020304" pitchFamily="18" charset="0"/>
            </a:endParaRPr>
          </a:p>
        </p:txBody>
      </p:sp>
      <p:sp>
        <p:nvSpPr>
          <p:cNvPr id="77830" name="Oval 4"/>
          <p:cNvSpPr>
            <a:spLocks noChangeArrowheads="1"/>
          </p:cNvSpPr>
          <p:nvPr/>
        </p:nvSpPr>
        <p:spPr bwMode="auto">
          <a:xfrm>
            <a:off x="1219200" y="3733800"/>
            <a:ext cx="5715000" cy="762000"/>
          </a:xfrm>
          <a:prstGeom prst="ellipse">
            <a:avLst/>
          </a:prstGeom>
          <a:solidFill>
            <a:srgbClr val="FFFFFF"/>
          </a:solidFill>
          <a:ln w="9525">
            <a:solidFill>
              <a:srgbClr val="000000"/>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a:solidFill>
                  <a:srgbClr val="231F20"/>
                </a:solidFill>
                <a:latin typeface="Times New Roman" panose="02020603050405020304" pitchFamily="18" charset="0"/>
                <a:cs typeface="Times New Roman" panose="02020603050405020304" pitchFamily="18" charset="0"/>
              </a:rPr>
              <a:t>Could it be a result of chance?</a:t>
            </a:r>
            <a:endParaRPr lang="en-US" altLang="en-US" sz="2000">
              <a:latin typeface="Times New Roman" panose="02020603050405020304" pitchFamily="18" charset="0"/>
              <a:cs typeface="Times New Roman" panose="02020603050405020304" pitchFamily="18" charset="0"/>
            </a:endParaRPr>
          </a:p>
        </p:txBody>
      </p:sp>
      <p:sp>
        <p:nvSpPr>
          <p:cNvPr id="77831" name="Rectangle 1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900" dirty="0">
                <a:latin typeface="Arial" panose="020B0604020202020204" pitchFamily="34" charset="0"/>
              </a:rPr>
              <a:t/>
            </a:r>
            <a:br>
              <a:rPr lang="en-US" altLang="en-US" sz="900" dirty="0">
                <a:latin typeface="Arial" panose="020B0604020202020204" pitchFamily="34" charset="0"/>
              </a:rPr>
            </a:br>
            <a:endParaRPr lang="en-US" altLang="en-US" sz="1800" dirty="0">
              <a:latin typeface="Arial" panose="020B0604020202020204" pitchFamily="34" charset="0"/>
            </a:endParaRPr>
          </a:p>
          <a:p>
            <a:r>
              <a:rPr lang="en-US" altLang="en-US" sz="1200" dirty="0">
                <a:latin typeface="Calibri" panose="020F0502020204030204" pitchFamily="34" charset="0"/>
                <a:ea typeface="GoudySansStd-Book"/>
                <a:cs typeface="Times New Roman" panose="02020603050405020304" pitchFamily="18" charset="0"/>
              </a:rPr>
              <a:t>							</a:t>
            </a:r>
            <a:endParaRPr lang="en-US" altLang="en-US" sz="900" dirty="0">
              <a:latin typeface="Arial" panose="020B0604020202020204" pitchFamily="34" charset="0"/>
            </a:endParaRPr>
          </a:p>
          <a:p>
            <a:endParaRPr lang="en-US" altLang="en-US" sz="1800" dirty="0">
              <a:latin typeface="Arial" panose="020B0604020202020204" pitchFamily="34" charset="0"/>
            </a:endParaRPr>
          </a:p>
        </p:txBody>
      </p:sp>
      <p:sp>
        <p:nvSpPr>
          <p:cNvPr id="77832" name="Rectangle 17"/>
          <p:cNvSpPr>
            <a:spLocks noChangeArrowheads="1"/>
          </p:cNvSpPr>
          <p:nvPr/>
        </p:nvSpPr>
        <p:spPr bwMode="auto">
          <a:xfrm>
            <a:off x="3962400" y="2362200"/>
            <a:ext cx="55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a:latin typeface="Times New Roman" panose="02020603050405020304" pitchFamily="18" charset="0"/>
                <a:ea typeface="GoudySansStd-Book"/>
                <a:cs typeface="Times New Roman" panose="02020603050405020304" pitchFamily="18" charset="0"/>
              </a:rPr>
              <a:t>No</a:t>
            </a:r>
            <a:endParaRPr lang="en-US" altLang="en-US" sz="1600">
              <a:latin typeface="Times New Roman" panose="02020603050405020304" pitchFamily="18" charset="0"/>
              <a:ea typeface="GoudySansStd-Book"/>
              <a:cs typeface="Times New Roman" panose="02020603050405020304" pitchFamily="18" charset="0"/>
            </a:endParaRPr>
          </a:p>
        </p:txBody>
      </p:sp>
      <p:sp>
        <p:nvSpPr>
          <p:cNvPr id="77833" name="Rectangle 1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endParaRPr lang="en-US" altLang="en-US" sz="1800">
              <a:latin typeface="Arial" panose="020B0604020202020204" pitchFamily="34" charset="0"/>
            </a:endParaRPr>
          </a:p>
        </p:txBody>
      </p:sp>
      <p:sp>
        <p:nvSpPr>
          <p:cNvPr id="77834" name="Rectangle 20"/>
          <p:cNvSpPr>
            <a:spLocks noChangeArrowheads="1"/>
          </p:cNvSpPr>
          <p:nvPr/>
        </p:nvSpPr>
        <p:spPr bwMode="auto">
          <a:xfrm>
            <a:off x="3810000" y="45720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r>
              <a:rPr lang="en-US" altLang="en-US" sz="2000">
                <a:latin typeface="Times New Roman" panose="02020603050405020304" pitchFamily="18" charset="0"/>
                <a:ea typeface="GoudySansStd-Book"/>
                <a:cs typeface="Times New Roman" panose="02020603050405020304" pitchFamily="18" charset="0"/>
              </a:rPr>
              <a:t>Probably not</a:t>
            </a:r>
          </a:p>
        </p:txBody>
      </p:sp>
      <p:sp>
        <p:nvSpPr>
          <p:cNvPr id="77835" name="Rectangle 21"/>
          <p:cNvSpPr>
            <a:spLocks noChangeArrowheads="1"/>
          </p:cNvSpPr>
          <p:nvPr/>
        </p:nvSpPr>
        <p:spPr bwMode="auto">
          <a:xfrm>
            <a:off x="1600200" y="6019800"/>
            <a:ext cx="4800600" cy="400050"/>
          </a:xfrm>
          <a:prstGeom prst="rect">
            <a:avLst/>
          </a:prstGeom>
          <a:solidFill>
            <a:schemeClr val="accent6">
              <a:lumMod val="60000"/>
              <a:lumOff val="40000"/>
            </a:schemeClr>
          </a:solidFill>
          <a:ln w="9525">
            <a:solidFill>
              <a:srgbClr val="000000"/>
            </a:solidFill>
            <a:miter lim="800000"/>
            <a:headEnd/>
            <a:tailEnd/>
          </a:ln>
        </p:spPr>
        <p:txBody>
          <a:bodyPr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b="1">
                <a:latin typeface="Times New Roman" panose="02020603050405020304" pitchFamily="18" charset="0"/>
                <a:cs typeface="Times New Roman" panose="02020603050405020304" pitchFamily="18" charset="0"/>
              </a:rPr>
              <a:t>Apply guidelines and make judgment</a:t>
            </a:r>
            <a:endParaRPr lang="en-US" altLang="en-US" sz="1600" b="1">
              <a:latin typeface="Arial" panose="020B0604020202020204" pitchFamily="34" charset="0"/>
            </a:endParaRPr>
          </a:p>
        </p:txBody>
      </p:sp>
      <p:sp>
        <p:nvSpPr>
          <p:cNvPr id="77836" name="Rectangle 1"/>
          <p:cNvSpPr>
            <a:spLocks noChangeArrowheads="1"/>
          </p:cNvSpPr>
          <p:nvPr/>
        </p:nvSpPr>
        <p:spPr bwMode="auto">
          <a:xfrm>
            <a:off x="2239963" y="579438"/>
            <a:ext cx="3508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400" b="1">
                <a:latin typeface="Calibri" panose="020F0502020204030204" pitchFamily="34" charset="0"/>
                <a:ea typeface="GoudySansStd-Book"/>
                <a:cs typeface="Times New Roman" panose="02020603050405020304" pitchFamily="18" charset="0"/>
              </a:rPr>
              <a:t>OBSERVED ASSOCIATION?</a:t>
            </a:r>
            <a:endParaRPr lang="en-US" altLang="en-US" sz="2400" b="1">
              <a:latin typeface="Arial" panose="020B0604020202020204" pitchFamily="34" charset="0"/>
              <a:ea typeface="GoudySansStd-Book"/>
              <a:cs typeface="Times New Roman" panose="02020603050405020304" pitchFamily="18" charset="0"/>
            </a:endParaRPr>
          </a:p>
        </p:txBody>
      </p:sp>
      <p:sp>
        <p:nvSpPr>
          <p:cNvPr id="77837" name="Down Arrow 19"/>
          <p:cNvSpPr>
            <a:spLocks noChangeArrowheads="1"/>
          </p:cNvSpPr>
          <p:nvPr/>
        </p:nvSpPr>
        <p:spPr bwMode="auto">
          <a:xfrm>
            <a:off x="3505200" y="1066800"/>
            <a:ext cx="228600" cy="381000"/>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endParaRPr lang="en-US" altLang="en-US" sz="1800">
              <a:latin typeface="Book Antiqua" panose="02040602050305030304" pitchFamily="18" charset="0"/>
            </a:endParaRPr>
          </a:p>
        </p:txBody>
      </p:sp>
      <p:sp>
        <p:nvSpPr>
          <p:cNvPr id="77838" name="Down Arrow 20"/>
          <p:cNvSpPr>
            <a:spLocks noChangeArrowheads="1"/>
          </p:cNvSpPr>
          <p:nvPr/>
        </p:nvSpPr>
        <p:spPr bwMode="auto">
          <a:xfrm>
            <a:off x="3581400" y="2362200"/>
            <a:ext cx="228600" cy="381000"/>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endParaRPr lang="en-US" altLang="en-US" sz="1800">
              <a:latin typeface="Book Antiqua" panose="02040602050305030304" pitchFamily="18" charset="0"/>
            </a:endParaRPr>
          </a:p>
        </p:txBody>
      </p:sp>
      <p:sp>
        <p:nvSpPr>
          <p:cNvPr id="77839" name="Down Arrow 21"/>
          <p:cNvSpPr>
            <a:spLocks noChangeArrowheads="1"/>
          </p:cNvSpPr>
          <p:nvPr/>
        </p:nvSpPr>
        <p:spPr bwMode="auto">
          <a:xfrm>
            <a:off x="3657600" y="3352800"/>
            <a:ext cx="228600" cy="381000"/>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endParaRPr lang="en-US" altLang="en-US" sz="1800">
              <a:latin typeface="Book Antiqua" panose="02040602050305030304" pitchFamily="18" charset="0"/>
            </a:endParaRPr>
          </a:p>
        </p:txBody>
      </p:sp>
      <p:sp>
        <p:nvSpPr>
          <p:cNvPr id="77840" name="Down Arrow 22"/>
          <p:cNvSpPr>
            <a:spLocks noChangeArrowheads="1"/>
          </p:cNvSpPr>
          <p:nvPr/>
        </p:nvSpPr>
        <p:spPr bwMode="auto">
          <a:xfrm>
            <a:off x="3581400" y="4495800"/>
            <a:ext cx="228600" cy="381000"/>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endParaRPr lang="en-US" altLang="en-US" sz="1800">
              <a:latin typeface="Book Antiqua" panose="02040602050305030304" pitchFamily="18" charset="0"/>
            </a:endParaRPr>
          </a:p>
        </p:txBody>
      </p:sp>
      <p:sp>
        <p:nvSpPr>
          <p:cNvPr id="77841" name="Down Arrow 23"/>
          <p:cNvSpPr>
            <a:spLocks noChangeArrowheads="1"/>
          </p:cNvSpPr>
          <p:nvPr/>
        </p:nvSpPr>
        <p:spPr bwMode="auto">
          <a:xfrm>
            <a:off x="3581400" y="5622925"/>
            <a:ext cx="228600" cy="381000"/>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endParaRPr lang="en-US" altLang="en-US" sz="1800">
              <a:latin typeface="Book Antiqua" panose="02040602050305030304" pitchFamily="18" charset="0"/>
            </a:endParaRPr>
          </a:p>
        </p:txBody>
      </p:sp>
      <p:sp>
        <p:nvSpPr>
          <p:cNvPr id="77842" name="Rectangle 17"/>
          <p:cNvSpPr>
            <a:spLocks noChangeArrowheads="1"/>
          </p:cNvSpPr>
          <p:nvPr/>
        </p:nvSpPr>
        <p:spPr bwMode="auto">
          <a:xfrm>
            <a:off x="3943350" y="3352800"/>
            <a:ext cx="55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a:latin typeface="Times New Roman" panose="02020603050405020304" pitchFamily="18" charset="0"/>
                <a:ea typeface="GoudySansStd-Book"/>
                <a:cs typeface="Times New Roman" panose="02020603050405020304" pitchFamily="18" charset="0"/>
              </a:rPr>
              <a:t>No</a:t>
            </a:r>
            <a:endParaRPr lang="en-US" altLang="en-US" sz="1600">
              <a:latin typeface="Times New Roman" panose="02020603050405020304" pitchFamily="18" charset="0"/>
              <a:ea typeface="GoudySansStd-Book"/>
              <a:cs typeface="Times New Roman" panose="02020603050405020304" pitchFamily="18" charset="0"/>
            </a:endParaRPr>
          </a:p>
        </p:txBody>
      </p:sp>
    </p:spTree>
    <p:extLst>
      <p:ext uri="{BB962C8B-B14F-4D97-AF65-F5344CB8AC3E}">
        <p14:creationId xmlns:p14="http://schemas.microsoft.com/office/powerpoint/2010/main" val="2857899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124"/>
            <a:ext cx="8229600" cy="730476"/>
          </a:xfrm>
          <a:ln>
            <a:solidFill>
              <a:schemeClr val="accent1"/>
            </a:solidFill>
          </a:ln>
        </p:spPr>
        <p:txBody>
          <a:bodyPr>
            <a:normAutofit fontScale="90000"/>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457199" y="1143000"/>
            <a:ext cx="8251371" cy="2667000"/>
          </a:xfrm>
          <a:ln>
            <a:solidFill>
              <a:schemeClr val="accent1"/>
            </a:solidFill>
          </a:ln>
        </p:spPr>
        <p:txBody>
          <a:bodyPr>
            <a:normAutofit fontScale="92500" lnSpcReduction="20000"/>
          </a:bodyPr>
          <a:lstStyle/>
          <a:p>
            <a:r>
              <a:rPr lang="en-US" altLang="en-US" sz="2800" b="1" dirty="0">
                <a:latin typeface="Times New Roman" panose="02020603050405020304" pitchFamily="18" charset="0"/>
                <a:cs typeface="Times New Roman" panose="02020603050405020304" pitchFamily="18" charset="0"/>
              </a:rPr>
              <a:t>Dose Response Relationship</a:t>
            </a:r>
            <a:r>
              <a:rPr lang="en-US" altLang="en-US" sz="2800" dirty="0">
                <a:latin typeface="Times New Roman" panose="02020603050405020304" pitchFamily="18" charset="0"/>
                <a:cs typeface="Times New Roman" panose="02020603050405020304" pitchFamily="18" charset="0"/>
              </a:rPr>
              <a:t>: the relationship of observes outcomes in a population to varying levels of protective or harmful agent such as a form of medication or an environmental containment. </a:t>
            </a:r>
          </a:p>
          <a:p>
            <a:endParaRPr lang="en-US" altLang="en-US" sz="2800" b="1" dirty="0" smtClean="0">
              <a:latin typeface="Times New Roman" panose="02020603050405020304" pitchFamily="18" charset="0"/>
              <a:cs typeface="Times New Roman" panose="02020603050405020304" pitchFamily="18" charset="0"/>
            </a:endParaRPr>
          </a:p>
          <a:p>
            <a:r>
              <a:rPr lang="en-US" altLang="en-US" sz="2800" b="1" dirty="0" smtClean="0">
                <a:latin typeface="Times New Roman" panose="02020603050405020304" pitchFamily="18" charset="0"/>
                <a:cs typeface="Times New Roman" panose="02020603050405020304" pitchFamily="18" charset="0"/>
              </a:rPr>
              <a:t>Dose </a:t>
            </a:r>
            <a:r>
              <a:rPr lang="en-US" altLang="en-US" sz="2800" b="1" dirty="0">
                <a:latin typeface="Times New Roman" panose="02020603050405020304" pitchFamily="18" charset="0"/>
                <a:cs typeface="Times New Roman" panose="02020603050405020304" pitchFamily="18" charset="0"/>
              </a:rPr>
              <a:t>effect relationship</a:t>
            </a:r>
            <a:r>
              <a:rPr lang="en-US" altLang="en-US" sz="2800" dirty="0">
                <a:latin typeface="Times New Roman" panose="02020603050405020304" pitchFamily="18" charset="0"/>
                <a:cs typeface="Times New Roman" panose="02020603050405020304" pitchFamily="18" charset="0"/>
              </a:rPr>
              <a:t>: association between dose and magnitude of graded effect in an individual or population. </a:t>
            </a:r>
          </a:p>
          <a:p>
            <a:pPr>
              <a:buNone/>
            </a:pP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3074" name="Picture 2" descr="https://ars.els-cdn.com/content/image/3-s2.0-B9780128021040000263-f26-05-9780128021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01170"/>
            <a:ext cx="8251370" cy="27282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73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chemeClr val="accent6">
              <a:lumMod val="60000"/>
              <a:lumOff val="40000"/>
            </a:schemeClr>
          </a:solidFill>
        </p:spPr>
        <p:txBody>
          <a:bodyPr/>
          <a:lstStyle/>
          <a:p>
            <a:pPr eaLnBrk="1" hangingPunct="1">
              <a:defRPr/>
            </a:pPr>
            <a:r>
              <a:rPr lang="en-US" dirty="0" err="1" smtClean="0"/>
              <a:t>Contd</a:t>
            </a:r>
            <a:r>
              <a:rPr lang="en-US" dirty="0" smtClean="0"/>
              <a:t>…..</a:t>
            </a:r>
          </a:p>
        </p:txBody>
      </p:sp>
      <p:sp>
        <p:nvSpPr>
          <p:cNvPr id="68611" name="Rectangle 3"/>
          <p:cNvSpPr>
            <a:spLocks noGrp="1" noChangeArrowheads="1"/>
          </p:cNvSpPr>
          <p:nvPr>
            <p:ph type="body" idx="1"/>
          </p:nvPr>
        </p:nvSpPr>
        <p:spPr>
          <a:xfrm>
            <a:off x="457200" y="1600200"/>
            <a:ext cx="8229600" cy="4267200"/>
          </a:xfrm>
          <a:solidFill>
            <a:schemeClr val="bg1"/>
          </a:solidFill>
          <a:ln>
            <a:solidFill>
              <a:schemeClr val="accent1"/>
            </a:solidFill>
          </a:ln>
        </p:spPr>
        <p:txBody>
          <a:bodyPr/>
          <a:lstStyle/>
          <a:p>
            <a:pPr eaLnBrk="1" hangingPunct="1">
              <a:defRPr/>
            </a:pPr>
            <a:r>
              <a:rPr lang="en-US" dirty="0" smtClean="0">
                <a:effectLst>
                  <a:outerShdw blurRad="38100" dist="38100" dir="2700000" algn="tl">
                    <a:srgbClr val="602000"/>
                  </a:outerShdw>
                </a:effectLst>
                <a:latin typeface="Times New Roman" panose="02020603050405020304" pitchFamily="18" charset="0"/>
                <a:cs typeface="Times New Roman" panose="02020603050405020304" pitchFamily="18" charset="0"/>
              </a:rPr>
              <a:t>British statistician </a:t>
            </a:r>
            <a:r>
              <a:rPr lang="en-US" b="1" dirty="0" smtClean="0">
                <a:effectLst>
                  <a:outerShdw blurRad="38100" dist="38100" dir="2700000" algn="tl">
                    <a:srgbClr val="602000"/>
                  </a:outerShdw>
                </a:effectLst>
                <a:latin typeface="Times New Roman" panose="02020603050405020304" pitchFamily="18" charset="0"/>
                <a:cs typeface="Times New Roman" panose="02020603050405020304" pitchFamily="18" charset="0"/>
              </a:rPr>
              <a:t>Sir Austin Bradford Hill in 1965</a:t>
            </a:r>
            <a:r>
              <a:rPr lang="en-US" dirty="0" smtClean="0">
                <a:effectLst>
                  <a:outerShdw blurRad="38100" dist="38100" dir="2700000" algn="tl">
                    <a:srgbClr val="602000"/>
                  </a:outerShdw>
                </a:effectLst>
                <a:latin typeface="Times New Roman" panose="02020603050405020304" pitchFamily="18" charset="0"/>
                <a:cs typeface="Times New Roman" panose="02020603050405020304" pitchFamily="18" charset="0"/>
              </a:rPr>
              <a:t> proposed a set of features /criteria that should be sought when deciding the causal relationship between factor and outcome. </a:t>
            </a:r>
          </a:p>
          <a:p>
            <a:pPr eaLnBrk="1" hangingPunct="1">
              <a:buFont typeface="Wingdings" panose="05000000000000000000" pitchFamily="2" charset="2"/>
              <a:buNone/>
              <a:defRPr/>
            </a:pPr>
            <a:endParaRPr lang="en-US" sz="1600" dirty="0" smtClean="0">
              <a:effectLst>
                <a:outerShdw blurRad="38100" dist="38100" dir="2700000" algn="tl">
                  <a:srgbClr val="602000"/>
                </a:outerShdw>
              </a:effectLst>
              <a:latin typeface="Times New Roman" panose="02020603050405020304" pitchFamily="18" charset="0"/>
              <a:cs typeface="Times New Roman" panose="02020603050405020304" pitchFamily="18" charset="0"/>
            </a:endParaRPr>
          </a:p>
          <a:p>
            <a:pPr eaLnBrk="1" hangingPunct="1">
              <a:defRPr/>
            </a:pPr>
            <a:r>
              <a:rPr lang="en-US" dirty="0" smtClean="0">
                <a:effectLst>
                  <a:outerShdw blurRad="38100" dist="38100" dir="2700000" algn="tl">
                    <a:srgbClr val="602000"/>
                  </a:outerShdw>
                </a:effectLst>
                <a:latin typeface="Times New Roman" panose="02020603050405020304" pitchFamily="18" charset="0"/>
                <a:cs typeface="Times New Roman" panose="02020603050405020304" pitchFamily="18" charset="0"/>
              </a:rPr>
              <a:t>This is known as </a:t>
            </a:r>
            <a:r>
              <a:rPr lang="en-US"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Hill’s criteria</a:t>
            </a:r>
            <a:r>
              <a:rPr lang="en-US" dirty="0" smtClean="0">
                <a:effectLst>
                  <a:outerShdw blurRad="38100" dist="38100" dir="2700000" algn="tl">
                    <a:srgbClr val="602000"/>
                  </a:outerShdw>
                </a:effectLst>
                <a:latin typeface="Times New Roman" panose="02020603050405020304" pitchFamily="18" charset="0"/>
                <a:cs typeface="Times New Roman" panose="02020603050405020304" pitchFamily="18" charset="0"/>
              </a:rPr>
              <a:t> to define causality </a:t>
            </a:r>
          </a:p>
        </p:txBody>
      </p:sp>
    </p:spTree>
    <p:extLst>
      <p:ext uri="{BB962C8B-B14F-4D97-AF65-F5344CB8AC3E}">
        <p14:creationId xmlns:p14="http://schemas.microsoft.com/office/powerpoint/2010/main" val="25391697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54" name="Group 122"/>
          <p:cNvGraphicFramePr>
            <a:graphicFrameLocks noGrp="1"/>
          </p:cNvGraphicFramePr>
          <p:nvPr>
            <p:ph idx="1"/>
            <p:extLst>
              <p:ext uri="{D42A27DB-BD31-4B8C-83A1-F6EECF244321}">
                <p14:modId xmlns:p14="http://schemas.microsoft.com/office/powerpoint/2010/main" val="1224775306"/>
              </p:ext>
            </p:extLst>
          </p:nvPr>
        </p:nvGraphicFramePr>
        <p:xfrm>
          <a:off x="106363" y="685799"/>
          <a:ext cx="8915400" cy="6116172"/>
        </p:xfrm>
        <a:graphic>
          <a:graphicData uri="http://schemas.openxmlformats.org/drawingml/2006/table">
            <a:tbl>
              <a:tblPr/>
              <a:tblGrid>
                <a:gridCol w="609600">
                  <a:extLst>
                    <a:ext uri="{9D8B030D-6E8A-4147-A177-3AD203B41FA5}">
                      <a16:colId xmlns:a16="http://schemas.microsoft.com/office/drawing/2014/main" val="20000"/>
                    </a:ext>
                  </a:extLst>
                </a:gridCol>
                <a:gridCol w="2279107">
                  <a:extLst>
                    <a:ext uri="{9D8B030D-6E8A-4147-A177-3AD203B41FA5}">
                      <a16:colId xmlns:a16="http://schemas.microsoft.com/office/drawing/2014/main" val="20001"/>
                    </a:ext>
                  </a:extLst>
                </a:gridCol>
                <a:gridCol w="6026693">
                  <a:extLst>
                    <a:ext uri="{9D8B030D-6E8A-4147-A177-3AD203B41FA5}">
                      <a16:colId xmlns:a16="http://schemas.microsoft.com/office/drawing/2014/main" val="20002"/>
                    </a:ext>
                  </a:extLst>
                </a:gridCol>
              </a:tblGrid>
              <a:tr h="4190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SN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Criteria</a:t>
                      </a:r>
                      <a:endPar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Comments</a:t>
                      </a: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441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Temporal Relation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Does the cause precede the effect?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021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2</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Biological plausibility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Does the association supported by other knowledge (mechanism of action; evidence from animal experiments)?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301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3</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Consistency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Have other studies shown similar results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21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4</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Strength of association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What is the strength of the association between the cause and the effect? (Relative risk)</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165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5</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Dose-response  relationship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Increased rate of exposure to the possible cause is associated with increased effect?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584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6</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Specificity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One cause Leads to one effect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538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7</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Reversibility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Does the removal of a possible cause lead to reduction of risk of disease?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366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8</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Analogy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Cause effect relationship already established for a similar exposure or disease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441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9</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Study design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RCTs are the strongest study designs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8602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602000"/>
                            </a:outerShdw>
                          </a:effectLst>
                          <a:latin typeface="Times New Roman" pitchFamily="18" charset="0"/>
                          <a:cs typeface="Times New Roman" pitchFamily="18" charset="0"/>
                        </a:rPr>
                        <a:t>10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kern="1200" cap="none" normalizeH="0" baseline="0" dirty="0" smtClean="0">
                          <a:ln>
                            <a:noFill/>
                          </a:ln>
                          <a:solidFill>
                            <a:schemeClr val="tx1"/>
                          </a:solidFill>
                          <a:effectLst>
                            <a:outerShdw blurRad="38100" dist="38100" dir="2700000" algn="tl">
                              <a:srgbClr val="602000"/>
                            </a:outerShdw>
                          </a:effectLst>
                          <a:latin typeface="Times New Roman" pitchFamily="18" charset="0"/>
                          <a:ea typeface="+mn-ea"/>
                          <a:cs typeface="Times New Roman" pitchFamily="18" charset="0"/>
                        </a:rPr>
                        <a:t>Coherence of association and judging the evidences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800" b="0" i="0" u="none" strike="noStrike" kern="1200" cap="none" normalizeH="0" baseline="0" dirty="0" smtClean="0">
                          <a:ln>
                            <a:noFill/>
                          </a:ln>
                          <a:solidFill>
                            <a:schemeClr val="tx1"/>
                          </a:solidFill>
                          <a:effectLst>
                            <a:outerShdw blurRad="38100" dist="38100" dir="2700000" algn="tl">
                              <a:srgbClr val="602000"/>
                            </a:outerShdw>
                          </a:effectLst>
                          <a:latin typeface="Times New Roman" pitchFamily="18" charset="0"/>
                          <a:ea typeface="+mn-ea"/>
                          <a:cs typeface="Times New Roman" pitchFamily="18" charset="0"/>
                        </a:rPr>
                        <a:t>Based on available evidence or should be coherence with known facts that are thought to be relevant: uncertainty always remains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2" name="Rectangle 1"/>
          <p:cNvSpPr/>
          <p:nvPr/>
        </p:nvSpPr>
        <p:spPr>
          <a:xfrm>
            <a:off x="-1" y="71735"/>
            <a:ext cx="9021763" cy="461665"/>
          </a:xfrm>
          <a:prstGeom prst="rect">
            <a:avLst/>
          </a:prstGeom>
          <a:solidFill>
            <a:schemeClr val="accent6"/>
          </a:solidFill>
        </p:spPr>
        <p:txBody>
          <a:bodyPr wrap="square">
            <a:spAutoFit/>
          </a:bodyPr>
          <a:lstStyle/>
          <a:p>
            <a:pPr algn="ctr">
              <a:defRPr/>
            </a:pPr>
            <a:r>
              <a:rPr lang="en-US" sz="2400" b="1" dirty="0">
                <a:latin typeface="Times New Roman" pitchFamily="18" charset="0"/>
                <a:cs typeface="Times New Roman" pitchFamily="18" charset="0"/>
              </a:rPr>
              <a:t>Guideline/criteria for Causal Association </a:t>
            </a:r>
          </a:p>
        </p:txBody>
      </p:sp>
    </p:spTree>
    <p:extLst>
      <p:ext uri="{BB962C8B-B14F-4D97-AF65-F5344CB8AC3E}">
        <p14:creationId xmlns:p14="http://schemas.microsoft.com/office/powerpoint/2010/main" val="30451786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chemeClr val="accent6"/>
          </a:solidFill>
        </p:spPr>
        <p:txBody>
          <a:bodyPr>
            <a:normAutofit/>
          </a:bodyPr>
          <a:lstStyle/>
          <a:p>
            <a:pPr>
              <a:defRPr/>
            </a:pPr>
            <a:r>
              <a:rPr lang="en-US" sz="2800" b="1" dirty="0" smtClean="0">
                <a:latin typeface="Times New Roman" panose="02020603050405020304" pitchFamily="18" charset="0"/>
                <a:cs typeface="Times New Roman" panose="02020603050405020304" pitchFamily="18" charset="0"/>
              </a:rPr>
              <a:t>1.Temporal relationship (Relationship with time)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991600" cy="2971800"/>
          </a:xfrm>
          <a:ln>
            <a:solidFill>
              <a:schemeClr val="accent1"/>
            </a:solidFill>
          </a:ln>
        </p:spPr>
        <p:txBody>
          <a:bodyPr/>
          <a:lstStyle/>
          <a:p>
            <a:pPr>
              <a:defRPr/>
            </a:pPr>
            <a:r>
              <a:rPr lang="en-US" sz="2400" b="1" dirty="0" smtClean="0"/>
              <a:t>Cause must precede the effect. (</a:t>
            </a:r>
            <a:r>
              <a:rPr lang="en-US" sz="2400" b="1" dirty="0" smtClean="0">
                <a:solidFill>
                  <a:schemeClr val="tx2">
                    <a:lumMod val="60000"/>
                    <a:lumOff val="40000"/>
                  </a:schemeClr>
                </a:solidFill>
              </a:rPr>
              <a:t>Essential)</a:t>
            </a:r>
            <a:r>
              <a:rPr lang="en-US" sz="2400" dirty="0" smtClean="0"/>
              <a:t> </a:t>
            </a:r>
            <a:endParaRPr lang="en-US" sz="2400" b="1" dirty="0" smtClean="0"/>
          </a:p>
          <a:p>
            <a:pPr>
              <a:buFont typeface="Wingdings" panose="05000000000000000000" pitchFamily="2" charset="2"/>
              <a:buNone/>
              <a:defRPr/>
            </a:pPr>
            <a:r>
              <a:rPr lang="en-US" sz="2400" dirty="0" smtClean="0"/>
              <a:t>Which is cart &amp; Which </a:t>
            </a:r>
            <a:r>
              <a:rPr lang="en-US" sz="2400" dirty="0" err="1" smtClean="0"/>
              <a:t>hourse</a:t>
            </a:r>
            <a:r>
              <a:rPr lang="en-US" sz="2400" dirty="0" smtClean="0"/>
              <a:t>?   </a:t>
            </a:r>
          </a:p>
          <a:p>
            <a:pPr>
              <a:buFont typeface="Wingdings" panose="05000000000000000000" pitchFamily="2" charset="2"/>
              <a:buNone/>
              <a:defRPr/>
            </a:pPr>
            <a:r>
              <a:rPr lang="en-US" sz="2400" dirty="0" smtClean="0"/>
              <a:t>Drinking contaminated water      occurrence of diarrhea</a:t>
            </a:r>
          </a:p>
          <a:p>
            <a:pPr>
              <a:buFont typeface="Wingdings" panose="05000000000000000000" pitchFamily="2" charset="2"/>
              <a:buNone/>
              <a:defRPr/>
            </a:pPr>
            <a:r>
              <a:rPr lang="en-US" sz="2400" dirty="0" smtClean="0"/>
              <a:t>However many chronic cases, because of insidious onset and ignorance of precise induction period, it become hard to establish a temporal sequence as which comes first -the suspected agent or disease.</a:t>
            </a:r>
            <a:endParaRPr lang="en-US" sz="2400" dirty="0"/>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14800"/>
            <a:ext cx="8991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949" name="Straight Arrow Connector 5"/>
          <p:cNvCxnSpPr>
            <a:cxnSpLocks noChangeShapeType="1"/>
          </p:cNvCxnSpPr>
          <p:nvPr/>
        </p:nvCxnSpPr>
        <p:spPr bwMode="auto">
          <a:xfrm>
            <a:off x="4114800" y="2362200"/>
            <a:ext cx="304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253499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a:bodyPr>
          <a:lstStyle/>
          <a:p>
            <a:pPr>
              <a:defRPr/>
            </a:pPr>
            <a:r>
              <a:rPr lang="en-US" sz="3000" b="1" dirty="0" smtClean="0"/>
              <a:t>2. Plausibility (Biological plausibility)</a:t>
            </a:r>
            <a:endParaRPr lang="en-US" sz="3000" dirty="0"/>
          </a:p>
        </p:txBody>
      </p:sp>
      <p:sp>
        <p:nvSpPr>
          <p:cNvPr id="3" name="Content Placeholder 2"/>
          <p:cNvSpPr>
            <a:spLocks noGrp="1"/>
          </p:cNvSpPr>
          <p:nvPr>
            <p:ph idx="1"/>
          </p:nvPr>
        </p:nvSpPr>
        <p:spPr>
          <a:ln>
            <a:solidFill>
              <a:schemeClr val="accent1"/>
            </a:solidFill>
          </a:ln>
        </p:spPr>
        <p:txBody>
          <a:bodyPr/>
          <a:lstStyle/>
          <a:p>
            <a:pPr>
              <a:defRPr/>
            </a:pPr>
            <a:r>
              <a:rPr lang="en-US" sz="2800" dirty="0" smtClean="0"/>
              <a:t>Consistent with biological knowledge of day</a:t>
            </a:r>
          </a:p>
          <a:p>
            <a:pPr>
              <a:defRPr/>
            </a:pPr>
            <a:endParaRPr lang="en-US" sz="2800" dirty="0" smtClean="0"/>
          </a:p>
          <a:p>
            <a:pPr>
              <a:defRPr/>
            </a:pPr>
            <a:r>
              <a:rPr lang="en-US" sz="2800" dirty="0" smtClean="0"/>
              <a:t>Smoking causing lung cancer</a:t>
            </a:r>
          </a:p>
          <a:p>
            <a:pPr>
              <a:defRPr/>
            </a:pPr>
            <a:endParaRPr lang="en-US" sz="2800" dirty="0" smtClean="0"/>
          </a:p>
          <a:p>
            <a:pPr>
              <a:defRPr/>
            </a:pPr>
            <a:r>
              <a:rPr lang="en-US" sz="2800" dirty="0" smtClean="0"/>
              <a:t>Smoking  causes skin cancer?</a:t>
            </a:r>
          </a:p>
          <a:p>
            <a:pPr>
              <a:defRPr/>
            </a:pPr>
            <a:endParaRPr lang="en-US" sz="2800" dirty="0" smtClean="0"/>
          </a:p>
          <a:p>
            <a:pPr>
              <a:defRPr/>
            </a:pPr>
            <a:r>
              <a:rPr lang="en-US" sz="2800" dirty="0" smtClean="0"/>
              <a:t>Lack of plausibility may simply reflect lack of scientific knowledge</a:t>
            </a:r>
            <a:endParaRPr lang="en-US" sz="2800" dirty="0"/>
          </a:p>
        </p:txBody>
      </p:sp>
    </p:spTree>
    <p:extLst>
      <p:ext uri="{BB962C8B-B14F-4D97-AF65-F5344CB8AC3E}">
        <p14:creationId xmlns:p14="http://schemas.microsoft.com/office/powerpoint/2010/main" val="15646848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6"/>
          </a:solidFill>
        </p:spPr>
        <p:txBody>
          <a:bodyPr>
            <a:normAutofit/>
          </a:bodyPr>
          <a:lstStyle/>
          <a:p>
            <a:pPr>
              <a:defRPr/>
            </a:pPr>
            <a:r>
              <a:rPr lang="en-US" sz="3600" b="1" dirty="0" smtClean="0"/>
              <a:t>3. Consistency of association</a:t>
            </a:r>
            <a:endParaRPr lang="en-US" sz="3600" dirty="0"/>
          </a:p>
        </p:txBody>
      </p:sp>
      <p:sp>
        <p:nvSpPr>
          <p:cNvPr id="3" name="Content Placeholder 2"/>
          <p:cNvSpPr>
            <a:spLocks noGrp="1"/>
          </p:cNvSpPr>
          <p:nvPr>
            <p:ph idx="1"/>
          </p:nvPr>
        </p:nvSpPr>
        <p:spPr>
          <a:xfrm>
            <a:off x="381000" y="1524000"/>
            <a:ext cx="8305800" cy="4362450"/>
          </a:xfrm>
          <a:ln>
            <a:solidFill>
              <a:schemeClr val="accent1"/>
            </a:solidFill>
          </a:ln>
        </p:spPr>
        <p:txBody>
          <a:bodyPr/>
          <a:lstStyle/>
          <a:p>
            <a:pPr>
              <a:defRPr/>
            </a:pPr>
            <a:r>
              <a:rPr lang="en-US" sz="2800" dirty="0" smtClean="0">
                <a:solidFill>
                  <a:schemeClr val="tx2"/>
                </a:solidFill>
              </a:rPr>
              <a:t>Different persons</a:t>
            </a:r>
            <a:r>
              <a:rPr lang="en-US" sz="2800" dirty="0" smtClean="0"/>
              <a:t>, in </a:t>
            </a:r>
            <a:r>
              <a:rPr lang="en-US" sz="2800" dirty="0" smtClean="0">
                <a:solidFill>
                  <a:schemeClr val="tx2"/>
                </a:solidFill>
              </a:rPr>
              <a:t>Different places</a:t>
            </a:r>
            <a:r>
              <a:rPr lang="en-US" sz="2800" dirty="0" smtClean="0"/>
              <a:t>, in </a:t>
            </a:r>
            <a:r>
              <a:rPr lang="en-US" sz="2800" dirty="0" smtClean="0">
                <a:solidFill>
                  <a:schemeClr val="tx2"/>
                </a:solidFill>
              </a:rPr>
              <a:t>Different circumstances &amp; times </a:t>
            </a:r>
            <a:r>
              <a:rPr lang="en-US" sz="2800" dirty="0" smtClean="0"/>
              <a:t>by </a:t>
            </a:r>
            <a:r>
              <a:rPr lang="en-US" sz="2800" dirty="0" smtClean="0">
                <a:solidFill>
                  <a:schemeClr val="tx2"/>
                </a:solidFill>
              </a:rPr>
              <a:t>Different method </a:t>
            </a:r>
            <a:r>
              <a:rPr lang="en-US" sz="2800" dirty="0" smtClean="0"/>
              <a:t>(by various types studies) is established the </a:t>
            </a:r>
            <a:r>
              <a:rPr lang="en-US" sz="2800" dirty="0" smtClean="0">
                <a:solidFill>
                  <a:schemeClr val="tx2"/>
                </a:solidFill>
              </a:rPr>
              <a:t>Same result</a:t>
            </a:r>
            <a:r>
              <a:rPr lang="en-US" sz="2800" dirty="0" smtClean="0"/>
              <a:t> by </a:t>
            </a:r>
            <a:r>
              <a:rPr lang="en-US" sz="2800" dirty="0" smtClean="0">
                <a:solidFill>
                  <a:schemeClr val="tx2"/>
                </a:solidFill>
              </a:rPr>
              <a:t>several studies</a:t>
            </a:r>
            <a:r>
              <a:rPr lang="en-US" sz="2800" dirty="0" smtClean="0"/>
              <a:t>.</a:t>
            </a:r>
          </a:p>
          <a:p>
            <a:pPr>
              <a:defRPr/>
            </a:pPr>
            <a:endParaRPr lang="en-US" sz="2800" dirty="0" smtClean="0"/>
          </a:p>
          <a:p>
            <a:pPr>
              <a:defRPr/>
            </a:pPr>
            <a:r>
              <a:rPr lang="en-US" sz="2800" dirty="0" smtClean="0"/>
              <a:t>Cigarette smoking and lung cancer. More than 50  retrospective studies and at least nine  prospective studies </a:t>
            </a:r>
          </a:p>
          <a:p>
            <a:pPr>
              <a:defRPr/>
            </a:pPr>
            <a:endParaRPr lang="en-US" sz="2800" dirty="0" smtClean="0"/>
          </a:p>
          <a:p>
            <a:pPr>
              <a:defRPr/>
            </a:pPr>
            <a:endParaRPr lang="en-US" sz="2800" i="1" dirty="0" smtClean="0"/>
          </a:p>
          <a:p>
            <a:pPr>
              <a:defRPr/>
            </a:pPr>
            <a:endParaRPr lang="en-US" sz="2800" dirty="0"/>
          </a:p>
        </p:txBody>
      </p:sp>
    </p:spTree>
    <p:extLst>
      <p:ext uri="{BB962C8B-B14F-4D97-AF65-F5344CB8AC3E}">
        <p14:creationId xmlns:p14="http://schemas.microsoft.com/office/powerpoint/2010/main" val="5927893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372600" cy="1143000"/>
          </a:xfrm>
        </p:spPr>
        <p:txBody>
          <a:bodyPr>
            <a:normAutofit fontScale="90000"/>
          </a:bodyPr>
          <a:lstStyle/>
          <a:p>
            <a:pPr algn="l">
              <a:spcBef>
                <a:spcPts val="0"/>
              </a:spcBef>
              <a:spcAft>
                <a:spcPts val="0"/>
              </a:spcAft>
              <a:defRPr/>
            </a:pPr>
            <a:r>
              <a:rPr lang="en-US" sz="2400" dirty="0" smtClean="0"/>
              <a:t>Meta-analysis of the relative risk of cleft palate in the offspring of mothers who smoked during pregnancy compared with the offspring of mothers who did not smoke</a:t>
            </a:r>
            <a:endParaRPr lang="en-US" sz="2400" dirty="0"/>
          </a:p>
        </p:txBody>
      </p:sp>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8503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a:bodyPr>
          <a:lstStyle/>
          <a:p>
            <a:pPr>
              <a:defRPr/>
            </a:pPr>
            <a:r>
              <a:rPr lang="en-US" b="1" dirty="0" smtClean="0"/>
              <a:t>4.  Strength of association</a:t>
            </a:r>
            <a:endParaRPr lang="en-US" dirty="0"/>
          </a:p>
        </p:txBody>
      </p:sp>
      <p:sp>
        <p:nvSpPr>
          <p:cNvPr id="3" name="Content Placeholder 2"/>
          <p:cNvSpPr>
            <a:spLocks noGrp="1"/>
          </p:cNvSpPr>
          <p:nvPr>
            <p:ph idx="1"/>
          </p:nvPr>
        </p:nvSpPr>
        <p:spPr>
          <a:xfrm>
            <a:off x="457200" y="1371600"/>
            <a:ext cx="8229600" cy="1143000"/>
          </a:xfrm>
        </p:spPr>
        <p:txBody>
          <a:bodyPr>
            <a:normAutofit/>
          </a:bodyPr>
          <a:lstStyle/>
          <a:p>
            <a:pPr>
              <a:defRPr/>
            </a:pPr>
            <a:r>
              <a:rPr lang="en-US" sz="2800" dirty="0" smtClean="0"/>
              <a:t>Relative risks/Odds ratio greater than 2 can be considered strong</a:t>
            </a:r>
          </a:p>
          <a:p>
            <a:pPr>
              <a:defRPr/>
            </a:pPr>
            <a:endParaRPr lang="en-US" sz="2800" dirty="0"/>
          </a:p>
        </p:txBody>
      </p:sp>
      <p:graphicFrame>
        <p:nvGraphicFramePr>
          <p:cNvPr id="4" name="Table 3"/>
          <p:cNvGraphicFramePr>
            <a:graphicFrameLocks noGrp="1"/>
          </p:cNvGraphicFramePr>
          <p:nvPr/>
        </p:nvGraphicFramePr>
        <p:xfrm>
          <a:off x="990600" y="2987675"/>
          <a:ext cx="7086600" cy="353555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944795">
                <a:tc>
                  <a:txBody>
                    <a:bodyPr/>
                    <a:lstStyle/>
                    <a:p>
                      <a:r>
                        <a:rPr lang="en-US" sz="2800" dirty="0" smtClean="0"/>
                        <a:t>Risk ratio</a:t>
                      </a:r>
                      <a:endParaRPr lang="en-US" sz="2800" dirty="0"/>
                    </a:p>
                  </a:txBody>
                  <a:tcPr marT="45716" marB="45716"/>
                </a:tc>
                <a:tc>
                  <a:txBody>
                    <a:bodyPr/>
                    <a:lstStyle/>
                    <a:p>
                      <a:r>
                        <a:rPr lang="en-US" sz="2800" dirty="0" smtClean="0"/>
                        <a:t>Interpretation</a:t>
                      </a:r>
                      <a:endParaRPr lang="en-US" sz="2800" dirty="0"/>
                    </a:p>
                  </a:txBody>
                  <a:tcPr marT="45716" marB="45716"/>
                </a:tc>
                <a:extLst>
                  <a:ext uri="{0D108BD9-81ED-4DB2-BD59-A6C34878D82A}">
                    <a16:rowId xmlns:a16="http://schemas.microsoft.com/office/drawing/2014/main" val="10000"/>
                  </a:ext>
                </a:extLst>
              </a:tr>
              <a:tr h="518114">
                <a:tc>
                  <a:txBody>
                    <a:bodyPr/>
                    <a:lstStyle/>
                    <a:p>
                      <a:r>
                        <a:rPr lang="en-US" sz="2800" dirty="0" smtClean="0"/>
                        <a:t>&lt; 1</a:t>
                      </a:r>
                      <a:endParaRPr lang="en-US" sz="2800" dirty="0"/>
                    </a:p>
                  </a:txBody>
                  <a:tcPr marT="45716" marB="45716"/>
                </a:tc>
                <a:tc>
                  <a:txBody>
                    <a:bodyPr/>
                    <a:lstStyle/>
                    <a:p>
                      <a:r>
                        <a:rPr lang="en-US" sz="2800" dirty="0" smtClean="0"/>
                        <a:t> Protective</a:t>
                      </a:r>
                      <a:endParaRPr lang="en-US" sz="2800" dirty="0"/>
                    </a:p>
                  </a:txBody>
                  <a:tcPr marT="45716" marB="45716"/>
                </a:tc>
                <a:extLst>
                  <a:ext uri="{0D108BD9-81ED-4DB2-BD59-A6C34878D82A}">
                    <a16:rowId xmlns:a16="http://schemas.microsoft.com/office/drawing/2014/main" val="10001"/>
                  </a:ext>
                </a:extLst>
              </a:tr>
              <a:tr h="518114">
                <a:tc>
                  <a:txBody>
                    <a:bodyPr/>
                    <a:lstStyle/>
                    <a:p>
                      <a:r>
                        <a:rPr lang="en-US" sz="2800" dirty="0" smtClean="0"/>
                        <a:t>   0.9-1.1</a:t>
                      </a:r>
                      <a:endParaRPr lang="en-US" sz="2800" dirty="0"/>
                    </a:p>
                  </a:txBody>
                  <a:tcPr marT="45716" marB="45716"/>
                </a:tc>
                <a:tc>
                  <a:txBody>
                    <a:bodyPr/>
                    <a:lstStyle/>
                    <a:p>
                      <a:r>
                        <a:rPr lang="en-US" sz="2800" dirty="0" smtClean="0"/>
                        <a:t>No association</a:t>
                      </a:r>
                      <a:endParaRPr lang="en-US" sz="2800" dirty="0"/>
                    </a:p>
                  </a:txBody>
                  <a:tcPr marT="45716" marB="45716"/>
                </a:tc>
                <a:extLst>
                  <a:ext uri="{0D108BD9-81ED-4DB2-BD59-A6C34878D82A}">
                    <a16:rowId xmlns:a16="http://schemas.microsoft.com/office/drawing/2014/main" val="10002"/>
                  </a:ext>
                </a:extLst>
              </a:tr>
              <a:tr h="518114">
                <a:tc>
                  <a:txBody>
                    <a:bodyPr/>
                    <a:lstStyle/>
                    <a:p>
                      <a:r>
                        <a:rPr lang="en-US" sz="2800" baseline="0" dirty="0" smtClean="0"/>
                        <a:t>  </a:t>
                      </a:r>
                      <a:r>
                        <a:rPr lang="en-US" sz="2800" dirty="0" smtClean="0"/>
                        <a:t>1.2- 1.6</a:t>
                      </a:r>
                      <a:endParaRPr lang="en-US" sz="2800" dirty="0"/>
                    </a:p>
                  </a:txBody>
                  <a:tcPr marT="45716" marB="45716"/>
                </a:tc>
                <a:tc>
                  <a:txBody>
                    <a:bodyPr/>
                    <a:lstStyle/>
                    <a:p>
                      <a:r>
                        <a:rPr lang="en-US" sz="2800" dirty="0" smtClean="0"/>
                        <a:t>Weak Causal association</a:t>
                      </a:r>
                      <a:endParaRPr lang="en-US" sz="2800" dirty="0"/>
                    </a:p>
                  </a:txBody>
                  <a:tcPr marT="45716" marB="45716"/>
                </a:tc>
                <a:extLst>
                  <a:ext uri="{0D108BD9-81ED-4DB2-BD59-A6C34878D82A}">
                    <a16:rowId xmlns:a16="http://schemas.microsoft.com/office/drawing/2014/main" val="10003"/>
                  </a:ext>
                </a:extLst>
              </a:tr>
              <a:tr h="518114">
                <a:tc>
                  <a:txBody>
                    <a:bodyPr/>
                    <a:lstStyle/>
                    <a:p>
                      <a:r>
                        <a:rPr lang="en-US" sz="2800" dirty="0" smtClean="0"/>
                        <a:t>1.7-</a:t>
                      </a:r>
                      <a:r>
                        <a:rPr lang="en-US" sz="2800" baseline="0" dirty="0" smtClean="0"/>
                        <a:t> 2.5</a:t>
                      </a:r>
                      <a:endParaRPr lang="en-US" sz="2800" dirty="0"/>
                    </a:p>
                  </a:txBody>
                  <a:tcPr marT="45716" marB="45716"/>
                </a:tc>
                <a:tc>
                  <a:txBody>
                    <a:bodyPr/>
                    <a:lstStyle/>
                    <a:p>
                      <a:r>
                        <a:rPr lang="en-US" sz="2800" dirty="0" smtClean="0"/>
                        <a:t>moderate causal association</a:t>
                      </a:r>
                      <a:endParaRPr lang="en-US" sz="2800" dirty="0"/>
                    </a:p>
                  </a:txBody>
                  <a:tcPr marT="45716" marB="45716"/>
                </a:tc>
                <a:extLst>
                  <a:ext uri="{0D108BD9-81ED-4DB2-BD59-A6C34878D82A}">
                    <a16:rowId xmlns:a16="http://schemas.microsoft.com/office/drawing/2014/main" val="10004"/>
                  </a:ext>
                </a:extLst>
              </a:tr>
              <a:tr h="518114">
                <a:tc>
                  <a:txBody>
                    <a:bodyPr/>
                    <a:lstStyle/>
                    <a:p>
                      <a:r>
                        <a:rPr lang="en-US" sz="2800" dirty="0" smtClean="0"/>
                        <a:t>&gt;2.6</a:t>
                      </a:r>
                      <a:endParaRPr lang="en-US" sz="2800" dirty="0"/>
                    </a:p>
                  </a:txBody>
                  <a:tcPr marT="45716" marB="45716"/>
                </a:tc>
                <a:tc>
                  <a:txBody>
                    <a:bodyPr/>
                    <a:lstStyle/>
                    <a:p>
                      <a:r>
                        <a:rPr lang="en-US" sz="2800" dirty="0" smtClean="0"/>
                        <a:t>Strong causal</a:t>
                      </a:r>
                      <a:r>
                        <a:rPr lang="en-US" sz="2800" baseline="0" dirty="0" smtClean="0"/>
                        <a:t> association</a:t>
                      </a:r>
                      <a:endParaRPr lang="en-US" sz="2800" dirty="0"/>
                    </a:p>
                  </a:txBody>
                  <a:tcPr marT="45716" marB="4571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106780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8143"/>
            <a:ext cx="8726714" cy="1143000"/>
          </a:xfrm>
          <a:solidFill>
            <a:schemeClr val="accent6"/>
          </a:solidFill>
        </p:spPr>
        <p:txBody>
          <a:bodyPr>
            <a:normAutofit/>
          </a:bodyPr>
          <a:lstStyle/>
          <a:p>
            <a:pPr>
              <a:defRPr/>
            </a:pPr>
            <a:r>
              <a:rPr lang="en-US" sz="3300" b="1" dirty="0" smtClean="0"/>
              <a:t>5.   Dose – response relationship </a:t>
            </a:r>
            <a:br>
              <a:rPr lang="en-US" sz="3300" b="1" dirty="0" smtClean="0"/>
            </a:br>
            <a:r>
              <a:rPr lang="en-US" sz="3300" b="1" dirty="0" smtClean="0"/>
              <a:t> ( The Biological gradient )</a:t>
            </a:r>
            <a:endParaRPr lang="en-US" dirty="0"/>
          </a:p>
        </p:txBody>
      </p:sp>
      <p:sp>
        <p:nvSpPr>
          <p:cNvPr id="3" name="Content Placeholder 2"/>
          <p:cNvSpPr>
            <a:spLocks noGrp="1"/>
          </p:cNvSpPr>
          <p:nvPr>
            <p:ph idx="1"/>
          </p:nvPr>
        </p:nvSpPr>
        <p:spPr>
          <a:xfrm>
            <a:off x="228600" y="1143000"/>
            <a:ext cx="9144000" cy="4114800"/>
          </a:xfrm>
        </p:spPr>
        <p:txBody>
          <a:bodyPr/>
          <a:lstStyle/>
          <a:p>
            <a:pPr>
              <a:buFont typeface="Wingdings" panose="05000000000000000000" pitchFamily="2" charset="2"/>
              <a:buNone/>
              <a:defRPr/>
            </a:pPr>
            <a:r>
              <a:rPr lang="en-US" sz="2400" b="1" spc="300" dirty="0" smtClean="0"/>
              <a:t> </a:t>
            </a:r>
            <a:r>
              <a:rPr lang="en-US" sz="2400" b="1" dirty="0" smtClean="0"/>
              <a:t>Death rates from lung cancer (per  1000) by number of cigarettes smoked, British male doctors,  1951 –1961     </a:t>
            </a:r>
            <a:endParaRPr lang="en-US" sz="2400" dirty="0" smtClean="0"/>
          </a:p>
          <a:p>
            <a:pPr>
              <a:defRPr/>
            </a:pPr>
            <a:endParaRPr lang="en-US" dirty="0"/>
          </a:p>
        </p:txBody>
      </p:sp>
      <p:pic>
        <p:nvPicPr>
          <p:cNvPr id="880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76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4205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pPr algn="l">
              <a:defRPr/>
            </a:pPr>
            <a:r>
              <a:rPr lang="en-US" b="1" dirty="0" smtClean="0"/>
              <a:t> </a:t>
            </a:r>
            <a:r>
              <a:rPr lang="en-US" dirty="0" smtClean="0"/>
              <a:t/>
            </a:r>
            <a:br>
              <a:rPr lang="en-US" dirty="0" smtClean="0"/>
            </a:br>
            <a:r>
              <a:rPr lang="en-US" dirty="0" smtClean="0"/>
              <a:t> </a:t>
            </a:r>
            <a:r>
              <a:rPr lang="en-US" b="1" dirty="0" smtClean="0"/>
              <a:t>6.   Specificity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defRPr/>
            </a:pPr>
            <a:r>
              <a:rPr lang="en-US" dirty="0" smtClean="0"/>
              <a:t>One to one association</a:t>
            </a:r>
          </a:p>
          <a:p>
            <a:pPr>
              <a:defRPr/>
            </a:pPr>
            <a:endParaRPr lang="en-US" dirty="0" smtClean="0"/>
          </a:p>
          <a:p>
            <a:pPr>
              <a:defRPr/>
            </a:pPr>
            <a:endParaRPr lang="en-US" dirty="0" smtClean="0"/>
          </a:p>
          <a:p>
            <a:pPr>
              <a:defRPr/>
            </a:pPr>
            <a:endParaRPr lang="en-US" dirty="0" smtClean="0"/>
          </a:p>
          <a:p>
            <a:pPr>
              <a:defRPr/>
            </a:pPr>
            <a:endParaRPr lang="en-US" dirty="0" smtClean="0"/>
          </a:p>
          <a:p>
            <a:pPr marL="0" indent="0">
              <a:buNone/>
              <a:defRPr/>
            </a:pPr>
            <a:r>
              <a:rPr lang="en-US" dirty="0" smtClean="0"/>
              <a:t>Critics </a:t>
            </a:r>
          </a:p>
          <a:p>
            <a:pPr>
              <a:defRPr/>
            </a:pPr>
            <a:endParaRPr lang="en-US" dirty="0" smtClean="0"/>
          </a:p>
          <a:p>
            <a:pPr marL="0" indent="0">
              <a:buNone/>
              <a:defRPr/>
            </a:pPr>
            <a:endParaRPr lang="en-US" dirty="0" smtClean="0"/>
          </a:p>
          <a:p>
            <a:pPr marL="0" indent="0">
              <a:buNone/>
              <a:defRPr/>
            </a:pPr>
            <a:endParaRPr lang="en-US" dirty="0"/>
          </a:p>
        </p:txBody>
      </p:sp>
      <p:sp>
        <p:nvSpPr>
          <p:cNvPr id="89095"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endParaRPr lang="en-US" altLang="en-US"/>
          </a:p>
        </p:txBody>
      </p:sp>
      <p:sp>
        <p:nvSpPr>
          <p:cNvPr id="89096" name="Rectangle 5"/>
          <p:cNvSpPr>
            <a:spLocks noChangeArrowheads="1"/>
          </p:cNvSpPr>
          <p:nvPr/>
        </p:nvSpPr>
        <p:spPr bwMode="auto">
          <a:xfrm>
            <a:off x="685800" y="5265738"/>
            <a:ext cx="8305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dirty="0" err="1">
                <a:latin typeface="Times New Roman" panose="02020603050405020304" pitchFamily="18" charset="0"/>
                <a:cs typeface="Times New Roman" panose="02020603050405020304" pitchFamily="18" charset="0"/>
              </a:rPr>
              <a:t>Haemolytic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Streptococal</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tonsilitis</a:t>
            </a:r>
            <a:endParaRPr lang="en-US" altLang="en-US" sz="2000" dirty="0">
              <a:latin typeface="Arial" panose="020B0604020202020204" pitchFamily="34" charset="0"/>
            </a:endParaRPr>
          </a:p>
          <a:p>
            <a:endParaRPr lang="en-US" altLang="en-US" sz="1800" dirty="0">
              <a:latin typeface="Arial" panose="020B0604020202020204" pitchFamily="34" charset="0"/>
            </a:endParaRPr>
          </a:p>
        </p:txBody>
      </p:sp>
      <p:sp>
        <p:nvSpPr>
          <p:cNvPr id="89097" name="Rectangle 6"/>
          <p:cNvSpPr>
            <a:spLocks noChangeArrowheads="1"/>
          </p:cNvSpPr>
          <p:nvPr/>
        </p:nvSpPr>
        <p:spPr bwMode="auto">
          <a:xfrm>
            <a:off x="685800" y="5562600"/>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pPr eaLnBrk="1" hangingPunct="1"/>
            <a:r>
              <a:rPr lang="en-US" altLang="en-US" sz="2000">
                <a:latin typeface="Times New Roman" panose="02020603050405020304" pitchFamily="18" charset="0"/>
                <a:cs typeface="Times New Roman" panose="02020603050405020304" pitchFamily="18" charset="0"/>
              </a:rPr>
              <a:t>Streptococci                                                       						</a:t>
            </a:r>
            <a:r>
              <a:rPr lang="en-US" altLang="en-US" sz="2000">
                <a:cs typeface="Times New Roman" panose="02020603050405020304" pitchFamily="18" charset="0"/>
              </a:rPr>
              <a:t>Scarlet fever        </a:t>
            </a:r>
          </a:p>
          <a:p>
            <a:r>
              <a:rPr lang="en-US" altLang="en-US" sz="2000">
                <a:cs typeface="Times New Roman" panose="02020603050405020304" pitchFamily="18" charset="0"/>
              </a:rPr>
              <a:t>                                                          Erysipelas      </a:t>
            </a:r>
            <a:r>
              <a:rPr lang="en-US" altLang="en-US" sz="2000"/>
              <a:t> </a:t>
            </a:r>
          </a:p>
        </p:txBody>
      </p:sp>
      <p:cxnSp>
        <p:nvCxnSpPr>
          <p:cNvPr id="89098" name="Straight Arrow Connector 10"/>
          <p:cNvCxnSpPr>
            <a:cxnSpLocks noChangeShapeType="1"/>
          </p:cNvCxnSpPr>
          <p:nvPr/>
        </p:nvCxnSpPr>
        <p:spPr bwMode="auto">
          <a:xfrm>
            <a:off x="2057400" y="5486400"/>
            <a:ext cx="2133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9099" name="Straight Arrow Connector 11"/>
          <p:cNvCxnSpPr>
            <a:cxnSpLocks noChangeShapeType="1"/>
          </p:cNvCxnSpPr>
          <p:nvPr/>
        </p:nvCxnSpPr>
        <p:spPr bwMode="auto">
          <a:xfrm>
            <a:off x="2057400" y="5486400"/>
            <a:ext cx="22860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9100" name="Straight Arrow Connector 14"/>
          <p:cNvCxnSpPr>
            <a:cxnSpLocks noChangeShapeType="1"/>
          </p:cNvCxnSpPr>
          <p:nvPr/>
        </p:nvCxnSpPr>
        <p:spPr bwMode="auto">
          <a:xfrm>
            <a:off x="2057400" y="5486400"/>
            <a:ext cx="23622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34" name="Picture 2" descr="Causal Relationship - Definition, Meaning, Correlation and Causation |  Marketing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62980"/>
            <a:ext cx="8305800" cy="21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2150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accent6"/>
          </a:solidFill>
        </p:spPr>
        <p:txBody>
          <a:bodyPr>
            <a:normAutofit fontScale="90000"/>
          </a:bodyPr>
          <a:lstStyle/>
          <a:p>
            <a:pPr>
              <a:defRPr/>
            </a:pPr>
            <a:r>
              <a:rPr lang="en-US" b="1" dirty="0" smtClean="0"/>
              <a:t>7. Reversibility</a:t>
            </a:r>
            <a:endParaRPr lang="en-US" dirty="0"/>
          </a:p>
        </p:txBody>
      </p:sp>
      <p:sp>
        <p:nvSpPr>
          <p:cNvPr id="3" name="Content Placeholder 2"/>
          <p:cNvSpPr>
            <a:spLocks noGrp="1"/>
          </p:cNvSpPr>
          <p:nvPr>
            <p:ph idx="1"/>
          </p:nvPr>
        </p:nvSpPr>
        <p:spPr>
          <a:xfrm>
            <a:off x="0" y="990600"/>
            <a:ext cx="9144000" cy="4114800"/>
          </a:xfrm>
        </p:spPr>
        <p:txBody>
          <a:bodyPr/>
          <a:lstStyle/>
          <a:p>
            <a:pPr>
              <a:defRPr/>
            </a:pPr>
            <a:r>
              <a:rPr lang="en-US" sz="2400" b="1" dirty="0" smtClean="0"/>
              <a:t>Fig 7: Stopping works: cumulative risk of lung cancer mortality</a:t>
            </a:r>
            <a:endParaRPr lang="en-US" sz="2400" dirty="0" smtClean="0"/>
          </a:p>
          <a:p>
            <a:pPr>
              <a:defRPr/>
            </a:pPr>
            <a:endParaRPr lang="en-US" dirty="0"/>
          </a:p>
        </p:txBody>
      </p:sp>
      <p:pic>
        <p:nvPicPr>
          <p:cNvPr id="901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4"/>
          <p:cNvSpPr txBox="1">
            <a:spLocks noChangeArrowheads="1"/>
          </p:cNvSpPr>
          <p:nvPr/>
        </p:nvSpPr>
        <p:spPr bwMode="auto">
          <a:xfrm>
            <a:off x="228600" y="60960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r>
              <a:rPr lang="en-US" altLang="en-US" sz="2400" dirty="0" smtClean="0"/>
              <a:t>Critics:  e.g. </a:t>
            </a:r>
            <a:r>
              <a:rPr lang="en-US" altLang="en-US" sz="2400" dirty="0"/>
              <a:t>Infection of HIV/ AIDS</a:t>
            </a:r>
          </a:p>
        </p:txBody>
      </p:sp>
    </p:spTree>
    <p:extLst>
      <p:ext uri="{BB962C8B-B14F-4D97-AF65-F5344CB8AC3E}">
        <p14:creationId xmlns:p14="http://schemas.microsoft.com/office/powerpoint/2010/main" val="4021227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8" y="38783"/>
            <a:ext cx="8953502" cy="792162"/>
          </a:xfrm>
          <a:solidFill>
            <a:schemeClr val="accent6">
              <a:lumMod val="60000"/>
              <a:lumOff val="40000"/>
            </a:schemeClr>
          </a:solidFill>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38098" y="933678"/>
            <a:ext cx="4005943" cy="5848122"/>
          </a:xfrm>
          <a:ln>
            <a:solidFill>
              <a:schemeClr val="accent1"/>
            </a:solidFill>
          </a:ln>
        </p:spPr>
        <p:txBody>
          <a:bodyPr>
            <a:normAutofit fontScale="92500"/>
          </a:bodyPr>
          <a:lstStyle/>
          <a:p>
            <a:r>
              <a:rPr lang="en-US" altLang="en-US" b="1" dirty="0" smtClean="0"/>
              <a:t>Exposure: </a:t>
            </a:r>
            <a:r>
              <a:rPr lang="en-US" dirty="0"/>
              <a:t>In epidemiology, the term “exposure” can be broadly applied to any factor that may be associated with an outcome of interest. </a:t>
            </a:r>
            <a:endParaRPr lang="en-US" dirty="0" smtClean="0"/>
          </a:p>
          <a:p>
            <a:endParaRPr lang="en-US" altLang="en-US" dirty="0"/>
          </a:p>
          <a:p>
            <a:r>
              <a:rPr lang="en-US" altLang="en-US" b="1" dirty="0"/>
              <a:t>Effect </a:t>
            </a:r>
            <a:r>
              <a:rPr lang="en-US" altLang="en-US" dirty="0" smtClean="0"/>
              <a:t>: </a:t>
            </a:r>
            <a:r>
              <a:rPr lang="en-US" altLang="en-US" dirty="0"/>
              <a:t>A change which is a result or consequence of an action or other cause</a:t>
            </a:r>
            <a:r>
              <a:rPr lang="en-US" altLang="en-US" dirty="0" smtClean="0"/>
              <a:t>.</a:t>
            </a:r>
            <a:endParaRPr lang="en-US" altLang="en-US" dirty="0"/>
          </a:p>
          <a:p>
            <a:endParaRPr lang="en-US" dirty="0"/>
          </a:p>
        </p:txBody>
      </p:sp>
      <p:pic>
        <p:nvPicPr>
          <p:cNvPr id="4098" name="Picture 2" descr="Epidem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944565"/>
            <a:ext cx="5010150" cy="2713035"/>
          </a:xfrm>
          <a:prstGeom prst="rect">
            <a:avLst/>
          </a:prstGeom>
          <a:solidFill>
            <a:schemeClr val="accent6">
              <a:lumMod val="60000"/>
              <a:lumOff val="40000"/>
            </a:schemeClr>
          </a:solidFill>
          <a:ln w="38100">
            <a:solidFill>
              <a:schemeClr val="accent1"/>
            </a:solidFill>
          </a:ln>
        </p:spPr>
      </p:pic>
      <p:pic>
        <p:nvPicPr>
          <p:cNvPr id="4102" name="Picture 6" descr="Cause and Effect Display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3668486"/>
            <a:ext cx="5086350" cy="3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43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a:solidFill>
            <a:schemeClr val="accent6"/>
          </a:solidFill>
        </p:spPr>
        <p:txBody>
          <a:bodyPr>
            <a:normAutofit/>
          </a:bodyPr>
          <a:lstStyle/>
          <a:p>
            <a:pPr algn="l">
              <a:defRPr/>
            </a:pPr>
            <a:r>
              <a:rPr lang="en-US" sz="3300" b="1" dirty="0" smtClean="0">
                <a:effectLst/>
              </a:rPr>
              <a:t>8.  Study design</a:t>
            </a:r>
            <a:endParaRPr lang="en-US" dirty="0">
              <a:effectLst/>
            </a:endParaRPr>
          </a:p>
        </p:txBody>
      </p:sp>
      <p:sp>
        <p:nvSpPr>
          <p:cNvPr id="3" name="Content Placeholder 2"/>
          <p:cNvSpPr>
            <a:spLocks noGrp="1"/>
          </p:cNvSpPr>
          <p:nvPr>
            <p:ph idx="1"/>
          </p:nvPr>
        </p:nvSpPr>
        <p:spPr>
          <a:xfrm>
            <a:off x="304800" y="1143000"/>
            <a:ext cx="8382000" cy="1143000"/>
          </a:xfrm>
          <a:ln>
            <a:solidFill>
              <a:schemeClr val="accent1"/>
            </a:solidFill>
          </a:ln>
        </p:spPr>
        <p:txBody>
          <a:bodyPr/>
          <a:lstStyle/>
          <a:p>
            <a:pPr>
              <a:defRPr/>
            </a:pPr>
            <a:r>
              <a:rPr lang="en-US" sz="2400" b="1" dirty="0" smtClean="0"/>
              <a:t>Relative ability of different types of study to “prove” causation</a:t>
            </a:r>
            <a:endParaRPr lang="en-US" sz="2400" dirty="0" smtClean="0"/>
          </a:p>
          <a:p>
            <a:pPr>
              <a:defRPr/>
            </a:pPr>
            <a:endParaRPr lang="en-US" dirty="0"/>
          </a:p>
        </p:txBody>
      </p:sp>
      <p:pic>
        <p:nvPicPr>
          <p:cNvPr id="911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382000" cy="388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1309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7"/>
            <a:ext cx="8839200" cy="792163"/>
          </a:xfrm>
          <a:solidFill>
            <a:schemeClr val="accent6"/>
          </a:solidFill>
        </p:spPr>
        <p:txBody>
          <a:bodyPr>
            <a:noAutofit/>
          </a:bodyPr>
          <a:lstStyle/>
          <a:p>
            <a:pPr>
              <a:defRPr/>
            </a:pPr>
            <a:r>
              <a:rPr lang="en-US" sz="2800" b="1" dirty="0" smtClean="0"/>
              <a:t>9</a:t>
            </a:r>
            <a:r>
              <a:rPr lang="en-US" sz="2800" b="1" dirty="0" smtClean="0">
                <a:effectLst/>
              </a:rPr>
              <a:t>. Analogy (= Similarity, =  reasoning from parallel cases)</a:t>
            </a:r>
            <a:endParaRPr lang="en-US" sz="2800" dirty="0"/>
          </a:p>
        </p:txBody>
      </p:sp>
      <p:sp>
        <p:nvSpPr>
          <p:cNvPr id="3" name="Content Placeholder 2"/>
          <p:cNvSpPr>
            <a:spLocks noGrp="1"/>
          </p:cNvSpPr>
          <p:nvPr>
            <p:ph idx="1"/>
          </p:nvPr>
        </p:nvSpPr>
        <p:spPr>
          <a:xfrm>
            <a:off x="152400" y="1219200"/>
            <a:ext cx="8839200" cy="4906963"/>
          </a:xfrm>
          <a:ln>
            <a:solidFill>
              <a:schemeClr val="accent1"/>
            </a:solidFill>
          </a:ln>
        </p:spPr>
        <p:txBody>
          <a:bodyPr/>
          <a:lstStyle/>
          <a:p>
            <a:pPr>
              <a:defRPr/>
            </a:pPr>
            <a:r>
              <a:rPr lang="en-US" dirty="0" smtClean="0"/>
              <a:t>Judging by analogy</a:t>
            </a:r>
          </a:p>
          <a:p>
            <a:pPr>
              <a:defRPr/>
            </a:pPr>
            <a:endParaRPr lang="en-US" dirty="0" smtClean="0"/>
          </a:p>
          <a:p>
            <a:pPr>
              <a:defRPr/>
            </a:pPr>
            <a:r>
              <a:rPr lang="en-US" dirty="0" smtClean="0"/>
              <a:t>known effect of drug thalidomide &amp; rubella in pregnancy</a:t>
            </a:r>
          </a:p>
          <a:p>
            <a:pPr>
              <a:buFont typeface="Wingdings" panose="05000000000000000000" pitchFamily="2" charset="2"/>
              <a:buNone/>
              <a:defRPr/>
            </a:pPr>
            <a:endParaRPr lang="en-US" dirty="0" smtClean="0"/>
          </a:p>
          <a:p>
            <a:pPr>
              <a:buFont typeface="Wingdings" panose="05000000000000000000" pitchFamily="2" charset="2"/>
              <a:buNone/>
              <a:defRPr/>
            </a:pPr>
            <a:r>
              <a:rPr lang="en-US" dirty="0" smtClean="0"/>
              <a:t>  </a:t>
            </a:r>
          </a:p>
          <a:p>
            <a:pPr>
              <a:buFont typeface="Wingdings" panose="05000000000000000000" pitchFamily="2" charset="2"/>
              <a:buNone/>
              <a:defRPr/>
            </a:pPr>
            <a:r>
              <a:rPr lang="en-US" dirty="0" smtClean="0"/>
              <a:t>accepting slighter but similar evidence with another drug or another viral disease </a:t>
            </a:r>
            <a:endParaRPr lang="en-US" dirty="0"/>
          </a:p>
        </p:txBody>
      </p:sp>
      <p:sp>
        <p:nvSpPr>
          <p:cNvPr id="92164" name="Down Arrow 3"/>
          <p:cNvSpPr>
            <a:spLocks noChangeArrowheads="1"/>
          </p:cNvSpPr>
          <p:nvPr/>
        </p:nvSpPr>
        <p:spPr bwMode="auto">
          <a:xfrm>
            <a:off x="1981200" y="3733800"/>
            <a:ext cx="304800" cy="6858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endParaRPr lang="en-US" altLang="en-US" sz="1800">
              <a:latin typeface="Book Antiqua" panose="02040602050305030304" pitchFamily="18" charset="0"/>
            </a:endParaRPr>
          </a:p>
        </p:txBody>
      </p:sp>
    </p:spTree>
    <p:extLst>
      <p:ext uri="{BB962C8B-B14F-4D97-AF65-F5344CB8AC3E}">
        <p14:creationId xmlns:p14="http://schemas.microsoft.com/office/powerpoint/2010/main" val="11629176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0050"/>
            <a:ext cx="8229600" cy="666750"/>
          </a:xfrm>
          <a:solidFill>
            <a:schemeClr val="accent6"/>
          </a:solidFill>
        </p:spPr>
        <p:txBody>
          <a:bodyPr>
            <a:noAutofit/>
          </a:bodyPr>
          <a:lstStyle/>
          <a:p>
            <a:pPr>
              <a:defRPr/>
            </a:pPr>
            <a:r>
              <a:rPr lang="en-US" sz="3200" b="1" dirty="0" smtClean="0"/>
              <a:t>10.  </a:t>
            </a:r>
            <a:r>
              <a:rPr lang="en-US" sz="2400" b="1" dirty="0" smtClean="0"/>
              <a:t>Coherence of association &amp; Judging the evidence</a:t>
            </a:r>
            <a:endParaRPr lang="en-US" sz="3200" dirty="0"/>
          </a:p>
        </p:txBody>
      </p:sp>
      <p:sp>
        <p:nvSpPr>
          <p:cNvPr id="3" name="Content Placeholder 2"/>
          <p:cNvSpPr>
            <a:spLocks noGrp="1"/>
          </p:cNvSpPr>
          <p:nvPr>
            <p:ph idx="1"/>
          </p:nvPr>
        </p:nvSpPr>
        <p:spPr>
          <a:xfrm>
            <a:off x="228600" y="1295400"/>
            <a:ext cx="8382000" cy="4953000"/>
          </a:xfrm>
          <a:ln>
            <a:solidFill>
              <a:schemeClr val="accent1"/>
            </a:solidFill>
          </a:ln>
        </p:spPr>
        <p:txBody>
          <a:bodyPr>
            <a:noAutofit/>
          </a:bodyPr>
          <a:lstStyle/>
          <a:p>
            <a:pPr>
              <a:defRPr/>
            </a:pPr>
            <a:r>
              <a:rPr lang="en-US" sz="2800" dirty="0" smtClean="0"/>
              <a:t>Based on available evidence or should be coherence with known facts that are thought to be relevant: uncertainty always remains</a:t>
            </a:r>
          </a:p>
          <a:p>
            <a:pPr>
              <a:defRPr/>
            </a:pPr>
            <a:endParaRPr lang="en-US" sz="2800" dirty="0" smtClean="0"/>
          </a:p>
          <a:p>
            <a:pPr>
              <a:defRPr/>
            </a:pPr>
            <a:endParaRPr lang="en-US" sz="2800" dirty="0" smtClean="0"/>
          </a:p>
          <a:p>
            <a:pPr>
              <a:defRPr/>
            </a:pPr>
            <a:r>
              <a:rPr lang="en-US" sz="2800" dirty="0" smtClean="0"/>
              <a:t>Correct temporal relationship is essential; then greatest weight may be given to plausibility, consistency and the dose–response relationship. The likelihood of a causal association is heightened when many different types of evidence lead to the same conclusion. </a:t>
            </a:r>
            <a:endParaRPr lang="en-US" sz="2800" dirty="0"/>
          </a:p>
        </p:txBody>
      </p:sp>
    </p:spTree>
    <p:extLst>
      <p:ext uri="{BB962C8B-B14F-4D97-AF65-F5344CB8AC3E}">
        <p14:creationId xmlns:p14="http://schemas.microsoft.com/office/powerpoint/2010/main" val="28611101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81923" name="WordArt 4"/>
          <p:cNvSpPr>
            <a:spLocks noChangeArrowheads="1" noChangeShapeType="1" noTextEdit="1"/>
          </p:cNvSpPr>
          <p:nvPr/>
        </p:nvSpPr>
        <p:spPr bwMode="auto">
          <a:xfrm>
            <a:off x="1295400" y="1981200"/>
            <a:ext cx="6324600" cy="273843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Thank You </a:t>
            </a:r>
          </a:p>
        </p:txBody>
      </p:sp>
    </p:spTree>
    <p:extLst>
      <p:ext uri="{BB962C8B-B14F-4D97-AF65-F5344CB8AC3E}">
        <p14:creationId xmlns:p14="http://schemas.microsoft.com/office/powerpoint/2010/main" val="3839255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 y="29029"/>
            <a:ext cx="9140371" cy="1143000"/>
          </a:xfrm>
          <a:solidFill>
            <a:schemeClr val="accent6"/>
          </a:solidFill>
        </p:spPr>
        <p:txBody>
          <a:bodyPr>
            <a:normAutofit fontScale="90000"/>
          </a:bodyPr>
          <a:lstStyle/>
          <a:p>
            <a:r>
              <a:rPr lang="en-US" altLang="en-US" sz="3600" b="1" dirty="0"/>
              <a:t>Determination of cause of disease/ identification of risk factors of health problems</a:t>
            </a:r>
            <a:endParaRPr lang="en-US" dirty="0"/>
          </a:p>
        </p:txBody>
      </p:sp>
      <p:sp>
        <p:nvSpPr>
          <p:cNvPr id="3" name="Content Placeholder 2"/>
          <p:cNvSpPr>
            <a:spLocks noGrp="1"/>
          </p:cNvSpPr>
          <p:nvPr>
            <p:ph idx="1"/>
          </p:nvPr>
        </p:nvSpPr>
        <p:spPr>
          <a:xfrm>
            <a:off x="-1" y="1172028"/>
            <a:ext cx="9143999" cy="5685972"/>
          </a:xfrm>
          <a:ln>
            <a:solidFill>
              <a:schemeClr val="tx1"/>
            </a:solidFill>
          </a:ln>
        </p:spPr>
        <p:txBody>
          <a:bodyPr>
            <a:noAutofit/>
          </a:bodyPr>
          <a:lstStyle/>
          <a:p>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pidemiologic </a:t>
            </a:r>
            <a:r>
              <a:rPr lang="en-US" sz="2400" dirty="0">
                <a:latin typeface="Times New Roman" panose="02020603050405020304" pitchFamily="18" charset="0"/>
                <a:cs typeface="Times New Roman" panose="02020603050405020304" pitchFamily="18" charset="0"/>
              </a:rPr>
              <a:t>research is devoted to searching for causal factors that influence one’s risk of disease.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Ideally</a:t>
            </a:r>
            <a:r>
              <a:rPr lang="en-US" sz="2400" dirty="0">
                <a:latin typeface="Times New Roman" panose="02020603050405020304" pitchFamily="18" charset="0"/>
                <a:cs typeface="Times New Roman" panose="02020603050405020304" pitchFamily="18" charset="0"/>
              </a:rPr>
              <a:t>, the goal is to identify a cause so that appropriate public health action might be taken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Identifying </a:t>
            </a:r>
            <a:r>
              <a:rPr lang="en-US" sz="2400" dirty="0">
                <a:latin typeface="Times New Roman" panose="02020603050405020304" pitchFamily="18" charset="0"/>
                <a:cs typeface="Times New Roman" panose="02020603050405020304" pitchFamily="18" charset="0"/>
              </a:rPr>
              <a:t>disease risk factors is generally done by comparing the characteristics of diseased and non-diseased populations. However, imperfect disease detectability generates disease observations that do not necessarily represent accurately the true disease situation.</a:t>
            </a:r>
            <a:endParaRPr lang="en-US" altLang="en-US" sz="2400" b="1" dirty="0">
              <a:latin typeface="Times New Roman" panose="02020603050405020304" pitchFamily="18" charset="0"/>
              <a:cs typeface="Times New Roman" panose="02020603050405020304" pitchFamily="18" charset="0"/>
            </a:endParaRPr>
          </a:p>
          <a:p>
            <a:endParaRPr lang="en-US" altLang="en-US" sz="2400" b="1" dirty="0" smtClean="0">
              <a:latin typeface="Times New Roman" panose="02020603050405020304" pitchFamily="18" charset="0"/>
              <a:cs typeface="Times New Roman" panose="02020603050405020304" pitchFamily="18" charset="0"/>
            </a:endParaRPr>
          </a:p>
          <a:p>
            <a:r>
              <a:rPr lang="en-US" altLang="en-US" sz="2400" dirty="0" smtClean="0">
                <a:latin typeface="Times New Roman" panose="02020603050405020304" pitchFamily="18" charset="0"/>
                <a:cs typeface="Times New Roman" panose="02020603050405020304" pitchFamily="18" charset="0"/>
              </a:rPr>
              <a:t>Epidemiological studies such as analytical </a:t>
            </a:r>
            <a:r>
              <a:rPr lang="en-US" altLang="en-US" sz="2400" dirty="0">
                <a:latin typeface="Times New Roman" panose="02020603050405020304" pitchFamily="18" charset="0"/>
                <a:cs typeface="Times New Roman" panose="02020603050405020304" pitchFamily="18" charset="0"/>
              </a:rPr>
              <a:t>cross- sectional study, ecological </a:t>
            </a:r>
            <a:r>
              <a:rPr lang="en-US" altLang="en-US" sz="2400" dirty="0" smtClean="0">
                <a:latin typeface="Times New Roman" panose="02020603050405020304" pitchFamily="18" charset="0"/>
                <a:cs typeface="Times New Roman" panose="02020603050405020304" pitchFamily="18" charset="0"/>
              </a:rPr>
              <a:t>study, case </a:t>
            </a:r>
            <a:r>
              <a:rPr lang="en-US" altLang="en-US" sz="2400" dirty="0">
                <a:latin typeface="Times New Roman" panose="02020603050405020304" pitchFamily="18" charset="0"/>
                <a:cs typeface="Times New Roman" panose="02020603050405020304" pitchFamily="18" charset="0"/>
              </a:rPr>
              <a:t>control </a:t>
            </a:r>
            <a:r>
              <a:rPr lang="en-US" altLang="en-US" sz="2400" dirty="0" smtClean="0">
                <a:latin typeface="Times New Roman" panose="02020603050405020304" pitchFamily="18" charset="0"/>
                <a:cs typeface="Times New Roman" panose="02020603050405020304" pitchFamily="18" charset="0"/>
              </a:rPr>
              <a:t>study and nested </a:t>
            </a:r>
            <a:r>
              <a:rPr lang="en-US" altLang="en-US" sz="2400" dirty="0">
                <a:latin typeface="Times New Roman" panose="02020603050405020304" pitchFamily="18" charset="0"/>
                <a:cs typeface="Times New Roman" panose="02020603050405020304" pitchFamily="18" charset="0"/>
              </a:rPr>
              <a:t>case control </a:t>
            </a:r>
            <a:r>
              <a:rPr lang="en-US" altLang="en-US" sz="2400" dirty="0" smtClean="0">
                <a:latin typeface="Times New Roman" panose="02020603050405020304" pitchFamily="18" charset="0"/>
                <a:cs typeface="Times New Roman" panose="02020603050405020304" pitchFamily="18" charset="0"/>
              </a:rPr>
              <a:t>studies are indicated to search for the cause of disease/health problems.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65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3748</TotalTime>
  <Words>2999</Words>
  <Application>Microsoft Office PowerPoint</Application>
  <PresentationFormat>On-screen Show (4:3)</PresentationFormat>
  <Paragraphs>580</Paragraphs>
  <Slides>83</Slides>
  <Notes>25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83</vt:i4>
      </vt:variant>
    </vt:vector>
  </HeadingPairs>
  <TitlesOfParts>
    <vt:vector size="101" baseType="lpstr">
      <vt:lpstr>SimSun</vt:lpstr>
      <vt:lpstr>SimSun</vt:lpstr>
      <vt:lpstr>Angsana New</vt:lpstr>
      <vt:lpstr>Arial</vt:lpstr>
      <vt:lpstr>Arial Narrow</vt:lpstr>
      <vt:lpstr>Book Antiqua</vt:lpstr>
      <vt:lpstr>Calibri</vt:lpstr>
      <vt:lpstr>Comic Sans MS</vt:lpstr>
      <vt:lpstr>等线</vt:lpstr>
      <vt:lpstr>GoudySansStd-Book</vt:lpstr>
      <vt:lpstr>Impact</vt:lpstr>
      <vt:lpstr>Monotype Sorts</vt:lpstr>
      <vt:lpstr>Nunito</vt:lpstr>
      <vt:lpstr>Tahoma</vt:lpstr>
      <vt:lpstr>Times New Roman</vt:lpstr>
      <vt:lpstr>Wingdings</vt:lpstr>
      <vt:lpstr>WP MathA</vt:lpstr>
      <vt:lpstr>Office Theme</vt:lpstr>
      <vt:lpstr>Unit III: Epidemiological Methods/Study Designs… 16 hours</vt:lpstr>
      <vt:lpstr>Methods of Measuring association between exposures and health problems </vt:lpstr>
      <vt:lpstr>Definition of terms</vt:lpstr>
      <vt:lpstr>RISK FACTORS</vt:lpstr>
      <vt:lpstr>Characteristics of risk factors </vt:lpstr>
      <vt:lpstr>Association</vt:lpstr>
      <vt:lpstr>Contd…</vt:lpstr>
      <vt:lpstr>Contd…..</vt:lpstr>
      <vt:lpstr>Determination of cause of disease/ identification of risk factors of health problems</vt:lpstr>
      <vt:lpstr>PowerPoint Presentation</vt:lpstr>
      <vt:lpstr>2. Ecological study for identification of risk factors/cause of health problem </vt:lpstr>
      <vt:lpstr>PowerPoint Presentation</vt:lpstr>
      <vt:lpstr>contd....</vt:lpstr>
      <vt:lpstr>Contd…</vt:lpstr>
      <vt:lpstr>PowerPoint Presentation</vt:lpstr>
      <vt:lpstr>Steps of Case control study</vt:lpstr>
      <vt:lpstr>PowerPoint Presentation</vt:lpstr>
      <vt:lpstr>PowerPoint Presentation</vt:lpstr>
      <vt:lpstr>PowerPoint Presentation</vt:lpstr>
      <vt:lpstr>Sources of controls   1.Hospital Controls 2. Neighborhood (neighbor control), 3. Relative controls, 4. Friend controls  5. General population</vt:lpstr>
      <vt:lpstr>PowerPoint Presentation</vt:lpstr>
      <vt:lpstr>Control - Case Ratio</vt:lpstr>
      <vt:lpstr>PowerPoint Presentation</vt:lpstr>
      <vt:lpstr>PowerPoint Presentation</vt:lpstr>
      <vt:lpstr>PowerPoint Presentation</vt:lpstr>
      <vt:lpstr>3. Measurement of exposure </vt:lpstr>
      <vt:lpstr>4. Analysis and interpretation</vt:lpstr>
      <vt:lpstr>Let us consider 2x2 table </vt:lpstr>
      <vt:lpstr>a. Exposure rates</vt:lpstr>
      <vt:lpstr>b. Estimation of Risk associated with exposure</vt:lpstr>
      <vt:lpstr>Odds Ratio</vt:lpstr>
      <vt:lpstr>OR = </vt:lpstr>
      <vt:lpstr>PowerPoint Presentation</vt:lpstr>
      <vt:lpstr>Odds of exposure among cases        a / a+c        c / a+c  Odds that a control is exposed    b / b+d    d / b+d   </vt:lpstr>
      <vt:lpstr>Contd.....</vt:lpstr>
      <vt:lpstr>Estimation and quantification of strengthens of association in case control study</vt:lpstr>
      <vt:lpstr>Contd….</vt:lpstr>
      <vt:lpstr>Nested case control study</vt:lpstr>
      <vt:lpstr>Estimation of outcome/s due to the exposure</vt:lpstr>
      <vt:lpstr> Cohort study is another important analytical study to refute or prove the existence of an association between suspected cause and disease. </vt:lpstr>
      <vt:lpstr>FEATURES  OF  COHORT  STUDY</vt:lpstr>
      <vt:lpstr>FEATURES  OF  COHORT  STUDY</vt:lpstr>
      <vt:lpstr>What is Cohort ?</vt:lpstr>
      <vt:lpstr>PowerPoint Presentation</vt:lpstr>
      <vt:lpstr>Indications for Cohort Study</vt:lpstr>
      <vt:lpstr>Indications for Cohort Study</vt:lpstr>
      <vt:lpstr>Types of Cohort Studies</vt:lpstr>
      <vt:lpstr>Steps of a cohort study </vt:lpstr>
      <vt:lpstr>1a. Selection of study elements:</vt:lpstr>
      <vt:lpstr>1b.Selection of Comparison Groups:</vt:lpstr>
      <vt:lpstr>2. Obtaining data on exposure</vt:lpstr>
      <vt:lpstr>Contd…</vt:lpstr>
      <vt:lpstr>3. Follow up </vt:lpstr>
      <vt:lpstr>Example </vt:lpstr>
      <vt:lpstr>4. Analysis and interpretation </vt:lpstr>
      <vt:lpstr>PowerPoint Presentation</vt:lpstr>
      <vt:lpstr>PowerPoint Presentation</vt:lpstr>
      <vt:lpstr>PowerPoint Presentation</vt:lpstr>
      <vt:lpstr>PowerPoint Presentation</vt:lpstr>
      <vt:lpstr>PowerPoint Presentation</vt:lpstr>
      <vt:lpstr>EXAMPLE</vt:lpstr>
      <vt:lpstr>Calculation</vt:lpstr>
      <vt:lpstr>Contd..</vt:lpstr>
      <vt:lpstr>Strengths/Advantages</vt:lpstr>
      <vt:lpstr>PowerPoint Presentation</vt:lpstr>
      <vt:lpstr>Limitations/Disadvantage</vt:lpstr>
      <vt:lpstr>Comparative summary of advantages and disadvantages </vt:lpstr>
      <vt:lpstr>Establishing causal relationship in epidemiology</vt:lpstr>
      <vt:lpstr>How to establish the cause of a disease?</vt:lpstr>
      <vt:lpstr>Contd…..</vt:lpstr>
      <vt:lpstr>PowerPoint Presentation</vt:lpstr>
      <vt:lpstr>1.Temporal relationship (Relationship with time)</vt:lpstr>
      <vt:lpstr>2. Plausibility (Biological plausibility)</vt:lpstr>
      <vt:lpstr>3. Consistency of association</vt:lpstr>
      <vt:lpstr>Meta-analysis of the relative risk of cleft palate in the offspring of mothers who smoked during pregnancy compared with the offspring of mothers who did not smoke</vt:lpstr>
      <vt:lpstr>4.  Strength of association</vt:lpstr>
      <vt:lpstr>5.   Dose – response relationship   ( The Biological gradient )</vt:lpstr>
      <vt:lpstr>   6.   Specificity         </vt:lpstr>
      <vt:lpstr>7. Reversibility</vt:lpstr>
      <vt:lpstr>8.  Study design</vt:lpstr>
      <vt:lpstr>9. Analogy (= Similarity, =  reasoning from parallel cases)</vt:lpstr>
      <vt:lpstr>10.  Coherence of association &amp; Judging the evidence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user</cp:lastModifiedBy>
  <cp:revision>403</cp:revision>
  <dcterms:created xsi:type="dcterms:W3CDTF">2006-08-16T00:00:00Z</dcterms:created>
  <dcterms:modified xsi:type="dcterms:W3CDTF">2023-12-18T08:59:04Z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78E37334F5E44FBBB2DB28B9CDE73653</vt:lpwstr>
  </property>
  <property fmtid="{D5CDD505-2E9C-101B-9397-08002B2CF9AE}" pid="3" name="KSOProductBuildVer">
    <vt:lpwstr>1033-11.2.0.10351</vt:lpwstr>
  </property>
</Properties>
</file>